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188085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44" y="-90"/>
      </p:cViewPr>
      <p:guideLst>
        <p:guide orient="horz" pos="2155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AD0C0-E35A-43D2-AD7A-3BE22A3AFE7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85800"/>
            <a:ext cx="595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F0A22-8B42-496D-BB7C-698799FFC9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82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1064" y="2125001"/>
            <a:ext cx="10098723" cy="146628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13616" y="273939"/>
            <a:ext cx="2673191" cy="583662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60" cy="583662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505" y="4395679"/>
            <a:ext cx="10098723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4043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39432" y="1596126"/>
            <a:ext cx="5247375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2" y="1531204"/>
            <a:ext cx="5249439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35307" y="1531204"/>
            <a:ext cx="525150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35307" y="2169337"/>
            <a:ext cx="525150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2355"/>
            <a:ext cx="3908718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5082" y="272355"/>
            <a:ext cx="6641725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4043" y="1431446"/>
            <a:ext cx="3908718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730" y="4788377"/>
            <a:ext cx="712851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28730" y="611215"/>
            <a:ext cx="712851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043" y="273939"/>
            <a:ext cx="10692765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3" y="1596126"/>
            <a:ext cx="10692765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8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../media/audio2.wav"/><Relationship Id="rId7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&#20843;&#24180;&#32423;&#29289;&#29702;&#20984;&#36879;&#38236;&#25104;&#20687;4.sw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340025" y="1852351"/>
            <a:ext cx="8568952" cy="828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u="none" dirty="0" smtClean="0">
                <a:solidFill>
                  <a:srgbClr val="FF0000"/>
                </a:solidFill>
              </a:rPr>
              <a:t>5.3</a:t>
            </a:r>
            <a:r>
              <a:rPr lang="zh-CN" altLang="en-US" sz="4800" u="none" dirty="0" smtClean="0">
                <a:solidFill>
                  <a:srgbClr val="FF0000"/>
                </a:solidFill>
              </a:rPr>
              <a:t>探</a:t>
            </a:r>
            <a:r>
              <a:rPr lang="zh-CN" altLang="en-US" sz="4800" u="none" dirty="0">
                <a:solidFill>
                  <a:srgbClr val="FF0000"/>
                </a:solidFill>
              </a:rPr>
              <a:t>究凸透镜成像的规律</a:t>
            </a:r>
          </a:p>
        </p:txBody>
      </p:sp>
      <p:pic>
        <p:nvPicPr>
          <p:cNvPr id="12294" name="Picture 6" descr="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201" y="3348443"/>
            <a:ext cx="3463185" cy="222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86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20780" y="954826"/>
            <a:ext cx="1085159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chemeClr val="tx1"/>
                </a:solidFill>
              </a:rPr>
              <a:t>在研究凸透镜成像的实验中：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chemeClr val="tx1"/>
                </a:solidFill>
              </a:rPr>
              <a:t>（</a:t>
            </a:r>
            <a:r>
              <a:rPr lang="en-US" altLang="zh-CN" u="none">
                <a:solidFill>
                  <a:schemeClr val="tx1"/>
                </a:solidFill>
              </a:rPr>
              <a:t>1</a:t>
            </a:r>
            <a:r>
              <a:rPr lang="zh-CN" altLang="en-US" u="none">
                <a:solidFill>
                  <a:schemeClr val="tx1"/>
                </a:solidFill>
              </a:rPr>
              <a:t>）用一束平行光正对凸透镜射入，经透镜后会      聚于</a:t>
            </a:r>
            <a:r>
              <a:rPr lang="en-US" altLang="zh-CN" u="none">
                <a:solidFill>
                  <a:schemeClr val="tx1"/>
                </a:solidFill>
              </a:rPr>
              <a:t>A</a:t>
            </a:r>
            <a:r>
              <a:rPr lang="zh-CN" altLang="en-US" u="none">
                <a:solidFill>
                  <a:schemeClr val="tx1"/>
                </a:solidFill>
              </a:rPr>
              <a:t>点，测得</a:t>
            </a:r>
            <a:r>
              <a:rPr lang="en-US" altLang="zh-CN" u="none">
                <a:solidFill>
                  <a:schemeClr val="tx1"/>
                </a:solidFill>
              </a:rPr>
              <a:t>A</a:t>
            </a:r>
            <a:r>
              <a:rPr lang="zh-CN" altLang="en-US" u="none">
                <a:solidFill>
                  <a:schemeClr val="tx1"/>
                </a:solidFill>
              </a:rPr>
              <a:t>点距透镜</a:t>
            </a:r>
            <a:r>
              <a:rPr lang="en-US" altLang="zh-CN" u="none">
                <a:solidFill>
                  <a:schemeClr val="tx1"/>
                </a:solidFill>
              </a:rPr>
              <a:t>10</a:t>
            </a:r>
            <a:r>
              <a:rPr lang="zh-CN" altLang="en-US" u="none">
                <a:solidFill>
                  <a:schemeClr val="tx1"/>
                </a:solidFill>
              </a:rPr>
              <a:t>厘米，则透镜的焦距是（          ）厘米。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chemeClr val="tx1"/>
                </a:solidFill>
              </a:rPr>
              <a:t>（</a:t>
            </a:r>
            <a:r>
              <a:rPr lang="en-US" altLang="zh-CN" u="none">
                <a:solidFill>
                  <a:schemeClr val="tx1"/>
                </a:solidFill>
              </a:rPr>
              <a:t>2</a:t>
            </a:r>
            <a:r>
              <a:rPr lang="zh-CN" altLang="en-US" u="none">
                <a:solidFill>
                  <a:schemeClr val="tx1"/>
                </a:solidFill>
              </a:rPr>
              <a:t>）若烛焰放在距上述透镜</a:t>
            </a:r>
            <a:r>
              <a:rPr lang="en-US" altLang="zh-CN" u="none">
                <a:solidFill>
                  <a:schemeClr val="tx1"/>
                </a:solidFill>
              </a:rPr>
              <a:t>8</a:t>
            </a:r>
            <a:r>
              <a:rPr lang="zh-CN" altLang="en-US" u="none">
                <a:solidFill>
                  <a:schemeClr val="tx1"/>
                </a:solidFill>
              </a:rPr>
              <a:t>厘米处，经透镜可得  到一个</a:t>
            </a:r>
            <a:r>
              <a:rPr lang="zh-CN" altLang="en-US">
                <a:solidFill>
                  <a:schemeClr val="tx1"/>
                </a:solidFill>
              </a:rPr>
              <a:t>                                  </a:t>
            </a:r>
            <a:r>
              <a:rPr lang="zh-CN" altLang="en-US" u="none">
                <a:solidFill>
                  <a:schemeClr val="tx1"/>
                </a:solidFill>
              </a:rPr>
              <a:t>像。                          （填像的性质：倒正、放大缩小、虚实）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chemeClr val="tx1"/>
                </a:solidFill>
              </a:rPr>
              <a:t>（</a:t>
            </a:r>
            <a:r>
              <a:rPr lang="zh-CN" altLang="en-US">
                <a:solidFill>
                  <a:schemeClr val="tx1"/>
                </a:solidFill>
              </a:rPr>
              <a:t> </a:t>
            </a:r>
            <a:r>
              <a:rPr lang="en-US" altLang="zh-CN" u="none">
                <a:solidFill>
                  <a:schemeClr val="tx1"/>
                </a:solidFill>
              </a:rPr>
              <a:t>3</a:t>
            </a:r>
            <a:r>
              <a:rPr lang="zh-CN" altLang="en-US" u="none">
                <a:solidFill>
                  <a:schemeClr val="tx1"/>
                </a:solidFill>
              </a:rPr>
              <a:t>）若烛焰放在此透镜前</a:t>
            </a:r>
            <a:r>
              <a:rPr lang="en-US" altLang="zh-CN" u="none">
                <a:solidFill>
                  <a:schemeClr val="tx1"/>
                </a:solidFill>
              </a:rPr>
              <a:t>12</a:t>
            </a:r>
            <a:r>
              <a:rPr lang="zh-CN" altLang="en-US" u="none">
                <a:solidFill>
                  <a:schemeClr val="tx1"/>
                </a:solidFill>
              </a:rPr>
              <a:t>厘米处，经透镜可得到一个</a:t>
            </a:r>
            <a:r>
              <a:rPr lang="zh-CN" altLang="en-US">
                <a:solidFill>
                  <a:schemeClr val="tx1"/>
                </a:solidFill>
              </a:rPr>
              <a:t>                                       </a:t>
            </a:r>
            <a:r>
              <a:rPr lang="zh-CN" altLang="en-US" u="none">
                <a:solidFill>
                  <a:schemeClr val="tx1"/>
                </a:solidFill>
              </a:rPr>
              <a:t>像。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chemeClr val="tx1"/>
                </a:solidFill>
              </a:rPr>
              <a:t>（</a:t>
            </a:r>
            <a:r>
              <a:rPr lang="en-US" altLang="zh-CN" u="none">
                <a:solidFill>
                  <a:schemeClr val="tx1"/>
                </a:solidFill>
              </a:rPr>
              <a:t>4</a:t>
            </a:r>
            <a:r>
              <a:rPr lang="zh-CN" altLang="en-US" u="none">
                <a:solidFill>
                  <a:schemeClr val="tx1"/>
                </a:solidFill>
              </a:rPr>
              <a:t>）若烛焰放在此透镜前</a:t>
            </a:r>
            <a:r>
              <a:rPr lang="en-US" altLang="zh-CN" u="none">
                <a:solidFill>
                  <a:schemeClr val="tx1"/>
                </a:solidFill>
              </a:rPr>
              <a:t>25</a:t>
            </a:r>
            <a:r>
              <a:rPr lang="zh-CN" altLang="en-US" u="none">
                <a:solidFill>
                  <a:schemeClr val="tx1"/>
                </a:solidFill>
              </a:rPr>
              <a:t>厘米处，经透镜可得到一个</a:t>
            </a:r>
            <a:r>
              <a:rPr lang="zh-CN" altLang="en-US">
                <a:solidFill>
                  <a:schemeClr val="tx1"/>
                </a:solidFill>
              </a:rPr>
              <a:t>                                       </a:t>
            </a:r>
            <a:r>
              <a:rPr lang="zh-CN" altLang="en-US" u="none">
                <a:solidFill>
                  <a:schemeClr val="tx1"/>
                </a:solidFill>
              </a:rPr>
              <a:t>像。</a:t>
            </a:r>
          </a:p>
          <a:p>
            <a:pPr eaLnBrk="1" hangingPunct="1">
              <a:spcBef>
                <a:spcPct val="50000"/>
              </a:spcBef>
            </a:pPr>
            <a:endParaRPr lang="en-US" altLang="zh-CN" u="none">
              <a:solidFill>
                <a:schemeClr val="tx1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930496" y="304024"/>
            <a:ext cx="355600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600" u="none"/>
              <a:t>练习：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881134" y="3496276"/>
            <a:ext cx="4356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rgbClr val="993300"/>
                </a:solidFill>
              </a:rPr>
              <a:t>正立  、放大、虚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178156" y="4954640"/>
            <a:ext cx="39602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rgbClr val="993300"/>
                </a:solidFill>
              </a:rPr>
              <a:t>倒立、放大、实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277163" y="6018724"/>
            <a:ext cx="3564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rgbClr val="993300"/>
                </a:solidFill>
              </a:rPr>
              <a:t>倒立、缩小、实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287092" y="2432192"/>
            <a:ext cx="9900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u="none">
                <a:solidFill>
                  <a:srgbClr val="9933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547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放大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508" y="1049834"/>
            <a:ext cx="2339042" cy="157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投影仪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464" y="1049834"/>
            <a:ext cx="2339042" cy="157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2" y="1049833"/>
            <a:ext cx="2431861" cy="1436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186649" y="3204919"/>
            <a:ext cx="355394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u="none">
                <a:solidFill>
                  <a:schemeClr val="tx1"/>
                </a:solidFill>
              </a:rPr>
              <a:t>放大镜所成的像是：</a:t>
            </a:r>
            <a:r>
              <a:rPr lang="zh-CN" altLang="en-US" sz="3200" u="none">
                <a:solidFill>
                  <a:srgbClr val="993300"/>
                </a:solidFill>
              </a:rPr>
              <a:t>正立、放大的虚像。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5899" y="3162166"/>
            <a:ext cx="374164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u="none">
                <a:solidFill>
                  <a:schemeClr val="tx1"/>
                </a:solidFill>
              </a:rPr>
              <a:t>照相机所成的像是：</a:t>
            </a:r>
            <a:r>
              <a:rPr lang="zh-CN" altLang="en-US" sz="3200" u="none">
                <a:solidFill>
                  <a:srgbClr val="993300"/>
                </a:solidFill>
              </a:rPr>
              <a:t>倒立、缩小的实像。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04746" y="3204919"/>
            <a:ext cx="369420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u="none">
                <a:solidFill>
                  <a:schemeClr val="tx1"/>
                </a:solidFill>
              </a:rPr>
              <a:t>投影仪所成的像是：</a:t>
            </a:r>
            <a:r>
              <a:rPr lang="zh-CN" altLang="en-US" sz="3200" u="none">
                <a:solidFill>
                  <a:srgbClr val="993300"/>
                </a:solidFill>
              </a:rPr>
              <a:t>倒立、放大的实像。</a:t>
            </a:r>
          </a:p>
        </p:txBody>
      </p:sp>
      <p:pic>
        <p:nvPicPr>
          <p:cNvPr id="2056" name="Picture 12" descr="5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161" y="5287167"/>
            <a:ext cx="9541808" cy="95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78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20" y="188432"/>
            <a:ext cx="1683120" cy="1235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7" descr="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41" y="1409278"/>
            <a:ext cx="563102" cy="50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1730562" y="1338022"/>
            <a:ext cx="514630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u="none">
                <a:solidFill>
                  <a:schemeClr val="tx1"/>
                </a:solidFill>
              </a:rPr>
              <a:t> </a:t>
            </a:r>
            <a:r>
              <a:rPr lang="zh-CN" altLang="en-US" sz="4400" u="none">
                <a:solidFill>
                  <a:schemeClr val="tx1"/>
                </a:solidFill>
              </a:rPr>
              <a:t>提出问题：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52642" y="2199424"/>
            <a:ext cx="870230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像的</a:t>
            </a:r>
            <a:r>
              <a:rPr lang="zh-CN" altLang="en-US" sz="3600" u="none">
                <a:solidFill>
                  <a:srgbClr val="993300"/>
                </a:solidFill>
              </a:rPr>
              <a:t>实虚</a:t>
            </a:r>
            <a:r>
              <a:rPr lang="zh-CN" altLang="en-US" sz="3600" u="none">
                <a:solidFill>
                  <a:schemeClr val="tx1"/>
                </a:solidFill>
              </a:rPr>
              <a:t>、</a:t>
            </a:r>
            <a:r>
              <a:rPr lang="zh-CN" altLang="en-US" sz="3600" u="none">
                <a:solidFill>
                  <a:srgbClr val="993300"/>
                </a:solidFill>
              </a:rPr>
              <a:t>大小</a:t>
            </a:r>
            <a:r>
              <a:rPr lang="zh-CN" altLang="en-US" sz="3600" u="none">
                <a:solidFill>
                  <a:schemeClr val="tx1"/>
                </a:solidFill>
              </a:rPr>
              <a:t>、</a:t>
            </a:r>
            <a:r>
              <a:rPr lang="zh-CN" altLang="en-US" sz="3600" u="none">
                <a:solidFill>
                  <a:srgbClr val="993300"/>
                </a:solidFill>
              </a:rPr>
              <a:t>正倒</a:t>
            </a:r>
            <a:r>
              <a:rPr lang="zh-CN" altLang="en-US" sz="3600" u="none">
                <a:solidFill>
                  <a:schemeClr val="tx1"/>
                </a:solidFill>
              </a:rPr>
              <a:t>跟物体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到凸透镜的距离有什么关系？</a:t>
            </a:r>
          </a:p>
        </p:txBody>
      </p:sp>
      <p:pic>
        <p:nvPicPr>
          <p:cNvPr id="3078" name="Picture 12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20" y="5000560"/>
            <a:ext cx="2056460" cy="12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投影仪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84" y="5071817"/>
            <a:ext cx="1590301" cy="10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放大镜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465" y="5063899"/>
            <a:ext cx="1685184" cy="1136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5" descr="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523" y="4066320"/>
            <a:ext cx="563102" cy="50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918262" y="3923808"/>
            <a:ext cx="280726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u="none">
                <a:solidFill>
                  <a:schemeClr val="tx1"/>
                </a:solidFill>
              </a:rPr>
              <a:t>猜想：</a:t>
            </a:r>
          </a:p>
        </p:txBody>
      </p:sp>
    </p:spTree>
    <p:extLst>
      <p:ext uri="{BB962C8B-B14F-4D97-AF65-F5344CB8AC3E}">
        <p14:creationId xmlns:p14="http://schemas.microsoft.com/office/powerpoint/2010/main" val="169161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C36EB576-1F79-4DF5-968F-E113F2A8F90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59688"/>
            <a:ext cx="10098723" cy="146628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sz="4800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（三）设计实验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450042" y="1624628"/>
            <a:ext cx="10758770" cy="107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CN" sz="2800" b="1" smtClean="0"/>
              <a:t>    </a:t>
            </a:r>
            <a:r>
              <a:rPr lang="zh-CN" altLang="en-US" b="1" smtClean="0"/>
              <a:t>如何组装实验装置？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zh-CN" altLang="en-US" b="1" smtClean="0"/>
              <a:t>    凸 透  镜、蜡烛、光屏如何放置？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74640" y="4856466"/>
            <a:ext cx="991721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u="none">
                <a:solidFill>
                  <a:schemeClr val="tx1"/>
                </a:solidFill>
              </a:rPr>
              <a:t>注意：</a:t>
            </a:r>
            <a:r>
              <a:rPr lang="zh-CN" altLang="en-US" sz="3200" b="0" u="none">
                <a:solidFill>
                  <a:schemeClr val="tx1"/>
                </a:solidFill>
              </a:rPr>
              <a:t>调整蜡烛、光屏的高度，使烛焰、              凸透镜、光屏的中心大致在</a:t>
            </a:r>
            <a:r>
              <a:rPr lang="zh-CN" altLang="en-US" sz="3200">
                <a:solidFill>
                  <a:srgbClr val="993300"/>
                </a:solidFill>
              </a:rPr>
              <a:t>同一高度</a:t>
            </a:r>
            <a:r>
              <a:rPr lang="zh-CN" altLang="en-US" sz="3200" b="0" u="none">
                <a:solidFill>
                  <a:schemeClr val="tx1"/>
                </a:solidFill>
              </a:rPr>
              <a:t>。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262340" y="4281671"/>
            <a:ext cx="9075649" cy="14409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098866" y="3133664"/>
            <a:ext cx="185638" cy="1148006"/>
            <a:chOff x="2472" y="1979"/>
            <a:chExt cx="90" cy="725"/>
          </a:xfrm>
        </p:grpSpPr>
        <p:sp>
          <p:nvSpPr>
            <p:cNvPr id="4109" name="Oval 10"/>
            <p:cNvSpPr>
              <a:spLocks noChangeArrowheads="1"/>
            </p:cNvSpPr>
            <p:nvPr/>
          </p:nvSpPr>
          <p:spPr bwMode="auto">
            <a:xfrm>
              <a:off x="2472" y="1979"/>
              <a:ext cx="90" cy="5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4110" name="Line 11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530728" y="3204919"/>
            <a:ext cx="655922" cy="1076751"/>
            <a:chOff x="3651" y="2024"/>
            <a:chExt cx="318" cy="680"/>
          </a:xfrm>
        </p:grpSpPr>
        <p:sp>
          <p:nvSpPr>
            <p:cNvPr id="4107" name="Rectangle 13"/>
            <p:cNvSpPr>
              <a:spLocks noChangeArrowheads="1"/>
            </p:cNvSpPr>
            <p:nvPr/>
          </p:nvSpPr>
          <p:spPr bwMode="auto">
            <a:xfrm>
              <a:off x="3651" y="2024"/>
              <a:ext cx="318" cy="4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4108" name="Line 14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291602" y="3564364"/>
            <a:ext cx="551964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7184" name="Picture 16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381" y="3349014"/>
            <a:ext cx="614669" cy="107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 descr="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00" y="1695884"/>
            <a:ext cx="742553" cy="57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37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autoUpdateAnimBg="0"/>
      <p:bldP spid="7173" grpId="0" animBg="1"/>
      <p:bldP spid="71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5CA2C919-4D96-477F-8FFB-0D980F644D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4043" y="628633"/>
            <a:ext cx="10692765" cy="114009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zh-CN" altLang="en-US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理解物距、像距、焦距概念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62340" y="3276175"/>
            <a:ext cx="9917210" cy="1440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grpSp>
        <p:nvGrpSpPr>
          <p:cNvPr id="5124" name="Group 7"/>
          <p:cNvGrpSpPr>
            <a:grpSpLocks/>
          </p:cNvGrpSpPr>
          <p:nvPr/>
        </p:nvGrpSpPr>
        <p:grpSpPr bwMode="auto">
          <a:xfrm>
            <a:off x="5940426" y="2126585"/>
            <a:ext cx="185638" cy="1148006"/>
            <a:chOff x="2472" y="1979"/>
            <a:chExt cx="90" cy="725"/>
          </a:xfrm>
        </p:grpSpPr>
        <p:sp>
          <p:nvSpPr>
            <p:cNvPr id="5148" name="Oval 8"/>
            <p:cNvSpPr>
              <a:spLocks noChangeArrowheads="1"/>
            </p:cNvSpPr>
            <p:nvPr/>
          </p:nvSpPr>
          <p:spPr bwMode="auto">
            <a:xfrm>
              <a:off x="2472" y="1979"/>
              <a:ext cx="90" cy="544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5149" name="Line 9"/>
            <p:cNvSpPr>
              <a:spLocks noChangeShapeType="1"/>
            </p:cNvSpPr>
            <p:nvPr/>
          </p:nvSpPr>
          <p:spPr bwMode="auto">
            <a:xfrm>
              <a:off x="2517" y="2523"/>
              <a:ext cx="0" cy="18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125" name="Group 10"/>
          <p:cNvGrpSpPr>
            <a:grpSpLocks/>
          </p:cNvGrpSpPr>
          <p:nvPr/>
        </p:nvGrpSpPr>
        <p:grpSpPr bwMode="auto">
          <a:xfrm>
            <a:off x="7904066" y="2197840"/>
            <a:ext cx="655922" cy="1076751"/>
            <a:chOff x="3651" y="2024"/>
            <a:chExt cx="318" cy="680"/>
          </a:xfrm>
        </p:grpSpPr>
        <p:sp>
          <p:nvSpPr>
            <p:cNvPr id="5146" name="Rectangle 11"/>
            <p:cNvSpPr>
              <a:spLocks noChangeArrowheads="1"/>
            </p:cNvSpPr>
            <p:nvPr/>
          </p:nvSpPr>
          <p:spPr bwMode="auto">
            <a:xfrm>
              <a:off x="3651" y="2024"/>
              <a:ext cx="318" cy="45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5147" name="Line 12"/>
            <p:cNvSpPr>
              <a:spLocks noChangeShapeType="1"/>
            </p:cNvSpPr>
            <p:nvPr/>
          </p:nvSpPr>
          <p:spPr bwMode="auto">
            <a:xfrm>
              <a:off x="3787" y="2478"/>
              <a:ext cx="0" cy="22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Oval 13"/>
          <p:cNvSpPr>
            <a:spLocks noChangeArrowheads="1"/>
          </p:cNvSpPr>
          <p:nvPr/>
        </p:nvSpPr>
        <p:spPr bwMode="auto">
          <a:xfrm>
            <a:off x="4628582" y="3276175"/>
            <a:ext cx="187702" cy="14251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5127" name="Oval 14"/>
          <p:cNvSpPr>
            <a:spLocks noChangeArrowheads="1"/>
          </p:cNvSpPr>
          <p:nvPr/>
        </p:nvSpPr>
        <p:spPr bwMode="auto">
          <a:xfrm>
            <a:off x="3133162" y="3276175"/>
            <a:ext cx="187700" cy="14251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5128" name="Oval 15"/>
          <p:cNvSpPr>
            <a:spLocks noChangeArrowheads="1"/>
          </p:cNvSpPr>
          <p:nvPr/>
        </p:nvSpPr>
        <p:spPr bwMode="auto">
          <a:xfrm>
            <a:off x="7343026" y="3276175"/>
            <a:ext cx="187702" cy="14251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5129" name="Oval 16"/>
          <p:cNvSpPr>
            <a:spLocks noChangeArrowheads="1"/>
          </p:cNvSpPr>
          <p:nvPr/>
        </p:nvSpPr>
        <p:spPr bwMode="auto">
          <a:xfrm>
            <a:off x="8745626" y="3276175"/>
            <a:ext cx="187702" cy="14251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4535763" y="3562781"/>
            <a:ext cx="468220" cy="3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0" u="none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7250207" y="3562781"/>
            <a:ext cx="468220" cy="3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0" u="none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132" name="Text Box 19"/>
          <p:cNvSpPr txBox="1">
            <a:spLocks noChangeArrowheads="1"/>
          </p:cNvSpPr>
          <p:nvPr/>
        </p:nvSpPr>
        <p:spPr bwMode="auto">
          <a:xfrm>
            <a:off x="2945461" y="3562781"/>
            <a:ext cx="748742" cy="3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0" u="none">
                <a:solidFill>
                  <a:schemeClr val="tx1"/>
                </a:solidFill>
              </a:rPr>
              <a:t>2F</a:t>
            </a:r>
          </a:p>
        </p:txBody>
      </p:sp>
      <p:sp>
        <p:nvSpPr>
          <p:cNvPr id="5133" name="Text Box 20"/>
          <p:cNvSpPr txBox="1">
            <a:spLocks noChangeArrowheads="1"/>
          </p:cNvSpPr>
          <p:nvPr/>
        </p:nvSpPr>
        <p:spPr bwMode="auto">
          <a:xfrm>
            <a:off x="8559988" y="3562781"/>
            <a:ext cx="748742" cy="36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0" u="none">
                <a:solidFill>
                  <a:schemeClr val="tx1"/>
                </a:solidFill>
              </a:rPr>
              <a:t>2F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728499" y="3276175"/>
            <a:ext cx="4304746" cy="1795641"/>
            <a:chOff x="521" y="1661"/>
            <a:chExt cx="2087" cy="680"/>
          </a:xfrm>
        </p:grpSpPr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521" y="1706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2608" y="1661"/>
              <a:ext cx="0" cy="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H="1">
              <a:off x="521" y="2160"/>
              <a:ext cx="6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1791" y="2160"/>
              <a:ext cx="8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6033245" y="3418687"/>
            <a:ext cx="2151341" cy="932656"/>
            <a:chOff x="2608" y="1706"/>
            <a:chExt cx="1043" cy="589"/>
          </a:xfrm>
        </p:grpSpPr>
        <p:sp>
          <p:nvSpPr>
            <p:cNvPr id="5140" name="Line 27"/>
            <p:cNvSpPr>
              <a:spLocks noChangeShapeType="1"/>
            </p:cNvSpPr>
            <p:nvPr/>
          </p:nvSpPr>
          <p:spPr bwMode="auto">
            <a:xfrm>
              <a:off x="3651" y="1706"/>
              <a:ext cx="0" cy="5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1" name="Line 28"/>
            <p:cNvSpPr>
              <a:spLocks noChangeShapeType="1"/>
            </p:cNvSpPr>
            <p:nvPr/>
          </p:nvSpPr>
          <p:spPr bwMode="auto">
            <a:xfrm>
              <a:off x="2608" y="2251"/>
              <a:ext cx="10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133163" y="4066320"/>
            <a:ext cx="12148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u="none">
                <a:solidFill>
                  <a:srgbClr val="FF0000"/>
                </a:solidFill>
              </a:rPr>
              <a:t>物距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u="none">
                <a:solidFill>
                  <a:srgbClr val="FF0000"/>
                </a:solidFill>
              </a:rPr>
              <a:t>  </a:t>
            </a:r>
            <a:r>
              <a:rPr lang="en-US" altLang="zh-CN" sz="2400" u="none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6594285" y="4281670"/>
            <a:ext cx="13097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u="none">
                <a:solidFill>
                  <a:srgbClr val="FF0000"/>
                </a:solidFill>
              </a:rPr>
              <a:t>像距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u="none">
                <a:solidFill>
                  <a:srgbClr val="FF0000"/>
                </a:solidFill>
              </a:rPr>
              <a:t>  </a:t>
            </a:r>
            <a:r>
              <a:rPr lang="en-US" altLang="zh-CN" sz="2400" u="none">
                <a:solidFill>
                  <a:srgbClr val="FF0000"/>
                </a:solidFill>
              </a:rPr>
              <a:t>V</a:t>
            </a:r>
          </a:p>
        </p:txBody>
      </p:sp>
      <p:pic>
        <p:nvPicPr>
          <p:cNvPr id="5138" name="Picture 31" descr="1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043" y="2270679"/>
            <a:ext cx="614669" cy="107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9" name="Picture 32" descr="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20" y="910489"/>
            <a:ext cx="742553" cy="57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98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1" grpId="0"/>
      <p:bldP spid="8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DA11F6-6C68-4F11-8759-EC86087CD2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13600" y="0"/>
            <a:ext cx="11367250" cy="114009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40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zh-CN" altLang="en-US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进行实验</a:t>
            </a:r>
            <a:r>
              <a:rPr lang="en-US" altLang="zh-CN" sz="4000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—</a:t>
            </a:r>
            <a:r>
              <a:rPr lang="zh-CN" altLang="en-US" sz="3200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应用</a:t>
            </a:r>
            <a:r>
              <a:rPr lang="zh-CN" altLang="en-US" sz="3200" b="1" spc="50">
                <a:ln w="12700">
                  <a:noFill/>
                  <a:prstDash val="solid"/>
                </a:ln>
                <a:solidFill>
                  <a:srgbClr val="9933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控制变量法</a:t>
            </a:r>
            <a:r>
              <a:rPr lang="zh-CN" altLang="en-US" sz="2400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</a:rPr>
              <a:t>（控制物距不变）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594042" y="1049833"/>
            <a:ext cx="11286808" cy="251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1</a:t>
            </a:r>
            <a:r>
              <a:rPr lang="zh-CN" altLang="en-US" smtClean="0"/>
              <a:t>）</a:t>
            </a:r>
            <a:r>
              <a:rPr lang="zh-CN" altLang="en-US" b="1" smtClean="0"/>
              <a:t>把蜡烛放在 </a:t>
            </a:r>
            <a:r>
              <a:rPr lang="en-US" altLang="zh-CN" b="1" smtClean="0"/>
              <a:t>U&gt;2f </a:t>
            </a:r>
            <a:r>
              <a:rPr lang="zh-CN" altLang="en-US" b="1" smtClean="0"/>
              <a:t>的地方，移动光屏，直  到屏上出现明亮、清晰的烛焰的像。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969687" y="4785210"/>
            <a:ext cx="2526743" cy="581130"/>
            <a:chOff x="3470" y="2568"/>
            <a:chExt cx="1225" cy="367"/>
          </a:xfrm>
        </p:grpSpPr>
        <p:sp>
          <p:nvSpPr>
            <p:cNvPr id="6182" name="AutoShape 5"/>
            <p:cNvSpPr>
              <a:spLocks/>
            </p:cNvSpPr>
            <p:nvPr/>
          </p:nvSpPr>
          <p:spPr bwMode="auto">
            <a:xfrm rot="-5400000">
              <a:off x="4015" y="2023"/>
              <a:ext cx="136" cy="1225"/>
            </a:xfrm>
            <a:prstGeom prst="leftBrace">
              <a:avLst>
                <a:gd name="adj1" fmla="val 75061"/>
                <a:gd name="adj2" fmla="val 5225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83" name="Text Box 6"/>
            <p:cNvSpPr txBox="1">
              <a:spLocks noChangeArrowheads="1"/>
            </p:cNvSpPr>
            <p:nvPr/>
          </p:nvSpPr>
          <p:spPr bwMode="auto">
            <a:xfrm>
              <a:off x="3924" y="2704"/>
              <a:ext cx="6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V&gt;2f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128127" y="4785210"/>
            <a:ext cx="1571737" cy="581130"/>
            <a:chOff x="3062" y="2568"/>
            <a:chExt cx="762" cy="367"/>
          </a:xfrm>
        </p:grpSpPr>
        <p:sp>
          <p:nvSpPr>
            <p:cNvPr id="6180" name="AutoShape 8"/>
            <p:cNvSpPr>
              <a:spLocks/>
            </p:cNvSpPr>
            <p:nvPr/>
          </p:nvSpPr>
          <p:spPr bwMode="auto">
            <a:xfrm rot="-5400000">
              <a:off x="3153" y="2477"/>
              <a:ext cx="181" cy="363"/>
            </a:xfrm>
            <a:prstGeom prst="leftBrace">
              <a:avLst>
                <a:gd name="adj1" fmla="val 16713"/>
                <a:gd name="adj2" fmla="val 5225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81" name="Text Box 9"/>
            <p:cNvSpPr txBox="1">
              <a:spLocks noChangeArrowheads="1"/>
            </p:cNvSpPr>
            <p:nvPr/>
          </p:nvSpPr>
          <p:spPr bwMode="auto">
            <a:xfrm>
              <a:off x="3062" y="2704"/>
              <a:ext cx="7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2f&gt;V&gt;f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84504" y="4785210"/>
            <a:ext cx="1216962" cy="581130"/>
            <a:chOff x="2653" y="2568"/>
            <a:chExt cx="590" cy="367"/>
          </a:xfrm>
        </p:grpSpPr>
        <p:sp>
          <p:nvSpPr>
            <p:cNvPr id="6178" name="AutoShape 11"/>
            <p:cNvSpPr>
              <a:spLocks/>
            </p:cNvSpPr>
            <p:nvPr/>
          </p:nvSpPr>
          <p:spPr bwMode="auto">
            <a:xfrm rot="-5400000">
              <a:off x="2744" y="2477"/>
              <a:ext cx="181" cy="363"/>
            </a:xfrm>
            <a:prstGeom prst="leftBrace">
              <a:avLst>
                <a:gd name="adj1" fmla="val 16713"/>
                <a:gd name="adj2" fmla="val 5225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79" name="Text Box 12"/>
            <p:cNvSpPr txBox="1">
              <a:spLocks noChangeArrowheads="1"/>
            </p:cNvSpPr>
            <p:nvPr/>
          </p:nvSpPr>
          <p:spPr bwMode="auto">
            <a:xfrm>
              <a:off x="2653" y="2704"/>
              <a:ext cx="5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V&lt;f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291603" y="4066320"/>
            <a:ext cx="7297647" cy="581130"/>
            <a:chOff x="1111" y="2523"/>
            <a:chExt cx="3538" cy="367"/>
          </a:xfrm>
        </p:grpSpPr>
        <p:sp>
          <p:nvSpPr>
            <p:cNvPr id="6163" name="Line 14"/>
            <p:cNvSpPr>
              <a:spLocks noChangeShapeType="1"/>
            </p:cNvSpPr>
            <p:nvPr/>
          </p:nvSpPr>
          <p:spPr bwMode="auto">
            <a:xfrm>
              <a:off x="1111" y="2886"/>
              <a:ext cx="27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4" name="Oval 15"/>
            <p:cNvSpPr>
              <a:spLocks noChangeArrowheads="1"/>
            </p:cNvSpPr>
            <p:nvPr/>
          </p:nvSpPr>
          <p:spPr bwMode="auto">
            <a:xfrm>
              <a:off x="2517" y="2523"/>
              <a:ext cx="91" cy="22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65" name="Line 16"/>
            <p:cNvSpPr>
              <a:spLocks noChangeShapeType="1"/>
            </p:cNvSpPr>
            <p:nvPr/>
          </p:nvSpPr>
          <p:spPr bwMode="auto">
            <a:xfrm>
              <a:off x="2562" y="275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6" name="Oval 17"/>
            <p:cNvSpPr>
              <a:spLocks noChangeArrowheads="1"/>
            </p:cNvSpPr>
            <p:nvPr/>
          </p:nvSpPr>
          <p:spPr bwMode="auto">
            <a:xfrm>
              <a:off x="2200" y="284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67" name="Oval 18"/>
            <p:cNvSpPr>
              <a:spLocks noChangeArrowheads="1"/>
            </p:cNvSpPr>
            <p:nvPr/>
          </p:nvSpPr>
          <p:spPr bwMode="auto">
            <a:xfrm>
              <a:off x="2925" y="284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68" name="Oval 19"/>
            <p:cNvSpPr>
              <a:spLocks noChangeArrowheads="1"/>
            </p:cNvSpPr>
            <p:nvPr/>
          </p:nvSpPr>
          <p:spPr bwMode="auto">
            <a:xfrm>
              <a:off x="1791" y="284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69" name="Oval 20"/>
            <p:cNvSpPr>
              <a:spLocks noChangeArrowheads="1"/>
            </p:cNvSpPr>
            <p:nvPr/>
          </p:nvSpPr>
          <p:spPr bwMode="auto">
            <a:xfrm>
              <a:off x="3334" y="2841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70" name="Rectangle 21"/>
            <p:cNvSpPr>
              <a:spLocks noChangeArrowheads="1"/>
            </p:cNvSpPr>
            <p:nvPr/>
          </p:nvSpPr>
          <p:spPr bwMode="auto">
            <a:xfrm>
              <a:off x="1111" y="2750"/>
              <a:ext cx="45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71" name="AutoShape 22"/>
            <p:cNvSpPr>
              <a:spLocks noChangeArrowheads="1"/>
            </p:cNvSpPr>
            <p:nvPr/>
          </p:nvSpPr>
          <p:spPr bwMode="auto">
            <a:xfrm>
              <a:off x="1111" y="2659"/>
              <a:ext cx="45" cy="9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72" name="Rectangle 23"/>
            <p:cNvSpPr>
              <a:spLocks noChangeArrowheads="1"/>
            </p:cNvSpPr>
            <p:nvPr/>
          </p:nvSpPr>
          <p:spPr bwMode="auto">
            <a:xfrm>
              <a:off x="4558" y="2523"/>
              <a:ext cx="91" cy="1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6173" name="Line 24"/>
            <p:cNvSpPr>
              <a:spLocks noChangeShapeType="1"/>
            </p:cNvSpPr>
            <p:nvPr/>
          </p:nvSpPr>
          <p:spPr bwMode="auto">
            <a:xfrm>
              <a:off x="4604" y="2704"/>
              <a:ext cx="0" cy="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4" name="Text Box 25"/>
            <p:cNvSpPr txBox="1">
              <a:spLocks noChangeArrowheads="1"/>
            </p:cNvSpPr>
            <p:nvPr/>
          </p:nvSpPr>
          <p:spPr bwMode="auto">
            <a:xfrm>
              <a:off x="2154" y="2659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175" name="Text Box 26"/>
            <p:cNvSpPr txBox="1">
              <a:spLocks noChangeArrowheads="1"/>
            </p:cNvSpPr>
            <p:nvPr/>
          </p:nvSpPr>
          <p:spPr bwMode="auto">
            <a:xfrm>
              <a:off x="2880" y="2659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6176" name="Text Box 27"/>
            <p:cNvSpPr txBox="1">
              <a:spLocks noChangeArrowheads="1"/>
            </p:cNvSpPr>
            <p:nvPr/>
          </p:nvSpPr>
          <p:spPr bwMode="auto">
            <a:xfrm>
              <a:off x="1655" y="2659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</a:t>
              </a:r>
            </a:p>
          </p:txBody>
        </p:sp>
        <p:sp>
          <p:nvSpPr>
            <p:cNvPr id="6177" name="Text Box 28"/>
            <p:cNvSpPr txBox="1">
              <a:spLocks noChangeArrowheads="1"/>
            </p:cNvSpPr>
            <p:nvPr/>
          </p:nvSpPr>
          <p:spPr bwMode="auto">
            <a:xfrm>
              <a:off x="3243" y="2659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</a:t>
              </a:r>
            </a:p>
          </p:txBody>
        </p:sp>
      </p:grp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981821" y="3133664"/>
            <a:ext cx="93541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0" u="none">
                <a:solidFill>
                  <a:schemeClr val="tx1"/>
                </a:solidFill>
              </a:rPr>
              <a:t>  </a:t>
            </a:r>
            <a:r>
              <a:rPr lang="zh-CN" altLang="en-US" sz="3200" u="none">
                <a:solidFill>
                  <a:schemeClr val="tx1"/>
                </a:solidFill>
              </a:rPr>
              <a:t>是放大的还是缩小的？</a:t>
            </a:r>
          </a:p>
        </p:txBody>
      </p:sp>
      <p:pic>
        <p:nvPicPr>
          <p:cNvPr id="9253" name="Picture 37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377181" y="2128168"/>
            <a:ext cx="614669" cy="106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5" name="Picture 39" descr="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8" y="259687"/>
            <a:ext cx="841560" cy="57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6" name="Picture 40" descr="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01" y="2414774"/>
            <a:ext cx="466158" cy="43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8" name="Picture 42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07" y="3133664"/>
            <a:ext cx="373340" cy="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1074640" y="2343517"/>
            <a:ext cx="68435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200" u="none">
                <a:solidFill>
                  <a:schemeClr val="tx1"/>
                </a:solidFill>
              </a:rPr>
              <a:t> </a:t>
            </a:r>
            <a:r>
              <a:rPr lang="zh-CN" altLang="en-US" sz="3200" u="none">
                <a:solidFill>
                  <a:schemeClr val="tx1"/>
                </a:solidFill>
              </a:rPr>
              <a:t>并观察这个像是倒立的还是正立的？</a:t>
            </a:r>
          </a:p>
        </p:txBody>
      </p:sp>
      <p:pic>
        <p:nvPicPr>
          <p:cNvPr id="9260" name="Picture 44" descr="7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01" y="3133664"/>
            <a:ext cx="466158" cy="43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45" descr="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98" y="5215911"/>
            <a:ext cx="1270591" cy="904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542861" y="5502517"/>
            <a:ext cx="92633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u="none">
                <a:solidFill>
                  <a:schemeClr val="tx1"/>
                </a:solidFill>
              </a:rPr>
              <a:t>记下像距，观察成像位置在</a:t>
            </a:r>
            <a:r>
              <a:rPr lang="en-US" altLang="zh-CN" u="none">
                <a:solidFill>
                  <a:schemeClr val="tx1"/>
                </a:solidFill>
              </a:rPr>
              <a:t>V&gt;2f</a:t>
            </a:r>
            <a:r>
              <a:rPr lang="zh-CN" altLang="en-US" u="none">
                <a:solidFill>
                  <a:schemeClr val="tx1"/>
                </a:solidFill>
              </a:rPr>
              <a:t>，还是</a:t>
            </a:r>
            <a:r>
              <a:rPr lang="en-US" altLang="zh-CN" u="none">
                <a:solidFill>
                  <a:schemeClr val="tx1"/>
                </a:solidFill>
              </a:rPr>
              <a:t>2f&gt;V&gt;f</a:t>
            </a:r>
            <a:r>
              <a:rPr lang="zh-CN" altLang="en-US" u="none">
                <a:solidFill>
                  <a:schemeClr val="tx1"/>
                </a:solidFill>
              </a:rPr>
              <a:t>，还是</a:t>
            </a:r>
            <a:r>
              <a:rPr lang="en-US" altLang="zh-CN" u="none">
                <a:solidFill>
                  <a:schemeClr val="tx1"/>
                </a:solidFill>
              </a:rPr>
              <a:t>V&lt;f</a:t>
            </a:r>
            <a:r>
              <a:rPr lang="zh-CN" altLang="en-US" u="none">
                <a:solidFill>
                  <a:schemeClr val="tx1"/>
                </a:solidFill>
              </a:rPr>
              <a:t>。</a:t>
            </a:r>
          </a:p>
        </p:txBody>
      </p:sp>
      <p:pic>
        <p:nvPicPr>
          <p:cNvPr id="6" name="Picture 37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9250" y="1984074"/>
            <a:ext cx="614669" cy="1060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7" descr="1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465" y="2628540"/>
            <a:ext cx="833310" cy="143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70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46" grpId="0"/>
      <p:bldP spid="9259" grpId="0"/>
      <p:bldP spid="92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2376170" y="5928467"/>
            <a:ext cx="1685184" cy="57479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403782"/>
            <a:ext cx="11460070" cy="64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mtClean="0"/>
              <a:t>（</a:t>
            </a:r>
            <a:r>
              <a:rPr lang="en-US" altLang="zh-CN" smtClean="0"/>
              <a:t>2</a:t>
            </a:r>
            <a:r>
              <a:rPr lang="zh-CN" altLang="en-US" smtClean="0"/>
              <a:t>）再将蜡烛放在</a:t>
            </a:r>
            <a:r>
              <a:rPr lang="en-US" altLang="zh-CN" smtClean="0"/>
              <a:t>2f&gt;U&gt;f</a:t>
            </a:r>
            <a:r>
              <a:rPr lang="zh-CN" altLang="en-US" smtClean="0"/>
              <a:t>位置，重复以上操作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103901" y="978577"/>
            <a:ext cx="7297647" cy="581130"/>
            <a:chOff x="1020" y="799"/>
            <a:chExt cx="3538" cy="367"/>
          </a:xfrm>
        </p:grpSpPr>
        <p:sp>
          <p:nvSpPr>
            <p:cNvPr id="7228" name="Line 5"/>
            <p:cNvSpPr>
              <a:spLocks noChangeShapeType="1"/>
            </p:cNvSpPr>
            <p:nvPr/>
          </p:nvSpPr>
          <p:spPr bwMode="auto">
            <a:xfrm>
              <a:off x="1020" y="1162"/>
              <a:ext cx="27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9" name="Oval 6"/>
            <p:cNvSpPr>
              <a:spLocks noChangeArrowheads="1"/>
            </p:cNvSpPr>
            <p:nvPr/>
          </p:nvSpPr>
          <p:spPr bwMode="auto">
            <a:xfrm>
              <a:off x="2426" y="799"/>
              <a:ext cx="91" cy="22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0" name="Line 7"/>
            <p:cNvSpPr>
              <a:spLocks noChangeShapeType="1"/>
            </p:cNvSpPr>
            <p:nvPr/>
          </p:nvSpPr>
          <p:spPr bwMode="auto">
            <a:xfrm>
              <a:off x="2471" y="1026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1" name="Oval 8"/>
            <p:cNvSpPr>
              <a:spLocks noChangeArrowheads="1"/>
            </p:cNvSpPr>
            <p:nvPr/>
          </p:nvSpPr>
          <p:spPr bwMode="auto">
            <a:xfrm>
              <a:off x="2109" y="111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2" name="Oval 9"/>
            <p:cNvSpPr>
              <a:spLocks noChangeArrowheads="1"/>
            </p:cNvSpPr>
            <p:nvPr/>
          </p:nvSpPr>
          <p:spPr bwMode="auto">
            <a:xfrm>
              <a:off x="2834" y="111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3" name="Oval 10"/>
            <p:cNvSpPr>
              <a:spLocks noChangeArrowheads="1"/>
            </p:cNvSpPr>
            <p:nvPr/>
          </p:nvSpPr>
          <p:spPr bwMode="auto">
            <a:xfrm>
              <a:off x="1700" y="111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4" name="Oval 11"/>
            <p:cNvSpPr>
              <a:spLocks noChangeArrowheads="1"/>
            </p:cNvSpPr>
            <p:nvPr/>
          </p:nvSpPr>
          <p:spPr bwMode="auto">
            <a:xfrm>
              <a:off x="3243" y="111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5" name="Rectangle 12"/>
            <p:cNvSpPr>
              <a:spLocks noChangeArrowheads="1"/>
            </p:cNvSpPr>
            <p:nvPr/>
          </p:nvSpPr>
          <p:spPr bwMode="auto">
            <a:xfrm>
              <a:off x="1882" y="1026"/>
              <a:ext cx="45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6" name="AutoShape 13"/>
            <p:cNvSpPr>
              <a:spLocks noChangeArrowheads="1"/>
            </p:cNvSpPr>
            <p:nvPr/>
          </p:nvSpPr>
          <p:spPr bwMode="auto">
            <a:xfrm>
              <a:off x="1882" y="935"/>
              <a:ext cx="45" cy="9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7" name="Rectangle 14"/>
            <p:cNvSpPr>
              <a:spLocks noChangeArrowheads="1"/>
            </p:cNvSpPr>
            <p:nvPr/>
          </p:nvSpPr>
          <p:spPr bwMode="auto">
            <a:xfrm>
              <a:off x="4467" y="799"/>
              <a:ext cx="91" cy="1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38" name="Line 15"/>
            <p:cNvSpPr>
              <a:spLocks noChangeShapeType="1"/>
            </p:cNvSpPr>
            <p:nvPr/>
          </p:nvSpPr>
          <p:spPr bwMode="auto">
            <a:xfrm>
              <a:off x="4513" y="980"/>
              <a:ext cx="0" cy="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39" name="Text Box 16"/>
            <p:cNvSpPr txBox="1">
              <a:spLocks noChangeArrowheads="1"/>
            </p:cNvSpPr>
            <p:nvPr/>
          </p:nvSpPr>
          <p:spPr bwMode="auto">
            <a:xfrm>
              <a:off x="2063" y="935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240" name="Text Box 17"/>
            <p:cNvSpPr txBox="1">
              <a:spLocks noChangeArrowheads="1"/>
            </p:cNvSpPr>
            <p:nvPr/>
          </p:nvSpPr>
          <p:spPr bwMode="auto">
            <a:xfrm>
              <a:off x="2789" y="935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241" name="Text Box 18"/>
            <p:cNvSpPr txBox="1">
              <a:spLocks noChangeArrowheads="1"/>
            </p:cNvSpPr>
            <p:nvPr/>
          </p:nvSpPr>
          <p:spPr bwMode="auto">
            <a:xfrm>
              <a:off x="1564" y="935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</a:t>
              </a:r>
            </a:p>
          </p:txBody>
        </p:sp>
        <p:sp>
          <p:nvSpPr>
            <p:cNvPr id="7242" name="Text Box 19"/>
            <p:cNvSpPr txBox="1">
              <a:spLocks noChangeArrowheads="1"/>
            </p:cNvSpPr>
            <p:nvPr/>
          </p:nvSpPr>
          <p:spPr bwMode="auto">
            <a:xfrm>
              <a:off x="3152" y="935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</a:t>
              </a:r>
            </a:p>
          </p:txBody>
        </p:sp>
      </p:grp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0" y="1768723"/>
            <a:ext cx="11460070" cy="79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zh-CN" altLang="en-US" sz="3200" b="0" u="none">
                <a:solidFill>
                  <a:schemeClr val="tx1"/>
                </a:solidFill>
              </a:rPr>
              <a:t>（</a:t>
            </a:r>
            <a:r>
              <a:rPr lang="en-US" altLang="zh-CN" sz="3200" b="0" u="none">
                <a:solidFill>
                  <a:schemeClr val="tx1"/>
                </a:solidFill>
              </a:rPr>
              <a:t>3</a:t>
            </a:r>
            <a:r>
              <a:rPr lang="zh-CN" altLang="en-US" sz="3200" b="0" u="none">
                <a:solidFill>
                  <a:schemeClr val="tx1"/>
                </a:solidFill>
              </a:rPr>
              <a:t>）再将蜡烛放在</a:t>
            </a:r>
            <a:r>
              <a:rPr lang="en-US" altLang="zh-CN" sz="3200" b="0" u="none">
                <a:solidFill>
                  <a:schemeClr val="tx1"/>
                </a:solidFill>
              </a:rPr>
              <a:t>U&lt;f</a:t>
            </a:r>
            <a:r>
              <a:rPr lang="zh-CN" altLang="en-US" sz="3200" b="0" u="none">
                <a:solidFill>
                  <a:schemeClr val="tx1"/>
                </a:solidFill>
              </a:rPr>
              <a:t>位置，重复以上操作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98783" y="2486029"/>
            <a:ext cx="7297647" cy="581130"/>
            <a:chOff x="1066" y="1570"/>
            <a:chExt cx="3538" cy="367"/>
          </a:xfrm>
        </p:grpSpPr>
        <p:sp>
          <p:nvSpPr>
            <p:cNvPr id="7213" name="Line 22"/>
            <p:cNvSpPr>
              <a:spLocks noChangeShapeType="1"/>
            </p:cNvSpPr>
            <p:nvPr/>
          </p:nvSpPr>
          <p:spPr bwMode="auto">
            <a:xfrm>
              <a:off x="1066" y="1933"/>
              <a:ext cx="27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4" name="Oval 23"/>
            <p:cNvSpPr>
              <a:spLocks noChangeArrowheads="1"/>
            </p:cNvSpPr>
            <p:nvPr/>
          </p:nvSpPr>
          <p:spPr bwMode="auto">
            <a:xfrm>
              <a:off x="2472" y="1570"/>
              <a:ext cx="91" cy="22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15" name="Line 24"/>
            <p:cNvSpPr>
              <a:spLocks noChangeShapeType="1"/>
            </p:cNvSpPr>
            <p:nvPr/>
          </p:nvSpPr>
          <p:spPr bwMode="auto">
            <a:xfrm>
              <a:off x="2517" y="1797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16" name="Oval 25"/>
            <p:cNvSpPr>
              <a:spLocks noChangeArrowheads="1"/>
            </p:cNvSpPr>
            <p:nvPr/>
          </p:nvSpPr>
          <p:spPr bwMode="auto">
            <a:xfrm>
              <a:off x="2155" y="188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17" name="Oval 26"/>
            <p:cNvSpPr>
              <a:spLocks noChangeArrowheads="1"/>
            </p:cNvSpPr>
            <p:nvPr/>
          </p:nvSpPr>
          <p:spPr bwMode="auto">
            <a:xfrm>
              <a:off x="2880" y="188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18" name="Oval 27"/>
            <p:cNvSpPr>
              <a:spLocks noChangeArrowheads="1"/>
            </p:cNvSpPr>
            <p:nvPr/>
          </p:nvSpPr>
          <p:spPr bwMode="auto">
            <a:xfrm>
              <a:off x="1746" y="188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19" name="Oval 28"/>
            <p:cNvSpPr>
              <a:spLocks noChangeArrowheads="1"/>
            </p:cNvSpPr>
            <p:nvPr/>
          </p:nvSpPr>
          <p:spPr bwMode="auto">
            <a:xfrm>
              <a:off x="3289" y="188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20" name="Rectangle 29"/>
            <p:cNvSpPr>
              <a:spLocks noChangeArrowheads="1"/>
            </p:cNvSpPr>
            <p:nvPr/>
          </p:nvSpPr>
          <p:spPr bwMode="auto">
            <a:xfrm>
              <a:off x="2336" y="1797"/>
              <a:ext cx="45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21" name="AutoShape 30"/>
            <p:cNvSpPr>
              <a:spLocks noChangeArrowheads="1"/>
            </p:cNvSpPr>
            <p:nvPr/>
          </p:nvSpPr>
          <p:spPr bwMode="auto">
            <a:xfrm>
              <a:off x="2336" y="1706"/>
              <a:ext cx="45" cy="91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22" name="Rectangle 31"/>
            <p:cNvSpPr>
              <a:spLocks noChangeArrowheads="1"/>
            </p:cNvSpPr>
            <p:nvPr/>
          </p:nvSpPr>
          <p:spPr bwMode="auto">
            <a:xfrm>
              <a:off x="4513" y="1570"/>
              <a:ext cx="91" cy="1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  <p:sp>
          <p:nvSpPr>
            <p:cNvPr id="7223" name="Line 32"/>
            <p:cNvSpPr>
              <a:spLocks noChangeShapeType="1"/>
            </p:cNvSpPr>
            <p:nvPr/>
          </p:nvSpPr>
          <p:spPr bwMode="auto">
            <a:xfrm>
              <a:off x="4559" y="1751"/>
              <a:ext cx="0" cy="1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24" name="Text Box 33"/>
            <p:cNvSpPr txBox="1">
              <a:spLocks noChangeArrowheads="1"/>
            </p:cNvSpPr>
            <p:nvPr/>
          </p:nvSpPr>
          <p:spPr bwMode="auto">
            <a:xfrm>
              <a:off x="2109" y="1706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225" name="Text Box 34"/>
            <p:cNvSpPr txBox="1">
              <a:spLocks noChangeArrowheads="1"/>
            </p:cNvSpPr>
            <p:nvPr/>
          </p:nvSpPr>
          <p:spPr bwMode="auto">
            <a:xfrm>
              <a:off x="2835" y="1706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7226" name="Text Box 35"/>
            <p:cNvSpPr txBox="1">
              <a:spLocks noChangeArrowheads="1"/>
            </p:cNvSpPr>
            <p:nvPr/>
          </p:nvSpPr>
          <p:spPr bwMode="auto">
            <a:xfrm>
              <a:off x="1610" y="1706"/>
              <a:ext cx="4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</a:t>
              </a:r>
            </a:p>
          </p:txBody>
        </p:sp>
        <p:sp>
          <p:nvSpPr>
            <p:cNvPr id="7227" name="Text Box 36"/>
            <p:cNvSpPr txBox="1">
              <a:spLocks noChangeArrowheads="1"/>
            </p:cNvSpPr>
            <p:nvPr/>
          </p:nvSpPr>
          <p:spPr bwMode="auto">
            <a:xfrm>
              <a:off x="3198" y="1706"/>
              <a:ext cx="3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u="sng">
                  <a:solidFill>
                    <a:schemeClr val="accent2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1800" b="0" u="none">
                  <a:solidFill>
                    <a:schemeClr val="tx1"/>
                  </a:solidFill>
                </a:rPr>
                <a:t>2f</a:t>
              </a:r>
            </a:p>
          </p:txBody>
        </p:sp>
      </p:grp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701301" y="3394934"/>
            <a:ext cx="24513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0" u="none">
                <a:solidFill>
                  <a:schemeClr val="tx1"/>
                </a:solidFill>
              </a:rPr>
              <a:t>完成表格：</a:t>
            </a:r>
            <a:r>
              <a:rPr lang="en-US" altLang="zh-CN" sz="2000" b="0" u="none">
                <a:solidFill>
                  <a:schemeClr val="tx1"/>
                </a:solidFill>
              </a:rPr>
              <a:t>f= </a:t>
            </a:r>
            <a:r>
              <a:rPr lang="en-US" altLang="zh-CN" sz="2000" b="0">
                <a:solidFill>
                  <a:schemeClr val="tx1"/>
                </a:solidFill>
              </a:rPr>
              <a:t>     </a:t>
            </a:r>
            <a:r>
              <a:rPr lang="en-US" altLang="zh-CN" sz="2000" b="0" u="none">
                <a:solidFill>
                  <a:schemeClr val="tx1"/>
                </a:solidFill>
              </a:rPr>
              <a:t>cm</a:t>
            </a:r>
          </a:p>
        </p:txBody>
      </p:sp>
      <p:graphicFrame>
        <p:nvGraphicFramePr>
          <p:cNvPr id="22604" name="Group 76">
            <a:extLst>
              <a:ext uri="{FF2B5EF4-FFF2-40B4-BE49-F238E27FC236}">
                <a16:creationId xmlns:a16="http://schemas.microsoft.com/office/drawing/2014/main" xmlns="" id="{422D0684-542E-4CD4-A541-D28841DBB442}"/>
              </a:ext>
            </a:extLst>
          </p:cNvPr>
          <p:cNvGraphicFramePr>
            <a:graphicFrameLocks noGrp="1"/>
          </p:cNvGraphicFramePr>
          <p:nvPr/>
        </p:nvGraphicFramePr>
        <p:xfrm>
          <a:off x="693050" y="3876305"/>
          <a:ext cx="10199793" cy="2590092"/>
        </p:xfrm>
        <a:graphic>
          <a:graphicData uri="http://schemas.openxmlformats.org/drawingml/2006/table">
            <a:tbl>
              <a:tblPr/>
              <a:tblGrid>
                <a:gridCol w="1701685">
                  <a:extLst>
                    <a:ext uri="{9D8B030D-6E8A-4147-A177-3AD203B41FA5}">
                      <a16:colId xmlns:a16="http://schemas.microsoft.com/office/drawing/2014/main" xmlns="" val="4061376857"/>
                    </a:ext>
                  </a:extLst>
                </a:gridCol>
                <a:gridCol w="1697558">
                  <a:extLst>
                    <a:ext uri="{9D8B030D-6E8A-4147-A177-3AD203B41FA5}">
                      <a16:colId xmlns:a16="http://schemas.microsoft.com/office/drawing/2014/main" xmlns="" val="3685849108"/>
                    </a:ext>
                  </a:extLst>
                </a:gridCol>
                <a:gridCol w="1701685">
                  <a:extLst>
                    <a:ext uri="{9D8B030D-6E8A-4147-A177-3AD203B41FA5}">
                      <a16:colId xmlns:a16="http://schemas.microsoft.com/office/drawing/2014/main" xmlns="" val="1059030450"/>
                    </a:ext>
                  </a:extLst>
                </a:gridCol>
                <a:gridCol w="1699622">
                  <a:extLst>
                    <a:ext uri="{9D8B030D-6E8A-4147-A177-3AD203B41FA5}">
                      <a16:colId xmlns:a16="http://schemas.microsoft.com/office/drawing/2014/main" xmlns="" val="768735500"/>
                    </a:ext>
                  </a:extLst>
                </a:gridCol>
                <a:gridCol w="1697558">
                  <a:extLst>
                    <a:ext uri="{9D8B030D-6E8A-4147-A177-3AD203B41FA5}">
                      <a16:colId xmlns:a16="http://schemas.microsoft.com/office/drawing/2014/main" xmlns="" val="3778795255"/>
                    </a:ext>
                  </a:extLst>
                </a:gridCol>
                <a:gridCol w="1701685">
                  <a:extLst>
                    <a:ext uri="{9D8B030D-6E8A-4147-A177-3AD203B41FA5}">
                      <a16:colId xmlns:a16="http://schemas.microsoft.com/office/drawing/2014/main" xmlns="" val="1405669726"/>
                    </a:ext>
                  </a:extLst>
                </a:gridCol>
              </a:tblGrid>
              <a:tr h="10277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物距</a:t>
                      </a:r>
                    </a:p>
                  </a:txBody>
                  <a:tcPr marL="118809" marR="118809" marT="45611" marB="456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像距</a:t>
                      </a: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像的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大小</a:t>
                      </a: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像的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正倒</a:t>
                      </a: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像的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虚实</a:t>
                      </a: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应用</a:t>
                      </a: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7893016"/>
                  </a:ext>
                </a:extLst>
              </a:tr>
              <a:tr h="516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U&gt;2f</a:t>
                      </a:r>
                    </a:p>
                  </a:txBody>
                  <a:tcPr marL="118809" marR="118809" marT="45611" marB="456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2487020"/>
                  </a:ext>
                </a:extLst>
              </a:tr>
              <a:tr h="5169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2f&gt;U&gt;f</a:t>
                      </a:r>
                    </a:p>
                  </a:txBody>
                  <a:tcPr marL="118809" marR="118809" marT="45611" marB="456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2664795"/>
                  </a:ext>
                </a:extLst>
              </a:tr>
              <a:tr h="5242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U&lt;f</a:t>
                      </a:r>
                    </a:p>
                  </a:txBody>
                  <a:tcPr marL="118809" marR="118809" marT="45611" marB="456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18809" marR="118809" marT="45611" marB="456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9462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56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  <p:bldP spid="10260" grpId="0"/>
      <p:bldP spid="102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94120" y="403783"/>
            <a:ext cx="1066595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>
                <a:latin typeface="Algerian" pitchFamily="82" charset="0"/>
                <a:ea typeface="华文行楷" pitchFamily="2" charset="-122"/>
                <a:hlinkClick r:id="rId2" action="ppaction://hlinkfile"/>
              </a:rPr>
              <a:t>分析与结论：</a:t>
            </a:r>
            <a:endParaRPr lang="zh-CN" altLang="en-US" sz="5400" u="none">
              <a:latin typeface="Algerian" pitchFamily="82" charset="0"/>
              <a:ea typeface="华文行楷" pitchFamily="2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 </a:t>
            </a:r>
            <a:r>
              <a:rPr lang="en-US" altLang="zh-CN" sz="3600" u="none">
                <a:solidFill>
                  <a:schemeClr val="tx1"/>
                </a:solidFill>
              </a:rPr>
              <a:t>1.</a:t>
            </a:r>
            <a:r>
              <a:rPr lang="zh-CN" altLang="en-US" sz="3600" u="none">
                <a:solidFill>
                  <a:schemeClr val="tx1"/>
                </a:solidFill>
              </a:rPr>
              <a:t>凸透镜在什么条件下成</a:t>
            </a:r>
            <a:r>
              <a:rPr lang="zh-CN" altLang="en-US" sz="3600" u="none">
                <a:solidFill>
                  <a:srgbClr val="993300"/>
                </a:solidFill>
              </a:rPr>
              <a:t>实像</a:t>
            </a:r>
            <a:r>
              <a:rPr lang="zh-CN" altLang="en-US" sz="3600" u="none">
                <a:solidFill>
                  <a:schemeClr val="tx1"/>
                </a:solidFill>
              </a:rPr>
              <a:t>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               在什么条件下成</a:t>
            </a:r>
            <a:r>
              <a:rPr lang="zh-CN" altLang="en-US" sz="3600" u="none">
                <a:solidFill>
                  <a:srgbClr val="993300"/>
                </a:solidFill>
              </a:rPr>
              <a:t>虚象</a:t>
            </a:r>
            <a:r>
              <a:rPr lang="zh-CN" altLang="en-US" sz="3600" u="none">
                <a:solidFill>
                  <a:schemeClr val="tx1"/>
                </a:solidFill>
              </a:rPr>
              <a:t>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 </a:t>
            </a:r>
            <a:r>
              <a:rPr lang="en-US" altLang="zh-CN" sz="3600" u="none">
                <a:solidFill>
                  <a:schemeClr val="tx1"/>
                </a:solidFill>
              </a:rPr>
              <a:t>2.</a:t>
            </a:r>
            <a:r>
              <a:rPr lang="zh-CN" altLang="en-US" sz="3600" u="none">
                <a:solidFill>
                  <a:schemeClr val="tx1"/>
                </a:solidFill>
              </a:rPr>
              <a:t>凸透镜在什么条件下成</a:t>
            </a:r>
            <a:r>
              <a:rPr lang="zh-CN" altLang="en-US" sz="3600" u="none">
                <a:solidFill>
                  <a:srgbClr val="993300"/>
                </a:solidFill>
              </a:rPr>
              <a:t>缩小</a:t>
            </a:r>
            <a:r>
              <a:rPr lang="zh-CN" altLang="en-US" sz="3600" u="none">
                <a:solidFill>
                  <a:schemeClr val="tx1"/>
                </a:solidFill>
              </a:rPr>
              <a:t>的像？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               在什么条件下成</a:t>
            </a:r>
            <a:r>
              <a:rPr lang="zh-CN" altLang="en-US" sz="3600" u="none">
                <a:solidFill>
                  <a:srgbClr val="993300"/>
                </a:solidFill>
              </a:rPr>
              <a:t>放大</a:t>
            </a:r>
            <a:r>
              <a:rPr lang="zh-CN" altLang="en-US" sz="3600" u="none">
                <a:solidFill>
                  <a:schemeClr val="tx1"/>
                </a:solidFill>
              </a:rPr>
              <a:t>的象？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 </a:t>
            </a:r>
            <a:r>
              <a:rPr lang="en-US" altLang="zh-CN" sz="3600" u="none">
                <a:solidFill>
                  <a:schemeClr val="tx1"/>
                </a:solidFill>
              </a:rPr>
              <a:t>3.</a:t>
            </a:r>
            <a:r>
              <a:rPr lang="zh-CN" altLang="en-US" sz="3600" u="none">
                <a:solidFill>
                  <a:schemeClr val="tx1"/>
                </a:solidFill>
              </a:rPr>
              <a:t>凸透镜所成的像有没有</a:t>
            </a:r>
            <a:r>
              <a:rPr lang="zh-CN" altLang="en-US" sz="3600" u="none">
                <a:solidFill>
                  <a:srgbClr val="993300"/>
                </a:solidFill>
              </a:rPr>
              <a:t>正立的实像</a:t>
            </a:r>
            <a:r>
              <a:rPr lang="zh-CN" altLang="en-US" sz="3600" u="none">
                <a:solidFill>
                  <a:schemeClr val="tx1"/>
                </a:solidFill>
              </a:rPr>
              <a:t>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u="none">
                <a:solidFill>
                  <a:schemeClr val="tx1"/>
                </a:solidFill>
              </a:rPr>
              <a:t>                              有没有</a:t>
            </a:r>
            <a:r>
              <a:rPr lang="zh-CN" altLang="en-US" sz="3600" u="none">
                <a:solidFill>
                  <a:srgbClr val="993300"/>
                </a:solidFill>
              </a:rPr>
              <a:t>倒立的虚象</a:t>
            </a:r>
            <a:r>
              <a:rPr lang="zh-CN" altLang="en-US" sz="3600" u="none">
                <a:solidFill>
                  <a:schemeClr val="tx1"/>
                </a:solidFill>
              </a:rPr>
              <a:t>？</a:t>
            </a:r>
            <a:endParaRPr lang="zh-CN" altLang="en-US" sz="3600">
              <a:solidFill>
                <a:schemeClr val="tx1"/>
              </a:solidFill>
            </a:endParaRPr>
          </a:p>
        </p:txBody>
      </p:sp>
      <p:pic>
        <p:nvPicPr>
          <p:cNvPr id="8195" name="Picture 6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278"/>
            <a:ext cx="1270591" cy="904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0825"/>
            <a:ext cx="1270591" cy="90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1115"/>
            <a:ext cx="1270591" cy="90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05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656E4EA0-8A16-466D-B727-FB62A97C80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08482" y="20586"/>
            <a:ext cx="8902387" cy="919989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5400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ea typeface="华文彩云" pitchFamily="2" charset="-122"/>
              </a:rPr>
              <a:t>       </a:t>
            </a:r>
            <a:r>
              <a:rPr lang="zh-CN" altLang="en-US" sz="5400" b="1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ea typeface="华文彩云" pitchFamily="2" charset="-122"/>
              </a:rPr>
              <a:t>小结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834483"/>
            <a:ext cx="11460070" cy="3950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smtClean="0"/>
              <a:t>1</a:t>
            </a:r>
            <a:r>
              <a:rPr lang="zh-CN" altLang="en-US" sz="2800" smtClean="0"/>
              <a:t>、</a:t>
            </a:r>
            <a:r>
              <a:rPr lang="en-US" altLang="zh-CN" sz="2800" b="1" smtClean="0">
                <a:solidFill>
                  <a:srgbClr val="993300"/>
                </a:solidFill>
              </a:rPr>
              <a:t>U=f</a:t>
            </a:r>
            <a:r>
              <a:rPr lang="zh-CN" altLang="en-US" sz="2800" b="1" smtClean="0">
                <a:solidFill>
                  <a:srgbClr val="993300"/>
                </a:solidFill>
              </a:rPr>
              <a:t>是成像虚实的分界点。</a:t>
            </a:r>
          </a:p>
          <a:p>
            <a:pPr eaLnBrk="1" hangingPunct="1">
              <a:buFontTx/>
              <a:buNone/>
            </a:pPr>
            <a:r>
              <a:rPr lang="zh-CN" altLang="en-US" sz="2800" b="1" smtClean="0"/>
              <a:t>     当物距</a:t>
            </a:r>
            <a:r>
              <a:rPr lang="zh-CN" altLang="en-US" sz="2800" b="1" i="1" u="sng" smtClean="0">
                <a:solidFill>
                  <a:schemeClr val="accent2"/>
                </a:solidFill>
              </a:rPr>
              <a:t>大于透镜的一倍焦距</a:t>
            </a:r>
            <a:r>
              <a:rPr lang="zh-CN" altLang="en-US" sz="2800" b="1" smtClean="0"/>
              <a:t>时，物体成</a:t>
            </a:r>
            <a:r>
              <a:rPr lang="zh-CN" altLang="en-US" sz="2800" b="1" smtClean="0">
                <a:solidFill>
                  <a:schemeClr val="accent2"/>
                </a:solidFill>
              </a:rPr>
              <a:t>实像</a:t>
            </a:r>
            <a:r>
              <a:rPr lang="zh-CN" altLang="en-US" sz="2800" b="1" smtClean="0"/>
              <a:t>；</a:t>
            </a:r>
          </a:p>
          <a:p>
            <a:pPr eaLnBrk="1" hangingPunct="1">
              <a:buFontTx/>
              <a:buNone/>
            </a:pPr>
            <a:r>
              <a:rPr lang="zh-CN" altLang="en-US" sz="2800" b="1" smtClean="0"/>
              <a:t>     当物距</a:t>
            </a:r>
            <a:r>
              <a:rPr lang="zh-CN" altLang="en-US" sz="2800" b="1" i="1" u="sng" smtClean="0">
                <a:solidFill>
                  <a:schemeClr val="accent2"/>
                </a:solidFill>
              </a:rPr>
              <a:t>小于透镜的一倍焦距</a:t>
            </a:r>
            <a:r>
              <a:rPr lang="zh-CN" altLang="en-US" sz="2800" b="1" smtClean="0"/>
              <a:t>时，物体成</a:t>
            </a:r>
            <a:r>
              <a:rPr lang="zh-CN" altLang="en-US" sz="2800" b="1" smtClean="0">
                <a:solidFill>
                  <a:schemeClr val="accent2"/>
                </a:solidFill>
              </a:rPr>
              <a:t>虚像</a:t>
            </a:r>
            <a:r>
              <a:rPr lang="zh-CN" altLang="en-US" sz="2800" b="1" smtClean="0"/>
              <a:t>．</a:t>
            </a:r>
          </a:p>
          <a:p>
            <a:pPr eaLnBrk="1" hangingPunct="1">
              <a:buFontTx/>
              <a:buNone/>
            </a:pPr>
            <a:r>
              <a:rPr lang="zh-CN" altLang="en-US" sz="2800" b="1" smtClean="0"/>
              <a:t>２、</a:t>
            </a:r>
            <a:r>
              <a:rPr lang="en-US" altLang="zh-CN" sz="2800" b="1" smtClean="0">
                <a:solidFill>
                  <a:srgbClr val="993300"/>
                </a:solidFill>
              </a:rPr>
              <a:t>U=2f</a:t>
            </a:r>
            <a:r>
              <a:rPr lang="zh-CN" altLang="en-US" sz="2800" b="1" smtClean="0">
                <a:solidFill>
                  <a:srgbClr val="993300"/>
                </a:solidFill>
              </a:rPr>
              <a:t>是成像大小的分界点。</a:t>
            </a:r>
          </a:p>
          <a:p>
            <a:pPr eaLnBrk="1" hangingPunct="1">
              <a:buFontTx/>
              <a:buNone/>
            </a:pPr>
            <a:r>
              <a:rPr lang="zh-CN" altLang="en-US" sz="2800" b="1" smtClean="0"/>
              <a:t>    当物距</a:t>
            </a:r>
            <a:r>
              <a:rPr lang="zh-CN" altLang="en-US" sz="2800" b="1" i="1" u="sng" smtClean="0">
                <a:solidFill>
                  <a:schemeClr val="accent2"/>
                </a:solidFill>
              </a:rPr>
              <a:t>大于透镜的二倍焦距</a:t>
            </a:r>
            <a:r>
              <a:rPr lang="zh-CN" altLang="en-US" sz="2800" b="1" smtClean="0"/>
              <a:t>时，物体成</a:t>
            </a:r>
            <a:r>
              <a:rPr lang="zh-CN" altLang="en-US" sz="2800" b="1" smtClean="0">
                <a:solidFill>
                  <a:schemeClr val="accent2"/>
                </a:solidFill>
              </a:rPr>
              <a:t>缩小的像</a:t>
            </a:r>
            <a:r>
              <a:rPr lang="zh-CN" altLang="en-US" sz="2800" b="1" smtClean="0"/>
              <a:t>；</a:t>
            </a:r>
          </a:p>
          <a:p>
            <a:pPr eaLnBrk="1" hangingPunct="1">
              <a:buFontTx/>
              <a:buNone/>
            </a:pPr>
            <a:r>
              <a:rPr lang="zh-CN" altLang="en-US" sz="2800" b="1" smtClean="0"/>
              <a:t>    当物距</a:t>
            </a:r>
            <a:r>
              <a:rPr lang="zh-CN" altLang="en-US" sz="2800" b="1" i="1" u="sng" smtClean="0">
                <a:solidFill>
                  <a:schemeClr val="accent2"/>
                </a:solidFill>
              </a:rPr>
              <a:t>小于透镜的二倍焦距</a:t>
            </a:r>
            <a:r>
              <a:rPr lang="zh-CN" altLang="en-US" sz="2800" b="1" smtClean="0"/>
              <a:t>时，物体成</a:t>
            </a:r>
            <a:r>
              <a:rPr lang="zh-CN" altLang="en-US" sz="2800" b="1" smtClean="0">
                <a:solidFill>
                  <a:schemeClr val="accent2"/>
                </a:solidFill>
              </a:rPr>
              <a:t>放大的像</a:t>
            </a:r>
            <a:r>
              <a:rPr lang="zh-CN" altLang="en-US" sz="2800" b="1" smtClean="0"/>
              <a:t>。</a:t>
            </a:r>
          </a:p>
          <a:p>
            <a:pPr eaLnBrk="1" hangingPunct="1">
              <a:buFontTx/>
              <a:buNone/>
            </a:pPr>
            <a:r>
              <a:rPr lang="en-US" altLang="zh-CN" sz="2800" b="1" smtClean="0"/>
              <a:t>3</a:t>
            </a:r>
            <a:r>
              <a:rPr lang="zh-CN" altLang="en-US" sz="2800" b="1" smtClean="0"/>
              <a:t>、凸透镜所成的</a:t>
            </a:r>
            <a:r>
              <a:rPr lang="zh-CN" altLang="en-US" sz="2800" b="1" smtClean="0">
                <a:solidFill>
                  <a:schemeClr val="accent2"/>
                </a:solidFill>
              </a:rPr>
              <a:t>实像</a:t>
            </a:r>
            <a:r>
              <a:rPr lang="zh-CN" altLang="en-US" sz="2800" b="1" smtClean="0"/>
              <a:t>都是</a:t>
            </a:r>
            <a:r>
              <a:rPr lang="zh-CN" altLang="en-US" sz="2800" b="1" smtClean="0">
                <a:solidFill>
                  <a:schemeClr val="accent2"/>
                </a:solidFill>
              </a:rPr>
              <a:t>倒立</a:t>
            </a:r>
            <a:r>
              <a:rPr lang="zh-CN" altLang="en-US" sz="2800" b="1" smtClean="0"/>
              <a:t>的；</a:t>
            </a:r>
            <a:r>
              <a:rPr lang="zh-CN" altLang="en-US" sz="2800" b="1" smtClean="0">
                <a:solidFill>
                  <a:schemeClr val="accent2"/>
                </a:solidFill>
              </a:rPr>
              <a:t>虚像</a:t>
            </a:r>
            <a:r>
              <a:rPr lang="zh-CN" altLang="en-US" sz="2800" b="1" smtClean="0"/>
              <a:t>是</a:t>
            </a:r>
            <a:r>
              <a:rPr lang="zh-CN" altLang="en-US" sz="2800" b="1" smtClean="0">
                <a:solidFill>
                  <a:schemeClr val="accent2"/>
                </a:solidFill>
              </a:rPr>
              <a:t>正立</a:t>
            </a:r>
            <a:r>
              <a:rPr lang="zh-CN" altLang="en-US" sz="2800" b="1" smtClean="0"/>
              <a:t>的。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450042" y="4785210"/>
            <a:ext cx="88879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 u="sng">
                <a:solidFill>
                  <a:schemeClr val="accent2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600" u="none"/>
              <a:t>一倍焦距分虚实，二倍焦距分大小，物近像远像变大</a:t>
            </a:r>
          </a:p>
        </p:txBody>
      </p:sp>
    </p:spTree>
    <p:extLst>
      <p:ext uri="{BB962C8B-B14F-4D97-AF65-F5344CB8AC3E}">
        <p14:creationId xmlns:p14="http://schemas.microsoft.com/office/powerpoint/2010/main" val="293639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823</Words>
  <Application>Microsoft Office PowerPoint</Application>
  <PresentationFormat>自定义</PresentationFormat>
  <Paragraphs>82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（三）设计实验</vt:lpstr>
      <vt:lpstr>  理解物距、像距、焦距概念</vt:lpstr>
      <vt:lpstr>     进行实验—应用控制变量法（控制物距不变）</vt:lpstr>
      <vt:lpstr>PowerPoint 演示文稿</vt:lpstr>
      <vt:lpstr>PowerPoint 演示文稿</vt:lpstr>
      <vt:lpstr>       小结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20</cp:revision>
  <dcterms:created xsi:type="dcterms:W3CDTF">2021-01-05T11:00:49Z</dcterms:created>
  <dcterms:modified xsi:type="dcterms:W3CDTF">2021-01-05T11:45:22Z</dcterms:modified>
</cp:coreProperties>
</file>