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11" r:id="rId7"/>
    <p:sldId id="306" r:id="rId8"/>
    <p:sldId id="318" r:id="rId9"/>
    <p:sldId id="319" r:id="rId10"/>
    <p:sldId id="320" r:id="rId11"/>
    <p:sldId id="325" r:id="rId12"/>
    <p:sldId id="326" r:id="rId13"/>
    <p:sldId id="327" r:id="rId14"/>
    <p:sldId id="307" r:id="rId15"/>
    <p:sldId id="33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:a16="http://schemas.microsoft.com/office/drawing/2014/main" xmlns="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</a:t>
            </a:r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摩擦力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Document10.docx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jpeg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课时　摩擦力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拉长木板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在水平地面上匀速向右运动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相对地面静止不动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连接的弹簧测力计示数为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方向水平向左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如果增大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的摩擦力也增大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和地面对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的摩擦力是一对平衡力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受到地面的摩擦力大小为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712443"/>
              </p:ext>
            </p:extLst>
          </p:nvPr>
        </p:nvGraphicFramePr>
        <p:xfrm>
          <a:off x="381000" y="2521523"/>
          <a:ext cx="11430000" cy="1154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文档" r:id="rId3" imgW="4906281" imgH="495584" progId="Word.Document.12">
                  <p:embed/>
                </p:oleObj>
              </mc:Choice>
              <mc:Fallback>
                <p:oleObj name="文档" r:id="rId3" imgW="4906281" imgH="4955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521523"/>
                        <a:ext cx="11430000" cy="1154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748199" y="2064233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0981"/>
            <a:ext cx="11430000" cy="9363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港口和机场常用传送带运送行李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旅客的行李箱会随着传送带一起斜向上匀速运动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请在图中画出行李箱所受的摩擦力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677465"/>
              </p:ext>
            </p:extLst>
          </p:nvPr>
        </p:nvGraphicFramePr>
        <p:xfrm>
          <a:off x="381000" y="2299283"/>
          <a:ext cx="11430000" cy="1152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文档" r:id="rId3" imgW="4906281" imgH="494506" progId="Word.Document.12">
                  <p:embed/>
                </p:oleObj>
              </mc:Choice>
              <mc:Fallback>
                <p:oleObj name="文档" r:id="rId3" imgW="4906281" imgH="4945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99283"/>
                        <a:ext cx="11430000" cy="11520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503272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3423391"/>
              </p:ext>
            </p:extLst>
          </p:nvPr>
        </p:nvGraphicFramePr>
        <p:xfrm>
          <a:off x="381000" y="4090758"/>
          <a:ext cx="11430000" cy="1705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文档" r:id="rId5" imgW="4906281" imgH="732056" progId="Word.Document.12">
                  <p:embed/>
                </p:oleObj>
              </mc:Choice>
              <mc:Fallback>
                <p:oleObj name="文档" r:id="rId5" imgW="4906281" imgH="7320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4090758"/>
                        <a:ext cx="11430000" cy="1705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285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37040"/>
            <a:ext cx="114300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在探究滑动摩擦力的大小与哪些因素有关的实验中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小明的探究过程如图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甲、乙所示的实验说明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接触面粗糙程度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压力越大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甲、丙所示的实验说明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压力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接触面越粗糙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比较乙、丙实验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得到正确结论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463711"/>
              </p:ext>
            </p:extLst>
          </p:nvPr>
        </p:nvGraphicFramePr>
        <p:xfrm>
          <a:off x="381000" y="2263134"/>
          <a:ext cx="11430000" cy="1234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3" imgW="4906281" imgH="530084" progId="Word.Document.12">
                  <p:embed/>
                </p:oleObj>
              </mc:Choice>
              <mc:Fallback>
                <p:oleObj name="文档" r:id="rId3" imgW="4906281" imgH="5300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63134"/>
                        <a:ext cx="11430000" cy="12349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508707" y="3555999"/>
            <a:ext cx="224538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8426" y="3555999"/>
            <a:ext cx="153785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2618" y="4423548"/>
            <a:ext cx="987138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3309" y="4423548"/>
            <a:ext cx="213013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7827" y="4859758"/>
            <a:ext cx="98713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232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小明后来对实验装置进行了改进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实验前后如图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中乙装置的优点是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不需要控制木板做匀速直线运动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木板滑动时可以是变速的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实验操作容易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或由于弹簧测力计是静止的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容易读数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897568"/>
              </p:ext>
            </p:extLst>
          </p:nvPr>
        </p:nvGraphicFramePr>
        <p:xfrm>
          <a:off x="381000" y="3144337"/>
          <a:ext cx="11430000" cy="2148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3" imgW="4906281" imgH="922167" progId="Word.Document.12">
                  <p:embed/>
                </p:oleObj>
              </mc:Choice>
              <mc:Fallback>
                <p:oleObj name="文档" r:id="rId3" imgW="4906281" imgH="9221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144337"/>
                        <a:ext cx="11430000" cy="21483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670517" y="1783678"/>
            <a:ext cx="1140483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217" y="2213880"/>
            <a:ext cx="11541783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9218" y="2642924"/>
            <a:ext cx="3419556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95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8117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某同学利用弹簧测力计测量木块在桌面上运动时的摩擦力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141346"/>
              </p:ext>
            </p:extLst>
          </p:nvPr>
        </p:nvGraphicFramePr>
        <p:xfrm>
          <a:off x="381000" y="1694039"/>
          <a:ext cx="11430000" cy="448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文档" r:id="rId3" imgW="4906281" imgH="1925195" progId="Word.Document.12">
                  <p:embed/>
                </p:oleObj>
              </mc:Choice>
              <mc:Fallback>
                <p:oleObj name="文档" r:id="rId3" imgW="4906281" imgH="19251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1694039"/>
                        <a:ext cx="11430000" cy="4485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79831"/>
            <a:ext cx="11430000" cy="3152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实验时发现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当拉力等于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木块保持静止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此时木块受到的摩擦力大小为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0.5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要测出滑动摩擦力的大小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匀速拉动木块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时读出弹簧测力计的示数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通过在木块上增减砝码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改变木块与桌面之间的压力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多次测量得到如图乙所示的滑动摩擦力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随压力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变化的图像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则当压力等于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摩擦力等于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0.80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物理上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滑动摩擦力与压力的比值称为动摩擦因数。由图乙可求出木块与桌面间的动摩擦因数大小为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866" y="2469112"/>
            <a:ext cx="64683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9274" y="2905530"/>
            <a:ext cx="221586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9384" y="3788757"/>
            <a:ext cx="76113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5621" y="4661594"/>
            <a:ext cx="76113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76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认识摩擦力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摩擦分为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静摩擦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滑动摩擦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滚动摩擦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三种。用圆珠笔写字时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手和圆珠笔之间的摩擦是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静摩擦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圆珠笔和纸之间的摩擦是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滚动摩擦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用卷笔刀削铅笔时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铅笔和卷笔刀内孔之间的摩擦是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滑动摩擦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穿久了的运动鞋鞋底磨损得厉害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原因是鞋底受到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271198"/>
              </p:ext>
            </p:extLst>
          </p:nvPr>
        </p:nvGraphicFramePr>
        <p:xfrm>
          <a:off x="380999" y="3472872"/>
          <a:ext cx="11284446" cy="18325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3" imgW="4906281" imgH="796744" progId="Word.Document.12">
                  <p:embed/>
                </p:oleObj>
              </mc:Choice>
              <mc:Fallback>
                <p:oleObj name="文档" r:id="rId3" imgW="4906281" imgH="7967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0999" y="3472872"/>
                        <a:ext cx="11284446" cy="18325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087625" y="1556762"/>
            <a:ext cx="1185511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5814" y="1556762"/>
            <a:ext cx="1515504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5609" y="1556762"/>
            <a:ext cx="1515504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08055" y="1993739"/>
            <a:ext cx="1185511" cy="34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16473" y="1993739"/>
            <a:ext cx="1434109" cy="34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39527" y="2428783"/>
            <a:ext cx="1434109" cy="349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23508" y="2960957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下列有关摩擦力的说法中正确的是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只有相互接触的物体间才可能产生摩擦力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只要两个物体相互接触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则这两个物体间一定存在摩擦力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摩擦力的方向总是与物体的运动方向相反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摩擦力总是有害的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2716" y="2542214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画出下列物体所受摩擦力的示意图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物体在粗糙水平面上由于惯性向右运动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请作出该物体受到滑动摩擦力的示意图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作用点请画在物体的重心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作出图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中物体所受的摩擦力的示意图。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050751"/>
              </p:ext>
            </p:extLst>
          </p:nvPr>
        </p:nvGraphicFramePr>
        <p:xfrm>
          <a:off x="381000" y="2287595"/>
          <a:ext cx="11430000" cy="1867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文档" r:id="rId3" imgW="4906281" imgH="801775" progId="Word.Document.12">
                  <p:embed/>
                </p:oleObj>
              </mc:Choice>
              <mc:Fallback>
                <p:oleObj name="文档" r:id="rId3" imgW="4906281" imgH="8017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87595"/>
                        <a:ext cx="11430000" cy="18678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913674"/>
            <a:ext cx="2193229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 smtClean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329363"/>
              </p:ext>
            </p:extLst>
          </p:nvPr>
        </p:nvGraphicFramePr>
        <p:xfrm>
          <a:off x="381000" y="4431219"/>
          <a:ext cx="11430000" cy="21801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文档" r:id="rId5" imgW="4906281" imgH="935824" progId="Word.Document.12">
                  <p:embed/>
                </p:oleObj>
              </mc:Choice>
              <mc:Fallback>
                <p:oleObj name="文档" r:id="rId5" imgW="4906281" imgH="9358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1000" y="4431219"/>
                        <a:ext cx="11430000" cy="21801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影响滑动摩擦力大小的因素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摩擦力大小与哪些因素有关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让木块在水平桌面上做匀速直线运动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目的是使摩擦力大小等于弹簧测力计读数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在桌面上铺上毛巾使接触面粗糙一些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弹簧测力计示数变大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说明压力越大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摩擦力越大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在木块上放砝码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目的是改变木块对桌面的压力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绳对木块的拉力和木块对绳的拉力大小相等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873190"/>
              </p:ext>
            </p:extLst>
          </p:nvPr>
        </p:nvGraphicFramePr>
        <p:xfrm>
          <a:off x="381000" y="2497364"/>
          <a:ext cx="11430000" cy="70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文档" r:id="rId3" imgW="4906281" imgH="302238" progId="Word.Document.12">
                  <p:embed/>
                </p:oleObj>
              </mc:Choice>
              <mc:Fallback>
                <p:oleObj name="文档" r:id="rId3" imgW="4906281" imgH="30223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497364"/>
                        <a:ext cx="11430000" cy="704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732862" y="2074624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探究滑动摩擦力的大小与什么因素有关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作用下做匀速直线运动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三次实验中弹簧测力计的示数分别为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其中最大的是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u="sng" baseline="-25000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比较甲、乙两次实验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得出的结论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u="sng" dirty="0" smtClean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zh-CN" sz="2400" u="sng" dirty="0" smtClean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压力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接触面越粗糙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滑动摩擦力越大　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在丙图中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弹簧测力计示数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若弹簧测力计示数增大到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此时的木块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所受滑动摩擦力为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1.6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894140"/>
              </p:ext>
            </p:extLst>
          </p:nvPr>
        </p:nvGraphicFramePr>
        <p:xfrm>
          <a:off x="381000" y="2455338"/>
          <a:ext cx="11430000" cy="1183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文档" r:id="rId3" imgW="4906281" imgH="507803" progId="Word.Document.12">
                  <p:embed/>
                </p:oleObj>
              </mc:Choice>
              <mc:Fallback>
                <p:oleObj name="文档" r:id="rId3" imgW="4906281" imgH="5078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455338"/>
                        <a:ext cx="11430000" cy="1183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537907" y="3766694"/>
            <a:ext cx="603620" cy="332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1089" y="4210239"/>
            <a:ext cx="5466566" cy="319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81243" y="5092060"/>
            <a:ext cx="821830" cy="319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21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砌墙时墙的砖块应采用如图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所示的形式砌叠而成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因为这样当砖墙分裂时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每层砖块之间会产生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摩擦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力以抵抗分裂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的水平拉力作用下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沿水平桌面做匀速直线运动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物体受到的摩擦力是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物体受到桌面的支持力是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。若该物体运动速度增大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这时摩擦力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060954"/>
              </p:ext>
            </p:extLst>
          </p:nvPr>
        </p:nvGraphicFramePr>
        <p:xfrm>
          <a:off x="381000" y="2291396"/>
          <a:ext cx="11430000" cy="2051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文档" r:id="rId3" imgW="4906281" imgH="880479" progId="Word.Document.12">
                  <p:embed/>
                </p:oleObj>
              </mc:Choice>
              <mc:Fallback>
                <p:oleObj name="文档" r:id="rId3" imgW="4906281" imgH="8804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291396"/>
                        <a:ext cx="11430000" cy="20512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560661" y="1340274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9034" y="1784295"/>
            <a:ext cx="78026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1697" y="4851786"/>
            <a:ext cx="78026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1069" y="4851786"/>
            <a:ext cx="78026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81836" y="5295854"/>
            <a:ext cx="875963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完全相同的木块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叠放在水平桌面上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一起做匀速直线运动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所受的摩擦力大小为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紧靠着放在水平桌面上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用水平力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使它们一起匀速运动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“&lt;”“=”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  )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=30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的力按住一块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的木块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当木块沿竖直方向匀速下滑时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木块受到的摩擦力的大小是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 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D.40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8240639"/>
              </p:ext>
            </p:extLst>
          </p:nvPr>
        </p:nvGraphicFramePr>
        <p:xfrm>
          <a:off x="381000" y="3036077"/>
          <a:ext cx="11430000" cy="1039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文档" r:id="rId3" imgW="4906281" imgH="446349" progId="Word.Document.12">
                  <p:embed/>
                </p:oleObj>
              </mc:Choice>
              <mc:Fallback>
                <p:oleObj name="文档" r:id="rId3" imgW="4906281" imgH="4463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036077"/>
                        <a:ext cx="11430000" cy="1039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18ZKXWJ12.EPS" descr="id:214749271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619344" y="4812029"/>
            <a:ext cx="940291" cy="102577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7317" y="1559884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8789" y="2001870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4034" y="4723707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3434"/>
            <a:ext cx="11430000" cy="49251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假如没有摩擦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下列现象不可能发生的是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行驶中的车辆很难停下来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手拿不住茶杯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人可以在地面上行走如飞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用吹灰之力就可以将火车沿铁轨推动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放在粗糙的水平桌面上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的作用下一起向右做匀速直线运动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空气阻力不计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受到的摩擦力大小不相等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在水平方向上受到向右的摩擦力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在水平方向上受到向左的摩擦力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木块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在水平方向上不受力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J14.EPS" descr="id:214749272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827934" y="4431059"/>
            <a:ext cx="1973376" cy="1148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54380" y="1222569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7416" y="3838167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42</TotalTime>
  <Words>658</Words>
  <Application>Microsoft Office PowerPoint</Application>
  <PresentationFormat>自定义</PresentationFormat>
  <Paragraphs>79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数学模板</vt:lpstr>
      <vt:lpstr>文档</vt:lpstr>
      <vt:lpstr>第1课时　摩擦力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23</cp:revision>
  <dcterms:created xsi:type="dcterms:W3CDTF">2019-12-12T01:39:48Z</dcterms:created>
  <dcterms:modified xsi:type="dcterms:W3CDTF">2019-12-18T05:21:21Z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