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427984" y="2552700"/>
            <a:ext cx="4392488"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0 </a:t>
            </a:r>
            <a:r>
              <a:rPr lang="zh-CN" altLang="en-US"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质量与密度</a:t>
            </a:r>
            <a:endPar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554454"/>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1.</a:t>
            </a:r>
            <a:r>
              <a:rPr sz="2000" b="1">
                <a:latin typeface="微软雅黑" panose="020B0503020204020204" charset="-122"/>
                <a:ea typeface="微软雅黑" panose="020B0503020204020204" charset="-122"/>
                <a:cs typeface="微软雅黑" panose="020B0503020204020204" charset="-122"/>
              </a:rPr>
              <a:t>（2019·潍坊）</a:t>
            </a:r>
            <a:r>
              <a:rPr sz="2000">
                <a:latin typeface="微软雅黑" panose="020B0503020204020204" charset="-122"/>
                <a:ea typeface="微软雅黑" panose="020B0503020204020204" charset="-122"/>
                <a:cs typeface="微软雅黑" panose="020B0503020204020204" charset="-122"/>
              </a:rPr>
              <a:t>下列有关物理量的估测，最符合实际的是（  ）。</a:t>
            </a:r>
          </a:p>
        </p:txBody>
      </p:sp>
      <p:sp>
        <p:nvSpPr>
          <p:cNvPr id="10" name="文本框 9"/>
          <p:cNvSpPr txBox="1"/>
          <p:nvPr/>
        </p:nvSpPr>
        <p:spPr>
          <a:xfrm>
            <a:off x="7164706" y="1094904"/>
            <a:ext cx="284691"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nvGraphicFramePr>
        <p:xfrm>
          <a:off x="378779" y="1688188"/>
          <a:ext cx="5349875" cy="1986104"/>
        </p:xfrm>
        <a:graphic>
          <a:graphicData uri="http://schemas.openxmlformats.org/drawingml/2006/table">
            <a:tbl>
              <a:tblPr firstRow="1" bandRow="1">
                <a:tableStyleId>{5940675A-B579-460E-94D1-54222C63F5DA}</a:tableStyleId>
              </a:tblPr>
              <a:tblGrid>
                <a:gridCol w="5349875"/>
              </a:tblGrid>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A．教室课桌的高度约为20dm</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B．潍坊市夏季高温约为40℃</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C．中学生正常步行的速度约为1km/h</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D．一本初中物理课本的质量约为2kg</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8862899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384043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【点睛】首先对题目中涉及的物理量有个初步的了解，对于选项中的单位，可根据需要进行相应的换算或转换，排除与生活实际相差较远的选项，找出符合生活实际的答案。</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【解析】A、中学生的身高在160cm左右，课桌的高度大约是中学生身高的一半，在80cm=8dm左右，故A不符合实际；</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B、潍坊市夏季气温较高，可以高达40℃，故B符合实际；</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C、人正常步行的速度在1.1m/s=1.1×3.6km/h≈4km/h左右，故C不符合实际；</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D、一个苹果的质量在200g左右，一本初中物理课本的质量与此差不多，在200g左右，故D不符合实际。故选B。</a:t>
            </a:r>
            <a:endParaRPr sz="180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22139400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2.</a:t>
            </a:r>
            <a:r>
              <a:rPr sz="2000" b="1">
                <a:latin typeface="微软雅黑" panose="020B0503020204020204" charset="-122"/>
                <a:ea typeface="微软雅黑" panose="020B0503020204020204" charset="-122"/>
                <a:cs typeface="微软雅黑" panose="020B0503020204020204" charset="-122"/>
              </a:rPr>
              <a:t>（2018•枣庄）</a:t>
            </a:r>
            <a:r>
              <a:rPr sz="2000">
                <a:latin typeface="微软雅黑" panose="020B0503020204020204" charset="-122"/>
                <a:ea typeface="微软雅黑" panose="020B0503020204020204" charset="-122"/>
                <a:cs typeface="微软雅黑" panose="020B0503020204020204" charset="-122"/>
              </a:rPr>
              <a:t>决定一个物体质量大小的因素是（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A．物体所含物质的多少；B．物体的形状；</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C．物质的状态；              D．物体所在的空间位置</a:t>
            </a:r>
          </a:p>
        </p:txBody>
      </p:sp>
      <p:sp>
        <p:nvSpPr>
          <p:cNvPr id="10" name="文本框 9"/>
          <p:cNvSpPr txBox="1"/>
          <p:nvPr/>
        </p:nvSpPr>
        <p:spPr>
          <a:xfrm>
            <a:off x="6131560" y="1102543"/>
            <a:ext cx="32639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23195803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【点睛】本题主要考查学生对质量概念及其特性的理解和掌握，属于对基础概念的考查，难度不是很大。根据质量的概念就可以做出正确的选择。</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物体所含物质的多少叫做质量，由此可见一个物体质量大小决定于物体所含物质的多少，质量大小与物体的形状、状态、位置都无关。因为当物体的形状、状态、位置发生变化时，物体所含物质的多少是不会发生变化的，所以质量是不变的。故选A。</a:t>
            </a:r>
          </a:p>
        </p:txBody>
      </p:sp>
    </p:spTree>
    <p:extLst>
      <p:ext uri="{BB962C8B-B14F-4D97-AF65-F5344CB8AC3E}">
        <p14:creationId xmlns:p14="http://schemas.microsoft.com/office/powerpoint/2010/main" val="224993372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3.</a:t>
            </a:r>
            <a:r>
              <a:rPr sz="2000" b="1">
                <a:latin typeface="微软雅黑" panose="020B0503020204020204" charset="-122"/>
                <a:ea typeface="微软雅黑" panose="020B0503020204020204" charset="-122"/>
                <a:cs typeface="微软雅黑" panose="020B0503020204020204" charset="-122"/>
              </a:rPr>
              <a:t>（2019·湘潭）</a:t>
            </a:r>
            <a:r>
              <a:rPr sz="2000">
                <a:latin typeface="微软雅黑" panose="020B0503020204020204" charset="-122"/>
                <a:ea typeface="微软雅黑" panose="020B0503020204020204" charset="-122"/>
                <a:cs typeface="微软雅黑" panose="020B0503020204020204" charset="-122"/>
              </a:rPr>
              <a:t>用托盘天平测物体质量前，调节横梁平衡时，发现指针指在如图所示位置这时应该（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A．将左端平衡螺母向右旋进一些；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B．将右端平衡螺母向左旋进一些；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C．将右端平衡螺母向右旋出一些；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D．将游码向右移动</a:t>
            </a:r>
          </a:p>
        </p:txBody>
      </p:sp>
      <p:sp>
        <p:nvSpPr>
          <p:cNvPr id="10" name="文本框 9"/>
          <p:cNvSpPr txBox="1"/>
          <p:nvPr/>
        </p:nvSpPr>
        <p:spPr>
          <a:xfrm>
            <a:off x="3398520" y="1548143"/>
            <a:ext cx="32639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pic>
        <p:nvPicPr>
          <p:cNvPr id="4" name="图片 -2147482075"/>
          <p:cNvPicPr>
            <a:picLocks noChangeAspect="1"/>
          </p:cNvPicPr>
          <p:nvPr/>
        </p:nvPicPr>
        <p:blipFill>
          <a:blip r:embed="rId3"/>
          <a:stretch>
            <a:fillRect/>
          </a:stretch>
        </p:blipFill>
        <p:spPr>
          <a:xfrm>
            <a:off x="5551170" y="1795133"/>
            <a:ext cx="2185670" cy="1691371"/>
          </a:xfrm>
          <a:prstGeom prst="rect">
            <a:avLst/>
          </a:prstGeom>
          <a:noFill/>
          <a:ln w="9525">
            <a:noFill/>
          </a:ln>
        </p:spPr>
      </p:pic>
    </p:spTree>
    <p:extLst>
      <p:ext uri="{BB962C8B-B14F-4D97-AF65-F5344CB8AC3E}">
        <p14:creationId xmlns:p14="http://schemas.microsoft.com/office/powerpoint/2010/main" val="65063306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3331180"/>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天平使用之前调平：游码归零，通过调节平衡螺母使指针指在分度盘中线；注意本题中的“左端”“右端”“旋出”“旋进”。托盘天平使用前应调整横梁平衡，此时要用平衡螺母来调节，如果指针偏向分度盘的左侧，则向右调节平衡螺母；指针偏向分度盘的右侧，则向左调节平衡螺母，简记为：“左偏右移，右偏左移”。</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【解析】调节天平时发现指针偏向分度标尺右侧，说明左侧较轻，故应该将左端的平衡螺母向左旋出一些，或将右端的平衡螺母向左旋进一些。故选B。</a:t>
            </a:r>
            <a:endParaRPr sz="20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34554502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（2019·遂宁）</a:t>
            </a:r>
            <a:r>
              <a:rPr sz="1800">
                <a:solidFill>
                  <a:schemeClr val="tx1"/>
                </a:solidFill>
                <a:latin typeface="微软雅黑" panose="020B0503020204020204" charset="-122"/>
                <a:ea typeface="微软雅黑" panose="020B0503020204020204" charset="-122"/>
                <a:cs typeface="微软雅黑" panose="020B0503020204020204" charset="-122"/>
              </a:rPr>
              <a:t>周末小军和妈妈去遂宁世界荷花博览园游玩时捡回一块漂亮的鹅卵石，勤于动手的他利用天平和量筒测出了鹅卵石的密度，他把天平放在水平桌面上，将游码置于标尺左端的零刻度线处，此时指针的位置如图甲所示，为使横梁平衡，应将平衡螺母向______（选填“左”或“右”）调；将鹅卵石放在调好的天平左盘，天平平衡时右盘中的砝码和游码位置如图乙所示；接着用量筒测出小石块的体积为10cm</a:t>
            </a:r>
            <a:r>
              <a:rPr sz="1800" baseline="30000">
                <a:solidFill>
                  <a:schemeClr val="tx1"/>
                </a:solidFill>
                <a:uFillTx/>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，则小石块的密度为</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kg/m</a:t>
            </a:r>
            <a:r>
              <a:rPr sz="1800" baseline="30000">
                <a:solidFill>
                  <a:schemeClr val="tx1"/>
                </a:solidFill>
                <a:uFillTx/>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11" name="文本框 10"/>
          <p:cNvSpPr txBox="1"/>
          <p:nvPr/>
        </p:nvSpPr>
        <p:spPr>
          <a:xfrm>
            <a:off x="1898015" y="2257920"/>
            <a:ext cx="355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左</a:t>
            </a:r>
          </a:p>
        </p:txBody>
      </p:sp>
      <p:sp>
        <p:nvSpPr>
          <p:cNvPr id="9" name="文本框 8"/>
          <p:cNvSpPr txBox="1"/>
          <p:nvPr/>
        </p:nvSpPr>
        <p:spPr>
          <a:xfrm>
            <a:off x="3425191" y="3115382"/>
            <a:ext cx="114363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2.7×10</a:t>
            </a:r>
            <a:r>
              <a:rPr kumimoji="0" lang="zh-CN" altLang="en-US"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a:t>
            </a:r>
          </a:p>
        </p:txBody>
      </p:sp>
    </p:spTree>
    <p:extLst>
      <p:ext uri="{BB962C8B-B14F-4D97-AF65-F5344CB8AC3E}">
        <p14:creationId xmlns:p14="http://schemas.microsoft.com/office/powerpoint/2010/main" val="42944766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3"/>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327025" y="1000691"/>
            <a:ext cx="8667750" cy="4256756"/>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本题主要考查了天平的调节与读数，密度公式的运用等，难度不大，属基本实验能力的考查。（1）在天平使用时，应先将天平放在水平的桌面上，而后将天平的游码归零，后根据指针的偏转方向判断天平哪端下沉，调节过程中，调节天平平衡时，平衡螺母向上翘的方向移动。（2）天平测得物体的质量=砝码的质量+游码对应的刻度值。知道物体的质量和体积，根据密度公式求出物体的密度。</a:t>
            </a:r>
            <a:endParaRPr sz="1800">
              <a:solidFill>
                <a:srgbClr val="1116CC"/>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【解析】（1）由图可知，指针指在分度盘的右侧，说明右侧质量大，应将平衡螺母向左调节；</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（2）由图乙可知，小石块的质量为：m=20g+5g+g2=27g，</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小石块的密度为：                                                        </a:t>
            </a:r>
            <a:r>
              <a:rPr lang="zh-CN" sz="1800">
                <a:solidFill>
                  <a:srgbClr val="FF0000"/>
                </a:solidFill>
                <a:latin typeface="微软雅黑" panose="020B0503020204020204" charset="-122"/>
                <a:ea typeface="微软雅黑" panose="020B0503020204020204" charset="-122"/>
                <a:cs typeface="微软雅黑" panose="020B0503020204020204" charset="-122"/>
              </a:rPr>
              <a:t>。</a:t>
            </a:r>
            <a:endParaRPr sz="1800">
              <a:solidFill>
                <a:srgbClr val="FF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故答案为：左；2.7×10</a:t>
            </a:r>
            <a:r>
              <a:rPr sz="1800" baseline="30000">
                <a:solidFill>
                  <a:srgbClr val="FF0000"/>
                </a:solidFill>
                <a:uFillTx/>
                <a:latin typeface="微软雅黑" panose="020B0503020204020204" charset="-122"/>
                <a:ea typeface="微软雅黑" panose="020B0503020204020204" charset="-122"/>
                <a:cs typeface="微软雅黑" panose="020B0503020204020204" charset="-122"/>
              </a:rPr>
              <a:t>3</a:t>
            </a:r>
            <a:r>
              <a:rPr sz="1800">
                <a:solidFill>
                  <a:srgbClr val="FF0000"/>
                </a:solidFill>
                <a:latin typeface="微软雅黑" panose="020B0503020204020204" charset="-122"/>
                <a:ea typeface="微软雅黑" panose="020B0503020204020204" charset="-122"/>
                <a:cs typeface="微软雅黑" panose="020B0503020204020204" charset="-122"/>
              </a:rPr>
              <a:t>。</a:t>
            </a:r>
          </a:p>
        </p:txBody>
      </p:sp>
      <p:graphicFrame>
        <p:nvGraphicFramePr>
          <p:cNvPr id="4" name="对象 3">
            <a:hlinkClick r:id="" action="ppaction://ole?verb=0"/>
          </p:cNvPr>
          <p:cNvGraphicFramePr>
            <a:graphicFrameLocks noChangeAspect="1"/>
          </p:cNvGraphicFramePr>
          <p:nvPr/>
        </p:nvGraphicFramePr>
        <p:xfrm>
          <a:off x="2249805" y="4309592"/>
          <a:ext cx="3750310" cy="557000"/>
        </p:xfrm>
        <a:graphic>
          <a:graphicData uri="http://schemas.openxmlformats.org/presentationml/2006/ole">
            <mc:AlternateContent xmlns:mc="http://schemas.openxmlformats.org/markup-compatibility/2006">
              <mc:Choice xmlns:v="urn:schemas-microsoft-com:vml" Requires="v">
                <p:oleObj spid="_x0000_s12291" r:id="rId4" imgW="2400300" imgH="355600" progId="Equation.KSEE3">
                  <p:embed/>
                </p:oleObj>
              </mc:Choice>
              <mc:Fallback>
                <p:oleObj r:id="rId4" imgW="2400300" imgH="355600" progId="Equation.KSEE3">
                  <p:embed/>
                  <p:pic>
                    <p:nvPicPr>
                      <p:cNvPr id="0" name=""/>
                      <p:cNvPicPr/>
                      <p:nvPr/>
                    </p:nvPicPr>
                    <p:blipFill>
                      <a:blip r:embed="rId5"/>
                      <a:stretch>
                        <a:fillRect/>
                      </a:stretch>
                    </p:blipFill>
                    <p:spPr>
                      <a:xfrm>
                        <a:off x="2249805" y="4309592"/>
                        <a:ext cx="3750310" cy="557000"/>
                      </a:xfrm>
                      <a:prstGeom prst="rect">
                        <a:avLst/>
                      </a:prstGeom>
                    </p:spPr>
                  </p:pic>
                </p:oleObj>
              </mc:Fallback>
            </mc:AlternateContent>
          </a:graphicData>
        </a:graphic>
      </p:graphicFrame>
    </p:spTree>
    <p:extLst>
      <p:ext uri="{BB962C8B-B14F-4D97-AF65-F5344CB8AC3E}">
        <p14:creationId xmlns:p14="http://schemas.microsoft.com/office/powerpoint/2010/main" val="324475246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327025" y="1000691"/>
            <a:ext cx="866775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（2018•枣庄）</a:t>
            </a:r>
            <a:r>
              <a:rPr sz="1800">
                <a:solidFill>
                  <a:schemeClr val="tx1"/>
                </a:solidFill>
                <a:latin typeface="微软雅黑" panose="020B0503020204020204" charset="-122"/>
                <a:ea typeface="微软雅黑" panose="020B0503020204020204" charset="-122"/>
                <a:cs typeface="微软雅黑" panose="020B0503020204020204" charset="-122"/>
              </a:rPr>
              <a:t>在测量盐水密度的实验中，将烧杯中质量为63g的盐水全部倒入量筒中，如图所示，盐水的体积是</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cm</a:t>
            </a:r>
            <a:r>
              <a:rPr sz="1800" baseline="30000">
                <a:solidFill>
                  <a:schemeClr val="tx1"/>
                </a:solidFill>
                <a:uFillTx/>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，则盐水的密度是</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g/cm</a:t>
            </a:r>
            <a:r>
              <a:rPr sz="1800" baseline="30000">
                <a:solidFill>
                  <a:schemeClr val="tx1"/>
                </a:solidFill>
                <a:uFillTx/>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，采用这种方法测量的盐水密度将</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（选填“偏大”或“偏小”），</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原因是 </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11" name="文本框 10"/>
          <p:cNvSpPr txBox="1"/>
          <p:nvPr/>
        </p:nvSpPr>
        <p:spPr>
          <a:xfrm>
            <a:off x="3750945" y="1462205"/>
            <a:ext cx="49149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60</a:t>
            </a:r>
          </a:p>
        </p:txBody>
      </p:sp>
      <p:pic>
        <p:nvPicPr>
          <p:cNvPr id="9" name="图片 -2147482072" descr="wps5"/>
          <p:cNvPicPr>
            <a:picLocks noChangeAspect="1"/>
          </p:cNvPicPr>
          <p:nvPr/>
        </p:nvPicPr>
        <p:blipFill>
          <a:blip r:embed="rId3"/>
          <a:stretch>
            <a:fillRect/>
          </a:stretch>
        </p:blipFill>
        <p:spPr>
          <a:xfrm>
            <a:off x="3495675" y="2850569"/>
            <a:ext cx="1160780" cy="2275744"/>
          </a:xfrm>
          <a:prstGeom prst="rect">
            <a:avLst/>
          </a:prstGeom>
          <a:noFill/>
          <a:ln w="9525">
            <a:noFill/>
          </a:ln>
        </p:spPr>
      </p:pic>
      <p:sp>
        <p:nvSpPr>
          <p:cNvPr id="4" name="文本框 3"/>
          <p:cNvSpPr txBox="1"/>
          <p:nvPr/>
        </p:nvSpPr>
        <p:spPr>
          <a:xfrm>
            <a:off x="6828790" y="1462205"/>
            <a:ext cx="7467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1.05</a:t>
            </a:r>
          </a:p>
        </p:txBody>
      </p:sp>
      <p:sp>
        <p:nvSpPr>
          <p:cNvPr id="7" name="文本框 6"/>
          <p:cNvSpPr txBox="1"/>
          <p:nvPr/>
        </p:nvSpPr>
        <p:spPr>
          <a:xfrm>
            <a:off x="3495675" y="1872794"/>
            <a:ext cx="7467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偏大</a:t>
            </a:r>
          </a:p>
        </p:txBody>
      </p:sp>
      <p:sp>
        <p:nvSpPr>
          <p:cNvPr id="10" name="文本框 9"/>
          <p:cNvSpPr txBox="1"/>
          <p:nvPr/>
        </p:nvSpPr>
        <p:spPr>
          <a:xfrm>
            <a:off x="1087121" y="2303754"/>
            <a:ext cx="643445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烧杯中盐水倒入量筒中时会有残留，造成测得体积偏小，所以密度偏大</a:t>
            </a:r>
          </a:p>
        </p:txBody>
      </p:sp>
    </p:spTree>
    <p:extLst>
      <p:ext uri="{BB962C8B-B14F-4D97-AF65-F5344CB8AC3E}">
        <p14:creationId xmlns:p14="http://schemas.microsoft.com/office/powerpoint/2010/main" val="151457461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3"/>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240665" y="984777"/>
            <a:ext cx="8667750" cy="175757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【点睛】本题考查了量筒的读数和密度公式的运用，还考查了实验中误差的分析，同时告诉我们为了使测量的结果更精确，应在设计步骤时考虑到尽可能减小误差的方法。由图读出量筒的示数，由           计算盐水的密度；测量结果的大小受质量与体积测量结果的影响，从步骤的顺序中分析是否对这两个量的测量产生了影响。</a:t>
            </a:r>
          </a:p>
        </p:txBody>
      </p:sp>
      <p:graphicFrame>
        <p:nvGraphicFramePr>
          <p:cNvPr id="13" name="对象 12">
            <a:hlinkClick r:id="" action="ppaction://ole?verb=0"/>
          </p:cNvPr>
          <p:cNvGraphicFramePr>
            <a:graphicFrameLocks noChangeAspect="1"/>
          </p:cNvGraphicFramePr>
          <p:nvPr/>
        </p:nvGraphicFramePr>
        <p:xfrm>
          <a:off x="2869565" y="1764577"/>
          <a:ext cx="746760" cy="698956"/>
        </p:xfrm>
        <a:graphic>
          <a:graphicData uri="http://schemas.openxmlformats.org/presentationml/2006/ole">
            <mc:AlternateContent xmlns:mc="http://schemas.openxmlformats.org/markup-compatibility/2006">
              <mc:Choice xmlns:v="urn:schemas-microsoft-com:vml" Requires="v">
                <p:oleObj spid="_x0000_s13316" r:id="rId4" imgW="381000" imgH="355600" progId="Equation.KSEE3">
                  <p:embed/>
                </p:oleObj>
              </mc:Choice>
              <mc:Fallback>
                <p:oleObj r:id="rId4" imgW="381000" imgH="355600" progId="Equation.KSEE3">
                  <p:embed/>
                  <p:pic>
                    <p:nvPicPr>
                      <p:cNvPr id="0" name=""/>
                      <p:cNvPicPr/>
                      <p:nvPr/>
                    </p:nvPicPr>
                    <p:blipFill>
                      <a:blip r:embed="rId5"/>
                      <a:stretch>
                        <a:fillRect/>
                      </a:stretch>
                    </p:blipFill>
                    <p:spPr>
                      <a:xfrm>
                        <a:off x="2869565" y="1764577"/>
                        <a:ext cx="746760" cy="698956"/>
                      </a:xfrm>
                      <a:prstGeom prst="rect">
                        <a:avLst/>
                      </a:prstGeom>
                    </p:spPr>
                  </p:pic>
                </p:oleObj>
              </mc:Fallback>
            </mc:AlternateContent>
          </a:graphicData>
        </a:graphic>
      </p:graphicFrame>
      <p:sp>
        <p:nvSpPr>
          <p:cNvPr id="14" name="文本框 13"/>
          <p:cNvSpPr txBox="1"/>
          <p:nvPr/>
        </p:nvSpPr>
        <p:spPr>
          <a:xfrm>
            <a:off x="181611" y="2539285"/>
            <a:ext cx="878014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【解析】由图可知，量筒分度值2mL，盐水的体积：V=60mL=60cm</a:t>
            </a:r>
            <a:r>
              <a:rPr lang="en-US" sz="1800" b="0" baseline="3000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所以盐水的密度：</a:t>
            </a:r>
            <a:endParaRPr lang="en-US" sz="1800" b="0">
              <a:solidFill>
                <a:srgbClr val="FF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zh-CN" sz="1800">
                <a:solidFill>
                  <a:srgbClr val="FF0000"/>
                </a:solidFill>
                <a:latin typeface="微软雅黑" panose="020B0503020204020204" charset="-122"/>
                <a:ea typeface="微软雅黑" panose="020B0503020204020204" charset="-122"/>
                <a:cs typeface="微软雅黑" panose="020B0503020204020204" charset="-122"/>
                <a:sym typeface="+mn-ea"/>
              </a:rPr>
              <a:t>分析实验的步骤可以看出，将烧杯中的盐水全部倒入量筒中，烧杯壁不可避免地会有残留的盐水，使得测量的盐水的体积变小，所以采用这种测量方法得到的结果将偏大。</a:t>
            </a:r>
          </a:p>
          <a:p>
            <a:pPr marL="0" indent="0" algn="l" eaLnBrk="1" fontAlgn="auto" latinLnBrk="0" hangingPunct="1">
              <a:lnSpc>
                <a:spcPct val="150000"/>
              </a:lnSpc>
            </a:pPr>
            <a:r>
              <a:rPr lang="zh-CN" sz="1800">
                <a:solidFill>
                  <a:srgbClr val="FF0000"/>
                </a:solidFill>
                <a:latin typeface="微软雅黑" panose="020B0503020204020204" charset="-122"/>
                <a:ea typeface="微软雅黑" panose="020B0503020204020204" charset="-122"/>
                <a:cs typeface="微软雅黑" panose="020B0503020204020204" charset="-122"/>
                <a:sym typeface="+mn-ea"/>
              </a:rPr>
              <a:t>故答案为：60；1.05；偏大；烧杯中盐水倒入量筒中时会有残留，造成测得体积偏小，所以密度偏大。</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7" name="对象 16">
            <a:hlinkClick r:id="" action="ppaction://ole?verb=0"/>
          </p:cNvPr>
          <p:cNvGraphicFramePr>
            <a:graphicFrameLocks noChangeAspect="1"/>
          </p:cNvGraphicFramePr>
          <p:nvPr/>
        </p:nvGraphicFramePr>
        <p:xfrm>
          <a:off x="2098675" y="2939052"/>
          <a:ext cx="2759710" cy="635299"/>
        </p:xfrm>
        <a:graphic>
          <a:graphicData uri="http://schemas.openxmlformats.org/presentationml/2006/ole">
            <mc:AlternateContent xmlns:mc="http://schemas.openxmlformats.org/markup-compatibility/2006">
              <mc:Choice xmlns:v="urn:schemas-microsoft-com:vml" Requires="v">
                <p:oleObj spid="_x0000_s13317" r:id="rId6" imgW="1548765" imgH="355600" progId="Equation.KSEE3">
                  <p:embed/>
                </p:oleObj>
              </mc:Choice>
              <mc:Fallback>
                <p:oleObj r:id="rId6" imgW="1548765" imgH="355600" progId="Equation.KSEE3">
                  <p:embed/>
                  <p:pic>
                    <p:nvPicPr>
                      <p:cNvPr id="0" name=""/>
                      <p:cNvPicPr/>
                      <p:nvPr/>
                    </p:nvPicPr>
                    <p:blipFill>
                      <a:blip r:embed="rId7"/>
                      <a:stretch>
                        <a:fillRect/>
                      </a:stretch>
                    </p:blipFill>
                    <p:spPr>
                      <a:xfrm>
                        <a:off x="2098675" y="2939052"/>
                        <a:ext cx="2759710" cy="635299"/>
                      </a:xfrm>
                      <a:prstGeom prst="rect">
                        <a:avLst/>
                      </a:prstGeom>
                    </p:spPr>
                  </p:pic>
                </p:oleObj>
              </mc:Fallback>
            </mc:AlternateContent>
          </a:graphicData>
        </a:graphic>
      </p:graphicFrame>
    </p:spTree>
    <p:extLst>
      <p:ext uri="{BB962C8B-B14F-4D97-AF65-F5344CB8AC3E}">
        <p14:creationId xmlns:p14="http://schemas.microsoft.com/office/powerpoint/2010/main" val="218892321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000"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000" fill="hold">
                                          <p:stCondLst>
                                            <p:cond delay="0"/>
                                          </p:stCondLst>
                                        </p:cTn>
                                        <p:tgtEl>
                                          <p:spTgt spid="14"/>
                                        </p:tgtEl>
                                        <p:attrNameLst>
                                          <p:attrName>style.visibility</p:attrName>
                                        </p:attrNameLst>
                                      </p:cBhvr>
                                      <p:to>
                                        <p:strVal val="visible"/>
                                      </p:to>
                                    </p:set>
                                    <p:animEffect transition="in" filter="checkerboard(across)">
                                      <p:cBhvr>
                                        <p:cTn id="15" dur="1000"/>
                                        <p:tgtEl>
                                          <p:spTgt spid="14"/>
                                        </p:tgtEl>
                                      </p:cBhvr>
                                    </p:animEffect>
                                  </p:childTnLst>
                                </p:cTn>
                              </p:par>
                              <p:par>
                                <p:cTn id="16" presetID="5" presetClass="entr" presetSubtype="10" fill="hold" nodeType="withEffect">
                                  <p:stCondLst>
                                    <p:cond delay="0"/>
                                  </p:stCondLst>
                                  <p:childTnLst>
                                    <p:set>
                                      <p:cBhvr>
                                        <p:cTn id="17" dur="1000" fill="hold">
                                          <p:stCondLst>
                                            <p:cond delay="0"/>
                                          </p:stCondLst>
                                        </p:cTn>
                                        <p:tgtEl>
                                          <p:spTgt spid="17"/>
                                        </p:tgtEl>
                                        <p:attrNameLst>
                                          <p:attrName>style.visibility</p:attrName>
                                        </p:attrNameLst>
                                      </p:cBhvr>
                                      <p:to>
                                        <p:strVal val="visible"/>
                                      </p:to>
                                    </p:set>
                                    <p:animEffect transition="in" filter="checkerboard(across)">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283845" y="181932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6" y="1323433"/>
            <a:ext cx="636905" cy="3051725"/>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805940" y="1000691"/>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密度与社会生活的关系；气体密度与温度的关系。</a:t>
            </a:r>
          </a:p>
        </p:txBody>
      </p:sp>
      <p:sp>
        <p:nvSpPr>
          <p:cNvPr id="7" name="文本框 6"/>
          <p:cNvSpPr txBox="1"/>
          <p:nvPr/>
        </p:nvSpPr>
        <p:spPr>
          <a:xfrm>
            <a:off x="1909445" y="3641191"/>
            <a:ext cx="728980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进行质量单位换算；进行密度的计算；测量物体质量（天平的使用与读数）。</a:t>
            </a:r>
          </a:p>
        </p:txBody>
      </p:sp>
      <p:sp>
        <p:nvSpPr>
          <p:cNvPr id="9" name="文本框 8"/>
          <p:cNvSpPr txBox="1"/>
          <p:nvPr/>
        </p:nvSpPr>
        <p:spPr>
          <a:xfrm>
            <a:off x="1909446" y="3033265"/>
            <a:ext cx="47301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质量的概念；密度概念。</a:t>
            </a:r>
            <a:endParaRPr lang="zh-CN" sz="1800" b="0">
              <a:latin typeface="微软雅黑" panose="020B0503020204020204" charset="-122"/>
              <a:ea typeface="微软雅黑" panose="020B0503020204020204" charset="-122"/>
            </a:endParaRPr>
          </a:p>
        </p:txBody>
      </p:sp>
      <p:sp>
        <p:nvSpPr>
          <p:cNvPr id="10" name="文本框 9"/>
          <p:cNvSpPr txBox="1"/>
          <p:nvPr/>
        </p:nvSpPr>
        <p:spPr>
          <a:xfrm>
            <a:off x="1887856" y="2242643"/>
            <a:ext cx="72574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solidFill>
                  <a:schemeClr val="tx1"/>
                </a:solidFill>
                <a:latin typeface="微软雅黑" panose="020B0503020204020204" charset="-122"/>
                <a:ea typeface="微软雅黑" panose="020B0503020204020204" charset="-122"/>
              </a:rPr>
              <a:t>物质密度计算；</a:t>
            </a:r>
            <a:r>
              <a:rPr lang="zh-CN" sz="1800" b="0">
                <a:latin typeface="微软雅黑" panose="020B0503020204020204" charset="-122"/>
                <a:ea typeface="微软雅黑" panose="020B0503020204020204" charset="-122"/>
              </a:rPr>
              <a:t>固体和液体密度测量方法。</a:t>
            </a:r>
          </a:p>
        </p:txBody>
      </p:sp>
      <p:sp>
        <p:nvSpPr>
          <p:cNvPr id="11" name="文本框 10"/>
          <p:cNvSpPr txBox="1"/>
          <p:nvPr/>
        </p:nvSpPr>
        <p:spPr>
          <a:xfrm>
            <a:off x="1887855" y="1819322"/>
            <a:ext cx="5080000" cy="369212"/>
          </a:xfrm>
          <a:prstGeom prst="rect">
            <a:avLst/>
          </a:prstGeom>
          <a:noFill/>
          <a:ln w="9525">
            <a:noFill/>
          </a:ln>
        </p:spPr>
        <p:txBody>
          <a:bodyPr>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认识</a:t>
            </a:r>
            <a:r>
              <a:rPr lang="zh-CN" sz="1800" b="0">
                <a:solidFill>
                  <a:srgbClr val="000000"/>
                </a:solidFill>
                <a:latin typeface="微软雅黑" panose="020B0503020204020204" charset="-122"/>
                <a:ea typeface="微软雅黑" panose="020B0503020204020204" charset="-122"/>
              </a:rPr>
              <a:t>：密度是物质的一种特性。</a:t>
            </a:r>
            <a:endParaRPr lang="zh-CN" altLang="en-US" sz="18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230660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barn(outHorizontal)">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barn(outHorizontal)">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barn(outHorizontal)">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（2018·德阳）</a:t>
            </a:r>
            <a:r>
              <a:rPr sz="1800">
                <a:solidFill>
                  <a:schemeClr val="tx1"/>
                </a:solidFill>
                <a:latin typeface="微软雅黑" panose="020B0503020204020204" charset="-122"/>
                <a:ea typeface="微软雅黑" panose="020B0503020204020204" charset="-122"/>
                <a:cs typeface="微软雅黑" panose="020B0503020204020204" charset="-122"/>
              </a:rPr>
              <a:t>小华随意选取其中一块石子，准备在实验室测定它的密度。</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(1)他先将天平放在水平桌面上，移动游码至标尺</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处，再调节平衡螺母直至天平平衡。</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(2)用调好的天平测石子的质量,当盘中所加砝码和游码位置如图(甲)所示时,天平平衡,则此石子的质量为______g。在量筒内装有一定量的水,该石子放入前、后的情况如图(乙)所示,则石子的密度是</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kg/m</a:t>
            </a:r>
            <a:r>
              <a:rPr sz="1800" baseline="300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p>
        </p:txBody>
      </p:sp>
      <p:pic>
        <p:nvPicPr>
          <p:cNvPr id="4" name="图片 -2147482067" descr="wps9"/>
          <p:cNvPicPr>
            <a:picLocks noChangeAspect="1"/>
          </p:cNvPicPr>
          <p:nvPr/>
        </p:nvPicPr>
        <p:blipFill>
          <a:blip r:embed="rId3"/>
          <a:stretch>
            <a:fillRect/>
          </a:stretch>
        </p:blipFill>
        <p:spPr>
          <a:xfrm>
            <a:off x="5451476" y="3362372"/>
            <a:ext cx="3241675" cy="1671638"/>
          </a:xfrm>
          <a:prstGeom prst="rect">
            <a:avLst/>
          </a:prstGeom>
          <a:noFill/>
          <a:ln w="9525">
            <a:noFill/>
          </a:ln>
        </p:spPr>
      </p:pic>
      <p:sp>
        <p:nvSpPr>
          <p:cNvPr id="102" name="文本框 101"/>
          <p:cNvSpPr txBox="1"/>
          <p:nvPr/>
        </p:nvSpPr>
        <p:spPr>
          <a:xfrm>
            <a:off x="5186681" y="1509948"/>
            <a:ext cx="122491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零刻度线</a:t>
            </a:r>
            <a:endParaRPr lang="zh-CN"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文本框 11"/>
          <p:cNvSpPr txBox="1"/>
          <p:nvPr/>
        </p:nvSpPr>
        <p:spPr>
          <a:xfrm>
            <a:off x="2181226" y="2706703"/>
            <a:ext cx="795655" cy="369212"/>
          </a:xfrm>
          <a:prstGeom prst="rect">
            <a:avLst/>
          </a:prstGeom>
          <a:noFill/>
          <a:ln w="9525">
            <a:noFill/>
          </a:ln>
        </p:spPr>
        <p:txBody>
          <a:bodyPr wrap="square">
            <a:spAutoFit/>
          </a:bodyPr>
          <a:lstStyle/>
          <a:p>
            <a:pPr marL="0" indent="0" algn="l"/>
            <a:r>
              <a:rPr lang="en-US" alt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38.4</a:t>
            </a:r>
          </a:p>
        </p:txBody>
      </p:sp>
      <p:sp>
        <p:nvSpPr>
          <p:cNvPr id="13" name="文本框 12"/>
          <p:cNvSpPr txBox="1"/>
          <p:nvPr/>
        </p:nvSpPr>
        <p:spPr>
          <a:xfrm>
            <a:off x="2893060" y="3156123"/>
            <a:ext cx="1231900" cy="369212"/>
          </a:xfrm>
          <a:prstGeom prst="rect">
            <a:avLst/>
          </a:prstGeom>
          <a:noFill/>
          <a:ln w="9525">
            <a:noFill/>
          </a:ln>
        </p:spPr>
        <p:txBody>
          <a:bodyPr wrap="square">
            <a:spAutoFit/>
          </a:bodyPr>
          <a:lstStyle/>
          <a:p>
            <a:pPr marL="0" indent="0" algn="l"/>
            <a:r>
              <a:rPr lang="en-US" alt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2.56×10</a:t>
            </a:r>
            <a:r>
              <a:rPr lang="en-US" altLang="zh-CN" sz="1800" b="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3</a:t>
            </a:r>
          </a:p>
        </p:txBody>
      </p:sp>
    </p:spTree>
    <p:extLst>
      <p:ext uri="{BB962C8B-B14F-4D97-AF65-F5344CB8AC3E}">
        <p14:creationId xmlns:p14="http://schemas.microsoft.com/office/powerpoint/2010/main" val="397112664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327025" y="1000691"/>
            <a:ext cx="8667750" cy="4154984"/>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此题是测量石块的密度实验，考查了有关天平和量筒的使用及读数，考查了有关密度的计算，特别是注意密度的单位及换算。（1）掌握天平的调平，在调平前将游码拨到标尺左端的零刻度线处；（2）天平平衡时，物体的质量等于砝码的质量加游码在标尺上所对的刻度值，注意标尺的分度值；在进行量筒的读数时，注意其分度值，根据公式ρ=m/V计算石子的密度。</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【解析】（1）在调节天平平衡时，先将天平放在水平桌面上，移动游码至标尺左端零刻度线处；</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（2）由图甲知，标尺的分度值为0.2g，所以石子的质量m=20g+10g+5g+3.4g=38.4g，由图乙知，量筒的分度值为1ml，水的体积为30ml，水和石子的体积为45ml，所以石子的体积为V=45ml-30ml=15ml=15cm</a:t>
            </a:r>
            <a:r>
              <a:rPr sz="1600" baseline="30000">
                <a:solidFill>
                  <a:srgbClr val="FF0000"/>
                </a:solidFill>
                <a:uFillTx/>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石子的密度ρ=m/V=38.4g/15cm</a:t>
            </a:r>
            <a:r>
              <a:rPr sz="1600" baseline="30000">
                <a:solidFill>
                  <a:srgbClr val="FF0000"/>
                </a:solidFill>
                <a:uFillTx/>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=2.56g/cm</a:t>
            </a:r>
            <a:r>
              <a:rPr sz="1600" baseline="30000">
                <a:solidFill>
                  <a:srgbClr val="FF0000"/>
                </a:solidFill>
                <a:uFillTx/>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=2.56×103kg/m</a:t>
            </a:r>
            <a:r>
              <a:rPr sz="1600" baseline="30000">
                <a:solidFill>
                  <a:srgbClr val="FF0000"/>
                </a:solidFill>
                <a:uFillTx/>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故答案为：（1）零刻度线；（2）38.4； 2.56×10</a:t>
            </a:r>
            <a:r>
              <a:rPr sz="1600" baseline="30000">
                <a:solidFill>
                  <a:srgbClr val="FF0000"/>
                </a:solidFill>
                <a:uFillTx/>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31956919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73261"/>
            <a:ext cx="8762365" cy="3046988"/>
          </a:xfrm>
          <a:prstGeom prst="rect">
            <a:avLst/>
          </a:prstGeom>
          <a:noFill/>
          <a:ln w="9525">
            <a:noFill/>
          </a:ln>
        </p:spPr>
        <p:txBody>
          <a:bodyPr wrap="square">
            <a:spAutoFit/>
          </a:bodyPr>
          <a:lstStyle/>
          <a:p>
            <a:pPr marL="0" indent="0" algn="l" eaLnBrk="1" fontAlgn="auto" latinLnBrk="0" hangingPunct="1">
              <a:lnSpc>
                <a:spcPct val="150000"/>
              </a:lnSpc>
            </a:pPr>
            <a:r>
              <a:rPr lang="en-US" sz="1600">
                <a:solidFill>
                  <a:schemeClr val="tx1"/>
                </a:solidFill>
                <a:latin typeface="微软雅黑" panose="020B0503020204020204" charset="-122"/>
                <a:ea typeface="微软雅黑" panose="020B0503020204020204" charset="-122"/>
                <a:cs typeface="微软雅黑" panose="020B0503020204020204" charset="-122"/>
              </a:rPr>
              <a:t>1</a:t>
            </a:r>
            <a:r>
              <a:rPr sz="1600">
                <a:solidFill>
                  <a:schemeClr val="tx1"/>
                </a:solidFill>
                <a:latin typeface="微软雅黑" panose="020B0503020204020204" charset="-122"/>
                <a:ea typeface="微软雅黑" panose="020B0503020204020204" charset="-122"/>
                <a:cs typeface="微软雅黑" panose="020B0503020204020204" charset="-122"/>
              </a:rPr>
              <a:t>.</a:t>
            </a:r>
            <a:r>
              <a:rPr sz="1600" b="1">
                <a:solidFill>
                  <a:schemeClr val="tx1"/>
                </a:solidFill>
                <a:latin typeface="微软雅黑" panose="020B0503020204020204" charset="-122"/>
                <a:ea typeface="微软雅黑" panose="020B0503020204020204" charset="-122"/>
                <a:cs typeface="微软雅黑" panose="020B0503020204020204" charset="-122"/>
              </a:rPr>
              <a:t>（2018·潍坊）</a:t>
            </a:r>
            <a:r>
              <a:rPr sz="1600">
                <a:solidFill>
                  <a:schemeClr val="tx1"/>
                </a:solidFill>
                <a:latin typeface="微软雅黑" panose="020B0503020204020204" charset="-122"/>
                <a:ea typeface="微软雅黑" panose="020B0503020204020204" charset="-122"/>
                <a:cs typeface="微软雅黑" panose="020B0503020204020204" charset="-122"/>
              </a:rPr>
              <a:t>用天平和量筒等器材测量食用油的密度，实验步骤如下：</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（1）天平调好后，将盛有食用油的烧杯放在天平的左盘，在右盘中添加砝码并拨动游码，天平平衡时，游码位置和所加砝码如图甲所示，则烧杯和食用油的总质量是</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g；</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（2）将烧杯中食用油倒入量筒中一部分，液面位置如图乙所示，倒出的食用油体积为</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mL；</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（3）用天平测出烧杯和剩余食用油的质量为41.0g，则该食用油的密度ρ=</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kg/m</a:t>
            </a:r>
            <a:r>
              <a:rPr sz="1600" baseline="30000">
                <a:solidFill>
                  <a:schemeClr val="tx1"/>
                </a:solidFill>
                <a:latin typeface="微软雅黑" panose="020B0503020204020204" charset="-122"/>
                <a:ea typeface="微软雅黑" panose="020B0503020204020204" charset="-122"/>
                <a:cs typeface="微软雅黑" panose="020B0503020204020204" charset="-122"/>
              </a:rPr>
              <a:t>3</a:t>
            </a:r>
            <a:r>
              <a:rPr lang="zh-CN" sz="1600">
                <a:solidFill>
                  <a:schemeClr val="tx1"/>
                </a:solidFill>
                <a:latin typeface="微软雅黑" panose="020B0503020204020204" charset="-122"/>
                <a:ea typeface="微软雅黑" panose="020B0503020204020204" charset="-122"/>
                <a:cs typeface="微软雅黑" panose="020B0503020204020204" charset="-122"/>
              </a:rPr>
              <a:t>；</a:t>
            </a:r>
            <a:endParaRPr sz="1600">
              <a:solidFill>
                <a:schemeClr val="tx1"/>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（4）若将食用油倒入量筒时，量筒壁上沾上了少量食用油，则食用油密度的测量值比真实值</a:t>
            </a:r>
          </a:p>
          <a:p>
            <a:pPr marL="0" indent="0" algn="l" eaLnBrk="1" fontAlgn="auto" latinLnBrk="0" hangingPunct="1">
              <a:lnSpc>
                <a:spcPct val="150000"/>
              </a:lnSpc>
            </a:pP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选填“大”、“小”或“不变”）。</a:t>
            </a:r>
          </a:p>
        </p:txBody>
      </p:sp>
      <p:sp>
        <p:nvSpPr>
          <p:cNvPr id="10" name="文本框 9"/>
          <p:cNvSpPr txBox="1"/>
          <p:nvPr/>
        </p:nvSpPr>
        <p:spPr>
          <a:xfrm>
            <a:off x="6737985" y="1867702"/>
            <a:ext cx="737870"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73.4</a:t>
            </a:r>
          </a:p>
        </p:txBody>
      </p:sp>
      <p:pic>
        <p:nvPicPr>
          <p:cNvPr id="4" name="图片 -2147482066" descr="wps1"/>
          <p:cNvPicPr>
            <a:picLocks noChangeAspect="1"/>
          </p:cNvPicPr>
          <p:nvPr/>
        </p:nvPicPr>
        <p:blipFill>
          <a:blip r:embed="rId3"/>
          <a:stretch>
            <a:fillRect/>
          </a:stretch>
        </p:blipFill>
        <p:spPr>
          <a:xfrm>
            <a:off x="4845051" y="3405659"/>
            <a:ext cx="2286635" cy="1641082"/>
          </a:xfrm>
          <a:prstGeom prst="rect">
            <a:avLst/>
          </a:prstGeom>
          <a:noFill/>
          <a:ln w="9525">
            <a:noFill/>
          </a:ln>
        </p:spPr>
      </p:pic>
      <p:sp>
        <p:nvSpPr>
          <p:cNvPr id="7" name="文本框 6"/>
          <p:cNvSpPr txBox="1"/>
          <p:nvPr/>
        </p:nvSpPr>
        <p:spPr>
          <a:xfrm>
            <a:off x="8054341" y="2245826"/>
            <a:ext cx="438785"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40</a:t>
            </a:r>
          </a:p>
        </p:txBody>
      </p:sp>
      <p:sp>
        <p:nvSpPr>
          <p:cNvPr id="9" name="文本框 8"/>
          <p:cNvSpPr txBox="1"/>
          <p:nvPr/>
        </p:nvSpPr>
        <p:spPr>
          <a:xfrm>
            <a:off x="7014845" y="2583845"/>
            <a:ext cx="960120"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0.8</a:t>
            </a:r>
            <a:r>
              <a:rPr lang="en-US" altLang="zh-CN" sz="1600" b="0">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charset="-122"/>
              </a:rPr>
              <a:t>×10</a:t>
            </a:r>
            <a:r>
              <a:rPr lang="en-US" altLang="zh-CN" sz="1600" b="0" baseline="30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rPr>
              <a:t>3</a:t>
            </a:r>
          </a:p>
        </p:txBody>
      </p:sp>
      <p:sp>
        <p:nvSpPr>
          <p:cNvPr id="11" name="文本框 10"/>
          <p:cNvSpPr txBox="1"/>
          <p:nvPr/>
        </p:nvSpPr>
        <p:spPr>
          <a:xfrm>
            <a:off x="469901" y="3308264"/>
            <a:ext cx="438785" cy="338020"/>
          </a:xfrm>
          <a:prstGeom prst="rect">
            <a:avLst/>
          </a:prstGeom>
          <a:noFill/>
          <a:ln w="9525">
            <a:noFill/>
          </a:ln>
        </p:spPr>
        <p:txBody>
          <a:bodyPr wrap="square">
            <a:spAutoFit/>
          </a:bodyPr>
          <a:lstStyle/>
          <a:p>
            <a:pPr marL="0" indent="0" algn="l"/>
            <a:r>
              <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a:t>
            </a:r>
          </a:p>
        </p:txBody>
      </p:sp>
    </p:spTree>
    <p:extLst>
      <p:ext uri="{BB962C8B-B14F-4D97-AF65-F5344CB8AC3E}">
        <p14:creationId xmlns:p14="http://schemas.microsoft.com/office/powerpoint/2010/main" val="263619202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3"/>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965043"/>
            <a:ext cx="8762365" cy="831999"/>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【点睛】本题考查的是用天平和量筒等器材测量液体的密度的实验，考查了天平的调节与读数、量筒的读数、密度公式的运用，难度不大，是基础题。</a:t>
            </a:r>
          </a:p>
        </p:txBody>
      </p:sp>
      <p:sp>
        <p:nvSpPr>
          <p:cNvPr id="102" name="文本框 101"/>
          <p:cNvSpPr txBox="1"/>
          <p:nvPr/>
        </p:nvSpPr>
        <p:spPr>
          <a:xfrm>
            <a:off x="191135" y="1669092"/>
            <a:ext cx="8761730"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【解析】（1）天平平衡时物体的质量等于砝码的质量加游码在标尺上所对的刻度值；烧杯和食用油的总质量：m</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600" b="0">
                <a:solidFill>
                  <a:srgbClr val="FF0000"/>
                </a:solidFill>
                <a:latin typeface="微软雅黑" panose="020B0503020204020204" charset="-122"/>
                <a:ea typeface="微软雅黑" panose="020B0503020204020204" charset="-122"/>
                <a:cs typeface="微软雅黑" panose="020B0503020204020204" charset="-122"/>
              </a:rPr>
              <a:t>=50g+20g+3.4g=73.4g</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（2）如图乙所示，量筒中食用油的体积为V=40ml=40cm</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（3）烧杯中食用油的质量m=m</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m</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=73.4g﹣41.0g=32.4g；该食用油的密度</a:t>
            </a:r>
          </a:p>
          <a:p>
            <a:pPr marL="0" indent="0" algn="l" eaLnBrk="1" fontAlgn="auto" latinLnBrk="0" hangingPunct="1">
              <a:lnSpc>
                <a:spcPct val="150000"/>
              </a:lnSpc>
            </a:pPr>
            <a:endParaRPr lang="zh-CN" sz="1600">
              <a:solidFill>
                <a:srgbClr val="FF0000"/>
              </a:solidFill>
              <a:ea typeface="宋体" panose="02010600030101010101" pitchFamily="2" charset="-122"/>
              <a:sym typeface="+mn-ea"/>
            </a:endParaRPr>
          </a:p>
          <a:p>
            <a:pPr marL="0" indent="0" algn="l" eaLnBrk="1" fontAlgn="auto" latinLnBrk="0" hangingPunct="1">
              <a:lnSpc>
                <a:spcPct val="150000"/>
              </a:lnSpc>
            </a:pPr>
            <a:r>
              <a:rPr lang="zh-CN" sz="1600">
                <a:solidFill>
                  <a:srgbClr val="FF0000"/>
                </a:solidFill>
                <a:ea typeface="宋体" panose="02010600030101010101" pitchFamily="2" charset="-122"/>
                <a:sym typeface="+mn-ea"/>
              </a:rPr>
              <a:t>（4）由实验步骤可知，所测量的油的质量m是真实的；若将食用油倒入量筒时，量筒壁上沾上了少量食用油，导致所测食用油体积V偏小；由密度公式可知所测油的密度偏大。</a:t>
            </a:r>
          </a:p>
          <a:p>
            <a:pPr marL="0" indent="0" algn="l" eaLnBrk="1" fontAlgn="auto" latinLnBrk="0" hangingPunct="1">
              <a:lnSpc>
                <a:spcPct val="150000"/>
              </a:lnSpc>
            </a:pPr>
            <a:r>
              <a:rPr lang="zh-CN" sz="1600">
                <a:solidFill>
                  <a:srgbClr val="FF0000"/>
                </a:solidFill>
                <a:ea typeface="宋体" panose="02010600030101010101" pitchFamily="2" charset="-122"/>
                <a:sym typeface="+mn-ea"/>
              </a:rPr>
              <a:t>答案：（1）73.4；（2）40；（3）0.81</a:t>
            </a:r>
            <a:r>
              <a:rPr lang="en-US" sz="1600">
                <a:solidFill>
                  <a:srgbClr val="FF0000"/>
                </a:solidFill>
                <a:latin typeface="宋体" panose="02010600030101010101" pitchFamily="2" charset="-122"/>
                <a:sym typeface="+mn-ea"/>
              </a:rPr>
              <a:t>×10</a:t>
            </a:r>
            <a:r>
              <a:rPr lang="en-US" sz="1600" baseline="30000">
                <a:solidFill>
                  <a:srgbClr val="FF0000"/>
                </a:solidFill>
                <a:latin typeface="宋体" panose="02010600030101010101" pitchFamily="2" charset="-122"/>
                <a:sym typeface="+mn-ea"/>
              </a:rPr>
              <a:t>3</a:t>
            </a:r>
            <a:r>
              <a:rPr lang="zh-CN" sz="1600">
                <a:solidFill>
                  <a:srgbClr val="FF0000"/>
                </a:solidFill>
                <a:ea typeface="宋体" panose="02010600030101010101" pitchFamily="2" charset="-122"/>
                <a:sym typeface="+mn-ea"/>
              </a:rPr>
              <a:t>；（4）大。</a:t>
            </a:r>
            <a:endParaRPr lang="zh-CN" altLang="en-US" sz="1600">
              <a:latin typeface="微软雅黑" panose="020B0503020204020204" charset="-122"/>
              <a:ea typeface="微软雅黑" panose="020B0503020204020204" charset="-122"/>
              <a:cs typeface="微软雅黑" panose="020B0503020204020204" charset="-122"/>
            </a:endParaRPr>
          </a:p>
        </p:txBody>
      </p:sp>
      <p:graphicFrame>
        <p:nvGraphicFramePr>
          <p:cNvPr id="4" name="对象 -2147482010"/>
          <p:cNvGraphicFramePr>
            <a:graphicFrameLocks noChangeAspect="1"/>
          </p:cNvGraphicFramePr>
          <p:nvPr/>
        </p:nvGraphicFramePr>
        <p:xfrm>
          <a:off x="327025" y="3173311"/>
          <a:ext cx="2837180" cy="557000"/>
        </p:xfrm>
        <a:graphic>
          <a:graphicData uri="http://schemas.openxmlformats.org/presentationml/2006/ole">
            <mc:AlternateContent xmlns:mc="http://schemas.openxmlformats.org/markup-compatibility/2006">
              <mc:Choice xmlns:v="urn:schemas-microsoft-com:vml" Requires="v">
                <p:oleObj spid="_x0000_s14339" r:id="rId4" imgW="1816100" imgH="355600" progId="Equation.KSEE3">
                  <p:embed/>
                </p:oleObj>
              </mc:Choice>
              <mc:Fallback>
                <p:oleObj r:id="rId4" imgW="1816100" imgH="355600" progId="Equation.KSEE3">
                  <p:embed/>
                  <p:pic>
                    <p:nvPicPr>
                      <p:cNvPr id="0" name=""/>
                      <p:cNvPicPr/>
                      <p:nvPr/>
                    </p:nvPicPr>
                    <p:blipFill>
                      <a:blip r:embed="rId5"/>
                      <a:stretch>
                        <a:fillRect/>
                      </a:stretch>
                    </p:blipFill>
                    <p:spPr>
                      <a:xfrm>
                        <a:off x="327025" y="3173311"/>
                        <a:ext cx="2837180" cy="557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53731066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73260"/>
            <a:ext cx="8762365"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a:solidFill>
                  <a:schemeClr val="tx1"/>
                </a:solidFill>
                <a:latin typeface="微软雅黑" panose="020B0503020204020204" charset="-122"/>
                <a:ea typeface="微软雅黑" panose="020B0503020204020204" charset="-122"/>
                <a:cs typeface="微软雅黑" panose="020B0503020204020204" charset="-122"/>
              </a:rPr>
              <a:t>2</a:t>
            </a:r>
            <a:r>
              <a:rPr sz="1600">
                <a:solidFill>
                  <a:schemeClr val="tx1"/>
                </a:solidFill>
                <a:latin typeface="微软雅黑" panose="020B0503020204020204" charset="-122"/>
                <a:ea typeface="微软雅黑" panose="020B0503020204020204" charset="-122"/>
                <a:cs typeface="微软雅黑" panose="020B0503020204020204" charset="-122"/>
              </a:rPr>
              <a:t>.</a:t>
            </a:r>
            <a:r>
              <a:rPr sz="1600" b="1">
                <a:solidFill>
                  <a:schemeClr val="tx1"/>
                </a:solidFill>
                <a:latin typeface="微软雅黑" panose="020B0503020204020204" charset="-122"/>
                <a:ea typeface="微软雅黑" panose="020B0503020204020204" charset="-122"/>
                <a:cs typeface="微软雅黑" panose="020B0503020204020204" charset="-122"/>
              </a:rPr>
              <a:t>（2019·绵阳）</a:t>
            </a:r>
            <a:r>
              <a:rPr sz="1600">
                <a:solidFill>
                  <a:schemeClr val="tx1"/>
                </a:solidFill>
                <a:latin typeface="微软雅黑" panose="020B0503020204020204" charset="-122"/>
                <a:ea typeface="微软雅黑" panose="020B0503020204020204" charset="-122"/>
                <a:cs typeface="微软雅黑" panose="020B0503020204020204" charset="-122"/>
              </a:rPr>
              <a:t>测量小石块的密度。实验室器材有：托盘天平、量筒、细线、装有适量水的烧杯和待测小石块。请按以下实验步骤完成实验：</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（1）调节天平平衡。将天平放在水平桌面上，把游码放在标尺左端的零刻度线处，发现指针在分度盘的位置如图甲所示，应将右边平衡螺母向________调节（选填“左”或“右”）。</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（2）用调节好的天平称小石块质量。三次测量结果记录在下表中。</a:t>
            </a:r>
          </a:p>
        </p:txBody>
      </p:sp>
      <p:sp>
        <p:nvSpPr>
          <p:cNvPr id="11" name="文本框 10"/>
          <p:cNvSpPr txBox="1"/>
          <p:nvPr/>
        </p:nvSpPr>
        <p:spPr>
          <a:xfrm>
            <a:off x="4792346" y="2206358"/>
            <a:ext cx="438785" cy="338020"/>
          </a:xfrm>
          <a:prstGeom prst="rect">
            <a:avLst/>
          </a:prstGeom>
          <a:noFill/>
          <a:ln w="9525">
            <a:noFill/>
          </a:ln>
        </p:spPr>
        <p:txBody>
          <a:bodyPr wrap="square">
            <a:spAutoFit/>
          </a:bodyPr>
          <a:lstStyle/>
          <a:p>
            <a:pPr marL="0" indent="0" algn="l"/>
            <a:r>
              <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右</a:t>
            </a:r>
          </a:p>
        </p:txBody>
      </p:sp>
      <p:pic>
        <p:nvPicPr>
          <p:cNvPr id="4" name="图片 -2147482059" descr="wps37"/>
          <p:cNvPicPr>
            <a:picLocks noChangeAspect="1"/>
          </p:cNvPicPr>
          <p:nvPr/>
        </p:nvPicPr>
        <p:blipFill>
          <a:blip r:embed="rId3"/>
          <a:stretch>
            <a:fillRect/>
          </a:stretch>
        </p:blipFill>
        <p:spPr>
          <a:xfrm>
            <a:off x="6976429" y="2724210"/>
            <a:ext cx="1857375" cy="2033847"/>
          </a:xfrm>
          <a:prstGeom prst="rect">
            <a:avLst/>
          </a:prstGeom>
          <a:noFill/>
          <a:ln w="9525">
            <a:noFill/>
          </a:ln>
        </p:spPr>
      </p:pic>
      <p:graphicFrame>
        <p:nvGraphicFramePr>
          <p:cNvPr id="12" name="表格 11"/>
          <p:cNvGraphicFramePr/>
          <p:nvPr/>
        </p:nvGraphicFramePr>
        <p:xfrm>
          <a:off x="514350" y="3170128"/>
          <a:ext cx="6122670" cy="1271870"/>
        </p:xfrm>
        <a:graphic>
          <a:graphicData uri="http://schemas.openxmlformats.org/drawingml/2006/table">
            <a:tbl>
              <a:tblPr firstRow="1" bandRow="1">
                <a:tableStyleId>{5940675A-B579-460E-94D1-54222C63F5DA}</a:tableStyleId>
              </a:tblPr>
              <a:tblGrid>
                <a:gridCol w="1737995"/>
                <a:gridCol w="1461135"/>
                <a:gridCol w="1461770"/>
                <a:gridCol w="1461770"/>
              </a:tblGrid>
              <a:tr h="464061">
                <a:tc>
                  <a:txBody>
                    <a:bodyPr/>
                    <a:lstStyle/>
                    <a:p>
                      <a:pPr marL="0" indent="0" algn="ctr">
                        <a:buNone/>
                      </a:pPr>
                      <a:r>
                        <a:rPr lang="en-US" sz="1800" b="0">
                          <a:latin typeface="华文中宋" charset="0"/>
                          <a:cs typeface="华文中宋" charset="0"/>
                        </a:rPr>
                        <a:t>序号</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华文中宋" charset="0"/>
                          <a:cs typeface="华文中宋" charset="0"/>
                        </a:rPr>
                        <a:t>1</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华文中宋" charset="0"/>
                          <a:cs typeface="华文中宋" charset="0"/>
                        </a:rPr>
                        <a:t>2</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华文中宋" charset="0"/>
                          <a:cs typeface="华文中宋" charset="0"/>
                        </a:rPr>
                        <a:t>3</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07810">
                <a:tc>
                  <a:txBody>
                    <a:bodyPr/>
                    <a:lstStyle/>
                    <a:p>
                      <a:pPr marL="0" indent="0" algn="ctr">
                        <a:buNone/>
                      </a:pPr>
                      <a:r>
                        <a:rPr lang="en-US" sz="1800" b="0">
                          <a:latin typeface="华文中宋" charset="0"/>
                          <a:cs typeface="华文中宋" charset="0"/>
                        </a:rPr>
                        <a:t>小石块质量m/g</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华文中宋" charset="0"/>
                          <a:cs typeface="华文中宋" charset="0"/>
                        </a:rPr>
                        <a:t>52.8</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华文中宋" charset="0"/>
                          <a:cs typeface="华文中宋" charset="0"/>
                        </a:rPr>
                        <a:t>52.4</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华文中宋" charset="0"/>
                          <a:cs typeface="华文中宋" charset="0"/>
                        </a:rPr>
                        <a:t>52.4</a:t>
                      </a:r>
                      <a:endParaRPr lang="en-US" altLang="en-US" sz="1800" b="0">
                        <a:latin typeface="华文中宋" charset="0"/>
                        <a:ea typeface="华文中宋" charset="0"/>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828955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73260"/>
            <a:ext cx="8762365" cy="1942817"/>
          </a:xfrm>
          <a:prstGeom prst="rect">
            <a:avLst/>
          </a:prstGeom>
          <a:noFill/>
          <a:ln w="9525">
            <a:noFill/>
          </a:ln>
        </p:spPr>
        <p:txBody>
          <a:bodyPr wrap="square">
            <a:spAutoFit/>
          </a:bodyPr>
          <a:lstStyle/>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（3）在量筒中装入60ml的水，把小石块放入量筒内，量筒中的水面如图乙所示，则小石块的体积是________cm</a:t>
            </a:r>
            <a:r>
              <a:rPr sz="1600" baseline="30000">
                <a:solidFill>
                  <a:schemeClr val="tx1"/>
                </a:solidFill>
                <a:uFillTx/>
                <a:latin typeface="微软雅黑" panose="020B0503020204020204" charset="-122"/>
                <a:ea typeface="微软雅黑" panose="020B0503020204020204" charset="-122"/>
                <a:cs typeface="微软雅黑" panose="020B0503020204020204" charset="-122"/>
              </a:rPr>
              <a:t>3</a:t>
            </a:r>
            <a:r>
              <a:rPr sz="1600">
                <a:solidFill>
                  <a:schemeClr val="tx1"/>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（4）小石块的密度是________g/cm</a:t>
            </a:r>
            <a:r>
              <a:rPr sz="1600" baseline="30000">
                <a:solidFill>
                  <a:schemeClr val="tx1"/>
                </a:solidFill>
                <a:uFillTx/>
                <a:latin typeface="微软雅黑" panose="020B0503020204020204" charset="-122"/>
                <a:ea typeface="微软雅黑" panose="020B0503020204020204" charset="-122"/>
                <a:cs typeface="微软雅黑" panose="020B0503020204020204" charset="-122"/>
              </a:rPr>
              <a:t>3</a:t>
            </a:r>
            <a:r>
              <a:rPr sz="1600">
                <a:solidFill>
                  <a:schemeClr val="tx1"/>
                </a:solidFill>
                <a:latin typeface="微软雅黑" panose="020B0503020204020204" charset="-122"/>
                <a:ea typeface="微软雅黑" panose="020B0503020204020204" charset="-122"/>
                <a:cs typeface="微软雅黑" panose="020B0503020204020204" charset="-122"/>
              </a:rPr>
              <a:t>（小数点后保留两位数字）。</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（5）设计上，小石块要吸水，本实验测得的小石块的密度________（选填“大于”或“小于”或“等于”）小石块的真实密度。</a:t>
            </a:r>
          </a:p>
        </p:txBody>
      </p:sp>
      <p:sp>
        <p:nvSpPr>
          <p:cNvPr id="13" name="文本框 12"/>
          <p:cNvSpPr txBox="1"/>
          <p:nvPr/>
        </p:nvSpPr>
        <p:spPr>
          <a:xfrm>
            <a:off x="942976" y="1480030"/>
            <a:ext cx="438785"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20</a:t>
            </a:r>
          </a:p>
        </p:txBody>
      </p:sp>
      <p:sp>
        <p:nvSpPr>
          <p:cNvPr id="7" name="文本框 6"/>
          <p:cNvSpPr txBox="1"/>
          <p:nvPr/>
        </p:nvSpPr>
        <p:spPr>
          <a:xfrm flipH="1">
            <a:off x="2370455" y="1875341"/>
            <a:ext cx="617220"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2.62</a:t>
            </a:r>
          </a:p>
        </p:txBody>
      </p:sp>
      <p:sp>
        <p:nvSpPr>
          <p:cNvPr id="9" name="文本框 8"/>
          <p:cNvSpPr txBox="1"/>
          <p:nvPr/>
        </p:nvSpPr>
        <p:spPr>
          <a:xfrm flipH="1">
            <a:off x="5581650" y="2213360"/>
            <a:ext cx="617220" cy="338020"/>
          </a:xfrm>
          <a:prstGeom prst="rect">
            <a:avLst/>
          </a:prstGeom>
          <a:noFill/>
          <a:ln w="9525">
            <a:noFill/>
          </a:ln>
        </p:spPr>
        <p:txBody>
          <a:bodyPr wrap="square">
            <a:spAutoFit/>
          </a:bodyPr>
          <a:lstStyle/>
          <a:p>
            <a:pPr marL="0" indent="0" algn="l"/>
            <a:r>
              <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大于</a:t>
            </a:r>
          </a:p>
        </p:txBody>
      </p:sp>
    </p:spTree>
    <p:extLst>
      <p:ext uri="{BB962C8B-B14F-4D97-AF65-F5344CB8AC3E}">
        <p14:creationId xmlns:p14="http://schemas.microsoft.com/office/powerpoint/2010/main" val="256759212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3"/>
                                        </p:tgtEl>
                                        <p:attrNameLst>
                                          <p:attrName>style.visibility</p:attrName>
                                        </p:attrNameLst>
                                      </p:cBhvr>
                                      <p:to>
                                        <p:strVal val="visible"/>
                                      </p:to>
                                    </p:set>
                                    <p:animEffect transition="in" filter="checkerboard(across)">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73260"/>
            <a:ext cx="8762365" cy="1942817"/>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天平使用前的调节：①放：把天平放到水平桌面上；②移；把游码移到标尺左端零刻线处；③调：调节平衡螺母，使指针指在分度盘的中线处；（2）分析3次测量结果，找出错误的数值即可知小石块质量；（3）读出水的体积、水和石块的总体积，之差即为石块的体积；（4）根据</a:t>
            </a:r>
            <a:r>
              <a:rPr lang="zh-CN" sz="1600">
                <a:solidFill>
                  <a:srgbClr val="1116CC"/>
                </a:solidFill>
                <a:latin typeface="微软雅黑" panose="020B0503020204020204" charset="-122"/>
                <a:ea typeface="微软雅黑" panose="020B0503020204020204" charset="-122"/>
                <a:cs typeface="微软雅黑" panose="020B0503020204020204" charset="-122"/>
              </a:rPr>
              <a:t>密度公式</a:t>
            </a:r>
            <a:r>
              <a:rPr sz="1600">
                <a:solidFill>
                  <a:srgbClr val="1116CC"/>
                </a:solidFill>
                <a:latin typeface="微软雅黑" panose="020B0503020204020204" charset="-122"/>
                <a:ea typeface="微软雅黑" panose="020B0503020204020204" charset="-122"/>
                <a:cs typeface="微软雅黑" panose="020B0503020204020204" charset="-122"/>
              </a:rPr>
              <a:t>求出石块的密度；（5）如果石块吸水会导致水和石块的总体积变小，石块的质量不变，导致石块的密度变大。</a:t>
            </a:r>
          </a:p>
        </p:txBody>
      </p:sp>
    </p:spTree>
    <p:extLst>
      <p:ext uri="{BB962C8B-B14F-4D97-AF65-F5344CB8AC3E}">
        <p14:creationId xmlns:p14="http://schemas.microsoft.com/office/powerpoint/2010/main" val="251948821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73260"/>
            <a:ext cx="8762365" cy="342348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【解析】（1）天平要放在水平台上或水平桌面上，先将游码移到标尺左端零刻线处；图甲中指针指在分度盘中央的左侧，应将平衡螺母向其反方向调节，故将平衡螺母向右调节。</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（2）由表格数据可知，第一次测量结果是错误的，则小石块质量m=52.4g；</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（3）由图知，石块和水的总体积V</a:t>
            </a:r>
            <a:r>
              <a:rPr sz="1600" baseline="-25000">
                <a:solidFill>
                  <a:srgbClr val="FF0000"/>
                </a:solidFill>
                <a:latin typeface="微软雅黑" panose="020B0503020204020204" charset="-122"/>
                <a:ea typeface="微软雅黑" panose="020B0503020204020204" charset="-122"/>
                <a:cs typeface="微软雅黑" panose="020B0503020204020204" charset="-122"/>
              </a:rPr>
              <a:t>2</a:t>
            </a:r>
            <a:r>
              <a:rPr sz="1600">
                <a:solidFill>
                  <a:srgbClr val="FF0000"/>
                </a:solidFill>
                <a:latin typeface="微软雅黑" panose="020B0503020204020204" charset="-122"/>
                <a:ea typeface="微软雅黑" panose="020B0503020204020204" charset="-122"/>
                <a:cs typeface="微软雅黑" panose="020B0503020204020204" charset="-122"/>
              </a:rPr>
              <a:t>=80cm</a:t>
            </a:r>
            <a:r>
              <a:rPr sz="1600" baseline="30000">
                <a:solidFill>
                  <a:srgbClr val="FF0000"/>
                </a:solidFill>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则石块的体积V=V</a:t>
            </a:r>
            <a:r>
              <a:rPr sz="1600" baseline="-25000">
                <a:solidFill>
                  <a:srgbClr val="FF0000"/>
                </a:solidFill>
                <a:latin typeface="微软雅黑" panose="020B0503020204020204" charset="-122"/>
                <a:ea typeface="微软雅黑" panose="020B0503020204020204" charset="-122"/>
                <a:cs typeface="微软雅黑" panose="020B0503020204020204" charset="-122"/>
              </a:rPr>
              <a:t>2</a:t>
            </a:r>
            <a:r>
              <a:rPr sz="1600">
                <a:solidFill>
                  <a:srgbClr val="FF0000"/>
                </a:solidFill>
                <a:latin typeface="微软雅黑" panose="020B0503020204020204" charset="-122"/>
                <a:ea typeface="微软雅黑" panose="020B0503020204020204" charset="-122"/>
                <a:cs typeface="微软雅黑" panose="020B0503020204020204" charset="-122"/>
              </a:rPr>
              <a:t>-V</a:t>
            </a:r>
            <a:r>
              <a:rPr sz="1600" baseline="-25000">
                <a:solidFill>
                  <a:srgbClr val="FF0000"/>
                </a:solidFill>
                <a:latin typeface="微软雅黑" panose="020B0503020204020204" charset="-122"/>
                <a:ea typeface="微软雅黑" panose="020B0503020204020204" charset="-122"/>
                <a:cs typeface="微软雅黑" panose="020B0503020204020204" charset="-122"/>
              </a:rPr>
              <a:t>1</a:t>
            </a:r>
            <a:r>
              <a:rPr sz="1600">
                <a:solidFill>
                  <a:srgbClr val="FF0000"/>
                </a:solidFill>
                <a:latin typeface="微软雅黑" panose="020B0503020204020204" charset="-122"/>
                <a:ea typeface="微软雅黑" panose="020B0503020204020204" charset="-122"/>
                <a:cs typeface="微软雅黑" panose="020B0503020204020204" charset="-122"/>
              </a:rPr>
              <a:t>=80cm</a:t>
            </a:r>
            <a:r>
              <a:rPr sz="1600" baseline="30000">
                <a:solidFill>
                  <a:srgbClr val="FF0000"/>
                </a:solidFill>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-60cm</a:t>
            </a:r>
            <a:r>
              <a:rPr sz="1600" baseline="30000">
                <a:solidFill>
                  <a:srgbClr val="FF0000"/>
                </a:solidFill>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=20cm</a:t>
            </a:r>
            <a:r>
              <a:rPr sz="1600" baseline="30000">
                <a:solidFill>
                  <a:srgbClr val="FF0000"/>
                </a:solidFill>
                <a:latin typeface="微软雅黑" panose="020B0503020204020204" charset="-122"/>
                <a:ea typeface="微软雅黑" panose="020B0503020204020204" charset="-122"/>
                <a:cs typeface="微软雅黑" panose="020B0503020204020204" charset="-122"/>
              </a:rPr>
              <a:t>3</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（4）石块的密度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（5）如果石块具有吸水性，会导致测得水和石块的总体积偏小，测得石块的体积偏小，石块的质量不变，由</a:t>
            </a:r>
            <a:r>
              <a:rPr lang="zh-CN" sz="1600">
                <a:solidFill>
                  <a:srgbClr val="FF0000"/>
                </a:solidFill>
                <a:latin typeface="微软雅黑" panose="020B0503020204020204" charset="-122"/>
                <a:ea typeface="微软雅黑" panose="020B0503020204020204" charset="-122"/>
                <a:cs typeface="微软雅黑" panose="020B0503020204020204" charset="-122"/>
              </a:rPr>
              <a:t>密度公式</a:t>
            </a:r>
            <a:r>
              <a:rPr sz="1600">
                <a:solidFill>
                  <a:srgbClr val="FF0000"/>
                </a:solidFill>
                <a:latin typeface="微软雅黑" panose="020B0503020204020204" charset="-122"/>
                <a:ea typeface="微软雅黑" panose="020B0503020204020204" charset="-122"/>
                <a:cs typeface="微软雅黑" panose="020B0503020204020204" charset="-122"/>
              </a:rPr>
              <a:t>可知，测得小石块的密度偏大。</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故答案为：（1）右；（3）20；（4）2.62；（5）大于。</a:t>
            </a:r>
          </a:p>
        </p:txBody>
      </p:sp>
      <p:pic>
        <p:nvPicPr>
          <p:cNvPr id="4" name="图片 -2147482056" descr="wps40"/>
          <p:cNvPicPr>
            <a:picLocks noChangeAspect="1"/>
          </p:cNvPicPr>
          <p:nvPr/>
        </p:nvPicPr>
        <p:blipFill>
          <a:blip r:embed="rId3"/>
          <a:stretch>
            <a:fillRect/>
          </a:stretch>
        </p:blipFill>
        <p:spPr>
          <a:xfrm>
            <a:off x="2011045" y="2868393"/>
            <a:ext cx="2538730" cy="621931"/>
          </a:xfrm>
          <a:prstGeom prst="rect">
            <a:avLst/>
          </a:prstGeom>
          <a:noFill/>
          <a:ln w="9525">
            <a:noFill/>
          </a:ln>
        </p:spPr>
      </p:pic>
    </p:spTree>
    <p:extLst>
      <p:ext uri="{BB962C8B-B14F-4D97-AF65-F5344CB8AC3E}">
        <p14:creationId xmlns:p14="http://schemas.microsoft.com/office/powerpoint/2010/main" val="328951356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73260"/>
            <a:ext cx="8762365" cy="1572332"/>
          </a:xfrm>
          <a:prstGeom prst="rect">
            <a:avLst/>
          </a:prstGeom>
          <a:noFill/>
          <a:ln w="9525">
            <a:noFill/>
          </a:ln>
        </p:spPr>
        <p:txBody>
          <a:bodyPr wrap="square">
            <a:spAutoFit/>
          </a:bodyPr>
          <a:lstStyle/>
          <a:p>
            <a:pPr marL="0" indent="0" algn="l" eaLnBrk="1" fontAlgn="auto" latinLnBrk="0" hangingPunct="1">
              <a:lnSpc>
                <a:spcPct val="150000"/>
              </a:lnSpc>
            </a:pPr>
            <a:r>
              <a:rPr lang="en-US" sz="1600">
                <a:solidFill>
                  <a:schemeClr val="tx1"/>
                </a:solidFill>
                <a:latin typeface="微软雅黑" panose="020B0503020204020204" charset="-122"/>
                <a:ea typeface="微软雅黑" panose="020B0503020204020204" charset="-122"/>
                <a:cs typeface="微软雅黑" panose="020B0503020204020204" charset="-122"/>
              </a:rPr>
              <a:t>3</a:t>
            </a:r>
            <a:r>
              <a:rPr sz="1600">
                <a:solidFill>
                  <a:schemeClr val="tx1"/>
                </a:solidFill>
                <a:latin typeface="微软雅黑" panose="020B0503020204020204" charset="-122"/>
                <a:ea typeface="微软雅黑" panose="020B0503020204020204" charset="-122"/>
                <a:cs typeface="微软雅黑" panose="020B0503020204020204" charset="-122"/>
              </a:rPr>
              <a:t>.</a:t>
            </a:r>
            <a:r>
              <a:rPr sz="1600" b="1">
                <a:solidFill>
                  <a:schemeClr val="tx1"/>
                </a:solidFill>
                <a:latin typeface="微软雅黑" panose="020B0503020204020204" charset="-122"/>
                <a:ea typeface="微软雅黑" panose="020B0503020204020204" charset="-122"/>
                <a:cs typeface="微软雅黑" panose="020B0503020204020204" charset="-122"/>
              </a:rPr>
              <a:t>（2019·菏泽）</a:t>
            </a:r>
            <a:r>
              <a:rPr sz="1600">
                <a:solidFill>
                  <a:schemeClr val="tx1"/>
                </a:solidFill>
                <a:latin typeface="微软雅黑" panose="020B0503020204020204" charset="-122"/>
                <a:ea typeface="微软雅黑" panose="020B0503020204020204" charset="-122"/>
                <a:cs typeface="微软雅黑" panose="020B0503020204020204" charset="-122"/>
              </a:rPr>
              <a:t>小明测量“形状不规则的矿石密度“时（矿石的密度大于水的密度），可使用的器材有弹簧测力计、烧杯、细线和水。请你设计一个实验方案帮助小明完成测量任务。</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（1）简要写出实验步骤_________。</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（2）矿石的密度表达式为_________。</a:t>
            </a:r>
          </a:p>
        </p:txBody>
      </p:sp>
      <p:sp>
        <p:nvSpPr>
          <p:cNvPr id="105" name="文本框 104"/>
          <p:cNvSpPr txBox="1"/>
          <p:nvPr/>
        </p:nvSpPr>
        <p:spPr>
          <a:xfrm>
            <a:off x="175896" y="2645593"/>
            <a:ext cx="8870315"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1116CC"/>
                </a:solidFill>
                <a:latin typeface="微软雅黑" panose="020B0503020204020204" charset="-122"/>
                <a:ea typeface="微软雅黑" panose="020B0503020204020204" charset="-122"/>
                <a:cs typeface="微软雅黑" panose="020B0503020204020204" charset="-122"/>
              </a:rPr>
              <a:t>【点睛】该题缺少量筒，所以无法直接测出矿石的体积。由于所提供的器材有弹簧测力计、烧杯、水，所以要尝试用浮力的相关知识来解决这个问题。①该题可以利用浮力来测量，当矿石完全浸没在水中时有</a:t>
            </a:r>
            <a:r>
              <a:rPr lang="en-US" sz="2000" b="0">
                <a:solidFill>
                  <a:srgbClr val="1116CC"/>
                </a:solidFill>
                <a:latin typeface="微软雅黑" panose="020B0503020204020204" charset="-122"/>
                <a:ea typeface="微软雅黑" panose="020B0503020204020204" charset="-122"/>
                <a:cs typeface="微软雅黑" panose="020B0503020204020204" charset="-122"/>
              </a:rPr>
              <a:t>V</a:t>
            </a:r>
            <a:r>
              <a:rPr lang="zh-CN" sz="2000" b="0" baseline="-25000">
                <a:solidFill>
                  <a:srgbClr val="1116CC"/>
                </a:solidFill>
                <a:latin typeface="微软雅黑" panose="020B0503020204020204" charset="-122"/>
                <a:ea typeface="微软雅黑" panose="020B0503020204020204" charset="-122"/>
                <a:cs typeface="微软雅黑" panose="020B0503020204020204" charset="-122"/>
              </a:rPr>
              <a:t>物</a:t>
            </a:r>
            <a:r>
              <a:rPr lang="en-US" sz="2000" b="0">
                <a:solidFill>
                  <a:srgbClr val="1116CC"/>
                </a:solidFill>
                <a:latin typeface="微软雅黑" panose="020B0503020204020204" charset="-122"/>
                <a:ea typeface="微软雅黑" panose="020B0503020204020204" charset="-122"/>
                <a:cs typeface="微软雅黑" panose="020B0503020204020204" charset="-122"/>
              </a:rPr>
              <a:t>=V</a:t>
            </a:r>
            <a:r>
              <a:rPr lang="zh-CN" sz="2000" b="0" baseline="-25000">
                <a:solidFill>
                  <a:srgbClr val="1116CC"/>
                </a:solidFill>
                <a:latin typeface="微软雅黑" panose="020B0503020204020204" charset="-122"/>
                <a:ea typeface="微软雅黑" panose="020B0503020204020204" charset="-122"/>
                <a:cs typeface="微软雅黑" panose="020B0503020204020204" charset="-122"/>
              </a:rPr>
              <a:t>排</a:t>
            </a:r>
            <a:r>
              <a:rPr lang="zh-CN" sz="2000" b="0">
                <a:solidFill>
                  <a:srgbClr val="1116CC"/>
                </a:solidFill>
                <a:latin typeface="微软雅黑" panose="020B0503020204020204" charset="-122"/>
                <a:ea typeface="微软雅黑" panose="020B0503020204020204" charset="-122"/>
                <a:cs typeface="微软雅黑" panose="020B0503020204020204" charset="-122"/>
              </a:rPr>
              <a:t>；②弹簧测力计可以测出物体的重力</a:t>
            </a:r>
            <a:r>
              <a:rPr lang="en-US" sz="2000" b="0">
                <a:solidFill>
                  <a:srgbClr val="1116CC"/>
                </a:solidFill>
                <a:latin typeface="微软雅黑" panose="020B0503020204020204" charset="-122"/>
                <a:ea typeface="微软雅黑" panose="020B0503020204020204" charset="-122"/>
                <a:cs typeface="微软雅黑" panose="020B0503020204020204" charset="-122"/>
              </a:rPr>
              <a:t>g</a:t>
            </a:r>
            <a:r>
              <a:rPr lang="zh-CN" sz="2000" b="0">
                <a:solidFill>
                  <a:srgbClr val="1116CC"/>
                </a:solidFill>
                <a:latin typeface="微软雅黑" panose="020B0503020204020204" charset="-122"/>
                <a:ea typeface="微软雅黑" panose="020B0503020204020204" charset="-122"/>
                <a:cs typeface="微软雅黑" panose="020B0503020204020204" charset="-122"/>
              </a:rPr>
              <a:t>，</a:t>
            </a:r>
            <a:r>
              <a:rPr lang="en-US" sz="2000" b="0">
                <a:solidFill>
                  <a:srgbClr val="1116CC"/>
                </a:solidFill>
                <a:latin typeface="微软雅黑" panose="020B0503020204020204" charset="-122"/>
                <a:ea typeface="微软雅黑" panose="020B0503020204020204" charset="-122"/>
                <a:cs typeface="微软雅黑" panose="020B0503020204020204" charset="-122"/>
              </a:rPr>
              <a:t>g=ρ</a:t>
            </a:r>
            <a:r>
              <a:rPr lang="zh-CN" sz="2000" b="0" baseline="-25000">
                <a:solidFill>
                  <a:srgbClr val="1116CC"/>
                </a:solidFill>
                <a:latin typeface="微软雅黑" panose="020B0503020204020204" charset="-122"/>
                <a:ea typeface="微软雅黑" panose="020B0503020204020204" charset="-122"/>
                <a:cs typeface="微软雅黑" panose="020B0503020204020204" charset="-122"/>
              </a:rPr>
              <a:t>物</a:t>
            </a:r>
            <a:r>
              <a:rPr lang="en-US" sz="2000" b="0">
                <a:solidFill>
                  <a:srgbClr val="1116CC"/>
                </a:solidFill>
                <a:latin typeface="微软雅黑" panose="020B0503020204020204" charset="-122"/>
                <a:ea typeface="微软雅黑" panose="020B0503020204020204" charset="-122"/>
                <a:cs typeface="微软雅黑" panose="020B0503020204020204" charset="-122"/>
              </a:rPr>
              <a:t>gV</a:t>
            </a:r>
            <a:r>
              <a:rPr lang="zh-CN" sz="2000" b="0" baseline="-25000">
                <a:solidFill>
                  <a:srgbClr val="1116CC"/>
                </a:solidFill>
                <a:latin typeface="微软雅黑" panose="020B0503020204020204" charset="-122"/>
                <a:ea typeface="微软雅黑" panose="020B0503020204020204" charset="-122"/>
                <a:cs typeface="微软雅黑" panose="020B0503020204020204" charset="-122"/>
              </a:rPr>
              <a:t>物</a:t>
            </a:r>
            <a:r>
              <a:rPr lang="zh-CN" sz="2000" b="0">
                <a:solidFill>
                  <a:srgbClr val="1116CC"/>
                </a:solidFill>
                <a:latin typeface="微软雅黑" panose="020B0503020204020204" charset="-122"/>
                <a:ea typeface="微软雅黑" panose="020B0503020204020204" charset="-122"/>
                <a:cs typeface="微软雅黑" panose="020B0503020204020204" charset="-122"/>
              </a:rPr>
              <a:t>；③弹簧测力计拉着矿石，让矿石浸没在水中，测出此时的浮力</a:t>
            </a:r>
            <a:r>
              <a:rPr lang="en-US" sz="2000" b="0">
                <a:solidFill>
                  <a:srgbClr val="1116CC"/>
                </a:solidFill>
                <a:latin typeface="微软雅黑" panose="020B0503020204020204" charset="-122"/>
                <a:ea typeface="微软雅黑" panose="020B0503020204020204" charset="-122"/>
                <a:cs typeface="微软雅黑" panose="020B0503020204020204" charset="-122"/>
              </a:rPr>
              <a:t>f=ρ</a:t>
            </a:r>
            <a:r>
              <a:rPr lang="zh-CN" sz="2000" b="0" baseline="-25000">
                <a:solidFill>
                  <a:srgbClr val="1116CC"/>
                </a:solidFill>
                <a:latin typeface="微软雅黑" panose="020B0503020204020204" charset="-122"/>
                <a:ea typeface="微软雅黑" panose="020B0503020204020204" charset="-122"/>
                <a:cs typeface="微软雅黑" panose="020B0503020204020204" charset="-122"/>
              </a:rPr>
              <a:t>水</a:t>
            </a:r>
            <a:r>
              <a:rPr lang="en-US" sz="2000" b="0">
                <a:solidFill>
                  <a:srgbClr val="1116CC"/>
                </a:solidFill>
                <a:latin typeface="微软雅黑" panose="020B0503020204020204" charset="-122"/>
                <a:ea typeface="微软雅黑" panose="020B0503020204020204" charset="-122"/>
                <a:cs typeface="微软雅黑" panose="020B0503020204020204" charset="-122"/>
              </a:rPr>
              <a:t>gV</a:t>
            </a:r>
            <a:r>
              <a:rPr lang="zh-CN" sz="2000" b="0" baseline="-25000">
                <a:solidFill>
                  <a:srgbClr val="1116CC"/>
                </a:solidFill>
                <a:latin typeface="微软雅黑" panose="020B0503020204020204" charset="-122"/>
                <a:ea typeface="微软雅黑" panose="020B0503020204020204" charset="-122"/>
                <a:cs typeface="微软雅黑" panose="020B0503020204020204" charset="-122"/>
              </a:rPr>
              <a:t>排</a:t>
            </a:r>
            <a:r>
              <a:rPr lang="zh-CN" sz="2000" b="0">
                <a:solidFill>
                  <a:srgbClr val="1116CC"/>
                </a:solidFill>
                <a:latin typeface="微软雅黑" panose="020B0503020204020204" charset="-122"/>
                <a:ea typeface="微软雅黑" panose="020B0503020204020204" charset="-122"/>
                <a:cs typeface="微软雅黑" panose="020B0503020204020204" charset="-122"/>
              </a:rPr>
              <a:t>；</a:t>
            </a:r>
            <a:r>
              <a:rPr lang="en-US" sz="2000" b="0">
                <a:solidFill>
                  <a:srgbClr val="1116CC"/>
                </a:solidFill>
                <a:latin typeface="微软雅黑" panose="020B0503020204020204" charset="-122"/>
                <a:ea typeface="微软雅黑" panose="020B0503020204020204" charset="-122"/>
                <a:cs typeface="微软雅黑" panose="020B0503020204020204" charset="-122"/>
              </a:rPr>
              <a:t> </a:t>
            </a:r>
            <a:r>
              <a:rPr lang="zh-CN" sz="2000" b="0">
                <a:solidFill>
                  <a:srgbClr val="1116CC"/>
                </a:solidFill>
                <a:latin typeface="微软雅黑" panose="020B0503020204020204" charset="-122"/>
                <a:ea typeface="微软雅黑" panose="020B0503020204020204" charset="-122"/>
                <a:cs typeface="微软雅黑" panose="020B0503020204020204" charset="-122"/>
              </a:rPr>
              <a:t>然后进行求解。</a:t>
            </a:r>
            <a:endParaRPr lang="zh-CN" altLang="en-US" sz="20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125879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5"/>
                                        </p:tgtEl>
                                        <p:attrNameLst>
                                          <p:attrName>style.visibility</p:attrName>
                                        </p:attrNameLst>
                                      </p:cBhvr>
                                      <p:to>
                                        <p:strVal val="visible"/>
                                      </p:to>
                                    </p:set>
                                    <p:animEffect transition="in" filter="checkerboard(across)">
                                      <p:cBhvr>
                                        <p:cTn id="12"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p>
        </p:txBody>
      </p:sp>
      <p:sp>
        <p:nvSpPr>
          <p:cNvPr id="3" name="文本框 2"/>
          <p:cNvSpPr txBox="1"/>
          <p:nvPr/>
        </p:nvSpPr>
        <p:spPr>
          <a:xfrm>
            <a:off x="283846" y="1061802"/>
            <a:ext cx="8762365" cy="3053635"/>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【解析】（1）实验步骤为：a、将细线拉住矿石，用弹簧测力计测出矿石在空气中的重力G；b、用细线拉住矿石，将矿石完全浸没在装有适量水的烧杯中，读出此时弹簧测力计的示数为F；</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（2）密度表达式推导过程：由步骤a可得：G=m</a:t>
            </a:r>
            <a:r>
              <a:rPr sz="1600" baseline="-25000">
                <a:solidFill>
                  <a:srgbClr val="FF0000"/>
                </a:solidFill>
                <a:latin typeface="微软雅黑" panose="020B0503020204020204" charset="-122"/>
                <a:ea typeface="微软雅黑" panose="020B0503020204020204" charset="-122"/>
                <a:cs typeface="微软雅黑" panose="020B0503020204020204" charset="-122"/>
              </a:rPr>
              <a:t>物</a:t>
            </a:r>
            <a:r>
              <a:rPr sz="1600">
                <a:solidFill>
                  <a:srgbClr val="FF0000"/>
                </a:solidFill>
                <a:latin typeface="微软雅黑" panose="020B0503020204020204" charset="-122"/>
                <a:ea typeface="微软雅黑" panose="020B0503020204020204" charset="-122"/>
                <a:cs typeface="微软雅黑" panose="020B0503020204020204" charset="-122"/>
              </a:rPr>
              <a:t>g=ρ</a:t>
            </a:r>
            <a:r>
              <a:rPr sz="1600" baseline="-25000">
                <a:solidFill>
                  <a:srgbClr val="FF0000"/>
                </a:solidFill>
                <a:latin typeface="微软雅黑" panose="020B0503020204020204" charset="-122"/>
                <a:ea typeface="微软雅黑" panose="020B0503020204020204" charset="-122"/>
                <a:cs typeface="微软雅黑" panose="020B0503020204020204" charset="-122"/>
              </a:rPr>
              <a:t>物</a:t>
            </a:r>
            <a:r>
              <a:rPr sz="1600">
                <a:solidFill>
                  <a:srgbClr val="FF0000"/>
                </a:solidFill>
                <a:latin typeface="微软雅黑" panose="020B0503020204020204" charset="-122"/>
                <a:ea typeface="微软雅黑" panose="020B0503020204020204" charset="-122"/>
                <a:cs typeface="微软雅黑" panose="020B0503020204020204" charset="-122"/>
              </a:rPr>
              <a:t>V</a:t>
            </a:r>
            <a:r>
              <a:rPr sz="1600" baseline="-25000">
                <a:solidFill>
                  <a:srgbClr val="FF0000"/>
                </a:solidFill>
                <a:latin typeface="微软雅黑" panose="020B0503020204020204" charset="-122"/>
                <a:ea typeface="微软雅黑" panose="020B0503020204020204" charset="-122"/>
                <a:cs typeface="微软雅黑" panose="020B0503020204020204" charset="-122"/>
              </a:rPr>
              <a:t>物</a:t>
            </a:r>
            <a:r>
              <a:rPr sz="1600">
                <a:solidFill>
                  <a:srgbClr val="FF0000"/>
                </a:solidFill>
                <a:latin typeface="微软雅黑" panose="020B0503020204020204" charset="-122"/>
                <a:ea typeface="微软雅黑" panose="020B0503020204020204" charset="-122"/>
                <a:cs typeface="微软雅黑" panose="020B0503020204020204" charset="-122"/>
              </a:rPr>
              <a:t>g①</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由a、b两个步骤共同可以得出矿石受到浮力 F</a:t>
            </a:r>
            <a:r>
              <a:rPr sz="1600" baseline="-25000">
                <a:solidFill>
                  <a:srgbClr val="FF0000"/>
                </a:solidFill>
                <a:latin typeface="微软雅黑" panose="020B0503020204020204" charset="-122"/>
                <a:ea typeface="微软雅黑" panose="020B0503020204020204" charset="-122"/>
                <a:cs typeface="微软雅黑" panose="020B0503020204020204" charset="-122"/>
              </a:rPr>
              <a:t>浮</a:t>
            </a:r>
            <a:r>
              <a:rPr sz="1600">
                <a:solidFill>
                  <a:srgbClr val="FF0000"/>
                </a:solidFill>
                <a:latin typeface="微软雅黑" panose="020B0503020204020204" charset="-122"/>
                <a:ea typeface="微软雅黑" panose="020B0503020204020204" charset="-122"/>
                <a:cs typeface="微软雅黑" panose="020B0503020204020204" charset="-122"/>
              </a:rPr>
              <a:t>=G-F，又由阿基米德原理可知：F</a:t>
            </a:r>
            <a:r>
              <a:rPr sz="1600" baseline="-25000">
                <a:solidFill>
                  <a:srgbClr val="FF0000"/>
                </a:solidFill>
                <a:latin typeface="微软雅黑" panose="020B0503020204020204" charset="-122"/>
                <a:ea typeface="微软雅黑" panose="020B0503020204020204" charset="-122"/>
                <a:cs typeface="微软雅黑" panose="020B0503020204020204" charset="-122"/>
              </a:rPr>
              <a:t>浮</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水</a:t>
            </a:r>
            <a:r>
              <a:rPr sz="1600">
                <a:solidFill>
                  <a:srgbClr val="FF0000"/>
                </a:solidFill>
                <a:latin typeface="微软雅黑" panose="020B0503020204020204" charset="-122"/>
                <a:ea typeface="微软雅黑" panose="020B0503020204020204" charset="-122"/>
                <a:cs typeface="微软雅黑" panose="020B0503020204020204" charset="-122"/>
              </a:rPr>
              <a:t>gV</a:t>
            </a:r>
            <a:r>
              <a:rPr sz="1600" baseline="-25000">
                <a:solidFill>
                  <a:srgbClr val="FF0000"/>
                </a:solidFill>
                <a:latin typeface="微软雅黑" panose="020B0503020204020204" charset="-122"/>
                <a:ea typeface="微软雅黑" panose="020B0503020204020204" charset="-122"/>
                <a:cs typeface="微软雅黑" panose="020B0503020204020204" charset="-122"/>
              </a:rPr>
              <a:t>排</a:t>
            </a:r>
            <a:r>
              <a:rPr sz="1600">
                <a:solidFill>
                  <a:srgbClr val="FF0000"/>
                </a:solidFill>
                <a:latin typeface="微软雅黑" panose="020B0503020204020204" charset="-122"/>
                <a:ea typeface="微软雅黑" panose="020B0503020204020204" charset="-122"/>
                <a:cs typeface="微软雅黑" panose="020B0503020204020204" charset="-122"/>
              </a:rPr>
              <a:t>；所以有G-F=ρ</a:t>
            </a:r>
            <a:r>
              <a:rPr sz="1600" baseline="-25000">
                <a:solidFill>
                  <a:srgbClr val="FF0000"/>
                </a:solidFill>
                <a:latin typeface="微软雅黑" panose="020B0503020204020204" charset="-122"/>
                <a:ea typeface="微软雅黑" panose="020B0503020204020204" charset="-122"/>
                <a:cs typeface="微软雅黑" panose="020B0503020204020204" charset="-122"/>
              </a:rPr>
              <a:t>水</a:t>
            </a:r>
            <a:r>
              <a:rPr sz="1600">
                <a:solidFill>
                  <a:srgbClr val="FF0000"/>
                </a:solidFill>
                <a:latin typeface="微软雅黑" panose="020B0503020204020204" charset="-122"/>
                <a:ea typeface="微软雅黑" panose="020B0503020204020204" charset="-122"/>
                <a:cs typeface="微软雅黑" panose="020B0503020204020204" charset="-122"/>
              </a:rPr>
              <a:t>gV</a:t>
            </a:r>
            <a:r>
              <a:rPr sz="1600" baseline="-25000">
                <a:solidFill>
                  <a:srgbClr val="FF0000"/>
                </a:solidFill>
                <a:latin typeface="微软雅黑" panose="020B0503020204020204" charset="-122"/>
                <a:ea typeface="微软雅黑" panose="020B0503020204020204" charset="-122"/>
                <a:cs typeface="微软雅黑" panose="020B0503020204020204" charset="-122"/>
              </a:rPr>
              <a:t>排</a:t>
            </a:r>
            <a:r>
              <a:rPr sz="1600">
                <a:solidFill>
                  <a:srgbClr val="FF0000"/>
                </a:solidFill>
                <a:latin typeface="微软雅黑" panose="020B0503020204020204" charset="-122"/>
                <a:ea typeface="微软雅黑" panose="020B0503020204020204" charset="-122"/>
                <a:cs typeface="微软雅黑" panose="020B0503020204020204" charset="-122"/>
              </a:rPr>
              <a:t> ②</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物体完全浸没在水中时，V</a:t>
            </a:r>
            <a:r>
              <a:rPr sz="1600" baseline="-25000">
                <a:solidFill>
                  <a:srgbClr val="FF0000"/>
                </a:solidFill>
                <a:latin typeface="微软雅黑" panose="020B0503020204020204" charset="-122"/>
                <a:ea typeface="微软雅黑" panose="020B0503020204020204" charset="-122"/>
                <a:cs typeface="微软雅黑" panose="020B0503020204020204" charset="-122"/>
              </a:rPr>
              <a:t>物</a:t>
            </a:r>
            <a:r>
              <a:rPr sz="1600">
                <a:solidFill>
                  <a:srgbClr val="FF0000"/>
                </a:solidFill>
                <a:latin typeface="微软雅黑" panose="020B0503020204020204" charset="-122"/>
                <a:ea typeface="微软雅黑" panose="020B0503020204020204" charset="-122"/>
                <a:cs typeface="微软雅黑" panose="020B0503020204020204" charset="-122"/>
              </a:rPr>
              <a:t>=V</a:t>
            </a:r>
            <a:r>
              <a:rPr sz="1600" baseline="-25000">
                <a:solidFill>
                  <a:srgbClr val="FF0000"/>
                </a:solidFill>
                <a:latin typeface="微软雅黑" panose="020B0503020204020204" charset="-122"/>
                <a:ea typeface="微软雅黑" panose="020B0503020204020204" charset="-122"/>
                <a:cs typeface="微软雅黑" panose="020B0503020204020204" charset="-122"/>
              </a:rPr>
              <a:t>排</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故答案为：（1）a、将细线拉住矿石，用弹簧测力计测出矿石在空气中的重力g；b、用细线拉住矿石，将矿石完全浸没在水中，读出此时弹簧测力计的示数为F；（2）                 。</a:t>
            </a:r>
          </a:p>
        </p:txBody>
      </p:sp>
      <p:pic>
        <p:nvPicPr>
          <p:cNvPr id="4" name="图片 -2147482053" descr="wps31"/>
          <p:cNvPicPr>
            <a:picLocks noChangeAspect="1"/>
          </p:cNvPicPr>
          <p:nvPr/>
        </p:nvPicPr>
        <p:blipFill>
          <a:blip r:embed="rId3"/>
          <a:stretch>
            <a:fillRect/>
          </a:stretch>
        </p:blipFill>
        <p:spPr>
          <a:xfrm>
            <a:off x="3503614" y="2953056"/>
            <a:ext cx="3314065" cy="439235"/>
          </a:xfrm>
          <a:prstGeom prst="rect">
            <a:avLst/>
          </a:prstGeom>
          <a:noFill/>
          <a:ln w="9525">
            <a:noFill/>
          </a:ln>
        </p:spPr>
      </p:pic>
      <p:pic>
        <p:nvPicPr>
          <p:cNvPr id="7" name="图片 -2147482052" descr="wps32"/>
          <p:cNvPicPr>
            <a:picLocks noChangeAspect="1"/>
          </p:cNvPicPr>
          <p:nvPr/>
        </p:nvPicPr>
        <p:blipFill>
          <a:blip r:embed="rId4"/>
          <a:stretch>
            <a:fillRect/>
          </a:stretch>
        </p:blipFill>
        <p:spPr>
          <a:xfrm>
            <a:off x="6936740" y="3773280"/>
            <a:ext cx="914400" cy="353297"/>
          </a:xfrm>
          <a:prstGeom prst="rect">
            <a:avLst/>
          </a:prstGeom>
          <a:noFill/>
          <a:ln w="9525">
            <a:noFill/>
          </a:ln>
        </p:spPr>
      </p:pic>
    </p:spTree>
    <p:extLst>
      <p:ext uri="{BB962C8B-B14F-4D97-AF65-F5344CB8AC3E}">
        <p14:creationId xmlns:p14="http://schemas.microsoft.com/office/powerpoint/2010/main" val="415287636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3691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一、质量及其测量</a:t>
            </a:r>
          </a:p>
        </p:txBody>
      </p:sp>
      <p:sp>
        <p:nvSpPr>
          <p:cNvPr id="3" name="文本框 2"/>
          <p:cNvSpPr txBox="1"/>
          <p:nvPr/>
        </p:nvSpPr>
        <p:spPr>
          <a:xfrm>
            <a:off x="283846" y="1000691"/>
            <a:ext cx="8834755" cy="4256756"/>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1.物体是由</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物质</a:t>
            </a:r>
            <a:r>
              <a:rPr lang="zh-CN" sz="2000" b="0">
                <a:latin typeface="微软雅黑" panose="020B0503020204020204" charset="-122"/>
                <a:ea typeface="微软雅黑" panose="020B0503020204020204" charset="-122"/>
                <a:cs typeface="微软雅黑" panose="020B0503020204020204" charset="-122"/>
              </a:rPr>
              <a:t>组成的，物体所含物质的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多少</a:t>
            </a:r>
            <a:r>
              <a:rPr lang="zh-CN" sz="2000" b="0">
                <a:latin typeface="微软雅黑" panose="020B0503020204020204" charset="-122"/>
                <a:ea typeface="微软雅黑" panose="020B0503020204020204" charset="-122"/>
                <a:cs typeface="微软雅黑" panose="020B0503020204020204" charset="-122"/>
              </a:rPr>
              <a:t>叫做质量，用“m”表示。</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2.国际单位制中质量单位是</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千克</a:t>
            </a:r>
            <a:r>
              <a:rPr lang="zh-CN" sz="2000" b="0">
                <a:latin typeface="微软雅黑" panose="020B0503020204020204" charset="-122"/>
                <a:ea typeface="微软雅黑" panose="020B0503020204020204" charset="-122"/>
                <a:cs typeface="微软雅黑" panose="020B0503020204020204" charset="-122"/>
              </a:rPr>
              <a:t>（kg），常用单位还有吨（t）、克（g）、毫克（mg）。</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换算关系：1t=1000kg，1kg=1000g，1g=1000mg。</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3.质量是物体本身的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固有属性</a:t>
            </a:r>
            <a:r>
              <a:rPr lang="zh-CN" sz="2000" b="0">
                <a:latin typeface="微软雅黑" panose="020B0503020204020204" charset="-122"/>
                <a:ea typeface="微软雅黑" panose="020B0503020204020204" charset="-122"/>
                <a:cs typeface="微软雅黑" panose="020B0503020204020204" charset="-122"/>
              </a:rPr>
              <a:t>。物体的质量不随它的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形状</a:t>
            </a:r>
            <a:r>
              <a:rPr lang="zh-CN" sz="2000" b="0">
                <a:latin typeface="微软雅黑" panose="020B0503020204020204" charset="-122"/>
                <a:ea typeface="微软雅黑" panose="020B0503020204020204" charset="-122"/>
                <a:cs typeface="微软雅黑" panose="020B0503020204020204" charset="-122"/>
              </a:rPr>
              <a:t>、</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状态</a:t>
            </a:r>
            <a:r>
              <a:rPr lang="zh-CN" sz="2000" b="0">
                <a:latin typeface="微软雅黑" panose="020B0503020204020204" charset="-122"/>
                <a:ea typeface="微软雅黑" panose="020B0503020204020204" charset="-122"/>
                <a:cs typeface="微软雅黑" panose="020B0503020204020204" charset="-122"/>
              </a:rPr>
              <a:t>、</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温度</a:t>
            </a:r>
            <a:r>
              <a:rPr lang="zh-CN" sz="2000" b="0">
                <a:latin typeface="微软雅黑" panose="020B0503020204020204" charset="-122"/>
                <a:ea typeface="微软雅黑" panose="020B0503020204020204" charset="-122"/>
                <a:cs typeface="微软雅黑" panose="020B0503020204020204" charset="-122"/>
              </a:rPr>
              <a:t>以及所处的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地理位置</a:t>
            </a:r>
            <a:r>
              <a:rPr lang="zh-CN" sz="2000" b="0">
                <a:latin typeface="微软雅黑" panose="020B0503020204020204" charset="-122"/>
                <a:ea typeface="微软雅黑" panose="020B0503020204020204" charset="-122"/>
                <a:cs typeface="微软雅黑" panose="020B0503020204020204" charset="-122"/>
              </a:rPr>
              <a:t>的改变而改变。</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4.同种物质，体积越大，其质量也就越大。</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5．实验室中，测量质量的常用工具是天平；在生活中，质量的测量还有杆秤、案秤、磅秤、电子秤等等。</a:t>
            </a:r>
          </a:p>
        </p:txBody>
      </p:sp>
    </p:spTree>
    <p:extLst>
      <p:ext uri="{BB962C8B-B14F-4D97-AF65-F5344CB8AC3E}">
        <p14:creationId xmlns:p14="http://schemas.microsoft.com/office/powerpoint/2010/main" val="291835016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7136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483860" y="1283966"/>
            <a:ext cx="48895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a:t>
            </a:r>
          </a:p>
        </p:txBody>
      </p:sp>
      <p:sp>
        <p:nvSpPr>
          <p:cNvPr id="3" name="文本框 2"/>
          <p:cNvSpPr txBox="1"/>
          <p:nvPr/>
        </p:nvSpPr>
        <p:spPr>
          <a:xfrm>
            <a:off x="283845" y="1200575"/>
            <a:ext cx="873506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sz="1800" b="1">
                <a:latin typeface="微软雅黑" panose="020B0503020204020204" charset="-122"/>
                <a:ea typeface="微软雅黑" panose="020B0503020204020204" charset="-122"/>
                <a:cs typeface="微软雅黑" panose="020B0503020204020204" charset="-122"/>
              </a:rPr>
              <a:t>（2019·湘潭）</a:t>
            </a:r>
            <a:r>
              <a:rPr sz="1800">
                <a:latin typeface="微软雅黑" panose="020B0503020204020204" charset="-122"/>
                <a:ea typeface="微软雅黑" panose="020B0503020204020204" charset="-122"/>
                <a:cs typeface="微软雅黑" panose="020B0503020204020204" charset="-122"/>
              </a:rPr>
              <a:t>下列估测值最接近生活实际的是（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A．人骑自行车的平均速度约为0.5m/s；B．中学生的质量约为200kg；</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C．初中物理课本的宽度约为18cm；    D．日光灯正常工作的电功率约为1000W</a:t>
            </a:r>
          </a:p>
        </p:txBody>
      </p:sp>
    </p:spTree>
    <p:extLst>
      <p:ext uri="{BB962C8B-B14F-4D97-AF65-F5344CB8AC3E}">
        <p14:creationId xmlns:p14="http://schemas.microsoft.com/office/powerpoint/2010/main" val="403227918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7136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331460" y="2372503"/>
            <a:ext cx="125603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移动游码</a:t>
            </a:r>
          </a:p>
        </p:txBody>
      </p:sp>
      <p:sp>
        <p:nvSpPr>
          <p:cNvPr id="3" name="文本框 2"/>
          <p:cNvSpPr txBox="1"/>
          <p:nvPr/>
        </p:nvSpPr>
        <p:spPr>
          <a:xfrm>
            <a:off x="283845" y="1111455"/>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a:t>
            </a:r>
            <a:r>
              <a:rPr sz="1800" b="1">
                <a:latin typeface="微软雅黑" panose="020B0503020204020204" charset="-122"/>
                <a:ea typeface="微软雅黑" panose="020B0503020204020204" charset="-122"/>
                <a:cs typeface="微软雅黑" panose="020B0503020204020204" charset="-122"/>
              </a:rPr>
              <a:t>（2019·贵港）</a:t>
            </a:r>
            <a:r>
              <a:rPr sz="1800">
                <a:latin typeface="微软雅黑" panose="020B0503020204020204" charset="-122"/>
                <a:ea typeface="微软雅黑" panose="020B0503020204020204" charset="-122"/>
                <a:cs typeface="微软雅黑" panose="020B0503020204020204" charset="-122"/>
              </a:rPr>
              <a:t>在今年初中学业水平考试理化实验技能考试中，某同学在用调节好的托盘天平称一物体的质量时，在天平的右盘加减砝码过程中，他发现：当放入质量最小的砝码时，指针偏右；若将这个砝码取出，指针偏左。则要测出物体的质量，该同学下一步的正确操作是：取出质量最小的砝码，</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。天平平衡时，天平右盘中砝码的质量和游码的位置如图所示，则该物体的质量为________g。</a:t>
            </a:r>
          </a:p>
        </p:txBody>
      </p:sp>
      <p:pic>
        <p:nvPicPr>
          <p:cNvPr id="4" name="图片 -2147482119" descr="NPS8}WWMJX1)JJOGU{CN69B"/>
          <p:cNvPicPr>
            <a:picLocks noChangeAspect="1"/>
          </p:cNvPicPr>
          <p:nvPr/>
        </p:nvPicPr>
        <p:blipFill>
          <a:blip r:embed="rId3"/>
          <a:stretch>
            <a:fillRect/>
          </a:stretch>
        </p:blipFill>
        <p:spPr>
          <a:xfrm>
            <a:off x="3190240" y="3285347"/>
            <a:ext cx="2141220" cy="1748663"/>
          </a:xfrm>
          <a:prstGeom prst="rect">
            <a:avLst/>
          </a:prstGeom>
          <a:noFill/>
          <a:ln w="9525">
            <a:noFill/>
          </a:ln>
        </p:spPr>
      </p:pic>
      <p:sp>
        <p:nvSpPr>
          <p:cNvPr id="11" name="文本框 10"/>
          <p:cNvSpPr txBox="1"/>
          <p:nvPr/>
        </p:nvSpPr>
        <p:spPr>
          <a:xfrm>
            <a:off x="6378576" y="2848022"/>
            <a:ext cx="70040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32.6</a:t>
            </a:r>
          </a:p>
        </p:txBody>
      </p:sp>
    </p:spTree>
    <p:extLst>
      <p:ext uri="{BB962C8B-B14F-4D97-AF65-F5344CB8AC3E}">
        <p14:creationId xmlns:p14="http://schemas.microsoft.com/office/powerpoint/2010/main" val="24401517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0689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考点一：质量及其测量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089174"/>
            <a:ext cx="8735060" cy="3831818"/>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（2019·衢州）</a:t>
            </a:r>
            <a:r>
              <a:rPr sz="1800">
                <a:latin typeface="微软雅黑" panose="020B0503020204020204" charset="-122"/>
                <a:ea typeface="微软雅黑" panose="020B0503020204020204" charset="-122"/>
                <a:cs typeface="微软雅黑" panose="020B0503020204020204" charset="-122"/>
              </a:rPr>
              <a:t>托盘天平是一种精密测量仪器，某实验室天平的配套砝码及横梁标尺如图。</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（1）小科发现砝码盒中的砝码已磨损，用这样的砝码称量物体质量，测量结果将____。</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（2）小科观察铭牌时，发现该天平的最大测量值为200g，但他认为应为210g。你认为小科产生这种错误想法的原因是____。</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（3）小江认为铭牌上最大测量值没有标错，但砝码盒中10g的砝码是多余的，而小明认为砝码盒中所有的砝码都是不可缺少的。你认为谁的观点是正确的，并说明理由：____。</a:t>
            </a:r>
          </a:p>
        </p:txBody>
      </p:sp>
      <p:sp>
        <p:nvSpPr>
          <p:cNvPr id="11" name="文本框 10"/>
          <p:cNvSpPr txBox="1"/>
          <p:nvPr/>
        </p:nvSpPr>
        <p:spPr>
          <a:xfrm>
            <a:off x="8434071" y="1960641"/>
            <a:ext cx="70040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偏大</a:t>
            </a:r>
          </a:p>
        </p:txBody>
      </p:sp>
      <p:pic>
        <p:nvPicPr>
          <p:cNvPr id="4" name="图片 -2147482112" descr="wps9"/>
          <p:cNvPicPr>
            <a:picLocks noChangeAspect="1"/>
          </p:cNvPicPr>
          <p:nvPr/>
        </p:nvPicPr>
        <p:blipFill>
          <a:blip r:embed="rId3"/>
          <a:stretch>
            <a:fillRect/>
          </a:stretch>
        </p:blipFill>
        <p:spPr>
          <a:xfrm>
            <a:off x="4300221" y="4113527"/>
            <a:ext cx="4554855" cy="858099"/>
          </a:xfrm>
          <a:prstGeom prst="rect">
            <a:avLst/>
          </a:prstGeom>
          <a:noFill/>
          <a:ln w="9525">
            <a:noFill/>
          </a:ln>
        </p:spPr>
      </p:pic>
      <p:sp>
        <p:nvSpPr>
          <p:cNvPr id="9" name="文本框 8"/>
          <p:cNvSpPr txBox="1"/>
          <p:nvPr/>
        </p:nvSpPr>
        <p:spPr>
          <a:xfrm>
            <a:off x="4300221" y="2725164"/>
            <a:ext cx="2955925" cy="64548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小科认为砝码的总质量是205g，标尺的最大刻度是5g</a:t>
            </a:r>
          </a:p>
        </p:txBody>
      </p:sp>
      <p:sp>
        <p:nvSpPr>
          <p:cNvPr id="105" name="文本框 104"/>
          <p:cNvSpPr txBox="1"/>
          <p:nvPr/>
        </p:nvSpPr>
        <p:spPr>
          <a:xfrm>
            <a:off x="283846" y="4080425"/>
            <a:ext cx="3992245" cy="92430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ea typeface="宋体" panose="02010600030101010101" pitchFamily="2" charset="-122"/>
              </a:rPr>
              <a:t>小明的观点正确，因为少了</a:t>
            </a:r>
            <a:r>
              <a:rPr lang="en-US" sz="1800" b="0">
                <a:solidFill>
                  <a:srgbClr val="FF0000"/>
                </a:solidFill>
                <a:effectLst>
                  <a:outerShdw blurRad="38100" dist="38100" dir="2700000" algn="tl">
                    <a:srgbClr val="000000">
                      <a:alpha val="43137"/>
                    </a:srgbClr>
                  </a:outerShdw>
                </a:effectLst>
                <a:latin typeface="宋体" panose="02010600030101010101" pitchFamily="2" charset="-122"/>
              </a:rPr>
              <a:t>10</a:t>
            </a:r>
            <a:r>
              <a:rPr lang="en-US" sz="1800" b="0" i="1">
                <a:solidFill>
                  <a:srgbClr val="FF0000"/>
                </a:solidFill>
                <a:effectLst>
                  <a:outerShdw blurRad="38100" dist="38100" dir="2700000" algn="tl">
                    <a:srgbClr val="000000">
                      <a:alpha val="43137"/>
                    </a:srgbClr>
                  </a:outerShdw>
                </a:effectLst>
                <a:latin typeface="宋体" panose="02010600030101010101" pitchFamily="2" charset="-122"/>
              </a:rPr>
              <a:t>g</a:t>
            </a:r>
            <a:r>
              <a:rPr lang="zh-CN" sz="1800" b="0">
                <a:solidFill>
                  <a:srgbClr val="FF0000"/>
                </a:solidFill>
                <a:effectLst>
                  <a:outerShdw blurRad="38100" dist="38100" dir="2700000" algn="tl">
                    <a:srgbClr val="000000">
                      <a:alpha val="43137"/>
                    </a:srgbClr>
                  </a:outerShdw>
                </a:effectLst>
                <a:ea typeface="宋体" panose="02010600030101010101" pitchFamily="2" charset="-122"/>
              </a:rPr>
              <a:t>砝码，运用其他砝码及游码无法完成某些</a:t>
            </a:r>
            <a:r>
              <a:rPr lang="en-US" sz="1800" b="0">
                <a:solidFill>
                  <a:srgbClr val="FF0000"/>
                </a:solidFill>
                <a:effectLst>
                  <a:outerShdw blurRad="38100" dist="38100" dir="2700000" algn="tl">
                    <a:srgbClr val="000000">
                      <a:alpha val="43137"/>
                    </a:srgbClr>
                  </a:outerShdw>
                </a:effectLst>
                <a:latin typeface="宋体" panose="02010600030101010101" pitchFamily="2" charset="-122"/>
              </a:rPr>
              <a:t>200</a:t>
            </a:r>
            <a:r>
              <a:rPr lang="en-US" sz="1800" b="0" i="1">
                <a:solidFill>
                  <a:srgbClr val="FF0000"/>
                </a:solidFill>
                <a:effectLst>
                  <a:outerShdw blurRad="38100" dist="38100" dir="2700000" algn="tl">
                    <a:srgbClr val="000000">
                      <a:alpha val="43137"/>
                    </a:srgbClr>
                  </a:outerShdw>
                </a:effectLst>
                <a:latin typeface="宋体" panose="02010600030101010101" pitchFamily="2" charset="-122"/>
              </a:rPr>
              <a:t>g</a:t>
            </a:r>
            <a:r>
              <a:rPr lang="zh-CN" sz="1800" b="0">
                <a:solidFill>
                  <a:srgbClr val="FF0000"/>
                </a:solidFill>
                <a:effectLst>
                  <a:outerShdw blurRad="38100" dist="38100" dir="2700000" algn="tl">
                    <a:srgbClr val="000000">
                      <a:alpha val="43137"/>
                    </a:srgbClr>
                  </a:outerShdw>
                </a:effectLst>
                <a:ea typeface="宋体" panose="02010600030101010101" pitchFamily="2" charset="-122"/>
              </a:rPr>
              <a:t>以内的质量值的称量</a:t>
            </a:r>
            <a:endParaRPr lang="zh-CN" altLang="en-US" sz="1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41395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283846" y="1000692"/>
            <a:ext cx="8889365"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lang="en-US" sz="2000" b="1">
                <a:latin typeface="微软雅黑" panose="020B0503020204020204" charset="-122"/>
                <a:ea typeface="微软雅黑" panose="020B0503020204020204" charset="-122"/>
                <a:cs typeface="微软雅黑" panose="020B0503020204020204" charset="-122"/>
              </a:rPr>
              <a:t>（2019·益阳）</a:t>
            </a:r>
            <a:r>
              <a:rPr lang="en-US" sz="2000">
                <a:latin typeface="微软雅黑" panose="020B0503020204020204" charset="-122"/>
                <a:ea typeface="微软雅黑" panose="020B0503020204020204" charset="-122"/>
                <a:cs typeface="微软雅黑" panose="020B0503020204020204" charset="-122"/>
              </a:rPr>
              <a:t>为确定某种矿石的密度，用天平测量出一小块矿石的质量为35.2g。用量筒测小块矿石的体积如图所示，该小块矿石的体积为______cm</a:t>
            </a:r>
            <a:r>
              <a:rPr lang="en-US" sz="2000" baseline="30000">
                <a:latin typeface="微软雅黑" panose="020B0503020204020204" charset="-122"/>
                <a:ea typeface="微软雅黑" panose="020B0503020204020204" charset="-122"/>
                <a:cs typeface="微软雅黑" panose="020B0503020204020204" charset="-122"/>
              </a:rPr>
              <a:t>3</a:t>
            </a:r>
            <a:r>
              <a:rPr lang="en-US" sz="2000">
                <a:latin typeface="微软雅黑" panose="020B0503020204020204" charset="-122"/>
                <a:ea typeface="微软雅黑" panose="020B0503020204020204" charset="-122"/>
                <a:cs typeface="微软雅黑" panose="020B0503020204020204" charset="-122"/>
              </a:rPr>
              <a:t>。根据测量结果可知，该矿石的密度为______g/cm</a:t>
            </a:r>
            <a:r>
              <a:rPr lang="en-US" sz="2000" baseline="30000">
                <a:latin typeface="微软雅黑" panose="020B0503020204020204" charset="-122"/>
                <a:ea typeface="微软雅黑" panose="020B0503020204020204" charset="-122"/>
                <a:cs typeface="微软雅黑" panose="020B0503020204020204" charset="-122"/>
              </a:rPr>
              <a:t>3</a:t>
            </a:r>
            <a:r>
              <a:rPr lang="en-US" sz="20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7698105" y="1541140"/>
            <a:ext cx="57785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10</a:t>
            </a:r>
          </a:p>
        </p:txBody>
      </p:sp>
      <p:pic>
        <p:nvPicPr>
          <p:cNvPr id="7" name="图片 -2147482105" descr="wps16"/>
          <p:cNvPicPr>
            <a:picLocks noChangeAspect="1"/>
          </p:cNvPicPr>
          <p:nvPr/>
        </p:nvPicPr>
        <p:blipFill>
          <a:blip r:embed="rId3"/>
          <a:stretch>
            <a:fillRect/>
          </a:stretch>
        </p:blipFill>
        <p:spPr>
          <a:xfrm>
            <a:off x="3014981" y="2677421"/>
            <a:ext cx="2237105" cy="2164981"/>
          </a:xfrm>
          <a:prstGeom prst="rect">
            <a:avLst/>
          </a:prstGeom>
          <a:noFill/>
          <a:ln w="9525">
            <a:noFill/>
          </a:ln>
        </p:spPr>
      </p:pic>
      <p:sp>
        <p:nvSpPr>
          <p:cNvPr id="4" name="文本框 3"/>
          <p:cNvSpPr txBox="1"/>
          <p:nvPr/>
        </p:nvSpPr>
        <p:spPr>
          <a:xfrm>
            <a:off x="4457065" y="1972099"/>
            <a:ext cx="93345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3.52</a:t>
            </a:r>
          </a:p>
        </p:txBody>
      </p:sp>
    </p:spTree>
    <p:extLst>
      <p:ext uri="{BB962C8B-B14F-4D97-AF65-F5344CB8AC3E}">
        <p14:creationId xmlns:p14="http://schemas.microsoft.com/office/powerpoint/2010/main" val="13932873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283846" y="1000691"/>
            <a:ext cx="888936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lang="en-US" sz="1800" b="1">
                <a:latin typeface="微软雅黑" panose="020B0503020204020204" charset="-122"/>
                <a:ea typeface="微软雅黑" panose="020B0503020204020204" charset="-122"/>
                <a:cs typeface="微软雅黑" panose="020B0503020204020204" charset="-122"/>
              </a:rPr>
              <a:t>（2019·德州市德城区中考二模）</a:t>
            </a:r>
            <a:r>
              <a:rPr lang="en-US" sz="1800">
                <a:latin typeface="微软雅黑" panose="020B0503020204020204" charset="-122"/>
                <a:ea typeface="微软雅黑" panose="020B0503020204020204" charset="-122"/>
                <a:cs typeface="微软雅黑" panose="020B0503020204020204" charset="-122"/>
              </a:rPr>
              <a:t>在“探究物体质量与体积关系”和“测定金属块的密度”两个实验中，所用的器材是</a:t>
            </a:r>
            <a:r>
              <a:rPr lang="en-US" sz="1800" u="sng">
                <a:latin typeface="微软雅黑" panose="020B0503020204020204" charset="-122"/>
                <a:ea typeface="微软雅黑" panose="020B0503020204020204" charset="-122"/>
                <a:cs typeface="微软雅黑" panose="020B0503020204020204" charset="-122"/>
              </a:rPr>
              <a:t>　   　</a:t>
            </a:r>
            <a:r>
              <a:rPr lang="en-US" sz="1800">
                <a:latin typeface="微软雅黑" panose="020B0503020204020204" charset="-122"/>
                <a:ea typeface="微软雅黑" panose="020B0503020204020204" charset="-122"/>
                <a:cs typeface="微软雅黑" panose="020B0503020204020204" charset="-122"/>
              </a:rPr>
              <a:t>（选填“相同”或“不同”）的，实验过程中都采用多次测量，其目的是</a:t>
            </a:r>
            <a:r>
              <a:rPr lang="en-US" sz="1800" u="sng">
                <a:latin typeface="微软雅黑" panose="020B0503020204020204" charset="-122"/>
                <a:ea typeface="微软雅黑" panose="020B0503020204020204" charset="-122"/>
                <a:cs typeface="微软雅黑" panose="020B0503020204020204" charset="-122"/>
              </a:rPr>
              <a:t>　   　</a:t>
            </a:r>
            <a:r>
              <a:rPr lang="en-US" sz="1800">
                <a:latin typeface="微软雅黑" panose="020B0503020204020204" charset="-122"/>
                <a:ea typeface="微软雅黑" panose="020B0503020204020204" charset="-122"/>
                <a:cs typeface="微软雅黑" panose="020B0503020204020204" charset="-122"/>
              </a:rPr>
              <a:t>（选填“相同”或“不同”）的。用图（a）装置可以“测定金属块的密度”，实验时用电子天平测量金属块的</a:t>
            </a:r>
            <a:r>
              <a:rPr lang="en-US" sz="1800" u="sng">
                <a:latin typeface="微软雅黑" panose="020B0503020204020204" charset="-122"/>
                <a:ea typeface="微软雅黑" panose="020B0503020204020204" charset="-122"/>
                <a:cs typeface="微软雅黑" panose="020B0503020204020204" charset="-122"/>
              </a:rPr>
              <a:t>　   　</a:t>
            </a:r>
            <a:r>
              <a:rPr lang="en-US" sz="1800">
                <a:latin typeface="微软雅黑" panose="020B0503020204020204" charset="-122"/>
                <a:ea typeface="微软雅黑" panose="020B0503020204020204" charset="-122"/>
                <a:cs typeface="微软雅黑" panose="020B0503020204020204" charset="-122"/>
              </a:rPr>
              <a:t>，实验中V</a:t>
            </a:r>
            <a:r>
              <a:rPr lang="en-US" sz="1800" baseline="-25000">
                <a:latin typeface="微软雅黑" panose="020B0503020204020204" charset="-122"/>
                <a:ea typeface="微软雅黑" panose="020B0503020204020204" charset="-122"/>
                <a:cs typeface="微软雅黑" panose="020B0503020204020204" charset="-122"/>
              </a:rPr>
              <a:t>2</a:t>
            </a:r>
            <a:r>
              <a:rPr lang="en-US" sz="1800">
                <a:latin typeface="微软雅黑" panose="020B0503020204020204" charset="-122"/>
                <a:ea typeface="微软雅黑" panose="020B0503020204020204" charset="-122"/>
                <a:cs typeface="微软雅黑" panose="020B0503020204020204" charset="-122"/>
              </a:rPr>
              <a:t>﹣V</a:t>
            </a:r>
            <a:r>
              <a:rPr lang="en-US" sz="1800" baseline="-25000">
                <a:latin typeface="微软雅黑" panose="020B0503020204020204" charset="-122"/>
                <a:ea typeface="微软雅黑" panose="020B0503020204020204" charset="-122"/>
                <a:cs typeface="微软雅黑" panose="020B0503020204020204" charset="-122"/>
              </a:rPr>
              <a:t>1</a:t>
            </a:r>
            <a:r>
              <a:rPr lang="en-US" sz="1800">
                <a:latin typeface="微软雅黑" panose="020B0503020204020204" charset="-122"/>
                <a:ea typeface="微软雅黑" panose="020B0503020204020204" charset="-122"/>
                <a:cs typeface="微软雅黑" panose="020B0503020204020204" charset="-122"/>
              </a:rPr>
              <a:t>表示</a:t>
            </a:r>
            <a:r>
              <a:rPr lang="en-US" sz="1800" u="sng">
                <a:latin typeface="微软雅黑" panose="020B0503020204020204" charset="-122"/>
                <a:ea typeface="微软雅黑" panose="020B0503020204020204" charset="-122"/>
                <a:cs typeface="微软雅黑" panose="020B0503020204020204" charset="-122"/>
              </a:rPr>
              <a:t>　   　</a:t>
            </a:r>
            <a:r>
              <a:rPr lang="en-US" sz="1800">
                <a:latin typeface="微软雅黑" panose="020B0503020204020204" charset="-122"/>
                <a:ea typeface="微软雅黑" panose="020B0503020204020204" charset="-122"/>
                <a:cs typeface="微软雅黑" panose="020B0503020204020204" charset="-122"/>
              </a:rPr>
              <a:t>。用图（b）装置可以验证“</a:t>
            </a:r>
            <a:r>
              <a:rPr lang="en-US" sz="1800" u="sng">
                <a:latin typeface="微软雅黑" panose="020B0503020204020204" charset="-122"/>
                <a:ea typeface="微软雅黑" panose="020B0503020204020204" charset="-122"/>
                <a:cs typeface="微软雅黑" panose="020B0503020204020204" charset="-122"/>
              </a:rPr>
              <a:t>　   　</a:t>
            </a:r>
            <a:r>
              <a:rPr lang="en-US" sz="1800">
                <a:latin typeface="微软雅黑" panose="020B0503020204020204" charset="-122"/>
                <a:ea typeface="微软雅黑" panose="020B0503020204020204" charset="-122"/>
                <a:cs typeface="微软雅黑" panose="020B0503020204020204" charset="-122"/>
              </a:rPr>
              <a:t>”的实验，实验中V</a:t>
            </a:r>
            <a:r>
              <a:rPr lang="en-US" sz="1800" baseline="-25000">
                <a:latin typeface="微软雅黑" panose="020B0503020204020204" charset="-122"/>
                <a:ea typeface="微软雅黑" panose="020B0503020204020204" charset="-122"/>
                <a:cs typeface="微软雅黑" panose="020B0503020204020204" charset="-122"/>
              </a:rPr>
              <a:t>2</a:t>
            </a:r>
            <a:r>
              <a:rPr lang="en-US" sz="1800">
                <a:latin typeface="微软雅黑" panose="020B0503020204020204" charset="-122"/>
                <a:ea typeface="微软雅黑" panose="020B0503020204020204" charset="-122"/>
                <a:cs typeface="微软雅黑" panose="020B0503020204020204" charset="-122"/>
              </a:rPr>
              <a:t>﹣V</a:t>
            </a:r>
            <a:r>
              <a:rPr lang="en-US" sz="1800" baseline="-25000">
                <a:latin typeface="微软雅黑" panose="020B0503020204020204" charset="-122"/>
                <a:ea typeface="微软雅黑" panose="020B0503020204020204" charset="-122"/>
                <a:cs typeface="微软雅黑" panose="020B0503020204020204" charset="-122"/>
              </a:rPr>
              <a:t>1</a:t>
            </a:r>
            <a:r>
              <a:rPr lang="en-US" sz="1800">
                <a:latin typeface="微软雅黑" panose="020B0503020204020204" charset="-122"/>
                <a:ea typeface="微软雅黑" panose="020B0503020204020204" charset="-122"/>
                <a:cs typeface="微软雅黑" panose="020B0503020204020204" charset="-122"/>
              </a:rPr>
              <a:t>表示</a:t>
            </a:r>
            <a:r>
              <a:rPr lang="en-US" sz="1800" u="sng">
                <a:latin typeface="微软雅黑" panose="020B0503020204020204" charset="-122"/>
                <a:ea typeface="微软雅黑" panose="020B0503020204020204" charset="-122"/>
                <a:cs typeface="微软雅黑" panose="020B0503020204020204" charset="-122"/>
              </a:rPr>
              <a:t>　   　</a:t>
            </a:r>
            <a:r>
              <a:rPr lang="en-US" sz="18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3830955" y="1474937"/>
            <a:ext cx="78867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相同</a:t>
            </a:r>
          </a:p>
        </p:txBody>
      </p:sp>
      <p:pic>
        <p:nvPicPr>
          <p:cNvPr id="4" name="图片 -2147482020"/>
          <p:cNvPicPr>
            <a:picLocks noRot="1" noChangeAspect="1"/>
          </p:cNvPicPr>
          <p:nvPr/>
        </p:nvPicPr>
        <p:blipFill>
          <a:blip r:embed="rId3"/>
          <a:srcRect r="175" b="363"/>
          <a:stretch>
            <a:fillRect/>
          </a:stretch>
        </p:blipFill>
        <p:spPr>
          <a:xfrm>
            <a:off x="2701291" y="3174584"/>
            <a:ext cx="3852545" cy="1857516"/>
          </a:xfrm>
          <a:prstGeom prst="rect">
            <a:avLst/>
          </a:prstGeom>
          <a:noFill/>
          <a:ln w="9525">
            <a:noFill/>
          </a:ln>
        </p:spPr>
      </p:pic>
      <p:sp>
        <p:nvSpPr>
          <p:cNvPr id="9" name="文本框 8"/>
          <p:cNvSpPr txBox="1"/>
          <p:nvPr/>
        </p:nvSpPr>
        <p:spPr>
          <a:xfrm>
            <a:off x="3042285" y="1873431"/>
            <a:ext cx="78867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不同</a:t>
            </a:r>
          </a:p>
        </p:txBody>
      </p:sp>
      <p:sp>
        <p:nvSpPr>
          <p:cNvPr id="10" name="文本框 9"/>
          <p:cNvSpPr txBox="1"/>
          <p:nvPr/>
        </p:nvSpPr>
        <p:spPr>
          <a:xfrm>
            <a:off x="6336030" y="2271925"/>
            <a:ext cx="78867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质量</a:t>
            </a:r>
          </a:p>
        </p:txBody>
      </p:sp>
      <p:sp>
        <p:nvSpPr>
          <p:cNvPr id="12" name="文本框 11"/>
          <p:cNvSpPr txBox="1"/>
          <p:nvPr/>
        </p:nvSpPr>
        <p:spPr>
          <a:xfrm>
            <a:off x="227330" y="3081008"/>
            <a:ext cx="866140" cy="5837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金属块的体积</a:t>
            </a:r>
          </a:p>
        </p:txBody>
      </p:sp>
      <p:sp>
        <p:nvSpPr>
          <p:cNvPr id="14" name="文本框 13"/>
          <p:cNvSpPr txBox="1"/>
          <p:nvPr/>
        </p:nvSpPr>
        <p:spPr>
          <a:xfrm>
            <a:off x="3399155" y="2590848"/>
            <a:ext cx="866140" cy="5837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阿基米德原理</a:t>
            </a:r>
          </a:p>
        </p:txBody>
      </p:sp>
      <p:sp>
        <p:nvSpPr>
          <p:cNvPr id="15" name="文本框 14"/>
          <p:cNvSpPr txBox="1"/>
          <p:nvPr/>
        </p:nvSpPr>
        <p:spPr>
          <a:xfrm>
            <a:off x="7124700" y="3081008"/>
            <a:ext cx="866140" cy="83072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物体排开液体的体积</a:t>
            </a:r>
          </a:p>
        </p:txBody>
      </p:sp>
    </p:spTree>
    <p:extLst>
      <p:ext uri="{BB962C8B-B14F-4D97-AF65-F5344CB8AC3E}">
        <p14:creationId xmlns:p14="http://schemas.microsoft.com/office/powerpoint/2010/main" val="23567247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考点二：密度及其计算</a:t>
            </a:r>
          </a:p>
        </p:txBody>
      </p:sp>
      <p:sp>
        <p:nvSpPr>
          <p:cNvPr id="3" name="文本框 2"/>
          <p:cNvSpPr txBox="1"/>
          <p:nvPr/>
        </p:nvSpPr>
        <p:spPr>
          <a:xfrm>
            <a:off x="283846" y="1000691"/>
            <a:ext cx="888936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lang="en-US" sz="1800" b="1">
                <a:latin typeface="微软雅黑" panose="020B0503020204020204" charset="-122"/>
                <a:ea typeface="微软雅黑" panose="020B0503020204020204" charset="-122"/>
                <a:cs typeface="微软雅黑" panose="020B0503020204020204" charset="-122"/>
              </a:rPr>
              <a:t>（2019·海南）</a:t>
            </a:r>
            <a:r>
              <a:rPr lang="en-US" sz="1800">
                <a:latin typeface="微软雅黑" panose="020B0503020204020204" charset="-122"/>
                <a:ea typeface="微软雅黑" panose="020B0503020204020204" charset="-122"/>
                <a:cs typeface="微软雅黑" panose="020B0503020204020204" charset="-122"/>
              </a:rPr>
              <a:t>用电子秤、一个玻璃杯和水，可以粗略测量椰子油的密度。先后测出空杯，装满水、装满油的杯子的质量，数据如下表。杯子两次“装满”，是为了使被测量的油和水_______相同。根据测量数据计算，椰子油的密度是_______kg/m</a:t>
            </a:r>
            <a:r>
              <a:rPr lang="en-US" sz="1800" baseline="30000">
                <a:latin typeface="微软雅黑" panose="020B0503020204020204" charset="-122"/>
                <a:ea typeface="微软雅黑" panose="020B0503020204020204" charset="-122"/>
                <a:cs typeface="微软雅黑" panose="020B0503020204020204" charset="-122"/>
              </a:rPr>
              <a:t>3</a:t>
            </a:r>
            <a:r>
              <a:rPr lang="en-US" sz="1800">
                <a:latin typeface="微软雅黑" panose="020B0503020204020204" charset="-122"/>
                <a:ea typeface="微软雅黑" panose="020B0503020204020204" charset="-122"/>
                <a:cs typeface="微软雅黑" panose="020B0503020204020204" charset="-122"/>
              </a:rPr>
              <a:t>。（ρ水=1.0×10</a:t>
            </a:r>
            <a:r>
              <a:rPr lang="en-US" sz="1800" baseline="30000">
                <a:latin typeface="微软雅黑" panose="020B0503020204020204" charset="-122"/>
                <a:ea typeface="微软雅黑" panose="020B0503020204020204" charset="-122"/>
                <a:cs typeface="微软雅黑" panose="020B0503020204020204" charset="-122"/>
              </a:rPr>
              <a:t>3</a:t>
            </a:r>
            <a:r>
              <a:rPr lang="en-US" sz="1800">
                <a:latin typeface="微软雅黑" panose="020B0503020204020204" charset="-122"/>
                <a:ea typeface="微软雅黑" panose="020B0503020204020204" charset="-122"/>
                <a:cs typeface="微软雅黑" panose="020B0503020204020204" charset="-122"/>
              </a:rPr>
              <a:t>kg/m</a:t>
            </a:r>
            <a:r>
              <a:rPr lang="en-US" sz="1800" baseline="30000">
                <a:latin typeface="微软雅黑" panose="020B0503020204020204" charset="-122"/>
                <a:ea typeface="微软雅黑" panose="020B0503020204020204" charset="-122"/>
                <a:cs typeface="微软雅黑" panose="020B0503020204020204" charset="-122"/>
              </a:rPr>
              <a:t>3</a:t>
            </a:r>
            <a:r>
              <a:rPr lang="en-US" sz="18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1503045" y="1843512"/>
            <a:ext cx="78867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体积</a:t>
            </a:r>
          </a:p>
        </p:txBody>
      </p:sp>
      <p:pic>
        <p:nvPicPr>
          <p:cNvPr id="4" name="图片 -2147482118" descr="wps3"/>
          <p:cNvPicPr>
            <a:picLocks noChangeAspect="1"/>
          </p:cNvPicPr>
          <p:nvPr/>
        </p:nvPicPr>
        <p:blipFill>
          <a:blip r:embed="rId3"/>
          <a:stretch>
            <a:fillRect/>
          </a:stretch>
        </p:blipFill>
        <p:spPr>
          <a:xfrm>
            <a:off x="6692266" y="2638590"/>
            <a:ext cx="1414145" cy="1837783"/>
          </a:xfrm>
          <a:prstGeom prst="rect">
            <a:avLst/>
          </a:prstGeom>
          <a:noFill/>
          <a:ln w="9525">
            <a:noFill/>
          </a:ln>
        </p:spPr>
      </p:pic>
      <p:graphicFrame>
        <p:nvGraphicFramePr>
          <p:cNvPr id="7" name="表格 6"/>
          <p:cNvGraphicFramePr/>
          <p:nvPr/>
        </p:nvGraphicFramePr>
        <p:xfrm>
          <a:off x="438150" y="3251609"/>
          <a:ext cx="6087110" cy="611109"/>
        </p:xfrm>
        <a:graphic>
          <a:graphicData uri="http://schemas.openxmlformats.org/drawingml/2006/table">
            <a:tbl>
              <a:tblPr firstRow="1" bandRow="1">
                <a:tableStyleId>{5940675A-B579-460E-94D1-54222C63F5DA}</a:tableStyleId>
              </a:tblPr>
              <a:tblGrid>
                <a:gridCol w="1958340"/>
                <a:gridCol w="2131060"/>
                <a:gridCol w="1997710"/>
              </a:tblGrid>
              <a:tr h="305554">
                <a:tc>
                  <a:txBody>
                    <a:bodyPr/>
                    <a:lstStyle/>
                    <a:p>
                      <a:pPr marL="0" indent="0" algn="ctr">
                        <a:buNone/>
                      </a:pPr>
                      <a:r>
                        <a:rPr lang="en-US" sz="2000" b="0">
                          <a:latin typeface="微软雅黑" panose="020B0503020204020204" charset="-122"/>
                          <a:ea typeface="微软雅黑" panose="020B0503020204020204" charset="-122"/>
                          <a:cs typeface="微软雅黑" panose="020B0503020204020204" charset="-122"/>
                        </a:rPr>
                        <a:t>空杯的质量/g</a:t>
                      </a:r>
                      <a:endParaRPr lang="en-US" altLang="en-US" sz="20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0">
                          <a:latin typeface="微软雅黑" panose="020B0503020204020204" charset="-122"/>
                          <a:ea typeface="微软雅黑" panose="020B0503020204020204" charset="-122"/>
                          <a:cs typeface="微软雅黑" panose="020B0503020204020204" charset="-122"/>
                        </a:rPr>
                        <a:t>水和杯的质量/g</a:t>
                      </a:r>
                      <a:endParaRPr lang="en-US" altLang="en-US" sz="20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0">
                          <a:latin typeface="微软雅黑" panose="020B0503020204020204" charset="-122"/>
                          <a:ea typeface="微软雅黑" panose="020B0503020204020204" charset="-122"/>
                          <a:cs typeface="微软雅黑" panose="020B0503020204020204" charset="-122"/>
                        </a:rPr>
                        <a:t>油和杯的质量/g</a:t>
                      </a:r>
                      <a:endParaRPr lang="en-US" altLang="en-US" sz="20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5554">
                <a:tc>
                  <a:txBody>
                    <a:bodyPr/>
                    <a:lstStyle/>
                    <a:p>
                      <a:pPr marL="0" indent="0" algn="ctr">
                        <a:buNone/>
                      </a:pPr>
                      <a:r>
                        <a:rPr lang="en-US" sz="2000" b="0">
                          <a:latin typeface="微软雅黑" panose="020B0503020204020204" charset="-122"/>
                          <a:ea typeface="微软雅黑" panose="020B0503020204020204" charset="-122"/>
                          <a:cs typeface="宋体" panose="02010600030101010101" pitchFamily="2" charset="-122"/>
                        </a:rPr>
                        <a:t>100</a:t>
                      </a:r>
                      <a:endParaRPr lang="en-US" altLang="en-US" sz="20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0">
                          <a:latin typeface="微软雅黑" panose="020B0503020204020204" charset="-122"/>
                          <a:ea typeface="微软雅黑" panose="020B0503020204020204" charset="-122"/>
                          <a:cs typeface="宋体" panose="02010600030101010101" pitchFamily="2" charset="-122"/>
                        </a:rPr>
                        <a:t>300</a:t>
                      </a:r>
                      <a:endParaRPr lang="en-US" altLang="en-US" sz="20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0">
                          <a:latin typeface="微软雅黑" panose="020B0503020204020204" charset="-122"/>
                          <a:ea typeface="微软雅黑" panose="020B0503020204020204" charset="-122"/>
                          <a:cs typeface="宋体" panose="02010600030101010101" pitchFamily="2" charset="-122"/>
                        </a:rPr>
                        <a:t>268</a:t>
                      </a:r>
                      <a:endParaRPr lang="en-US" altLang="en-US" sz="20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3" name="文本框 12"/>
          <p:cNvSpPr txBox="1"/>
          <p:nvPr/>
        </p:nvSpPr>
        <p:spPr>
          <a:xfrm>
            <a:off x="5918835" y="2240096"/>
            <a:ext cx="20320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0.84×10</a:t>
            </a:r>
            <a:r>
              <a:rPr kumimoji="0" lang="zh-CN" altLang="en-US" sz="2000" b="0" i="0" u="none" strike="noStrike" cap="none" spc="0" normalizeH="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a:t>
            </a: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kg/m</a:t>
            </a:r>
            <a:r>
              <a:rPr kumimoji="0" lang="zh-CN" altLang="en-US"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a:t>
            </a:r>
          </a:p>
        </p:txBody>
      </p:sp>
    </p:spTree>
    <p:extLst>
      <p:ext uri="{BB962C8B-B14F-4D97-AF65-F5344CB8AC3E}">
        <p14:creationId xmlns:p14="http://schemas.microsoft.com/office/powerpoint/2010/main" val="17123916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6250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4164453"/>
          </a:xfrm>
          <a:prstGeom prst="rect">
            <a:avLst/>
          </a:prstGeom>
          <a:noFill/>
          <a:ln w="9525">
            <a:noFill/>
          </a:ln>
        </p:spPr>
        <p:txBody>
          <a:bodyPr wrap="square">
            <a:spAutoFit/>
          </a:bodyPr>
          <a:lstStyle/>
          <a:p>
            <a:pPr marL="0" indent="0" algn="l" eaLnBrk="1" fontAlgn="auto" latinLnBrk="0" hangingPunct="1">
              <a:lnSpc>
                <a:spcPct val="150000"/>
              </a:lnSpc>
            </a:pPr>
            <a:r>
              <a:rPr lang="en-US" sz="1600">
                <a:latin typeface="微软雅黑" panose="020B0503020204020204" charset="-122"/>
                <a:ea typeface="微软雅黑" panose="020B0503020204020204" charset="-122"/>
                <a:cs typeface="微软雅黑" panose="020B0503020204020204" charset="-122"/>
              </a:rPr>
              <a:t>1</a:t>
            </a:r>
            <a:r>
              <a:rPr sz="1600">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（2019·武威）</a:t>
            </a:r>
            <a:r>
              <a:rPr sz="1600">
                <a:latin typeface="微软雅黑" panose="020B0503020204020204" charset="-122"/>
                <a:ea typeface="微软雅黑" panose="020B0503020204020204" charset="-122"/>
                <a:cs typeface="微软雅黑" panose="020B0503020204020204" charset="-122"/>
              </a:rPr>
              <a:t>学完质量和密度后，小明和小军利用托盘天平和量筒测某种油的密度。</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（1）他们把天平放在水平桌面上，当游码移至零刻度处时，指针偏向分度盘的右侧。这时他们应将平衡螺母向______（选填“左”或“右”）调，使横梁平衡；</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（2）天平平衡后，他们开始测量，测量步骤如下：</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A．用天平测出烧杯和剩余油的总质量；</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B．将待测油倒入烧杯中，用天平测出烧杯和油的总质量；</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C．将烧杯中油的一部分倒入量筒，测出倒出到量筒的这部分油的体积。</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请根据以上步骤，写出正确的操作顺序：______（填字母代号）；</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（3）若在步骤B中测得烧杯和油的总质量为55.8g，其余步骤数据如图所示，则倒出到量筒的这部分油的质量是______g，体积是______cm</a:t>
            </a:r>
            <a:r>
              <a:rPr sz="1600" baseline="300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（4）根据密度的计算公式可以算出，该油的密度是</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kg/m</a:t>
            </a:r>
            <a:r>
              <a:rPr sz="1600" baseline="300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855471" y="1782402"/>
            <a:ext cx="44513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左</a:t>
            </a:r>
          </a:p>
        </p:txBody>
      </p:sp>
      <p:pic>
        <p:nvPicPr>
          <p:cNvPr id="12" name="图片 -2147482009"/>
          <p:cNvPicPr>
            <a:picLocks noChangeAspect="1"/>
          </p:cNvPicPr>
          <p:nvPr/>
        </p:nvPicPr>
        <p:blipFill>
          <a:blip r:embed="rId3"/>
          <a:stretch>
            <a:fillRect/>
          </a:stretch>
        </p:blipFill>
        <p:spPr>
          <a:xfrm>
            <a:off x="6351905" y="1782401"/>
            <a:ext cx="2565400" cy="1578698"/>
          </a:xfrm>
          <a:prstGeom prst="rect">
            <a:avLst/>
          </a:prstGeom>
          <a:noFill/>
          <a:ln w="9525">
            <a:noFill/>
          </a:ln>
        </p:spPr>
      </p:pic>
      <p:sp>
        <p:nvSpPr>
          <p:cNvPr id="4" name="文本框 3"/>
          <p:cNvSpPr txBox="1"/>
          <p:nvPr/>
        </p:nvSpPr>
        <p:spPr>
          <a:xfrm>
            <a:off x="3992880" y="3609363"/>
            <a:ext cx="67818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BCA</a:t>
            </a:r>
          </a:p>
        </p:txBody>
      </p:sp>
      <p:sp>
        <p:nvSpPr>
          <p:cNvPr id="9" name="文本框 8"/>
          <p:cNvSpPr txBox="1"/>
          <p:nvPr/>
        </p:nvSpPr>
        <p:spPr>
          <a:xfrm>
            <a:off x="1847215" y="4350969"/>
            <a:ext cx="67818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21.4</a:t>
            </a:r>
          </a:p>
        </p:txBody>
      </p:sp>
      <p:sp>
        <p:nvSpPr>
          <p:cNvPr id="10" name="文本框 9"/>
          <p:cNvSpPr txBox="1"/>
          <p:nvPr/>
        </p:nvSpPr>
        <p:spPr>
          <a:xfrm>
            <a:off x="3318510" y="4350969"/>
            <a:ext cx="46609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20</a:t>
            </a:r>
          </a:p>
        </p:txBody>
      </p:sp>
      <p:sp>
        <p:nvSpPr>
          <p:cNvPr id="11" name="文本框 10"/>
          <p:cNvSpPr txBox="1"/>
          <p:nvPr/>
        </p:nvSpPr>
        <p:spPr>
          <a:xfrm>
            <a:off x="5000626" y="4687715"/>
            <a:ext cx="102171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1.07×10</a:t>
            </a:r>
            <a:r>
              <a:rPr lang="en-US" altLang="zh-CN" sz="160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3</a:t>
            </a:r>
          </a:p>
        </p:txBody>
      </p:sp>
    </p:spTree>
    <p:extLst>
      <p:ext uri="{BB962C8B-B14F-4D97-AF65-F5344CB8AC3E}">
        <p14:creationId xmlns:p14="http://schemas.microsoft.com/office/powerpoint/2010/main" val="1188569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6250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3423483"/>
          </a:xfrm>
          <a:prstGeom prst="rect">
            <a:avLst/>
          </a:prstGeom>
          <a:noFill/>
          <a:ln w="9525">
            <a:noFill/>
          </a:ln>
        </p:spPr>
        <p:txBody>
          <a:bodyPr wrap="square">
            <a:spAutoFit/>
          </a:bodyPr>
          <a:lstStyle/>
          <a:p>
            <a:pPr marL="0" indent="0" algn="l" eaLnBrk="1" fontAlgn="auto" latinLnBrk="0" hangingPunct="1">
              <a:lnSpc>
                <a:spcPct val="150000"/>
              </a:lnSpc>
            </a:pPr>
            <a:r>
              <a:rPr lang="en-US" sz="1600">
                <a:latin typeface="微软雅黑" panose="020B0503020204020204" charset="-122"/>
                <a:ea typeface="微软雅黑" panose="020B0503020204020204" charset="-122"/>
                <a:cs typeface="微软雅黑" panose="020B0503020204020204" charset="-122"/>
              </a:rPr>
              <a:t>2</a:t>
            </a:r>
            <a:r>
              <a:rPr sz="1600">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（2019·邵阳）</a:t>
            </a:r>
            <a:r>
              <a:rPr sz="1600">
                <a:latin typeface="微软雅黑" panose="020B0503020204020204" charset="-122"/>
                <a:ea typeface="微软雅黑" panose="020B0503020204020204" charset="-122"/>
                <a:cs typeface="微软雅黑" panose="020B0503020204020204" charset="-122"/>
              </a:rPr>
              <a:t>全国著名的“油茶之都邵阳县盛产茶油，小华同学为了测量家中茶油的密度，课后在老师的指导下进行如下实验：</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（1）把天平放在水平台上，将游码移到标尺的零刻度</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线处，发现指针静止时如图甲所示，此时应将平街螺母</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向</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（选填“左”或“右”）调节，使天平平衡。</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（2）取适量茶油倒入烧杯，用天平测量烧杯和茶汕的</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总质量，当天平平衡时，放在右盘中的砝码和游码的位置如图乙所示。然后将烧杯中部分茶油倒入量筒中，再次测出烧杯和剩余茶油的总质量为27g，则量筒中茶油的质量是</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g。</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（3）量筒中茶油的体积如图丙所示，请你计算出茶油的密度是</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kg/m</a:t>
            </a:r>
            <a:r>
              <a:rPr sz="1600" baseline="300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48335" y="2543742"/>
            <a:ext cx="44513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右</a:t>
            </a:r>
          </a:p>
        </p:txBody>
      </p:sp>
      <p:pic>
        <p:nvPicPr>
          <p:cNvPr id="4" name="图片 -2147482106" descr="wps14"/>
          <p:cNvPicPr>
            <a:picLocks noChangeAspect="1"/>
          </p:cNvPicPr>
          <p:nvPr/>
        </p:nvPicPr>
        <p:blipFill>
          <a:blip r:embed="rId3"/>
          <a:stretch>
            <a:fillRect/>
          </a:stretch>
        </p:blipFill>
        <p:spPr>
          <a:xfrm>
            <a:off x="5367974" y="1595249"/>
            <a:ext cx="3762375" cy="1527772"/>
          </a:xfrm>
          <a:prstGeom prst="rect">
            <a:avLst/>
          </a:prstGeom>
          <a:noFill/>
          <a:ln w="9525">
            <a:noFill/>
          </a:ln>
        </p:spPr>
      </p:pic>
      <p:sp>
        <p:nvSpPr>
          <p:cNvPr id="13" name="文本框 12"/>
          <p:cNvSpPr txBox="1"/>
          <p:nvPr/>
        </p:nvSpPr>
        <p:spPr>
          <a:xfrm>
            <a:off x="7541261" y="3594722"/>
            <a:ext cx="44513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36</a:t>
            </a:r>
          </a:p>
        </p:txBody>
      </p:sp>
      <p:sp>
        <p:nvSpPr>
          <p:cNvPr id="14" name="文本框 13"/>
          <p:cNvSpPr txBox="1"/>
          <p:nvPr/>
        </p:nvSpPr>
        <p:spPr>
          <a:xfrm>
            <a:off x="6080125" y="3985577"/>
            <a:ext cx="95504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0.9×10</a:t>
            </a:r>
            <a:r>
              <a:rPr lang="en-US" altLang="zh-CN" sz="160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3</a:t>
            </a:r>
          </a:p>
        </p:txBody>
      </p:sp>
    </p:spTree>
    <p:extLst>
      <p:ext uri="{BB962C8B-B14F-4D97-AF65-F5344CB8AC3E}">
        <p14:creationId xmlns:p14="http://schemas.microsoft.com/office/powerpoint/2010/main" val="24423270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6250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（2019·贵港市覃塘区中考一模）</a:t>
            </a:r>
            <a:r>
              <a:rPr sz="1600">
                <a:latin typeface="微软雅黑" panose="020B0503020204020204" charset="-122"/>
                <a:ea typeface="微软雅黑" panose="020B0503020204020204" charset="-122"/>
                <a:cs typeface="微软雅黑" panose="020B0503020204020204" charset="-122"/>
              </a:rPr>
              <a:t>小刚用天平和量筒测金属块的密度时，进行了下列操作。请回答问题：</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（1）将天平放在水平台面上，游码归零后，</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发现指针指示的位置如图甲所示，他应将平衡</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螺母向</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调节（选填“左”或“右”），</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才能使天平水平平衡。</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（2）用调节好的天平测金属块质量时，天平平衡后，砝码及游码在标尺上的位置如图乙所示，则金属块质量m＝</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g。</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（3）用细线系住金属块放入装有20mL水的量筒内，水面如图丙所示，则金属块体积V＝</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cm</a:t>
            </a:r>
            <a:r>
              <a:rPr sz="1600" baseline="300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，计算出金属块密度ρ＝</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g/cm</a:t>
            </a:r>
            <a:r>
              <a:rPr sz="1600" baseline="300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4" name="文本框 13"/>
          <p:cNvSpPr txBox="1"/>
          <p:nvPr/>
        </p:nvSpPr>
        <p:spPr>
          <a:xfrm>
            <a:off x="1093470" y="2527827"/>
            <a:ext cx="47752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右</a:t>
            </a:r>
          </a:p>
        </p:txBody>
      </p:sp>
      <p:pic>
        <p:nvPicPr>
          <p:cNvPr id="4" name="图片 -2147482041" descr=" "/>
          <p:cNvPicPr>
            <a:picLocks noChangeAspect="1"/>
          </p:cNvPicPr>
          <p:nvPr/>
        </p:nvPicPr>
        <p:blipFill>
          <a:blip r:embed="rId3"/>
          <a:stretch>
            <a:fillRect/>
          </a:stretch>
        </p:blipFill>
        <p:spPr>
          <a:xfrm>
            <a:off x="4554539" y="1581564"/>
            <a:ext cx="4324985" cy="1537321"/>
          </a:xfrm>
          <a:prstGeom prst="rect">
            <a:avLst/>
          </a:prstGeom>
          <a:noFill/>
          <a:ln w="9525">
            <a:noFill/>
          </a:ln>
        </p:spPr>
      </p:pic>
      <p:sp>
        <p:nvSpPr>
          <p:cNvPr id="9" name="文本框 8"/>
          <p:cNvSpPr txBox="1"/>
          <p:nvPr/>
        </p:nvSpPr>
        <p:spPr>
          <a:xfrm>
            <a:off x="2087245" y="3616365"/>
            <a:ext cx="47752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27</a:t>
            </a:r>
          </a:p>
        </p:txBody>
      </p:sp>
      <p:sp>
        <p:nvSpPr>
          <p:cNvPr id="10" name="文本框 9"/>
          <p:cNvSpPr txBox="1"/>
          <p:nvPr/>
        </p:nvSpPr>
        <p:spPr>
          <a:xfrm>
            <a:off x="8180070" y="3953112"/>
            <a:ext cx="45593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10</a:t>
            </a:r>
          </a:p>
        </p:txBody>
      </p:sp>
      <p:sp>
        <p:nvSpPr>
          <p:cNvPr id="11" name="文本框 10"/>
          <p:cNvSpPr txBox="1"/>
          <p:nvPr/>
        </p:nvSpPr>
        <p:spPr>
          <a:xfrm>
            <a:off x="2977515" y="4387890"/>
            <a:ext cx="45593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2.7</a:t>
            </a:r>
          </a:p>
        </p:txBody>
      </p:sp>
    </p:spTree>
    <p:extLst>
      <p:ext uri="{BB962C8B-B14F-4D97-AF65-F5344CB8AC3E}">
        <p14:creationId xmlns:p14="http://schemas.microsoft.com/office/powerpoint/2010/main" val="19565134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6250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考点三：密度测量</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2312665"/>
          </a:xfrm>
          <a:prstGeom prst="rect">
            <a:avLst/>
          </a:prstGeom>
          <a:noFill/>
          <a:ln w="9525">
            <a:noFill/>
          </a:ln>
        </p:spPr>
        <p:txBody>
          <a:bodyPr wrap="square">
            <a:spAutoFit/>
          </a:bodyPr>
          <a:lstStyle/>
          <a:p>
            <a:pPr marL="0" indent="0" algn="l" eaLnBrk="1" fontAlgn="auto" latinLnBrk="0" hangingPunct="1">
              <a:lnSpc>
                <a:spcPct val="150000"/>
              </a:lnSpc>
            </a:pPr>
            <a:r>
              <a:rPr lang="en-US" sz="1600">
                <a:latin typeface="微软雅黑" panose="020B0503020204020204" charset="-122"/>
                <a:ea typeface="微软雅黑" panose="020B0503020204020204" charset="-122"/>
                <a:cs typeface="微软雅黑" panose="020B0503020204020204" charset="-122"/>
              </a:rPr>
              <a:t>3</a:t>
            </a:r>
            <a:r>
              <a:rPr sz="1600">
                <a:latin typeface="微软雅黑" panose="020B0503020204020204" charset="-122"/>
                <a:ea typeface="微软雅黑" panose="020B0503020204020204" charset="-122"/>
                <a:cs typeface="微软雅黑" panose="020B0503020204020204" charset="-122"/>
              </a:rPr>
              <a:t>.（4）完成上述实验后，小刚又用弹簧测力计和密度为ρ的金属块，测出了如图丁所示烧杯中盐水的密度。请将实验步骤补充完整：</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①用调好的弹簧测力计测出金属块在空气中重力为G；</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②</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，记录此时弹簧测力计的示数为F；</a:t>
            </a:r>
          </a:p>
          <a:p>
            <a:pPr marL="0" indent="0" algn="l" eaLnBrk="1" fontAlgn="auto" latinLnBrk="0" hangingPunct="1">
              <a:lnSpc>
                <a:spcPct val="150000"/>
              </a:lnSpc>
            </a:pPr>
            <a:endParaRPr sz="160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③请用G、F和ρ表示盐水密度，则ρ盐水＝</a:t>
            </a:r>
            <a:r>
              <a:rPr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4" name="文本框 13"/>
          <p:cNvSpPr txBox="1"/>
          <p:nvPr/>
        </p:nvSpPr>
        <p:spPr>
          <a:xfrm>
            <a:off x="401320" y="2525918"/>
            <a:ext cx="496697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将悬挂在弹簧测力计下的金属块，缓慢浸没入盐水中</a:t>
            </a:r>
          </a:p>
        </p:txBody>
      </p:sp>
      <p:pic>
        <p:nvPicPr>
          <p:cNvPr id="4" name="图片 -2147482040" descr=" "/>
          <p:cNvPicPr>
            <a:picLocks noChangeAspect="1"/>
          </p:cNvPicPr>
          <p:nvPr/>
        </p:nvPicPr>
        <p:blipFill>
          <a:blip r:embed="rId3"/>
          <a:stretch>
            <a:fillRect/>
          </a:stretch>
        </p:blipFill>
        <p:spPr>
          <a:xfrm>
            <a:off x="4500880" y="2862663"/>
            <a:ext cx="497840" cy="602197"/>
          </a:xfrm>
          <a:prstGeom prst="rect">
            <a:avLst/>
          </a:prstGeom>
          <a:noFill/>
          <a:ln w="9525">
            <a:noFill/>
          </a:ln>
        </p:spPr>
      </p:pic>
    </p:spTree>
    <p:extLst>
      <p:ext uri="{BB962C8B-B14F-4D97-AF65-F5344CB8AC3E}">
        <p14:creationId xmlns:p14="http://schemas.microsoft.com/office/powerpoint/2010/main" val="40923198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3691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一、质量及其测量</a:t>
            </a:r>
          </a:p>
        </p:txBody>
      </p:sp>
      <p:sp>
        <p:nvSpPr>
          <p:cNvPr id="3" name="文本框 2"/>
          <p:cNvSpPr txBox="1"/>
          <p:nvPr/>
        </p:nvSpPr>
        <p:spPr>
          <a:xfrm>
            <a:off x="283846" y="833909"/>
            <a:ext cx="8834755" cy="4488468"/>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6.用天平测量物体质量时，应将天平放在</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水平桌面</a:t>
            </a:r>
            <a:r>
              <a:rPr lang="zh-CN" sz="1800" b="0">
                <a:latin typeface="微软雅黑" panose="020B0503020204020204" charset="-122"/>
                <a:ea typeface="微软雅黑" panose="020B0503020204020204" charset="-122"/>
                <a:cs typeface="微软雅黑" panose="020B0503020204020204" charset="-122"/>
              </a:rPr>
              <a:t>上；先将游码拨回标尺</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左端</a:t>
            </a:r>
            <a:r>
              <a:rPr lang="zh-CN" sz="1800" b="0">
                <a:latin typeface="微软雅黑" panose="020B0503020204020204" charset="-122"/>
                <a:ea typeface="微软雅黑" panose="020B0503020204020204" charset="-122"/>
                <a:cs typeface="微软雅黑" panose="020B0503020204020204" charset="-122"/>
              </a:rPr>
              <a:t>的零刻线处（归零），再调节平衡螺母，使指针指到分度盘的中央刻度（或左右摆动幅度相等），表示</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横梁平衡</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7.用天平测量物体质量时，将物体放在</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左盘</a:t>
            </a:r>
            <a:r>
              <a:rPr lang="zh-CN" sz="1800" b="0">
                <a:latin typeface="微软雅黑" panose="020B0503020204020204" charset="-122"/>
                <a:ea typeface="微软雅黑" panose="020B0503020204020204" charset="-122"/>
                <a:cs typeface="微软雅黑" panose="020B0503020204020204" charset="-122"/>
              </a:rPr>
              <a:t>，砝码放在</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右盘</a:t>
            </a:r>
            <a:r>
              <a:rPr lang="zh-CN" sz="1800" b="0">
                <a:latin typeface="微软雅黑" panose="020B0503020204020204" charset="-122"/>
                <a:ea typeface="微软雅黑" panose="020B0503020204020204" charset="-122"/>
                <a:cs typeface="微软雅黑" panose="020B0503020204020204" charset="-122"/>
              </a:rPr>
              <a:t>，用镊子加减砝码并调节</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游码</a:t>
            </a:r>
            <a:r>
              <a:rPr lang="zh-CN" sz="1800" b="0">
                <a:latin typeface="微软雅黑" panose="020B0503020204020204" charset="-122"/>
                <a:ea typeface="微软雅黑" panose="020B0503020204020204" charset="-122"/>
                <a:cs typeface="微软雅黑" panose="020B0503020204020204" charset="-122"/>
              </a:rPr>
              <a:t>，使天平重新平衡。</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8.用天平测量物体质量时，被测物体的质量=右盘中砝码的总质量+游码在标尺上的指示值。</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9.使用天平注意事项：①被测物体的质量不能超过天平的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量程</a:t>
            </a:r>
            <a:r>
              <a:rPr lang="zh-CN" sz="1800" b="0">
                <a:latin typeface="微软雅黑" panose="020B0503020204020204" charset="-122"/>
                <a:ea typeface="微软雅黑" panose="020B0503020204020204" charset="-122"/>
                <a:cs typeface="微软雅黑" panose="020B0503020204020204" charset="-122"/>
              </a:rPr>
              <a:t>；②用镊子加减砝码时要轻拿轻放；③保持天平清洁、干燥，不能把潮湿的物体和化学药品直接放在盘上，也不能把砝码弄湿、弄脏，以免锈蚀。</a:t>
            </a:r>
          </a:p>
        </p:txBody>
      </p:sp>
    </p:spTree>
    <p:extLst>
      <p:ext uri="{BB962C8B-B14F-4D97-AF65-F5344CB8AC3E}">
        <p14:creationId xmlns:p14="http://schemas.microsoft.com/office/powerpoint/2010/main" val="34892893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3691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二、密度及其计算</a:t>
            </a:r>
          </a:p>
        </p:txBody>
      </p:sp>
      <p:sp>
        <p:nvSpPr>
          <p:cNvPr id="3" name="文本框 2"/>
          <p:cNvSpPr txBox="1"/>
          <p:nvPr/>
        </p:nvSpPr>
        <p:spPr>
          <a:xfrm>
            <a:off x="283846" y="1000691"/>
            <a:ext cx="883475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1.某种物体的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质量</a:t>
            </a:r>
            <a:r>
              <a:rPr lang="zh-CN" sz="1800" b="0">
                <a:latin typeface="微软雅黑" panose="020B0503020204020204" charset="-122"/>
                <a:ea typeface="微软雅黑" panose="020B0503020204020204" charset="-122"/>
                <a:cs typeface="微软雅黑" panose="020B0503020204020204" charset="-122"/>
              </a:rPr>
              <a:t>与它的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体积</a:t>
            </a:r>
            <a:r>
              <a:rPr lang="zh-CN" sz="1800" b="0">
                <a:latin typeface="微软雅黑" panose="020B0503020204020204" charset="-122"/>
                <a:ea typeface="微软雅黑" panose="020B0503020204020204" charset="-122"/>
                <a:cs typeface="微软雅黑" panose="020B0503020204020204" charset="-122"/>
              </a:rPr>
              <a:t>之比叫物体的密度。</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2.密度是物体的特征。油比水轻，说的是油的密度小于水的密度，所以油漂浮在水上。</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3.密度公式是：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4.不同物质，在体积一定时，质量跟密度成</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正比</a:t>
            </a:r>
            <a:r>
              <a:rPr lang="zh-CN" sz="1800" b="0">
                <a:latin typeface="微软雅黑" panose="020B0503020204020204" charset="-122"/>
                <a:ea typeface="微软雅黑" panose="020B0503020204020204" charset="-122"/>
                <a:cs typeface="微软雅黑" panose="020B0503020204020204" charset="-122"/>
              </a:rPr>
              <a:t>；不同物质，在质量一定时,体积跟密度成</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反比</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5.国际单位制中，密度单位是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kg/m</a:t>
            </a:r>
            <a:r>
              <a:rPr lang="zh-CN" sz="1800" b="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，常用单位还有：g/cm</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（ml），1g/cm</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=10</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kg/m</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p>
        </p:txBody>
      </p:sp>
      <p:graphicFrame>
        <p:nvGraphicFramePr>
          <p:cNvPr id="4" name="对象 3">
            <a:hlinkClick r:id="" action="ppaction://ole?verb=0"/>
          </p:cNvPr>
          <p:cNvGraphicFramePr>
            <a:graphicFrameLocks noChangeAspect="1"/>
          </p:cNvGraphicFramePr>
          <p:nvPr/>
        </p:nvGraphicFramePr>
        <p:xfrm>
          <a:off x="1859281" y="1802772"/>
          <a:ext cx="702945" cy="657579"/>
        </p:xfrm>
        <a:graphic>
          <a:graphicData uri="http://schemas.openxmlformats.org/presentationml/2006/ole">
            <mc:AlternateContent xmlns:mc="http://schemas.openxmlformats.org/markup-compatibility/2006">
              <mc:Choice xmlns:v="urn:schemas-microsoft-com:vml" Requires="v">
                <p:oleObj spid="_x0000_s9219" r:id="rId4" imgW="381000" imgH="355600" progId="Equation.KSEE3">
                  <p:embed/>
                </p:oleObj>
              </mc:Choice>
              <mc:Fallback>
                <p:oleObj r:id="rId4" imgW="381000" imgH="355600" progId="Equation.KSEE3">
                  <p:embed/>
                  <p:pic>
                    <p:nvPicPr>
                      <p:cNvPr id="0" name=""/>
                      <p:cNvPicPr/>
                      <p:nvPr/>
                    </p:nvPicPr>
                    <p:blipFill>
                      <a:blip r:embed="rId5"/>
                      <a:stretch>
                        <a:fillRect/>
                      </a:stretch>
                    </p:blipFill>
                    <p:spPr>
                      <a:xfrm>
                        <a:off x="1859281" y="1802772"/>
                        <a:ext cx="702945" cy="657579"/>
                      </a:xfrm>
                      <a:prstGeom prst="rect">
                        <a:avLst/>
                      </a:prstGeom>
                    </p:spPr>
                  </p:pic>
                </p:oleObj>
              </mc:Fallback>
            </mc:AlternateContent>
          </a:graphicData>
        </a:graphic>
      </p:graphicFrame>
    </p:spTree>
    <p:extLst>
      <p:ext uri="{BB962C8B-B14F-4D97-AF65-F5344CB8AC3E}">
        <p14:creationId xmlns:p14="http://schemas.microsoft.com/office/powerpoint/2010/main" val="20724721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3691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二、密度及其计算</a:t>
            </a:r>
          </a:p>
        </p:txBody>
      </p:sp>
      <p:sp>
        <p:nvSpPr>
          <p:cNvPr id="3" name="文本框 2"/>
          <p:cNvSpPr txBox="1"/>
          <p:nvPr/>
        </p:nvSpPr>
        <p:spPr>
          <a:xfrm>
            <a:off x="283846" y="1000691"/>
            <a:ext cx="883475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6.平时我们所见的瓶装液体体积经常用毫升（ml）表示，1ml =1cm</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。1m</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=10</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 l(升)。水的密度（其物理意义为：体积为1m</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的水，质量为1.0×10</a:t>
            </a:r>
            <a:r>
              <a:rPr lang="zh-CN"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kg，也就是1t）。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7.不同物质，质量相等时，体积跟密度成反比（ρ</a:t>
            </a:r>
            <a:r>
              <a:rPr lang="zh-CN" sz="1800" b="0" baseline="-25000">
                <a:latin typeface="微软雅黑" panose="020B0503020204020204" charset="-122"/>
                <a:ea typeface="微软雅黑" panose="020B0503020204020204" charset="-122"/>
                <a:cs typeface="微软雅黑" panose="020B0503020204020204" charset="-122"/>
              </a:rPr>
              <a:t>甲</a:t>
            </a:r>
            <a:r>
              <a:rPr lang="zh-CN" sz="1800" b="0">
                <a:latin typeface="微软雅黑" panose="020B0503020204020204" charset="-122"/>
                <a:ea typeface="微软雅黑" panose="020B0503020204020204" charset="-122"/>
                <a:cs typeface="微软雅黑" panose="020B0503020204020204" charset="-122"/>
              </a:rPr>
              <a:t>&gt;ρ</a:t>
            </a:r>
            <a:r>
              <a:rPr lang="zh-CN" sz="1800" b="0" baseline="-25000">
                <a:latin typeface="微软雅黑" panose="020B0503020204020204" charset="-122"/>
                <a:ea typeface="微软雅黑" panose="020B0503020204020204" charset="-122"/>
                <a:cs typeface="微软雅黑" panose="020B0503020204020204" charset="-122"/>
              </a:rPr>
              <a:t>乙</a:t>
            </a:r>
            <a:r>
              <a:rPr lang="zh-CN" sz="1800" b="0">
                <a:latin typeface="微软雅黑" panose="020B0503020204020204" charset="-122"/>
                <a:ea typeface="微软雅黑" panose="020B0503020204020204" charset="-122"/>
                <a:cs typeface="微软雅黑" panose="020B0503020204020204" charset="-122"/>
              </a:rPr>
              <a:t>，当甲、乙都是m时，V</a:t>
            </a:r>
            <a:r>
              <a:rPr lang="zh-CN" sz="1800" b="0" baseline="-25000">
                <a:latin typeface="微软雅黑" panose="020B0503020204020204" charset="-122"/>
                <a:ea typeface="微软雅黑" panose="020B0503020204020204" charset="-122"/>
                <a:cs typeface="微软雅黑" panose="020B0503020204020204" charset="-122"/>
              </a:rPr>
              <a:t>甲</a:t>
            </a:r>
            <a:r>
              <a:rPr lang="zh-CN" sz="1800" b="0">
                <a:latin typeface="微软雅黑" panose="020B0503020204020204" charset="-122"/>
                <a:ea typeface="微软雅黑" panose="020B0503020204020204" charset="-122"/>
                <a:cs typeface="微软雅黑" panose="020B0503020204020204" charset="-122"/>
              </a:rPr>
              <a:t>&lt;V</a:t>
            </a:r>
            <a:r>
              <a:rPr lang="zh-CN" sz="1800" b="0" baseline="-25000">
                <a:latin typeface="微软雅黑" panose="020B0503020204020204" charset="-122"/>
                <a:ea typeface="微软雅黑" panose="020B0503020204020204" charset="-122"/>
                <a:cs typeface="微软雅黑" panose="020B0503020204020204" charset="-122"/>
              </a:rPr>
              <a:t>乙</a:t>
            </a:r>
            <a:r>
              <a:rPr lang="zh-CN" sz="1800" b="0">
                <a:latin typeface="微软雅黑" panose="020B0503020204020204" charset="-122"/>
                <a:ea typeface="微软雅黑" panose="020B0503020204020204" charset="-122"/>
                <a:cs typeface="微软雅黑" panose="020B0503020204020204" charset="-122"/>
              </a:rPr>
              <a:t>）。如质量相等的铜块和铁块，铜块体积小于铁块体积。</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8.不同物质，体积相等时，质量跟密度成正比（ρ</a:t>
            </a:r>
            <a:r>
              <a:rPr lang="zh-CN" sz="1800" b="0" baseline="-25000">
                <a:latin typeface="微软雅黑" panose="020B0503020204020204" charset="-122"/>
                <a:ea typeface="微软雅黑" panose="020B0503020204020204" charset="-122"/>
                <a:cs typeface="微软雅黑" panose="020B0503020204020204" charset="-122"/>
              </a:rPr>
              <a:t>甲</a:t>
            </a:r>
            <a:r>
              <a:rPr lang="zh-CN" sz="1800" b="0">
                <a:latin typeface="微软雅黑" panose="020B0503020204020204" charset="-122"/>
                <a:ea typeface="微软雅黑" panose="020B0503020204020204" charset="-122"/>
                <a:cs typeface="微软雅黑" panose="020B0503020204020204" charset="-122"/>
              </a:rPr>
              <a:t>&gt;ρ</a:t>
            </a:r>
            <a:r>
              <a:rPr lang="zh-CN" sz="1800" b="0" baseline="-25000">
                <a:latin typeface="微软雅黑" panose="020B0503020204020204" charset="-122"/>
                <a:ea typeface="微软雅黑" panose="020B0503020204020204" charset="-122"/>
                <a:cs typeface="微软雅黑" panose="020B0503020204020204" charset="-122"/>
              </a:rPr>
              <a:t>乙</a:t>
            </a:r>
            <a:r>
              <a:rPr lang="zh-CN" sz="1800" b="0">
                <a:latin typeface="微软雅黑" panose="020B0503020204020204" charset="-122"/>
                <a:ea typeface="微软雅黑" panose="020B0503020204020204" charset="-122"/>
                <a:cs typeface="微软雅黑" panose="020B0503020204020204" charset="-122"/>
              </a:rPr>
              <a:t>，当甲乙两物质体积都是V时，m</a:t>
            </a:r>
            <a:r>
              <a:rPr lang="zh-CN" sz="1800" b="0" baseline="-25000">
                <a:latin typeface="微软雅黑" panose="020B0503020204020204" charset="-122"/>
                <a:ea typeface="微软雅黑" panose="020B0503020204020204" charset="-122"/>
                <a:cs typeface="微软雅黑" panose="020B0503020204020204" charset="-122"/>
              </a:rPr>
              <a:t>甲</a:t>
            </a:r>
            <a:r>
              <a:rPr lang="zh-CN" sz="1800" b="0">
                <a:latin typeface="微软雅黑" panose="020B0503020204020204" charset="-122"/>
                <a:ea typeface="微软雅黑" panose="020B0503020204020204" charset="-122"/>
                <a:cs typeface="微软雅黑" panose="020B0503020204020204" charset="-122"/>
              </a:rPr>
              <a:t>&gt;m</a:t>
            </a:r>
            <a:r>
              <a:rPr lang="zh-CN" sz="1800" b="0" baseline="-25000">
                <a:latin typeface="微软雅黑" panose="020B0503020204020204" charset="-122"/>
                <a:ea typeface="微软雅黑" panose="020B0503020204020204" charset="-122"/>
                <a:cs typeface="微软雅黑" panose="020B0503020204020204" charset="-122"/>
              </a:rPr>
              <a:t>乙</a:t>
            </a:r>
            <a:r>
              <a:rPr lang="zh-CN" sz="1800" b="0">
                <a:latin typeface="微软雅黑" panose="020B0503020204020204" charset="-122"/>
                <a:ea typeface="微软雅黑" panose="020B0503020204020204" charset="-122"/>
                <a:cs typeface="微软雅黑" panose="020B0503020204020204" charset="-122"/>
              </a:rPr>
              <a:t>）。如同一个瓶，装满水和装满油相比较，装满水的质量大。</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9.气体有充满空间的特点，比如氧气瓶内氧气用掉一半，质量减小一半，体积不变，则密度减小一半。</a:t>
            </a:r>
          </a:p>
        </p:txBody>
      </p:sp>
    </p:spTree>
    <p:extLst>
      <p:ext uri="{BB962C8B-B14F-4D97-AF65-F5344CB8AC3E}">
        <p14:creationId xmlns:p14="http://schemas.microsoft.com/office/powerpoint/2010/main" val="18068285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三、密度测量</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1.测量工具：密度测量的常用工具是量筒（量杯）、天平。用量筒测量固体和液体的体积；用天平测量物体质量。</a:t>
            </a:r>
          </a:p>
          <a:p>
            <a:pPr marL="0" indent="0" algn="l" eaLnBrk="1" fontAlgn="auto" latinLnBrk="0" hangingPunct="1">
              <a:lnSpc>
                <a:spcPct val="150000"/>
              </a:lnSpc>
            </a:pPr>
            <a:r>
              <a:rPr lang="en-US" altLang="zh-CN" sz="2000" b="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天平的使用：用天平测量物体的质量。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天平的使用及注意事项：测量时，应将天平放在水平桌面上；先将游码拨回标尺左端的零刻线处（归零），再调节平衡螺母，使指针指到分度盘的中央刻度（或左右摆动幅度相等），表示横梁平衡；将物体放在左盘，砝码放在右盘，用镊子加减砝码并调节游码，使天平重新平衡；被测物体的质量=右盘中砝码的总质量+游码在标尺上的指示值。</a:t>
            </a:r>
          </a:p>
        </p:txBody>
      </p:sp>
    </p:spTree>
    <p:extLst>
      <p:ext uri="{BB962C8B-B14F-4D97-AF65-F5344CB8AC3E}">
        <p14:creationId xmlns:p14="http://schemas.microsoft.com/office/powerpoint/2010/main" val="399583100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三、密度测量</a:t>
            </a:r>
          </a:p>
        </p:txBody>
      </p:sp>
      <p:sp>
        <p:nvSpPr>
          <p:cNvPr id="3" name="文本框 2"/>
          <p:cNvSpPr txBox="1"/>
          <p:nvPr/>
        </p:nvSpPr>
        <p:spPr>
          <a:xfrm>
            <a:off x="283846" y="1000691"/>
            <a:ext cx="8801735" cy="1942817"/>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b="0">
                <a:latin typeface="微软雅黑" panose="020B0503020204020204" charset="-122"/>
                <a:ea typeface="微软雅黑" panose="020B0503020204020204" charset="-122"/>
                <a:cs typeface="微软雅黑" panose="020B0503020204020204" charset="-122"/>
              </a:rPr>
              <a:t>3</a:t>
            </a:r>
            <a:r>
              <a:rPr lang="zh-CN" sz="2000" b="0">
                <a:latin typeface="微软雅黑" panose="020B0503020204020204" charset="-122"/>
                <a:ea typeface="微软雅黑" panose="020B0503020204020204" charset="-122"/>
                <a:cs typeface="微软雅黑" panose="020B0503020204020204" charset="-122"/>
              </a:rPr>
              <a:t>.液体密度的测量：液体密度的测量步骤如下：</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（1）用天平称出烧杯的质量m</a:t>
            </a:r>
            <a:r>
              <a:rPr lang="zh-CN"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 </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（2）将适量的液体倒入烧杯中，用天平称出烧杯与液体的总质量m</a:t>
            </a:r>
            <a:r>
              <a:rPr lang="zh-CN"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（3）将烧杯中的液体倒入量筒中，读出量筒中液体的体积V；</a:t>
            </a:r>
          </a:p>
        </p:txBody>
      </p:sp>
      <p:graphicFrame>
        <p:nvGraphicFramePr>
          <p:cNvPr id="4" name="对象 3">
            <a:hlinkClick r:id="" action="ppaction://ole?verb=0"/>
          </p:cNvPr>
          <p:cNvGraphicFramePr>
            <a:graphicFrameLocks noChangeAspect="1"/>
          </p:cNvGraphicFramePr>
          <p:nvPr/>
        </p:nvGraphicFramePr>
        <p:xfrm>
          <a:off x="3140076" y="2943509"/>
          <a:ext cx="1590675" cy="611745"/>
        </p:xfrm>
        <a:graphic>
          <a:graphicData uri="http://schemas.openxmlformats.org/presentationml/2006/ole">
            <mc:AlternateContent xmlns:mc="http://schemas.openxmlformats.org/markup-compatibility/2006">
              <mc:Choice xmlns:v="urn:schemas-microsoft-com:vml" Requires="v">
                <p:oleObj spid="_x0000_s10243" r:id="rId4" imgW="927100" imgH="355600" progId="Equation.KSEE3">
                  <p:embed/>
                </p:oleObj>
              </mc:Choice>
              <mc:Fallback>
                <p:oleObj r:id="rId4" imgW="927100" imgH="355600" progId="Equation.KSEE3">
                  <p:embed/>
                  <p:pic>
                    <p:nvPicPr>
                      <p:cNvPr id="0" name=""/>
                      <p:cNvPicPr/>
                      <p:nvPr/>
                    </p:nvPicPr>
                    <p:blipFill>
                      <a:blip r:embed="rId5"/>
                      <a:stretch>
                        <a:fillRect/>
                      </a:stretch>
                    </p:blipFill>
                    <p:spPr>
                      <a:xfrm>
                        <a:off x="3140076" y="2943509"/>
                        <a:ext cx="1590675" cy="611745"/>
                      </a:xfrm>
                      <a:prstGeom prst="rect">
                        <a:avLst/>
                      </a:prstGeom>
                    </p:spPr>
                  </p:pic>
                </p:oleObj>
              </mc:Fallback>
            </mc:AlternateContent>
          </a:graphicData>
        </a:graphic>
      </p:graphicFrame>
      <p:sp>
        <p:nvSpPr>
          <p:cNvPr id="7" name="文本框 6"/>
          <p:cNvSpPr txBox="1"/>
          <p:nvPr/>
        </p:nvSpPr>
        <p:spPr>
          <a:xfrm>
            <a:off x="361316" y="2932687"/>
            <a:ext cx="4831715" cy="5531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indent="0" algn="l" eaLnBrk="1" fontAlgn="auto" latinLnBrk="0" hangingPunct="1">
              <a:lnSpc>
                <a:spcPct val="150000"/>
              </a:lnSpc>
            </a:pPr>
            <a:r>
              <a:rPr lang="zh-CN" sz="2000">
                <a:latin typeface="微软雅黑" panose="020B0503020204020204" charset="-122"/>
                <a:ea typeface="微软雅黑" panose="020B0503020204020204" charset="-122"/>
                <a:cs typeface="微软雅黑" panose="020B0503020204020204" charset="-122"/>
                <a:sym typeface="+mn-ea"/>
              </a:rPr>
              <a:t>（4）计算液体的密度：                        。</a:t>
            </a:r>
            <a:endParaRPr kumimoji="0" lang="zh-CN" altLang="en-US" sz="2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65506522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7"/>
                                        </p:tgtEl>
                                        <p:attrNameLst>
                                          <p:attrName>style.visibility</p:attrName>
                                        </p:attrNameLst>
                                      </p:cBhvr>
                                      <p:to>
                                        <p:strVal val="visible"/>
                                      </p:to>
                                    </p:set>
                                    <p:animEffect transition="in" filter="checkerboard(across)">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三、密度测量</a:t>
            </a:r>
          </a:p>
        </p:txBody>
      </p:sp>
      <p:sp>
        <p:nvSpPr>
          <p:cNvPr id="3" name="文本框 2"/>
          <p:cNvSpPr txBox="1"/>
          <p:nvPr/>
        </p:nvSpPr>
        <p:spPr>
          <a:xfrm>
            <a:off x="283846" y="1000691"/>
            <a:ext cx="880173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b="0">
                <a:latin typeface="微软雅黑" panose="020B0503020204020204" charset="-122"/>
                <a:ea typeface="微软雅黑" panose="020B0503020204020204" charset="-122"/>
                <a:cs typeface="微软雅黑" panose="020B0503020204020204" charset="-122"/>
              </a:rPr>
              <a:t>4</a:t>
            </a:r>
            <a:r>
              <a:rPr sz="2000" b="0">
                <a:latin typeface="微软雅黑" panose="020B0503020204020204" charset="-122"/>
                <a:ea typeface="微软雅黑" panose="020B0503020204020204" charset="-122"/>
                <a:cs typeface="微软雅黑" panose="020B0503020204020204" charset="-122"/>
              </a:rPr>
              <a:t>.固体密度的测量：固体密度的测量步骤如下：</a:t>
            </a:r>
          </a:p>
          <a:p>
            <a:pPr marL="0" indent="0" algn="l" eaLnBrk="1" fontAlgn="auto" latinLnBrk="0" hangingPunct="1">
              <a:lnSpc>
                <a:spcPct val="150000"/>
              </a:lnSpc>
            </a:pPr>
            <a:r>
              <a:rPr sz="2000" b="0">
                <a:latin typeface="微软雅黑" panose="020B0503020204020204" charset="-122"/>
                <a:ea typeface="微软雅黑" panose="020B0503020204020204" charset="-122"/>
                <a:cs typeface="微软雅黑" panose="020B0503020204020204" charset="-122"/>
              </a:rPr>
              <a:t>（1）用天平测量固体的质量m；</a:t>
            </a:r>
          </a:p>
          <a:p>
            <a:pPr marL="0" indent="0" algn="l" eaLnBrk="1" fontAlgn="auto" latinLnBrk="0" hangingPunct="1">
              <a:lnSpc>
                <a:spcPct val="150000"/>
              </a:lnSpc>
            </a:pPr>
            <a:r>
              <a:rPr sz="2000" b="0">
                <a:latin typeface="微软雅黑" panose="020B0503020204020204" charset="-122"/>
                <a:ea typeface="微软雅黑" panose="020B0503020204020204" charset="-122"/>
                <a:cs typeface="微软雅黑" panose="020B0503020204020204" charset="-122"/>
              </a:rPr>
              <a:t>（2）在量筒中倒入适量的水，读出水的体积V</a:t>
            </a:r>
            <a:r>
              <a:rPr sz="2000" b="0" baseline="-25000">
                <a:latin typeface="微软雅黑" panose="020B0503020204020204" charset="-122"/>
                <a:ea typeface="微软雅黑" panose="020B0503020204020204" charset="-122"/>
                <a:cs typeface="微软雅黑" panose="020B0503020204020204" charset="-122"/>
              </a:rPr>
              <a:t>1</a:t>
            </a:r>
            <a:r>
              <a:rPr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2000" b="0">
                <a:latin typeface="微软雅黑" panose="020B0503020204020204" charset="-122"/>
                <a:ea typeface="微软雅黑" panose="020B0503020204020204" charset="-122"/>
                <a:cs typeface="微软雅黑" panose="020B0503020204020204" charset="-122"/>
              </a:rPr>
              <a:t>（3）用细线拴住固体，轻放浸没在水中，读出固体与水的总体积V</a:t>
            </a:r>
            <a:r>
              <a:rPr sz="2000" b="0" baseline="-25000">
                <a:latin typeface="微软雅黑" panose="020B0503020204020204" charset="-122"/>
                <a:ea typeface="微软雅黑" panose="020B0503020204020204" charset="-122"/>
                <a:cs typeface="微软雅黑" panose="020B0503020204020204" charset="-122"/>
              </a:rPr>
              <a:t>2</a:t>
            </a:r>
            <a:r>
              <a:rPr sz="2000" b="0">
                <a:latin typeface="微软雅黑" panose="020B0503020204020204" charset="-122"/>
                <a:ea typeface="微软雅黑" panose="020B0503020204020204" charset="-122"/>
                <a:cs typeface="微软雅黑" panose="020B0503020204020204" charset="-122"/>
              </a:rPr>
              <a:t>；</a:t>
            </a:r>
          </a:p>
        </p:txBody>
      </p:sp>
      <p:sp>
        <p:nvSpPr>
          <p:cNvPr id="9" name="文本框 8"/>
          <p:cNvSpPr txBox="1"/>
          <p:nvPr/>
        </p:nvSpPr>
        <p:spPr>
          <a:xfrm>
            <a:off x="311785" y="3014167"/>
            <a:ext cx="5080000" cy="399767"/>
          </a:xfrm>
          <a:prstGeom prst="rect">
            <a:avLst/>
          </a:prstGeom>
          <a:noFill/>
          <a:ln w="9525">
            <a:noFill/>
          </a:ln>
        </p:spPr>
        <p:txBody>
          <a:bodyPr>
            <a:spAutoFit/>
          </a:bodyPr>
          <a:lstStyle/>
          <a:p>
            <a:pPr marL="0" indent="0" algn="l"/>
            <a:r>
              <a:rPr lang="zh-CN" sz="2000" b="0">
                <a:solidFill>
                  <a:srgbClr val="000000"/>
                </a:solidFill>
                <a:latin typeface="微软雅黑" panose="020B0503020204020204" charset="-122"/>
                <a:ea typeface="微软雅黑" panose="020B0503020204020204" charset="-122"/>
                <a:cs typeface="微软雅黑" panose="020B0503020204020204" charset="-122"/>
              </a:rPr>
              <a:t>（4）计算固体的密度：</a:t>
            </a:r>
            <a:endParaRPr lang="zh-CN" altLang="en-US" sz="2000" b="0">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4" name="对象 -2147482089"/>
          <p:cNvGraphicFramePr>
            <a:graphicFrameLocks noChangeAspect="1"/>
          </p:cNvGraphicFramePr>
          <p:nvPr/>
        </p:nvGraphicFramePr>
        <p:xfrm>
          <a:off x="3016251" y="2883670"/>
          <a:ext cx="1198245" cy="660762"/>
        </p:xfrm>
        <a:graphic>
          <a:graphicData uri="http://schemas.openxmlformats.org/presentationml/2006/ole">
            <mc:AlternateContent xmlns:mc="http://schemas.openxmlformats.org/markup-compatibility/2006">
              <mc:Choice xmlns:v="urn:schemas-microsoft-com:vml" Requires="v">
                <p:oleObj spid="_x0000_s11267" r:id="rId4" imgW="723900" imgH="431800" progId="Equation.KSEE3">
                  <p:embed/>
                </p:oleObj>
              </mc:Choice>
              <mc:Fallback>
                <p:oleObj r:id="rId4" imgW="723900" imgH="431800" progId="Equation.KSEE3">
                  <p:embed/>
                  <p:pic>
                    <p:nvPicPr>
                      <p:cNvPr id="0" name=""/>
                      <p:cNvPicPr/>
                      <p:nvPr/>
                    </p:nvPicPr>
                    <p:blipFill>
                      <a:blip r:embed="rId5"/>
                      <a:stretch>
                        <a:fillRect/>
                      </a:stretch>
                    </p:blipFill>
                    <p:spPr>
                      <a:xfrm>
                        <a:off x="3016251" y="2883670"/>
                        <a:ext cx="1198245" cy="660762"/>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7371616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3164</Words>
  <Application>Microsoft Office PowerPoint</Application>
  <PresentationFormat>全屏显示(16:9)</PresentationFormat>
  <Paragraphs>297</Paragraphs>
  <Slides>39</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1" baseType="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11</cp:revision>
  <dcterms:created xsi:type="dcterms:W3CDTF">2020-03-15T12:28:02Z</dcterms:created>
  <dcterms:modified xsi:type="dcterms:W3CDTF">2020-03-15T00:04:10Z</dcterms:modified>
</cp:coreProperties>
</file>