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vml" ContentType="application/vnd.openxmlformats-officedocument.vmlDrawing"/>
  <Default Extension="docx" ContentType="application/vnd.openxmlformats-officedocument.wordprocessingml.document"/>
  <Default Extension="emf" ContentType="image/x-emf"/>
  <Default Extension="png" ContentType="image/png"/>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 Id="rId5" Type="http://schemas.openxmlformats.org/officeDocument/2006/relationships/custom-properties" Target="docProps/custom.xml" /></Relationships>
</file>

<file path=ppt/presentation.xml><?xml version="1.0" encoding="utf-8"?>
<!--Generated by Aspose.Slides for Java 20.11-->
<p:presentation xmlns:r="http://schemas.openxmlformats.org/officeDocument/2006/relationships" xmlns:a="http://schemas.openxmlformats.org/drawingml/2006/main" xmlns:p="http://schemas.openxmlformats.org/presentationml/2006/main">
  <p:sldMasterIdLst>
    <p:sldMasterId id="2147483648" r:id="rId1"/>
  </p:sldMasterIdLst>
  <p:notesMasterIdLst>
    <p:notesMasterId r:id="rId2"/>
  </p:notesMasterIdLst>
  <p:handoutMasterIdLst>
    <p:handoutMasterId r:id="rId3"/>
  </p:handoutMasterIdLst>
  <p:sldIdLst>
    <p:sldId id="261" r:id="rId4"/>
    <p:sldId id="265" r:id="rId5"/>
    <p:sldId id="852" r:id="rId6"/>
    <p:sldId id="895" r:id="rId7"/>
    <p:sldId id="853" r:id="rId8"/>
    <p:sldId id="855" r:id="rId9"/>
    <p:sldId id="858" r:id="rId10"/>
    <p:sldId id="859" r:id="rId11"/>
    <p:sldId id="860" r:id="rId12"/>
    <p:sldId id="861" r:id="rId13"/>
    <p:sldId id="862" r:id="rId14"/>
    <p:sldId id="857" r:id="rId15"/>
    <p:sldId id="263" r:id="rId16"/>
    <p:sldId id="664" r:id="rId17"/>
    <p:sldId id="724" r:id="rId18"/>
    <p:sldId id="813" r:id="rId19"/>
    <p:sldId id="864" r:id="rId20"/>
    <p:sldId id="896" r:id="rId21"/>
    <p:sldId id="865" r:id="rId22"/>
    <p:sldId id="866" r:id="rId23"/>
    <p:sldId id="867" r:id="rId24"/>
    <p:sldId id="868" r:id="rId25"/>
    <p:sldId id="869" r:id="rId26"/>
    <p:sldId id="870" r:id="rId27"/>
    <p:sldId id="897" r:id="rId28"/>
    <p:sldId id="899" r:id="rId29"/>
    <p:sldId id="900" r:id="rId30"/>
    <p:sldId id="871" r:id="rId31"/>
    <p:sldId id="901" r:id="rId32"/>
    <p:sldId id="372" r:id="rId33"/>
    <p:sldId id="875" r:id="rId34"/>
    <p:sldId id="876" r:id="rId35"/>
    <p:sldId id="879" r:id="rId36"/>
    <p:sldId id="880" r:id="rId37"/>
    <p:sldId id="877" r:id="rId38"/>
    <p:sldId id="878" r:id="rId39"/>
    <p:sldId id="883" r:id="rId40"/>
    <p:sldId id="884" r:id="rId41"/>
    <p:sldId id="881" r:id="rId42"/>
    <p:sldId id="885" r:id="rId43"/>
    <p:sldId id="887" r:id="rId44"/>
    <p:sldId id="888" r:id="rId45"/>
    <p:sldId id="902" r:id="rId46"/>
    <p:sldId id="889" r:id="rId47"/>
    <p:sldId id="891" r:id="rId48"/>
    <p:sldId id="892" r:id="rId49"/>
    <p:sldId id="893" r:id="rId50"/>
  </p:sldIdLst>
  <p:sldSz cx="12190095" cy="6859270"/>
  <p:notesSz cx="6858000" cy="9144000"/>
  <p:custDataLst>
    <p:tags r:id="rId51"/>
  </p:custDataLst>
  <p:defaultTextStyle>
    <a:defPPr>
      <a:defRPr lang="zh-CN"/>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165" algn="l" defTabSz="1219200" rtl="0" eaLnBrk="1" latinLnBrk="0" hangingPunct="1">
      <a:defRPr sz="2400" kern="1200">
        <a:solidFill>
          <a:schemeClr val="tx1"/>
        </a:solidFill>
        <a:latin typeface="+mn-lt"/>
        <a:ea typeface="+mn-ea"/>
        <a:cs typeface="+mn-cs"/>
      </a:defRPr>
    </a:lvl4pPr>
    <a:lvl5pPr marL="2437765" algn="l" defTabSz="1219200" rtl="0" eaLnBrk="1" latinLnBrk="0" hangingPunct="1">
      <a:defRPr sz="2400" kern="1200">
        <a:solidFill>
          <a:schemeClr val="tx1"/>
        </a:solidFill>
        <a:latin typeface="+mn-lt"/>
        <a:ea typeface="+mn-ea"/>
        <a:cs typeface="+mn-cs"/>
      </a:defRPr>
    </a:lvl5pPr>
    <a:lvl6pPr marL="3047365" algn="l" defTabSz="1219200" rtl="0" eaLnBrk="1" latinLnBrk="0" hangingPunct="1">
      <a:defRPr sz="2400" kern="1200">
        <a:solidFill>
          <a:schemeClr val="tx1"/>
        </a:solidFill>
        <a:latin typeface="+mn-lt"/>
        <a:ea typeface="+mn-ea"/>
        <a:cs typeface="+mn-cs"/>
      </a:defRPr>
    </a:lvl6pPr>
    <a:lvl7pPr marL="3656965" algn="l" defTabSz="1219200" rtl="0" eaLnBrk="1" latinLnBrk="0" hangingPunct="1">
      <a:defRPr sz="2400" kern="1200">
        <a:solidFill>
          <a:schemeClr val="tx1"/>
        </a:solidFill>
        <a:latin typeface="+mn-lt"/>
        <a:ea typeface="+mn-ea"/>
        <a:cs typeface="+mn-cs"/>
      </a:defRPr>
    </a:lvl7pPr>
    <a:lvl8pPr marL="4266565" algn="l" defTabSz="1219200" rtl="0" eaLnBrk="1" latinLnBrk="0" hangingPunct="1">
      <a:defRPr sz="2400" kern="1200">
        <a:solidFill>
          <a:schemeClr val="tx1"/>
        </a:solidFill>
        <a:latin typeface="+mn-lt"/>
        <a:ea typeface="+mn-ea"/>
        <a:cs typeface="+mn-cs"/>
      </a:defRPr>
    </a:lvl8pPr>
    <a:lvl9pPr marL="4876165" algn="l" defTabSz="1219200" rtl="0" eaLnBrk="1" latinLnBrk="0" hangingPunct="1">
      <a:defRPr sz="2400" kern="1200">
        <a:solidFill>
          <a:schemeClr val="tx1"/>
        </a:solidFill>
        <a:latin typeface="+mn-lt"/>
        <a:ea typeface="+mn-ea"/>
        <a:cs typeface="+mn-cs"/>
      </a:defRPr>
    </a:lvl9pPr>
  </p:defaultTextStyle>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3493" autoAdjust="0"/>
    <p:restoredTop sz="94325" autoAdjust="0"/>
  </p:normalViewPr>
  <p:slideViewPr>
    <p:cSldViewPr>
      <p:cViewPr varScale="1">
        <p:scale>
          <a:sx n="107" d="100"/>
          <a:sy n="107" d="100"/>
        </p:scale>
        <p:origin x="-804" y="-90"/>
      </p:cViewPr>
      <p:guideLst>
        <p:guide orient="horz" pos="2161"/>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6" d="100"/>
          <a:sy n="86" d="100"/>
        </p:scale>
        <p:origin x="-3834" y="-78"/>
      </p:cViewPr>
      <p:guideLst>
        <p:guide orient="horz" pos="2880"/>
        <p:guide pos="2160"/>
      </p:guideLst>
    </p:cSldViewPr>
  </p:notesViewPr>
  <p:gridSpacing cx="72008" cy="72008"/>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slide" Target="slides/slide10.xml" /><Relationship Id="rId14" Type="http://schemas.openxmlformats.org/officeDocument/2006/relationships/slide" Target="slides/slide11.xml" /><Relationship Id="rId15" Type="http://schemas.openxmlformats.org/officeDocument/2006/relationships/slide" Target="slides/slide12.xml" /><Relationship Id="rId16" Type="http://schemas.openxmlformats.org/officeDocument/2006/relationships/slide" Target="slides/slide13.xml" /><Relationship Id="rId17" Type="http://schemas.openxmlformats.org/officeDocument/2006/relationships/slide" Target="slides/slide14.xml" /><Relationship Id="rId18" Type="http://schemas.openxmlformats.org/officeDocument/2006/relationships/slide" Target="slides/slide15.xml" /><Relationship Id="rId19" Type="http://schemas.openxmlformats.org/officeDocument/2006/relationships/slide" Target="slides/slide16.xml" /><Relationship Id="rId2" Type="http://schemas.openxmlformats.org/officeDocument/2006/relationships/notesMaster" Target="notesMasters/notesMaster1.xml" /><Relationship Id="rId20" Type="http://schemas.openxmlformats.org/officeDocument/2006/relationships/slide" Target="slides/slide17.xml" /><Relationship Id="rId21" Type="http://schemas.openxmlformats.org/officeDocument/2006/relationships/slide" Target="slides/slide18.xml" /><Relationship Id="rId22" Type="http://schemas.openxmlformats.org/officeDocument/2006/relationships/slide" Target="slides/slide19.xml" /><Relationship Id="rId23" Type="http://schemas.openxmlformats.org/officeDocument/2006/relationships/slide" Target="slides/slide20.xml" /><Relationship Id="rId24" Type="http://schemas.openxmlformats.org/officeDocument/2006/relationships/slide" Target="slides/slide21.xml" /><Relationship Id="rId25" Type="http://schemas.openxmlformats.org/officeDocument/2006/relationships/slide" Target="slides/slide22.xml" /><Relationship Id="rId26" Type="http://schemas.openxmlformats.org/officeDocument/2006/relationships/slide" Target="slides/slide23.xml" /><Relationship Id="rId27" Type="http://schemas.openxmlformats.org/officeDocument/2006/relationships/slide" Target="slides/slide24.xml" /><Relationship Id="rId28" Type="http://schemas.openxmlformats.org/officeDocument/2006/relationships/slide" Target="slides/slide25.xml" /><Relationship Id="rId29" Type="http://schemas.openxmlformats.org/officeDocument/2006/relationships/slide" Target="slides/slide26.xml" /><Relationship Id="rId3" Type="http://schemas.openxmlformats.org/officeDocument/2006/relationships/handoutMaster" Target="handoutMasters/handoutMaster1.xml" /><Relationship Id="rId30" Type="http://schemas.openxmlformats.org/officeDocument/2006/relationships/slide" Target="slides/slide27.xml" /><Relationship Id="rId31" Type="http://schemas.openxmlformats.org/officeDocument/2006/relationships/slide" Target="slides/slide28.xml" /><Relationship Id="rId32" Type="http://schemas.openxmlformats.org/officeDocument/2006/relationships/slide" Target="slides/slide29.xml" /><Relationship Id="rId33" Type="http://schemas.openxmlformats.org/officeDocument/2006/relationships/slide" Target="slides/slide30.xml" /><Relationship Id="rId34" Type="http://schemas.openxmlformats.org/officeDocument/2006/relationships/slide" Target="slides/slide31.xml" /><Relationship Id="rId35" Type="http://schemas.openxmlformats.org/officeDocument/2006/relationships/slide" Target="slides/slide32.xml" /><Relationship Id="rId36" Type="http://schemas.openxmlformats.org/officeDocument/2006/relationships/slide" Target="slides/slide33.xml" /><Relationship Id="rId37" Type="http://schemas.openxmlformats.org/officeDocument/2006/relationships/slide" Target="slides/slide34.xml" /><Relationship Id="rId38" Type="http://schemas.openxmlformats.org/officeDocument/2006/relationships/slide" Target="slides/slide35.xml" /><Relationship Id="rId39" Type="http://schemas.openxmlformats.org/officeDocument/2006/relationships/slide" Target="slides/slide36.xml" /><Relationship Id="rId4" Type="http://schemas.openxmlformats.org/officeDocument/2006/relationships/slide" Target="slides/slide1.xml" /><Relationship Id="rId40" Type="http://schemas.openxmlformats.org/officeDocument/2006/relationships/slide" Target="slides/slide37.xml" /><Relationship Id="rId41" Type="http://schemas.openxmlformats.org/officeDocument/2006/relationships/slide" Target="slides/slide38.xml" /><Relationship Id="rId42" Type="http://schemas.openxmlformats.org/officeDocument/2006/relationships/slide" Target="slides/slide39.xml" /><Relationship Id="rId43" Type="http://schemas.openxmlformats.org/officeDocument/2006/relationships/slide" Target="slides/slide40.xml" /><Relationship Id="rId44" Type="http://schemas.openxmlformats.org/officeDocument/2006/relationships/slide" Target="slides/slide41.xml" /><Relationship Id="rId45" Type="http://schemas.openxmlformats.org/officeDocument/2006/relationships/slide" Target="slides/slide42.xml" /><Relationship Id="rId46" Type="http://schemas.openxmlformats.org/officeDocument/2006/relationships/slide" Target="slides/slide43.xml" /><Relationship Id="rId47" Type="http://schemas.openxmlformats.org/officeDocument/2006/relationships/slide" Target="slides/slide44.xml" /><Relationship Id="rId48" Type="http://schemas.openxmlformats.org/officeDocument/2006/relationships/slide" Target="slides/slide45.xml" /><Relationship Id="rId49" Type="http://schemas.openxmlformats.org/officeDocument/2006/relationships/slide" Target="slides/slide46.xml" /><Relationship Id="rId5" Type="http://schemas.openxmlformats.org/officeDocument/2006/relationships/slide" Target="slides/slide2.xml" /><Relationship Id="rId50" Type="http://schemas.openxmlformats.org/officeDocument/2006/relationships/slide" Target="slides/slide47.xml" /><Relationship Id="rId51" Type="http://schemas.openxmlformats.org/officeDocument/2006/relationships/tags" Target="tags/tag63.xml" /><Relationship Id="rId52" Type="http://schemas.openxmlformats.org/officeDocument/2006/relationships/presProps" Target="presProps.xml" /><Relationship Id="rId53" Type="http://schemas.openxmlformats.org/officeDocument/2006/relationships/viewProps" Target="viewProps.xml" /><Relationship Id="rId54" Type="http://schemas.openxmlformats.org/officeDocument/2006/relationships/theme" Target="theme/theme1.xml" /><Relationship Id="rId55" Type="http://schemas.openxmlformats.org/officeDocument/2006/relationships/tableStyles" Target="tableStyles.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drawings/_rels/vmlDrawing1.vml.rels>&#65279;<?xml version="1.0" encoding="utf-8" standalone="yes"?><Relationships xmlns="http://schemas.openxmlformats.org/package/2006/relationships"><Relationship Id="rId1" Type="http://schemas.openxmlformats.org/officeDocument/2006/relationships/image" Target="../media/image2.emf" /><Relationship Id="rId2" Type="http://schemas.openxmlformats.org/officeDocument/2006/relationships/image" Target="../media/image3.emf" /></Relationships>
</file>

<file path=ppt/drawings/_rels/vmlDrawing10.vml.rels>&#65279;<?xml version="1.0" encoding="utf-8" standalone="yes"?><Relationships xmlns="http://schemas.openxmlformats.org/package/2006/relationships"><Relationship Id="rId1" Type="http://schemas.openxmlformats.org/officeDocument/2006/relationships/image" Target="../media/image20.emf" /></Relationships>
</file>

<file path=ppt/drawings/_rels/vmlDrawing11.vml.rels>&#65279;<?xml version="1.0" encoding="utf-8" standalone="yes"?><Relationships xmlns="http://schemas.openxmlformats.org/package/2006/relationships"><Relationship Id="rId1" Type="http://schemas.openxmlformats.org/officeDocument/2006/relationships/image" Target="../media/image21.emf" /></Relationships>
</file>

<file path=ppt/drawings/_rels/vmlDrawing12.vml.rels>&#65279;<?xml version="1.0" encoding="utf-8" standalone="yes"?><Relationships xmlns="http://schemas.openxmlformats.org/package/2006/relationships"><Relationship Id="rId1" Type="http://schemas.openxmlformats.org/officeDocument/2006/relationships/image" Target="../media/image22.emf" /></Relationships>
</file>

<file path=ppt/drawings/_rels/vmlDrawing13.vml.rels>&#65279;<?xml version="1.0" encoding="utf-8" standalone="yes"?><Relationships xmlns="http://schemas.openxmlformats.org/package/2006/relationships"><Relationship Id="rId1" Type="http://schemas.openxmlformats.org/officeDocument/2006/relationships/image" Target="../media/image24.emf" /></Relationships>
</file>

<file path=ppt/drawings/_rels/vmlDrawing14.vml.rels>&#65279;<?xml version="1.0" encoding="utf-8" standalone="yes"?><Relationships xmlns="http://schemas.openxmlformats.org/package/2006/relationships"><Relationship Id="rId1" Type="http://schemas.openxmlformats.org/officeDocument/2006/relationships/image" Target="../media/image31.emf" /></Relationships>
</file>

<file path=ppt/drawings/_rels/vmlDrawing15.vml.rels>&#65279;<?xml version="1.0" encoding="utf-8" standalone="yes"?><Relationships xmlns="http://schemas.openxmlformats.org/package/2006/relationships"><Relationship Id="rId1" Type="http://schemas.openxmlformats.org/officeDocument/2006/relationships/image" Target="../media/image37.emf" /></Relationships>
</file>

<file path=ppt/drawings/_rels/vmlDrawing16.vml.rels>&#65279;<?xml version="1.0" encoding="utf-8" standalone="yes"?><Relationships xmlns="http://schemas.openxmlformats.org/package/2006/relationships"><Relationship Id="rId1" Type="http://schemas.openxmlformats.org/officeDocument/2006/relationships/image" Target="../media/image39.emf" /></Relationships>
</file>

<file path=ppt/drawings/_rels/vmlDrawing17.vml.rels>&#65279;<?xml version="1.0" encoding="utf-8" standalone="yes"?><Relationships xmlns="http://schemas.openxmlformats.org/package/2006/relationships"><Relationship Id="rId1" Type="http://schemas.openxmlformats.org/officeDocument/2006/relationships/image" Target="../media/image41.emf" /><Relationship Id="rId2" Type="http://schemas.openxmlformats.org/officeDocument/2006/relationships/image" Target="../media/image42.emf" /></Relationships>
</file>

<file path=ppt/drawings/_rels/vmlDrawing18.vml.rels>&#65279;<?xml version="1.0" encoding="utf-8" standalone="yes"?><Relationships xmlns="http://schemas.openxmlformats.org/package/2006/relationships"><Relationship Id="rId1" Type="http://schemas.openxmlformats.org/officeDocument/2006/relationships/image" Target="../media/image44.emf" /><Relationship Id="rId2" Type="http://schemas.openxmlformats.org/officeDocument/2006/relationships/image" Target="../media/image45.emf" /></Relationships>
</file>

<file path=ppt/drawings/_rels/vmlDrawing2.vml.rels>&#65279;<?xml version="1.0" encoding="utf-8" standalone="yes"?><Relationships xmlns="http://schemas.openxmlformats.org/package/2006/relationships"><Relationship Id="rId1" Type="http://schemas.openxmlformats.org/officeDocument/2006/relationships/image" Target="../media/image4.emf" /></Relationships>
</file>

<file path=ppt/drawings/_rels/vmlDrawing3.vml.rels>&#65279;<?xml version="1.0" encoding="utf-8" standalone="yes"?><Relationships xmlns="http://schemas.openxmlformats.org/package/2006/relationships"><Relationship Id="rId1" Type="http://schemas.openxmlformats.org/officeDocument/2006/relationships/image" Target="../media/image5.emf" /></Relationships>
</file>

<file path=ppt/drawings/_rels/vmlDrawing4.vml.rels>&#65279;<?xml version="1.0" encoding="utf-8" standalone="yes"?><Relationships xmlns="http://schemas.openxmlformats.org/package/2006/relationships"><Relationship Id="rId1" Type="http://schemas.openxmlformats.org/officeDocument/2006/relationships/image" Target="../media/image6.emf" /></Relationships>
</file>

<file path=ppt/drawings/_rels/vmlDrawing5.vml.rels>&#65279;<?xml version="1.0" encoding="utf-8" standalone="yes"?><Relationships xmlns="http://schemas.openxmlformats.org/package/2006/relationships"><Relationship Id="rId1" Type="http://schemas.openxmlformats.org/officeDocument/2006/relationships/image" Target="../media/image7.emf" /></Relationships>
</file>

<file path=ppt/drawings/_rels/vmlDrawing6.vml.rels>&#65279;<?xml version="1.0" encoding="utf-8" standalone="yes"?><Relationships xmlns="http://schemas.openxmlformats.org/package/2006/relationships"><Relationship Id="rId1" Type="http://schemas.openxmlformats.org/officeDocument/2006/relationships/image" Target="../media/image8.emf" /></Relationships>
</file>

<file path=ppt/drawings/_rels/vmlDrawing7.vml.rels>&#65279;<?xml version="1.0" encoding="utf-8" standalone="yes"?><Relationships xmlns="http://schemas.openxmlformats.org/package/2006/relationships"><Relationship Id="rId1" Type="http://schemas.openxmlformats.org/officeDocument/2006/relationships/image" Target="../media/image10.emf" /></Relationships>
</file>

<file path=ppt/drawings/_rels/vmlDrawing8.vml.rels>&#65279;<?xml version="1.0" encoding="utf-8" standalone="yes"?><Relationships xmlns="http://schemas.openxmlformats.org/package/2006/relationships"><Relationship Id="rId1" Type="http://schemas.openxmlformats.org/officeDocument/2006/relationships/image" Target="../media/image12.emf" /></Relationships>
</file>

<file path=ppt/drawings/_rels/vmlDrawing9.vml.rels>&#65279;<?xml version="1.0" encoding="utf-8" standalone="yes"?><Relationships xmlns="http://schemas.openxmlformats.org/package/2006/relationships"><Relationship Id="rId1" Type="http://schemas.openxmlformats.org/officeDocument/2006/relationships/image" Target="../media/image14.emf"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3C0901-3DCA-48F9-B0CB-D8F0D1E6B365}" type="datetimeFigureOut">
              <a:rPr lang="zh-CN" altLang="en-US" smtClean="0"/>
              <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74D9095-D5A4-4D04-8CEB-69FB25E1308C}" type="slidenum">
              <a:rPr lang="zh-CN" altLang="en-US" smtClean="0"/>
              <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084836C-7D3D-44DD-AD4F-98DBA4D10582}" type="datetimeFigureOut">
              <a:rPr lang="zh-CN" altLang="en-US" smtClean="0"/>
              <a:t/>
            </a:fld>
            <a:endParaRPr lang="zh-CN" altLang="en-US"/>
          </a:p>
        </p:txBody>
      </p:sp>
      <p:sp>
        <p:nvSpPr>
          <p:cNvPr id="4" name="幻灯片图像占位符 3"/>
          <p:cNvSpPr>
            <a:spLocks noGrp="1" noRot="1" noChangeAspect="1"/>
          </p:cNvSpPr>
          <p:nvPr>
            <p:ph type="sldImg" idx="2"/>
          </p:nvPr>
        </p:nvSpPr>
        <p:spPr>
          <a:xfrm>
            <a:off x="382588" y="685800"/>
            <a:ext cx="6092825" cy="3429000"/>
          </a:xfrm>
          <a:prstGeom prst="rect">
            <a:avLst/>
          </a:prstGeom>
          <a:noFill/>
          <a:ln w="12700">
            <a:solidFill>
              <a:prstClr val="black"/>
            </a:solidFill>
          </a:ln>
        </p:spPr>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AC9960B-A742-4F79-9BC8-14A4E9893419}" type="slidenum">
              <a:rPr lang="zh-CN" altLang="en-US" smtClean="0"/>
              <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24.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5AC9960B-A742-4F79-9BC8-14A4E9893419}" type="slidenum">
              <a:rPr lang="zh-CN" altLang="en-US" smtClean="0"/>
              <a:t>24</a:t>
            </a:fld>
            <a:endParaRPr lang="zh-CN" altLang="en-US"/>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tags" Target="../tags/tag1.xml" /><Relationship Id="rId2" Type="http://schemas.openxmlformats.org/officeDocument/2006/relationships/tags" Target="../tags/tag2.xml" /><Relationship Id="rId3" Type="http://schemas.openxmlformats.org/officeDocument/2006/relationships/tags" Target="../tags/tag3.xml" /><Relationship Id="rId4" Type="http://schemas.openxmlformats.org/officeDocument/2006/relationships/tags" Target="../tags/tag4.xml" /><Relationship Id="rId5" Type="http://schemas.openxmlformats.org/officeDocument/2006/relationships/tags" Target="../tags/tag5.xml" /><Relationship Id="rId6"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tags" Target="../tags/tag48.xml" /><Relationship Id="rId2" Type="http://schemas.openxmlformats.org/officeDocument/2006/relationships/tags" Target="../tags/tag49.xml" /><Relationship Id="rId3" Type="http://schemas.openxmlformats.org/officeDocument/2006/relationships/tags" Target="../tags/tag50.xml" /><Relationship Id="rId4" Type="http://schemas.openxmlformats.org/officeDocument/2006/relationships/tags" Target="../tags/tag51.xml" /><Relationship Id="rId5"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tags" Target="../tags/tag52.xml" /><Relationship Id="rId2" Type="http://schemas.openxmlformats.org/officeDocument/2006/relationships/tags" Target="../tags/tag53.xml" /><Relationship Id="rId3" Type="http://schemas.openxmlformats.org/officeDocument/2006/relationships/tags" Target="../tags/tag54.xml" /><Relationship Id="rId4" Type="http://schemas.openxmlformats.org/officeDocument/2006/relationships/tags" Target="../tags/tag55.xml" /><Relationship Id="rId5" Type="http://schemas.openxmlformats.org/officeDocument/2006/relationships/tags" Target="../tags/tag56.xml" /><Relationship Id="rId6" Type="http://schemas.openxmlformats.org/officeDocument/2006/relationships/slideMaster" Target="../slideMasters/slideMaster1.xml" /></Relationships>
</file>

<file path=ppt/slideLayouts/_rels/slideLayout1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xml.rels>&#65279;<?xml version="1.0" encoding="utf-8" standalone="yes"?><Relationships xmlns="http://schemas.openxmlformats.org/package/2006/relationships"><Relationship Id="rId1" Type="http://schemas.openxmlformats.org/officeDocument/2006/relationships/tags" Target="../tags/tag6.xml" /><Relationship Id="rId2" Type="http://schemas.openxmlformats.org/officeDocument/2006/relationships/tags" Target="../tags/tag7.xml" /><Relationship Id="rId3" Type="http://schemas.openxmlformats.org/officeDocument/2006/relationships/tags" Target="../tags/tag8.xml" /><Relationship Id="rId4" Type="http://schemas.openxmlformats.org/officeDocument/2006/relationships/tags" Target="../tags/tag9.xml" /><Relationship Id="rId5" Type="http://schemas.openxmlformats.org/officeDocument/2006/relationships/tags" Target="../tags/tag10.xml" /><Relationship Id="rId6" Type="http://schemas.openxmlformats.org/officeDocument/2006/relationships/slideMaster" Target="../slideMasters/slideMaster1.xml" /></Relationships>
</file>

<file path=ppt/slideLayouts/_rels/slideLayout2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xml.rels>&#65279;<?xml version="1.0" encoding="utf-8" standalone="yes"?><Relationships xmlns="http://schemas.openxmlformats.org/package/2006/relationships"><Relationship Id="rId1" Type="http://schemas.openxmlformats.org/officeDocument/2006/relationships/tags" Target="../tags/tag11.xml" /><Relationship Id="rId2" Type="http://schemas.openxmlformats.org/officeDocument/2006/relationships/tags" Target="../tags/tag12.xml" /><Relationship Id="rId3" Type="http://schemas.openxmlformats.org/officeDocument/2006/relationships/tags" Target="../tags/tag13.xml" /><Relationship Id="rId4" Type="http://schemas.openxmlformats.org/officeDocument/2006/relationships/tags" Target="../tags/tag14.xml" /><Relationship Id="rId5" Type="http://schemas.openxmlformats.org/officeDocument/2006/relationships/tags" Target="../tags/tag15.xml" /><Relationship Id="rId6" Type="http://schemas.openxmlformats.org/officeDocument/2006/relationships/slideMaster" Target="../slideMasters/slideMaster1.xml" /></Relationships>
</file>

<file path=ppt/slideLayouts/_rels/slideLayout3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tags" Target="../tags/tag16.xml" /><Relationship Id="rId2" Type="http://schemas.openxmlformats.org/officeDocument/2006/relationships/tags" Target="../tags/tag17.xml" /><Relationship Id="rId3" Type="http://schemas.openxmlformats.org/officeDocument/2006/relationships/tags" Target="../tags/tag18.xml" /><Relationship Id="rId4" Type="http://schemas.openxmlformats.org/officeDocument/2006/relationships/tags" Target="../tags/tag19.xml" /><Relationship Id="rId5" Type="http://schemas.openxmlformats.org/officeDocument/2006/relationships/tags" Target="../tags/tag20.xml" /><Relationship Id="rId6" Type="http://schemas.openxmlformats.org/officeDocument/2006/relationships/tags" Target="../tags/tag21.xml" /><Relationship Id="rId7" Type="http://schemas.openxmlformats.org/officeDocument/2006/relationships/slideMaster" Target="../slideMasters/slideMaster1.xml" /></Relationships>
</file>

<file path=ppt/slideLayouts/_rels/slideLayout4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tags" Target="../tags/tag22.xml" /><Relationship Id="rId2" Type="http://schemas.openxmlformats.org/officeDocument/2006/relationships/tags" Target="../tags/tag23.xml" /><Relationship Id="rId3" Type="http://schemas.openxmlformats.org/officeDocument/2006/relationships/tags" Target="../tags/tag24.xml" /><Relationship Id="rId4" Type="http://schemas.openxmlformats.org/officeDocument/2006/relationships/tags" Target="../tags/tag25.xml" /><Relationship Id="rId5" Type="http://schemas.openxmlformats.org/officeDocument/2006/relationships/tags" Target="../tags/tag26.xml" /><Relationship Id="rId6" Type="http://schemas.openxmlformats.org/officeDocument/2006/relationships/tags" Target="../tags/tag27.xml" /><Relationship Id="rId7" Type="http://schemas.openxmlformats.org/officeDocument/2006/relationships/tags" Target="../tags/tag28.xml" /><Relationship Id="rId8" Type="http://schemas.openxmlformats.org/officeDocument/2006/relationships/tags" Target="../tags/tag29.xml" /><Relationship Id="rId9" Type="http://schemas.openxmlformats.org/officeDocument/2006/relationships/slideMaster" Target="../slideMasters/slideMaster1.xml" /></Relationships>
</file>

<file path=ppt/slideLayouts/_rels/slideLayout5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tags" Target="../tags/tag30.xml" /><Relationship Id="rId2" Type="http://schemas.openxmlformats.org/officeDocument/2006/relationships/tags" Target="../tags/tag31.xml" /><Relationship Id="rId3" Type="http://schemas.openxmlformats.org/officeDocument/2006/relationships/tags" Target="../tags/tag32.xml" /><Relationship Id="rId4" Type="http://schemas.openxmlformats.org/officeDocument/2006/relationships/tags" Target="../tags/tag33.xml" /><Relationship Id="rId5"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tags" Target="../tags/tag34.xml" /><Relationship Id="rId2" Type="http://schemas.openxmlformats.org/officeDocument/2006/relationships/tags" Target="../tags/tag35.xml" /><Relationship Id="rId3" Type="http://schemas.openxmlformats.org/officeDocument/2006/relationships/tags" Target="../tags/tag36.xml" /><Relationship Id="rId4"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tags" Target="../tags/tag37.xml" /><Relationship Id="rId2" Type="http://schemas.openxmlformats.org/officeDocument/2006/relationships/tags" Target="../tags/tag38.xml" /><Relationship Id="rId3" Type="http://schemas.openxmlformats.org/officeDocument/2006/relationships/tags" Target="../tags/tag39.xml" /><Relationship Id="rId4" Type="http://schemas.openxmlformats.org/officeDocument/2006/relationships/tags" Target="../tags/tag40.xml" /><Relationship Id="rId5" Type="http://schemas.openxmlformats.org/officeDocument/2006/relationships/tags" Target="../tags/tag41.xml" /><Relationship Id="rId6" Type="http://schemas.openxmlformats.org/officeDocument/2006/relationships/tags" Target="../tags/tag42.xml" /><Relationship Id="rId7"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tags" Target="../tags/tag43.xml" /><Relationship Id="rId2" Type="http://schemas.openxmlformats.org/officeDocument/2006/relationships/tags" Target="../tags/tag44.xml" /><Relationship Id="rId3" Type="http://schemas.openxmlformats.org/officeDocument/2006/relationships/tags" Target="../tags/tag45.xml" /><Relationship Id="rId4" Type="http://schemas.openxmlformats.org/officeDocument/2006/relationships/tags" Target="../tags/tag46.xml" /><Relationship Id="rId5" Type="http://schemas.openxmlformats.org/officeDocument/2006/relationships/tags" Target="../tags/tag47.xml" /><Relationship Id="rId6"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hasCustomPrompt="1"/>
            <p:custDataLst>
              <p:tags r:id="rId1"/>
            </p:custDataLst>
          </p:nvPr>
        </p:nvSpPr>
        <p:spPr>
          <a:xfrm>
            <a:off x="1198613" y="914569"/>
            <a:ext cx="9797669" cy="2570876"/>
          </a:xfrm>
        </p:spPr>
        <p:txBody>
          <a:bodyPr lIns="90000" tIns="46800" rIns="90000" bIns="46800" anchor="b" anchorCtr="0">
            <a:normAutofit/>
          </a:bodyPr>
          <a:lstStyle>
            <a:lvl1pPr algn="ctr">
              <a:defRPr sz="6000"/>
            </a:lvl1pPr>
          </a:lstStyle>
          <a:p>
            <a:r>
              <a:rPr lang="zh-CN" altLang="en-US"/>
              <a:t>单击此处编辑标题</a:t>
            </a:r>
            <a:endParaRPr lang="zh-CN" altLang="en-US"/>
          </a:p>
        </p:txBody>
      </p:sp>
      <p:sp>
        <p:nvSpPr>
          <p:cNvPr id="3" name="副标题 2"/>
          <p:cNvSpPr>
            <a:spLocks noGrp="1"/>
          </p:cNvSpPr>
          <p:nvPr>
            <p:ph type="subTitle" idx="1" hasCustomPrompt="1"/>
            <p:custDataLst>
              <p:tags r:id="rId2"/>
            </p:custDataLst>
          </p:nvPr>
        </p:nvSpPr>
        <p:spPr>
          <a:xfrm>
            <a:off x="1198613" y="3561059"/>
            <a:ext cx="9797669" cy="1472673"/>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5365" indent="0" algn="ctr">
              <a:buNone/>
              <a:defRPr sz="1600"/>
            </a:lvl6pPr>
            <a:lvl7pPr marL="2742565" indent="0" algn="ctr">
              <a:buNone/>
              <a:defRPr sz="1600"/>
            </a:lvl7pPr>
            <a:lvl8pPr marL="3199765" indent="0" algn="ctr">
              <a:buNone/>
              <a:defRPr sz="1600"/>
            </a:lvl8pPr>
            <a:lvl9pPr marL="3656965" indent="0" algn="ctr">
              <a:buNone/>
              <a:defRPr sz="1600"/>
            </a:lvl9pPr>
          </a:lstStyle>
          <a:p>
            <a:r>
              <a:rPr lang="zh-CN" altLang="en-US"/>
              <a:t>单击此处编辑副标题</a:t>
            </a:r>
            <a:endParaRPr lang="zh-CN" altLang="en-US"/>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内容">
    <p:spTree>
      <p:nvGrpSpPr>
        <p:cNvPr id="1" name=""/>
        <p:cNvGrpSpPr/>
        <p:nvPr/>
      </p:nvGrpSpPr>
      <p:grpSpPr>
        <a:xfrm>
          <a:off x="0" y="0"/>
          <a: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
        <p:nvSpPr>
          <p:cNvPr id="7" name="内容占位符 6"/>
          <p:cNvSpPr>
            <a:spLocks noGrp="1"/>
          </p:cNvSpPr>
          <p:nvPr>
            <p:ph sz="quarter" idx="13"/>
            <p:custDataLst>
              <p:tags r:id="rId4"/>
            </p:custDataLst>
          </p:nvPr>
        </p:nvSpPr>
        <p:spPr>
          <a:xfrm>
            <a:off x="608305" y="774143"/>
            <a:ext cx="10971086" cy="5483815"/>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末尾幻灯片">
    <p:spTree>
      <p:nvGrpSpPr>
        <p:cNvPr id="1" name=""/>
        <p:cNvGrpSpPr/>
        <p:nvPr/>
      </p:nvGrpSpPr>
      <p:grpSpPr>
        <a:xfrm>
          <a:off x="0" y="0"/>
          <a: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
        <p:nvSpPr>
          <p:cNvPr id="2" name="标题 1"/>
          <p:cNvSpPr>
            <a:spLocks noGrp="1"/>
          </p:cNvSpPr>
          <p:nvPr>
            <p:ph type="title" hasCustomPrompt="1"/>
            <p:custDataLst>
              <p:tags r:id="rId4"/>
            </p:custDataLst>
          </p:nvPr>
        </p:nvSpPr>
        <p:spPr>
          <a:xfrm>
            <a:off x="1198613" y="2484460"/>
            <a:ext cx="9797669" cy="1018989"/>
          </a:xfrm>
        </p:spPr>
        <p:txBody>
          <a:bodyPr vert="horz" lIns="90000" tIns="46800" rIns="90000" bIns="46800" rtlCol="0" anchor="t" anchorCtr="0">
            <a:normAutofit/>
          </a:bodyPr>
          <a:lstStyle>
            <a:lvl1pPr algn="ctr">
              <a:defRPr sz="6000"/>
            </a:lvl1pPr>
          </a:lstStyle>
          <a:p>
            <a:pPr lvl="0"/>
            <a:r>
              <a:rPr>
                <a:sym typeface="+mn-ea"/>
              </a:rPr>
              <a:t>单击此处编辑标题</a:t>
            </a:r>
            <a:endParaRPr>
              <a:sym typeface="+mn-ea"/>
            </a:endParaRPr>
          </a:p>
        </p:txBody>
      </p:sp>
      <p:sp>
        <p:nvSpPr>
          <p:cNvPr id="7" name="文本占位符 6"/>
          <p:cNvSpPr>
            <a:spLocks noGrp="1"/>
          </p:cNvSpPr>
          <p:nvPr>
            <p:ph type="body" sz="quarter" idx="13"/>
            <p:custDataLst>
              <p:tags r:id="rId5"/>
            </p:custDataLst>
          </p:nvPr>
        </p:nvSpPr>
        <p:spPr>
          <a:xfrm>
            <a:off x="1198613" y="3561059"/>
            <a:ext cx="9797669" cy="471687"/>
          </a:xfrm>
        </p:spPr>
        <p:txBody>
          <a:bodyPr lIns="90000" tIns="46800" rIns="90000" bIns="46800">
            <a:normAutofit/>
          </a:bodyPr>
          <a:lstStyle>
            <a:lvl1pPr algn="ctr">
              <a:lnSpc>
                <a:spcPct val="110000"/>
              </a:lnSpc>
              <a:buNone/>
              <a:defRPr sz="2400" spc="200"/>
            </a:lvl1pPr>
          </a:lstStyle>
          <a:p>
            <a:pPr lvl="0"/>
            <a:r>
              <a:rPr lang="zh-CN" altLang="en-US"/>
              <a:t>单击此处编辑母版文本样式</a:t>
            </a:r>
            <a:endParaRPr lang="zh-CN" altLang="en-US"/>
          </a:p>
        </p:txBody>
      </p:sp>
    </p:spTree>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自定义版式">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自定义版式">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2_自定义版式">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3_自定义版式">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4_自定义版式">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5_自定义版式">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6_自定义版式">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7_自定义版式">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305" y="608513"/>
            <a:ext cx="10967486" cy="705731"/>
          </a:xfrm>
        </p:spPr>
        <p:txBody>
          <a:bodyPr vert="horz" lIns="90000" tIns="46800" rIns="90000" bIns="46800" rtlCol="0" anchor="ctr" anchorCtr="0">
            <a:normAutofit/>
          </a:bodyPr>
          <a:lstStyle/>
          <a:p>
            <a:pPr lvl="0"/>
            <a:r>
              <a:rPr>
                <a:sym typeface="+mn-ea"/>
              </a:rPr>
              <a:t>单击此处编辑母版标题样式</a:t>
            </a:r>
            <a:endParaRPr>
              <a:sym typeface="+mn-ea"/>
            </a:endParaRPr>
          </a:p>
        </p:txBody>
      </p:sp>
      <p:sp>
        <p:nvSpPr>
          <p:cNvPr id="3" name="内容占位符 2"/>
          <p:cNvSpPr>
            <a:spLocks noGrp="1"/>
          </p:cNvSpPr>
          <p:nvPr>
            <p:ph idx="1"/>
            <p:custDataLst>
              <p:tags r:id="rId2"/>
            </p:custDataLst>
          </p:nvPr>
        </p:nvSpPr>
        <p:spPr>
          <a:xfrm>
            <a:off x="608305" y="1490676"/>
            <a:ext cx="10967486" cy="4760081"/>
          </a:xfrm>
        </p:spPr>
        <p:txBody>
          <a:bodyPr vert="horz" lIns="90000" tIns="46800" rIns="90000" bIns="46800" rtlCol="0">
            <a:normAutofit/>
          </a:body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8_自定义版式">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9_自定义版式">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0_自定义版式">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2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1_自定义版式">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2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2_自定义版式">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2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3_自定义版式">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2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4_自定义版式">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2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5_自定义版式">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2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6_自定义版式">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2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7_自定义版式">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hasCustomPrompt="1"/>
            <p:custDataLst>
              <p:tags r:id="rId1"/>
            </p:custDataLst>
          </p:nvPr>
        </p:nvSpPr>
        <p:spPr>
          <a:xfrm>
            <a:off x="1990489" y="3849113"/>
            <a:ext cx="7767586" cy="766942"/>
          </a:xfrm>
        </p:spPr>
        <p:txBody>
          <a:bodyPr lIns="90000" tIns="46800" rIns="90000" bIns="46800" anchor="b" anchorCtr="0">
            <a:normAutofit/>
          </a:bodyPr>
          <a:lstStyle>
            <a:lvl1pPr>
              <a:defRPr sz="4400"/>
            </a:lvl1pPr>
          </a:lstStyle>
          <a:p>
            <a:r>
              <a:rPr lang="zh-CN" altLang="en-US"/>
              <a:t>单击此处编辑标题</a:t>
            </a:r>
            <a:endParaRPr lang="zh-CN" altLang="en-US"/>
          </a:p>
        </p:txBody>
      </p:sp>
      <p:sp>
        <p:nvSpPr>
          <p:cNvPr id="3" name="文本占位符 2"/>
          <p:cNvSpPr>
            <a:spLocks noGrp="1"/>
          </p:cNvSpPr>
          <p:nvPr>
            <p:ph type="body" idx="1" hasCustomPrompt="1"/>
            <p:custDataLst>
              <p:tags r:id="rId2"/>
            </p:custDataLst>
          </p:nvPr>
        </p:nvSpPr>
        <p:spPr>
          <a:xfrm>
            <a:off x="1990489" y="4616055"/>
            <a:ext cx="7767586" cy="867761"/>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5365" indent="0">
              <a:buNone/>
              <a:defRPr sz="1600">
                <a:solidFill>
                  <a:schemeClr val="tx1">
                    <a:tint val="75000"/>
                  </a:schemeClr>
                </a:solidFill>
              </a:defRPr>
            </a:lvl6pPr>
            <a:lvl7pPr marL="2742565" indent="0">
              <a:buNone/>
              <a:defRPr sz="1600">
                <a:solidFill>
                  <a:schemeClr val="tx1">
                    <a:tint val="75000"/>
                  </a:schemeClr>
                </a:solidFill>
              </a:defRPr>
            </a:lvl7pPr>
            <a:lvl8pPr marL="3199765" indent="0">
              <a:buNone/>
              <a:defRPr sz="1600">
                <a:solidFill>
                  <a:schemeClr val="tx1">
                    <a:tint val="75000"/>
                  </a:schemeClr>
                </a:solidFill>
              </a:defRPr>
            </a:lvl8pPr>
            <a:lvl9pPr marL="3656965" indent="0">
              <a:buNone/>
              <a:defRPr sz="1600">
                <a:solidFill>
                  <a:schemeClr val="tx1">
                    <a:tint val="75000"/>
                  </a:schemeClr>
                </a:solidFill>
              </a:defRPr>
            </a:lvl9pPr>
          </a:lstStyle>
          <a:p>
            <a:pPr lvl="0"/>
            <a:r>
              <a:rPr lang="zh-CN" altLang="en-US"/>
              <a:t>单击此处编辑文本</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3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8_自定义版式">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3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9_自定义版式">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3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20_自定义版式">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3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21_自定义版式">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3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22_自定义版式">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3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23_自定义版式">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3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24_自定义版式">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3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25_自定义版式">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3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26_自定义版式">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3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27_自定义版式">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305" y="608513"/>
            <a:ext cx="10967486" cy="705731"/>
          </a:xfrm>
        </p:spPr>
        <p:txBody>
          <a:bodyPr vert="horz" lIns="90000" tIns="46800" rIns="90000" bIns="46800" rtlCol="0" anchor="ctr" anchorCtr="0">
            <a:normAutofit/>
          </a:bodyPr>
          <a:lstStyle/>
          <a:p>
            <a:pPr lvl="0"/>
            <a:r>
              <a:rPr>
                <a:sym typeface="+mn-ea"/>
              </a:rPr>
              <a:t>单击此处编辑母版标题样式</a:t>
            </a:r>
            <a:endParaRPr>
              <a:sym typeface="+mn-ea"/>
            </a:endParaRPr>
          </a:p>
        </p:txBody>
      </p:sp>
      <p:sp>
        <p:nvSpPr>
          <p:cNvPr id="3" name="内容占位符 2"/>
          <p:cNvSpPr>
            <a:spLocks noGrp="1"/>
          </p:cNvSpPr>
          <p:nvPr>
            <p:ph sz="half" idx="1"/>
            <p:custDataLst>
              <p:tags r:id="rId2"/>
            </p:custDataLst>
          </p:nvPr>
        </p:nvSpPr>
        <p:spPr>
          <a:xfrm>
            <a:off x="608305" y="1501478"/>
            <a:ext cx="5175991" cy="4749279"/>
          </a:xfrm>
        </p:spPr>
        <p:txBody>
          <a:bodyPr vert="horz" lIns="90000" tIns="46800" rIns="90000" bIns="46800" rtlCol="0">
            <a:normAutofit/>
          </a:body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custDataLst>
              <p:tags r:id="rId3"/>
            </p:custDataLst>
          </p:nvPr>
        </p:nvSpPr>
        <p:spPr>
          <a:xfrm>
            <a:off x="6410598" y="1501478"/>
            <a:ext cx="5175991" cy="4749279"/>
          </a:xfrm>
        </p:spPr>
        <p:txBody>
          <a:bodyPr lIns="90000" tIns="46800" rIns="90000" bIns="4680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4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28_自定义版式">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4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29_自定义版式">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4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30_自定义版式">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4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31_自定义版式">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4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32_自定义版式">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4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33_自定义版式">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4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34_自定义版式">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4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35_自定义版式">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4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36_自定义版式">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4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37_自定义版式">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305" y="608513"/>
            <a:ext cx="10967486" cy="705731"/>
          </a:xfrm>
        </p:spPr>
        <p:txBody>
          <a:bodyPr vert="horz" lIns="90000" tIns="46800" rIns="90000" bIns="46800" rtlCol="0" anchor="ctr" anchorCtr="0">
            <a:normAutofit/>
          </a:bodyPr>
          <a:lstStyle/>
          <a:p>
            <a:pPr lvl="0"/>
            <a:r>
              <a:rPr>
                <a:sym typeface="+mn-ea"/>
              </a:rPr>
              <a:t>单击此处编辑母版标题样式</a:t>
            </a:r>
            <a:endParaRPr>
              <a:sym typeface="+mn-ea"/>
            </a:endParaRPr>
          </a:p>
        </p:txBody>
      </p:sp>
      <p:sp>
        <p:nvSpPr>
          <p:cNvPr id="3" name="文本占位符 2"/>
          <p:cNvSpPr>
            <a:spLocks noGrp="1"/>
          </p:cNvSpPr>
          <p:nvPr>
            <p:ph type="body" idx="1" hasCustomPrompt="1"/>
            <p:custDataLst>
              <p:tags r:id="rId2"/>
            </p:custDataLst>
          </p:nvPr>
        </p:nvSpPr>
        <p:spPr>
          <a:xfrm>
            <a:off x="608305" y="1429465"/>
            <a:ext cx="5341565" cy="381671"/>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5365" indent="0">
              <a:buNone/>
              <a:defRPr sz="1600" b="1"/>
            </a:lvl6pPr>
            <a:lvl7pPr marL="2742565" indent="0">
              <a:buNone/>
              <a:defRPr sz="1600" b="1"/>
            </a:lvl7pPr>
            <a:lvl8pPr marL="3199765" indent="0">
              <a:buNone/>
              <a:defRPr sz="1600" b="1"/>
            </a:lvl8pPr>
            <a:lvl9pPr marL="3656965" indent="0">
              <a:buNone/>
              <a:defRPr sz="1600" b="1"/>
            </a:lvl9pPr>
          </a:lstStyle>
          <a:p>
            <a:pPr lvl="0"/>
            <a:r>
              <a:rPr lang="zh-CN" altLang="en-US"/>
              <a:t>单击此处编辑文本</a:t>
            </a:r>
            <a:endParaRPr lang="zh-CN" altLang="en-US"/>
          </a:p>
        </p:txBody>
      </p:sp>
      <p:sp>
        <p:nvSpPr>
          <p:cNvPr id="4" name="内容占位符 3"/>
          <p:cNvSpPr>
            <a:spLocks noGrp="1"/>
          </p:cNvSpPr>
          <p:nvPr>
            <p:ph sz="half" idx="2"/>
            <p:custDataLst>
              <p:tags r:id="rId3"/>
            </p:custDataLst>
          </p:nvPr>
        </p:nvSpPr>
        <p:spPr>
          <a:xfrm>
            <a:off x="608305" y="1854343"/>
            <a:ext cx="5341565" cy="4396414"/>
          </a:xfrm>
        </p:spPr>
        <p:txBody>
          <a:bodyPr vert="horz" lIns="101600" tIns="0" rIns="82550" bIns="0" rtlCol="0">
            <a:normAutofit/>
          </a:body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5" name="文本占位符 4"/>
          <p:cNvSpPr>
            <a:spLocks noGrp="1"/>
          </p:cNvSpPr>
          <p:nvPr>
            <p:ph type="body" sz="quarter" idx="3" hasCustomPrompt="1"/>
            <p:custDataLst>
              <p:tags r:id="rId4"/>
            </p:custDataLst>
          </p:nvPr>
        </p:nvSpPr>
        <p:spPr>
          <a:xfrm>
            <a:off x="6234776" y="1421992"/>
            <a:ext cx="5341565" cy="381671"/>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5365" indent="0">
              <a:buNone/>
              <a:defRPr sz="1600" b="1"/>
            </a:lvl6pPr>
            <a:lvl7pPr marL="2742565" indent="0">
              <a:buNone/>
              <a:defRPr sz="1600" b="1"/>
            </a:lvl7pPr>
            <a:lvl8pPr marL="3199765" indent="0">
              <a:buNone/>
              <a:defRPr sz="1600" b="1"/>
            </a:lvl8pPr>
            <a:lvl9pPr marL="3656965"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5"/>
            </p:custDataLst>
          </p:nvPr>
        </p:nvSpPr>
        <p:spPr>
          <a:xfrm>
            <a:off x="6234776" y="1854343"/>
            <a:ext cx="5341565" cy="4396414"/>
          </a:xfrm>
        </p:spPr>
        <p:txBody>
          <a:bodyPr vert="horz" lIns="101600" tIns="0" rIns="82550" bIns="0" rtlCol="0">
            <a:normAutofit/>
          </a:body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5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38_自定义版式">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5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39_自定义版式">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5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40_自定义版式">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5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41_自定义版式">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5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42_自定义版式">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5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43_自定义版式">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5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44_自定义版式">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5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45_自定义版式">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5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46_自定义版式">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305" y="608513"/>
            <a:ext cx="10967486" cy="705731"/>
          </a:xfrm>
        </p:spPr>
        <p:txBody>
          <a:bodyPr vert="horz" lIns="90000" tIns="46800" rIns="90000" bIns="46800" rtlCol="0" anchor="ctr" anchorCtr="0">
            <a:normAutofit/>
          </a:body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图片与标题">
    <p:spTree>
      <p:nvGrpSpPr>
        <p:cNvPr id="1" name=""/>
        <p:cNvGrpSpPr/>
        <p:nvPr/>
      </p:nvGrpSpPr>
      <p:grpSpPr>
        <a:xfrm>
          <a:off x="0" y="0"/>
          <a:ext cx="0" cy="0"/>
        </a:xfrm>
      </p:grpSpPr>
      <p:sp>
        <p:nvSpPr>
          <p:cNvPr id="3" name="图片占位符 2"/>
          <p:cNvSpPr>
            <a:spLocks noGrp="1"/>
          </p:cNvSpPr>
          <p:nvPr>
            <p:ph type="pic" idx="1"/>
            <p:custDataLst>
              <p:tags r:id="rId1"/>
            </p:custDataLst>
          </p:nvPr>
        </p:nvSpPr>
        <p:spPr>
          <a:xfrm>
            <a:off x="608305" y="1555488"/>
            <a:ext cx="5232259" cy="4608853"/>
          </a:xfrm>
        </p:spPr>
        <p:txBody>
          <a:bodyPr vert="horz" lIns="90000" tIns="46800" rIns="90000" bIns="46800" rtlCol="0">
            <a:normAutofit/>
          </a:bodyPr>
          <a:lstStyle>
            <a:lvl1pPr>
              <a:buNone/>
              <a:defRPr sz="1600"/>
            </a:lvl1pPr>
          </a:lstStyle>
          <a:p>
            <a:pPr lvl="0"/>
            <a:endParaRPr>
              <a:sym typeface="+mn-ea"/>
            </a:endParaRPr>
          </a:p>
        </p:txBody>
      </p:sp>
      <p:sp>
        <p:nvSpPr>
          <p:cNvPr id="4" name="文本占位符 3"/>
          <p:cNvSpPr>
            <a:spLocks noGrp="1"/>
          </p:cNvSpPr>
          <p:nvPr>
            <p:ph type="body" sz="half" idx="2"/>
            <p:custDataLst>
              <p:tags r:id="rId2"/>
            </p:custDataLst>
          </p:nvPr>
        </p:nvSpPr>
        <p:spPr>
          <a:xfrm>
            <a:off x="6349408" y="1555488"/>
            <a:ext cx="5226383" cy="4608853"/>
          </a:xfrm>
        </p:spPr>
        <p:txBody>
          <a:bodyPr vert="horz" lIns="90000" tIns="46800" rIns="90000" bIns="46800" rtlCol="0">
            <a:normAutofit/>
          </a:bodyPr>
          <a:lstStyle>
            <a:lvl1pPr>
              <a:buNone/>
              <a:defRPr sz="1600"/>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
            </a:fld>
            <a:endParaRPr lang="zh-CN" altLang="en-US"/>
          </a:p>
        </p:txBody>
      </p:sp>
      <p:sp>
        <p:nvSpPr>
          <p:cNvPr id="6" name="页脚占位符 5"/>
          <p:cNvSpPr>
            <a:spLocks noGrp="1"/>
          </p:cNvSpPr>
          <p:nvPr>
            <p:ph type="ftr" sz="quarter" idx="11"/>
            <p:custDataLst>
              <p:tags r:id="rId4"/>
            </p:custDataLst>
          </p:nvPr>
        </p:nvSpPr>
        <p:spPr/>
        <p:txBody>
          <a:bodyPr/>
          <a:lstStyle/>
          <a:p>
            <a:endParaRPr lang="zh-CN" altLang="en-US"/>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
            </a:fld>
            <a:endParaRPr lang="zh-CN" altLang="en-US"/>
          </a:p>
        </p:txBody>
      </p:sp>
      <p:sp>
        <p:nvSpPr>
          <p:cNvPr id="9" name="标题 8"/>
          <p:cNvSpPr>
            <a:spLocks noGrp="1"/>
          </p:cNvSpPr>
          <p:nvPr>
            <p:ph type="title"/>
            <p:custDataLst>
              <p:tags r:id="rId6"/>
            </p:custDataLst>
          </p:nvPr>
        </p:nvSpPr>
        <p:spPr/>
        <p:txBody>
          <a:bodyPr/>
          <a:lstStyle/>
          <a:p>
            <a:r>
              <a:rPr lang="zh-CN" altLang="en-US"/>
              <a:t>单击此处编辑母版标题样式</a:t>
            </a:r>
            <a:endParaRPr lang="zh-CN" altLang="en-US"/>
          </a:p>
        </p:txBody>
      </p:sp>
    </p:spTree>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spTree>
      <p:nvGrpSpPr>
        <p:cNvPr id="1" name=""/>
        <p:cNvGrpSpPr/>
        <p:nvPr/>
      </p:nvGrpSpPr>
      <p:grpSpPr>
        <a:xfrm>
          <a:off x="0" y="0"/>
          <a:ext cx="0" cy="0"/>
        </a:xfrm>
      </p:grpSpPr>
      <p:sp>
        <p:nvSpPr>
          <p:cNvPr id="2" name="竖排标题 1"/>
          <p:cNvSpPr>
            <a:spLocks noGrp="1"/>
          </p:cNvSpPr>
          <p:nvPr>
            <p:ph type="title" orient="vert" hasCustomPrompt="1"/>
            <p:custDataLst>
              <p:tags r:id="rId1"/>
            </p:custDataLst>
          </p:nvPr>
        </p:nvSpPr>
        <p:spPr>
          <a:xfrm>
            <a:off x="10233201" y="914569"/>
            <a:ext cx="1043837" cy="5030131"/>
          </a:xfrm>
        </p:spPr>
        <p:txBody>
          <a:bodyPr vert="eaVert" lIns="90000" tIns="46800" rIns="90000" bIns="46800" rtlCol="0" anchor="ctr" anchorCtr="0">
            <a:normAutofit/>
          </a:bodyPr>
          <a:lstStyle>
            <a:lvl1pPr>
              <a:buNone/>
              <a:defRPr sz="2800"/>
            </a:lvl1pPr>
          </a:lstStyle>
          <a:p>
            <a:pPr lvl="0"/>
            <a:r>
              <a:rPr>
                <a:sym typeface="+mn-ea"/>
              </a:rPr>
              <a:t>单击此处编辑标题</a:t>
            </a:r>
            <a:endParaRPr>
              <a:sym typeface="+mn-ea"/>
            </a:endParaRPr>
          </a:p>
        </p:txBody>
      </p:sp>
      <p:sp>
        <p:nvSpPr>
          <p:cNvPr id="3" name="竖排文字占位符 2"/>
          <p:cNvSpPr>
            <a:spLocks noGrp="1"/>
          </p:cNvSpPr>
          <p:nvPr>
            <p:ph type="body" orient="vert" idx="1"/>
            <p:custDataLst>
              <p:tags r:id="rId2"/>
            </p:custDataLst>
          </p:nvPr>
        </p:nvSpPr>
        <p:spPr>
          <a:xfrm>
            <a:off x="914257" y="914569"/>
            <a:ext cx="9167767" cy="5030131"/>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6765" indent="-228600">
              <a:defRPr spc="300"/>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slideLayout" Target="../slideLayouts/slideLayout12.xml" /><Relationship Id="rId13" Type="http://schemas.openxmlformats.org/officeDocument/2006/relationships/slideLayout" Target="../slideLayouts/slideLayout13.xml" /><Relationship Id="rId14" Type="http://schemas.openxmlformats.org/officeDocument/2006/relationships/slideLayout" Target="../slideLayouts/slideLayout14.xml" /><Relationship Id="rId15" Type="http://schemas.openxmlformats.org/officeDocument/2006/relationships/slideLayout" Target="../slideLayouts/slideLayout15.xml" /><Relationship Id="rId16" Type="http://schemas.openxmlformats.org/officeDocument/2006/relationships/slideLayout" Target="../slideLayouts/slideLayout16.xml" /><Relationship Id="rId17" Type="http://schemas.openxmlformats.org/officeDocument/2006/relationships/slideLayout" Target="../slideLayouts/slideLayout17.xml" /><Relationship Id="rId18" Type="http://schemas.openxmlformats.org/officeDocument/2006/relationships/slideLayout" Target="../slideLayouts/slideLayout18.xml" /><Relationship Id="rId19" Type="http://schemas.openxmlformats.org/officeDocument/2006/relationships/slideLayout" Target="../slideLayouts/slideLayout19.xml" /><Relationship Id="rId2" Type="http://schemas.openxmlformats.org/officeDocument/2006/relationships/slideLayout" Target="../slideLayouts/slideLayout2.xml" /><Relationship Id="rId20" Type="http://schemas.openxmlformats.org/officeDocument/2006/relationships/slideLayout" Target="../slideLayouts/slideLayout20.xml" /><Relationship Id="rId21" Type="http://schemas.openxmlformats.org/officeDocument/2006/relationships/slideLayout" Target="../slideLayouts/slideLayout21.xml" /><Relationship Id="rId22" Type="http://schemas.openxmlformats.org/officeDocument/2006/relationships/slideLayout" Target="../slideLayouts/slideLayout22.xml" /><Relationship Id="rId23" Type="http://schemas.openxmlformats.org/officeDocument/2006/relationships/slideLayout" Target="../slideLayouts/slideLayout23.xml" /><Relationship Id="rId24" Type="http://schemas.openxmlformats.org/officeDocument/2006/relationships/slideLayout" Target="../slideLayouts/slideLayout24.xml" /><Relationship Id="rId25" Type="http://schemas.openxmlformats.org/officeDocument/2006/relationships/slideLayout" Target="../slideLayouts/slideLayout25.xml" /><Relationship Id="rId26" Type="http://schemas.openxmlformats.org/officeDocument/2006/relationships/slideLayout" Target="../slideLayouts/slideLayout26.xml" /><Relationship Id="rId27" Type="http://schemas.openxmlformats.org/officeDocument/2006/relationships/slideLayout" Target="../slideLayouts/slideLayout27.xml" /><Relationship Id="rId28" Type="http://schemas.openxmlformats.org/officeDocument/2006/relationships/slideLayout" Target="../slideLayouts/slideLayout28.xml" /><Relationship Id="rId29" Type="http://schemas.openxmlformats.org/officeDocument/2006/relationships/slideLayout" Target="../slideLayouts/slideLayout29.xml" /><Relationship Id="rId3" Type="http://schemas.openxmlformats.org/officeDocument/2006/relationships/slideLayout" Target="../slideLayouts/slideLayout3.xml" /><Relationship Id="rId30" Type="http://schemas.openxmlformats.org/officeDocument/2006/relationships/slideLayout" Target="../slideLayouts/slideLayout30.xml" /><Relationship Id="rId31" Type="http://schemas.openxmlformats.org/officeDocument/2006/relationships/slideLayout" Target="../slideLayouts/slideLayout31.xml" /><Relationship Id="rId32" Type="http://schemas.openxmlformats.org/officeDocument/2006/relationships/slideLayout" Target="../slideLayouts/slideLayout32.xml" /><Relationship Id="rId33" Type="http://schemas.openxmlformats.org/officeDocument/2006/relationships/slideLayout" Target="../slideLayouts/slideLayout33.xml" /><Relationship Id="rId34" Type="http://schemas.openxmlformats.org/officeDocument/2006/relationships/slideLayout" Target="../slideLayouts/slideLayout34.xml" /><Relationship Id="rId35" Type="http://schemas.openxmlformats.org/officeDocument/2006/relationships/slideLayout" Target="../slideLayouts/slideLayout35.xml" /><Relationship Id="rId36" Type="http://schemas.openxmlformats.org/officeDocument/2006/relationships/slideLayout" Target="../slideLayouts/slideLayout36.xml" /><Relationship Id="rId37" Type="http://schemas.openxmlformats.org/officeDocument/2006/relationships/slideLayout" Target="../slideLayouts/slideLayout37.xml" /><Relationship Id="rId38" Type="http://schemas.openxmlformats.org/officeDocument/2006/relationships/slideLayout" Target="../slideLayouts/slideLayout38.xml" /><Relationship Id="rId39" Type="http://schemas.openxmlformats.org/officeDocument/2006/relationships/slideLayout" Target="../slideLayouts/slideLayout39.xml" /><Relationship Id="rId4" Type="http://schemas.openxmlformats.org/officeDocument/2006/relationships/slideLayout" Target="../slideLayouts/slideLayout4.xml" /><Relationship Id="rId40" Type="http://schemas.openxmlformats.org/officeDocument/2006/relationships/slideLayout" Target="../slideLayouts/slideLayout40.xml" /><Relationship Id="rId41" Type="http://schemas.openxmlformats.org/officeDocument/2006/relationships/slideLayout" Target="../slideLayouts/slideLayout41.xml" /><Relationship Id="rId42" Type="http://schemas.openxmlformats.org/officeDocument/2006/relationships/slideLayout" Target="../slideLayouts/slideLayout42.xml" /><Relationship Id="rId43" Type="http://schemas.openxmlformats.org/officeDocument/2006/relationships/slideLayout" Target="../slideLayouts/slideLayout43.xml" /><Relationship Id="rId44" Type="http://schemas.openxmlformats.org/officeDocument/2006/relationships/slideLayout" Target="../slideLayouts/slideLayout44.xml" /><Relationship Id="rId45" Type="http://schemas.openxmlformats.org/officeDocument/2006/relationships/slideLayout" Target="../slideLayouts/slideLayout45.xml" /><Relationship Id="rId46" Type="http://schemas.openxmlformats.org/officeDocument/2006/relationships/slideLayout" Target="../slideLayouts/slideLayout46.xml" /><Relationship Id="rId47" Type="http://schemas.openxmlformats.org/officeDocument/2006/relationships/slideLayout" Target="../slideLayouts/slideLayout47.xml" /><Relationship Id="rId48" Type="http://schemas.openxmlformats.org/officeDocument/2006/relationships/slideLayout" Target="../slideLayouts/slideLayout48.xml" /><Relationship Id="rId49" Type="http://schemas.openxmlformats.org/officeDocument/2006/relationships/slideLayout" Target="../slideLayouts/slideLayout49.xml" /><Relationship Id="rId5" Type="http://schemas.openxmlformats.org/officeDocument/2006/relationships/slideLayout" Target="../slideLayouts/slideLayout5.xml" /><Relationship Id="rId50" Type="http://schemas.openxmlformats.org/officeDocument/2006/relationships/slideLayout" Target="../slideLayouts/slideLayout50.xml" /><Relationship Id="rId51" Type="http://schemas.openxmlformats.org/officeDocument/2006/relationships/slideLayout" Target="../slideLayouts/slideLayout51.xml" /><Relationship Id="rId52" Type="http://schemas.openxmlformats.org/officeDocument/2006/relationships/slideLayout" Target="../slideLayouts/slideLayout52.xml" /><Relationship Id="rId53" Type="http://schemas.openxmlformats.org/officeDocument/2006/relationships/slideLayout" Target="../slideLayouts/slideLayout53.xml" /><Relationship Id="rId54" Type="http://schemas.openxmlformats.org/officeDocument/2006/relationships/slideLayout" Target="../slideLayouts/slideLayout54.xml" /><Relationship Id="rId55" Type="http://schemas.openxmlformats.org/officeDocument/2006/relationships/slideLayout" Target="../slideLayouts/slideLayout55.xml" /><Relationship Id="rId56" Type="http://schemas.openxmlformats.org/officeDocument/2006/relationships/slideLayout" Target="../slideLayouts/slideLayout56.xml" /><Relationship Id="rId57" Type="http://schemas.openxmlformats.org/officeDocument/2006/relationships/slideLayout" Target="../slideLayouts/slideLayout57.xml" /><Relationship Id="rId58" Type="http://schemas.openxmlformats.org/officeDocument/2006/relationships/slideLayout" Target="../slideLayouts/slideLayout58.xml" /><Relationship Id="rId59" Type="http://schemas.openxmlformats.org/officeDocument/2006/relationships/tags" Target="../tags/tag57.xml" /><Relationship Id="rId6" Type="http://schemas.openxmlformats.org/officeDocument/2006/relationships/slideLayout" Target="../slideLayouts/slideLayout6.xml" /><Relationship Id="rId60" Type="http://schemas.openxmlformats.org/officeDocument/2006/relationships/tags" Target="../tags/tag58.xml" /><Relationship Id="rId61" Type="http://schemas.openxmlformats.org/officeDocument/2006/relationships/tags" Target="../tags/tag59.xml" /><Relationship Id="rId62" Type="http://schemas.openxmlformats.org/officeDocument/2006/relationships/tags" Target="../tags/tag60.xml" /><Relationship Id="rId63" Type="http://schemas.openxmlformats.org/officeDocument/2006/relationships/tags" Target="../tags/tag61.xml" /><Relationship Id="rId64" Type="http://schemas.openxmlformats.org/officeDocument/2006/relationships/tags" Target="../tags/tag62.xml" /><Relationship Id="rId65" Type="http://schemas.openxmlformats.org/officeDocument/2006/relationships/theme" Target="../theme/theme1.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rgbClr val="FFFFFF"/>
        </a:solidFill>
        <a:effectLst/>
      </p:bgPr>
    </p:bg>
    <p:spTree>
      <p:nvGrpSpPr>
        <p:cNvPr id="1" name=""/>
        <p:cNvGrpSpPr/>
        <p:nvPr/>
      </p:nvGrpSpPr>
      <p:grpSpPr>
        <a:xfrm>
          <a:off x="0" y="0"/>
          <a:ext cx="0" cy="0"/>
        </a:xfrm>
      </p:grpSpPr>
      <p:sp>
        <p:nvSpPr>
          <p:cNvPr id="2" name="标题占位符 1"/>
          <p:cNvSpPr>
            <a:spLocks noGrp="1"/>
          </p:cNvSpPr>
          <p:nvPr>
            <p:ph type="title"/>
            <p:custDataLst>
              <p:tags r:id="rId59"/>
            </p:custDataLst>
          </p:nvPr>
        </p:nvSpPr>
        <p:spPr>
          <a:xfrm>
            <a:off x="608305" y="608513"/>
            <a:ext cx="10967486" cy="705731"/>
          </a:xfrm>
          <a:prstGeom prst="rect">
            <a:avLst/>
          </a:prstGeom>
        </p:spPr>
        <p:txBody>
          <a:bodyPr vert="horz" lIns="90170" tIns="46990" rIns="90170" bIns="46990" rtlCol="0" anchor="ctr" anchorCtr="0">
            <a:normAutofit/>
          </a:bodyPr>
          <a:lstStyle/>
          <a:p>
            <a:r>
              <a:rPr lang="zh-CN" altLang="en-US"/>
              <a:t>单击此处编辑母版标题样式</a:t>
            </a:r>
            <a:endParaRPr lang="zh-CN" altLang="en-US"/>
          </a:p>
        </p:txBody>
      </p:sp>
      <p:sp>
        <p:nvSpPr>
          <p:cNvPr id="3" name="文本占位符 2"/>
          <p:cNvSpPr>
            <a:spLocks noGrp="1"/>
          </p:cNvSpPr>
          <p:nvPr>
            <p:ph type="body" idx="1"/>
            <p:custDataLst>
              <p:tags r:id="rId60"/>
            </p:custDataLst>
          </p:nvPr>
        </p:nvSpPr>
        <p:spPr>
          <a:xfrm>
            <a:off x="608305" y="1490676"/>
            <a:ext cx="10967486" cy="4760081"/>
          </a:xfrm>
          <a:prstGeom prst="rect">
            <a:avLst/>
          </a:prstGeom>
        </p:spPr>
        <p:txBody>
          <a:bodyPr vert="horz" lIns="90000" tIns="46800" rIns="90000" bIns="4680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custDataLst>
              <p:tags r:id="rId61"/>
            </p:custDataLst>
          </p:nvPr>
        </p:nvSpPr>
        <p:spPr>
          <a:xfrm>
            <a:off x="611904" y="6315569"/>
            <a:ext cx="2699578" cy="316859"/>
          </a:xfrm>
          <a:prstGeom prst="rect">
            <a:avLst/>
          </a:prstGeom>
        </p:spPr>
        <p:txBody>
          <a:bodyPr vert="horz" lIns="91440" tIns="45720" rIns="91440" bIns="45720" rtlCol="0" anchor="ctr">
            <a:normAutofit/>
          </a:bodyPr>
          <a:lstStyle>
            <a:lvl1pPr algn="l">
              <a:defRPr sz="1000" baseline="0">
                <a:solidFill>
                  <a:schemeClr val="tx1">
                    <a:tint val="7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3"/>
            <p:custDataLst>
              <p:tags r:id="rId62"/>
            </p:custDataLst>
          </p:nvPr>
        </p:nvSpPr>
        <p:spPr>
          <a:xfrm>
            <a:off x="4115357" y="6315569"/>
            <a:ext cx="3959381" cy="316859"/>
          </a:xfrm>
          <a:prstGeom prst="rect">
            <a:avLst/>
          </a:prstGeom>
        </p:spPr>
        <p:txBody>
          <a:bodyPr vert="horz" lIns="91440" tIns="45720" rIns="91440" bIns="45720" rtlCol="0" anchor="ctr">
            <a:normAutofit/>
          </a:bodyPr>
          <a:lstStyle>
            <a:lvl1pPr algn="ctr">
              <a:defRPr sz="1000" baseline="0">
                <a:solidFill>
                  <a:schemeClr val="tx1">
                    <a:tint val="75000"/>
                  </a:schemeClr>
                </a:solidFill>
                <a:latin typeface="Arial" panose="020b0604020202020204" pitchFamily="34" charset="0"/>
                <a:ea typeface="微软雅黑" panose="020b0503020204020204" pitchFamily="34" charset="-122"/>
              </a:defRPr>
            </a:lvl1pPr>
          </a:lstStyle>
          <a:p>
            <a:endParaRPr lang="zh-CN" altLang="en-US"/>
          </a:p>
        </p:txBody>
      </p:sp>
      <p:sp>
        <p:nvSpPr>
          <p:cNvPr id="6" name="灯片编号占位符 5"/>
          <p:cNvSpPr>
            <a:spLocks noGrp="1"/>
          </p:cNvSpPr>
          <p:nvPr>
            <p:ph type="sldNum" sz="quarter" idx="4"/>
            <p:custDataLst>
              <p:tags r:id="rId63"/>
            </p:custDataLst>
          </p:nvPr>
        </p:nvSpPr>
        <p:spPr>
          <a:xfrm>
            <a:off x="8876213" y="6315569"/>
            <a:ext cx="2699578" cy="316859"/>
          </a:xfrm>
          <a:prstGeom prst="rect">
            <a:avLst/>
          </a:prstGeom>
        </p:spPr>
        <p:txBody>
          <a:bodyPr vert="horz" lIns="91440" tIns="45720" rIns="91440" bIns="45720" rtlCol="0" anchor="ctr">
            <a:normAutofit/>
          </a:bodyPr>
          <a:lstStyle>
            <a:lvl1pPr algn="r">
              <a:defRPr sz="1000" baseline="0">
                <a:solidFill>
                  <a:schemeClr val="tx1">
                    <a:tint val="7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t>0</a:t>
            </a:fld>
            <a:endParaRPr lang="zh-CN" altLang="en-US"/>
          </a:p>
        </p:txBody>
      </p:sp>
    </p:spTree>
    <p:custDataLst>
      <p:tags r:id="rId64"/>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 id="2147483691" r:id="rId43"/>
    <p:sldLayoutId id="2147483692" r:id="rId44"/>
    <p:sldLayoutId id="2147483693" r:id="rId45"/>
    <p:sldLayoutId id="2147483694" r:id="rId46"/>
    <p:sldLayoutId id="2147483695" r:id="rId47"/>
    <p:sldLayoutId id="2147483696" r:id="rId48"/>
    <p:sldLayoutId id="2147483697" r:id="rId49"/>
    <p:sldLayoutId id="2147483698" r:id="rId50"/>
    <p:sldLayoutId id="2147483699" r:id="rId51"/>
    <p:sldLayoutId id="2147483700" r:id="rId52"/>
    <p:sldLayoutId id="2147483701" r:id="rId53"/>
    <p:sldLayoutId id="2147483702" r:id="rId54"/>
    <p:sldLayoutId id="2147483703" r:id="rId55"/>
    <p:sldLayoutId id="2147483704" r:id="rId56"/>
    <p:sldLayoutId id="2147483705" r:id="rId57"/>
    <p:sldLayoutId id="2147483706" r:id="rId58"/>
  </p:sldLayoutIdLst>
  <p:transition/>
  <p:timing/>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ct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20000"/>
        </a:lnSpc>
        <a:spcBef>
          <a:spcPct val="0"/>
        </a:spcBef>
        <a:spcAft>
          <a:spcPts val="600"/>
        </a:spcAft>
        <a:buFont typeface="Arial" panose="020b0604020202020204" pitchFamily="34" charset="0"/>
        <a:buChar char="●"/>
        <a:tabLst>
          <a:tab pos="1609725"/>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20000"/>
        </a:lnSpc>
        <a:spcBef>
          <a:spcPct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20000"/>
        </a:lnSpc>
        <a:spcBef>
          <a:spcPct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2056765" indent="-228600" algn="l" defTabSz="914400" rtl="0" eaLnBrk="1" fontAlgn="auto" latinLnBrk="0" hangingPunct="1">
        <a:lnSpc>
          <a:spcPct val="120000"/>
        </a:lnSpc>
        <a:spcBef>
          <a:spcPct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5139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1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3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5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5365" algn="l" defTabSz="914400" rtl="0" eaLnBrk="1" latinLnBrk="0" hangingPunct="1">
        <a:defRPr sz="1800" kern="1200">
          <a:solidFill>
            <a:schemeClr val="tx1"/>
          </a:solidFill>
          <a:latin typeface="+mn-lt"/>
          <a:ea typeface="+mn-ea"/>
          <a:cs typeface="+mn-cs"/>
        </a:defRPr>
      </a:lvl6pPr>
      <a:lvl7pPr marL="2742565" algn="l" defTabSz="914400" rtl="0" eaLnBrk="1" latinLnBrk="0" hangingPunct="1">
        <a:defRPr sz="1800" kern="1200">
          <a:solidFill>
            <a:schemeClr val="tx1"/>
          </a:solidFill>
          <a:latin typeface="+mn-lt"/>
          <a:ea typeface="+mn-ea"/>
          <a:cs typeface="+mn-cs"/>
        </a:defRPr>
      </a:lvl7pPr>
      <a:lvl8pPr marL="3199765" algn="l" defTabSz="914400" rtl="0" eaLnBrk="1" latinLnBrk="0" hangingPunct="1">
        <a:defRPr sz="1800" kern="1200">
          <a:solidFill>
            <a:schemeClr val="tx1"/>
          </a:solidFill>
          <a:latin typeface="+mn-lt"/>
          <a:ea typeface="+mn-ea"/>
          <a:cs typeface="+mn-cs"/>
        </a:defRPr>
      </a:lvl8pPr>
      <a:lvl9pPr marL="3656965"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2.xml"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21.xml" /><Relationship Id="rId2" Type="http://schemas.openxmlformats.org/officeDocument/2006/relationships/package" Target="../embeddings/Document5.docx" TargetMode="Internal" /><Relationship Id="rId3" Type="http://schemas.openxmlformats.org/officeDocument/2006/relationships/image" Target="../media/image6.emf" /><Relationship Id="rId4" Type="http://schemas.openxmlformats.org/officeDocument/2006/relationships/vmlDrawing" Target="../drawings/vmlDrawing4.vml"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22.xml" /><Relationship Id="rId2" Type="http://schemas.openxmlformats.org/officeDocument/2006/relationships/package" Target="../embeddings/Document6.docx" TargetMode="Internal" /><Relationship Id="rId3" Type="http://schemas.openxmlformats.org/officeDocument/2006/relationships/image" Target="../media/image7.emf" /><Relationship Id="rId4" Type="http://schemas.openxmlformats.org/officeDocument/2006/relationships/vmlDrawing" Target="../drawings/vmlDrawing5.vml"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23.xml" /><Relationship Id="rId2" Type="http://schemas.openxmlformats.org/officeDocument/2006/relationships/package" Target="../embeddings/Document7.docx" TargetMode="Internal" /><Relationship Id="rId3" Type="http://schemas.openxmlformats.org/officeDocument/2006/relationships/image" Target="../media/image8.emf" /><Relationship Id="rId4" Type="http://schemas.openxmlformats.org/officeDocument/2006/relationships/vmlDrawing" Target="../drawings/vmlDrawing6.vml"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24.xml"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25.xml" /><Relationship Id="rId2" Type="http://schemas.openxmlformats.org/officeDocument/2006/relationships/image" Target="../media/image9.jpeg" /><Relationship Id="rId3" Type="http://schemas.openxmlformats.org/officeDocument/2006/relationships/package" Target="../embeddings/Document8.docx" TargetMode="Internal" /><Relationship Id="rId4" Type="http://schemas.openxmlformats.org/officeDocument/2006/relationships/image" Target="../media/image10.emf" /><Relationship Id="rId5" Type="http://schemas.openxmlformats.org/officeDocument/2006/relationships/vmlDrawing" Target="../drawings/vmlDrawing7.vml"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26.xml"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27.xml" /><Relationship Id="rId2" Type="http://schemas.openxmlformats.org/officeDocument/2006/relationships/image" Target="../media/image11.jpeg" /><Relationship Id="rId3" Type="http://schemas.openxmlformats.org/officeDocument/2006/relationships/package" Target="../embeddings/Document9.docx" TargetMode="Internal" /><Relationship Id="rId4" Type="http://schemas.openxmlformats.org/officeDocument/2006/relationships/image" Target="../media/image12.emf" /><Relationship Id="rId5" Type="http://schemas.openxmlformats.org/officeDocument/2006/relationships/vmlDrawing" Target="../drawings/vmlDrawing8.vml"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28.xml" /><Relationship Id="rId2" Type="http://schemas.openxmlformats.org/officeDocument/2006/relationships/image" Target="../media/image13.jpeg"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29.xml" /><Relationship Id="rId2" Type="http://schemas.openxmlformats.org/officeDocument/2006/relationships/package" Target="../embeddings/Document10.docx" TargetMode="Internal" /><Relationship Id="rId3" Type="http://schemas.openxmlformats.org/officeDocument/2006/relationships/image" Target="../media/image14.emf" /><Relationship Id="rId4" Type="http://schemas.openxmlformats.org/officeDocument/2006/relationships/vmlDrawing" Target="../drawings/vmlDrawing9.vml"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30.xml" /><Relationship Id="rId2" Type="http://schemas.openxmlformats.org/officeDocument/2006/relationships/image" Target="../media/image15.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3.xml"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31.xml"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32.xml" /><Relationship Id="rId2" Type="http://schemas.openxmlformats.org/officeDocument/2006/relationships/image" Target="../media/image16.jpeg"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33.xml" /><Relationship Id="rId2" Type="http://schemas.openxmlformats.org/officeDocument/2006/relationships/image" Target="../media/image17.jpeg" /></Relationships>
</file>

<file path=ppt/slides/_rels/slide23.xml.rels>&#65279;<?xml version="1.0" encoding="utf-8" standalone="yes"?><Relationships xmlns="http://schemas.openxmlformats.org/package/2006/relationships"><Relationship Id="rId1" Type="http://schemas.openxmlformats.org/officeDocument/2006/relationships/slideLayout" Target="../slideLayouts/slideLayout34.xml" /><Relationship Id="rId2" Type="http://schemas.openxmlformats.org/officeDocument/2006/relationships/image" Target="../media/image18.jpeg" /></Relationships>
</file>

<file path=ppt/slides/_rels/slide24.xml.rels>&#65279;<?xml version="1.0" encoding="utf-8" standalone="yes"?><Relationships xmlns="http://schemas.openxmlformats.org/package/2006/relationships"><Relationship Id="rId1" Type="http://schemas.openxmlformats.org/officeDocument/2006/relationships/slideLayout" Target="../slideLayouts/slideLayout35.xml" /><Relationship Id="rId2" Type="http://schemas.openxmlformats.org/officeDocument/2006/relationships/notesSlide" Target="../notesSlides/notesSlide1.xml" /><Relationship Id="rId3" Type="http://schemas.openxmlformats.org/officeDocument/2006/relationships/image" Target="../media/image19.jpeg" /><Relationship Id="rId4" Type="http://schemas.openxmlformats.org/officeDocument/2006/relationships/package" Target="../embeddings/Document11.docx" TargetMode="Internal" /><Relationship Id="rId5" Type="http://schemas.openxmlformats.org/officeDocument/2006/relationships/image" Target="../media/image20.emf" /><Relationship Id="rId6" Type="http://schemas.openxmlformats.org/officeDocument/2006/relationships/vmlDrawing" Target="../drawings/vmlDrawing10.vml" /></Relationships>
</file>

<file path=ppt/slides/_rels/slide25.xml.rels>&#65279;<?xml version="1.0" encoding="utf-8" standalone="yes"?><Relationships xmlns="http://schemas.openxmlformats.org/package/2006/relationships"><Relationship Id="rId1" Type="http://schemas.openxmlformats.org/officeDocument/2006/relationships/slideLayout" Target="../slideLayouts/slideLayout36.xml" /><Relationship Id="rId2" Type="http://schemas.openxmlformats.org/officeDocument/2006/relationships/image" Target="../media/image19.jpeg" /></Relationships>
</file>

<file path=ppt/slides/_rels/slide26.xml.rels>&#65279;<?xml version="1.0" encoding="utf-8" standalone="yes"?><Relationships xmlns="http://schemas.openxmlformats.org/package/2006/relationships"><Relationship Id="rId1" Type="http://schemas.openxmlformats.org/officeDocument/2006/relationships/slideLayout" Target="../slideLayouts/slideLayout37.xml" /><Relationship Id="rId2" Type="http://schemas.openxmlformats.org/officeDocument/2006/relationships/package" Target="../embeddings/Document12.docx" TargetMode="Internal" /><Relationship Id="rId3" Type="http://schemas.openxmlformats.org/officeDocument/2006/relationships/image" Target="../media/image21.emf" /><Relationship Id="rId4" Type="http://schemas.openxmlformats.org/officeDocument/2006/relationships/image" Target="../media/image19.jpeg" /><Relationship Id="rId5" Type="http://schemas.openxmlformats.org/officeDocument/2006/relationships/vmlDrawing" Target="../drawings/vmlDrawing11.vml" /></Relationships>
</file>

<file path=ppt/slides/_rels/slide27.xml.rels>&#65279;<?xml version="1.0" encoding="utf-8" standalone="yes"?><Relationships xmlns="http://schemas.openxmlformats.org/package/2006/relationships"><Relationship Id="rId1" Type="http://schemas.openxmlformats.org/officeDocument/2006/relationships/slideLayout" Target="../slideLayouts/slideLayout38.xml" /><Relationship Id="rId2" Type="http://schemas.openxmlformats.org/officeDocument/2006/relationships/package" Target="../embeddings/Document13.docx" TargetMode="Internal" /><Relationship Id="rId3" Type="http://schemas.openxmlformats.org/officeDocument/2006/relationships/image" Target="../media/image22.emf" /><Relationship Id="rId4" Type="http://schemas.openxmlformats.org/officeDocument/2006/relationships/image" Target="../media/image19.jpeg" /><Relationship Id="rId5" Type="http://schemas.openxmlformats.org/officeDocument/2006/relationships/vmlDrawing" Target="../drawings/vmlDrawing12.vml" /></Relationships>
</file>

<file path=ppt/slides/_rels/slide28.xml.rels>&#65279;<?xml version="1.0" encoding="utf-8" standalone="yes"?><Relationships xmlns="http://schemas.openxmlformats.org/package/2006/relationships"><Relationship Id="rId1" Type="http://schemas.openxmlformats.org/officeDocument/2006/relationships/slideLayout" Target="../slideLayouts/slideLayout39.xml" /><Relationship Id="rId2" Type="http://schemas.openxmlformats.org/officeDocument/2006/relationships/image" Target="../media/image23.jpeg" /><Relationship Id="rId3" Type="http://schemas.openxmlformats.org/officeDocument/2006/relationships/package" Target="../embeddings/Document14.docx" TargetMode="Internal" /><Relationship Id="rId4" Type="http://schemas.openxmlformats.org/officeDocument/2006/relationships/image" Target="../media/image24.emf" /><Relationship Id="rId5" Type="http://schemas.openxmlformats.org/officeDocument/2006/relationships/vmlDrawing" Target="../drawings/vmlDrawing13.vml" /></Relationships>
</file>

<file path=ppt/slides/_rels/slide29.xml.rels>&#65279;<?xml version="1.0" encoding="utf-8" standalone="yes"?><Relationships xmlns="http://schemas.openxmlformats.org/package/2006/relationships"><Relationship Id="rId1" Type="http://schemas.openxmlformats.org/officeDocument/2006/relationships/slideLayout" Target="../slideLayouts/slideLayout40.xml" /><Relationship Id="rId2" Type="http://schemas.openxmlformats.org/officeDocument/2006/relationships/image" Target="../media/image2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4.xml" /></Relationships>
</file>

<file path=ppt/slides/_rels/slide30.xml.rels>&#65279;<?xml version="1.0" encoding="utf-8" standalone="yes"?><Relationships xmlns="http://schemas.openxmlformats.org/package/2006/relationships"><Relationship Id="rId1" Type="http://schemas.openxmlformats.org/officeDocument/2006/relationships/slideLayout" Target="../slideLayouts/slideLayout41.xml" /><Relationship Id="rId2" Type="http://schemas.openxmlformats.org/officeDocument/2006/relationships/image" Target="../media/image25.jpeg" /><Relationship Id="rId3" Type="http://schemas.openxmlformats.org/officeDocument/2006/relationships/image" Target="../media/image26.jpeg" /></Relationships>
</file>

<file path=ppt/slides/_rels/slide31.xml.rels>&#65279;<?xml version="1.0" encoding="utf-8" standalone="yes"?><Relationships xmlns="http://schemas.openxmlformats.org/package/2006/relationships"><Relationship Id="rId1" Type="http://schemas.openxmlformats.org/officeDocument/2006/relationships/slideLayout" Target="../slideLayouts/slideLayout42.xml" /></Relationships>
</file>

<file path=ppt/slides/_rels/slide32.xml.rels>&#65279;<?xml version="1.0" encoding="utf-8" standalone="yes"?><Relationships xmlns="http://schemas.openxmlformats.org/package/2006/relationships"><Relationship Id="rId1" Type="http://schemas.openxmlformats.org/officeDocument/2006/relationships/slideLayout" Target="../slideLayouts/slideLayout43.xml" /></Relationships>
</file>

<file path=ppt/slides/_rels/slide33.xml.rels>&#65279;<?xml version="1.0" encoding="utf-8" standalone="yes"?><Relationships xmlns="http://schemas.openxmlformats.org/package/2006/relationships"><Relationship Id="rId1" Type="http://schemas.openxmlformats.org/officeDocument/2006/relationships/slideLayout" Target="../slideLayouts/slideLayout44.xml" /></Relationships>
</file>

<file path=ppt/slides/_rels/slide34.xml.rels>&#65279;<?xml version="1.0" encoding="utf-8" standalone="yes"?><Relationships xmlns="http://schemas.openxmlformats.org/package/2006/relationships"><Relationship Id="rId1" Type="http://schemas.openxmlformats.org/officeDocument/2006/relationships/slideLayout" Target="../slideLayouts/slideLayout45.xml" /><Relationship Id="rId2" Type="http://schemas.openxmlformats.org/officeDocument/2006/relationships/image" Target="../media/image27.jpeg" /></Relationships>
</file>

<file path=ppt/slides/_rels/slide35.xml.rels>&#65279;<?xml version="1.0" encoding="utf-8" standalone="yes"?><Relationships xmlns="http://schemas.openxmlformats.org/package/2006/relationships"><Relationship Id="rId1" Type="http://schemas.openxmlformats.org/officeDocument/2006/relationships/slideLayout" Target="../slideLayouts/slideLayout46.xml" /><Relationship Id="rId2" Type="http://schemas.openxmlformats.org/officeDocument/2006/relationships/image" Target="../media/image28.jpeg" /><Relationship Id="rId3" Type="http://schemas.openxmlformats.org/officeDocument/2006/relationships/image" Target="../media/image29.jpeg" /></Relationships>
</file>

<file path=ppt/slides/_rels/slide36.xml.rels>&#65279;<?xml version="1.0" encoding="utf-8" standalone="yes"?><Relationships xmlns="http://schemas.openxmlformats.org/package/2006/relationships"><Relationship Id="rId1" Type="http://schemas.openxmlformats.org/officeDocument/2006/relationships/slideLayout" Target="../slideLayouts/slideLayout47.xml" /><Relationship Id="rId2" Type="http://schemas.openxmlformats.org/officeDocument/2006/relationships/image" Target="../media/image30.jpeg" /></Relationships>
</file>

<file path=ppt/slides/_rels/slide37.xml.rels>&#65279;<?xml version="1.0" encoding="utf-8" standalone="yes"?><Relationships xmlns="http://schemas.openxmlformats.org/package/2006/relationships"><Relationship Id="rId1" Type="http://schemas.openxmlformats.org/officeDocument/2006/relationships/slideLayout" Target="../slideLayouts/slideLayout48.xml" /><Relationship Id="rId2" Type="http://schemas.openxmlformats.org/officeDocument/2006/relationships/image" Target="../media/image28.jpeg" /></Relationships>
</file>

<file path=ppt/slides/_rels/slide38.xml.rels>&#65279;<?xml version="1.0" encoding="utf-8" standalone="yes"?><Relationships xmlns="http://schemas.openxmlformats.org/package/2006/relationships"><Relationship Id="rId1" Type="http://schemas.openxmlformats.org/officeDocument/2006/relationships/slideLayout" Target="../slideLayouts/slideLayout49.xml" /></Relationships>
</file>

<file path=ppt/slides/_rels/slide39.xml.rels>&#65279;<?xml version="1.0" encoding="utf-8" standalone="yes"?><Relationships xmlns="http://schemas.openxmlformats.org/package/2006/relationships"><Relationship Id="rId1" Type="http://schemas.openxmlformats.org/officeDocument/2006/relationships/slideLayout" Target="../slideLayouts/slideLayout50.xml" /><Relationship Id="rId2" Type="http://schemas.openxmlformats.org/officeDocument/2006/relationships/package" Target="../embeddings/Document15.docx" TargetMode="Internal" /><Relationship Id="rId3" Type="http://schemas.openxmlformats.org/officeDocument/2006/relationships/image" Target="../media/image31.emf" /><Relationship Id="rId4" Type="http://schemas.openxmlformats.org/officeDocument/2006/relationships/vmlDrawing" Target="../drawings/vmlDrawing14.vml"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5.xml" /><Relationship Id="rId2" Type="http://schemas.openxmlformats.org/officeDocument/2006/relationships/image" Target="../media/image1.jpeg" /></Relationships>
</file>

<file path=ppt/slides/_rels/slide40.xml.rels>&#65279;<?xml version="1.0" encoding="utf-8" standalone="yes"?><Relationships xmlns="http://schemas.openxmlformats.org/package/2006/relationships"><Relationship Id="rId1" Type="http://schemas.openxmlformats.org/officeDocument/2006/relationships/slideLayout" Target="../slideLayouts/slideLayout51.xml" /><Relationship Id="rId2" Type="http://schemas.openxmlformats.org/officeDocument/2006/relationships/image" Target="../media/image32.jpeg" /></Relationships>
</file>

<file path=ppt/slides/_rels/slide41.xml.rels>&#65279;<?xml version="1.0" encoding="utf-8" standalone="yes"?><Relationships xmlns="http://schemas.openxmlformats.org/package/2006/relationships"><Relationship Id="rId1" Type="http://schemas.openxmlformats.org/officeDocument/2006/relationships/slideLayout" Target="../slideLayouts/slideLayout52.xml" /><Relationship Id="rId2" Type="http://schemas.openxmlformats.org/officeDocument/2006/relationships/image" Target="../media/image33.jpeg" /><Relationship Id="rId3" Type="http://schemas.openxmlformats.org/officeDocument/2006/relationships/image" Target="../media/image34.jpeg" /><Relationship Id="rId4" Type="http://schemas.openxmlformats.org/officeDocument/2006/relationships/image" Target="../media/image35.jpeg" /></Relationships>
</file>

<file path=ppt/slides/_rels/slide42.xml.rels>&#65279;<?xml version="1.0" encoding="utf-8" standalone="yes"?><Relationships xmlns="http://schemas.openxmlformats.org/package/2006/relationships"><Relationship Id="rId1" Type="http://schemas.openxmlformats.org/officeDocument/2006/relationships/slideLayout" Target="../slideLayouts/slideLayout53.xml" /><Relationship Id="rId2" Type="http://schemas.openxmlformats.org/officeDocument/2006/relationships/image" Target="../media/image33.jpeg" /><Relationship Id="rId3" Type="http://schemas.openxmlformats.org/officeDocument/2006/relationships/image" Target="../media/image34.jpeg" /></Relationships>
</file>

<file path=ppt/slides/_rels/slide43.xml.rels>&#65279;<?xml version="1.0" encoding="utf-8" standalone="yes"?><Relationships xmlns="http://schemas.openxmlformats.org/package/2006/relationships"><Relationship Id="rId1" Type="http://schemas.openxmlformats.org/officeDocument/2006/relationships/slideLayout" Target="../slideLayouts/slideLayout54.xml" /><Relationship Id="rId2" Type="http://schemas.openxmlformats.org/officeDocument/2006/relationships/image" Target="../media/image33.jpeg" /><Relationship Id="rId3" Type="http://schemas.openxmlformats.org/officeDocument/2006/relationships/image" Target="../media/image34.jpeg" /></Relationships>
</file>

<file path=ppt/slides/_rels/slide44.xml.rels>&#65279;<?xml version="1.0" encoding="utf-8" standalone="yes"?><Relationships xmlns="http://schemas.openxmlformats.org/package/2006/relationships"><Relationship Id="rId1" Type="http://schemas.openxmlformats.org/officeDocument/2006/relationships/slideLayout" Target="../slideLayouts/slideLayout55.xml" /><Relationship Id="rId2" Type="http://schemas.openxmlformats.org/officeDocument/2006/relationships/image" Target="../media/image36.jpeg" /><Relationship Id="rId3" Type="http://schemas.openxmlformats.org/officeDocument/2006/relationships/package" Target="../embeddings/Document16.docx" TargetMode="Internal" /><Relationship Id="rId4" Type="http://schemas.openxmlformats.org/officeDocument/2006/relationships/image" Target="../media/image37.emf" /><Relationship Id="rId5" Type="http://schemas.openxmlformats.org/officeDocument/2006/relationships/vmlDrawing" Target="../drawings/vmlDrawing15.vml" /></Relationships>
</file>

<file path=ppt/slides/_rels/slide45.xml.rels>&#65279;<?xml version="1.0" encoding="utf-8" standalone="yes"?><Relationships xmlns="http://schemas.openxmlformats.org/package/2006/relationships"><Relationship Id="rId1" Type="http://schemas.openxmlformats.org/officeDocument/2006/relationships/slideLayout" Target="../slideLayouts/slideLayout56.xml" /><Relationship Id="rId2" Type="http://schemas.openxmlformats.org/officeDocument/2006/relationships/image" Target="../media/image38.jpeg" /><Relationship Id="rId3" Type="http://schemas.openxmlformats.org/officeDocument/2006/relationships/package" Target="../embeddings/Document17.docx" TargetMode="Internal" /><Relationship Id="rId4" Type="http://schemas.openxmlformats.org/officeDocument/2006/relationships/image" Target="../media/image39.emf" /><Relationship Id="rId5" Type="http://schemas.openxmlformats.org/officeDocument/2006/relationships/vmlDrawing" Target="../drawings/vmlDrawing16.vml" /></Relationships>
</file>

<file path=ppt/slides/_rels/slide46.xml.rels>&#65279;<?xml version="1.0" encoding="utf-8" standalone="yes"?><Relationships xmlns="http://schemas.openxmlformats.org/package/2006/relationships"><Relationship Id="rId1" Type="http://schemas.openxmlformats.org/officeDocument/2006/relationships/slideLayout" Target="../slideLayouts/slideLayout57.xml" /><Relationship Id="rId2" Type="http://schemas.openxmlformats.org/officeDocument/2006/relationships/image" Target="../media/image40.jpeg" /><Relationship Id="rId3" Type="http://schemas.openxmlformats.org/officeDocument/2006/relationships/package" Target="../embeddings/Document18.docx" TargetMode="Internal" /><Relationship Id="rId4" Type="http://schemas.openxmlformats.org/officeDocument/2006/relationships/image" Target="../media/image41.emf" /><Relationship Id="rId5" Type="http://schemas.openxmlformats.org/officeDocument/2006/relationships/package" Target="../embeddings/Document19.docx" TargetMode="Internal" /><Relationship Id="rId6" Type="http://schemas.openxmlformats.org/officeDocument/2006/relationships/image" Target="../media/image42.emf" /><Relationship Id="rId7" Type="http://schemas.openxmlformats.org/officeDocument/2006/relationships/vmlDrawing" Target="../drawings/vmlDrawing17.vml" /></Relationships>
</file>

<file path=ppt/slides/_rels/slide47.xml.rels>&#65279;<?xml version="1.0" encoding="utf-8" standalone="yes"?><Relationships xmlns="http://schemas.openxmlformats.org/package/2006/relationships"><Relationship Id="rId1" Type="http://schemas.openxmlformats.org/officeDocument/2006/relationships/slideLayout" Target="../slideLayouts/slideLayout58.xml" /><Relationship Id="rId2" Type="http://schemas.openxmlformats.org/officeDocument/2006/relationships/image" Target="../media/image43.jpeg" /><Relationship Id="rId3" Type="http://schemas.openxmlformats.org/officeDocument/2006/relationships/package" Target="../embeddings/Document20.docx" TargetMode="Internal" /><Relationship Id="rId4" Type="http://schemas.openxmlformats.org/officeDocument/2006/relationships/image" Target="../media/image44.emf" /><Relationship Id="rId5" Type="http://schemas.openxmlformats.org/officeDocument/2006/relationships/package" Target="../embeddings/Document21.docx" TargetMode="Internal" /><Relationship Id="rId6" Type="http://schemas.openxmlformats.org/officeDocument/2006/relationships/image" Target="../media/image45.emf" /><Relationship Id="rId7" Type="http://schemas.openxmlformats.org/officeDocument/2006/relationships/image" Target="../media/image46.png" /><Relationship Id="rId8" Type="http://schemas.openxmlformats.org/officeDocument/2006/relationships/vmlDrawing" Target="../drawings/vmlDrawing18.vml"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6.xml" /><Relationship Id="rId2" Type="http://schemas.openxmlformats.org/officeDocument/2006/relationships/package" Target="../embeddings/Document1.docx" TargetMode="Internal" /><Relationship Id="rId3" Type="http://schemas.openxmlformats.org/officeDocument/2006/relationships/image" Target="../media/image2.emf" /><Relationship Id="rId4" Type="http://schemas.openxmlformats.org/officeDocument/2006/relationships/package" Target="../embeddings/Document2.docx" TargetMode="Internal" /><Relationship Id="rId5" Type="http://schemas.openxmlformats.org/officeDocument/2006/relationships/image" Target="../media/image3.emf" /><Relationship Id="rId6" Type="http://schemas.openxmlformats.org/officeDocument/2006/relationships/vmlDrawing" Target="../drawings/vmlDrawing1.vml"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7.xml" /><Relationship Id="rId2" Type="http://schemas.openxmlformats.org/officeDocument/2006/relationships/package" Target="../embeddings/Document3.docx" TargetMode="Internal" /><Relationship Id="rId3" Type="http://schemas.openxmlformats.org/officeDocument/2006/relationships/image" Target="../media/image4.emf" /><Relationship Id="rId4" Type="http://schemas.openxmlformats.org/officeDocument/2006/relationships/vmlDrawing" Target="../drawings/vmlDrawing2.vml"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8.xml"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9.xml" /><Relationship Id="rId2" Type="http://schemas.openxmlformats.org/officeDocument/2006/relationships/package" Target="../embeddings/Document4.docx" TargetMode="Internal" /><Relationship Id="rId3" Type="http://schemas.openxmlformats.org/officeDocument/2006/relationships/image" Target="../media/image5.emf" /><Relationship Id="rId4" Type="http://schemas.openxmlformats.org/officeDocument/2006/relationships/vmlDrawing" Target="../drawings/vmlDrawing3.vml"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20.xml"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grpSp>
        <p:nvGrpSpPr>
          <p:cNvPr id="4" name="组合 3"/>
          <p:cNvGrpSpPr/>
          <p:nvPr/>
        </p:nvGrpSpPr>
        <p:grpSpPr>
          <a:xfrm>
            <a:off x="1523174" y="2501100"/>
            <a:ext cx="9144064" cy="1846659"/>
            <a:chOff x="1523174" y="2501100"/>
            <a:chExt cx="9144064" cy="1846659"/>
          </a:xfrm>
        </p:grpSpPr>
        <p:sp>
          <p:nvSpPr>
            <p:cNvPr id="2" name="文本框 5"/>
            <p:cNvSpPr txBox="1"/>
            <p:nvPr/>
          </p:nvSpPr>
          <p:spPr>
            <a:xfrm>
              <a:off x="1951802" y="2501100"/>
              <a:ext cx="8406064" cy="1846659"/>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eaLnBrk="1" fontAlgn="auto" hangingPunct="1">
                <a:lnSpc>
                  <a:spcPct val="150000"/>
                </a:lnSpc>
                <a:spcBef>
                  <a:spcPct val="0"/>
                </a:spcBef>
                <a:spcAft>
                  <a:spcPct val="0"/>
                </a:spcAft>
                <a:defRPr/>
              </a:pPr>
              <a:r>
                <a:rPr lang="zh-CN" altLang="en-US" sz="4400" b="1" spc="200">
                  <a:solidFill>
                    <a:srgbClr val="1BB18D"/>
                  </a:solidFill>
                  <a:latin typeface="微软雅黑" panose="020b0503020204020204" pitchFamily="34" charset="-122"/>
                  <a:ea typeface="微软雅黑" panose="020b0503020204020204" pitchFamily="34" charset="-122"/>
                </a:rPr>
                <a:t>第 </a:t>
              </a:r>
              <a:r>
                <a:rPr lang="en-US" altLang="zh-CN" sz="4400" b="1" spc="200" smtClean="0">
                  <a:solidFill>
                    <a:srgbClr val="1BB18D"/>
                  </a:solidFill>
                  <a:latin typeface="微软雅黑" panose="020b0503020204020204" pitchFamily="34" charset="-122"/>
                  <a:ea typeface="微软雅黑" panose="020b0503020204020204" pitchFamily="34" charset="-122"/>
                </a:rPr>
                <a:t>16 </a:t>
              </a:r>
              <a:r>
                <a:rPr lang="zh-CN" altLang="en-US" sz="4400" b="1" spc="200" smtClean="0">
                  <a:solidFill>
                    <a:srgbClr val="1BB18D"/>
                  </a:solidFill>
                  <a:latin typeface="微软雅黑" panose="020b0503020204020204" pitchFamily="34" charset="-122"/>
                  <a:ea typeface="微软雅黑" panose="020b0503020204020204" pitchFamily="34" charset="-122"/>
                </a:rPr>
                <a:t>课时</a:t>
              </a:r>
              <a:endParaRPr lang="en-US" altLang="zh-CN" sz="4400" b="1" spc="200" smtClean="0">
                <a:solidFill>
                  <a:srgbClr val="1BB18D"/>
                </a:solidFill>
                <a:latin typeface="微软雅黑" panose="020b0503020204020204" pitchFamily="34" charset="-122"/>
                <a:ea typeface="微软雅黑" panose="020b0503020204020204" pitchFamily="34" charset="-122"/>
              </a:endParaRPr>
            </a:p>
            <a:p>
              <a:pPr algn="ctr">
                <a:lnSpc>
                  <a:spcPct val="150000"/>
                </a:lnSpc>
                <a:defRPr/>
              </a:pPr>
              <a:r>
                <a:rPr lang="zh-CN" altLang="en-US" sz="3200" spc="200" smtClean="0">
                  <a:latin typeface="微软雅黑" panose="020b0503020204020204" pitchFamily="34" charset="-122"/>
                  <a:ea typeface="微软雅黑" panose="020b0503020204020204" pitchFamily="34" charset="-122"/>
                </a:rPr>
                <a:t>电功　电功率</a:t>
              </a:r>
              <a:endParaRPr lang="zh-CN" altLang="en-US" sz="2500" spc="200">
                <a:latin typeface="微软雅黑" panose="020b0503020204020204" pitchFamily="34" charset="-122"/>
                <a:ea typeface="微软雅黑" panose="020b0503020204020204" pitchFamily="34" charset="-122"/>
              </a:endParaRPr>
            </a:p>
          </p:txBody>
        </p:sp>
        <p:cxnSp>
          <p:nvCxnSpPr>
            <p:cNvPr id="3" name="直接连接符 2"/>
            <p:cNvCxnSpPr/>
            <p:nvPr/>
          </p:nvCxnSpPr>
          <p:spPr>
            <a:xfrm>
              <a:off x="1523174" y="3501232"/>
              <a:ext cx="9144064"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p:push/>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p:nvPr/>
        </p:nvSpPr>
        <p:spPr>
          <a:xfrm>
            <a:off x="951670" y="715150"/>
            <a:ext cx="10787138" cy="2243050"/>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en-US" sz="2400" smtClean="0"/>
              <a:t>(5)</a:t>
            </a:r>
            <a:r>
              <a:rPr lang="zh-CN" altLang="en-US" sz="2400" smtClean="0"/>
              <a:t>实际功率和额定功率的关系</a:t>
            </a:r>
            <a:r>
              <a:rPr lang="en-US" sz="2400" smtClean="0"/>
              <a:t>:</a:t>
            </a:r>
            <a:endParaRPr lang="zh-CN" altLang="en-US" sz="2400" smtClean="0"/>
          </a:p>
          <a:p>
            <a:pPr>
              <a:lnSpc>
                <a:spcPct val="150000"/>
              </a:lnSpc>
            </a:pPr>
            <a:r>
              <a:rPr lang="en-US" sz="2400" smtClean="0"/>
              <a:t>①</a:t>
            </a:r>
            <a:r>
              <a:rPr lang="zh-CN" altLang="en-US" sz="2400" smtClean="0"/>
              <a:t>当</a:t>
            </a:r>
            <a:r>
              <a:rPr lang="en-US" sz="2400" i="1" smtClean="0"/>
              <a:t>U</a:t>
            </a:r>
            <a:r>
              <a:rPr lang="zh-CN" altLang="en-US" sz="2400" baseline="-25000" smtClean="0"/>
              <a:t>实</a:t>
            </a:r>
            <a:r>
              <a:rPr lang="en-US" sz="2400" smtClean="0"/>
              <a:t>=</a:t>
            </a:r>
            <a:r>
              <a:rPr lang="en-US" sz="2400" i="1" smtClean="0"/>
              <a:t>U</a:t>
            </a:r>
            <a:r>
              <a:rPr lang="zh-CN" altLang="en-US" sz="2400" baseline="-25000" smtClean="0"/>
              <a:t>额</a:t>
            </a:r>
            <a:r>
              <a:rPr lang="zh-CN" altLang="en-US" sz="2400" smtClean="0"/>
              <a:t>时</a:t>
            </a:r>
            <a:r>
              <a:rPr lang="en-US" sz="2400" smtClean="0"/>
              <a:t>,</a:t>
            </a:r>
            <a:r>
              <a:rPr lang="zh-CN" altLang="en-US" sz="2400" smtClean="0"/>
              <a:t>则</a:t>
            </a:r>
            <a:r>
              <a:rPr lang="en-US" sz="2400" i="1" smtClean="0"/>
              <a:t>P</a:t>
            </a:r>
            <a:r>
              <a:rPr lang="zh-CN" altLang="en-US" sz="2400" baseline="-25000" smtClean="0"/>
              <a:t>实</a:t>
            </a:r>
            <a:r>
              <a:rPr lang="zh-CN" altLang="en-US" sz="2400" i="1" u="sng" smtClean="0"/>
              <a:t>　　　　</a:t>
            </a:r>
            <a:r>
              <a:rPr lang="en-US" sz="2400" i="1" smtClean="0"/>
              <a:t>P</a:t>
            </a:r>
            <a:r>
              <a:rPr lang="zh-CN" altLang="en-US" sz="2400" baseline="-25000" smtClean="0"/>
              <a:t>额</a:t>
            </a:r>
            <a:r>
              <a:rPr lang="en-US" sz="2400" smtClean="0"/>
              <a:t>,</a:t>
            </a:r>
            <a:r>
              <a:rPr lang="zh-CN" altLang="en-US" sz="2400" smtClean="0"/>
              <a:t>小灯泡正常发光</a:t>
            </a:r>
            <a:r>
              <a:rPr lang="en-US" sz="2400" smtClean="0"/>
              <a:t>; </a:t>
            </a:r>
            <a:endParaRPr lang="zh-CN" altLang="en-US" sz="2400" smtClean="0"/>
          </a:p>
          <a:p>
            <a:pPr>
              <a:lnSpc>
                <a:spcPct val="150000"/>
              </a:lnSpc>
            </a:pPr>
            <a:r>
              <a:rPr lang="en-US" sz="2400" smtClean="0"/>
              <a:t>②</a:t>
            </a:r>
            <a:r>
              <a:rPr lang="zh-CN" altLang="en-US" sz="2400" smtClean="0"/>
              <a:t>当</a:t>
            </a:r>
            <a:r>
              <a:rPr lang="en-US" sz="2400" i="1" smtClean="0"/>
              <a:t>U</a:t>
            </a:r>
            <a:r>
              <a:rPr lang="zh-CN" altLang="en-US" sz="2400" baseline="-25000" smtClean="0"/>
              <a:t>实</a:t>
            </a:r>
            <a:r>
              <a:rPr lang="en-US" sz="2400" smtClean="0"/>
              <a:t>&lt;</a:t>
            </a:r>
            <a:r>
              <a:rPr lang="en-US" sz="2400" i="1" smtClean="0"/>
              <a:t>U</a:t>
            </a:r>
            <a:r>
              <a:rPr lang="zh-CN" altLang="en-US" sz="2400" baseline="-25000" smtClean="0"/>
              <a:t>额</a:t>
            </a:r>
            <a:r>
              <a:rPr lang="zh-CN" altLang="en-US" sz="2400" smtClean="0"/>
              <a:t>时</a:t>
            </a:r>
            <a:r>
              <a:rPr lang="en-US" sz="2400" smtClean="0"/>
              <a:t>,</a:t>
            </a:r>
            <a:r>
              <a:rPr lang="zh-CN" altLang="en-US" sz="2400" smtClean="0"/>
              <a:t>则</a:t>
            </a:r>
            <a:r>
              <a:rPr lang="en-US" sz="2400" i="1" smtClean="0"/>
              <a:t>P</a:t>
            </a:r>
            <a:r>
              <a:rPr lang="zh-CN" altLang="en-US" sz="2400" baseline="-25000" smtClean="0"/>
              <a:t>实</a:t>
            </a:r>
            <a:r>
              <a:rPr lang="zh-CN" altLang="en-US" sz="2400" i="1" u="sng" smtClean="0"/>
              <a:t>　　　　</a:t>
            </a:r>
            <a:r>
              <a:rPr lang="en-US" sz="2400" i="1" smtClean="0"/>
              <a:t>P</a:t>
            </a:r>
            <a:r>
              <a:rPr lang="zh-CN" altLang="en-US" sz="2400" baseline="-25000" smtClean="0"/>
              <a:t>额</a:t>
            </a:r>
            <a:r>
              <a:rPr lang="en-US" sz="2400" smtClean="0"/>
              <a:t>,</a:t>
            </a:r>
            <a:r>
              <a:rPr lang="zh-CN" altLang="en-US" sz="2400" smtClean="0"/>
              <a:t>小灯泡发光偏暗</a:t>
            </a:r>
            <a:r>
              <a:rPr lang="en-US" sz="2400" smtClean="0"/>
              <a:t>; </a:t>
            </a:r>
            <a:endParaRPr lang="zh-CN" altLang="en-US" sz="2400" smtClean="0"/>
          </a:p>
          <a:p>
            <a:pPr>
              <a:lnSpc>
                <a:spcPct val="150000"/>
              </a:lnSpc>
            </a:pPr>
            <a:r>
              <a:rPr lang="en-US" sz="2400" smtClean="0"/>
              <a:t>③</a:t>
            </a:r>
            <a:r>
              <a:rPr lang="zh-CN" altLang="en-US" sz="2400" smtClean="0"/>
              <a:t>当</a:t>
            </a:r>
            <a:r>
              <a:rPr lang="en-US" sz="2400" i="1" smtClean="0"/>
              <a:t>U</a:t>
            </a:r>
            <a:r>
              <a:rPr lang="zh-CN" altLang="en-US" sz="2400" baseline="-25000" smtClean="0"/>
              <a:t>实</a:t>
            </a:r>
            <a:r>
              <a:rPr lang="en-US" sz="2400" smtClean="0"/>
              <a:t>&gt;</a:t>
            </a:r>
            <a:r>
              <a:rPr lang="en-US" sz="2400" i="1" smtClean="0"/>
              <a:t>U</a:t>
            </a:r>
            <a:r>
              <a:rPr lang="zh-CN" altLang="en-US" sz="2400" baseline="-25000" smtClean="0"/>
              <a:t>额</a:t>
            </a:r>
            <a:r>
              <a:rPr lang="zh-CN" altLang="en-US" sz="2400" smtClean="0"/>
              <a:t>时</a:t>
            </a:r>
            <a:r>
              <a:rPr lang="en-US" sz="2400" smtClean="0"/>
              <a:t>,</a:t>
            </a:r>
            <a:r>
              <a:rPr lang="zh-CN" altLang="en-US" sz="2400" smtClean="0"/>
              <a:t>则</a:t>
            </a:r>
            <a:r>
              <a:rPr lang="en-US" sz="2400" i="1" smtClean="0"/>
              <a:t>P</a:t>
            </a:r>
            <a:r>
              <a:rPr lang="zh-CN" altLang="en-US" sz="2400" baseline="-25000" smtClean="0"/>
              <a:t>实</a:t>
            </a:r>
            <a:r>
              <a:rPr lang="zh-CN" altLang="en-US" sz="2400" i="1" u="sng" smtClean="0"/>
              <a:t>　　　　</a:t>
            </a:r>
            <a:r>
              <a:rPr lang="en-US" sz="2400" i="1" smtClean="0"/>
              <a:t>P</a:t>
            </a:r>
            <a:r>
              <a:rPr lang="zh-CN" altLang="en-US" sz="2400" baseline="-25000" smtClean="0"/>
              <a:t>额</a:t>
            </a:r>
            <a:r>
              <a:rPr lang="en-US" sz="2400" smtClean="0"/>
              <a:t>,</a:t>
            </a:r>
            <a:r>
              <a:rPr lang="zh-CN" altLang="en-US" sz="2400" smtClean="0"/>
              <a:t>小灯泡容易被烧坏。</a:t>
            </a:r>
            <a:r>
              <a:rPr lang="en-US" sz="2400" smtClean="0"/>
              <a:t> </a:t>
            </a:r>
            <a:endParaRPr lang="zh-CN" altLang="en-US" sz="2400"/>
          </a:p>
        </p:txBody>
      </p:sp>
      <p:graphicFrame>
        <p:nvGraphicFramePr>
          <p:cNvPr id="242690" name="Object 2"/>
          <p:cNvGraphicFramePr>
            <a:graphicFrameLocks noChangeAspect="1"/>
          </p:cNvGraphicFramePr>
          <p:nvPr/>
        </p:nvGraphicFramePr>
        <p:xfrm>
          <a:off x="1023108" y="3001166"/>
          <a:ext cx="10680700" cy="1974850"/>
        </p:xfrm>
        <a:graphic>
          <a:graphicData uri="http://schemas.openxmlformats.org/presentationml/2006/ole">
            <mc:AlternateContent>
              <mc:Choice xmlns:v="urn:schemas-microsoft-com:vml" Requires="v">
                <p:oleObj spid="_x0000_s1042" name="文档" r:id="rId2" imgW="10833100" imgH="1997710" progId="Word.Document.12">
                  <p:embed/>
                </p:oleObj>
              </mc:Choice>
              <mc:Fallback>
                <p:oleObj name="文档" r:id="rId2" imgW="10833100" imgH="1997710" progId="Word.Document.12">
                  <p:embed/>
                  <p:pic>
                    <p:nvPicPr>
                      <p:cNvPr id="0" name="OLE substitute image"/>
                      <p:cNvPicPr/>
                      <p:nvPr/>
                    </p:nvPicPr>
                    <p:blipFill>
                      <a:blip r:embed="rId3"/>
                      <a:stretch>
                        <a:fillRect/>
                      </a:stretch>
                    </p:blipFill>
                    <p:spPr>
                      <a:xfrm>
                        <a:off x="1023108" y="3001166"/>
                        <a:ext cx="10680700" cy="1974850"/>
                      </a:xfrm>
                      <a:prstGeom prst="rect">
                        <a:avLst/>
                      </a:prstGeom>
                      <a:noFill/>
                      <a:ln w="9525">
                        <a:noFill/>
                      </a:ln>
                    </p:spPr>
                  </p:pic>
                </p:oleObj>
              </mc:Fallback>
            </mc:AlternateContent>
          </a:graphicData>
        </a:graphic>
      </p:graphicFrame>
      <p:sp>
        <p:nvSpPr>
          <p:cNvPr id="4" name="Rectangle 14"/>
          <p:cNvSpPr>
            <a:spLocks noChangeArrowheads="1"/>
          </p:cNvSpPr>
          <p:nvPr/>
        </p:nvSpPr>
        <p:spPr bwMode="auto">
          <a:xfrm>
            <a:off x="4176304" y="1286654"/>
            <a:ext cx="418704" cy="461665"/>
          </a:xfrm>
          <a:prstGeom prst="rect">
            <a:avLst/>
          </a:prstGeom>
          <a:noFill/>
          <a:ln w="9525">
            <a:noFill/>
            <a:miter lim="800000"/>
          </a:ln>
          <a:effectLst/>
        </p:spPr>
        <p:txBody>
          <a:bodyPr vert="horz" wrap="none" lIns="91440" tIns="45720" rIns="91440" bIns="45720" numCol="1" anchor="ctr" anchorCtr="0" compatLnSpc="1">
            <a:spAutoFit/>
          </a:bodyPr>
          <a:lstStyle/>
          <a:p>
            <a:r>
              <a:rPr lang="en-US" b="1" smtClean="0">
                <a:solidFill>
                  <a:srgbClr val="A50021"/>
                </a:solidFill>
              </a:rPr>
              <a:t>=</a:t>
            </a:r>
            <a:endParaRPr lang="zh-CN" altLang="en-US">
              <a:solidFill>
                <a:srgbClr val="A50021"/>
              </a:solidFill>
            </a:endParaRPr>
          </a:p>
        </p:txBody>
      </p:sp>
      <p:sp>
        <p:nvSpPr>
          <p:cNvPr id="5" name="Rectangle 14"/>
          <p:cNvSpPr>
            <a:spLocks noChangeArrowheads="1"/>
          </p:cNvSpPr>
          <p:nvPr/>
        </p:nvSpPr>
        <p:spPr bwMode="auto">
          <a:xfrm>
            <a:off x="4166380" y="1858158"/>
            <a:ext cx="418704" cy="461665"/>
          </a:xfrm>
          <a:prstGeom prst="rect">
            <a:avLst/>
          </a:prstGeom>
          <a:noFill/>
          <a:ln w="9525">
            <a:noFill/>
            <a:miter lim="800000"/>
          </a:ln>
          <a:effectLst/>
        </p:spPr>
        <p:txBody>
          <a:bodyPr vert="horz" wrap="none" lIns="91440" tIns="45720" rIns="91440" bIns="45720" numCol="1" anchor="ctr" anchorCtr="0" compatLnSpc="1">
            <a:spAutoFit/>
          </a:bodyPr>
          <a:lstStyle/>
          <a:p>
            <a:r>
              <a:rPr lang="en-US" b="1" smtClean="0">
                <a:solidFill>
                  <a:srgbClr val="A50021"/>
                </a:solidFill>
              </a:rPr>
              <a:t>&lt;</a:t>
            </a:r>
            <a:endParaRPr lang="zh-CN" altLang="en-US">
              <a:solidFill>
                <a:srgbClr val="A50021"/>
              </a:solidFill>
            </a:endParaRPr>
          </a:p>
        </p:txBody>
      </p:sp>
      <p:sp>
        <p:nvSpPr>
          <p:cNvPr id="6" name="Rectangle 14"/>
          <p:cNvSpPr>
            <a:spLocks noChangeArrowheads="1"/>
          </p:cNvSpPr>
          <p:nvPr/>
        </p:nvSpPr>
        <p:spPr bwMode="auto">
          <a:xfrm>
            <a:off x="4166380" y="2429662"/>
            <a:ext cx="418704" cy="461665"/>
          </a:xfrm>
          <a:prstGeom prst="rect">
            <a:avLst/>
          </a:prstGeom>
          <a:noFill/>
          <a:ln w="9525">
            <a:noFill/>
            <a:miter lim="800000"/>
          </a:ln>
          <a:effectLst/>
        </p:spPr>
        <p:txBody>
          <a:bodyPr vert="horz" wrap="none" lIns="91440" tIns="45720" rIns="91440" bIns="45720" numCol="1" anchor="ctr" anchorCtr="0" compatLnSpc="1">
            <a:spAutoFit/>
          </a:bodyPr>
          <a:lstStyle/>
          <a:p>
            <a:r>
              <a:rPr lang="en-US" b="1" smtClean="0">
                <a:solidFill>
                  <a:srgbClr val="A50021"/>
                </a:solidFill>
              </a:rPr>
              <a:t>&gt;</a:t>
            </a:r>
            <a:endParaRPr lang="zh-CN" altLang="en-US">
              <a:solidFill>
                <a:srgbClr val="A50021"/>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graphicFrame>
        <p:nvGraphicFramePr>
          <p:cNvPr id="241666" name="Object 2"/>
          <p:cNvGraphicFramePr>
            <a:graphicFrameLocks noChangeAspect="1"/>
          </p:cNvGraphicFramePr>
          <p:nvPr/>
        </p:nvGraphicFramePr>
        <p:xfrm>
          <a:off x="954088" y="782638"/>
          <a:ext cx="9382125" cy="4465637"/>
        </p:xfrm>
        <a:graphic>
          <a:graphicData uri="http://schemas.openxmlformats.org/presentationml/2006/ole">
            <mc:AlternateContent>
              <mc:Choice xmlns:v="urn:schemas-microsoft-com:vml" Requires="v">
                <p:oleObj spid="_x0000_s1043" name="文档" r:id="rId2" imgW="9634855" imgH="4588510" progId="Word.Document.12">
                  <p:embed/>
                </p:oleObj>
              </mc:Choice>
              <mc:Fallback>
                <p:oleObj name="文档" r:id="rId2" imgW="9634855" imgH="4588510" progId="Word.Document.12">
                  <p:embed/>
                  <p:pic>
                    <p:nvPicPr>
                      <p:cNvPr id="0" name="OLE substitute image"/>
                      <p:cNvPicPr/>
                      <p:nvPr/>
                    </p:nvPicPr>
                    <p:blipFill>
                      <a:blip r:embed="rId3"/>
                      <a:stretch>
                        <a:fillRect/>
                      </a:stretch>
                    </p:blipFill>
                    <p:spPr>
                      <a:xfrm>
                        <a:off x="954088" y="782638"/>
                        <a:ext cx="9382125" cy="4465637"/>
                      </a:xfrm>
                      <a:prstGeom prst="rect">
                        <a:avLst/>
                      </a:prstGeom>
                      <a:noFill/>
                      <a:ln w="9525">
                        <a:noFill/>
                      </a:ln>
                    </p:spPr>
                  </p:pic>
                </p:oleObj>
              </mc:Fallback>
            </mc:AlternateContent>
          </a:graphicData>
        </a:graphic>
      </p:graphicFrame>
    </p:spTree>
  </p:cSld>
  <p:clrMapOvr>
    <a:masterClrMapping/>
  </p:clrMapOvr>
  <p:transition>
    <p:fade/>
  </p:transition>
  <p:timing/>
</p:sld>
</file>

<file path=ppt/slides/slide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extBox 1"/>
          <p:cNvSpPr txBox="1"/>
          <p:nvPr/>
        </p:nvSpPr>
        <p:spPr>
          <a:xfrm>
            <a:off x="951670" y="786588"/>
            <a:ext cx="10858576" cy="1689052"/>
          </a:xfrm>
          <a:prstGeom prst="rect">
            <a:avLst/>
          </a:prstGeom>
          <a:solidFill>
            <a:schemeClr val="bg1">
              <a:lumMod val="95000"/>
            </a:schemeClr>
          </a:solidFill>
        </p:spPr>
        <p:txBody>
          <a:bodyPr wrap="square" rtlCol="0">
            <a:spAutoFit/>
          </a:bodyPr>
          <a:lstStyle/>
          <a:p>
            <a:pPr>
              <a:lnSpc>
                <a:spcPct val="150000"/>
              </a:lnSpc>
            </a:pPr>
            <a:r>
              <a:rPr lang="en-US" smtClean="0">
                <a:solidFill>
                  <a:srgbClr val="18B48F"/>
                </a:solidFill>
              </a:rPr>
              <a:t>[</a:t>
            </a:r>
            <a:r>
              <a:rPr lang="zh-CN" altLang="en-US" smtClean="0">
                <a:solidFill>
                  <a:srgbClr val="18B48F"/>
                </a:solidFill>
              </a:rPr>
              <a:t>点拨</a:t>
            </a:r>
            <a:r>
              <a:rPr lang="en-US" smtClean="0">
                <a:solidFill>
                  <a:srgbClr val="18B48F"/>
                </a:solidFill>
              </a:rPr>
              <a:t>]</a:t>
            </a:r>
            <a:r>
              <a:rPr lang="zh-CN" altLang="en-US" smtClean="0"/>
              <a:t>可根据电阻不变</a:t>
            </a:r>
            <a:r>
              <a:rPr lang="en-US" smtClean="0"/>
              <a:t>,</a:t>
            </a:r>
            <a:r>
              <a:rPr lang="zh-CN" altLang="en-US" smtClean="0"/>
              <a:t>计算实际功率</a:t>
            </a:r>
            <a:r>
              <a:rPr lang="en-US" smtClean="0"/>
              <a:t>,</a:t>
            </a:r>
            <a:endParaRPr lang="en-US" smtClean="0"/>
          </a:p>
          <a:p>
            <a:pPr>
              <a:lnSpc>
                <a:spcPct val="150000"/>
              </a:lnSpc>
            </a:pPr>
            <a:endParaRPr lang="en-US" altLang="zh-CN" smtClean="0"/>
          </a:p>
          <a:p>
            <a:pPr>
              <a:lnSpc>
                <a:spcPct val="150000"/>
              </a:lnSpc>
            </a:pPr>
            <a:endParaRPr lang="zh-CN" altLang="en-US"/>
          </a:p>
        </p:txBody>
      </p:sp>
      <p:graphicFrame>
        <p:nvGraphicFramePr>
          <p:cNvPr id="244739" name="Object 3"/>
          <p:cNvGraphicFramePr>
            <a:graphicFrameLocks noChangeAspect="1"/>
          </p:cNvGraphicFramePr>
          <p:nvPr/>
        </p:nvGraphicFramePr>
        <p:xfrm>
          <a:off x="1073970" y="1442242"/>
          <a:ext cx="8878888" cy="1630362"/>
        </p:xfrm>
        <a:graphic>
          <a:graphicData uri="http://schemas.openxmlformats.org/presentationml/2006/ole">
            <mc:AlternateContent>
              <mc:Choice xmlns:v="urn:schemas-microsoft-com:vml" Requires="v">
                <p:oleObj spid="_x0000_s1044" name="文档" r:id="rId2" imgW="8991600" imgH="1665605" progId="Word.Document.12">
                  <p:embed/>
                </p:oleObj>
              </mc:Choice>
              <mc:Fallback>
                <p:oleObj name="文档" r:id="rId2" imgW="8991600" imgH="1665605" progId="Word.Document.12">
                  <p:embed/>
                  <p:pic>
                    <p:nvPicPr>
                      <p:cNvPr id="0" name="OLE substitute image"/>
                      <p:cNvPicPr/>
                      <p:nvPr/>
                    </p:nvPicPr>
                    <p:blipFill>
                      <a:blip r:embed="rId3"/>
                      <a:stretch>
                        <a:fillRect/>
                      </a:stretch>
                    </p:blipFill>
                    <p:spPr>
                      <a:xfrm>
                        <a:off x="1073970" y="1442242"/>
                        <a:ext cx="8878888" cy="1630362"/>
                      </a:xfrm>
                      <a:prstGeom prst="rect">
                        <a:avLst/>
                      </a:prstGeom>
                      <a:noFill/>
                      <a:ln w="9525">
                        <a:noFill/>
                      </a:ln>
                    </p:spPr>
                  </p:pic>
                </p:oleObj>
              </mc:Fallback>
            </mc:AlternateContent>
          </a:graphicData>
        </a:graphic>
      </p:graphicFrame>
    </p:spTree>
  </p:cSld>
  <p:clrMapOvr>
    <a:masterClrMapping/>
  </p:clrMapOvr>
  <p:transition>
    <p:fade/>
  </p:transition>
  <p:timing/>
</p:sld>
</file>

<file path=ppt/slides/slide1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本框 16"/>
          <p:cNvSpPr txBox="1">
            <a:spLocks noChangeArrowheads="1"/>
          </p:cNvSpPr>
          <p:nvPr/>
        </p:nvSpPr>
        <p:spPr bwMode="auto">
          <a:xfrm>
            <a:off x="951670" y="643712"/>
            <a:ext cx="10715700" cy="642924"/>
          </a:xfrm>
          <a:prstGeom prst="rect">
            <a:avLst/>
          </a:prstGeom>
          <a:noFill/>
          <a:ln w="9525">
            <a:noFill/>
            <a:miter lim="800000"/>
          </a:ln>
        </p:spPr>
        <p:txBody>
          <a:bodyPr wrap="squar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2800" b="1" spc="150" smtClean="0">
                <a:solidFill>
                  <a:srgbClr val="1CB691"/>
                </a:solidFill>
                <a:latin typeface="微软雅黑" panose="020b0503020204020204" pitchFamily="34" charset="-122"/>
                <a:ea typeface="微软雅黑" panose="020b0503020204020204" pitchFamily="34" charset="-122"/>
              </a:rPr>
              <a:t>重难一　电功、电能表的读数</a:t>
            </a:r>
            <a:endParaRPr lang="zh-CN" altLang="en-US" sz="2800" b="1" spc="150" smtClean="0">
              <a:solidFill>
                <a:srgbClr val="1CB691"/>
              </a:solidFill>
              <a:latin typeface="微软雅黑" panose="020b0503020204020204" pitchFamily="34" charset="-122"/>
              <a:ea typeface="微软雅黑" panose="020b0503020204020204" pitchFamily="34" charset="-122"/>
            </a:endParaRPr>
          </a:p>
        </p:txBody>
      </p:sp>
      <p:sp>
        <p:nvSpPr>
          <p:cNvPr id="8" name="矩形 7"/>
          <p:cNvSpPr/>
          <p:nvPr/>
        </p:nvSpPr>
        <p:spPr>
          <a:xfrm>
            <a:off x="951670" y="1286654"/>
            <a:ext cx="10715700" cy="1754326"/>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en-US" sz="2400" b="1" smtClean="0"/>
              <a:t>1. </a:t>
            </a:r>
            <a:r>
              <a:rPr lang="en-US" sz="2400" smtClean="0">
                <a:solidFill>
                  <a:srgbClr val="18B48F"/>
                </a:solidFill>
              </a:rPr>
              <a:t>[2020</a:t>
            </a:r>
            <a:r>
              <a:rPr lang="en-US" altLang="zh-CN" sz="2400" smtClean="0">
                <a:solidFill>
                  <a:srgbClr val="18B48F"/>
                </a:solidFill>
              </a:rPr>
              <a:t>·</a:t>
            </a:r>
            <a:r>
              <a:rPr lang="zh-CN" altLang="en-US" sz="2400" smtClean="0">
                <a:solidFill>
                  <a:srgbClr val="18B48F"/>
                </a:solidFill>
              </a:rPr>
              <a:t>福建</a:t>
            </a:r>
            <a:r>
              <a:rPr lang="en-US" sz="2400" smtClean="0">
                <a:solidFill>
                  <a:srgbClr val="18B48F"/>
                </a:solidFill>
              </a:rPr>
              <a:t>]</a:t>
            </a:r>
            <a:r>
              <a:rPr lang="zh-CN" altLang="en-US" sz="2400" smtClean="0"/>
              <a:t>民航局规定</a:t>
            </a:r>
            <a:r>
              <a:rPr lang="en-US" sz="2400" smtClean="0"/>
              <a:t>:</a:t>
            </a:r>
            <a:r>
              <a:rPr lang="zh-CN" altLang="en-US" sz="2400" smtClean="0"/>
              <a:t>严禁乘客携带超过</a:t>
            </a:r>
            <a:r>
              <a:rPr lang="en-US" sz="2400" smtClean="0"/>
              <a:t>160 W</a:t>
            </a:r>
            <a:r>
              <a:rPr lang="en-US" altLang="zh-CN" sz="2400" err="1" smtClean="0"/>
              <a:t>·</a:t>
            </a:r>
            <a:r>
              <a:rPr lang="en-US" sz="2400" err="1" smtClean="0"/>
              <a:t>h(</a:t>
            </a:r>
            <a:r>
              <a:rPr lang="zh-CN" altLang="en-US" sz="2400" smtClean="0"/>
              <a:t>瓦</a:t>
            </a:r>
            <a:r>
              <a:rPr lang="en-US" altLang="zh-CN" sz="2400" smtClean="0"/>
              <a:t>·</a:t>
            </a:r>
            <a:r>
              <a:rPr lang="zh-CN" altLang="en-US" sz="2400" smtClean="0"/>
              <a:t>时</a:t>
            </a:r>
            <a:r>
              <a:rPr lang="en-US" sz="2400" smtClean="0"/>
              <a:t>)</a:t>
            </a:r>
            <a:r>
              <a:rPr lang="zh-CN" altLang="en-US" sz="2400" smtClean="0"/>
              <a:t>的锂电池上飞机。某品牌笔记本电脑的电池铭牌标有“</a:t>
            </a:r>
            <a:r>
              <a:rPr lang="en-US" sz="2400" smtClean="0"/>
              <a:t>10.8 V</a:t>
            </a:r>
            <a:r>
              <a:rPr lang="zh-CN" altLang="en-US" sz="2400" i="1" smtClean="0"/>
              <a:t>　</a:t>
            </a:r>
            <a:r>
              <a:rPr lang="en-US" sz="2400" smtClean="0"/>
              <a:t>10 A</a:t>
            </a:r>
            <a:r>
              <a:rPr lang="en-US" altLang="zh-CN" sz="2400" err="1" smtClean="0"/>
              <a:t>·</a:t>
            </a:r>
            <a:r>
              <a:rPr lang="en-US" sz="2400" err="1" smtClean="0"/>
              <a:t>h</a:t>
            </a:r>
            <a:r>
              <a:rPr lang="zh-CN" altLang="en-US" sz="2400" smtClean="0"/>
              <a:t>”字样</a:t>
            </a:r>
            <a:r>
              <a:rPr lang="en-US" sz="2400" smtClean="0"/>
              <a:t>,</a:t>
            </a:r>
            <a:r>
              <a:rPr lang="zh-CN" altLang="en-US" sz="2400" smtClean="0"/>
              <a:t>充满电后</a:t>
            </a:r>
            <a:r>
              <a:rPr lang="en-US" sz="2400" smtClean="0"/>
              <a:t>,</a:t>
            </a:r>
            <a:r>
              <a:rPr lang="zh-CN" altLang="en-US" sz="2400" smtClean="0"/>
              <a:t>存储的电能为</a:t>
            </a:r>
            <a:r>
              <a:rPr lang="zh-CN" altLang="en-US" sz="2400" i="1" u="sng" smtClean="0"/>
              <a:t>　   　　　</a:t>
            </a:r>
            <a:r>
              <a:rPr lang="en-US" sz="2400" err="1" smtClean="0"/>
              <a:t>kW</a:t>
            </a:r>
            <a:r>
              <a:rPr lang="en-US" altLang="zh-CN" sz="2400" err="1" smtClean="0"/>
              <a:t>·</a:t>
            </a:r>
            <a:r>
              <a:rPr lang="en-US" sz="2400" err="1" smtClean="0"/>
              <a:t>h,</a:t>
            </a:r>
            <a:r>
              <a:rPr lang="zh-CN" altLang="en-US" sz="2400" smtClean="0"/>
              <a:t>该笔记本电脑</a:t>
            </a:r>
            <a:r>
              <a:rPr lang="zh-CN" altLang="en-US" sz="2400" i="1" u="sng" smtClean="0"/>
              <a:t>　　　　</a:t>
            </a:r>
            <a:r>
              <a:rPr lang="en-US" sz="2400" smtClean="0"/>
              <a:t>(</a:t>
            </a:r>
            <a:r>
              <a:rPr lang="zh-CN" altLang="en-US" sz="2400" smtClean="0"/>
              <a:t>选填“能”或“不能”</a:t>
            </a:r>
            <a:r>
              <a:rPr lang="en-US" sz="2400" smtClean="0"/>
              <a:t>)</a:t>
            </a:r>
            <a:r>
              <a:rPr lang="zh-CN" altLang="en-US" sz="2400" smtClean="0"/>
              <a:t>带上飞机。</a:t>
            </a:r>
            <a:endParaRPr lang="zh-CN" altLang="en-US" sz="2400"/>
          </a:p>
        </p:txBody>
      </p:sp>
      <p:sp>
        <p:nvSpPr>
          <p:cNvPr id="9" name="Rectangle 14"/>
          <p:cNvSpPr>
            <a:spLocks noChangeArrowheads="1"/>
          </p:cNvSpPr>
          <p:nvPr/>
        </p:nvSpPr>
        <p:spPr bwMode="auto">
          <a:xfrm>
            <a:off x="1880364" y="2396625"/>
            <a:ext cx="1029449" cy="461665"/>
          </a:xfrm>
          <a:prstGeom prst="rect">
            <a:avLst/>
          </a:prstGeom>
          <a:noFill/>
          <a:ln w="9525">
            <a:noFill/>
            <a:miter lim="800000"/>
          </a:ln>
          <a:effectLst/>
        </p:spPr>
        <p:txBody>
          <a:bodyPr vert="horz" wrap="none" lIns="91440" tIns="45720" rIns="91440" bIns="45720" numCol="1" anchor="ctr" anchorCtr="0" compatLnSpc="1">
            <a:spAutoFit/>
          </a:bodyPr>
          <a:lstStyle/>
          <a:p>
            <a:r>
              <a:rPr lang="en-US" b="1" smtClean="0">
                <a:solidFill>
                  <a:srgbClr val="A50021"/>
                </a:solidFill>
              </a:rPr>
              <a:t>0.108</a:t>
            </a:r>
            <a:endParaRPr lang="zh-CN" altLang="en-US">
              <a:solidFill>
                <a:srgbClr val="A50021"/>
              </a:solidFill>
            </a:endParaRPr>
          </a:p>
        </p:txBody>
      </p:sp>
      <p:sp>
        <p:nvSpPr>
          <p:cNvPr id="10" name="Rectangle 14"/>
          <p:cNvSpPr>
            <a:spLocks noChangeArrowheads="1"/>
          </p:cNvSpPr>
          <p:nvPr/>
        </p:nvSpPr>
        <p:spPr bwMode="auto">
          <a:xfrm>
            <a:off x="6174267" y="2396625"/>
            <a:ext cx="492443" cy="461665"/>
          </a:xfrm>
          <a:prstGeom prst="rect">
            <a:avLst/>
          </a:prstGeom>
          <a:noFill/>
          <a:ln w="9525">
            <a:noFill/>
            <a:miter lim="800000"/>
          </a:ln>
          <a:effectLst/>
        </p:spPr>
        <p:txBody>
          <a:bodyPr vert="horz" wrap="none" lIns="91440" tIns="45720" rIns="91440" bIns="45720" numCol="1" anchor="ctr" anchorCtr="0" compatLnSpc="1">
            <a:spAutoFit/>
          </a:bodyPr>
          <a:lstStyle/>
          <a:p>
            <a:r>
              <a:rPr lang="zh-CN" altLang="en-US" b="1" smtClean="0">
                <a:solidFill>
                  <a:srgbClr val="A50021"/>
                </a:solidFill>
              </a:rPr>
              <a:t>能</a:t>
            </a:r>
            <a:endParaRPr lang="zh-CN" altLang="en-US">
              <a:solidFill>
                <a:srgbClr val="A50021"/>
              </a:solidFill>
            </a:endParaRPr>
          </a:p>
        </p:txBody>
      </p:sp>
    </p:spTree>
  </p:cSld>
  <p:clrMapOvr>
    <a:masterClrMapping/>
  </p:clrMapOvr>
  <p:transition>
    <p:pull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1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p:nvPr/>
        </p:nvSpPr>
        <p:spPr>
          <a:xfrm>
            <a:off x="951670" y="715150"/>
            <a:ext cx="5357850" cy="3416320"/>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en-US" sz="2400" b="1" smtClean="0"/>
              <a:t>2.</a:t>
            </a:r>
            <a:r>
              <a:rPr lang="zh-CN" altLang="en-US" sz="2400" smtClean="0"/>
              <a:t>林红家里的电能表在</a:t>
            </a:r>
            <a:r>
              <a:rPr lang="en-US" sz="2400" smtClean="0"/>
              <a:t>1</a:t>
            </a:r>
            <a:r>
              <a:rPr lang="zh-CN" altLang="en-US" sz="2400" smtClean="0"/>
              <a:t>个月时间里表盘示数变化如图</a:t>
            </a:r>
            <a:r>
              <a:rPr lang="en-US" sz="2400" smtClean="0"/>
              <a:t>16-2</a:t>
            </a:r>
            <a:r>
              <a:rPr lang="zh-CN" altLang="en-US" sz="2400" smtClean="0"/>
              <a:t>甲、乙所示</a:t>
            </a:r>
            <a:r>
              <a:rPr lang="en-US" sz="2400" smtClean="0"/>
              <a:t>,</a:t>
            </a:r>
            <a:r>
              <a:rPr lang="zh-CN" altLang="en-US" sz="2400" smtClean="0"/>
              <a:t>则她家这个月消耗的电能是</a:t>
            </a:r>
            <a:r>
              <a:rPr lang="zh-CN" altLang="en-US" sz="2400" i="1" u="sng" smtClean="0"/>
              <a:t>　　　　</a:t>
            </a:r>
            <a:r>
              <a:rPr lang="en-US" sz="2400" err="1" smtClean="0"/>
              <a:t>kW</a:t>
            </a:r>
            <a:r>
              <a:rPr lang="en-US" altLang="zh-CN" sz="2400" err="1" smtClean="0"/>
              <a:t>·</a:t>
            </a:r>
            <a:r>
              <a:rPr lang="en-US" sz="2400" err="1" smtClean="0"/>
              <a:t>h;</a:t>
            </a:r>
            <a:r>
              <a:rPr lang="zh-CN" altLang="en-US" sz="2400" smtClean="0"/>
              <a:t>现在她家只开启一台用电器</a:t>
            </a:r>
            <a:r>
              <a:rPr lang="en-US" sz="2400" smtClean="0"/>
              <a:t>,</a:t>
            </a:r>
            <a:r>
              <a:rPr lang="zh-CN" altLang="en-US" sz="2400" smtClean="0"/>
              <a:t>当电能表转盘转了</a:t>
            </a:r>
            <a:r>
              <a:rPr lang="en-US" sz="2400" smtClean="0"/>
              <a:t>30 r</a:t>
            </a:r>
            <a:r>
              <a:rPr lang="zh-CN" altLang="en-US" sz="2400" smtClean="0"/>
              <a:t>时</a:t>
            </a:r>
            <a:r>
              <a:rPr lang="en-US" sz="2400" smtClean="0"/>
              <a:t>,</a:t>
            </a:r>
            <a:r>
              <a:rPr lang="zh-CN" altLang="en-US" sz="2400" smtClean="0"/>
              <a:t>家庭电路消耗的电能是</a:t>
            </a:r>
            <a:r>
              <a:rPr lang="zh-CN" altLang="en-US" sz="2400" i="1" u="sng" smtClean="0"/>
              <a:t>　　　　</a:t>
            </a:r>
            <a:r>
              <a:rPr lang="en-US" sz="2400" smtClean="0"/>
              <a:t>J</a:t>
            </a:r>
            <a:r>
              <a:rPr lang="zh-CN" altLang="en-US" sz="2400" smtClean="0"/>
              <a:t>。</a:t>
            </a:r>
            <a:r>
              <a:rPr lang="en-US" sz="2400" smtClean="0"/>
              <a:t> </a:t>
            </a:r>
            <a:endParaRPr lang="zh-CN" altLang="en-US" sz="2400"/>
          </a:p>
        </p:txBody>
      </p:sp>
      <p:sp>
        <p:nvSpPr>
          <p:cNvPr id="7" name="矩形 6"/>
          <p:cNvSpPr/>
          <p:nvPr/>
        </p:nvSpPr>
        <p:spPr>
          <a:xfrm>
            <a:off x="3094810" y="6144438"/>
            <a:ext cx="1168910" cy="461665"/>
          </a:xfrm>
          <a:prstGeom prst="rect">
            <a:avLst/>
          </a:prstGeom>
        </p:spPr>
        <p:txBody>
          <a:bodyPr wrap="none">
            <a:spAutoFit/>
          </a:bodyPr>
          <a:lstStyle/>
          <a:p>
            <a:r>
              <a:rPr lang="zh-CN" altLang="en-US" smtClean="0"/>
              <a:t>图</a:t>
            </a:r>
            <a:r>
              <a:rPr lang="en-US" smtClean="0"/>
              <a:t>16-2</a:t>
            </a:r>
            <a:endParaRPr lang="zh-CN" altLang="en-US"/>
          </a:p>
        </p:txBody>
      </p:sp>
      <p:pic>
        <p:nvPicPr>
          <p:cNvPr id="8" name="18ZX159.EPS" descr="id:2147502535;FounderCES"/>
          <p:cNvPicPr/>
          <p:nvPr/>
        </p:nvPicPr>
        <p:blipFill>
          <a:blip r:embed="rId2"/>
          <a:stretch>
            <a:fillRect/>
          </a:stretch>
        </p:blipFill>
        <p:spPr>
          <a:xfrm>
            <a:off x="1523174" y="4072736"/>
            <a:ext cx="4429156" cy="2124357"/>
          </a:xfrm>
          <a:prstGeom prst="rect">
            <a:avLst/>
          </a:prstGeom>
        </p:spPr>
      </p:pic>
      <p:sp>
        <p:nvSpPr>
          <p:cNvPr id="13" name="TextBox 26"/>
          <p:cNvSpPr txBox="1">
            <a:spLocks noChangeArrowheads="1"/>
          </p:cNvSpPr>
          <p:nvPr/>
        </p:nvSpPr>
        <p:spPr bwMode="auto">
          <a:xfrm>
            <a:off x="6523834" y="715150"/>
            <a:ext cx="5143536" cy="3950688"/>
          </a:xfrm>
          <a:prstGeom prst="rect">
            <a:avLst/>
          </a:prstGeom>
          <a:solidFill>
            <a:schemeClr val="bg1">
              <a:lumMod val="95000"/>
            </a:schemeClr>
          </a:solidFill>
          <a:ln w="9525">
            <a:noFill/>
            <a:miter lim="800000"/>
          </a:ln>
        </p:spPr>
        <p:txBody>
          <a:bodyPr wrap="square" lIns="36000" tIns="36000" rIns="36000" bIns="36000">
            <a:spAutoFit/>
          </a:bodyPr>
          <a:lstStyle/>
          <a:p>
            <a:pPr>
              <a:lnSpc>
                <a:spcPct val="150000"/>
              </a:lnSpc>
            </a:pPr>
            <a:r>
              <a:rPr lang="en-US" altLang="zh-CN" smtClean="0">
                <a:solidFill>
                  <a:srgbClr val="A50021"/>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en-US" smtClean="0">
                <a:solidFill>
                  <a:srgbClr val="A50021"/>
                </a:solidFill>
                <a:latin typeface="微软雅黑" panose="020b0503020204020204" pitchFamily="34" charset="-122"/>
                <a:ea typeface="微软雅黑" panose="020b0503020204020204" pitchFamily="34" charset="-122"/>
                <a:cs typeface="Times New Roman" panose="02020603050405020304" pitchFamily="18" charset="0"/>
              </a:rPr>
              <a:t>答案</a:t>
            </a:r>
            <a:r>
              <a:rPr lang="en-US" altLang="zh-CN" smtClean="0">
                <a:solidFill>
                  <a:srgbClr val="A50021"/>
                </a:solidFill>
                <a:latin typeface="微软雅黑" panose="020b0503020204020204" pitchFamily="34" charset="-122"/>
                <a:ea typeface="微软雅黑" panose="020b0503020204020204" pitchFamily="34" charset="-122"/>
                <a:cs typeface="Times New Roman" panose="02020603050405020304" pitchFamily="18" charset="0"/>
              </a:rPr>
              <a:t>]</a:t>
            </a:r>
            <a:r>
              <a:rPr lang="en-US" smtClean="0">
                <a:solidFill>
                  <a:srgbClr val="A50021"/>
                </a:solidFill>
              </a:rPr>
              <a:t> 213.0</a:t>
            </a:r>
            <a:r>
              <a:rPr lang="zh-CN" altLang="en-US" i="1" smtClean="0">
                <a:solidFill>
                  <a:srgbClr val="A50021"/>
                </a:solidFill>
              </a:rPr>
              <a:t>　</a:t>
            </a:r>
            <a:r>
              <a:rPr lang="en-US" smtClean="0">
                <a:solidFill>
                  <a:srgbClr val="A50021"/>
                </a:solidFill>
              </a:rPr>
              <a:t>1.8×10</a:t>
            </a:r>
            <a:r>
              <a:rPr lang="en-US" baseline="30000" smtClean="0">
                <a:solidFill>
                  <a:srgbClr val="A50021"/>
                </a:solidFill>
              </a:rPr>
              <a:t>5</a:t>
            </a:r>
            <a:r>
              <a:rPr lang="zh-CN" altLang="en-US" i="1" smtClean="0">
                <a:solidFill>
                  <a:srgbClr val="A50021"/>
                </a:solidFill>
              </a:rPr>
              <a:t>　</a:t>
            </a:r>
            <a:endParaRPr lang="zh-CN" altLang="en-US" smtClean="0">
              <a:solidFill>
                <a:srgbClr val="A50021"/>
              </a:solidFill>
            </a:endParaRPr>
          </a:p>
          <a:p>
            <a:pPr>
              <a:lnSpc>
                <a:spcPct val="150000"/>
              </a:lnSpc>
            </a:pPr>
            <a:endParaRPr lang="en-US" altLang="zh-CN" smtClean="0">
              <a:solidFill>
                <a:srgbClr val="A50021"/>
              </a:solidFill>
              <a:latin typeface="微软雅黑" panose="020b0503020204020204" pitchFamily="34" charset="-122"/>
              <a:ea typeface="微软雅黑" panose="020b0503020204020204" pitchFamily="34" charset="-122"/>
              <a:cs typeface="Times New Roman" panose="02020603050405020304" pitchFamily="18" charset="0"/>
            </a:endParaRPr>
          </a:p>
          <a:p>
            <a:pPr>
              <a:lnSpc>
                <a:spcPct val="150000"/>
              </a:lnSpc>
            </a:pPr>
            <a:endParaRPr lang="en-US" altLang="zh-CN" smtClean="0">
              <a:solidFill>
                <a:srgbClr val="A50021"/>
              </a:solidFill>
              <a:latin typeface="微软雅黑" panose="020b0503020204020204" pitchFamily="34" charset="-122"/>
              <a:ea typeface="微软雅黑" panose="020b0503020204020204" pitchFamily="34" charset="-122"/>
              <a:cs typeface="Times New Roman" panose="02020603050405020304" pitchFamily="18" charset="0"/>
            </a:endParaRPr>
          </a:p>
          <a:p>
            <a:pPr>
              <a:lnSpc>
                <a:spcPct val="150000"/>
              </a:lnSpc>
            </a:pPr>
            <a:endParaRPr lang="en-US" altLang="zh-CN" smtClean="0">
              <a:solidFill>
                <a:srgbClr val="A50021"/>
              </a:solidFill>
              <a:latin typeface="微软雅黑" panose="020b0503020204020204" pitchFamily="34" charset="-122"/>
              <a:ea typeface="微软雅黑" panose="020b0503020204020204" pitchFamily="34" charset="-122"/>
              <a:cs typeface="Times New Roman" panose="02020603050405020304" pitchFamily="18" charset="0"/>
            </a:endParaRPr>
          </a:p>
          <a:p>
            <a:pPr>
              <a:lnSpc>
                <a:spcPct val="150000"/>
              </a:lnSpc>
            </a:pPr>
            <a:endParaRPr lang="en-US" altLang="zh-CN" smtClean="0">
              <a:solidFill>
                <a:srgbClr val="A50021"/>
              </a:solidFill>
              <a:latin typeface="微软雅黑" panose="020b0503020204020204" pitchFamily="34" charset="-122"/>
              <a:ea typeface="微软雅黑" panose="020b0503020204020204" pitchFamily="34" charset="-122"/>
              <a:cs typeface="Times New Roman" panose="02020603050405020304" pitchFamily="18" charset="0"/>
            </a:endParaRPr>
          </a:p>
          <a:p>
            <a:pPr>
              <a:lnSpc>
                <a:spcPct val="150000"/>
              </a:lnSpc>
            </a:pPr>
            <a:endParaRPr lang="en-US" altLang="zh-CN" smtClean="0">
              <a:solidFill>
                <a:srgbClr val="A50021"/>
              </a:solidFill>
              <a:latin typeface="微软雅黑" panose="020b0503020204020204" pitchFamily="34" charset="-122"/>
              <a:ea typeface="微软雅黑" panose="020b0503020204020204" pitchFamily="34" charset="-122"/>
              <a:cs typeface="Times New Roman" panose="02020603050405020304" pitchFamily="18" charset="0"/>
            </a:endParaRPr>
          </a:p>
          <a:p>
            <a:pPr>
              <a:lnSpc>
                <a:spcPct val="150000"/>
              </a:lnSpc>
            </a:pPr>
            <a:endParaRPr lang="zh-CN" altLang="en-US">
              <a:solidFill>
                <a:srgbClr val="A50021"/>
              </a:solidFill>
            </a:endParaRPr>
          </a:p>
        </p:txBody>
      </p:sp>
      <p:graphicFrame>
        <p:nvGraphicFramePr>
          <p:cNvPr id="14" name="Object 1"/>
          <p:cNvGraphicFramePr>
            <a:graphicFrameLocks noChangeAspect="1"/>
          </p:cNvGraphicFramePr>
          <p:nvPr/>
        </p:nvGraphicFramePr>
        <p:xfrm>
          <a:off x="6586538" y="1219200"/>
          <a:ext cx="5035550" cy="4651375"/>
        </p:xfrm>
        <a:graphic>
          <a:graphicData uri="http://schemas.openxmlformats.org/presentationml/2006/ole">
            <mc:AlternateContent>
              <mc:Choice xmlns:v="urn:schemas-microsoft-com:vml" Requires="v">
                <p:oleObj spid="_x0000_s1045" name="文档" r:id="rId3" imgW="5260975" imgH="4860925" progId="Word.Document.12">
                  <p:embed/>
                </p:oleObj>
              </mc:Choice>
              <mc:Fallback>
                <p:oleObj name="文档" r:id="rId3" imgW="5260975" imgH="4860925" progId="Word.Document.12">
                  <p:embed/>
                  <p:pic>
                    <p:nvPicPr>
                      <p:cNvPr id="0" name="OLE substitute image"/>
                      <p:cNvPicPr/>
                      <p:nvPr/>
                    </p:nvPicPr>
                    <p:blipFill>
                      <a:blip r:embed="rId4"/>
                      <a:stretch>
                        <a:fillRect/>
                      </a:stretch>
                    </p:blipFill>
                    <p:spPr>
                      <a:xfrm>
                        <a:off x="6586538" y="1219200"/>
                        <a:ext cx="5035550" cy="4651375"/>
                      </a:xfrm>
                      <a:prstGeom prst="rect">
                        <a:avLst/>
                      </a:prstGeom>
                      <a:noFill/>
                      <a:ln w="9525">
                        <a:noFill/>
                      </a:ln>
                    </p:spPr>
                  </p:pic>
                </p:oleObj>
              </mc:Fallback>
            </mc:AlternateContent>
          </a:graphicData>
        </a:graphic>
      </p:graphicFrame>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500"/>
                                        <p:tgtEl>
                                          <p:spTgt spid="13">
                                            <p:txEl>
                                              <p:pRg st="0" end="0"/>
                                            </p:txEl>
                                          </p:spTgt>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文本框 16"/>
          <p:cNvSpPr txBox="1">
            <a:spLocks noChangeArrowheads="1"/>
          </p:cNvSpPr>
          <p:nvPr/>
        </p:nvSpPr>
        <p:spPr bwMode="auto">
          <a:xfrm>
            <a:off x="951670" y="643712"/>
            <a:ext cx="10715700" cy="642924"/>
          </a:xfrm>
          <a:prstGeom prst="rect">
            <a:avLst/>
          </a:prstGeom>
          <a:noFill/>
          <a:ln w="9525">
            <a:noFill/>
            <a:miter lim="800000"/>
          </a:ln>
        </p:spPr>
        <p:txBody>
          <a:bodyPr wrap="squar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2800" b="1" spc="150" smtClean="0">
                <a:solidFill>
                  <a:srgbClr val="1CB691"/>
                </a:solidFill>
                <a:latin typeface="微软雅黑" panose="020b0503020204020204" pitchFamily="34" charset="-122"/>
                <a:ea typeface="微软雅黑" panose="020b0503020204020204" pitchFamily="34" charset="-122"/>
              </a:rPr>
              <a:t>重难二　电功率的理解与计算</a:t>
            </a:r>
            <a:endParaRPr lang="zh-CN" altLang="en-US" sz="2800" b="1" spc="150" smtClean="0">
              <a:solidFill>
                <a:srgbClr val="1CB691"/>
              </a:solidFill>
              <a:latin typeface="微软雅黑" panose="020b0503020204020204" pitchFamily="34" charset="-122"/>
              <a:ea typeface="微软雅黑" panose="020b0503020204020204" pitchFamily="34" charset="-122"/>
            </a:endParaRPr>
          </a:p>
        </p:txBody>
      </p:sp>
      <p:sp>
        <p:nvSpPr>
          <p:cNvPr id="3" name="矩形 2"/>
          <p:cNvSpPr/>
          <p:nvPr/>
        </p:nvSpPr>
        <p:spPr>
          <a:xfrm>
            <a:off x="951670" y="1286654"/>
            <a:ext cx="10715700" cy="2308324"/>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en-US" sz="2400" b="1" smtClean="0"/>
              <a:t>3. </a:t>
            </a:r>
            <a:r>
              <a:rPr lang="en-US" sz="2400" smtClean="0">
                <a:solidFill>
                  <a:srgbClr val="18B48F"/>
                </a:solidFill>
              </a:rPr>
              <a:t>[2020</a:t>
            </a:r>
            <a:r>
              <a:rPr lang="en-US" altLang="zh-CN" sz="2400" smtClean="0">
                <a:solidFill>
                  <a:srgbClr val="18B48F"/>
                </a:solidFill>
              </a:rPr>
              <a:t>·</a:t>
            </a:r>
            <a:r>
              <a:rPr lang="zh-CN" altLang="en-US" sz="2400" smtClean="0">
                <a:solidFill>
                  <a:srgbClr val="18B48F"/>
                </a:solidFill>
              </a:rPr>
              <a:t>邵阳</a:t>
            </a:r>
            <a:r>
              <a:rPr lang="en-US" sz="2400" smtClean="0">
                <a:solidFill>
                  <a:srgbClr val="18B48F"/>
                </a:solidFill>
              </a:rPr>
              <a:t>]</a:t>
            </a:r>
            <a:r>
              <a:rPr lang="zh-CN" altLang="en-US" sz="2400" smtClean="0"/>
              <a:t>甲、乙两个普通白炽灯泡铭牌上分别标着“</a:t>
            </a:r>
            <a:r>
              <a:rPr lang="en-US" sz="2400" smtClean="0"/>
              <a:t>220 V</a:t>
            </a:r>
            <a:r>
              <a:rPr lang="zh-CN" altLang="en-US" sz="2400" i="1" smtClean="0"/>
              <a:t>　</a:t>
            </a:r>
            <a:r>
              <a:rPr lang="en-US" sz="2400" smtClean="0"/>
              <a:t>40 W</a:t>
            </a:r>
            <a:r>
              <a:rPr lang="zh-CN" altLang="en-US" sz="2400" smtClean="0"/>
              <a:t>” “</a:t>
            </a:r>
            <a:r>
              <a:rPr lang="en-US" sz="2400" smtClean="0"/>
              <a:t>110 V</a:t>
            </a:r>
            <a:r>
              <a:rPr lang="zh-CN" altLang="en-US" sz="2400" i="1" smtClean="0"/>
              <a:t>　</a:t>
            </a:r>
            <a:r>
              <a:rPr lang="en-US" sz="2400" smtClean="0"/>
              <a:t>40 W</a:t>
            </a:r>
            <a:r>
              <a:rPr lang="zh-CN" altLang="en-US" sz="2400" smtClean="0"/>
              <a:t>”字样</a:t>
            </a:r>
            <a:r>
              <a:rPr lang="en-US" sz="2400" smtClean="0"/>
              <a:t>,</a:t>
            </a:r>
            <a:r>
              <a:rPr lang="zh-CN" altLang="en-US" sz="2400" smtClean="0"/>
              <a:t>正常发光相同时间</a:t>
            </a:r>
            <a:r>
              <a:rPr lang="en-US" sz="2400" smtClean="0"/>
              <a:t>,</a:t>
            </a:r>
            <a:r>
              <a:rPr lang="zh-CN" altLang="en-US" sz="2400" smtClean="0"/>
              <a:t>它们消耗的电能</a:t>
            </a:r>
            <a:r>
              <a:rPr lang="en-US" sz="2400" smtClean="0"/>
              <a:t>	(</a:t>
            </a:r>
            <a:r>
              <a:rPr lang="zh-CN" altLang="en-US" sz="2400" i="1" smtClean="0"/>
              <a:t>　　</a:t>
            </a:r>
            <a:r>
              <a:rPr lang="en-US" sz="2400" smtClean="0"/>
              <a:t>)</a:t>
            </a:r>
            <a:endParaRPr lang="zh-CN" altLang="en-US" sz="2400" smtClean="0"/>
          </a:p>
          <a:p>
            <a:pPr>
              <a:lnSpc>
                <a:spcPct val="150000"/>
              </a:lnSpc>
            </a:pPr>
            <a:r>
              <a:rPr lang="en-US" sz="2400" smtClean="0"/>
              <a:t>A.</a:t>
            </a:r>
            <a:r>
              <a:rPr lang="zh-CN" altLang="en-US" sz="2400" smtClean="0"/>
              <a:t>甲灯的多</a:t>
            </a:r>
            <a:r>
              <a:rPr lang="en-US" sz="2400" smtClean="0"/>
              <a:t>					B.</a:t>
            </a:r>
            <a:r>
              <a:rPr lang="zh-CN" altLang="en-US" sz="2400" smtClean="0"/>
              <a:t>乙灯的多</a:t>
            </a:r>
            <a:endParaRPr lang="zh-CN" altLang="en-US" sz="2400" smtClean="0"/>
          </a:p>
          <a:p>
            <a:pPr>
              <a:lnSpc>
                <a:spcPct val="150000"/>
              </a:lnSpc>
            </a:pPr>
            <a:r>
              <a:rPr lang="en-US" sz="2400" smtClean="0"/>
              <a:t>C.</a:t>
            </a:r>
            <a:r>
              <a:rPr lang="zh-CN" altLang="en-US" sz="2400" smtClean="0"/>
              <a:t>一样多</a:t>
            </a:r>
            <a:r>
              <a:rPr lang="en-US" sz="2400" smtClean="0"/>
              <a:t>						D.</a:t>
            </a:r>
            <a:r>
              <a:rPr lang="zh-CN" altLang="en-US" sz="2400" smtClean="0"/>
              <a:t>不能确定</a:t>
            </a:r>
            <a:endParaRPr lang="zh-CN" altLang="en-US" sz="2400"/>
          </a:p>
        </p:txBody>
      </p:sp>
      <p:sp>
        <p:nvSpPr>
          <p:cNvPr id="7" name="Rectangle 14"/>
          <p:cNvSpPr>
            <a:spLocks noChangeArrowheads="1"/>
          </p:cNvSpPr>
          <p:nvPr/>
        </p:nvSpPr>
        <p:spPr bwMode="auto">
          <a:xfrm>
            <a:off x="9489966" y="1967997"/>
            <a:ext cx="391454" cy="461665"/>
          </a:xfrm>
          <a:prstGeom prst="rect">
            <a:avLst/>
          </a:prstGeom>
          <a:noFill/>
          <a:ln w="9525">
            <a:noFill/>
            <a:miter lim="800000"/>
          </a:ln>
          <a:effectLst/>
        </p:spPr>
        <p:txBody>
          <a:bodyPr vert="horz" wrap="none" lIns="91440" tIns="45720" rIns="91440" bIns="45720" numCol="1" anchor="ctr" anchorCtr="0" compatLnSpc="1">
            <a:spAutoFit/>
          </a:bodyPr>
          <a:lstStyle/>
          <a:p>
            <a:r>
              <a:rPr lang="en-US" altLang="zh-CN" b="1" smtClean="0">
                <a:solidFill>
                  <a:srgbClr val="A50021"/>
                </a:solidFill>
              </a:rPr>
              <a:t>C</a:t>
            </a:r>
            <a:endParaRPr lang="zh-CN" altLang="en-US">
              <a:solidFill>
                <a:srgbClr val="A50021"/>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p:nvPr/>
        </p:nvSpPr>
        <p:spPr>
          <a:xfrm>
            <a:off x="951670" y="715150"/>
            <a:ext cx="5500726" cy="2357454"/>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en-US" sz="2400" b="1" smtClean="0"/>
              <a:t>4. </a:t>
            </a:r>
            <a:r>
              <a:rPr lang="en-US" sz="2400" smtClean="0">
                <a:solidFill>
                  <a:srgbClr val="18B48F"/>
                </a:solidFill>
              </a:rPr>
              <a:t>[2020</a:t>
            </a:r>
            <a:r>
              <a:rPr lang="en-US" altLang="zh-CN" sz="2400" smtClean="0">
                <a:solidFill>
                  <a:srgbClr val="18B48F"/>
                </a:solidFill>
              </a:rPr>
              <a:t>·</a:t>
            </a:r>
            <a:r>
              <a:rPr lang="zh-CN" altLang="en-US" sz="2400" smtClean="0">
                <a:solidFill>
                  <a:srgbClr val="18B48F"/>
                </a:solidFill>
              </a:rPr>
              <a:t>雅安</a:t>
            </a:r>
            <a:r>
              <a:rPr lang="en-US" sz="2400" smtClean="0">
                <a:solidFill>
                  <a:srgbClr val="18B48F"/>
                </a:solidFill>
              </a:rPr>
              <a:t>]</a:t>
            </a:r>
            <a:r>
              <a:rPr lang="zh-CN" altLang="en-US" sz="2400" smtClean="0"/>
              <a:t>图</a:t>
            </a:r>
            <a:r>
              <a:rPr lang="en-US" sz="2400" smtClean="0"/>
              <a:t>16</a:t>
            </a:r>
            <a:r>
              <a:rPr lang="en-US" sz="2400" i="1" smtClean="0"/>
              <a:t>-</a:t>
            </a:r>
            <a:r>
              <a:rPr lang="en-US" sz="2400" smtClean="0"/>
              <a:t>3</a:t>
            </a:r>
            <a:r>
              <a:rPr lang="zh-CN" altLang="en-US" sz="2400" smtClean="0"/>
              <a:t>所示的电能表读数是</a:t>
            </a:r>
            <a:r>
              <a:rPr lang="zh-CN" altLang="en-US" sz="2400" i="1" u="sng" smtClean="0"/>
              <a:t>　　　　</a:t>
            </a:r>
            <a:r>
              <a:rPr lang="zh-CN" altLang="en-US" sz="2400" smtClean="0"/>
              <a:t> </a:t>
            </a:r>
            <a:r>
              <a:rPr lang="en-US" sz="2400" err="1" smtClean="0"/>
              <a:t>kW</a:t>
            </a:r>
            <a:r>
              <a:rPr lang="en-US" altLang="zh-CN" sz="2400" err="1" smtClean="0"/>
              <a:t>·</a:t>
            </a:r>
            <a:r>
              <a:rPr lang="en-US" sz="2400" err="1" smtClean="0"/>
              <a:t>h,</a:t>
            </a:r>
            <a:r>
              <a:rPr lang="zh-CN" altLang="en-US" sz="2400" smtClean="0"/>
              <a:t>若单独使用某电热水器</a:t>
            </a:r>
            <a:r>
              <a:rPr lang="en-US" sz="2400" smtClean="0"/>
              <a:t>12 min,</a:t>
            </a:r>
            <a:r>
              <a:rPr lang="zh-CN" altLang="en-US" sz="2400" smtClean="0"/>
              <a:t>该电能表的转盘转</a:t>
            </a:r>
            <a:r>
              <a:rPr lang="en-US" sz="2400" smtClean="0"/>
              <a:t>1200</a:t>
            </a:r>
            <a:r>
              <a:rPr lang="zh-CN" altLang="en-US" sz="2400" smtClean="0"/>
              <a:t>转</a:t>
            </a:r>
            <a:r>
              <a:rPr lang="en-US" sz="2400" smtClean="0"/>
              <a:t>,</a:t>
            </a:r>
            <a:r>
              <a:rPr lang="zh-CN" altLang="en-US" sz="2400" smtClean="0"/>
              <a:t>则此电热水器的功率为</a:t>
            </a:r>
            <a:r>
              <a:rPr lang="zh-CN" altLang="en-US" sz="2400" i="1" u="sng" smtClean="0"/>
              <a:t>　　　　</a:t>
            </a:r>
            <a:r>
              <a:rPr lang="en-US" sz="2400" smtClean="0"/>
              <a:t>W</a:t>
            </a:r>
            <a:r>
              <a:rPr lang="zh-CN" altLang="en-US" sz="2400" smtClean="0"/>
              <a:t>。</a:t>
            </a:r>
            <a:r>
              <a:rPr lang="en-US" sz="2400" smtClean="0"/>
              <a:t> </a:t>
            </a:r>
            <a:endParaRPr lang="zh-CN" altLang="en-US" sz="2400"/>
          </a:p>
        </p:txBody>
      </p:sp>
      <p:sp>
        <p:nvSpPr>
          <p:cNvPr id="6" name="矩形 5"/>
          <p:cNvSpPr/>
          <p:nvPr/>
        </p:nvSpPr>
        <p:spPr>
          <a:xfrm>
            <a:off x="3366817" y="5325583"/>
            <a:ext cx="1168910" cy="461665"/>
          </a:xfrm>
          <a:prstGeom prst="rect">
            <a:avLst/>
          </a:prstGeom>
        </p:spPr>
        <p:txBody>
          <a:bodyPr wrap="none">
            <a:spAutoFit/>
          </a:bodyPr>
          <a:lstStyle/>
          <a:p>
            <a:r>
              <a:rPr lang="zh-CN" altLang="en-US" smtClean="0"/>
              <a:t>图</a:t>
            </a:r>
            <a:r>
              <a:rPr lang="en-US" smtClean="0"/>
              <a:t>16</a:t>
            </a:r>
            <a:r>
              <a:rPr lang="en-US" i="1" smtClean="0"/>
              <a:t>-</a:t>
            </a:r>
            <a:r>
              <a:rPr lang="en-US" smtClean="0"/>
              <a:t>3</a:t>
            </a:r>
            <a:endParaRPr lang="zh-CN" altLang="en-US"/>
          </a:p>
        </p:txBody>
      </p:sp>
      <p:pic>
        <p:nvPicPr>
          <p:cNvPr id="8" name="21JFA59.EPS" descr="id:2147502549;FounderCES"/>
          <p:cNvPicPr/>
          <p:nvPr/>
        </p:nvPicPr>
        <p:blipFill>
          <a:blip r:embed="rId2"/>
          <a:stretch>
            <a:fillRect/>
          </a:stretch>
        </p:blipFill>
        <p:spPr>
          <a:xfrm>
            <a:off x="2809058" y="3199755"/>
            <a:ext cx="2254593" cy="2143140"/>
          </a:xfrm>
          <a:prstGeom prst="rect">
            <a:avLst/>
          </a:prstGeom>
        </p:spPr>
      </p:pic>
      <p:sp>
        <p:nvSpPr>
          <p:cNvPr id="9" name="TextBox 26"/>
          <p:cNvSpPr txBox="1">
            <a:spLocks noChangeArrowheads="1"/>
          </p:cNvSpPr>
          <p:nvPr/>
        </p:nvSpPr>
        <p:spPr bwMode="auto">
          <a:xfrm>
            <a:off x="6523834" y="715150"/>
            <a:ext cx="5143536" cy="2288694"/>
          </a:xfrm>
          <a:prstGeom prst="rect">
            <a:avLst/>
          </a:prstGeom>
          <a:solidFill>
            <a:schemeClr val="bg1">
              <a:lumMod val="95000"/>
            </a:schemeClr>
          </a:solidFill>
          <a:ln w="9525">
            <a:noFill/>
            <a:miter lim="800000"/>
          </a:ln>
        </p:spPr>
        <p:txBody>
          <a:bodyPr wrap="square" lIns="36000" tIns="36000" rIns="36000" bIns="36000">
            <a:spAutoFit/>
          </a:bodyPr>
          <a:lstStyle/>
          <a:p>
            <a:pPr>
              <a:lnSpc>
                <a:spcPct val="150000"/>
              </a:lnSpc>
            </a:pPr>
            <a:r>
              <a:rPr lang="en-US" altLang="zh-CN" smtClean="0">
                <a:solidFill>
                  <a:srgbClr val="A50021"/>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en-US" smtClean="0">
                <a:solidFill>
                  <a:srgbClr val="A50021"/>
                </a:solidFill>
                <a:latin typeface="微软雅黑" panose="020b0503020204020204" pitchFamily="34" charset="-122"/>
                <a:ea typeface="微软雅黑" panose="020b0503020204020204" pitchFamily="34" charset="-122"/>
                <a:cs typeface="Times New Roman" panose="02020603050405020304" pitchFamily="18" charset="0"/>
              </a:rPr>
              <a:t>答案</a:t>
            </a:r>
            <a:r>
              <a:rPr lang="en-US" altLang="zh-CN" smtClean="0">
                <a:solidFill>
                  <a:srgbClr val="A50021"/>
                </a:solidFill>
                <a:latin typeface="微软雅黑" panose="020b0503020204020204" pitchFamily="34" charset="-122"/>
                <a:ea typeface="微软雅黑" panose="020b0503020204020204" pitchFamily="34" charset="-122"/>
                <a:cs typeface="Times New Roman" panose="02020603050405020304" pitchFamily="18" charset="0"/>
              </a:rPr>
              <a:t>]</a:t>
            </a:r>
            <a:r>
              <a:rPr lang="en-US" smtClean="0">
                <a:solidFill>
                  <a:srgbClr val="A50021"/>
                </a:solidFill>
              </a:rPr>
              <a:t> 165.3</a:t>
            </a:r>
            <a:r>
              <a:rPr lang="zh-CN" altLang="en-US" i="1" smtClean="0">
                <a:solidFill>
                  <a:srgbClr val="A50021"/>
                </a:solidFill>
              </a:rPr>
              <a:t>　</a:t>
            </a:r>
            <a:r>
              <a:rPr lang="en-US" smtClean="0">
                <a:solidFill>
                  <a:srgbClr val="A50021"/>
                </a:solidFill>
              </a:rPr>
              <a:t>2000</a:t>
            </a:r>
            <a:endParaRPr lang="zh-CN" altLang="en-US" smtClean="0">
              <a:solidFill>
                <a:srgbClr val="A50021"/>
              </a:solidFill>
            </a:endParaRPr>
          </a:p>
          <a:p>
            <a:pPr>
              <a:lnSpc>
                <a:spcPct val="150000"/>
              </a:lnSpc>
            </a:pPr>
            <a:endParaRPr lang="en-US" altLang="zh-CN" smtClean="0">
              <a:solidFill>
                <a:srgbClr val="A50021"/>
              </a:solidFill>
              <a:latin typeface="微软雅黑" panose="020b0503020204020204" pitchFamily="34" charset="-122"/>
              <a:ea typeface="微软雅黑" panose="020b0503020204020204" pitchFamily="34" charset="-122"/>
              <a:cs typeface="Times New Roman" panose="02020603050405020304" pitchFamily="18" charset="0"/>
            </a:endParaRPr>
          </a:p>
          <a:p>
            <a:pPr>
              <a:lnSpc>
                <a:spcPct val="150000"/>
              </a:lnSpc>
            </a:pPr>
            <a:endParaRPr lang="en-US" altLang="zh-CN" smtClean="0">
              <a:solidFill>
                <a:srgbClr val="A50021"/>
              </a:solidFill>
              <a:latin typeface="微软雅黑" panose="020b0503020204020204" pitchFamily="34" charset="-122"/>
              <a:ea typeface="微软雅黑" panose="020b0503020204020204" pitchFamily="34" charset="-122"/>
              <a:cs typeface="Times New Roman" panose="02020603050405020304" pitchFamily="18" charset="0"/>
            </a:endParaRPr>
          </a:p>
          <a:p>
            <a:pPr>
              <a:lnSpc>
                <a:spcPct val="150000"/>
              </a:lnSpc>
            </a:pPr>
            <a:endParaRPr lang="zh-CN" altLang="en-US">
              <a:solidFill>
                <a:srgbClr val="A50021"/>
              </a:solidFill>
            </a:endParaRPr>
          </a:p>
        </p:txBody>
      </p:sp>
      <p:graphicFrame>
        <p:nvGraphicFramePr>
          <p:cNvPr id="10" name="Object 1"/>
          <p:cNvGraphicFramePr>
            <a:graphicFrameLocks noChangeAspect="1"/>
          </p:cNvGraphicFramePr>
          <p:nvPr/>
        </p:nvGraphicFramePr>
        <p:xfrm>
          <a:off x="6589713" y="1141413"/>
          <a:ext cx="4957762" cy="4579937"/>
        </p:xfrm>
        <a:graphic>
          <a:graphicData uri="http://schemas.openxmlformats.org/presentationml/2006/ole">
            <mc:AlternateContent>
              <mc:Choice xmlns:v="urn:schemas-microsoft-com:vml" Requires="v">
                <p:oleObj spid="_x0000_s1046" name="文档" r:id="rId3" imgW="5277485" imgH="4878070" progId="Word.Document.12">
                  <p:embed/>
                </p:oleObj>
              </mc:Choice>
              <mc:Fallback>
                <p:oleObj name="文档" r:id="rId3" imgW="5277485" imgH="4878070" progId="Word.Document.12">
                  <p:embed/>
                  <p:pic>
                    <p:nvPicPr>
                      <p:cNvPr id="0" name="OLE substitute image"/>
                      <p:cNvPicPr/>
                      <p:nvPr/>
                    </p:nvPicPr>
                    <p:blipFill>
                      <a:blip r:embed="rId4"/>
                      <a:stretch>
                        <a:fillRect/>
                      </a:stretch>
                    </p:blipFill>
                    <p:spPr>
                      <a:xfrm>
                        <a:off x="6589713" y="1141413"/>
                        <a:ext cx="4957762" cy="4579937"/>
                      </a:xfrm>
                      <a:prstGeom prst="rect">
                        <a:avLst/>
                      </a:prstGeom>
                      <a:noFill/>
                      <a:ln w="9525">
                        <a:noFill/>
                      </a:ln>
                    </p:spPr>
                  </p:pic>
                </p:oleObj>
              </mc:Fallback>
            </mc:AlternateContent>
          </a:graphicData>
        </a:graphic>
      </p:graphicFrame>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p:nvPr/>
        </p:nvSpPr>
        <p:spPr>
          <a:xfrm>
            <a:off x="951670" y="715150"/>
            <a:ext cx="10787138" cy="3416320"/>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en-US" sz="2400" b="1" smtClean="0"/>
              <a:t>5. </a:t>
            </a:r>
            <a:r>
              <a:rPr lang="zh-CN" altLang="en-US" sz="2400" smtClean="0"/>
              <a:t>某型号电饭锅具有保温与加热两种功能</a:t>
            </a:r>
            <a:r>
              <a:rPr lang="en-US" sz="2400" smtClean="0"/>
              <a:t>,</a:t>
            </a:r>
            <a:r>
              <a:rPr lang="zh-CN" altLang="en-US" sz="2400" smtClean="0"/>
              <a:t>其简化电路如图</a:t>
            </a:r>
            <a:r>
              <a:rPr lang="en-US" sz="2400" smtClean="0"/>
              <a:t>16-4</a:t>
            </a:r>
            <a:r>
              <a:rPr lang="zh-CN" altLang="en-US" sz="2400" smtClean="0"/>
              <a:t>所示</a:t>
            </a:r>
            <a:r>
              <a:rPr lang="en-US" sz="2400" smtClean="0"/>
              <a:t>,</a:t>
            </a:r>
            <a:r>
              <a:rPr lang="en-US" sz="2400" i="1" smtClean="0"/>
              <a:t>R</a:t>
            </a:r>
            <a:r>
              <a:rPr lang="en-US" sz="2400" baseline="-25000" smtClean="0"/>
              <a:t>1</a:t>
            </a:r>
            <a:r>
              <a:rPr lang="zh-CN" altLang="en-US" sz="2400" smtClean="0"/>
              <a:t>、</a:t>
            </a:r>
            <a:r>
              <a:rPr lang="en-US" sz="2400" i="1" smtClean="0"/>
              <a:t>R</a:t>
            </a:r>
            <a:r>
              <a:rPr lang="en-US" sz="2400" baseline="-25000" smtClean="0"/>
              <a:t>2</a:t>
            </a:r>
            <a:r>
              <a:rPr lang="zh-CN" altLang="en-US" sz="2400" smtClean="0"/>
              <a:t>均为电热丝。下列说法正确的是</a:t>
            </a:r>
            <a:r>
              <a:rPr lang="en-US" sz="2400" smtClean="0"/>
              <a:t>	(</a:t>
            </a:r>
            <a:r>
              <a:rPr lang="zh-CN" altLang="en-US" sz="2400" i="1" smtClean="0"/>
              <a:t>　　</a:t>
            </a:r>
            <a:r>
              <a:rPr lang="en-US" sz="2400" smtClean="0"/>
              <a:t>)</a:t>
            </a:r>
            <a:endParaRPr lang="zh-CN" altLang="en-US" sz="2400" smtClean="0"/>
          </a:p>
          <a:p>
            <a:pPr>
              <a:lnSpc>
                <a:spcPct val="150000"/>
              </a:lnSpc>
            </a:pPr>
            <a:r>
              <a:rPr lang="en-US" sz="2400" smtClean="0"/>
              <a:t>A.S</a:t>
            </a:r>
            <a:r>
              <a:rPr lang="en-US" sz="2400" baseline="-25000" smtClean="0"/>
              <a:t>1</a:t>
            </a:r>
            <a:r>
              <a:rPr lang="zh-CN" altLang="en-US" sz="2400" smtClean="0"/>
              <a:t>、</a:t>
            </a:r>
            <a:r>
              <a:rPr lang="en-US" sz="2400" smtClean="0"/>
              <a:t>S</a:t>
            </a:r>
            <a:r>
              <a:rPr lang="en-US" sz="2400" baseline="-25000" smtClean="0"/>
              <a:t>2</a:t>
            </a:r>
            <a:r>
              <a:rPr lang="zh-CN" altLang="en-US" sz="2400" smtClean="0"/>
              <a:t>闭合时</a:t>
            </a:r>
            <a:r>
              <a:rPr lang="en-US" sz="2400" smtClean="0"/>
              <a:t>,</a:t>
            </a:r>
            <a:r>
              <a:rPr lang="zh-CN" altLang="en-US" sz="2400" smtClean="0"/>
              <a:t>电饭锅处于加热状态</a:t>
            </a:r>
            <a:endParaRPr lang="zh-CN" altLang="en-US" sz="2400" smtClean="0"/>
          </a:p>
          <a:p>
            <a:pPr>
              <a:lnSpc>
                <a:spcPct val="150000"/>
              </a:lnSpc>
            </a:pPr>
            <a:r>
              <a:rPr lang="en-US" sz="2400" smtClean="0"/>
              <a:t>B.S</a:t>
            </a:r>
            <a:r>
              <a:rPr lang="en-US" sz="2400" baseline="-25000" smtClean="0"/>
              <a:t>1</a:t>
            </a:r>
            <a:r>
              <a:rPr lang="zh-CN" altLang="en-US" sz="2400" smtClean="0"/>
              <a:t>、</a:t>
            </a:r>
            <a:r>
              <a:rPr lang="en-US" sz="2400" smtClean="0"/>
              <a:t>S</a:t>
            </a:r>
            <a:r>
              <a:rPr lang="en-US" sz="2400" baseline="-25000" smtClean="0"/>
              <a:t>2</a:t>
            </a:r>
            <a:r>
              <a:rPr lang="zh-CN" altLang="en-US" sz="2400" smtClean="0"/>
              <a:t>闭合时</a:t>
            </a:r>
            <a:r>
              <a:rPr lang="en-US" sz="2400" smtClean="0"/>
              <a:t>,</a:t>
            </a:r>
            <a:r>
              <a:rPr lang="zh-CN" altLang="en-US" sz="2400" smtClean="0"/>
              <a:t>电饭锅处于保温状态</a:t>
            </a:r>
            <a:endParaRPr lang="zh-CN" altLang="en-US" sz="2400" smtClean="0"/>
          </a:p>
          <a:p>
            <a:pPr>
              <a:lnSpc>
                <a:spcPct val="150000"/>
              </a:lnSpc>
            </a:pPr>
            <a:r>
              <a:rPr lang="en-US" sz="2400" smtClean="0"/>
              <a:t>C.S</a:t>
            </a:r>
            <a:r>
              <a:rPr lang="en-US" sz="2400" baseline="-25000" smtClean="0"/>
              <a:t>1</a:t>
            </a:r>
            <a:r>
              <a:rPr lang="zh-CN" altLang="en-US" sz="2400" smtClean="0"/>
              <a:t>闭合、</a:t>
            </a:r>
            <a:r>
              <a:rPr lang="en-US" sz="2400" smtClean="0"/>
              <a:t>S</a:t>
            </a:r>
            <a:r>
              <a:rPr lang="en-US" sz="2400" baseline="-25000" smtClean="0"/>
              <a:t>2</a:t>
            </a:r>
            <a:r>
              <a:rPr lang="zh-CN" altLang="en-US" sz="2400" smtClean="0"/>
              <a:t>断开时</a:t>
            </a:r>
            <a:r>
              <a:rPr lang="en-US" sz="2400" smtClean="0"/>
              <a:t>,</a:t>
            </a:r>
            <a:r>
              <a:rPr lang="zh-CN" altLang="en-US" sz="2400" smtClean="0"/>
              <a:t>电饭锅处于加热状态</a:t>
            </a:r>
            <a:endParaRPr lang="zh-CN" altLang="en-US" sz="2400" smtClean="0"/>
          </a:p>
          <a:p>
            <a:pPr>
              <a:lnSpc>
                <a:spcPct val="150000"/>
              </a:lnSpc>
            </a:pPr>
            <a:r>
              <a:rPr lang="en-US" sz="2400" smtClean="0"/>
              <a:t>D.S</a:t>
            </a:r>
            <a:r>
              <a:rPr lang="en-US" sz="2400" baseline="-25000" smtClean="0"/>
              <a:t>1</a:t>
            </a:r>
            <a:r>
              <a:rPr lang="zh-CN" altLang="en-US" sz="2400" smtClean="0"/>
              <a:t>断开、</a:t>
            </a:r>
            <a:r>
              <a:rPr lang="en-US" sz="2400" smtClean="0"/>
              <a:t>S</a:t>
            </a:r>
            <a:r>
              <a:rPr lang="en-US" sz="2400" baseline="-25000" smtClean="0"/>
              <a:t>2</a:t>
            </a:r>
            <a:r>
              <a:rPr lang="zh-CN" altLang="en-US" sz="2400" smtClean="0"/>
              <a:t>闭合时</a:t>
            </a:r>
            <a:r>
              <a:rPr lang="en-US" sz="2400" smtClean="0"/>
              <a:t>,</a:t>
            </a:r>
            <a:r>
              <a:rPr lang="zh-CN" altLang="en-US" sz="2400" smtClean="0"/>
              <a:t>电饭锅处于保温状态</a:t>
            </a:r>
            <a:endParaRPr lang="zh-CN" altLang="en-US" sz="2400"/>
          </a:p>
        </p:txBody>
      </p:sp>
      <p:sp>
        <p:nvSpPr>
          <p:cNvPr id="7" name="矩形 6"/>
          <p:cNvSpPr/>
          <p:nvPr/>
        </p:nvSpPr>
        <p:spPr>
          <a:xfrm>
            <a:off x="8529167" y="3682509"/>
            <a:ext cx="1168910" cy="461665"/>
          </a:xfrm>
          <a:prstGeom prst="rect">
            <a:avLst/>
          </a:prstGeom>
        </p:spPr>
        <p:txBody>
          <a:bodyPr wrap="none">
            <a:spAutoFit/>
          </a:bodyPr>
          <a:lstStyle/>
          <a:p>
            <a:r>
              <a:rPr lang="zh-CN" altLang="en-US" smtClean="0"/>
              <a:t>图</a:t>
            </a:r>
            <a:r>
              <a:rPr lang="en-US" smtClean="0"/>
              <a:t>16-4</a:t>
            </a:r>
            <a:endParaRPr lang="zh-CN" altLang="en-US"/>
          </a:p>
        </p:txBody>
      </p:sp>
      <p:pic>
        <p:nvPicPr>
          <p:cNvPr id="9" name="18ZX161.EPS" descr="id:2147502556;FounderCES"/>
          <p:cNvPicPr/>
          <p:nvPr/>
        </p:nvPicPr>
        <p:blipFill>
          <a:blip r:embed="rId2"/>
          <a:stretch>
            <a:fillRect/>
          </a:stretch>
        </p:blipFill>
        <p:spPr>
          <a:xfrm>
            <a:off x="7381090" y="1770995"/>
            <a:ext cx="3519276" cy="1928826"/>
          </a:xfrm>
          <a:prstGeom prst="rect">
            <a:avLst/>
          </a:prstGeom>
        </p:spPr>
      </p:pic>
    </p:spTree>
  </p:cSld>
  <p:clrMapOvr>
    <a:masterClrMapping/>
  </p:clrMapOvr>
  <p:transition>
    <p:fade/>
  </p:transition>
  <p:timing/>
</p:sld>
</file>

<file path=ppt/slides/slide1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extBox 26"/>
          <p:cNvSpPr txBox="1">
            <a:spLocks noChangeArrowheads="1"/>
          </p:cNvSpPr>
          <p:nvPr/>
        </p:nvSpPr>
        <p:spPr bwMode="auto">
          <a:xfrm>
            <a:off x="951670" y="837841"/>
            <a:ext cx="10715700" cy="3396690"/>
          </a:xfrm>
          <a:prstGeom prst="rect">
            <a:avLst/>
          </a:prstGeom>
          <a:solidFill>
            <a:schemeClr val="bg1">
              <a:lumMod val="95000"/>
            </a:schemeClr>
          </a:solidFill>
          <a:ln w="9525">
            <a:noFill/>
            <a:miter lim="800000"/>
          </a:ln>
        </p:spPr>
        <p:txBody>
          <a:bodyPr wrap="square" lIns="36000" tIns="36000" rIns="36000" bIns="36000">
            <a:spAutoFit/>
          </a:bodyPr>
          <a:lstStyle/>
          <a:p>
            <a:pPr>
              <a:lnSpc>
                <a:spcPct val="150000"/>
              </a:lnSpc>
            </a:pPr>
            <a:r>
              <a:rPr lang="en-US" altLang="zh-CN" smtClean="0">
                <a:solidFill>
                  <a:srgbClr val="A50021"/>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en-US" smtClean="0">
                <a:solidFill>
                  <a:srgbClr val="A50021"/>
                </a:solidFill>
                <a:latin typeface="微软雅黑" panose="020b0503020204020204" pitchFamily="34" charset="-122"/>
                <a:ea typeface="微软雅黑" panose="020b0503020204020204" pitchFamily="34" charset="-122"/>
                <a:cs typeface="Times New Roman" panose="02020603050405020304" pitchFamily="18" charset="0"/>
              </a:rPr>
              <a:t>答案</a:t>
            </a:r>
            <a:r>
              <a:rPr lang="en-US" altLang="zh-CN" smtClean="0">
                <a:solidFill>
                  <a:srgbClr val="A50021"/>
                </a:solidFill>
                <a:latin typeface="微软雅黑" panose="020b0503020204020204" pitchFamily="34" charset="-122"/>
                <a:ea typeface="微软雅黑" panose="020b0503020204020204" pitchFamily="34" charset="-122"/>
                <a:cs typeface="Times New Roman" panose="02020603050405020304" pitchFamily="18" charset="0"/>
              </a:rPr>
              <a:t>]</a:t>
            </a:r>
            <a:r>
              <a:rPr lang="pt-BR" altLang="zh-CN" smtClean="0">
                <a:solidFill>
                  <a:srgbClr val="A50021"/>
                </a:solidFill>
                <a:latin typeface="微软雅黑" panose="020b0503020204020204" pitchFamily="34" charset="-122"/>
                <a:ea typeface="微软雅黑" panose="020b0503020204020204" pitchFamily="34" charset="-122"/>
                <a:cs typeface="Times New Roman" panose="02020603050405020304" pitchFamily="18" charset="0"/>
              </a:rPr>
              <a:t> </a:t>
            </a:r>
            <a:r>
              <a:rPr lang="en-US" altLang="zh-CN" smtClean="0">
                <a:solidFill>
                  <a:srgbClr val="A50021"/>
                </a:solidFill>
                <a:latin typeface="微软雅黑" panose="020b0503020204020204" pitchFamily="34" charset="-122"/>
                <a:ea typeface="微软雅黑" panose="020b0503020204020204" pitchFamily="34" charset="-122"/>
                <a:cs typeface="Times New Roman" panose="02020603050405020304" pitchFamily="18" charset="0"/>
              </a:rPr>
              <a:t>A</a:t>
            </a:r>
            <a:endParaRPr lang="en-US" altLang="zh-CN" smtClean="0">
              <a:solidFill>
                <a:srgbClr val="A50021"/>
              </a:solidFill>
              <a:latin typeface="微软雅黑" panose="020b0503020204020204" pitchFamily="34" charset="-122"/>
              <a:ea typeface="微软雅黑" panose="020b0503020204020204" pitchFamily="34" charset="-122"/>
              <a:cs typeface="Times New Roman" panose="02020603050405020304" pitchFamily="18" charset="0"/>
            </a:endParaRPr>
          </a:p>
          <a:p>
            <a:pPr>
              <a:lnSpc>
                <a:spcPct val="150000"/>
              </a:lnSpc>
            </a:pPr>
            <a:endParaRPr lang="en-US" altLang="zh-CN" smtClean="0">
              <a:solidFill>
                <a:srgbClr val="A50021"/>
              </a:solidFill>
              <a:latin typeface="微软雅黑" panose="020b0503020204020204" pitchFamily="34" charset="-122"/>
              <a:ea typeface="微软雅黑" panose="020b0503020204020204" pitchFamily="34" charset="-122"/>
              <a:cs typeface="Times New Roman" panose="02020603050405020304" pitchFamily="18" charset="0"/>
            </a:endParaRPr>
          </a:p>
          <a:p>
            <a:pPr>
              <a:lnSpc>
                <a:spcPct val="150000"/>
              </a:lnSpc>
            </a:pPr>
            <a:endParaRPr lang="en-US" altLang="zh-CN" smtClean="0">
              <a:solidFill>
                <a:srgbClr val="A50021"/>
              </a:solidFill>
              <a:latin typeface="微软雅黑" panose="020b0503020204020204" pitchFamily="34" charset="-122"/>
              <a:ea typeface="微软雅黑" panose="020b0503020204020204" pitchFamily="34" charset="-122"/>
              <a:cs typeface="Times New Roman" panose="02020603050405020304" pitchFamily="18" charset="0"/>
            </a:endParaRPr>
          </a:p>
          <a:p>
            <a:pPr>
              <a:lnSpc>
                <a:spcPct val="150000"/>
              </a:lnSpc>
            </a:pPr>
            <a:endParaRPr lang="en-US" altLang="zh-CN" smtClean="0">
              <a:solidFill>
                <a:srgbClr val="A50021"/>
              </a:solidFill>
              <a:latin typeface="微软雅黑" panose="020b0503020204020204" pitchFamily="34" charset="-122"/>
              <a:ea typeface="微软雅黑" panose="020b0503020204020204" pitchFamily="34" charset="-122"/>
              <a:cs typeface="Times New Roman" panose="02020603050405020304" pitchFamily="18" charset="0"/>
            </a:endParaRPr>
          </a:p>
          <a:p>
            <a:pPr>
              <a:lnSpc>
                <a:spcPct val="150000"/>
              </a:lnSpc>
            </a:pPr>
            <a:endParaRPr lang="en-US" altLang="zh-CN" smtClean="0">
              <a:solidFill>
                <a:srgbClr val="A50021"/>
              </a:solidFill>
              <a:latin typeface="微软雅黑" panose="020b0503020204020204" pitchFamily="34" charset="-122"/>
              <a:ea typeface="微软雅黑" panose="020b0503020204020204" pitchFamily="34" charset="-122"/>
              <a:cs typeface="Times New Roman" panose="02020603050405020304" pitchFamily="18" charset="0"/>
            </a:endParaRPr>
          </a:p>
          <a:p>
            <a:pPr>
              <a:lnSpc>
                <a:spcPct val="150000"/>
              </a:lnSpc>
            </a:pPr>
            <a:endParaRPr lang="zh-CN" altLang="en-US">
              <a:solidFill>
                <a:srgbClr val="A50021"/>
              </a:solidFill>
            </a:endParaRPr>
          </a:p>
        </p:txBody>
      </p:sp>
      <p:graphicFrame>
        <p:nvGraphicFramePr>
          <p:cNvPr id="3" name="Object 2"/>
          <p:cNvGraphicFramePr>
            <a:graphicFrameLocks noChangeAspect="1"/>
          </p:cNvGraphicFramePr>
          <p:nvPr/>
        </p:nvGraphicFramePr>
        <p:xfrm>
          <a:off x="954088" y="1285875"/>
          <a:ext cx="10588625" cy="4068763"/>
        </p:xfrm>
        <a:graphic>
          <a:graphicData uri="http://schemas.openxmlformats.org/presentationml/2006/ole">
            <mc:AlternateContent>
              <mc:Choice xmlns:v="urn:schemas-microsoft-com:vml" Requires="v">
                <p:oleObj spid="_x0000_s1047" name="文档" r:id="rId2" imgW="10868025" imgH="4172585" progId="Word.Document.12">
                  <p:embed/>
                </p:oleObj>
              </mc:Choice>
              <mc:Fallback>
                <p:oleObj name="文档" r:id="rId2" imgW="10868025" imgH="4172585" progId="Word.Document.12">
                  <p:embed/>
                  <p:pic>
                    <p:nvPicPr>
                      <p:cNvPr id="0" name="OLE substitute image"/>
                      <p:cNvPicPr/>
                      <p:nvPr/>
                    </p:nvPicPr>
                    <p:blipFill>
                      <a:blip r:embed="rId3"/>
                      <a:stretch>
                        <a:fillRect/>
                      </a:stretch>
                    </p:blipFill>
                    <p:spPr>
                      <a:xfrm>
                        <a:off x="954088" y="1285875"/>
                        <a:ext cx="10588625" cy="4068763"/>
                      </a:xfrm>
                      <a:prstGeom prst="rect">
                        <a:avLst/>
                      </a:prstGeom>
                      <a:noFill/>
                      <a:ln w="9525">
                        <a:noFill/>
                      </a:ln>
                    </p:spPr>
                  </p:pic>
                </p:oleObj>
              </mc:Fallback>
            </mc:AlternateContent>
          </a:graphicData>
        </a:graphic>
      </p:graphicFrame>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文本框 16"/>
          <p:cNvSpPr txBox="1">
            <a:spLocks noChangeArrowheads="1"/>
          </p:cNvSpPr>
          <p:nvPr/>
        </p:nvSpPr>
        <p:spPr bwMode="auto">
          <a:xfrm>
            <a:off x="951670" y="643712"/>
            <a:ext cx="10715700" cy="642924"/>
          </a:xfrm>
          <a:prstGeom prst="rect">
            <a:avLst/>
          </a:prstGeom>
          <a:noFill/>
          <a:ln w="9525">
            <a:noFill/>
            <a:miter lim="800000"/>
          </a:ln>
        </p:spPr>
        <p:txBody>
          <a:bodyPr wrap="squar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2800" b="1" spc="150" smtClean="0">
                <a:solidFill>
                  <a:srgbClr val="1CB691"/>
                </a:solidFill>
                <a:latin typeface="微软雅黑" panose="020b0503020204020204" pitchFamily="34" charset="-122"/>
                <a:ea typeface="微软雅黑" panose="020b0503020204020204" pitchFamily="34" charset="-122"/>
              </a:rPr>
              <a:t>重难三　用电器的实际功率和额定功率</a:t>
            </a:r>
            <a:endParaRPr lang="zh-CN" altLang="en-US" sz="2800" b="1" spc="150" smtClean="0">
              <a:solidFill>
                <a:srgbClr val="1CB691"/>
              </a:solidFill>
              <a:latin typeface="微软雅黑" panose="020b0503020204020204" pitchFamily="34" charset="-122"/>
              <a:ea typeface="微软雅黑" panose="020b0503020204020204" pitchFamily="34" charset="-122"/>
            </a:endParaRPr>
          </a:p>
        </p:txBody>
      </p:sp>
      <p:sp>
        <p:nvSpPr>
          <p:cNvPr id="3" name="矩形 2"/>
          <p:cNvSpPr/>
          <p:nvPr/>
        </p:nvSpPr>
        <p:spPr>
          <a:xfrm>
            <a:off x="951670" y="1286654"/>
            <a:ext cx="10715700" cy="2308324"/>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en-US" sz="2400" b="1" smtClean="0"/>
              <a:t>6. </a:t>
            </a:r>
            <a:r>
              <a:rPr lang="en-US" sz="2400" smtClean="0">
                <a:solidFill>
                  <a:srgbClr val="18B48F"/>
                </a:solidFill>
              </a:rPr>
              <a:t>[2019</a:t>
            </a:r>
            <a:r>
              <a:rPr lang="en-US" altLang="zh-CN" sz="2400" smtClean="0">
                <a:solidFill>
                  <a:srgbClr val="18B48F"/>
                </a:solidFill>
              </a:rPr>
              <a:t>·</a:t>
            </a:r>
            <a:r>
              <a:rPr lang="zh-CN" altLang="en-US" sz="2400" smtClean="0">
                <a:solidFill>
                  <a:srgbClr val="18B48F"/>
                </a:solidFill>
              </a:rPr>
              <a:t>江西</a:t>
            </a:r>
            <a:r>
              <a:rPr lang="en-US" sz="2400" smtClean="0">
                <a:solidFill>
                  <a:srgbClr val="18B48F"/>
                </a:solidFill>
              </a:rPr>
              <a:t>]</a:t>
            </a:r>
            <a:r>
              <a:rPr lang="zh-CN" altLang="en-US" sz="2400" smtClean="0"/>
              <a:t>如图</a:t>
            </a:r>
            <a:r>
              <a:rPr lang="en-US" sz="2400" smtClean="0"/>
              <a:t>16-5</a:t>
            </a:r>
            <a:r>
              <a:rPr lang="zh-CN" altLang="en-US" sz="2400" smtClean="0"/>
              <a:t>所示</a:t>
            </a:r>
            <a:r>
              <a:rPr lang="en-US" sz="2400" smtClean="0"/>
              <a:t>,</a:t>
            </a:r>
            <a:r>
              <a:rPr lang="zh-CN" altLang="en-US" sz="2400" smtClean="0"/>
              <a:t>将规格相同的小灯泡按照甲、乙两种连接方式接入电压均为</a:t>
            </a:r>
            <a:r>
              <a:rPr lang="en-US" sz="2400" i="1" smtClean="0"/>
              <a:t>U </a:t>
            </a:r>
            <a:r>
              <a:rPr lang="zh-CN" altLang="en-US" sz="2400" smtClean="0"/>
              <a:t>且保持不变的电路中</a:t>
            </a:r>
            <a:r>
              <a:rPr lang="en-US" sz="2400" smtClean="0"/>
              <a:t>,</a:t>
            </a:r>
            <a:r>
              <a:rPr lang="zh-CN" altLang="en-US" sz="2400" smtClean="0"/>
              <a:t>通过分别调节滑动变阻器</a:t>
            </a:r>
            <a:r>
              <a:rPr lang="en-US" sz="2400" i="1" smtClean="0"/>
              <a:t>R</a:t>
            </a:r>
            <a:r>
              <a:rPr lang="en-US" sz="2400" baseline="-25000" smtClean="0"/>
              <a:t>1</a:t>
            </a:r>
            <a:r>
              <a:rPr lang="zh-CN" altLang="en-US" sz="2400" smtClean="0"/>
              <a:t>和</a:t>
            </a:r>
            <a:r>
              <a:rPr lang="en-US" sz="2400" i="1" smtClean="0"/>
              <a:t>R</a:t>
            </a:r>
            <a:r>
              <a:rPr lang="en-US" sz="2400" baseline="-25000" smtClean="0"/>
              <a:t>2</a:t>
            </a:r>
            <a:r>
              <a:rPr lang="zh-CN" altLang="en-US" sz="2400" smtClean="0"/>
              <a:t>使所有灯泡均正常发光。则甲、乙两电路中的总电流之比</a:t>
            </a:r>
            <a:r>
              <a:rPr lang="en-US" sz="2400" i="1" smtClean="0"/>
              <a:t>I</a:t>
            </a:r>
            <a:r>
              <a:rPr lang="zh-CN" altLang="en-US" sz="2400" baseline="-25000" smtClean="0"/>
              <a:t>甲</a:t>
            </a:r>
            <a:r>
              <a:rPr lang="en-US" sz="2400" smtClean="0"/>
              <a:t>∶</a:t>
            </a:r>
            <a:r>
              <a:rPr lang="en-US" sz="2400" i="1" smtClean="0"/>
              <a:t>I</a:t>
            </a:r>
            <a:r>
              <a:rPr lang="zh-CN" altLang="en-US" sz="2400" baseline="-25000" smtClean="0"/>
              <a:t>乙</a:t>
            </a:r>
            <a:r>
              <a:rPr lang="en-US" sz="2400" smtClean="0"/>
              <a:t>=</a:t>
            </a:r>
            <a:r>
              <a:rPr lang="zh-CN" altLang="en-US" sz="2400" i="1" u="sng" smtClean="0"/>
              <a:t>　　　　</a:t>
            </a:r>
            <a:r>
              <a:rPr lang="en-US" sz="2400" smtClean="0"/>
              <a:t>,</a:t>
            </a:r>
            <a:r>
              <a:rPr lang="zh-CN" altLang="en-US" sz="2400" smtClean="0"/>
              <a:t>而电路的总功率之比</a:t>
            </a:r>
            <a:r>
              <a:rPr lang="en-US" sz="2400" i="1" smtClean="0"/>
              <a:t>P</a:t>
            </a:r>
            <a:r>
              <a:rPr lang="zh-CN" altLang="en-US" sz="2400" baseline="-25000" smtClean="0"/>
              <a:t>甲</a:t>
            </a:r>
            <a:r>
              <a:rPr lang="en-US" sz="2400" smtClean="0"/>
              <a:t>∶</a:t>
            </a:r>
            <a:r>
              <a:rPr lang="en-US" sz="2400" i="1" smtClean="0"/>
              <a:t>P</a:t>
            </a:r>
            <a:r>
              <a:rPr lang="zh-CN" altLang="en-US" sz="2400" baseline="-25000" smtClean="0"/>
              <a:t>乙</a:t>
            </a:r>
            <a:r>
              <a:rPr lang="en-US" sz="2400" smtClean="0"/>
              <a:t>=</a:t>
            </a:r>
            <a:r>
              <a:rPr lang="zh-CN" altLang="en-US" sz="2400" i="1" u="sng" smtClean="0"/>
              <a:t>　　　　</a:t>
            </a:r>
            <a:r>
              <a:rPr lang="zh-CN" altLang="en-US" sz="2400" smtClean="0"/>
              <a:t>。</a:t>
            </a:r>
            <a:r>
              <a:rPr lang="en-US" sz="2400" smtClean="0"/>
              <a:t> </a:t>
            </a:r>
            <a:endParaRPr lang="zh-CN" altLang="en-US" sz="2400"/>
          </a:p>
        </p:txBody>
      </p:sp>
      <p:sp>
        <p:nvSpPr>
          <p:cNvPr id="4" name="矩形 3"/>
          <p:cNvSpPr/>
          <p:nvPr/>
        </p:nvSpPr>
        <p:spPr>
          <a:xfrm>
            <a:off x="5152767" y="5341308"/>
            <a:ext cx="1168910" cy="461665"/>
          </a:xfrm>
          <a:prstGeom prst="rect">
            <a:avLst/>
          </a:prstGeom>
        </p:spPr>
        <p:txBody>
          <a:bodyPr wrap="none">
            <a:spAutoFit/>
          </a:bodyPr>
          <a:lstStyle/>
          <a:p>
            <a:r>
              <a:rPr lang="zh-CN" altLang="en-US" smtClean="0"/>
              <a:t>图</a:t>
            </a:r>
            <a:r>
              <a:rPr lang="en-US" smtClean="0"/>
              <a:t>16-5</a:t>
            </a:r>
            <a:endParaRPr lang="zh-CN" altLang="en-US"/>
          </a:p>
        </p:txBody>
      </p:sp>
      <p:pic>
        <p:nvPicPr>
          <p:cNvPr id="5" name="20WLZT1036.EPS" descr="id:2147502577;FounderCES"/>
          <p:cNvPicPr/>
          <p:nvPr/>
        </p:nvPicPr>
        <p:blipFill>
          <a:blip r:embed="rId2"/>
          <a:stretch>
            <a:fillRect/>
          </a:stretch>
        </p:blipFill>
        <p:spPr>
          <a:xfrm>
            <a:off x="3809190" y="3644108"/>
            <a:ext cx="4327750" cy="1654704"/>
          </a:xfrm>
          <a:prstGeom prst="rect">
            <a:avLst/>
          </a:prstGeom>
        </p:spPr>
      </p:pic>
      <p:sp>
        <p:nvSpPr>
          <p:cNvPr id="6" name="Rectangle 14"/>
          <p:cNvSpPr>
            <a:spLocks noChangeArrowheads="1"/>
          </p:cNvSpPr>
          <p:nvPr/>
        </p:nvSpPr>
        <p:spPr bwMode="auto">
          <a:xfrm>
            <a:off x="8452660" y="2396625"/>
            <a:ext cx="1136850" cy="461665"/>
          </a:xfrm>
          <a:prstGeom prst="rect">
            <a:avLst/>
          </a:prstGeom>
          <a:noFill/>
          <a:ln w="9525">
            <a:noFill/>
            <a:miter lim="800000"/>
          </a:ln>
          <a:effectLst/>
        </p:spPr>
        <p:txBody>
          <a:bodyPr vert="horz" wrap="none" lIns="91440" tIns="45720" rIns="91440" bIns="45720" numCol="1" anchor="ctr" anchorCtr="0" compatLnSpc="1">
            <a:spAutoFit/>
          </a:bodyPr>
          <a:lstStyle/>
          <a:p>
            <a:r>
              <a:rPr lang="en-US" b="1" smtClean="0">
                <a:solidFill>
                  <a:srgbClr val="A50021"/>
                </a:solidFill>
              </a:rPr>
              <a:t>2∶1</a:t>
            </a:r>
            <a:r>
              <a:rPr lang="zh-CN" altLang="en-US" b="1" i="1" smtClean="0">
                <a:solidFill>
                  <a:srgbClr val="A50021"/>
                </a:solidFill>
              </a:rPr>
              <a:t>　</a:t>
            </a:r>
            <a:endParaRPr lang="zh-CN" altLang="en-US">
              <a:solidFill>
                <a:srgbClr val="A50021"/>
              </a:solidFill>
            </a:endParaRPr>
          </a:p>
        </p:txBody>
      </p:sp>
      <p:sp>
        <p:nvSpPr>
          <p:cNvPr id="7" name="Rectangle 14"/>
          <p:cNvSpPr>
            <a:spLocks noChangeArrowheads="1"/>
          </p:cNvSpPr>
          <p:nvPr/>
        </p:nvSpPr>
        <p:spPr bwMode="auto">
          <a:xfrm>
            <a:off x="3452000" y="2968129"/>
            <a:ext cx="829073" cy="461665"/>
          </a:xfrm>
          <a:prstGeom prst="rect">
            <a:avLst/>
          </a:prstGeom>
          <a:noFill/>
          <a:ln w="9525">
            <a:noFill/>
            <a:miter lim="800000"/>
          </a:ln>
          <a:effectLst/>
        </p:spPr>
        <p:txBody>
          <a:bodyPr vert="horz" wrap="none" lIns="91440" tIns="45720" rIns="91440" bIns="45720" numCol="1" anchor="ctr" anchorCtr="0" compatLnSpc="1">
            <a:spAutoFit/>
          </a:bodyPr>
          <a:lstStyle/>
          <a:p>
            <a:r>
              <a:rPr lang="en-US" b="1" smtClean="0">
                <a:solidFill>
                  <a:srgbClr val="A50021"/>
                </a:solidFill>
              </a:rPr>
              <a:t>2∶1</a:t>
            </a:r>
            <a:endParaRPr lang="zh-CN" altLang="en-US">
              <a:solidFill>
                <a:srgbClr val="A50021"/>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文本框 16"/>
          <p:cNvSpPr txBox="1">
            <a:spLocks noChangeArrowheads="1"/>
          </p:cNvSpPr>
          <p:nvPr/>
        </p:nvSpPr>
        <p:spPr bwMode="auto">
          <a:xfrm>
            <a:off x="951670" y="656416"/>
            <a:ext cx="10644262" cy="642924"/>
          </a:xfrm>
          <a:prstGeom prst="rect">
            <a:avLst/>
          </a:prstGeom>
          <a:noFill/>
          <a:ln w="9525">
            <a:noFill/>
            <a:miter lim="800000"/>
          </a:ln>
        </p:spPr>
        <p:txBody>
          <a:bodyPr wrap="squar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2800" b="1" spc="150" smtClean="0">
                <a:solidFill>
                  <a:srgbClr val="1CB691"/>
                </a:solidFill>
                <a:latin typeface="微软雅黑" panose="020b0503020204020204" pitchFamily="34" charset="-122"/>
                <a:ea typeface="微软雅黑" panose="020b0503020204020204" pitchFamily="34" charset="-122"/>
              </a:rPr>
              <a:t>考点一　电功</a:t>
            </a:r>
            <a:endParaRPr lang="zh-CN" altLang="en-US" sz="2800" b="1" spc="150" smtClean="0">
              <a:solidFill>
                <a:srgbClr val="1CB691"/>
              </a:solidFill>
              <a:latin typeface="微软雅黑" panose="020b0503020204020204" pitchFamily="34" charset="-122"/>
              <a:ea typeface="微软雅黑" panose="020b0503020204020204" pitchFamily="34" charset="-122"/>
            </a:endParaRPr>
          </a:p>
        </p:txBody>
      </p:sp>
      <p:sp>
        <p:nvSpPr>
          <p:cNvPr id="9" name="TextBox 8"/>
          <p:cNvSpPr txBox="1"/>
          <p:nvPr/>
        </p:nvSpPr>
        <p:spPr>
          <a:xfrm>
            <a:off x="951670" y="1299358"/>
            <a:ext cx="10858576" cy="2862322"/>
          </a:xfrm>
          <a:prstGeom prst="rect">
            <a:avLst/>
          </a:prstGeom>
          <a:noFill/>
        </p:spPr>
        <p:txBody>
          <a:bodyPr wrap="square" rtlCol="0">
            <a:spAutoFit/>
          </a:bodyPr>
          <a:lstStyle/>
          <a:p>
            <a:pPr>
              <a:lnSpc>
                <a:spcPct val="150000"/>
              </a:lnSpc>
            </a:pPr>
            <a:r>
              <a:rPr lang="en-US" b="1" smtClean="0"/>
              <a:t>1.</a:t>
            </a:r>
            <a:r>
              <a:rPr lang="zh-CN" altLang="en-US" b="1" smtClean="0"/>
              <a:t>电功</a:t>
            </a:r>
            <a:endParaRPr lang="zh-CN" altLang="en-US" b="1" smtClean="0"/>
          </a:p>
          <a:p>
            <a:pPr>
              <a:lnSpc>
                <a:spcPct val="150000"/>
              </a:lnSpc>
            </a:pPr>
            <a:r>
              <a:rPr lang="en-US" smtClean="0"/>
              <a:t>(1)</a:t>
            </a:r>
            <a:r>
              <a:rPr lang="zh-CN" altLang="en-US" smtClean="0"/>
              <a:t>意义</a:t>
            </a:r>
            <a:r>
              <a:rPr lang="en-US" smtClean="0"/>
              <a:t>:</a:t>
            </a:r>
            <a:r>
              <a:rPr lang="zh-CN" altLang="en-US" smtClean="0"/>
              <a:t>电能转化为其他形式的能的过程实质是电流做功的过程。电流做了多少功</a:t>
            </a:r>
            <a:r>
              <a:rPr lang="en-US" smtClean="0"/>
              <a:t>,</a:t>
            </a:r>
            <a:r>
              <a:rPr lang="zh-CN" altLang="en-US" smtClean="0"/>
              <a:t>就有多少</a:t>
            </a:r>
            <a:r>
              <a:rPr lang="zh-CN" altLang="en-US" i="1" u="sng" smtClean="0"/>
              <a:t>　　　　</a:t>
            </a:r>
            <a:r>
              <a:rPr lang="zh-CN" altLang="en-US" smtClean="0"/>
              <a:t>转化为其他形式的能量。</a:t>
            </a:r>
            <a:r>
              <a:rPr lang="en-US" smtClean="0"/>
              <a:t> </a:t>
            </a:r>
            <a:endParaRPr lang="zh-CN" altLang="en-US" smtClean="0"/>
          </a:p>
          <a:p>
            <a:pPr>
              <a:lnSpc>
                <a:spcPct val="150000"/>
              </a:lnSpc>
            </a:pPr>
            <a:r>
              <a:rPr lang="en-US" smtClean="0"/>
              <a:t>(2)</a:t>
            </a:r>
            <a:r>
              <a:rPr lang="zh-CN" altLang="en-US" smtClean="0"/>
              <a:t>电功单位</a:t>
            </a:r>
            <a:r>
              <a:rPr lang="en-US" smtClean="0"/>
              <a:t>:①</a:t>
            </a:r>
            <a:r>
              <a:rPr lang="zh-CN" altLang="en-US" smtClean="0"/>
              <a:t>国际单位</a:t>
            </a:r>
            <a:r>
              <a:rPr lang="en-US" smtClean="0"/>
              <a:t>:</a:t>
            </a:r>
            <a:r>
              <a:rPr lang="zh-CN" altLang="en-US" i="1" u="sng" smtClean="0"/>
              <a:t>　　   　</a:t>
            </a:r>
            <a:r>
              <a:rPr lang="en-US" smtClean="0"/>
              <a:t>,</a:t>
            </a:r>
            <a:r>
              <a:rPr lang="zh-CN" altLang="en-US" smtClean="0"/>
              <a:t>简称</a:t>
            </a:r>
            <a:r>
              <a:rPr lang="zh-CN" altLang="en-US" i="1" u="sng" smtClean="0"/>
              <a:t>　　　</a:t>
            </a:r>
            <a:r>
              <a:rPr lang="en-US" smtClean="0"/>
              <a:t>,</a:t>
            </a:r>
            <a:r>
              <a:rPr lang="zh-CN" altLang="en-US" smtClean="0"/>
              <a:t>符号</a:t>
            </a:r>
            <a:r>
              <a:rPr lang="zh-CN" altLang="en-US" i="1" u="sng" smtClean="0"/>
              <a:t>　　　　</a:t>
            </a:r>
            <a:r>
              <a:rPr lang="zh-CN" altLang="en-US" smtClean="0"/>
              <a:t>。</a:t>
            </a:r>
            <a:r>
              <a:rPr lang="en-US" smtClean="0"/>
              <a:t>②</a:t>
            </a:r>
            <a:r>
              <a:rPr lang="zh-CN" altLang="en-US" smtClean="0"/>
              <a:t>通用单位</a:t>
            </a:r>
            <a:r>
              <a:rPr lang="en-US" smtClean="0"/>
              <a:t>:</a:t>
            </a:r>
            <a:r>
              <a:rPr lang="zh-CN" altLang="en-US" i="1" u="sng" smtClean="0"/>
              <a:t>　</a:t>
            </a:r>
            <a:endParaRPr lang="en-US" altLang="zh-CN" i="1" u="sng" smtClean="0"/>
          </a:p>
          <a:p>
            <a:pPr>
              <a:lnSpc>
                <a:spcPct val="150000"/>
              </a:lnSpc>
            </a:pPr>
            <a:r>
              <a:rPr lang="zh-CN" altLang="en-US" i="1" u="sng" smtClean="0"/>
              <a:t>　　        　</a:t>
            </a:r>
            <a:r>
              <a:rPr lang="en-US" smtClean="0"/>
              <a:t>,</a:t>
            </a:r>
            <a:r>
              <a:rPr lang="zh-CN" altLang="en-US" smtClean="0"/>
              <a:t>符号</a:t>
            </a:r>
            <a:r>
              <a:rPr lang="zh-CN" altLang="en-US" i="1" u="sng" smtClean="0"/>
              <a:t>　   　　　</a:t>
            </a:r>
            <a:r>
              <a:rPr lang="en-US" smtClean="0"/>
              <a:t>,</a:t>
            </a:r>
            <a:r>
              <a:rPr lang="zh-CN" altLang="en-US" smtClean="0"/>
              <a:t>俗称度</a:t>
            </a:r>
            <a:r>
              <a:rPr lang="en-US" smtClean="0"/>
              <a:t>,1 kW</a:t>
            </a:r>
            <a:r>
              <a:rPr lang="en-US" altLang="zh-CN" err="1" smtClean="0"/>
              <a:t>·</a:t>
            </a:r>
            <a:r>
              <a:rPr lang="en-US" err="1" smtClean="0"/>
              <a:t>h=</a:t>
            </a:r>
            <a:r>
              <a:rPr lang="zh-CN" altLang="en-US" i="1" u="sng" smtClean="0"/>
              <a:t>　　      　　</a:t>
            </a:r>
            <a:r>
              <a:rPr lang="en-US" smtClean="0"/>
              <a:t>J</a:t>
            </a:r>
            <a:r>
              <a:rPr lang="zh-CN" altLang="en-US" smtClean="0"/>
              <a:t>。</a:t>
            </a:r>
            <a:r>
              <a:rPr lang="en-US" smtClean="0"/>
              <a:t> </a:t>
            </a:r>
            <a:endParaRPr lang="zh-CN" altLang="en-US"/>
          </a:p>
        </p:txBody>
      </p:sp>
      <p:sp>
        <p:nvSpPr>
          <p:cNvPr id="10" name="Rectangle 14"/>
          <p:cNvSpPr>
            <a:spLocks noChangeArrowheads="1"/>
          </p:cNvSpPr>
          <p:nvPr/>
        </p:nvSpPr>
        <p:spPr bwMode="auto">
          <a:xfrm>
            <a:off x="2880496" y="2396625"/>
            <a:ext cx="800219" cy="461665"/>
          </a:xfrm>
          <a:prstGeom prst="rect">
            <a:avLst/>
          </a:prstGeom>
          <a:noFill/>
          <a:ln w="9525">
            <a:noFill/>
            <a:miter lim="800000"/>
          </a:ln>
          <a:effectLst/>
        </p:spPr>
        <p:txBody>
          <a:bodyPr vert="horz" wrap="none" lIns="91440" tIns="45720" rIns="91440" bIns="45720" numCol="1" anchor="ctr" anchorCtr="0" compatLnSpc="1">
            <a:spAutoFit/>
          </a:bodyPr>
          <a:lstStyle/>
          <a:p>
            <a:r>
              <a:rPr lang="zh-CN" altLang="en-US" b="1" smtClean="0">
                <a:solidFill>
                  <a:srgbClr val="A50021"/>
                </a:solidFill>
              </a:rPr>
              <a:t>电能</a:t>
            </a:r>
            <a:endParaRPr lang="zh-CN" altLang="en-US">
              <a:solidFill>
                <a:srgbClr val="A50021"/>
              </a:solidFill>
            </a:endParaRPr>
          </a:p>
        </p:txBody>
      </p:sp>
      <p:sp>
        <p:nvSpPr>
          <p:cNvPr id="6" name="Rectangle 14"/>
          <p:cNvSpPr>
            <a:spLocks noChangeArrowheads="1"/>
          </p:cNvSpPr>
          <p:nvPr/>
        </p:nvSpPr>
        <p:spPr bwMode="auto">
          <a:xfrm>
            <a:off x="4523570" y="2968129"/>
            <a:ext cx="800219" cy="461665"/>
          </a:xfrm>
          <a:prstGeom prst="rect">
            <a:avLst/>
          </a:prstGeom>
          <a:noFill/>
          <a:ln w="9525">
            <a:noFill/>
            <a:miter lim="800000"/>
          </a:ln>
          <a:effectLst/>
        </p:spPr>
        <p:txBody>
          <a:bodyPr vert="horz" wrap="none" lIns="91440" tIns="45720" rIns="91440" bIns="45720" numCol="1" anchor="ctr" anchorCtr="0" compatLnSpc="1">
            <a:spAutoFit/>
          </a:bodyPr>
          <a:lstStyle/>
          <a:p>
            <a:r>
              <a:rPr lang="zh-CN" altLang="en-US" b="1" smtClean="0">
                <a:solidFill>
                  <a:srgbClr val="A50021"/>
                </a:solidFill>
              </a:rPr>
              <a:t>焦耳</a:t>
            </a:r>
            <a:endParaRPr lang="zh-CN" altLang="en-US">
              <a:solidFill>
                <a:srgbClr val="A50021"/>
              </a:solidFill>
            </a:endParaRPr>
          </a:p>
        </p:txBody>
      </p:sp>
      <p:sp>
        <p:nvSpPr>
          <p:cNvPr id="7" name="Rectangle 14"/>
          <p:cNvSpPr>
            <a:spLocks noChangeArrowheads="1"/>
          </p:cNvSpPr>
          <p:nvPr/>
        </p:nvSpPr>
        <p:spPr bwMode="auto">
          <a:xfrm>
            <a:off x="6380958" y="2968129"/>
            <a:ext cx="492443" cy="461665"/>
          </a:xfrm>
          <a:prstGeom prst="rect">
            <a:avLst/>
          </a:prstGeom>
          <a:noFill/>
          <a:ln w="9525">
            <a:noFill/>
            <a:miter lim="800000"/>
          </a:ln>
          <a:effectLst/>
        </p:spPr>
        <p:txBody>
          <a:bodyPr vert="horz" wrap="none" lIns="91440" tIns="45720" rIns="91440" bIns="45720" numCol="1" anchor="ctr" anchorCtr="0" compatLnSpc="1">
            <a:spAutoFit/>
          </a:bodyPr>
          <a:lstStyle/>
          <a:p>
            <a:r>
              <a:rPr lang="zh-CN" altLang="en-US" b="1" smtClean="0">
                <a:solidFill>
                  <a:srgbClr val="A50021"/>
                </a:solidFill>
              </a:rPr>
              <a:t>焦</a:t>
            </a:r>
            <a:endParaRPr lang="zh-CN" altLang="en-US">
              <a:solidFill>
                <a:srgbClr val="A50021"/>
              </a:solidFill>
            </a:endParaRPr>
          </a:p>
        </p:txBody>
      </p:sp>
      <p:sp>
        <p:nvSpPr>
          <p:cNvPr id="8" name="Rectangle 14"/>
          <p:cNvSpPr>
            <a:spLocks noChangeArrowheads="1"/>
          </p:cNvSpPr>
          <p:nvPr/>
        </p:nvSpPr>
        <p:spPr bwMode="auto">
          <a:xfrm>
            <a:off x="8166908" y="2968129"/>
            <a:ext cx="328936" cy="461665"/>
          </a:xfrm>
          <a:prstGeom prst="rect">
            <a:avLst/>
          </a:prstGeom>
          <a:noFill/>
          <a:ln w="9525">
            <a:noFill/>
            <a:miter lim="800000"/>
          </a:ln>
          <a:effectLst/>
        </p:spPr>
        <p:txBody>
          <a:bodyPr vert="horz" wrap="none" lIns="91440" tIns="45720" rIns="91440" bIns="45720" numCol="1" anchor="ctr" anchorCtr="0" compatLnSpc="1">
            <a:spAutoFit/>
          </a:bodyPr>
          <a:lstStyle/>
          <a:p>
            <a:r>
              <a:rPr lang="en-US" b="1" smtClean="0">
                <a:solidFill>
                  <a:srgbClr val="A50021"/>
                </a:solidFill>
              </a:rPr>
              <a:t>J</a:t>
            </a:r>
            <a:endParaRPr lang="zh-CN" altLang="en-US">
              <a:solidFill>
                <a:srgbClr val="A50021"/>
              </a:solidFill>
            </a:endParaRPr>
          </a:p>
        </p:txBody>
      </p:sp>
      <p:sp>
        <p:nvSpPr>
          <p:cNvPr id="12" name="Rectangle 14"/>
          <p:cNvSpPr>
            <a:spLocks noChangeArrowheads="1"/>
          </p:cNvSpPr>
          <p:nvPr/>
        </p:nvSpPr>
        <p:spPr bwMode="auto">
          <a:xfrm>
            <a:off x="1308860" y="3501232"/>
            <a:ext cx="1107996" cy="461665"/>
          </a:xfrm>
          <a:prstGeom prst="rect">
            <a:avLst/>
          </a:prstGeom>
          <a:noFill/>
          <a:ln w="9525">
            <a:noFill/>
            <a:miter lim="800000"/>
          </a:ln>
          <a:effectLst/>
        </p:spPr>
        <p:txBody>
          <a:bodyPr vert="horz" wrap="none" lIns="91440" tIns="45720" rIns="91440" bIns="45720" numCol="1" anchor="ctr" anchorCtr="0" compatLnSpc="1">
            <a:spAutoFit/>
          </a:bodyPr>
          <a:lstStyle/>
          <a:p>
            <a:r>
              <a:rPr lang="zh-CN" altLang="en-US" b="1" smtClean="0">
                <a:solidFill>
                  <a:srgbClr val="A50021"/>
                </a:solidFill>
              </a:rPr>
              <a:t>千瓦时</a:t>
            </a:r>
            <a:endParaRPr lang="zh-CN" altLang="en-US">
              <a:solidFill>
                <a:srgbClr val="A50021"/>
              </a:solidFill>
            </a:endParaRPr>
          </a:p>
        </p:txBody>
      </p:sp>
      <p:sp>
        <p:nvSpPr>
          <p:cNvPr id="13" name="Rectangle 14"/>
          <p:cNvSpPr>
            <a:spLocks noChangeArrowheads="1"/>
          </p:cNvSpPr>
          <p:nvPr/>
        </p:nvSpPr>
        <p:spPr bwMode="auto">
          <a:xfrm>
            <a:off x="3523438" y="3501232"/>
            <a:ext cx="1032655" cy="461665"/>
          </a:xfrm>
          <a:prstGeom prst="rect">
            <a:avLst/>
          </a:prstGeom>
          <a:noFill/>
          <a:ln w="9525">
            <a:noFill/>
            <a:miter lim="800000"/>
          </a:ln>
          <a:effectLst/>
        </p:spPr>
        <p:txBody>
          <a:bodyPr vert="horz" wrap="none" lIns="91440" tIns="45720" rIns="91440" bIns="45720" numCol="1" anchor="ctr" anchorCtr="0" compatLnSpc="1">
            <a:spAutoFit/>
          </a:bodyPr>
          <a:lstStyle/>
          <a:p>
            <a:r>
              <a:rPr lang="en-US" b="1" err="1" smtClean="0">
                <a:solidFill>
                  <a:srgbClr val="A50021"/>
                </a:solidFill>
              </a:rPr>
              <a:t>kW</a:t>
            </a:r>
            <a:r>
              <a:rPr lang="en-US" altLang="zh-CN" b="1" err="1" smtClean="0">
                <a:solidFill>
                  <a:srgbClr val="A50021"/>
                </a:solidFill>
              </a:rPr>
              <a:t>·</a:t>
            </a:r>
            <a:r>
              <a:rPr lang="en-US" b="1" err="1" smtClean="0">
                <a:solidFill>
                  <a:srgbClr val="A50021"/>
                </a:solidFill>
              </a:rPr>
              <a:t>h</a:t>
            </a:r>
            <a:endParaRPr lang="zh-CN" altLang="en-US">
              <a:solidFill>
                <a:srgbClr val="A50021"/>
              </a:solidFill>
            </a:endParaRPr>
          </a:p>
        </p:txBody>
      </p:sp>
      <p:sp>
        <p:nvSpPr>
          <p:cNvPr id="14" name="Rectangle 14"/>
          <p:cNvSpPr>
            <a:spLocks noChangeArrowheads="1"/>
          </p:cNvSpPr>
          <p:nvPr/>
        </p:nvSpPr>
        <p:spPr bwMode="auto">
          <a:xfrm>
            <a:off x="7348288" y="3501232"/>
            <a:ext cx="1390124" cy="461665"/>
          </a:xfrm>
          <a:prstGeom prst="rect">
            <a:avLst/>
          </a:prstGeom>
          <a:noFill/>
          <a:ln w="9525">
            <a:noFill/>
            <a:miter lim="800000"/>
          </a:ln>
          <a:effectLst/>
        </p:spPr>
        <p:txBody>
          <a:bodyPr vert="horz" wrap="none" lIns="91440" tIns="45720" rIns="91440" bIns="45720" numCol="1" anchor="ctr" anchorCtr="0" compatLnSpc="1">
            <a:spAutoFit/>
          </a:bodyPr>
          <a:lstStyle/>
          <a:p>
            <a:r>
              <a:rPr lang="en-US" b="1" smtClean="0">
                <a:solidFill>
                  <a:srgbClr val="A50021"/>
                </a:solidFill>
              </a:rPr>
              <a:t>3.6×10</a:t>
            </a:r>
            <a:r>
              <a:rPr lang="en-US" b="1" baseline="30000" smtClean="0">
                <a:solidFill>
                  <a:srgbClr val="A50021"/>
                </a:solidFill>
              </a:rPr>
              <a:t>6</a:t>
            </a:r>
            <a:endParaRPr lang="zh-CN" altLang="en-US">
              <a:solidFill>
                <a:srgbClr val="A50021"/>
              </a:solidFill>
            </a:endParaRPr>
          </a:p>
        </p:txBody>
      </p:sp>
    </p:spTree>
  </p:cSld>
  <p:clrMapOvr>
    <a:masterClrMapping/>
  </p:clrMapOvr>
  <p:transition>
    <p:pull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nodeType="clickPar">
                      <p:stCondLst>
                        <p:cond delay="indefinite"/>
                      </p:stCondLst>
                      <p:childTnLst>
                        <p:par>
                          <p:cTn id="19" fill="hold" nodeType="after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nodeType="clickPar">
                      <p:stCondLst>
                        <p:cond delay="indefinite"/>
                      </p:stCondLst>
                      <p:childTnLst>
                        <p:par>
                          <p:cTn id="24" fill="hold" nodeType="after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par>
                    <p:cTn id="28" fill="hold" nodeType="clickPar">
                      <p:stCondLst>
                        <p:cond delay="indefinite"/>
                      </p:stCondLst>
                      <p:childTnLst>
                        <p:par>
                          <p:cTn id="29" fill="hold" nodeType="after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childTnLst>
                          </p:cTn>
                        </p:par>
                      </p:childTnLst>
                    </p:cTn>
                  </p:par>
                  <p:par>
                    <p:cTn id="33" fill="hold" nodeType="clickPar">
                      <p:stCondLst>
                        <p:cond delay="indefinite"/>
                      </p:stCondLst>
                      <p:childTnLst>
                        <p:par>
                          <p:cTn id="34" fill="hold" nodeType="after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6" grpId="0"/>
      <p:bldP spid="7" grpId="0"/>
      <p:bldP spid="8" grpId="0"/>
      <p:bldP spid="12" grpId="0"/>
      <p:bldP spid="13" grpId="0"/>
      <p:bldP spid="14" grpId="0"/>
    </p:bldLst>
  </p:timing>
</p:sld>
</file>

<file path=ppt/slides/slide2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p:nvPr/>
        </p:nvSpPr>
        <p:spPr>
          <a:xfrm>
            <a:off x="951670" y="715150"/>
            <a:ext cx="10787138" cy="1754326"/>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en-US" sz="2400" b="1" smtClean="0"/>
              <a:t>7. </a:t>
            </a:r>
            <a:r>
              <a:rPr lang="en-US" sz="2400" smtClean="0">
                <a:solidFill>
                  <a:srgbClr val="18B48F"/>
                </a:solidFill>
              </a:rPr>
              <a:t>[2020</a:t>
            </a:r>
            <a:r>
              <a:rPr lang="en-US" altLang="zh-CN" sz="2400" smtClean="0">
                <a:solidFill>
                  <a:srgbClr val="18B48F"/>
                </a:solidFill>
              </a:rPr>
              <a:t>·</a:t>
            </a:r>
            <a:r>
              <a:rPr lang="zh-CN" altLang="en-US" sz="2400" smtClean="0">
                <a:solidFill>
                  <a:srgbClr val="18B48F"/>
                </a:solidFill>
              </a:rPr>
              <a:t>哈尔滨</a:t>
            </a:r>
            <a:r>
              <a:rPr lang="en-US" sz="2400" smtClean="0">
                <a:solidFill>
                  <a:srgbClr val="18B48F"/>
                </a:solidFill>
              </a:rPr>
              <a:t>]</a:t>
            </a:r>
            <a:r>
              <a:rPr lang="zh-CN" altLang="en-US" sz="2400" smtClean="0"/>
              <a:t>有一只标有“</a:t>
            </a:r>
            <a:r>
              <a:rPr lang="en-US" sz="2400" smtClean="0"/>
              <a:t>3.8 V</a:t>
            </a:r>
            <a:r>
              <a:rPr lang="zh-CN" altLang="en-US" sz="2400" i="1" smtClean="0"/>
              <a:t>　</a:t>
            </a:r>
            <a:r>
              <a:rPr lang="en-US" sz="2400" smtClean="0"/>
              <a:t>0.3 A</a:t>
            </a:r>
            <a:r>
              <a:rPr lang="zh-CN" altLang="en-US" sz="2400" smtClean="0"/>
              <a:t>”的小灯泡</a:t>
            </a:r>
            <a:r>
              <a:rPr lang="en-US" sz="2400" smtClean="0"/>
              <a:t>,</a:t>
            </a:r>
            <a:r>
              <a:rPr lang="zh-CN" altLang="en-US" sz="2400" smtClean="0"/>
              <a:t>其中“</a:t>
            </a:r>
            <a:r>
              <a:rPr lang="en-US" sz="2400" smtClean="0"/>
              <a:t>3.8 V</a:t>
            </a:r>
            <a:r>
              <a:rPr lang="zh-CN" altLang="en-US" sz="2400" smtClean="0"/>
              <a:t>”是指小灯泡</a:t>
            </a:r>
            <a:r>
              <a:rPr lang="zh-CN" altLang="en-US" sz="2400" i="1" u="sng" smtClean="0"/>
              <a:t>　       　　　</a:t>
            </a:r>
            <a:r>
              <a:rPr lang="en-US" sz="2400" smtClean="0"/>
              <a:t>;</a:t>
            </a:r>
            <a:r>
              <a:rPr lang="zh-CN" altLang="en-US" sz="2400" smtClean="0"/>
              <a:t>将小灯泡接在</a:t>
            </a:r>
            <a:r>
              <a:rPr lang="en-US" sz="2400" smtClean="0"/>
              <a:t>3.0 V</a:t>
            </a:r>
            <a:r>
              <a:rPr lang="zh-CN" altLang="en-US" sz="2400" smtClean="0"/>
              <a:t>的电路中</a:t>
            </a:r>
            <a:r>
              <a:rPr lang="en-US" sz="2400" smtClean="0"/>
              <a:t>,</a:t>
            </a:r>
            <a:r>
              <a:rPr lang="zh-CN" altLang="en-US" sz="2400" smtClean="0"/>
              <a:t>实际电功率是</a:t>
            </a:r>
            <a:r>
              <a:rPr lang="zh-CN" altLang="en-US" sz="2400" i="1" u="sng" smtClean="0"/>
              <a:t>　　    　</a:t>
            </a:r>
            <a:r>
              <a:rPr lang="en-US" sz="2400" smtClean="0"/>
              <a:t>W</a:t>
            </a:r>
            <a:r>
              <a:rPr lang="zh-CN" altLang="en-US" sz="2400" smtClean="0"/>
              <a:t>。</a:t>
            </a:r>
            <a:r>
              <a:rPr lang="en-US" sz="2400" smtClean="0"/>
              <a:t>(</a:t>
            </a:r>
            <a:r>
              <a:rPr lang="zh-CN" altLang="en-US" sz="2400" smtClean="0"/>
              <a:t>灯丝电阻不变</a:t>
            </a:r>
            <a:r>
              <a:rPr lang="en-US" sz="2400" smtClean="0"/>
              <a:t>,</a:t>
            </a:r>
            <a:r>
              <a:rPr lang="zh-CN" altLang="en-US" sz="2400" smtClean="0"/>
              <a:t>结果保留两位小数</a:t>
            </a:r>
            <a:r>
              <a:rPr lang="en-US" sz="2400" smtClean="0"/>
              <a:t>) </a:t>
            </a:r>
            <a:endParaRPr lang="zh-CN" altLang="en-US" sz="2400"/>
          </a:p>
        </p:txBody>
      </p:sp>
      <p:sp>
        <p:nvSpPr>
          <p:cNvPr id="5" name="Rectangle 14"/>
          <p:cNvSpPr>
            <a:spLocks noChangeArrowheads="1"/>
          </p:cNvSpPr>
          <p:nvPr/>
        </p:nvSpPr>
        <p:spPr bwMode="auto">
          <a:xfrm>
            <a:off x="1951802" y="1286654"/>
            <a:ext cx="1415772" cy="461665"/>
          </a:xfrm>
          <a:prstGeom prst="rect">
            <a:avLst/>
          </a:prstGeom>
          <a:noFill/>
          <a:ln w="9525">
            <a:noFill/>
            <a:miter lim="800000"/>
          </a:ln>
          <a:effectLst/>
        </p:spPr>
        <p:txBody>
          <a:bodyPr vert="horz" wrap="none" lIns="91440" tIns="45720" rIns="91440" bIns="45720" numCol="1" anchor="ctr" anchorCtr="0" compatLnSpc="1">
            <a:spAutoFit/>
          </a:bodyPr>
          <a:lstStyle/>
          <a:p>
            <a:r>
              <a:rPr lang="zh-CN" altLang="en-US" b="1" smtClean="0">
                <a:solidFill>
                  <a:srgbClr val="A50021"/>
                </a:solidFill>
              </a:rPr>
              <a:t>额定电压</a:t>
            </a:r>
            <a:endParaRPr lang="zh-CN" altLang="en-US">
              <a:solidFill>
                <a:srgbClr val="A50021"/>
              </a:solidFill>
            </a:endParaRPr>
          </a:p>
        </p:txBody>
      </p:sp>
      <p:sp>
        <p:nvSpPr>
          <p:cNvPr id="7" name="Rectangle 14"/>
          <p:cNvSpPr>
            <a:spLocks noChangeArrowheads="1"/>
          </p:cNvSpPr>
          <p:nvPr/>
        </p:nvSpPr>
        <p:spPr bwMode="auto">
          <a:xfrm>
            <a:off x="9452792" y="1286654"/>
            <a:ext cx="840295" cy="461665"/>
          </a:xfrm>
          <a:prstGeom prst="rect">
            <a:avLst/>
          </a:prstGeom>
          <a:noFill/>
          <a:ln w="9525">
            <a:noFill/>
            <a:miter lim="800000"/>
          </a:ln>
          <a:effectLst/>
        </p:spPr>
        <p:txBody>
          <a:bodyPr vert="horz" wrap="none" lIns="91440" tIns="45720" rIns="91440" bIns="45720" numCol="1" anchor="ctr" anchorCtr="0" compatLnSpc="1">
            <a:spAutoFit/>
          </a:bodyPr>
          <a:lstStyle/>
          <a:p>
            <a:r>
              <a:rPr lang="en-US" b="1" smtClean="0">
                <a:solidFill>
                  <a:srgbClr val="A50021"/>
                </a:solidFill>
              </a:rPr>
              <a:t>0.71</a:t>
            </a:r>
            <a:endParaRPr lang="zh-CN" altLang="en-US">
              <a:solidFill>
                <a:srgbClr val="A50021"/>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2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p:nvPr/>
        </p:nvSpPr>
        <p:spPr>
          <a:xfrm>
            <a:off x="951670" y="715150"/>
            <a:ext cx="10644262" cy="2862322"/>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en-US" sz="2400" b="1" smtClean="0"/>
              <a:t>8. </a:t>
            </a:r>
            <a:r>
              <a:rPr lang="zh-CN" altLang="en-US" sz="2400" smtClean="0"/>
              <a:t>图</a:t>
            </a:r>
            <a:r>
              <a:rPr lang="en-US" sz="2400" smtClean="0"/>
              <a:t>16-6</a:t>
            </a:r>
            <a:r>
              <a:rPr lang="zh-CN" altLang="en-US" sz="2400" smtClean="0"/>
              <a:t>为一只“</a:t>
            </a:r>
            <a:r>
              <a:rPr lang="en-US" sz="2400" smtClean="0"/>
              <a:t>6 V</a:t>
            </a:r>
            <a:r>
              <a:rPr lang="zh-CN" altLang="en-US" sz="2400" i="1" smtClean="0"/>
              <a:t>　</a:t>
            </a:r>
            <a:r>
              <a:rPr lang="en-US" sz="2400" smtClean="0"/>
              <a:t>1.5 W</a:t>
            </a:r>
            <a:r>
              <a:rPr lang="zh-CN" altLang="en-US" sz="2400" smtClean="0"/>
              <a:t>”小灯泡的电流随电压变化关系的图像</a:t>
            </a:r>
            <a:r>
              <a:rPr lang="en-US" sz="2400" smtClean="0"/>
              <a:t>,</a:t>
            </a:r>
            <a:r>
              <a:rPr lang="zh-CN" altLang="en-US" sz="2400" smtClean="0"/>
              <a:t>把这样三只灯泡串联起来</a:t>
            </a:r>
            <a:r>
              <a:rPr lang="en-US" sz="2400" smtClean="0"/>
              <a:t>,</a:t>
            </a:r>
            <a:r>
              <a:rPr lang="zh-CN" altLang="en-US" sz="2400" smtClean="0"/>
              <a:t>接在</a:t>
            </a:r>
            <a:r>
              <a:rPr lang="en-US" sz="2400" smtClean="0"/>
              <a:t>12 V</a:t>
            </a:r>
            <a:r>
              <a:rPr lang="zh-CN" altLang="en-US" sz="2400" smtClean="0"/>
              <a:t>的电源两端</a:t>
            </a:r>
            <a:r>
              <a:rPr lang="en-US" sz="2400" smtClean="0"/>
              <a:t>,</a:t>
            </a:r>
            <a:r>
              <a:rPr lang="zh-CN" altLang="en-US" sz="2400" smtClean="0"/>
              <a:t>此时每只灯泡的电阻及实际功率为</a:t>
            </a:r>
            <a:r>
              <a:rPr lang="en-US" sz="2400" smtClean="0"/>
              <a:t>	</a:t>
            </a:r>
            <a:endParaRPr lang="en-US" sz="2400" smtClean="0"/>
          </a:p>
          <a:p>
            <a:pPr>
              <a:lnSpc>
                <a:spcPct val="150000"/>
              </a:lnSpc>
            </a:pPr>
            <a:r>
              <a:rPr lang="en-US" sz="2400" smtClean="0"/>
              <a:t>(</a:t>
            </a:r>
            <a:r>
              <a:rPr lang="zh-CN" altLang="en-US" sz="2400" i="1" smtClean="0"/>
              <a:t>　　</a:t>
            </a:r>
            <a:r>
              <a:rPr lang="en-US" sz="2400" smtClean="0"/>
              <a:t>)</a:t>
            </a:r>
            <a:endParaRPr lang="zh-CN" altLang="en-US" sz="2400" smtClean="0"/>
          </a:p>
          <a:p>
            <a:pPr>
              <a:lnSpc>
                <a:spcPct val="150000"/>
              </a:lnSpc>
            </a:pPr>
            <a:r>
              <a:rPr lang="en-US" sz="2400" smtClean="0"/>
              <a:t>A.24 Ω</a:t>
            </a:r>
            <a:r>
              <a:rPr lang="zh-CN" altLang="en-US" sz="2400" i="1" smtClean="0"/>
              <a:t>　</a:t>
            </a:r>
            <a:r>
              <a:rPr lang="en-US" sz="2400" smtClean="0"/>
              <a:t>0.67 W				B.20 Ω</a:t>
            </a:r>
            <a:r>
              <a:rPr lang="zh-CN" altLang="en-US" sz="2400" i="1" smtClean="0"/>
              <a:t>　</a:t>
            </a:r>
            <a:r>
              <a:rPr lang="en-US" sz="2400" smtClean="0"/>
              <a:t>0.8 W</a:t>
            </a:r>
            <a:endParaRPr lang="zh-CN" altLang="en-US" sz="2400" smtClean="0"/>
          </a:p>
          <a:p>
            <a:pPr>
              <a:lnSpc>
                <a:spcPct val="150000"/>
              </a:lnSpc>
            </a:pPr>
            <a:r>
              <a:rPr lang="en-US" sz="2400" smtClean="0"/>
              <a:t>C.24 Ω</a:t>
            </a:r>
            <a:r>
              <a:rPr lang="zh-CN" altLang="en-US" sz="2400" i="1" smtClean="0"/>
              <a:t>　</a:t>
            </a:r>
            <a:r>
              <a:rPr lang="en-US" sz="2400" smtClean="0"/>
              <a:t>0.96 W				D.20 Ω</a:t>
            </a:r>
            <a:r>
              <a:rPr lang="zh-CN" altLang="en-US" sz="2400" i="1" smtClean="0"/>
              <a:t>　</a:t>
            </a:r>
            <a:r>
              <a:rPr lang="en-US" sz="2400" smtClean="0"/>
              <a:t>0.67 W</a:t>
            </a:r>
            <a:endParaRPr lang="zh-CN" altLang="en-US" sz="2400"/>
          </a:p>
        </p:txBody>
      </p:sp>
      <p:sp>
        <p:nvSpPr>
          <p:cNvPr id="3" name="矩形 2"/>
          <p:cNvSpPr/>
          <p:nvPr/>
        </p:nvSpPr>
        <p:spPr>
          <a:xfrm>
            <a:off x="8993885" y="3855033"/>
            <a:ext cx="1168910" cy="646331"/>
          </a:xfrm>
          <a:prstGeom prst="rect">
            <a:avLst/>
          </a:prstGeom>
        </p:spPr>
        <p:txBody>
          <a:bodyPr wrap="none">
            <a:spAutoFit/>
          </a:bodyPr>
          <a:lstStyle/>
          <a:p>
            <a:pPr>
              <a:lnSpc>
                <a:spcPct val="150000"/>
              </a:lnSpc>
            </a:pPr>
            <a:r>
              <a:rPr lang="zh-CN" altLang="en-US" smtClean="0"/>
              <a:t>图</a:t>
            </a:r>
            <a:r>
              <a:rPr lang="en-US" smtClean="0"/>
              <a:t>16-6</a:t>
            </a:r>
            <a:endParaRPr lang="zh-CN" altLang="en-US" smtClean="0"/>
          </a:p>
        </p:txBody>
      </p:sp>
      <p:pic>
        <p:nvPicPr>
          <p:cNvPr id="4" name="20JX120.EPS" descr="id:2147502584;FounderCES"/>
          <p:cNvPicPr/>
          <p:nvPr/>
        </p:nvPicPr>
        <p:blipFill>
          <a:blip r:embed="rId2"/>
          <a:stretch>
            <a:fillRect/>
          </a:stretch>
        </p:blipFill>
        <p:spPr>
          <a:xfrm>
            <a:off x="8507564" y="1974216"/>
            <a:ext cx="2302550" cy="1990462"/>
          </a:xfrm>
          <a:prstGeom prst="rect">
            <a:avLst/>
          </a:prstGeom>
        </p:spPr>
      </p:pic>
      <p:sp>
        <p:nvSpPr>
          <p:cNvPr id="5" name="Rectangle 14"/>
          <p:cNvSpPr>
            <a:spLocks noChangeArrowheads="1"/>
          </p:cNvSpPr>
          <p:nvPr/>
        </p:nvSpPr>
        <p:spPr bwMode="auto">
          <a:xfrm>
            <a:off x="1271390" y="1929596"/>
            <a:ext cx="394660" cy="461665"/>
          </a:xfrm>
          <a:prstGeom prst="rect">
            <a:avLst/>
          </a:prstGeom>
          <a:noFill/>
          <a:ln w="9525">
            <a:noFill/>
            <a:miter lim="800000"/>
          </a:ln>
          <a:effectLst/>
        </p:spPr>
        <p:txBody>
          <a:bodyPr vert="horz" wrap="none" lIns="91440" tIns="45720" rIns="91440" bIns="45720" numCol="1" anchor="ctr" anchorCtr="0" compatLnSpc="1">
            <a:spAutoFit/>
          </a:bodyPr>
          <a:lstStyle/>
          <a:p>
            <a:r>
              <a:rPr lang="en-US" b="1" smtClean="0">
                <a:solidFill>
                  <a:srgbClr val="A50021"/>
                </a:solidFill>
              </a:rPr>
              <a:t>B</a:t>
            </a:r>
            <a:endParaRPr lang="zh-CN" altLang="en-US">
              <a:solidFill>
                <a:srgbClr val="A50021"/>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文本框 16"/>
          <p:cNvSpPr txBox="1">
            <a:spLocks noChangeArrowheads="1"/>
          </p:cNvSpPr>
          <p:nvPr/>
        </p:nvSpPr>
        <p:spPr bwMode="auto">
          <a:xfrm>
            <a:off x="951670" y="643712"/>
            <a:ext cx="10715700" cy="642924"/>
          </a:xfrm>
          <a:prstGeom prst="rect">
            <a:avLst/>
          </a:prstGeom>
          <a:noFill/>
          <a:ln w="9525">
            <a:noFill/>
            <a:miter lim="800000"/>
          </a:ln>
        </p:spPr>
        <p:txBody>
          <a:bodyPr wrap="squar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2800" b="1" spc="150" smtClean="0">
                <a:solidFill>
                  <a:srgbClr val="1CB691"/>
                </a:solidFill>
                <a:latin typeface="微软雅黑" panose="020b0503020204020204" pitchFamily="34" charset="-122"/>
                <a:ea typeface="微软雅黑" panose="020b0503020204020204" pitchFamily="34" charset="-122"/>
              </a:rPr>
              <a:t>重难四　动态电路分析</a:t>
            </a:r>
            <a:endParaRPr lang="zh-CN" altLang="en-US" sz="2800" b="1" spc="150" smtClean="0">
              <a:solidFill>
                <a:srgbClr val="1CB691"/>
              </a:solidFill>
              <a:latin typeface="微软雅黑" panose="020b0503020204020204" pitchFamily="34" charset="-122"/>
              <a:ea typeface="微软雅黑" panose="020b0503020204020204" pitchFamily="34" charset="-122"/>
            </a:endParaRPr>
          </a:p>
        </p:txBody>
      </p:sp>
      <p:sp>
        <p:nvSpPr>
          <p:cNvPr id="3" name="矩形 2"/>
          <p:cNvSpPr/>
          <p:nvPr/>
        </p:nvSpPr>
        <p:spPr>
          <a:xfrm>
            <a:off x="951670" y="1286654"/>
            <a:ext cx="10715700" cy="3416320"/>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en-US" sz="2400" b="1" smtClean="0"/>
              <a:t>9.</a:t>
            </a:r>
            <a:r>
              <a:rPr lang="en-US" altLang="zh-CN" sz="2400" b="1" smtClean="0"/>
              <a:t>【</a:t>
            </a:r>
            <a:r>
              <a:rPr lang="zh-CN" altLang="en-US" sz="2400" b="1" smtClean="0"/>
              <a:t>不定项</a:t>
            </a:r>
            <a:r>
              <a:rPr lang="en-US" altLang="zh-CN" sz="2400" b="1" smtClean="0"/>
              <a:t>】</a:t>
            </a:r>
            <a:r>
              <a:rPr lang="zh-CN" altLang="en-US" sz="2400" smtClean="0"/>
              <a:t>如图</a:t>
            </a:r>
            <a:r>
              <a:rPr lang="en-US" sz="2400" smtClean="0"/>
              <a:t>16-7</a:t>
            </a:r>
            <a:r>
              <a:rPr lang="zh-CN" altLang="en-US" sz="2400" smtClean="0"/>
              <a:t>所示</a:t>
            </a:r>
            <a:r>
              <a:rPr lang="en-US" sz="2400" smtClean="0"/>
              <a:t>,</a:t>
            </a:r>
            <a:r>
              <a:rPr lang="zh-CN" altLang="en-US" sz="2400" smtClean="0"/>
              <a:t>电源两端电压不变</a:t>
            </a:r>
            <a:r>
              <a:rPr lang="en-US" sz="2400" smtClean="0"/>
              <a:t>,</a:t>
            </a:r>
            <a:r>
              <a:rPr lang="en-US" sz="2400" i="1" smtClean="0"/>
              <a:t>R</a:t>
            </a:r>
            <a:r>
              <a:rPr lang="en-US" sz="2400" baseline="-25000" smtClean="0"/>
              <a:t>1</a:t>
            </a:r>
            <a:r>
              <a:rPr lang="zh-CN" altLang="en-US" sz="2400" smtClean="0"/>
              <a:t>是定值电阻</a:t>
            </a:r>
            <a:r>
              <a:rPr lang="en-US" sz="2400" smtClean="0"/>
              <a:t>,</a:t>
            </a:r>
            <a:r>
              <a:rPr lang="en-US" sz="2400" i="1" smtClean="0"/>
              <a:t>R</a:t>
            </a:r>
            <a:r>
              <a:rPr lang="en-US" sz="2400" baseline="-25000" smtClean="0"/>
              <a:t>2</a:t>
            </a:r>
            <a:r>
              <a:rPr lang="zh-CN" altLang="en-US" sz="2400" smtClean="0"/>
              <a:t>是滑动变阻器。闭合开关</a:t>
            </a:r>
            <a:r>
              <a:rPr lang="en-US" sz="2400" smtClean="0"/>
              <a:t>S</a:t>
            </a:r>
            <a:r>
              <a:rPr lang="zh-CN" altLang="en-US" sz="2400" smtClean="0"/>
              <a:t>后</a:t>
            </a:r>
            <a:r>
              <a:rPr lang="en-US" sz="2400" smtClean="0"/>
              <a:t>,</a:t>
            </a:r>
            <a:r>
              <a:rPr lang="zh-CN" altLang="en-US" sz="2400" smtClean="0"/>
              <a:t>滑动变阻器的滑片</a:t>
            </a:r>
            <a:r>
              <a:rPr lang="en-US" sz="2400" i="1" smtClean="0"/>
              <a:t>P </a:t>
            </a:r>
            <a:r>
              <a:rPr lang="zh-CN" altLang="en-US" sz="2400" smtClean="0"/>
              <a:t>向</a:t>
            </a:r>
            <a:r>
              <a:rPr lang="en-US" sz="2400" i="1" smtClean="0"/>
              <a:t>b </a:t>
            </a:r>
            <a:r>
              <a:rPr lang="zh-CN" altLang="en-US" sz="2400" smtClean="0"/>
              <a:t>端移动时</a:t>
            </a:r>
            <a:r>
              <a:rPr lang="en-US" sz="2400" smtClean="0"/>
              <a:t>,</a:t>
            </a:r>
            <a:r>
              <a:rPr lang="zh-CN" altLang="en-US" sz="2400" smtClean="0"/>
              <a:t>下列判断正确的是</a:t>
            </a:r>
            <a:r>
              <a:rPr lang="en-US" sz="2400" smtClean="0"/>
              <a:t>	(</a:t>
            </a:r>
            <a:r>
              <a:rPr lang="zh-CN" altLang="en-US" sz="2400" i="1" smtClean="0"/>
              <a:t>　　</a:t>
            </a:r>
            <a:r>
              <a:rPr lang="en-US" sz="2400" smtClean="0"/>
              <a:t>)</a:t>
            </a:r>
            <a:endParaRPr lang="zh-CN" altLang="en-US" sz="2400" smtClean="0"/>
          </a:p>
          <a:p>
            <a:pPr>
              <a:lnSpc>
                <a:spcPct val="150000"/>
              </a:lnSpc>
            </a:pPr>
            <a:r>
              <a:rPr lang="en-US" sz="2400" smtClean="0"/>
              <a:t>A.</a:t>
            </a:r>
            <a:r>
              <a:rPr lang="zh-CN" altLang="en-US" sz="2400" smtClean="0"/>
              <a:t>电流表</a:t>
            </a:r>
            <a:r>
              <a:rPr lang="en-US" sz="2400" smtClean="0"/>
              <a:t>A</a:t>
            </a:r>
            <a:r>
              <a:rPr lang="zh-CN" altLang="en-US" sz="2400" smtClean="0"/>
              <a:t>的示数变小</a:t>
            </a:r>
            <a:r>
              <a:rPr lang="en-US" sz="2400" smtClean="0"/>
              <a:t>,</a:t>
            </a:r>
            <a:r>
              <a:rPr lang="zh-CN" altLang="en-US" sz="2400" smtClean="0"/>
              <a:t>电压表</a:t>
            </a:r>
            <a:r>
              <a:rPr lang="en-US" sz="2400" smtClean="0"/>
              <a:t>V</a:t>
            </a:r>
            <a:r>
              <a:rPr lang="en-US" sz="2400" baseline="-25000" smtClean="0"/>
              <a:t>1</a:t>
            </a:r>
            <a:r>
              <a:rPr lang="zh-CN" altLang="en-US" sz="2400" smtClean="0"/>
              <a:t>的示数变小</a:t>
            </a:r>
            <a:endParaRPr lang="zh-CN" altLang="en-US" sz="2400" smtClean="0"/>
          </a:p>
          <a:p>
            <a:pPr>
              <a:lnSpc>
                <a:spcPct val="150000"/>
              </a:lnSpc>
            </a:pPr>
            <a:r>
              <a:rPr lang="en-US" sz="2400" smtClean="0"/>
              <a:t>B.</a:t>
            </a:r>
            <a:r>
              <a:rPr lang="zh-CN" altLang="en-US" sz="2400" smtClean="0"/>
              <a:t>电压表</a:t>
            </a:r>
            <a:r>
              <a:rPr lang="en-US" sz="2400" smtClean="0"/>
              <a:t>V</a:t>
            </a:r>
            <a:r>
              <a:rPr lang="en-US" sz="2400" baseline="-25000" smtClean="0"/>
              <a:t>2</a:t>
            </a:r>
            <a:r>
              <a:rPr lang="zh-CN" altLang="en-US" sz="2400" smtClean="0"/>
              <a:t>的示数与电流表</a:t>
            </a:r>
            <a:r>
              <a:rPr lang="en-US" sz="2400" smtClean="0"/>
              <a:t>A</a:t>
            </a:r>
            <a:r>
              <a:rPr lang="zh-CN" altLang="en-US" sz="2400" smtClean="0"/>
              <a:t>的示数的比值不变</a:t>
            </a:r>
            <a:endParaRPr lang="zh-CN" altLang="en-US" sz="2400" smtClean="0"/>
          </a:p>
          <a:p>
            <a:pPr>
              <a:lnSpc>
                <a:spcPct val="150000"/>
              </a:lnSpc>
            </a:pPr>
            <a:r>
              <a:rPr lang="en-US" sz="2400" smtClean="0"/>
              <a:t>C.</a:t>
            </a:r>
            <a:r>
              <a:rPr lang="zh-CN" altLang="en-US" sz="2400" smtClean="0"/>
              <a:t>电压表</a:t>
            </a:r>
            <a:r>
              <a:rPr lang="en-US" sz="2400" smtClean="0"/>
              <a:t>V</a:t>
            </a:r>
            <a:r>
              <a:rPr lang="en-US" sz="2400" baseline="-25000" smtClean="0"/>
              <a:t>1</a:t>
            </a:r>
            <a:r>
              <a:rPr lang="zh-CN" altLang="en-US" sz="2400" smtClean="0"/>
              <a:t>的示数变小</a:t>
            </a:r>
            <a:r>
              <a:rPr lang="en-US" sz="2400" smtClean="0"/>
              <a:t>,</a:t>
            </a:r>
            <a:r>
              <a:rPr lang="zh-CN" altLang="en-US" sz="2400" smtClean="0"/>
              <a:t>电阻</a:t>
            </a:r>
            <a:r>
              <a:rPr lang="en-US" sz="2400" i="1" smtClean="0"/>
              <a:t>R</a:t>
            </a:r>
            <a:r>
              <a:rPr lang="en-US" sz="2400" baseline="-25000" smtClean="0"/>
              <a:t>1</a:t>
            </a:r>
            <a:r>
              <a:rPr lang="zh-CN" altLang="en-US" sz="2400" smtClean="0"/>
              <a:t>消耗的功率变小</a:t>
            </a:r>
            <a:endParaRPr lang="zh-CN" altLang="en-US" sz="2400" smtClean="0"/>
          </a:p>
          <a:p>
            <a:pPr>
              <a:lnSpc>
                <a:spcPct val="150000"/>
              </a:lnSpc>
            </a:pPr>
            <a:r>
              <a:rPr lang="en-US" sz="2400" smtClean="0"/>
              <a:t>D.</a:t>
            </a:r>
            <a:r>
              <a:rPr lang="zh-CN" altLang="en-US" sz="2400" smtClean="0"/>
              <a:t>电压表</a:t>
            </a:r>
            <a:r>
              <a:rPr lang="en-US" sz="2400" smtClean="0"/>
              <a:t>V</a:t>
            </a:r>
            <a:r>
              <a:rPr lang="en-US" sz="2400" baseline="-25000" smtClean="0"/>
              <a:t>2</a:t>
            </a:r>
            <a:r>
              <a:rPr lang="zh-CN" altLang="en-US" sz="2400" smtClean="0"/>
              <a:t>的示数变大</a:t>
            </a:r>
            <a:r>
              <a:rPr lang="en-US" sz="2400" smtClean="0"/>
              <a:t>,</a:t>
            </a:r>
            <a:r>
              <a:rPr lang="zh-CN" altLang="en-US" sz="2400" smtClean="0"/>
              <a:t>电路消耗的总功率变大</a:t>
            </a:r>
            <a:endParaRPr lang="zh-CN" altLang="en-US" sz="2400"/>
          </a:p>
        </p:txBody>
      </p:sp>
      <p:sp>
        <p:nvSpPr>
          <p:cNvPr id="6" name="矩形 5"/>
          <p:cNvSpPr/>
          <p:nvPr/>
        </p:nvSpPr>
        <p:spPr>
          <a:xfrm>
            <a:off x="9141138" y="4569413"/>
            <a:ext cx="1168910" cy="646331"/>
          </a:xfrm>
          <a:prstGeom prst="rect">
            <a:avLst/>
          </a:prstGeom>
        </p:spPr>
        <p:txBody>
          <a:bodyPr wrap="none">
            <a:spAutoFit/>
          </a:bodyPr>
          <a:lstStyle/>
          <a:p>
            <a:pPr>
              <a:lnSpc>
                <a:spcPct val="150000"/>
              </a:lnSpc>
            </a:pPr>
            <a:r>
              <a:rPr lang="zh-CN" altLang="en-US" smtClean="0"/>
              <a:t>图</a:t>
            </a:r>
            <a:r>
              <a:rPr lang="en-US" smtClean="0"/>
              <a:t>16-7</a:t>
            </a:r>
            <a:endParaRPr lang="zh-CN" altLang="en-US" smtClean="0"/>
          </a:p>
        </p:txBody>
      </p:sp>
      <p:pic>
        <p:nvPicPr>
          <p:cNvPr id="7" name="20JX121.EPS" descr="id:2147502598;FounderCES"/>
          <p:cNvPicPr/>
          <p:nvPr/>
        </p:nvPicPr>
        <p:blipFill>
          <a:blip r:embed="rId2"/>
          <a:stretch>
            <a:fillRect/>
          </a:stretch>
        </p:blipFill>
        <p:spPr>
          <a:xfrm>
            <a:off x="8166908" y="2607356"/>
            <a:ext cx="3094591" cy="2016394"/>
          </a:xfrm>
          <a:prstGeom prst="rect">
            <a:avLst/>
          </a:prstGeom>
        </p:spPr>
      </p:pic>
      <p:sp>
        <p:nvSpPr>
          <p:cNvPr id="8" name="Rectangle 14"/>
          <p:cNvSpPr>
            <a:spLocks noChangeArrowheads="1"/>
          </p:cNvSpPr>
          <p:nvPr/>
        </p:nvSpPr>
        <p:spPr bwMode="auto">
          <a:xfrm>
            <a:off x="10238610" y="1929596"/>
            <a:ext cx="617348" cy="461665"/>
          </a:xfrm>
          <a:prstGeom prst="rect">
            <a:avLst/>
          </a:prstGeom>
          <a:noFill/>
          <a:ln w="9525">
            <a:noFill/>
            <a:miter lim="800000"/>
          </a:ln>
          <a:effectLst/>
        </p:spPr>
        <p:txBody>
          <a:bodyPr vert="horz" wrap="none" lIns="91440" tIns="45720" rIns="91440" bIns="45720" numCol="1" anchor="ctr" anchorCtr="0" compatLnSpc="1">
            <a:spAutoFit/>
          </a:bodyPr>
          <a:lstStyle/>
          <a:p>
            <a:r>
              <a:rPr lang="en-US" b="1" smtClean="0">
                <a:solidFill>
                  <a:srgbClr val="A50021"/>
                </a:solidFill>
              </a:rPr>
              <a:t>AC</a:t>
            </a:r>
            <a:endParaRPr lang="zh-CN" altLang="en-US">
              <a:solidFill>
                <a:srgbClr val="A50021"/>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p:nvPr/>
        </p:nvSpPr>
        <p:spPr>
          <a:xfrm>
            <a:off x="951670" y="715150"/>
            <a:ext cx="10787138" cy="3416320"/>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en-US" sz="2400" b="1" smtClean="0"/>
              <a:t>10. </a:t>
            </a:r>
            <a:r>
              <a:rPr lang="en-US" sz="2400" smtClean="0">
                <a:solidFill>
                  <a:srgbClr val="18B48F"/>
                </a:solidFill>
              </a:rPr>
              <a:t>[2019</a:t>
            </a:r>
            <a:r>
              <a:rPr lang="en-US" altLang="zh-CN" sz="2400" smtClean="0">
                <a:solidFill>
                  <a:srgbClr val="18B48F"/>
                </a:solidFill>
              </a:rPr>
              <a:t>·</a:t>
            </a:r>
            <a:r>
              <a:rPr lang="zh-CN" altLang="en-US" sz="2400" smtClean="0">
                <a:solidFill>
                  <a:srgbClr val="18B48F"/>
                </a:solidFill>
              </a:rPr>
              <a:t>江西</a:t>
            </a:r>
            <a:r>
              <a:rPr lang="en-US" sz="2400" smtClean="0">
                <a:solidFill>
                  <a:srgbClr val="18B48F"/>
                </a:solidFill>
              </a:rPr>
              <a:t>]</a:t>
            </a:r>
            <a:r>
              <a:rPr lang="zh-CN" altLang="en-US" sz="2400" smtClean="0"/>
              <a:t>如图</a:t>
            </a:r>
            <a:r>
              <a:rPr lang="en-US" sz="2400" smtClean="0"/>
              <a:t>16-8</a:t>
            </a:r>
            <a:r>
              <a:rPr lang="zh-CN" altLang="en-US" sz="2400" smtClean="0"/>
              <a:t>所示</a:t>
            </a:r>
            <a:r>
              <a:rPr lang="en-US" sz="2400" smtClean="0"/>
              <a:t>,</a:t>
            </a:r>
            <a:r>
              <a:rPr lang="zh-CN" altLang="en-US" sz="2400" smtClean="0"/>
              <a:t>电源电压保持不变</a:t>
            </a:r>
            <a:r>
              <a:rPr lang="en-US" sz="2400" smtClean="0"/>
              <a:t>,S</a:t>
            </a:r>
            <a:r>
              <a:rPr lang="en-US" sz="2400" baseline="-25000" smtClean="0"/>
              <a:t>1</a:t>
            </a:r>
            <a:r>
              <a:rPr lang="zh-CN" altLang="en-US" sz="2400" smtClean="0"/>
              <a:t>掷到</a:t>
            </a:r>
            <a:r>
              <a:rPr lang="en-US" sz="2400" smtClean="0"/>
              <a:t>1</a:t>
            </a:r>
            <a:r>
              <a:rPr lang="zh-CN" altLang="en-US" sz="2400" smtClean="0"/>
              <a:t>时</a:t>
            </a:r>
            <a:r>
              <a:rPr lang="en-US" sz="2400" smtClean="0"/>
              <a:t>,</a:t>
            </a:r>
            <a:r>
              <a:rPr lang="zh-CN" altLang="en-US" sz="2400" smtClean="0"/>
              <a:t>小灯泡恰好正常发光。当</a:t>
            </a:r>
            <a:r>
              <a:rPr lang="en-US" sz="2400" smtClean="0"/>
              <a:t>S</a:t>
            </a:r>
            <a:r>
              <a:rPr lang="en-US" sz="2400" baseline="-25000" smtClean="0"/>
              <a:t>1</a:t>
            </a:r>
            <a:r>
              <a:rPr lang="zh-CN" altLang="en-US" sz="2400" smtClean="0"/>
              <a:t>由</a:t>
            </a:r>
            <a:r>
              <a:rPr lang="en-US" sz="2400" smtClean="0"/>
              <a:t>1</a:t>
            </a:r>
            <a:r>
              <a:rPr lang="zh-CN" altLang="en-US" sz="2400" smtClean="0"/>
              <a:t>掷到</a:t>
            </a:r>
            <a:r>
              <a:rPr lang="en-US" sz="2400" smtClean="0"/>
              <a:t>2</a:t>
            </a:r>
            <a:r>
              <a:rPr lang="zh-CN" altLang="en-US" sz="2400" smtClean="0"/>
              <a:t>时</a:t>
            </a:r>
            <a:r>
              <a:rPr lang="en-US" sz="2400" smtClean="0"/>
              <a:t>,</a:t>
            </a:r>
            <a:r>
              <a:rPr lang="zh-CN" altLang="en-US" sz="2400" smtClean="0"/>
              <a:t>下列说法正确的是</a:t>
            </a:r>
            <a:r>
              <a:rPr lang="en-US" sz="2400" smtClean="0"/>
              <a:t>	(</a:t>
            </a:r>
            <a:r>
              <a:rPr lang="zh-CN" altLang="en-US" sz="2400" i="1" smtClean="0"/>
              <a:t>　　</a:t>
            </a:r>
            <a:r>
              <a:rPr lang="en-US" sz="2400" smtClean="0"/>
              <a:t>)</a:t>
            </a:r>
            <a:endParaRPr lang="zh-CN" altLang="en-US" sz="2400" smtClean="0"/>
          </a:p>
          <a:p>
            <a:pPr>
              <a:lnSpc>
                <a:spcPct val="150000"/>
              </a:lnSpc>
            </a:pPr>
            <a:r>
              <a:rPr lang="en-US" sz="2400" smtClean="0"/>
              <a:t>A.</a:t>
            </a:r>
            <a:r>
              <a:rPr lang="zh-CN" altLang="en-US" sz="2400" smtClean="0"/>
              <a:t>电流表示数变小</a:t>
            </a:r>
            <a:r>
              <a:rPr lang="en-US" sz="2400" smtClean="0"/>
              <a:t>,</a:t>
            </a:r>
            <a:r>
              <a:rPr lang="zh-CN" altLang="en-US" sz="2400" smtClean="0"/>
              <a:t>小灯泡正常发光</a:t>
            </a:r>
            <a:endParaRPr lang="zh-CN" altLang="en-US" sz="2400" smtClean="0"/>
          </a:p>
          <a:p>
            <a:pPr>
              <a:lnSpc>
                <a:spcPct val="150000"/>
              </a:lnSpc>
            </a:pPr>
            <a:r>
              <a:rPr lang="en-US" sz="2400" smtClean="0"/>
              <a:t>B.</a:t>
            </a:r>
            <a:r>
              <a:rPr lang="zh-CN" altLang="en-US" sz="2400" smtClean="0"/>
              <a:t>电压表示数不变</a:t>
            </a:r>
            <a:r>
              <a:rPr lang="en-US" sz="2400" smtClean="0"/>
              <a:t>,</a:t>
            </a:r>
            <a:r>
              <a:rPr lang="zh-CN" altLang="en-US" sz="2400" smtClean="0"/>
              <a:t>小灯泡发光暗淡</a:t>
            </a:r>
            <a:endParaRPr lang="zh-CN" altLang="en-US" sz="2400" smtClean="0"/>
          </a:p>
          <a:p>
            <a:pPr>
              <a:lnSpc>
                <a:spcPct val="150000"/>
              </a:lnSpc>
            </a:pPr>
            <a:r>
              <a:rPr lang="en-US" sz="2400" smtClean="0"/>
              <a:t>C.</a:t>
            </a:r>
            <a:r>
              <a:rPr lang="zh-CN" altLang="en-US" sz="2400" smtClean="0"/>
              <a:t>电流表示数变小</a:t>
            </a:r>
            <a:r>
              <a:rPr lang="en-US" sz="2400" smtClean="0"/>
              <a:t>,</a:t>
            </a:r>
            <a:r>
              <a:rPr lang="zh-CN" altLang="en-US" sz="2400" smtClean="0"/>
              <a:t>电压表示数变小</a:t>
            </a:r>
            <a:endParaRPr lang="zh-CN" altLang="en-US" sz="2400" smtClean="0"/>
          </a:p>
          <a:p>
            <a:pPr>
              <a:lnSpc>
                <a:spcPct val="150000"/>
              </a:lnSpc>
            </a:pPr>
            <a:r>
              <a:rPr lang="en-US" sz="2400" smtClean="0"/>
              <a:t>D.</a:t>
            </a:r>
            <a:r>
              <a:rPr lang="zh-CN" altLang="en-US" sz="2400" smtClean="0"/>
              <a:t>电压表示数不变</a:t>
            </a:r>
            <a:r>
              <a:rPr lang="en-US" sz="2400" smtClean="0"/>
              <a:t>,</a:t>
            </a:r>
            <a:r>
              <a:rPr lang="zh-CN" altLang="en-US" sz="2400" smtClean="0"/>
              <a:t>电流表示数变大</a:t>
            </a:r>
            <a:endParaRPr lang="zh-CN" altLang="en-US" sz="2400"/>
          </a:p>
        </p:txBody>
      </p:sp>
      <p:sp>
        <p:nvSpPr>
          <p:cNvPr id="5" name="矩形 4"/>
          <p:cNvSpPr/>
          <p:nvPr/>
        </p:nvSpPr>
        <p:spPr>
          <a:xfrm>
            <a:off x="8367477" y="3605901"/>
            <a:ext cx="1168910" cy="646331"/>
          </a:xfrm>
          <a:prstGeom prst="rect">
            <a:avLst/>
          </a:prstGeom>
        </p:spPr>
        <p:txBody>
          <a:bodyPr wrap="none">
            <a:spAutoFit/>
          </a:bodyPr>
          <a:lstStyle/>
          <a:p>
            <a:pPr>
              <a:lnSpc>
                <a:spcPct val="150000"/>
              </a:lnSpc>
            </a:pPr>
            <a:r>
              <a:rPr lang="zh-CN" altLang="en-US" smtClean="0"/>
              <a:t>图</a:t>
            </a:r>
            <a:r>
              <a:rPr lang="en-US" smtClean="0"/>
              <a:t>16-8</a:t>
            </a:r>
            <a:endParaRPr lang="zh-CN" altLang="en-US" smtClean="0"/>
          </a:p>
        </p:txBody>
      </p:sp>
      <p:pic>
        <p:nvPicPr>
          <p:cNvPr id="6" name="20WLZT1040.EPS" descr="id:2147502605;FounderCES"/>
          <p:cNvPicPr/>
          <p:nvPr/>
        </p:nvPicPr>
        <p:blipFill>
          <a:blip r:embed="rId2"/>
          <a:stretch>
            <a:fillRect/>
          </a:stretch>
        </p:blipFill>
        <p:spPr>
          <a:xfrm>
            <a:off x="7738280" y="1572406"/>
            <a:ext cx="2655973" cy="2100072"/>
          </a:xfrm>
          <a:prstGeom prst="rect">
            <a:avLst/>
          </a:prstGeom>
        </p:spPr>
      </p:pic>
      <p:sp>
        <p:nvSpPr>
          <p:cNvPr id="7" name="Rectangle 14"/>
          <p:cNvSpPr>
            <a:spLocks noChangeArrowheads="1"/>
          </p:cNvSpPr>
          <p:nvPr/>
        </p:nvSpPr>
        <p:spPr bwMode="auto">
          <a:xfrm>
            <a:off x="6751278" y="1396493"/>
            <a:ext cx="415498" cy="461665"/>
          </a:xfrm>
          <a:prstGeom prst="rect">
            <a:avLst/>
          </a:prstGeom>
          <a:noFill/>
          <a:ln w="9525">
            <a:noFill/>
            <a:miter lim="800000"/>
          </a:ln>
          <a:effectLst/>
        </p:spPr>
        <p:txBody>
          <a:bodyPr vert="horz" wrap="none" lIns="91440" tIns="45720" rIns="91440" bIns="45720" numCol="1" anchor="ctr" anchorCtr="0" compatLnSpc="1">
            <a:spAutoFit/>
          </a:bodyPr>
          <a:lstStyle/>
          <a:p>
            <a:r>
              <a:rPr lang="en-US" b="1" smtClean="0">
                <a:solidFill>
                  <a:srgbClr val="A50021"/>
                </a:solidFill>
              </a:rPr>
              <a:t>A</a:t>
            </a:r>
            <a:endParaRPr lang="zh-CN" altLang="en-US">
              <a:solidFill>
                <a:srgbClr val="A50021"/>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文本框 16"/>
          <p:cNvSpPr txBox="1">
            <a:spLocks noChangeArrowheads="1"/>
          </p:cNvSpPr>
          <p:nvPr/>
        </p:nvSpPr>
        <p:spPr bwMode="auto">
          <a:xfrm>
            <a:off x="951670" y="643712"/>
            <a:ext cx="10715700" cy="642924"/>
          </a:xfrm>
          <a:prstGeom prst="rect">
            <a:avLst/>
          </a:prstGeom>
          <a:noFill/>
          <a:ln w="9525">
            <a:noFill/>
            <a:miter lim="800000"/>
          </a:ln>
        </p:spPr>
        <p:txBody>
          <a:bodyPr wrap="squar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2800" b="1" spc="150" smtClean="0">
                <a:solidFill>
                  <a:srgbClr val="1CB691"/>
                </a:solidFill>
                <a:latin typeface="微软雅黑" panose="020b0503020204020204" pitchFamily="34" charset="-122"/>
                <a:ea typeface="微软雅黑" panose="020b0503020204020204" pitchFamily="34" charset="-122"/>
              </a:rPr>
              <a:t>重难五　电功、电功率的综合计算</a:t>
            </a:r>
            <a:endParaRPr lang="zh-CN" altLang="en-US" sz="2800" b="1" spc="150" smtClean="0">
              <a:solidFill>
                <a:srgbClr val="1CB691"/>
              </a:solidFill>
              <a:latin typeface="微软雅黑" panose="020b0503020204020204" pitchFamily="34" charset="-122"/>
              <a:ea typeface="微软雅黑" panose="020b0503020204020204" pitchFamily="34" charset="-122"/>
            </a:endParaRPr>
          </a:p>
        </p:txBody>
      </p:sp>
      <p:sp>
        <p:nvSpPr>
          <p:cNvPr id="3" name="矩形 2"/>
          <p:cNvSpPr/>
          <p:nvPr/>
        </p:nvSpPr>
        <p:spPr>
          <a:xfrm>
            <a:off x="951670" y="1286654"/>
            <a:ext cx="10715700" cy="3970318"/>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en-US" sz="2400" b="1" smtClean="0"/>
              <a:t>11. </a:t>
            </a:r>
            <a:r>
              <a:rPr lang="en-US" sz="2400" smtClean="0">
                <a:solidFill>
                  <a:srgbClr val="18B48F"/>
                </a:solidFill>
              </a:rPr>
              <a:t>[2020</a:t>
            </a:r>
            <a:r>
              <a:rPr lang="en-US" altLang="zh-CN" sz="2400" smtClean="0">
                <a:solidFill>
                  <a:srgbClr val="18B48F"/>
                </a:solidFill>
              </a:rPr>
              <a:t>·</a:t>
            </a:r>
            <a:r>
              <a:rPr lang="zh-CN" altLang="en-US" sz="2400" smtClean="0">
                <a:solidFill>
                  <a:srgbClr val="18B48F"/>
                </a:solidFill>
              </a:rPr>
              <a:t>巴中</a:t>
            </a:r>
            <a:r>
              <a:rPr lang="en-US" sz="2400" smtClean="0">
                <a:solidFill>
                  <a:srgbClr val="18B48F"/>
                </a:solidFill>
              </a:rPr>
              <a:t>]</a:t>
            </a:r>
            <a:r>
              <a:rPr lang="zh-CN" altLang="en-US" sz="2400" smtClean="0"/>
              <a:t>如图</a:t>
            </a:r>
            <a:r>
              <a:rPr lang="en-US" sz="2400" smtClean="0"/>
              <a:t>16</a:t>
            </a:r>
            <a:r>
              <a:rPr lang="en-US" sz="2400" i="1" smtClean="0"/>
              <a:t>-</a:t>
            </a:r>
            <a:r>
              <a:rPr lang="en-US" sz="2400" smtClean="0"/>
              <a:t>9</a:t>
            </a:r>
            <a:r>
              <a:rPr lang="zh-CN" altLang="en-US" sz="2400" smtClean="0"/>
              <a:t>所示</a:t>
            </a:r>
            <a:r>
              <a:rPr lang="en-US" sz="2400" smtClean="0"/>
              <a:t>,</a:t>
            </a:r>
            <a:r>
              <a:rPr lang="zh-CN" altLang="en-US" sz="2400" smtClean="0"/>
              <a:t>电源电压恒定</a:t>
            </a:r>
            <a:r>
              <a:rPr lang="en-US" sz="2400" smtClean="0"/>
              <a:t>,</a:t>
            </a:r>
            <a:r>
              <a:rPr lang="en-US" sz="2400" i="1" smtClean="0"/>
              <a:t>R</a:t>
            </a:r>
            <a:r>
              <a:rPr lang="en-US" sz="2400" baseline="-25000" smtClean="0"/>
              <a:t>1</a:t>
            </a:r>
            <a:r>
              <a:rPr lang="zh-CN" altLang="en-US" sz="2400" smtClean="0"/>
              <a:t>、</a:t>
            </a:r>
            <a:r>
              <a:rPr lang="en-US" sz="2400" i="1" smtClean="0"/>
              <a:t>R</a:t>
            </a:r>
            <a:r>
              <a:rPr lang="en-US" sz="2400" baseline="-25000" smtClean="0"/>
              <a:t>2</a:t>
            </a:r>
            <a:r>
              <a:rPr lang="zh-CN" altLang="en-US" sz="2400" smtClean="0"/>
              <a:t>为定值电阻</a:t>
            </a:r>
            <a:r>
              <a:rPr lang="en-US" sz="2400" smtClean="0"/>
              <a:t>,</a:t>
            </a:r>
            <a:r>
              <a:rPr lang="en-US" sz="2400" i="1" smtClean="0"/>
              <a:t>R</a:t>
            </a:r>
            <a:r>
              <a:rPr lang="en-US" sz="2400" baseline="-25000" smtClean="0"/>
              <a:t>2</a:t>
            </a:r>
            <a:r>
              <a:rPr lang="en-US" sz="2400" smtClean="0"/>
              <a:t>=20 Ω,</a:t>
            </a:r>
            <a:r>
              <a:rPr lang="zh-CN" altLang="en-US" sz="2400" smtClean="0"/>
              <a:t>灯泡上标有“</a:t>
            </a:r>
            <a:r>
              <a:rPr lang="en-US" sz="2400" smtClean="0"/>
              <a:t>6 V</a:t>
            </a:r>
            <a:r>
              <a:rPr lang="zh-CN" altLang="en-US" sz="2400" i="1" smtClean="0"/>
              <a:t>　</a:t>
            </a:r>
            <a:r>
              <a:rPr lang="en-US" sz="2400" smtClean="0"/>
              <a:t>3 W</a:t>
            </a:r>
            <a:r>
              <a:rPr lang="zh-CN" altLang="en-US" sz="2400" smtClean="0"/>
              <a:t>”字样。当</a:t>
            </a:r>
            <a:r>
              <a:rPr lang="en-US" sz="2400" smtClean="0"/>
              <a:t>S</a:t>
            </a:r>
            <a:r>
              <a:rPr lang="zh-CN" altLang="en-US" sz="2400" smtClean="0"/>
              <a:t>、</a:t>
            </a:r>
            <a:r>
              <a:rPr lang="en-US" sz="2400" smtClean="0"/>
              <a:t>S</a:t>
            </a:r>
            <a:r>
              <a:rPr lang="en-US" sz="2400" baseline="-25000" smtClean="0"/>
              <a:t>1</a:t>
            </a:r>
            <a:r>
              <a:rPr lang="zh-CN" altLang="en-US" sz="2400" smtClean="0"/>
              <a:t>、</a:t>
            </a:r>
            <a:r>
              <a:rPr lang="en-US" sz="2400" smtClean="0"/>
              <a:t>S</a:t>
            </a:r>
            <a:r>
              <a:rPr lang="en-US" sz="2400" baseline="-25000" smtClean="0"/>
              <a:t>2</a:t>
            </a:r>
            <a:r>
              <a:rPr lang="zh-CN" altLang="en-US" sz="2400" smtClean="0"/>
              <a:t>都闭合时</a:t>
            </a:r>
            <a:r>
              <a:rPr lang="en-US" sz="2400" smtClean="0"/>
              <a:t>,</a:t>
            </a:r>
            <a:r>
              <a:rPr lang="zh-CN" altLang="en-US" sz="2400" smtClean="0"/>
              <a:t>灯泡正常发光</a:t>
            </a:r>
            <a:r>
              <a:rPr lang="en-US" sz="2400" smtClean="0"/>
              <a:t>;</a:t>
            </a:r>
            <a:r>
              <a:rPr lang="zh-CN" altLang="en-US" sz="2400" smtClean="0"/>
              <a:t>当</a:t>
            </a:r>
            <a:r>
              <a:rPr lang="en-US" sz="2400" smtClean="0"/>
              <a:t>S</a:t>
            </a:r>
            <a:r>
              <a:rPr lang="zh-CN" altLang="en-US" sz="2400" smtClean="0"/>
              <a:t>闭合</a:t>
            </a:r>
            <a:r>
              <a:rPr lang="en-US" sz="2400" smtClean="0"/>
              <a:t>,S</a:t>
            </a:r>
            <a:r>
              <a:rPr lang="en-US" sz="2400" baseline="-25000" smtClean="0"/>
              <a:t>1</a:t>
            </a:r>
            <a:r>
              <a:rPr lang="zh-CN" altLang="en-US" sz="2400" smtClean="0"/>
              <a:t>、</a:t>
            </a:r>
            <a:r>
              <a:rPr lang="en-US" sz="2400" smtClean="0"/>
              <a:t>S</a:t>
            </a:r>
            <a:r>
              <a:rPr lang="en-US" sz="2400" baseline="-25000" smtClean="0"/>
              <a:t>2</a:t>
            </a:r>
            <a:r>
              <a:rPr lang="zh-CN" altLang="en-US" sz="2400" smtClean="0"/>
              <a:t>断开时</a:t>
            </a:r>
            <a:r>
              <a:rPr lang="en-US" sz="2400" smtClean="0"/>
              <a:t>,</a:t>
            </a:r>
            <a:r>
              <a:rPr lang="zh-CN" altLang="en-US" sz="2400" smtClean="0"/>
              <a:t>电压表示数为</a:t>
            </a:r>
            <a:r>
              <a:rPr lang="en-US" sz="2400" smtClean="0"/>
              <a:t>2 V(</a:t>
            </a:r>
            <a:r>
              <a:rPr lang="zh-CN" altLang="en-US" sz="2400" smtClean="0"/>
              <a:t>不考虑灯丝电阻随温度的变化</a:t>
            </a:r>
            <a:r>
              <a:rPr lang="en-US" sz="2400" smtClean="0"/>
              <a:t>)</a:t>
            </a:r>
            <a:r>
              <a:rPr lang="zh-CN" altLang="en-US" sz="2400" smtClean="0"/>
              <a:t>。求</a:t>
            </a:r>
            <a:r>
              <a:rPr lang="en-US" sz="2400" smtClean="0"/>
              <a:t>:</a:t>
            </a:r>
            <a:endParaRPr lang="zh-CN" altLang="en-US" sz="2400" smtClean="0"/>
          </a:p>
          <a:p>
            <a:pPr>
              <a:lnSpc>
                <a:spcPct val="150000"/>
              </a:lnSpc>
            </a:pPr>
            <a:r>
              <a:rPr lang="en-US" sz="2400" smtClean="0"/>
              <a:t>(1)</a:t>
            </a:r>
            <a:r>
              <a:rPr lang="zh-CN" altLang="en-US" sz="2400" smtClean="0"/>
              <a:t>灯泡电阻。</a:t>
            </a:r>
            <a:endParaRPr lang="zh-CN" altLang="en-US" sz="2400" smtClean="0"/>
          </a:p>
          <a:p>
            <a:pPr>
              <a:lnSpc>
                <a:spcPct val="150000"/>
              </a:lnSpc>
            </a:pPr>
            <a:r>
              <a:rPr lang="en-US" sz="2400" smtClean="0"/>
              <a:t>(2)</a:t>
            </a:r>
            <a:r>
              <a:rPr lang="zh-CN" altLang="en-US" sz="2400" smtClean="0"/>
              <a:t>电源电压。</a:t>
            </a:r>
            <a:endParaRPr lang="zh-CN" altLang="en-US" sz="2400" smtClean="0"/>
          </a:p>
          <a:p>
            <a:pPr>
              <a:lnSpc>
                <a:spcPct val="150000"/>
              </a:lnSpc>
            </a:pPr>
            <a:r>
              <a:rPr lang="en-US" sz="2400" smtClean="0"/>
              <a:t>(3)</a:t>
            </a:r>
            <a:r>
              <a:rPr lang="zh-CN" altLang="en-US" sz="2400" smtClean="0"/>
              <a:t>当</a:t>
            </a:r>
            <a:r>
              <a:rPr lang="en-US" sz="2400" smtClean="0"/>
              <a:t>S</a:t>
            </a:r>
            <a:r>
              <a:rPr lang="zh-CN" altLang="en-US" sz="2400" smtClean="0"/>
              <a:t>闭合</a:t>
            </a:r>
            <a:r>
              <a:rPr lang="en-US" sz="2400" smtClean="0"/>
              <a:t>,S</a:t>
            </a:r>
            <a:r>
              <a:rPr lang="en-US" sz="2400" baseline="-25000" smtClean="0"/>
              <a:t>1</a:t>
            </a:r>
            <a:r>
              <a:rPr lang="zh-CN" altLang="en-US" sz="2400" smtClean="0"/>
              <a:t>、</a:t>
            </a:r>
            <a:r>
              <a:rPr lang="en-US" sz="2400" smtClean="0"/>
              <a:t>S</a:t>
            </a:r>
            <a:r>
              <a:rPr lang="en-US" sz="2400" baseline="-25000" smtClean="0"/>
              <a:t>2</a:t>
            </a:r>
            <a:r>
              <a:rPr lang="zh-CN" altLang="en-US" sz="2400" smtClean="0"/>
              <a:t>断开时</a:t>
            </a:r>
            <a:r>
              <a:rPr lang="en-US" sz="2400" smtClean="0"/>
              <a:t>,</a:t>
            </a:r>
            <a:r>
              <a:rPr lang="zh-CN" altLang="en-US" sz="2400" smtClean="0"/>
              <a:t>通电</a:t>
            </a:r>
            <a:r>
              <a:rPr lang="en-US" sz="2400" smtClean="0"/>
              <a:t>1 min </a:t>
            </a:r>
            <a:r>
              <a:rPr lang="en-US" sz="2400" i="1" smtClean="0"/>
              <a:t>R</a:t>
            </a:r>
            <a:r>
              <a:rPr lang="en-US" sz="2400" baseline="-25000" smtClean="0"/>
              <a:t>1</a:t>
            </a:r>
            <a:r>
              <a:rPr lang="zh-CN" altLang="en-US" sz="2400" smtClean="0"/>
              <a:t>消耗的电能。</a:t>
            </a:r>
            <a:endParaRPr lang="zh-CN" altLang="en-US" sz="2400" smtClean="0"/>
          </a:p>
          <a:p>
            <a:pPr>
              <a:lnSpc>
                <a:spcPct val="150000"/>
              </a:lnSpc>
            </a:pPr>
            <a:r>
              <a:rPr lang="en-US" sz="2400" smtClean="0"/>
              <a:t>(4)</a:t>
            </a:r>
            <a:r>
              <a:rPr lang="zh-CN" altLang="en-US" sz="2400" smtClean="0"/>
              <a:t>电路消耗的最小功率。</a:t>
            </a:r>
            <a:endParaRPr lang="zh-CN" altLang="en-US" sz="2400"/>
          </a:p>
        </p:txBody>
      </p:sp>
      <p:sp>
        <p:nvSpPr>
          <p:cNvPr id="8" name="矩形 7"/>
          <p:cNvSpPr/>
          <p:nvPr/>
        </p:nvSpPr>
        <p:spPr>
          <a:xfrm>
            <a:off x="9534349" y="4963223"/>
            <a:ext cx="1168910" cy="646331"/>
          </a:xfrm>
          <a:prstGeom prst="rect">
            <a:avLst/>
          </a:prstGeom>
        </p:spPr>
        <p:txBody>
          <a:bodyPr wrap="none">
            <a:spAutoFit/>
          </a:bodyPr>
          <a:lstStyle/>
          <a:p>
            <a:pPr>
              <a:lnSpc>
                <a:spcPct val="150000"/>
              </a:lnSpc>
            </a:pPr>
            <a:r>
              <a:rPr lang="zh-CN" altLang="en-US" smtClean="0"/>
              <a:t>图</a:t>
            </a:r>
            <a:r>
              <a:rPr lang="en-US" smtClean="0"/>
              <a:t>16-9</a:t>
            </a:r>
            <a:endParaRPr lang="zh-CN" altLang="en-US" smtClean="0"/>
          </a:p>
        </p:txBody>
      </p:sp>
      <p:pic>
        <p:nvPicPr>
          <p:cNvPr id="9" name="21JFA60.EPS" descr="id:2147502619;FounderCES"/>
          <p:cNvPicPr/>
          <p:nvPr/>
        </p:nvPicPr>
        <p:blipFill>
          <a:blip r:embed="rId3"/>
          <a:stretch>
            <a:fillRect/>
          </a:stretch>
        </p:blipFill>
        <p:spPr>
          <a:xfrm>
            <a:off x="9048028" y="2929728"/>
            <a:ext cx="2547904" cy="2145792"/>
          </a:xfrm>
          <a:prstGeom prst="rect">
            <a:avLst/>
          </a:prstGeom>
        </p:spPr>
      </p:pic>
      <p:graphicFrame>
        <p:nvGraphicFramePr>
          <p:cNvPr id="256001" name="Object 1"/>
          <p:cNvGraphicFramePr>
            <a:graphicFrameLocks noChangeAspect="1"/>
          </p:cNvGraphicFramePr>
          <p:nvPr/>
        </p:nvGraphicFramePr>
        <p:xfrm>
          <a:off x="1060450" y="5125275"/>
          <a:ext cx="10588625" cy="2662237"/>
        </p:xfrm>
        <a:graphic>
          <a:graphicData uri="http://schemas.openxmlformats.org/presentationml/2006/ole">
            <mc:AlternateContent>
              <mc:Choice xmlns:v="urn:schemas-microsoft-com:vml" Requires="v">
                <p:oleObj spid="_x0000_s1048" name="文档" r:id="rId4" imgW="11029315" imgH="2769235" progId="Word.Document.12">
                  <p:embed/>
                </p:oleObj>
              </mc:Choice>
              <mc:Fallback>
                <p:oleObj name="文档" r:id="rId4" imgW="11029315" imgH="2769235" progId="Word.Document.12">
                  <p:embed/>
                  <p:pic>
                    <p:nvPicPr>
                      <p:cNvPr id="0" name="OLE substitute image"/>
                      <p:cNvPicPr/>
                      <p:nvPr/>
                    </p:nvPicPr>
                    <p:blipFill>
                      <a:blip r:embed="rId5"/>
                      <a:stretch>
                        <a:fillRect/>
                      </a:stretch>
                    </p:blipFill>
                    <p:spPr>
                      <a:xfrm>
                        <a:off x="1060450" y="5125275"/>
                        <a:ext cx="10588625" cy="2662237"/>
                      </a:xfrm>
                      <a:prstGeom prst="rect">
                        <a:avLst/>
                      </a:prstGeom>
                      <a:noFill/>
                      <a:ln w="9525">
                        <a:noFill/>
                      </a:ln>
                    </p:spPr>
                  </p:pic>
                </p:oleObj>
              </mc:Fallback>
            </mc:AlternateContent>
          </a:graphicData>
        </a:graphic>
      </p:graphicFrame>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nodeType="clickEffect">
                                  <p:stCondLst>
                                    <p:cond delay="0"/>
                                  </p:stCondLst>
                                  <p:childTnLst>
                                    <p:set>
                                      <p:cBhvr>
                                        <p:cTn id="6" dur="1" fill="hold">
                                          <p:stCondLst>
                                            <p:cond delay="0"/>
                                          </p:stCondLst>
                                        </p:cTn>
                                        <p:tgtEl>
                                          <p:spTgt spid="256001"/>
                                        </p:tgtEl>
                                        <p:attrNameLst>
                                          <p:attrName>style.visibility</p:attrName>
                                        </p:attrNameLst>
                                      </p:cBhvr>
                                      <p:to>
                                        <p:strVal val="visible"/>
                                      </p:to>
                                    </p:set>
                                    <p:animEffect transition="in" filter="fade">
                                      <p:cBhvr>
                                        <p:cTn id="7" dur="500"/>
                                        <p:tgtEl>
                                          <p:spTgt spid="2560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p:nvPr/>
        </p:nvSpPr>
        <p:spPr>
          <a:xfrm>
            <a:off x="951670" y="643712"/>
            <a:ext cx="10715700" cy="2308324"/>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en-US" sz="2400" b="1" smtClean="0"/>
              <a:t>11. </a:t>
            </a:r>
            <a:r>
              <a:rPr lang="en-US" sz="2400" smtClean="0">
                <a:solidFill>
                  <a:srgbClr val="18B48F"/>
                </a:solidFill>
              </a:rPr>
              <a:t>[2020</a:t>
            </a:r>
            <a:r>
              <a:rPr lang="en-US" altLang="zh-CN" sz="2400" smtClean="0">
                <a:solidFill>
                  <a:srgbClr val="18B48F"/>
                </a:solidFill>
              </a:rPr>
              <a:t>·</a:t>
            </a:r>
            <a:r>
              <a:rPr lang="zh-CN" altLang="en-US" sz="2400" smtClean="0">
                <a:solidFill>
                  <a:srgbClr val="18B48F"/>
                </a:solidFill>
              </a:rPr>
              <a:t>巴中</a:t>
            </a:r>
            <a:r>
              <a:rPr lang="en-US" sz="2400" smtClean="0">
                <a:solidFill>
                  <a:srgbClr val="18B48F"/>
                </a:solidFill>
              </a:rPr>
              <a:t>]</a:t>
            </a:r>
            <a:r>
              <a:rPr lang="zh-CN" altLang="en-US" sz="2400" smtClean="0"/>
              <a:t>如图</a:t>
            </a:r>
            <a:r>
              <a:rPr lang="en-US" sz="2400" smtClean="0"/>
              <a:t>16</a:t>
            </a:r>
            <a:r>
              <a:rPr lang="en-US" sz="2400" i="1" smtClean="0"/>
              <a:t>-</a:t>
            </a:r>
            <a:r>
              <a:rPr lang="en-US" sz="2400" smtClean="0"/>
              <a:t>9</a:t>
            </a:r>
            <a:r>
              <a:rPr lang="zh-CN" altLang="en-US" sz="2400" smtClean="0"/>
              <a:t>所示</a:t>
            </a:r>
            <a:r>
              <a:rPr lang="en-US" sz="2400" smtClean="0"/>
              <a:t>,</a:t>
            </a:r>
            <a:r>
              <a:rPr lang="zh-CN" altLang="en-US" sz="2400" smtClean="0"/>
              <a:t>电源电压恒定</a:t>
            </a:r>
            <a:r>
              <a:rPr lang="en-US" sz="2400" smtClean="0"/>
              <a:t>,</a:t>
            </a:r>
            <a:r>
              <a:rPr lang="en-US" sz="2400" i="1" smtClean="0"/>
              <a:t>R</a:t>
            </a:r>
            <a:r>
              <a:rPr lang="en-US" sz="2400" baseline="-25000" smtClean="0"/>
              <a:t>1</a:t>
            </a:r>
            <a:r>
              <a:rPr lang="zh-CN" altLang="en-US" sz="2400" smtClean="0"/>
              <a:t>、</a:t>
            </a:r>
            <a:r>
              <a:rPr lang="en-US" sz="2400" i="1" smtClean="0"/>
              <a:t>R</a:t>
            </a:r>
            <a:r>
              <a:rPr lang="en-US" sz="2400" baseline="-25000" smtClean="0"/>
              <a:t>2</a:t>
            </a:r>
            <a:r>
              <a:rPr lang="zh-CN" altLang="en-US" sz="2400" smtClean="0"/>
              <a:t>为定值电阻</a:t>
            </a:r>
            <a:r>
              <a:rPr lang="en-US" sz="2400" smtClean="0"/>
              <a:t>,</a:t>
            </a:r>
            <a:r>
              <a:rPr lang="en-US" sz="2400" i="1" smtClean="0"/>
              <a:t>R</a:t>
            </a:r>
            <a:r>
              <a:rPr lang="en-US" sz="2400" baseline="-25000" smtClean="0"/>
              <a:t>2</a:t>
            </a:r>
            <a:r>
              <a:rPr lang="en-US" sz="2400" smtClean="0"/>
              <a:t>=20 Ω,</a:t>
            </a:r>
            <a:r>
              <a:rPr lang="zh-CN" altLang="en-US" sz="2400" smtClean="0"/>
              <a:t>灯泡上标有“</a:t>
            </a:r>
            <a:r>
              <a:rPr lang="en-US" sz="2400" smtClean="0"/>
              <a:t>6 V</a:t>
            </a:r>
            <a:r>
              <a:rPr lang="zh-CN" altLang="en-US" sz="2400" i="1" smtClean="0"/>
              <a:t>　</a:t>
            </a:r>
            <a:r>
              <a:rPr lang="en-US" sz="2400" smtClean="0"/>
              <a:t>3 W</a:t>
            </a:r>
            <a:r>
              <a:rPr lang="zh-CN" altLang="en-US" sz="2400" smtClean="0"/>
              <a:t>”字样。当</a:t>
            </a:r>
            <a:r>
              <a:rPr lang="en-US" sz="2400" smtClean="0"/>
              <a:t>S</a:t>
            </a:r>
            <a:r>
              <a:rPr lang="zh-CN" altLang="en-US" sz="2400" smtClean="0"/>
              <a:t>、</a:t>
            </a:r>
            <a:r>
              <a:rPr lang="en-US" sz="2400" smtClean="0"/>
              <a:t>S</a:t>
            </a:r>
            <a:r>
              <a:rPr lang="en-US" sz="2400" baseline="-25000" smtClean="0"/>
              <a:t>1</a:t>
            </a:r>
            <a:r>
              <a:rPr lang="zh-CN" altLang="en-US" sz="2400" smtClean="0"/>
              <a:t>、</a:t>
            </a:r>
            <a:r>
              <a:rPr lang="en-US" sz="2400" smtClean="0"/>
              <a:t>S</a:t>
            </a:r>
            <a:r>
              <a:rPr lang="en-US" sz="2400" baseline="-25000" smtClean="0"/>
              <a:t>2</a:t>
            </a:r>
            <a:r>
              <a:rPr lang="zh-CN" altLang="en-US" sz="2400" smtClean="0"/>
              <a:t>都闭合时</a:t>
            </a:r>
            <a:r>
              <a:rPr lang="en-US" sz="2400" smtClean="0"/>
              <a:t>,</a:t>
            </a:r>
            <a:r>
              <a:rPr lang="zh-CN" altLang="en-US" sz="2400" smtClean="0"/>
              <a:t>灯泡正常发光</a:t>
            </a:r>
            <a:r>
              <a:rPr lang="en-US" sz="2400" smtClean="0"/>
              <a:t>;</a:t>
            </a:r>
            <a:r>
              <a:rPr lang="zh-CN" altLang="en-US" sz="2400" smtClean="0"/>
              <a:t>当</a:t>
            </a:r>
            <a:r>
              <a:rPr lang="en-US" sz="2400" smtClean="0"/>
              <a:t>S</a:t>
            </a:r>
            <a:r>
              <a:rPr lang="zh-CN" altLang="en-US" sz="2400" smtClean="0"/>
              <a:t>闭合</a:t>
            </a:r>
            <a:r>
              <a:rPr lang="en-US" sz="2400" smtClean="0"/>
              <a:t>,S</a:t>
            </a:r>
            <a:r>
              <a:rPr lang="en-US" sz="2400" baseline="-25000" smtClean="0"/>
              <a:t>1</a:t>
            </a:r>
            <a:r>
              <a:rPr lang="zh-CN" altLang="en-US" sz="2400" smtClean="0"/>
              <a:t>、</a:t>
            </a:r>
            <a:r>
              <a:rPr lang="en-US" sz="2400" smtClean="0"/>
              <a:t>S</a:t>
            </a:r>
            <a:r>
              <a:rPr lang="en-US" sz="2400" baseline="-25000" smtClean="0"/>
              <a:t>2</a:t>
            </a:r>
            <a:r>
              <a:rPr lang="zh-CN" altLang="en-US" sz="2400" smtClean="0"/>
              <a:t>断开时</a:t>
            </a:r>
            <a:r>
              <a:rPr lang="en-US" sz="2400" smtClean="0"/>
              <a:t>,</a:t>
            </a:r>
            <a:r>
              <a:rPr lang="zh-CN" altLang="en-US" sz="2400" smtClean="0"/>
              <a:t>电压表示数为</a:t>
            </a:r>
            <a:r>
              <a:rPr lang="en-US" sz="2400" smtClean="0"/>
              <a:t>2 V(</a:t>
            </a:r>
            <a:r>
              <a:rPr lang="zh-CN" altLang="en-US" sz="2400" smtClean="0"/>
              <a:t>不考虑灯丝电阻随温度的变化</a:t>
            </a:r>
            <a:r>
              <a:rPr lang="en-US" sz="2400" smtClean="0"/>
              <a:t>)</a:t>
            </a:r>
            <a:r>
              <a:rPr lang="zh-CN" altLang="en-US" sz="2400" smtClean="0"/>
              <a:t>。求</a:t>
            </a:r>
            <a:r>
              <a:rPr lang="en-US" sz="2400" smtClean="0"/>
              <a:t>:</a:t>
            </a:r>
            <a:endParaRPr lang="zh-CN" altLang="en-US" sz="2400" smtClean="0"/>
          </a:p>
          <a:p>
            <a:pPr>
              <a:lnSpc>
                <a:spcPct val="150000"/>
              </a:lnSpc>
            </a:pPr>
            <a:r>
              <a:rPr lang="en-US" sz="2400" smtClean="0"/>
              <a:t>(2)</a:t>
            </a:r>
            <a:r>
              <a:rPr lang="zh-CN" altLang="en-US" sz="2400" smtClean="0"/>
              <a:t>电源电压。</a:t>
            </a:r>
            <a:endParaRPr lang="zh-CN" altLang="en-US" sz="2400"/>
          </a:p>
        </p:txBody>
      </p:sp>
      <p:sp>
        <p:nvSpPr>
          <p:cNvPr id="3" name="矩形 2"/>
          <p:cNvSpPr/>
          <p:nvPr/>
        </p:nvSpPr>
        <p:spPr>
          <a:xfrm>
            <a:off x="9534349" y="4391719"/>
            <a:ext cx="1168910" cy="646331"/>
          </a:xfrm>
          <a:prstGeom prst="rect">
            <a:avLst/>
          </a:prstGeom>
        </p:spPr>
        <p:txBody>
          <a:bodyPr wrap="none">
            <a:spAutoFit/>
          </a:bodyPr>
          <a:lstStyle/>
          <a:p>
            <a:pPr>
              <a:lnSpc>
                <a:spcPct val="150000"/>
              </a:lnSpc>
            </a:pPr>
            <a:r>
              <a:rPr lang="zh-CN" altLang="en-US" smtClean="0"/>
              <a:t>图</a:t>
            </a:r>
            <a:r>
              <a:rPr lang="en-US" smtClean="0"/>
              <a:t>16-9</a:t>
            </a:r>
            <a:endParaRPr lang="zh-CN" altLang="en-US" smtClean="0"/>
          </a:p>
        </p:txBody>
      </p:sp>
      <p:pic>
        <p:nvPicPr>
          <p:cNvPr id="4" name="21JFA60.EPS" descr="id:2147502619;FounderCES"/>
          <p:cNvPicPr/>
          <p:nvPr/>
        </p:nvPicPr>
        <p:blipFill>
          <a:blip r:embed="rId2"/>
          <a:stretch>
            <a:fillRect/>
          </a:stretch>
        </p:blipFill>
        <p:spPr>
          <a:xfrm>
            <a:off x="9048028" y="2358224"/>
            <a:ext cx="2547904" cy="2145792"/>
          </a:xfrm>
          <a:prstGeom prst="rect">
            <a:avLst/>
          </a:prstGeom>
        </p:spPr>
      </p:pic>
      <p:sp>
        <p:nvSpPr>
          <p:cNvPr id="5" name="TextBox 4"/>
          <p:cNvSpPr txBox="1"/>
          <p:nvPr/>
        </p:nvSpPr>
        <p:spPr>
          <a:xfrm>
            <a:off x="951670" y="2955188"/>
            <a:ext cx="7143800" cy="1200329"/>
          </a:xfrm>
          <a:prstGeom prst="rect">
            <a:avLst/>
          </a:prstGeom>
          <a:noFill/>
        </p:spPr>
        <p:txBody>
          <a:bodyPr wrap="square" rtlCol="0">
            <a:spAutoFit/>
          </a:bodyPr>
          <a:lstStyle/>
          <a:p>
            <a:pPr>
              <a:lnSpc>
                <a:spcPct val="150000"/>
              </a:lnSpc>
            </a:pPr>
            <a:r>
              <a:rPr lang="en-US" smtClean="0">
                <a:solidFill>
                  <a:srgbClr val="A50021"/>
                </a:solidFill>
              </a:rPr>
              <a:t>(2)</a:t>
            </a:r>
            <a:r>
              <a:rPr lang="zh-CN" altLang="en-US" smtClean="0">
                <a:solidFill>
                  <a:srgbClr val="A50021"/>
                </a:solidFill>
              </a:rPr>
              <a:t>当</a:t>
            </a:r>
            <a:r>
              <a:rPr lang="en-US" smtClean="0">
                <a:solidFill>
                  <a:srgbClr val="A50021"/>
                </a:solidFill>
              </a:rPr>
              <a:t>S</a:t>
            </a:r>
            <a:r>
              <a:rPr lang="zh-CN" altLang="en-US" smtClean="0">
                <a:solidFill>
                  <a:srgbClr val="A50021"/>
                </a:solidFill>
              </a:rPr>
              <a:t>、</a:t>
            </a:r>
            <a:r>
              <a:rPr lang="en-US" smtClean="0">
                <a:solidFill>
                  <a:srgbClr val="A50021"/>
                </a:solidFill>
              </a:rPr>
              <a:t>S</a:t>
            </a:r>
            <a:r>
              <a:rPr lang="en-US" baseline="-25000" smtClean="0">
                <a:solidFill>
                  <a:srgbClr val="A50021"/>
                </a:solidFill>
              </a:rPr>
              <a:t>1</a:t>
            </a:r>
            <a:r>
              <a:rPr lang="zh-CN" altLang="en-US" smtClean="0">
                <a:solidFill>
                  <a:srgbClr val="A50021"/>
                </a:solidFill>
              </a:rPr>
              <a:t>、</a:t>
            </a:r>
            <a:r>
              <a:rPr lang="en-US" smtClean="0">
                <a:solidFill>
                  <a:srgbClr val="A50021"/>
                </a:solidFill>
              </a:rPr>
              <a:t>S</a:t>
            </a:r>
            <a:r>
              <a:rPr lang="en-US" baseline="-25000" smtClean="0">
                <a:solidFill>
                  <a:srgbClr val="A50021"/>
                </a:solidFill>
              </a:rPr>
              <a:t>2</a:t>
            </a:r>
            <a:r>
              <a:rPr lang="zh-CN" altLang="en-US" smtClean="0">
                <a:solidFill>
                  <a:srgbClr val="A50021"/>
                </a:solidFill>
              </a:rPr>
              <a:t>都闭合时</a:t>
            </a:r>
            <a:r>
              <a:rPr lang="en-US" smtClean="0">
                <a:solidFill>
                  <a:srgbClr val="A50021"/>
                </a:solidFill>
              </a:rPr>
              <a:t>,</a:t>
            </a:r>
            <a:r>
              <a:rPr lang="en-US" i="1" smtClean="0">
                <a:solidFill>
                  <a:srgbClr val="A50021"/>
                </a:solidFill>
              </a:rPr>
              <a:t>R</a:t>
            </a:r>
            <a:r>
              <a:rPr lang="en-US" baseline="-25000" smtClean="0">
                <a:solidFill>
                  <a:srgbClr val="A50021"/>
                </a:solidFill>
              </a:rPr>
              <a:t>1</a:t>
            </a:r>
            <a:r>
              <a:rPr lang="zh-CN" altLang="en-US" smtClean="0">
                <a:solidFill>
                  <a:srgbClr val="A50021"/>
                </a:solidFill>
              </a:rPr>
              <a:t>被短路</a:t>
            </a:r>
            <a:r>
              <a:rPr lang="en-US" smtClean="0">
                <a:solidFill>
                  <a:srgbClr val="A50021"/>
                </a:solidFill>
              </a:rPr>
              <a:t>,</a:t>
            </a:r>
            <a:r>
              <a:rPr lang="zh-CN" altLang="en-US" smtClean="0">
                <a:solidFill>
                  <a:srgbClr val="A50021"/>
                </a:solidFill>
              </a:rPr>
              <a:t>灯泡</a:t>
            </a:r>
            <a:r>
              <a:rPr lang="en-US" smtClean="0">
                <a:solidFill>
                  <a:srgbClr val="A50021"/>
                </a:solidFill>
              </a:rPr>
              <a:t>L</a:t>
            </a:r>
            <a:r>
              <a:rPr lang="zh-CN" altLang="en-US" smtClean="0">
                <a:solidFill>
                  <a:srgbClr val="A50021"/>
                </a:solidFill>
              </a:rPr>
              <a:t>与</a:t>
            </a:r>
            <a:r>
              <a:rPr lang="en-US" i="1" smtClean="0">
                <a:solidFill>
                  <a:srgbClr val="A50021"/>
                </a:solidFill>
              </a:rPr>
              <a:t>R</a:t>
            </a:r>
            <a:r>
              <a:rPr lang="en-US" baseline="-25000" smtClean="0">
                <a:solidFill>
                  <a:srgbClr val="A50021"/>
                </a:solidFill>
              </a:rPr>
              <a:t>2</a:t>
            </a:r>
            <a:r>
              <a:rPr lang="zh-CN" altLang="en-US" smtClean="0">
                <a:solidFill>
                  <a:srgbClr val="A50021"/>
                </a:solidFill>
              </a:rPr>
              <a:t>并联</a:t>
            </a:r>
            <a:r>
              <a:rPr lang="en-US" smtClean="0">
                <a:solidFill>
                  <a:srgbClr val="A50021"/>
                </a:solidFill>
              </a:rPr>
              <a:t>,</a:t>
            </a:r>
            <a:r>
              <a:rPr lang="zh-CN" altLang="en-US" smtClean="0">
                <a:solidFill>
                  <a:srgbClr val="A50021"/>
                </a:solidFill>
              </a:rPr>
              <a:t>此时灯泡</a:t>
            </a:r>
            <a:r>
              <a:rPr lang="en-US" smtClean="0">
                <a:solidFill>
                  <a:srgbClr val="A50021"/>
                </a:solidFill>
              </a:rPr>
              <a:t>L</a:t>
            </a:r>
            <a:r>
              <a:rPr lang="zh-CN" altLang="en-US" smtClean="0">
                <a:solidFill>
                  <a:srgbClr val="A50021"/>
                </a:solidFill>
              </a:rPr>
              <a:t>正常发光</a:t>
            </a:r>
            <a:r>
              <a:rPr lang="en-US" smtClean="0">
                <a:solidFill>
                  <a:srgbClr val="A50021"/>
                </a:solidFill>
              </a:rPr>
              <a:t>,</a:t>
            </a:r>
            <a:r>
              <a:rPr lang="zh-CN" altLang="en-US" smtClean="0">
                <a:solidFill>
                  <a:srgbClr val="A50021"/>
                </a:solidFill>
              </a:rPr>
              <a:t>则电源电压</a:t>
            </a:r>
            <a:r>
              <a:rPr lang="en-US" i="1" smtClean="0">
                <a:solidFill>
                  <a:srgbClr val="A50021"/>
                </a:solidFill>
              </a:rPr>
              <a:t>U</a:t>
            </a:r>
            <a:r>
              <a:rPr lang="en-US" smtClean="0">
                <a:solidFill>
                  <a:srgbClr val="A50021"/>
                </a:solidFill>
              </a:rPr>
              <a:t>=</a:t>
            </a:r>
            <a:r>
              <a:rPr lang="en-US" i="1" smtClean="0">
                <a:solidFill>
                  <a:srgbClr val="A50021"/>
                </a:solidFill>
              </a:rPr>
              <a:t>U</a:t>
            </a:r>
            <a:r>
              <a:rPr lang="zh-CN" altLang="en-US" baseline="-25000" smtClean="0">
                <a:solidFill>
                  <a:srgbClr val="A50021"/>
                </a:solidFill>
              </a:rPr>
              <a:t>额</a:t>
            </a:r>
            <a:r>
              <a:rPr lang="en-US" smtClean="0">
                <a:solidFill>
                  <a:srgbClr val="A50021"/>
                </a:solidFill>
              </a:rPr>
              <a:t>=6 V</a:t>
            </a:r>
            <a:r>
              <a:rPr lang="zh-CN" altLang="en-US" smtClean="0">
                <a:solidFill>
                  <a:srgbClr val="A50021"/>
                </a:solidFill>
              </a:rPr>
              <a:t>。</a:t>
            </a:r>
            <a:endParaRPr lang="zh-CN" altLang="en-US">
              <a:solidFill>
                <a:srgbClr val="A50021"/>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p:nvPr/>
        </p:nvSpPr>
        <p:spPr>
          <a:xfrm>
            <a:off x="951670" y="643712"/>
            <a:ext cx="10715700" cy="2308324"/>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en-US" sz="2400" b="1" smtClean="0"/>
              <a:t>11. </a:t>
            </a:r>
            <a:r>
              <a:rPr lang="en-US" sz="2400" smtClean="0">
                <a:solidFill>
                  <a:srgbClr val="18B48F"/>
                </a:solidFill>
              </a:rPr>
              <a:t>[2020</a:t>
            </a:r>
            <a:r>
              <a:rPr lang="en-US" altLang="zh-CN" sz="2400" smtClean="0">
                <a:solidFill>
                  <a:srgbClr val="18B48F"/>
                </a:solidFill>
              </a:rPr>
              <a:t>·</a:t>
            </a:r>
            <a:r>
              <a:rPr lang="zh-CN" altLang="en-US" sz="2400" smtClean="0">
                <a:solidFill>
                  <a:srgbClr val="18B48F"/>
                </a:solidFill>
              </a:rPr>
              <a:t>巴中</a:t>
            </a:r>
            <a:r>
              <a:rPr lang="en-US" sz="2400" smtClean="0">
                <a:solidFill>
                  <a:srgbClr val="18B48F"/>
                </a:solidFill>
              </a:rPr>
              <a:t>]</a:t>
            </a:r>
            <a:r>
              <a:rPr lang="zh-CN" altLang="en-US" sz="2400" smtClean="0"/>
              <a:t>如图</a:t>
            </a:r>
            <a:r>
              <a:rPr lang="en-US" sz="2400" smtClean="0"/>
              <a:t>16</a:t>
            </a:r>
            <a:r>
              <a:rPr lang="en-US" sz="2400" i="1" smtClean="0"/>
              <a:t>-</a:t>
            </a:r>
            <a:r>
              <a:rPr lang="en-US" sz="2400" smtClean="0"/>
              <a:t>9</a:t>
            </a:r>
            <a:r>
              <a:rPr lang="zh-CN" altLang="en-US" sz="2400" smtClean="0"/>
              <a:t>所示</a:t>
            </a:r>
            <a:r>
              <a:rPr lang="en-US" sz="2400" smtClean="0"/>
              <a:t>,</a:t>
            </a:r>
            <a:r>
              <a:rPr lang="zh-CN" altLang="en-US" sz="2400" smtClean="0"/>
              <a:t>电源电压恒定</a:t>
            </a:r>
            <a:r>
              <a:rPr lang="en-US" sz="2400" smtClean="0"/>
              <a:t>,</a:t>
            </a:r>
            <a:r>
              <a:rPr lang="en-US" sz="2400" i="1" smtClean="0"/>
              <a:t>R</a:t>
            </a:r>
            <a:r>
              <a:rPr lang="en-US" sz="2400" baseline="-25000" smtClean="0"/>
              <a:t>1</a:t>
            </a:r>
            <a:r>
              <a:rPr lang="zh-CN" altLang="en-US" sz="2400" smtClean="0"/>
              <a:t>、</a:t>
            </a:r>
            <a:r>
              <a:rPr lang="en-US" sz="2400" i="1" smtClean="0"/>
              <a:t>R</a:t>
            </a:r>
            <a:r>
              <a:rPr lang="en-US" sz="2400" baseline="-25000" smtClean="0"/>
              <a:t>2</a:t>
            </a:r>
            <a:r>
              <a:rPr lang="zh-CN" altLang="en-US" sz="2400" smtClean="0"/>
              <a:t>为定值电阻</a:t>
            </a:r>
            <a:r>
              <a:rPr lang="en-US" sz="2400" smtClean="0"/>
              <a:t>,</a:t>
            </a:r>
            <a:r>
              <a:rPr lang="en-US" sz="2400" i="1" smtClean="0"/>
              <a:t>R</a:t>
            </a:r>
            <a:r>
              <a:rPr lang="en-US" sz="2400" baseline="-25000" smtClean="0"/>
              <a:t>2</a:t>
            </a:r>
            <a:r>
              <a:rPr lang="en-US" sz="2400" smtClean="0"/>
              <a:t>=20 Ω,</a:t>
            </a:r>
            <a:r>
              <a:rPr lang="zh-CN" altLang="en-US" sz="2400" smtClean="0"/>
              <a:t>灯泡上标有“</a:t>
            </a:r>
            <a:r>
              <a:rPr lang="en-US" sz="2400" smtClean="0"/>
              <a:t>6 V</a:t>
            </a:r>
            <a:r>
              <a:rPr lang="zh-CN" altLang="en-US" sz="2400" i="1" smtClean="0"/>
              <a:t>　</a:t>
            </a:r>
            <a:r>
              <a:rPr lang="en-US" sz="2400" smtClean="0"/>
              <a:t>3 W</a:t>
            </a:r>
            <a:r>
              <a:rPr lang="zh-CN" altLang="en-US" sz="2400" smtClean="0"/>
              <a:t>”字样。当</a:t>
            </a:r>
            <a:r>
              <a:rPr lang="en-US" sz="2400" smtClean="0"/>
              <a:t>S</a:t>
            </a:r>
            <a:r>
              <a:rPr lang="zh-CN" altLang="en-US" sz="2400" smtClean="0"/>
              <a:t>、</a:t>
            </a:r>
            <a:r>
              <a:rPr lang="en-US" sz="2400" smtClean="0"/>
              <a:t>S</a:t>
            </a:r>
            <a:r>
              <a:rPr lang="en-US" sz="2400" baseline="-25000" smtClean="0"/>
              <a:t>1</a:t>
            </a:r>
            <a:r>
              <a:rPr lang="zh-CN" altLang="en-US" sz="2400" smtClean="0"/>
              <a:t>、</a:t>
            </a:r>
            <a:r>
              <a:rPr lang="en-US" sz="2400" smtClean="0"/>
              <a:t>S</a:t>
            </a:r>
            <a:r>
              <a:rPr lang="en-US" sz="2400" baseline="-25000" smtClean="0"/>
              <a:t>2</a:t>
            </a:r>
            <a:r>
              <a:rPr lang="zh-CN" altLang="en-US" sz="2400" smtClean="0"/>
              <a:t>都闭合时</a:t>
            </a:r>
            <a:r>
              <a:rPr lang="en-US" sz="2400" smtClean="0"/>
              <a:t>,</a:t>
            </a:r>
            <a:r>
              <a:rPr lang="zh-CN" altLang="en-US" sz="2400" smtClean="0"/>
              <a:t>灯泡正常发光</a:t>
            </a:r>
            <a:r>
              <a:rPr lang="en-US" sz="2400" smtClean="0"/>
              <a:t>;</a:t>
            </a:r>
            <a:r>
              <a:rPr lang="zh-CN" altLang="en-US" sz="2400" smtClean="0"/>
              <a:t>当</a:t>
            </a:r>
            <a:r>
              <a:rPr lang="en-US" sz="2400" smtClean="0"/>
              <a:t>S</a:t>
            </a:r>
            <a:r>
              <a:rPr lang="zh-CN" altLang="en-US" sz="2400" smtClean="0"/>
              <a:t>闭合</a:t>
            </a:r>
            <a:r>
              <a:rPr lang="en-US" sz="2400" smtClean="0"/>
              <a:t>,S</a:t>
            </a:r>
            <a:r>
              <a:rPr lang="en-US" sz="2400" baseline="-25000" smtClean="0"/>
              <a:t>1</a:t>
            </a:r>
            <a:r>
              <a:rPr lang="zh-CN" altLang="en-US" sz="2400" smtClean="0"/>
              <a:t>、</a:t>
            </a:r>
            <a:r>
              <a:rPr lang="en-US" sz="2400" smtClean="0"/>
              <a:t>S</a:t>
            </a:r>
            <a:r>
              <a:rPr lang="en-US" sz="2400" baseline="-25000" smtClean="0"/>
              <a:t>2</a:t>
            </a:r>
            <a:r>
              <a:rPr lang="zh-CN" altLang="en-US" sz="2400" smtClean="0"/>
              <a:t>断开时</a:t>
            </a:r>
            <a:r>
              <a:rPr lang="en-US" sz="2400" smtClean="0"/>
              <a:t>,</a:t>
            </a:r>
            <a:r>
              <a:rPr lang="zh-CN" altLang="en-US" sz="2400" smtClean="0"/>
              <a:t>电压表示数为</a:t>
            </a:r>
            <a:r>
              <a:rPr lang="en-US" sz="2400" smtClean="0"/>
              <a:t>2 V(</a:t>
            </a:r>
            <a:r>
              <a:rPr lang="zh-CN" altLang="en-US" sz="2400" smtClean="0"/>
              <a:t>不考虑灯丝电阻随温度的变化</a:t>
            </a:r>
            <a:r>
              <a:rPr lang="en-US" sz="2400" smtClean="0"/>
              <a:t>)</a:t>
            </a:r>
            <a:r>
              <a:rPr lang="zh-CN" altLang="en-US" sz="2400" smtClean="0"/>
              <a:t>。求</a:t>
            </a:r>
            <a:r>
              <a:rPr lang="en-US" sz="2400" smtClean="0"/>
              <a:t>:</a:t>
            </a:r>
            <a:endParaRPr lang="zh-CN" altLang="en-US" sz="2400" smtClean="0"/>
          </a:p>
          <a:p>
            <a:pPr>
              <a:lnSpc>
                <a:spcPct val="150000"/>
              </a:lnSpc>
            </a:pPr>
            <a:r>
              <a:rPr lang="en-US" sz="2400" smtClean="0"/>
              <a:t>(3)</a:t>
            </a:r>
            <a:r>
              <a:rPr lang="zh-CN" altLang="en-US" sz="2400" smtClean="0"/>
              <a:t>当</a:t>
            </a:r>
            <a:r>
              <a:rPr lang="en-US" sz="2400" smtClean="0"/>
              <a:t>S</a:t>
            </a:r>
            <a:r>
              <a:rPr lang="zh-CN" altLang="en-US" sz="2400" smtClean="0"/>
              <a:t>闭合</a:t>
            </a:r>
            <a:r>
              <a:rPr lang="en-US" sz="2400" smtClean="0"/>
              <a:t>,S</a:t>
            </a:r>
            <a:r>
              <a:rPr lang="en-US" sz="2400" baseline="-25000" smtClean="0"/>
              <a:t>1</a:t>
            </a:r>
            <a:r>
              <a:rPr lang="zh-CN" altLang="en-US" sz="2400" smtClean="0"/>
              <a:t>、</a:t>
            </a:r>
            <a:r>
              <a:rPr lang="en-US" sz="2400" smtClean="0"/>
              <a:t>S</a:t>
            </a:r>
            <a:r>
              <a:rPr lang="en-US" sz="2400" baseline="-25000" smtClean="0"/>
              <a:t>2</a:t>
            </a:r>
            <a:r>
              <a:rPr lang="zh-CN" altLang="en-US" sz="2400" smtClean="0"/>
              <a:t>断开时</a:t>
            </a:r>
            <a:r>
              <a:rPr lang="en-US" sz="2400" smtClean="0"/>
              <a:t>,</a:t>
            </a:r>
            <a:r>
              <a:rPr lang="zh-CN" altLang="en-US" sz="2400" smtClean="0"/>
              <a:t>通电</a:t>
            </a:r>
            <a:r>
              <a:rPr lang="en-US" sz="2400" smtClean="0"/>
              <a:t>1 min </a:t>
            </a:r>
            <a:r>
              <a:rPr lang="en-US" sz="2400" i="1" smtClean="0"/>
              <a:t>R</a:t>
            </a:r>
            <a:r>
              <a:rPr lang="en-US" sz="2400" baseline="-25000" smtClean="0"/>
              <a:t>1</a:t>
            </a:r>
            <a:r>
              <a:rPr lang="zh-CN" altLang="en-US" sz="2400" smtClean="0"/>
              <a:t>消耗的电能。</a:t>
            </a:r>
            <a:endParaRPr lang="zh-CN" altLang="en-US" sz="2400"/>
          </a:p>
        </p:txBody>
      </p:sp>
      <p:graphicFrame>
        <p:nvGraphicFramePr>
          <p:cNvPr id="273410" name="Object 2"/>
          <p:cNvGraphicFramePr>
            <a:graphicFrameLocks noChangeAspect="1"/>
          </p:cNvGraphicFramePr>
          <p:nvPr/>
        </p:nvGraphicFramePr>
        <p:xfrm>
          <a:off x="1017588" y="2932113"/>
          <a:ext cx="7561262" cy="2913062"/>
        </p:xfrm>
        <a:graphic>
          <a:graphicData uri="http://schemas.openxmlformats.org/presentationml/2006/ole">
            <mc:AlternateContent>
              <mc:Choice xmlns:v="urn:schemas-microsoft-com:vml" Requires="v">
                <p:oleObj spid="_x0000_s1049" name="文档" r:id="rId2" imgW="7727950" imgH="2971800" progId="Word.Document.12">
                  <p:embed/>
                </p:oleObj>
              </mc:Choice>
              <mc:Fallback>
                <p:oleObj name="文档" r:id="rId2" imgW="7727950" imgH="2971800" progId="Word.Document.12">
                  <p:embed/>
                  <p:pic>
                    <p:nvPicPr>
                      <p:cNvPr id="0" name="OLE substitute image"/>
                      <p:cNvPicPr/>
                      <p:nvPr/>
                    </p:nvPicPr>
                    <p:blipFill>
                      <a:blip r:embed="rId3"/>
                      <a:stretch>
                        <a:fillRect/>
                      </a:stretch>
                    </p:blipFill>
                    <p:spPr>
                      <a:xfrm>
                        <a:off x="1017588" y="2932113"/>
                        <a:ext cx="7561262" cy="2913062"/>
                      </a:xfrm>
                      <a:prstGeom prst="rect">
                        <a:avLst/>
                      </a:prstGeom>
                      <a:noFill/>
                      <a:ln w="9525">
                        <a:noFill/>
                      </a:ln>
                    </p:spPr>
                  </p:pic>
                </p:oleObj>
              </mc:Fallback>
            </mc:AlternateContent>
          </a:graphicData>
        </a:graphic>
      </p:graphicFrame>
      <p:sp>
        <p:nvSpPr>
          <p:cNvPr id="4" name="矩形 3"/>
          <p:cNvSpPr/>
          <p:nvPr/>
        </p:nvSpPr>
        <p:spPr>
          <a:xfrm>
            <a:off x="9024164" y="4644240"/>
            <a:ext cx="1168910" cy="646331"/>
          </a:xfrm>
          <a:prstGeom prst="rect">
            <a:avLst/>
          </a:prstGeom>
        </p:spPr>
        <p:txBody>
          <a:bodyPr wrap="none">
            <a:spAutoFit/>
          </a:bodyPr>
          <a:lstStyle/>
          <a:p>
            <a:pPr>
              <a:lnSpc>
                <a:spcPct val="150000"/>
              </a:lnSpc>
            </a:pPr>
            <a:r>
              <a:rPr lang="zh-CN" altLang="en-US" smtClean="0"/>
              <a:t>图</a:t>
            </a:r>
            <a:r>
              <a:rPr lang="en-US" smtClean="0"/>
              <a:t>16-9</a:t>
            </a:r>
            <a:endParaRPr lang="zh-CN" altLang="en-US" smtClean="0"/>
          </a:p>
        </p:txBody>
      </p:sp>
      <p:pic>
        <p:nvPicPr>
          <p:cNvPr id="5" name="21JFA60.EPS" descr="id:2147502619;FounderCES"/>
          <p:cNvPicPr/>
          <p:nvPr/>
        </p:nvPicPr>
        <p:blipFill>
          <a:blip r:embed="rId4"/>
          <a:stretch>
            <a:fillRect/>
          </a:stretch>
        </p:blipFill>
        <p:spPr>
          <a:xfrm>
            <a:off x="8452660" y="2429662"/>
            <a:ext cx="2547904" cy="2145792"/>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nodeType="clickEffect">
                                  <p:stCondLst>
                                    <p:cond delay="0"/>
                                  </p:stCondLst>
                                  <p:childTnLst>
                                    <p:set>
                                      <p:cBhvr>
                                        <p:cTn id="6" dur="1" fill="hold">
                                          <p:stCondLst>
                                            <p:cond delay="0"/>
                                          </p:stCondLst>
                                        </p:cTn>
                                        <p:tgtEl>
                                          <p:spTgt spid="273410"/>
                                        </p:tgtEl>
                                        <p:attrNameLst>
                                          <p:attrName>style.visibility</p:attrName>
                                        </p:attrNameLst>
                                      </p:cBhvr>
                                      <p:to>
                                        <p:strVal val="visible"/>
                                      </p:to>
                                    </p:set>
                                    <p:animEffect transition="in" filter="fade">
                                      <p:cBhvr>
                                        <p:cTn id="7" dur="500"/>
                                        <p:tgtEl>
                                          <p:spTgt spid="2734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p:nvPr/>
        </p:nvSpPr>
        <p:spPr>
          <a:xfrm>
            <a:off x="951670" y="643712"/>
            <a:ext cx="10715700" cy="2308324"/>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en-US" sz="2400" b="1" smtClean="0"/>
              <a:t>11. </a:t>
            </a:r>
            <a:r>
              <a:rPr lang="en-US" sz="2400" smtClean="0">
                <a:solidFill>
                  <a:srgbClr val="18B48F"/>
                </a:solidFill>
              </a:rPr>
              <a:t>[2020</a:t>
            </a:r>
            <a:r>
              <a:rPr lang="en-US" altLang="zh-CN" sz="2400" smtClean="0">
                <a:solidFill>
                  <a:srgbClr val="18B48F"/>
                </a:solidFill>
              </a:rPr>
              <a:t>·</a:t>
            </a:r>
            <a:r>
              <a:rPr lang="zh-CN" altLang="en-US" sz="2400" smtClean="0">
                <a:solidFill>
                  <a:srgbClr val="18B48F"/>
                </a:solidFill>
              </a:rPr>
              <a:t>巴中</a:t>
            </a:r>
            <a:r>
              <a:rPr lang="en-US" sz="2400" smtClean="0">
                <a:solidFill>
                  <a:srgbClr val="18B48F"/>
                </a:solidFill>
              </a:rPr>
              <a:t>]</a:t>
            </a:r>
            <a:r>
              <a:rPr lang="zh-CN" altLang="en-US" sz="2400" smtClean="0"/>
              <a:t>如图</a:t>
            </a:r>
            <a:r>
              <a:rPr lang="en-US" sz="2400" smtClean="0"/>
              <a:t>16</a:t>
            </a:r>
            <a:r>
              <a:rPr lang="en-US" sz="2400" i="1" smtClean="0"/>
              <a:t>-</a:t>
            </a:r>
            <a:r>
              <a:rPr lang="en-US" sz="2400" smtClean="0"/>
              <a:t>9</a:t>
            </a:r>
            <a:r>
              <a:rPr lang="zh-CN" altLang="en-US" sz="2400" smtClean="0"/>
              <a:t>所示</a:t>
            </a:r>
            <a:r>
              <a:rPr lang="en-US" sz="2400" smtClean="0"/>
              <a:t>,</a:t>
            </a:r>
            <a:r>
              <a:rPr lang="zh-CN" altLang="en-US" sz="2400" smtClean="0"/>
              <a:t>电源电压恒定</a:t>
            </a:r>
            <a:r>
              <a:rPr lang="en-US" sz="2400" smtClean="0"/>
              <a:t>,</a:t>
            </a:r>
            <a:r>
              <a:rPr lang="en-US" sz="2400" i="1" smtClean="0"/>
              <a:t>R</a:t>
            </a:r>
            <a:r>
              <a:rPr lang="en-US" sz="2400" baseline="-25000" smtClean="0"/>
              <a:t>1</a:t>
            </a:r>
            <a:r>
              <a:rPr lang="zh-CN" altLang="en-US" sz="2400" smtClean="0"/>
              <a:t>、</a:t>
            </a:r>
            <a:r>
              <a:rPr lang="en-US" sz="2400" i="1" smtClean="0"/>
              <a:t>R</a:t>
            </a:r>
            <a:r>
              <a:rPr lang="en-US" sz="2400" baseline="-25000" smtClean="0"/>
              <a:t>2</a:t>
            </a:r>
            <a:r>
              <a:rPr lang="zh-CN" altLang="en-US" sz="2400" smtClean="0"/>
              <a:t>为定值电阻</a:t>
            </a:r>
            <a:r>
              <a:rPr lang="en-US" sz="2400" smtClean="0"/>
              <a:t>,</a:t>
            </a:r>
            <a:r>
              <a:rPr lang="en-US" sz="2400" i="1" smtClean="0"/>
              <a:t>R</a:t>
            </a:r>
            <a:r>
              <a:rPr lang="en-US" sz="2400" baseline="-25000" smtClean="0"/>
              <a:t>2</a:t>
            </a:r>
            <a:r>
              <a:rPr lang="en-US" sz="2400" smtClean="0"/>
              <a:t>=20 Ω,</a:t>
            </a:r>
            <a:r>
              <a:rPr lang="zh-CN" altLang="en-US" sz="2400" smtClean="0"/>
              <a:t>灯泡上标有“</a:t>
            </a:r>
            <a:r>
              <a:rPr lang="en-US" sz="2400" smtClean="0"/>
              <a:t>6 V</a:t>
            </a:r>
            <a:r>
              <a:rPr lang="zh-CN" altLang="en-US" sz="2400" i="1" smtClean="0"/>
              <a:t>　</a:t>
            </a:r>
            <a:r>
              <a:rPr lang="en-US" sz="2400" smtClean="0"/>
              <a:t>3 W</a:t>
            </a:r>
            <a:r>
              <a:rPr lang="zh-CN" altLang="en-US" sz="2400" smtClean="0"/>
              <a:t>”字样。当</a:t>
            </a:r>
            <a:r>
              <a:rPr lang="en-US" sz="2400" smtClean="0"/>
              <a:t>S</a:t>
            </a:r>
            <a:r>
              <a:rPr lang="zh-CN" altLang="en-US" sz="2400" smtClean="0"/>
              <a:t>、</a:t>
            </a:r>
            <a:r>
              <a:rPr lang="en-US" sz="2400" smtClean="0"/>
              <a:t>S</a:t>
            </a:r>
            <a:r>
              <a:rPr lang="en-US" sz="2400" baseline="-25000" smtClean="0"/>
              <a:t>1</a:t>
            </a:r>
            <a:r>
              <a:rPr lang="zh-CN" altLang="en-US" sz="2400" smtClean="0"/>
              <a:t>、</a:t>
            </a:r>
            <a:r>
              <a:rPr lang="en-US" sz="2400" smtClean="0"/>
              <a:t>S</a:t>
            </a:r>
            <a:r>
              <a:rPr lang="en-US" sz="2400" baseline="-25000" smtClean="0"/>
              <a:t>2</a:t>
            </a:r>
            <a:r>
              <a:rPr lang="zh-CN" altLang="en-US" sz="2400" smtClean="0"/>
              <a:t>都闭合时</a:t>
            </a:r>
            <a:r>
              <a:rPr lang="en-US" sz="2400" smtClean="0"/>
              <a:t>,</a:t>
            </a:r>
            <a:r>
              <a:rPr lang="zh-CN" altLang="en-US" sz="2400" smtClean="0"/>
              <a:t>灯泡正常发光</a:t>
            </a:r>
            <a:r>
              <a:rPr lang="en-US" sz="2400" smtClean="0"/>
              <a:t>;</a:t>
            </a:r>
            <a:r>
              <a:rPr lang="zh-CN" altLang="en-US" sz="2400" smtClean="0"/>
              <a:t>当</a:t>
            </a:r>
            <a:r>
              <a:rPr lang="en-US" sz="2400" smtClean="0"/>
              <a:t>S</a:t>
            </a:r>
            <a:r>
              <a:rPr lang="zh-CN" altLang="en-US" sz="2400" smtClean="0"/>
              <a:t>闭合</a:t>
            </a:r>
            <a:r>
              <a:rPr lang="en-US" sz="2400" smtClean="0"/>
              <a:t>,S</a:t>
            </a:r>
            <a:r>
              <a:rPr lang="en-US" sz="2400" baseline="-25000" smtClean="0"/>
              <a:t>1</a:t>
            </a:r>
            <a:r>
              <a:rPr lang="zh-CN" altLang="en-US" sz="2400" smtClean="0"/>
              <a:t>、</a:t>
            </a:r>
            <a:r>
              <a:rPr lang="en-US" sz="2400" smtClean="0"/>
              <a:t>S</a:t>
            </a:r>
            <a:r>
              <a:rPr lang="en-US" sz="2400" baseline="-25000" smtClean="0"/>
              <a:t>2</a:t>
            </a:r>
            <a:r>
              <a:rPr lang="zh-CN" altLang="en-US" sz="2400" smtClean="0"/>
              <a:t>断开时</a:t>
            </a:r>
            <a:r>
              <a:rPr lang="en-US" sz="2400" smtClean="0"/>
              <a:t>,</a:t>
            </a:r>
            <a:r>
              <a:rPr lang="zh-CN" altLang="en-US" sz="2400" smtClean="0"/>
              <a:t>电压表示数为</a:t>
            </a:r>
            <a:r>
              <a:rPr lang="en-US" sz="2400" smtClean="0"/>
              <a:t>2 V(</a:t>
            </a:r>
            <a:r>
              <a:rPr lang="zh-CN" altLang="en-US" sz="2400" smtClean="0"/>
              <a:t>不考虑灯丝电阻随温度的变化</a:t>
            </a:r>
            <a:r>
              <a:rPr lang="en-US" sz="2400" smtClean="0"/>
              <a:t>)</a:t>
            </a:r>
            <a:r>
              <a:rPr lang="zh-CN" altLang="en-US" sz="2400" smtClean="0"/>
              <a:t>。求</a:t>
            </a:r>
            <a:r>
              <a:rPr lang="en-US" sz="2400" smtClean="0"/>
              <a:t>:</a:t>
            </a:r>
            <a:endParaRPr lang="zh-CN" altLang="en-US" sz="2400" smtClean="0"/>
          </a:p>
          <a:p>
            <a:pPr>
              <a:lnSpc>
                <a:spcPct val="150000"/>
              </a:lnSpc>
            </a:pPr>
            <a:r>
              <a:rPr lang="en-US" sz="2400" smtClean="0"/>
              <a:t>(4)</a:t>
            </a:r>
            <a:r>
              <a:rPr lang="zh-CN" altLang="en-US" sz="2400" smtClean="0"/>
              <a:t>电路消耗的最小功率。</a:t>
            </a:r>
            <a:endParaRPr lang="zh-CN" altLang="en-US" sz="2400"/>
          </a:p>
        </p:txBody>
      </p:sp>
      <p:graphicFrame>
        <p:nvGraphicFramePr>
          <p:cNvPr id="274434" name="Object 2"/>
          <p:cNvGraphicFramePr>
            <a:graphicFrameLocks noChangeAspect="1"/>
          </p:cNvGraphicFramePr>
          <p:nvPr/>
        </p:nvGraphicFramePr>
        <p:xfrm>
          <a:off x="1020763" y="2928938"/>
          <a:ext cx="8070850" cy="2928937"/>
        </p:xfrm>
        <a:graphic>
          <a:graphicData uri="http://schemas.openxmlformats.org/presentationml/2006/ole">
            <mc:AlternateContent>
              <mc:Choice xmlns:v="urn:schemas-microsoft-com:vml" Requires="v">
                <p:oleObj spid="_x0000_s1050" name="文档" r:id="rId2" imgW="8187055" imgH="2921000" progId="Word.Document.12">
                  <p:embed/>
                </p:oleObj>
              </mc:Choice>
              <mc:Fallback>
                <p:oleObj name="文档" r:id="rId2" imgW="8187055" imgH="2921000" progId="Word.Document.12">
                  <p:embed/>
                  <p:pic>
                    <p:nvPicPr>
                      <p:cNvPr id="0" name="OLE substitute image"/>
                      <p:cNvPicPr/>
                      <p:nvPr/>
                    </p:nvPicPr>
                    <p:blipFill>
                      <a:blip r:embed="rId3"/>
                      <a:stretch>
                        <a:fillRect/>
                      </a:stretch>
                    </p:blipFill>
                    <p:spPr>
                      <a:xfrm>
                        <a:off x="1020763" y="2928938"/>
                        <a:ext cx="8070850" cy="2928937"/>
                      </a:xfrm>
                      <a:prstGeom prst="rect">
                        <a:avLst/>
                      </a:prstGeom>
                      <a:noFill/>
                      <a:ln w="9525">
                        <a:noFill/>
                      </a:ln>
                    </p:spPr>
                  </p:pic>
                </p:oleObj>
              </mc:Fallback>
            </mc:AlternateContent>
          </a:graphicData>
        </a:graphic>
      </p:graphicFrame>
      <p:sp>
        <p:nvSpPr>
          <p:cNvPr id="4" name="矩形 3"/>
          <p:cNvSpPr/>
          <p:nvPr/>
        </p:nvSpPr>
        <p:spPr>
          <a:xfrm>
            <a:off x="9653361" y="4391719"/>
            <a:ext cx="1168910" cy="646331"/>
          </a:xfrm>
          <a:prstGeom prst="rect">
            <a:avLst/>
          </a:prstGeom>
        </p:spPr>
        <p:txBody>
          <a:bodyPr wrap="none">
            <a:spAutoFit/>
          </a:bodyPr>
          <a:lstStyle/>
          <a:p>
            <a:pPr>
              <a:lnSpc>
                <a:spcPct val="150000"/>
              </a:lnSpc>
            </a:pPr>
            <a:r>
              <a:rPr lang="zh-CN" altLang="en-US" smtClean="0"/>
              <a:t>图</a:t>
            </a:r>
            <a:r>
              <a:rPr lang="en-US" smtClean="0"/>
              <a:t>16-9</a:t>
            </a:r>
            <a:endParaRPr lang="zh-CN" altLang="en-US" smtClean="0"/>
          </a:p>
        </p:txBody>
      </p:sp>
      <p:pic>
        <p:nvPicPr>
          <p:cNvPr id="5" name="21JFA60.EPS" descr="id:2147502619;FounderCES"/>
          <p:cNvPicPr/>
          <p:nvPr/>
        </p:nvPicPr>
        <p:blipFill>
          <a:blip r:embed="rId4"/>
          <a:stretch>
            <a:fillRect/>
          </a:stretch>
        </p:blipFill>
        <p:spPr>
          <a:xfrm>
            <a:off x="9167040" y="2358224"/>
            <a:ext cx="2547904" cy="2145792"/>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nodeType="clickEffect">
                                  <p:stCondLst>
                                    <p:cond delay="0"/>
                                  </p:stCondLst>
                                  <p:childTnLst>
                                    <p:set>
                                      <p:cBhvr>
                                        <p:cTn id="6" dur="1" fill="hold">
                                          <p:stCondLst>
                                            <p:cond delay="0"/>
                                          </p:stCondLst>
                                        </p:cTn>
                                        <p:tgtEl>
                                          <p:spTgt spid="274434"/>
                                        </p:tgtEl>
                                        <p:attrNameLst>
                                          <p:attrName>style.visibility</p:attrName>
                                        </p:attrNameLst>
                                      </p:cBhvr>
                                      <p:to>
                                        <p:strVal val="visible"/>
                                      </p:to>
                                    </p:set>
                                    <p:animEffect transition="in" filter="fade">
                                      <p:cBhvr>
                                        <p:cTn id="7" dur="500"/>
                                        <p:tgtEl>
                                          <p:spTgt spid="2744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p:nvPr/>
        </p:nvSpPr>
        <p:spPr>
          <a:xfrm>
            <a:off x="951670" y="500836"/>
            <a:ext cx="10787138" cy="2862322"/>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en-US" sz="2400" b="1" smtClean="0"/>
              <a:t>12. </a:t>
            </a:r>
            <a:r>
              <a:rPr lang="en-US" sz="2400" smtClean="0">
                <a:solidFill>
                  <a:srgbClr val="18B48F"/>
                </a:solidFill>
              </a:rPr>
              <a:t>[2020</a:t>
            </a:r>
            <a:r>
              <a:rPr lang="en-US" altLang="zh-CN" sz="2400" smtClean="0">
                <a:solidFill>
                  <a:srgbClr val="18B48F"/>
                </a:solidFill>
              </a:rPr>
              <a:t>·</a:t>
            </a:r>
            <a:r>
              <a:rPr lang="zh-CN" altLang="en-US" sz="2400" smtClean="0">
                <a:solidFill>
                  <a:srgbClr val="18B48F"/>
                </a:solidFill>
              </a:rPr>
              <a:t>江西</a:t>
            </a:r>
            <a:r>
              <a:rPr lang="en-US" sz="2400" smtClean="0">
                <a:solidFill>
                  <a:srgbClr val="18B48F"/>
                </a:solidFill>
              </a:rPr>
              <a:t>]</a:t>
            </a:r>
            <a:r>
              <a:rPr lang="zh-CN" altLang="en-US" sz="2400" smtClean="0"/>
              <a:t>如图</a:t>
            </a:r>
            <a:r>
              <a:rPr lang="en-US" sz="2400" smtClean="0"/>
              <a:t>16-10</a:t>
            </a:r>
            <a:r>
              <a:rPr lang="zh-CN" altLang="en-US" sz="2400" smtClean="0"/>
              <a:t>所示</a:t>
            </a:r>
            <a:r>
              <a:rPr lang="en-US" sz="2400" smtClean="0"/>
              <a:t>,</a:t>
            </a:r>
            <a:r>
              <a:rPr lang="zh-CN" altLang="en-US" sz="2400" smtClean="0"/>
              <a:t>电源电压恒定不变</a:t>
            </a:r>
            <a:r>
              <a:rPr lang="en-US" sz="2400" smtClean="0"/>
              <a:t>,</a:t>
            </a:r>
            <a:r>
              <a:rPr lang="zh-CN" altLang="en-US" sz="2400" smtClean="0"/>
              <a:t>已知定值电阻的阻值为</a:t>
            </a:r>
            <a:r>
              <a:rPr lang="en-US" sz="2400" i="1" smtClean="0"/>
              <a:t>R</a:t>
            </a:r>
            <a:r>
              <a:rPr lang="en-US" sz="2400" baseline="-25000" smtClean="0"/>
              <a:t>0</a:t>
            </a:r>
            <a:r>
              <a:rPr lang="en-US" sz="2400" smtClean="0"/>
              <a:t>,</a:t>
            </a:r>
            <a:r>
              <a:rPr lang="zh-CN" altLang="en-US" sz="2400" smtClean="0"/>
              <a:t>不考虑温度对灯丝电阻的影响。</a:t>
            </a:r>
            <a:endParaRPr lang="zh-CN" altLang="en-US" sz="2400" smtClean="0"/>
          </a:p>
          <a:p>
            <a:pPr>
              <a:lnSpc>
                <a:spcPct val="150000"/>
              </a:lnSpc>
            </a:pPr>
            <a:r>
              <a:rPr lang="en-US" sz="2400" smtClean="0"/>
              <a:t>(1)</a:t>
            </a:r>
            <a:r>
              <a:rPr lang="zh-CN" altLang="en-US" sz="2400" smtClean="0"/>
              <a:t>当</a:t>
            </a:r>
            <a:r>
              <a:rPr lang="en-US" sz="2400" smtClean="0"/>
              <a:t>S</a:t>
            </a:r>
            <a:r>
              <a:rPr lang="en-US" sz="2400" baseline="-25000" smtClean="0"/>
              <a:t>1</a:t>
            </a:r>
            <a:r>
              <a:rPr lang="zh-CN" altLang="en-US" sz="2400" smtClean="0"/>
              <a:t>和</a:t>
            </a:r>
            <a:r>
              <a:rPr lang="en-US" sz="2400" smtClean="0"/>
              <a:t>S</a:t>
            </a:r>
            <a:r>
              <a:rPr lang="en-US" sz="2400" baseline="-25000" smtClean="0"/>
              <a:t>2</a:t>
            </a:r>
            <a:r>
              <a:rPr lang="zh-CN" altLang="en-US" sz="2400" smtClean="0"/>
              <a:t>都闭合时</a:t>
            </a:r>
            <a:r>
              <a:rPr lang="en-US" sz="2400" smtClean="0"/>
              <a:t>,</a:t>
            </a:r>
            <a:r>
              <a:rPr lang="zh-CN" altLang="en-US" sz="2400" smtClean="0"/>
              <a:t>电流表的示数分别为</a:t>
            </a:r>
            <a:r>
              <a:rPr lang="en-US" sz="2400" i="1" smtClean="0"/>
              <a:t>I</a:t>
            </a:r>
            <a:r>
              <a:rPr lang="en-US" sz="2400" baseline="-25000" smtClean="0"/>
              <a:t>1</a:t>
            </a:r>
            <a:r>
              <a:rPr lang="zh-CN" altLang="en-US" sz="2400" smtClean="0"/>
              <a:t>、</a:t>
            </a:r>
            <a:r>
              <a:rPr lang="en-US" sz="2400" i="1" smtClean="0"/>
              <a:t>I</a:t>
            </a:r>
            <a:r>
              <a:rPr lang="en-US" sz="2400" baseline="-25000" smtClean="0"/>
              <a:t>2</a:t>
            </a:r>
            <a:r>
              <a:rPr lang="en-US" sz="2400" smtClean="0"/>
              <a:t>,</a:t>
            </a:r>
            <a:r>
              <a:rPr lang="zh-CN" altLang="en-US" sz="2400" smtClean="0"/>
              <a:t>且</a:t>
            </a:r>
            <a:r>
              <a:rPr lang="en-US" sz="2400" i="1" smtClean="0"/>
              <a:t>I</a:t>
            </a:r>
            <a:r>
              <a:rPr lang="en-US" sz="2400" baseline="-25000" smtClean="0"/>
              <a:t>1</a:t>
            </a:r>
            <a:r>
              <a:rPr lang="en-US" sz="2400" smtClean="0"/>
              <a:t>&gt;</a:t>
            </a:r>
            <a:r>
              <a:rPr lang="en-US" sz="2400" i="1" smtClean="0"/>
              <a:t>I</a:t>
            </a:r>
            <a:r>
              <a:rPr lang="en-US" sz="2400" baseline="-25000" smtClean="0"/>
              <a:t>2</a:t>
            </a:r>
            <a:r>
              <a:rPr lang="en-US" sz="2400" smtClean="0"/>
              <a:t>,</a:t>
            </a:r>
            <a:r>
              <a:rPr lang="zh-CN" altLang="en-US" sz="2400" smtClean="0"/>
              <a:t>小灯泡</a:t>
            </a:r>
            <a:r>
              <a:rPr lang="en-US" sz="2400" smtClean="0"/>
              <a:t>L</a:t>
            </a:r>
            <a:r>
              <a:rPr lang="en-US" sz="2400" baseline="-25000" smtClean="0"/>
              <a:t>1</a:t>
            </a:r>
            <a:r>
              <a:rPr lang="zh-CN" altLang="en-US" sz="2400" smtClean="0"/>
              <a:t>恰好正常发光</a:t>
            </a:r>
            <a:r>
              <a:rPr lang="en-US" sz="2400" smtClean="0"/>
              <a:t>,</a:t>
            </a:r>
            <a:r>
              <a:rPr lang="zh-CN" altLang="en-US" sz="2400" smtClean="0"/>
              <a:t>求电源电压及小灯泡</a:t>
            </a:r>
            <a:r>
              <a:rPr lang="en-US" sz="2400" smtClean="0"/>
              <a:t>L</a:t>
            </a:r>
            <a:r>
              <a:rPr lang="en-US" sz="2400" baseline="-25000" smtClean="0"/>
              <a:t>1</a:t>
            </a:r>
            <a:r>
              <a:rPr lang="zh-CN" altLang="en-US" sz="2400" smtClean="0"/>
              <a:t>的电阻值。</a:t>
            </a:r>
            <a:endParaRPr lang="zh-CN" altLang="en-US" sz="2400" smtClean="0"/>
          </a:p>
          <a:p>
            <a:pPr>
              <a:lnSpc>
                <a:spcPct val="150000"/>
              </a:lnSpc>
            </a:pPr>
            <a:r>
              <a:rPr lang="en-US" sz="2400" smtClean="0"/>
              <a:t>(2)</a:t>
            </a:r>
            <a:r>
              <a:rPr lang="zh-CN" altLang="en-US" sz="2400" smtClean="0"/>
              <a:t>当开关</a:t>
            </a:r>
            <a:r>
              <a:rPr lang="en-US" sz="2400" smtClean="0"/>
              <a:t>S</a:t>
            </a:r>
            <a:r>
              <a:rPr lang="en-US" sz="2400" baseline="-25000" smtClean="0"/>
              <a:t>1</a:t>
            </a:r>
            <a:r>
              <a:rPr lang="zh-CN" altLang="en-US" sz="2400" smtClean="0"/>
              <a:t>和</a:t>
            </a:r>
            <a:r>
              <a:rPr lang="en-US" sz="2400" smtClean="0"/>
              <a:t>S</a:t>
            </a:r>
            <a:r>
              <a:rPr lang="en-US" sz="2400" baseline="-25000" smtClean="0"/>
              <a:t>2</a:t>
            </a:r>
            <a:r>
              <a:rPr lang="zh-CN" altLang="en-US" sz="2400" smtClean="0"/>
              <a:t>都断开时</a:t>
            </a:r>
            <a:r>
              <a:rPr lang="en-US" sz="2400" smtClean="0"/>
              <a:t>,</a:t>
            </a:r>
            <a:r>
              <a:rPr lang="zh-CN" altLang="en-US" sz="2400" smtClean="0"/>
              <a:t>某一电表示数为</a:t>
            </a:r>
            <a:r>
              <a:rPr lang="en-US" sz="2400" i="1" smtClean="0"/>
              <a:t>I</a:t>
            </a:r>
            <a:r>
              <a:rPr lang="en-US" sz="2400" baseline="-25000" smtClean="0"/>
              <a:t>3</a:t>
            </a:r>
            <a:r>
              <a:rPr lang="en-US" sz="2400" smtClean="0"/>
              <a:t>(</a:t>
            </a:r>
            <a:r>
              <a:rPr lang="en-US" sz="2400" i="1" smtClean="0"/>
              <a:t>I</a:t>
            </a:r>
            <a:r>
              <a:rPr lang="en-US" sz="2400" baseline="-25000" smtClean="0"/>
              <a:t>3</a:t>
            </a:r>
            <a:r>
              <a:rPr lang="zh-CN" altLang="en-US" sz="2400" smtClean="0"/>
              <a:t>≠</a:t>
            </a:r>
            <a:r>
              <a:rPr lang="en-US" sz="2400" smtClean="0"/>
              <a:t>0),</a:t>
            </a:r>
            <a:r>
              <a:rPr lang="zh-CN" altLang="en-US" sz="2400" smtClean="0"/>
              <a:t>求电路的总功率。</a:t>
            </a:r>
            <a:endParaRPr lang="zh-CN" altLang="en-US" sz="2400"/>
          </a:p>
        </p:txBody>
      </p:sp>
      <p:sp>
        <p:nvSpPr>
          <p:cNvPr id="5" name="矩形 4"/>
          <p:cNvSpPr/>
          <p:nvPr/>
        </p:nvSpPr>
        <p:spPr>
          <a:xfrm>
            <a:off x="9796237" y="5144306"/>
            <a:ext cx="1350050" cy="581057"/>
          </a:xfrm>
          <a:prstGeom prst="rect">
            <a:avLst/>
          </a:prstGeom>
        </p:spPr>
        <p:txBody>
          <a:bodyPr wrap="none">
            <a:spAutoFit/>
          </a:bodyPr>
          <a:lstStyle/>
          <a:p>
            <a:pPr>
              <a:lnSpc>
                <a:spcPct val="150000"/>
              </a:lnSpc>
            </a:pPr>
            <a:r>
              <a:rPr lang="zh-CN" altLang="en-US" smtClean="0"/>
              <a:t>图</a:t>
            </a:r>
            <a:r>
              <a:rPr lang="en-US" smtClean="0"/>
              <a:t>16-10</a:t>
            </a:r>
            <a:endParaRPr lang="zh-CN" altLang="en-US" smtClean="0"/>
          </a:p>
        </p:txBody>
      </p:sp>
      <p:pic>
        <p:nvPicPr>
          <p:cNvPr id="7" name="21BJZTWLS247.EPS" descr="id:2147502626;FounderCES"/>
          <p:cNvPicPr/>
          <p:nvPr/>
        </p:nvPicPr>
        <p:blipFill>
          <a:blip r:embed="rId2"/>
          <a:stretch>
            <a:fillRect/>
          </a:stretch>
        </p:blipFill>
        <p:spPr>
          <a:xfrm>
            <a:off x="9167040" y="3429794"/>
            <a:ext cx="2714644" cy="1752304"/>
          </a:xfrm>
          <a:prstGeom prst="rect">
            <a:avLst/>
          </a:prstGeom>
        </p:spPr>
      </p:pic>
      <p:graphicFrame>
        <p:nvGraphicFramePr>
          <p:cNvPr id="254977" name="Object 1"/>
          <p:cNvGraphicFramePr>
            <a:graphicFrameLocks noChangeAspect="1"/>
          </p:cNvGraphicFramePr>
          <p:nvPr/>
        </p:nvGraphicFramePr>
        <p:xfrm>
          <a:off x="1020763" y="3244080"/>
          <a:ext cx="7977187" cy="3471862"/>
        </p:xfrm>
        <a:graphic>
          <a:graphicData uri="http://schemas.openxmlformats.org/presentationml/2006/ole">
            <mc:AlternateContent>
              <mc:Choice xmlns:v="urn:schemas-microsoft-com:vml" Requires="v">
                <p:oleObj spid="_x0000_s1051" name="文档" r:id="rId3" imgW="8205470" imgH="3576955" progId="Word.Document.12">
                  <p:embed/>
                </p:oleObj>
              </mc:Choice>
              <mc:Fallback>
                <p:oleObj name="文档" r:id="rId3" imgW="8205470" imgH="3576955" progId="Word.Document.12">
                  <p:embed/>
                  <p:pic>
                    <p:nvPicPr>
                      <p:cNvPr id="0" name="OLE substitute image"/>
                      <p:cNvPicPr/>
                      <p:nvPr/>
                    </p:nvPicPr>
                    <p:blipFill>
                      <a:blip r:embed="rId4"/>
                      <a:stretch>
                        <a:fillRect/>
                      </a:stretch>
                    </p:blipFill>
                    <p:spPr>
                      <a:xfrm>
                        <a:off x="1020763" y="3244080"/>
                        <a:ext cx="7977187" cy="3471862"/>
                      </a:xfrm>
                      <a:prstGeom prst="rect">
                        <a:avLst/>
                      </a:prstGeom>
                      <a:noFill/>
                      <a:ln w="9525">
                        <a:noFill/>
                      </a:ln>
                    </p:spPr>
                  </p:pic>
                </p:oleObj>
              </mc:Fallback>
            </mc:AlternateContent>
          </a:graphicData>
        </a:graphic>
      </p:graphicFrame>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nodeType="clickEffect">
                                  <p:stCondLst>
                                    <p:cond delay="0"/>
                                  </p:stCondLst>
                                  <p:childTnLst>
                                    <p:set>
                                      <p:cBhvr>
                                        <p:cTn id="6" dur="1" fill="hold">
                                          <p:stCondLst>
                                            <p:cond delay="0"/>
                                          </p:stCondLst>
                                        </p:cTn>
                                        <p:tgtEl>
                                          <p:spTgt spid="254977"/>
                                        </p:tgtEl>
                                        <p:attrNameLst>
                                          <p:attrName>style.visibility</p:attrName>
                                        </p:attrNameLst>
                                      </p:cBhvr>
                                      <p:to>
                                        <p:strVal val="visible"/>
                                      </p:to>
                                    </p:set>
                                    <p:animEffect transition="in" filter="fade">
                                      <p:cBhvr>
                                        <p:cTn id="7" dur="500"/>
                                        <p:tgtEl>
                                          <p:spTgt spid="2549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p:nvPr/>
        </p:nvSpPr>
        <p:spPr>
          <a:xfrm>
            <a:off x="951670" y="715150"/>
            <a:ext cx="10787138" cy="1754326"/>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en-US" sz="2400" b="1" smtClean="0"/>
              <a:t>12. </a:t>
            </a:r>
            <a:r>
              <a:rPr lang="en-US" sz="2400" smtClean="0">
                <a:solidFill>
                  <a:srgbClr val="18B48F"/>
                </a:solidFill>
              </a:rPr>
              <a:t>[2020</a:t>
            </a:r>
            <a:r>
              <a:rPr lang="en-US" altLang="zh-CN" sz="2400" smtClean="0">
                <a:solidFill>
                  <a:srgbClr val="18B48F"/>
                </a:solidFill>
              </a:rPr>
              <a:t>·</a:t>
            </a:r>
            <a:r>
              <a:rPr lang="zh-CN" altLang="en-US" sz="2400" smtClean="0">
                <a:solidFill>
                  <a:srgbClr val="18B48F"/>
                </a:solidFill>
              </a:rPr>
              <a:t>江西</a:t>
            </a:r>
            <a:r>
              <a:rPr lang="en-US" sz="2400" smtClean="0">
                <a:solidFill>
                  <a:srgbClr val="18B48F"/>
                </a:solidFill>
              </a:rPr>
              <a:t>]</a:t>
            </a:r>
            <a:r>
              <a:rPr lang="zh-CN" altLang="en-US" sz="2400" smtClean="0"/>
              <a:t>如图</a:t>
            </a:r>
            <a:r>
              <a:rPr lang="en-US" sz="2400" smtClean="0"/>
              <a:t>16-10</a:t>
            </a:r>
            <a:r>
              <a:rPr lang="zh-CN" altLang="en-US" sz="2400" smtClean="0"/>
              <a:t>所示</a:t>
            </a:r>
            <a:r>
              <a:rPr lang="en-US" sz="2400" smtClean="0"/>
              <a:t>,</a:t>
            </a:r>
            <a:r>
              <a:rPr lang="zh-CN" altLang="en-US" sz="2400" smtClean="0"/>
              <a:t>电源电压恒定不变</a:t>
            </a:r>
            <a:r>
              <a:rPr lang="en-US" sz="2400" smtClean="0"/>
              <a:t>,</a:t>
            </a:r>
            <a:r>
              <a:rPr lang="zh-CN" altLang="en-US" sz="2400" smtClean="0"/>
              <a:t>已知定值电阻的阻值为</a:t>
            </a:r>
            <a:r>
              <a:rPr lang="en-US" sz="2400" i="1" smtClean="0"/>
              <a:t>R</a:t>
            </a:r>
            <a:r>
              <a:rPr lang="en-US" sz="2400" baseline="-25000" smtClean="0"/>
              <a:t>0</a:t>
            </a:r>
            <a:r>
              <a:rPr lang="en-US" sz="2400" smtClean="0"/>
              <a:t>,</a:t>
            </a:r>
            <a:r>
              <a:rPr lang="zh-CN" altLang="en-US" sz="2400" smtClean="0"/>
              <a:t>不考虑温度对灯丝电阻的影响。</a:t>
            </a:r>
            <a:endParaRPr lang="zh-CN" altLang="en-US" sz="2400" smtClean="0"/>
          </a:p>
          <a:p>
            <a:pPr>
              <a:lnSpc>
                <a:spcPct val="150000"/>
              </a:lnSpc>
            </a:pPr>
            <a:r>
              <a:rPr lang="en-US" sz="2400" smtClean="0"/>
              <a:t>(2)</a:t>
            </a:r>
            <a:r>
              <a:rPr lang="zh-CN" altLang="en-US" sz="2400" smtClean="0"/>
              <a:t>当开关</a:t>
            </a:r>
            <a:r>
              <a:rPr lang="en-US" sz="2400" smtClean="0"/>
              <a:t>S</a:t>
            </a:r>
            <a:r>
              <a:rPr lang="en-US" sz="2400" baseline="-25000" smtClean="0"/>
              <a:t>1</a:t>
            </a:r>
            <a:r>
              <a:rPr lang="zh-CN" altLang="en-US" sz="2400" smtClean="0"/>
              <a:t>和</a:t>
            </a:r>
            <a:r>
              <a:rPr lang="en-US" sz="2400" smtClean="0"/>
              <a:t>S</a:t>
            </a:r>
            <a:r>
              <a:rPr lang="en-US" sz="2400" baseline="-25000" smtClean="0"/>
              <a:t>2</a:t>
            </a:r>
            <a:r>
              <a:rPr lang="zh-CN" altLang="en-US" sz="2400" smtClean="0"/>
              <a:t>都断开时</a:t>
            </a:r>
            <a:r>
              <a:rPr lang="en-US" sz="2400" smtClean="0"/>
              <a:t>,</a:t>
            </a:r>
            <a:r>
              <a:rPr lang="zh-CN" altLang="en-US" sz="2400" smtClean="0"/>
              <a:t>某一电表示数为</a:t>
            </a:r>
            <a:r>
              <a:rPr lang="en-US" sz="2400" i="1" smtClean="0"/>
              <a:t>I</a:t>
            </a:r>
            <a:r>
              <a:rPr lang="en-US" sz="2400" baseline="-25000" smtClean="0"/>
              <a:t>3</a:t>
            </a:r>
            <a:r>
              <a:rPr lang="en-US" sz="2400" smtClean="0"/>
              <a:t>(</a:t>
            </a:r>
            <a:r>
              <a:rPr lang="en-US" sz="2400" i="1" smtClean="0"/>
              <a:t>I</a:t>
            </a:r>
            <a:r>
              <a:rPr lang="en-US" sz="2400" baseline="-25000" smtClean="0"/>
              <a:t>3</a:t>
            </a:r>
            <a:r>
              <a:rPr lang="zh-CN" altLang="en-US" sz="2400" smtClean="0"/>
              <a:t>≠</a:t>
            </a:r>
            <a:r>
              <a:rPr lang="en-US" sz="2400" smtClean="0"/>
              <a:t>0),</a:t>
            </a:r>
            <a:r>
              <a:rPr lang="zh-CN" altLang="en-US" sz="2400" smtClean="0"/>
              <a:t>求电路的总功率。</a:t>
            </a:r>
            <a:endParaRPr lang="zh-CN" altLang="en-US" sz="2400"/>
          </a:p>
        </p:txBody>
      </p:sp>
      <p:sp>
        <p:nvSpPr>
          <p:cNvPr id="5" name="矩形 4"/>
          <p:cNvSpPr/>
          <p:nvPr/>
        </p:nvSpPr>
        <p:spPr>
          <a:xfrm>
            <a:off x="9796237" y="5358620"/>
            <a:ext cx="1350050" cy="581057"/>
          </a:xfrm>
          <a:prstGeom prst="rect">
            <a:avLst/>
          </a:prstGeom>
        </p:spPr>
        <p:txBody>
          <a:bodyPr wrap="none">
            <a:spAutoFit/>
          </a:bodyPr>
          <a:lstStyle/>
          <a:p>
            <a:pPr>
              <a:lnSpc>
                <a:spcPct val="150000"/>
              </a:lnSpc>
            </a:pPr>
            <a:r>
              <a:rPr lang="zh-CN" altLang="en-US" smtClean="0"/>
              <a:t>图</a:t>
            </a:r>
            <a:r>
              <a:rPr lang="en-US" smtClean="0"/>
              <a:t>16-10</a:t>
            </a:r>
            <a:endParaRPr lang="zh-CN" altLang="en-US" smtClean="0"/>
          </a:p>
        </p:txBody>
      </p:sp>
      <p:pic>
        <p:nvPicPr>
          <p:cNvPr id="7" name="21BJZTWLS247.EPS" descr="id:2147502626;FounderCES"/>
          <p:cNvPicPr/>
          <p:nvPr/>
        </p:nvPicPr>
        <p:blipFill>
          <a:blip r:embed="rId2"/>
          <a:stretch>
            <a:fillRect/>
          </a:stretch>
        </p:blipFill>
        <p:spPr>
          <a:xfrm>
            <a:off x="9167040" y="3644108"/>
            <a:ext cx="2714644" cy="1752304"/>
          </a:xfrm>
          <a:prstGeom prst="rect">
            <a:avLst/>
          </a:prstGeom>
        </p:spPr>
      </p:pic>
      <p:sp>
        <p:nvSpPr>
          <p:cNvPr id="6" name="TextBox 5"/>
          <p:cNvSpPr txBox="1"/>
          <p:nvPr/>
        </p:nvSpPr>
        <p:spPr>
          <a:xfrm>
            <a:off x="951670" y="2515217"/>
            <a:ext cx="7143800" cy="2243050"/>
          </a:xfrm>
          <a:prstGeom prst="rect">
            <a:avLst/>
          </a:prstGeom>
          <a:noFill/>
        </p:spPr>
        <p:txBody>
          <a:bodyPr wrap="square" rtlCol="0">
            <a:spAutoFit/>
          </a:bodyPr>
          <a:lstStyle/>
          <a:p>
            <a:pPr>
              <a:lnSpc>
                <a:spcPct val="150000"/>
              </a:lnSpc>
            </a:pPr>
            <a:r>
              <a:rPr lang="en-US" smtClean="0">
                <a:solidFill>
                  <a:srgbClr val="A50021"/>
                </a:solidFill>
              </a:rPr>
              <a:t>(2)</a:t>
            </a:r>
            <a:r>
              <a:rPr lang="zh-CN" altLang="en-US" smtClean="0">
                <a:solidFill>
                  <a:srgbClr val="A50021"/>
                </a:solidFill>
              </a:rPr>
              <a:t>当开关</a:t>
            </a:r>
            <a:r>
              <a:rPr lang="en-US" smtClean="0">
                <a:solidFill>
                  <a:srgbClr val="A50021"/>
                </a:solidFill>
              </a:rPr>
              <a:t>S</a:t>
            </a:r>
            <a:r>
              <a:rPr lang="en-US" baseline="-25000" smtClean="0">
                <a:solidFill>
                  <a:srgbClr val="A50021"/>
                </a:solidFill>
              </a:rPr>
              <a:t>1</a:t>
            </a:r>
            <a:r>
              <a:rPr lang="zh-CN" altLang="en-US" smtClean="0">
                <a:solidFill>
                  <a:srgbClr val="A50021"/>
                </a:solidFill>
              </a:rPr>
              <a:t>和</a:t>
            </a:r>
            <a:r>
              <a:rPr lang="en-US" smtClean="0">
                <a:solidFill>
                  <a:srgbClr val="A50021"/>
                </a:solidFill>
              </a:rPr>
              <a:t>S</a:t>
            </a:r>
            <a:r>
              <a:rPr lang="en-US" baseline="-25000" smtClean="0">
                <a:solidFill>
                  <a:srgbClr val="A50021"/>
                </a:solidFill>
              </a:rPr>
              <a:t>2</a:t>
            </a:r>
            <a:r>
              <a:rPr lang="zh-CN" altLang="en-US" smtClean="0">
                <a:solidFill>
                  <a:srgbClr val="A50021"/>
                </a:solidFill>
              </a:rPr>
              <a:t>都断开时</a:t>
            </a:r>
            <a:r>
              <a:rPr lang="en-US" smtClean="0">
                <a:solidFill>
                  <a:srgbClr val="A50021"/>
                </a:solidFill>
              </a:rPr>
              <a:t>,</a:t>
            </a:r>
            <a:r>
              <a:rPr lang="zh-CN" altLang="en-US" smtClean="0">
                <a:solidFill>
                  <a:srgbClr val="A50021"/>
                </a:solidFill>
              </a:rPr>
              <a:t>小灯泡</a:t>
            </a:r>
            <a:r>
              <a:rPr lang="en-US" smtClean="0">
                <a:solidFill>
                  <a:srgbClr val="A50021"/>
                </a:solidFill>
              </a:rPr>
              <a:t>L</a:t>
            </a:r>
            <a:r>
              <a:rPr lang="en-US" baseline="-25000" smtClean="0">
                <a:solidFill>
                  <a:srgbClr val="A50021"/>
                </a:solidFill>
              </a:rPr>
              <a:t>1</a:t>
            </a:r>
            <a:r>
              <a:rPr lang="zh-CN" altLang="en-US" smtClean="0">
                <a:solidFill>
                  <a:srgbClr val="A50021"/>
                </a:solidFill>
              </a:rPr>
              <a:t>和</a:t>
            </a:r>
            <a:r>
              <a:rPr lang="en-US" smtClean="0">
                <a:solidFill>
                  <a:srgbClr val="A50021"/>
                </a:solidFill>
              </a:rPr>
              <a:t>L</a:t>
            </a:r>
            <a:r>
              <a:rPr lang="en-US" baseline="-25000" smtClean="0">
                <a:solidFill>
                  <a:srgbClr val="A50021"/>
                </a:solidFill>
              </a:rPr>
              <a:t>2</a:t>
            </a:r>
            <a:r>
              <a:rPr lang="zh-CN" altLang="en-US" smtClean="0">
                <a:solidFill>
                  <a:srgbClr val="A50021"/>
                </a:solidFill>
              </a:rPr>
              <a:t>串联</a:t>
            </a:r>
            <a:r>
              <a:rPr lang="en-US" smtClean="0">
                <a:solidFill>
                  <a:srgbClr val="A50021"/>
                </a:solidFill>
              </a:rPr>
              <a:t>,</a:t>
            </a:r>
            <a:r>
              <a:rPr lang="zh-CN" altLang="en-US" smtClean="0">
                <a:solidFill>
                  <a:srgbClr val="A50021"/>
                </a:solidFill>
              </a:rPr>
              <a:t>此时一个电流表断路</a:t>
            </a:r>
            <a:r>
              <a:rPr lang="en-US" smtClean="0">
                <a:solidFill>
                  <a:srgbClr val="A50021"/>
                </a:solidFill>
              </a:rPr>
              <a:t>,</a:t>
            </a:r>
            <a:r>
              <a:rPr lang="zh-CN" altLang="en-US" smtClean="0">
                <a:solidFill>
                  <a:srgbClr val="A50021"/>
                </a:solidFill>
              </a:rPr>
              <a:t>无示数</a:t>
            </a:r>
            <a:r>
              <a:rPr lang="en-US" smtClean="0">
                <a:solidFill>
                  <a:srgbClr val="A50021"/>
                </a:solidFill>
              </a:rPr>
              <a:t>,</a:t>
            </a:r>
            <a:r>
              <a:rPr lang="zh-CN" altLang="en-US" smtClean="0">
                <a:solidFill>
                  <a:srgbClr val="A50021"/>
                </a:solidFill>
              </a:rPr>
              <a:t>另一个电流表测电路中的电流</a:t>
            </a:r>
            <a:r>
              <a:rPr lang="en-US" smtClean="0">
                <a:solidFill>
                  <a:srgbClr val="A50021"/>
                </a:solidFill>
              </a:rPr>
              <a:t>,</a:t>
            </a:r>
            <a:r>
              <a:rPr lang="zh-CN" altLang="en-US" smtClean="0">
                <a:solidFill>
                  <a:srgbClr val="A50021"/>
                </a:solidFill>
              </a:rPr>
              <a:t>所以电路中的电流为</a:t>
            </a:r>
            <a:r>
              <a:rPr lang="en-US" i="1" smtClean="0">
                <a:solidFill>
                  <a:srgbClr val="A50021"/>
                </a:solidFill>
              </a:rPr>
              <a:t>I</a:t>
            </a:r>
            <a:r>
              <a:rPr lang="en-US" baseline="-25000" smtClean="0">
                <a:solidFill>
                  <a:srgbClr val="A50021"/>
                </a:solidFill>
              </a:rPr>
              <a:t>3</a:t>
            </a:r>
            <a:r>
              <a:rPr lang="en-US" smtClean="0">
                <a:solidFill>
                  <a:srgbClr val="A50021"/>
                </a:solidFill>
              </a:rPr>
              <a:t>,</a:t>
            </a:r>
            <a:r>
              <a:rPr lang="zh-CN" altLang="en-US" smtClean="0">
                <a:solidFill>
                  <a:srgbClr val="A50021"/>
                </a:solidFill>
              </a:rPr>
              <a:t>电路的总功率</a:t>
            </a:r>
            <a:r>
              <a:rPr lang="en-US" i="1" smtClean="0">
                <a:solidFill>
                  <a:srgbClr val="A50021"/>
                </a:solidFill>
              </a:rPr>
              <a:t>P</a:t>
            </a:r>
            <a:r>
              <a:rPr lang="en-US" smtClean="0">
                <a:solidFill>
                  <a:srgbClr val="A50021"/>
                </a:solidFill>
              </a:rPr>
              <a:t>=</a:t>
            </a:r>
            <a:r>
              <a:rPr lang="en-US" i="1" smtClean="0">
                <a:solidFill>
                  <a:srgbClr val="A50021"/>
                </a:solidFill>
              </a:rPr>
              <a:t>UI</a:t>
            </a:r>
            <a:r>
              <a:rPr lang="en-US" smtClean="0">
                <a:solidFill>
                  <a:srgbClr val="A50021"/>
                </a:solidFill>
              </a:rPr>
              <a:t>=</a:t>
            </a:r>
            <a:r>
              <a:rPr lang="en-US" i="1" smtClean="0">
                <a:solidFill>
                  <a:srgbClr val="A50021"/>
                </a:solidFill>
              </a:rPr>
              <a:t>I</a:t>
            </a:r>
            <a:r>
              <a:rPr lang="en-US" baseline="-25000" smtClean="0">
                <a:solidFill>
                  <a:srgbClr val="A50021"/>
                </a:solidFill>
              </a:rPr>
              <a:t>2</a:t>
            </a:r>
            <a:r>
              <a:rPr lang="en-US" i="1" smtClean="0">
                <a:solidFill>
                  <a:srgbClr val="A50021"/>
                </a:solidFill>
              </a:rPr>
              <a:t>R</a:t>
            </a:r>
            <a:r>
              <a:rPr lang="en-US" baseline="-25000" smtClean="0">
                <a:solidFill>
                  <a:srgbClr val="A50021"/>
                </a:solidFill>
              </a:rPr>
              <a:t>0</a:t>
            </a:r>
            <a:r>
              <a:rPr lang="en-US" smtClean="0">
                <a:solidFill>
                  <a:srgbClr val="A50021"/>
                </a:solidFill>
              </a:rPr>
              <a:t>×</a:t>
            </a:r>
            <a:r>
              <a:rPr lang="en-US" i="1" smtClean="0">
                <a:solidFill>
                  <a:srgbClr val="A50021"/>
                </a:solidFill>
              </a:rPr>
              <a:t>I</a:t>
            </a:r>
            <a:r>
              <a:rPr lang="en-US" baseline="-25000" smtClean="0">
                <a:solidFill>
                  <a:srgbClr val="A50021"/>
                </a:solidFill>
              </a:rPr>
              <a:t>3</a:t>
            </a:r>
            <a:r>
              <a:rPr lang="en-US" smtClean="0">
                <a:solidFill>
                  <a:srgbClr val="A50021"/>
                </a:solidFill>
              </a:rPr>
              <a:t>=</a:t>
            </a:r>
            <a:r>
              <a:rPr lang="en-US" i="1" smtClean="0">
                <a:solidFill>
                  <a:srgbClr val="A50021"/>
                </a:solidFill>
              </a:rPr>
              <a:t>I</a:t>
            </a:r>
            <a:r>
              <a:rPr lang="en-US" baseline="-25000" smtClean="0">
                <a:solidFill>
                  <a:srgbClr val="A50021"/>
                </a:solidFill>
              </a:rPr>
              <a:t>2</a:t>
            </a:r>
            <a:r>
              <a:rPr lang="en-US" i="1" smtClean="0">
                <a:solidFill>
                  <a:srgbClr val="A50021"/>
                </a:solidFill>
              </a:rPr>
              <a:t>I</a:t>
            </a:r>
            <a:r>
              <a:rPr lang="en-US" baseline="-25000" smtClean="0">
                <a:solidFill>
                  <a:srgbClr val="A50021"/>
                </a:solidFill>
              </a:rPr>
              <a:t>3</a:t>
            </a:r>
            <a:r>
              <a:rPr lang="en-US" i="1" smtClean="0">
                <a:solidFill>
                  <a:srgbClr val="A50021"/>
                </a:solidFill>
              </a:rPr>
              <a:t>R</a:t>
            </a:r>
            <a:r>
              <a:rPr lang="en-US" baseline="-25000" smtClean="0">
                <a:solidFill>
                  <a:srgbClr val="A50021"/>
                </a:solidFill>
              </a:rPr>
              <a:t>0</a:t>
            </a:r>
            <a:r>
              <a:rPr lang="zh-CN" altLang="en-US" smtClean="0">
                <a:solidFill>
                  <a:srgbClr val="A50021"/>
                </a:solidFill>
              </a:rPr>
              <a:t>。</a:t>
            </a:r>
            <a:endParaRPr lang="zh-CN" altLang="en-US">
              <a:solidFill>
                <a:srgbClr val="A50021"/>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extBox 1"/>
          <p:cNvSpPr txBox="1"/>
          <p:nvPr/>
        </p:nvSpPr>
        <p:spPr>
          <a:xfrm>
            <a:off x="951670" y="786588"/>
            <a:ext cx="10858576" cy="1754326"/>
          </a:xfrm>
          <a:prstGeom prst="rect">
            <a:avLst/>
          </a:prstGeom>
          <a:noFill/>
        </p:spPr>
        <p:txBody>
          <a:bodyPr wrap="square" rtlCol="0">
            <a:spAutoFit/>
          </a:bodyPr>
          <a:lstStyle/>
          <a:p>
            <a:pPr>
              <a:lnSpc>
                <a:spcPct val="150000"/>
              </a:lnSpc>
            </a:pPr>
            <a:r>
              <a:rPr lang="en-US" b="1" smtClean="0"/>
              <a:t>2.</a:t>
            </a:r>
            <a:r>
              <a:rPr lang="zh-CN" altLang="en-US" b="1" smtClean="0"/>
              <a:t>电能表</a:t>
            </a:r>
            <a:endParaRPr lang="zh-CN" altLang="en-US" b="1" smtClean="0"/>
          </a:p>
          <a:p>
            <a:pPr>
              <a:lnSpc>
                <a:spcPct val="150000"/>
              </a:lnSpc>
            </a:pPr>
            <a:r>
              <a:rPr lang="zh-CN" altLang="en-US" i="1" smtClean="0"/>
              <a:t>　　</a:t>
            </a:r>
            <a:r>
              <a:rPr lang="zh-CN" altLang="en-US" smtClean="0"/>
              <a:t>电能表是测量电能</a:t>
            </a:r>
            <a:r>
              <a:rPr lang="en-US" smtClean="0"/>
              <a:t>(</a:t>
            </a:r>
            <a:r>
              <a:rPr lang="zh-CN" altLang="en-US" smtClean="0"/>
              <a:t>或电功</a:t>
            </a:r>
            <a:r>
              <a:rPr lang="en-US" smtClean="0"/>
              <a:t>)</a:t>
            </a:r>
            <a:r>
              <a:rPr lang="zh-CN" altLang="en-US" smtClean="0"/>
              <a:t>的仪表。电能表计数器上前后两次的示数之差</a:t>
            </a:r>
            <a:r>
              <a:rPr lang="en-US" smtClean="0"/>
              <a:t>,</a:t>
            </a:r>
            <a:r>
              <a:rPr lang="zh-CN" altLang="en-US" smtClean="0"/>
              <a:t>为相应时间段内消耗的电能。</a:t>
            </a:r>
            <a:endParaRPr lang="zh-CN" altLang="en-US" smtClean="0"/>
          </a:p>
        </p:txBody>
      </p:sp>
    </p:spTree>
  </p:cSld>
  <p:clrMapOvr>
    <a:masterClrMapping/>
  </p:clrMapOvr>
  <p:transition>
    <p:fade/>
  </p:transition>
  <p:timing/>
</p:sld>
</file>

<file path=ppt/slides/slide3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文本框 16"/>
          <p:cNvSpPr txBox="1">
            <a:spLocks noChangeArrowheads="1"/>
          </p:cNvSpPr>
          <p:nvPr/>
        </p:nvSpPr>
        <p:spPr bwMode="auto">
          <a:xfrm>
            <a:off x="951670" y="643712"/>
            <a:ext cx="10715700" cy="642924"/>
          </a:xfrm>
          <a:prstGeom prst="rect">
            <a:avLst/>
          </a:prstGeom>
          <a:noFill/>
          <a:ln w="9525">
            <a:noFill/>
            <a:miter lim="800000"/>
          </a:ln>
        </p:spPr>
        <p:txBody>
          <a:bodyPr wrap="squar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2800" b="1" spc="150" smtClean="0">
                <a:solidFill>
                  <a:srgbClr val="1CB691"/>
                </a:solidFill>
                <a:latin typeface="微软雅黑" panose="020b0503020204020204" pitchFamily="34" charset="-122"/>
                <a:ea typeface="微软雅黑" panose="020b0503020204020204" pitchFamily="34" charset="-122"/>
              </a:rPr>
              <a:t>突破　测量小灯泡的电功率</a:t>
            </a:r>
            <a:endParaRPr lang="zh-CN" altLang="en-US" sz="2800" b="1" spc="150" smtClean="0">
              <a:solidFill>
                <a:srgbClr val="1CB691"/>
              </a:solidFill>
              <a:latin typeface="微软雅黑" panose="020b0503020204020204" pitchFamily="34" charset="-122"/>
              <a:ea typeface="微软雅黑" panose="020b0503020204020204" pitchFamily="34" charset="-122"/>
            </a:endParaRPr>
          </a:p>
        </p:txBody>
      </p:sp>
      <p:sp>
        <p:nvSpPr>
          <p:cNvPr id="4" name="TextBox 3"/>
          <p:cNvSpPr txBox="1"/>
          <p:nvPr/>
        </p:nvSpPr>
        <p:spPr>
          <a:xfrm>
            <a:off x="951670" y="1286654"/>
            <a:ext cx="10715700" cy="581057"/>
          </a:xfrm>
          <a:prstGeom prst="rect">
            <a:avLst/>
          </a:prstGeom>
          <a:noFill/>
        </p:spPr>
        <p:txBody>
          <a:bodyPr wrap="square" rtlCol="0">
            <a:spAutoFit/>
          </a:bodyPr>
          <a:lstStyle/>
          <a:p>
            <a:pPr>
              <a:lnSpc>
                <a:spcPct val="150000"/>
              </a:lnSpc>
            </a:pPr>
            <a:r>
              <a:rPr lang="en-US" altLang="zh-CN" b="1" smtClean="0"/>
              <a:t>【</a:t>
            </a:r>
            <a:r>
              <a:rPr lang="zh-CN" altLang="en-US" b="1" smtClean="0"/>
              <a:t>实验梳理</a:t>
            </a:r>
            <a:r>
              <a:rPr lang="en-US" altLang="zh-CN" b="1" smtClean="0"/>
              <a:t>】</a:t>
            </a:r>
            <a:endParaRPr lang="zh-CN" altLang="en-US" b="1"/>
          </a:p>
        </p:txBody>
      </p:sp>
      <p:graphicFrame>
        <p:nvGraphicFramePr>
          <p:cNvPr id="7" name="表格 6"/>
          <p:cNvGraphicFramePr>
            <a:graphicFrameLocks noGrp="1"/>
          </p:cNvGraphicFramePr>
          <p:nvPr/>
        </p:nvGraphicFramePr>
        <p:xfrm>
          <a:off x="1023108" y="2072472"/>
          <a:ext cx="10644262" cy="2743200"/>
        </p:xfrm>
        <a:graphic>
          <a:graphicData uri="http://schemas.openxmlformats.org/drawingml/2006/table">
            <a:tbl>
              <a:tblPr/>
              <a:tblGrid>
                <a:gridCol w="1586723"/>
                <a:gridCol w="9057539"/>
              </a:tblGrid>
              <a:tr h="125999">
                <a:tc>
                  <a:txBody>
                    <a:bodyPr vert="horz" wrap="square"/>
                    <a:lstStyle/>
                    <a:p>
                      <a:pPr algn="ctr">
                        <a:lnSpc>
                          <a:spcPct val="150000"/>
                        </a:lnSpc>
                        <a:spcAft>
                          <a:spcPct val="0"/>
                        </a:spcAft>
                      </a:pPr>
                      <a:r>
                        <a:rPr lang="zh-CN" sz="2400" kern="100">
                          <a:solidFill>
                            <a:srgbClr val="000000"/>
                          </a:solidFill>
                          <a:latin typeface="NEU-BZ-S92"/>
                          <a:ea typeface="微软雅黑" panose="020b0503020204020204" pitchFamily="34" charset="-122"/>
                          <a:cs typeface="Times New Roman" panose="02020603050405020304"/>
                        </a:rPr>
                        <a:t>原理</a:t>
                      </a:r>
                      <a:endParaRPr lang="zh-CN" sz="2400" kern="100">
                        <a:solidFill>
                          <a:srgbClr val="000000"/>
                        </a:solidFill>
                        <a:latin typeface="NEU-BZ-S92"/>
                        <a:ea typeface="方正书宋_GBK"/>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chemeClr val="bg1">
                        <a:lumMod val="95000"/>
                      </a:schemeClr>
                    </a:solidFill>
                  </a:tcPr>
                </a:tc>
                <a:tc>
                  <a:txBody>
                    <a:bodyPr vert="horz" wrap="square"/>
                    <a:lstStyle/>
                    <a:p>
                      <a:pPr>
                        <a:lnSpc>
                          <a:spcPct val="150000"/>
                        </a:lnSpc>
                        <a:spcAft>
                          <a:spcPct val="0"/>
                        </a:spcAft>
                      </a:pPr>
                      <a:r>
                        <a:rPr lang="zh-CN" sz="2400" i="1" kern="100">
                          <a:solidFill>
                            <a:srgbClr val="000000"/>
                          </a:solidFill>
                          <a:latin typeface="NEU-BZ-S92"/>
                          <a:ea typeface="微软雅黑" panose="020b0503020204020204" pitchFamily="34" charset="-122"/>
                          <a:cs typeface="Times New Roman" panose="02020603050405020304"/>
                        </a:rPr>
                        <a:t>　</a:t>
                      </a:r>
                      <a:r>
                        <a:rPr lang="en-US" sz="2400" i="1" kern="100">
                          <a:solidFill>
                            <a:srgbClr val="000000"/>
                          </a:solidFill>
                          <a:latin typeface="NEU-BZ-S92"/>
                          <a:ea typeface="微软雅黑" panose="020b0503020204020204" pitchFamily="34" charset="-122"/>
                          <a:cs typeface="Times New Roman" panose="02020603050405020304"/>
                        </a:rPr>
                        <a:t>P</a:t>
                      </a:r>
                      <a:r>
                        <a:rPr lang="en-US" sz="2400" kern="100">
                          <a:solidFill>
                            <a:srgbClr val="000000"/>
                          </a:solidFill>
                          <a:latin typeface="微软雅黑" panose="020b0503020204020204" pitchFamily="34" charset="-122"/>
                          <a:ea typeface="方正书宋_GBK"/>
                          <a:cs typeface="Times New Roman" panose="02020603050405020304"/>
                        </a:rPr>
                        <a:t>=</a:t>
                      </a:r>
                      <a:r>
                        <a:rPr lang="en-US" sz="2400" i="1" kern="100">
                          <a:solidFill>
                            <a:srgbClr val="000000"/>
                          </a:solidFill>
                          <a:latin typeface="微软雅黑" panose="020b0503020204020204" pitchFamily="34" charset="-122"/>
                          <a:ea typeface="方正书宋_GBK"/>
                          <a:cs typeface="Times New Roman" panose="02020603050405020304"/>
                        </a:rPr>
                        <a:t>UI</a:t>
                      </a:r>
                      <a:endParaRPr lang="zh-CN" sz="2400" kern="100">
                        <a:solidFill>
                          <a:srgbClr val="000000"/>
                        </a:solidFill>
                        <a:latin typeface="NEU-BZ-S92"/>
                        <a:ea typeface="方正书宋_GBK"/>
                        <a:cs typeface="Times New Roman" panose="02020603050405020304"/>
                      </a:endParaRPr>
                    </a:p>
                  </a:txBody>
                  <a:tcPr marL="7875" marR="7875"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r>
              <a:tr h="264598">
                <a:tc>
                  <a:txBody>
                    <a:bodyPr vert="horz" wrap="square"/>
                    <a:lstStyle/>
                    <a:p>
                      <a:pPr algn="ctr">
                        <a:lnSpc>
                          <a:spcPct val="150000"/>
                        </a:lnSpc>
                        <a:spcAft>
                          <a:spcPct val="0"/>
                        </a:spcAft>
                      </a:pPr>
                      <a:r>
                        <a:rPr lang="zh-CN" sz="2400" kern="100">
                          <a:solidFill>
                            <a:srgbClr val="000000"/>
                          </a:solidFill>
                          <a:latin typeface="NEU-BZ-S92"/>
                          <a:ea typeface="微软雅黑" panose="020b0503020204020204" pitchFamily="34" charset="-122"/>
                          <a:cs typeface="Times New Roman" panose="02020603050405020304"/>
                        </a:rPr>
                        <a:t>实物图</a:t>
                      </a:r>
                      <a:endParaRPr lang="zh-CN" sz="2400" kern="100">
                        <a:solidFill>
                          <a:srgbClr val="000000"/>
                        </a:solidFill>
                        <a:latin typeface="NEU-BZ-S92"/>
                        <a:ea typeface="方正书宋_GBK"/>
                        <a:cs typeface="Times New Roman" panose="02020603050405020304"/>
                      </a:endParaRPr>
                    </a:p>
                    <a:p>
                      <a:pPr algn="ctr">
                        <a:lnSpc>
                          <a:spcPct val="150000"/>
                        </a:lnSpc>
                        <a:spcAft>
                          <a:spcPct val="0"/>
                        </a:spcAft>
                      </a:pPr>
                      <a:r>
                        <a:rPr lang="zh-CN" sz="2400" kern="100">
                          <a:solidFill>
                            <a:srgbClr val="000000"/>
                          </a:solidFill>
                          <a:latin typeface="NEU-BZ-S92"/>
                          <a:ea typeface="微软雅黑" panose="020b0503020204020204" pitchFamily="34" charset="-122"/>
                          <a:cs typeface="Times New Roman" panose="02020603050405020304"/>
                        </a:rPr>
                        <a:t>与</a:t>
                      </a:r>
                      <a:endParaRPr lang="zh-CN" sz="2400" kern="100">
                        <a:solidFill>
                          <a:srgbClr val="000000"/>
                        </a:solidFill>
                        <a:latin typeface="NEU-BZ-S92"/>
                        <a:ea typeface="方正书宋_GBK"/>
                        <a:cs typeface="Times New Roman" panose="02020603050405020304"/>
                      </a:endParaRPr>
                    </a:p>
                    <a:p>
                      <a:pPr algn="ctr">
                        <a:lnSpc>
                          <a:spcPct val="150000"/>
                        </a:lnSpc>
                        <a:spcAft>
                          <a:spcPct val="0"/>
                        </a:spcAft>
                      </a:pPr>
                      <a:r>
                        <a:rPr lang="zh-CN" sz="2400" kern="100">
                          <a:solidFill>
                            <a:srgbClr val="000000"/>
                          </a:solidFill>
                          <a:latin typeface="NEU-BZ-S92"/>
                          <a:ea typeface="微软雅黑" panose="020b0503020204020204" pitchFamily="34" charset="-122"/>
                          <a:cs typeface="Times New Roman" panose="02020603050405020304"/>
                        </a:rPr>
                        <a:t>电路图</a:t>
                      </a:r>
                      <a:endParaRPr lang="zh-CN" sz="2400" kern="100">
                        <a:solidFill>
                          <a:srgbClr val="000000"/>
                        </a:solidFill>
                        <a:latin typeface="NEU-BZ-S92"/>
                        <a:ea typeface="方正书宋_GBK"/>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chemeClr val="bg1">
                        <a:lumMod val="95000"/>
                      </a:schemeClr>
                    </a:solidFill>
                  </a:tcPr>
                </a:tc>
                <a:tc>
                  <a:txBody>
                    <a:bodyPr vert="horz" wrap="square"/>
                    <a:lstStyle/>
                    <a:p>
                      <a:pPr algn="ctr">
                        <a:lnSpc>
                          <a:spcPct val="150000"/>
                        </a:lnSpc>
                        <a:spcAft>
                          <a:spcPct val="0"/>
                        </a:spcAft>
                      </a:pPr>
                      <a:endParaRPr lang="en-US" sz="2400" kern="100" smtClean="0">
                        <a:solidFill>
                          <a:srgbClr val="000000"/>
                        </a:solidFill>
                        <a:latin typeface="微软雅黑" panose="020b0503020204020204" pitchFamily="34" charset="-122"/>
                        <a:ea typeface="方正书宋_GBK"/>
                        <a:cs typeface="Times New Roman" panose="02020603050405020304"/>
                      </a:endParaRPr>
                    </a:p>
                    <a:p>
                      <a:pPr algn="ctr">
                        <a:lnSpc>
                          <a:spcPct val="150000"/>
                        </a:lnSpc>
                        <a:spcAft>
                          <a:spcPct val="0"/>
                        </a:spcAft>
                      </a:pPr>
                      <a:endParaRPr lang="en-US" sz="2400" kern="100" smtClean="0">
                        <a:solidFill>
                          <a:srgbClr val="000000"/>
                        </a:solidFill>
                        <a:latin typeface="微软雅黑" panose="020b0503020204020204" pitchFamily="34" charset="-122"/>
                        <a:ea typeface="方正书宋_GBK"/>
                        <a:cs typeface="Times New Roman" panose="02020603050405020304"/>
                      </a:endParaRPr>
                    </a:p>
                    <a:p>
                      <a:pPr algn="ctr">
                        <a:lnSpc>
                          <a:spcPct val="150000"/>
                        </a:lnSpc>
                        <a:spcAft>
                          <a:spcPct val="0"/>
                        </a:spcAft>
                      </a:pPr>
                      <a:endParaRPr lang="en-US" sz="2400" kern="100" smtClean="0">
                        <a:solidFill>
                          <a:srgbClr val="000000"/>
                        </a:solidFill>
                        <a:latin typeface="微软雅黑" panose="020b0503020204020204" pitchFamily="34" charset="-122"/>
                        <a:ea typeface="方正书宋_GBK"/>
                        <a:cs typeface="Times New Roman" panose="02020603050405020304"/>
                      </a:endParaRPr>
                    </a:p>
                    <a:p>
                      <a:pPr algn="ctr">
                        <a:lnSpc>
                          <a:spcPct val="150000"/>
                        </a:lnSpc>
                        <a:spcAft>
                          <a:spcPct val="0"/>
                        </a:spcAft>
                      </a:pPr>
                      <a:endParaRPr lang="en-US" sz="2400" kern="100">
                        <a:solidFill>
                          <a:srgbClr val="000000"/>
                        </a:solidFill>
                        <a:latin typeface="微软雅黑" panose="020b0503020204020204" pitchFamily="34" charset="-122"/>
                        <a:ea typeface="方正书宋_GBK"/>
                        <a:cs typeface="Times New Roman" panose="02020603050405020304"/>
                      </a:endParaRPr>
                    </a:p>
                  </a:txBody>
                  <a:tcPr marL="7875" marR="7875"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r>
            </a:tbl>
          </a:graphicData>
        </a:graphic>
      </p:graphicFrame>
      <p:pic>
        <p:nvPicPr>
          <p:cNvPr id="224259" name="QW67.EPS"/>
          <p:cNvPicPr>
            <a:picLocks noChangeAspect="1" noChangeArrowheads="1"/>
          </p:cNvPicPr>
          <p:nvPr/>
        </p:nvPicPr>
        <p:blipFill>
          <a:blip r:embed="rId2"/>
          <a:stretch>
            <a:fillRect/>
          </a:stretch>
        </p:blipFill>
        <p:spPr bwMode="auto">
          <a:xfrm>
            <a:off x="3904669" y="3001166"/>
            <a:ext cx="2119099" cy="1412733"/>
          </a:xfrm>
          <a:prstGeom prst="rect">
            <a:avLst/>
          </a:prstGeom>
          <a:noFill/>
        </p:spPr>
      </p:pic>
      <p:pic>
        <p:nvPicPr>
          <p:cNvPr id="224258" name="QW68.EPS"/>
          <p:cNvPicPr>
            <a:picLocks noChangeAspect="1" noChangeArrowheads="1"/>
          </p:cNvPicPr>
          <p:nvPr/>
        </p:nvPicPr>
        <p:blipFill>
          <a:blip r:embed="rId3"/>
          <a:stretch>
            <a:fillRect/>
          </a:stretch>
        </p:blipFill>
        <p:spPr bwMode="auto">
          <a:xfrm>
            <a:off x="6809586" y="2980016"/>
            <a:ext cx="1728739" cy="1449910"/>
          </a:xfrm>
          <a:prstGeom prst="rect">
            <a:avLst/>
          </a:prstGeom>
          <a:noFill/>
        </p:spPr>
      </p:pic>
    </p:spTree>
  </p:cSld>
  <p:clrMapOvr>
    <a:masterClrMapping/>
  </p:clrMapOvr>
  <p:transition>
    <p:pull dir="u"/>
  </p:transition>
  <p:timing/>
</p:sld>
</file>

<file path=ppt/slides/slide3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graphicFrame>
        <p:nvGraphicFramePr>
          <p:cNvPr id="2" name="表格 1"/>
          <p:cNvGraphicFramePr>
            <a:graphicFrameLocks noGrp="1"/>
          </p:cNvGraphicFramePr>
          <p:nvPr/>
        </p:nvGraphicFramePr>
        <p:xfrm>
          <a:off x="1023108" y="1006690"/>
          <a:ext cx="10644262" cy="4937760"/>
        </p:xfrm>
        <a:graphic>
          <a:graphicData uri="http://schemas.openxmlformats.org/drawingml/2006/table">
            <a:tbl>
              <a:tblPr/>
              <a:tblGrid>
                <a:gridCol w="1586723"/>
                <a:gridCol w="9057539"/>
              </a:tblGrid>
              <a:tr h="793794">
                <a:tc>
                  <a:txBody>
                    <a:bodyPr vert="horz" wrap="square"/>
                    <a:lstStyle/>
                    <a:p>
                      <a:pPr algn="ctr">
                        <a:lnSpc>
                          <a:spcPct val="150000"/>
                        </a:lnSpc>
                        <a:spcAft>
                          <a:spcPct val="0"/>
                        </a:spcAft>
                      </a:pPr>
                      <a:r>
                        <a:rPr lang="zh-CN" sz="2400" kern="100">
                          <a:solidFill>
                            <a:srgbClr val="000000"/>
                          </a:solidFill>
                          <a:latin typeface="NEU-BZ-S92"/>
                          <a:ea typeface="微软雅黑" panose="020b0503020204020204" pitchFamily="34" charset="-122"/>
                          <a:cs typeface="Times New Roman" panose="02020603050405020304"/>
                        </a:rPr>
                        <a:t>电路</a:t>
                      </a:r>
                      <a:endParaRPr lang="zh-CN" sz="2400" kern="100">
                        <a:solidFill>
                          <a:srgbClr val="000000"/>
                        </a:solidFill>
                        <a:latin typeface="NEU-BZ-S92"/>
                        <a:ea typeface="方正书宋_GBK"/>
                        <a:cs typeface="Times New Roman" panose="02020603050405020304"/>
                      </a:endParaRPr>
                    </a:p>
                    <a:p>
                      <a:pPr algn="ctr">
                        <a:lnSpc>
                          <a:spcPct val="150000"/>
                        </a:lnSpc>
                        <a:spcAft>
                          <a:spcPct val="0"/>
                        </a:spcAft>
                      </a:pPr>
                      <a:r>
                        <a:rPr lang="zh-CN" sz="2400" kern="100">
                          <a:solidFill>
                            <a:srgbClr val="000000"/>
                          </a:solidFill>
                          <a:latin typeface="NEU-BZ-S92"/>
                          <a:ea typeface="微软雅黑" panose="020b0503020204020204" pitchFamily="34" charset="-122"/>
                          <a:cs typeface="Times New Roman" panose="02020603050405020304"/>
                        </a:rPr>
                        <a:t>连接</a:t>
                      </a:r>
                      <a:endParaRPr lang="zh-CN" sz="2400" kern="100">
                        <a:solidFill>
                          <a:srgbClr val="000000"/>
                        </a:solidFill>
                        <a:latin typeface="NEU-BZ-S92"/>
                        <a:ea typeface="方正书宋_GBK"/>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chemeClr val="bg1">
                        <a:lumMod val="95000"/>
                      </a:schemeClr>
                    </a:solidFill>
                  </a:tcPr>
                </a:tc>
                <a:tc>
                  <a:txBody>
                    <a:bodyPr vert="horz" wrap="square"/>
                    <a:lstStyle/>
                    <a:p>
                      <a:pPr>
                        <a:lnSpc>
                          <a:spcPct val="150000"/>
                        </a:lnSpc>
                        <a:spcAft>
                          <a:spcPct val="0"/>
                        </a:spcAft>
                      </a:pPr>
                      <a:r>
                        <a:rPr lang="zh-CN" sz="2400" i="1" kern="100">
                          <a:solidFill>
                            <a:srgbClr val="000000"/>
                          </a:solidFill>
                          <a:latin typeface="NEU-BZ-S92"/>
                          <a:ea typeface="微软雅黑" panose="020b0503020204020204" pitchFamily="34" charset="-122"/>
                          <a:cs typeface="Times New Roman" panose="02020603050405020304"/>
                        </a:rPr>
                        <a:t>　</a:t>
                      </a:r>
                      <a:r>
                        <a:rPr lang="zh-CN" sz="2400" kern="100">
                          <a:solidFill>
                            <a:srgbClr val="000000"/>
                          </a:solidFill>
                          <a:latin typeface="NEU-BZ-S92"/>
                          <a:ea typeface="微软雅黑" panose="020b0503020204020204" pitchFamily="34" charset="-122"/>
                          <a:cs typeface="Times New Roman" panose="02020603050405020304"/>
                        </a:rPr>
                        <a:t>开关</a:t>
                      </a:r>
                      <a:r>
                        <a:rPr lang="en-US" sz="2400" kern="100">
                          <a:solidFill>
                            <a:srgbClr val="000000"/>
                          </a:solidFill>
                          <a:latin typeface="NEU-BZ-S92"/>
                          <a:ea typeface="微软雅黑" panose="020b0503020204020204" pitchFamily="34" charset="-122"/>
                          <a:cs typeface="Times New Roman" panose="02020603050405020304"/>
                        </a:rPr>
                        <a:t>:</a:t>
                      </a:r>
                      <a:r>
                        <a:rPr lang="zh-CN" sz="2400" kern="100">
                          <a:solidFill>
                            <a:srgbClr val="000000"/>
                          </a:solidFill>
                          <a:latin typeface="NEU-BZ-S92"/>
                          <a:ea typeface="微软雅黑" panose="020b0503020204020204" pitchFamily="34" charset="-122"/>
                          <a:cs typeface="Times New Roman" panose="02020603050405020304"/>
                        </a:rPr>
                        <a:t>连接电路时</a:t>
                      </a:r>
                      <a:r>
                        <a:rPr lang="en-US" sz="2400" kern="100">
                          <a:solidFill>
                            <a:srgbClr val="000000"/>
                          </a:solidFill>
                          <a:latin typeface="NEU-BZ-S92"/>
                          <a:ea typeface="微软雅黑" panose="020b0503020204020204" pitchFamily="34" charset="-122"/>
                          <a:cs typeface="Times New Roman" panose="02020603050405020304"/>
                        </a:rPr>
                        <a:t>,</a:t>
                      </a:r>
                      <a:r>
                        <a:rPr lang="zh-CN" sz="2400" kern="100">
                          <a:solidFill>
                            <a:srgbClr val="000000"/>
                          </a:solidFill>
                          <a:latin typeface="NEU-BZ-S92"/>
                          <a:ea typeface="微软雅黑" panose="020b0503020204020204" pitchFamily="34" charset="-122"/>
                          <a:cs typeface="Times New Roman" panose="02020603050405020304"/>
                        </a:rPr>
                        <a:t>开关要</a:t>
                      </a:r>
                      <a:r>
                        <a:rPr lang="zh-CN" sz="2400" u="sng" kern="100">
                          <a:solidFill>
                            <a:srgbClr val="000000"/>
                          </a:solidFill>
                          <a:uFill>
                            <a:solidFill>
                              <a:srgbClr val="000000"/>
                            </a:solidFill>
                          </a:uFill>
                          <a:latin typeface="NEU-BZ-S92"/>
                          <a:ea typeface="微软雅黑" panose="020b0503020204020204" pitchFamily="34" charset="-122"/>
                          <a:cs typeface="Times New Roman" panose="02020603050405020304"/>
                        </a:rPr>
                        <a:t>断开</a:t>
                      </a:r>
                      <a:r>
                        <a:rPr lang="zh-CN" sz="2400" kern="100">
                          <a:solidFill>
                            <a:srgbClr val="000000"/>
                          </a:solidFill>
                          <a:latin typeface="NEU-BZ-S92"/>
                          <a:ea typeface="微软雅黑" panose="020b0503020204020204" pitchFamily="34" charset="-122"/>
                          <a:cs typeface="Times New Roman" panose="02020603050405020304"/>
                        </a:rPr>
                        <a:t>。</a:t>
                      </a:r>
                      <a:endParaRPr lang="zh-CN" sz="2400" kern="100">
                        <a:solidFill>
                          <a:srgbClr val="000000"/>
                        </a:solidFill>
                        <a:latin typeface="NEU-BZ-S92"/>
                        <a:ea typeface="方正书宋_GBK"/>
                        <a:cs typeface="Times New Roman" panose="02020603050405020304"/>
                      </a:endParaRPr>
                    </a:p>
                    <a:p>
                      <a:pPr>
                        <a:lnSpc>
                          <a:spcPct val="150000"/>
                        </a:lnSpc>
                        <a:spcAft>
                          <a:spcPct val="0"/>
                        </a:spcAft>
                      </a:pPr>
                      <a:r>
                        <a:rPr lang="zh-CN" sz="2400" i="1" kern="100">
                          <a:solidFill>
                            <a:srgbClr val="000000"/>
                          </a:solidFill>
                          <a:latin typeface="NEU-BZ-S92"/>
                          <a:ea typeface="微软雅黑" panose="020b0503020204020204" pitchFamily="34" charset="-122"/>
                          <a:cs typeface="Times New Roman" panose="02020603050405020304"/>
                        </a:rPr>
                        <a:t>　</a:t>
                      </a:r>
                      <a:r>
                        <a:rPr lang="zh-CN" sz="2400" kern="100">
                          <a:solidFill>
                            <a:srgbClr val="000000"/>
                          </a:solidFill>
                          <a:latin typeface="NEU-BZ-S92"/>
                          <a:ea typeface="微软雅黑" panose="020b0503020204020204" pitchFamily="34" charset="-122"/>
                          <a:cs typeface="Times New Roman" panose="02020603050405020304"/>
                        </a:rPr>
                        <a:t>滑动变阻器</a:t>
                      </a:r>
                      <a:r>
                        <a:rPr lang="en-US" sz="2400" kern="100">
                          <a:solidFill>
                            <a:srgbClr val="000000"/>
                          </a:solidFill>
                          <a:latin typeface="NEU-BZ-S92"/>
                          <a:ea typeface="微软雅黑" panose="020b0503020204020204" pitchFamily="34" charset="-122"/>
                          <a:cs typeface="Times New Roman" panose="02020603050405020304"/>
                        </a:rPr>
                        <a:t>:</a:t>
                      </a:r>
                      <a:r>
                        <a:rPr lang="zh-CN" sz="2400" kern="100">
                          <a:solidFill>
                            <a:srgbClr val="000000"/>
                          </a:solidFill>
                          <a:latin typeface="NEU-BZ-S92"/>
                          <a:ea typeface="微软雅黑" panose="020b0503020204020204" pitchFamily="34" charset="-122"/>
                          <a:cs typeface="Times New Roman" panose="02020603050405020304"/>
                        </a:rPr>
                        <a:t>滑动变阻器“一上一下”接入电路</a:t>
                      </a:r>
                      <a:r>
                        <a:rPr lang="en-US" sz="2400" kern="100">
                          <a:solidFill>
                            <a:srgbClr val="000000"/>
                          </a:solidFill>
                          <a:latin typeface="NEU-BZ-S92"/>
                          <a:ea typeface="微软雅黑" panose="020b0503020204020204" pitchFamily="34" charset="-122"/>
                          <a:cs typeface="Times New Roman" panose="02020603050405020304"/>
                        </a:rPr>
                        <a:t>,</a:t>
                      </a:r>
                      <a:r>
                        <a:rPr lang="zh-CN" sz="2400" kern="100">
                          <a:solidFill>
                            <a:srgbClr val="000000"/>
                          </a:solidFill>
                          <a:latin typeface="NEU-BZ-S92"/>
                          <a:ea typeface="微软雅黑" panose="020b0503020204020204" pitchFamily="34" charset="-122"/>
                          <a:cs typeface="Times New Roman" panose="02020603050405020304"/>
                        </a:rPr>
                        <a:t>且开关闭合前</a:t>
                      </a:r>
                      <a:r>
                        <a:rPr lang="en-US" sz="2400" kern="100">
                          <a:solidFill>
                            <a:srgbClr val="000000"/>
                          </a:solidFill>
                          <a:latin typeface="NEU-BZ-S92"/>
                          <a:ea typeface="微软雅黑" panose="020b0503020204020204" pitchFamily="34" charset="-122"/>
                          <a:cs typeface="Times New Roman" panose="02020603050405020304"/>
                        </a:rPr>
                        <a:t>,</a:t>
                      </a:r>
                      <a:r>
                        <a:rPr lang="zh-CN" sz="2400" kern="100">
                          <a:solidFill>
                            <a:srgbClr val="000000"/>
                          </a:solidFill>
                          <a:latin typeface="NEU-BZ-S92"/>
                          <a:ea typeface="微软雅黑" panose="020b0503020204020204" pitchFamily="34" charset="-122"/>
                          <a:cs typeface="Times New Roman" panose="02020603050405020304"/>
                        </a:rPr>
                        <a:t>滑片要移到</a:t>
                      </a:r>
                      <a:r>
                        <a:rPr lang="zh-CN" sz="2400" u="sng" kern="100">
                          <a:solidFill>
                            <a:srgbClr val="000000"/>
                          </a:solidFill>
                          <a:uFill>
                            <a:solidFill>
                              <a:srgbClr val="000000"/>
                            </a:solidFill>
                          </a:uFill>
                          <a:latin typeface="NEU-BZ-S92"/>
                          <a:ea typeface="微软雅黑" panose="020b0503020204020204" pitchFamily="34" charset="-122"/>
                          <a:cs typeface="Times New Roman" panose="02020603050405020304"/>
                        </a:rPr>
                        <a:t>阻值最大处</a:t>
                      </a:r>
                      <a:r>
                        <a:rPr lang="zh-CN" sz="2400" kern="100">
                          <a:solidFill>
                            <a:srgbClr val="000000"/>
                          </a:solidFill>
                          <a:latin typeface="NEU-BZ-S92"/>
                          <a:ea typeface="微软雅黑" panose="020b0503020204020204" pitchFamily="34" charset="-122"/>
                          <a:cs typeface="Times New Roman" panose="02020603050405020304"/>
                        </a:rPr>
                        <a:t>。</a:t>
                      </a:r>
                      <a:endParaRPr lang="zh-CN" sz="2400" kern="100">
                        <a:solidFill>
                          <a:srgbClr val="000000"/>
                        </a:solidFill>
                        <a:latin typeface="NEU-BZ-S92"/>
                        <a:ea typeface="方正书宋_GBK"/>
                        <a:cs typeface="Times New Roman" panose="02020603050405020304"/>
                      </a:endParaRPr>
                    </a:p>
                    <a:p>
                      <a:pPr>
                        <a:lnSpc>
                          <a:spcPct val="150000"/>
                        </a:lnSpc>
                        <a:spcAft>
                          <a:spcPct val="0"/>
                        </a:spcAft>
                      </a:pPr>
                      <a:r>
                        <a:rPr lang="zh-CN" sz="2400" i="1" kern="100">
                          <a:solidFill>
                            <a:srgbClr val="000000"/>
                          </a:solidFill>
                          <a:latin typeface="NEU-BZ-S92"/>
                          <a:ea typeface="微软雅黑" panose="020b0503020204020204" pitchFamily="34" charset="-122"/>
                          <a:cs typeface="Times New Roman" panose="02020603050405020304"/>
                        </a:rPr>
                        <a:t>　</a:t>
                      </a:r>
                      <a:r>
                        <a:rPr lang="zh-CN" sz="2400" kern="100">
                          <a:solidFill>
                            <a:srgbClr val="000000"/>
                          </a:solidFill>
                          <a:latin typeface="NEU-BZ-S92"/>
                          <a:ea typeface="微软雅黑" panose="020b0503020204020204" pitchFamily="34" charset="-122"/>
                          <a:cs typeface="Times New Roman" panose="02020603050405020304"/>
                        </a:rPr>
                        <a:t>电表</a:t>
                      </a:r>
                      <a:r>
                        <a:rPr lang="en-US" sz="2400" kern="100">
                          <a:solidFill>
                            <a:srgbClr val="000000"/>
                          </a:solidFill>
                          <a:latin typeface="NEU-BZ-S92"/>
                          <a:ea typeface="微软雅黑" panose="020b0503020204020204" pitchFamily="34" charset="-122"/>
                          <a:cs typeface="Times New Roman" panose="02020603050405020304"/>
                        </a:rPr>
                        <a:t>:①</a:t>
                      </a:r>
                      <a:r>
                        <a:rPr lang="zh-CN" sz="2400" kern="100">
                          <a:solidFill>
                            <a:srgbClr val="000000"/>
                          </a:solidFill>
                          <a:latin typeface="NEU-BZ-S92"/>
                          <a:ea typeface="微软雅黑" panose="020b0503020204020204" pitchFamily="34" charset="-122"/>
                          <a:cs typeface="Times New Roman" panose="02020603050405020304"/>
                        </a:rPr>
                        <a:t>电流表与小灯泡</a:t>
                      </a:r>
                      <a:r>
                        <a:rPr lang="zh-CN" sz="2400" u="sng" kern="100">
                          <a:solidFill>
                            <a:srgbClr val="000000"/>
                          </a:solidFill>
                          <a:uFill>
                            <a:solidFill>
                              <a:srgbClr val="000000"/>
                            </a:solidFill>
                          </a:uFill>
                          <a:latin typeface="NEU-BZ-S92"/>
                          <a:ea typeface="微软雅黑" panose="020b0503020204020204" pitchFamily="34" charset="-122"/>
                          <a:cs typeface="Times New Roman" panose="02020603050405020304"/>
                        </a:rPr>
                        <a:t>串联</a:t>
                      </a:r>
                      <a:r>
                        <a:rPr lang="en-US" sz="2400" kern="100">
                          <a:solidFill>
                            <a:srgbClr val="000000"/>
                          </a:solidFill>
                          <a:latin typeface="NEU-BZ-S92"/>
                          <a:ea typeface="微软雅黑" panose="020b0503020204020204" pitchFamily="34" charset="-122"/>
                          <a:cs typeface="Times New Roman" panose="02020603050405020304"/>
                        </a:rPr>
                        <a:t>,</a:t>
                      </a:r>
                      <a:r>
                        <a:rPr lang="zh-CN" sz="2400" kern="100">
                          <a:solidFill>
                            <a:srgbClr val="000000"/>
                          </a:solidFill>
                          <a:latin typeface="NEU-BZ-S92"/>
                          <a:ea typeface="微软雅黑" panose="020b0503020204020204" pitchFamily="34" charset="-122"/>
                          <a:cs typeface="Times New Roman" panose="02020603050405020304"/>
                        </a:rPr>
                        <a:t>电压表与小灯泡</a:t>
                      </a:r>
                      <a:r>
                        <a:rPr lang="zh-CN" sz="2400" u="sng" kern="100">
                          <a:solidFill>
                            <a:srgbClr val="000000"/>
                          </a:solidFill>
                          <a:uFill>
                            <a:solidFill>
                              <a:srgbClr val="000000"/>
                            </a:solidFill>
                          </a:uFill>
                          <a:latin typeface="NEU-BZ-S92"/>
                          <a:ea typeface="微软雅黑" panose="020b0503020204020204" pitchFamily="34" charset="-122"/>
                          <a:cs typeface="Times New Roman" panose="02020603050405020304"/>
                        </a:rPr>
                        <a:t>并联</a:t>
                      </a:r>
                      <a:r>
                        <a:rPr lang="en-US" sz="2400" kern="100">
                          <a:solidFill>
                            <a:srgbClr val="000000"/>
                          </a:solidFill>
                          <a:latin typeface="NEU-BZ-S92"/>
                          <a:ea typeface="微软雅黑" panose="020b0503020204020204" pitchFamily="34" charset="-122"/>
                          <a:cs typeface="Times New Roman" panose="02020603050405020304"/>
                        </a:rPr>
                        <a:t>;②</a:t>
                      </a:r>
                      <a:r>
                        <a:rPr lang="zh-CN" sz="2400" kern="100">
                          <a:solidFill>
                            <a:srgbClr val="000000"/>
                          </a:solidFill>
                          <a:latin typeface="NEU-BZ-S92"/>
                          <a:ea typeface="微软雅黑" panose="020b0503020204020204" pitchFamily="34" charset="-122"/>
                          <a:cs typeface="Times New Roman" panose="02020603050405020304"/>
                        </a:rPr>
                        <a:t>电流从</a:t>
                      </a:r>
                      <a:r>
                        <a:rPr lang="zh-CN" sz="2400" u="sng" kern="100">
                          <a:solidFill>
                            <a:srgbClr val="000000"/>
                          </a:solidFill>
                          <a:uFill>
                            <a:solidFill>
                              <a:srgbClr val="000000"/>
                            </a:solidFill>
                          </a:uFill>
                          <a:latin typeface="NEU-BZ-S92"/>
                          <a:ea typeface="微软雅黑" panose="020b0503020204020204" pitchFamily="34" charset="-122"/>
                          <a:cs typeface="Times New Roman" panose="02020603050405020304"/>
                        </a:rPr>
                        <a:t>正接线柱</a:t>
                      </a:r>
                      <a:r>
                        <a:rPr lang="zh-CN" sz="2400" kern="100">
                          <a:solidFill>
                            <a:srgbClr val="000000"/>
                          </a:solidFill>
                          <a:latin typeface="NEU-BZ-S92"/>
                          <a:ea typeface="微软雅黑" panose="020b0503020204020204" pitchFamily="34" charset="-122"/>
                          <a:cs typeface="Times New Roman" panose="02020603050405020304"/>
                        </a:rPr>
                        <a:t>流入</a:t>
                      </a:r>
                      <a:r>
                        <a:rPr lang="en-US" sz="2400" kern="100">
                          <a:solidFill>
                            <a:srgbClr val="000000"/>
                          </a:solidFill>
                          <a:latin typeface="NEU-BZ-S92"/>
                          <a:ea typeface="微软雅黑" panose="020b0503020204020204" pitchFamily="34" charset="-122"/>
                          <a:cs typeface="Times New Roman" panose="02020603050405020304"/>
                        </a:rPr>
                        <a:t>,</a:t>
                      </a:r>
                      <a:r>
                        <a:rPr lang="zh-CN" sz="2400" u="sng" kern="100">
                          <a:solidFill>
                            <a:srgbClr val="000000"/>
                          </a:solidFill>
                          <a:uFill>
                            <a:solidFill>
                              <a:srgbClr val="000000"/>
                            </a:solidFill>
                          </a:uFill>
                          <a:latin typeface="NEU-BZ-S92"/>
                          <a:ea typeface="微软雅黑" panose="020b0503020204020204" pitchFamily="34" charset="-122"/>
                          <a:cs typeface="Times New Roman" panose="02020603050405020304"/>
                        </a:rPr>
                        <a:t>负接线柱</a:t>
                      </a:r>
                      <a:r>
                        <a:rPr lang="zh-CN" sz="2400" kern="100">
                          <a:solidFill>
                            <a:srgbClr val="000000"/>
                          </a:solidFill>
                          <a:latin typeface="NEU-BZ-S92"/>
                          <a:ea typeface="微软雅黑" panose="020b0503020204020204" pitchFamily="34" charset="-122"/>
                          <a:cs typeface="Times New Roman" panose="02020603050405020304"/>
                        </a:rPr>
                        <a:t>流出</a:t>
                      </a:r>
                      <a:r>
                        <a:rPr lang="en-US" sz="2400" kern="100">
                          <a:solidFill>
                            <a:srgbClr val="000000"/>
                          </a:solidFill>
                          <a:latin typeface="NEU-BZ-S92"/>
                          <a:ea typeface="微软雅黑" panose="020b0503020204020204" pitchFamily="34" charset="-122"/>
                          <a:cs typeface="Times New Roman" panose="02020603050405020304"/>
                        </a:rPr>
                        <a:t>;③</a:t>
                      </a:r>
                      <a:r>
                        <a:rPr lang="zh-CN" sz="2400" kern="100">
                          <a:solidFill>
                            <a:srgbClr val="000000"/>
                          </a:solidFill>
                          <a:latin typeface="NEU-BZ-S92"/>
                          <a:ea typeface="微软雅黑" panose="020b0503020204020204" pitchFamily="34" charset="-122"/>
                          <a:cs typeface="Times New Roman" panose="02020603050405020304"/>
                        </a:rPr>
                        <a:t>电压表的量程由</a:t>
                      </a:r>
                      <a:r>
                        <a:rPr lang="zh-CN" sz="2400" u="sng" kern="100">
                          <a:solidFill>
                            <a:srgbClr val="000000"/>
                          </a:solidFill>
                          <a:uFill>
                            <a:solidFill>
                              <a:srgbClr val="000000"/>
                            </a:solidFill>
                          </a:uFill>
                          <a:latin typeface="NEU-BZ-S92"/>
                          <a:ea typeface="微软雅黑" panose="020b0503020204020204" pitchFamily="34" charset="-122"/>
                          <a:cs typeface="Times New Roman" panose="02020603050405020304"/>
                        </a:rPr>
                        <a:t>小灯泡的额定电压</a:t>
                      </a:r>
                      <a:r>
                        <a:rPr lang="zh-CN" sz="2400" kern="100">
                          <a:solidFill>
                            <a:srgbClr val="000000"/>
                          </a:solidFill>
                          <a:latin typeface="NEU-BZ-S92"/>
                          <a:ea typeface="微软雅黑" panose="020b0503020204020204" pitchFamily="34" charset="-122"/>
                          <a:cs typeface="Times New Roman" panose="02020603050405020304"/>
                        </a:rPr>
                        <a:t>决定</a:t>
                      </a:r>
                      <a:r>
                        <a:rPr lang="en-US" sz="2400" kern="100">
                          <a:solidFill>
                            <a:srgbClr val="000000"/>
                          </a:solidFill>
                          <a:latin typeface="NEU-BZ-S92"/>
                          <a:ea typeface="微软雅黑" panose="020b0503020204020204" pitchFamily="34" charset="-122"/>
                          <a:cs typeface="Times New Roman" panose="02020603050405020304"/>
                        </a:rPr>
                        <a:t>,</a:t>
                      </a:r>
                      <a:r>
                        <a:rPr lang="zh-CN" sz="2400" kern="100">
                          <a:solidFill>
                            <a:srgbClr val="000000"/>
                          </a:solidFill>
                          <a:latin typeface="NEU-BZ-S92"/>
                          <a:ea typeface="微软雅黑" panose="020b0503020204020204" pitchFamily="34" charset="-122"/>
                          <a:cs typeface="Times New Roman" panose="02020603050405020304"/>
                        </a:rPr>
                        <a:t>电流表的量程由</a:t>
                      </a:r>
                      <a:r>
                        <a:rPr lang="zh-CN" sz="2400" u="sng" kern="100">
                          <a:solidFill>
                            <a:srgbClr val="000000"/>
                          </a:solidFill>
                          <a:uFill>
                            <a:solidFill>
                              <a:srgbClr val="000000"/>
                            </a:solidFill>
                          </a:uFill>
                          <a:latin typeface="NEU-BZ-S92"/>
                          <a:ea typeface="微软雅黑" panose="020b0503020204020204" pitchFamily="34" charset="-122"/>
                          <a:cs typeface="Times New Roman" panose="02020603050405020304"/>
                        </a:rPr>
                        <a:t>小灯泡的额定电流</a:t>
                      </a:r>
                      <a:r>
                        <a:rPr lang="zh-CN" sz="2400" kern="100">
                          <a:solidFill>
                            <a:srgbClr val="000000"/>
                          </a:solidFill>
                          <a:latin typeface="NEU-BZ-S92"/>
                          <a:ea typeface="微软雅黑" panose="020b0503020204020204" pitchFamily="34" charset="-122"/>
                          <a:cs typeface="Times New Roman" panose="02020603050405020304"/>
                        </a:rPr>
                        <a:t>决定</a:t>
                      </a:r>
                      <a:endParaRPr lang="zh-CN" sz="2400" kern="100">
                        <a:solidFill>
                          <a:srgbClr val="000000"/>
                        </a:solidFill>
                        <a:latin typeface="NEU-BZ-S92"/>
                        <a:ea typeface="方正书宋_GBK"/>
                        <a:cs typeface="Times New Roman" panose="02020603050405020304"/>
                      </a:endParaRPr>
                    </a:p>
                  </a:txBody>
                  <a:tcPr marL="7875" marR="7875"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r>
              <a:tr h="529196">
                <a:tc>
                  <a:txBody>
                    <a:bodyPr vert="horz" wrap="square"/>
                    <a:lstStyle/>
                    <a:p>
                      <a:pPr algn="ctr">
                        <a:lnSpc>
                          <a:spcPct val="150000"/>
                        </a:lnSpc>
                        <a:spcAft>
                          <a:spcPct val="0"/>
                        </a:spcAft>
                      </a:pPr>
                      <a:r>
                        <a:rPr lang="zh-CN" sz="2400" kern="100">
                          <a:solidFill>
                            <a:srgbClr val="000000"/>
                          </a:solidFill>
                          <a:latin typeface="NEU-BZ-S92"/>
                          <a:ea typeface="微软雅黑" panose="020b0503020204020204" pitchFamily="34" charset="-122"/>
                          <a:cs typeface="Times New Roman" panose="02020603050405020304"/>
                        </a:rPr>
                        <a:t>滑动变</a:t>
                      </a:r>
                      <a:endParaRPr lang="zh-CN" sz="2400" kern="100">
                        <a:solidFill>
                          <a:srgbClr val="000000"/>
                        </a:solidFill>
                        <a:latin typeface="NEU-BZ-S92"/>
                        <a:ea typeface="方正书宋_GBK"/>
                        <a:cs typeface="Times New Roman" panose="02020603050405020304"/>
                      </a:endParaRPr>
                    </a:p>
                    <a:p>
                      <a:pPr algn="ctr">
                        <a:lnSpc>
                          <a:spcPct val="150000"/>
                        </a:lnSpc>
                        <a:spcAft>
                          <a:spcPct val="0"/>
                        </a:spcAft>
                      </a:pPr>
                      <a:r>
                        <a:rPr lang="zh-CN" sz="2400" kern="100">
                          <a:solidFill>
                            <a:srgbClr val="000000"/>
                          </a:solidFill>
                          <a:latin typeface="NEU-BZ-S92"/>
                          <a:ea typeface="微软雅黑" panose="020b0503020204020204" pitchFamily="34" charset="-122"/>
                          <a:cs typeface="Times New Roman" panose="02020603050405020304"/>
                        </a:rPr>
                        <a:t>阻器的</a:t>
                      </a:r>
                      <a:endParaRPr lang="zh-CN" sz="2400" kern="100">
                        <a:solidFill>
                          <a:srgbClr val="000000"/>
                        </a:solidFill>
                        <a:latin typeface="NEU-BZ-S92"/>
                        <a:ea typeface="方正书宋_GBK"/>
                        <a:cs typeface="Times New Roman" panose="02020603050405020304"/>
                      </a:endParaRPr>
                    </a:p>
                    <a:p>
                      <a:pPr algn="ctr">
                        <a:lnSpc>
                          <a:spcPct val="150000"/>
                        </a:lnSpc>
                        <a:spcAft>
                          <a:spcPct val="0"/>
                        </a:spcAft>
                      </a:pPr>
                      <a:r>
                        <a:rPr lang="zh-CN" sz="2400" kern="100">
                          <a:solidFill>
                            <a:srgbClr val="000000"/>
                          </a:solidFill>
                          <a:latin typeface="NEU-BZ-S92"/>
                          <a:ea typeface="微软雅黑" panose="020b0503020204020204" pitchFamily="34" charset="-122"/>
                          <a:cs typeface="Times New Roman" panose="02020603050405020304"/>
                        </a:rPr>
                        <a:t>作用</a:t>
                      </a:r>
                      <a:endParaRPr lang="zh-CN" sz="2400" kern="100">
                        <a:solidFill>
                          <a:srgbClr val="000000"/>
                        </a:solidFill>
                        <a:latin typeface="NEU-BZ-S92"/>
                        <a:ea typeface="方正书宋_GBK"/>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chemeClr val="bg1">
                        <a:lumMod val="95000"/>
                      </a:schemeClr>
                    </a:solidFill>
                  </a:tcPr>
                </a:tc>
                <a:tc>
                  <a:txBody>
                    <a:bodyPr vert="horz" wrap="square"/>
                    <a:lstStyle/>
                    <a:p>
                      <a:pPr>
                        <a:lnSpc>
                          <a:spcPct val="150000"/>
                        </a:lnSpc>
                        <a:spcAft>
                          <a:spcPct val="0"/>
                        </a:spcAft>
                      </a:pPr>
                      <a:r>
                        <a:rPr lang="zh-CN" sz="2400" i="1" kern="100">
                          <a:solidFill>
                            <a:srgbClr val="000000"/>
                          </a:solidFill>
                          <a:latin typeface="NEU-BZ-S92"/>
                          <a:ea typeface="微软雅黑" panose="020b0503020204020204" pitchFamily="34" charset="-122"/>
                          <a:cs typeface="Times New Roman" panose="02020603050405020304"/>
                        </a:rPr>
                        <a:t>　</a:t>
                      </a:r>
                      <a:r>
                        <a:rPr lang="zh-CN" sz="2400" kern="100">
                          <a:solidFill>
                            <a:srgbClr val="000000"/>
                          </a:solidFill>
                          <a:latin typeface="NEU-BZ-S92"/>
                          <a:ea typeface="微软雅黑" panose="020b0503020204020204" pitchFamily="34" charset="-122"/>
                          <a:cs typeface="Times New Roman" panose="02020603050405020304"/>
                        </a:rPr>
                        <a:t>改变</a:t>
                      </a:r>
                      <a:r>
                        <a:rPr lang="zh-CN" sz="2400" u="sng" kern="100">
                          <a:solidFill>
                            <a:srgbClr val="000000"/>
                          </a:solidFill>
                          <a:uFill>
                            <a:solidFill>
                              <a:srgbClr val="000000"/>
                            </a:solidFill>
                          </a:uFill>
                          <a:latin typeface="NEU-BZ-S92"/>
                          <a:ea typeface="微软雅黑" panose="020b0503020204020204" pitchFamily="34" charset="-122"/>
                          <a:cs typeface="Times New Roman" panose="02020603050405020304"/>
                        </a:rPr>
                        <a:t>灯泡两端的电压</a:t>
                      </a:r>
                      <a:r>
                        <a:rPr lang="zh-CN" sz="2400" kern="100">
                          <a:solidFill>
                            <a:srgbClr val="000000"/>
                          </a:solidFill>
                          <a:latin typeface="NEU-BZ-S92"/>
                          <a:ea typeface="微软雅黑" panose="020b0503020204020204" pitchFamily="34" charset="-122"/>
                          <a:cs typeface="Times New Roman" panose="02020603050405020304"/>
                        </a:rPr>
                        <a:t>和保护电路。连接电路无误后</a:t>
                      </a:r>
                      <a:r>
                        <a:rPr lang="en-US" sz="2400" kern="100">
                          <a:solidFill>
                            <a:srgbClr val="000000"/>
                          </a:solidFill>
                          <a:latin typeface="NEU-BZ-S92"/>
                          <a:ea typeface="微软雅黑" panose="020b0503020204020204" pitchFamily="34" charset="-122"/>
                          <a:cs typeface="Times New Roman" panose="02020603050405020304"/>
                        </a:rPr>
                        <a:t>,</a:t>
                      </a:r>
                      <a:r>
                        <a:rPr lang="zh-CN" sz="2400" kern="100">
                          <a:solidFill>
                            <a:srgbClr val="000000"/>
                          </a:solidFill>
                          <a:latin typeface="NEU-BZ-S92"/>
                          <a:ea typeface="微软雅黑" panose="020b0503020204020204" pitchFamily="34" charset="-122"/>
                          <a:cs typeface="Times New Roman" panose="02020603050405020304"/>
                        </a:rPr>
                        <a:t>移动滑片的位置</a:t>
                      </a:r>
                      <a:r>
                        <a:rPr lang="en-US" sz="2400" kern="100">
                          <a:solidFill>
                            <a:srgbClr val="000000"/>
                          </a:solidFill>
                          <a:latin typeface="NEU-BZ-S92"/>
                          <a:ea typeface="微软雅黑" panose="020b0503020204020204" pitchFamily="34" charset="-122"/>
                          <a:cs typeface="Times New Roman" panose="02020603050405020304"/>
                        </a:rPr>
                        <a:t>,</a:t>
                      </a:r>
                      <a:r>
                        <a:rPr lang="zh-CN" sz="2400" kern="100">
                          <a:solidFill>
                            <a:srgbClr val="000000"/>
                          </a:solidFill>
                          <a:latin typeface="NEU-BZ-S92"/>
                          <a:ea typeface="微软雅黑" panose="020b0503020204020204" pitchFamily="34" charset="-122"/>
                          <a:cs typeface="Times New Roman" panose="02020603050405020304"/>
                        </a:rPr>
                        <a:t>同时眼睛观察</a:t>
                      </a:r>
                      <a:r>
                        <a:rPr lang="zh-CN" sz="2400" u="sng" kern="100">
                          <a:solidFill>
                            <a:srgbClr val="000000"/>
                          </a:solidFill>
                          <a:uFill>
                            <a:solidFill>
                              <a:srgbClr val="000000"/>
                            </a:solidFill>
                          </a:uFill>
                          <a:latin typeface="NEU-BZ-S92"/>
                          <a:ea typeface="微软雅黑" panose="020b0503020204020204" pitchFamily="34" charset="-122"/>
                          <a:cs typeface="Times New Roman" panose="02020603050405020304"/>
                        </a:rPr>
                        <a:t>电压表的示数</a:t>
                      </a:r>
                      <a:r>
                        <a:rPr lang="en-US" sz="2400" kern="100">
                          <a:solidFill>
                            <a:srgbClr val="000000"/>
                          </a:solidFill>
                          <a:latin typeface="NEU-BZ-S92"/>
                          <a:ea typeface="微软雅黑" panose="020b0503020204020204" pitchFamily="34" charset="-122"/>
                          <a:cs typeface="Times New Roman" panose="02020603050405020304"/>
                        </a:rPr>
                        <a:t>,</a:t>
                      </a:r>
                      <a:r>
                        <a:rPr lang="zh-CN" sz="2400" kern="100">
                          <a:solidFill>
                            <a:srgbClr val="000000"/>
                          </a:solidFill>
                          <a:latin typeface="NEU-BZ-S92"/>
                          <a:ea typeface="微软雅黑" panose="020b0503020204020204" pitchFamily="34" charset="-122"/>
                          <a:cs typeface="Times New Roman" panose="02020603050405020304"/>
                        </a:rPr>
                        <a:t>当电压表的示数达到额定电压时</a:t>
                      </a:r>
                      <a:r>
                        <a:rPr lang="en-US" sz="2400" kern="100">
                          <a:solidFill>
                            <a:srgbClr val="000000"/>
                          </a:solidFill>
                          <a:latin typeface="NEU-BZ-S92"/>
                          <a:ea typeface="微软雅黑" panose="020b0503020204020204" pitchFamily="34" charset="-122"/>
                          <a:cs typeface="Times New Roman" panose="02020603050405020304"/>
                        </a:rPr>
                        <a:t>,</a:t>
                      </a:r>
                      <a:r>
                        <a:rPr lang="zh-CN" sz="2400" kern="100">
                          <a:solidFill>
                            <a:srgbClr val="000000"/>
                          </a:solidFill>
                          <a:latin typeface="NEU-BZ-S92"/>
                          <a:ea typeface="微软雅黑" panose="020b0503020204020204" pitchFamily="34" charset="-122"/>
                          <a:cs typeface="Times New Roman" panose="02020603050405020304"/>
                        </a:rPr>
                        <a:t>停止移动滑片</a:t>
                      </a:r>
                      <a:r>
                        <a:rPr lang="en-US" sz="2400" kern="100">
                          <a:solidFill>
                            <a:srgbClr val="000000"/>
                          </a:solidFill>
                          <a:latin typeface="NEU-BZ-S92"/>
                          <a:ea typeface="微软雅黑" panose="020b0503020204020204" pitchFamily="34" charset="-122"/>
                          <a:cs typeface="Times New Roman" panose="02020603050405020304"/>
                        </a:rPr>
                        <a:t>,</a:t>
                      </a:r>
                      <a:r>
                        <a:rPr lang="zh-CN" sz="2400" kern="100">
                          <a:solidFill>
                            <a:srgbClr val="000000"/>
                          </a:solidFill>
                          <a:latin typeface="NEU-BZ-S92"/>
                          <a:ea typeface="微软雅黑" panose="020b0503020204020204" pitchFamily="34" charset="-122"/>
                          <a:cs typeface="Times New Roman" panose="02020603050405020304"/>
                        </a:rPr>
                        <a:t>并记下电流表的示数</a:t>
                      </a:r>
                      <a:r>
                        <a:rPr lang="en-US" sz="2400" kern="100">
                          <a:solidFill>
                            <a:srgbClr val="000000"/>
                          </a:solidFill>
                          <a:latin typeface="NEU-BZ-S92"/>
                          <a:ea typeface="微软雅黑" panose="020b0503020204020204" pitchFamily="34" charset="-122"/>
                          <a:cs typeface="Times New Roman" panose="02020603050405020304"/>
                        </a:rPr>
                        <a:t>,</a:t>
                      </a:r>
                      <a:r>
                        <a:rPr lang="zh-CN" sz="2400" kern="100">
                          <a:solidFill>
                            <a:srgbClr val="000000"/>
                          </a:solidFill>
                          <a:latin typeface="NEU-BZ-S92"/>
                          <a:ea typeface="微软雅黑" panose="020b0503020204020204" pitchFamily="34" charset="-122"/>
                          <a:cs typeface="Times New Roman" panose="02020603050405020304"/>
                        </a:rPr>
                        <a:t>利用公式即可求出灯泡的额定功率</a:t>
                      </a:r>
                      <a:endParaRPr lang="zh-CN" sz="2400" kern="100">
                        <a:solidFill>
                          <a:srgbClr val="000000"/>
                        </a:solidFill>
                        <a:latin typeface="NEU-BZ-S92"/>
                        <a:ea typeface="方正书宋_GBK"/>
                        <a:cs typeface="Times New Roman" panose="02020603050405020304"/>
                      </a:endParaRPr>
                    </a:p>
                  </a:txBody>
                  <a:tcPr marL="7875" marR="7875"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r>
            </a:tbl>
          </a:graphicData>
        </a:graphic>
      </p:graphicFrame>
      <p:sp>
        <p:nvSpPr>
          <p:cNvPr id="3" name="TextBox 2"/>
          <p:cNvSpPr txBox="1"/>
          <p:nvPr/>
        </p:nvSpPr>
        <p:spPr>
          <a:xfrm>
            <a:off x="10810114" y="610675"/>
            <a:ext cx="1071570" cy="461665"/>
          </a:xfrm>
          <a:prstGeom prst="rect">
            <a:avLst/>
          </a:prstGeom>
          <a:noFill/>
        </p:spPr>
        <p:txBody>
          <a:bodyPr wrap="square" rtlCol="0">
            <a:spAutoFit/>
          </a:bodyPr>
          <a:lstStyle/>
          <a:p>
            <a:r>
              <a:rPr lang="en-US" altLang="zh-CN" smtClean="0"/>
              <a:t>(</a:t>
            </a:r>
            <a:r>
              <a:rPr lang="zh-CN" altLang="en-US" smtClean="0"/>
              <a:t>续表</a:t>
            </a:r>
            <a:r>
              <a:rPr lang="en-US" altLang="zh-CN" smtClean="0"/>
              <a:t>)</a:t>
            </a:r>
            <a:endParaRPr lang="zh-CN" altLang="en-US"/>
          </a:p>
        </p:txBody>
      </p:sp>
    </p:spTree>
  </p:cSld>
  <p:clrMapOvr>
    <a:masterClrMapping/>
  </p:clrMapOvr>
  <p:transition>
    <p:fade/>
  </p:transition>
  <p:timing/>
</p:sld>
</file>

<file path=ppt/slides/slide3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graphicFrame>
        <p:nvGraphicFramePr>
          <p:cNvPr id="2" name="表格 1"/>
          <p:cNvGraphicFramePr>
            <a:graphicFrameLocks noGrp="1"/>
          </p:cNvGraphicFramePr>
          <p:nvPr/>
        </p:nvGraphicFramePr>
        <p:xfrm>
          <a:off x="1023108" y="896851"/>
          <a:ext cx="10644262" cy="5486399"/>
        </p:xfrm>
        <a:graphic>
          <a:graphicData uri="http://schemas.openxmlformats.org/drawingml/2006/table">
            <a:tbl>
              <a:tblPr/>
              <a:tblGrid>
                <a:gridCol w="1586723"/>
                <a:gridCol w="9057539"/>
              </a:tblGrid>
              <a:tr h="1499389">
                <a:tc>
                  <a:txBody>
                    <a:bodyPr vert="horz" wrap="square"/>
                    <a:lstStyle/>
                    <a:p>
                      <a:pPr algn="ctr">
                        <a:lnSpc>
                          <a:spcPct val="150000"/>
                        </a:lnSpc>
                        <a:spcAft>
                          <a:spcPct val="0"/>
                        </a:spcAft>
                      </a:pPr>
                      <a:r>
                        <a:rPr lang="zh-CN" sz="2400" kern="100">
                          <a:solidFill>
                            <a:srgbClr val="000000"/>
                          </a:solidFill>
                          <a:latin typeface="NEU-BZ-S92"/>
                          <a:ea typeface="微软雅黑" panose="020b0503020204020204" pitchFamily="34" charset="-122"/>
                          <a:cs typeface="Times New Roman" panose="02020603050405020304"/>
                        </a:rPr>
                        <a:t>电路故</a:t>
                      </a:r>
                      <a:endParaRPr lang="zh-CN" sz="2400" kern="100">
                        <a:solidFill>
                          <a:srgbClr val="000000"/>
                        </a:solidFill>
                        <a:latin typeface="NEU-BZ-S92"/>
                        <a:ea typeface="方正书宋_GBK"/>
                        <a:cs typeface="Times New Roman" panose="02020603050405020304"/>
                      </a:endParaRPr>
                    </a:p>
                    <a:p>
                      <a:pPr algn="ctr">
                        <a:lnSpc>
                          <a:spcPct val="150000"/>
                        </a:lnSpc>
                        <a:spcAft>
                          <a:spcPct val="0"/>
                        </a:spcAft>
                      </a:pPr>
                      <a:r>
                        <a:rPr lang="zh-CN" sz="2400" kern="100">
                          <a:solidFill>
                            <a:srgbClr val="000000"/>
                          </a:solidFill>
                          <a:latin typeface="NEU-BZ-S92"/>
                          <a:ea typeface="微软雅黑" panose="020b0503020204020204" pitchFamily="34" charset="-122"/>
                          <a:cs typeface="Times New Roman" panose="02020603050405020304"/>
                        </a:rPr>
                        <a:t>障分析</a:t>
                      </a:r>
                      <a:endParaRPr lang="zh-CN" sz="2400" kern="100">
                        <a:solidFill>
                          <a:srgbClr val="000000"/>
                        </a:solidFill>
                        <a:latin typeface="NEU-BZ-S92"/>
                        <a:ea typeface="方正书宋_GBK"/>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chemeClr val="bg1">
                        <a:lumMod val="95000"/>
                      </a:schemeClr>
                    </a:solidFill>
                  </a:tcPr>
                </a:tc>
                <a:tc>
                  <a:txBody>
                    <a:bodyPr vert="horz" wrap="square"/>
                    <a:lstStyle/>
                    <a:p>
                      <a:pPr>
                        <a:lnSpc>
                          <a:spcPct val="150000"/>
                        </a:lnSpc>
                        <a:spcAft>
                          <a:spcPct val="0"/>
                        </a:spcAft>
                      </a:pPr>
                      <a:r>
                        <a:rPr lang="zh-CN" sz="2400" i="1" kern="100">
                          <a:solidFill>
                            <a:srgbClr val="000000"/>
                          </a:solidFill>
                          <a:latin typeface="NEU-BZ-S92"/>
                          <a:ea typeface="微软雅黑" panose="020b0503020204020204" pitchFamily="34" charset="-122"/>
                          <a:cs typeface="Times New Roman" panose="02020603050405020304"/>
                        </a:rPr>
                        <a:t>　</a:t>
                      </a:r>
                      <a:r>
                        <a:rPr lang="zh-CN" sz="2400" kern="100">
                          <a:solidFill>
                            <a:srgbClr val="000000"/>
                          </a:solidFill>
                          <a:latin typeface="NEU-BZ-S92"/>
                          <a:ea typeface="微软雅黑" panose="020b0503020204020204" pitchFamily="34" charset="-122"/>
                          <a:cs typeface="Times New Roman" panose="02020603050405020304"/>
                        </a:rPr>
                        <a:t>电表示数异常的原因</a:t>
                      </a:r>
                      <a:r>
                        <a:rPr lang="en-US" sz="2400" kern="100">
                          <a:solidFill>
                            <a:srgbClr val="000000"/>
                          </a:solidFill>
                          <a:latin typeface="NEU-BZ-S92"/>
                          <a:ea typeface="微软雅黑" panose="020b0503020204020204" pitchFamily="34" charset="-122"/>
                          <a:cs typeface="Times New Roman" panose="02020603050405020304"/>
                        </a:rPr>
                        <a:t>:①</a:t>
                      </a:r>
                      <a:r>
                        <a:rPr lang="zh-CN" sz="2400" kern="100">
                          <a:solidFill>
                            <a:srgbClr val="000000"/>
                          </a:solidFill>
                          <a:latin typeface="NEU-BZ-S92"/>
                          <a:ea typeface="微软雅黑" panose="020b0503020204020204" pitchFamily="34" charset="-122"/>
                          <a:cs typeface="Times New Roman" panose="02020603050405020304"/>
                        </a:rPr>
                        <a:t>电流表无示数</a:t>
                      </a:r>
                      <a:r>
                        <a:rPr lang="en-US" sz="2400" kern="100">
                          <a:solidFill>
                            <a:srgbClr val="000000"/>
                          </a:solidFill>
                          <a:latin typeface="NEU-BZ-S92"/>
                          <a:ea typeface="微软雅黑" panose="020b0503020204020204" pitchFamily="34" charset="-122"/>
                          <a:cs typeface="Times New Roman" panose="02020603050405020304"/>
                        </a:rPr>
                        <a:t>:</a:t>
                      </a:r>
                      <a:r>
                        <a:rPr lang="zh-CN" sz="2400" kern="100">
                          <a:solidFill>
                            <a:srgbClr val="000000"/>
                          </a:solidFill>
                          <a:latin typeface="NEU-BZ-S92"/>
                          <a:ea typeface="微软雅黑" panose="020b0503020204020204" pitchFamily="34" charset="-122"/>
                          <a:cs typeface="Times New Roman" panose="02020603050405020304"/>
                        </a:rPr>
                        <a:t>与电流表串联的电路</a:t>
                      </a:r>
                      <a:r>
                        <a:rPr lang="zh-CN" sz="2400" u="sng" kern="100">
                          <a:solidFill>
                            <a:srgbClr val="000000"/>
                          </a:solidFill>
                          <a:uFill>
                            <a:solidFill>
                              <a:srgbClr val="000000"/>
                            </a:solidFill>
                          </a:uFill>
                          <a:latin typeface="NEU-BZ-S92"/>
                          <a:ea typeface="微软雅黑" panose="020b0503020204020204" pitchFamily="34" charset="-122"/>
                          <a:cs typeface="Times New Roman" panose="02020603050405020304"/>
                        </a:rPr>
                        <a:t>断路</a:t>
                      </a:r>
                      <a:r>
                        <a:rPr lang="en-US" sz="2400" kern="100">
                          <a:solidFill>
                            <a:srgbClr val="000000"/>
                          </a:solidFill>
                          <a:latin typeface="NEU-BZ-S92"/>
                          <a:ea typeface="微软雅黑" panose="020b0503020204020204" pitchFamily="34" charset="-122"/>
                          <a:cs typeface="Times New Roman" panose="02020603050405020304"/>
                        </a:rPr>
                        <a:t>(</a:t>
                      </a:r>
                      <a:r>
                        <a:rPr lang="zh-CN" sz="2400" kern="100">
                          <a:solidFill>
                            <a:srgbClr val="000000"/>
                          </a:solidFill>
                          <a:latin typeface="NEU-BZ-S92"/>
                          <a:ea typeface="微软雅黑" panose="020b0503020204020204" pitchFamily="34" charset="-122"/>
                          <a:cs typeface="Times New Roman" panose="02020603050405020304"/>
                        </a:rPr>
                        <a:t>或电流表被短路或断路</a:t>
                      </a:r>
                      <a:r>
                        <a:rPr lang="en-US" sz="2400" kern="100">
                          <a:solidFill>
                            <a:srgbClr val="000000"/>
                          </a:solidFill>
                          <a:latin typeface="NEU-BZ-S92"/>
                          <a:ea typeface="微软雅黑" panose="020b0503020204020204" pitchFamily="34" charset="-122"/>
                          <a:cs typeface="Times New Roman" panose="02020603050405020304"/>
                        </a:rPr>
                        <a:t>);②</a:t>
                      </a:r>
                      <a:r>
                        <a:rPr lang="zh-CN" sz="2400" kern="100">
                          <a:solidFill>
                            <a:srgbClr val="000000"/>
                          </a:solidFill>
                          <a:latin typeface="NEU-BZ-S92"/>
                          <a:ea typeface="微软雅黑" panose="020b0503020204020204" pitchFamily="34" charset="-122"/>
                          <a:cs typeface="Times New Roman" panose="02020603050405020304"/>
                        </a:rPr>
                        <a:t>电流表指针满偏</a:t>
                      </a:r>
                      <a:r>
                        <a:rPr lang="en-US" sz="2400" kern="100">
                          <a:solidFill>
                            <a:srgbClr val="000000"/>
                          </a:solidFill>
                          <a:latin typeface="NEU-BZ-S92"/>
                          <a:ea typeface="微软雅黑" panose="020b0503020204020204" pitchFamily="34" charset="-122"/>
                          <a:cs typeface="Times New Roman" panose="02020603050405020304"/>
                        </a:rPr>
                        <a:t>:</a:t>
                      </a:r>
                      <a:r>
                        <a:rPr lang="zh-CN" sz="2400" kern="100">
                          <a:solidFill>
                            <a:srgbClr val="000000"/>
                          </a:solidFill>
                          <a:latin typeface="NEU-BZ-S92"/>
                          <a:ea typeface="微软雅黑" panose="020b0503020204020204" pitchFamily="34" charset="-122"/>
                          <a:cs typeface="Times New Roman" panose="02020603050405020304"/>
                        </a:rPr>
                        <a:t>电流表</a:t>
                      </a:r>
                      <a:r>
                        <a:rPr lang="zh-CN" sz="2400" u="sng" kern="100">
                          <a:solidFill>
                            <a:srgbClr val="000000"/>
                          </a:solidFill>
                          <a:uFill>
                            <a:solidFill>
                              <a:srgbClr val="000000"/>
                            </a:solidFill>
                          </a:uFill>
                          <a:latin typeface="NEU-BZ-S92"/>
                          <a:ea typeface="微软雅黑" panose="020b0503020204020204" pitchFamily="34" charset="-122"/>
                          <a:cs typeface="Times New Roman" panose="02020603050405020304"/>
                        </a:rPr>
                        <a:t>所选量程太小</a:t>
                      </a:r>
                      <a:r>
                        <a:rPr lang="zh-CN" sz="2400" kern="100">
                          <a:solidFill>
                            <a:srgbClr val="000000"/>
                          </a:solidFill>
                          <a:latin typeface="NEU-BZ-S92"/>
                          <a:ea typeface="微软雅黑" panose="020b0503020204020204" pitchFamily="34" charset="-122"/>
                          <a:cs typeface="Times New Roman" panose="02020603050405020304"/>
                        </a:rPr>
                        <a:t>或与之串联的电路发生</a:t>
                      </a:r>
                      <a:r>
                        <a:rPr lang="zh-CN" sz="2400" u="sng" kern="100">
                          <a:solidFill>
                            <a:srgbClr val="000000"/>
                          </a:solidFill>
                          <a:uFill>
                            <a:solidFill>
                              <a:srgbClr val="000000"/>
                            </a:solidFill>
                          </a:uFill>
                          <a:latin typeface="NEU-BZ-S92"/>
                          <a:ea typeface="微软雅黑" panose="020b0503020204020204" pitchFamily="34" charset="-122"/>
                          <a:cs typeface="Times New Roman" panose="02020603050405020304"/>
                        </a:rPr>
                        <a:t>短路</a:t>
                      </a:r>
                      <a:r>
                        <a:rPr lang="en-US" sz="2400" kern="100">
                          <a:solidFill>
                            <a:srgbClr val="000000"/>
                          </a:solidFill>
                          <a:latin typeface="NEU-BZ-S92"/>
                          <a:ea typeface="微软雅黑" panose="020b0503020204020204" pitchFamily="34" charset="-122"/>
                          <a:cs typeface="Times New Roman" panose="02020603050405020304"/>
                        </a:rPr>
                        <a:t>;③</a:t>
                      </a:r>
                      <a:r>
                        <a:rPr lang="zh-CN" sz="2400" kern="100">
                          <a:solidFill>
                            <a:srgbClr val="000000"/>
                          </a:solidFill>
                          <a:latin typeface="NEU-BZ-S92"/>
                          <a:ea typeface="微软雅黑" panose="020b0503020204020204" pitchFamily="34" charset="-122"/>
                          <a:cs typeface="Times New Roman" panose="02020603050405020304"/>
                        </a:rPr>
                        <a:t>电压表无示数</a:t>
                      </a:r>
                      <a:r>
                        <a:rPr lang="en-US" sz="2400" kern="100">
                          <a:solidFill>
                            <a:srgbClr val="000000"/>
                          </a:solidFill>
                          <a:latin typeface="NEU-BZ-S92"/>
                          <a:ea typeface="微软雅黑" panose="020b0503020204020204" pitchFamily="34" charset="-122"/>
                          <a:cs typeface="Times New Roman" panose="02020603050405020304"/>
                        </a:rPr>
                        <a:t>:</a:t>
                      </a:r>
                      <a:r>
                        <a:rPr lang="zh-CN" sz="2400" kern="100">
                          <a:solidFill>
                            <a:srgbClr val="000000"/>
                          </a:solidFill>
                          <a:latin typeface="NEU-BZ-S92"/>
                          <a:ea typeface="微软雅黑" panose="020b0503020204020204" pitchFamily="34" charset="-122"/>
                          <a:cs typeface="Times New Roman" panose="02020603050405020304"/>
                        </a:rPr>
                        <a:t>小灯泡发生</a:t>
                      </a:r>
                      <a:r>
                        <a:rPr lang="zh-CN" sz="2400" u="sng" kern="100">
                          <a:solidFill>
                            <a:srgbClr val="000000"/>
                          </a:solidFill>
                          <a:uFill>
                            <a:solidFill>
                              <a:srgbClr val="000000"/>
                            </a:solidFill>
                          </a:uFill>
                          <a:latin typeface="NEU-BZ-S92"/>
                          <a:ea typeface="微软雅黑" panose="020b0503020204020204" pitchFamily="34" charset="-122"/>
                          <a:cs typeface="Times New Roman" panose="02020603050405020304"/>
                        </a:rPr>
                        <a:t>短路</a:t>
                      </a:r>
                      <a:r>
                        <a:rPr lang="en-US" sz="2400" kern="100">
                          <a:solidFill>
                            <a:srgbClr val="000000"/>
                          </a:solidFill>
                          <a:latin typeface="NEU-BZ-S92"/>
                          <a:ea typeface="微软雅黑" panose="020b0503020204020204" pitchFamily="34" charset="-122"/>
                          <a:cs typeface="Times New Roman" panose="02020603050405020304"/>
                        </a:rPr>
                        <a:t>(</a:t>
                      </a:r>
                      <a:r>
                        <a:rPr lang="zh-CN" sz="2400" kern="100">
                          <a:solidFill>
                            <a:srgbClr val="000000"/>
                          </a:solidFill>
                          <a:latin typeface="NEU-BZ-S92"/>
                          <a:ea typeface="微软雅黑" panose="020b0503020204020204" pitchFamily="34" charset="-122"/>
                          <a:cs typeface="Times New Roman" panose="02020603050405020304"/>
                        </a:rPr>
                        <a:t>或电压表短路或断路</a:t>
                      </a:r>
                      <a:r>
                        <a:rPr lang="en-US" sz="2400" kern="100">
                          <a:solidFill>
                            <a:srgbClr val="000000"/>
                          </a:solidFill>
                          <a:latin typeface="NEU-BZ-S92"/>
                          <a:ea typeface="微软雅黑" panose="020b0503020204020204" pitchFamily="34" charset="-122"/>
                          <a:cs typeface="Times New Roman" panose="02020603050405020304"/>
                        </a:rPr>
                        <a:t>,</a:t>
                      </a:r>
                      <a:r>
                        <a:rPr lang="zh-CN" sz="2400" kern="100">
                          <a:solidFill>
                            <a:srgbClr val="000000"/>
                          </a:solidFill>
                          <a:latin typeface="NEU-BZ-S92"/>
                          <a:ea typeface="微软雅黑" panose="020b0503020204020204" pitchFamily="34" charset="-122"/>
                          <a:cs typeface="Times New Roman" panose="02020603050405020304"/>
                        </a:rPr>
                        <a:t>或与电压表并联的电路以外部分断路</a:t>
                      </a:r>
                      <a:r>
                        <a:rPr lang="en-US" sz="2400" kern="100">
                          <a:solidFill>
                            <a:srgbClr val="000000"/>
                          </a:solidFill>
                          <a:latin typeface="NEU-BZ-S92"/>
                          <a:ea typeface="微软雅黑" panose="020b0503020204020204" pitchFamily="34" charset="-122"/>
                          <a:cs typeface="Times New Roman" panose="02020603050405020304"/>
                        </a:rPr>
                        <a:t>);④</a:t>
                      </a:r>
                      <a:r>
                        <a:rPr lang="zh-CN" sz="2400" kern="100">
                          <a:solidFill>
                            <a:srgbClr val="000000"/>
                          </a:solidFill>
                          <a:latin typeface="NEU-BZ-S92"/>
                          <a:ea typeface="微软雅黑" panose="020b0503020204020204" pitchFamily="34" charset="-122"/>
                          <a:cs typeface="Times New Roman" panose="02020603050405020304"/>
                        </a:rPr>
                        <a:t>电压表示数接近电源电压</a:t>
                      </a:r>
                      <a:r>
                        <a:rPr lang="en-US" sz="2400" kern="100">
                          <a:solidFill>
                            <a:srgbClr val="000000"/>
                          </a:solidFill>
                          <a:latin typeface="NEU-BZ-S92"/>
                          <a:ea typeface="微软雅黑" panose="020b0503020204020204" pitchFamily="34" charset="-122"/>
                          <a:cs typeface="Times New Roman" panose="02020603050405020304"/>
                        </a:rPr>
                        <a:t>:</a:t>
                      </a:r>
                      <a:r>
                        <a:rPr lang="zh-CN" sz="2400" u="sng" kern="100">
                          <a:solidFill>
                            <a:srgbClr val="000000"/>
                          </a:solidFill>
                          <a:uFill>
                            <a:solidFill>
                              <a:srgbClr val="000000"/>
                            </a:solidFill>
                          </a:uFill>
                          <a:latin typeface="NEU-BZ-S92"/>
                          <a:ea typeface="微软雅黑" panose="020b0503020204020204" pitchFamily="34" charset="-122"/>
                          <a:cs typeface="Times New Roman" panose="02020603050405020304"/>
                        </a:rPr>
                        <a:t>小灯泡发生断路</a:t>
                      </a:r>
                      <a:r>
                        <a:rPr lang="en-US" sz="2400" kern="100">
                          <a:solidFill>
                            <a:srgbClr val="000000"/>
                          </a:solidFill>
                          <a:latin typeface="NEU-BZ-S92"/>
                          <a:ea typeface="微软雅黑" panose="020b0503020204020204" pitchFamily="34" charset="-122"/>
                          <a:cs typeface="Times New Roman" panose="02020603050405020304"/>
                        </a:rPr>
                        <a:t>,</a:t>
                      </a:r>
                      <a:r>
                        <a:rPr lang="zh-CN" sz="2400" kern="100">
                          <a:solidFill>
                            <a:srgbClr val="000000"/>
                          </a:solidFill>
                          <a:latin typeface="NEU-BZ-S92"/>
                          <a:ea typeface="微软雅黑" panose="020b0503020204020204" pitchFamily="34" charset="-122"/>
                          <a:cs typeface="Times New Roman" panose="02020603050405020304"/>
                        </a:rPr>
                        <a:t>或滑动变阻器短路。</a:t>
                      </a:r>
                      <a:endParaRPr lang="zh-CN" sz="2400" kern="100">
                        <a:solidFill>
                          <a:srgbClr val="000000"/>
                        </a:solidFill>
                        <a:latin typeface="NEU-BZ-S92"/>
                        <a:ea typeface="方正书宋_GBK"/>
                        <a:cs typeface="Times New Roman" panose="02020603050405020304"/>
                      </a:endParaRPr>
                    </a:p>
                    <a:p>
                      <a:pPr>
                        <a:lnSpc>
                          <a:spcPct val="150000"/>
                        </a:lnSpc>
                        <a:spcAft>
                          <a:spcPct val="0"/>
                        </a:spcAft>
                      </a:pPr>
                      <a:r>
                        <a:rPr lang="zh-CN" sz="2400" i="1" kern="100">
                          <a:solidFill>
                            <a:srgbClr val="000000"/>
                          </a:solidFill>
                          <a:latin typeface="NEU-BZ-S92"/>
                          <a:ea typeface="微软雅黑" panose="020b0503020204020204" pitchFamily="34" charset="-122"/>
                          <a:cs typeface="Times New Roman" panose="02020603050405020304"/>
                        </a:rPr>
                        <a:t>　</a:t>
                      </a:r>
                      <a:r>
                        <a:rPr lang="zh-CN" sz="2400" kern="100">
                          <a:solidFill>
                            <a:srgbClr val="000000"/>
                          </a:solidFill>
                          <a:latin typeface="NEU-BZ-S92"/>
                          <a:ea typeface="微软雅黑" panose="020b0503020204020204" pitchFamily="34" charset="-122"/>
                          <a:cs typeface="Times New Roman" panose="02020603050405020304"/>
                        </a:rPr>
                        <a:t>小灯泡不亮的原因</a:t>
                      </a:r>
                      <a:r>
                        <a:rPr lang="en-US" sz="2400" kern="100">
                          <a:solidFill>
                            <a:srgbClr val="000000"/>
                          </a:solidFill>
                          <a:latin typeface="NEU-BZ-S92"/>
                          <a:ea typeface="微软雅黑" panose="020b0503020204020204" pitchFamily="34" charset="-122"/>
                          <a:cs typeface="Times New Roman" panose="02020603050405020304"/>
                        </a:rPr>
                        <a:t>:①</a:t>
                      </a:r>
                      <a:r>
                        <a:rPr lang="zh-CN" sz="2400" kern="100">
                          <a:solidFill>
                            <a:srgbClr val="000000"/>
                          </a:solidFill>
                          <a:latin typeface="NEU-BZ-S92"/>
                          <a:ea typeface="微软雅黑" panose="020b0503020204020204" pitchFamily="34" charset="-122"/>
                          <a:cs typeface="Times New Roman" panose="02020603050405020304"/>
                        </a:rPr>
                        <a:t>电路完好</a:t>
                      </a:r>
                      <a:r>
                        <a:rPr lang="en-US" sz="2400" kern="100">
                          <a:solidFill>
                            <a:srgbClr val="000000"/>
                          </a:solidFill>
                          <a:latin typeface="NEU-BZ-S92"/>
                          <a:ea typeface="微软雅黑" panose="020b0503020204020204" pitchFamily="34" charset="-122"/>
                          <a:cs typeface="Times New Roman" panose="02020603050405020304"/>
                        </a:rPr>
                        <a:t>,</a:t>
                      </a:r>
                      <a:r>
                        <a:rPr lang="zh-CN" sz="2400" kern="100">
                          <a:solidFill>
                            <a:srgbClr val="000000"/>
                          </a:solidFill>
                          <a:latin typeface="NEU-BZ-S92"/>
                          <a:ea typeface="微软雅黑" panose="020b0503020204020204" pitchFamily="34" charset="-122"/>
                          <a:cs typeface="Times New Roman" panose="02020603050405020304"/>
                        </a:rPr>
                        <a:t>灯不亮</a:t>
                      </a:r>
                      <a:r>
                        <a:rPr lang="en-US" sz="2400" kern="100">
                          <a:solidFill>
                            <a:srgbClr val="000000"/>
                          </a:solidFill>
                          <a:latin typeface="NEU-BZ-S92"/>
                          <a:ea typeface="微软雅黑" panose="020b0503020204020204" pitchFamily="34" charset="-122"/>
                          <a:cs typeface="Times New Roman" panose="02020603050405020304"/>
                        </a:rPr>
                        <a:t>:</a:t>
                      </a:r>
                      <a:r>
                        <a:rPr lang="zh-CN" sz="2400" u="sng" kern="100">
                          <a:solidFill>
                            <a:srgbClr val="000000"/>
                          </a:solidFill>
                          <a:uFill>
                            <a:solidFill>
                              <a:srgbClr val="000000"/>
                            </a:solidFill>
                          </a:uFill>
                          <a:latin typeface="NEU-BZ-S92"/>
                          <a:ea typeface="微软雅黑" panose="020b0503020204020204" pitchFamily="34" charset="-122"/>
                          <a:cs typeface="Times New Roman" panose="02020603050405020304"/>
                        </a:rPr>
                        <a:t>滑动变阻器连入电路的阻值太大</a:t>
                      </a:r>
                      <a:r>
                        <a:rPr lang="en-US" sz="2400" kern="100">
                          <a:solidFill>
                            <a:srgbClr val="000000"/>
                          </a:solidFill>
                          <a:latin typeface="NEU-BZ-S92"/>
                          <a:ea typeface="微软雅黑" panose="020b0503020204020204" pitchFamily="34" charset="-122"/>
                          <a:cs typeface="Times New Roman" panose="02020603050405020304"/>
                        </a:rPr>
                        <a:t>,</a:t>
                      </a:r>
                      <a:r>
                        <a:rPr lang="zh-CN" sz="2400" kern="100">
                          <a:solidFill>
                            <a:srgbClr val="000000"/>
                          </a:solidFill>
                          <a:latin typeface="NEU-BZ-S92"/>
                          <a:ea typeface="微软雅黑" panose="020b0503020204020204" pitchFamily="34" charset="-122"/>
                          <a:cs typeface="Times New Roman" panose="02020603050405020304"/>
                        </a:rPr>
                        <a:t>移动滑片观察小灯泡是否发光</a:t>
                      </a:r>
                      <a:r>
                        <a:rPr lang="en-US" sz="2400" kern="100">
                          <a:solidFill>
                            <a:srgbClr val="000000"/>
                          </a:solidFill>
                          <a:latin typeface="NEU-BZ-S92"/>
                          <a:ea typeface="微软雅黑" panose="020b0503020204020204" pitchFamily="34" charset="-122"/>
                          <a:cs typeface="Times New Roman" panose="02020603050405020304"/>
                        </a:rPr>
                        <a:t>;②</a:t>
                      </a:r>
                      <a:r>
                        <a:rPr lang="zh-CN" sz="2400" kern="100">
                          <a:solidFill>
                            <a:srgbClr val="000000"/>
                          </a:solidFill>
                          <a:latin typeface="NEU-BZ-S92"/>
                          <a:ea typeface="微软雅黑" panose="020b0503020204020204" pitchFamily="34" charset="-122"/>
                          <a:cs typeface="Times New Roman" panose="02020603050405020304"/>
                        </a:rPr>
                        <a:t>电路故障</a:t>
                      </a:r>
                      <a:r>
                        <a:rPr lang="en-US" sz="2400" kern="100">
                          <a:solidFill>
                            <a:srgbClr val="000000"/>
                          </a:solidFill>
                          <a:latin typeface="NEU-BZ-S92"/>
                          <a:ea typeface="微软雅黑" panose="020b0503020204020204" pitchFamily="34" charset="-122"/>
                          <a:cs typeface="Times New Roman" panose="02020603050405020304"/>
                        </a:rPr>
                        <a:t>,</a:t>
                      </a:r>
                      <a:r>
                        <a:rPr lang="zh-CN" sz="2400" kern="100">
                          <a:solidFill>
                            <a:srgbClr val="000000"/>
                          </a:solidFill>
                          <a:latin typeface="NEU-BZ-S92"/>
                          <a:ea typeface="微软雅黑" panose="020b0503020204020204" pitchFamily="34" charset="-122"/>
                          <a:cs typeface="Times New Roman" panose="02020603050405020304"/>
                        </a:rPr>
                        <a:t>灯不亮</a:t>
                      </a:r>
                      <a:r>
                        <a:rPr lang="en-US" sz="2400" kern="100">
                          <a:solidFill>
                            <a:srgbClr val="000000"/>
                          </a:solidFill>
                          <a:latin typeface="NEU-BZ-S92"/>
                          <a:ea typeface="微软雅黑" panose="020b0503020204020204" pitchFamily="34" charset="-122"/>
                          <a:cs typeface="Times New Roman" panose="02020603050405020304"/>
                        </a:rPr>
                        <a:t>:</a:t>
                      </a:r>
                      <a:r>
                        <a:rPr lang="zh-CN" sz="2400" kern="100">
                          <a:solidFill>
                            <a:srgbClr val="000000"/>
                          </a:solidFill>
                          <a:latin typeface="NEU-BZ-S92"/>
                          <a:ea typeface="微软雅黑" panose="020b0503020204020204" pitchFamily="34" charset="-122"/>
                          <a:cs typeface="Times New Roman" panose="02020603050405020304"/>
                        </a:rPr>
                        <a:t>小灯泡断路或短路</a:t>
                      </a:r>
                      <a:r>
                        <a:rPr lang="en-US" sz="2400" kern="100">
                          <a:solidFill>
                            <a:srgbClr val="000000"/>
                          </a:solidFill>
                          <a:latin typeface="NEU-BZ-S92"/>
                          <a:ea typeface="微软雅黑" panose="020b0503020204020204" pitchFamily="34" charset="-122"/>
                          <a:cs typeface="Times New Roman" panose="02020603050405020304"/>
                        </a:rPr>
                        <a:t>,</a:t>
                      </a:r>
                      <a:r>
                        <a:rPr lang="zh-CN" sz="2400" kern="100">
                          <a:solidFill>
                            <a:srgbClr val="000000"/>
                          </a:solidFill>
                          <a:latin typeface="NEU-BZ-S92"/>
                          <a:ea typeface="微软雅黑" panose="020b0503020204020204" pitchFamily="34" charset="-122"/>
                          <a:cs typeface="Times New Roman" panose="02020603050405020304"/>
                        </a:rPr>
                        <a:t>根据电表示数判断。</a:t>
                      </a:r>
                      <a:endParaRPr lang="zh-CN" sz="2400" kern="100">
                        <a:solidFill>
                          <a:srgbClr val="000000"/>
                        </a:solidFill>
                        <a:latin typeface="NEU-BZ-S92"/>
                        <a:ea typeface="方正书宋_GBK"/>
                        <a:cs typeface="Times New Roman" panose="02020603050405020304"/>
                      </a:endParaRPr>
                    </a:p>
                    <a:p>
                      <a:pPr>
                        <a:lnSpc>
                          <a:spcPct val="150000"/>
                        </a:lnSpc>
                        <a:spcAft>
                          <a:spcPct val="0"/>
                        </a:spcAft>
                      </a:pPr>
                      <a:r>
                        <a:rPr lang="zh-CN" sz="2400" i="1" kern="100">
                          <a:solidFill>
                            <a:srgbClr val="000000"/>
                          </a:solidFill>
                          <a:latin typeface="NEU-BZ-S92"/>
                          <a:ea typeface="微软雅黑" panose="020b0503020204020204" pitchFamily="34" charset="-122"/>
                          <a:cs typeface="Times New Roman" panose="02020603050405020304"/>
                        </a:rPr>
                        <a:t>　</a:t>
                      </a:r>
                      <a:r>
                        <a:rPr lang="zh-CN" sz="2400" kern="100">
                          <a:solidFill>
                            <a:srgbClr val="000000"/>
                          </a:solidFill>
                          <a:latin typeface="NEU-BZ-S92"/>
                          <a:ea typeface="微软雅黑" panose="020b0503020204020204" pitchFamily="34" charset="-122"/>
                          <a:cs typeface="Times New Roman" panose="02020603050405020304"/>
                        </a:rPr>
                        <a:t>移动滑片</a:t>
                      </a:r>
                      <a:r>
                        <a:rPr lang="en-US" sz="2400" kern="100">
                          <a:solidFill>
                            <a:srgbClr val="000000"/>
                          </a:solidFill>
                          <a:latin typeface="NEU-BZ-S92"/>
                          <a:ea typeface="微软雅黑" panose="020b0503020204020204" pitchFamily="34" charset="-122"/>
                          <a:cs typeface="Times New Roman" panose="02020603050405020304"/>
                        </a:rPr>
                        <a:t>,</a:t>
                      </a:r>
                      <a:r>
                        <a:rPr lang="zh-CN" sz="2400" kern="100">
                          <a:solidFill>
                            <a:srgbClr val="000000"/>
                          </a:solidFill>
                          <a:latin typeface="NEU-BZ-S92"/>
                          <a:ea typeface="微软雅黑" panose="020b0503020204020204" pitchFamily="34" charset="-122"/>
                          <a:cs typeface="Times New Roman" panose="02020603050405020304"/>
                        </a:rPr>
                        <a:t>电表示数不变的原因</a:t>
                      </a:r>
                      <a:r>
                        <a:rPr lang="en-US" sz="2400" kern="100">
                          <a:solidFill>
                            <a:srgbClr val="000000"/>
                          </a:solidFill>
                          <a:latin typeface="NEU-BZ-S92"/>
                          <a:ea typeface="微软雅黑" panose="020b0503020204020204" pitchFamily="34" charset="-122"/>
                          <a:cs typeface="Times New Roman" panose="02020603050405020304"/>
                        </a:rPr>
                        <a:t>:</a:t>
                      </a:r>
                      <a:r>
                        <a:rPr lang="zh-CN" sz="2400" kern="100">
                          <a:solidFill>
                            <a:srgbClr val="000000"/>
                          </a:solidFill>
                          <a:latin typeface="NEU-BZ-S92"/>
                          <a:ea typeface="微软雅黑" panose="020b0503020204020204" pitchFamily="34" charset="-122"/>
                          <a:cs typeface="Times New Roman" panose="02020603050405020304"/>
                        </a:rPr>
                        <a:t>滑动变阻器</a:t>
                      </a:r>
                      <a:r>
                        <a:rPr lang="zh-CN" sz="2400" u="sng" kern="100">
                          <a:solidFill>
                            <a:srgbClr val="000000"/>
                          </a:solidFill>
                          <a:uFill>
                            <a:solidFill>
                              <a:srgbClr val="000000"/>
                            </a:solidFill>
                          </a:uFill>
                          <a:latin typeface="NEU-BZ-S92"/>
                          <a:ea typeface="微软雅黑" panose="020b0503020204020204" pitchFamily="34" charset="-122"/>
                          <a:cs typeface="Times New Roman" panose="02020603050405020304"/>
                        </a:rPr>
                        <a:t>同时接两个上接线柱</a:t>
                      </a:r>
                      <a:r>
                        <a:rPr lang="zh-CN" sz="2400" kern="100">
                          <a:solidFill>
                            <a:srgbClr val="000000"/>
                          </a:solidFill>
                          <a:latin typeface="NEU-BZ-S92"/>
                          <a:ea typeface="微软雅黑" panose="020b0503020204020204" pitchFamily="34" charset="-122"/>
                          <a:cs typeface="Times New Roman" panose="02020603050405020304"/>
                        </a:rPr>
                        <a:t>或</a:t>
                      </a:r>
                      <a:r>
                        <a:rPr lang="zh-CN" sz="2400" u="sng" kern="100">
                          <a:solidFill>
                            <a:srgbClr val="000000"/>
                          </a:solidFill>
                          <a:uFill>
                            <a:solidFill>
                              <a:srgbClr val="000000"/>
                            </a:solidFill>
                          </a:uFill>
                          <a:latin typeface="NEU-BZ-S92"/>
                          <a:ea typeface="微软雅黑" panose="020b0503020204020204" pitchFamily="34" charset="-122"/>
                          <a:cs typeface="Times New Roman" panose="02020603050405020304"/>
                        </a:rPr>
                        <a:t>同时接两个下接线柱</a:t>
                      </a:r>
                      <a:endParaRPr lang="zh-CN" sz="2400" kern="100">
                        <a:solidFill>
                          <a:srgbClr val="000000"/>
                        </a:solidFill>
                        <a:latin typeface="NEU-BZ-S92"/>
                        <a:ea typeface="方正书宋_GBK"/>
                        <a:cs typeface="Times New Roman" panose="02020603050405020304"/>
                      </a:endParaRPr>
                    </a:p>
                  </a:txBody>
                  <a:tcPr marL="7875" marR="7875"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r>
            </a:tbl>
          </a:graphicData>
        </a:graphic>
      </p:graphicFrame>
      <p:sp>
        <p:nvSpPr>
          <p:cNvPr id="3" name="TextBox 2"/>
          <p:cNvSpPr txBox="1"/>
          <p:nvPr/>
        </p:nvSpPr>
        <p:spPr>
          <a:xfrm>
            <a:off x="10810114" y="500836"/>
            <a:ext cx="1071570" cy="461665"/>
          </a:xfrm>
          <a:prstGeom prst="rect">
            <a:avLst/>
          </a:prstGeom>
          <a:noFill/>
        </p:spPr>
        <p:txBody>
          <a:bodyPr wrap="square" rtlCol="0">
            <a:spAutoFit/>
          </a:bodyPr>
          <a:lstStyle/>
          <a:p>
            <a:r>
              <a:rPr lang="en-US" altLang="zh-CN" smtClean="0"/>
              <a:t>(</a:t>
            </a:r>
            <a:r>
              <a:rPr lang="zh-CN" altLang="en-US" smtClean="0"/>
              <a:t>续表</a:t>
            </a:r>
            <a:r>
              <a:rPr lang="en-US" altLang="zh-CN" smtClean="0"/>
              <a:t>)</a:t>
            </a:r>
            <a:endParaRPr lang="zh-CN" altLang="en-US"/>
          </a:p>
        </p:txBody>
      </p:sp>
    </p:spTree>
  </p:cSld>
  <p:clrMapOvr>
    <a:masterClrMapping/>
  </p:clrMapOvr>
  <p:transition>
    <p:fade/>
  </p:transition>
  <p:timing/>
</p:sld>
</file>

<file path=ppt/slides/slide3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graphicFrame>
        <p:nvGraphicFramePr>
          <p:cNvPr id="2" name="表格 1"/>
          <p:cNvGraphicFramePr>
            <a:graphicFrameLocks noGrp="1"/>
          </p:cNvGraphicFramePr>
          <p:nvPr/>
        </p:nvGraphicFramePr>
        <p:xfrm>
          <a:off x="1023108" y="1006690"/>
          <a:ext cx="10644262" cy="4937760"/>
        </p:xfrm>
        <a:graphic>
          <a:graphicData uri="http://schemas.openxmlformats.org/drawingml/2006/table">
            <a:tbl>
              <a:tblPr/>
              <a:tblGrid>
                <a:gridCol w="1357322"/>
                <a:gridCol w="9286940"/>
              </a:tblGrid>
              <a:tr h="793794">
                <a:tc>
                  <a:txBody>
                    <a:bodyPr vert="horz" wrap="square"/>
                    <a:lstStyle/>
                    <a:p>
                      <a:pPr algn="ctr">
                        <a:lnSpc>
                          <a:spcPct val="150000"/>
                        </a:lnSpc>
                        <a:spcAft>
                          <a:spcPct val="0"/>
                        </a:spcAft>
                      </a:pPr>
                      <a:r>
                        <a:rPr lang="zh-CN" sz="2400" kern="100">
                          <a:solidFill>
                            <a:srgbClr val="000000"/>
                          </a:solidFill>
                          <a:latin typeface="NEU-BZ-S92"/>
                          <a:ea typeface="微软雅黑" panose="020b0503020204020204" pitchFamily="34" charset="-122"/>
                          <a:cs typeface="Times New Roman" panose="02020603050405020304"/>
                        </a:rPr>
                        <a:t>多次测量</a:t>
                      </a:r>
                      <a:endParaRPr lang="zh-CN" sz="2400" kern="100">
                        <a:solidFill>
                          <a:srgbClr val="000000"/>
                        </a:solidFill>
                        <a:latin typeface="NEU-BZ-S92"/>
                        <a:ea typeface="方正书宋_GBK"/>
                        <a:cs typeface="Times New Roman" panose="02020603050405020304"/>
                      </a:endParaRPr>
                    </a:p>
                    <a:p>
                      <a:pPr algn="ctr">
                        <a:lnSpc>
                          <a:spcPct val="150000"/>
                        </a:lnSpc>
                        <a:spcAft>
                          <a:spcPct val="0"/>
                        </a:spcAft>
                      </a:pPr>
                      <a:r>
                        <a:rPr lang="zh-CN" sz="2400" kern="100">
                          <a:solidFill>
                            <a:srgbClr val="000000"/>
                          </a:solidFill>
                          <a:latin typeface="NEU-BZ-S92"/>
                          <a:ea typeface="微软雅黑" panose="020b0503020204020204" pitchFamily="34" charset="-122"/>
                          <a:cs typeface="Times New Roman" panose="02020603050405020304"/>
                        </a:rPr>
                        <a:t>的目的</a:t>
                      </a:r>
                      <a:endParaRPr lang="zh-CN" sz="2400" kern="100">
                        <a:solidFill>
                          <a:srgbClr val="000000"/>
                        </a:solidFill>
                        <a:latin typeface="NEU-BZ-S92"/>
                        <a:ea typeface="方正书宋_GBK"/>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chemeClr val="bg1">
                        <a:lumMod val="95000"/>
                      </a:schemeClr>
                    </a:solidFill>
                  </a:tcPr>
                </a:tc>
                <a:tc>
                  <a:txBody>
                    <a:bodyPr vert="horz" wrap="square"/>
                    <a:lstStyle/>
                    <a:p>
                      <a:pPr>
                        <a:lnSpc>
                          <a:spcPct val="150000"/>
                        </a:lnSpc>
                        <a:spcAft>
                          <a:spcPct val="0"/>
                        </a:spcAft>
                      </a:pPr>
                      <a:r>
                        <a:rPr lang="zh-CN" sz="2400" i="1" kern="100">
                          <a:solidFill>
                            <a:srgbClr val="000000"/>
                          </a:solidFill>
                          <a:latin typeface="NEU-BZ-S92"/>
                          <a:ea typeface="微软雅黑" panose="020b0503020204020204" pitchFamily="34" charset="-122"/>
                          <a:cs typeface="Times New Roman" panose="02020603050405020304"/>
                        </a:rPr>
                        <a:t>　</a:t>
                      </a:r>
                      <a:r>
                        <a:rPr lang="zh-CN" sz="2400" kern="100">
                          <a:solidFill>
                            <a:srgbClr val="000000"/>
                          </a:solidFill>
                          <a:latin typeface="NEU-BZ-S92"/>
                          <a:ea typeface="微软雅黑" panose="020b0503020204020204" pitchFamily="34" charset="-122"/>
                          <a:cs typeface="Times New Roman" panose="02020603050405020304"/>
                        </a:rPr>
                        <a:t>测出小灯泡在不同电压下的实际功率并比较、探究</a:t>
                      </a:r>
                      <a:r>
                        <a:rPr lang="zh-CN" sz="2400" u="sng" kern="100">
                          <a:solidFill>
                            <a:srgbClr val="000000"/>
                          </a:solidFill>
                          <a:uFill>
                            <a:solidFill>
                              <a:srgbClr val="000000"/>
                            </a:solidFill>
                          </a:uFill>
                          <a:latin typeface="NEU-BZ-S92"/>
                          <a:ea typeface="微软雅黑" panose="020b0503020204020204" pitchFamily="34" charset="-122"/>
                          <a:cs typeface="Times New Roman" panose="02020603050405020304"/>
                        </a:rPr>
                        <a:t>电功率与电压的关系及小灯泡亮度变化规律</a:t>
                      </a:r>
                      <a:r>
                        <a:rPr lang="en-US" sz="2400" kern="100">
                          <a:solidFill>
                            <a:srgbClr val="000000"/>
                          </a:solidFill>
                          <a:latin typeface="NEU-BZ-S92"/>
                          <a:ea typeface="微软雅黑" panose="020b0503020204020204" pitchFamily="34" charset="-122"/>
                          <a:cs typeface="Times New Roman" panose="02020603050405020304"/>
                        </a:rPr>
                        <a:t>(</a:t>
                      </a:r>
                      <a:r>
                        <a:rPr lang="zh-CN" sz="2400" kern="100">
                          <a:solidFill>
                            <a:srgbClr val="000000"/>
                          </a:solidFill>
                          <a:latin typeface="NEU-BZ-S92"/>
                          <a:ea typeface="微软雅黑" panose="020b0503020204020204" pitchFamily="34" charset="-122"/>
                          <a:cs typeface="Times New Roman" panose="02020603050405020304"/>
                        </a:rPr>
                        <a:t>小灯泡实际电压不同</a:t>
                      </a:r>
                      <a:r>
                        <a:rPr lang="en-US" sz="2400" kern="100">
                          <a:solidFill>
                            <a:srgbClr val="000000"/>
                          </a:solidFill>
                          <a:latin typeface="NEU-BZ-S92"/>
                          <a:ea typeface="微软雅黑" panose="020b0503020204020204" pitchFamily="34" charset="-122"/>
                          <a:cs typeface="Times New Roman" panose="02020603050405020304"/>
                        </a:rPr>
                        <a:t>,</a:t>
                      </a:r>
                      <a:r>
                        <a:rPr lang="zh-CN" sz="2400" kern="100">
                          <a:solidFill>
                            <a:srgbClr val="000000"/>
                          </a:solidFill>
                          <a:latin typeface="NEU-BZ-S92"/>
                          <a:ea typeface="微软雅黑" panose="020b0503020204020204" pitchFamily="34" charset="-122"/>
                          <a:cs typeface="Times New Roman" panose="02020603050405020304"/>
                        </a:rPr>
                        <a:t>小灯泡的实际功率理应不同</a:t>
                      </a:r>
                      <a:r>
                        <a:rPr lang="en-US" sz="2400" kern="100">
                          <a:solidFill>
                            <a:srgbClr val="000000"/>
                          </a:solidFill>
                          <a:latin typeface="NEU-BZ-S92"/>
                          <a:ea typeface="微软雅黑" panose="020b0503020204020204" pitchFamily="34" charset="-122"/>
                          <a:cs typeface="Times New Roman" panose="02020603050405020304"/>
                        </a:rPr>
                        <a:t>,</a:t>
                      </a:r>
                      <a:r>
                        <a:rPr lang="zh-CN" sz="2400" u="sng" kern="100">
                          <a:solidFill>
                            <a:srgbClr val="000000"/>
                          </a:solidFill>
                          <a:uFill>
                            <a:solidFill>
                              <a:srgbClr val="000000"/>
                            </a:solidFill>
                          </a:uFill>
                          <a:latin typeface="NEU-BZ-S92"/>
                          <a:ea typeface="微软雅黑" panose="020b0503020204020204" pitchFamily="34" charset="-122"/>
                          <a:cs typeface="Times New Roman" panose="02020603050405020304"/>
                        </a:rPr>
                        <a:t>求平均值没有意义</a:t>
                      </a:r>
                      <a:r>
                        <a:rPr lang="en-US" sz="2400" kern="100">
                          <a:solidFill>
                            <a:srgbClr val="000000"/>
                          </a:solidFill>
                          <a:latin typeface="NEU-BZ-S92"/>
                          <a:ea typeface="微软雅黑" panose="020b0503020204020204" pitchFamily="34" charset="-122"/>
                          <a:cs typeface="Times New Roman" panose="02020603050405020304"/>
                        </a:rPr>
                        <a:t>)</a:t>
                      </a:r>
                      <a:endParaRPr lang="zh-CN" sz="2400" kern="100">
                        <a:solidFill>
                          <a:srgbClr val="000000"/>
                        </a:solidFill>
                        <a:latin typeface="NEU-BZ-S92"/>
                        <a:ea typeface="方正书宋_GBK"/>
                        <a:cs typeface="Times New Roman" panose="02020603050405020304"/>
                      </a:endParaRPr>
                    </a:p>
                  </a:txBody>
                  <a:tcPr marL="28575" marR="28575"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r>
              <a:tr h="529196">
                <a:tc>
                  <a:txBody>
                    <a:bodyPr vert="horz" wrap="square"/>
                    <a:lstStyle/>
                    <a:p>
                      <a:pPr algn="ctr">
                        <a:lnSpc>
                          <a:spcPct val="150000"/>
                        </a:lnSpc>
                      </a:pPr>
                      <a:r>
                        <a:rPr lang="zh-CN" altLang="en-US" sz="2400" kern="1200" smtClean="0">
                          <a:solidFill>
                            <a:schemeClr val="tx1"/>
                          </a:solidFill>
                          <a:latin typeface="+mn-lt"/>
                          <a:ea typeface="+mn-ea"/>
                          <a:cs typeface="+mn-cs"/>
                        </a:rPr>
                        <a:t>设计</a:t>
                      </a:r>
                      <a:endParaRPr lang="zh-CN" altLang="en-US" sz="2400" kern="1200" smtClean="0">
                        <a:solidFill>
                          <a:schemeClr val="tx1"/>
                        </a:solidFill>
                        <a:latin typeface="+mn-lt"/>
                        <a:ea typeface="+mn-ea"/>
                        <a:cs typeface="+mn-cs"/>
                      </a:endParaRPr>
                    </a:p>
                    <a:p>
                      <a:pPr algn="ctr">
                        <a:lnSpc>
                          <a:spcPct val="150000"/>
                        </a:lnSpc>
                      </a:pPr>
                      <a:r>
                        <a:rPr lang="zh-CN" altLang="en-US" sz="2400" kern="1200" smtClean="0">
                          <a:solidFill>
                            <a:schemeClr val="tx1"/>
                          </a:solidFill>
                          <a:latin typeface="+mn-lt"/>
                          <a:ea typeface="+mn-ea"/>
                          <a:cs typeface="+mn-cs"/>
                        </a:rPr>
                        <a:t>表格</a:t>
                      </a:r>
                      <a:endParaRPr lang="zh-CN" sz="2400" kern="100">
                        <a:solidFill>
                          <a:srgbClr val="000000"/>
                        </a:solidFill>
                        <a:latin typeface="NEU-BZ-S92"/>
                        <a:ea typeface="方正书宋_GBK"/>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chemeClr val="bg1">
                        <a:lumMod val="95000"/>
                      </a:schemeClr>
                    </a:solidFill>
                  </a:tcPr>
                </a:tc>
                <a:tc>
                  <a:txBody>
                    <a:bodyPr vert="horz" wrap="square"/>
                    <a:lstStyle/>
                    <a:p>
                      <a:pPr>
                        <a:lnSpc>
                          <a:spcPct val="150000"/>
                        </a:lnSpc>
                        <a:spcAft>
                          <a:spcPct val="0"/>
                        </a:spcAft>
                      </a:pPr>
                      <a:r>
                        <a:rPr lang="zh-CN" sz="2400" i="1" kern="100">
                          <a:solidFill>
                            <a:srgbClr val="000000"/>
                          </a:solidFill>
                          <a:latin typeface="NEU-BZ-S92"/>
                          <a:ea typeface="微软雅黑" panose="020b0503020204020204" pitchFamily="34" charset="-122"/>
                          <a:cs typeface="Times New Roman" panose="02020603050405020304"/>
                        </a:rPr>
                        <a:t>　</a:t>
                      </a:r>
                      <a:endParaRPr lang="en-US" altLang="zh-CN" sz="2400" i="1" kern="100" smtClean="0">
                        <a:solidFill>
                          <a:srgbClr val="000000"/>
                        </a:solidFill>
                        <a:latin typeface="NEU-BZ-S92"/>
                        <a:ea typeface="微软雅黑" panose="020b0503020204020204" pitchFamily="34" charset="-122"/>
                        <a:cs typeface="Times New Roman" panose="02020603050405020304"/>
                      </a:endParaRPr>
                    </a:p>
                    <a:p>
                      <a:pPr>
                        <a:lnSpc>
                          <a:spcPct val="150000"/>
                        </a:lnSpc>
                        <a:spcAft>
                          <a:spcPct val="0"/>
                        </a:spcAft>
                      </a:pPr>
                      <a:endParaRPr lang="en-US" altLang="zh-CN" sz="2400" i="1" kern="100" smtClean="0">
                        <a:solidFill>
                          <a:srgbClr val="000000"/>
                        </a:solidFill>
                        <a:latin typeface="NEU-BZ-S92"/>
                        <a:ea typeface="微软雅黑" panose="020b0503020204020204" pitchFamily="34" charset="-122"/>
                        <a:cs typeface="Times New Roman" panose="02020603050405020304"/>
                      </a:endParaRPr>
                    </a:p>
                    <a:p>
                      <a:pPr>
                        <a:lnSpc>
                          <a:spcPct val="150000"/>
                        </a:lnSpc>
                        <a:spcAft>
                          <a:spcPct val="0"/>
                        </a:spcAft>
                      </a:pPr>
                      <a:endParaRPr lang="en-US" altLang="zh-CN" sz="2400" i="1" kern="100" smtClean="0">
                        <a:solidFill>
                          <a:srgbClr val="000000"/>
                        </a:solidFill>
                        <a:latin typeface="NEU-BZ-S92"/>
                        <a:ea typeface="微软雅黑" panose="020b0503020204020204" pitchFamily="34" charset="-122"/>
                        <a:cs typeface="Times New Roman" panose="02020603050405020304"/>
                      </a:endParaRPr>
                    </a:p>
                    <a:p>
                      <a:pPr>
                        <a:lnSpc>
                          <a:spcPct val="150000"/>
                        </a:lnSpc>
                        <a:spcAft>
                          <a:spcPct val="0"/>
                        </a:spcAft>
                      </a:pPr>
                      <a:endParaRPr lang="en-US" altLang="zh-CN" sz="2400" i="1" kern="100" smtClean="0">
                        <a:solidFill>
                          <a:srgbClr val="000000"/>
                        </a:solidFill>
                        <a:latin typeface="NEU-BZ-S92"/>
                        <a:ea typeface="微软雅黑" panose="020b0503020204020204" pitchFamily="34" charset="-122"/>
                        <a:cs typeface="Times New Roman" panose="02020603050405020304"/>
                      </a:endParaRPr>
                    </a:p>
                    <a:p>
                      <a:pPr>
                        <a:lnSpc>
                          <a:spcPct val="150000"/>
                        </a:lnSpc>
                        <a:spcAft>
                          <a:spcPct val="0"/>
                        </a:spcAft>
                      </a:pPr>
                      <a:endParaRPr lang="en-US" altLang="zh-CN" sz="2400" i="1" kern="100" smtClean="0">
                        <a:solidFill>
                          <a:srgbClr val="000000"/>
                        </a:solidFill>
                        <a:latin typeface="NEU-BZ-S92"/>
                        <a:ea typeface="微软雅黑" panose="020b0503020204020204" pitchFamily="34" charset="-122"/>
                        <a:cs typeface="Times New Roman" panose="02020603050405020304"/>
                      </a:endParaRPr>
                    </a:p>
                    <a:p>
                      <a:pPr>
                        <a:lnSpc>
                          <a:spcPct val="150000"/>
                        </a:lnSpc>
                        <a:spcAft>
                          <a:spcPct val="0"/>
                        </a:spcAft>
                      </a:pPr>
                      <a:endParaRPr lang="zh-CN" sz="2400" kern="100">
                        <a:solidFill>
                          <a:srgbClr val="000000"/>
                        </a:solidFill>
                        <a:latin typeface="NEU-BZ-S92"/>
                        <a:ea typeface="方正书宋_GBK"/>
                        <a:cs typeface="Times New Roman" panose="02020603050405020304"/>
                      </a:endParaRPr>
                    </a:p>
                  </a:txBody>
                  <a:tcPr marL="7875" marR="7875"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r>
            </a:tbl>
          </a:graphicData>
        </a:graphic>
      </p:graphicFrame>
      <p:sp>
        <p:nvSpPr>
          <p:cNvPr id="3" name="TextBox 2"/>
          <p:cNvSpPr txBox="1"/>
          <p:nvPr/>
        </p:nvSpPr>
        <p:spPr>
          <a:xfrm>
            <a:off x="10810114" y="610675"/>
            <a:ext cx="1071570" cy="461665"/>
          </a:xfrm>
          <a:prstGeom prst="rect">
            <a:avLst/>
          </a:prstGeom>
          <a:noFill/>
        </p:spPr>
        <p:txBody>
          <a:bodyPr wrap="square" rtlCol="0">
            <a:spAutoFit/>
          </a:bodyPr>
          <a:lstStyle/>
          <a:p>
            <a:r>
              <a:rPr lang="en-US" altLang="zh-CN" smtClean="0"/>
              <a:t>(</a:t>
            </a:r>
            <a:r>
              <a:rPr lang="zh-CN" altLang="en-US" smtClean="0"/>
              <a:t>续表</a:t>
            </a:r>
            <a:r>
              <a:rPr lang="en-US" altLang="zh-CN" smtClean="0"/>
              <a:t>)</a:t>
            </a:r>
            <a:endParaRPr lang="zh-CN" altLang="en-US"/>
          </a:p>
        </p:txBody>
      </p:sp>
      <p:graphicFrame>
        <p:nvGraphicFramePr>
          <p:cNvPr id="4" name="表格 3"/>
          <p:cNvGraphicFramePr>
            <a:graphicFrameLocks noGrp="1"/>
          </p:cNvGraphicFramePr>
          <p:nvPr/>
        </p:nvGraphicFramePr>
        <p:xfrm>
          <a:off x="2737620" y="2901172"/>
          <a:ext cx="8143930" cy="2743200"/>
        </p:xfrm>
        <a:graphic>
          <a:graphicData uri="http://schemas.openxmlformats.org/drawingml/2006/table">
            <a:tbl>
              <a:tblPr/>
              <a:tblGrid>
                <a:gridCol w="1916219"/>
                <a:gridCol w="1437164"/>
                <a:gridCol w="1437164"/>
                <a:gridCol w="1437164"/>
                <a:gridCol w="1916219"/>
              </a:tblGrid>
              <a:tr h="0">
                <a:tc>
                  <a:txBody>
                    <a:bodyPr vert="horz" wrap="square"/>
                    <a:lstStyle/>
                    <a:p>
                      <a:pPr algn="ctr">
                        <a:lnSpc>
                          <a:spcPct val="150000"/>
                        </a:lnSpc>
                        <a:spcAft>
                          <a:spcPct val="0"/>
                        </a:spcAft>
                      </a:pPr>
                      <a:r>
                        <a:rPr lang="zh-CN" sz="2400" kern="100">
                          <a:solidFill>
                            <a:srgbClr val="000000"/>
                          </a:solidFill>
                          <a:latin typeface="NEU-BZ-S92"/>
                          <a:ea typeface="微软雅黑" panose="020b0503020204020204" pitchFamily="34" charset="-122"/>
                          <a:cs typeface="Times New Roman" panose="02020603050405020304"/>
                        </a:rPr>
                        <a:t>　　　</a:t>
                      </a:r>
                      <a:r>
                        <a:rPr lang="zh-CN" sz="2400" kern="100" smtClean="0">
                          <a:solidFill>
                            <a:srgbClr val="000000"/>
                          </a:solidFill>
                          <a:latin typeface="NEU-BZ-S92"/>
                          <a:ea typeface="微软雅黑" panose="020b0503020204020204" pitchFamily="34" charset="-122"/>
                          <a:cs typeface="Times New Roman" panose="02020603050405020304"/>
                        </a:rPr>
                        <a:t>物理量</a:t>
                      </a:r>
                      <a:endParaRPr lang="zh-CN" sz="2400" kern="100" smtClean="0">
                        <a:solidFill>
                          <a:srgbClr val="000000"/>
                        </a:solidFill>
                        <a:latin typeface="NEU-BZ-S92"/>
                        <a:ea typeface="方正书宋_GBK"/>
                        <a:cs typeface="Times New Roman" panose="02020603050405020304"/>
                      </a:endParaRPr>
                    </a:p>
                    <a:p>
                      <a:pPr algn="l">
                        <a:lnSpc>
                          <a:spcPct val="150000"/>
                        </a:lnSpc>
                        <a:spcAft>
                          <a:spcPct val="0"/>
                        </a:spcAft>
                      </a:pPr>
                      <a:r>
                        <a:rPr lang="zh-CN" sz="2400" kern="100" smtClean="0">
                          <a:solidFill>
                            <a:srgbClr val="000000"/>
                          </a:solidFill>
                          <a:latin typeface="NEU-BZ-S92"/>
                          <a:ea typeface="微软雅黑" panose="020b0503020204020204" pitchFamily="34" charset="-122"/>
                          <a:cs typeface="Times New Roman" panose="02020603050405020304"/>
                        </a:rPr>
                        <a:t>实验次数　 　　</a:t>
                      </a:r>
                      <a:endParaRPr lang="zh-CN" sz="2400" kern="100">
                        <a:solidFill>
                          <a:srgbClr val="000000"/>
                        </a:solidFill>
                        <a:latin typeface="NEU-BZ-S92"/>
                        <a:ea typeface="方正书宋_GBK"/>
                        <a:cs typeface="Times New Roman" panose="02020603050405020304"/>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tcPr>
                </a:tc>
                <a:tc>
                  <a:txBody>
                    <a:bodyPr vert="horz" wrap="square"/>
                    <a:lstStyle/>
                    <a:p>
                      <a:pPr algn="ctr">
                        <a:lnSpc>
                          <a:spcPct val="150000"/>
                        </a:lnSpc>
                        <a:spcAft>
                          <a:spcPct val="0"/>
                        </a:spcAft>
                      </a:pPr>
                      <a:r>
                        <a:rPr lang="zh-CN" sz="2400" kern="100">
                          <a:solidFill>
                            <a:srgbClr val="000000"/>
                          </a:solidFill>
                          <a:latin typeface="NEU-BZ-S92"/>
                          <a:ea typeface="微软雅黑" panose="020b0503020204020204" pitchFamily="34" charset="-122"/>
                          <a:cs typeface="Times New Roman" panose="02020603050405020304"/>
                        </a:rPr>
                        <a:t>电压</a:t>
                      </a:r>
                      <a:r>
                        <a:rPr lang="en-US" sz="2400" i="1" kern="100">
                          <a:solidFill>
                            <a:srgbClr val="000000"/>
                          </a:solidFill>
                          <a:latin typeface="NEU-BZ-S92"/>
                          <a:ea typeface="微软雅黑" panose="020b0503020204020204" pitchFamily="34" charset="-122"/>
                          <a:cs typeface="Times New Roman" panose="02020603050405020304"/>
                        </a:rPr>
                        <a:t>U</a:t>
                      </a:r>
                      <a:r>
                        <a:rPr lang="en-US" sz="2400" kern="100">
                          <a:solidFill>
                            <a:srgbClr val="000000"/>
                          </a:solidFill>
                          <a:latin typeface="NEU-BZ-S92"/>
                          <a:ea typeface="微软雅黑" panose="020b0503020204020204" pitchFamily="34" charset="-122"/>
                          <a:cs typeface="Times New Roman" panose="02020603050405020304"/>
                        </a:rPr>
                        <a:t>/V</a:t>
                      </a:r>
                      <a:endParaRPr lang="zh-CN" sz="2400" kern="100">
                        <a:solidFill>
                          <a:srgbClr val="000000"/>
                        </a:solidFill>
                        <a:latin typeface="NEU-BZ-S92"/>
                        <a:ea typeface="方正书宋_GBK"/>
                        <a:cs typeface="Times New Roman" panose="02020603050405020304"/>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vert="horz" wrap="square"/>
                    <a:lstStyle/>
                    <a:p>
                      <a:pPr algn="ctr">
                        <a:lnSpc>
                          <a:spcPct val="150000"/>
                        </a:lnSpc>
                        <a:spcAft>
                          <a:spcPct val="0"/>
                        </a:spcAft>
                      </a:pPr>
                      <a:r>
                        <a:rPr lang="zh-CN" sz="2400" kern="100">
                          <a:solidFill>
                            <a:srgbClr val="000000"/>
                          </a:solidFill>
                          <a:latin typeface="NEU-BZ-S92"/>
                          <a:ea typeface="微软雅黑" panose="020b0503020204020204" pitchFamily="34" charset="-122"/>
                          <a:cs typeface="Times New Roman" panose="02020603050405020304"/>
                        </a:rPr>
                        <a:t>电流</a:t>
                      </a:r>
                      <a:r>
                        <a:rPr lang="en-US" sz="2400" i="1" kern="100">
                          <a:solidFill>
                            <a:srgbClr val="000000"/>
                          </a:solidFill>
                          <a:latin typeface="NEU-BZ-S92"/>
                          <a:ea typeface="微软雅黑" panose="020b0503020204020204" pitchFamily="34" charset="-122"/>
                          <a:cs typeface="Times New Roman" panose="02020603050405020304"/>
                        </a:rPr>
                        <a:t>I</a:t>
                      </a:r>
                      <a:r>
                        <a:rPr lang="en-US" sz="2400" kern="100">
                          <a:solidFill>
                            <a:srgbClr val="000000"/>
                          </a:solidFill>
                          <a:latin typeface="NEU-BZ-S92"/>
                          <a:ea typeface="微软雅黑" panose="020b0503020204020204" pitchFamily="34" charset="-122"/>
                          <a:cs typeface="Times New Roman" panose="02020603050405020304"/>
                        </a:rPr>
                        <a:t>/A</a:t>
                      </a:r>
                      <a:endParaRPr lang="zh-CN" sz="2400" kern="100">
                        <a:solidFill>
                          <a:srgbClr val="000000"/>
                        </a:solidFill>
                        <a:latin typeface="NEU-BZ-S92"/>
                        <a:ea typeface="方正书宋_GBK"/>
                        <a:cs typeface="Times New Roman" panose="02020603050405020304"/>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vert="horz" wrap="square"/>
                    <a:lstStyle/>
                    <a:p>
                      <a:pPr algn="ctr">
                        <a:lnSpc>
                          <a:spcPct val="150000"/>
                        </a:lnSpc>
                        <a:spcAft>
                          <a:spcPct val="0"/>
                        </a:spcAft>
                      </a:pPr>
                      <a:r>
                        <a:rPr lang="zh-CN" sz="2400" kern="100">
                          <a:solidFill>
                            <a:srgbClr val="000000"/>
                          </a:solidFill>
                          <a:latin typeface="NEU-BZ-S92"/>
                          <a:ea typeface="微软雅黑" panose="020b0503020204020204" pitchFamily="34" charset="-122"/>
                          <a:cs typeface="Times New Roman" panose="02020603050405020304"/>
                        </a:rPr>
                        <a:t>电功率</a:t>
                      </a:r>
                      <a:r>
                        <a:rPr lang="en-US" sz="2400" i="1" kern="100">
                          <a:solidFill>
                            <a:srgbClr val="000000"/>
                          </a:solidFill>
                          <a:latin typeface="NEU-BZ-S92"/>
                          <a:ea typeface="微软雅黑" panose="020b0503020204020204" pitchFamily="34" charset="-122"/>
                          <a:cs typeface="Times New Roman" panose="02020603050405020304"/>
                        </a:rPr>
                        <a:t>P</a:t>
                      </a:r>
                      <a:r>
                        <a:rPr lang="en-US" sz="2400" kern="100">
                          <a:solidFill>
                            <a:srgbClr val="000000"/>
                          </a:solidFill>
                          <a:latin typeface="NEU-BZ-S92"/>
                          <a:ea typeface="微软雅黑" panose="020b0503020204020204" pitchFamily="34" charset="-122"/>
                          <a:cs typeface="Times New Roman" panose="02020603050405020304"/>
                        </a:rPr>
                        <a:t>/W</a:t>
                      </a:r>
                      <a:endParaRPr lang="zh-CN" sz="2400" kern="100">
                        <a:solidFill>
                          <a:srgbClr val="000000"/>
                        </a:solidFill>
                        <a:latin typeface="NEU-BZ-S92"/>
                        <a:ea typeface="方正书宋_GBK"/>
                        <a:cs typeface="Times New Roman" panose="02020603050405020304"/>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vert="horz" wrap="square"/>
                    <a:lstStyle/>
                    <a:p>
                      <a:pPr algn="ctr">
                        <a:lnSpc>
                          <a:spcPct val="150000"/>
                        </a:lnSpc>
                        <a:spcAft>
                          <a:spcPct val="0"/>
                        </a:spcAft>
                      </a:pPr>
                      <a:r>
                        <a:rPr lang="zh-CN" sz="2400" kern="100">
                          <a:solidFill>
                            <a:srgbClr val="000000"/>
                          </a:solidFill>
                          <a:latin typeface="NEU-BZ-S92"/>
                          <a:ea typeface="微软雅黑" panose="020b0503020204020204" pitchFamily="34" charset="-122"/>
                          <a:cs typeface="Times New Roman" panose="02020603050405020304"/>
                        </a:rPr>
                        <a:t>小灯泡发光情况</a:t>
                      </a:r>
                      <a:endParaRPr lang="zh-CN" sz="2400" kern="100">
                        <a:solidFill>
                          <a:srgbClr val="000000"/>
                        </a:solidFill>
                        <a:latin typeface="NEU-BZ-S92"/>
                        <a:ea typeface="方正书宋_GBK"/>
                        <a:cs typeface="Times New Roman" panose="02020603050405020304"/>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vert="horz" wrap="square"/>
                    <a:lstStyle/>
                    <a:p>
                      <a:pPr algn="ctr">
                        <a:lnSpc>
                          <a:spcPct val="150000"/>
                        </a:lnSpc>
                        <a:spcAft>
                          <a:spcPct val="0"/>
                        </a:spcAft>
                      </a:pPr>
                      <a:r>
                        <a:rPr lang="en-US" sz="2400" kern="100">
                          <a:solidFill>
                            <a:srgbClr val="000000"/>
                          </a:solidFill>
                          <a:latin typeface="微软雅黑" panose="020b0503020204020204" pitchFamily="34" charset="-122"/>
                          <a:ea typeface="方正书宋_GBK"/>
                          <a:cs typeface="Times New Roman" panose="02020603050405020304"/>
                        </a:rPr>
                        <a:t>1</a:t>
                      </a:r>
                      <a:endParaRPr lang="zh-CN" sz="2400" kern="100">
                        <a:solidFill>
                          <a:srgbClr val="000000"/>
                        </a:solidFill>
                        <a:latin typeface="NEU-BZ-S92"/>
                        <a:ea typeface="方正书宋_GBK"/>
                        <a:cs typeface="Times New Roman" panose="02020603050405020304"/>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vert="horz" wrap="square"/>
                    <a:lstStyle/>
                    <a:p>
                      <a:pPr algn="ctr">
                        <a:lnSpc>
                          <a:spcPct val="150000"/>
                        </a:lnSpc>
                        <a:spcAft>
                          <a:spcPct val="0"/>
                        </a:spcAft>
                      </a:pPr>
                      <a:endParaRPr lang="en-US" sz="2400" kern="100">
                        <a:solidFill>
                          <a:srgbClr val="000000"/>
                        </a:solidFill>
                        <a:latin typeface="微软雅黑" panose="020b0503020204020204" pitchFamily="34" charset="-122"/>
                        <a:ea typeface="方正书宋_GBK"/>
                        <a:cs typeface="Times New Roman" panose="02020603050405020304"/>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vert="horz" wrap="square"/>
                    <a:lstStyle/>
                    <a:p>
                      <a:pPr algn="ctr">
                        <a:lnSpc>
                          <a:spcPct val="150000"/>
                        </a:lnSpc>
                        <a:spcAft>
                          <a:spcPct val="0"/>
                        </a:spcAft>
                      </a:pPr>
                      <a:endParaRPr lang="en-US" sz="2400" kern="100">
                        <a:solidFill>
                          <a:srgbClr val="000000"/>
                        </a:solidFill>
                        <a:latin typeface="微软雅黑" panose="020b0503020204020204" pitchFamily="34" charset="-122"/>
                        <a:ea typeface="方正书宋_GBK"/>
                        <a:cs typeface="Times New Roman" panose="02020603050405020304"/>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vert="horz" wrap="square"/>
                    <a:lstStyle/>
                    <a:p>
                      <a:pPr algn="ctr">
                        <a:lnSpc>
                          <a:spcPct val="150000"/>
                        </a:lnSpc>
                        <a:spcAft>
                          <a:spcPct val="0"/>
                        </a:spcAft>
                      </a:pPr>
                      <a:endParaRPr lang="en-US" sz="2400" kern="100">
                        <a:solidFill>
                          <a:srgbClr val="000000"/>
                        </a:solidFill>
                        <a:latin typeface="微软雅黑" panose="020b0503020204020204" pitchFamily="34" charset="-122"/>
                        <a:ea typeface="方正书宋_GBK"/>
                        <a:cs typeface="Times New Roman" panose="02020603050405020304"/>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vert="horz" wrap="square"/>
                    <a:lstStyle/>
                    <a:p>
                      <a:pPr algn="ctr">
                        <a:lnSpc>
                          <a:spcPct val="150000"/>
                        </a:lnSpc>
                        <a:spcAft>
                          <a:spcPct val="0"/>
                        </a:spcAft>
                      </a:pPr>
                      <a:endParaRPr lang="en-US" sz="2400" kern="100">
                        <a:solidFill>
                          <a:srgbClr val="000000"/>
                        </a:solidFill>
                        <a:latin typeface="微软雅黑" panose="020b0503020204020204" pitchFamily="34" charset="-122"/>
                        <a:ea typeface="方正书宋_GBK"/>
                        <a:cs typeface="Times New Roman" panose="02020603050405020304"/>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vert="horz" wrap="square"/>
                    <a:lstStyle/>
                    <a:p>
                      <a:pPr algn="ctr">
                        <a:lnSpc>
                          <a:spcPct val="150000"/>
                        </a:lnSpc>
                        <a:spcAft>
                          <a:spcPct val="0"/>
                        </a:spcAft>
                      </a:pPr>
                      <a:r>
                        <a:rPr lang="en-US" sz="2400" kern="100">
                          <a:solidFill>
                            <a:srgbClr val="000000"/>
                          </a:solidFill>
                          <a:latin typeface="微软雅黑" panose="020b0503020204020204" pitchFamily="34" charset="-122"/>
                          <a:ea typeface="方正书宋_GBK"/>
                          <a:cs typeface="Times New Roman" panose="02020603050405020304"/>
                        </a:rPr>
                        <a:t>2</a:t>
                      </a:r>
                      <a:endParaRPr lang="zh-CN" sz="2400" kern="100">
                        <a:solidFill>
                          <a:srgbClr val="000000"/>
                        </a:solidFill>
                        <a:latin typeface="NEU-BZ-S92"/>
                        <a:ea typeface="方正书宋_GBK"/>
                        <a:cs typeface="Times New Roman" panose="02020603050405020304"/>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vert="horz" wrap="square"/>
                    <a:lstStyle/>
                    <a:p>
                      <a:pPr algn="ctr">
                        <a:lnSpc>
                          <a:spcPct val="150000"/>
                        </a:lnSpc>
                        <a:spcAft>
                          <a:spcPct val="0"/>
                        </a:spcAft>
                      </a:pPr>
                      <a:endParaRPr lang="en-US" sz="2400" kern="100">
                        <a:solidFill>
                          <a:srgbClr val="000000"/>
                        </a:solidFill>
                        <a:latin typeface="微软雅黑" panose="020b0503020204020204" pitchFamily="34" charset="-122"/>
                        <a:ea typeface="方正书宋_GBK"/>
                        <a:cs typeface="Times New Roman" panose="02020603050405020304"/>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vert="horz" wrap="square"/>
                    <a:lstStyle/>
                    <a:p>
                      <a:pPr algn="ctr">
                        <a:lnSpc>
                          <a:spcPct val="150000"/>
                        </a:lnSpc>
                        <a:spcAft>
                          <a:spcPct val="0"/>
                        </a:spcAft>
                      </a:pPr>
                      <a:endParaRPr lang="en-US" sz="2400" kern="100">
                        <a:solidFill>
                          <a:srgbClr val="000000"/>
                        </a:solidFill>
                        <a:latin typeface="微软雅黑" panose="020b0503020204020204" pitchFamily="34" charset="-122"/>
                        <a:ea typeface="方正书宋_GBK"/>
                        <a:cs typeface="Times New Roman" panose="02020603050405020304"/>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vert="horz" wrap="square"/>
                    <a:lstStyle/>
                    <a:p>
                      <a:pPr algn="ctr">
                        <a:lnSpc>
                          <a:spcPct val="150000"/>
                        </a:lnSpc>
                        <a:spcAft>
                          <a:spcPct val="0"/>
                        </a:spcAft>
                      </a:pPr>
                      <a:endParaRPr lang="en-US" sz="2400" kern="100">
                        <a:solidFill>
                          <a:srgbClr val="000000"/>
                        </a:solidFill>
                        <a:latin typeface="微软雅黑" panose="020b0503020204020204" pitchFamily="34" charset="-122"/>
                        <a:ea typeface="方正书宋_GBK"/>
                        <a:cs typeface="Times New Roman" panose="02020603050405020304"/>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vert="horz" wrap="square"/>
                    <a:lstStyle/>
                    <a:p>
                      <a:pPr algn="ctr">
                        <a:lnSpc>
                          <a:spcPct val="150000"/>
                        </a:lnSpc>
                        <a:spcAft>
                          <a:spcPct val="0"/>
                        </a:spcAft>
                      </a:pPr>
                      <a:endParaRPr lang="en-US" sz="2400" kern="100">
                        <a:solidFill>
                          <a:srgbClr val="000000"/>
                        </a:solidFill>
                        <a:latin typeface="微软雅黑" panose="020b0503020204020204" pitchFamily="34" charset="-122"/>
                        <a:ea typeface="方正书宋_GBK"/>
                        <a:cs typeface="Times New Roman" panose="02020603050405020304"/>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vert="horz" wrap="square"/>
                    <a:lstStyle/>
                    <a:p>
                      <a:pPr algn="ctr">
                        <a:lnSpc>
                          <a:spcPct val="150000"/>
                        </a:lnSpc>
                        <a:spcAft>
                          <a:spcPct val="0"/>
                        </a:spcAft>
                      </a:pPr>
                      <a:r>
                        <a:rPr lang="en-US" sz="2400" kern="100">
                          <a:solidFill>
                            <a:srgbClr val="000000"/>
                          </a:solidFill>
                          <a:latin typeface="微软雅黑" panose="020b0503020204020204" pitchFamily="34" charset="-122"/>
                          <a:ea typeface="方正书宋_GBK"/>
                          <a:cs typeface="Times New Roman" panose="02020603050405020304"/>
                        </a:rPr>
                        <a:t>3</a:t>
                      </a:r>
                      <a:endParaRPr lang="zh-CN" sz="2400" kern="100">
                        <a:solidFill>
                          <a:srgbClr val="000000"/>
                        </a:solidFill>
                        <a:latin typeface="NEU-BZ-S92"/>
                        <a:ea typeface="方正书宋_GBK"/>
                        <a:cs typeface="Times New Roman" panose="02020603050405020304"/>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vert="horz" wrap="square"/>
                    <a:lstStyle/>
                    <a:p>
                      <a:pPr algn="ctr">
                        <a:lnSpc>
                          <a:spcPct val="150000"/>
                        </a:lnSpc>
                        <a:spcAft>
                          <a:spcPct val="0"/>
                        </a:spcAft>
                      </a:pPr>
                      <a:endParaRPr lang="en-US" sz="2400" kern="100">
                        <a:solidFill>
                          <a:srgbClr val="000000"/>
                        </a:solidFill>
                        <a:latin typeface="微软雅黑" panose="020b0503020204020204" pitchFamily="34" charset="-122"/>
                        <a:ea typeface="方正书宋_GBK"/>
                        <a:cs typeface="Times New Roman" panose="02020603050405020304"/>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vert="horz" wrap="square"/>
                    <a:lstStyle/>
                    <a:p>
                      <a:pPr algn="ctr">
                        <a:lnSpc>
                          <a:spcPct val="150000"/>
                        </a:lnSpc>
                        <a:spcAft>
                          <a:spcPct val="0"/>
                        </a:spcAft>
                      </a:pPr>
                      <a:endParaRPr lang="en-US" sz="2400" kern="100">
                        <a:solidFill>
                          <a:srgbClr val="000000"/>
                        </a:solidFill>
                        <a:latin typeface="微软雅黑" panose="020b0503020204020204" pitchFamily="34" charset="-122"/>
                        <a:ea typeface="方正书宋_GBK"/>
                        <a:cs typeface="Times New Roman" panose="02020603050405020304"/>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vert="horz" wrap="square"/>
                    <a:lstStyle/>
                    <a:p>
                      <a:pPr algn="ctr">
                        <a:lnSpc>
                          <a:spcPct val="150000"/>
                        </a:lnSpc>
                        <a:spcAft>
                          <a:spcPct val="0"/>
                        </a:spcAft>
                      </a:pPr>
                      <a:endParaRPr lang="en-US" sz="2400" kern="100">
                        <a:solidFill>
                          <a:srgbClr val="000000"/>
                        </a:solidFill>
                        <a:latin typeface="微软雅黑" panose="020b0503020204020204" pitchFamily="34" charset="-122"/>
                        <a:ea typeface="方正书宋_GBK"/>
                        <a:cs typeface="Times New Roman" panose="02020603050405020304"/>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vert="horz" wrap="square"/>
                    <a:lstStyle/>
                    <a:p>
                      <a:pPr algn="ctr">
                        <a:lnSpc>
                          <a:spcPct val="150000"/>
                        </a:lnSpc>
                        <a:spcAft>
                          <a:spcPct val="0"/>
                        </a:spcAft>
                      </a:pPr>
                      <a:endParaRPr lang="en-US" sz="2400" kern="100">
                        <a:solidFill>
                          <a:srgbClr val="000000"/>
                        </a:solidFill>
                        <a:latin typeface="微软雅黑" panose="020b0503020204020204" pitchFamily="34" charset="-122"/>
                        <a:ea typeface="方正书宋_GBK"/>
                        <a:cs typeface="Times New Roman" panose="02020603050405020304"/>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fade/>
  </p:transition>
  <p:timing/>
</p:sld>
</file>

<file path=ppt/slides/slide3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graphicFrame>
        <p:nvGraphicFramePr>
          <p:cNvPr id="2" name="表格 1"/>
          <p:cNvGraphicFramePr>
            <a:graphicFrameLocks noGrp="1"/>
          </p:cNvGraphicFramePr>
          <p:nvPr/>
        </p:nvGraphicFramePr>
        <p:xfrm>
          <a:off x="1023108" y="951100"/>
          <a:ext cx="10644262" cy="5339869"/>
        </p:xfrm>
        <a:graphic>
          <a:graphicData uri="http://schemas.openxmlformats.org/drawingml/2006/table">
            <a:tbl>
              <a:tblPr/>
              <a:tblGrid>
                <a:gridCol w="1586723"/>
                <a:gridCol w="9057539"/>
              </a:tblGrid>
              <a:tr h="1499389">
                <a:tc>
                  <a:txBody>
                    <a:bodyPr vert="horz" wrap="square"/>
                    <a:lstStyle/>
                    <a:p>
                      <a:pPr algn="ctr">
                        <a:lnSpc>
                          <a:spcPct val="150000"/>
                        </a:lnSpc>
                        <a:spcAft>
                          <a:spcPct val="0"/>
                        </a:spcAft>
                      </a:pPr>
                      <a:r>
                        <a:rPr lang="zh-CN" sz="2400" kern="100">
                          <a:solidFill>
                            <a:srgbClr val="000000"/>
                          </a:solidFill>
                          <a:latin typeface="NEU-BZ-S92"/>
                          <a:ea typeface="微软雅黑" panose="020b0503020204020204" pitchFamily="34" charset="-122"/>
                          <a:cs typeface="Times New Roman" panose="02020603050405020304"/>
                        </a:rPr>
                        <a:t>图像</a:t>
                      </a:r>
                      <a:endParaRPr lang="zh-CN" sz="2400" kern="100">
                        <a:solidFill>
                          <a:srgbClr val="000000"/>
                        </a:solidFill>
                        <a:latin typeface="NEU-BZ-S92"/>
                        <a:ea typeface="方正书宋_GBK"/>
                        <a:cs typeface="Times New Roman" panose="02020603050405020304"/>
                      </a:endParaRPr>
                    </a:p>
                    <a:p>
                      <a:pPr algn="ctr">
                        <a:lnSpc>
                          <a:spcPct val="150000"/>
                        </a:lnSpc>
                        <a:spcAft>
                          <a:spcPct val="0"/>
                        </a:spcAft>
                      </a:pPr>
                      <a:r>
                        <a:rPr lang="zh-CN" sz="2400" kern="100">
                          <a:solidFill>
                            <a:srgbClr val="000000"/>
                          </a:solidFill>
                          <a:latin typeface="NEU-BZ-S92"/>
                          <a:ea typeface="微软雅黑" panose="020b0503020204020204" pitchFamily="34" charset="-122"/>
                          <a:cs typeface="Times New Roman" panose="02020603050405020304"/>
                        </a:rPr>
                        <a:t>分析</a:t>
                      </a:r>
                      <a:endParaRPr lang="zh-CN" sz="2400" kern="100">
                        <a:solidFill>
                          <a:srgbClr val="000000"/>
                        </a:solidFill>
                        <a:latin typeface="NEU-BZ-S92"/>
                        <a:ea typeface="方正书宋_GBK"/>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chemeClr val="bg1">
                        <a:lumMod val="95000"/>
                      </a:schemeClr>
                    </a:solidFill>
                  </a:tcPr>
                </a:tc>
                <a:tc>
                  <a:txBody>
                    <a:bodyPr vert="horz" wrap="square"/>
                    <a:lstStyle/>
                    <a:p>
                      <a:pPr algn="ctr">
                        <a:lnSpc>
                          <a:spcPct val="150000"/>
                        </a:lnSpc>
                        <a:spcAft>
                          <a:spcPct val="0"/>
                        </a:spcAft>
                      </a:pPr>
                      <a:endParaRPr lang="en-US" sz="2400" kern="100" smtClean="0">
                        <a:solidFill>
                          <a:srgbClr val="000000"/>
                        </a:solidFill>
                        <a:latin typeface="微软雅黑" panose="020b0503020204020204" pitchFamily="34" charset="-122"/>
                        <a:ea typeface="方正书宋_GBK"/>
                        <a:cs typeface="Times New Roman" panose="02020603050405020304"/>
                      </a:endParaRPr>
                    </a:p>
                    <a:p>
                      <a:pPr algn="ctr">
                        <a:lnSpc>
                          <a:spcPct val="150000"/>
                        </a:lnSpc>
                        <a:spcAft>
                          <a:spcPct val="0"/>
                        </a:spcAft>
                      </a:pPr>
                      <a:endParaRPr lang="en-US" sz="2400" kern="100" smtClean="0">
                        <a:solidFill>
                          <a:srgbClr val="000000"/>
                        </a:solidFill>
                        <a:latin typeface="微软雅黑" panose="020b0503020204020204" pitchFamily="34" charset="-122"/>
                        <a:ea typeface="方正书宋_GBK"/>
                        <a:cs typeface="Times New Roman" panose="02020603050405020304"/>
                      </a:endParaRPr>
                    </a:p>
                    <a:p>
                      <a:pPr algn="ctr">
                        <a:lnSpc>
                          <a:spcPct val="150000"/>
                        </a:lnSpc>
                        <a:spcAft>
                          <a:spcPct val="0"/>
                        </a:spcAft>
                      </a:pPr>
                      <a:endParaRPr lang="en-US" sz="2400" kern="100">
                        <a:solidFill>
                          <a:srgbClr val="000000"/>
                        </a:solidFill>
                        <a:latin typeface="微软雅黑" panose="020b0503020204020204" pitchFamily="34" charset="-122"/>
                        <a:ea typeface="方正书宋_GBK"/>
                        <a:cs typeface="Times New Roman" panose="02020603050405020304"/>
                      </a:endParaRPr>
                    </a:p>
                    <a:p>
                      <a:pPr algn="ctr">
                        <a:lnSpc>
                          <a:spcPct val="150000"/>
                        </a:lnSpc>
                        <a:spcAft>
                          <a:spcPct val="0"/>
                        </a:spcAft>
                      </a:pPr>
                      <a:r>
                        <a:rPr lang="zh-CN" sz="2400" i="1" kern="100">
                          <a:solidFill>
                            <a:srgbClr val="000000"/>
                          </a:solidFill>
                          <a:latin typeface="NEU-BZ-S92"/>
                          <a:ea typeface="微软雅黑" panose="020b0503020204020204" pitchFamily="34" charset="-122"/>
                          <a:cs typeface="Times New Roman" panose="02020603050405020304"/>
                        </a:rPr>
                        <a:t>　</a:t>
                      </a:r>
                      <a:r>
                        <a:rPr lang="zh-CN" sz="2400" kern="100">
                          <a:solidFill>
                            <a:srgbClr val="000000"/>
                          </a:solidFill>
                          <a:latin typeface="NEU-BZ-S92"/>
                          <a:ea typeface="微软雅黑" panose="020b0503020204020204" pitchFamily="34" charset="-122"/>
                          <a:cs typeface="Times New Roman" panose="02020603050405020304"/>
                        </a:rPr>
                        <a:t>小灯泡的</a:t>
                      </a:r>
                      <a:r>
                        <a:rPr lang="en-US" sz="2400" i="1" kern="100" smtClean="0">
                          <a:solidFill>
                            <a:srgbClr val="000000"/>
                          </a:solidFill>
                          <a:latin typeface="NEU-BZ-S92"/>
                          <a:ea typeface="微软雅黑" panose="020b0503020204020204" pitchFamily="34" charset="-122"/>
                          <a:cs typeface="Times New Roman" panose="02020603050405020304"/>
                        </a:rPr>
                        <a:t>U</a:t>
                      </a:r>
                      <a:r>
                        <a:rPr lang="en-US" sz="2400" kern="100" smtClean="0">
                          <a:solidFill>
                            <a:srgbClr val="000000"/>
                          </a:solidFill>
                          <a:latin typeface="NEU-BZ-S92"/>
                          <a:ea typeface="微软雅黑" panose="020b0503020204020204" pitchFamily="34" charset="-122"/>
                          <a:cs typeface="Times New Roman" panose="02020603050405020304"/>
                        </a:rPr>
                        <a:t>-</a:t>
                      </a:r>
                      <a:r>
                        <a:rPr lang="en-US" sz="2400" i="1" kern="100" smtClean="0">
                          <a:solidFill>
                            <a:srgbClr val="000000"/>
                          </a:solidFill>
                          <a:latin typeface="NEU-BZ-S92"/>
                          <a:ea typeface="微软雅黑" panose="020b0503020204020204" pitchFamily="34" charset="-122"/>
                          <a:cs typeface="Times New Roman" panose="02020603050405020304"/>
                        </a:rPr>
                        <a:t>I </a:t>
                      </a:r>
                      <a:r>
                        <a:rPr lang="zh-CN" sz="2400" kern="100" smtClean="0">
                          <a:solidFill>
                            <a:srgbClr val="000000"/>
                          </a:solidFill>
                          <a:latin typeface="NEU-BZ-S92"/>
                          <a:ea typeface="微软雅黑" panose="020b0503020204020204" pitchFamily="34" charset="-122"/>
                          <a:cs typeface="Times New Roman" panose="02020603050405020304"/>
                        </a:rPr>
                        <a:t>图像</a:t>
                      </a:r>
                      <a:r>
                        <a:rPr lang="zh-CN" sz="2400" kern="100">
                          <a:solidFill>
                            <a:srgbClr val="000000"/>
                          </a:solidFill>
                          <a:latin typeface="NEU-BZ-S92"/>
                          <a:ea typeface="微软雅黑" panose="020b0503020204020204" pitchFamily="34" charset="-122"/>
                          <a:cs typeface="Times New Roman" panose="02020603050405020304"/>
                        </a:rPr>
                        <a:t>是曲线</a:t>
                      </a:r>
                      <a:r>
                        <a:rPr lang="en-US" sz="2400" kern="100">
                          <a:solidFill>
                            <a:srgbClr val="000000"/>
                          </a:solidFill>
                          <a:latin typeface="NEU-BZ-S92"/>
                          <a:ea typeface="微软雅黑" panose="020b0503020204020204" pitchFamily="34" charset="-122"/>
                          <a:cs typeface="Times New Roman" panose="02020603050405020304"/>
                        </a:rPr>
                        <a:t>,</a:t>
                      </a:r>
                      <a:r>
                        <a:rPr lang="zh-CN" sz="2400" kern="100">
                          <a:solidFill>
                            <a:srgbClr val="000000"/>
                          </a:solidFill>
                          <a:latin typeface="NEU-BZ-S92"/>
                          <a:ea typeface="微软雅黑" panose="020b0503020204020204" pitchFamily="34" charset="-122"/>
                          <a:cs typeface="Times New Roman" panose="02020603050405020304"/>
                        </a:rPr>
                        <a:t>原因是</a:t>
                      </a:r>
                      <a:r>
                        <a:rPr lang="zh-CN" sz="2400" u="sng" kern="100">
                          <a:solidFill>
                            <a:srgbClr val="000000"/>
                          </a:solidFill>
                          <a:uFill>
                            <a:solidFill>
                              <a:srgbClr val="000000"/>
                            </a:solidFill>
                          </a:uFill>
                          <a:latin typeface="NEU-BZ-S92"/>
                          <a:ea typeface="微软雅黑" panose="020b0503020204020204" pitchFamily="34" charset="-122"/>
                          <a:cs typeface="Times New Roman" panose="02020603050405020304"/>
                        </a:rPr>
                        <a:t>灯丝电阻随温度的升高而增大</a:t>
                      </a:r>
                      <a:endParaRPr lang="zh-CN" sz="2400" kern="100">
                        <a:solidFill>
                          <a:srgbClr val="000000"/>
                        </a:solidFill>
                        <a:latin typeface="NEU-BZ-S92"/>
                        <a:ea typeface="方正书宋_GBK"/>
                        <a:cs typeface="Times New Roman" panose="02020603050405020304"/>
                      </a:endParaRPr>
                    </a:p>
                  </a:txBody>
                  <a:tcPr marL="28575" marR="28575"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r>
              <a:tr h="1499389">
                <a:tc>
                  <a:txBody>
                    <a:bodyPr vert="horz" wrap="square"/>
                    <a:lstStyle/>
                    <a:p>
                      <a:pPr algn="ctr">
                        <a:lnSpc>
                          <a:spcPct val="150000"/>
                        </a:lnSpc>
                        <a:spcAft>
                          <a:spcPct val="0"/>
                        </a:spcAft>
                      </a:pPr>
                      <a:r>
                        <a:rPr lang="zh-CN" sz="2400" kern="100">
                          <a:solidFill>
                            <a:srgbClr val="000000"/>
                          </a:solidFill>
                          <a:latin typeface="NEU-BZ-S92"/>
                          <a:ea typeface="微软雅黑" panose="020b0503020204020204" pitchFamily="34" charset="-122"/>
                          <a:cs typeface="Times New Roman" panose="02020603050405020304"/>
                        </a:rPr>
                        <a:t>实验</a:t>
                      </a:r>
                      <a:endParaRPr lang="zh-CN" sz="2400" kern="100">
                        <a:solidFill>
                          <a:srgbClr val="000000"/>
                        </a:solidFill>
                        <a:latin typeface="NEU-BZ-S92"/>
                        <a:ea typeface="方正书宋_GBK"/>
                        <a:cs typeface="Times New Roman" panose="02020603050405020304"/>
                      </a:endParaRPr>
                    </a:p>
                    <a:p>
                      <a:pPr algn="ctr">
                        <a:lnSpc>
                          <a:spcPct val="150000"/>
                        </a:lnSpc>
                        <a:spcAft>
                          <a:spcPct val="0"/>
                        </a:spcAft>
                      </a:pPr>
                      <a:r>
                        <a:rPr lang="zh-CN" sz="2400" kern="100">
                          <a:solidFill>
                            <a:srgbClr val="000000"/>
                          </a:solidFill>
                          <a:latin typeface="NEU-BZ-S92"/>
                          <a:ea typeface="微软雅黑" panose="020b0503020204020204" pitchFamily="34" charset="-122"/>
                          <a:cs typeface="Times New Roman" panose="02020603050405020304"/>
                        </a:rPr>
                        <a:t>结论</a:t>
                      </a:r>
                      <a:endParaRPr lang="zh-CN" sz="2400" kern="100">
                        <a:solidFill>
                          <a:srgbClr val="000000"/>
                        </a:solidFill>
                        <a:latin typeface="NEU-BZ-S92"/>
                        <a:ea typeface="方正书宋_GBK"/>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chemeClr val="bg1">
                        <a:lumMod val="95000"/>
                      </a:schemeClr>
                    </a:solidFill>
                  </a:tcPr>
                </a:tc>
                <a:tc>
                  <a:txBody>
                    <a:bodyPr vert="horz" wrap="square"/>
                    <a:lstStyle/>
                    <a:p>
                      <a:pPr>
                        <a:lnSpc>
                          <a:spcPct val="150000"/>
                        </a:lnSpc>
                        <a:spcAft>
                          <a:spcPct val="0"/>
                        </a:spcAft>
                      </a:pPr>
                      <a:r>
                        <a:rPr lang="zh-CN" sz="2400" i="1" kern="100">
                          <a:solidFill>
                            <a:srgbClr val="000000"/>
                          </a:solidFill>
                          <a:latin typeface="NEU-BZ-S92"/>
                          <a:ea typeface="微软雅黑" panose="020b0503020204020204" pitchFamily="34" charset="-122"/>
                          <a:cs typeface="Times New Roman" panose="02020603050405020304"/>
                        </a:rPr>
                        <a:t>　</a:t>
                      </a:r>
                      <a:r>
                        <a:rPr lang="zh-CN" sz="2400" kern="100">
                          <a:solidFill>
                            <a:srgbClr val="000000"/>
                          </a:solidFill>
                          <a:latin typeface="NEU-BZ-S92"/>
                          <a:ea typeface="微软雅黑" panose="020b0503020204020204" pitchFamily="34" charset="-122"/>
                          <a:cs typeface="Times New Roman" panose="02020603050405020304"/>
                        </a:rPr>
                        <a:t>不同电压下</a:t>
                      </a:r>
                      <a:r>
                        <a:rPr lang="en-US" sz="2400" kern="100">
                          <a:solidFill>
                            <a:srgbClr val="000000"/>
                          </a:solidFill>
                          <a:latin typeface="NEU-BZ-S92"/>
                          <a:ea typeface="微软雅黑" panose="020b0503020204020204" pitchFamily="34" charset="-122"/>
                          <a:cs typeface="Times New Roman" panose="02020603050405020304"/>
                        </a:rPr>
                        <a:t>,</a:t>
                      </a:r>
                      <a:r>
                        <a:rPr lang="zh-CN" sz="2400" kern="100">
                          <a:solidFill>
                            <a:srgbClr val="000000"/>
                          </a:solidFill>
                          <a:latin typeface="NEU-BZ-S92"/>
                          <a:ea typeface="微软雅黑" panose="020b0503020204020204" pitchFamily="34" charset="-122"/>
                          <a:cs typeface="Times New Roman" panose="02020603050405020304"/>
                        </a:rPr>
                        <a:t>小灯泡的功率不同</a:t>
                      </a:r>
                      <a:r>
                        <a:rPr lang="en-US" sz="2400" kern="100">
                          <a:solidFill>
                            <a:srgbClr val="000000"/>
                          </a:solidFill>
                          <a:latin typeface="NEU-BZ-S92"/>
                          <a:ea typeface="微软雅黑" panose="020b0503020204020204" pitchFamily="34" charset="-122"/>
                          <a:cs typeface="Times New Roman" panose="02020603050405020304"/>
                        </a:rPr>
                        <a:t>,</a:t>
                      </a:r>
                      <a:r>
                        <a:rPr lang="zh-CN" sz="2400" kern="100">
                          <a:solidFill>
                            <a:srgbClr val="000000"/>
                          </a:solidFill>
                          <a:latin typeface="NEU-BZ-S92"/>
                          <a:ea typeface="微软雅黑" panose="020b0503020204020204" pitchFamily="34" charset="-122"/>
                          <a:cs typeface="Times New Roman" panose="02020603050405020304"/>
                        </a:rPr>
                        <a:t>实际电压越大</a:t>
                      </a:r>
                      <a:r>
                        <a:rPr lang="en-US" sz="2400" kern="100">
                          <a:solidFill>
                            <a:srgbClr val="000000"/>
                          </a:solidFill>
                          <a:latin typeface="NEU-BZ-S92"/>
                          <a:ea typeface="微软雅黑" panose="020b0503020204020204" pitchFamily="34" charset="-122"/>
                          <a:cs typeface="Times New Roman" panose="02020603050405020304"/>
                        </a:rPr>
                        <a:t>,</a:t>
                      </a:r>
                      <a:r>
                        <a:rPr lang="zh-CN" sz="2400" kern="100">
                          <a:solidFill>
                            <a:srgbClr val="000000"/>
                          </a:solidFill>
                          <a:latin typeface="NEU-BZ-S92"/>
                          <a:ea typeface="微软雅黑" panose="020b0503020204020204" pitchFamily="34" charset="-122"/>
                          <a:cs typeface="Times New Roman" panose="02020603050405020304"/>
                        </a:rPr>
                        <a:t>小灯泡的</a:t>
                      </a:r>
                      <a:r>
                        <a:rPr lang="zh-CN" sz="2400" u="sng" kern="100">
                          <a:solidFill>
                            <a:srgbClr val="000000"/>
                          </a:solidFill>
                          <a:uFill>
                            <a:solidFill>
                              <a:srgbClr val="000000"/>
                            </a:solidFill>
                          </a:uFill>
                          <a:latin typeface="NEU-BZ-S92"/>
                          <a:ea typeface="微软雅黑" panose="020b0503020204020204" pitchFamily="34" charset="-122"/>
                          <a:cs typeface="Times New Roman" panose="02020603050405020304"/>
                        </a:rPr>
                        <a:t>功率越大</a:t>
                      </a:r>
                      <a:r>
                        <a:rPr lang="en-US" sz="2400" kern="100">
                          <a:solidFill>
                            <a:srgbClr val="000000"/>
                          </a:solidFill>
                          <a:latin typeface="NEU-BZ-S92"/>
                          <a:ea typeface="微软雅黑" panose="020b0503020204020204" pitchFamily="34" charset="-122"/>
                          <a:cs typeface="Times New Roman" panose="02020603050405020304"/>
                        </a:rPr>
                        <a:t>;</a:t>
                      </a:r>
                      <a:endParaRPr lang="zh-CN" sz="2400" kern="100">
                        <a:solidFill>
                          <a:srgbClr val="000000"/>
                        </a:solidFill>
                        <a:latin typeface="NEU-BZ-S92"/>
                        <a:ea typeface="方正书宋_GBK"/>
                        <a:cs typeface="Times New Roman" panose="02020603050405020304"/>
                      </a:endParaRPr>
                    </a:p>
                    <a:p>
                      <a:pPr>
                        <a:lnSpc>
                          <a:spcPct val="150000"/>
                        </a:lnSpc>
                        <a:spcAft>
                          <a:spcPct val="0"/>
                        </a:spcAft>
                      </a:pPr>
                      <a:r>
                        <a:rPr lang="zh-CN" sz="2400" i="1" kern="100">
                          <a:solidFill>
                            <a:srgbClr val="000000"/>
                          </a:solidFill>
                          <a:latin typeface="NEU-BZ-S92"/>
                          <a:ea typeface="微软雅黑" panose="020b0503020204020204" pitchFamily="34" charset="-122"/>
                          <a:cs typeface="Times New Roman" panose="02020603050405020304"/>
                        </a:rPr>
                        <a:t>　</a:t>
                      </a:r>
                      <a:r>
                        <a:rPr lang="zh-CN" sz="2400" kern="100">
                          <a:solidFill>
                            <a:srgbClr val="000000"/>
                          </a:solidFill>
                          <a:latin typeface="NEU-BZ-S92"/>
                          <a:ea typeface="微软雅黑" panose="020b0503020204020204" pitchFamily="34" charset="-122"/>
                          <a:cs typeface="Times New Roman" panose="02020603050405020304"/>
                        </a:rPr>
                        <a:t>小灯泡的亮度由小灯泡的</a:t>
                      </a:r>
                      <a:r>
                        <a:rPr lang="zh-CN" sz="2400" u="sng" kern="100">
                          <a:solidFill>
                            <a:srgbClr val="000000"/>
                          </a:solidFill>
                          <a:uFill>
                            <a:solidFill>
                              <a:srgbClr val="000000"/>
                            </a:solidFill>
                          </a:uFill>
                          <a:latin typeface="NEU-BZ-S92"/>
                          <a:ea typeface="微软雅黑" panose="020b0503020204020204" pitchFamily="34" charset="-122"/>
                          <a:cs typeface="Times New Roman" panose="02020603050405020304"/>
                        </a:rPr>
                        <a:t>实际功率</a:t>
                      </a:r>
                      <a:r>
                        <a:rPr lang="zh-CN" sz="2400" kern="100">
                          <a:solidFill>
                            <a:srgbClr val="000000"/>
                          </a:solidFill>
                          <a:latin typeface="NEU-BZ-S92"/>
                          <a:ea typeface="微软雅黑" panose="020b0503020204020204" pitchFamily="34" charset="-122"/>
                          <a:cs typeface="Times New Roman" panose="02020603050405020304"/>
                        </a:rPr>
                        <a:t>决定</a:t>
                      </a:r>
                      <a:r>
                        <a:rPr lang="en-US" sz="2400" kern="100">
                          <a:solidFill>
                            <a:srgbClr val="000000"/>
                          </a:solidFill>
                          <a:latin typeface="NEU-BZ-S92"/>
                          <a:ea typeface="微软雅黑" panose="020b0503020204020204" pitchFamily="34" charset="-122"/>
                          <a:cs typeface="Times New Roman" panose="02020603050405020304"/>
                        </a:rPr>
                        <a:t>,</a:t>
                      </a:r>
                      <a:r>
                        <a:rPr lang="zh-CN" sz="2400" kern="100">
                          <a:solidFill>
                            <a:srgbClr val="000000"/>
                          </a:solidFill>
                          <a:latin typeface="NEU-BZ-S92"/>
                          <a:ea typeface="微软雅黑" panose="020b0503020204020204" pitchFamily="34" charset="-122"/>
                          <a:cs typeface="Times New Roman" panose="02020603050405020304"/>
                        </a:rPr>
                        <a:t>实际功率越大</a:t>
                      </a:r>
                      <a:r>
                        <a:rPr lang="en-US" sz="2400" kern="100">
                          <a:solidFill>
                            <a:srgbClr val="000000"/>
                          </a:solidFill>
                          <a:latin typeface="NEU-BZ-S92"/>
                          <a:ea typeface="微软雅黑" panose="020b0503020204020204" pitchFamily="34" charset="-122"/>
                          <a:cs typeface="Times New Roman" panose="02020603050405020304"/>
                        </a:rPr>
                        <a:t>,</a:t>
                      </a:r>
                      <a:r>
                        <a:rPr lang="zh-CN" sz="2400" kern="100">
                          <a:solidFill>
                            <a:srgbClr val="000000"/>
                          </a:solidFill>
                          <a:latin typeface="NEU-BZ-S92"/>
                          <a:ea typeface="微软雅黑" panose="020b0503020204020204" pitchFamily="34" charset="-122"/>
                          <a:cs typeface="Times New Roman" panose="02020603050405020304"/>
                        </a:rPr>
                        <a:t>小灯泡越亮</a:t>
                      </a:r>
                      <a:endParaRPr lang="zh-CN" sz="2400" kern="100">
                        <a:solidFill>
                          <a:srgbClr val="000000"/>
                        </a:solidFill>
                        <a:latin typeface="NEU-BZ-S92"/>
                        <a:ea typeface="方正书宋_GBK"/>
                        <a:cs typeface="Times New Roman" panose="02020603050405020304"/>
                      </a:endParaRPr>
                    </a:p>
                  </a:txBody>
                  <a:tcPr marL="28575" marR="28575"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r>
              <a:tr h="1499389">
                <a:tc>
                  <a:txBody>
                    <a:bodyPr vert="horz" wrap="square"/>
                    <a:lstStyle/>
                    <a:p>
                      <a:pPr algn="ctr">
                        <a:lnSpc>
                          <a:spcPct val="150000"/>
                        </a:lnSpc>
                        <a:spcAft>
                          <a:spcPct val="0"/>
                        </a:spcAft>
                      </a:pPr>
                      <a:r>
                        <a:rPr lang="zh-CN" sz="2400" kern="100">
                          <a:solidFill>
                            <a:srgbClr val="000000"/>
                          </a:solidFill>
                          <a:latin typeface="NEU-BZ-S92"/>
                          <a:ea typeface="微软雅黑" panose="020b0503020204020204" pitchFamily="34" charset="-122"/>
                          <a:cs typeface="Times New Roman" panose="02020603050405020304"/>
                        </a:rPr>
                        <a:t>实验</a:t>
                      </a:r>
                      <a:endParaRPr lang="zh-CN" sz="2400" kern="100">
                        <a:solidFill>
                          <a:srgbClr val="000000"/>
                        </a:solidFill>
                        <a:latin typeface="NEU-BZ-S92"/>
                        <a:ea typeface="方正书宋_GBK"/>
                        <a:cs typeface="Times New Roman" panose="02020603050405020304"/>
                      </a:endParaRPr>
                    </a:p>
                    <a:p>
                      <a:pPr algn="ctr">
                        <a:lnSpc>
                          <a:spcPct val="150000"/>
                        </a:lnSpc>
                        <a:spcAft>
                          <a:spcPct val="0"/>
                        </a:spcAft>
                      </a:pPr>
                      <a:r>
                        <a:rPr lang="zh-CN" sz="2400" kern="100">
                          <a:solidFill>
                            <a:srgbClr val="000000"/>
                          </a:solidFill>
                          <a:latin typeface="NEU-BZ-S92"/>
                          <a:ea typeface="微软雅黑" panose="020b0503020204020204" pitchFamily="34" charset="-122"/>
                          <a:cs typeface="Times New Roman" panose="02020603050405020304"/>
                        </a:rPr>
                        <a:t>评估</a:t>
                      </a:r>
                      <a:endParaRPr lang="zh-CN" sz="2400" kern="100">
                        <a:solidFill>
                          <a:srgbClr val="000000"/>
                        </a:solidFill>
                        <a:latin typeface="NEU-BZ-S92"/>
                        <a:ea typeface="方正书宋_GBK"/>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chemeClr val="bg1">
                        <a:lumMod val="95000"/>
                      </a:schemeClr>
                    </a:solidFill>
                  </a:tcPr>
                </a:tc>
                <a:tc>
                  <a:txBody>
                    <a:bodyPr vert="horz" wrap="square"/>
                    <a:lstStyle/>
                    <a:p>
                      <a:pPr>
                        <a:lnSpc>
                          <a:spcPct val="150000"/>
                        </a:lnSpc>
                        <a:spcAft>
                          <a:spcPct val="0"/>
                        </a:spcAft>
                      </a:pPr>
                      <a:r>
                        <a:rPr lang="zh-CN" sz="2400" i="1" kern="100">
                          <a:solidFill>
                            <a:srgbClr val="000000"/>
                          </a:solidFill>
                          <a:latin typeface="NEU-BZ-S92"/>
                          <a:ea typeface="微软雅黑" panose="020b0503020204020204" pitchFamily="34" charset="-122"/>
                          <a:cs typeface="Times New Roman" panose="02020603050405020304"/>
                        </a:rPr>
                        <a:t>　</a:t>
                      </a:r>
                      <a:r>
                        <a:rPr lang="zh-CN" sz="2400" kern="100">
                          <a:solidFill>
                            <a:srgbClr val="000000"/>
                          </a:solidFill>
                          <a:latin typeface="NEU-BZ-S92"/>
                          <a:ea typeface="微软雅黑" panose="020b0503020204020204" pitchFamily="34" charset="-122"/>
                          <a:cs typeface="Times New Roman" panose="02020603050405020304"/>
                        </a:rPr>
                        <a:t>小灯泡额定电压为</a:t>
                      </a:r>
                      <a:r>
                        <a:rPr lang="en-US" sz="2400" kern="100">
                          <a:solidFill>
                            <a:srgbClr val="000000"/>
                          </a:solidFill>
                          <a:latin typeface="NEU-BZ-S92"/>
                          <a:ea typeface="微软雅黑" panose="020b0503020204020204" pitchFamily="34" charset="-122"/>
                          <a:cs typeface="Times New Roman" panose="02020603050405020304"/>
                        </a:rPr>
                        <a:t>3.8 V</a:t>
                      </a:r>
                      <a:r>
                        <a:rPr lang="zh-CN" sz="2400" kern="100">
                          <a:solidFill>
                            <a:srgbClr val="000000"/>
                          </a:solidFill>
                          <a:latin typeface="NEU-BZ-S92"/>
                          <a:ea typeface="微软雅黑" panose="020b0503020204020204" pitchFamily="34" charset="-122"/>
                          <a:cs typeface="Times New Roman" panose="02020603050405020304"/>
                        </a:rPr>
                        <a:t>时</a:t>
                      </a:r>
                      <a:r>
                        <a:rPr lang="en-US" sz="2400" kern="100">
                          <a:solidFill>
                            <a:srgbClr val="000000"/>
                          </a:solidFill>
                          <a:latin typeface="NEU-BZ-S92"/>
                          <a:ea typeface="微软雅黑" panose="020b0503020204020204" pitchFamily="34" charset="-122"/>
                          <a:cs typeface="Times New Roman" panose="02020603050405020304"/>
                        </a:rPr>
                        <a:t>,</a:t>
                      </a:r>
                      <a:r>
                        <a:rPr lang="zh-CN" sz="2400" kern="100">
                          <a:solidFill>
                            <a:srgbClr val="000000"/>
                          </a:solidFill>
                          <a:latin typeface="NEU-BZ-S92"/>
                          <a:ea typeface="微软雅黑" panose="020b0503020204020204" pitchFamily="34" charset="-122"/>
                          <a:cs typeface="Times New Roman" panose="02020603050405020304"/>
                        </a:rPr>
                        <a:t>电压表读数不准确</a:t>
                      </a:r>
                      <a:r>
                        <a:rPr lang="en-US" sz="2400" kern="100">
                          <a:solidFill>
                            <a:srgbClr val="000000"/>
                          </a:solidFill>
                          <a:latin typeface="NEU-BZ-S92"/>
                          <a:ea typeface="微软雅黑" panose="020b0503020204020204" pitchFamily="34" charset="-122"/>
                          <a:cs typeface="Times New Roman" panose="02020603050405020304"/>
                        </a:rPr>
                        <a:t>;</a:t>
                      </a:r>
                      <a:r>
                        <a:rPr lang="zh-CN" sz="2400" kern="100">
                          <a:solidFill>
                            <a:srgbClr val="000000"/>
                          </a:solidFill>
                          <a:latin typeface="NEU-BZ-S92"/>
                          <a:ea typeface="微软雅黑" panose="020b0503020204020204" pitchFamily="34" charset="-122"/>
                          <a:cs typeface="Times New Roman" panose="02020603050405020304"/>
                        </a:rPr>
                        <a:t>若电源电压为</a:t>
                      </a:r>
                      <a:r>
                        <a:rPr lang="en-US" sz="2400" kern="100">
                          <a:solidFill>
                            <a:srgbClr val="000000"/>
                          </a:solidFill>
                          <a:latin typeface="NEU-BZ-S92"/>
                          <a:ea typeface="微软雅黑" panose="020b0503020204020204" pitchFamily="34" charset="-122"/>
                          <a:cs typeface="Times New Roman" panose="02020603050405020304"/>
                        </a:rPr>
                        <a:t>6 V,</a:t>
                      </a:r>
                      <a:r>
                        <a:rPr lang="zh-CN" sz="2400" kern="100">
                          <a:solidFill>
                            <a:srgbClr val="000000"/>
                          </a:solidFill>
                          <a:latin typeface="NEU-BZ-S92"/>
                          <a:ea typeface="微软雅黑" panose="020b0503020204020204" pitchFamily="34" charset="-122"/>
                          <a:cs typeface="Times New Roman" panose="02020603050405020304"/>
                        </a:rPr>
                        <a:t>可将电压表改接在滑动变阻器两端</a:t>
                      </a:r>
                      <a:r>
                        <a:rPr lang="en-US" sz="2400" kern="100">
                          <a:solidFill>
                            <a:srgbClr val="000000"/>
                          </a:solidFill>
                          <a:latin typeface="NEU-BZ-S92"/>
                          <a:ea typeface="微软雅黑" panose="020b0503020204020204" pitchFamily="34" charset="-122"/>
                          <a:cs typeface="Times New Roman" panose="02020603050405020304"/>
                        </a:rPr>
                        <a:t>,</a:t>
                      </a:r>
                      <a:r>
                        <a:rPr lang="zh-CN" sz="2400" kern="100">
                          <a:solidFill>
                            <a:srgbClr val="000000"/>
                          </a:solidFill>
                          <a:latin typeface="NEU-BZ-S92"/>
                          <a:ea typeface="微软雅黑" panose="020b0503020204020204" pitchFamily="34" charset="-122"/>
                          <a:cs typeface="Times New Roman" panose="02020603050405020304"/>
                        </a:rPr>
                        <a:t>来减小</a:t>
                      </a:r>
                      <a:r>
                        <a:rPr lang="zh-CN" sz="2400" u="sng" kern="100">
                          <a:solidFill>
                            <a:srgbClr val="000000"/>
                          </a:solidFill>
                          <a:uFill>
                            <a:solidFill>
                              <a:srgbClr val="000000"/>
                            </a:solidFill>
                          </a:uFill>
                          <a:latin typeface="NEU-BZ-S92"/>
                          <a:ea typeface="微软雅黑" panose="020b0503020204020204" pitchFamily="34" charset="-122"/>
                          <a:cs typeface="Times New Roman" panose="02020603050405020304"/>
                        </a:rPr>
                        <a:t>实验误差</a:t>
                      </a:r>
                      <a:endParaRPr lang="zh-CN" sz="2400" kern="100">
                        <a:solidFill>
                          <a:srgbClr val="000000"/>
                        </a:solidFill>
                        <a:latin typeface="NEU-BZ-S92"/>
                        <a:ea typeface="方正书宋_GBK"/>
                        <a:cs typeface="Times New Roman" panose="02020603050405020304"/>
                      </a:endParaRPr>
                    </a:p>
                  </a:txBody>
                  <a:tcPr marL="28575" marR="28575"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r>
            </a:tbl>
          </a:graphicData>
        </a:graphic>
      </p:graphicFrame>
      <p:sp>
        <p:nvSpPr>
          <p:cNvPr id="3" name="TextBox 2"/>
          <p:cNvSpPr txBox="1"/>
          <p:nvPr/>
        </p:nvSpPr>
        <p:spPr>
          <a:xfrm>
            <a:off x="10810114" y="555085"/>
            <a:ext cx="1071570" cy="461665"/>
          </a:xfrm>
          <a:prstGeom prst="rect">
            <a:avLst/>
          </a:prstGeom>
          <a:noFill/>
        </p:spPr>
        <p:txBody>
          <a:bodyPr wrap="square" rtlCol="0">
            <a:spAutoFit/>
          </a:bodyPr>
          <a:lstStyle/>
          <a:p>
            <a:r>
              <a:rPr lang="en-US" altLang="zh-CN" smtClean="0"/>
              <a:t>(</a:t>
            </a:r>
            <a:r>
              <a:rPr lang="zh-CN" altLang="en-US" smtClean="0"/>
              <a:t>续表</a:t>
            </a:r>
            <a:r>
              <a:rPr lang="en-US" altLang="zh-CN" smtClean="0"/>
              <a:t>)</a:t>
            </a:r>
            <a:endParaRPr lang="zh-CN" altLang="en-US"/>
          </a:p>
        </p:txBody>
      </p:sp>
      <p:pic>
        <p:nvPicPr>
          <p:cNvPr id="4" name="QW69.EPS"/>
          <p:cNvPicPr/>
          <p:nvPr/>
        </p:nvPicPr>
        <p:blipFill>
          <a:blip r:embed="rId2"/>
          <a:stretch>
            <a:fillRect/>
          </a:stretch>
        </p:blipFill>
        <p:spPr>
          <a:xfrm>
            <a:off x="5523702" y="1117224"/>
            <a:ext cx="1714512" cy="1509563"/>
          </a:xfrm>
          <a:prstGeom prst="rect">
            <a:avLst/>
          </a:prstGeom>
        </p:spPr>
      </p:pic>
    </p:spTree>
  </p:cSld>
  <p:clrMapOvr>
    <a:masterClrMapping/>
  </p:clrMapOvr>
  <p:transition>
    <p:fade/>
  </p:transition>
  <p:timing/>
</p:sld>
</file>

<file path=ppt/slides/slide3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extBox 1"/>
          <p:cNvSpPr txBox="1"/>
          <p:nvPr/>
        </p:nvSpPr>
        <p:spPr>
          <a:xfrm>
            <a:off x="951670" y="715150"/>
            <a:ext cx="10715700" cy="3361946"/>
          </a:xfrm>
          <a:prstGeom prst="rect">
            <a:avLst/>
          </a:prstGeom>
          <a:noFill/>
        </p:spPr>
        <p:txBody>
          <a:bodyPr wrap="square" rtlCol="0">
            <a:spAutoFit/>
          </a:bodyPr>
          <a:lstStyle/>
          <a:p>
            <a:pPr>
              <a:lnSpc>
                <a:spcPct val="150000"/>
              </a:lnSpc>
            </a:pPr>
            <a:r>
              <a:rPr lang="zh-CN" altLang="en-US" b="1" smtClean="0"/>
              <a:t>例</a:t>
            </a:r>
            <a:r>
              <a:rPr lang="en-US" b="1" smtClean="0"/>
              <a:t>1</a:t>
            </a:r>
            <a:r>
              <a:rPr lang="en-US" b="1" smtClean="0">
                <a:solidFill>
                  <a:srgbClr val="18B48F"/>
                </a:solidFill>
              </a:rPr>
              <a:t> </a:t>
            </a:r>
            <a:r>
              <a:rPr lang="en-US" sz="2000" smtClean="0">
                <a:solidFill>
                  <a:srgbClr val="18B48F"/>
                </a:solidFill>
              </a:rPr>
              <a:t>[2020</a:t>
            </a:r>
            <a:r>
              <a:rPr lang="en-US" altLang="zh-CN" sz="2000" smtClean="0">
                <a:solidFill>
                  <a:srgbClr val="18B48F"/>
                </a:solidFill>
              </a:rPr>
              <a:t>·</a:t>
            </a:r>
            <a:r>
              <a:rPr lang="zh-CN" altLang="en-US" sz="2000" smtClean="0">
                <a:solidFill>
                  <a:srgbClr val="18B48F"/>
                </a:solidFill>
              </a:rPr>
              <a:t>贵港</a:t>
            </a:r>
            <a:r>
              <a:rPr lang="en-US" sz="2000" smtClean="0">
                <a:solidFill>
                  <a:srgbClr val="18B48F"/>
                </a:solidFill>
              </a:rPr>
              <a:t>]</a:t>
            </a:r>
            <a:r>
              <a:rPr lang="zh-CN" altLang="en-US" sz="2000" smtClean="0"/>
              <a:t>小明同学用如图</a:t>
            </a:r>
            <a:r>
              <a:rPr lang="en-US" sz="2000" smtClean="0"/>
              <a:t>16-11</a:t>
            </a:r>
            <a:r>
              <a:rPr lang="zh-CN" altLang="en-US" sz="2000" smtClean="0"/>
              <a:t>所示电路测量小灯泡的电功率</a:t>
            </a:r>
            <a:r>
              <a:rPr lang="en-US" sz="2000" smtClean="0"/>
              <a:t>,</a:t>
            </a:r>
            <a:r>
              <a:rPr lang="zh-CN" altLang="en-US" sz="2000" smtClean="0"/>
              <a:t>实验中电源电压保持不变</a:t>
            </a:r>
            <a:r>
              <a:rPr lang="en-US" sz="2000" smtClean="0"/>
              <a:t>,</a:t>
            </a:r>
            <a:r>
              <a:rPr lang="zh-CN" altLang="en-US" sz="2000" smtClean="0"/>
              <a:t>小灯泡的额定电压是</a:t>
            </a:r>
            <a:r>
              <a:rPr lang="en-US" sz="2000" smtClean="0"/>
              <a:t>2.5 V</a:t>
            </a:r>
            <a:r>
              <a:rPr lang="zh-CN" altLang="en-US" sz="2000" smtClean="0"/>
              <a:t>。</a:t>
            </a:r>
            <a:endParaRPr lang="zh-CN" altLang="en-US" sz="2000" smtClean="0"/>
          </a:p>
          <a:p>
            <a:pPr>
              <a:lnSpc>
                <a:spcPct val="150000"/>
              </a:lnSpc>
            </a:pPr>
            <a:r>
              <a:rPr lang="en-US" sz="2000" smtClean="0"/>
              <a:t>(1)</a:t>
            </a:r>
            <a:r>
              <a:rPr lang="zh-CN" altLang="en-US" sz="2000" smtClean="0"/>
              <a:t>请用笔画线代替导线</a:t>
            </a:r>
            <a:r>
              <a:rPr lang="en-US" sz="2000" smtClean="0"/>
              <a:t>,</a:t>
            </a:r>
            <a:r>
              <a:rPr lang="zh-CN" altLang="en-US" sz="2000" smtClean="0"/>
              <a:t>将图中的实物电路连接完整</a:t>
            </a:r>
            <a:r>
              <a:rPr lang="en-US" sz="2000" smtClean="0"/>
              <a:t>,</a:t>
            </a:r>
            <a:r>
              <a:rPr lang="zh-CN" altLang="en-US" sz="2000" smtClean="0"/>
              <a:t>要求滑动变阻器滑片向右滑时电流表示数变大。</a:t>
            </a:r>
            <a:endParaRPr lang="zh-CN" altLang="en-US" sz="2000" smtClean="0"/>
          </a:p>
          <a:p>
            <a:pPr>
              <a:lnSpc>
                <a:spcPct val="150000"/>
              </a:lnSpc>
            </a:pPr>
            <a:r>
              <a:rPr lang="en-US" sz="2000" smtClean="0"/>
              <a:t>(2)</a:t>
            </a:r>
            <a:r>
              <a:rPr lang="zh-CN" altLang="en-US" sz="2000" smtClean="0"/>
              <a:t>连接电路时</a:t>
            </a:r>
            <a:r>
              <a:rPr lang="en-US" sz="2000" smtClean="0"/>
              <a:t>,</a:t>
            </a:r>
            <a:r>
              <a:rPr lang="zh-CN" altLang="en-US" sz="2000" smtClean="0"/>
              <a:t>开关应</a:t>
            </a:r>
            <a:r>
              <a:rPr lang="zh-CN" altLang="en-US" sz="2000" i="1" u="sng" smtClean="0"/>
              <a:t>　　　　</a:t>
            </a:r>
            <a:r>
              <a:rPr lang="zh-CN" altLang="en-US" sz="2000" smtClean="0"/>
              <a:t>。</a:t>
            </a:r>
            <a:r>
              <a:rPr lang="en-US" sz="2000" smtClean="0"/>
              <a:t> </a:t>
            </a:r>
            <a:endParaRPr lang="zh-CN" altLang="en-US" sz="2000" smtClean="0"/>
          </a:p>
          <a:p>
            <a:pPr>
              <a:lnSpc>
                <a:spcPct val="150000"/>
              </a:lnSpc>
            </a:pPr>
            <a:r>
              <a:rPr lang="en-US" sz="2000" smtClean="0"/>
              <a:t>(3)</a:t>
            </a:r>
            <a:r>
              <a:rPr lang="zh-CN" altLang="en-US" sz="2000" smtClean="0"/>
              <a:t>正确连接好电路</a:t>
            </a:r>
            <a:r>
              <a:rPr lang="en-US" sz="2000" smtClean="0"/>
              <a:t>,</a:t>
            </a:r>
            <a:r>
              <a:rPr lang="zh-CN" altLang="en-US" sz="2000" smtClean="0"/>
              <a:t>闭合开关</a:t>
            </a:r>
            <a:r>
              <a:rPr lang="en-US" sz="2000" smtClean="0"/>
              <a:t>,</a:t>
            </a:r>
            <a:r>
              <a:rPr lang="zh-CN" altLang="en-US" sz="2000" smtClean="0"/>
              <a:t>发现小灯泡不亮</a:t>
            </a:r>
            <a:r>
              <a:rPr lang="en-US" sz="2000" smtClean="0"/>
              <a:t>,</a:t>
            </a:r>
            <a:r>
              <a:rPr lang="zh-CN" altLang="en-US" sz="2000" smtClean="0"/>
              <a:t>电流表有示数</a:t>
            </a:r>
            <a:r>
              <a:rPr lang="en-US" sz="2000" smtClean="0"/>
              <a:t>,</a:t>
            </a:r>
            <a:r>
              <a:rPr lang="zh-CN" altLang="en-US" sz="2000" smtClean="0"/>
              <a:t>电压表无示数。经检查</a:t>
            </a:r>
            <a:r>
              <a:rPr lang="en-US" sz="2000" smtClean="0"/>
              <a:t>,</a:t>
            </a:r>
            <a:r>
              <a:rPr lang="zh-CN" altLang="en-US" sz="2000" smtClean="0"/>
              <a:t>电压表完好</a:t>
            </a:r>
            <a:r>
              <a:rPr lang="en-US" sz="2000" smtClean="0"/>
              <a:t>,</a:t>
            </a:r>
            <a:r>
              <a:rPr lang="zh-CN" altLang="en-US" sz="2000" smtClean="0"/>
              <a:t>则故障可能是小灯泡</a:t>
            </a:r>
            <a:r>
              <a:rPr lang="zh-CN" altLang="en-US" sz="2000" i="1" u="sng" smtClean="0"/>
              <a:t>　　　　</a:t>
            </a:r>
            <a:r>
              <a:rPr lang="zh-CN" altLang="en-US" sz="2000" smtClean="0"/>
              <a:t>。</a:t>
            </a:r>
            <a:r>
              <a:rPr lang="en-US" sz="2000" smtClean="0"/>
              <a:t> </a:t>
            </a:r>
            <a:endParaRPr lang="zh-CN" altLang="en-US" sz="2000"/>
          </a:p>
        </p:txBody>
      </p:sp>
      <p:sp>
        <p:nvSpPr>
          <p:cNvPr id="3" name="矩形 2"/>
          <p:cNvSpPr/>
          <p:nvPr/>
        </p:nvSpPr>
        <p:spPr>
          <a:xfrm>
            <a:off x="2809058" y="6213257"/>
            <a:ext cx="1350050" cy="646331"/>
          </a:xfrm>
          <a:prstGeom prst="rect">
            <a:avLst/>
          </a:prstGeom>
        </p:spPr>
        <p:txBody>
          <a:bodyPr wrap="none">
            <a:spAutoFit/>
          </a:bodyPr>
          <a:lstStyle/>
          <a:p>
            <a:pPr>
              <a:lnSpc>
                <a:spcPct val="150000"/>
              </a:lnSpc>
            </a:pPr>
            <a:r>
              <a:rPr lang="zh-CN" altLang="en-US" smtClean="0"/>
              <a:t>图</a:t>
            </a:r>
            <a:r>
              <a:rPr lang="en-US" smtClean="0"/>
              <a:t>16-11</a:t>
            </a:r>
            <a:endParaRPr lang="zh-CN" altLang="en-US" smtClean="0"/>
          </a:p>
        </p:txBody>
      </p:sp>
      <p:pic>
        <p:nvPicPr>
          <p:cNvPr id="4" name="21JFA61.EPS" descr="id:2147502662;FounderCES"/>
          <p:cNvPicPr/>
          <p:nvPr/>
        </p:nvPicPr>
        <p:blipFill>
          <a:blip r:embed="rId2"/>
          <a:stretch>
            <a:fillRect/>
          </a:stretch>
        </p:blipFill>
        <p:spPr>
          <a:xfrm>
            <a:off x="1808926" y="4144174"/>
            <a:ext cx="4037243" cy="2104572"/>
          </a:xfrm>
          <a:prstGeom prst="rect">
            <a:avLst/>
          </a:prstGeom>
        </p:spPr>
      </p:pic>
      <p:sp>
        <p:nvSpPr>
          <p:cNvPr id="5" name="Rectangle 14"/>
          <p:cNvSpPr>
            <a:spLocks noChangeArrowheads="1"/>
          </p:cNvSpPr>
          <p:nvPr/>
        </p:nvSpPr>
        <p:spPr bwMode="auto">
          <a:xfrm>
            <a:off x="6523834" y="4215612"/>
            <a:ext cx="1415772" cy="461665"/>
          </a:xfrm>
          <a:prstGeom prst="rect">
            <a:avLst/>
          </a:prstGeom>
          <a:noFill/>
          <a:ln w="9525">
            <a:noFill/>
            <a:miter lim="800000"/>
          </a:ln>
          <a:effectLst/>
        </p:spPr>
        <p:txBody>
          <a:bodyPr vert="horz" wrap="none" lIns="91440" tIns="45720" rIns="91440" bIns="45720" numCol="1" anchor="ctr" anchorCtr="0" compatLnSpc="1">
            <a:spAutoFit/>
          </a:bodyPr>
          <a:lstStyle/>
          <a:p>
            <a:r>
              <a:rPr lang="zh-CN" altLang="en-US" b="1" smtClean="0">
                <a:solidFill>
                  <a:srgbClr val="A50021"/>
                </a:solidFill>
              </a:rPr>
              <a:t>如图所示</a:t>
            </a:r>
            <a:endParaRPr lang="zh-CN" altLang="en-US" b="1" smtClean="0">
              <a:solidFill>
                <a:srgbClr val="A50021"/>
              </a:solidFill>
            </a:endParaRPr>
          </a:p>
        </p:txBody>
      </p:sp>
      <p:sp>
        <p:nvSpPr>
          <p:cNvPr id="6" name="Rectangle 14"/>
          <p:cNvSpPr>
            <a:spLocks noChangeArrowheads="1"/>
          </p:cNvSpPr>
          <p:nvPr/>
        </p:nvSpPr>
        <p:spPr bwMode="auto">
          <a:xfrm>
            <a:off x="3594876" y="2572538"/>
            <a:ext cx="800219" cy="461665"/>
          </a:xfrm>
          <a:prstGeom prst="rect">
            <a:avLst/>
          </a:prstGeom>
          <a:noFill/>
          <a:ln w="9525">
            <a:noFill/>
            <a:miter lim="800000"/>
          </a:ln>
          <a:effectLst/>
        </p:spPr>
        <p:txBody>
          <a:bodyPr vert="horz" wrap="none" lIns="91440" tIns="45720" rIns="91440" bIns="45720" numCol="1" anchor="ctr" anchorCtr="0" compatLnSpc="1">
            <a:spAutoFit/>
          </a:bodyPr>
          <a:lstStyle/>
          <a:p>
            <a:r>
              <a:rPr lang="zh-CN" altLang="en-US" b="1" smtClean="0">
                <a:solidFill>
                  <a:srgbClr val="A50021"/>
                </a:solidFill>
              </a:rPr>
              <a:t>断开</a:t>
            </a:r>
            <a:endParaRPr lang="zh-CN" altLang="en-US" b="1" smtClean="0">
              <a:solidFill>
                <a:srgbClr val="A50021"/>
              </a:solidFill>
            </a:endParaRPr>
          </a:p>
        </p:txBody>
      </p:sp>
      <p:pic>
        <p:nvPicPr>
          <p:cNvPr id="7" name="21JFA64.EPS" descr="id:2147489670;FounderCES"/>
          <p:cNvPicPr/>
          <p:nvPr/>
        </p:nvPicPr>
        <p:blipFill>
          <a:blip r:embed="rId3"/>
          <a:stretch>
            <a:fillRect/>
          </a:stretch>
        </p:blipFill>
        <p:spPr>
          <a:xfrm>
            <a:off x="7023900" y="4858554"/>
            <a:ext cx="2981219" cy="1540808"/>
          </a:xfrm>
          <a:prstGeom prst="rect">
            <a:avLst/>
          </a:prstGeom>
        </p:spPr>
      </p:pic>
      <p:sp>
        <p:nvSpPr>
          <p:cNvPr id="8" name="Rectangle 14"/>
          <p:cNvSpPr>
            <a:spLocks noChangeArrowheads="1"/>
          </p:cNvSpPr>
          <p:nvPr/>
        </p:nvSpPr>
        <p:spPr bwMode="auto">
          <a:xfrm>
            <a:off x="3809190" y="3501232"/>
            <a:ext cx="800219" cy="461665"/>
          </a:xfrm>
          <a:prstGeom prst="rect">
            <a:avLst/>
          </a:prstGeom>
          <a:noFill/>
          <a:ln w="9525">
            <a:noFill/>
            <a:miter lim="800000"/>
          </a:ln>
          <a:effectLst/>
        </p:spPr>
        <p:txBody>
          <a:bodyPr vert="horz" wrap="none" lIns="91440" tIns="45720" rIns="91440" bIns="45720" numCol="1" anchor="ctr" anchorCtr="0" compatLnSpc="1">
            <a:spAutoFit/>
          </a:bodyPr>
          <a:lstStyle/>
          <a:p>
            <a:r>
              <a:rPr lang="zh-CN" altLang="en-US" b="1" smtClean="0">
                <a:solidFill>
                  <a:srgbClr val="A50021"/>
                </a:solidFill>
              </a:rPr>
              <a:t>短路</a:t>
            </a:r>
            <a:endParaRPr lang="zh-CN" altLang="en-US" b="1" smtClean="0">
              <a:solidFill>
                <a:srgbClr val="A50021"/>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nodeType="clickPar">
                      <p:stCondLst>
                        <p:cond delay="indefinite"/>
                      </p:stCondLst>
                      <p:childTnLst>
                        <p:par>
                          <p:cTn id="12" fill="hold" nodeType="after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nodeType="clickPar">
                      <p:stCondLst>
                        <p:cond delay="indefinite"/>
                      </p:stCondLst>
                      <p:childTnLst>
                        <p:par>
                          <p:cTn id="17" fill="hold" nodeType="afterGroup">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Lst>
  </p:timing>
</p:sld>
</file>

<file path=ppt/slides/slide3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extBox 1"/>
          <p:cNvSpPr txBox="1"/>
          <p:nvPr/>
        </p:nvSpPr>
        <p:spPr>
          <a:xfrm>
            <a:off x="951670" y="715150"/>
            <a:ext cx="10715700" cy="3416320"/>
          </a:xfrm>
          <a:prstGeom prst="rect">
            <a:avLst/>
          </a:prstGeom>
          <a:noFill/>
        </p:spPr>
        <p:txBody>
          <a:bodyPr wrap="square" rtlCol="0">
            <a:spAutoFit/>
          </a:bodyPr>
          <a:lstStyle/>
          <a:p>
            <a:pPr>
              <a:lnSpc>
                <a:spcPct val="150000"/>
              </a:lnSpc>
            </a:pPr>
            <a:r>
              <a:rPr lang="en-US" smtClean="0"/>
              <a:t>(4)</a:t>
            </a:r>
            <a:r>
              <a:rPr lang="zh-CN" altLang="en-US" smtClean="0"/>
              <a:t>排除故障后</a:t>
            </a:r>
            <a:r>
              <a:rPr lang="en-US" smtClean="0"/>
              <a:t>,</a:t>
            </a:r>
            <a:r>
              <a:rPr lang="zh-CN" altLang="en-US" smtClean="0"/>
              <a:t>在实验中</a:t>
            </a:r>
            <a:r>
              <a:rPr lang="en-US" smtClean="0"/>
              <a:t>,</a:t>
            </a:r>
            <a:r>
              <a:rPr lang="zh-CN" altLang="en-US" smtClean="0"/>
              <a:t>小明观察到电压表的示数如图</a:t>
            </a:r>
            <a:r>
              <a:rPr lang="en-US" smtClean="0"/>
              <a:t>16-12</a:t>
            </a:r>
            <a:r>
              <a:rPr lang="zh-CN" altLang="en-US" smtClean="0"/>
              <a:t>甲所示</a:t>
            </a:r>
            <a:r>
              <a:rPr lang="en-US" smtClean="0"/>
              <a:t>,</a:t>
            </a:r>
            <a:r>
              <a:rPr lang="zh-CN" altLang="en-US" smtClean="0"/>
              <a:t>此时小灯泡两端的电压是</a:t>
            </a:r>
            <a:r>
              <a:rPr lang="zh-CN" altLang="en-US" i="1" u="sng" smtClean="0"/>
              <a:t>　　　　</a:t>
            </a:r>
            <a:r>
              <a:rPr lang="en-US" smtClean="0"/>
              <a:t>V;</a:t>
            </a:r>
            <a:r>
              <a:rPr lang="zh-CN" altLang="en-US" smtClean="0"/>
              <a:t>为了测出小灯泡的额定功率</a:t>
            </a:r>
            <a:r>
              <a:rPr lang="en-US" smtClean="0"/>
              <a:t>,</a:t>
            </a:r>
            <a:r>
              <a:rPr lang="zh-CN" altLang="en-US" smtClean="0"/>
              <a:t>小明应向</a:t>
            </a:r>
            <a:r>
              <a:rPr lang="zh-CN" altLang="en-US" i="1" u="sng" smtClean="0"/>
              <a:t>　　　　</a:t>
            </a:r>
            <a:r>
              <a:rPr lang="zh-CN" altLang="en-US" smtClean="0"/>
              <a:t>调节滑动变阻器的滑片。</a:t>
            </a:r>
            <a:r>
              <a:rPr lang="en-US" smtClean="0"/>
              <a:t> </a:t>
            </a:r>
            <a:endParaRPr lang="en-US" smtClean="0"/>
          </a:p>
          <a:p>
            <a:pPr>
              <a:lnSpc>
                <a:spcPct val="150000"/>
              </a:lnSpc>
            </a:pPr>
            <a:r>
              <a:rPr lang="en-US" smtClean="0"/>
              <a:t>(5)</a:t>
            </a:r>
            <a:r>
              <a:rPr lang="zh-CN" altLang="en-US" smtClean="0"/>
              <a:t>当电压表示数为</a:t>
            </a:r>
            <a:r>
              <a:rPr lang="en-US" smtClean="0"/>
              <a:t>2.5 V</a:t>
            </a:r>
            <a:r>
              <a:rPr lang="zh-CN" altLang="en-US" smtClean="0"/>
              <a:t>时</a:t>
            </a:r>
            <a:r>
              <a:rPr lang="en-US" smtClean="0"/>
              <a:t>,</a:t>
            </a:r>
            <a:r>
              <a:rPr lang="zh-CN" altLang="en-US" smtClean="0"/>
              <a:t>电流表的示数如图</a:t>
            </a:r>
            <a:r>
              <a:rPr lang="en-US" smtClean="0"/>
              <a:t>16-12</a:t>
            </a:r>
            <a:r>
              <a:rPr lang="zh-CN" altLang="en-US" smtClean="0"/>
              <a:t>乙所示</a:t>
            </a:r>
            <a:r>
              <a:rPr lang="en-US" smtClean="0"/>
              <a:t>,</a:t>
            </a:r>
            <a:r>
              <a:rPr lang="zh-CN" altLang="en-US" smtClean="0"/>
              <a:t>则小灯泡的额定功率是</a:t>
            </a:r>
            <a:r>
              <a:rPr lang="zh-CN" altLang="en-US" i="1" u="sng" smtClean="0"/>
              <a:t>　 　　　</a:t>
            </a:r>
            <a:r>
              <a:rPr lang="en-US" smtClean="0"/>
              <a:t>W</a:t>
            </a:r>
            <a:r>
              <a:rPr lang="zh-CN" altLang="en-US" smtClean="0"/>
              <a:t>。</a:t>
            </a:r>
            <a:r>
              <a:rPr lang="en-US" smtClean="0"/>
              <a:t> </a:t>
            </a:r>
            <a:endParaRPr lang="zh-CN" altLang="en-US" smtClean="0"/>
          </a:p>
          <a:p>
            <a:pPr>
              <a:lnSpc>
                <a:spcPct val="150000"/>
              </a:lnSpc>
            </a:pPr>
            <a:endParaRPr lang="zh-CN" altLang="en-US"/>
          </a:p>
        </p:txBody>
      </p:sp>
      <p:sp>
        <p:nvSpPr>
          <p:cNvPr id="4" name="矩形 3"/>
          <p:cNvSpPr/>
          <p:nvPr/>
        </p:nvSpPr>
        <p:spPr>
          <a:xfrm>
            <a:off x="5644767" y="5841374"/>
            <a:ext cx="1350050" cy="461665"/>
          </a:xfrm>
          <a:prstGeom prst="rect">
            <a:avLst/>
          </a:prstGeom>
        </p:spPr>
        <p:txBody>
          <a:bodyPr wrap="none">
            <a:spAutoFit/>
          </a:bodyPr>
          <a:lstStyle/>
          <a:p>
            <a:r>
              <a:rPr lang="zh-CN" altLang="en-US" smtClean="0"/>
              <a:t>图</a:t>
            </a:r>
            <a:r>
              <a:rPr lang="en-US" smtClean="0"/>
              <a:t>16-12</a:t>
            </a:r>
            <a:endParaRPr lang="zh-CN" altLang="en-US"/>
          </a:p>
        </p:txBody>
      </p:sp>
      <p:pic>
        <p:nvPicPr>
          <p:cNvPr id="5" name="21JFA62.EPS" descr="id:2147502669;FounderCES"/>
          <p:cNvPicPr/>
          <p:nvPr/>
        </p:nvPicPr>
        <p:blipFill>
          <a:blip r:embed="rId2"/>
          <a:stretch>
            <a:fillRect/>
          </a:stretch>
        </p:blipFill>
        <p:spPr>
          <a:xfrm>
            <a:off x="3391628" y="3501232"/>
            <a:ext cx="5846850" cy="2320708"/>
          </a:xfrm>
          <a:prstGeom prst="rect">
            <a:avLst/>
          </a:prstGeom>
        </p:spPr>
      </p:pic>
      <p:sp>
        <p:nvSpPr>
          <p:cNvPr id="6" name="Rectangle 14"/>
          <p:cNvSpPr>
            <a:spLocks noChangeArrowheads="1"/>
          </p:cNvSpPr>
          <p:nvPr/>
        </p:nvSpPr>
        <p:spPr bwMode="auto">
          <a:xfrm>
            <a:off x="3443802" y="1286654"/>
            <a:ext cx="651140" cy="461665"/>
          </a:xfrm>
          <a:prstGeom prst="rect">
            <a:avLst/>
          </a:prstGeom>
          <a:noFill/>
          <a:ln w="9525">
            <a:noFill/>
            <a:miter lim="800000"/>
          </a:ln>
          <a:effectLst/>
        </p:spPr>
        <p:txBody>
          <a:bodyPr vert="horz" wrap="none" lIns="91440" tIns="45720" rIns="91440" bIns="45720" numCol="1" anchor="ctr" anchorCtr="0" compatLnSpc="1">
            <a:spAutoFit/>
          </a:bodyPr>
          <a:lstStyle/>
          <a:p>
            <a:r>
              <a:rPr lang="en-US" altLang="zh-CN" b="1" smtClean="0">
                <a:solidFill>
                  <a:srgbClr val="A50021"/>
                </a:solidFill>
              </a:rPr>
              <a:t>2.2</a:t>
            </a:r>
            <a:endParaRPr lang="zh-CN" altLang="en-US" b="1" smtClean="0">
              <a:solidFill>
                <a:srgbClr val="A50021"/>
              </a:solidFill>
            </a:endParaRPr>
          </a:p>
        </p:txBody>
      </p:sp>
      <p:sp>
        <p:nvSpPr>
          <p:cNvPr id="7" name="Rectangle 14"/>
          <p:cNvSpPr>
            <a:spLocks noChangeArrowheads="1"/>
          </p:cNvSpPr>
          <p:nvPr/>
        </p:nvSpPr>
        <p:spPr bwMode="auto">
          <a:xfrm>
            <a:off x="10024296" y="1286654"/>
            <a:ext cx="492443" cy="461665"/>
          </a:xfrm>
          <a:prstGeom prst="rect">
            <a:avLst/>
          </a:prstGeom>
          <a:noFill/>
          <a:ln w="9525">
            <a:noFill/>
            <a:miter lim="800000"/>
          </a:ln>
          <a:effectLst/>
        </p:spPr>
        <p:txBody>
          <a:bodyPr vert="horz" wrap="none" lIns="91440" tIns="45720" rIns="91440" bIns="45720" numCol="1" anchor="ctr" anchorCtr="0" compatLnSpc="1">
            <a:spAutoFit/>
          </a:bodyPr>
          <a:lstStyle/>
          <a:p>
            <a:r>
              <a:rPr lang="zh-CN" altLang="en-US" b="1" smtClean="0">
                <a:solidFill>
                  <a:srgbClr val="A50021"/>
                </a:solidFill>
              </a:rPr>
              <a:t>右</a:t>
            </a:r>
            <a:endParaRPr lang="zh-CN" altLang="en-US" b="1" smtClean="0">
              <a:solidFill>
                <a:srgbClr val="A50021"/>
              </a:solidFill>
            </a:endParaRPr>
          </a:p>
        </p:txBody>
      </p:sp>
      <p:sp>
        <p:nvSpPr>
          <p:cNvPr id="8" name="Rectangle 14"/>
          <p:cNvSpPr>
            <a:spLocks noChangeArrowheads="1"/>
          </p:cNvSpPr>
          <p:nvPr/>
        </p:nvSpPr>
        <p:spPr bwMode="auto">
          <a:xfrm>
            <a:off x="1808926" y="2929728"/>
            <a:ext cx="840295" cy="461665"/>
          </a:xfrm>
          <a:prstGeom prst="rect">
            <a:avLst/>
          </a:prstGeom>
          <a:noFill/>
          <a:ln w="9525">
            <a:noFill/>
            <a:miter lim="800000"/>
          </a:ln>
          <a:effectLst/>
        </p:spPr>
        <p:txBody>
          <a:bodyPr vert="horz" wrap="none" lIns="91440" tIns="45720" rIns="91440" bIns="45720" numCol="1" anchor="ctr" anchorCtr="0" compatLnSpc="1">
            <a:spAutoFit/>
          </a:bodyPr>
          <a:lstStyle/>
          <a:p>
            <a:r>
              <a:rPr lang="en-US" altLang="zh-CN" b="1" smtClean="0">
                <a:solidFill>
                  <a:srgbClr val="A50021"/>
                </a:solidFill>
              </a:rPr>
              <a:t>0.75</a:t>
            </a:r>
            <a:endParaRPr lang="zh-CN" altLang="en-US" b="1" smtClean="0">
              <a:solidFill>
                <a:srgbClr val="A50021"/>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3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p:nvPr/>
        </p:nvSpPr>
        <p:spPr>
          <a:xfrm>
            <a:off x="951670" y="572274"/>
            <a:ext cx="10644262" cy="621773"/>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150000"/>
              </a:lnSpc>
            </a:pPr>
            <a:r>
              <a:rPr lang="zh-CN" altLang="en-US" sz="2600" b="1" spc="150" smtClean="0">
                <a:solidFill>
                  <a:srgbClr val="18B48F"/>
                </a:solidFill>
                <a:latin typeface="微软雅黑" panose="020b0503020204020204" pitchFamily="34" charset="-122"/>
                <a:ea typeface="微软雅黑" panose="020b0503020204020204" pitchFamily="34" charset="-122"/>
              </a:rPr>
              <a:t>◀ 实验拓展 ▶</a:t>
            </a:r>
            <a:endParaRPr lang="en-US" altLang="zh-CN" sz="2600" spc="150" smtClean="0">
              <a:solidFill>
                <a:srgbClr val="18B48F"/>
              </a:solidFill>
              <a:latin typeface="微软雅黑" panose="020b0503020204020204" pitchFamily="34" charset="-122"/>
              <a:ea typeface="微软雅黑" panose="020b0503020204020204" pitchFamily="34" charset="-122"/>
            </a:endParaRPr>
          </a:p>
        </p:txBody>
      </p:sp>
      <p:sp>
        <p:nvSpPr>
          <p:cNvPr id="3" name="TextBox 15"/>
          <p:cNvSpPr txBox="1"/>
          <p:nvPr/>
        </p:nvSpPr>
        <p:spPr>
          <a:xfrm>
            <a:off x="951670" y="1215216"/>
            <a:ext cx="10787138" cy="1115424"/>
          </a:xfrm>
          <a:prstGeom prst="rect">
            <a:avLst/>
          </a:prstGeom>
          <a:noFill/>
        </p:spPr>
        <p:txBody>
          <a:bodyPr wrap="square" lIns="36000" tIns="36000" rIns="36000" bIns="36000"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en-US" sz="2400" smtClean="0"/>
              <a:t>(6)</a:t>
            </a:r>
            <a:r>
              <a:rPr lang="zh-CN" altLang="en-US" sz="2400" smtClean="0"/>
              <a:t>实验时在调节滑动变阻器的过程中</a:t>
            </a:r>
            <a:r>
              <a:rPr lang="en-US" sz="2400" smtClean="0"/>
              <a:t>,</a:t>
            </a:r>
            <a:r>
              <a:rPr lang="zh-CN" altLang="en-US" sz="2400" smtClean="0"/>
              <a:t>应观察</a:t>
            </a:r>
            <a:r>
              <a:rPr lang="zh-CN" altLang="en-US" sz="2400" i="1" u="sng" smtClean="0"/>
              <a:t>　　　　</a:t>
            </a:r>
            <a:r>
              <a:rPr lang="zh-CN" altLang="en-US" sz="2400" smtClean="0"/>
              <a:t>表的示数</a:t>
            </a:r>
            <a:r>
              <a:rPr lang="en-US" sz="2400" smtClean="0"/>
              <a:t>,</a:t>
            </a:r>
            <a:r>
              <a:rPr lang="zh-CN" altLang="en-US" sz="2400" smtClean="0"/>
              <a:t>确定小灯泡是否达到了额定功率。</a:t>
            </a:r>
            <a:r>
              <a:rPr lang="en-US" sz="2400" smtClean="0"/>
              <a:t> </a:t>
            </a:r>
            <a:endParaRPr lang="zh-CN" altLang="en-US" sz="2400"/>
          </a:p>
        </p:txBody>
      </p:sp>
      <p:sp>
        <p:nvSpPr>
          <p:cNvPr id="7" name="Rectangle 14"/>
          <p:cNvSpPr>
            <a:spLocks noChangeArrowheads="1"/>
          </p:cNvSpPr>
          <p:nvPr/>
        </p:nvSpPr>
        <p:spPr bwMode="auto">
          <a:xfrm>
            <a:off x="7095338" y="1215216"/>
            <a:ext cx="800219" cy="461665"/>
          </a:xfrm>
          <a:prstGeom prst="rect">
            <a:avLst/>
          </a:prstGeom>
          <a:noFill/>
          <a:ln w="9525">
            <a:noFill/>
            <a:miter lim="800000"/>
          </a:ln>
          <a:effectLst/>
        </p:spPr>
        <p:txBody>
          <a:bodyPr vert="horz" wrap="none" lIns="91440" tIns="45720" rIns="91440" bIns="45720" numCol="1" anchor="ctr" anchorCtr="0" compatLnSpc="1">
            <a:spAutoFit/>
          </a:bodyPr>
          <a:lstStyle/>
          <a:p>
            <a:r>
              <a:rPr lang="zh-CN" altLang="en-US" b="1" smtClean="0">
                <a:solidFill>
                  <a:srgbClr val="A50021"/>
                </a:solidFill>
              </a:rPr>
              <a:t>电压</a:t>
            </a:r>
            <a:endParaRPr lang="zh-CN" altLang="en-US" b="1" smtClean="0">
              <a:solidFill>
                <a:srgbClr val="A50021"/>
              </a:solidFill>
            </a:endParaRPr>
          </a:p>
        </p:txBody>
      </p:sp>
      <p:sp>
        <p:nvSpPr>
          <p:cNvPr id="8" name="矩形 7"/>
          <p:cNvSpPr/>
          <p:nvPr/>
        </p:nvSpPr>
        <p:spPr>
          <a:xfrm>
            <a:off x="5633701" y="4391719"/>
            <a:ext cx="1350050" cy="646331"/>
          </a:xfrm>
          <a:prstGeom prst="rect">
            <a:avLst/>
          </a:prstGeom>
        </p:spPr>
        <p:txBody>
          <a:bodyPr wrap="none">
            <a:spAutoFit/>
          </a:bodyPr>
          <a:lstStyle/>
          <a:p>
            <a:pPr>
              <a:lnSpc>
                <a:spcPct val="150000"/>
              </a:lnSpc>
            </a:pPr>
            <a:r>
              <a:rPr lang="zh-CN" altLang="en-US" smtClean="0"/>
              <a:t>图</a:t>
            </a:r>
            <a:r>
              <a:rPr lang="en-US" smtClean="0"/>
              <a:t>16-11</a:t>
            </a:r>
            <a:endParaRPr lang="zh-CN" altLang="en-US" smtClean="0"/>
          </a:p>
        </p:txBody>
      </p:sp>
      <p:pic>
        <p:nvPicPr>
          <p:cNvPr id="9" name="21JFA61.EPS" descr="id:2147502662;FounderCES"/>
          <p:cNvPicPr/>
          <p:nvPr/>
        </p:nvPicPr>
        <p:blipFill>
          <a:blip r:embed="rId2"/>
          <a:stretch>
            <a:fillRect/>
          </a:stretch>
        </p:blipFill>
        <p:spPr>
          <a:xfrm>
            <a:off x="4380694" y="2358224"/>
            <a:ext cx="4037243" cy="2104572"/>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extBox 1"/>
          <p:cNvSpPr txBox="1"/>
          <p:nvPr/>
        </p:nvSpPr>
        <p:spPr>
          <a:xfrm>
            <a:off x="951670" y="715150"/>
            <a:ext cx="10715700" cy="1135054"/>
          </a:xfrm>
          <a:prstGeom prst="rect">
            <a:avLst/>
          </a:prstGeom>
          <a:noFill/>
        </p:spPr>
        <p:txBody>
          <a:bodyPr wrap="square" rtlCol="0">
            <a:spAutoFit/>
          </a:bodyPr>
          <a:lstStyle/>
          <a:p>
            <a:pPr>
              <a:lnSpc>
                <a:spcPct val="150000"/>
              </a:lnSpc>
            </a:pPr>
            <a:r>
              <a:rPr lang="en-US" smtClean="0"/>
              <a:t>(7)</a:t>
            </a:r>
            <a:r>
              <a:rPr lang="zh-CN" altLang="en-US" smtClean="0"/>
              <a:t>小勇同学利用上述装置测量另一只标有“</a:t>
            </a:r>
            <a:r>
              <a:rPr lang="en-US" smtClean="0"/>
              <a:t>2.5 V</a:t>
            </a:r>
            <a:r>
              <a:rPr lang="zh-CN" altLang="en-US" smtClean="0"/>
              <a:t>”字样的小灯泡的电功率</a:t>
            </a:r>
            <a:r>
              <a:rPr lang="en-US" smtClean="0"/>
              <a:t>,</a:t>
            </a:r>
            <a:r>
              <a:rPr lang="zh-CN" altLang="en-US" smtClean="0"/>
              <a:t>记录的数据如下表所示。分析实验数据得出</a:t>
            </a:r>
            <a:r>
              <a:rPr lang="en-US" smtClean="0"/>
              <a:t>:</a:t>
            </a:r>
            <a:endParaRPr lang="zh-CN" altLang="en-US"/>
          </a:p>
        </p:txBody>
      </p:sp>
      <p:graphicFrame>
        <p:nvGraphicFramePr>
          <p:cNvPr id="6" name="表格 5"/>
          <p:cNvGraphicFramePr>
            <a:graphicFrameLocks noGrp="1"/>
          </p:cNvGraphicFramePr>
          <p:nvPr/>
        </p:nvGraphicFramePr>
        <p:xfrm>
          <a:off x="1380299" y="1942452"/>
          <a:ext cx="9429815" cy="2194560"/>
        </p:xfrm>
        <a:graphic>
          <a:graphicData uri="http://schemas.openxmlformats.org/drawingml/2006/table">
            <a:tbl>
              <a:tblPr/>
              <a:tblGrid>
                <a:gridCol w="1885963"/>
                <a:gridCol w="1885963"/>
                <a:gridCol w="1885963"/>
                <a:gridCol w="1885963"/>
                <a:gridCol w="1885963"/>
              </a:tblGrid>
              <a:tr h="0">
                <a:tc>
                  <a:txBody>
                    <a:bodyPr vert="horz" wrap="square"/>
                    <a:lstStyle/>
                    <a:p>
                      <a:pPr algn="ctr">
                        <a:lnSpc>
                          <a:spcPct val="150000"/>
                        </a:lnSpc>
                        <a:spcAft>
                          <a:spcPct val="0"/>
                        </a:spcAft>
                      </a:pPr>
                      <a:r>
                        <a:rPr lang="zh-CN" sz="2400" kern="100">
                          <a:solidFill>
                            <a:srgbClr val="000000"/>
                          </a:solidFill>
                          <a:latin typeface="NEU-BZ-S92"/>
                          <a:ea typeface="微软雅黑" panose="020b0503020204020204" pitchFamily="34" charset="-122"/>
                          <a:cs typeface="Times New Roman" panose="02020603050405020304"/>
                        </a:rPr>
                        <a:t>电压</a:t>
                      </a:r>
                      <a:r>
                        <a:rPr lang="en-US" sz="2400" i="1" kern="100">
                          <a:solidFill>
                            <a:srgbClr val="000000"/>
                          </a:solidFill>
                          <a:latin typeface="NEU-BZ-S92"/>
                          <a:ea typeface="微软雅黑" panose="020b0503020204020204" pitchFamily="34" charset="-122"/>
                          <a:cs typeface="Times New Roman" panose="02020603050405020304"/>
                        </a:rPr>
                        <a:t>U</a:t>
                      </a:r>
                      <a:r>
                        <a:rPr lang="en-US" sz="2400" i="1" kern="100" smtClean="0">
                          <a:solidFill>
                            <a:srgbClr val="000000"/>
                          </a:solidFill>
                          <a:latin typeface="NEU-BZ-S92"/>
                          <a:ea typeface="微软雅黑" panose="020b0503020204020204" pitchFamily="34" charset="-122"/>
                          <a:cs typeface="Times New Roman" panose="02020603050405020304"/>
                        </a:rPr>
                        <a:t>/ </a:t>
                      </a:r>
                      <a:r>
                        <a:rPr lang="en-US" sz="2400" kern="100" smtClean="0">
                          <a:solidFill>
                            <a:srgbClr val="000000"/>
                          </a:solidFill>
                          <a:latin typeface="NEU-BZ-S92"/>
                          <a:ea typeface="微软雅黑" panose="020b0503020204020204" pitchFamily="34" charset="-122"/>
                          <a:cs typeface="Times New Roman" panose="02020603050405020304"/>
                        </a:rPr>
                        <a:t>V</a:t>
                      </a:r>
                      <a:endParaRPr lang="zh-CN" sz="2400" kern="100">
                        <a:solidFill>
                          <a:srgbClr val="000000"/>
                        </a:solidFill>
                        <a:latin typeface="NEU-BZ-S92"/>
                        <a:ea typeface="方正书宋_GBK"/>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chemeClr val="bg1">
                        <a:lumMod val="95000"/>
                      </a:schemeClr>
                    </a:solidFill>
                  </a:tcPr>
                </a:tc>
                <a:tc>
                  <a:txBody>
                    <a:bodyPr vert="horz" wrap="square"/>
                    <a:lstStyle/>
                    <a:p>
                      <a:pPr algn="ctr">
                        <a:lnSpc>
                          <a:spcPct val="150000"/>
                        </a:lnSpc>
                        <a:spcAft>
                          <a:spcPct val="0"/>
                        </a:spcAft>
                      </a:pPr>
                      <a:r>
                        <a:rPr lang="en-US" sz="2400" kern="100">
                          <a:solidFill>
                            <a:srgbClr val="000000"/>
                          </a:solidFill>
                          <a:latin typeface="微软雅黑" panose="020b0503020204020204" pitchFamily="34" charset="-122"/>
                          <a:ea typeface="方正书宋_GBK"/>
                          <a:cs typeface="Times New Roman" panose="02020603050405020304"/>
                        </a:rPr>
                        <a:t>1.5</a:t>
                      </a:r>
                      <a:endParaRPr lang="zh-CN" sz="2400" kern="100">
                        <a:solidFill>
                          <a:srgbClr val="000000"/>
                        </a:solidFill>
                        <a:latin typeface="NEU-BZ-S92"/>
                        <a:ea typeface="方正书宋_GBK"/>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vert="horz" wrap="square"/>
                    <a:lstStyle/>
                    <a:p>
                      <a:pPr algn="ctr">
                        <a:lnSpc>
                          <a:spcPct val="150000"/>
                        </a:lnSpc>
                        <a:spcAft>
                          <a:spcPct val="0"/>
                        </a:spcAft>
                      </a:pPr>
                      <a:r>
                        <a:rPr lang="en-US" sz="2400" kern="100">
                          <a:solidFill>
                            <a:srgbClr val="000000"/>
                          </a:solidFill>
                          <a:latin typeface="微软雅黑" panose="020b0503020204020204" pitchFamily="34" charset="-122"/>
                          <a:ea typeface="方正书宋_GBK"/>
                          <a:cs typeface="Times New Roman" panose="02020603050405020304"/>
                        </a:rPr>
                        <a:t>2.0</a:t>
                      </a:r>
                      <a:endParaRPr lang="zh-CN" sz="2400" kern="100">
                        <a:solidFill>
                          <a:srgbClr val="000000"/>
                        </a:solidFill>
                        <a:latin typeface="NEU-BZ-S92"/>
                        <a:ea typeface="方正书宋_GBK"/>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vert="horz" wrap="square"/>
                    <a:lstStyle/>
                    <a:p>
                      <a:pPr algn="ctr">
                        <a:lnSpc>
                          <a:spcPct val="150000"/>
                        </a:lnSpc>
                        <a:spcAft>
                          <a:spcPct val="0"/>
                        </a:spcAft>
                      </a:pPr>
                      <a:r>
                        <a:rPr lang="en-US" sz="2400" kern="100">
                          <a:solidFill>
                            <a:srgbClr val="000000"/>
                          </a:solidFill>
                          <a:latin typeface="微软雅黑" panose="020b0503020204020204" pitchFamily="34" charset="-122"/>
                          <a:ea typeface="方正书宋_GBK"/>
                          <a:cs typeface="Times New Roman" panose="02020603050405020304"/>
                        </a:rPr>
                        <a:t>2.5</a:t>
                      </a:r>
                      <a:endParaRPr lang="zh-CN" sz="2400" kern="100">
                        <a:solidFill>
                          <a:srgbClr val="000000"/>
                        </a:solidFill>
                        <a:latin typeface="NEU-BZ-S92"/>
                        <a:ea typeface="方正书宋_GBK"/>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vert="horz" wrap="square"/>
                    <a:lstStyle/>
                    <a:p>
                      <a:pPr algn="ctr">
                        <a:lnSpc>
                          <a:spcPct val="150000"/>
                        </a:lnSpc>
                        <a:spcAft>
                          <a:spcPct val="0"/>
                        </a:spcAft>
                      </a:pPr>
                      <a:r>
                        <a:rPr lang="en-US" sz="2400" kern="100">
                          <a:solidFill>
                            <a:srgbClr val="000000"/>
                          </a:solidFill>
                          <a:latin typeface="微软雅黑" panose="020b0503020204020204" pitchFamily="34" charset="-122"/>
                          <a:ea typeface="方正书宋_GBK"/>
                          <a:cs typeface="Times New Roman" panose="02020603050405020304"/>
                        </a:rPr>
                        <a:t>3.0</a:t>
                      </a:r>
                      <a:endParaRPr lang="zh-CN" sz="2400" kern="100">
                        <a:solidFill>
                          <a:srgbClr val="000000"/>
                        </a:solidFill>
                        <a:latin typeface="NEU-BZ-S92"/>
                        <a:ea typeface="方正书宋_GBK"/>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r>
              <a:tr h="0">
                <a:tc>
                  <a:txBody>
                    <a:bodyPr vert="horz" wrap="square"/>
                    <a:lstStyle/>
                    <a:p>
                      <a:pPr algn="ctr">
                        <a:lnSpc>
                          <a:spcPct val="150000"/>
                        </a:lnSpc>
                        <a:spcAft>
                          <a:spcPct val="0"/>
                        </a:spcAft>
                      </a:pPr>
                      <a:r>
                        <a:rPr lang="zh-CN" sz="2400" kern="100">
                          <a:solidFill>
                            <a:srgbClr val="000000"/>
                          </a:solidFill>
                          <a:latin typeface="NEU-BZ-S92"/>
                          <a:ea typeface="微软雅黑" panose="020b0503020204020204" pitchFamily="34" charset="-122"/>
                          <a:cs typeface="Times New Roman" panose="02020603050405020304"/>
                        </a:rPr>
                        <a:t>电流</a:t>
                      </a:r>
                      <a:r>
                        <a:rPr lang="en-US" sz="2400" i="1" kern="100">
                          <a:solidFill>
                            <a:srgbClr val="000000"/>
                          </a:solidFill>
                          <a:latin typeface="NEU-BZ-S92"/>
                          <a:ea typeface="微软雅黑" panose="020b0503020204020204" pitchFamily="34" charset="-122"/>
                          <a:cs typeface="Times New Roman" panose="02020603050405020304"/>
                        </a:rPr>
                        <a:t>I/</a:t>
                      </a:r>
                      <a:r>
                        <a:rPr lang="en-US" sz="2400" kern="100">
                          <a:solidFill>
                            <a:srgbClr val="000000"/>
                          </a:solidFill>
                          <a:latin typeface="NEU-BZ-S92"/>
                          <a:ea typeface="微软雅黑" panose="020b0503020204020204" pitchFamily="34" charset="-122"/>
                          <a:cs typeface="Times New Roman" panose="02020603050405020304"/>
                        </a:rPr>
                        <a:t>A</a:t>
                      </a:r>
                      <a:endParaRPr lang="zh-CN" sz="2400" kern="100">
                        <a:solidFill>
                          <a:srgbClr val="000000"/>
                        </a:solidFill>
                        <a:latin typeface="NEU-BZ-S92"/>
                        <a:ea typeface="方正书宋_GBK"/>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chemeClr val="bg1">
                        <a:lumMod val="95000"/>
                      </a:schemeClr>
                    </a:solidFill>
                  </a:tcPr>
                </a:tc>
                <a:tc>
                  <a:txBody>
                    <a:bodyPr vert="horz" wrap="square"/>
                    <a:lstStyle/>
                    <a:p>
                      <a:pPr algn="ctr">
                        <a:lnSpc>
                          <a:spcPct val="150000"/>
                        </a:lnSpc>
                        <a:spcAft>
                          <a:spcPct val="0"/>
                        </a:spcAft>
                      </a:pPr>
                      <a:r>
                        <a:rPr lang="en-US" sz="2400" kern="100">
                          <a:solidFill>
                            <a:srgbClr val="000000"/>
                          </a:solidFill>
                          <a:latin typeface="微软雅黑" panose="020b0503020204020204" pitchFamily="34" charset="-122"/>
                          <a:ea typeface="方正书宋_GBK"/>
                          <a:cs typeface="Times New Roman" panose="02020603050405020304"/>
                        </a:rPr>
                        <a:t>0.2</a:t>
                      </a:r>
                      <a:endParaRPr lang="zh-CN" sz="2400" kern="100">
                        <a:solidFill>
                          <a:srgbClr val="000000"/>
                        </a:solidFill>
                        <a:latin typeface="NEU-BZ-S92"/>
                        <a:ea typeface="方正书宋_GBK"/>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vert="horz" wrap="square"/>
                    <a:lstStyle/>
                    <a:p>
                      <a:pPr algn="ctr">
                        <a:lnSpc>
                          <a:spcPct val="150000"/>
                        </a:lnSpc>
                        <a:spcAft>
                          <a:spcPct val="0"/>
                        </a:spcAft>
                      </a:pPr>
                      <a:r>
                        <a:rPr lang="en-US" sz="2400" kern="100">
                          <a:solidFill>
                            <a:srgbClr val="000000"/>
                          </a:solidFill>
                          <a:latin typeface="微软雅黑" panose="020b0503020204020204" pitchFamily="34" charset="-122"/>
                          <a:ea typeface="方正书宋_GBK"/>
                          <a:cs typeface="Times New Roman" panose="02020603050405020304"/>
                        </a:rPr>
                        <a:t>0.22</a:t>
                      </a:r>
                      <a:endParaRPr lang="zh-CN" sz="2400" kern="100">
                        <a:solidFill>
                          <a:srgbClr val="000000"/>
                        </a:solidFill>
                        <a:latin typeface="NEU-BZ-S92"/>
                        <a:ea typeface="方正书宋_GBK"/>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vert="horz" wrap="square"/>
                    <a:lstStyle/>
                    <a:p>
                      <a:pPr algn="ctr">
                        <a:lnSpc>
                          <a:spcPct val="150000"/>
                        </a:lnSpc>
                        <a:spcAft>
                          <a:spcPct val="0"/>
                        </a:spcAft>
                      </a:pPr>
                      <a:r>
                        <a:rPr lang="en-US" sz="2400" kern="100">
                          <a:solidFill>
                            <a:srgbClr val="000000"/>
                          </a:solidFill>
                          <a:latin typeface="微软雅黑" panose="020b0503020204020204" pitchFamily="34" charset="-122"/>
                          <a:ea typeface="方正书宋_GBK"/>
                          <a:cs typeface="Times New Roman" panose="02020603050405020304"/>
                        </a:rPr>
                        <a:t>0.25</a:t>
                      </a:r>
                      <a:endParaRPr lang="zh-CN" sz="2400" kern="100">
                        <a:solidFill>
                          <a:srgbClr val="000000"/>
                        </a:solidFill>
                        <a:latin typeface="NEU-BZ-S92"/>
                        <a:ea typeface="方正书宋_GBK"/>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vert="horz" wrap="square"/>
                    <a:lstStyle/>
                    <a:p>
                      <a:pPr algn="ctr">
                        <a:lnSpc>
                          <a:spcPct val="150000"/>
                        </a:lnSpc>
                        <a:spcAft>
                          <a:spcPct val="0"/>
                        </a:spcAft>
                      </a:pPr>
                      <a:r>
                        <a:rPr lang="en-US" sz="2400" kern="100">
                          <a:solidFill>
                            <a:srgbClr val="000000"/>
                          </a:solidFill>
                          <a:latin typeface="微软雅黑" panose="020b0503020204020204" pitchFamily="34" charset="-122"/>
                          <a:ea typeface="方正书宋_GBK"/>
                          <a:cs typeface="Times New Roman" panose="02020603050405020304"/>
                        </a:rPr>
                        <a:t>0.28</a:t>
                      </a:r>
                      <a:endParaRPr lang="zh-CN" sz="2400" kern="100">
                        <a:solidFill>
                          <a:srgbClr val="000000"/>
                        </a:solidFill>
                        <a:latin typeface="NEU-BZ-S92"/>
                        <a:ea typeface="方正书宋_GBK"/>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r>
              <a:tr h="0">
                <a:tc>
                  <a:txBody>
                    <a:bodyPr vert="horz" wrap="square"/>
                    <a:lstStyle/>
                    <a:p>
                      <a:pPr algn="ctr">
                        <a:lnSpc>
                          <a:spcPct val="150000"/>
                        </a:lnSpc>
                        <a:spcAft>
                          <a:spcPct val="0"/>
                        </a:spcAft>
                      </a:pPr>
                      <a:r>
                        <a:rPr lang="zh-CN" sz="2400" kern="100">
                          <a:solidFill>
                            <a:srgbClr val="000000"/>
                          </a:solidFill>
                          <a:latin typeface="NEU-BZ-S92"/>
                          <a:ea typeface="微软雅黑" panose="020b0503020204020204" pitchFamily="34" charset="-122"/>
                          <a:cs typeface="Times New Roman" panose="02020603050405020304"/>
                        </a:rPr>
                        <a:t>电功率</a:t>
                      </a:r>
                      <a:r>
                        <a:rPr lang="en-US" sz="2400" i="1" kern="100">
                          <a:solidFill>
                            <a:srgbClr val="000000"/>
                          </a:solidFill>
                          <a:latin typeface="NEU-BZ-S92"/>
                          <a:ea typeface="微软雅黑" panose="020b0503020204020204" pitchFamily="34" charset="-122"/>
                          <a:cs typeface="Times New Roman" panose="02020603050405020304"/>
                        </a:rPr>
                        <a:t>P</a:t>
                      </a:r>
                      <a:r>
                        <a:rPr lang="en-US" sz="2400" i="1" kern="100" smtClean="0">
                          <a:solidFill>
                            <a:srgbClr val="000000"/>
                          </a:solidFill>
                          <a:latin typeface="NEU-BZ-S92"/>
                          <a:ea typeface="微软雅黑" panose="020b0503020204020204" pitchFamily="34" charset="-122"/>
                          <a:cs typeface="Times New Roman" panose="02020603050405020304"/>
                        </a:rPr>
                        <a:t>/ </a:t>
                      </a:r>
                      <a:r>
                        <a:rPr lang="en-US" sz="2400" kern="100" smtClean="0">
                          <a:solidFill>
                            <a:srgbClr val="000000"/>
                          </a:solidFill>
                          <a:latin typeface="NEU-BZ-S92"/>
                          <a:ea typeface="微软雅黑" panose="020b0503020204020204" pitchFamily="34" charset="-122"/>
                          <a:cs typeface="Times New Roman" panose="02020603050405020304"/>
                        </a:rPr>
                        <a:t>W</a:t>
                      </a:r>
                      <a:endParaRPr lang="zh-CN" sz="2400" kern="100">
                        <a:solidFill>
                          <a:srgbClr val="000000"/>
                        </a:solidFill>
                        <a:latin typeface="NEU-BZ-S92"/>
                        <a:ea typeface="方正书宋_GBK"/>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chemeClr val="bg1">
                        <a:lumMod val="95000"/>
                      </a:schemeClr>
                    </a:solidFill>
                  </a:tcPr>
                </a:tc>
                <a:tc>
                  <a:txBody>
                    <a:bodyPr vert="horz" wrap="square"/>
                    <a:lstStyle/>
                    <a:p>
                      <a:pPr algn="ctr">
                        <a:lnSpc>
                          <a:spcPct val="150000"/>
                        </a:lnSpc>
                        <a:spcAft>
                          <a:spcPct val="0"/>
                        </a:spcAft>
                      </a:pPr>
                      <a:r>
                        <a:rPr lang="en-US" sz="2400" kern="100">
                          <a:solidFill>
                            <a:srgbClr val="000000"/>
                          </a:solidFill>
                          <a:latin typeface="微软雅黑" panose="020b0503020204020204" pitchFamily="34" charset="-122"/>
                          <a:ea typeface="方正书宋_GBK"/>
                          <a:cs typeface="Times New Roman" panose="02020603050405020304"/>
                        </a:rPr>
                        <a:t>0.3</a:t>
                      </a:r>
                      <a:endParaRPr lang="zh-CN" sz="2400" kern="100">
                        <a:solidFill>
                          <a:srgbClr val="000000"/>
                        </a:solidFill>
                        <a:latin typeface="NEU-BZ-S92"/>
                        <a:ea typeface="方正书宋_GBK"/>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vert="horz" wrap="square"/>
                    <a:lstStyle/>
                    <a:p>
                      <a:pPr algn="ctr">
                        <a:lnSpc>
                          <a:spcPct val="150000"/>
                        </a:lnSpc>
                        <a:spcAft>
                          <a:spcPct val="0"/>
                        </a:spcAft>
                      </a:pPr>
                      <a:r>
                        <a:rPr lang="en-US" sz="2400" kern="100">
                          <a:solidFill>
                            <a:srgbClr val="000000"/>
                          </a:solidFill>
                          <a:latin typeface="微软雅黑" panose="020b0503020204020204" pitchFamily="34" charset="-122"/>
                          <a:ea typeface="方正书宋_GBK"/>
                          <a:cs typeface="Times New Roman" panose="02020603050405020304"/>
                        </a:rPr>
                        <a:t>0.44</a:t>
                      </a:r>
                      <a:endParaRPr lang="zh-CN" sz="2400" kern="100">
                        <a:solidFill>
                          <a:srgbClr val="000000"/>
                        </a:solidFill>
                        <a:latin typeface="NEU-BZ-S92"/>
                        <a:ea typeface="方正书宋_GBK"/>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vert="horz" wrap="square"/>
                    <a:lstStyle/>
                    <a:p>
                      <a:pPr algn="ctr">
                        <a:lnSpc>
                          <a:spcPct val="150000"/>
                        </a:lnSpc>
                        <a:spcAft>
                          <a:spcPct val="0"/>
                        </a:spcAft>
                      </a:pPr>
                      <a:r>
                        <a:rPr lang="en-US" sz="2400" kern="100">
                          <a:solidFill>
                            <a:srgbClr val="000000"/>
                          </a:solidFill>
                          <a:latin typeface="微软雅黑" panose="020b0503020204020204" pitchFamily="34" charset="-122"/>
                          <a:ea typeface="方正书宋_GBK"/>
                          <a:cs typeface="Times New Roman" panose="02020603050405020304"/>
                        </a:rPr>
                        <a:t>0.625</a:t>
                      </a:r>
                      <a:endParaRPr lang="zh-CN" sz="2400" kern="100">
                        <a:solidFill>
                          <a:srgbClr val="000000"/>
                        </a:solidFill>
                        <a:latin typeface="NEU-BZ-S92"/>
                        <a:ea typeface="方正书宋_GBK"/>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vert="horz" wrap="square"/>
                    <a:lstStyle/>
                    <a:p>
                      <a:pPr algn="ctr">
                        <a:lnSpc>
                          <a:spcPct val="150000"/>
                        </a:lnSpc>
                        <a:spcAft>
                          <a:spcPct val="0"/>
                        </a:spcAft>
                      </a:pPr>
                      <a:r>
                        <a:rPr lang="en-US" sz="2400" kern="100">
                          <a:solidFill>
                            <a:srgbClr val="000000"/>
                          </a:solidFill>
                          <a:latin typeface="微软雅黑" panose="020b0503020204020204" pitchFamily="34" charset="-122"/>
                          <a:ea typeface="方正书宋_GBK"/>
                          <a:cs typeface="Times New Roman" panose="02020603050405020304"/>
                        </a:rPr>
                        <a:t>0.84</a:t>
                      </a:r>
                      <a:endParaRPr lang="zh-CN" sz="2400" kern="100">
                        <a:solidFill>
                          <a:srgbClr val="000000"/>
                        </a:solidFill>
                        <a:latin typeface="NEU-BZ-S92"/>
                        <a:ea typeface="方正书宋_GBK"/>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r>
              <a:tr h="0">
                <a:tc>
                  <a:txBody>
                    <a:bodyPr vert="horz" wrap="square"/>
                    <a:lstStyle/>
                    <a:p>
                      <a:pPr algn="ctr">
                        <a:lnSpc>
                          <a:spcPct val="150000"/>
                        </a:lnSpc>
                        <a:spcAft>
                          <a:spcPct val="0"/>
                        </a:spcAft>
                      </a:pPr>
                      <a:r>
                        <a:rPr lang="zh-CN" sz="2400" kern="100">
                          <a:solidFill>
                            <a:srgbClr val="000000"/>
                          </a:solidFill>
                          <a:latin typeface="NEU-BZ-S92"/>
                          <a:ea typeface="微软雅黑" panose="020b0503020204020204" pitchFamily="34" charset="-122"/>
                          <a:cs typeface="Times New Roman" panose="02020603050405020304"/>
                        </a:rPr>
                        <a:t>发光情况</a:t>
                      </a:r>
                      <a:endParaRPr lang="zh-CN" sz="2400" kern="100">
                        <a:solidFill>
                          <a:srgbClr val="000000"/>
                        </a:solidFill>
                        <a:latin typeface="NEU-BZ-S92"/>
                        <a:ea typeface="方正书宋_GBK"/>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chemeClr val="bg1">
                        <a:lumMod val="95000"/>
                      </a:schemeClr>
                    </a:solidFill>
                  </a:tcPr>
                </a:tc>
                <a:tc>
                  <a:txBody>
                    <a:bodyPr vert="horz" wrap="square"/>
                    <a:lstStyle/>
                    <a:p>
                      <a:pPr algn="ctr">
                        <a:lnSpc>
                          <a:spcPct val="150000"/>
                        </a:lnSpc>
                        <a:spcAft>
                          <a:spcPct val="0"/>
                        </a:spcAft>
                      </a:pPr>
                      <a:r>
                        <a:rPr lang="zh-CN" sz="2400" kern="100">
                          <a:solidFill>
                            <a:srgbClr val="000000"/>
                          </a:solidFill>
                          <a:latin typeface="NEU-BZ-S92"/>
                          <a:ea typeface="微软雅黑" panose="020b0503020204020204" pitchFamily="34" charset="-122"/>
                          <a:cs typeface="Times New Roman" panose="02020603050405020304"/>
                        </a:rPr>
                        <a:t>很暗</a:t>
                      </a:r>
                      <a:endParaRPr lang="zh-CN" sz="2400" kern="100">
                        <a:solidFill>
                          <a:srgbClr val="000000"/>
                        </a:solidFill>
                        <a:latin typeface="NEU-BZ-S92"/>
                        <a:ea typeface="方正书宋_GBK"/>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vert="horz" wrap="square"/>
                    <a:lstStyle/>
                    <a:p>
                      <a:pPr algn="ctr">
                        <a:lnSpc>
                          <a:spcPct val="150000"/>
                        </a:lnSpc>
                        <a:spcAft>
                          <a:spcPct val="0"/>
                        </a:spcAft>
                      </a:pPr>
                      <a:r>
                        <a:rPr lang="zh-CN" sz="2400" kern="100">
                          <a:solidFill>
                            <a:srgbClr val="000000"/>
                          </a:solidFill>
                          <a:latin typeface="NEU-BZ-S92"/>
                          <a:ea typeface="微软雅黑" panose="020b0503020204020204" pitchFamily="34" charset="-122"/>
                          <a:cs typeface="Times New Roman" panose="02020603050405020304"/>
                        </a:rPr>
                        <a:t>暗</a:t>
                      </a:r>
                      <a:endParaRPr lang="zh-CN" sz="2400" kern="100">
                        <a:solidFill>
                          <a:srgbClr val="000000"/>
                        </a:solidFill>
                        <a:latin typeface="NEU-BZ-S92"/>
                        <a:ea typeface="方正书宋_GBK"/>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vert="horz" wrap="square"/>
                    <a:lstStyle/>
                    <a:p>
                      <a:pPr algn="ctr">
                        <a:lnSpc>
                          <a:spcPct val="150000"/>
                        </a:lnSpc>
                        <a:spcAft>
                          <a:spcPct val="0"/>
                        </a:spcAft>
                      </a:pPr>
                      <a:r>
                        <a:rPr lang="zh-CN" sz="2400" kern="100">
                          <a:solidFill>
                            <a:srgbClr val="000000"/>
                          </a:solidFill>
                          <a:latin typeface="NEU-BZ-S92"/>
                          <a:ea typeface="微软雅黑" panose="020b0503020204020204" pitchFamily="34" charset="-122"/>
                          <a:cs typeface="Times New Roman" panose="02020603050405020304"/>
                        </a:rPr>
                        <a:t>正常发光</a:t>
                      </a:r>
                      <a:endParaRPr lang="zh-CN" sz="2400" kern="100">
                        <a:solidFill>
                          <a:srgbClr val="000000"/>
                        </a:solidFill>
                        <a:latin typeface="NEU-BZ-S92"/>
                        <a:ea typeface="方正书宋_GBK"/>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vert="horz" wrap="square"/>
                    <a:lstStyle/>
                    <a:p>
                      <a:pPr algn="ctr">
                        <a:lnSpc>
                          <a:spcPct val="150000"/>
                        </a:lnSpc>
                        <a:spcAft>
                          <a:spcPct val="0"/>
                        </a:spcAft>
                      </a:pPr>
                      <a:r>
                        <a:rPr lang="zh-CN" sz="2400" kern="100">
                          <a:solidFill>
                            <a:srgbClr val="000000"/>
                          </a:solidFill>
                          <a:latin typeface="NEU-BZ-S92"/>
                          <a:ea typeface="微软雅黑" panose="020b0503020204020204" pitchFamily="34" charset="-122"/>
                          <a:cs typeface="Times New Roman" panose="02020603050405020304"/>
                        </a:rPr>
                        <a:t>很亮</a:t>
                      </a:r>
                      <a:endParaRPr lang="zh-CN" sz="2400" kern="100">
                        <a:solidFill>
                          <a:srgbClr val="000000"/>
                        </a:solidFill>
                        <a:latin typeface="NEU-BZ-S92"/>
                        <a:ea typeface="方正书宋_GBK"/>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r>
            </a:tbl>
          </a:graphicData>
        </a:graphic>
      </p:graphicFrame>
    </p:spTree>
  </p:cSld>
  <p:clrMapOvr>
    <a:masterClrMapping/>
  </p:clrMapOvr>
  <p:transition>
    <p:fade/>
  </p:transition>
  <p:timing/>
</p:sld>
</file>

<file path=ppt/slides/slide3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extBox 1"/>
          <p:cNvSpPr txBox="1"/>
          <p:nvPr/>
        </p:nvSpPr>
        <p:spPr>
          <a:xfrm>
            <a:off x="951670" y="715150"/>
            <a:ext cx="10715700" cy="5078313"/>
          </a:xfrm>
          <a:prstGeom prst="rect">
            <a:avLst/>
          </a:prstGeom>
          <a:noFill/>
        </p:spPr>
        <p:txBody>
          <a:bodyPr wrap="square" rtlCol="0">
            <a:spAutoFit/>
          </a:bodyPr>
          <a:lstStyle/>
          <a:p>
            <a:pPr>
              <a:lnSpc>
                <a:spcPct val="150000"/>
              </a:lnSpc>
            </a:pPr>
            <a:r>
              <a:rPr lang="en-US" smtClean="0"/>
              <a:t>①</a:t>
            </a:r>
            <a:r>
              <a:rPr lang="zh-CN" altLang="en-US" smtClean="0"/>
              <a:t>小灯泡的发光亮度是由灯泡的</a:t>
            </a:r>
            <a:r>
              <a:rPr lang="zh-CN" altLang="en-US" i="1" u="sng" smtClean="0"/>
              <a:t>　      　　　</a:t>
            </a:r>
            <a:r>
              <a:rPr lang="zh-CN" altLang="en-US" smtClean="0"/>
              <a:t>决定的</a:t>
            </a:r>
            <a:r>
              <a:rPr lang="en-US" smtClean="0"/>
              <a:t>,</a:t>
            </a:r>
            <a:r>
              <a:rPr lang="zh-CN" altLang="en-US" smtClean="0"/>
              <a:t>且灯泡的</a:t>
            </a:r>
            <a:r>
              <a:rPr lang="zh-CN" altLang="en-US" i="1" u="sng" smtClean="0"/>
              <a:t>　　    　　</a:t>
            </a:r>
            <a:r>
              <a:rPr lang="zh-CN" altLang="en-US" smtClean="0"/>
              <a:t>越大</a:t>
            </a:r>
            <a:r>
              <a:rPr lang="en-US" smtClean="0"/>
              <a:t>,</a:t>
            </a:r>
            <a:r>
              <a:rPr lang="zh-CN" altLang="en-US" smtClean="0"/>
              <a:t>灯泡越亮。</a:t>
            </a:r>
            <a:endParaRPr lang="en-US" altLang="zh-CN" smtClean="0"/>
          </a:p>
          <a:p>
            <a:pPr>
              <a:lnSpc>
                <a:spcPct val="150000"/>
              </a:lnSpc>
            </a:pPr>
            <a:endParaRPr lang="en-US" smtClean="0"/>
          </a:p>
          <a:p>
            <a:pPr>
              <a:lnSpc>
                <a:spcPct val="150000"/>
              </a:lnSpc>
            </a:pPr>
            <a:endParaRPr lang="en-US" smtClean="0"/>
          </a:p>
          <a:p>
            <a:pPr>
              <a:lnSpc>
                <a:spcPct val="150000"/>
              </a:lnSpc>
            </a:pPr>
            <a:endParaRPr lang="en-US" smtClean="0"/>
          </a:p>
          <a:p>
            <a:pPr>
              <a:lnSpc>
                <a:spcPct val="150000"/>
              </a:lnSpc>
            </a:pPr>
            <a:endParaRPr lang="en-US" smtClean="0"/>
          </a:p>
          <a:p>
            <a:pPr>
              <a:lnSpc>
                <a:spcPct val="150000"/>
              </a:lnSpc>
            </a:pPr>
            <a:r>
              <a:rPr lang="en-US" smtClean="0"/>
              <a:t>③</a:t>
            </a:r>
            <a:r>
              <a:rPr lang="zh-CN" altLang="en-US" smtClean="0"/>
              <a:t>在多次测量中还发现</a:t>
            </a:r>
            <a:r>
              <a:rPr lang="en-US" smtClean="0"/>
              <a:t>:</a:t>
            </a:r>
            <a:r>
              <a:rPr lang="zh-CN" altLang="en-US" smtClean="0"/>
              <a:t>当电压表的示数增大时</a:t>
            </a:r>
            <a:r>
              <a:rPr lang="en-US" smtClean="0"/>
              <a:t>,</a:t>
            </a:r>
            <a:r>
              <a:rPr lang="zh-CN" altLang="en-US" smtClean="0"/>
              <a:t>电压表与电流表的示数之比</a:t>
            </a:r>
            <a:endParaRPr lang="en-US" altLang="zh-CN" smtClean="0"/>
          </a:p>
          <a:p>
            <a:pPr>
              <a:lnSpc>
                <a:spcPct val="150000"/>
              </a:lnSpc>
            </a:pPr>
            <a:r>
              <a:rPr lang="zh-CN" altLang="en-US" i="1" u="sng" smtClean="0"/>
              <a:t>　                  </a:t>
            </a:r>
            <a:r>
              <a:rPr lang="en-US" smtClean="0"/>
              <a:t>(</a:t>
            </a:r>
            <a:r>
              <a:rPr lang="zh-CN" altLang="en-US" smtClean="0"/>
              <a:t>选填“变大”“变小”或“不变”</a:t>
            </a:r>
            <a:r>
              <a:rPr lang="en-US" smtClean="0"/>
              <a:t>),</a:t>
            </a:r>
            <a:r>
              <a:rPr lang="zh-CN" altLang="en-US" smtClean="0"/>
              <a:t>导致这一结果的原因是</a:t>
            </a:r>
            <a:endParaRPr lang="en-US" altLang="zh-CN" smtClean="0"/>
          </a:p>
          <a:p>
            <a:pPr>
              <a:lnSpc>
                <a:spcPct val="150000"/>
              </a:lnSpc>
            </a:pPr>
            <a:r>
              <a:rPr lang="zh-CN" altLang="en-US" i="1" u="sng" smtClean="0"/>
              <a:t>　　　　　　　　　　　　　　　　　　　</a:t>
            </a:r>
            <a:r>
              <a:rPr lang="zh-CN" altLang="en-US" smtClean="0"/>
              <a:t>。</a:t>
            </a:r>
            <a:r>
              <a:rPr lang="en-US" smtClean="0"/>
              <a:t> </a:t>
            </a:r>
            <a:endParaRPr lang="zh-CN" altLang="en-US"/>
          </a:p>
        </p:txBody>
      </p:sp>
      <p:graphicFrame>
        <p:nvGraphicFramePr>
          <p:cNvPr id="268289" name="Object 1"/>
          <p:cNvGraphicFramePr>
            <a:graphicFrameLocks noChangeAspect="1"/>
          </p:cNvGraphicFramePr>
          <p:nvPr/>
        </p:nvGraphicFramePr>
        <p:xfrm>
          <a:off x="1023108" y="1858158"/>
          <a:ext cx="10467975" cy="2279650"/>
        </p:xfrm>
        <a:graphic>
          <a:graphicData uri="http://schemas.openxmlformats.org/presentationml/2006/ole">
            <mc:AlternateContent>
              <mc:Choice xmlns:v="urn:schemas-microsoft-com:vml" Requires="v">
                <p:oleObj spid="_x0000_s1052" name="文档" r:id="rId2" imgW="10904220" imgH="2374265" progId="Word.Document.12">
                  <p:embed/>
                </p:oleObj>
              </mc:Choice>
              <mc:Fallback>
                <p:oleObj name="文档" r:id="rId2" imgW="10904220" imgH="2374265" progId="Word.Document.12">
                  <p:embed/>
                  <p:pic>
                    <p:nvPicPr>
                      <p:cNvPr id="0" name="OLE substitute image"/>
                      <p:cNvPicPr/>
                      <p:nvPr/>
                    </p:nvPicPr>
                    <p:blipFill>
                      <a:blip r:embed="rId3"/>
                      <a:stretch>
                        <a:fillRect/>
                      </a:stretch>
                    </p:blipFill>
                    <p:spPr>
                      <a:xfrm>
                        <a:off x="1023108" y="1858158"/>
                        <a:ext cx="10467975" cy="2279650"/>
                      </a:xfrm>
                      <a:prstGeom prst="rect">
                        <a:avLst/>
                      </a:prstGeom>
                      <a:noFill/>
                      <a:ln w="9525">
                        <a:noFill/>
                      </a:ln>
                    </p:spPr>
                  </p:pic>
                </p:oleObj>
              </mc:Fallback>
            </mc:AlternateContent>
          </a:graphicData>
        </a:graphic>
      </p:graphicFrame>
      <p:sp>
        <p:nvSpPr>
          <p:cNvPr id="6" name="Rectangle 14"/>
          <p:cNvSpPr>
            <a:spLocks noChangeArrowheads="1"/>
          </p:cNvSpPr>
          <p:nvPr/>
        </p:nvSpPr>
        <p:spPr bwMode="auto">
          <a:xfrm>
            <a:off x="5523702" y="634159"/>
            <a:ext cx="1415772" cy="581057"/>
          </a:xfrm>
          <a:prstGeom prst="rect">
            <a:avLst/>
          </a:prstGeom>
          <a:noFill/>
          <a:ln w="9525">
            <a:noFill/>
            <a:miter lim="800000"/>
          </a:ln>
          <a:effectLst/>
        </p:spPr>
        <p:txBody>
          <a:bodyPr vert="horz" wrap="none" lIns="91440" tIns="45720" rIns="91440" bIns="45720" numCol="1" anchor="ctr" anchorCtr="0" compatLnSpc="1">
            <a:spAutoFit/>
          </a:bodyPr>
          <a:lstStyle/>
          <a:p>
            <a:pPr>
              <a:lnSpc>
                <a:spcPct val="150000"/>
              </a:lnSpc>
            </a:pPr>
            <a:r>
              <a:rPr lang="zh-CN" altLang="en-US" b="1" smtClean="0">
                <a:solidFill>
                  <a:srgbClr val="A50021"/>
                </a:solidFill>
              </a:rPr>
              <a:t>实际功率</a:t>
            </a:r>
            <a:endParaRPr lang="zh-CN" altLang="en-US" b="1" smtClean="0">
              <a:solidFill>
                <a:srgbClr val="A50021"/>
              </a:solidFill>
            </a:endParaRPr>
          </a:p>
        </p:txBody>
      </p:sp>
      <p:sp>
        <p:nvSpPr>
          <p:cNvPr id="7" name="Rectangle 14"/>
          <p:cNvSpPr>
            <a:spLocks noChangeArrowheads="1"/>
          </p:cNvSpPr>
          <p:nvPr/>
        </p:nvSpPr>
        <p:spPr bwMode="auto">
          <a:xfrm>
            <a:off x="9452792" y="634159"/>
            <a:ext cx="1415772" cy="581057"/>
          </a:xfrm>
          <a:prstGeom prst="rect">
            <a:avLst/>
          </a:prstGeom>
          <a:noFill/>
          <a:ln w="9525">
            <a:noFill/>
            <a:miter lim="800000"/>
          </a:ln>
          <a:effectLst/>
        </p:spPr>
        <p:txBody>
          <a:bodyPr vert="horz" wrap="none" lIns="91440" tIns="45720" rIns="91440" bIns="45720" numCol="1" anchor="ctr" anchorCtr="0" compatLnSpc="1">
            <a:spAutoFit/>
          </a:bodyPr>
          <a:lstStyle/>
          <a:p>
            <a:pPr>
              <a:lnSpc>
                <a:spcPct val="150000"/>
              </a:lnSpc>
            </a:pPr>
            <a:r>
              <a:rPr lang="zh-CN" altLang="en-US" b="1" smtClean="0">
                <a:solidFill>
                  <a:srgbClr val="A50021"/>
                </a:solidFill>
              </a:rPr>
              <a:t>实际功率</a:t>
            </a:r>
            <a:endParaRPr lang="zh-CN" altLang="en-US" b="1" smtClean="0">
              <a:solidFill>
                <a:srgbClr val="A50021"/>
              </a:solidFill>
            </a:endParaRPr>
          </a:p>
        </p:txBody>
      </p:sp>
      <p:sp>
        <p:nvSpPr>
          <p:cNvPr id="8" name="Rectangle 14"/>
          <p:cNvSpPr>
            <a:spLocks noChangeArrowheads="1"/>
          </p:cNvSpPr>
          <p:nvPr/>
        </p:nvSpPr>
        <p:spPr bwMode="auto">
          <a:xfrm>
            <a:off x="5666578" y="2786852"/>
            <a:ext cx="5505033" cy="646331"/>
          </a:xfrm>
          <a:prstGeom prst="rect">
            <a:avLst/>
          </a:prstGeom>
          <a:noFill/>
          <a:ln w="9525">
            <a:noFill/>
            <a:miter lim="800000"/>
          </a:ln>
          <a:effectLst/>
        </p:spPr>
        <p:txBody>
          <a:bodyPr vert="horz" wrap="none" lIns="91440" tIns="45720" rIns="91440" bIns="45720" numCol="1" anchor="ctr" anchorCtr="0" compatLnSpc="1">
            <a:spAutoFit/>
          </a:bodyPr>
          <a:lstStyle/>
          <a:p>
            <a:pPr>
              <a:lnSpc>
                <a:spcPct val="150000"/>
              </a:lnSpc>
            </a:pPr>
            <a:r>
              <a:rPr lang="zh-CN" altLang="en-US" b="1" smtClean="0">
                <a:solidFill>
                  <a:srgbClr val="A50021"/>
                </a:solidFill>
              </a:rPr>
              <a:t>小灯泡两端的电压是额定电压时</a:t>
            </a:r>
            <a:r>
              <a:rPr lang="en-US" b="1" smtClean="0">
                <a:solidFill>
                  <a:srgbClr val="A50021"/>
                </a:solidFill>
              </a:rPr>
              <a:t>,</a:t>
            </a:r>
            <a:r>
              <a:rPr lang="zh-CN" altLang="en-US" b="1" smtClean="0">
                <a:solidFill>
                  <a:srgbClr val="A50021"/>
                </a:solidFill>
              </a:rPr>
              <a:t>小灯泡</a:t>
            </a:r>
            <a:endParaRPr lang="zh-CN" altLang="en-US" b="1" smtClean="0">
              <a:solidFill>
                <a:srgbClr val="A50021"/>
              </a:solidFill>
            </a:endParaRPr>
          </a:p>
        </p:txBody>
      </p:sp>
      <p:sp>
        <p:nvSpPr>
          <p:cNvPr id="9" name="Rectangle 14"/>
          <p:cNvSpPr>
            <a:spLocks noChangeArrowheads="1"/>
          </p:cNvSpPr>
          <p:nvPr/>
        </p:nvSpPr>
        <p:spPr bwMode="auto">
          <a:xfrm>
            <a:off x="1308860" y="3429794"/>
            <a:ext cx="2954655" cy="581057"/>
          </a:xfrm>
          <a:prstGeom prst="rect">
            <a:avLst/>
          </a:prstGeom>
          <a:noFill/>
          <a:ln w="9525">
            <a:noFill/>
            <a:miter lim="800000"/>
          </a:ln>
          <a:effectLst/>
        </p:spPr>
        <p:txBody>
          <a:bodyPr vert="horz" wrap="none" lIns="91440" tIns="45720" rIns="91440" bIns="45720" numCol="1" anchor="ctr" anchorCtr="0" compatLnSpc="1">
            <a:spAutoFit/>
          </a:bodyPr>
          <a:lstStyle/>
          <a:p>
            <a:pPr>
              <a:lnSpc>
                <a:spcPct val="150000"/>
              </a:lnSpc>
            </a:pPr>
            <a:r>
              <a:rPr lang="zh-CN" altLang="en-US" b="1" smtClean="0">
                <a:solidFill>
                  <a:srgbClr val="A50021"/>
                </a:solidFill>
              </a:rPr>
              <a:t>的功率才是额定功率</a:t>
            </a:r>
            <a:endParaRPr lang="zh-CN" altLang="en-US" b="1" smtClean="0">
              <a:solidFill>
                <a:srgbClr val="A50021"/>
              </a:solidFill>
            </a:endParaRPr>
          </a:p>
        </p:txBody>
      </p:sp>
      <p:sp>
        <p:nvSpPr>
          <p:cNvPr id="10" name="Rectangle 14"/>
          <p:cNvSpPr>
            <a:spLocks noChangeArrowheads="1"/>
          </p:cNvSpPr>
          <p:nvPr/>
        </p:nvSpPr>
        <p:spPr bwMode="auto">
          <a:xfrm>
            <a:off x="1594612" y="4429926"/>
            <a:ext cx="800219" cy="581057"/>
          </a:xfrm>
          <a:prstGeom prst="rect">
            <a:avLst/>
          </a:prstGeom>
          <a:noFill/>
          <a:ln w="9525">
            <a:noFill/>
            <a:miter lim="800000"/>
          </a:ln>
          <a:effectLst/>
        </p:spPr>
        <p:txBody>
          <a:bodyPr vert="horz" wrap="none" lIns="91440" tIns="45720" rIns="91440" bIns="45720" numCol="1" anchor="ctr" anchorCtr="0" compatLnSpc="1">
            <a:spAutoFit/>
          </a:bodyPr>
          <a:lstStyle/>
          <a:p>
            <a:pPr>
              <a:lnSpc>
                <a:spcPct val="150000"/>
              </a:lnSpc>
            </a:pPr>
            <a:r>
              <a:rPr lang="zh-CN" altLang="en-US" b="1" smtClean="0">
                <a:solidFill>
                  <a:srgbClr val="A50021"/>
                </a:solidFill>
              </a:rPr>
              <a:t>变大</a:t>
            </a:r>
            <a:endParaRPr lang="zh-CN" altLang="en-US" b="1" smtClean="0">
              <a:solidFill>
                <a:srgbClr val="A50021"/>
              </a:solidFill>
            </a:endParaRPr>
          </a:p>
        </p:txBody>
      </p:sp>
      <p:sp>
        <p:nvSpPr>
          <p:cNvPr id="11" name="Rectangle 14"/>
          <p:cNvSpPr>
            <a:spLocks noChangeArrowheads="1"/>
          </p:cNvSpPr>
          <p:nvPr/>
        </p:nvSpPr>
        <p:spPr bwMode="auto">
          <a:xfrm>
            <a:off x="1293892" y="5001430"/>
            <a:ext cx="4801314" cy="581057"/>
          </a:xfrm>
          <a:prstGeom prst="rect">
            <a:avLst/>
          </a:prstGeom>
          <a:noFill/>
          <a:ln w="9525">
            <a:noFill/>
            <a:miter lim="800000"/>
          </a:ln>
          <a:effectLst/>
        </p:spPr>
        <p:txBody>
          <a:bodyPr vert="horz" wrap="none" lIns="91440" tIns="45720" rIns="91440" bIns="45720" numCol="1" anchor="ctr" anchorCtr="0" compatLnSpc="1">
            <a:spAutoFit/>
          </a:bodyPr>
          <a:lstStyle/>
          <a:p>
            <a:pPr>
              <a:lnSpc>
                <a:spcPct val="150000"/>
              </a:lnSpc>
            </a:pPr>
            <a:r>
              <a:rPr lang="zh-CN" altLang="en-US" b="1" smtClean="0">
                <a:solidFill>
                  <a:srgbClr val="A50021"/>
                </a:solidFill>
              </a:rPr>
              <a:t>小灯泡的电阻随温度的升高而增大</a:t>
            </a:r>
            <a:endParaRPr lang="zh-CN" altLang="en-US" b="1" smtClean="0">
              <a:solidFill>
                <a:srgbClr val="A50021"/>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childTnLst>
                    </p:cTn>
                  </p:par>
                  <p:par>
                    <p:cTn id="21" fill="hold" nodeType="clickPar">
                      <p:stCondLst>
                        <p:cond delay="indefinite"/>
                      </p:stCondLst>
                      <p:childTnLst>
                        <p:par>
                          <p:cTn id="22" fill="hold" nodeType="afterGroup">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childTnLst>
                          </p:cTn>
                        </p:par>
                      </p:childTnLst>
                    </p:cTn>
                  </p:par>
                  <p:par>
                    <p:cTn id="26" fill="hold" nodeType="clickPar">
                      <p:stCondLst>
                        <p:cond delay="indefinite"/>
                      </p:stCondLst>
                      <p:childTnLst>
                        <p:par>
                          <p:cTn id="27" fill="hold" nodeType="afterGroup">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Lst>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extBox 1"/>
          <p:cNvSpPr txBox="1"/>
          <p:nvPr/>
        </p:nvSpPr>
        <p:spPr>
          <a:xfrm>
            <a:off x="951670" y="643712"/>
            <a:ext cx="10858576" cy="4524315"/>
          </a:xfrm>
          <a:prstGeom prst="rect">
            <a:avLst/>
          </a:prstGeom>
          <a:noFill/>
        </p:spPr>
        <p:txBody>
          <a:bodyPr wrap="square" rtlCol="0">
            <a:spAutoFit/>
          </a:bodyPr>
          <a:lstStyle/>
          <a:p>
            <a:pPr>
              <a:lnSpc>
                <a:spcPct val="150000"/>
              </a:lnSpc>
            </a:pPr>
            <a:r>
              <a:rPr lang="en-US" smtClean="0">
                <a:solidFill>
                  <a:srgbClr val="18B48F"/>
                </a:solidFill>
              </a:rPr>
              <a:t>[</a:t>
            </a:r>
            <a:r>
              <a:rPr lang="zh-CN" altLang="en-US" smtClean="0">
                <a:solidFill>
                  <a:srgbClr val="18B48F"/>
                </a:solidFill>
              </a:rPr>
              <a:t>示例</a:t>
            </a:r>
            <a:r>
              <a:rPr lang="en-US" smtClean="0">
                <a:solidFill>
                  <a:srgbClr val="18B48F"/>
                </a:solidFill>
              </a:rPr>
              <a:t>]</a:t>
            </a:r>
            <a:r>
              <a:rPr lang="zh-CN" altLang="en-US" smtClean="0"/>
              <a:t>如图</a:t>
            </a:r>
            <a:r>
              <a:rPr lang="en-US" smtClean="0"/>
              <a:t>16-1</a:t>
            </a:r>
            <a:r>
              <a:rPr lang="zh-CN" altLang="en-US" smtClean="0"/>
              <a:t>所示</a:t>
            </a:r>
            <a:r>
              <a:rPr lang="en-US" smtClean="0"/>
              <a:t>,</a:t>
            </a:r>
            <a:r>
              <a:rPr lang="zh-CN" altLang="en-US" smtClean="0"/>
              <a:t>电能表计数器的最后一位一般是小数位</a:t>
            </a:r>
            <a:r>
              <a:rPr lang="en-US" smtClean="0"/>
              <a:t>,</a:t>
            </a:r>
            <a:r>
              <a:rPr lang="zh-CN" altLang="en-US" smtClean="0"/>
              <a:t>此时读数应该是</a:t>
            </a:r>
            <a:endParaRPr lang="en-US" altLang="zh-CN" smtClean="0"/>
          </a:p>
          <a:p>
            <a:pPr>
              <a:lnSpc>
                <a:spcPct val="150000"/>
              </a:lnSpc>
            </a:pPr>
            <a:r>
              <a:rPr lang="zh-CN" altLang="en-US" i="1" u="sng" smtClean="0"/>
              <a:t>　　    　　</a:t>
            </a:r>
            <a:r>
              <a:rPr lang="en-US" err="1" smtClean="0"/>
              <a:t>kW</a:t>
            </a:r>
            <a:r>
              <a:rPr lang="en-US" altLang="zh-CN" i="1" err="1" smtClean="0"/>
              <a:t>·</a:t>
            </a:r>
            <a:r>
              <a:rPr lang="en-US" err="1" smtClean="0"/>
              <a:t>h</a:t>
            </a:r>
            <a:r>
              <a:rPr lang="zh-CN" altLang="en-US" smtClean="0"/>
              <a:t>。</a:t>
            </a:r>
            <a:r>
              <a:rPr lang="en-US" smtClean="0"/>
              <a:t> </a:t>
            </a:r>
            <a:endParaRPr lang="zh-CN" altLang="en-US" smtClean="0"/>
          </a:p>
          <a:p>
            <a:pPr>
              <a:lnSpc>
                <a:spcPct val="150000"/>
              </a:lnSpc>
            </a:pPr>
            <a:r>
              <a:rPr lang="zh-CN" altLang="en-US" smtClean="0"/>
              <a:t>铭牌上几个重要参数</a:t>
            </a:r>
            <a:r>
              <a:rPr lang="en-US" smtClean="0"/>
              <a:t>:</a:t>
            </a:r>
            <a:endParaRPr lang="zh-CN" altLang="en-US" smtClean="0"/>
          </a:p>
          <a:p>
            <a:pPr>
              <a:lnSpc>
                <a:spcPct val="150000"/>
              </a:lnSpc>
            </a:pPr>
            <a:r>
              <a:rPr lang="zh-CN" altLang="en-US" smtClean="0"/>
              <a:t>“</a:t>
            </a:r>
            <a:r>
              <a:rPr lang="en-US" smtClean="0"/>
              <a:t>220 V</a:t>
            </a:r>
            <a:r>
              <a:rPr lang="zh-CN" altLang="en-US" smtClean="0"/>
              <a:t>”表示电能表应该在电压为</a:t>
            </a:r>
            <a:r>
              <a:rPr lang="en-US" smtClean="0"/>
              <a:t>220 V</a:t>
            </a:r>
            <a:r>
              <a:rPr lang="zh-CN" altLang="en-US" smtClean="0"/>
              <a:t>的电路中使用。</a:t>
            </a:r>
            <a:endParaRPr lang="zh-CN" altLang="en-US" smtClean="0"/>
          </a:p>
          <a:p>
            <a:pPr>
              <a:lnSpc>
                <a:spcPct val="150000"/>
              </a:lnSpc>
            </a:pPr>
            <a:r>
              <a:rPr lang="zh-CN" altLang="en-US" smtClean="0"/>
              <a:t>“</a:t>
            </a:r>
            <a:r>
              <a:rPr lang="en-US" smtClean="0"/>
              <a:t>10(20) A</a:t>
            </a:r>
            <a:r>
              <a:rPr lang="zh-CN" altLang="en-US" smtClean="0"/>
              <a:t>”中</a:t>
            </a:r>
            <a:r>
              <a:rPr lang="en-US" smtClean="0"/>
              <a:t>10 A</a:t>
            </a:r>
            <a:r>
              <a:rPr lang="zh-CN" altLang="en-US" smtClean="0"/>
              <a:t>表示标定电流</a:t>
            </a:r>
            <a:r>
              <a:rPr lang="en-US" smtClean="0"/>
              <a:t>,20 A</a:t>
            </a:r>
            <a:r>
              <a:rPr lang="zh-CN" altLang="en-US" smtClean="0"/>
              <a:t>表示额定最大电</a:t>
            </a:r>
            <a:endParaRPr lang="en-US" altLang="zh-CN" smtClean="0"/>
          </a:p>
          <a:p>
            <a:pPr>
              <a:lnSpc>
                <a:spcPct val="150000"/>
              </a:lnSpc>
            </a:pPr>
            <a:r>
              <a:rPr lang="zh-CN" altLang="en-US" smtClean="0"/>
              <a:t>流。电流表工作时的电流不能超过额定最大电流。</a:t>
            </a:r>
            <a:endParaRPr lang="zh-CN" altLang="en-US" smtClean="0"/>
          </a:p>
          <a:p>
            <a:pPr>
              <a:lnSpc>
                <a:spcPct val="150000"/>
              </a:lnSpc>
            </a:pPr>
            <a:r>
              <a:rPr lang="zh-CN" altLang="en-US" smtClean="0"/>
              <a:t>“</a:t>
            </a:r>
            <a:r>
              <a:rPr lang="en-US" smtClean="0"/>
              <a:t>50 Hz</a:t>
            </a:r>
            <a:r>
              <a:rPr lang="zh-CN" altLang="en-US" smtClean="0"/>
              <a:t>”表示电能表要在</a:t>
            </a:r>
            <a:r>
              <a:rPr lang="en-US" smtClean="0"/>
              <a:t>50 Hz</a:t>
            </a:r>
            <a:r>
              <a:rPr lang="zh-CN" altLang="en-US" smtClean="0"/>
              <a:t>的交流电路中使用。</a:t>
            </a:r>
            <a:endParaRPr lang="zh-CN" altLang="en-US" smtClean="0"/>
          </a:p>
          <a:p>
            <a:pPr>
              <a:lnSpc>
                <a:spcPct val="150000"/>
              </a:lnSpc>
            </a:pPr>
            <a:r>
              <a:rPr lang="zh-CN" altLang="en-US" smtClean="0"/>
              <a:t>“</a:t>
            </a:r>
            <a:r>
              <a:rPr lang="en-US" smtClean="0"/>
              <a:t>600 r/(kW</a:t>
            </a:r>
            <a:r>
              <a:rPr lang="en-US" altLang="zh-CN" i="1" err="1" smtClean="0"/>
              <a:t>·</a:t>
            </a:r>
            <a:r>
              <a:rPr lang="en-US" err="1" smtClean="0"/>
              <a:t>h)</a:t>
            </a:r>
            <a:r>
              <a:rPr lang="zh-CN" altLang="en-US" smtClean="0"/>
              <a:t>”表示用电器每消耗</a:t>
            </a:r>
            <a:r>
              <a:rPr lang="en-US" smtClean="0"/>
              <a:t>1 kW</a:t>
            </a:r>
            <a:r>
              <a:rPr lang="en-US" altLang="zh-CN" i="1" err="1" smtClean="0"/>
              <a:t>·</a:t>
            </a:r>
            <a:r>
              <a:rPr lang="en-US" err="1" smtClean="0"/>
              <a:t>h</a:t>
            </a:r>
            <a:r>
              <a:rPr lang="zh-CN" altLang="en-US" smtClean="0"/>
              <a:t>的电能时</a:t>
            </a:r>
            <a:r>
              <a:rPr lang="en-US" smtClean="0"/>
              <a:t>,</a:t>
            </a:r>
            <a:r>
              <a:rPr lang="zh-CN" altLang="en-US" smtClean="0"/>
              <a:t>电能表转盘转</a:t>
            </a:r>
            <a:r>
              <a:rPr lang="zh-CN" altLang="en-US" i="1" u="sng" smtClean="0"/>
              <a:t>　　　</a:t>
            </a:r>
            <a:r>
              <a:rPr lang="zh-CN" altLang="en-US" smtClean="0"/>
              <a:t>转。</a:t>
            </a:r>
            <a:r>
              <a:rPr lang="en-US" smtClean="0"/>
              <a:t> </a:t>
            </a:r>
            <a:endParaRPr lang="zh-CN" altLang="en-US"/>
          </a:p>
        </p:txBody>
      </p:sp>
      <p:sp>
        <p:nvSpPr>
          <p:cNvPr id="3" name="矩形 2"/>
          <p:cNvSpPr/>
          <p:nvPr/>
        </p:nvSpPr>
        <p:spPr>
          <a:xfrm>
            <a:off x="9404215" y="3034397"/>
            <a:ext cx="1168910" cy="646331"/>
          </a:xfrm>
          <a:prstGeom prst="rect">
            <a:avLst/>
          </a:prstGeom>
        </p:spPr>
        <p:txBody>
          <a:bodyPr wrap="none">
            <a:spAutoFit/>
          </a:bodyPr>
          <a:lstStyle/>
          <a:p>
            <a:pPr>
              <a:lnSpc>
                <a:spcPct val="150000"/>
              </a:lnSpc>
            </a:pPr>
            <a:r>
              <a:rPr lang="zh-CN" altLang="en-US" smtClean="0"/>
              <a:t>图</a:t>
            </a:r>
            <a:r>
              <a:rPr lang="en-US" smtClean="0"/>
              <a:t>16-1</a:t>
            </a:r>
            <a:endParaRPr lang="zh-CN" altLang="en-US" smtClean="0"/>
          </a:p>
        </p:txBody>
      </p:sp>
      <p:pic>
        <p:nvPicPr>
          <p:cNvPr id="4" name="7jk194.EPS" descr="id:2147502507;FounderCES"/>
          <p:cNvPicPr/>
          <p:nvPr/>
        </p:nvPicPr>
        <p:blipFill>
          <a:blip r:embed="rId2"/>
          <a:stretch>
            <a:fillRect/>
          </a:stretch>
        </p:blipFill>
        <p:spPr>
          <a:xfrm>
            <a:off x="9060770" y="1286654"/>
            <a:ext cx="2106534" cy="1866160"/>
          </a:xfrm>
          <a:prstGeom prst="rect">
            <a:avLst/>
          </a:prstGeom>
        </p:spPr>
      </p:pic>
      <p:sp>
        <p:nvSpPr>
          <p:cNvPr id="5" name="Rectangle 14"/>
          <p:cNvSpPr>
            <a:spLocks noChangeArrowheads="1"/>
          </p:cNvSpPr>
          <p:nvPr/>
        </p:nvSpPr>
        <p:spPr bwMode="auto">
          <a:xfrm>
            <a:off x="1237422" y="1253617"/>
            <a:ext cx="1218603" cy="461665"/>
          </a:xfrm>
          <a:prstGeom prst="rect">
            <a:avLst/>
          </a:prstGeom>
          <a:noFill/>
          <a:ln w="9525">
            <a:noFill/>
            <a:miter lim="800000"/>
          </a:ln>
          <a:effectLst/>
        </p:spPr>
        <p:txBody>
          <a:bodyPr vert="horz" wrap="none" lIns="91440" tIns="45720" rIns="91440" bIns="45720" numCol="1" anchor="ctr" anchorCtr="0" compatLnSpc="1">
            <a:spAutoFit/>
          </a:bodyPr>
          <a:lstStyle/>
          <a:p>
            <a:r>
              <a:rPr lang="en-US" b="1" smtClean="0">
                <a:solidFill>
                  <a:srgbClr val="A50021"/>
                </a:solidFill>
              </a:rPr>
              <a:t>2020.9</a:t>
            </a:r>
            <a:endParaRPr lang="zh-CN" altLang="en-US">
              <a:solidFill>
                <a:srgbClr val="A50021"/>
              </a:solidFill>
            </a:endParaRPr>
          </a:p>
        </p:txBody>
      </p:sp>
      <p:sp>
        <p:nvSpPr>
          <p:cNvPr id="6" name="Rectangle 14"/>
          <p:cNvSpPr>
            <a:spLocks noChangeArrowheads="1"/>
          </p:cNvSpPr>
          <p:nvPr/>
        </p:nvSpPr>
        <p:spPr bwMode="auto">
          <a:xfrm>
            <a:off x="10095734" y="4572802"/>
            <a:ext cx="752129" cy="461665"/>
          </a:xfrm>
          <a:prstGeom prst="rect">
            <a:avLst/>
          </a:prstGeom>
          <a:noFill/>
          <a:ln w="9525">
            <a:noFill/>
            <a:miter lim="800000"/>
          </a:ln>
          <a:effectLst/>
        </p:spPr>
        <p:txBody>
          <a:bodyPr vert="horz" wrap="none" lIns="91440" tIns="45720" rIns="91440" bIns="45720" numCol="1" anchor="ctr" anchorCtr="0" compatLnSpc="1">
            <a:spAutoFit/>
          </a:bodyPr>
          <a:lstStyle/>
          <a:p>
            <a:r>
              <a:rPr lang="en-US" b="1" smtClean="0">
                <a:solidFill>
                  <a:srgbClr val="A50021"/>
                </a:solidFill>
              </a:rPr>
              <a:t>600</a:t>
            </a:r>
            <a:endParaRPr lang="zh-CN" altLang="en-US">
              <a:solidFill>
                <a:srgbClr val="A50021"/>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4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extBox 1"/>
          <p:cNvSpPr txBox="1"/>
          <p:nvPr/>
        </p:nvSpPr>
        <p:spPr>
          <a:xfrm>
            <a:off x="951670" y="715150"/>
            <a:ext cx="10715700" cy="1754326"/>
          </a:xfrm>
          <a:prstGeom prst="rect">
            <a:avLst/>
          </a:prstGeom>
          <a:noFill/>
        </p:spPr>
        <p:txBody>
          <a:bodyPr wrap="square" rtlCol="0">
            <a:spAutoFit/>
          </a:bodyPr>
          <a:lstStyle/>
          <a:p>
            <a:pPr>
              <a:lnSpc>
                <a:spcPct val="150000"/>
              </a:lnSpc>
            </a:pPr>
            <a:r>
              <a:rPr lang="en-US" smtClean="0"/>
              <a:t>(8)</a:t>
            </a:r>
            <a:r>
              <a:rPr lang="zh-CN" altLang="en-US" smtClean="0"/>
              <a:t>小勇同学根据实验数据绘制出小灯泡的电流随它两端电压变化的图线</a:t>
            </a:r>
            <a:r>
              <a:rPr lang="en-US" smtClean="0"/>
              <a:t>,</a:t>
            </a:r>
            <a:r>
              <a:rPr lang="zh-CN" altLang="en-US" smtClean="0"/>
              <a:t>如图</a:t>
            </a:r>
            <a:r>
              <a:rPr lang="en-US" smtClean="0"/>
              <a:t>16-13</a:t>
            </a:r>
            <a:r>
              <a:rPr lang="zh-CN" altLang="en-US" smtClean="0"/>
              <a:t>所示</a:t>
            </a:r>
            <a:r>
              <a:rPr lang="en-US" smtClean="0"/>
              <a:t>,</a:t>
            </a:r>
            <a:r>
              <a:rPr lang="zh-CN" altLang="en-US" smtClean="0"/>
              <a:t>她发现不是一条过原点的直线</a:t>
            </a:r>
            <a:r>
              <a:rPr lang="en-US" smtClean="0"/>
              <a:t>,</a:t>
            </a:r>
            <a:r>
              <a:rPr lang="zh-CN" altLang="en-US" smtClean="0"/>
              <a:t>出现这一现象的原因是</a:t>
            </a:r>
            <a:r>
              <a:rPr lang="en-US" altLang="zh-CN" smtClean="0"/>
              <a:t>______________</a:t>
            </a:r>
            <a:endParaRPr lang="en-US" altLang="zh-CN" smtClean="0"/>
          </a:p>
          <a:p>
            <a:pPr>
              <a:lnSpc>
                <a:spcPct val="150000"/>
              </a:lnSpc>
            </a:pPr>
            <a:r>
              <a:rPr lang="zh-CN" altLang="en-US" i="1" u="sng" smtClean="0"/>
              <a:t>　                                         </a:t>
            </a:r>
            <a:r>
              <a:rPr lang="zh-CN" altLang="en-US" smtClean="0"/>
              <a:t>。</a:t>
            </a:r>
            <a:r>
              <a:rPr lang="en-US" smtClean="0"/>
              <a:t> </a:t>
            </a:r>
            <a:endParaRPr lang="zh-CN" altLang="en-US"/>
          </a:p>
        </p:txBody>
      </p:sp>
      <p:sp>
        <p:nvSpPr>
          <p:cNvPr id="3" name="矩形 2"/>
          <p:cNvSpPr/>
          <p:nvPr/>
        </p:nvSpPr>
        <p:spPr>
          <a:xfrm>
            <a:off x="5880892" y="5468459"/>
            <a:ext cx="1350050" cy="461665"/>
          </a:xfrm>
          <a:prstGeom prst="rect">
            <a:avLst/>
          </a:prstGeom>
        </p:spPr>
        <p:txBody>
          <a:bodyPr wrap="none">
            <a:spAutoFit/>
          </a:bodyPr>
          <a:lstStyle/>
          <a:p>
            <a:r>
              <a:rPr lang="zh-CN" altLang="en-US" smtClean="0"/>
              <a:t>图</a:t>
            </a:r>
            <a:r>
              <a:rPr lang="en-US" smtClean="0"/>
              <a:t>16-13</a:t>
            </a:r>
            <a:endParaRPr lang="zh-CN" altLang="en-US"/>
          </a:p>
        </p:txBody>
      </p:sp>
      <p:pic>
        <p:nvPicPr>
          <p:cNvPr id="4" name="21JFA63.EPS" descr="id:2147502691;FounderCES"/>
          <p:cNvPicPr/>
          <p:nvPr/>
        </p:nvPicPr>
        <p:blipFill>
          <a:blip r:embed="rId2"/>
          <a:stretch>
            <a:fillRect/>
          </a:stretch>
        </p:blipFill>
        <p:spPr>
          <a:xfrm>
            <a:off x="4809322" y="2429662"/>
            <a:ext cx="3714776" cy="2958250"/>
          </a:xfrm>
          <a:prstGeom prst="rect">
            <a:avLst/>
          </a:prstGeom>
        </p:spPr>
      </p:pic>
      <p:sp>
        <p:nvSpPr>
          <p:cNvPr id="5" name="Rectangle 14"/>
          <p:cNvSpPr>
            <a:spLocks noChangeArrowheads="1"/>
          </p:cNvSpPr>
          <p:nvPr/>
        </p:nvSpPr>
        <p:spPr bwMode="auto">
          <a:xfrm>
            <a:off x="9952858" y="1143778"/>
            <a:ext cx="1415772" cy="581057"/>
          </a:xfrm>
          <a:prstGeom prst="rect">
            <a:avLst/>
          </a:prstGeom>
          <a:noFill/>
          <a:ln w="9525">
            <a:noFill/>
            <a:miter lim="800000"/>
          </a:ln>
          <a:effectLst/>
        </p:spPr>
        <p:txBody>
          <a:bodyPr vert="horz" wrap="none" lIns="91440" tIns="45720" rIns="91440" bIns="45720" numCol="1" anchor="ctr" anchorCtr="0" compatLnSpc="1">
            <a:spAutoFit/>
          </a:bodyPr>
          <a:lstStyle/>
          <a:p>
            <a:pPr>
              <a:lnSpc>
                <a:spcPct val="150000"/>
              </a:lnSpc>
            </a:pPr>
            <a:r>
              <a:rPr lang="zh-CN" altLang="en-US" b="1" smtClean="0">
                <a:solidFill>
                  <a:srgbClr val="A50021"/>
                </a:solidFill>
              </a:rPr>
              <a:t>小灯泡的</a:t>
            </a:r>
            <a:endParaRPr lang="zh-CN" altLang="en-US" b="1" smtClean="0">
              <a:solidFill>
                <a:srgbClr val="A50021"/>
              </a:solidFill>
            </a:endParaRPr>
          </a:p>
        </p:txBody>
      </p:sp>
      <p:sp>
        <p:nvSpPr>
          <p:cNvPr id="6" name="Rectangle 14"/>
          <p:cNvSpPr>
            <a:spLocks noChangeArrowheads="1"/>
          </p:cNvSpPr>
          <p:nvPr/>
        </p:nvSpPr>
        <p:spPr bwMode="auto">
          <a:xfrm>
            <a:off x="1165984" y="1715282"/>
            <a:ext cx="3570208" cy="581057"/>
          </a:xfrm>
          <a:prstGeom prst="rect">
            <a:avLst/>
          </a:prstGeom>
          <a:noFill/>
          <a:ln w="9525">
            <a:noFill/>
            <a:miter lim="800000"/>
          </a:ln>
          <a:effectLst/>
        </p:spPr>
        <p:txBody>
          <a:bodyPr vert="horz" wrap="none" lIns="91440" tIns="45720" rIns="91440" bIns="45720" numCol="1" anchor="ctr" anchorCtr="0" compatLnSpc="1">
            <a:spAutoFit/>
          </a:bodyPr>
          <a:lstStyle/>
          <a:p>
            <a:pPr>
              <a:lnSpc>
                <a:spcPct val="150000"/>
              </a:lnSpc>
            </a:pPr>
            <a:r>
              <a:rPr lang="zh-CN" altLang="en-US" b="1" smtClean="0">
                <a:solidFill>
                  <a:srgbClr val="A50021"/>
                </a:solidFill>
              </a:rPr>
              <a:t>电阻随温度的变化而变化</a:t>
            </a:r>
            <a:endParaRPr lang="zh-CN" altLang="en-US" b="1" smtClean="0">
              <a:solidFill>
                <a:srgbClr val="A50021"/>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4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extBox 1"/>
          <p:cNvSpPr txBox="1"/>
          <p:nvPr/>
        </p:nvSpPr>
        <p:spPr>
          <a:xfrm>
            <a:off x="951670" y="500836"/>
            <a:ext cx="10715700" cy="3361946"/>
          </a:xfrm>
          <a:prstGeom prst="rect">
            <a:avLst/>
          </a:prstGeom>
          <a:noFill/>
        </p:spPr>
        <p:txBody>
          <a:bodyPr wrap="square" rtlCol="0">
            <a:spAutoFit/>
          </a:bodyPr>
          <a:lstStyle/>
          <a:p>
            <a:pPr>
              <a:lnSpc>
                <a:spcPct val="150000"/>
              </a:lnSpc>
            </a:pPr>
            <a:r>
              <a:rPr lang="zh-CN" altLang="en-US" b="1" smtClean="0"/>
              <a:t>例</a:t>
            </a:r>
            <a:r>
              <a:rPr lang="en-US" b="1" smtClean="0"/>
              <a:t>2</a:t>
            </a:r>
            <a:r>
              <a:rPr lang="en-US" b="1" smtClean="0">
                <a:solidFill>
                  <a:srgbClr val="18B48F"/>
                </a:solidFill>
              </a:rPr>
              <a:t> </a:t>
            </a:r>
            <a:r>
              <a:rPr lang="en-US" sz="2000" smtClean="0">
                <a:solidFill>
                  <a:srgbClr val="18B48F"/>
                </a:solidFill>
              </a:rPr>
              <a:t>[2020</a:t>
            </a:r>
            <a:r>
              <a:rPr lang="en-US" altLang="zh-CN" sz="2000" smtClean="0">
                <a:solidFill>
                  <a:srgbClr val="18B48F"/>
                </a:solidFill>
              </a:rPr>
              <a:t>·</a:t>
            </a:r>
            <a:r>
              <a:rPr lang="zh-CN" altLang="en-US" sz="2000" smtClean="0">
                <a:solidFill>
                  <a:srgbClr val="18B48F"/>
                </a:solidFill>
              </a:rPr>
              <a:t>南昌模拟</a:t>
            </a:r>
            <a:r>
              <a:rPr lang="en-US" sz="2000" smtClean="0">
                <a:solidFill>
                  <a:srgbClr val="18B48F"/>
                </a:solidFill>
              </a:rPr>
              <a:t>]</a:t>
            </a:r>
            <a:r>
              <a:rPr lang="zh-CN" altLang="en-US" sz="2000" smtClean="0"/>
              <a:t>小明同学利用电流表和电阻箱测量小灯泡的功率</a:t>
            </a:r>
            <a:r>
              <a:rPr lang="en-US" sz="2000" smtClean="0"/>
              <a:t>,</a:t>
            </a:r>
            <a:r>
              <a:rPr lang="zh-CN" altLang="en-US" sz="2000" smtClean="0"/>
              <a:t>设计并连接了如图</a:t>
            </a:r>
            <a:r>
              <a:rPr lang="en-US" sz="2000" smtClean="0"/>
              <a:t>16-14</a:t>
            </a:r>
            <a:r>
              <a:rPr lang="zh-CN" altLang="en-US" sz="2000" smtClean="0"/>
              <a:t>甲所示的实物电路。</a:t>
            </a:r>
            <a:endParaRPr lang="zh-CN" altLang="en-US" sz="2000" smtClean="0"/>
          </a:p>
          <a:p>
            <a:pPr>
              <a:lnSpc>
                <a:spcPct val="150000"/>
              </a:lnSpc>
            </a:pPr>
            <a:r>
              <a:rPr lang="en-US" sz="2000" smtClean="0"/>
              <a:t>(1)</a:t>
            </a:r>
            <a:r>
              <a:rPr lang="zh-CN" altLang="en-US" sz="2000" smtClean="0"/>
              <a:t>用笔画线代替导线完成实物电路连接。</a:t>
            </a:r>
            <a:endParaRPr lang="zh-CN" altLang="en-US" sz="2000" smtClean="0"/>
          </a:p>
          <a:p>
            <a:pPr>
              <a:lnSpc>
                <a:spcPct val="150000"/>
              </a:lnSpc>
            </a:pPr>
            <a:r>
              <a:rPr lang="en-US" sz="2000" smtClean="0"/>
              <a:t>(2)</a:t>
            </a:r>
            <a:r>
              <a:rPr lang="zh-CN" altLang="en-US" sz="2000" smtClean="0"/>
              <a:t>在连接电路时</a:t>
            </a:r>
            <a:r>
              <a:rPr lang="en-US" sz="2000" smtClean="0"/>
              <a:t>,</a:t>
            </a:r>
            <a:r>
              <a:rPr lang="zh-CN" altLang="en-US" sz="2000" smtClean="0"/>
              <a:t>开关始终是</a:t>
            </a:r>
            <a:r>
              <a:rPr lang="zh-CN" altLang="en-US" sz="2000" i="1" u="sng" smtClean="0"/>
              <a:t>　　　　</a:t>
            </a:r>
            <a:r>
              <a:rPr lang="en-US" sz="2000" smtClean="0"/>
              <a:t>(</a:t>
            </a:r>
            <a:r>
              <a:rPr lang="zh-CN" altLang="en-US" sz="2000" smtClean="0"/>
              <a:t>选填“断开”或“闭合”</a:t>
            </a:r>
            <a:r>
              <a:rPr lang="en-US" sz="2000" smtClean="0"/>
              <a:t>)</a:t>
            </a:r>
            <a:r>
              <a:rPr lang="zh-CN" altLang="en-US" sz="2000" smtClean="0"/>
              <a:t>的</a:t>
            </a:r>
            <a:r>
              <a:rPr lang="en-US" sz="2000" smtClean="0"/>
              <a:t>,</a:t>
            </a:r>
            <a:r>
              <a:rPr lang="zh-CN" altLang="en-US" sz="2000" smtClean="0"/>
              <a:t>并且应将滑片</a:t>
            </a:r>
            <a:r>
              <a:rPr lang="en-US" sz="2000" i="1" smtClean="0"/>
              <a:t>P </a:t>
            </a:r>
            <a:r>
              <a:rPr lang="zh-CN" altLang="en-US" sz="2000" smtClean="0"/>
              <a:t>移到滑动变阻器的</a:t>
            </a:r>
            <a:r>
              <a:rPr lang="zh-CN" altLang="en-US" sz="2000" i="1" u="sng" smtClean="0"/>
              <a:t>　　　　</a:t>
            </a:r>
            <a:r>
              <a:rPr lang="en-US" sz="2000" smtClean="0"/>
              <a:t>(</a:t>
            </a:r>
            <a:r>
              <a:rPr lang="zh-CN" altLang="en-US" sz="2000" smtClean="0"/>
              <a:t>选填“</a:t>
            </a:r>
            <a:r>
              <a:rPr lang="en-US" sz="2000" i="1" smtClean="0"/>
              <a:t>A</a:t>
            </a:r>
            <a:r>
              <a:rPr lang="zh-CN" altLang="en-US" sz="2000" smtClean="0"/>
              <a:t>”或“</a:t>
            </a:r>
            <a:r>
              <a:rPr lang="en-US" sz="2000" i="1" smtClean="0"/>
              <a:t>B</a:t>
            </a:r>
            <a:r>
              <a:rPr lang="zh-CN" altLang="en-US" sz="2000" smtClean="0"/>
              <a:t>”</a:t>
            </a:r>
            <a:r>
              <a:rPr lang="en-US" sz="2000" smtClean="0"/>
              <a:t>)</a:t>
            </a:r>
            <a:r>
              <a:rPr lang="zh-CN" altLang="en-US" sz="2000" smtClean="0"/>
              <a:t>端。</a:t>
            </a:r>
            <a:r>
              <a:rPr lang="en-US" sz="2000" smtClean="0"/>
              <a:t> </a:t>
            </a:r>
            <a:endParaRPr lang="zh-CN" altLang="en-US" sz="2000" smtClean="0"/>
          </a:p>
          <a:p>
            <a:pPr>
              <a:lnSpc>
                <a:spcPct val="150000"/>
              </a:lnSpc>
            </a:pPr>
            <a:r>
              <a:rPr lang="en-US" sz="2000" smtClean="0"/>
              <a:t>(3)</a:t>
            </a:r>
            <a:r>
              <a:rPr lang="zh-CN" altLang="en-US" sz="2000" smtClean="0"/>
              <a:t>闭合开关</a:t>
            </a:r>
            <a:r>
              <a:rPr lang="en-US" sz="2000" smtClean="0"/>
              <a:t>S</a:t>
            </a:r>
            <a:r>
              <a:rPr lang="en-US" sz="2000" baseline="-25000" smtClean="0"/>
              <a:t>1</a:t>
            </a:r>
            <a:r>
              <a:rPr lang="en-US" sz="2000" smtClean="0"/>
              <a:t>,</a:t>
            </a:r>
            <a:r>
              <a:rPr lang="zh-CN" altLang="en-US" sz="2000" smtClean="0"/>
              <a:t>将单刀双掷开关</a:t>
            </a:r>
            <a:r>
              <a:rPr lang="en-US" sz="2000" smtClean="0"/>
              <a:t>S</a:t>
            </a:r>
            <a:r>
              <a:rPr lang="en-US" sz="2000" baseline="-25000" smtClean="0"/>
              <a:t>2</a:t>
            </a:r>
            <a:r>
              <a:rPr lang="zh-CN" altLang="en-US" sz="2000" smtClean="0"/>
              <a:t>扳向“</a:t>
            </a:r>
            <a:r>
              <a:rPr lang="en-US" sz="2000" smtClean="0"/>
              <a:t>1</a:t>
            </a:r>
            <a:r>
              <a:rPr lang="zh-CN" altLang="en-US" sz="2000" smtClean="0"/>
              <a:t>”</a:t>
            </a:r>
            <a:r>
              <a:rPr lang="en-US" sz="2000" smtClean="0"/>
              <a:t>,</a:t>
            </a:r>
            <a:r>
              <a:rPr lang="zh-CN" altLang="en-US" sz="2000" smtClean="0"/>
              <a:t>调节滑动变阻器的阻值使电流表的示数为</a:t>
            </a:r>
            <a:r>
              <a:rPr lang="en-US" sz="2000" i="1" smtClean="0"/>
              <a:t>I</a:t>
            </a:r>
            <a:r>
              <a:rPr lang="en-US" sz="2000" baseline="-25000" smtClean="0"/>
              <a:t>1</a:t>
            </a:r>
            <a:r>
              <a:rPr lang="en-US" sz="2000" smtClean="0"/>
              <a:t>,</a:t>
            </a:r>
            <a:r>
              <a:rPr lang="zh-CN" altLang="en-US" sz="2000" smtClean="0"/>
              <a:t>如图乙所示</a:t>
            </a:r>
            <a:r>
              <a:rPr lang="en-US" sz="2000" smtClean="0"/>
              <a:t>,</a:t>
            </a:r>
            <a:r>
              <a:rPr lang="en-US" sz="2000" i="1" smtClean="0"/>
              <a:t>I</a:t>
            </a:r>
            <a:r>
              <a:rPr lang="en-US" sz="2000" baseline="-25000" smtClean="0"/>
              <a:t>1</a:t>
            </a:r>
            <a:r>
              <a:rPr lang="en-US" sz="2000" smtClean="0"/>
              <a:t>=</a:t>
            </a:r>
            <a:r>
              <a:rPr lang="zh-CN" altLang="en-US" sz="2000" i="1" u="sng" smtClean="0"/>
              <a:t>　　　　</a:t>
            </a:r>
            <a:r>
              <a:rPr lang="en-US" sz="2000" smtClean="0"/>
              <a:t>A</a:t>
            </a:r>
            <a:r>
              <a:rPr lang="zh-CN" altLang="en-US" sz="2000" smtClean="0"/>
              <a:t>。</a:t>
            </a:r>
            <a:r>
              <a:rPr lang="en-US" sz="2000" smtClean="0"/>
              <a:t> </a:t>
            </a:r>
            <a:endParaRPr lang="zh-CN" altLang="en-US" sz="2000"/>
          </a:p>
        </p:txBody>
      </p:sp>
      <p:sp>
        <p:nvSpPr>
          <p:cNvPr id="5" name="矩形 4"/>
          <p:cNvSpPr/>
          <p:nvPr/>
        </p:nvSpPr>
        <p:spPr>
          <a:xfrm>
            <a:off x="2380430" y="6213257"/>
            <a:ext cx="1350050" cy="646331"/>
          </a:xfrm>
          <a:prstGeom prst="rect">
            <a:avLst/>
          </a:prstGeom>
        </p:spPr>
        <p:txBody>
          <a:bodyPr wrap="none">
            <a:spAutoFit/>
          </a:bodyPr>
          <a:lstStyle/>
          <a:p>
            <a:pPr>
              <a:lnSpc>
                <a:spcPct val="150000"/>
              </a:lnSpc>
            </a:pPr>
            <a:r>
              <a:rPr lang="zh-CN" altLang="en-US" smtClean="0"/>
              <a:t>图</a:t>
            </a:r>
            <a:r>
              <a:rPr lang="en-US" smtClean="0"/>
              <a:t>16-14</a:t>
            </a:r>
            <a:endParaRPr lang="zh-CN" altLang="en-US" smtClean="0"/>
          </a:p>
        </p:txBody>
      </p:sp>
      <p:pic>
        <p:nvPicPr>
          <p:cNvPr id="6" name="21JFA65.EPS" descr="id:2147502705;FounderCES"/>
          <p:cNvPicPr/>
          <p:nvPr/>
        </p:nvPicPr>
        <p:blipFill>
          <a:blip r:embed="rId2"/>
          <a:stretch>
            <a:fillRect/>
          </a:stretch>
        </p:blipFill>
        <p:spPr>
          <a:xfrm>
            <a:off x="880232" y="4287050"/>
            <a:ext cx="2526315" cy="1950242"/>
          </a:xfrm>
          <a:prstGeom prst="rect">
            <a:avLst/>
          </a:prstGeom>
        </p:spPr>
      </p:pic>
      <p:pic>
        <p:nvPicPr>
          <p:cNvPr id="7" name="21JFA66.EPS" descr="id:2147502712;FounderCES"/>
          <p:cNvPicPr/>
          <p:nvPr/>
        </p:nvPicPr>
        <p:blipFill>
          <a:blip r:embed="rId3"/>
          <a:stretch>
            <a:fillRect/>
          </a:stretch>
        </p:blipFill>
        <p:spPr>
          <a:xfrm>
            <a:off x="3666314" y="4215612"/>
            <a:ext cx="2389288" cy="2149955"/>
          </a:xfrm>
          <a:prstGeom prst="rect">
            <a:avLst/>
          </a:prstGeom>
        </p:spPr>
      </p:pic>
      <p:sp>
        <p:nvSpPr>
          <p:cNvPr id="8" name="Rectangle 14"/>
          <p:cNvSpPr>
            <a:spLocks noChangeArrowheads="1"/>
          </p:cNvSpPr>
          <p:nvPr/>
        </p:nvSpPr>
        <p:spPr bwMode="auto">
          <a:xfrm>
            <a:off x="7952594" y="3858422"/>
            <a:ext cx="1415772" cy="581057"/>
          </a:xfrm>
          <a:prstGeom prst="rect">
            <a:avLst/>
          </a:prstGeom>
          <a:noFill/>
          <a:ln w="9525">
            <a:noFill/>
            <a:miter lim="800000"/>
          </a:ln>
          <a:effectLst/>
        </p:spPr>
        <p:txBody>
          <a:bodyPr vert="horz" wrap="none" lIns="91440" tIns="45720" rIns="91440" bIns="45720" numCol="1" anchor="ctr" anchorCtr="0" compatLnSpc="1">
            <a:spAutoFit/>
          </a:bodyPr>
          <a:lstStyle/>
          <a:p>
            <a:pPr>
              <a:lnSpc>
                <a:spcPct val="150000"/>
              </a:lnSpc>
            </a:pPr>
            <a:r>
              <a:rPr lang="zh-CN" altLang="en-US" b="1" smtClean="0">
                <a:solidFill>
                  <a:srgbClr val="A50021"/>
                </a:solidFill>
              </a:rPr>
              <a:t>如图所示</a:t>
            </a:r>
            <a:endParaRPr lang="zh-CN" altLang="en-US" b="1" smtClean="0">
              <a:solidFill>
                <a:srgbClr val="A50021"/>
              </a:solidFill>
            </a:endParaRPr>
          </a:p>
        </p:txBody>
      </p:sp>
      <p:sp>
        <p:nvSpPr>
          <p:cNvPr id="9" name="Rectangle 14"/>
          <p:cNvSpPr>
            <a:spLocks noChangeArrowheads="1"/>
          </p:cNvSpPr>
          <p:nvPr/>
        </p:nvSpPr>
        <p:spPr bwMode="auto">
          <a:xfrm>
            <a:off x="4309256" y="1858158"/>
            <a:ext cx="800219" cy="581057"/>
          </a:xfrm>
          <a:prstGeom prst="rect">
            <a:avLst/>
          </a:prstGeom>
          <a:noFill/>
          <a:ln w="9525">
            <a:noFill/>
            <a:miter lim="800000"/>
          </a:ln>
          <a:effectLst/>
        </p:spPr>
        <p:txBody>
          <a:bodyPr vert="horz" wrap="none" lIns="91440" tIns="45720" rIns="91440" bIns="45720" numCol="1" anchor="ctr" anchorCtr="0" compatLnSpc="1">
            <a:spAutoFit/>
          </a:bodyPr>
          <a:lstStyle/>
          <a:p>
            <a:pPr>
              <a:lnSpc>
                <a:spcPct val="150000"/>
              </a:lnSpc>
            </a:pPr>
            <a:r>
              <a:rPr lang="zh-CN" altLang="en-US" b="1" smtClean="0">
                <a:solidFill>
                  <a:srgbClr val="A50021"/>
                </a:solidFill>
              </a:rPr>
              <a:t>断开</a:t>
            </a:r>
            <a:endParaRPr lang="zh-CN" altLang="en-US" b="1" smtClean="0">
              <a:solidFill>
                <a:srgbClr val="A50021"/>
              </a:solidFill>
            </a:endParaRPr>
          </a:p>
        </p:txBody>
      </p:sp>
      <p:sp>
        <p:nvSpPr>
          <p:cNvPr id="10" name="Rectangle 14"/>
          <p:cNvSpPr>
            <a:spLocks noChangeArrowheads="1"/>
          </p:cNvSpPr>
          <p:nvPr/>
        </p:nvSpPr>
        <p:spPr bwMode="auto">
          <a:xfrm>
            <a:off x="2094678" y="2358224"/>
            <a:ext cx="394660" cy="581057"/>
          </a:xfrm>
          <a:prstGeom prst="rect">
            <a:avLst/>
          </a:prstGeom>
          <a:noFill/>
          <a:ln w="9525">
            <a:noFill/>
            <a:miter lim="800000"/>
          </a:ln>
          <a:effectLst/>
        </p:spPr>
        <p:txBody>
          <a:bodyPr vert="horz" wrap="none" lIns="91440" tIns="45720" rIns="91440" bIns="45720" numCol="1" anchor="ctr" anchorCtr="0" compatLnSpc="1">
            <a:spAutoFit/>
          </a:bodyPr>
          <a:lstStyle/>
          <a:p>
            <a:pPr>
              <a:lnSpc>
                <a:spcPct val="150000"/>
              </a:lnSpc>
            </a:pPr>
            <a:r>
              <a:rPr lang="en-US" b="1" i="1" smtClean="0">
                <a:solidFill>
                  <a:srgbClr val="A50021"/>
                </a:solidFill>
              </a:rPr>
              <a:t>B</a:t>
            </a:r>
            <a:endParaRPr lang="zh-CN" altLang="en-US" b="1" smtClean="0">
              <a:solidFill>
                <a:srgbClr val="A50021"/>
              </a:solidFill>
            </a:endParaRPr>
          </a:p>
        </p:txBody>
      </p:sp>
      <p:sp>
        <p:nvSpPr>
          <p:cNvPr id="11" name="Rectangle 14"/>
          <p:cNvSpPr>
            <a:spLocks noChangeArrowheads="1"/>
          </p:cNvSpPr>
          <p:nvPr/>
        </p:nvSpPr>
        <p:spPr bwMode="auto">
          <a:xfrm>
            <a:off x="2166116" y="3215480"/>
            <a:ext cx="651140" cy="581057"/>
          </a:xfrm>
          <a:prstGeom prst="rect">
            <a:avLst/>
          </a:prstGeom>
          <a:noFill/>
          <a:ln w="9525">
            <a:noFill/>
            <a:miter lim="800000"/>
          </a:ln>
          <a:effectLst/>
        </p:spPr>
        <p:txBody>
          <a:bodyPr vert="horz" wrap="none" lIns="91440" tIns="45720" rIns="91440" bIns="45720" numCol="1" anchor="ctr" anchorCtr="0" compatLnSpc="1">
            <a:spAutoFit/>
          </a:bodyPr>
          <a:lstStyle/>
          <a:p>
            <a:pPr>
              <a:lnSpc>
                <a:spcPct val="150000"/>
              </a:lnSpc>
            </a:pPr>
            <a:r>
              <a:rPr lang="en-US" b="1" smtClean="0">
                <a:solidFill>
                  <a:srgbClr val="A50021"/>
                </a:solidFill>
              </a:rPr>
              <a:t>0.2</a:t>
            </a:r>
            <a:endParaRPr lang="zh-CN" altLang="en-US" b="1" smtClean="0">
              <a:solidFill>
                <a:srgbClr val="A50021"/>
              </a:solidFill>
            </a:endParaRPr>
          </a:p>
        </p:txBody>
      </p:sp>
      <p:pic>
        <p:nvPicPr>
          <p:cNvPr id="12" name="21JFA67.EPS" descr="id:2147489677;FounderCES"/>
          <p:cNvPicPr/>
          <p:nvPr/>
        </p:nvPicPr>
        <p:blipFill>
          <a:blip r:embed="rId4"/>
          <a:stretch>
            <a:fillRect/>
          </a:stretch>
        </p:blipFill>
        <p:spPr>
          <a:xfrm>
            <a:off x="8238346" y="4501364"/>
            <a:ext cx="3161411" cy="2075996"/>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par>
                    <p:cTn id="11" fill="hold" nodeType="clickPar">
                      <p:stCondLst>
                        <p:cond delay="indefinite"/>
                      </p:stCondLst>
                      <p:childTnLst>
                        <p:par>
                          <p:cTn id="12" fill="hold" nodeType="after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par>
                    <p:cTn id="16" fill="hold" nodeType="clickPar">
                      <p:stCondLst>
                        <p:cond delay="indefinite"/>
                      </p:stCondLst>
                      <p:childTnLst>
                        <p:par>
                          <p:cTn id="17" fill="hold" nodeType="afterGroup">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childTnLst>
                          </p:cTn>
                        </p:par>
                      </p:childTnLst>
                    </p:cTn>
                  </p:par>
                  <p:par>
                    <p:cTn id="21" fill="hold" nodeType="clickPar">
                      <p:stCondLst>
                        <p:cond delay="indefinite"/>
                      </p:stCondLst>
                      <p:childTnLst>
                        <p:par>
                          <p:cTn id="22" fill="hold" nodeType="afterGroup">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Lst>
  </p:timing>
</p:sld>
</file>

<file path=ppt/slides/slide4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extBox 1"/>
          <p:cNvSpPr txBox="1"/>
          <p:nvPr/>
        </p:nvSpPr>
        <p:spPr>
          <a:xfrm>
            <a:off x="951670" y="715150"/>
            <a:ext cx="10715700" cy="2308324"/>
          </a:xfrm>
          <a:prstGeom prst="rect">
            <a:avLst/>
          </a:prstGeom>
          <a:noFill/>
        </p:spPr>
        <p:txBody>
          <a:bodyPr wrap="square" rtlCol="0">
            <a:spAutoFit/>
          </a:bodyPr>
          <a:lstStyle/>
          <a:p>
            <a:pPr>
              <a:lnSpc>
                <a:spcPct val="150000"/>
              </a:lnSpc>
            </a:pPr>
            <a:r>
              <a:rPr lang="en-US" smtClean="0"/>
              <a:t>(4)</a:t>
            </a:r>
            <a:r>
              <a:rPr lang="zh-CN" altLang="en-US" smtClean="0"/>
              <a:t>将开关</a:t>
            </a:r>
            <a:r>
              <a:rPr lang="en-US" smtClean="0"/>
              <a:t>S</a:t>
            </a:r>
            <a:r>
              <a:rPr lang="en-US" baseline="-25000" smtClean="0"/>
              <a:t>2</a:t>
            </a:r>
            <a:r>
              <a:rPr lang="zh-CN" altLang="en-US" smtClean="0"/>
              <a:t>扳向“</a:t>
            </a:r>
            <a:r>
              <a:rPr lang="en-US" smtClean="0"/>
              <a:t>2</a:t>
            </a:r>
            <a:r>
              <a:rPr lang="zh-CN" altLang="en-US" smtClean="0"/>
              <a:t>”</a:t>
            </a:r>
            <a:r>
              <a:rPr lang="en-US" smtClean="0"/>
              <a:t>,</a:t>
            </a:r>
            <a:r>
              <a:rPr lang="zh-CN" altLang="en-US" smtClean="0"/>
              <a:t>保持滑动变阻器的阻值不变</a:t>
            </a:r>
            <a:r>
              <a:rPr lang="en-US" smtClean="0"/>
              <a:t>,</a:t>
            </a:r>
            <a:r>
              <a:rPr lang="zh-CN" altLang="en-US" smtClean="0"/>
              <a:t>调节变阻箱的阻值</a:t>
            </a:r>
            <a:r>
              <a:rPr lang="en-US" i="1" smtClean="0"/>
              <a:t>R</a:t>
            </a:r>
            <a:r>
              <a:rPr lang="en-US" smtClean="0"/>
              <a:t>,</a:t>
            </a:r>
            <a:r>
              <a:rPr lang="zh-CN" altLang="en-US" smtClean="0"/>
              <a:t>使电流表的示数仍为</a:t>
            </a:r>
            <a:r>
              <a:rPr lang="en-US" i="1" smtClean="0"/>
              <a:t>I</a:t>
            </a:r>
            <a:r>
              <a:rPr lang="en-US" baseline="-25000" smtClean="0"/>
              <a:t>1</a:t>
            </a:r>
            <a:r>
              <a:rPr lang="en-US" smtClean="0"/>
              <a:t>,</a:t>
            </a:r>
            <a:r>
              <a:rPr lang="zh-CN" altLang="en-US" smtClean="0"/>
              <a:t>此时</a:t>
            </a:r>
            <a:r>
              <a:rPr lang="en-US" i="1" smtClean="0"/>
              <a:t>R</a:t>
            </a:r>
            <a:r>
              <a:rPr lang="en-US" smtClean="0"/>
              <a:t>=5 Ω;</a:t>
            </a:r>
            <a:r>
              <a:rPr lang="zh-CN" altLang="en-US" smtClean="0"/>
              <a:t>则步骤</a:t>
            </a:r>
            <a:r>
              <a:rPr lang="en-US" smtClean="0"/>
              <a:t>(3)</a:t>
            </a:r>
            <a:r>
              <a:rPr lang="zh-CN" altLang="en-US" smtClean="0"/>
              <a:t>中小灯泡的电阻</a:t>
            </a:r>
            <a:r>
              <a:rPr lang="en-US" i="1" smtClean="0"/>
              <a:t>R</a:t>
            </a:r>
            <a:r>
              <a:rPr lang="en-US" baseline="-25000" smtClean="0"/>
              <a:t>1</a:t>
            </a:r>
            <a:r>
              <a:rPr lang="en-US" smtClean="0"/>
              <a:t>=</a:t>
            </a:r>
            <a:r>
              <a:rPr lang="zh-CN" altLang="en-US" i="1" u="sng" smtClean="0"/>
              <a:t>　　　</a:t>
            </a:r>
            <a:r>
              <a:rPr lang="zh-CN" altLang="en-US" smtClean="0"/>
              <a:t> </a:t>
            </a:r>
            <a:r>
              <a:rPr lang="en-US" smtClean="0"/>
              <a:t>Ω,</a:t>
            </a:r>
            <a:r>
              <a:rPr lang="zh-CN" altLang="en-US" smtClean="0"/>
              <a:t>测量小灯泡电阻的方法是</a:t>
            </a:r>
            <a:r>
              <a:rPr lang="zh-CN" altLang="en-US" i="1" u="sng" smtClean="0"/>
              <a:t>　　　          　</a:t>
            </a:r>
            <a:r>
              <a:rPr lang="en-US" smtClean="0"/>
              <a:t>(</a:t>
            </a:r>
            <a:r>
              <a:rPr lang="zh-CN" altLang="en-US" smtClean="0"/>
              <a:t>选填“控制变量法”或“等效替代法”</a:t>
            </a:r>
            <a:r>
              <a:rPr lang="en-US" smtClean="0"/>
              <a:t>)</a:t>
            </a:r>
            <a:r>
              <a:rPr lang="zh-CN" altLang="en-US" smtClean="0"/>
              <a:t>。</a:t>
            </a:r>
            <a:r>
              <a:rPr lang="en-US" smtClean="0"/>
              <a:t> </a:t>
            </a:r>
            <a:endParaRPr lang="zh-CN" altLang="en-US" smtClean="0"/>
          </a:p>
          <a:p>
            <a:pPr>
              <a:lnSpc>
                <a:spcPct val="150000"/>
              </a:lnSpc>
            </a:pPr>
            <a:r>
              <a:rPr lang="en-US" smtClean="0"/>
              <a:t>(5)</a:t>
            </a:r>
            <a:r>
              <a:rPr lang="zh-CN" altLang="en-US" smtClean="0"/>
              <a:t>步骤</a:t>
            </a:r>
            <a:r>
              <a:rPr lang="en-US" smtClean="0"/>
              <a:t>(3)</a:t>
            </a:r>
            <a:r>
              <a:rPr lang="zh-CN" altLang="en-US" smtClean="0"/>
              <a:t>小灯泡的实际功率</a:t>
            </a:r>
            <a:r>
              <a:rPr lang="en-US" i="1" smtClean="0"/>
              <a:t>P</a:t>
            </a:r>
            <a:r>
              <a:rPr lang="en-US" baseline="-25000" smtClean="0"/>
              <a:t>1</a:t>
            </a:r>
            <a:r>
              <a:rPr lang="en-US" smtClean="0"/>
              <a:t>=</a:t>
            </a:r>
            <a:r>
              <a:rPr lang="zh-CN" altLang="en-US" i="1" u="sng" smtClean="0"/>
              <a:t>　　　　</a:t>
            </a:r>
            <a:r>
              <a:rPr lang="en-US" smtClean="0"/>
              <a:t>W</a:t>
            </a:r>
            <a:r>
              <a:rPr lang="zh-CN" altLang="en-US" smtClean="0"/>
              <a:t>。</a:t>
            </a:r>
            <a:r>
              <a:rPr lang="en-US" smtClean="0"/>
              <a:t> </a:t>
            </a:r>
            <a:endParaRPr lang="zh-CN" altLang="en-US"/>
          </a:p>
        </p:txBody>
      </p:sp>
      <p:sp>
        <p:nvSpPr>
          <p:cNvPr id="5" name="矩形 4"/>
          <p:cNvSpPr/>
          <p:nvPr/>
        </p:nvSpPr>
        <p:spPr>
          <a:xfrm>
            <a:off x="5380826" y="5008245"/>
            <a:ext cx="1350050" cy="646331"/>
          </a:xfrm>
          <a:prstGeom prst="rect">
            <a:avLst/>
          </a:prstGeom>
        </p:spPr>
        <p:txBody>
          <a:bodyPr wrap="none">
            <a:spAutoFit/>
          </a:bodyPr>
          <a:lstStyle/>
          <a:p>
            <a:pPr>
              <a:lnSpc>
                <a:spcPct val="150000"/>
              </a:lnSpc>
            </a:pPr>
            <a:r>
              <a:rPr lang="zh-CN" altLang="en-US" smtClean="0"/>
              <a:t>图</a:t>
            </a:r>
            <a:r>
              <a:rPr lang="en-US" smtClean="0"/>
              <a:t>16-14</a:t>
            </a:r>
            <a:endParaRPr lang="zh-CN" altLang="en-US" smtClean="0"/>
          </a:p>
        </p:txBody>
      </p:sp>
      <p:pic>
        <p:nvPicPr>
          <p:cNvPr id="6" name="21JFA65.EPS" descr="id:2147502705;FounderCES"/>
          <p:cNvPicPr/>
          <p:nvPr/>
        </p:nvPicPr>
        <p:blipFill>
          <a:blip r:embed="rId2"/>
          <a:stretch>
            <a:fillRect/>
          </a:stretch>
        </p:blipFill>
        <p:spPr>
          <a:xfrm>
            <a:off x="3452000" y="3150857"/>
            <a:ext cx="2526315" cy="1950242"/>
          </a:xfrm>
          <a:prstGeom prst="rect">
            <a:avLst/>
          </a:prstGeom>
        </p:spPr>
      </p:pic>
      <p:pic>
        <p:nvPicPr>
          <p:cNvPr id="7" name="21JFA66.EPS" descr="id:2147502712;FounderCES"/>
          <p:cNvPicPr/>
          <p:nvPr/>
        </p:nvPicPr>
        <p:blipFill>
          <a:blip r:embed="rId3"/>
          <a:stretch>
            <a:fillRect/>
          </a:stretch>
        </p:blipFill>
        <p:spPr>
          <a:xfrm>
            <a:off x="6134810" y="3001166"/>
            <a:ext cx="2389288" cy="2149955"/>
          </a:xfrm>
          <a:prstGeom prst="rect">
            <a:avLst/>
          </a:prstGeom>
        </p:spPr>
      </p:pic>
      <p:sp>
        <p:nvSpPr>
          <p:cNvPr id="8" name="Rectangle 14"/>
          <p:cNvSpPr>
            <a:spLocks noChangeArrowheads="1"/>
          </p:cNvSpPr>
          <p:nvPr/>
        </p:nvSpPr>
        <p:spPr bwMode="auto">
          <a:xfrm>
            <a:off x="9024164" y="1215216"/>
            <a:ext cx="373820" cy="581057"/>
          </a:xfrm>
          <a:prstGeom prst="rect">
            <a:avLst/>
          </a:prstGeom>
          <a:noFill/>
          <a:ln w="9525">
            <a:noFill/>
            <a:miter lim="800000"/>
          </a:ln>
          <a:effectLst/>
        </p:spPr>
        <p:txBody>
          <a:bodyPr vert="horz" wrap="none" lIns="91440" tIns="45720" rIns="91440" bIns="45720" numCol="1" anchor="ctr" anchorCtr="0" compatLnSpc="1">
            <a:spAutoFit/>
          </a:bodyPr>
          <a:lstStyle/>
          <a:p>
            <a:pPr>
              <a:lnSpc>
                <a:spcPct val="150000"/>
              </a:lnSpc>
            </a:pPr>
            <a:r>
              <a:rPr lang="en-US" b="1" smtClean="0">
                <a:solidFill>
                  <a:srgbClr val="A50021"/>
                </a:solidFill>
              </a:rPr>
              <a:t>5</a:t>
            </a:r>
            <a:endParaRPr lang="zh-CN" altLang="en-US" b="1" smtClean="0">
              <a:solidFill>
                <a:srgbClr val="A50021"/>
              </a:solidFill>
            </a:endParaRPr>
          </a:p>
        </p:txBody>
      </p:sp>
      <p:sp>
        <p:nvSpPr>
          <p:cNvPr id="9" name="Rectangle 14"/>
          <p:cNvSpPr>
            <a:spLocks noChangeArrowheads="1"/>
          </p:cNvSpPr>
          <p:nvPr/>
        </p:nvSpPr>
        <p:spPr bwMode="auto">
          <a:xfrm>
            <a:off x="3380562" y="1715282"/>
            <a:ext cx="1723549" cy="581057"/>
          </a:xfrm>
          <a:prstGeom prst="rect">
            <a:avLst/>
          </a:prstGeom>
          <a:noFill/>
          <a:ln w="9525">
            <a:noFill/>
            <a:miter lim="800000"/>
          </a:ln>
          <a:effectLst/>
        </p:spPr>
        <p:txBody>
          <a:bodyPr vert="horz" wrap="none" lIns="91440" tIns="45720" rIns="91440" bIns="45720" numCol="1" anchor="ctr" anchorCtr="0" compatLnSpc="1">
            <a:spAutoFit/>
          </a:bodyPr>
          <a:lstStyle/>
          <a:p>
            <a:pPr>
              <a:lnSpc>
                <a:spcPct val="150000"/>
              </a:lnSpc>
            </a:pPr>
            <a:r>
              <a:rPr lang="zh-CN" altLang="en-US" b="1" smtClean="0">
                <a:solidFill>
                  <a:srgbClr val="A50021"/>
                </a:solidFill>
              </a:rPr>
              <a:t>等效替代法</a:t>
            </a:r>
            <a:endParaRPr lang="zh-CN" altLang="en-US" b="1" smtClean="0">
              <a:solidFill>
                <a:srgbClr val="A50021"/>
              </a:solidFill>
            </a:endParaRPr>
          </a:p>
        </p:txBody>
      </p:sp>
      <p:sp>
        <p:nvSpPr>
          <p:cNvPr id="10" name="Rectangle 14"/>
          <p:cNvSpPr>
            <a:spLocks noChangeArrowheads="1"/>
          </p:cNvSpPr>
          <p:nvPr/>
        </p:nvSpPr>
        <p:spPr bwMode="auto">
          <a:xfrm>
            <a:off x="5666578" y="2286786"/>
            <a:ext cx="651140" cy="581057"/>
          </a:xfrm>
          <a:prstGeom prst="rect">
            <a:avLst/>
          </a:prstGeom>
          <a:noFill/>
          <a:ln w="9525">
            <a:noFill/>
            <a:miter lim="800000"/>
          </a:ln>
          <a:effectLst/>
        </p:spPr>
        <p:txBody>
          <a:bodyPr vert="horz" wrap="none" lIns="91440" tIns="45720" rIns="91440" bIns="45720" numCol="1" anchor="ctr" anchorCtr="0" compatLnSpc="1">
            <a:spAutoFit/>
          </a:bodyPr>
          <a:lstStyle/>
          <a:p>
            <a:pPr>
              <a:lnSpc>
                <a:spcPct val="150000"/>
              </a:lnSpc>
            </a:pPr>
            <a:r>
              <a:rPr lang="en-US" b="1" smtClean="0">
                <a:solidFill>
                  <a:srgbClr val="A50021"/>
                </a:solidFill>
              </a:rPr>
              <a:t>0.2</a:t>
            </a:r>
            <a:endParaRPr lang="zh-CN" altLang="en-US" b="1" smtClean="0">
              <a:solidFill>
                <a:srgbClr val="A50021"/>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4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extBox 1"/>
          <p:cNvSpPr txBox="1"/>
          <p:nvPr/>
        </p:nvSpPr>
        <p:spPr>
          <a:xfrm>
            <a:off x="951670" y="715150"/>
            <a:ext cx="10715700" cy="3416320"/>
          </a:xfrm>
          <a:prstGeom prst="rect">
            <a:avLst/>
          </a:prstGeom>
          <a:noFill/>
        </p:spPr>
        <p:txBody>
          <a:bodyPr wrap="square" rtlCol="0">
            <a:spAutoFit/>
          </a:bodyPr>
          <a:lstStyle/>
          <a:p>
            <a:pPr>
              <a:lnSpc>
                <a:spcPct val="150000"/>
              </a:lnSpc>
            </a:pPr>
            <a:r>
              <a:rPr lang="en-US" smtClean="0"/>
              <a:t>(6)</a:t>
            </a:r>
            <a:r>
              <a:rPr lang="zh-CN" altLang="en-US" smtClean="0"/>
              <a:t>若小灯泡的额定电流为</a:t>
            </a:r>
            <a:r>
              <a:rPr lang="en-US" i="1" smtClean="0"/>
              <a:t>I</a:t>
            </a:r>
            <a:r>
              <a:rPr lang="en-US" baseline="-25000" smtClean="0"/>
              <a:t>0</a:t>
            </a:r>
            <a:r>
              <a:rPr lang="en-US" smtClean="0"/>
              <a:t>=2</a:t>
            </a:r>
            <a:r>
              <a:rPr lang="en-US" i="1" smtClean="0"/>
              <a:t>I</a:t>
            </a:r>
            <a:r>
              <a:rPr lang="en-US" baseline="-25000" smtClean="0"/>
              <a:t>1</a:t>
            </a:r>
            <a:r>
              <a:rPr lang="en-US" smtClean="0"/>
              <a:t>,</a:t>
            </a:r>
            <a:r>
              <a:rPr lang="zh-CN" altLang="en-US" smtClean="0"/>
              <a:t>以下关于灯泡额定功率</a:t>
            </a:r>
            <a:r>
              <a:rPr lang="en-US" i="1" smtClean="0"/>
              <a:t>P</a:t>
            </a:r>
            <a:r>
              <a:rPr lang="en-US" baseline="-25000" smtClean="0"/>
              <a:t>0</a:t>
            </a:r>
            <a:r>
              <a:rPr lang="zh-CN" altLang="en-US" smtClean="0"/>
              <a:t>与实际功率</a:t>
            </a:r>
            <a:r>
              <a:rPr lang="en-US" i="1" smtClean="0"/>
              <a:t>P</a:t>
            </a:r>
            <a:r>
              <a:rPr lang="en-US" baseline="-25000" smtClean="0"/>
              <a:t>1</a:t>
            </a:r>
            <a:r>
              <a:rPr lang="zh-CN" altLang="en-US" smtClean="0"/>
              <a:t>的数值关系</a:t>
            </a:r>
            <a:r>
              <a:rPr lang="en-US" smtClean="0"/>
              <a:t>,</a:t>
            </a:r>
            <a:r>
              <a:rPr lang="zh-CN" altLang="en-US" smtClean="0"/>
              <a:t>你认为最有可能的是</a:t>
            </a:r>
            <a:r>
              <a:rPr lang="zh-CN" altLang="en-US" i="1" u="sng" smtClean="0"/>
              <a:t>　　　　</a:t>
            </a:r>
            <a:r>
              <a:rPr lang="zh-CN" altLang="en-US" smtClean="0"/>
              <a:t>。</a:t>
            </a:r>
            <a:r>
              <a:rPr lang="en-US" smtClean="0"/>
              <a:t>  </a:t>
            </a:r>
            <a:endParaRPr lang="zh-CN" altLang="en-US" smtClean="0"/>
          </a:p>
          <a:p>
            <a:pPr>
              <a:lnSpc>
                <a:spcPct val="150000"/>
              </a:lnSpc>
            </a:pPr>
            <a:r>
              <a:rPr lang="en-US" smtClean="0"/>
              <a:t>A.</a:t>
            </a:r>
            <a:r>
              <a:rPr lang="en-US" i="1" smtClean="0"/>
              <a:t>P</a:t>
            </a:r>
            <a:r>
              <a:rPr lang="en-US" baseline="-25000" smtClean="0"/>
              <a:t>0</a:t>
            </a:r>
            <a:r>
              <a:rPr lang="en-US" smtClean="0"/>
              <a:t>=2</a:t>
            </a:r>
            <a:r>
              <a:rPr lang="en-US" i="1" smtClean="0"/>
              <a:t>P</a:t>
            </a:r>
            <a:r>
              <a:rPr lang="en-US" baseline="-25000" smtClean="0"/>
              <a:t>1</a:t>
            </a:r>
            <a:r>
              <a:rPr lang="en-US" smtClean="0"/>
              <a:t>			B.</a:t>
            </a:r>
            <a:r>
              <a:rPr lang="en-US" i="1" smtClean="0"/>
              <a:t>P</a:t>
            </a:r>
            <a:r>
              <a:rPr lang="en-US" baseline="-25000" smtClean="0"/>
              <a:t>0</a:t>
            </a:r>
            <a:r>
              <a:rPr lang="en-US" smtClean="0"/>
              <a:t>=3</a:t>
            </a:r>
            <a:r>
              <a:rPr lang="en-US" i="1" smtClean="0"/>
              <a:t>P</a:t>
            </a:r>
            <a:r>
              <a:rPr lang="en-US" baseline="-25000" smtClean="0"/>
              <a:t>1</a:t>
            </a:r>
            <a:endParaRPr lang="zh-CN" altLang="en-US" smtClean="0"/>
          </a:p>
          <a:p>
            <a:pPr>
              <a:lnSpc>
                <a:spcPct val="150000"/>
              </a:lnSpc>
            </a:pPr>
            <a:r>
              <a:rPr lang="en-US" smtClean="0"/>
              <a:t>C.</a:t>
            </a:r>
            <a:r>
              <a:rPr lang="en-US" i="1" smtClean="0"/>
              <a:t>P</a:t>
            </a:r>
            <a:r>
              <a:rPr lang="en-US" baseline="-25000" smtClean="0"/>
              <a:t>0</a:t>
            </a:r>
            <a:r>
              <a:rPr lang="en-US" smtClean="0"/>
              <a:t>=4</a:t>
            </a:r>
            <a:r>
              <a:rPr lang="en-US" i="1" smtClean="0"/>
              <a:t>P</a:t>
            </a:r>
            <a:r>
              <a:rPr lang="en-US" baseline="-25000" smtClean="0"/>
              <a:t>1</a:t>
            </a:r>
            <a:r>
              <a:rPr lang="en-US" smtClean="0"/>
              <a:t>			D.</a:t>
            </a:r>
            <a:r>
              <a:rPr lang="en-US" i="1" smtClean="0"/>
              <a:t>P</a:t>
            </a:r>
            <a:r>
              <a:rPr lang="en-US" baseline="-25000" smtClean="0"/>
              <a:t>0</a:t>
            </a:r>
            <a:r>
              <a:rPr lang="en-US" smtClean="0"/>
              <a:t>=5</a:t>
            </a:r>
            <a:r>
              <a:rPr lang="en-US" i="1" smtClean="0"/>
              <a:t>P</a:t>
            </a:r>
            <a:r>
              <a:rPr lang="en-US" baseline="-25000" smtClean="0"/>
              <a:t>1</a:t>
            </a:r>
            <a:endParaRPr lang="zh-CN" altLang="en-US" smtClean="0"/>
          </a:p>
          <a:p>
            <a:pPr>
              <a:lnSpc>
                <a:spcPct val="150000"/>
              </a:lnSpc>
            </a:pPr>
            <a:r>
              <a:rPr lang="en-US" smtClean="0"/>
              <a:t>(7)</a:t>
            </a:r>
            <a:r>
              <a:rPr lang="zh-CN" altLang="en-US" smtClean="0"/>
              <a:t>若实验室提供的滑动变阻器有“</a:t>
            </a:r>
            <a:r>
              <a:rPr lang="en-US" smtClean="0"/>
              <a:t>8 Ω</a:t>
            </a:r>
            <a:r>
              <a:rPr lang="zh-CN" altLang="en-US" i="1" smtClean="0"/>
              <a:t>　</a:t>
            </a:r>
            <a:r>
              <a:rPr lang="en-US" smtClean="0"/>
              <a:t>1.5 A</a:t>
            </a:r>
            <a:r>
              <a:rPr lang="zh-CN" altLang="en-US" smtClean="0"/>
              <a:t>”和“</a:t>
            </a:r>
            <a:r>
              <a:rPr lang="en-US" smtClean="0"/>
              <a:t>15 Ω</a:t>
            </a:r>
            <a:r>
              <a:rPr lang="zh-CN" altLang="en-US" i="1" smtClean="0"/>
              <a:t>　</a:t>
            </a:r>
            <a:r>
              <a:rPr lang="en-US" smtClean="0"/>
              <a:t>0.5 A</a:t>
            </a:r>
            <a:r>
              <a:rPr lang="zh-CN" altLang="en-US" smtClean="0"/>
              <a:t>”两种规格</a:t>
            </a:r>
            <a:r>
              <a:rPr lang="en-US" smtClean="0"/>
              <a:t>,</a:t>
            </a:r>
            <a:r>
              <a:rPr lang="zh-CN" altLang="en-US" smtClean="0"/>
              <a:t>则本实验中应选用规格为</a:t>
            </a:r>
            <a:r>
              <a:rPr lang="zh-CN" altLang="en-US" i="1" u="sng" smtClean="0"/>
              <a:t>　                   　　　</a:t>
            </a:r>
            <a:r>
              <a:rPr lang="zh-CN" altLang="en-US" smtClean="0"/>
              <a:t>的滑动变阻器。</a:t>
            </a:r>
            <a:r>
              <a:rPr lang="en-US" smtClean="0"/>
              <a:t> </a:t>
            </a:r>
            <a:endParaRPr lang="zh-CN" altLang="en-US"/>
          </a:p>
        </p:txBody>
      </p:sp>
      <p:sp>
        <p:nvSpPr>
          <p:cNvPr id="5" name="矩形 4"/>
          <p:cNvSpPr/>
          <p:nvPr/>
        </p:nvSpPr>
        <p:spPr>
          <a:xfrm>
            <a:off x="5095074" y="6008377"/>
            <a:ext cx="1350050" cy="646331"/>
          </a:xfrm>
          <a:prstGeom prst="rect">
            <a:avLst/>
          </a:prstGeom>
        </p:spPr>
        <p:txBody>
          <a:bodyPr wrap="none">
            <a:spAutoFit/>
          </a:bodyPr>
          <a:lstStyle/>
          <a:p>
            <a:pPr>
              <a:lnSpc>
                <a:spcPct val="150000"/>
              </a:lnSpc>
            </a:pPr>
            <a:r>
              <a:rPr lang="zh-CN" altLang="en-US" smtClean="0"/>
              <a:t>图</a:t>
            </a:r>
            <a:r>
              <a:rPr lang="en-US" smtClean="0"/>
              <a:t>16-14</a:t>
            </a:r>
            <a:endParaRPr lang="zh-CN" altLang="en-US" smtClean="0"/>
          </a:p>
        </p:txBody>
      </p:sp>
      <p:pic>
        <p:nvPicPr>
          <p:cNvPr id="6" name="21JFA65.EPS" descr="id:2147502705;FounderCES"/>
          <p:cNvPicPr/>
          <p:nvPr/>
        </p:nvPicPr>
        <p:blipFill>
          <a:blip r:embed="rId2"/>
          <a:stretch>
            <a:fillRect/>
          </a:stretch>
        </p:blipFill>
        <p:spPr>
          <a:xfrm>
            <a:off x="3166248" y="4150989"/>
            <a:ext cx="2526315" cy="1950242"/>
          </a:xfrm>
          <a:prstGeom prst="rect">
            <a:avLst/>
          </a:prstGeom>
        </p:spPr>
      </p:pic>
      <p:pic>
        <p:nvPicPr>
          <p:cNvPr id="7" name="21JFA66.EPS" descr="id:2147502712;FounderCES"/>
          <p:cNvPicPr/>
          <p:nvPr/>
        </p:nvPicPr>
        <p:blipFill>
          <a:blip r:embed="rId3"/>
          <a:stretch>
            <a:fillRect/>
          </a:stretch>
        </p:blipFill>
        <p:spPr>
          <a:xfrm>
            <a:off x="5849058" y="4001298"/>
            <a:ext cx="2389288" cy="2149955"/>
          </a:xfrm>
          <a:prstGeom prst="rect">
            <a:avLst/>
          </a:prstGeom>
        </p:spPr>
      </p:pic>
      <p:sp>
        <p:nvSpPr>
          <p:cNvPr id="8" name="Rectangle 14"/>
          <p:cNvSpPr>
            <a:spLocks noChangeArrowheads="1"/>
          </p:cNvSpPr>
          <p:nvPr/>
        </p:nvSpPr>
        <p:spPr bwMode="auto">
          <a:xfrm>
            <a:off x="4809322" y="1215216"/>
            <a:ext cx="428322" cy="581057"/>
          </a:xfrm>
          <a:prstGeom prst="rect">
            <a:avLst/>
          </a:prstGeom>
          <a:noFill/>
          <a:ln w="9525">
            <a:noFill/>
            <a:miter lim="800000"/>
          </a:ln>
          <a:effectLst/>
        </p:spPr>
        <p:txBody>
          <a:bodyPr vert="horz" wrap="none" lIns="91440" tIns="45720" rIns="91440" bIns="45720" numCol="1" anchor="ctr" anchorCtr="0" compatLnSpc="1">
            <a:spAutoFit/>
          </a:bodyPr>
          <a:lstStyle/>
          <a:p>
            <a:pPr>
              <a:lnSpc>
                <a:spcPct val="150000"/>
              </a:lnSpc>
            </a:pPr>
            <a:r>
              <a:rPr lang="en-US" b="1" smtClean="0">
                <a:solidFill>
                  <a:srgbClr val="A50021"/>
                </a:solidFill>
              </a:rPr>
              <a:t>D</a:t>
            </a:r>
            <a:endParaRPr lang="zh-CN" altLang="en-US" b="1" smtClean="0">
              <a:solidFill>
                <a:srgbClr val="A50021"/>
              </a:solidFill>
            </a:endParaRPr>
          </a:p>
        </p:txBody>
      </p:sp>
      <p:sp>
        <p:nvSpPr>
          <p:cNvPr id="9" name="Rectangle 14"/>
          <p:cNvSpPr>
            <a:spLocks noChangeArrowheads="1"/>
          </p:cNvSpPr>
          <p:nvPr/>
        </p:nvSpPr>
        <p:spPr bwMode="auto">
          <a:xfrm>
            <a:off x="4523570" y="3358356"/>
            <a:ext cx="2621230" cy="581057"/>
          </a:xfrm>
          <a:prstGeom prst="rect">
            <a:avLst/>
          </a:prstGeom>
          <a:noFill/>
          <a:ln w="9525">
            <a:noFill/>
            <a:miter lim="800000"/>
          </a:ln>
          <a:effectLst/>
        </p:spPr>
        <p:txBody>
          <a:bodyPr vert="horz" wrap="none" lIns="91440" tIns="45720" rIns="91440" bIns="45720" numCol="1" anchor="ctr" anchorCtr="0" compatLnSpc="1">
            <a:spAutoFit/>
          </a:bodyPr>
          <a:lstStyle/>
          <a:p>
            <a:pPr>
              <a:lnSpc>
                <a:spcPct val="150000"/>
              </a:lnSpc>
            </a:pPr>
            <a:r>
              <a:rPr lang="zh-CN" altLang="en-US" b="1" smtClean="0">
                <a:solidFill>
                  <a:srgbClr val="A50021"/>
                </a:solidFill>
              </a:rPr>
              <a:t>“</a:t>
            </a:r>
            <a:r>
              <a:rPr lang="en-US" b="1" smtClean="0">
                <a:solidFill>
                  <a:srgbClr val="A50021"/>
                </a:solidFill>
              </a:rPr>
              <a:t>15 Ω</a:t>
            </a:r>
            <a:r>
              <a:rPr lang="zh-CN" altLang="en-US" b="1" i="1" smtClean="0">
                <a:solidFill>
                  <a:srgbClr val="A50021"/>
                </a:solidFill>
              </a:rPr>
              <a:t>　</a:t>
            </a:r>
            <a:r>
              <a:rPr lang="en-US" b="1" smtClean="0">
                <a:solidFill>
                  <a:srgbClr val="A50021"/>
                </a:solidFill>
              </a:rPr>
              <a:t>0.5 A</a:t>
            </a:r>
            <a:r>
              <a:rPr lang="zh-CN" altLang="en-US" b="1" smtClean="0">
                <a:solidFill>
                  <a:srgbClr val="A50021"/>
                </a:solidFill>
              </a:rPr>
              <a:t>”</a:t>
            </a:r>
            <a:endParaRPr lang="zh-CN" altLang="en-US" b="1" smtClean="0">
              <a:solidFill>
                <a:srgbClr val="A50021"/>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4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p:nvPr/>
        </p:nvSpPr>
        <p:spPr>
          <a:xfrm>
            <a:off x="951670" y="572274"/>
            <a:ext cx="10644262" cy="621773"/>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150000"/>
              </a:lnSpc>
            </a:pPr>
            <a:r>
              <a:rPr lang="zh-CN" altLang="en-US" sz="2600" b="1" spc="150" smtClean="0">
                <a:solidFill>
                  <a:srgbClr val="18B48F"/>
                </a:solidFill>
                <a:latin typeface="微软雅黑" panose="020b0503020204020204" pitchFamily="34" charset="-122"/>
                <a:ea typeface="微软雅黑" panose="020b0503020204020204" pitchFamily="34" charset="-122"/>
              </a:rPr>
              <a:t>◀ 实验拓展 ▶</a:t>
            </a:r>
            <a:endParaRPr lang="en-US" altLang="zh-CN" sz="2600" spc="150" smtClean="0">
              <a:solidFill>
                <a:srgbClr val="18B48F"/>
              </a:solidFill>
              <a:latin typeface="微软雅黑" panose="020b0503020204020204" pitchFamily="34" charset="-122"/>
              <a:ea typeface="微软雅黑" panose="020b0503020204020204" pitchFamily="34" charset="-122"/>
            </a:endParaRPr>
          </a:p>
        </p:txBody>
      </p:sp>
      <p:sp>
        <p:nvSpPr>
          <p:cNvPr id="3" name="TextBox 15"/>
          <p:cNvSpPr txBox="1"/>
          <p:nvPr/>
        </p:nvSpPr>
        <p:spPr>
          <a:xfrm>
            <a:off x="951670" y="1215216"/>
            <a:ext cx="10787138" cy="4504686"/>
          </a:xfrm>
          <a:prstGeom prst="rect">
            <a:avLst/>
          </a:prstGeom>
          <a:noFill/>
        </p:spPr>
        <p:txBody>
          <a:bodyPr wrap="square" lIns="36000" tIns="36000" rIns="36000" bIns="36000"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en-US" sz="2400" smtClean="0"/>
              <a:t>(8)</a:t>
            </a:r>
            <a:r>
              <a:rPr lang="zh-CN" altLang="en-US" sz="2400" smtClean="0"/>
              <a:t>另一组的小聪在实验时</a:t>
            </a:r>
            <a:r>
              <a:rPr lang="en-US" sz="2400" smtClean="0"/>
              <a:t>,</a:t>
            </a:r>
            <a:r>
              <a:rPr lang="zh-CN" altLang="en-US" sz="2400" smtClean="0"/>
              <a:t>电流表出现了故障不能使用</a:t>
            </a:r>
            <a:r>
              <a:rPr lang="en-US" sz="2400" smtClean="0"/>
              <a:t>,</a:t>
            </a:r>
            <a:r>
              <a:rPr lang="zh-CN" altLang="en-US" sz="2400" smtClean="0"/>
              <a:t>于是</a:t>
            </a:r>
            <a:r>
              <a:rPr lang="en-US" sz="2400" smtClean="0"/>
              <a:t>,</a:t>
            </a:r>
            <a:r>
              <a:rPr lang="zh-CN" altLang="en-US" sz="2400" smtClean="0"/>
              <a:t>他向老师借了一只定值电阻</a:t>
            </a:r>
            <a:r>
              <a:rPr lang="en-US" sz="2400" i="1" smtClean="0"/>
              <a:t>R</a:t>
            </a:r>
            <a:r>
              <a:rPr lang="en-US" sz="2400" smtClean="0"/>
              <a:t>(</a:t>
            </a:r>
            <a:r>
              <a:rPr lang="zh-CN" altLang="en-US" sz="2400" smtClean="0"/>
              <a:t>阻值已知</a:t>
            </a:r>
            <a:r>
              <a:rPr lang="en-US" sz="2400" smtClean="0"/>
              <a:t>),</a:t>
            </a:r>
            <a:r>
              <a:rPr lang="zh-CN" altLang="en-US" sz="2400" smtClean="0"/>
              <a:t>设计了如图</a:t>
            </a:r>
            <a:r>
              <a:rPr lang="en-US" sz="2400" smtClean="0"/>
              <a:t>16-15</a:t>
            </a:r>
            <a:r>
              <a:rPr lang="zh-CN" altLang="en-US" sz="2400" smtClean="0"/>
              <a:t>所示的电路</a:t>
            </a:r>
            <a:r>
              <a:rPr lang="en-US" sz="2400" smtClean="0"/>
              <a:t>,</a:t>
            </a:r>
            <a:r>
              <a:rPr lang="zh-CN" altLang="en-US" sz="2400" smtClean="0"/>
              <a:t>继续测量额定电压为</a:t>
            </a:r>
            <a:r>
              <a:rPr lang="en-US" sz="2400" smtClean="0"/>
              <a:t>3.8 V</a:t>
            </a:r>
            <a:r>
              <a:rPr lang="zh-CN" altLang="en-US" sz="2400" smtClean="0"/>
              <a:t>的小灯泡的额定功率</a:t>
            </a:r>
            <a:r>
              <a:rPr lang="en-US" sz="2400" smtClean="0"/>
              <a:t>,</a:t>
            </a:r>
            <a:r>
              <a:rPr lang="zh-CN" altLang="en-US" sz="2400" smtClean="0"/>
              <a:t>实验过程如下</a:t>
            </a:r>
            <a:r>
              <a:rPr lang="en-US" sz="2400" smtClean="0"/>
              <a:t>:</a:t>
            </a:r>
            <a:endParaRPr lang="zh-CN" altLang="en-US" sz="2400" smtClean="0"/>
          </a:p>
          <a:p>
            <a:pPr>
              <a:lnSpc>
                <a:spcPct val="150000"/>
              </a:lnSpc>
            </a:pPr>
            <a:r>
              <a:rPr lang="en-US" sz="2400" smtClean="0"/>
              <a:t>①</a:t>
            </a:r>
            <a:r>
              <a:rPr lang="zh-CN" altLang="en-US" sz="2400" smtClean="0"/>
              <a:t>闭合开关</a:t>
            </a:r>
            <a:r>
              <a:rPr lang="en-US" sz="2400" smtClean="0"/>
              <a:t>,</a:t>
            </a:r>
            <a:r>
              <a:rPr lang="zh-CN" altLang="en-US" sz="2400" smtClean="0"/>
              <a:t>移动滑片使电压表示数为</a:t>
            </a:r>
            <a:r>
              <a:rPr lang="zh-CN" altLang="en-US" sz="2400" i="1" u="sng" smtClean="0"/>
              <a:t>　　　　</a:t>
            </a:r>
            <a:r>
              <a:rPr lang="en-US" sz="2400" smtClean="0"/>
              <a:t>V; </a:t>
            </a:r>
            <a:endParaRPr lang="zh-CN" altLang="en-US" sz="2400" smtClean="0"/>
          </a:p>
          <a:p>
            <a:pPr>
              <a:lnSpc>
                <a:spcPct val="150000"/>
              </a:lnSpc>
            </a:pPr>
            <a:r>
              <a:rPr lang="en-US" sz="2400" smtClean="0"/>
              <a:t>②</a:t>
            </a:r>
            <a:r>
              <a:rPr lang="zh-CN" altLang="en-US" sz="2400" smtClean="0"/>
              <a:t>断开开关</a:t>
            </a:r>
            <a:r>
              <a:rPr lang="en-US" sz="2400" smtClean="0"/>
              <a:t>,</a:t>
            </a:r>
            <a:r>
              <a:rPr lang="zh-CN" altLang="en-US" sz="2400" smtClean="0"/>
              <a:t>保持滑片位置不变</a:t>
            </a:r>
            <a:r>
              <a:rPr lang="en-US" sz="2400" smtClean="0"/>
              <a:t>,</a:t>
            </a:r>
            <a:r>
              <a:rPr lang="zh-CN" altLang="en-US" sz="2400" smtClean="0"/>
              <a:t>将电压表接到</a:t>
            </a:r>
            <a:r>
              <a:rPr lang="zh-CN" altLang="en-US" sz="2400" i="1" u="sng" smtClean="0"/>
              <a:t>　　　　　　</a:t>
            </a:r>
            <a:r>
              <a:rPr lang="zh-CN" altLang="en-US" sz="2400" smtClean="0"/>
              <a:t>两端</a:t>
            </a:r>
            <a:r>
              <a:rPr lang="en-US" sz="2400" smtClean="0"/>
              <a:t>,</a:t>
            </a:r>
            <a:r>
              <a:rPr lang="zh-CN" altLang="en-US" sz="2400" smtClean="0"/>
              <a:t>然后闭合开关</a:t>
            </a:r>
            <a:r>
              <a:rPr lang="en-US" sz="2400" smtClean="0"/>
              <a:t>,</a:t>
            </a:r>
            <a:r>
              <a:rPr lang="zh-CN" altLang="en-US" sz="2400" smtClean="0"/>
              <a:t>读出电压表的示数为</a:t>
            </a:r>
            <a:r>
              <a:rPr lang="en-US" sz="2400" i="1" smtClean="0"/>
              <a:t>U</a:t>
            </a:r>
            <a:r>
              <a:rPr lang="en-US" sz="2400" smtClean="0"/>
              <a:t>; </a:t>
            </a:r>
            <a:endParaRPr lang="zh-CN" altLang="en-US" sz="2400" smtClean="0"/>
          </a:p>
          <a:p>
            <a:pPr>
              <a:lnSpc>
                <a:spcPct val="150000"/>
              </a:lnSpc>
            </a:pPr>
            <a:r>
              <a:rPr lang="en-US" sz="2400" smtClean="0"/>
              <a:t>③</a:t>
            </a:r>
            <a:r>
              <a:rPr lang="zh-CN" altLang="en-US" sz="2400" smtClean="0"/>
              <a:t>小灯泡的额定电功率</a:t>
            </a:r>
            <a:r>
              <a:rPr lang="en-US" sz="2400" i="1" smtClean="0"/>
              <a:t>P</a:t>
            </a:r>
            <a:r>
              <a:rPr lang="zh-CN" altLang="en-US" sz="2400" baseline="-25000" smtClean="0"/>
              <a:t>额</a:t>
            </a:r>
            <a:r>
              <a:rPr lang="en-US" sz="2400" smtClean="0"/>
              <a:t>=</a:t>
            </a:r>
            <a:r>
              <a:rPr lang="zh-CN" altLang="en-US" sz="2400" i="1" u="sng" smtClean="0"/>
              <a:t>　　　　　　</a:t>
            </a:r>
            <a:r>
              <a:rPr lang="zh-CN" altLang="en-US" sz="2400" smtClean="0"/>
              <a:t>。</a:t>
            </a:r>
            <a:endParaRPr lang="en-US" altLang="zh-CN" sz="2400" smtClean="0"/>
          </a:p>
          <a:p>
            <a:pPr>
              <a:lnSpc>
                <a:spcPct val="150000"/>
              </a:lnSpc>
            </a:pPr>
            <a:r>
              <a:rPr lang="en-US" sz="2400" smtClean="0"/>
              <a:t>(</a:t>
            </a:r>
            <a:r>
              <a:rPr lang="zh-CN" altLang="en-US" sz="2400" smtClean="0"/>
              <a:t>用已知量和测量量表示</a:t>
            </a:r>
            <a:r>
              <a:rPr lang="en-US" sz="2400" smtClean="0"/>
              <a:t>) </a:t>
            </a:r>
            <a:endParaRPr lang="zh-CN" altLang="en-US" sz="2400"/>
          </a:p>
        </p:txBody>
      </p:sp>
      <p:pic>
        <p:nvPicPr>
          <p:cNvPr id="4" name="20RJW-220.EPS" descr="id:2147502726;FounderCES"/>
          <p:cNvPicPr/>
          <p:nvPr/>
        </p:nvPicPr>
        <p:blipFill>
          <a:blip r:embed="rId2"/>
          <a:stretch>
            <a:fillRect/>
          </a:stretch>
        </p:blipFill>
        <p:spPr>
          <a:xfrm>
            <a:off x="8309784" y="4001298"/>
            <a:ext cx="2230910" cy="2276936"/>
          </a:xfrm>
          <a:prstGeom prst="rect">
            <a:avLst/>
          </a:prstGeom>
        </p:spPr>
      </p:pic>
      <p:sp>
        <p:nvSpPr>
          <p:cNvPr id="5" name="矩形 4"/>
          <p:cNvSpPr/>
          <p:nvPr/>
        </p:nvSpPr>
        <p:spPr>
          <a:xfrm>
            <a:off x="8745684" y="6141049"/>
            <a:ext cx="1350050" cy="646331"/>
          </a:xfrm>
          <a:prstGeom prst="rect">
            <a:avLst/>
          </a:prstGeom>
        </p:spPr>
        <p:txBody>
          <a:bodyPr wrap="none">
            <a:spAutoFit/>
          </a:bodyPr>
          <a:lstStyle/>
          <a:p>
            <a:pPr>
              <a:lnSpc>
                <a:spcPct val="150000"/>
              </a:lnSpc>
            </a:pPr>
            <a:r>
              <a:rPr lang="zh-CN" altLang="en-US" smtClean="0"/>
              <a:t>图</a:t>
            </a:r>
            <a:r>
              <a:rPr lang="en-US" smtClean="0"/>
              <a:t>16-15</a:t>
            </a:r>
            <a:endParaRPr lang="zh-CN" altLang="en-US" smtClean="0"/>
          </a:p>
        </p:txBody>
      </p:sp>
      <p:sp>
        <p:nvSpPr>
          <p:cNvPr id="6" name="Rectangle 14"/>
          <p:cNvSpPr>
            <a:spLocks noChangeArrowheads="1"/>
          </p:cNvSpPr>
          <p:nvPr/>
        </p:nvSpPr>
        <p:spPr bwMode="auto">
          <a:xfrm>
            <a:off x="6238082" y="2777299"/>
            <a:ext cx="651140" cy="581057"/>
          </a:xfrm>
          <a:prstGeom prst="rect">
            <a:avLst/>
          </a:prstGeom>
          <a:noFill/>
          <a:ln w="9525">
            <a:noFill/>
            <a:miter lim="800000"/>
          </a:ln>
          <a:effectLst/>
        </p:spPr>
        <p:txBody>
          <a:bodyPr vert="horz" wrap="none" lIns="91440" tIns="45720" rIns="91440" bIns="45720" numCol="1" anchor="ctr" anchorCtr="0" compatLnSpc="1">
            <a:spAutoFit/>
          </a:bodyPr>
          <a:lstStyle/>
          <a:p>
            <a:pPr>
              <a:lnSpc>
                <a:spcPct val="150000"/>
              </a:lnSpc>
            </a:pPr>
            <a:r>
              <a:rPr lang="en-US" b="1" smtClean="0">
                <a:solidFill>
                  <a:srgbClr val="A50021"/>
                </a:solidFill>
              </a:rPr>
              <a:t>3.8</a:t>
            </a:r>
            <a:endParaRPr lang="zh-CN" altLang="en-US" b="1" smtClean="0">
              <a:solidFill>
                <a:srgbClr val="A50021"/>
              </a:solidFill>
            </a:endParaRPr>
          </a:p>
        </p:txBody>
      </p:sp>
      <p:sp>
        <p:nvSpPr>
          <p:cNvPr id="7" name="Rectangle 14"/>
          <p:cNvSpPr>
            <a:spLocks noChangeArrowheads="1"/>
          </p:cNvSpPr>
          <p:nvPr/>
        </p:nvSpPr>
        <p:spPr bwMode="auto">
          <a:xfrm>
            <a:off x="7107837" y="3286918"/>
            <a:ext cx="1630575" cy="646331"/>
          </a:xfrm>
          <a:prstGeom prst="rect">
            <a:avLst/>
          </a:prstGeom>
          <a:noFill/>
          <a:ln w="9525">
            <a:noFill/>
            <a:miter lim="800000"/>
          </a:ln>
          <a:effectLst/>
        </p:spPr>
        <p:txBody>
          <a:bodyPr vert="horz" wrap="none" lIns="91440" tIns="45720" rIns="91440" bIns="45720" numCol="1" anchor="ctr" anchorCtr="0" compatLnSpc="1">
            <a:spAutoFit/>
          </a:bodyPr>
          <a:lstStyle/>
          <a:p>
            <a:pPr>
              <a:lnSpc>
                <a:spcPct val="150000"/>
              </a:lnSpc>
            </a:pPr>
            <a:r>
              <a:rPr lang="zh-CN" altLang="en-US" b="1" smtClean="0">
                <a:solidFill>
                  <a:srgbClr val="A50021"/>
                </a:solidFill>
              </a:rPr>
              <a:t>定值电阻</a:t>
            </a:r>
            <a:r>
              <a:rPr lang="en-US" b="1" i="1" smtClean="0">
                <a:solidFill>
                  <a:srgbClr val="A50021"/>
                </a:solidFill>
              </a:rPr>
              <a:t>R</a:t>
            </a:r>
            <a:endParaRPr lang="zh-CN" altLang="en-US" b="1" smtClean="0">
              <a:solidFill>
                <a:srgbClr val="A50021"/>
              </a:solidFill>
            </a:endParaRPr>
          </a:p>
        </p:txBody>
      </p:sp>
      <p:graphicFrame>
        <p:nvGraphicFramePr>
          <p:cNvPr id="276482" name="Object 2"/>
          <p:cNvGraphicFramePr>
            <a:graphicFrameLocks noChangeAspect="1"/>
          </p:cNvGraphicFramePr>
          <p:nvPr/>
        </p:nvGraphicFramePr>
        <p:xfrm>
          <a:off x="4880760" y="4358488"/>
          <a:ext cx="1577975" cy="795337"/>
        </p:xfrm>
        <a:graphic>
          <a:graphicData uri="http://schemas.openxmlformats.org/presentationml/2006/ole">
            <mc:AlternateContent>
              <mc:Choice xmlns:v="urn:schemas-microsoft-com:vml" Requires="v">
                <p:oleObj spid="_x0000_s1053" name="文档" r:id="rId3" imgW="1609090" imgH="807720" progId="Word.Document.12">
                  <p:embed/>
                </p:oleObj>
              </mc:Choice>
              <mc:Fallback>
                <p:oleObj name="文档" r:id="rId3" imgW="1609090" imgH="807720" progId="Word.Document.12">
                  <p:embed/>
                  <p:pic>
                    <p:nvPicPr>
                      <p:cNvPr id="0" name="OLE substitute image"/>
                      <p:cNvPicPr/>
                      <p:nvPr/>
                    </p:nvPicPr>
                    <p:blipFill>
                      <a:blip r:embed="rId4"/>
                      <a:stretch>
                        <a:fillRect/>
                      </a:stretch>
                    </p:blipFill>
                    <p:spPr>
                      <a:xfrm>
                        <a:off x="4880760" y="4358488"/>
                        <a:ext cx="1577975" cy="795337"/>
                      </a:xfrm>
                      <a:prstGeom prst="rect">
                        <a:avLst/>
                      </a:prstGeom>
                      <a:noFill/>
                      <a:ln w="9525">
                        <a:noFill/>
                      </a:ln>
                    </p:spPr>
                  </p:pic>
                </p:oleObj>
              </mc:Fallback>
            </mc:AlternateContent>
          </a:graphicData>
        </a:graphic>
      </p:graphicFrame>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276482"/>
                                        </p:tgtEl>
                                        <p:attrNameLst>
                                          <p:attrName>style.visibility</p:attrName>
                                        </p:attrNameLst>
                                      </p:cBhvr>
                                      <p:to>
                                        <p:strVal val="visible"/>
                                      </p:to>
                                    </p:set>
                                    <p:animEffect transition="in" filter="fade">
                                      <p:cBhvr>
                                        <p:cTn id="17" dur="500"/>
                                        <p:tgtEl>
                                          <p:spTgt spid="2764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4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extBox 1"/>
          <p:cNvSpPr txBox="1"/>
          <p:nvPr/>
        </p:nvSpPr>
        <p:spPr>
          <a:xfrm>
            <a:off x="951670" y="715150"/>
            <a:ext cx="10715700" cy="4524315"/>
          </a:xfrm>
          <a:prstGeom prst="rect">
            <a:avLst/>
          </a:prstGeom>
          <a:noFill/>
        </p:spPr>
        <p:txBody>
          <a:bodyPr wrap="square" rtlCol="0">
            <a:spAutoFit/>
          </a:bodyPr>
          <a:lstStyle/>
          <a:p>
            <a:pPr>
              <a:lnSpc>
                <a:spcPct val="150000"/>
              </a:lnSpc>
            </a:pPr>
            <a:r>
              <a:rPr lang="en-US" smtClean="0"/>
              <a:t>(9)</a:t>
            </a:r>
            <a:r>
              <a:rPr lang="zh-CN" altLang="en-US" smtClean="0"/>
              <a:t>小聪新加一最大阻值为</a:t>
            </a:r>
            <a:r>
              <a:rPr lang="en-US" i="1" smtClean="0"/>
              <a:t>R</a:t>
            </a:r>
            <a:r>
              <a:rPr lang="en-US" baseline="-25000" smtClean="0"/>
              <a:t>2</a:t>
            </a:r>
            <a:r>
              <a:rPr lang="zh-CN" altLang="en-US" smtClean="0"/>
              <a:t>的滑动变阻器</a:t>
            </a:r>
            <a:r>
              <a:rPr lang="en-US" smtClean="0"/>
              <a:t>,</a:t>
            </a:r>
            <a:r>
              <a:rPr lang="zh-CN" altLang="en-US" smtClean="0"/>
              <a:t>设计如图</a:t>
            </a:r>
            <a:r>
              <a:rPr lang="en-US" smtClean="0"/>
              <a:t>16-16</a:t>
            </a:r>
            <a:r>
              <a:rPr lang="zh-CN" altLang="en-US" smtClean="0"/>
              <a:t>所示的电路也完成了该实验</a:t>
            </a:r>
            <a:r>
              <a:rPr lang="en-US" smtClean="0"/>
              <a:t>,</a:t>
            </a:r>
            <a:r>
              <a:rPr lang="zh-CN" altLang="en-US" smtClean="0"/>
              <a:t>实验过程如下</a:t>
            </a:r>
            <a:r>
              <a:rPr lang="en-US" smtClean="0"/>
              <a:t>:</a:t>
            </a:r>
            <a:endParaRPr lang="zh-CN" altLang="en-US" smtClean="0"/>
          </a:p>
          <a:p>
            <a:pPr>
              <a:lnSpc>
                <a:spcPct val="150000"/>
              </a:lnSpc>
            </a:pPr>
            <a:r>
              <a:rPr lang="en-US" smtClean="0"/>
              <a:t>①</a:t>
            </a:r>
            <a:r>
              <a:rPr lang="zh-CN" altLang="en-US" smtClean="0"/>
              <a:t>闭合开关</a:t>
            </a:r>
            <a:r>
              <a:rPr lang="en-US" smtClean="0"/>
              <a:t>,</a:t>
            </a:r>
            <a:r>
              <a:rPr lang="zh-CN" altLang="en-US" smtClean="0"/>
              <a:t>使</a:t>
            </a:r>
            <a:r>
              <a:rPr lang="en-US" i="1" smtClean="0"/>
              <a:t>R</a:t>
            </a:r>
            <a:r>
              <a:rPr lang="en-US" baseline="-25000" smtClean="0"/>
              <a:t>2</a:t>
            </a:r>
            <a:r>
              <a:rPr lang="en-US" smtClean="0"/>
              <a:t>(</a:t>
            </a:r>
            <a:r>
              <a:rPr lang="zh-CN" altLang="en-US" smtClean="0"/>
              <a:t>最大阻值为</a:t>
            </a:r>
            <a:r>
              <a:rPr lang="en-US" i="1" smtClean="0"/>
              <a:t>R</a:t>
            </a:r>
            <a:r>
              <a:rPr lang="en-US" baseline="-25000" smtClean="0"/>
              <a:t>2</a:t>
            </a:r>
            <a:r>
              <a:rPr lang="en-US" smtClean="0"/>
              <a:t>)</a:t>
            </a:r>
            <a:r>
              <a:rPr lang="zh-CN" altLang="en-US" smtClean="0"/>
              <a:t>的滑片移动到最左端</a:t>
            </a:r>
            <a:r>
              <a:rPr lang="en-US" smtClean="0"/>
              <a:t>,</a:t>
            </a:r>
            <a:r>
              <a:rPr lang="zh-CN" altLang="en-US" smtClean="0"/>
              <a:t>调节</a:t>
            </a:r>
            <a:r>
              <a:rPr lang="en-US" i="1" smtClean="0"/>
              <a:t>R</a:t>
            </a:r>
            <a:r>
              <a:rPr lang="en-US" baseline="-25000" smtClean="0"/>
              <a:t>1</a:t>
            </a:r>
            <a:r>
              <a:rPr lang="zh-CN" altLang="en-US" smtClean="0"/>
              <a:t>的滑片使电压表示数为</a:t>
            </a:r>
            <a:r>
              <a:rPr lang="zh-CN" altLang="en-US" i="1" u="sng" smtClean="0"/>
              <a:t>　  　　</a:t>
            </a:r>
            <a:r>
              <a:rPr lang="en-US" smtClean="0"/>
              <a:t>V; </a:t>
            </a:r>
            <a:endParaRPr lang="zh-CN" altLang="en-US" smtClean="0"/>
          </a:p>
          <a:p>
            <a:pPr>
              <a:lnSpc>
                <a:spcPct val="150000"/>
              </a:lnSpc>
            </a:pPr>
            <a:r>
              <a:rPr lang="en-US" smtClean="0"/>
              <a:t>②</a:t>
            </a:r>
            <a:r>
              <a:rPr lang="zh-CN" altLang="en-US" i="1" u="sng" smtClean="0"/>
              <a:t>　　　　　　　　　　　　　　　　　　　　　　　　</a:t>
            </a:r>
            <a:r>
              <a:rPr lang="en-US" smtClean="0"/>
              <a:t>,</a:t>
            </a:r>
            <a:r>
              <a:rPr lang="zh-CN" altLang="en-US" smtClean="0"/>
              <a:t>读出并记录电压表的示数</a:t>
            </a:r>
            <a:r>
              <a:rPr lang="en-US" i="1" smtClean="0"/>
              <a:t>U </a:t>
            </a:r>
            <a:r>
              <a:rPr lang="en-US" smtClean="0"/>
              <a:t>;  </a:t>
            </a:r>
            <a:endParaRPr lang="zh-CN" altLang="en-US" smtClean="0"/>
          </a:p>
          <a:p>
            <a:pPr>
              <a:lnSpc>
                <a:spcPct val="150000"/>
              </a:lnSpc>
            </a:pPr>
            <a:r>
              <a:rPr lang="en-US" smtClean="0"/>
              <a:t>③</a:t>
            </a:r>
            <a:r>
              <a:rPr lang="zh-CN" altLang="en-US" smtClean="0"/>
              <a:t>小灯泡的额定功率</a:t>
            </a:r>
            <a:r>
              <a:rPr lang="en-US" i="1" smtClean="0"/>
              <a:t>P</a:t>
            </a:r>
            <a:r>
              <a:rPr lang="zh-CN" altLang="en-US" baseline="-25000" smtClean="0"/>
              <a:t>额</a:t>
            </a:r>
            <a:r>
              <a:rPr lang="en-US" smtClean="0"/>
              <a:t>=</a:t>
            </a:r>
            <a:r>
              <a:rPr lang="zh-CN" altLang="en-US" i="1" u="sng" smtClean="0"/>
              <a:t>　　　　　　　　</a:t>
            </a:r>
            <a:r>
              <a:rPr lang="zh-CN" altLang="en-US" smtClean="0"/>
              <a:t>。</a:t>
            </a:r>
            <a:endParaRPr lang="en-US" altLang="zh-CN" smtClean="0"/>
          </a:p>
          <a:p>
            <a:pPr>
              <a:lnSpc>
                <a:spcPct val="150000"/>
              </a:lnSpc>
            </a:pPr>
            <a:r>
              <a:rPr lang="en-US" smtClean="0"/>
              <a:t>(</a:t>
            </a:r>
            <a:r>
              <a:rPr lang="zh-CN" altLang="en-US" smtClean="0"/>
              <a:t>用已知量和测量量表示</a:t>
            </a:r>
            <a:r>
              <a:rPr lang="en-US" smtClean="0"/>
              <a:t>) </a:t>
            </a:r>
            <a:endParaRPr lang="zh-CN" altLang="en-US"/>
          </a:p>
        </p:txBody>
      </p:sp>
      <p:sp>
        <p:nvSpPr>
          <p:cNvPr id="5" name="矩形 4"/>
          <p:cNvSpPr/>
          <p:nvPr/>
        </p:nvSpPr>
        <p:spPr>
          <a:xfrm>
            <a:off x="8419783" y="5606165"/>
            <a:ext cx="1350050" cy="646331"/>
          </a:xfrm>
          <a:prstGeom prst="rect">
            <a:avLst/>
          </a:prstGeom>
        </p:spPr>
        <p:txBody>
          <a:bodyPr wrap="none">
            <a:spAutoFit/>
          </a:bodyPr>
          <a:lstStyle/>
          <a:p>
            <a:pPr>
              <a:lnSpc>
                <a:spcPct val="150000"/>
              </a:lnSpc>
            </a:pPr>
            <a:r>
              <a:rPr lang="zh-CN" altLang="en-US" smtClean="0"/>
              <a:t>图</a:t>
            </a:r>
            <a:r>
              <a:rPr lang="en-US" smtClean="0"/>
              <a:t>16-16</a:t>
            </a:r>
            <a:endParaRPr lang="zh-CN" altLang="en-US" smtClean="0"/>
          </a:p>
        </p:txBody>
      </p:sp>
      <p:pic>
        <p:nvPicPr>
          <p:cNvPr id="6" name="20RJW-220a.EPS" descr="id:2147502733;FounderCES"/>
          <p:cNvPicPr/>
          <p:nvPr/>
        </p:nvPicPr>
        <p:blipFill>
          <a:blip r:embed="rId2"/>
          <a:stretch>
            <a:fillRect/>
          </a:stretch>
        </p:blipFill>
        <p:spPr>
          <a:xfrm>
            <a:off x="8309784" y="3786984"/>
            <a:ext cx="1879840" cy="1892592"/>
          </a:xfrm>
          <a:prstGeom prst="rect">
            <a:avLst/>
          </a:prstGeom>
        </p:spPr>
      </p:pic>
      <p:sp>
        <p:nvSpPr>
          <p:cNvPr id="7" name="Rectangle 14"/>
          <p:cNvSpPr>
            <a:spLocks noChangeArrowheads="1"/>
          </p:cNvSpPr>
          <p:nvPr/>
        </p:nvSpPr>
        <p:spPr bwMode="auto">
          <a:xfrm>
            <a:off x="1880364" y="2396625"/>
            <a:ext cx="651140" cy="461665"/>
          </a:xfrm>
          <a:prstGeom prst="rect">
            <a:avLst/>
          </a:prstGeom>
          <a:noFill/>
          <a:ln w="9525">
            <a:noFill/>
            <a:miter lim="800000"/>
          </a:ln>
          <a:effectLst/>
        </p:spPr>
        <p:txBody>
          <a:bodyPr vert="horz" wrap="none" lIns="91440" tIns="45720" rIns="91440" bIns="45720" numCol="1" anchor="ctr" anchorCtr="0" compatLnSpc="1">
            <a:spAutoFit/>
          </a:bodyPr>
          <a:lstStyle/>
          <a:p>
            <a:r>
              <a:rPr lang="en-US" b="1" smtClean="0">
                <a:solidFill>
                  <a:srgbClr val="A50021"/>
                </a:solidFill>
              </a:rPr>
              <a:t>3.8</a:t>
            </a:r>
            <a:endParaRPr lang="zh-CN" altLang="en-US">
              <a:solidFill>
                <a:srgbClr val="A50021"/>
              </a:solidFill>
            </a:endParaRPr>
          </a:p>
        </p:txBody>
      </p:sp>
      <p:sp>
        <p:nvSpPr>
          <p:cNvPr id="8" name="Rectangle 14"/>
          <p:cNvSpPr>
            <a:spLocks noChangeArrowheads="1"/>
          </p:cNvSpPr>
          <p:nvPr/>
        </p:nvSpPr>
        <p:spPr bwMode="auto">
          <a:xfrm>
            <a:off x="1523174" y="2929728"/>
            <a:ext cx="6803466" cy="461665"/>
          </a:xfrm>
          <a:prstGeom prst="rect">
            <a:avLst/>
          </a:prstGeom>
          <a:noFill/>
          <a:ln w="9525">
            <a:noFill/>
            <a:miter lim="800000"/>
          </a:ln>
          <a:effectLst/>
        </p:spPr>
        <p:txBody>
          <a:bodyPr vert="horz" wrap="none" lIns="91440" tIns="45720" rIns="91440" bIns="45720" numCol="1" anchor="ctr" anchorCtr="0" compatLnSpc="1">
            <a:spAutoFit/>
          </a:bodyPr>
          <a:lstStyle/>
          <a:p>
            <a:r>
              <a:rPr lang="zh-CN" altLang="en-US" b="1" smtClean="0">
                <a:solidFill>
                  <a:srgbClr val="A50021"/>
                </a:solidFill>
              </a:rPr>
              <a:t>保持</a:t>
            </a:r>
            <a:r>
              <a:rPr lang="en-US" b="1" i="1" smtClean="0">
                <a:solidFill>
                  <a:srgbClr val="A50021"/>
                </a:solidFill>
              </a:rPr>
              <a:t>R</a:t>
            </a:r>
            <a:r>
              <a:rPr lang="en-US" b="1" baseline="-25000" smtClean="0">
                <a:solidFill>
                  <a:srgbClr val="A50021"/>
                </a:solidFill>
              </a:rPr>
              <a:t>1</a:t>
            </a:r>
            <a:r>
              <a:rPr lang="zh-CN" altLang="en-US" b="1" smtClean="0">
                <a:solidFill>
                  <a:srgbClr val="A50021"/>
                </a:solidFill>
              </a:rPr>
              <a:t>的滑片位置不变</a:t>
            </a:r>
            <a:r>
              <a:rPr lang="en-US" b="1" smtClean="0">
                <a:solidFill>
                  <a:srgbClr val="A50021"/>
                </a:solidFill>
              </a:rPr>
              <a:t>,</a:t>
            </a:r>
            <a:r>
              <a:rPr lang="zh-CN" altLang="en-US" b="1" smtClean="0">
                <a:solidFill>
                  <a:srgbClr val="A50021"/>
                </a:solidFill>
              </a:rPr>
              <a:t>使</a:t>
            </a:r>
            <a:r>
              <a:rPr lang="en-US" b="1" i="1" smtClean="0">
                <a:solidFill>
                  <a:srgbClr val="A50021"/>
                </a:solidFill>
              </a:rPr>
              <a:t>R</a:t>
            </a:r>
            <a:r>
              <a:rPr lang="en-US" b="1" baseline="-25000" smtClean="0">
                <a:solidFill>
                  <a:srgbClr val="A50021"/>
                </a:solidFill>
              </a:rPr>
              <a:t>2</a:t>
            </a:r>
            <a:r>
              <a:rPr lang="zh-CN" altLang="en-US" b="1" smtClean="0">
                <a:solidFill>
                  <a:srgbClr val="A50021"/>
                </a:solidFill>
              </a:rPr>
              <a:t>的滑片移动到最右端</a:t>
            </a:r>
            <a:endParaRPr lang="zh-CN" altLang="en-US">
              <a:solidFill>
                <a:srgbClr val="A50021"/>
              </a:solidFill>
            </a:endParaRPr>
          </a:p>
        </p:txBody>
      </p:sp>
      <p:graphicFrame>
        <p:nvGraphicFramePr>
          <p:cNvPr id="277506" name="Object 2"/>
          <p:cNvGraphicFramePr>
            <a:graphicFrameLocks noChangeAspect="1"/>
          </p:cNvGraphicFramePr>
          <p:nvPr/>
        </p:nvGraphicFramePr>
        <p:xfrm>
          <a:off x="4791877" y="3786984"/>
          <a:ext cx="2517775" cy="1127125"/>
        </p:xfrm>
        <a:graphic>
          <a:graphicData uri="http://schemas.openxmlformats.org/presentationml/2006/ole">
            <mc:AlternateContent>
              <mc:Choice xmlns:v="urn:schemas-microsoft-com:vml" Requires="v">
                <p:oleObj spid="_x0000_s1054" name="文档" r:id="rId3" imgW="2600960" imgH="1153795" progId="Word.Document.12">
                  <p:embed/>
                </p:oleObj>
              </mc:Choice>
              <mc:Fallback>
                <p:oleObj name="文档" r:id="rId3" imgW="2600960" imgH="1153795" progId="Word.Document.12">
                  <p:embed/>
                  <p:pic>
                    <p:nvPicPr>
                      <p:cNvPr id="0" name="OLE substitute image"/>
                      <p:cNvPicPr/>
                      <p:nvPr/>
                    </p:nvPicPr>
                    <p:blipFill>
                      <a:blip r:embed="rId4"/>
                      <a:stretch>
                        <a:fillRect/>
                      </a:stretch>
                    </p:blipFill>
                    <p:spPr>
                      <a:xfrm>
                        <a:off x="4791877" y="3786984"/>
                        <a:ext cx="2517775" cy="1127125"/>
                      </a:xfrm>
                      <a:prstGeom prst="rect">
                        <a:avLst/>
                      </a:prstGeom>
                      <a:noFill/>
                      <a:ln w="9525">
                        <a:noFill/>
                      </a:ln>
                    </p:spPr>
                  </p:pic>
                </p:oleObj>
              </mc:Fallback>
            </mc:AlternateContent>
          </a:graphicData>
        </a:graphic>
      </p:graphicFrame>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277506"/>
                                        </p:tgtEl>
                                        <p:attrNameLst>
                                          <p:attrName>style.visibility</p:attrName>
                                        </p:attrNameLst>
                                      </p:cBhvr>
                                      <p:to>
                                        <p:strVal val="visible"/>
                                      </p:to>
                                    </p:set>
                                    <p:animEffect transition="in" filter="fade">
                                      <p:cBhvr>
                                        <p:cTn id="17" dur="500"/>
                                        <p:tgtEl>
                                          <p:spTgt spid="2775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extBox 1"/>
          <p:cNvSpPr txBox="1"/>
          <p:nvPr/>
        </p:nvSpPr>
        <p:spPr>
          <a:xfrm>
            <a:off x="951670" y="715150"/>
            <a:ext cx="10715700" cy="4524315"/>
          </a:xfrm>
          <a:prstGeom prst="rect">
            <a:avLst/>
          </a:prstGeom>
          <a:noFill/>
        </p:spPr>
        <p:txBody>
          <a:bodyPr wrap="square" rtlCol="0">
            <a:spAutoFit/>
          </a:bodyPr>
          <a:lstStyle/>
          <a:p>
            <a:pPr>
              <a:lnSpc>
                <a:spcPct val="150000"/>
              </a:lnSpc>
            </a:pPr>
            <a:r>
              <a:rPr lang="en-US" smtClean="0"/>
              <a:t>(10)</a:t>
            </a:r>
            <a:r>
              <a:rPr lang="zh-CN" altLang="en-US" smtClean="0"/>
              <a:t>在实验时</a:t>
            </a:r>
            <a:r>
              <a:rPr lang="en-US" smtClean="0"/>
              <a:t>,</a:t>
            </a:r>
            <a:r>
              <a:rPr lang="zh-CN" altLang="en-US" smtClean="0"/>
              <a:t>电压表出现了故障不能使用</a:t>
            </a:r>
            <a:r>
              <a:rPr lang="en-US" smtClean="0"/>
              <a:t>,</a:t>
            </a:r>
            <a:r>
              <a:rPr lang="zh-CN" altLang="en-US" smtClean="0"/>
              <a:t>小聪向老师借了一只定值电阻</a:t>
            </a:r>
            <a:r>
              <a:rPr lang="en-US" i="1" smtClean="0"/>
              <a:t>R</a:t>
            </a:r>
            <a:r>
              <a:rPr lang="en-US" smtClean="0"/>
              <a:t>(</a:t>
            </a:r>
            <a:r>
              <a:rPr lang="zh-CN" altLang="en-US" smtClean="0"/>
              <a:t>阻值已知</a:t>
            </a:r>
            <a:r>
              <a:rPr lang="en-US" smtClean="0"/>
              <a:t>),</a:t>
            </a:r>
            <a:r>
              <a:rPr lang="zh-CN" altLang="en-US" smtClean="0"/>
              <a:t>设计了如图</a:t>
            </a:r>
            <a:r>
              <a:rPr lang="en-US" smtClean="0"/>
              <a:t>16-17</a:t>
            </a:r>
            <a:r>
              <a:rPr lang="zh-CN" altLang="en-US" smtClean="0"/>
              <a:t>所示的电路</a:t>
            </a:r>
            <a:r>
              <a:rPr lang="en-US" smtClean="0"/>
              <a:t>,</a:t>
            </a:r>
            <a:r>
              <a:rPr lang="zh-CN" altLang="en-US" smtClean="0"/>
              <a:t>继续测量额定电压为</a:t>
            </a:r>
            <a:r>
              <a:rPr lang="en-US" smtClean="0"/>
              <a:t>3.8 V</a:t>
            </a:r>
            <a:r>
              <a:rPr lang="zh-CN" altLang="en-US" smtClean="0"/>
              <a:t>的小灯泡的额定功率</a:t>
            </a:r>
            <a:r>
              <a:rPr lang="en-US" smtClean="0"/>
              <a:t>,</a:t>
            </a:r>
            <a:r>
              <a:rPr lang="zh-CN" altLang="en-US" smtClean="0"/>
              <a:t>实验过程如下</a:t>
            </a:r>
            <a:r>
              <a:rPr lang="en-US" smtClean="0"/>
              <a:t>:</a:t>
            </a:r>
            <a:endParaRPr lang="zh-CN" altLang="en-US" smtClean="0"/>
          </a:p>
          <a:p>
            <a:pPr>
              <a:lnSpc>
                <a:spcPct val="150000"/>
              </a:lnSpc>
            </a:pPr>
            <a:r>
              <a:rPr lang="en-US" smtClean="0"/>
              <a:t>①</a:t>
            </a:r>
            <a:r>
              <a:rPr lang="zh-CN" altLang="en-US" smtClean="0"/>
              <a:t>先闭合开关</a:t>
            </a:r>
            <a:r>
              <a:rPr lang="en-US" smtClean="0"/>
              <a:t>S</a:t>
            </a:r>
            <a:r>
              <a:rPr lang="zh-CN" altLang="en-US" smtClean="0"/>
              <a:t>和</a:t>
            </a:r>
            <a:r>
              <a:rPr lang="en-US" smtClean="0"/>
              <a:t>S</a:t>
            </a:r>
            <a:r>
              <a:rPr lang="en-US" baseline="-25000" smtClean="0"/>
              <a:t>1</a:t>
            </a:r>
            <a:r>
              <a:rPr lang="en-US" smtClean="0"/>
              <a:t>,</a:t>
            </a:r>
            <a:r>
              <a:rPr lang="zh-CN" altLang="en-US" smtClean="0"/>
              <a:t>断开</a:t>
            </a:r>
            <a:r>
              <a:rPr lang="en-US" smtClean="0"/>
              <a:t>S</a:t>
            </a:r>
            <a:r>
              <a:rPr lang="en-US" baseline="-25000" smtClean="0"/>
              <a:t>2</a:t>
            </a:r>
            <a:r>
              <a:rPr lang="en-US" smtClean="0"/>
              <a:t>,</a:t>
            </a:r>
            <a:r>
              <a:rPr lang="zh-CN" altLang="en-US" smtClean="0"/>
              <a:t>调节滑动变阻器</a:t>
            </a:r>
            <a:r>
              <a:rPr lang="en-US" smtClean="0"/>
              <a:t>,</a:t>
            </a:r>
            <a:r>
              <a:rPr lang="zh-CN" altLang="en-US" smtClean="0"/>
              <a:t>当电流表的示数为</a:t>
            </a:r>
            <a:r>
              <a:rPr lang="zh-CN" altLang="en-US" i="1" u="sng" smtClean="0"/>
              <a:t>　　　　</a:t>
            </a:r>
            <a:r>
              <a:rPr lang="zh-CN" altLang="en-US" smtClean="0"/>
              <a:t>时</a:t>
            </a:r>
            <a:r>
              <a:rPr lang="en-US" smtClean="0"/>
              <a:t>,</a:t>
            </a:r>
            <a:r>
              <a:rPr lang="zh-CN" altLang="en-US" smtClean="0"/>
              <a:t>小灯泡正常发光</a:t>
            </a:r>
            <a:r>
              <a:rPr lang="en-US" smtClean="0"/>
              <a:t>; </a:t>
            </a:r>
            <a:endParaRPr lang="zh-CN" altLang="en-US" smtClean="0"/>
          </a:p>
          <a:p>
            <a:pPr>
              <a:lnSpc>
                <a:spcPct val="150000"/>
              </a:lnSpc>
            </a:pPr>
            <a:r>
              <a:rPr lang="en-US" smtClean="0"/>
              <a:t>②</a:t>
            </a:r>
            <a:r>
              <a:rPr lang="zh-CN" altLang="en-US" smtClean="0"/>
              <a:t>将</a:t>
            </a:r>
            <a:r>
              <a:rPr lang="zh-CN" altLang="en-US" i="1" u="sng" smtClean="0"/>
              <a:t>　　　                　　　　　</a:t>
            </a:r>
            <a:r>
              <a:rPr lang="en-US" smtClean="0"/>
              <a:t>,</a:t>
            </a:r>
            <a:r>
              <a:rPr lang="zh-CN" altLang="en-US" smtClean="0"/>
              <a:t>读出电流表的示数为</a:t>
            </a:r>
            <a:r>
              <a:rPr lang="en-US" i="1" smtClean="0"/>
              <a:t>I</a:t>
            </a:r>
            <a:r>
              <a:rPr lang="en-US" smtClean="0"/>
              <a:t>; </a:t>
            </a:r>
            <a:endParaRPr lang="zh-CN" altLang="en-US" smtClean="0"/>
          </a:p>
          <a:p>
            <a:pPr>
              <a:lnSpc>
                <a:spcPct val="150000"/>
              </a:lnSpc>
            </a:pPr>
            <a:r>
              <a:rPr lang="en-US" smtClean="0"/>
              <a:t>③</a:t>
            </a:r>
            <a:r>
              <a:rPr lang="zh-CN" altLang="en-US" smtClean="0"/>
              <a:t>小灯泡的额定功率</a:t>
            </a:r>
            <a:r>
              <a:rPr lang="en-US" i="1" smtClean="0"/>
              <a:t>P</a:t>
            </a:r>
            <a:r>
              <a:rPr lang="zh-CN" altLang="en-US" baseline="-25000" smtClean="0"/>
              <a:t>额</a:t>
            </a:r>
            <a:r>
              <a:rPr lang="en-US" smtClean="0"/>
              <a:t>=</a:t>
            </a:r>
            <a:r>
              <a:rPr lang="zh-CN" altLang="en-US" i="1" u="sng" smtClean="0"/>
              <a:t>　　　　　　　　</a:t>
            </a:r>
            <a:r>
              <a:rPr lang="zh-CN" altLang="en-US" smtClean="0"/>
              <a:t>。</a:t>
            </a:r>
            <a:endParaRPr lang="en-US" altLang="zh-CN" smtClean="0"/>
          </a:p>
          <a:p>
            <a:pPr>
              <a:lnSpc>
                <a:spcPct val="150000"/>
              </a:lnSpc>
            </a:pPr>
            <a:r>
              <a:rPr lang="en-US" smtClean="0"/>
              <a:t>(</a:t>
            </a:r>
            <a:r>
              <a:rPr lang="zh-CN" altLang="en-US" smtClean="0"/>
              <a:t>用已知量和测量量表示</a:t>
            </a:r>
            <a:r>
              <a:rPr lang="en-US" smtClean="0"/>
              <a:t>) </a:t>
            </a:r>
            <a:endParaRPr lang="zh-CN" altLang="en-US"/>
          </a:p>
        </p:txBody>
      </p:sp>
      <p:sp>
        <p:nvSpPr>
          <p:cNvPr id="7" name="矩形 6"/>
          <p:cNvSpPr/>
          <p:nvPr/>
        </p:nvSpPr>
        <p:spPr>
          <a:xfrm>
            <a:off x="9277039" y="5463289"/>
            <a:ext cx="1350050" cy="646331"/>
          </a:xfrm>
          <a:prstGeom prst="rect">
            <a:avLst/>
          </a:prstGeom>
        </p:spPr>
        <p:txBody>
          <a:bodyPr wrap="none">
            <a:spAutoFit/>
          </a:bodyPr>
          <a:lstStyle/>
          <a:p>
            <a:pPr>
              <a:lnSpc>
                <a:spcPct val="150000"/>
              </a:lnSpc>
            </a:pPr>
            <a:r>
              <a:rPr lang="zh-CN" altLang="en-US" smtClean="0"/>
              <a:t>图</a:t>
            </a:r>
            <a:r>
              <a:rPr lang="en-US" smtClean="0"/>
              <a:t>16-17</a:t>
            </a:r>
            <a:endParaRPr lang="zh-CN" altLang="en-US" smtClean="0"/>
          </a:p>
        </p:txBody>
      </p:sp>
      <p:pic>
        <p:nvPicPr>
          <p:cNvPr id="8" name="20RJW-221.EPS" descr="id:2147502740;FounderCES"/>
          <p:cNvPicPr/>
          <p:nvPr/>
        </p:nvPicPr>
        <p:blipFill>
          <a:blip r:embed="rId2"/>
          <a:stretch>
            <a:fillRect/>
          </a:stretch>
        </p:blipFill>
        <p:spPr>
          <a:xfrm>
            <a:off x="8809850" y="3286918"/>
            <a:ext cx="2500330" cy="2278198"/>
          </a:xfrm>
          <a:prstGeom prst="rect">
            <a:avLst/>
          </a:prstGeom>
        </p:spPr>
      </p:pic>
      <p:graphicFrame>
        <p:nvGraphicFramePr>
          <p:cNvPr id="284676" name="Object 4"/>
          <p:cNvGraphicFramePr>
            <a:graphicFrameLocks noChangeAspect="1"/>
          </p:cNvGraphicFramePr>
          <p:nvPr/>
        </p:nvGraphicFramePr>
        <p:xfrm>
          <a:off x="8666974" y="2115343"/>
          <a:ext cx="2505075" cy="1100137"/>
        </p:xfrm>
        <a:graphic>
          <a:graphicData uri="http://schemas.openxmlformats.org/presentationml/2006/ole">
            <mc:AlternateContent>
              <mc:Choice xmlns:v="urn:schemas-microsoft-com:vml" Requires="v">
                <p:oleObj spid="_x0000_s1055" name="文档" r:id="rId3" imgW="2618740" imgH="1160780" progId="Word.Document.12">
                  <p:embed/>
                </p:oleObj>
              </mc:Choice>
              <mc:Fallback>
                <p:oleObj name="文档" r:id="rId3" imgW="2618740" imgH="1160780" progId="Word.Document.12">
                  <p:embed/>
                  <p:pic>
                    <p:nvPicPr>
                      <p:cNvPr id="0" name="OLE substitute image"/>
                      <p:cNvPicPr/>
                      <p:nvPr/>
                    </p:nvPicPr>
                    <p:blipFill>
                      <a:blip r:embed="rId4"/>
                      <a:stretch>
                        <a:fillRect/>
                      </a:stretch>
                    </p:blipFill>
                    <p:spPr>
                      <a:xfrm>
                        <a:off x="8666974" y="2115343"/>
                        <a:ext cx="2505075" cy="1100137"/>
                      </a:xfrm>
                      <a:prstGeom prst="rect">
                        <a:avLst/>
                      </a:prstGeom>
                      <a:noFill/>
                      <a:ln w="9525">
                        <a:noFill/>
                      </a:ln>
                    </p:spPr>
                  </p:pic>
                </p:oleObj>
              </mc:Fallback>
            </mc:AlternateContent>
          </a:graphicData>
        </a:graphic>
      </p:graphicFrame>
      <p:sp>
        <p:nvSpPr>
          <p:cNvPr id="11" name="Rectangle 14"/>
          <p:cNvSpPr>
            <a:spLocks noChangeArrowheads="1"/>
          </p:cNvSpPr>
          <p:nvPr/>
        </p:nvSpPr>
        <p:spPr bwMode="auto">
          <a:xfrm>
            <a:off x="1999563" y="3468195"/>
            <a:ext cx="3238387" cy="461665"/>
          </a:xfrm>
          <a:prstGeom prst="rect">
            <a:avLst/>
          </a:prstGeom>
          <a:noFill/>
          <a:ln w="9525">
            <a:noFill/>
            <a:miter lim="800000"/>
          </a:ln>
          <a:effectLst/>
        </p:spPr>
        <p:txBody>
          <a:bodyPr vert="horz" wrap="none" lIns="91440" tIns="45720" rIns="91440" bIns="45720" numCol="1" anchor="ctr" anchorCtr="0" compatLnSpc="1">
            <a:spAutoFit/>
          </a:bodyPr>
          <a:lstStyle/>
          <a:p>
            <a:r>
              <a:rPr lang="zh-CN" altLang="en-US" b="1" smtClean="0">
                <a:solidFill>
                  <a:srgbClr val="A50021"/>
                </a:solidFill>
              </a:rPr>
              <a:t>开关</a:t>
            </a:r>
            <a:r>
              <a:rPr lang="en-US" b="1" smtClean="0">
                <a:solidFill>
                  <a:srgbClr val="A50021"/>
                </a:solidFill>
              </a:rPr>
              <a:t>S</a:t>
            </a:r>
            <a:r>
              <a:rPr lang="en-US" b="1" baseline="-25000" smtClean="0">
                <a:solidFill>
                  <a:srgbClr val="A50021"/>
                </a:solidFill>
              </a:rPr>
              <a:t>1</a:t>
            </a:r>
            <a:r>
              <a:rPr lang="zh-CN" altLang="en-US" b="1" smtClean="0">
                <a:solidFill>
                  <a:srgbClr val="A50021"/>
                </a:solidFill>
              </a:rPr>
              <a:t>断开</a:t>
            </a:r>
            <a:r>
              <a:rPr lang="en-US" b="1" smtClean="0">
                <a:solidFill>
                  <a:srgbClr val="A50021"/>
                </a:solidFill>
              </a:rPr>
              <a:t>,S</a:t>
            </a:r>
            <a:r>
              <a:rPr lang="zh-CN" altLang="en-US" b="1" smtClean="0">
                <a:solidFill>
                  <a:srgbClr val="A50021"/>
                </a:solidFill>
              </a:rPr>
              <a:t>、</a:t>
            </a:r>
            <a:r>
              <a:rPr lang="en-US" b="1" smtClean="0">
                <a:solidFill>
                  <a:srgbClr val="A50021"/>
                </a:solidFill>
              </a:rPr>
              <a:t>S</a:t>
            </a:r>
            <a:r>
              <a:rPr lang="en-US" b="1" baseline="-25000" smtClean="0">
                <a:solidFill>
                  <a:srgbClr val="A50021"/>
                </a:solidFill>
              </a:rPr>
              <a:t>2</a:t>
            </a:r>
            <a:r>
              <a:rPr lang="zh-CN" altLang="en-US" b="1" smtClean="0">
                <a:solidFill>
                  <a:srgbClr val="A50021"/>
                </a:solidFill>
              </a:rPr>
              <a:t>闭合</a:t>
            </a:r>
            <a:endParaRPr lang="zh-CN" altLang="en-US">
              <a:solidFill>
                <a:srgbClr val="A50021"/>
              </a:solidFill>
            </a:endParaRPr>
          </a:p>
        </p:txBody>
      </p:sp>
      <p:graphicFrame>
        <p:nvGraphicFramePr>
          <p:cNvPr id="284677" name="Object 5"/>
          <p:cNvGraphicFramePr>
            <a:graphicFrameLocks noChangeAspect="1"/>
          </p:cNvGraphicFramePr>
          <p:nvPr/>
        </p:nvGraphicFramePr>
        <p:xfrm>
          <a:off x="4688689" y="3929860"/>
          <a:ext cx="2478087" cy="1112837"/>
        </p:xfrm>
        <a:graphic>
          <a:graphicData uri="http://schemas.openxmlformats.org/presentationml/2006/ole">
            <mc:AlternateContent>
              <mc:Choice xmlns:v="urn:schemas-microsoft-com:vml" Requires="v">
                <p:oleObj spid="_x0000_s1056" name="文档" r:id="rId5" imgW="2629535" imgH="1162050" progId="Word.Document.12">
                  <p:embed/>
                </p:oleObj>
              </mc:Choice>
              <mc:Fallback>
                <p:oleObj name="文档" r:id="rId5" imgW="2629535" imgH="1162050" progId="Word.Document.12">
                  <p:embed/>
                  <p:pic>
                    <p:nvPicPr>
                      <p:cNvPr id="0" name="OLE substitute image"/>
                      <p:cNvPicPr/>
                      <p:nvPr/>
                    </p:nvPicPr>
                    <p:blipFill>
                      <a:blip r:embed="rId6"/>
                      <a:stretch>
                        <a:fillRect/>
                      </a:stretch>
                    </p:blipFill>
                    <p:spPr>
                      <a:xfrm>
                        <a:off x="4688689" y="3929860"/>
                        <a:ext cx="2478087" cy="1112837"/>
                      </a:xfrm>
                      <a:prstGeom prst="rect">
                        <a:avLst/>
                      </a:prstGeom>
                      <a:noFill/>
                      <a:ln w="9525">
                        <a:noFill/>
                      </a:ln>
                    </p:spPr>
                  </p:pic>
                </p:oleObj>
              </mc:Fallback>
            </mc:AlternateContent>
          </a:graphicData>
        </a:graphic>
      </p:graphicFrame>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nodeType="clickEffect">
                                  <p:stCondLst>
                                    <p:cond delay="0"/>
                                  </p:stCondLst>
                                  <p:childTnLst>
                                    <p:set>
                                      <p:cBhvr>
                                        <p:cTn id="6" dur="1" fill="hold">
                                          <p:stCondLst>
                                            <p:cond delay="0"/>
                                          </p:stCondLst>
                                        </p:cTn>
                                        <p:tgtEl>
                                          <p:spTgt spid="284676"/>
                                        </p:tgtEl>
                                        <p:attrNameLst>
                                          <p:attrName>style.visibility</p:attrName>
                                        </p:attrNameLst>
                                      </p:cBhvr>
                                      <p:to>
                                        <p:strVal val="visible"/>
                                      </p:to>
                                    </p:set>
                                    <p:animEffect transition="in" filter="fade">
                                      <p:cBhvr>
                                        <p:cTn id="7" dur="500"/>
                                        <p:tgtEl>
                                          <p:spTgt spid="284676"/>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284677"/>
                                        </p:tgtEl>
                                        <p:attrNameLst>
                                          <p:attrName>style.visibility</p:attrName>
                                        </p:attrNameLst>
                                      </p:cBhvr>
                                      <p:to>
                                        <p:strVal val="visible"/>
                                      </p:to>
                                    </p:set>
                                    <p:animEffect transition="in" filter="fade">
                                      <p:cBhvr>
                                        <p:cTn id="17" dur="500"/>
                                        <p:tgtEl>
                                          <p:spTgt spid="2846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extBox 1"/>
          <p:cNvSpPr txBox="1"/>
          <p:nvPr/>
        </p:nvSpPr>
        <p:spPr>
          <a:xfrm>
            <a:off x="951670" y="715150"/>
            <a:ext cx="10715700" cy="2243050"/>
          </a:xfrm>
          <a:prstGeom prst="rect">
            <a:avLst/>
          </a:prstGeom>
          <a:noFill/>
        </p:spPr>
        <p:txBody>
          <a:bodyPr wrap="square" rtlCol="0">
            <a:spAutoFit/>
          </a:bodyPr>
          <a:lstStyle/>
          <a:p>
            <a:pPr>
              <a:lnSpc>
                <a:spcPct val="150000"/>
              </a:lnSpc>
            </a:pPr>
            <a:r>
              <a:rPr lang="en-US" smtClean="0"/>
              <a:t>(11)</a:t>
            </a:r>
            <a:r>
              <a:rPr lang="zh-CN" altLang="en-US" smtClean="0"/>
              <a:t>小聪使用两只电流表和一只定值电阻</a:t>
            </a:r>
            <a:r>
              <a:rPr lang="en-US" i="1" smtClean="0"/>
              <a:t>R</a:t>
            </a:r>
            <a:r>
              <a:rPr lang="en-US" smtClean="0"/>
              <a:t>(</a:t>
            </a:r>
            <a:r>
              <a:rPr lang="zh-CN" altLang="en-US" smtClean="0"/>
              <a:t>阻值已知</a:t>
            </a:r>
            <a:r>
              <a:rPr lang="en-US" smtClean="0"/>
              <a:t>),</a:t>
            </a:r>
            <a:r>
              <a:rPr lang="zh-CN" altLang="en-US" smtClean="0"/>
              <a:t>利用如图</a:t>
            </a:r>
            <a:r>
              <a:rPr lang="en-US" smtClean="0"/>
              <a:t>16-18</a:t>
            </a:r>
            <a:r>
              <a:rPr lang="zh-CN" altLang="en-US" smtClean="0"/>
              <a:t>所示电路也完成了测量额定电压为</a:t>
            </a:r>
            <a:r>
              <a:rPr lang="en-US" smtClean="0"/>
              <a:t>3.8 V</a:t>
            </a:r>
            <a:r>
              <a:rPr lang="zh-CN" altLang="en-US" smtClean="0"/>
              <a:t>的小灯泡的额定功率</a:t>
            </a:r>
            <a:r>
              <a:rPr lang="en-US" smtClean="0"/>
              <a:t>,</a:t>
            </a:r>
            <a:r>
              <a:rPr lang="zh-CN" altLang="en-US" smtClean="0"/>
              <a:t>实验过程如下</a:t>
            </a:r>
            <a:r>
              <a:rPr lang="en-US" smtClean="0"/>
              <a:t>:</a:t>
            </a:r>
            <a:r>
              <a:rPr lang="zh-CN" altLang="en-US" smtClean="0"/>
              <a:t>闭合开关</a:t>
            </a:r>
            <a:r>
              <a:rPr lang="en-US" smtClean="0"/>
              <a:t>S,</a:t>
            </a:r>
            <a:r>
              <a:rPr lang="zh-CN" altLang="en-US" smtClean="0"/>
              <a:t>移动滑片</a:t>
            </a:r>
            <a:r>
              <a:rPr lang="en-US" smtClean="0"/>
              <a:t>,</a:t>
            </a:r>
            <a:r>
              <a:rPr lang="zh-CN" altLang="en-US" smtClean="0"/>
              <a:t>使电流表</a:t>
            </a:r>
            <a:r>
              <a:rPr lang="en-US" smtClean="0"/>
              <a:t>A</a:t>
            </a:r>
            <a:r>
              <a:rPr lang="en-US" baseline="-25000" smtClean="0"/>
              <a:t>1</a:t>
            </a:r>
            <a:r>
              <a:rPr lang="zh-CN" altLang="en-US" smtClean="0"/>
              <a:t>的示数为</a:t>
            </a:r>
            <a:r>
              <a:rPr lang="zh-CN" altLang="en-US" i="1" u="sng" smtClean="0"/>
              <a:t>　　　　</a:t>
            </a:r>
            <a:r>
              <a:rPr lang="en-US" smtClean="0"/>
              <a:t>,</a:t>
            </a:r>
            <a:r>
              <a:rPr lang="zh-CN" altLang="en-US" smtClean="0"/>
              <a:t>此时小灯泡正常发光</a:t>
            </a:r>
            <a:r>
              <a:rPr lang="en-US" smtClean="0"/>
              <a:t>,</a:t>
            </a:r>
            <a:r>
              <a:rPr lang="zh-CN" altLang="en-US" smtClean="0"/>
              <a:t>读出电流表</a:t>
            </a:r>
            <a:r>
              <a:rPr lang="en-US" smtClean="0"/>
              <a:t>A</a:t>
            </a:r>
            <a:r>
              <a:rPr lang="zh-CN" altLang="en-US" smtClean="0"/>
              <a:t>的示数为</a:t>
            </a:r>
            <a:r>
              <a:rPr lang="en-US" i="1" smtClean="0"/>
              <a:t>I</a:t>
            </a:r>
            <a:r>
              <a:rPr lang="en-US" smtClean="0"/>
              <a:t>,</a:t>
            </a:r>
            <a:r>
              <a:rPr lang="zh-CN" altLang="en-US" smtClean="0"/>
              <a:t>小灯泡的额定功率</a:t>
            </a:r>
            <a:r>
              <a:rPr lang="en-US" i="1" smtClean="0"/>
              <a:t>P</a:t>
            </a:r>
            <a:r>
              <a:rPr lang="zh-CN" altLang="en-US" baseline="-25000" smtClean="0"/>
              <a:t>额</a:t>
            </a:r>
            <a:r>
              <a:rPr lang="en-US" smtClean="0"/>
              <a:t>=</a:t>
            </a:r>
            <a:r>
              <a:rPr lang="zh-CN" altLang="en-US" i="1" u="sng" smtClean="0"/>
              <a:t>　　　　　　　　</a:t>
            </a:r>
            <a:r>
              <a:rPr lang="zh-CN" altLang="en-US" smtClean="0"/>
              <a:t>。</a:t>
            </a:r>
            <a:r>
              <a:rPr lang="en-US" smtClean="0"/>
              <a:t>(</a:t>
            </a:r>
            <a:r>
              <a:rPr lang="zh-CN" altLang="en-US" smtClean="0"/>
              <a:t>用已知量和测量量表示</a:t>
            </a:r>
            <a:r>
              <a:rPr lang="en-US" smtClean="0"/>
              <a:t>) </a:t>
            </a:r>
            <a:endParaRPr lang="zh-CN" altLang="en-US"/>
          </a:p>
        </p:txBody>
      </p:sp>
      <p:sp>
        <p:nvSpPr>
          <p:cNvPr id="5" name="矩形 4"/>
          <p:cNvSpPr/>
          <p:nvPr/>
        </p:nvSpPr>
        <p:spPr>
          <a:xfrm>
            <a:off x="5205073" y="5254145"/>
            <a:ext cx="1350050" cy="461665"/>
          </a:xfrm>
          <a:prstGeom prst="rect">
            <a:avLst/>
          </a:prstGeom>
        </p:spPr>
        <p:txBody>
          <a:bodyPr wrap="none">
            <a:spAutoFit/>
          </a:bodyPr>
          <a:lstStyle/>
          <a:p>
            <a:r>
              <a:rPr lang="zh-CN" altLang="en-US" smtClean="0"/>
              <a:t>图</a:t>
            </a:r>
            <a:r>
              <a:rPr lang="en-US" smtClean="0"/>
              <a:t>16-18</a:t>
            </a:r>
            <a:endParaRPr lang="zh-CN" altLang="en-US"/>
          </a:p>
        </p:txBody>
      </p:sp>
      <p:pic>
        <p:nvPicPr>
          <p:cNvPr id="6" name="20RJW-221a.EPS" descr="id:2147502747;FounderCES"/>
          <p:cNvPicPr/>
          <p:nvPr/>
        </p:nvPicPr>
        <p:blipFill>
          <a:blip r:embed="rId2"/>
          <a:stretch>
            <a:fillRect/>
          </a:stretch>
        </p:blipFill>
        <p:spPr>
          <a:xfrm>
            <a:off x="4666446" y="3128317"/>
            <a:ext cx="2571768" cy="2111887"/>
          </a:xfrm>
          <a:prstGeom prst="rect">
            <a:avLst/>
          </a:prstGeom>
        </p:spPr>
      </p:pic>
      <p:graphicFrame>
        <p:nvGraphicFramePr>
          <p:cNvPr id="283649" name="Object 1"/>
          <p:cNvGraphicFramePr>
            <a:graphicFrameLocks noChangeAspect="1"/>
          </p:cNvGraphicFramePr>
          <p:nvPr/>
        </p:nvGraphicFramePr>
        <p:xfrm>
          <a:off x="4452132" y="1715282"/>
          <a:ext cx="2451100" cy="1073150"/>
        </p:xfrm>
        <a:graphic>
          <a:graphicData uri="http://schemas.openxmlformats.org/presentationml/2006/ole">
            <mc:AlternateContent>
              <mc:Choice xmlns:v="urn:schemas-microsoft-com:vml" Requires="v">
                <p:oleObj spid="_x0000_s1057" name="文档" r:id="rId3" imgW="2638425" imgH="1164590" progId="Word.Document.12">
                  <p:embed/>
                </p:oleObj>
              </mc:Choice>
              <mc:Fallback>
                <p:oleObj name="文档" r:id="rId3" imgW="2638425" imgH="1164590" progId="Word.Document.12">
                  <p:embed/>
                  <p:pic>
                    <p:nvPicPr>
                      <p:cNvPr id="0" name="OLE substitute image"/>
                      <p:cNvPicPr/>
                      <p:nvPr/>
                    </p:nvPicPr>
                    <p:blipFill>
                      <a:blip r:embed="rId4"/>
                      <a:stretch>
                        <a:fillRect/>
                      </a:stretch>
                    </p:blipFill>
                    <p:spPr>
                      <a:xfrm>
                        <a:off x="4452132" y="1715282"/>
                        <a:ext cx="2451100" cy="1073150"/>
                      </a:xfrm>
                      <a:prstGeom prst="rect">
                        <a:avLst/>
                      </a:prstGeom>
                      <a:noFill/>
                      <a:ln w="9525">
                        <a:noFill/>
                      </a:ln>
                    </p:spPr>
                  </p:pic>
                </p:oleObj>
              </mc:Fallback>
            </mc:AlternateContent>
          </a:graphicData>
        </a:graphic>
      </p:graphicFrame>
      <p:graphicFrame>
        <p:nvGraphicFramePr>
          <p:cNvPr id="283650" name="Object 2"/>
          <p:cNvGraphicFramePr>
            <a:graphicFrameLocks noChangeAspect="1"/>
          </p:cNvGraphicFramePr>
          <p:nvPr/>
        </p:nvGraphicFramePr>
        <p:xfrm>
          <a:off x="4952198" y="2356644"/>
          <a:ext cx="2451100" cy="1073150"/>
        </p:xfrm>
        <a:graphic>
          <a:graphicData uri="http://schemas.openxmlformats.org/presentationml/2006/ole">
            <mc:AlternateContent>
              <mc:Choice xmlns:v="urn:schemas-microsoft-com:vml" Requires="v">
                <p:oleObj spid="_x0000_s1058" name="文档" r:id="rId5" imgW="2658110" imgH="1171575" progId="Word.Document.12">
                  <p:embed/>
                </p:oleObj>
              </mc:Choice>
              <mc:Fallback>
                <p:oleObj name="文档" r:id="rId5" imgW="2658110" imgH="1171575" progId="Word.Document.12">
                  <p:embed/>
                  <p:pic>
                    <p:nvPicPr>
                      <p:cNvPr id="0" name="OLE substitute image"/>
                      <p:cNvPicPr/>
                      <p:nvPr/>
                    </p:nvPicPr>
                    <p:blipFill>
                      <a:blip r:embed="rId6"/>
                      <a:stretch>
                        <a:fillRect/>
                      </a:stretch>
                    </p:blipFill>
                    <p:spPr>
                      <a:xfrm>
                        <a:off x="4952198" y="2356644"/>
                        <a:ext cx="2451100" cy="1073150"/>
                      </a:xfrm>
                      <a:prstGeom prst="rect">
                        <a:avLst/>
                      </a:prstGeom>
                      <a:noFill/>
                      <a:ln w="9525">
                        <a:noFill/>
                      </a:ln>
                    </p:spPr>
                  </p:pic>
                </p:oleObj>
              </mc:Fallback>
            </mc:AlternateContent>
          </a:graphicData>
        </a:graphic>
      </p:graphicFrame>
      <p:pic>
        <p:nvPicPr>
          <p:cNvPr id="283651" name="New picture"/>
          <p:cNvPicPr/>
          <p:nvPr/>
        </p:nvPicPr>
        <p:blipFill>
          <a:blip r:embed="rId7"/>
          <a:stretch>
            <a:fillRect/>
          </a:stretch>
        </p:blipFill>
        <p:spPr>
          <a:xfrm>
            <a:off x="12611100" y="10922000"/>
            <a:ext cx="355600" cy="266700"/>
          </a:xfrm>
          <a:prstGeom prst="cube">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nodeType="clickEffect">
                                  <p:stCondLst>
                                    <p:cond delay="0"/>
                                  </p:stCondLst>
                                  <p:childTnLst>
                                    <p:set>
                                      <p:cBhvr>
                                        <p:cTn id="6" dur="1" fill="hold">
                                          <p:stCondLst>
                                            <p:cond delay="0"/>
                                          </p:stCondLst>
                                        </p:cTn>
                                        <p:tgtEl>
                                          <p:spTgt spid="283649"/>
                                        </p:tgtEl>
                                        <p:attrNameLst>
                                          <p:attrName>style.visibility</p:attrName>
                                        </p:attrNameLst>
                                      </p:cBhvr>
                                      <p:to>
                                        <p:strVal val="visible"/>
                                      </p:to>
                                    </p:set>
                                    <p:animEffect transition="in" filter="fade">
                                      <p:cBhvr>
                                        <p:cTn id="7" dur="500"/>
                                        <p:tgtEl>
                                          <p:spTgt spid="283649"/>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83650"/>
                                        </p:tgtEl>
                                        <p:attrNameLst>
                                          <p:attrName>style.visibility</p:attrName>
                                        </p:attrNameLst>
                                      </p:cBhvr>
                                      <p:to>
                                        <p:strVal val="visible"/>
                                      </p:to>
                                    </p:set>
                                    <p:animEffect transition="in" filter="fade">
                                      <p:cBhvr>
                                        <p:cTn id="12" dur="500"/>
                                        <p:tgtEl>
                                          <p:spTgt spid="2836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extBox 1"/>
          <p:cNvSpPr txBox="1"/>
          <p:nvPr/>
        </p:nvSpPr>
        <p:spPr>
          <a:xfrm>
            <a:off x="951670" y="786588"/>
            <a:ext cx="10858576" cy="2862322"/>
          </a:xfrm>
          <a:prstGeom prst="rect">
            <a:avLst/>
          </a:prstGeom>
          <a:solidFill>
            <a:schemeClr val="bg1">
              <a:lumMod val="95000"/>
            </a:schemeClr>
          </a:solidFill>
        </p:spPr>
        <p:txBody>
          <a:bodyPr wrap="square" rtlCol="0">
            <a:spAutoFit/>
          </a:bodyPr>
          <a:lstStyle/>
          <a:p>
            <a:pPr>
              <a:lnSpc>
                <a:spcPct val="150000"/>
              </a:lnSpc>
            </a:pPr>
            <a:r>
              <a:rPr lang="en-US" smtClean="0">
                <a:solidFill>
                  <a:srgbClr val="18B48F"/>
                </a:solidFill>
              </a:rPr>
              <a:t>[</a:t>
            </a:r>
            <a:r>
              <a:rPr lang="zh-CN" altLang="en-US" smtClean="0">
                <a:solidFill>
                  <a:srgbClr val="18B48F"/>
                </a:solidFill>
              </a:rPr>
              <a:t>点拨</a:t>
            </a:r>
            <a:r>
              <a:rPr lang="en-US" smtClean="0">
                <a:solidFill>
                  <a:srgbClr val="18B48F"/>
                </a:solidFill>
              </a:rPr>
              <a:t>]</a:t>
            </a:r>
            <a:r>
              <a:rPr lang="en-US" smtClean="0"/>
              <a:t>①</a:t>
            </a:r>
            <a:r>
              <a:rPr lang="zh-CN" altLang="en-US" smtClean="0"/>
              <a:t>测量较大电能时用刻度盘读数</a:t>
            </a:r>
            <a:r>
              <a:rPr lang="en-US" smtClean="0"/>
              <a:t>,</a:t>
            </a:r>
            <a:r>
              <a:rPr lang="zh-CN" altLang="en-US" smtClean="0"/>
              <a:t>即</a:t>
            </a:r>
            <a:r>
              <a:rPr lang="en-US" i="1" smtClean="0"/>
              <a:t>W</a:t>
            </a:r>
            <a:r>
              <a:rPr lang="en-US" smtClean="0"/>
              <a:t>=</a:t>
            </a:r>
            <a:r>
              <a:rPr lang="en-US" i="1" smtClean="0"/>
              <a:t>W</a:t>
            </a:r>
            <a:r>
              <a:rPr lang="en-US" baseline="-25000" smtClean="0"/>
              <a:t>2</a:t>
            </a:r>
            <a:r>
              <a:rPr lang="en-US" i="1" smtClean="0"/>
              <a:t>-W</a:t>
            </a:r>
            <a:r>
              <a:rPr lang="en-US" baseline="-25000" smtClean="0"/>
              <a:t>1</a:t>
            </a:r>
            <a:r>
              <a:rPr lang="en-US" smtClean="0"/>
              <a:t>;(</a:t>
            </a:r>
            <a:r>
              <a:rPr lang="zh-CN" altLang="en-US" smtClean="0"/>
              <a:t>注意</a:t>
            </a:r>
            <a:r>
              <a:rPr lang="en-US" smtClean="0"/>
              <a:t>:</a:t>
            </a:r>
            <a:r>
              <a:rPr lang="zh-CN" altLang="en-US" smtClean="0"/>
              <a:t>电能表刻度盘上示数的最后一位是小数位</a:t>
            </a:r>
            <a:r>
              <a:rPr lang="en-US" smtClean="0"/>
              <a:t>) </a:t>
            </a:r>
            <a:endParaRPr lang="en-US" smtClean="0"/>
          </a:p>
          <a:p>
            <a:pPr>
              <a:lnSpc>
                <a:spcPct val="150000"/>
              </a:lnSpc>
            </a:pPr>
            <a:r>
              <a:rPr lang="en-US" smtClean="0"/>
              <a:t>②</a:t>
            </a:r>
            <a:r>
              <a:rPr lang="zh-CN" altLang="en-US" smtClean="0"/>
              <a:t>测量较小电能时利用转盘转数读数</a:t>
            </a:r>
            <a:r>
              <a:rPr lang="en-US" smtClean="0"/>
              <a:t>,</a:t>
            </a:r>
            <a:r>
              <a:rPr lang="zh-CN" altLang="en-US" smtClean="0"/>
              <a:t>即                   </a:t>
            </a:r>
            <a:r>
              <a:rPr lang="en-US" smtClean="0"/>
              <a:t>(</a:t>
            </a:r>
            <a:r>
              <a:rPr lang="en-US" i="1" smtClean="0"/>
              <a:t>n</a:t>
            </a:r>
            <a:r>
              <a:rPr lang="zh-CN" altLang="en-US" smtClean="0"/>
              <a:t>表示电能表在某段时间内的转盘读数</a:t>
            </a:r>
            <a:r>
              <a:rPr lang="en-US" smtClean="0"/>
              <a:t>,</a:t>
            </a:r>
            <a:r>
              <a:rPr lang="en-US" i="1" smtClean="0"/>
              <a:t>N </a:t>
            </a:r>
            <a:r>
              <a:rPr lang="zh-CN" altLang="en-US" smtClean="0"/>
              <a:t>表示电能表铭牌上标示的转数</a:t>
            </a:r>
            <a:r>
              <a:rPr lang="en-US" smtClean="0"/>
              <a:t>)</a:t>
            </a:r>
            <a:endParaRPr lang="zh-CN" altLang="en-US" smtClean="0"/>
          </a:p>
          <a:p>
            <a:pPr>
              <a:lnSpc>
                <a:spcPct val="150000"/>
              </a:lnSpc>
            </a:pPr>
            <a:r>
              <a:rPr lang="en-US" smtClean="0"/>
              <a:t>③</a:t>
            </a:r>
            <a:r>
              <a:rPr lang="zh-CN" altLang="en-US" smtClean="0"/>
              <a:t>单独工作时</a:t>
            </a:r>
            <a:endParaRPr lang="zh-CN" altLang="en-US"/>
          </a:p>
        </p:txBody>
      </p:sp>
      <p:graphicFrame>
        <p:nvGraphicFramePr>
          <p:cNvPr id="238596" name="Object 4"/>
          <p:cNvGraphicFramePr>
            <a:graphicFrameLocks noChangeAspect="1"/>
          </p:cNvGraphicFramePr>
          <p:nvPr/>
        </p:nvGraphicFramePr>
        <p:xfrm>
          <a:off x="6403198" y="1929596"/>
          <a:ext cx="2120900" cy="901700"/>
        </p:xfrm>
        <a:graphic>
          <a:graphicData uri="http://schemas.openxmlformats.org/presentationml/2006/ole">
            <mc:AlternateContent>
              <mc:Choice xmlns:v="urn:schemas-microsoft-com:vml" Requires="v">
                <p:oleObj spid="_x0000_s1038" name="文档" r:id="rId2" imgW="2157730" imgH="913130" progId="Word.Document.12">
                  <p:embed/>
                </p:oleObj>
              </mc:Choice>
              <mc:Fallback>
                <p:oleObj name="文档" r:id="rId2" imgW="2157730" imgH="913130" progId="Word.Document.12">
                  <p:embed/>
                  <p:pic>
                    <p:nvPicPr>
                      <p:cNvPr id="0" name="OLE substitute image"/>
                      <p:cNvPicPr/>
                      <p:nvPr/>
                    </p:nvPicPr>
                    <p:blipFill>
                      <a:blip r:embed="rId3"/>
                      <a:stretch>
                        <a:fillRect/>
                      </a:stretch>
                    </p:blipFill>
                    <p:spPr>
                      <a:xfrm>
                        <a:off x="6403198" y="1929596"/>
                        <a:ext cx="2120900" cy="901700"/>
                      </a:xfrm>
                      <a:prstGeom prst="rect">
                        <a:avLst/>
                      </a:prstGeom>
                      <a:noFill/>
                      <a:ln w="9525">
                        <a:noFill/>
                      </a:ln>
                    </p:spPr>
                  </p:pic>
                </p:oleObj>
              </mc:Fallback>
            </mc:AlternateContent>
          </a:graphicData>
        </a:graphic>
      </p:graphicFrame>
      <p:graphicFrame>
        <p:nvGraphicFramePr>
          <p:cNvPr id="238598" name="Object 6"/>
          <p:cNvGraphicFramePr>
            <a:graphicFrameLocks noChangeAspect="1"/>
          </p:cNvGraphicFramePr>
          <p:nvPr/>
        </p:nvGraphicFramePr>
        <p:xfrm>
          <a:off x="2951934" y="2858290"/>
          <a:ext cx="2120900" cy="901700"/>
        </p:xfrm>
        <a:graphic>
          <a:graphicData uri="http://schemas.openxmlformats.org/presentationml/2006/ole">
            <mc:AlternateContent>
              <mc:Choice xmlns:v="urn:schemas-microsoft-com:vml" Requires="v">
                <p:oleObj spid="_x0000_s1039" name="文档" r:id="rId4" imgW="2157730" imgH="913130" progId="Word.Document.12">
                  <p:embed/>
                </p:oleObj>
              </mc:Choice>
              <mc:Fallback>
                <p:oleObj name="文档" r:id="rId4" imgW="2157730" imgH="913130" progId="Word.Document.12">
                  <p:embed/>
                  <p:pic>
                    <p:nvPicPr>
                      <p:cNvPr id="0" name="OLE substitute image"/>
                      <p:cNvPicPr/>
                      <p:nvPr/>
                    </p:nvPicPr>
                    <p:blipFill>
                      <a:blip r:embed="rId5"/>
                      <a:stretch>
                        <a:fillRect/>
                      </a:stretch>
                    </p:blipFill>
                    <p:spPr>
                      <a:xfrm>
                        <a:off x="2951934" y="2858290"/>
                        <a:ext cx="2120900" cy="901700"/>
                      </a:xfrm>
                      <a:prstGeom prst="rect">
                        <a:avLst/>
                      </a:prstGeom>
                      <a:noFill/>
                      <a:ln w="9525">
                        <a:noFill/>
                      </a:ln>
                    </p:spPr>
                  </p:pic>
                </p:oleObj>
              </mc:Fallback>
            </mc:AlternateContent>
          </a:graphicData>
        </a:graphic>
      </p:graphicFrame>
    </p:spTree>
  </p:cSld>
  <p:clrMapOvr>
    <a:masterClrMapping/>
  </p:clrMapOvr>
  <p:transition>
    <p:fade/>
  </p:transition>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p:nvPr/>
        </p:nvSpPr>
        <p:spPr>
          <a:xfrm>
            <a:off x="951670" y="715150"/>
            <a:ext cx="10787138" cy="1754326"/>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en-US" sz="2400" b="1" smtClean="0"/>
              <a:t>3.</a:t>
            </a:r>
            <a:r>
              <a:rPr lang="zh-CN" altLang="en-US" sz="2400" b="1" smtClean="0"/>
              <a:t>电功的计算</a:t>
            </a:r>
            <a:endParaRPr lang="zh-CN" altLang="en-US" sz="2400" b="1" smtClean="0"/>
          </a:p>
          <a:p>
            <a:pPr>
              <a:lnSpc>
                <a:spcPct val="150000"/>
              </a:lnSpc>
            </a:pPr>
            <a:r>
              <a:rPr lang="en-US" sz="2400" smtClean="0"/>
              <a:t>(1)</a:t>
            </a:r>
            <a:r>
              <a:rPr lang="zh-CN" altLang="en-US" sz="2400" smtClean="0"/>
              <a:t>电功的计算公式</a:t>
            </a:r>
            <a:r>
              <a:rPr lang="en-US" sz="2400" smtClean="0"/>
              <a:t>:</a:t>
            </a:r>
            <a:r>
              <a:rPr lang="en-US" sz="2400" i="1" smtClean="0"/>
              <a:t>W</a:t>
            </a:r>
            <a:r>
              <a:rPr lang="en-US" sz="2400" smtClean="0"/>
              <a:t>=</a:t>
            </a:r>
            <a:r>
              <a:rPr lang="zh-CN" altLang="en-US" sz="2400" i="1" u="sng" smtClean="0"/>
              <a:t>　  　　</a:t>
            </a:r>
            <a:r>
              <a:rPr lang="en-US" sz="2400" smtClean="0"/>
              <a:t>=</a:t>
            </a:r>
            <a:r>
              <a:rPr lang="zh-CN" altLang="en-US" sz="2400" i="1" u="sng" smtClean="0"/>
              <a:t>　　 　</a:t>
            </a:r>
            <a:r>
              <a:rPr lang="zh-CN" altLang="en-US" sz="2400" smtClean="0"/>
              <a:t>。</a:t>
            </a:r>
            <a:r>
              <a:rPr lang="en-US" sz="2400" smtClean="0"/>
              <a:t> </a:t>
            </a:r>
            <a:endParaRPr lang="zh-CN" altLang="en-US" sz="2400" smtClean="0"/>
          </a:p>
          <a:p>
            <a:pPr>
              <a:lnSpc>
                <a:spcPct val="150000"/>
              </a:lnSpc>
            </a:pPr>
            <a:r>
              <a:rPr lang="en-US" sz="2400" smtClean="0"/>
              <a:t>(2)</a:t>
            </a:r>
            <a:r>
              <a:rPr lang="zh-CN" altLang="en-US" sz="2400" smtClean="0"/>
              <a:t>电功的推导公式</a:t>
            </a:r>
            <a:r>
              <a:rPr lang="en-US" sz="2400" smtClean="0"/>
              <a:t>:</a:t>
            </a:r>
            <a:r>
              <a:rPr lang="en-US" sz="2400" i="1" smtClean="0"/>
              <a:t>W</a:t>
            </a:r>
            <a:r>
              <a:rPr lang="en-US" sz="2400" smtClean="0"/>
              <a:t>=</a:t>
            </a:r>
            <a:r>
              <a:rPr lang="en-US" sz="2400" i="1" smtClean="0"/>
              <a:t>     </a:t>
            </a:r>
            <a:r>
              <a:rPr lang="zh-CN" altLang="en-US" sz="2400" smtClean="0"/>
              <a:t>和</a:t>
            </a:r>
            <a:r>
              <a:rPr lang="en-US" sz="2400" i="1" smtClean="0"/>
              <a:t>W</a:t>
            </a:r>
            <a:r>
              <a:rPr lang="en-US" sz="2400" smtClean="0"/>
              <a:t>=</a:t>
            </a:r>
            <a:r>
              <a:rPr lang="en-US" sz="2400" i="1" smtClean="0"/>
              <a:t>I</a:t>
            </a:r>
            <a:r>
              <a:rPr lang="en-US" sz="2400" baseline="30000" smtClean="0"/>
              <a:t>2</a:t>
            </a:r>
            <a:r>
              <a:rPr lang="en-US" sz="2400" i="1" smtClean="0"/>
              <a:t>Rt </a:t>
            </a:r>
            <a:r>
              <a:rPr lang="zh-CN" altLang="en-US" sz="2400" smtClean="0"/>
              <a:t>只适用于纯电阻电路。</a:t>
            </a:r>
            <a:endParaRPr lang="zh-CN" altLang="en-US" sz="2400"/>
          </a:p>
        </p:txBody>
      </p:sp>
      <p:sp>
        <p:nvSpPr>
          <p:cNvPr id="3" name="Rectangle 14"/>
          <p:cNvSpPr>
            <a:spLocks noChangeArrowheads="1"/>
          </p:cNvSpPr>
          <p:nvPr/>
        </p:nvSpPr>
        <p:spPr bwMode="auto">
          <a:xfrm>
            <a:off x="4369290" y="1286654"/>
            <a:ext cx="654346" cy="461665"/>
          </a:xfrm>
          <a:prstGeom prst="rect">
            <a:avLst/>
          </a:prstGeom>
          <a:noFill/>
          <a:ln w="9525">
            <a:noFill/>
            <a:miter lim="800000"/>
          </a:ln>
          <a:effectLst/>
        </p:spPr>
        <p:txBody>
          <a:bodyPr vert="horz" wrap="none" lIns="91440" tIns="45720" rIns="91440" bIns="45720" numCol="1" anchor="ctr" anchorCtr="0" compatLnSpc="1">
            <a:spAutoFit/>
          </a:bodyPr>
          <a:lstStyle/>
          <a:p>
            <a:r>
              <a:rPr lang="en-US" b="1" i="1" err="1" smtClean="0">
                <a:solidFill>
                  <a:srgbClr val="A50021"/>
                </a:solidFill>
              </a:rPr>
              <a:t>UIt</a:t>
            </a:r>
            <a:endParaRPr lang="zh-CN" altLang="en-US">
              <a:solidFill>
                <a:srgbClr val="A50021"/>
              </a:solidFill>
            </a:endParaRPr>
          </a:p>
        </p:txBody>
      </p:sp>
      <p:sp>
        <p:nvSpPr>
          <p:cNvPr id="4" name="Rectangle 14"/>
          <p:cNvSpPr>
            <a:spLocks noChangeArrowheads="1"/>
          </p:cNvSpPr>
          <p:nvPr/>
        </p:nvSpPr>
        <p:spPr bwMode="auto">
          <a:xfrm>
            <a:off x="5794635" y="1286654"/>
            <a:ext cx="514885" cy="461665"/>
          </a:xfrm>
          <a:prstGeom prst="rect">
            <a:avLst/>
          </a:prstGeom>
          <a:noFill/>
          <a:ln w="9525">
            <a:noFill/>
            <a:miter lim="800000"/>
          </a:ln>
          <a:effectLst/>
        </p:spPr>
        <p:txBody>
          <a:bodyPr vert="horz" wrap="none" lIns="91440" tIns="45720" rIns="91440" bIns="45720" numCol="1" anchor="ctr" anchorCtr="0" compatLnSpc="1">
            <a:spAutoFit/>
          </a:bodyPr>
          <a:lstStyle/>
          <a:p>
            <a:r>
              <a:rPr lang="en-US" b="1" i="1" smtClean="0">
                <a:solidFill>
                  <a:srgbClr val="A50021"/>
                </a:solidFill>
              </a:rPr>
              <a:t>Pt</a:t>
            </a:r>
            <a:endParaRPr lang="zh-CN" altLang="en-US">
              <a:solidFill>
                <a:srgbClr val="A50021"/>
              </a:solidFill>
            </a:endParaRPr>
          </a:p>
        </p:txBody>
      </p:sp>
      <p:graphicFrame>
        <p:nvGraphicFramePr>
          <p:cNvPr id="5" name="对象 4"/>
          <p:cNvGraphicFramePr>
            <a:graphicFrameLocks noChangeAspect="1"/>
          </p:cNvGraphicFramePr>
          <p:nvPr/>
        </p:nvGraphicFramePr>
        <p:xfrm>
          <a:off x="4023504" y="1715282"/>
          <a:ext cx="658813" cy="792163"/>
        </p:xfrm>
        <a:graphic>
          <a:graphicData uri="http://schemas.openxmlformats.org/presentationml/2006/ole">
            <mc:AlternateContent>
              <mc:Choice xmlns:v="urn:schemas-microsoft-com:vml" Requires="v">
                <p:oleObj spid="_x0000_s1040" name="文档" r:id="rId2" imgW="662940" imgH="789940" progId="Word.Document.12">
                  <p:embed/>
                </p:oleObj>
              </mc:Choice>
              <mc:Fallback>
                <p:oleObj name="文档" r:id="rId2" imgW="662940" imgH="789940" progId="Word.Document.12">
                  <p:embed/>
                  <p:pic>
                    <p:nvPicPr>
                      <p:cNvPr id="0" name="OLE substitute image"/>
                      <p:cNvPicPr/>
                      <p:nvPr/>
                    </p:nvPicPr>
                    <p:blipFill>
                      <a:blip r:embed="rId3"/>
                      <a:stretch>
                        <a:fillRect/>
                      </a:stretch>
                    </p:blipFill>
                    <p:spPr>
                      <a:xfrm>
                        <a:off x="4023504" y="1715282"/>
                        <a:ext cx="658813" cy="792163"/>
                      </a:xfrm>
                      <a:prstGeom prst="rect">
                        <a:avLst/>
                      </a:prstGeom>
                      <a:noFill/>
                      <a:ln w="9525">
                        <a:noFill/>
                      </a:ln>
                    </p:spPr>
                  </p:pic>
                </p:oleObj>
              </mc:Fallback>
            </mc:AlternateContent>
          </a:graphicData>
        </a:graphic>
      </p:graphicFrame>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文本框 16"/>
          <p:cNvSpPr txBox="1">
            <a:spLocks noChangeArrowheads="1"/>
          </p:cNvSpPr>
          <p:nvPr/>
        </p:nvSpPr>
        <p:spPr bwMode="auto">
          <a:xfrm>
            <a:off x="951670" y="656416"/>
            <a:ext cx="10644262" cy="642924"/>
          </a:xfrm>
          <a:prstGeom prst="rect">
            <a:avLst/>
          </a:prstGeom>
          <a:noFill/>
          <a:ln w="9525">
            <a:noFill/>
            <a:miter lim="800000"/>
          </a:ln>
        </p:spPr>
        <p:txBody>
          <a:bodyPr wrap="squar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2800" b="1" spc="150" smtClean="0">
                <a:solidFill>
                  <a:srgbClr val="1CB691"/>
                </a:solidFill>
                <a:latin typeface="微软雅黑" panose="020b0503020204020204" pitchFamily="34" charset="-122"/>
                <a:ea typeface="微软雅黑" panose="020b0503020204020204" pitchFamily="34" charset="-122"/>
              </a:rPr>
              <a:t>考点二　电功率</a:t>
            </a:r>
            <a:endParaRPr lang="zh-CN" altLang="en-US" sz="2800" b="1" spc="150" smtClean="0">
              <a:solidFill>
                <a:srgbClr val="1CB691"/>
              </a:solidFill>
              <a:latin typeface="微软雅黑" panose="020b0503020204020204" pitchFamily="34" charset="-122"/>
              <a:ea typeface="微软雅黑" panose="020b0503020204020204" pitchFamily="34" charset="-122"/>
            </a:endParaRPr>
          </a:p>
        </p:txBody>
      </p:sp>
      <p:sp>
        <p:nvSpPr>
          <p:cNvPr id="3" name="TextBox 2"/>
          <p:cNvSpPr txBox="1"/>
          <p:nvPr/>
        </p:nvSpPr>
        <p:spPr>
          <a:xfrm>
            <a:off x="951670" y="1299358"/>
            <a:ext cx="11001452" cy="2308324"/>
          </a:xfrm>
          <a:prstGeom prst="rect">
            <a:avLst/>
          </a:prstGeom>
          <a:noFill/>
        </p:spPr>
        <p:txBody>
          <a:bodyPr wrap="square" rtlCol="0">
            <a:spAutoFit/>
          </a:bodyPr>
          <a:lstStyle/>
          <a:p>
            <a:pPr>
              <a:lnSpc>
                <a:spcPct val="150000"/>
              </a:lnSpc>
            </a:pPr>
            <a:r>
              <a:rPr lang="en-US" b="1" smtClean="0"/>
              <a:t>1.</a:t>
            </a:r>
            <a:r>
              <a:rPr lang="zh-CN" altLang="en-US" b="1" smtClean="0"/>
              <a:t>电功率的概念</a:t>
            </a:r>
            <a:endParaRPr lang="zh-CN" altLang="en-US" b="1" smtClean="0"/>
          </a:p>
          <a:p>
            <a:pPr>
              <a:lnSpc>
                <a:spcPct val="150000"/>
              </a:lnSpc>
            </a:pPr>
            <a:r>
              <a:rPr lang="en-US" smtClean="0"/>
              <a:t>(1)</a:t>
            </a:r>
            <a:r>
              <a:rPr lang="zh-CN" altLang="en-US" smtClean="0"/>
              <a:t>定义</a:t>
            </a:r>
            <a:r>
              <a:rPr lang="en-US" smtClean="0"/>
              <a:t>:</a:t>
            </a:r>
            <a:r>
              <a:rPr lang="zh-CN" altLang="en-US" smtClean="0"/>
              <a:t>电流在单位时间内所做的功叫电功率。</a:t>
            </a:r>
            <a:endParaRPr lang="zh-CN" altLang="en-US" smtClean="0"/>
          </a:p>
          <a:p>
            <a:pPr>
              <a:lnSpc>
                <a:spcPct val="150000"/>
              </a:lnSpc>
            </a:pPr>
            <a:r>
              <a:rPr lang="en-US" smtClean="0"/>
              <a:t>(2)</a:t>
            </a:r>
            <a:r>
              <a:rPr lang="zh-CN" altLang="en-US" smtClean="0"/>
              <a:t>物理意义</a:t>
            </a:r>
            <a:r>
              <a:rPr lang="en-US" smtClean="0"/>
              <a:t>:</a:t>
            </a:r>
            <a:r>
              <a:rPr lang="zh-CN" altLang="en-US" smtClean="0"/>
              <a:t>表示电流做功的</a:t>
            </a:r>
            <a:r>
              <a:rPr lang="zh-CN" altLang="en-US" i="1" u="sng" smtClean="0"/>
              <a:t>　　　　</a:t>
            </a:r>
            <a:r>
              <a:rPr lang="zh-CN" altLang="en-US" smtClean="0"/>
              <a:t>。电流做功越快</a:t>
            </a:r>
            <a:r>
              <a:rPr lang="en-US" smtClean="0"/>
              <a:t>,</a:t>
            </a:r>
            <a:r>
              <a:rPr lang="zh-CN" altLang="en-US" smtClean="0"/>
              <a:t>单位时间消耗的电能越多</a:t>
            </a:r>
            <a:r>
              <a:rPr lang="en-US" smtClean="0"/>
              <a:t>,</a:t>
            </a:r>
            <a:r>
              <a:rPr lang="zh-CN" altLang="en-US" smtClean="0"/>
              <a:t>即电功率越大。</a:t>
            </a:r>
            <a:r>
              <a:rPr lang="en-US" smtClean="0"/>
              <a:t> </a:t>
            </a:r>
            <a:endParaRPr lang="zh-CN" altLang="en-US"/>
          </a:p>
        </p:txBody>
      </p:sp>
      <p:sp>
        <p:nvSpPr>
          <p:cNvPr id="13" name="TextBox 12"/>
          <p:cNvSpPr txBox="1"/>
          <p:nvPr/>
        </p:nvSpPr>
        <p:spPr>
          <a:xfrm>
            <a:off x="951670" y="3652062"/>
            <a:ext cx="10858576" cy="1200329"/>
          </a:xfrm>
          <a:prstGeom prst="rect">
            <a:avLst/>
          </a:prstGeom>
          <a:solidFill>
            <a:schemeClr val="bg1">
              <a:lumMod val="95000"/>
            </a:schemeClr>
          </a:solidFill>
        </p:spPr>
        <p:txBody>
          <a:bodyPr wrap="square" rtlCol="0">
            <a:spAutoFit/>
          </a:bodyPr>
          <a:lstStyle/>
          <a:p>
            <a:pPr>
              <a:lnSpc>
                <a:spcPct val="150000"/>
              </a:lnSpc>
            </a:pPr>
            <a:r>
              <a:rPr lang="en-US" smtClean="0">
                <a:solidFill>
                  <a:srgbClr val="18B48F"/>
                </a:solidFill>
              </a:rPr>
              <a:t>[</a:t>
            </a:r>
            <a:r>
              <a:rPr lang="zh-CN" altLang="en-US" smtClean="0">
                <a:solidFill>
                  <a:srgbClr val="18B48F"/>
                </a:solidFill>
              </a:rPr>
              <a:t>点拨</a:t>
            </a:r>
            <a:r>
              <a:rPr lang="en-US" smtClean="0">
                <a:solidFill>
                  <a:srgbClr val="18B48F"/>
                </a:solidFill>
              </a:rPr>
              <a:t>]</a:t>
            </a:r>
            <a:r>
              <a:rPr lang="zh-CN" altLang="en-US" smtClean="0"/>
              <a:t>电功率是反映电流做功快慢的物理量</a:t>
            </a:r>
            <a:r>
              <a:rPr lang="en-US" smtClean="0"/>
              <a:t>,</a:t>
            </a:r>
            <a:r>
              <a:rPr lang="zh-CN" altLang="en-US" smtClean="0"/>
              <a:t>与做功时间无关</a:t>
            </a:r>
            <a:r>
              <a:rPr lang="en-US" smtClean="0"/>
              <a:t>,</a:t>
            </a:r>
            <a:r>
              <a:rPr lang="zh-CN" altLang="en-US" smtClean="0"/>
              <a:t>由电流和电压决定。单位是</a:t>
            </a:r>
            <a:r>
              <a:rPr lang="en-US" smtClean="0"/>
              <a:t>W</a:t>
            </a:r>
            <a:r>
              <a:rPr lang="zh-CN" altLang="en-US" smtClean="0"/>
              <a:t>和</a:t>
            </a:r>
            <a:r>
              <a:rPr lang="en-US" smtClean="0"/>
              <a:t>kW,</a:t>
            </a:r>
            <a:r>
              <a:rPr lang="zh-CN" altLang="en-US" smtClean="0"/>
              <a:t>换算关系为</a:t>
            </a:r>
            <a:r>
              <a:rPr lang="en-US" smtClean="0"/>
              <a:t>1 kW=</a:t>
            </a:r>
            <a:r>
              <a:rPr lang="zh-CN" altLang="en-US" i="1" u="sng" smtClean="0"/>
              <a:t>　   　　　</a:t>
            </a:r>
            <a:r>
              <a:rPr lang="en-US" smtClean="0"/>
              <a:t>W</a:t>
            </a:r>
            <a:r>
              <a:rPr lang="zh-CN" altLang="en-US" smtClean="0"/>
              <a:t>。</a:t>
            </a:r>
            <a:r>
              <a:rPr lang="en-US" smtClean="0"/>
              <a:t> </a:t>
            </a:r>
            <a:endParaRPr lang="zh-CN" altLang="en-US"/>
          </a:p>
        </p:txBody>
      </p:sp>
      <p:sp>
        <p:nvSpPr>
          <p:cNvPr id="14" name="Rectangle 14"/>
          <p:cNvSpPr>
            <a:spLocks noChangeArrowheads="1"/>
          </p:cNvSpPr>
          <p:nvPr/>
        </p:nvSpPr>
        <p:spPr bwMode="auto">
          <a:xfrm>
            <a:off x="5080673" y="2396625"/>
            <a:ext cx="800219" cy="461665"/>
          </a:xfrm>
          <a:prstGeom prst="rect">
            <a:avLst/>
          </a:prstGeom>
          <a:noFill/>
          <a:ln w="9525">
            <a:noFill/>
            <a:miter lim="800000"/>
          </a:ln>
          <a:effectLst/>
        </p:spPr>
        <p:txBody>
          <a:bodyPr vert="horz" wrap="none" lIns="91440" tIns="45720" rIns="91440" bIns="45720" numCol="1" anchor="ctr" anchorCtr="0" compatLnSpc="1">
            <a:spAutoFit/>
          </a:bodyPr>
          <a:lstStyle/>
          <a:p>
            <a:r>
              <a:rPr lang="zh-CN" altLang="en-US" b="1" smtClean="0">
                <a:solidFill>
                  <a:srgbClr val="A50021"/>
                </a:solidFill>
              </a:rPr>
              <a:t>快慢</a:t>
            </a:r>
            <a:endParaRPr lang="zh-CN" altLang="en-US">
              <a:solidFill>
                <a:srgbClr val="A50021"/>
              </a:solidFill>
            </a:endParaRPr>
          </a:p>
        </p:txBody>
      </p:sp>
      <p:sp>
        <p:nvSpPr>
          <p:cNvPr id="16" name="Rectangle 14"/>
          <p:cNvSpPr>
            <a:spLocks noChangeArrowheads="1"/>
          </p:cNvSpPr>
          <p:nvPr/>
        </p:nvSpPr>
        <p:spPr bwMode="auto">
          <a:xfrm>
            <a:off x="5868303" y="4215612"/>
            <a:ext cx="941283" cy="461665"/>
          </a:xfrm>
          <a:prstGeom prst="rect">
            <a:avLst/>
          </a:prstGeom>
          <a:noFill/>
          <a:ln w="9525">
            <a:noFill/>
            <a:miter lim="800000"/>
          </a:ln>
          <a:effectLst/>
        </p:spPr>
        <p:txBody>
          <a:bodyPr vert="horz" wrap="none" lIns="91440" tIns="45720" rIns="91440" bIns="45720" numCol="1" anchor="ctr" anchorCtr="0" compatLnSpc="1">
            <a:spAutoFit/>
          </a:bodyPr>
          <a:lstStyle/>
          <a:p>
            <a:r>
              <a:rPr lang="en-US" b="1" smtClean="0">
                <a:solidFill>
                  <a:srgbClr val="A50021"/>
                </a:solidFill>
              </a:rPr>
              <a:t>1000</a:t>
            </a:r>
            <a:endParaRPr lang="zh-CN" altLang="en-US">
              <a:solidFill>
                <a:srgbClr val="A50021"/>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6" grpId="0"/>
    </p:bldLst>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graphicFrame>
        <p:nvGraphicFramePr>
          <p:cNvPr id="241666" name="Object 2"/>
          <p:cNvGraphicFramePr>
            <a:graphicFrameLocks noChangeAspect="1"/>
          </p:cNvGraphicFramePr>
          <p:nvPr/>
        </p:nvGraphicFramePr>
        <p:xfrm>
          <a:off x="951670" y="786588"/>
          <a:ext cx="6229350" cy="4106863"/>
        </p:xfrm>
        <a:graphic>
          <a:graphicData uri="http://schemas.openxmlformats.org/presentationml/2006/ole">
            <mc:AlternateContent>
              <mc:Choice xmlns:v="urn:schemas-microsoft-com:vml" Requires="v">
                <p:oleObj spid="_x0000_s1041" name="文档" r:id="rId2" imgW="6309360" imgH="4165600" progId="Word.Document.12">
                  <p:embed/>
                </p:oleObj>
              </mc:Choice>
              <mc:Fallback>
                <p:oleObj name="文档" r:id="rId2" imgW="6309360" imgH="4165600" progId="Word.Document.12">
                  <p:embed/>
                  <p:pic>
                    <p:nvPicPr>
                      <p:cNvPr id="0" name="OLE substitute image"/>
                      <p:cNvPicPr/>
                      <p:nvPr/>
                    </p:nvPicPr>
                    <p:blipFill>
                      <a:blip r:embed="rId3"/>
                      <a:stretch>
                        <a:fillRect/>
                      </a:stretch>
                    </p:blipFill>
                    <p:spPr>
                      <a:xfrm>
                        <a:off x="951670" y="786588"/>
                        <a:ext cx="6229350" cy="4106863"/>
                      </a:xfrm>
                      <a:prstGeom prst="rect">
                        <a:avLst/>
                      </a:prstGeom>
                      <a:noFill/>
                      <a:ln w="9525">
                        <a:noFill/>
                      </a:ln>
                    </p:spPr>
                  </p:pic>
                </p:oleObj>
              </mc:Fallback>
            </mc:AlternateContent>
          </a:graphicData>
        </a:graphic>
      </p:graphicFrame>
    </p:spTree>
  </p:cSld>
  <p:clrMapOvr>
    <a:masterClrMapping/>
  </p:clrMapOvr>
  <p:transition>
    <p:fade/>
  </p:transition>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p:nvPr/>
        </p:nvSpPr>
        <p:spPr>
          <a:xfrm>
            <a:off x="951669" y="715150"/>
            <a:ext cx="11238743" cy="3416320"/>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en-US" sz="2400" b="1" smtClean="0"/>
              <a:t>3.</a:t>
            </a:r>
            <a:r>
              <a:rPr lang="zh-CN" altLang="en-US" sz="2400" b="1" smtClean="0"/>
              <a:t>额定功率和实际功率</a:t>
            </a:r>
            <a:endParaRPr lang="zh-CN" altLang="en-US" sz="2400" b="1" smtClean="0"/>
          </a:p>
          <a:p>
            <a:pPr>
              <a:lnSpc>
                <a:spcPct val="150000"/>
              </a:lnSpc>
            </a:pPr>
            <a:r>
              <a:rPr lang="en-US" sz="2400" smtClean="0"/>
              <a:t>(1)</a:t>
            </a:r>
            <a:r>
              <a:rPr lang="zh-CN" altLang="en-US" sz="2400" smtClean="0"/>
              <a:t>额定电压是用电器</a:t>
            </a:r>
            <a:r>
              <a:rPr lang="zh-CN" altLang="en-US" sz="2400" i="1" u="sng" smtClean="0"/>
              <a:t>　     　</a:t>
            </a:r>
            <a:r>
              <a:rPr lang="zh-CN" altLang="en-US" sz="2400" smtClean="0"/>
              <a:t>工作的电压。用电器上标明的电压就是</a:t>
            </a:r>
            <a:r>
              <a:rPr lang="zh-CN" altLang="en-US" sz="2400" i="1" u="sng" smtClean="0"/>
              <a:t>　　      　</a:t>
            </a:r>
            <a:r>
              <a:rPr lang="zh-CN" altLang="en-US" sz="2400" smtClean="0"/>
              <a:t>。</a:t>
            </a:r>
            <a:r>
              <a:rPr lang="en-US" sz="2400" smtClean="0"/>
              <a:t> </a:t>
            </a:r>
            <a:endParaRPr lang="zh-CN" altLang="en-US" sz="2400" smtClean="0"/>
          </a:p>
          <a:p>
            <a:pPr>
              <a:lnSpc>
                <a:spcPct val="150000"/>
              </a:lnSpc>
            </a:pPr>
            <a:r>
              <a:rPr lang="en-US" sz="2400" smtClean="0"/>
              <a:t>(2)</a:t>
            </a:r>
            <a:r>
              <a:rPr lang="zh-CN" altLang="en-US" sz="2400" smtClean="0"/>
              <a:t>额定功率是用电器在</a:t>
            </a:r>
            <a:r>
              <a:rPr lang="zh-CN" altLang="en-US" sz="2400" i="1" u="sng" smtClean="0"/>
              <a:t>　　　　</a:t>
            </a:r>
            <a:r>
              <a:rPr lang="zh-CN" altLang="en-US" sz="2400" smtClean="0"/>
              <a:t>电压下工作时的功率。用电器上标明的功率</a:t>
            </a:r>
            <a:endParaRPr lang="en-US" altLang="zh-CN" sz="2400" smtClean="0"/>
          </a:p>
          <a:p>
            <a:pPr>
              <a:lnSpc>
                <a:spcPct val="150000"/>
              </a:lnSpc>
            </a:pPr>
            <a:r>
              <a:rPr lang="zh-CN" altLang="en-US" sz="2400" smtClean="0"/>
              <a:t>就是额定功率。</a:t>
            </a:r>
            <a:r>
              <a:rPr lang="en-US" sz="2400" smtClean="0"/>
              <a:t> </a:t>
            </a:r>
            <a:endParaRPr lang="zh-CN" altLang="en-US" sz="2400" smtClean="0"/>
          </a:p>
          <a:p>
            <a:pPr>
              <a:lnSpc>
                <a:spcPct val="150000"/>
              </a:lnSpc>
            </a:pPr>
            <a:r>
              <a:rPr lang="en-US" sz="2400" smtClean="0"/>
              <a:t>(3)</a:t>
            </a:r>
            <a:r>
              <a:rPr lang="zh-CN" altLang="en-US" sz="2400" smtClean="0"/>
              <a:t>实际功率是用电器在</a:t>
            </a:r>
            <a:r>
              <a:rPr lang="zh-CN" altLang="en-US" sz="2400" i="1" u="sng" smtClean="0"/>
              <a:t>　　　　</a:t>
            </a:r>
            <a:r>
              <a:rPr lang="zh-CN" altLang="en-US" sz="2400" smtClean="0"/>
              <a:t>电压下工作时的功率</a:t>
            </a:r>
            <a:r>
              <a:rPr lang="en-US" sz="2400" smtClean="0"/>
              <a:t>,</a:t>
            </a:r>
            <a:r>
              <a:rPr lang="zh-CN" altLang="en-US" sz="2400" smtClean="0"/>
              <a:t>是不确定的。</a:t>
            </a:r>
            <a:r>
              <a:rPr lang="en-US" sz="2400" smtClean="0"/>
              <a:t> </a:t>
            </a:r>
            <a:endParaRPr lang="zh-CN" altLang="en-US" sz="2400" smtClean="0"/>
          </a:p>
          <a:p>
            <a:pPr>
              <a:lnSpc>
                <a:spcPct val="150000"/>
              </a:lnSpc>
            </a:pPr>
            <a:r>
              <a:rPr lang="en-US" sz="2400" smtClean="0"/>
              <a:t>(4)</a:t>
            </a:r>
            <a:r>
              <a:rPr lang="zh-CN" altLang="en-US" sz="2400" smtClean="0"/>
              <a:t>电灯的亮度由</a:t>
            </a:r>
            <a:r>
              <a:rPr lang="zh-CN" altLang="en-US" sz="2400" i="1" u="sng" smtClean="0"/>
              <a:t>　　　　　　</a:t>
            </a:r>
            <a:r>
              <a:rPr lang="zh-CN" altLang="en-US" sz="2400" smtClean="0"/>
              <a:t>的大小决定。</a:t>
            </a:r>
            <a:r>
              <a:rPr lang="en-US" sz="2400" smtClean="0"/>
              <a:t> </a:t>
            </a:r>
            <a:endParaRPr lang="zh-CN" altLang="en-US" sz="2400"/>
          </a:p>
        </p:txBody>
      </p:sp>
      <p:sp>
        <p:nvSpPr>
          <p:cNvPr id="3" name="Rectangle 14"/>
          <p:cNvSpPr>
            <a:spLocks noChangeArrowheads="1"/>
          </p:cNvSpPr>
          <p:nvPr/>
        </p:nvSpPr>
        <p:spPr bwMode="auto">
          <a:xfrm>
            <a:off x="4094942" y="1286654"/>
            <a:ext cx="800219" cy="461665"/>
          </a:xfrm>
          <a:prstGeom prst="rect">
            <a:avLst/>
          </a:prstGeom>
          <a:noFill/>
          <a:ln w="9525">
            <a:noFill/>
            <a:miter lim="800000"/>
          </a:ln>
          <a:effectLst/>
        </p:spPr>
        <p:txBody>
          <a:bodyPr vert="horz" wrap="none" lIns="91440" tIns="45720" rIns="91440" bIns="45720" numCol="1" anchor="ctr" anchorCtr="0" compatLnSpc="1">
            <a:spAutoFit/>
          </a:bodyPr>
          <a:lstStyle/>
          <a:p>
            <a:r>
              <a:rPr lang="zh-CN" altLang="en-US" b="1" smtClean="0">
                <a:solidFill>
                  <a:srgbClr val="A50021"/>
                </a:solidFill>
              </a:rPr>
              <a:t>正常</a:t>
            </a:r>
            <a:endParaRPr lang="zh-CN" altLang="en-US">
              <a:solidFill>
                <a:srgbClr val="A50021"/>
              </a:solidFill>
            </a:endParaRPr>
          </a:p>
        </p:txBody>
      </p:sp>
      <p:sp>
        <p:nvSpPr>
          <p:cNvPr id="4" name="Rectangle 14"/>
          <p:cNvSpPr>
            <a:spLocks noChangeArrowheads="1"/>
          </p:cNvSpPr>
          <p:nvPr/>
        </p:nvSpPr>
        <p:spPr bwMode="auto">
          <a:xfrm>
            <a:off x="10180160" y="1286654"/>
            <a:ext cx="1415772" cy="461665"/>
          </a:xfrm>
          <a:prstGeom prst="rect">
            <a:avLst/>
          </a:prstGeom>
          <a:noFill/>
          <a:ln w="9525">
            <a:noFill/>
            <a:miter lim="800000"/>
          </a:ln>
          <a:effectLst/>
        </p:spPr>
        <p:txBody>
          <a:bodyPr vert="horz" wrap="none" lIns="91440" tIns="45720" rIns="91440" bIns="45720" numCol="1" anchor="ctr" anchorCtr="0" compatLnSpc="1">
            <a:spAutoFit/>
          </a:bodyPr>
          <a:lstStyle/>
          <a:p>
            <a:r>
              <a:rPr lang="zh-CN" altLang="en-US" b="1" smtClean="0">
                <a:solidFill>
                  <a:srgbClr val="A50021"/>
                </a:solidFill>
              </a:rPr>
              <a:t>额定电压</a:t>
            </a:r>
            <a:endParaRPr lang="zh-CN" altLang="en-US">
              <a:solidFill>
                <a:srgbClr val="A50021"/>
              </a:solidFill>
            </a:endParaRPr>
          </a:p>
        </p:txBody>
      </p:sp>
      <p:sp>
        <p:nvSpPr>
          <p:cNvPr id="5" name="Rectangle 14"/>
          <p:cNvSpPr>
            <a:spLocks noChangeArrowheads="1"/>
          </p:cNvSpPr>
          <p:nvPr/>
        </p:nvSpPr>
        <p:spPr bwMode="auto">
          <a:xfrm>
            <a:off x="4366293" y="1825121"/>
            <a:ext cx="800219" cy="461665"/>
          </a:xfrm>
          <a:prstGeom prst="rect">
            <a:avLst/>
          </a:prstGeom>
          <a:noFill/>
          <a:ln w="9525">
            <a:noFill/>
            <a:miter lim="800000"/>
          </a:ln>
          <a:effectLst/>
        </p:spPr>
        <p:txBody>
          <a:bodyPr vert="horz" wrap="none" lIns="91440" tIns="45720" rIns="91440" bIns="45720" numCol="1" anchor="ctr" anchorCtr="0" compatLnSpc="1">
            <a:spAutoFit/>
          </a:bodyPr>
          <a:lstStyle/>
          <a:p>
            <a:r>
              <a:rPr lang="zh-CN" altLang="en-US" b="1" smtClean="0">
                <a:solidFill>
                  <a:srgbClr val="A50021"/>
                </a:solidFill>
              </a:rPr>
              <a:t>额定</a:t>
            </a:r>
            <a:endParaRPr lang="zh-CN" altLang="en-US">
              <a:solidFill>
                <a:srgbClr val="A50021"/>
              </a:solidFill>
            </a:endParaRPr>
          </a:p>
        </p:txBody>
      </p:sp>
      <p:sp>
        <p:nvSpPr>
          <p:cNvPr id="6" name="Rectangle 14"/>
          <p:cNvSpPr>
            <a:spLocks noChangeArrowheads="1"/>
          </p:cNvSpPr>
          <p:nvPr/>
        </p:nvSpPr>
        <p:spPr bwMode="auto">
          <a:xfrm>
            <a:off x="4366293" y="2929728"/>
            <a:ext cx="800219" cy="461665"/>
          </a:xfrm>
          <a:prstGeom prst="rect">
            <a:avLst/>
          </a:prstGeom>
          <a:noFill/>
          <a:ln w="9525">
            <a:noFill/>
            <a:miter lim="800000"/>
          </a:ln>
          <a:effectLst/>
        </p:spPr>
        <p:txBody>
          <a:bodyPr vert="horz" wrap="none" lIns="91440" tIns="45720" rIns="91440" bIns="45720" numCol="1" anchor="ctr" anchorCtr="0" compatLnSpc="1">
            <a:spAutoFit/>
          </a:bodyPr>
          <a:lstStyle/>
          <a:p>
            <a:r>
              <a:rPr lang="zh-CN" altLang="en-US" b="1" smtClean="0">
                <a:solidFill>
                  <a:srgbClr val="A50021"/>
                </a:solidFill>
              </a:rPr>
              <a:t>实际</a:t>
            </a:r>
            <a:endParaRPr lang="zh-CN" altLang="en-US">
              <a:solidFill>
                <a:srgbClr val="A50021"/>
              </a:solidFill>
            </a:endParaRPr>
          </a:p>
        </p:txBody>
      </p:sp>
      <p:sp>
        <p:nvSpPr>
          <p:cNvPr id="7" name="Rectangle 14"/>
          <p:cNvSpPr>
            <a:spLocks noChangeArrowheads="1"/>
          </p:cNvSpPr>
          <p:nvPr/>
        </p:nvSpPr>
        <p:spPr bwMode="auto">
          <a:xfrm>
            <a:off x="3452000" y="3501232"/>
            <a:ext cx="1415772" cy="461665"/>
          </a:xfrm>
          <a:prstGeom prst="rect">
            <a:avLst/>
          </a:prstGeom>
          <a:noFill/>
          <a:ln w="9525">
            <a:noFill/>
            <a:miter lim="800000"/>
          </a:ln>
          <a:effectLst/>
        </p:spPr>
        <p:txBody>
          <a:bodyPr vert="horz" wrap="none" lIns="91440" tIns="45720" rIns="91440" bIns="45720" numCol="1" anchor="ctr" anchorCtr="0" compatLnSpc="1">
            <a:spAutoFit/>
          </a:bodyPr>
          <a:lstStyle/>
          <a:p>
            <a:r>
              <a:rPr lang="zh-CN" altLang="en-US" b="1" smtClean="0">
                <a:solidFill>
                  <a:srgbClr val="A50021"/>
                </a:solidFill>
              </a:rPr>
              <a:t>实际功率</a:t>
            </a:r>
            <a:endParaRPr lang="zh-CN" altLang="en-US">
              <a:solidFill>
                <a:srgbClr val="A50021"/>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nodeType="clickPar">
                      <p:stCondLst>
                        <p:cond delay="indefinite"/>
                      </p:stCondLst>
                      <p:childTnLst>
                        <p:par>
                          <p:cTn id="19" fill="hold" nodeType="after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nodeType="clickPar">
                      <p:stCondLst>
                        <p:cond delay="indefinite"/>
                      </p:stCondLst>
                      <p:childTnLst>
                        <p:par>
                          <p:cTn id="24" fill="hold" nodeType="after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Lst>
  </p:timing>
</p:sld>
</file>

<file path=ppt/tags/tag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2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3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4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4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5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7.xml><?xml version="1.0" encoding="utf-8"?>
<p:tagLst xmlns:p="http://schemas.openxmlformats.org/presentationml/2006/main">
  <p:tag name="KSO_WM_BEAUTIFY_FLAG" val="#wm#"/>
  <p:tag name="KSO_WM_TAG_VERSION" val="1.0"/>
  <p:tag name="KSO_WM_TEMPLATE_CATEGORY" val="custom"/>
  <p:tag name="KSO_WM_TEMPLATE_INDEX" val="20205081"/>
  <p:tag name="KSO_WM_UNIT_COMPATIBLE" val="0"/>
  <p:tag name="KSO_WM_UNIT_DIAGRAM_ISNUMVISUAL" val="0"/>
  <p:tag name="KSO_WM_UNIT_DIAGRAM_ISREFERUNIT" val="0"/>
  <p:tag name="KSO_WM_UNIT_HIGHLIGHT" val="0"/>
  <p:tag name="KSO_WM_UNIT_ID" val="_0**"/>
  <p:tag name="KSO_WM_UNIT_LAYERLEVEL" val="1"/>
</p:tagLst>
</file>

<file path=ppt/tags/tag58.xml><?xml version="1.0" encoding="utf-8"?>
<p:tagLst xmlns:p="http://schemas.openxmlformats.org/presentationml/2006/main">
  <p:tag name="KSO_WM_BEAUTIFY_FLAG" val="#wm#"/>
  <p:tag name="KSO_WM_TAG_VERSION" val="1.0"/>
  <p:tag name="KSO_WM_TEMPLATE_CATEGORY" val="custom"/>
  <p:tag name="KSO_WM_TEMPLATE_INDEX" val="20205081"/>
  <p:tag name="KSO_WM_UNIT_COMPATIBLE" val="0"/>
  <p:tag name="KSO_WM_UNIT_DIAGRAM_ISNUMVISUAL" val="0"/>
  <p:tag name="KSO_WM_UNIT_DIAGRAM_ISREFERUNIT" val="0"/>
  <p:tag name="KSO_WM_UNIT_HIGHLIGHT" val="0"/>
  <p:tag name="KSO_WM_UNIT_ID" val="_0**"/>
  <p:tag name="KSO_WM_UNIT_LAYERLEVEL" val="1"/>
</p:tagLst>
</file>

<file path=ppt/tags/tag5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6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6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62.xml><?xml version="1.0" encoding="utf-8"?>
<p:tagLst xmlns:p="http://schemas.openxmlformats.org/presentationml/2006/main">
  <p:tag name="KSO_WM_BEAUTIFY_FLAG" val="#wm#"/>
  <p:tag name="KSO_WM_TAG_VERSION" val="1.0"/>
  <p:tag name="KSO_WM_TEMPLATE_CATEGORY" val="custom"/>
  <p:tag name="KSO_WM_TEMPLATE_COLOR_TYPE" val="1"/>
  <p:tag name="KSO_WM_TEMPLATE_INDEX" val="20205081"/>
  <p:tag name="KSO_WM_TEMPLATE_MASTER_TYPE" val="0"/>
  <p:tag name="KSO_WM_TEMPLATE_SUBCATEGORY" val="19"/>
  <p:tag name="KSO_WM_TEMPLATE_THUMBS_INDEX" val="1、4、7、12、13、14、15、16、17、18、20、24、25、28、33、36、40、43、44"/>
  <p:tag name="KSO_WM_UNIT_SHOW_EDIT_AREA_INDICATION" val="1"/>
</p:tagLst>
</file>

<file path=ppt/tags/tag63.xml><?xml version="1.0" encoding="utf-8"?>
<p:tagLst xmlns:p="http://schemas.openxmlformats.org/presentationml/2006/main">
  <p:tag name="AS_OS" val="Unix 3.10 unknown"/>
  <p:tag name="AS_RELEASE_DATE" val="2020.11.30"/>
  <p:tag name="AS_TITLE" val="Aspose.Slides for Java"/>
  <p:tag name="AS_VERSION" val="20.11"/>
</p:tagLst>
</file>

<file path=ppt/tags/tag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heme/theme1.xml><?xml version="1.0" encoding="utf-8"?>
<a:theme xmlns:r="http://schemas.openxmlformats.org/officeDocument/2006/relationships" xmlns:a="http://schemas.openxmlformats.org/drawingml/2006/main" name="自定义设计方案">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Paragraphs>225</Paragraphs>
  <Slides>47</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47</vt:i4>
      </vt:variant>
    </vt:vector>
  </HeadingPairs>
  <TitlesOfParts>
    <vt:vector size="55" baseType="lpstr">
      <vt:lpstr>Arial</vt:lpstr>
      <vt:lpstr>微软雅黑</vt:lpstr>
      <vt:lpstr>Wingdings</vt:lpstr>
      <vt:lpstr>Calibri</vt:lpstr>
      <vt:lpstr>Times New Roman</vt:lpstr>
      <vt:lpstr>方正书宋_GBK</vt:lpstr>
      <vt:lpstr>NEU-BZ-S92</vt:lpstr>
      <vt:lpstr>自定义设计方案</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20.1100</AppVersion>
  <TotalTime>0</TotalTime>
  <Application>Aspose.Slides for Java</Applicat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Printed>2021-02-04T19:56:00Z</cp:lastPrinted>
  <dcterms:created xsi:type="dcterms:W3CDTF">2021-02-04T19:56:00Z</dcterms:created>
  <dcterms:modified xsi:type="dcterms:W3CDTF">2021-02-04T11:56:01Z</dcterms:modified>
</cp:coreProperties>
</file>

<file path=docProps/custom.xml><?xml version="1.0" encoding="utf-8"?>
<Properties xmlns:vt="http://schemas.openxmlformats.org/officeDocument/2006/docPropsVTypes" xmlns="http://schemas.openxmlformats.org/officeDocument/2006/custom-properties">
  <property fmtid="{D5CDD505-2E9C-101B-9397-08002B2CF9AE}" pid="2" name="album">
    <vt:lpwstr>rbm.xkw.com</vt:lpwstr>
  </property>
  <property fmtid="{D5CDD505-2E9C-101B-9397-08002B2CF9AE}" pid="3" name="author">
    <vt:lpwstr>rbm.xkw.com</vt:lpwstr>
  </property>
  <property fmtid="{D5CDD505-2E9C-101B-9397-08002B2CF9AE}" pid="4" name="company">
    <vt:lpwstr>学科网</vt:lpwstr>
  </property>
  <property fmtid="{D5CDD505-2E9C-101B-9397-08002B2CF9AE}" pid="5" name="copyright">
    <vt:lpwstr>学科网版权所有</vt:lpwstr>
  </property>
</Properties>
</file>