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1" r:id="rId2"/>
    <p:sldId id="279" r:id="rId3"/>
    <p:sldId id="284" r:id="rId4"/>
    <p:sldId id="290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85" r:id="rId16"/>
    <p:sldId id="286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A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1554" y="-96"/>
      </p:cViewPr>
      <p:guideLst>
        <p:guide orient="horz" pos="21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2019/8/20</a:t>
            </a:fld>
            <a:endParaRPr lang="zh-CN" altLang="en-US" strike="noStrike" noProof="1" smtClean="0">
              <a:latin typeface="Calibri" panose="020F0502020204030204" pitchFamily="34" charset="0"/>
              <a:ea typeface="幼圆" panose="02010509060101010101" pitchFamily="49" charset="-122"/>
              <a:cs typeface="+mn-ea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382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gradFill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3"/>
              </a:gs>
              <a:gs pos="100000">
                <a:schemeClr val="accent4"/>
              </a:gs>
            </a:gsLst>
            <a:lin ang="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6" Type="http://schemas.openxmlformats.org/officeDocument/2006/relationships/slide" Target="slide1.xml"/><Relationship Id="rId5" Type="http://schemas.openxmlformats.org/officeDocument/2006/relationships/hyperlink" Target="&#20843;&#19978;/&#31532;&#19968;&#31456;%20&#22768;&#29616;&#35937;/&#22235;.&#22122;&#22768;&#30340;&#21361;&#23475;&#21644;&#25511;&#21046;/&#28040;&#22768;&#22120;2.MPG" TargetMode="Externa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2.xml"/><Relationship Id="rId7" Type="http://schemas.openxmlformats.org/officeDocument/2006/relationships/hyperlink" Target="http://ks.cn.yahoo.com/question/1307112203395_2.html" TargetMode="Externa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6.xml"/><Relationship Id="rId6" Type="http://schemas.openxmlformats.org/officeDocument/2006/relationships/image" Target="../media/image5.jpeg"/><Relationship Id="rId5" Type="http://schemas.openxmlformats.org/officeDocument/2006/relationships/hyperlink" Target="http://exhaustsystem.win.mofcom.gov.cn/www/8/exhaustsystem/img/2008328163612.jpg" TargetMode="Externa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7.xml"/><Relationship Id="rId6" Type="http://schemas.openxmlformats.org/officeDocument/2006/relationships/image" Target="../media/image8.jpeg"/><Relationship Id="rId5" Type="http://schemas.openxmlformats.org/officeDocument/2006/relationships/hyperlink" Target="http://images.google.cn/imgres?imgurl=http://pic.nipic.com/2008-01-11/20081119050373_2.jpg&amp;imgrefurl=http://www.nipic.com/show/4/104/298bcc71afc24314.html&amp;usg=__5U7jkJ4aGEndPTxhpzSEg3O0IWk=&amp;h=960&amp;w=1000&amp;sz=158&amp;hl=zh-CN&amp;start=13&amp;tbnid=Iu5S5UIvgoixrM:&amp;tbnh=143&amp;tbnw=149&amp;prev=/images?q=%E6%94%BE%E9%9E%AD%E7%82%AE&amp;gbv=2&amp;hl=zh-CN&amp;sa=G&amp;newwindow=1" TargetMode="Externa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399251" y="2157095"/>
            <a:ext cx="6018944" cy="1557655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accent1"/>
                    </a:gs>
                    <a:gs pos="33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第二</a:t>
            </a:r>
            <a:r>
              <a:rPr lang="zh-CN" altLang="en-US" sz="36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章  声</a:t>
            </a:r>
            <a:r>
              <a:rPr lang="zh-CN" altLang="en-US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现象</a:t>
            </a:r>
            <a:endParaRPr lang="zh-CN" altLang="en-US" sz="3600" b="1" kern="1200" baseline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j-cs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91615" y="430530"/>
            <a:ext cx="35020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黑体" panose="02010609060101010101" pitchFamily="2" charset="-122"/>
                <a:ea typeface="黑体" panose="02010609060101010101" pitchFamily="2" charset="-122"/>
              </a:rPr>
              <a:t>八年级物理人教版</a:t>
            </a:r>
            <a:r>
              <a:rPr lang="en-US" altLang="zh-CN" sz="20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en-US" sz="2000">
                <a:latin typeface="黑体" panose="02010609060101010101" pitchFamily="2" charset="-122"/>
                <a:ea typeface="黑体" panose="02010609060101010101" pitchFamily="2" charset="-122"/>
              </a:rPr>
              <a:t>上册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31534" y="3180453"/>
            <a:ext cx="671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4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节 噪声的危害和控制</a:t>
            </a:r>
            <a:endParaRPr lang="en-US" altLang="zh-CN" sz="44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40680" y="5920105"/>
            <a:ext cx="22796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黑体" panose="02010609060101010101" pitchFamily="2" charset="-122"/>
                <a:ea typeface="黑体" panose="02010609060101010101" pitchFamily="2" charset="-122"/>
              </a:rPr>
              <a:t>授课人：</a:t>
            </a:r>
            <a:r>
              <a:rPr lang="en-US" altLang="zh-CN">
                <a:latin typeface="黑体" panose="02010609060101010101" pitchFamily="2" charset="-122"/>
                <a:ea typeface="黑体" panose="02010609060101010101" pitchFamily="2" charset="-122"/>
              </a:rPr>
              <a:t>XXXX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13313"/>
          <p:cNvSpPr txBox="1"/>
          <p:nvPr/>
        </p:nvSpPr>
        <p:spPr>
          <a:xfrm>
            <a:off x="2767965" y="975043"/>
            <a:ext cx="3959225" cy="6397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charset="-76"/>
              </a:rPr>
              <a:t>噪声的等级和危害</a:t>
            </a:r>
          </a:p>
        </p:txBody>
      </p:sp>
      <p:sp>
        <p:nvSpPr>
          <p:cNvPr id="13315" name="文本框 13314"/>
          <p:cNvSpPr txBox="1"/>
          <p:nvPr/>
        </p:nvSpPr>
        <p:spPr>
          <a:xfrm>
            <a:off x="391478" y="1551305"/>
            <a:ext cx="7416800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1.</a:t>
            </a:r>
            <a:r>
              <a:rPr lang="zh-CN" altLang="en-US" sz="32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噪声的等级用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分贝</a:t>
            </a:r>
            <a:r>
              <a:rPr lang="zh-CN" altLang="en-US" sz="32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来表示 ，符号是</a:t>
            </a:r>
            <a:r>
              <a:rPr lang="en-US" altLang="zh-CN" sz="3200" b="1">
                <a:latin typeface="楷体" panose="02010609060101010101" pitchFamily="1" charset="-122"/>
                <a:ea typeface="楷体" panose="02010609060101010101" pitchFamily="1" charset="-122"/>
              </a:rPr>
              <a:t>dB</a:t>
            </a:r>
            <a:r>
              <a:rPr lang="en-US" altLang="zh-CN" sz="36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</a:t>
            </a:r>
          </a:p>
        </p:txBody>
      </p:sp>
      <p:sp>
        <p:nvSpPr>
          <p:cNvPr id="13316" name="文本框 13315"/>
          <p:cNvSpPr txBox="1"/>
          <p:nvPr/>
        </p:nvSpPr>
        <p:spPr>
          <a:xfrm>
            <a:off x="607378" y="2199005"/>
            <a:ext cx="6481762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charset="-76"/>
              </a:rPr>
              <a:t>为了保护听力</a:t>
            </a:r>
            <a:r>
              <a:rPr lang="en-US" altLang="zh-CN" sz="3200" b="1">
                <a:latin typeface="Arial" panose="020B0604020202020204" charset="-76"/>
              </a:rPr>
              <a:t>,</a:t>
            </a:r>
            <a:r>
              <a:rPr lang="zh-CN" altLang="en-US" sz="3200" b="1">
                <a:latin typeface="Arial" panose="020B0604020202020204" charset="-76"/>
              </a:rPr>
              <a:t>声音不能超过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charset="-76"/>
              </a:rPr>
              <a:t>90dB</a:t>
            </a:r>
          </a:p>
        </p:txBody>
      </p:sp>
      <p:sp>
        <p:nvSpPr>
          <p:cNvPr id="13317" name="文本框 13316"/>
          <p:cNvSpPr txBox="1"/>
          <p:nvPr/>
        </p:nvSpPr>
        <p:spPr>
          <a:xfrm>
            <a:off x="535940" y="2775268"/>
            <a:ext cx="7632700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charset="-76"/>
              </a:rPr>
              <a:t>为了保证工作和学习</a:t>
            </a:r>
            <a:r>
              <a:rPr lang="en-US" altLang="zh-CN" sz="3200" b="1">
                <a:latin typeface="Arial" panose="020B0604020202020204" charset="-76"/>
              </a:rPr>
              <a:t>,</a:t>
            </a:r>
            <a:r>
              <a:rPr lang="zh-CN" altLang="en-US" sz="3200" b="1">
                <a:latin typeface="Arial" panose="020B0604020202020204" charset="-76"/>
              </a:rPr>
              <a:t>声音不能超过</a:t>
            </a:r>
            <a:r>
              <a:rPr lang="en-US" altLang="zh-CN" sz="3200" b="1">
                <a:solidFill>
                  <a:srgbClr val="FF00FF"/>
                </a:solidFill>
                <a:latin typeface="Arial" panose="020B0604020202020204" charset="-76"/>
              </a:rPr>
              <a:t>70dB</a:t>
            </a:r>
          </a:p>
        </p:txBody>
      </p:sp>
      <p:sp>
        <p:nvSpPr>
          <p:cNvPr id="13318" name="文本框 13317"/>
          <p:cNvSpPr txBox="1"/>
          <p:nvPr/>
        </p:nvSpPr>
        <p:spPr>
          <a:xfrm>
            <a:off x="535940" y="3351530"/>
            <a:ext cx="76327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charset="-76"/>
              </a:rPr>
              <a:t>为了保证休息和睡眠</a:t>
            </a:r>
            <a:r>
              <a:rPr lang="en-US" altLang="zh-CN" sz="3200" b="1">
                <a:latin typeface="Arial" panose="020B0604020202020204" charset="-76"/>
              </a:rPr>
              <a:t>,</a:t>
            </a:r>
            <a:r>
              <a:rPr lang="zh-CN" altLang="en-US" sz="3200" b="1">
                <a:latin typeface="Arial" panose="020B0604020202020204" charset="-76"/>
              </a:rPr>
              <a:t>声音不能超过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charset="-76"/>
              </a:rPr>
              <a:t>50dB</a:t>
            </a:r>
          </a:p>
        </p:txBody>
      </p:sp>
      <p:sp>
        <p:nvSpPr>
          <p:cNvPr id="13319" name="文本框 13318"/>
          <p:cNvSpPr txBox="1"/>
          <p:nvPr/>
        </p:nvSpPr>
        <p:spPr>
          <a:xfrm>
            <a:off x="391478" y="3999230"/>
            <a:ext cx="7129462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2.</a:t>
            </a:r>
            <a:r>
              <a:rPr lang="zh-CN" altLang="en-US" sz="36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噪声的危害</a:t>
            </a:r>
          </a:p>
        </p:txBody>
      </p:sp>
      <p:sp>
        <p:nvSpPr>
          <p:cNvPr id="13320" name="文本框 13319"/>
          <p:cNvSpPr txBox="1"/>
          <p:nvPr/>
        </p:nvSpPr>
        <p:spPr>
          <a:xfrm>
            <a:off x="535940" y="4719955"/>
            <a:ext cx="8335645" cy="64516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Arial" panose="020B0604020202020204" charset="-76"/>
              </a:rPr>
              <a:t>严重影响人们的工作、生活和身心健康</a:t>
            </a:r>
          </a:p>
        </p:txBody>
      </p:sp>
      <p:sp>
        <p:nvSpPr>
          <p:cNvPr id="13321" name="文本框 13320"/>
          <p:cNvSpPr txBox="1"/>
          <p:nvPr/>
        </p:nvSpPr>
        <p:spPr>
          <a:xfrm>
            <a:off x="535623" y="5518150"/>
            <a:ext cx="8135937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charset="-76"/>
              </a:rPr>
              <a:t>长期在噪声环境下工作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charset="-76"/>
              </a:rPr>
              <a:t>,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charset="-76"/>
              </a:rPr>
              <a:t>会使听力下降甚至致人耳聋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charset="-76"/>
              </a:rPr>
              <a:t>,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charset="-76"/>
              </a:rPr>
              <a:t>还能造城其他疾病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charset="-76"/>
              </a:rPr>
              <a:t>(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charset="-76"/>
              </a:rPr>
              <a:t>头疼、高血压等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charset="-76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  <p:bldP spid="13319" grpId="0"/>
      <p:bldP spid="13320" grpId="0"/>
      <p:bldP spid="133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/>
          <p:nvPr/>
        </p:nvSpPr>
        <p:spPr>
          <a:xfrm>
            <a:off x="1090295" y="2205038"/>
            <a:ext cx="1852613" cy="11906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 latinLnBrk="1"/>
            <a:r>
              <a:rPr lang="zh-CN" altLang="en-US" sz="3600" b="1">
                <a:solidFill>
                  <a:srgbClr val="FF3377"/>
                </a:solidFill>
                <a:latin typeface="Gulim" panose="020B0600000101010101" pitchFamily="2" charset="-127"/>
                <a:ea typeface="楷体_GB2312" charset="-122"/>
              </a:rPr>
              <a:t>声源</a:t>
            </a:r>
          </a:p>
          <a:p>
            <a:pPr algn="ctr" latinLnBrk="1"/>
            <a:r>
              <a:rPr lang="zh-CN" altLang="en-US" sz="3600" b="1">
                <a:solidFill>
                  <a:srgbClr val="FF3377"/>
                </a:solidFill>
                <a:latin typeface="Gulim" panose="020B0600000101010101" pitchFamily="2" charset="-127"/>
                <a:ea typeface="楷体_GB2312" charset="-122"/>
              </a:rPr>
              <a:t>振动</a:t>
            </a:r>
          </a:p>
        </p:txBody>
      </p:sp>
      <p:sp>
        <p:nvSpPr>
          <p:cNvPr id="14339" name="Text Box 5"/>
          <p:cNvSpPr txBox="1"/>
          <p:nvPr/>
        </p:nvSpPr>
        <p:spPr>
          <a:xfrm>
            <a:off x="3398520" y="2238375"/>
            <a:ext cx="2346325" cy="11906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 latinLnBrk="1"/>
            <a:r>
              <a:rPr lang="zh-CN" altLang="en-US" sz="3600" b="1">
                <a:solidFill>
                  <a:srgbClr val="FF3377"/>
                </a:solidFill>
                <a:latin typeface="Gulim" panose="020B0600000101010101" pitchFamily="2" charset="-127"/>
                <a:ea typeface="楷体_GB2312" charset="-122"/>
              </a:rPr>
              <a:t>空气等介</a:t>
            </a:r>
          </a:p>
          <a:p>
            <a:pPr algn="ctr" latinLnBrk="1"/>
            <a:r>
              <a:rPr lang="zh-CN" altLang="en-US" sz="3600" b="1">
                <a:solidFill>
                  <a:srgbClr val="FF3377"/>
                </a:solidFill>
                <a:latin typeface="Gulim" panose="020B0600000101010101" pitchFamily="2" charset="-127"/>
                <a:ea typeface="楷体_GB2312" charset="-122"/>
              </a:rPr>
              <a:t>质的传播</a:t>
            </a:r>
          </a:p>
        </p:txBody>
      </p:sp>
      <p:sp>
        <p:nvSpPr>
          <p:cNvPr id="14340" name="Text Box 6"/>
          <p:cNvSpPr txBox="1"/>
          <p:nvPr/>
        </p:nvSpPr>
        <p:spPr>
          <a:xfrm>
            <a:off x="5821045" y="2246313"/>
            <a:ext cx="2206625" cy="11906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 latinLnBrk="1"/>
            <a:r>
              <a:rPr lang="zh-CN" altLang="en-US" sz="3600" b="1">
                <a:solidFill>
                  <a:srgbClr val="FF3377"/>
                </a:solidFill>
                <a:latin typeface="Gulim" panose="020B0600000101010101" pitchFamily="2" charset="-127"/>
                <a:ea typeface="楷体_GB2312" charset="-122"/>
              </a:rPr>
              <a:t>鼓膜</a:t>
            </a:r>
          </a:p>
          <a:p>
            <a:pPr algn="ctr" latinLnBrk="1"/>
            <a:r>
              <a:rPr lang="zh-CN" altLang="en-US" sz="3600" b="1">
                <a:solidFill>
                  <a:srgbClr val="FF3377"/>
                </a:solidFill>
                <a:latin typeface="Gulim" panose="020B0600000101010101" pitchFamily="2" charset="-127"/>
                <a:ea typeface="楷体_GB2312" charset="-122"/>
              </a:rPr>
              <a:t>振动</a:t>
            </a:r>
          </a:p>
        </p:txBody>
      </p:sp>
      <p:sp>
        <p:nvSpPr>
          <p:cNvPr id="14341" name="AutoShape 7"/>
          <p:cNvSpPr/>
          <p:nvPr/>
        </p:nvSpPr>
        <p:spPr>
          <a:xfrm>
            <a:off x="1918970" y="3613150"/>
            <a:ext cx="287338" cy="719138"/>
          </a:xfrm>
          <a:prstGeom prst="downArrow">
            <a:avLst>
              <a:gd name="adj1" fmla="val 50000"/>
              <a:gd name="adj2" fmla="val 62568"/>
            </a:avLst>
          </a:prstGeom>
          <a:solidFill>
            <a:srgbClr val="00FFFF">
              <a:alpha val="100000"/>
            </a:srgbClr>
          </a:solidFill>
          <a:ln w="9525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endParaRPr sz="2800">
              <a:latin typeface="Times New Roman" panose="02020603050405020304" pitchFamily="2" charset="0"/>
            </a:endParaRPr>
          </a:p>
        </p:txBody>
      </p:sp>
      <p:sp>
        <p:nvSpPr>
          <p:cNvPr id="14342" name="Text Box 8">
            <a:hlinkClick r:id="rId5" action="ppaction://hlinkfile"/>
          </p:cNvPr>
          <p:cNvSpPr txBox="1"/>
          <p:nvPr/>
        </p:nvSpPr>
        <p:spPr>
          <a:xfrm>
            <a:off x="1342708" y="4346575"/>
            <a:ext cx="1555750" cy="11906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latinLnBrk="1"/>
            <a:r>
              <a:rPr lang="zh-CN" altLang="en-US" sz="3600">
                <a:solidFill>
                  <a:srgbClr val="CC00FF"/>
                </a:solidFill>
                <a:latin typeface="Gulim" panose="020B0600000101010101" pitchFamily="2" charset="-127"/>
                <a:ea typeface="黑体" panose="02010609060101010101" pitchFamily="2" charset="-122"/>
              </a:rPr>
              <a:t>防止噪</a:t>
            </a:r>
          </a:p>
          <a:p>
            <a:pPr latinLnBrk="1"/>
            <a:r>
              <a:rPr lang="zh-CN" altLang="en-US" sz="3600">
                <a:solidFill>
                  <a:srgbClr val="CC00FF"/>
                </a:solidFill>
                <a:latin typeface="Gulim" panose="020B0600000101010101" pitchFamily="2" charset="-127"/>
                <a:ea typeface="黑体" panose="02010609060101010101" pitchFamily="2" charset="-122"/>
              </a:rPr>
              <a:t>声产生</a:t>
            </a:r>
          </a:p>
        </p:txBody>
      </p:sp>
      <p:sp>
        <p:nvSpPr>
          <p:cNvPr id="14343" name="AutoShape 9"/>
          <p:cNvSpPr/>
          <p:nvPr/>
        </p:nvSpPr>
        <p:spPr>
          <a:xfrm>
            <a:off x="4373245" y="3708400"/>
            <a:ext cx="287338" cy="719138"/>
          </a:xfrm>
          <a:prstGeom prst="downArrow">
            <a:avLst>
              <a:gd name="adj1" fmla="val 50000"/>
              <a:gd name="adj2" fmla="val 62568"/>
            </a:avLst>
          </a:prstGeom>
          <a:solidFill>
            <a:srgbClr val="00FFFF">
              <a:alpha val="100000"/>
            </a:srgbClr>
          </a:solidFill>
          <a:ln w="9525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endParaRPr sz="2800">
              <a:latin typeface="Times New Roman" panose="02020603050405020304" pitchFamily="2" charset="0"/>
            </a:endParaRPr>
          </a:p>
        </p:txBody>
      </p:sp>
      <p:sp>
        <p:nvSpPr>
          <p:cNvPr id="14344" name="Text Box 10">
            <a:hlinkClick r:id="rId6" action="ppaction://hlinksldjump"/>
          </p:cNvPr>
          <p:cNvSpPr txBox="1"/>
          <p:nvPr/>
        </p:nvSpPr>
        <p:spPr>
          <a:xfrm>
            <a:off x="3535045" y="4349750"/>
            <a:ext cx="2012950" cy="11906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algn="ctr" latinLnBrk="1"/>
            <a:r>
              <a:rPr lang="zh-CN" altLang="en-US" sz="3600">
                <a:solidFill>
                  <a:srgbClr val="CC00FF"/>
                </a:solidFill>
                <a:latin typeface="Gulim" panose="020B0600000101010101" pitchFamily="2" charset="-127"/>
                <a:ea typeface="黑体" panose="02010609060101010101" pitchFamily="2" charset="-122"/>
              </a:rPr>
              <a:t>阻断噪</a:t>
            </a:r>
          </a:p>
          <a:p>
            <a:pPr algn="ctr" latinLnBrk="1"/>
            <a:r>
              <a:rPr lang="zh-CN" altLang="en-US" sz="3600">
                <a:solidFill>
                  <a:srgbClr val="CC00FF"/>
                </a:solidFill>
                <a:latin typeface="Gulim" panose="020B0600000101010101" pitchFamily="2" charset="-127"/>
                <a:ea typeface="黑体" panose="02010609060101010101" pitchFamily="2" charset="-122"/>
              </a:rPr>
              <a:t>声的传播</a:t>
            </a:r>
          </a:p>
        </p:txBody>
      </p:sp>
      <p:sp>
        <p:nvSpPr>
          <p:cNvPr id="14345" name="AutoShape 11"/>
          <p:cNvSpPr/>
          <p:nvPr/>
        </p:nvSpPr>
        <p:spPr>
          <a:xfrm>
            <a:off x="6811645" y="3617913"/>
            <a:ext cx="287338" cy="719137"/>
          </a:xfrm>
          <a:prstGeom prst="downArrow">
            <a:avLst>
              <a:gd name="adj1" fmla="val 50000"/>
              <a:gd name="adj2" fmla="val 62568"/>
            </a:avLst>
          </a:prstGeom>
          <a:solidFill>
            <a:srgbClr val="00FFFF">
              <a:alpha val="100000"/>
            </a:srgbClr>
          </a:solidFill>
          <a:ln w="9525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endParaRPr sz="2800">
              <a:latin typeface="Times New Roman" panose="02020603050405020304" pitchFamily="2" charset="0"/>
            </a:endParaRPr>
          </a:p>
        </p:txBody>
      </p:sp>
      <p:sp>
        <p:nvSpPr>
          <p:cNvPr id="14346" name="Text Box 12">
            <a:hlinkClick r:id="rId6" action="ppaction://hlinksldjump"/>
          </p:cNvPr>
          <p:cNvSpPr txBox="1"/>
          <p:nvPr/>
        </p:nvSpPr>
        <p:spPr>
          <a:xfrm>
            <a:off x="6125845" y="4335463"/>
            <a:ext cx="2012950" cy="11906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latinLnBrk="1"/>
            <a:r>
              <a:rPr lang="zh-CN" altLang="en-US" sz="3600">
                <a:solidFill>
                  <a:srgbClr val="CC00FF"/>
                </a:solidFill>
                <a:latin typeface="Gulim" panose="020B0600000101010101" pitchFamily="2" charset="-127"/>
                <a:ea typeface="黑体" panose="02010609060101010101" pitchFamily="2" charset="-122"/>
              </a:rPr>
              <a:t>防止噪声</a:t>
            </a:r>
          </a:p>
          <a:p>
            <a:pPr latinLnBrk="1"/>
            <a:r>
              <a:rPr lang="zh-CN" altLang="en-US" sz="3600">
                <a:solidFill>
                  <a:srgbClr val="CC00FF"/>
                </a:solidFill>
                <a:latin typeface="Gulim" panose="020B0600000101010101" pitchFamily="2" charset="-127"/>
                <a:ea typeface="黑体" panose="02010609060101010101" pitchFamily="2" charset="-122"/>
              </a:rPr>
              <a:t>进入耳朵</a:t>
            </a:r>
          </a:p>
        </p:txBody>
      </p:sp>
      <p:sp>
        <p:nvSpPr>
          <p:cNvPr id="14347" name="Text Box 15"/>
          <p:cNvSpPr txBox="1"/>
          <p:nvPr/>
        </p:nvSpPr>
        <p:spPr>
          <a:xfrm>
            <a:off x="2620645" y="2565400"/>
            <a:ext cx="946150" cy="3667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b="1" dirty="0">
                <a:latin typeface="Arial" panose="020B0604020202020204" charset="-76"/>
              </a:rPr>
              <a:t>______</a:t>
            </a:r>
          </a:p>
        </p:txBody>
      </p:sp>
      <p:sp>
        <p:nvSpPr>
          <p:cNvPr id="14348" name="Text Box 16"/>
          <p:cNvSpPr txBox="1"/>
          <p:nvPr/>
        </p:nvSpPr>
        <p:spPr>
          <a:xfrm>
            <a:off x="5516245" y="2565400"/>
            <a:ext cx="946150" cy="3667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b="1" dirty="0">
                <a:latin typeface="Arial" panose="020B0604020202020204" charset="-76"/>
              </a:rPr>
              <a:t>______</a:t>
            </a:r>
          </a:p>
        </p:txBody>
      </p:sp>
      <p:sp>
        <p:nvSpPr>
          <p:cNvPr id="14349" name="Text Box 17"/>
          <p:cNvSpPr txBox="1"/>
          <p:nvPr/>
        </p:nvSpPr>
        <p:spPr>
          <a:xfrm>
            <a:off x="1249045" y="5402263"/>
            <a:ext cx="1539875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(</a:t>
            </a:r>
            <a:r>
              <a:rPr lang="zh-CN" altLang="en-US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消声</a:t>
            </a:r>
            <a:r>
              <a:rPr lang="en-US" altLang="x-none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)</a:t>
            </a:r>
          </a:p>
        </p:txBody>
      </p:sp>
      <p:sp>
        <p:nvSpPr>
          <p:cNvPr id="14350" name="Text Box 18"/>
          <p:cNvSpPr txBox="1"/>
          <p:nvPr/>
        </p:nvSpPr>
        <p:spPr>
          <a:xfrm>
            <a:off x="6354445" y="5402263"/>
            <a:ext cx="1539875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(</a:t>
            </a:r>
            <a:r>
              <a:rPr lang="zh-CN" altLang="en-US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隔声</a:t>
            </a:r>
            <a:r>
              <a:rPr lang="en-US" altLang="x-none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)</a:t>
            </a:r>
          </a:p>
        </p:txBody>
      </p:sp>
      <p:sp>
        <p:nvSpPr>
          <p:cNvPr id="14351" name="Text Box 19"/>
          <p:cNvSpPr txBox="1"/>
          <p:nvPr/>
        </p:nvSpPr>
        <p:spPr>
          <a:xfrm>
            <a:off x="3839845" y="5402263"/>
            <a:ext cx="1539875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(</a:t>
            </a:r>
            <a:r>
              <a:rPr lang="zh-CN" altLang="en-US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吸声</a:t>
            </a:r>
            <a:r>
              <a:rPr lang="en-US" altLang="x-none" sz="40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)</a:t>
            </a:r>
          </a:p>
        </p:txBody>
      </p:sp>
      <p:sp>
        <p:nvSpPr>
          <p:cNvPr id="14352" name="矩形 14351"/>
          <p:cNvSpPr/>
          <p:nvPr/>
        </p:nvSpPr>
        <p:spPr>
          <a:xfrm>
            <a:off x="690245" y="1457325"/>
            <a:ext cx="7983538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charset="-76"/>
              </a:rPr>
              <a:t>声音从产生到引起听觉有哪几个阶段？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1" grpId="0" bldLvl="0" animBg="1"/>
      <p:bldP spid="14342" grpId="0"/>
      <p:bldP spid="14343" grpId="0" bldLvl="0" animBg="1"/>
      <p:bldP spid="14344" grpId="0"/>
      <p:bldP spid="14345" grpId="0" bldLvl="0" animBg="1"/>
      <p:bldP spid="14346" grpId="0"/>
      <p:bldP spid="14347" grpId="0"/>
      <p:bldP spid="14348" grpId="0"/>
      <p:bldP spid="14349" grpId="0"/>
      <p:bldP spid="14350" grpId="0"/>
      <p:bldP spid="14351" grpId="0"/>
      <p:bldP spid="143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15361"/>
          <p:cNvSpPr txBox="1"/>
          <p:nvPr/>
        </p:nvSpPr>
        <p:spPr>
          <a:xfrm>
            <a:off x="1027748" y="1236663"/>
            <a:ext cx="7040562" cy="63976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charset="-76"/>
              </a:rPr>
              <a:t>控制噪声也要从这三个方面着手：</a:t>
            </a:r>
          </a:p>
        </p:txBody>
      </p:sp>
      <p:sp>
        <p:nvSpPr>
          <p:cNvPr id="15363" name="文本框 15362"/>
          <p:cNvSpPr txBox="1"/>
          <p:nvPr/>
        </p:nvSpPr>
        <p:spPr>
          <a:xfrm>
            <a:off x="451485" y="2100580"/>
            <a:ext cx="8228965" cy="15684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Arial" panose="020B0604020202020204" charset="-76"/>
              </a:rPr>
              <a:t>       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charset="-76"/>
              </a:rPr>
              <a:t>防止噪声产生（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charset="-76"/>
              </a:rPr>
              <a:t>在声源处减弱噪声：</a:t>
            </a:r>
            <a:r>
              <a:rPr lang="zh-CN" altLang="en-US" sz="3200" b="1">
                <a:latin typeface="Arial" panose="020B0604020202020204" charset="-76"/>
              </a:rPr>
              <a:t>改造声源结构，减小噪声 响度；在声源处加防护罩；在内然机排气管处加消声器。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charset="-76"/>
              </a:rPr>
              <a:t>）</a:t>
            </a:r>
          </a:p>
        </p:txBody>
      </p:sp>
      <p:sp>
        <p:nvSpPr>
          <p:cNvPr id="15364" name="文本框 15363"/>
          <p:cNvSpPr txBox="1"/>
          <p:nvPr/>
        </p:nvSpPr>
        <p:spPr>
          <a:xfrm>
            <a:off x="525145" y="3669030"/>
            <a:ext cx="8045450" cy="15684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  <a:latin typeface="Arial" panose="020B0604020202020204" charset="-76"/>
              </a:rPr>
              <a:t>       阻断噪声的传播（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charset="-76"/>
              </a:rPr>
              <a:t>在传播过程中减弱噪声：</a:t>
            </a:r>
            <a:r>
              <a:rPr lang="zh-CN" altLang="en-US" sz="3200" b="1" dirty="0">
                <a:latin typeface="Arial" panose="020B0604020202020204" charset="-76"/>
              </a:rPr>
              <a:t>用隔音或吸音材料把噪声声源与外界隔离开。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charset="-76"/>
              </a:rPr>
              <a:t>）</a:t>
            </a:r>
          </a:p>
        </p:txBody>
      </p:sp>
      <p:sp>
        <p:nvSpPr>
          <p:cNvPr id="15365" name="文本框 15364"/>
          <p:cNvSpPr txBox="1"/>
          <p:nvPr/>
        </p:nvSpPr>
        <p:spPr>
          <a:xfrm>
            <a:off x="497205" y="5331143"/>
            <a:ext cx="8101013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Arial" panose="020B0604020202020204" charset="-76"/>
              </a:rPr>
              <a:t>       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charset="-76"/>
              </a:rPr>
              <a:t>防止噪声进入人耳（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charset="-76"/>
              </a:rPr>
              <a:t>在人耳处减弱噪声：</a:t>
            </a:r>
            <a:r>
              <a:rPr lang="zh-CN" altLang="en-US" sz="3200" b="1">
                <a:latin typeface="Arial" panose="020B0604020202020204" charset="-76"/>
              </a:rPr>
              <a:t>戴防噪声耳塞，用手指塞 住耳朵等。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charset="-76"/>
              </a:rPr>
              <a:t>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图片 16385" descr="jt0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710" y="2253933"/>
            <a:ext cx="2551113" cy="2616200"/>
          </a:xfrm>
          <a:prstGeom prst="rect">
            <a:avLst/>
          </a:prstGeom>
          <a:noFill/>
          <a:ln w="3810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6387" name="图片 16386" descr="560x341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94635" y="2255520"/>
            <a:ext cx="2873375" cy="2589213"/>
          </a:xfrm>
          <a:prstGeom prst="rect">
            <a:avLst/>
          </a:prstGeom>
          <a:noFill/>
          <a:ln w="5715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6388" name="矩形 16387"/>
          <p:cNvSpPr/>
          <p:nvPr/>
        </p:nvSpPr>
        <p:spPr>
          <a:xfrm>
            <a:off x="3077210" y="4993640"/>
            <a:ext cx="266065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/>
          <a:p>
            <a:r>
              <a:rPr lang="zh-CN" altLang="en-US" sz="3200" b="1">
                <a:solidFill>
                  <a:schemeClr val="accent2"/>
                </a:solidFill>
                <a:latin typeface="Arial" panose="020B0604020202020204" charset="-76"/>
              </a:rPr>
              <a:t>汽车消声器</a:t>
            </a:r>
            <a:r>
              <a:rPr lang="zh-CN" altLang="en-US" sz="3200">
                <a:solidFill>
                  <a:schemeClr val="accent2"/>
                </a:solidFill>
                <a:latin typeface="Arial" panose="020B0604020202020204" charset="-76"/>
              </a:rPr>
              <a:t> </a:t>
            </a:r>
          </a:p>
        </p:txBody>
      </p:sp>
      <p:pic>
        <p:nvPicPr>
          <p:cNvPr id="16389" name="图片 16388" descr="消声器是怎么工作的？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15648" y="2252345"/>
            <a:ext cx="3240087" cy="2582863"/>
          </a:xfrm>
          <a:prstGeom prst="rect">
            <a:avLst/>
          </a:prstGeom>
          <a:noFill/>
          <a:ln w="3810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6390" name="矩形 16389"/>
          <p:cNvSpPr/>
          <p:nvPr/>
        </p:nvSpPr>
        <p:spPr>
          <a:xfrm>
            <a:off x="92710" y="4993640"/>
            <a:ext cx="2670810" cy="58356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>
                <a:solidFill>
                  <a:schemeClr val="accent2"/>
                </a:solidFill>
                <a:latin typeface="Arial" panose="020B0604020202020204" charset="-76"/>
              </a:rPr>
              <a:t>禁止鸣笛标志</a:t>
            </a:r>
          </a:p>
        </p:txBody>
      </p:sp>
      <p:sp>
        <p:nvSpPr>
          <p:cNvPr id="16391" name="文本框 16390"/>
          <p:cNvSpPr txBox="1"/>
          <p:nvPr/>
        </p:nvSpPr>
        <p:spPr>
          <a:xfrm>
            <a:off x="6181090" y="4993640"/>
            <a:ext cx="2370138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>
                <a:solidFill>
                  <a:schemeClr val="accent2"/>
                </a:solidFill>
                <a:latin typeface="Arial" panose="020B0604020202020204" charset="-76"/>
              </a:rPr>
              <a:t>枪管消声器</a:t>
            </a:r>
          </a:p>
        </p:txBody>
      </p:sp>
      <p:sp>
        <p:nvSpPr>
          <p:cNvPr id="16392" name="文本框 16391"/>
          <p:cNvSpPr txBox="1"/>
          <p:nvPr/>
        </p:nvSpPr>
        <p:spPr>
          <a:xfrm>
            <a:off x="3364548" y="1315720"/>
            <a:ext cx="242570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algn="ctr"/>
            <a:r>
              <a:rPr lang="zh-CN" altLang="en-US" sz="4400" b="1">
                <a:solidFill>
                  <a:srgbClr val="FF0000"/>
                </a:solidFill>
                <a:latin typeface="Arial" panose="020B0604020202020204" charset="-76"/>
              </a:rPr>
              <a:t>生活实例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17409"/>
          <p:cNvSpPr/>
          <p:nvPr/>
        </p:nvSpPr>
        <p:spPr>
          <a:xfrm>
            <a:off x="4845050" y="2770188"/>
            <a:ext cx="4178300" cy="1066800"/>
          </a:xfrm>
          <a:prstGeom prst="rect">
            <a:avLst/>
          </a:prstGeom>
          <a:solidFill>
            <a:srgbClr val="FFFF00">
              <a:alpha val="100000"/>
            </a:srgbClr>
          </a:solidFill>
          <a:ln w="9525">
            <a:noFill/>
          </a:ln>
        </p:spPr>
        <p:txBody>
          <a:bodyPr vert="horz" wrap="square" anchor="ctr">
            <a:spAutoFit/>
          </a:bodyPr>
          <a:lstStyle/>
          <a:p>
            <a:r>
              <a:rPr lang="zh-CN" altLang="en-US" sz="3200" b="1">
                <a:solidFill>
                  <a:schemeClr val="accent2"/>
                </a:solidFill>
                <a:latin typeface="Arial" panose="020B0604020202020204" charset="-76"/>
              </a:rPr>
              <a:t>公路隔声屏障减少公路噪声对居民的影响</a:t>
            </a:r>
          </a:p>
        </p:txBody>
      </p:sp>
      <p:pic>
        <p:nvPicPr>
          <p:cNvPr id="17411" name="图片 17410" descr="jiaok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6538" y="2120900"/>
            <a:ext cx="4500562" cy="288925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7412" name="图片 17411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04963" y="1041400"/>
            <a:ext cx="2933700" cy="2817813"/>
          </a:xfrm>
          <a:prstGeom prst="rect">
            <a:avLst/>
          </a:prstGeom>
          <a:noFill/>
          <a:ln w="5715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7413" name="图片 17412" descr="CRW_6478"/>
          <p:cNvPicPr>
            <a:picLocks noChangeAspect="1"/>
          </p:cNvPicPr>
          <p:nvPr/>
        </p:nvPicPr>
        <p:blipFill>
          <a:blip r:embed="rId7" cstate="print"/>
          <a:srcRect l="2280" t="2937" r="2225" b="3638"/>
          <a:stretch>
            <a:fillRect/>
          </a:stretch>
        </p:blipFill>
        <p:spPr>
          <a:xfrm>
            <a:off x="1604963" y="3994150"/>
            <a:ext cx="4468812" cy="2625725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7414" name="文本框 17413"/>
          <p:cNvSpPr txBox="1"/>
          <p:nvPr/>
        </p:nvSpPr>
        <p:spPr>
          <a:xfrm>
            <a:off x="4845050" y="1401763"/>
            <a:ext cx="3622675" cy="946150"/>
          </a:xfrm>
          <a:prstGeom prst="rect">
            <a:avLst/>
          </a:prstGeom>
          <a:solidFill>
            <a:srgbClr val="FFFF00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  <a:latin typeface="Arial" panose="020B0604020202020204" charset="-76"/>
              </a:rPr>
              <a:t>放鞭炮时不由自主地会捂住耳朵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charset="-76"/>
              </a:rPr>
              <a:t>;</a:t>
            </a:r>
          </a:p>
        </p:txBody>
      </p:sp>
      <p:sp>
        <p:nvSpPr>
          <p:cNvPr id="17415" name="文本框 17414"/>
          <p:cNvSpPr txBox="1"/>
          <p:nvPr/>
        </p:nvSpPr>
        <p:spPr>
          <a:xfrm>
            <a:off x="6142038" y="4857750"/>
            <a:ext cx="2533650" cy="946150"/>
          </a:xfrm>
          <a:prstGeom prst="rect">
            <a:avLst/>
          </a:prstGeom>
          <a:solidFill>
            <a:srgbClr val="FFFF00">
              <a:alpha val="100000"/>
            </a:srgbClr>
          </a:solidFill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  <a:latin typeface="Arial" panose="020B0604020202020204" charset="-76"/>
              </a:rPr>
              <a:t>直升机驾驶员</a:t>
            </a:r>
          </a:p>
          <a:p>
            <a:r>
              <a:rPr lang="zh-CN" altLang="en-US" sz="2800" b="1">
                <a:solidFill>
                  <a:schemeClr val="accent2"/>
                </a:solidFill>
                <a:latin typeface="Arial" panose="020B0604020202020204" charset="-76"/>
              </a:rPr>
              <a:t>为什么戴耳罩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charset="-76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ldLvl="0" animBg="1"/>
      <p:bldP spid="17414" grpId="0" bldLvl="0" animBg="1"/>
      <p:bldP spid="17415" grpId="0" build="allAtOnce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三、归纳小结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19458" name="Rectangle 4"/>
          <p:cNvSpPr/>
          <p:nvPr/>
        </p:nvSpPr>
        <p:spPr>
          <a:xfrm>
            <a:off x="685483" y="1454150"/>
            <a:ext cx="7772400" cy="45116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/>
          <a:p>
            <a:pPr indent="28575"/>
            <a:r>
              <a:rPr lang="en-US" altLang="x-none" sz="3000" b="1" dirty="0">
                <a:solidFill>
                  <a:srgbClr val="B50AC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     1. </a:t>
            </a:r>
            <a:r>
              <a:rPr lang="zh-CN" altLang="en-US" sz="3000" b="1" dirty="0">
                <a:solidFill>
                  <a:srgbClr val="B50AC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噪声的来源</a:t>
            </a:r>
          </a:p>
          <a:p>
            <a:pPr indent="28575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噪声是发声体做无规则振动时发出的声音；</a:t>
            </a:r>
          </a:p>
          <a:p>
            <a:pPr indent="28575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凡是妨碍人们正常休息、学习、工件的声音都是噪声。</a:t>
            </a:r>
          </a:p>
          <a:p>
            <a:pPr indent="28575">
              <a:buFont typeface="Wingdings" panose="05000000000000000000" pitchFamily="2" charset="2"/>
              <a:buChar char="Ø"/>
            </a:pPr>
            <a:endParaRPr lang="zh-CN" altLang="en-US" sz="2800" b="1" dirty="0">
              <a:solidFill>
                <a:srgbClr val="DA6D00"/>
              </a:solidFill>
              <a:latin typeface="Times New Roman" panose="02020603050405020304" pitchFamily="2" charset="0"/>
              <a:ea typeface="楷体_GB2312" charset="-122"/>
            </a:endParaRPr>
          </a:p>
          <a:p>
            <a:pPr indent="28575"/>
            <a:r>
              <a:rPr lang="zh-CN" altLang="en-US" sz="3200" b="1" dirty="0">
                <a:solidFill>
                  <a:srgbClr val="B50AC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     </a:t>
            </a:r>
            <a:r>
              <a:rPr lang="en-US" altLang="x-none" sz="3000" b="1" dirty="0">
                <a:solidFill>
                  <a:srgbClr val="B50AC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2. </a:t>
            </a:r>
            <a:r>
              <a:rPr lang="zh-CN" altLang="en-US" sz="3000" b="1" dirty="0">
                <a:solidFill>
                  <a:srgbClr val="B50AC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噪声强弱的等级和危害</a:t>
            </a:r>
          </a:p>
          <a:p>
            <a:pPr indent="28575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噪声的单位是：分贝，符号为</a:t>
            </a:r>
            <a:r>
              <a:rPr lang="en-US" altLang="x-none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dB</a:t>
            </a: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。适宜学习的强度为</a:t>
            </a:r>
            <a:r>
              <a:rPr lang="en-US" altLang="x-none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30</a:t>
            </a: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～</a:t>
            </a:r>
            <a:r>
              <a:rPr lang="en-US" altLang="x-none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40dB</a:t>
            </a: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；</a:t>
            </a:r>
          </a:p>
          <a:p>
            <a:pPr indent="28575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DA6D00"/>
                </a:solidFill>
                <a:latin typeface="Times New Roman" panose="02020603050405020304" pitchFamily="2" charset="0"/>
                <a:ea typeface="楷体_GB2312" charset="-122"/>
              </a:rPr>
              <a:t>危害：从心理上、生理上和物理上都能产生一系列的效应。</a:t>
            </a:r>
            <a:r>
              <a:rPr lang="zh-CN" altLang="en-US" sz="3200" b="1" dirty="0">
                <a:solidFill>
                  <a:srgbClr val="B50AC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      </a:t>
            </a:r>
            <a:endParaRPr lang="zh-CN" altLang="en-US" sz="2800" b="1" dirty="0">
              <a:solidFill>
                <a:srgbClr val="DA6D00"/>
              </a:solidFill>
              <a:latin typeface="Times New Roman" panose="02020603050405020304" pitchFamily="2" charset="0"/>
              <a:ea typeface="楷体_GB231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四、强化训练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18434" name="文本框 18433"/>
          <p:cNvSpPr txBox="1"/>
          <p:nvPr/>
        </p:nvSpPr>
        <p:spPr>
          <a:xfrm>
            <a:off x="918845" y="1135380"/>
            <a:ext cx="7777163" cy="5578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Arial" panose="020B0604020202020204" charset="-76"/>
              </a:rPr>
              <a:t>下列声音中属于噪声的是</a:t>
            </a:r>
            <a:r>
              <a:rPr lang="zh-CN" altLang="en-US" sz="3600" b="1" u="sng">
                <a:latin typeface="Arial" panose="020B0604020202020204" charset="-76"/>
              </a:rPr>
              <a:t>               </a:t>
            </a:r>
            <a:r>
              <a:rPr lang="en-US" altLang="zh-CN" sz="3600" b="1">
                <a:latin typeface="Arial" panose="020B0604020202020204" charset="-76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charset="-76"/>
              </a:rPr>
              <a:t>a.</a:t>
            </a:r>
            <a:r>
              <a:rPr lang="zh-CN" altLang="en-US" sz="3600" b="1">
                <a:latin typeface="Arial" panose="020B0604020202020204" charset="-76"/>
              </a:rPr>
              <a:t>晨读时的朗读声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charset="-76"/>
              </a:rPr>
              <a:t>b.</a:t>
            </a:r>
            <a:r>
              <a:rPr lang="zh-CN" altLang="en-US" sz="3600" b="1">
                <a:latin typeface="Arial" panose="020B0604020202020204" charset="-76"/>
              </a:rPr>
              <a:t>城市里汽车发动机的运转声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charset="-76"/>
              </a:rPr>
              <a:t>c.</a:t>
            </a:r>
            <a:r>
              <a:rPr lang="zh-CN" altLang="en-US" sz="3600" b="1">
                <a:latin typeface="Arial" panose="020B0604020202020204" charset="-76"/>
              </a:rPr>
              <a:t>自习课时的喧哗声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charset="-76"/>
              </a:rPr>
              <a:t>d.</a:t>
            </a:r>
            <a:r>
              <a:rPr lang="zh-CN" altLang="en-US" sz="3600" b="1">
                <a:latin typeface="Arial" panose="020B0604020202020204" charset="-76"/>
              </a:rPr>
              <a:t>剧场里京剧表演的锣鼓声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charset="-76"/>
              </a:rPr>
              <a:t>e.</a:t>
            </a:r>
            <a:r>
              <a:rPr lang="zh-CN" altLang="en-US" sz="3600" b="1">
                <a:latin typeface="Arial" panose="020B0604020202020204" charset="-76"/>
              </a:rPr>
              <a:t>装修房子时电钻声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charset="-76"/>
              </a:rPr>
              <a:t>f.</a:t>
            </a:r>
            <a:r>
              <a:rPr lang="zh-CN" altLang="en-US" sz="3600" b="1">
                <a:latin typeface="Arial" panose="020B0604020202020204" charset="-76"/>
              </a:rPr>
              <a:t>元宵节夜晚的焰火声</a:t>
            </a:r>
          </a:p>
        </p:txBody>
      </p:sp>
      <p:sp>
        <p:nvSpPr>
          <p:cNvPr id="18435" name="文本框 18434"/>
          <p:cNvSpPr txBox="1"/>
          <p:nvPr/>
        </p:nvSpPr>
        <p:spPr>
          <a:xfrm>
            <a:off x="6535420" y="990918"/>
            <a:ext cx="172720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Arial" panose="020B0604020202020204" charset="-76"/>
              </a:rPr>
              <a:t>b c 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一、新课引入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5123" name="文本框 5122"/>
          <p:cNvSpPr txBox="1"/>
          <p:nvPr/>
        </p:nvSpPr>
        <p:spPr>
          <a:xfrm>
            <a:off x="1274763" y="1117283"/>
            <a:ext cx="2160587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复习提问</a:t>
            </a:r>
            <a:r>
              <a:rPr lang="zh-CN" altLang="en-US" sz="2800" b="1" dirty="0">
                <a:latin typeface="Arial" panose="020B0604020202020204" charset="-76"/>
                <a:sym typeface="Wingdings" panose="05000000000000000000" pitchFamily="2" charset="2"/>
              </a:rPr>
              <a:t>	</a:t>
            </a:r>
            <a:endParaRPr lang="zh-CN" altLang="en-US" sz="2800" b="1" dirty="0">
              <a:latin typeface="Arial" panose="020B0604020202020204" charset="-76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555625" y="2393633"/>
            <a:ext cx="8208963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2、声音的音调决定于发声体振动的 </a:t>
            </a:r>
            <a:r>
              <a:rPr lang="zh-CN" altLang="en-US" sz="2800" b="1" u="sng" dirty="0">
                <a:latin typeface="Arial" panose="020B0604020202020204" charset="-76"/>
              </a:rPr>
              <a:t>               </a:t>
            </a:r>
            <a:r>
              <a:rPr lang="zh-CN" altLang="en-US" sz="2800" b="1" dirty="0">
                <a:latin typeface="Arial" panose="020B0604020202020204" charset="-76"/>
              </a:rPr>
              <a:t>，</a:t>
            </a:r>
          </a:p>
          <a:p>
            <a:r>
              <a:rPr lang="zh-CN" altLang="en-US" sz="2800" b="1" dirty="0">
                <a:latin typeface="Arial" panose="020B0604020202020204" charset="-76"/>
              </a:rPr>
              <a:t>    </a:t>
            </a:r>
            <a:r>
              <a:rPr lang="zh-CN" altLang="en-US" sz="2800" b="1" u="sng" dirty="0">
                <a:latin typeface="Arial" panose="020B0604020202020204" charset="-76"/>
              </a:rPr>
              <a:t>               </a:t>
            </a:r>
            <a:r>
              <a:rPr lang="zh-CN" altLang="en-US" sz="2800" b="1" dirty="0">
                <a:latin typeface="Arial" panose="020B0604020202020204" charset="-76"/>
              </a:rPr>
              <a:t>越快，音调越高。</a:t>
            </a:r>
          </a:p>
        </p:txBody>
      </p:sp>
      <p:sp>
        <p:nvSpPr>
          <p:cNvPr id="5125" name="文本框 5124"/>
          <p:cNvSpPr txBox="1"/>
          <p:nvPr/>
        </p:nvSpPr>
        <p:spPr>
          <a:xfrm>
            <a:off x="555625" y="3474720"/>
            <a:ext cx="8018463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3、响度与发声体的</a:t>
            </a:r>
            <a:r>
              <a:rPr lang="zh-CN" altLang="en-US" sz="2800" b="1" u="sng" dirty="0">
                <a:latin typeface="Arial" panose="020B0604020202020204" charset="-76"/>
              </a:rPr>
              <a:t>            </a:t>
            </a:r>
            <a:r>
              <a:rPr lang="zh-CN" altLang="en-US" sz="2800" b="1" dirty="0">
                <a:latin typeface="Arial" panose="020B0604020202020204" charset="-76"/>
              </a:rPr>
              <a:t>有关，</a:t>
            </a:r>
            <a:r>
              <a:rPr lang="zh-CN" altLang="en-US" sz="2800" b="1" u="sng" dirty="0">
                <a:latin typeface="Arial" panose="020B0604020202020204" charset="-76"/>
              </a:rPr>
              <a:t>               </a:t>
            </a:r>
            <a:r>
              <a:rPr lang="zh-CN" altLang="en-US" sz="2800" b="1" dirty="0">
                <a:latin typeface="Arial" panose="020B0604020202020204" charset="-76"/>
              </a:rPr>
              <a:t>越大，</a:t>
            </a:r>
          </a:p>
          <a:p>
            <a:r>
              <a:rPr lang="zh-CN" altLang="en-US" sz="2800" b="1" dirty="0">
                <a:latin typeface="Arial" panose="020B0604020202020204" charset="-76"/>
              </a:rPr>
              <a:t>      响度越大。</a:t>
            </a:r>
          </a:p>
        </p:txBody>
      </p:sp>
      <p:sp>
        <p:nvSpPr>
          <p:cNvPr id="5126" name="文本框 5125"/>
          <p:cNvSpPr txBox="1"/>
          <p:nvPr/>
        </p:nvSpPr>
        <p:spPr>
          <a:xfrm>
            <a:off x="555625" y="1745933"/>
            <a:ext cx="83534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1、声音的三要素是：</a:t>
            </a:r>
            <a:r>
              <a:rPr lang="zh-CN" altLang="en-US" sz="2800" b="1" u="sng" dirty="0">
                <a:latin typeface="Arial" panose="020B0604020202020204" charset="-76"/>
              </a:rPr>
              <a:t>          </a:t>
            </a:r>
            <a:r>
              <a:rPr lang="zh-CN" altLang="en-US" sz="2800" b="1" dirty="0">
                <a:latin typeface="Arial" panose="020B0604020202020204" charset="-76"/>
              </a:rPr>
              <a:t>、</a:t>
            </a:r>
            <a:r>
              <a:rPr lang="zh-CN" altLang="en-US" sz="2800" b="1" u="sng" dirty="0">
                <a:latin typeface="Arial" panose="020B0604020202020204" charset="-76"/>
              </a:rPr>
              <a:t>           </a:t>
            </a:r>
            <a:r>
              <a:rPr lang="zh-CN" altLang="en-US" sz="2800" b="1" dirty="0">
                <a:latin typeface="Arial" panose="020B0604020202020204" charset="-76"/>
              </a:rPr>
              <a:t>、</a:t>
            </a:r>
            <a:r>
              <a:rPr lang="zh-CN" altLang="en-US" sz="2800" b="1" u="sng" dirty="0">
                <a:latin typeface="Arial" panose="020B0604020202020204" charset="-76"/>
              </a:rPr>
              <a:t>             </a:t>
            </a:r>
            <a:r>
              <a:rPr lang="zh-CN" altLang="en-US" sz="2800" b="1" dirty="0">
                <a:latin typeface="Arial" panose="020B0604020202020204" charset="-76"/>
              </a:rPr>
              <a:t>。</a:t>
            </a:r>
          </a:p>
        </p:txBody>
      </p:sp>
      <p:sp>
        <p:nvSpPr>
          <p:cNvPr id="5127" name="文本框 5126"/>
          <p:cNvSpPr txBox="1"/>
          <p:nvPr/>
        </p:nvSpPr>
        <p:spPr>
          <a:xfrm>
            <a:off x="554038" y="4516120"/>
            <a:ext cx="6454775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4、蒙上眼睛也能分辩同学们的说话声音</a:t>
            </a:r>
          </a:p>
          <a:p>
            <a:r>
              <a:rPr lang="zh-CN" altLang="en-US" sz="2800" b="1" dirty="0">
                <a:latin typeface="Arial" panose="020B0604020202020204" charset="-76"/>
              </a:rPr>
              <a:t>是因为每个同学的</a:t>
            </a:r>
            <a:r>
              <a:rPr lang="zh-CN" altLang="en-US" sz="2800" b="1" u="sng" dirty="0">
                <a:latin typeface="Arial" panose="020B0604020202020204" charset="-76"/>
              </a:rPr>
              <a:t>               </a:t>
            </a:r>
            <a:r>
              <a:rPr lang="zh-CN" altLang="en-US" sz="2800" b="1" dirty="0">
                <a:latin typeface="Arial" panose="020B0604020202020204" charset="-76"/>
              </a:rPr>
              <a:t>不同。</a:t>
            </a:r>
          </a:p>
        </p:txBody>
      </p:sp>
      <p:sp>
        <p:nvSpPr>
          <p:cNvPr id="5128" name="文本框 5127"/>
          <p:cNvSpPr txBox="1"/>
          <p:nvPr/>
        </p:nvSpPr>
        <p:spPr>
          <a:xfrm>
            <a:off x="1419225" y="5582920"/>
            <a:ext cx="5975350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latin typeface="Arial" panose="020B0604020202020204" charset="-76"/>
              </a:rPr>
              <a:t>5、大多数人感受声音的频率范围</a:t>
            </a:r>
          </a:p>
          <a:p>
            <a:r>
              <a:rPr lang="zh-CN" altLang="en-US" sz="2800" b="1" dirty="0">
                <a:latin typeface="Arial" panose="020B0604020202020204" charset="-76"/>
              </a:rPr>
              <a:t>从</a:t>
            </a:r>
            <a:r>
              <a:rPr lang="zh-CN" altLang="en-US" sz="2800" b="1" u="sng" dirty="0">
                <a:latin typeface="Arial" panose="020B0604020202020204" charset="-76"/>
              </a:rPr>
              <a:t>                 </a:t>
            </a:r>
            <a:r>
              <a:rPr lang="en-US" altLang="x-none" sz="2800" b="1" dirty="0">
                <a:latin typeface="Arial" panose="020B0604020202020204" charset="-76"/>
              </a:rPr>
              <a:t>Hz</a:t>
            </a:r>
            <a:r>
              <a:rPr lang="zh-CN" altLang="en-US" sz="2800" b="1" dirty="0">
                <a:latin typeface="Arial" panose="020B0604020202020204" charset="-76"/>
              </a:rPr>
              <a:t>到</a:t>
            </a:r>
            <a:r>
              <a:rPr lang="zh-CN" altLang="en-US" sz="2800" b="1" u="sng" dirty="0">
                <a:latin typeface="Arial" panose="020B0604020202020204" charset="-76"/>
              </a:rPr>
              <a:t>               </a:t>
            </a:r>
            <a:r>
              <a:rPr lang="en-US" altLang="x-none" sz="2800" b="1" dirty="0">
                <a:latin typeface="Arial" panose="020B0604020202020204" charset="-76"/>
              </a:rPr>
              <a:t>Hz。</a:t>
            </a:r>
          </a:p>
        </p:txBody>
      </p:sp>
      <p:sp>
        <p:nvSpPr>
          <p:cNvPr id="5129" name="文本框 5128"/>
          <p:cNvSpPr txBox="1"/>
          <p:nvPr/>
        </p:nvSpPr>
        <p:spPr>
          <a:xfrm>
            <a:off x="3940175" y="170307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音调</a:t>
            </a:r>
          </a:p>
        </p:txBody>
      </p:sp>
      <p:sp>
        <p:nvSpPr>
          <p:cNvPr id="5130" name="文本框 5129"/>
          <p:cNvSpPr txBox="1"/>
          <p:nvPr/>
        </p:nvSpPr>
        <p:spPr>
          <a:xfrm>
            <a:off x="5453063" y="170307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音色</a:t>
            </a:r>
          </a:p>
        </p:txBody>
      </p:sp>
      <p:sp>
        <p:nvSpPr>
          <p:cNvPr id="5131" name="文本框 5130"/>
          <p:cNvSpPr txBox="1"/>
          <p:nvPr/>
        </p:nvSpPr>
        <p:spPr>
          <a:xfrm>
            <a:off x="7037388" y="170307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响度</a:t>
            </a:r>
          </a:p>
        </p:txBody>
      </p:sp>
      <p:sp>
        <p:nvSpPr>
          <p:cNvPr id="5132" name="文本框 5131"/>
          <p:cNvSpPr txBox="1"/>
          <p:nvPr/>
        </p:nvSpPr>
        <p:spPr>
          <a:xfrm>
            <a:off x="6497638" y="2323783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频率</a:t>
            </a:r>
          </a:p>
        </p:txBody>
      </p:sp>
      <p:sp>
        <p:nvSpPr>
          <p:cNvPr id="5133" name="文本框 5132"/>
          <p:cNvSpPr txBox="1"/>
          <p:nvPr/>
        </p:nvSpPr>
        <p:spPr>
          <a:xfrm>
            <a:off x="1276350" y="277145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频率</a:t>
            </a:r>
          </a:p>
        </p:txBody>
      </p:sp>
      <p:sp>
        <p:nvSpPr>
          <p:cNvPr id="5134" name="文本框 5133"/>
          <p:cNvSpPr txBox="1"/>
          <p:nvPr/>
        </p:nvSpPr>
        <p:spPr>
          <a:xfrm>
            <a:off x="3868738" y="347313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振幅</a:t>
            </a:r>
          </a:p>
        </p:txBody>
      </p:sp>
      <p:sp>
        <p:nvSpPr>
          <p:cNvPr id="5135" name="文本框 5134"/>
          <p:cNvSpPr txBox="1"/>
          <p:nvPr/>
        </p:nvSpPr>
        <p:spPr>
          <a:xfrm>
            <a:off x="6192838" y="3444558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振幅</a:t>
            </a:r>
          </a:p>
        </p:txBody>
      </p:sp>
      <p:sp>
        <p:nvSpPr>
          <p:cNvPr id="5136" name="文本框 5135"/>
          <p:cNvSpPr txBox="1"/>
          <p:nvPr/>
        </p:nvSpPr>
        <p:spPr>
          <a:xfrm>
            <a:off x="3868738" y="4903470"/>
            <a:ext cx="898525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音色</a:t>
            </a:r>
          </a:p>
        </p:txBody>
      </p:sp>
      <p:sp>
        <p:nvSpPr>
          <p:cNvPr id="5137" name="文本框 5136"/>
          <p:cNvSpPr txBox="1"/>
          <p:nvPr/>
        </p:nvSpPr>
        <p:spPr>
          <a:xfrm>
            <a:off x="2486025" y="6024245"/>
            <a:ext cx="581025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20</a:t>
            </a:r>
          </a:p>
        </p:txBody>
      </p:sp>
      <p:sp>
        <p:nvSpPr>
          <p:cNvPr id="5138" name="文本框 5137"/>
          <p:cNvSpPr txBox="1"/>
          <p:nvPr/>
        </p:nvSpPr>
        <p:spPr>
          <a:xfrm>
            <a:off x="4467225" y="6024245"/>
            <a:ext cx="1273175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</a:rPr>
              <a:t>20 000</a:t>
            </a:r>
          </a:p>
        </p:txBody>
      </p:sp>
      <p:sp>
        <p:nvSpPr>
          <p:cNvPr id="5139" name="笑脸 5138"/>
          <p:cNvSpPr/>
          <p:nvPr/>
        </p:nvSpPr>
        <p:spPr>
          <a:xfrm>
            <a:off x="2930525" y="1190308"/>
            <a:ext cx="381000" cy="381000"/>
          </a:xfrm>
          <a:prstGeom prst="smileyFace">
            <a:avLst>
              <a:gd name="adj" fmla="val 4653"/>
            </a:avLst>
          </a:prstGeom>
          <a:solidFill>
            <a:srgbClr val="FF33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bldLvl="0"/>
      <p:bldP spid="5130" grpId="0" bldLvl="0"/>
      <p:bldP spid="5132" grpId="0" bldLvl="0"/>
      <p:bldP spid="5133" grpId="0" bldLvl="0"/>
      <p:bldP spid="5136" grpId="0" bldLvl="0"/>
      <p:bldP spid="5137" grpId="0" bldLvl="0"/>
      <p:bldP spid="5138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二、新课讲解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6146" name="Rectangle 6"/>
          <p:cNvSpPr/>
          <p:nvPr/>
        </p:nvSpPr>
        <p:spPr>
          <a:xfrm>
            <a:off x="1264920" y="1148080"/>
            <a:ext cx="72739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>
                <a:latin typeface="Arial" panose="020B0604020202020204" charset="-76"/>
              </a:rPr>
              <a:t>请一名或几名学生利用乐器演奏一段乐曲。 </a:t>
            </a:r>
          </a:p>
        </p:txBody>
      </p:sp>
      <p:sp>
        <p:nvSpPr>
          <p:cNvPr id="6147" name="Rectangle 7"/>
          <p:cNvSpPr/>
          <p:nvPr/>
        </p:nvSpPr>
        <p:spPr>
          <a:xfrm>
            <a:off x="544195" y="1868805"/>
            <a:ext cx="74168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0000FF"/>
                </a:solidFill>
                <a:latin typeface="Arial" panose="020B0604020202020204" charset="-76"/>
              </a:rPr>
              <a:t>演示</a:t>
            </a:r>
            <a:r>
              <a:rPr lang="zh-CN" altLang="en-US" sz="2800">
                <a:latin typeface="Arial" panose="020B0604020202020204" charset="-76"/>
              </a:rPr>
              <a:t>：</a:t>
            </a:r>
            <a:r>
              <a:rPr lang="zh-CN" altLang="en-US" sz="2800">
                <a:latin typeface="Arial" panose="020B0604020202020204" charset="-76"/>
                <a:ea typeface="宋体" panose="02010600030101010101" pitchFamily="2" charset="-122"/>
              </a:rPr>
              <a:t>用铁钉刮玻璃，听听产生的声音。</a:t>
            </a:r>
          </a:p>
        </p:txBody>
      </p:sp>
      <p:sp>
        <p:nvSpPr>
          <p:cNvPr id="6148" name="Rectangle 23"/>
          <p:cNvSpPr/>
          <p:nvPr/>
        </p:nvSpPr>
        <p:spPr>
          <a:xfrm>
            <a:off x="1337945" y="2587943"/>
            <a:ext cx="669607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accent1"/>
                </a:solidFill>
                <a:latin typeface="Arial" panose="020B0604020202020204" charset="-76"/>
              </a:rPr>
              <a:t>对比两段声音，请学生说出自己的感受。</a:t>
            </a:r>
          </a:p>
        </p:txBody>
      </p:sp>
      <p:sp>
        <p:nvSpPr>
          <p:cNvPr id="6149" name="Rectangle 2"/>
          <p:cNvSpPr/>
          <p:nvPr/>
        </p:nvSpPr>
        <p:spPr>
          <a:xfrm>
            <a:off x="617220" y="3380105"/>
            <a:ext cx="5759450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FF0000"/>
                </a:solidFill>
                <a:latin typeface="Arial" panose="020B0604020202020204" charset="-76"/>
              </a:rPr>
              <a:t>乐音</a:t>
            </a:r>
            <a:r>
              <a:rPr lang="en-US" altLang="zh-CN" sz="2800">
                <a:latin typeface="Arial" panose="020B0604020202020204" charset="-76"/>
              </a:rPr>
              <a:t>──</a:t>
            </a:r>
            <a:r>
              <a:rPr lang="zh-CN" altLang="en-US" sz="2800">
                <a:latin typeface="Arial" panose="020B0604020202020204" charset="-76"/>
              </a:rPr>
              <a:t>优美动听，使人心情愉快。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FF0000"/>
                </a:solidFill>
                <a:latin typeface="Arial" panose="020B0604020202020204" charset="-76"/>
              </a:rPr>
              <a:t>噪声</a:t>
            </a:r>
            <a:r>
              <a:rPr lang="en-US" altLang="zh-CN" sz="2800">
                <a:latin typeface="Arial" panose="020B0604020202020204" charset="-76"/>
              </a:rPr>
              <a:t>──</a:t>
            </a:r>
            <a:r>
              <a:rPr lang="zh-CN" altLang="en-US" sz="2800">
                <a:latin typeface="Arial" panose="020B0604020202020204" charset="-76"/>
              </a:rPr>
              <a:t>刺耳难听，令人心烦意乱。</a:t>
            </a:r>
            <a:r>
              <a:rPr lang="zh-CN" altLang="en-US" sz="1800">
                <a:latin typeface="Arial" panose="020B0604020202020204" charset="-76"/>
              </a:rPr>
              <a:t> </a:t>
            </a:r>
          </a:p>
        </p:txBody>
      </p:sp>
      <p:sp>
        <p:nvSpPr>
          <p:cNvPr id="6150" name="云形标注 6149"/>
          <p:cNvSpPr/>
          <p:nvPr/>
        </p:nvSpPr>
        <p:spPr>
          <a:xfrm flipV="1">
            <a:off x="1193483" y="4677093"/>
            <a:ext cx="6913562" cy="201612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 vert="horz" wrap="none" anchor="ctr"/>
          <a:lstStyle/>
          <a:p>
            <a:pPr algn="ctr"/>
            <a:endParaRPr>
              <a:latin typeface="Arial" panose="020B0604020202020204" charset="-76"/>
            </a:endParaRPr>
          </a:p>
        </p:txBody>
      </p:sp>
      <p:sp>
        <p:nvSpPr>
          <p:cNvPr id="6151" name="文本框 6150"/>
          <p:cNvSpPr txBox="1"/>
          <p:nvPr/>
        </p:nvSpPr>
        <p:spPr>
          <a:xfrm>
            <a:off x="1912620" y="5324793"/>
            <a:ext cx="6192838" cy="9445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噪声是怎样产生的？它有哪些危害？</a:t>
            </a:r>
          </a:p>
          <a:p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怎样控制噪声？</a:t>
            </a:r>
            <a:r>
              <a:rPr lang="en-US" altLang="x-none" sz="2800" dirty="0">
                <a:solidFill>
                  <a:srgbClr val="0000FF"/>
                </a:solidFill>
                <a:latin typeface="Arial" panose="020B0604020202020204" charset="-76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ldLvl="0"/>
      <p:bldP spid="6147" grpId="0" bldLvl="0"/>
      <p:bldP spid="6148" grpId="0" bldLvl="0"/>
      <p:bldP spid="6149" grpId="0" bldLvl="0"/>
      <p:bldP spid="6150" grpId="0" bldLvl="0" animBg="1"/>
      <p:bldP spid="6151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/>
          <p:nvPr/>
        </p:nvSpPr>
        <p:spPr>
          <a:xfrm>
            <a:off x="834708" y="1502093"/>
            <a:ext cx="7920037" cy="9445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观察铁钉刮玻璃时产生的噪声的波形（左图），并与音叉产生的乐音的波形（右图）做比较。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7171" name="Rectangle 6"/>
          <p:cNvSpPr/>
          <p:nvPr/>
        </p:nvSpPr>
        <p:spPr>
          <a:xfrm>
            <a:off x="1050608" y="5081905"/>
            <a:ext cx="6985000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266700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噪声的波形没有规则，是杂乱无章的。</a:t>
            </a:r>
          </a:p>
          <a:p>
            <a:pPr marL="0" lvl="0" indent="266700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乐音的波形有规则。</a:t>
            </a:r>
            <a:endParaRPr lang="zh-CN" altLang="en-US" sz="2800">
              <a:solidFill>
                <a:srgbClr val="FF0000"/>
              </a:solidFill>
              <a:latin typeface="Arial" panose="020B0604020202020204" charset="-76"/>
            </a:endParaRPr>
          </a:p>
        </p:txBody>
      </p:sp>
      <p:pic>
        <p:nvPicPr>
          <p:cNvPr id="7172" name="Picture 7" descr="0420400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34820" y="2667318"/>
            <a:ext cx="2376488" cy="1989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8" descr="0350400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11420" y="2776855"/>
            <a:ext cx="2160588" cy="197167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ldLvl="0"/>
      <p:bldP spid="7171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/>
          <p:nvPr/>
        </p:nvSpPr>
        <p:spPr>
          <a:xfrm>
            <a:off x="2482850" y="1628775"/>
            <a:ext cx="5486400" cy="38703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4000" b="1">
                <a:solidFill>
                  <a:srgbClr val="6600FF"/>
                </a:solidFill>
                <a:latin typeface="Arial" panose="020B0604020202020204" charset="-76"/>
                <a:ea typeface="黑体" panose="02010609060101010101" pitchFamily="2" charset="-122"/>
              </a:rPr>
              <a:t>从物理的角度</a:t>
            </a:r>
          </a:p>
          <a:p>
            <a:r>
              <a:rPr lang="zh-CN" altLang="en-US" sz="2800" b="1">
                <a:latin typeface="Arial" panose="020B0604020202020204" charset="-76"/>
              </a:rPr>
              <a:t>        噪声是发声体做无规则振动时发出的声音。</a:t>
            </a:r>
          </a:p>
          <a:p>
            <a:r>
              <a:rPr lang="zh-CN" altLang="en-US" sz="2800">
                <a:latin typeface="Arial" panose="020B0604020202020204" charset="-76"/>
              </a:rPr>
              <a:t>            </a:t>
            </a:r>
          </a:p>
          <a:p>
            <a:r>
              <a:rPr lang="zh-CN" altLang="en-US" sz="4000" b="1">
                <a:solidFill>
                  <a:srgbClr val="6600FF"/>
                </a:solidFill>
                <a:latin typeface="Arial" panose="020B0604020202020204" charset="-76"/>
                <a:ea typeface="方正大黑简体" pitchFamily="2" charset="-122"/>
              </a:rPr>
              <a:t>从环境保护的角度看</a:t>
            </a:r>
          </a:p>
          <a:p>
            <a:r>
              <a:rPr lang="zh-CN" altLang="en-US" sz="2800" b="1">
                <a:latin typeface="Arial" panose="020B0604020202020204" charset="-76"/>
              </a:rPr>
              <a:t>        凡是妨碍人们正常休息、学习和工作的声音，以及对人们要听的声音产生干扰的声音。</a:t>
            </a:r>
          </a:p>
        </p:txBody>
      </p:sp>
      <p:sp>
        <p:nvSpPr>
          <p:cNvPr id="8195" name="AutoShape 8"/>
          <p:cNvSpPr/>
          <p:nvPr/>
        </p:nvSpPr>
        <p:spPr>
          <a:xfrm>
            <a:off x="1949450" y="2162175"/>
            <a:ext cx="152400" cy="2895600"/>
          </a:xfrm>
          <a:prstGeom prst="leftBrace">
            <a:avLst>
              <a:gd name="adj1" fmla="val 158333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pPr algn="ctr"/>
            <a:endParaRPr sz="2800" b="1"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8196" name="Text Box 10"/>
          <p:cNvSpPr txBox="1"/>
          <p:nvPr/>
        </p:nvSpPr>
        <p:spPr>
          <a:xfrm>
            <a:off x="971550" y="2205038"/>
            <a:ext cx="854075" cy="3201987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lstStyle/>
          <a:p>
            <a:r>
              <a:rPr lang="zh-CN" altLang="en-US" sz="4400" b="1" dirty="0">
                <a:latin typeface="方正行楷简体" charset="-122"/>
                <a:ea typeface="方正行楷简体" charset="-122"/>
              </a:rPr>
              <a:t> 噪声的分类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9217"/>
          <p:cNvSpPr txBox="1"/>
          <p:nvPr/>
        </p:nvSpPr>
        <p:spPr>
          <a:xfrm>
            <a:off x="1155065" y="2374265"/>
            <a:ext cx="4319588" cy="3667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endParaRPr>
              <a:latin typeface="Times New Roman" panose="02020603050405020304" pitchFamily="2" charset="0"/>
            </a:endParaRPr>
          </a:p>
        </p:txBody>
      </p:sp>
      <p:sp>
        <p:nvSpPr>
          <p:cNvPr id="9219" name="矩形 9218"/>
          <p:cNvSpPr/>
          <p:nvPr/>
        </p:nvSpPr>
        <p:spPr>
          <a:xfrm>
            <a:off x="650240" y="3669665"/>
            <a:ext cx="2017713" cy="936625"/>
          </a:xfrm>
          <a:prstGeom prst="rect">
            <a:avLst/>
          </a:pr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pPr algn="ctr"/>
            <a:r>
              <a:rPr lang="zh-CN" altLang="en-US" sz="4000" b="1">
                <a:solidFill>
                  <a:srgbClr val="0000FF"/>
                </a:solidFill>
                <a:latin typeface="宋体" panose="02010600030101010101" pitchFamily="2" charset="-122"/>
              </a:rPr>
              <a:t>水污染</a:t>
            </a:r>
          </a:p>
        </p:txBody>
      </p:sp>
      <p:sp>
        <p:nvSpPr>
          <p:cNvPr id="9220" name="矩形 9219"/>
          <p:cNvSpPr/>
          <p:nvPr/>
        </p:nvSpPr>
        <p:spPr>
          <a:xfrm>
            <a:off x="3315970" y="1805940"/>
            <a:ext cx="2087245" cy="711200"/>
          </a:xfrm>
          <a:prstGeom prst="rect">
            <a:avLst/>
          </a:pr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pPr algn="ctr"/>
            <a:r>
              <a:rPr lang="zh-CN" altLang="en-US" sz="4000" b="1">
                <a:solidFill>
                  <a:srgbClr val="0000FF"/>
                </a:solidFill>
                <a:latin typeface="宋体" panose="02010600030101010101" pitchFamily="2" charset="-122"/>
              </a:rPr>
              <a:t>空气污染</a:t>
            </a:r>
          </a:p>
        </p:txBody>
      </p:sp>
      <p:sp>
        <p:nvSpPr>
          <p:cNvPr id="9221" name="矩形 9220"/>
          <p:cNvSpPr/>
          <p:nvPr/>
        </p:nvSpPr>
        <p:spPr>
          <a:xfrm>
            <a:off x="2569210" y="5741035"/>
            <a:ext cx="3671570" cy="795020"/>
          </a:xfrm>
          <a:prstGeom prst="rect">
            <a:avLst/>
          </a:pr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pPr algn="ctr"/>
            <a:r>
              <a:rPr lang="zh-CN" altLang="en-US" sz="4000" b="1">
                <a:solidFill>
                  <a:srgbClr val="0000FF"/>
                </a:solidFill>
                <a:latin typeface="宋体" panose="02010600030101010101" pitchFamily="2" charset="-122"/>
              </a:rPr>
              <a:t>固体废弃物污染</a:t>
            </a:r>
          </a:p>
        </p:txBody>
      </p:sp>
      <p:sp>
        <p:nvSpPr>
          <p:cNvPr id="9222" name="矩形 9221"/>
          <p:cNvSpPr/>
          <p:nvPr/>
        </p:nvSpPr>
        <p:spPr>
          <a:xfrm>
            <a:off x="6123940" y="3669665"/>
            <a:ext cx="2089150" cy="936625"/>
          </a:xfrm>
          <a:prstGeom prst="rect">
            <a:avLst/>
          </a:pr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pPr algn="ctr"/>
            <a:r>
              <a:rPr lang="zh-CN" altLang="en-US" sz="4000" b="1">
                <a:solidFill>
                  <a:srgbClr val="0000FF"/>
                </a:solidFill>
                <a:latin typeface="宋体" panose="02010600030101010101" pitchFamily="2" charset="-122"/>
              </a:rPr>
              <a:t>噪声污染</a:t>
            </a:r>
          </a:p>
        </p:txBody>
      </p:sp>
      <p:sp>
        <p:nvSpPr>
          <p:cNvPr id="9223" name="笑脸 9222"/>
          <p:cNvSpPr/>
          <p:nvPr/>
        </p:nvSpPr>
        <p:spPr>
          <a:xfrm>
            <a:off x="3818890" y="3525203"/>
            <a:ext cx="1079500" cy="1223962"/>
          </a:xfrm>
          <a:prstGeom prst="smileyFace">
            <a:avLst>
              <a:gd name="adj" fmla="val -4653"/>
            </a:avLst>
          </a:prstGeom>
          <a:solidFill>
            <a:srgbClr val="FF99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24" name="矩形 9223"/>
          <p:cNvSpPr/>
          <p:nvPr/>
        </p:nvSpPr>
        <p:spPr>
          <a:xfrm>
            <a:off x="1542733" y="1043940"/>
            <a:ext cx="593090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当代四大污染是什么</a:t>
            </a:r>
            <a:r>
              <a:rPr lang="en-US" altLang="zh-CN" sz="4400" b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?</a:t>
            </a:r>
          </a:p>
        </p:txBody>
      </p:sp>
      <p:sp>
        <p:nvSpPr>
          <p:cNvPr id="9225" name="矩形 9224"/>
          <p:cNvSpPr/>
          <p:nvPr/>
        </p:nvSpPr>
        <p:spPr>
          <a:xfrm>
            <a:off x="3945890" y="2101215"/>
            <a:ext cx="562610" cy="15684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zh-CN" sz="9600">
                <a:solidFill>
                  <a:srgbClr val="FF0000"/>
                </a:solidFill>
                <a:latin typeface="Arial" panose="020B0604020202020204" charset="-76"/>
              </a:rPr>
              <a:t>↓</a:t>
            </a:r>
          </a:p>
        </p:txBody>
      </p:sp>
      <p:sp>
        <p:nvSpPr>
          <p:cNvPr id="9226" name="矩形 9225"/>
          <p:cNvSpPr/>
          <p:nvPr/>
        </p:nvSpPr>
        <p:spPr>
          <a:xfrm>
            <a:off x="2523490" y="3237865"/>
            <a:ext cx="1403350" cy="15557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zh-CN" sz="9600">
                <a:solidFill>
                  <a:srgbClr val="FF0000"/>
                </a:solidFill>
                <a:latin typeface="Arial" panose="020B0604020202020204" charset="-76"/>
              </a:rPr>
              <a:t>→</a:t>
            </a:r>
          </a:p>
        </p:txBody>
      </p:sp>
      <p:sp>
        <p:nvSpPr>
          <p:cNvPr id="9227" name="矩形 9226"/>
          <p:cNvSpPr/>
          <p:nvPr/>
        </p:nvSpPr>
        <p:spPr>
          <a:xfrm>
            <a:off x="4826953" y="3237865"/>
            <a:ext cx="1403350" cy="15557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zh-CN" sz="9600">
                <a:solidFill>
                  <a:srgbClr val="FF0000"/>
                </a:solidFill>
                <a:latin typeface="Arial" panose="020B0604020202020204" charset="-76"/>
              </a:rPr>
              <a:t>←</a:t>
            </a:r>
          </a:p>
        </p:txBody>
      </p:sp>
      <p:sp>
        <p:nvSpPr>
          <p:cNvPr id="9228" name="矩形 9227"/>
          <p:cNvSpPr/>
          <p:nvPr/>
        </p:nvSpPr>
        <p:spPr>
          <a:xfrm>
            <a:off x="3979545" y="4286885"/>
            <a:ext cx="847725" cy="15684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zh-CN" sz="9600">
                <a:solidFill>
                  <a:srgbClr val="FF0000"/>
                </a:solidFill>
                <a:latin typeface="Arial" panose="020B0604020202020204" charset="-76"/>
              </a:rPr>
              <a:t>↑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ldLvl="0" animBg="1"/>
      <p:bldP spid="9220" grpId="0" bldLvl="0" animBg="1"/>
      <p:bldP spid="9221" grpId="0" bldLvl="0" animBg="1"/>
      <p:bldP spid="922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/>
          <p:nvPr/>
        </p:nvSpPr>
        <p:spPr>
          <a:xfrm>
            <a:off x="1977390" y="1389380"/>
            <a:ext cx="5562600" cy="1276350"/>
          </a:xfrm>
          <a:prstGeom prst="rect">
            <a:avLst/>
          </a:prstGeom>
          <a:noFill/>
          <a:ln w="38100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>
            <a:spAutoFit/>
          </a:bodyPr>
          <a:lstStyle/>
          <a:p>
            <a:pPr algn="ctr">
              <a:spcBef>
                <a:spcPct val="20000"/>
              </a:spcBef>
              <a:buSzPct val="85000"/>
            </a:pPr>
            <a:r>
              <a:rPr lang="zh-CN" altLang="en-US" sz="3200" b="1" dirty="0">
                <a:latin typeface="Times New Roman" panose="02020603050405020304" pitchFamily="2" charset="0"/>
                <a:ea typeface="华文中宋" pitchFamily="2" charset="-122"/>
              </a:rPr>
              <a:t>声音强弱的等级</a:t>
            </a:r>
          </a:p>
          <a:p>
            <a:pPr algn="ctr">
              <a:spcBef>
                <a:spcPct val="20000"/>
              </a:spcBef>
              <a:buSzPct val="85000"/>
            </a:pPr>
            <a:r>
              <a:rPr lang="zh-CN" altLang="en-US" sz="3200" b="1" dirty="0">
                <a:latin typeface="Times New Roman" panose="02020603050405020304" pitchFamily="2" charset="0"/>
                <a:ea typeface="华文中宋" pitchFamily="2" charset="-122"/>
              </a:rPr>
              <a:t>用</a:t>
            </a:r>
            <a:r>
              <a:rPr lang="zh-CN" altLang="en-US" sz="3600" b="1" dirty="0">
                <a:solidFill>
                  <a:srgbClr val="6600FF"/>
                </a:solidFill>
                <a:latin typeface="Times New Roman" panose="02020603050405020304" pitchFamily="2" charset="0"/>
                <a:ea typeface="华文中宋" pitchFamily="2" charset="-122"/>
              </a:rPr>
              <a:t>分贝</a:t>
            </a:r>
            <a:r>
              <a:rPr lang="en-US" altLang="x-none" sz="3600" b="1" dirty="0">
                <a:solidFill>
                  <a:srgbClr val="6600FF"/>
                </a:solidFill>
                <a:latin typeface="Times New Roman" panose="02020603050405020304" pitchFamily="2" charset="0"/>
                <a:ea typeface="华文中宋" pitchFamily="2" charset="-122"/>
              </a:rPr>
              <a:t>(dB)</a:t>
            </a:r>
            <a:r>
              <a:rPr lang="zh-CN" altLang="en-US" sz="3200" b="1" dirty="0">
                <a:latin typeface="Times New Roman" panose="02020603050405020304" pitchFamily="2" charset="0"/>
                <a:ea typeface="华文中宋" pitchFamily="2" charset="-122"/>
              </a:rPr>
              <a:t>为单位来表示。</a:t>
            </a:r>
          </a:p>
        </p:txBody>
      </p:sp>
      <p:sp>
        <p:nvSpPr>
          <p:cNvPr id="10243" name="Text Box 6"/>
          <p:cNvSpPr txBox="1"/>
          <p:nvPr/>
        </p:nvSpPr>
        <p:spPr>
          <a:xfrm>
            <a:off x="1042353" y="2829243"/>
            <a:ext cx="3886200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为了保护听力，</a:t>
            </a:r>
          </a:p>
          <a:p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声音不能超过</a:t>
            </a:r>
            <a:r>
              <a:rPr lang="en-US" altLang="x-none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90dB</a:t>
            </a:r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；</a:t>
            </a:r>
          </a:p>
        </p:txBody>
      </p:sp>
      <p:sp>
        <p:nvSpPr>
          <p:cNvPr id="10244" name="Text Box 7"/>
          <p:cNvSpPr txBox="1"/>
          <p:nvPr/>
        </p:nvSpPr>
        <p:spPr>
          <a:xfrm>
            <a:off x="4728528" y="3408680"/>
            <a:ext cx="184150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endParaRPr lang="en-US" altLang="x-none" dirty="0">
              <a:latin typeface="Times New Roman" panose="02020603050405020304" pitchFamily="2" charset="0"/>
            </a:endParaRPr>
          </a:p>
          <a:p>
            <a:endParaRPr lang="en-US" altLang="x-none" dirty="0">
              <a:latin typeface="Times New Roman" panose="02020603050405020304" pitchFamily="2" charset="0"/>
            </a:endParaRPr>
          </a:p>
        </p:txBody>
      </p:sp>
      <p:sp>
        <p:nvSpPr>
          <p:cNvPr id="10245" name="Text Box 8"/>
          <p:cNvSpPr txBox="1"/>
          <p:nvPr/>
        </p:nvSpPr>
        <p:spPr>
          <a:xfrm>
            <a:off x="2626678" y="4053205"/>
            <a:ext cx="3968750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为了保证工作和学习，</a:t>
            </a:r>
          </a:p>
          <a:p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声音不能超过</a:t>
            </a:r>
            <a:r>
              <a:rPr lang="en-US" altLang="x-none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70dB</a:t>
            </a:r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；</a:t>
            </a:r>
          </a:p>
        </p:txBody>
      </p:sp>
      <p:sp>
        <p:nvSpPr>
          <p:cNvPr id="10246" name="Text Box 9"/>
          <p:cNvSpPr txBox="1"/>
          <p:nvPr/>
        </p:nvSpPr>
        <p:spPr>
          <a:xfrm>
            <a:off x="3777615" y="5277168"/>
            <a:ext cx="3962400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为了保证休息和睡眠，</a:t>
            </a:r>
          </a:p>
          <a:p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声音不能超过</a:t>
            </a:r>
            <a:r>
              <a:rPr lang="en-US" altLang="x-none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50dB</a:t>
            </a:r>
            <a:r>
              <a:rPr lang="zh-CN" altLang="en-US" sz="2800" b="1" dirty="0">
                <a:solidFill>
                  <a:srgbClr val="FF33CC"/>
                </a:solidFill>
                <a:latin typeface="Times New Roman" panose="02020603050405020304" pitchFamily="2" charset="0"/>
                <a:ea typeface="楷体_GB2312" charset="-122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/>
          <p:nvPr/>
        </p:nvSpPr>
        <p:spPr>
          <a:xfrm>
            <a:off x="6596380" y="1322070"/>
            <a:ext cx="793750" cy="40925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lstStyle/>
          <a:p>
            <a:r>
              <a:rPr lang="zh-CN" altLang="en-US" sz="4000" b="1">
                <a:solidFill>
                  <a:srgbClr val="6600FF"/>
                </a:solidFill>
                <a:latin typeface="Times New Roman" panose="02020603050405020304" pitchFamily="2" charset="0"/>
                <a:ea typeface="隶书" pitchFamily="1" charset="-122"/>
              </a:rPr>
              <a:t>一些声音的分贝数</a:t>
            </a:r>
          </a:p>
        </p:txBody>
      </p:sp>
      <p:pic>
        <p:nvPicPr>
          <p:cNvPr id="11267" name="Picture 7" descr="修图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6230" y="1074420"/>
            <a:ext cx="4806950" cy="5400675"/>
          </a:xfrm>
          <a:prstGeom prst="rect">
            <a:avLst/>
          </a:prstGeom>
          <a:noFill/>
          <a:ln w="57150" cap="flat" cmpd="thinThick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/>
          <p:nvPr/>
        </p:nvSpPr>
        <p:spPr>
          <a:xfrm>
            <a:off x="3313113" y="2424113"/>
            <a:ext cx="215900" cy="3600450"/>
          </a:xfrm>
          <a:prstGeom prst="downArrow">
            <a:avLst>
              <a:gd name="adj1" fmla="val 50000"/>
              <a:gd name="adj2" fmla="val 416911"/>
            </a:avLst>
          </a:prstGeom>
          <a:solidFill>
            <a:srgbClr val="FF00FF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endParaRPr sz="2800">
              <a:latin typeface="Times New Roman" panose="02020603050405020304" pitchFamily="2" charset="0"/>
            </a:endParaRPr>
          </a:p>
        </p:txBody>
      </p:sp>
      <p:sp>
        <p:nvSpPr>
          <p:cNvPr id="12291" name="AutoShape 3"/>
          <p:cNvSpPr/>
          <p:nvPr/>
        </p:nvSpPr>
        <p:spPr>
          <a:xfrm>
            <a:off x="1800225" y="3568700"/>
            <a:ext cx="111125" cy="1008063"/>
          </a:xfrm>
          <a:prstGeom prst="downArrow">
            <a:avLst>
              <a:gd name="adj1" fmla="val 50000"/>
              <a:gd name="adj2" fmla="val 226785"/>
            </a:avLst>
          </a:prstGeom>
          <a:solidFill>
            <a:srgbClr val="FF00FF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endParaRPr sz="2800">
              <a:latin typeface="Times New Roman" panose="02020603050405020304" pitchFamily="2" charset="0"/>
            </a:endParaRPr>
          </a:p>
        </p:txBody>
      </p:sp>
      <p:sp>
        <p:nvSpPr>
          <p:cNvPr id="12292" name="AutoShape 4"/>
          <p:cNvSpPr/>
          <p:nvPr/>
        </p:nvSpPr>
        <p:spPr>
          <a:xfrm>
            <a:off x="2233613" y="2992438"/>
            <a:ext cx="215900" cy="2303462"/>
          </a:xfrm>
          <a:prstGeom prst="downArrow">
            <a:avLst>
              <a:gd name="adj1" fmla="val 50000"/>
              <a:gd name="adj2" fmla="val 266727"/>
            </a:avLst>
          </a:prstGeom>
          <a:solidFill>
            <a:srgbClr val="FF00FF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endParaRPr sz="2800">
              <a:latin typeface="Times New Roman" panose="02020603050405020304" pitchFamily="2" charset="0"/>
            </a:endParaRPr>
          </a:p>
        </p:txBody>
      </p:sp>
      <p:sp>
        <p:nvSpPr>
          <p:cNvPr id="12293" name="Rectangle 5"/>
          <p:cNvSpPr>
            <a:spLocks noGrp="1"/>
          </p:cNvSpPr>
          <p:nvPr/>
        </p:nvSpPr>
        <p:spPr>
          <a:xfrm>
            <a:off x="1073150" y="1223963"/>
            <a:ext cx="7402513" cy="3048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>
              <a:buNone/>
            </a:pPr>
            <a:r>
              <a:rPr lang="zh-CN" altLang="en-US" sz="4000" b="1" dirty="0">
                <a:solidFill>
                  <a:srgbClr val="6600FF"/>
                </a:solidFill>
                <a:latin typeface="Times New Roman" panose="02020603050405020304" pitchFamily="2" charset="0"/>
                <a:ea typeface="华文行楷" pitchFamily="2" charset="-122"/>
              </a:rPr>
              <a:t>噪声的等级和危害：</a:t>
            </a:r>
          </a:p>
          <a:p>
            <a:pPr lvl="0">
              <a:buClr>
                <a:srgbClr val="6600FF"/>
              </a:buClr>
              <a:buFont typeface="Wingdings" panose="05000000000000000000" pitchFamily="2" charset="2"/>
              <a:buChar char="Ø"/>
            </a:pPr>
            <a:r>
              <a:rPr lang="en-US" altLang="x-none" sz="3200" b="1" dirty="0">
                <a:latin typeface="Times New Roman" panose="02020603050405020304" pitchFamily="2" charset="0"/>
              </a:rPr>
              <a:t>30dB</a:t>
            </a:r>
            <a:r>
              <a:rPr lang="zh-CN" altLang="en-US" sz="3200" b="1" dirty="0">
                <a:latin typeface="Times New Roman" panose="02020603050405020304" pitchFamily="2" charset="0"/>
              </a:rPr>
              <a:t>－</a:t>
            </a:r>
            <a:r>
              <a:rPr lang="en-US" altLang="x-none" sz="3200" b="1" dirty="0">
                <a:latin typeface="Times New Roman" panose="02020603050405020304" pitchFamily="2" charset="0"/>
              </a:rPr>
              <a:t>40dB</a:t>
            </a:r>
            <a:r>
              <a:rPr lang="zh-CN" altLang="en-US" sz="3200" b="1" dirty="0">
                <a:latin typeface="Times New Roman" panose="02020603050405020304" pitchFamily="2" charset="0"/>
              </a:rPr>
              <a:t>：较为理想的安静环境；</a:t>
            </a:r>
          </a:p>
          <a:p>
            <a:pPr lvl="0">
              <a:buClr>
                <a:srgbClr val="6600FF"/>
              </a:buClr>
              <a:buFont typeface="Wingdings" panose="05000000000000000000" pitchFamily="2" charset="2"/>
              <a:buChar char="Ø"/>
            </a:pPr>
            <a:r>
              <a:rPr lang="en-US" altLang="x-none" sz="3200" b="1" dirty="0">
                <a:latin typeface="Times New Roman" panose="02020603050405020304" pitchFamily="2" charset="0"/>
              </a:rPr>
              <a:t>70dB</a:t>
            </a:r>
            <a:r>
              <a:rPr lang="zh-CN" altLang="en-US" sz="3200" b="1" dirty="0">
                <a:latin typeface="Times New Roman" panose="02020603050405020304" pitchFamily="2" charset="0"/>
              </a:rPr>
              <a:t>：干扰谈话和工作；</a:t>
            </a:r>
          </a:p>
          <a:p>
            <a:pPr lvl="0">
              <a:buClr>
                <a:srgbClr val="6600FF"/>
              </a:buClr>
              <a:buFont typeface="Wingdings" panose="05000000000000000000" pitchFamily="2" charset="2"/>
              <a:buChar char="Ø"/>
            </a:pPr>
            <a:r>
              <a:rPr lang="en-US" altLang="x-none" sz="3200" b="1" dirty="0">
                <a:latin typeface="Times New Roman" panose="02020603050405020304" pitchFamily="2" charset="0"/>
              </a:rPr>
              <a:t>90dB</a:t>
            </a:r>
            <a:r>
              <a:rPr lang="zh-CN" altLang="en-US" sz="3200" b="1" dirty="0">
                <a:latin typeface="Times New Roman" panose="02020603050405020304" pitchFamily="2" charset="0"/>
              </a:rPr>
              <a:t>：长期忍受会严重影响听力；</a:t>
            </a:r>
          </a:p>
          <a:p>
            <a:pPr lvl="0">
              <a:buClr>
                <a:srgbClr val="6600FF"/>
              </a:buClr>
              <a:buFont typeface="Wingdings" panose="05000000000000000000" pitchFamily="2" charset="2"/>
              <a:buChar char="Ø"/>
            </a:pPr>
            <a:r>
              <a:rPr lang="en-US" altLang="x-none" sz="3200" b="1" dirty="0">
                <a:latin typeface="Times New Roman" panose="02020603050405020304" pitchFamily="2" charset="0"/>
              </a:rPr>
              <a:t>150dB</a:t>
            </a:r>
            <a:r>
              <a:rPr lang="zh-CN" altLang="en-US" sz="3200" b="1" dirty="0">
                <a:latin typeface="Times New Roman" panose="02020603050405020304" pitchFamily="2" charset="0"/>
              </a:rPr>
              <a:t>：鼓膜破裂，失去听力。</a:t>
            </a:r>
          </a:p>
        </p:txBody>
      </p:sp>
      <p:sp>
        <p:nvSpPr>
          <p:cNvPr id="12294" name="Rectangle 6"/>
          <p:cNvSpPr/>
          <p:nvPr/>
        </p:nvSpPr>
        <p:spPr>
          <a:xfrm>
            <a:off x="1301750" y="5167313"/>
            <a:ext cx="55753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楷体_GB2312" charset="-122"/>
                <a:ea typeface="楷体_GB2312" charset="-122"/>
              </a:rPr>
              <a:t>保证工作和学习的最高限度</a:t>
            </a:r>
          </a:p>
        </p:txBody>
      </p:sp>
      <p:sp>
        <p:nvSpPr>
          <p:cNvPr id="12295" name="Text Box 7"/>
          <p:cNvSpPr txBox="1"/>
          <p:nvPr/>
        </p:nvSpPr>
        <p:spPr>
          <a:xfrm>
            <a:off x="1301750" y="4500563"/>
            <a:ext cx="48768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楷体_GB2312" charset="-122"/>
                <a:ea typeface="楷体_GB2312" charset="-122"/>
              </a:rPr>
              <a:t>保护听力的最高限度</a:t>
            </a:r>
          </a:p>
        </p:txBody>
      </p:sp>
      <p:sp>
        <p:nvSpPr>
          <p:cNvPr id="12296" name="Rectangle 8"/>
          <p:cNvSpPr/>
          <p:nvPr/>
        </p:nvSpPr>
        <p:spPr>
          <a:xfrm>
            <a:off x="1301750" y="5948363"/>
            <a:ext cx="65659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楷体_GB2312" charset="-122"/>
                <a:ea typeface="楷体_GB2312" charset="-122"/>
              </a:rPr>
              <a:t>保证休息和睡眠的最高限度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ldLvl="0" animBg="1"/>
      <p:bldP spid="12291" grpId="0" bldLvl="0" animBg="1"/>
      <p:bldP spid="12292" grpId="0" bldLvl="0" animBg="1"/>
      <p:bldP spid="12294" grpId="0"/>
      <p:bldP spid="12295" grpId="0"/>
      <p:bldP spid="1229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15"/>
  <p:tag name="KSO_WM_TAG_VERSION" val="1.0"/>
  <p:tag name="KSO_WM_SLIDE_ID" val="custom596_12"/>
  <p:tag name="KSO_WM_SLIDE_INDEX" val="12"/>
  <p:tag name="KSO_WM_SLIDE_ITEM_CNT" val="2"/>
  <p:tag name="KSO_WM_SLIDE_LAYOUT" val="a_b_e"/>
  <p:tag name="KSO_WM_SLIDE_LAYOUT_CNT" val="1_1_1"/>
  <p:tag name="KSO_WM_SLIDE_TYPE" val="sectionTitle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21515">
      <a:dk1>
        <a:srgbClr val="5F5F5F"/>
      </a:dk1>
      <a:lt1>
        <a:srgbClr val="FFFFFF"/>
      </a:lt1>
      <a:dk2>
        <a:srgbClr val="4D4D4D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847</Words>
  <Application>Microsoft Office PowerPoint</Application>
  <PresentationFormat>全屏显示(4:3)</PresentationFormat>
  <Paragraphs>142</Paragraphs>
  <Slides>16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宇恒编辑部</dc:creator>
  <cp:lastModifiedBy>User</cp:lastModifiedBy>
  <cp:revision>71</cp:revision>
  <dcterms:created xsi:type="dcterms:W3CDTF">2015-11-16T05:18:00Z</dcterms:created>
  <dcterms:modified xsi:type="dcterms:W3CDTF">2019-08-20T08:47:27Z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