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5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3" name="日期占位符 1027"/>
          <p:cNvSpPr>
            <a:spLocks noGrp="1"/>
          </p:cNvSpPr>
          <p:nvPr>
            <p:ph type="dt" sz="half" idx="10"/>
          </p:nvPr>
        </p:nvSpPr>
        <p:spPr>
          <a:ln/>
        </p:spPr>
        <p:txBody>
          <a:bodyPr/>
          <a:lstStyle>
            <a:lvl1pPr>
              <a:defRPr/>
            </a:lvl1pPr>
          </a:lstStyle>
          <a:p>
            <a:endParaRPr lang="zh-CN" altLang="en-US"/>
          </a:p>
        </p:txBody>
      </p:sp>
      <p:sp>
        <p:nvSpPr>
          <p:cNvPr id="4" name="页脚占位符 1028"/>
          <p:cNvSpPr>
            <a:spLocks noGrp="1"/>
          </p:cNvSpPr>
          <p:nvPr>
            <p:ph type="ftr" sz="quarter" idx="11"/>
          </p:nvPr>
        </p:nvSpPr>
        <p:spPr>
          <a:ln/>
        </p:spPr>
        <p:txBody>
          <a:bodyPr/>
          <a:lstStyle>
            <a:lvl1pPr>
              <a:defRPr/>
            </a:lvl1pPr>
          </a:lstStyle>
          <a:p>
            <a:endParaRPr lang="zh-CN" altLang="en-US"/>
          </a:p>
        </p:txBody>
      </p:sp>
      <p:sp>
        <p:nvSpPr>
          <p:cNvPr id="5" name="灯片编号占位符 1029"/>
          <p:cNvSpPr>
            <a:spLocks noGrp="1"/>
          </p:cNvSpPr>
          <p:nvPr>
            <p:ph type="sldNum" sz="quarter" idx="12"/>
          </p:nvPr>
        </p:nvSpPr>
        <p:spPr>
          <a:ln/>
        </p:spPr>
        <p:txBody>
          <a:bodyPr/>
          <a:lstStyle>
            <a:lvl1pPr>
              <a:defRPr/>
            </a:lvl1pPr>
          </a:lstStyle>
          <a:p>
            <a:fld id="{71D04D38-0193-4304-9455-2240516C8A17}" type="slidenum">
              <a:rPr lang="zh-CN" altLang="en-US"/>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2019/2/21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2019/2/21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2019/2/21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2019/2/21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2019/2/21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2019/2/21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5-&#26426;&#32764;&#28436;&#31034;&#27169;&#22411;&#23454;&#39564;&#28436;&#31034;.wmv" TargetMode="External"/><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1.jpeg"/><Relationship Id="rId11" Type="http://schemas.openxmlformats.org/officeDocument/2006/relationships/image" Target="../media/image4.png"/><Relationship Id="rId5" Type="http://schemas.openxmlformats.org/officeDocument/2006/relationships/image" Target="../media/image20.jpeg"/><Relationship Id="rId10" Type="http://schemas.openxmlformats.org/officeDocument/2006/relationships/slide" Target="slide1.xml"/><Relationship Id="rId4" Type="http://schemas.openxmlformats.org/officeDocument/2006/relationships/image" Target="../media/image19.jpeg"/><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audio" Target="../media/audio3.wav"/><Relationship Id="rId7"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22.jpe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jpeg"/><Relationship Id="rId7" Type="http://schemas.openxmlformats.org/officeDocument/2006/relationships/slide" Target="slide1.xml"/><Relationship Id="rId2" Type="http://schemas.openxmlformats.org/officeDocument/2006/relationships/image" Target="../media/image23.jpe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5.png"/><Relationship Id="rId7" Type="http://schemas.openxmlformats.org/officeDocument/2006/relationships/slide" Target="slide1.xml"/><Relationship Id="rId2" Type="http://schemas.openxmlformats.org/officeDocument/2006/relationships/slideLayout" Target="../slideLayouts/slideLayout12.xml"/><Relationship Id="rId1" Type="http://schemas.openxmlformats.org/officeDocument/2006/relationships/video" Target="file:///H:\&#12304;&#25237;&#31295;&#12305;&#12298;&#20840;&#26032;&#20108;&#32423;&#33756;&#21333;&#22411;&#31456;&#33410;&#24335;&#35838;&#20214;&#12299;&#20154;&#25945;&#29256;&#29289;&#29702;&#20843;&#24180;&#32423;&#19979;&#20876;%20&#38472;&#26216;&#26342;\&#31456;&#33410;&#24335;&#35838;&#20214;&#8226;8.9&#8226;%20%20&#20154;&#25945;&#29256;&#29289;&#29702;&#20843;&#24180;&#32423;&#19979;&#20876;%20&#31532;&#20061;&#31456;&#12298;&#21387;&#24378;&#12299;%20&#38472;&#26216;&#26342;\9.13&#26426;&#32764;&#27169;&#22411;&#23454;&#39564;.mp4" TargetMode="External"/><Relationship Id="rId6" Type="http://schemas.openxmlformats.org/officeDocument/2006/relationships/image" Target="../media/image3.png"/><Relationship Id="rId11" Type="http://schemas.openxmlformats.org/officeDocument/2006/relationships/image" Target="../media/image27.gif"/><Relationship Id="rId5" Type="http://schemas.openxmlformats.org/officeDocument/2006/relationships/slide" Target="slide2.xml"/><Relationship Id="rId10" Type="http://schemas.openxmlformats.org/officeDocument/2006/relationships/hyperlink" Target="9.13&#26426;&#32764;&#27169;&#22411;&#23454;&#39564;.mp4" TargetMode="External"/><Relationship Id="rId4" Type="http://schemas.openxmlformats.org/officeDocument/2006/relationships/image" Target="../media/image6.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ideo" Target="file:///H:\&#12304;&#25237;&#31295;&#12305;&#12298;&#20840;&#26032;&#20108;&#32423;&#33756;&#21333;&#22411;&#31456;&#33410;&#24335;&#35838;&#20214;&#12299;&#20154;&#25945;&#29256;&#29289;&#29702;&#20843;&#24180;&#32423;&#19979;&#20876;%20&#38472;&#26216;&#26342;\&#31456;&#33410;&#24335;&#35838;&#20214;&#8226;8.9&#8226;%20%20&#20154;&#25945;&#29256;&#29289;&#29702;&#20843;&#24180;&#32423;&#19979;&#20876;%20&#31532;&#20061;&#31456;&#12298;&#21387;&#24378;&#12299;%20&#38472;&#26216;&#26342;\9.14&#39134;&#26426;&#30340;&#21319;&#21147;_&#36229;&#28165;.mp4" TargetMode="External"/><Relationship Id="rId6" Type="http://schemas.openxmlformats.org/officeDocument/2006/relationships/slide" Target="slide1.xml"/><Relationship Id="rId5" Type="http://schemas.openxmlformats.org/officeDocument/2006/relationships/image" Target="../media/image3.png"/><Relationship Id="rId10" Type="http://schemas.openxmlformats.org/officeDocument/2006/relationships/image" Target="../media/image27.gif"/><Relationship Id="rId4" Type="http://schemas.openxmlformats.org/officeDocument/2006/relationships/slide" Target="slide2.xml"/><Relationship Id="rId9" Type="http://schemas.openxmlformats.org/officeDocument/2006/relationships/hyperlink" Target="9.14&#39134;&#26426;&#30340;&#21319;&#21147;_&#36229;&#28165;.mp4"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0.png"/><Relationship Id="rId7" Type="http://schemas.openxmlformats.org/officeDocument/2006/relationships/slide" Target="slide1.xml"/><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31.jpeg"/><Relationship Id="rId1" Type="http://schemas.openxmlformats.org/officeDocument/2006/relationships/slideLayout" Target="../slideLayouts/slideLayout12.xml"/><Relationship Id="rId6" Type="http://schemas.openxmlformats.org/officeDocument/2006/relationships/slide" Target="slide1.xml"/><Relationship Id="rId5" Type="http://schemas.openxmlformats.org/officeDocument/2006/relationships/image" Target="../media/image3.pn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32.jpeg"/><Relationship Id="rId7"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33.jpeg"/><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5.jpeg"/><Relationship Id="rId7" Type="http://schemas.openxmlformats.org/officeDocument/2006/relationships/slide" Target="slide1.xml"/><Relationship Id="rId2"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7.jpeg"/><Relationship Id="rId7" Type="http://schemas.openxmlformats.org/officeDocument/2006/relationships/slide" Target="slide1.xml"/><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3.png"/><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38.jpeg"/><Relationship Id="rId1" Type="http://schemas.openxmlformats.org/officeDocument/2006/relationships/slideLayout" Target="../slideLayouts/slideLayout12.xml"/><Relationship Id="rId6" Type="http://schemas.openxmlformats.org/officeDocument/2006/relationships/slide" Target="slide1.xml"/><Relationship Id="rId5" Type="http://schemas.openxmlformats.org/officeDocument/2006/relationships/image" Target="../media/image3.png"/><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39.png"/><Relationship Id="rId7"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40.jpeg"/><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9.png"/><Relationship Id="rId7" Type="http://schemas.openxmlformats.org/officeDocument/2006/relationships/slide" Target="slide2.xml"/><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2.png"/><Relationship Id="rId10" Type="http://schemas.openxmlformats.org/officeDocument/2006/relationships/image" Target="../media/image4.png"/><Relationship Id="rId4" Type="http://schemas.openxmlformats.org/officeDocument/2006/relationships/image" Target="../media/image41.jpeg"/><Relationship Id="rId9" Type="http://schemas.openxmlformats.org/officeDocument/2006/relationships/slide" Target="slide1.xml"/></Relationships>
</file>

<file path=ppt/slides/_rels/slide2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39.png"/><Relationship Id="rId7"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43.jpeg"/><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39.png"/><Relationship Id="rId7"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44.png"/><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5.jpeg"/><Relationship Id="rId7" Type="http://schemas.openxmlformats.org/officeDocument/2006/relationships/slide" Target="slide1.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slide" Target="slide1.xml"/><Relationship Id="rId2" Type="http://schemas.openxmlformats.org/officeDocument/2006/relationships/slideLayout" Target="../slideLayouts/slideLayout12.xml"/><Relationship Id="rId1" Type="http://schemas.openxmlformats.org/officeDocument/2006/relationships/video" Target="file:///H:\&#12304;&#25237;&#31295;&#12305;&#12298;&#20840;&#26032;&#20108;&#32423;&#33756;&#21333;&#22411;&#31456;&#33410;&#24335;&#35838;&#20214;&#12299;&#20154;&#25945;&#29256;&#29289;&#29702;&#20843;&#24180;&#32423;&#19979;&#20876;%20&#38472;&#26216;&#26342;\&#31456;&#33410;&#24335;&#35838;&#20214;&#8226;8.9&#8226;%20%20&#20154;&#25945;&#29256;&#29289;&#29702;&#20843;&#24180;&#32423;&#19979;&#20876;%20&#31532;&#20061;&#31456;&#12298;&#21387;&#24378;&#12299;%20&#38472;&#26216;&#26342;\9.10&#27969;&#20307;&#21387;&#24378;&#19982;&#27969;&#36895;&#30340;&#20851;&#31995;&#24341;&#20837;_&#36229;&#28165;.mp4" TargetMode="External"/><Relationship Id="rId6" Type="http://schemas.openxmlformats.org/officeDocument/2006/relationships/image" Target="../media/image3.png"/><Relationship Id="rId11" Type="http://schemas.openxmlformats.org/officeDocument/2006/relationships/image" Target="../media/image9.gif"/><Relationship Id="rId5" Type="http://schemas.openxmlformats.org/officeDocument/2006/relationships/slide" Target="slide2.xml"/><Relationship Id="rId10" Type="http://schemas.openxmlformats.org/officeDocument/2006/relationships/hyperlink" Target="9.10&#27969;&#20307;&#21387;&#24378;&#19982;&#27969;&#36895;&#30340;&#20851;&#31995;&#24341;&#20837;_&#36229;&#28165;.mp4" TargetMode="External"/><Relationship Id="rId4" Type="http://schemas.openxmlformats.org/officeDocument/2006/relationships/image" Target="../media/image6.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10.jpe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11.jpe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hyperlink" Target="&#21561;&#30828;&#24065;&#12289;&#21561;&#32440;&#26465;.wmv" TargetMode="External"/><Relationship Id="rId7" Type="http://schemas.openxmlformats.org/officeDocument/2006/relationships/image" Target="../media/image3.png"/><Relationship Id="rId12" Type="http://schemas.openxmlformats.org/officeDocument/2006/relationships/image" Target="../media/image9.gif"/><Relationship Id="rId2" Type="http://schemas.openxmlformats.org/officeDocument/2006/relationships/slideLayout" Target="../slideLayouts/slideLayout12.xml"/><Relationship Id="rId1" Type="http://schemas.openxmlformats.org/officeDocument/2006/relationships/video" Target="file:///H:\&#12304;&#25237;&#31295;&#12305;&#12298;&#20840;&#26032;&#20108;&#32423;&#33756;&#21333;&#22411;&#31456;&#33410;&#24335;&#35838;&#20214;&#12299;&#20154;&#25945;&#29256;&#29289;&#29702;&#20843;&#24180;&#32423;&#19979;&#20876;%20&#38472;&#26216;&#26342;\&#31456;&#33410;&#24335;&#35838;&#20214;&#8226;8.9&#8226;%20%20&#20154;&#25945;&#29256;&#29289;&#29702;&#20843;&#24180;&#32423;&#19979;&#20876;%20&#31532;&#20061;&#31456;&#12298;&#21387;&#24378;&#12299;%20&#38472;&#26216;&#26342;\9.11&#21561;&#30828;&#24065;.mp4" TargetMode="External"/><Relationship Id="rId6" Type="http://schemas.openxmlformats.org/officeDocument/2006/relationships/slide" Target="slide2.xml"/><Relationship Id="rId11" Type="http://schemas.openxmlformats.org/officeDocument/2006/relationships/hyperlink" Target="9.11&#21561;&#30828;&#24065;.mp4" TargetMode="External"/><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hyperlink" Target="&#21561;&#30828;&#24065;&#12289;&#21561;&#32440;&#26465;.wmv" TargetMode="External"/><Relationship Id="rId1" Type="http://schemas.openxmlformats.org/officeDocument/2006/relationships/slideLayout" Target="../slideLayouts/slideLayout12.xml"/><Relationship Id="rId6" Type="http://schemas.openxmlformats.org/officeDocument/2006/relationships/slide" Target="slide1.xml"/><Relationship Id="rId5" Type="http://schemas.openxmlformats.org/officeDocument/2006/relationships/image" Target="../media/image3.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slide" Target="slide2.xml"/><Relationship Id="rId2" Type="http://schemas.openxmlformats.org/officeDocument/2006/relationships/hyperlink" Target="&#21561;&#30828;&#24065;&#12289;&#21561;&#32440;&#26465;.wmv" TargetMode="Externa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6.jpeg"/><Relationship Id="rId10" Type="http://schemas.openxmlformats.org/officeDocument/2006/relationships/image" Target="../media/image4.png"/><Relationship Id="rId4" Type="http://schemas.openxmlformats.org/officeDocument/2006/relationships/image" Target="../media/image15.jpeg"/><Relationship Id="rId9" Type="http://schemas.openxmlformats.org/officeDocument/2006/relationships/slide" Target="slide1.xml"/></Relationships>
</file>

<file path=ppt/slides/_rels/slide8.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audio" Target="../media/audio2.wav"/><Relationship Id="rId7" Type="http://schemas.openxmlformats.org/officeDocument/2006/relationships/image" Target="../media/image3.png"/><Relationship Id="rId12" Type="http://schemas.openxmlformats.org/officeDocument/2006/relationships/image" Target="../media/image18.gif"/><Relationship Id="rId2" Type="http://schemas.openxmlformats.org/officeDocument/2006/relationships/slideLayout" Target="../slideLayouts/slideLayout12.xml"/><Relationship Id="rId1" Type="http://schemas.openxmlformats.org/officeDocument/2006/relationships/video" Target="file:///H:\&#12304;&#25237;&#31295;&#12305;&#12298;&#20840;&#26032;&#20108;&#32423;&#33756;&#21333;&#22411;&#31456;&#33410;&#24335;&#35838;&#20214;&#12299;&#20154;&#25945;&#29256;&#29289;&#29702;&#20843;&#24180;&#32423;&#19979;&#20876;%20&#38472;&#26216;&#26342;\&#31456;&#33410;&#24335;&#35838;&#20214;&#8226;8.9&#8226;%20%20&#20154;&#25945;&#29256;&#29289;&#29702;&#20843;&#24180;&#32423;&#19979;&#20876;%20&#31532;&#20061;&#31456;&#12298;&#21387;&#24378;&#12299;%20&#38472;&#26216;&#26342;\9.12&#21561;&#20050;&#20051;&#29699;&#26631;&#28165;.avi" TargetMode="External"/><Relationship Id="rId6" Type="http://schemas.openxmlformats.org/officeDocument/2006/relationships/slide" Target="slide2.xml"/><Relationship Id="rId11" Type="http://schemas.openxmlformats.org/officeDocument/2006/relationships/hyperlink" Target="9.12&#21561;&#20050;&#20051;&#29699;&#26631;&#28165;.avi" TargetMode="External"/><Relationship Id="rId5" Type="http://schemas.openxmlformats.org/officeDocument/2006/relationships/image" Target="../media/image6.png"/><Relationship Id="rId10" Type="http://schemas.openxmlformats.org/officeDocument/2006/relationships/image" Target="../media/image17.png"/><Relationship Id="rId4" Type="http://schemas.openxmlformats.org/officeDocument/2006/relationships/image" Target="../media/image16.jpe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slide" Target="slide1.xml"/><Relationship Id="rId5" Type="http://schemas.openxmlformats.org/officeDocument/2006/relationships/image" Target="../media/image3.png"/><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图片 182273" descr="1295091_100147036928_2"/>
          <p:cNvPicPr>
            <a:picLocks noChangeAspect="1" noChangeArrowheads="1"/>
          </p:cNvPicPr>
          <p:nvPr/>
        </p:nvPicPr>
        <p:blipFill>
          <a:blip r:embed="rId3" cstate="print"/>
          <a:srcRect b="3999"/>
          <a:stretch>
            <a:fillRect/>
          </a:stretch>
        </p:blipFill>
        <p:spPr bwMode="auto">
          <a:xfrm>
            <a:off x="0" y="0"/>
            <a:ext cx="9144000" cy="5486400"/>
          </a:xfrm>
          <a:prstGeom prst="rect">
            <a:avLst/>
          </a:prstGeom>
          <a:noFill/>
          <a:ln w="9525">
            <a:noFill/>
            <a:miter lim="800000"/>
            <a:headEnd/>
            <a:tailEnd/>
          </a:ln>
        </p:spPr>
      </p:pic>
      <p:sp>
        <p:nvSpPr>
          <p:cNvPr id="182275" name="矩形 182274"/>
          <p:cNvSpPr>
            <a:spLocks noChangeArrowheads="1"/>
          </p:cNvSpPr>
          <p:nvPr/>
        </p:nvSpPr>
        <p:spPr bwMode="auto">
          <a:xfrm>
            <a:off x="304800" y="1219200"/>
            <a:ext cx="8229600" cy="884238"/>
          </a:xfrm>
          <a:prstGeom prst="rect">
            <a:avLst/>
          </a:prstGeom>
          <a:noFill/>
          <a:ln w="9525">
            <a:noFill/>
            <a:miter lim="800000"/>
            <a:headEnd/>
            <a:tailEnd/>
          </a:ln>
        </p:spPr>
        <p:txBody>
          <a:bodyPr>
            <a:spAutoFit/>
          </a:bodyPr>
          <a:lstStyle/>
          <a:p>
            <a:pPr algn="ctr">
              <a:lnSpc>
                <a:spcPct val="100000"/>
              </a:lnSpc>
            </a:pPr>
            <a:r>
              <a:rPr lang="en-US" altLang="zh-CN" sz="5200" dirty="0">
                <a:solidFill>
                  <a:srgbClr val="FF0000"/>
                </a:solidFill>
                <a:latin typeface="方正舒体" pitchFamily="2" charset="-122"/>
                <a:ea typeface="方正舒体" pitchFamily="2" charset="-122"/>
              </a:rPr>
              <a:t>9.4  </a:t>
            </a:r>
            <a:r>
              <a:rPr lang="zh-CN" altLang="en-US" sz="5200" dirty="0">
                <a:solidFill>
                  <a:srgbClr val="FF0000"/>
                </a:solidFill>
                <a:latin typeface="方正舒体" pitchFamily="2" charset="-122"/>
                <a:ea typeface="方正舒体" pitchFamily="2" charset="-122"/>
              </a:rPr>
              <a:t>流体压强与流速的关系</a:t>
            </a:r>
          </a:p>
        </p:txBody>
      </p:sp>
      <p:pic>
        <p:nvPicPr>
          <p:cNvPr id="105475" name="图片 182279" descr="1295091_100147036928_2"/>
          <p:cNvPicPr>
            <a:picLocks noChangeAspect="1" noChangeArrowheads="1"/>
          </p:cNvPicPr>
          <p:nvPr/>
        </p:nvPicPr>
        <p:blipFill>
          <a:blip r:embed="rId4" cstate="print"/>
          <a:srcRect t="3999" b="70667"/>
          <a:stretch>
            <a:fillRect/>
          </a:stretch>
        </p:blipFill>
        <p:spPr bwMode="auto">
          <a:xfrm>
            <a:off x="0" y="5410200"/>
            <a:ext cx="9144000" cy="1447800"/>
          </a:xfrm>
          <a:prstGeom prst="rect">
            <a:avLst/>
          </a:prstGeom>
          <a:noFill/>
          <a:ln w="9525">
            <a:noFill/>
            <a:miter lim="800000"/>
            <a:headEnd/>
            <a:tailEnd/>
          </a:ln>
        </p:spPr>
      </p:pic>
      <p:sp>
        <p:nvSpPr>
          <p:cNvPr id="182281" name="矩形 182280"/>
          <p:cNvSpPr>
            <a:spLocks noChangeArrowheads="1" noChangeShapeType="1" noTextEdit="1"/>
          </p:cNvSpPr>
          <p:nvPr/>
        </p:nvSpPr>
        <p:spPr bwMode="auto">
          <a:xfrm>
            <a:off x="1447800" y="5181600"/>
            <a:ext cx="6096000" cy="457200"/>
          </a:xfrm>
          <a:prstGeom prst="rect">
            <a:avLst/>
          </a:prstGeom>
        </p:spPr>
        <p:txBody>
          <a:bodyPr wrap="none" fromWordArt="1">
            <a:prstTxWarp prst="textPlain">
              <a:avLst>
                <a:gd name="adj" fmla="val 50000"/>
              </a:avLst>
            </a:prstTxWarp>
          </a:bodyPr>
          <a:lstStyle/>
          <a:p>
            <a:pPr algn="ctr"/>
            <a:r>
              <a:rPr lang="zh-CN" alt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新魏"/>
                <a:ea typeface="华文新魏"/>
              </a:rPr>
              <a:t>四川广安浓溪初中陈晨曦制作</a:t>
            </a:r>
          </a:p>
        </p:txBody>
      </p:sp>
      <p:pic>
        <p:nvPicPr>
          <p:cNvPr id="105477" name="Picture 64" descr="t01c7cec5e45640e58e">
            <a:hlinkClick r:id="rId5" action="ppaction://hlinksldjump"/>
          </p:cNvPr>
          <p:cNvPicPr>
            <a:picLocks noChangeAspect="1" noChangeArrowheads="1"/>
          </p:cNvPicPr>
          <p:nvPr/>
        </p:nvPicPr>
        <p:blipFill>
          <a:blip r:embed="rId6" cstate="print"/>
          <a:srcRect/>
          <a:stretch>
            <a:fillRect/>
          </a:stretch>
        </p:blipFill>
        <p:spPr bwMode="auto">
          <a:xfrm>
            <a:off x="4572000" y="6553200"/>
            <a:ext cx="228600" cy="228600"/>
          </a:xfrm>
          <a:prstGeom prst="rect">
            <a:avLst/>
          </a:prstGeom>
          <a:noFill/>
          <a:ln w="9525">
            <a:noFill/>
            <a:miter lim="800000"/>
            <a:headEnd/>
            <a:tailEnd/>
          </a:ln>
        </p:spPr>
      </p:pic>
      <p:pic>
        <p:nvPicPr>
          <p:cNvPr id="105478" name="图片 13329" descr="ldpi_1098026_2a1c5d7b6-dca9-4393-b961-9d4537c991ff">
            <a:hlinkClick r:id="rId7" action="ppaction://hlinksldjump"/>
          </p:cNvPr>
          <p:cNvPicPr>
            <a:picLocks noChangeAspect="1" noChangeArrowheads="1"/>
          </p:cNvPicPr>
          <p:nvPr/>
        </p:nvPicPr>
        <p:blipFill>
          <a:blip r:embed="rId8" cstate="print"/>
          <a:srcRect/>
          <a:stretch>
            <a:fillRect/>
          </a:stretch>
        </p:blipFill>
        <p:spPr bwMode="auto">
          <a:xfrm>
            <a:off x="48768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2275"/>
                                        </p:tgtEl>
                                        <p:attrNameLst>
                                          <p:attrName>style.visibility</p:attrName>
                                        </p:attrNameLst>
                                      </p:cBhvr>
                                      <p:to>
                                        <p:strVal val="visible"/>
                                      </p:to>
                                    </p:set>
                                    <p:animEffect transition="in" filter="wipe(left)">
                                      <p:cBhvr>
                                        <p:cTn id="7" dur="500"/>
                                        <p:tgtEl>
                                          <p:spTgt spid="18227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2281"/>
                                        </p:tgtEl>
                                        <p:attrNameLst>
                                          <p:attrName>style.visibility</p:attrName>
                                        </p:attrNameLst>
                                      </p:cBhvr>
                                      <p:to>
                                        <p:strVal val="visible"/>
                                      </p:to>
                                    </p:set>
                                    <p:animEffect transition="in" filter="wipe(left)">
                                      <p:cBhvr>
                                        <p:cTn id="11" dur="500"/>
                                        <p:tgtEl>
                                          <p:spTgt spid="182281"/>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p:bldP spid="18228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文本框 347137"/>
          <p:cNvSpPr txBox="1">
            <a:spLocks noChangeArrowheads="1"/>
          </p:cNvSpPr>
          <p:nvPr/>
        </p:nvSpPr>
        <p:spPr bwMode="auto">
          <a:xfrm>
            <a:off x="1196975" y="323850"/>
            <a:ext cx="6884988" cy="609600"/>
          </a:xfrm>
          <a:prstGeom prst="rect">
            <a:avLst/>
          </a:prstGeom>
          <a:noFill/>
          <a:ln w="9525">
            <a:noFill/>
            <a:miter lim="800000"/>
            <a:headEnd/>
            <a:tailEnd/>
          </a:ln>
        </p:spPr>
        <p:txBody>
          <a:bodyPr>
            <a:spAutoFit/>
          </a:bodyPr>
          <a:lstStyle/>
          <a:p>
            <a:pPr algn="ctr">
              <a:lnSpc>
                <a:spcPct val="100000"/>
              </a:lnSpc>
              <a:spcBef>
                <a:spcPct val="50000"/>
              </a:spcBef>
            </a:pPr>
            <a:r>
              <a:rPr lang="zh-CN" altLang="en-US" sz="3400">
                <a:solidFill>
                  <a:srgbClr val="FF0000"/>
                </a:solidFill>
                <a:ea typeface="方正舒体" pitchFamily="2" charset="-122"/>
              </a:rPr>
              <a:t>二、飞机的升力</a:t>
            </a:r>
          </a:p>
        </p:txBody>
      </p:sp>
      <p:sp>
        <p:nvSpPr>
          <p:cNvPr id="114690" name="矩形 347138"/>
          <p:cNvSpPr>
            <a:spLocks noChangeArrowheads="1"/>
          </p:cNvSpPr>
          <p:nvPr/>
        </p:nvSpPr>
        <p:spPr bwMode="auto">
          <a:xfrm>
            <a:off x="657225" y="998538"/>
            <a:ext cx="5133975" cy="442912"/>
          </a:xfrm>
          <a:prstGeom prst="rect">
            <a:avLst/>
          </a:prstGeom>
          <a:noFill/>
          <a:ln w="9525">
            <a:noFill/>
            <a:miter lim="800000"/>
            <a:headEnd/>
            <a:tailEnd/>
          </a:ln>
        </p:spPr>
        <p:txBody>
          <a:bodyPr>
            <a:spAutoFit/>
          </a:bodyPr>
          <a:lstStyle/>
          <a:p>
            <a:pPr>
              <a:lnSpc>
                <a:spcPct val="100000"/>
              </a:lnSpc>
            </a:pPr>
            <a:r>
              <a:rPr lang="en-US" altLang="zh-CN" sz="2300">
                <a:solidFill>
                  <a:srgbClr val="FF0000"/>
                </a:solidFill>
                <a:latin typeface="黑体" pitchFamily="49" charset="-122"/>
                <a:ea typeface="黑体" pitchFamily="49" charset="-122"/>
              </a:rPr>
              <a:t>1. </a:t>
            </a:r>
            <a:r>
              <a:rPr lang="zh-CN" altLang="en-US" sz="2300">
                <a:solidFill>
                  <a:srgbClr val="FF0000"/>
                </a:solidFill>
                <a:latin typeface="黑体" pitchFamily="49" charset="-122"/>
                <a:ea typeface="黑体" pitchFamily="49" charset="-122"/>
              </a:rPr>
              <a:t>飞机为什么能在空中飞行？ </a:t>
            </a:r>
          </a:p>
        </p:txBody>
      </p:sp>
      <p:sp>
        <p:nvSpPr>
          <p:cNvPr id="114691" name="矩形 347139"/>
          <p:cNvSpPr>
            <a:spLocks noChangeArrowheads="1"/>
          </p:cNvSpPr>
          <p:nvPr/>
        </p:nvSpPr>
        <p:spPr bwMode="auto">
          <a:xfrm>
            <a:off x="533400" y="1447800"/>
            <a:ext cx="8229600" cy="895350"/>
          </a:xfrm>
          <a:prstGeom prst="rect">
            <a:avLst/>
          </a:prstGeom>
          <a:noFill/>
          <a:ln w="9525">
            <a:noFill/>
            <a:miter lim="800000"/>
            <a:headEnd/>
            <a:tailEnd/>
          </a:ln>
        </p:spPr>
        <p:txBody>
          <a:bodyPr>
            <a:spAutoFit/>
          </a:bodyPr>
          <a:lstStyle/>
          <a:p>
            <a:pPr defTabSz="704850" eaLnBrk="0" hangingPunct="0">
              <a:lnSpc>
                <a:spcPct val="120000"/>
              </a:lnSpc>
              <a:spcBef>
                <a:spcPct val="20000"/>
              </a:spcBef>
            </a:pPr>
            <a:r>
              <a:rPr lang="en-US" altLang="zh-CN">
                <a:solidFill>
                  <a:srgbClr val="0000FF"/>
                </a:solidFill>
                <a:latin typeface="宋体" pitchFamily="2" charset="-122"/>
              </a:rPr>
              <a:t>    </a:t>
            </a:r>
            <a:r>
              <a:rPr lang="zh-CN" altLang="en-US">
                <a:solidFill>
                  <a:schemeClr val="tx1"/>
                </a:solidFill>
                <a:latin typeface="宋体" pitchFamily="2" charset="-122"/>
              </a:rPr>
              <a:t>几十吨、上百吨的飞机为什么能在空中飞行？你观察过飞机的机翼吗？你知道人们制造飞机的灵感来自哪里？</a:t>
            </a:r>
            <a:r>
              <a:rPr lang="zh-CN" altLang="en-US" b="0">
                <a:solidFill>
                  <a:schemeClr val="tx1"/>
                </a:solidFill>
                <a:latin typeface="宋体" pitchFamily="2" charset="-122"/>
              </a:rPr>
              <a:t> </a:t>
            </a:r>
            <a:r>
              <a:rPr lang="zh-CN" altLang="en-US">
                <a:solidFill>
                  <a:schemeClr val="tx1"/>
                </a:solidFill>
                <a:latin typeface="宋体" pitchFamily="2" charset="-122"/>
              </a:rPr>
              <a:t> </a:t>
            </a:r>
          </a:p>
        </p:txBody>
      </p:sp>
      <p:sp>
        <p:nvSpPr>
          <p:cNvPr id="347142" name="矩形 347141">
            <a:hlinkClick r:id="rId3"/>
          </p:cNvPr>
          <p:cNvSpPr>
            <a:spLocks noChangeArrowheads="1"/>
          </p:cNvSpPr>
          <p:nvPr/>
        </p:nvSpPr>
        <p:spPr bwMode="auto">
          <a:xfrm>
            <a:off x="609600" y="2438400"/>
            <a:ext cx="8305800" cy="427038"/>
          </a:xfrm>
          <a:prstGeom prst="rect">
            <a:avLst/>
          </a:prstGeom>
          <a:noFill/>
          <a:ln w="9525">
            <a:noFill/>
            <a:miter lim="800000"/>
            <a:headEnd/>
            <a:tailEnd/>
          </a:ln>
        </p:spPr>
        <p:txBody>
          <a:bodyPr>
            <a:spAutoFit/>
          </a:bodyPr>
          <a:lstStyle/>
          <a:p>
            <a:pPr>
              <a:lnSpc>
                <a:spcPct val="100000"/>
              </a:lnSpc>
            </a:pPr>
            <a:r>
              <a:rPr lang="en-US" altLang="zh-CN">
                <a:solidFill>
                  <a:schemeClr val="tx1"/>
                </a:solidFill>
                <a:latin typeface="宋体" pitchFamily="2" charset="-122"/>
              </a:rPr>
              <a:t>  </a:t>
            </a:r>
            <a:r>
              <a:rPr lang="zh-CN" altLang="en-US">
                <a:solidFill>
                  <a:schemeClr val="tx1"/>
                </a:solidFill>
                <a:latin typeface="宋体" pitchFamily="2" charset="-122"/>
              </a:rPr>
              <a:t>观察比较，飞机的机翼和鸟儿翅膀横截面有什么共同特点？</a:t>
            </a:r>
          </a:p>
        </p:txBody>
      </p:sp>
      <p:pic>
        <p:nvPicPr>
          <p:cNvPr id="347143" name="图片 347142" descr="741501_082155069_2"/>
          <p:cNvPicPr>
            <a:picLocks noChangeAspect="1" noChangeArrowheads="1"/>
          </p:cNvPicPr>
          <p:nvPr/>
        </p:nvPicPr>
        <p:blipFill>
          <a:blip r:embed="rId4" cstate="print"/>
          <a:srcRect l="30533"/>
          <a:stretch>
            <a:fillRect/>
          </a:stretch>
        </p:blipFill>
        <p:spPr bwMode="auto">
          <a:xfrm>
            <a:off x="609600" y="3048000"/>
            <a:ext cx="4114800" cy="2057400"/>
          </a:xfrm>
          <a:prstGeom prst="rect">
            <a:avLst/>
          </a:prstGeom>
          <a:noFill/>
          <a:ln w="9525">
            <a:noFill/>
            <a:miter lim="800000"/>
            <a:headEnd/>
            <a:tailEnd/>
          </a:ln>
        </p:spPr>
      </p:pic>
      <p:pic>
        <p:nvPicPr>
          <p:cNvPr id="347144" name="图片 347143" descr="406327~1"/>
          <p:cNvPicPr>
            <a:picLocks noChangeAspect="1" noChangeArrowheads="1"/>
          </p:cNvPicPr>
          <p:nvPr/>
        </p:nvPicPr>
        <p:blipFill>
          <a:blip r:embed="rId5" cstate="print"/>
          <a:srcRect l="14619" t="13065" r="14659" b="41095"/>
          <a:stretch>
            <a:fillRect/>
          </a:stretch>
        </p:blipFill>
        <p:spPr bwMode="auto">
          <a:xfrm>
            <a:off x="4724400" y="3048000"/>
            <a:ext cx="3733800" cy="2057400"/>
          </a:xfrm>
          <a:prstGeom prst="rect">
            <a:avLst/>
          </a:prstGeom>
          <a:noFill/>
          <a:ln w="9525">
            <a:noFill/>
            <a:miter lim="800000"/>
            <a:headEnd/>
            <a:tailEnd/>
          </a:ln>
        </p:spPr>
      </p:pic>
      <p:grpSp>
        <p:nvGrpSpPr>
          <p:cNvPr id="2" name="Group 6"/>
          <p:cNvGrpSpPr>
            <a:grpSpLocks/>
          </p:cNvGrpSpPr>
          <p:nvPr/>
        </p:nvGrpSpPr>
        <p:grpSpPr bwMode="auto">
          <a:xfrm>
            <a:off x="3733800" y="5334000"/>
            <a:ext cx="3352800" cy="1066800"/>
            <a:chOff x="0" y="0"/>
            <a:chExt cx="2540" cy="598"/>
          </a:xfrm>
        </p:grpSpPr>
        <p:sp>
          <p:nvSpPr>
            <p:cNvPr id="114696" name="未知"/>
            <p:cNvSpPr>
              <a:spLocks noChangeArrowheads="1"/>
            </p:cNvSpPr>
            <p:nvPr/>
          </p:nvSpPr>
          <p:spPr bwMode="auto">
            <a:xfrm>
              <a:off x="0" y="0"/>
              <a:ext cx="2540" cy="598"/>
            </a:xfrm>
            <a:custGeom>
              <a:avLst/>
              <a:gdLst/>
              <a:ahLst/>
              <a:cxnLst>
                <a:cxn ang="0">
                  <a:pos x="0" y="461"/>
                </a:cxn>
                <a:cxn ang="0">
                  <a:pos x="816" y="8"/>
                </a:cxn>
                <a:cxn ang="0">
                  <a:pos x="2268" y="507"/>
                </a:cxn>
                <a:cxn ang="0">
                  <a:pos x="2449" y="552"/>
                </a:cxn>
              </a:cxnLst>
              <a:rect l="0" t="0" r="r" b="b"/>
              <a:pathLst>
                <a:path w="2540" h="598">
                  <a:moveTo>
                    <a:pt x="0" y="461"/>
                  </a:moveTo>
                  <a:cubicBezTo>
                    <a:pt x="219" y="230"/>
                    <a:pt x="438" y="0"/>
                    <a:pt x="816" y="8"/>
                  </a:cubicBezTo>
                  <a:cubicBezTo>
                    <a:pt x="1194" y="16"/>
                    <a:pt x="1996" y="416"/>
                    <a:pt x="2268" y="507"/>
                  </a:cubicBezTo>
                  <a:cubicBezTo>
                    <a:pt x="2540" y="598"/>
                    <a:pt x="2419" y="545"/>
                    <a:pt x="2449" y="552"/>
                  </a:cubicBezTo>
                </a:path>
              </a:pathLst>
            </a:custGeom>
            <a:noFill/>
            <a:ln w="25400">
              <a:solidFill>
                <a:schemeClr val="tx1"/>
              </a:solidFill>
              <a:round/>
              <a:headEnd/>
              <a:tailEnd/>
            </a:ln>
          </p:spPr>
          <p:txBody>
            <a:bodyPr/>
            <a:lstStyle/>
            <a:p>
              <a:pPr>
                <a:lnSpc>
                  <a:spcPct val="100000"/>
                </a:lnSpc>
              </a:pPr>
              <a:endParaRPr lang="zh-CN" sz="2800">
                <a:solidFill>
                  <a:schemeClr val="tx1"/>
                </a:solidFill>
                <a:latin typeface="Times New Roman" pitchFamily="18" charset="0"/>
              </a:endParaRPr>
            </a:p>
          </p:txBody>
        </p:sp>
        <p:sp>
          <p:nvSpPr>
            <p:cNvPr id="114697" name="未知"/>
            <p:cNvSpPr>
              <a:spLocks noChangeArrowheads="1"/>
            </p:cNvSpPr>
            <p:nvPr/>
          </p:nvSpPr>
          <p:spPr bwMode="auto">
            <a:xfrm>
              <a:off x="0" y="356"/>
              <a:ext cx="2449" cy="196"/>
            </a:xfrm>
            <a:custGeom>
              <a:avLst/>
              <a:gdLst/>
              <a:ahLst/>
              <a:cxnLst>
                <a:cxn ang="0">
                  <a:pos x="0" y="105"/>
                </a:cxn>
                <a:cxn ang="0">
                  <a:pos x="861" y="15"/>
                </a:cxn>
                <a:cxn ang="0">
                  <a:pos x="2449" y="196"/>
                </a:cxn>
              </a:cxnLst>
              <a:rect l="0" t="0" r="r" b="b"/>
              <a:pathLst>
                <a:path w="2449" h="196">
                  <a:moveTo>
                    <a:pt x="0" y="105"/>
                  </a:moveTo>
                  <a:cubicBezTo>
                    <a:pt x="226" y="52"/>
                    <a:pt x="453" y="0"/>
                    <a:pt x="861" y="15"/>
                  </a:cubicBezTo>
                  <a:cubicBezTo>
                    <a:pt x="1269" y="30"/>
                    <a:pt x="2192" y="166"/>
                    <a:pt x="2449" y="196"/>
                  </a:cubicBezTo>
                </a:path>
              </a:pathLst>
            </a:custGeom>
            <a:noFill/>
            <a:ln w="25400">
              <a:solidFill>
                <a:schemeClr val="tx1"/>
              </a:solidFill>
              <a:round/>
              <a:headEnd/>
              <a:tailEnd/>
            </a:ln>
          </p:spPr>
          <p:txBody>
            <a:bodyPr/>
            <a:lstStyle/>
            <a:p>
              <a:pPr>
                <a:lnSpc>
                  <a:spcPct val="100000"/>
                </a:lnSpc>
              </a:pPr>
              <a:endParaRPr lang="zh-CN" sz="2800">
                <a:solidFill>
                  <a:schemeClr val="tx1"/>
                </a:solidFill>
                <a:latin typeface="Times New Roman" pitchFamily="18" charset="0"/>
              </a:endParaRPr>
            </a:p>
          </p:txBody>
        </p:sp>
      </p:grpSp>
      <p:sp>
        <p:nvSpPr>
          <p:cNvPr id="347148" name="矩形 347147" descr="斜纹布"/>
          <p:cNvSpPr>
            <a:spLocks noChangeArrowheads="1"/>
          </p:cNvSpPr>
          <p:nvPr/>
        </p:nvSpPr>
        <p:spPr bwMode="auto">
          <a:xfrm>
            <a:off x="3429000" y="4648200"/>
            <a:ext cx="2609850" cy="457200"/>
          </a:xfrm>
          <a:prstGeom prst="rect">
            <a:avLst/>
          </a:prstGeom>
          <a:blipFill dpi="0" rotWithShape="1">
            <a:blip r:embed="rId6" cstate="print">
              <a:alphaModFix amt="38000"/>
            </a:blip>
            <a:srcRect/>
            <a:tile tx="0" ty="0" sx="100000" sy="100000" flip="none" algn="tl"/>
          </a:blipFill>
          <a:ln w="9525">
            <a:noFill/>
            <a:miter lim="800000"/>
            <a:headEnd/>
            <a:tailEnd/>
          </a:ln>
        </p:spPr>
        <p:txBody>
          <a:bodyPr>
            <a:spAutoFit/>
          </a:bodyPr>
          <a:lstStyle/>
          <a:p>
            <a:pPr algn="ctr">
              <a:lnSpc>
                <a:spcPct val="100000"/>
              </a:lnSpc>
            </a:pPr>
            <a:r>
              <a:rPr lang="zh-CN" altLang="en-US" sz="2400">
                <a:solidFill>
                  <a:srgbClr val="FF0000"/>
                </a:solidFill>
                <a:ea typeface="黑体" pitchFamily="49" charset="-122"/>
              </a:rPr>
              <a:t>都是上凸下平</a:t>
            </a:r>
          </a:p>
        </p:txBody>
      </p:sp>
      <p:pic>
        <p:nvPicPr>
          <p:cNvPr id="114699" name="Picture 60" descr="back">
            <a:hlinkClick r:id="" action="ppaction://noaction"/>
          </p:cNvPr>
          <p:cNvPicPr>
            <a:picLocks noChangeAspect="1" noChangeArrowheads="1"/>
          </p:cNvPicPr>
          <p:nvPr/>
        </p:nvPicPr>
        <p:blipFill>
          <a:blip r:embed="rId7" cstate="print"/>
          <a:srcRect/>
          <a:stretch>
            <a:fillRect/>
          </a:stretch>
        </p:blipFill>
        <p:spPr bwMode="auto">
          <a:xfrm>
            <a:off x="4495800" y="6553200"/>
            <a:ext cx="228600" cy="228600"/>
          </a:xfrm>
          <a:prstGeom prst="rect">
            <a:avLst/>
          </a:prstGeom>
          <a:noFill/>
          <a:ln w="9525">
            <a:noFill/>
            <a:miter lim="800000"/>
            <a:headEnd/>
            <a:tailEnd/>
          </a:ln>
        </p:spPr>
      </p:pic>
      <p:pic>
        <p:nvPicPr>
          <p:cNvPr id="114700" name="Picture 64" descr="t01c7cec5e45640e58e">
            <a:hlinkClick r:id="rId8" action="ppaction://hlinksldjump"/>
          </p:cNvPr>
          <p:cNvPicPr>
            <a:picLocks noChangeAspect="1" noChangeArrowheads="1"/>
          </p:cNvPicPr>
          <p:nvPr/>
        </p:nvPicPr>
        <p:blipFill>
          <a:blip r:embed="rId9" cstate="print"/>
          <a:srcRect/>
          <a:stretch>
            <a:fillRect/>
          </a:stretch>
        </p:blipFill>
        <p:spPr bwMode="auto">
          <a:xfrm>
            <a:off x="4724400" y="6553200"/>
            <a:ext cx="228600" cy="228600"/>
          </a:xfrm>
          <a:prstGeom prst="rect">
            <a:avLst/>
          </a:prstGeom>
          <a:noFill/>
          <a:ln w="9525">
            <a:noFill/>
            <a:miter lim="800000"/>
            <a:headEnd/>
            <a:tailEnd/>
          </a:ln>
        </p:spPr>
      </p:pic>
      <p:pic>
        <p:nvPicPr>
          <p:cNvPr id="114701" name="图片 13329" descr="ldpi_1098026_2a1c5d7b6-dca9-4393-b961-9d4537c991ff">
            <a:hlinkClick r:id="rId10" action="ppaction://hlinksldjump"/>
          </p:cNvPr>
          <p:cNvPicPr>
            <a:picLocks noChangeAspect="1" noChangeArrowheads="1"/>
          </p:cNvPicPr>
          <p:nvPr/>
        </p:nvPicPr>
        <p:blipFill>
          <a:blip r:embed="rId11" cstate="print"/>
          <a:srcRect/>
          <a:stretch>
            <a:fillRect/>
          </a:stretch>
        </p:blipFill>
        <p:spPr bwMode="auto">
          <a:xfrm>
            <a:off x="5029200" y="6553200"/>
            <a:ext cx="228600" cy="228600"/>
          </a:xfrm>
          <a:prstGeom prst="rect">
            <a:avLst/>
          </a:prstGeom>
          <a:noFill/>
          <a:ln w="9525">
            <a:noFill/>
            <a:miter lim="800000"/>
            <a:headEnd/>
            <a:tailEnd/>
          </a:ln>
        </p:spPr>
      </p:pic>
      <p:grpSp>
        <p:nvGrpSpPr>
          <p:cNvPr id="3" name="组合 347157"/>
          <p:cNvGrpSpPr>
            <a:grpSpLocks/>
          </p:cNvGrpSpPr>
          <p:nvPr/>
        </p:nvGrpSpPr>
        <p:grpSpPr bwMode="auto">
          <a:xfrm>
            <a:off x="1143000" y="5334000"/>
            <a:ext cx="2057400" cy="914400"/>
            <a:chOff x="720" y="3360"/>
            <a:chExt cx="1296" cy="576"/>
          </a:xfrm>
        </p:grpSpPr>
        <p:sp>
          <p:nvSpPr>
            <p:cNvPr id="114703" name="云形标注 347153"/>
            <p:cNvSpPr>
              <a:spLocks noChangeArrowheads="1"/>
            </p:cNvSpPr>
            <p:nvPr/>
          </p:nvSpPr>
          <p:spPr bwMode="auto">
            <a:xfrm>
              <a:off x="720" y="3360"/>
              <a:ext cx="1296" cy="576"/>
            </a:xfrm>
            <a:prstGeom prst="cloudCallout">
              <a:avLst>
                <a:gd name="adj1" fmla="val 73301"/>
                <a:gd name="adj2" fmla="val 11287"/>
              </a:avLst>
            </a:prstGeom>
            <a:solidFill>
              <a:srgbClr val="FFCC99"/>
            </a:solidFill>
            <a:ln w="9525">
              <a:solidFill>
                <a:srgbClr val="00FFFF"/>
              </a:solidFill>
              <a:round/>
              <a:headEnd/>
              <a:tailEnd/>
            </a:ln>
          </p:spPr>
          <p:txBody>
            <a:bodyPr lIns="0" tIns="0" rIns="0" bIns="0"/>
            <a:lstStyle/>
            <a:p>
              <a:pPr algn="r">
                <a:lnSpc>
                  <a:spcPct val="90000"/>
                </a:lnSpc>
                <a:spcBef>
                  <a:spcPct val="50000"/>
                </a:spcBef>
              </a:pPr>
              <a:r>
                <a:rPr lang="en-US" altLang="zh-CN" sz="2800">
                  <a:solidFill>
                    <a:srgbClr val="FF3300"/>
                  </a:solidFill>
                  <a:latin typeface="Times New Roman" pitchFamily="18" charset="0"/>
                  <a:ea typeface="楷体_GB2312" pitchFamily="49" charset="-122"/>
                </a:rPr>
                <a:t> </a:t>
              </a:r>
            </a:p>
          </p:txBody>
        </p:sp>
        <p:sp>
          <p:nvSpPr>
            <p:cNvPr id="114704" name="矩形 347154"/>
            <p:cNvSpPr>
              <a:spLocks noChangeArrowheads="1"/>
            </p:cNvSpPr>
            <p:nvPr/>
          </p:nvSpPr>
          <p:spPr bwMode="auto">
            <a:xfrm>
              <a:off x="864" y="3408"/>
              <a:ext cx="1152" cy="442"/>
            </a:xfrm>
            <a:prstGeom prst="rect">
              <a:avLst/>
            </a:prstGeom>
            <a:noFill/>
            <a:ln w="9525">
              <a:noFill/>
              <a:miter lim="800000"/>
              <a:headEnd/>
              <a:tailEnd/>
            </a:ln>
          </p:spPr>
          <p:txBody>
            <a:bodyPr>
              <a:spAutoFit/>
            </a:bodyPr>
            <a:lstStyle/>
            <a:p>
              <a:pPr>
                <a:lnSpc>
                  <a:spcPct val="100000"/>
                </a:lnSpc>
              </a:pPr>
              <a:r>
                <a:rPr lang="en-US" altLang="zh-CN" sz="2000">
                  <a:solidFill>
                    <a:srgbClr val="0000FF"/>
                  </a:solidFill>
                </a:rPr>
                <a:t>  </a:t>
              </a:r>
              <a:r>
                <a:rPr lang="zh-CN" altLang="en-US" sz="2000">
                  <a:solidFill>
                    <a:srgbClr val="0000FF"/>
                  </a:solidFill>
                </a:rPr>
                <a:t>鸟儿翅膀横截面示意图</a:t>
              </a:r>
              <a:endParaRPr lang="zh-CN" altLang="en-US" sz="2000">
                <a:solidFill>
                  <a:srgbClr val="0000CC"/>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7142"/>
                                        </p:tgtEl>
                                        <p:attrNameLst>
                                          <p:attrName>style.visibility</p:attrName>
                                        </p:attrNameLst>
                                      </p:cBhvr>
                                      <p:to>
                                        <p:strVal val="visible"/>
                                      </p:to>
                                    </p:set>
                                    <p:animEffect transition="in" filter="wipe(left)">
                                      <p:cBhvr>
                                        <p:cTn id="7" dur="500"/>
                                        <p:tgtEl>
                                          <p:spTgt spid="34714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7143"/>
                                        </p:tgtEl>
                                        <p:attrNameLst>
                                          <p:attrName>style.visibility</p:attrName>
                                        </p:attrNameLst>
                                      </p:cBhvr>
                                      <p:to>
                                        <p:strVal val="visible"/>
                                      </p:to>
                                    </p:set>
                                    <p:animEffect transition="in" filter="wipe(left)">
                                      <p:cBhvr>
                                        <p:cTn id="11" dur="500"/>
                                        <p:tgtEl>
                                          <p:spTgt spid="34714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47144"/>
                                        </p:tgtEl>
                                        <p:attrNameLst>
                                          <p:attrName>style.visibility</p:attrName>
                                        </p:attrNameLst>
                                      </p:cBhvr>
                                      <p:to>
                                        <p:strVal val="visible"/>
                                      </p:to>
                                    </p:set>
                                    <p:animEffect transition="in" filter="wipe(left)">
                                      <p:cBhvr>
                                        <p:cTn id="15" dur="500"/>
                                        <p:tgtEl>
                                          <p:spTgt spid="34714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47148"/>
                                        </p:tgtEl>
                                        <p:attrNameLst>
                                          <p:attrName>style.visibility</p:attrName>
                                        </p:attrNameLst>
                                      </p:cBhvr>
                                      <p:to>
                                        <p:strVal val="visible"/>
                                      </p:to>
                                    </p:set>
                                    <p:animEffect transition="in" filter="wipe(left)">
                                      <p:cBhvr>
                                        <p:cTn id="20" dur="500"/>
                                        <p:tgtEl>
                                          <p:spTgt spid="347148"/>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2" grpId="0"/>
      <p:bldP spid="3471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文本框 348161"/>
          <p:cNvSpPr txBox="1">
            <a:spLocks noChangeArrowheads="1"/>
          </p:cNvSpPr>
          <p:nvPr/>
        </p:nvSpPr>
        <p:spPr bwMode="auto">
          <a:xfrm>
            <a:off x="1196975" y="323850"/>
            <a:ext cx="6884988" cy="609600"/>
          </a:xfrm>
          <a:prstGeom prst="rect">
            <a:avLst/>
          </a:prstGeom>
          <a:noFill/>
          <a:ln w="9525">
            <a:noFill/>
            <a:miter lim="800000"/>
            <a:headEnd/>
            <a:tailEnd/>
          </a:ln>
        </p:spPr>
        <p:txBody>
          <a:bodyPr>
            <a:spAutoFit/>
          </a:bodyPr>
          <a:lstStyle/>
          <a:p>
            <a:pPr algn="ctr">
              <a:lnSpc>
                <a:spcPct val="100000"/>
              </a:lnSpc>
              <a:spcBef>
                <a:spcPct val="50000"/>
              </a:spcBef>
            </a:pPr>
            <a:r>
              <a:rPr lang="zh-CN" altLang="en-US" sz="3400">
                <a:solidFill>
                  <a:srgbClr val="FF0000"/>
                </a:solidFill>
                <a:ea typeface="方正舒体" pitchFamily="2" charset="-122"/>
              </a:rPr>
              <a:t>二、飞机的升力</a:t>
            </a:r>
          </a:p>
        </p:txBody>
      </p:sp>
      <p:sp>
        <p:nvSpPr>
          <p:cNvPr id="115714" name="矩形 348162"/>
          <p:cNvSpPr>
            <a:spLocks noChangeArrowheads="1"/>
          </p:cNvSpPr>
          <p:nvPr/>
        </p:nvSpPr>
        <p:spPr bwMode="auto">
          <a:xfrm>
            <a:off x="657225" y="998538"/>
            <a:ext cx="5133975" cy="442912"/>
          </a:xfrm>
          <a:prstGeom prst="rect">
            <a:avLst/>
          </a:prstGeom>
          <a:noFill/>
          <a:ln w="9525">
            <a:noFill/>
            <a:miter lim="800000"/>
            <a:headEnd/>
            <a:tailEnd/>
          </a:ln>
        </p:spPr>
        <p:txBody>
          <a:bodyPr>
            <a:spAutoFit/>
          </a:bodyPr>
          <a:lstStyle/>
          <a:p>
            <a:pPr>
              <a:lnSpc>
                <a:spcPct val="100000"/>
              </a:lnSpc>
            </a:pPr>
            <a:r>
              <a:rPr lang="en-US" altLang="zh-CN" sz="2300">
                <a:solidFill>
                  <a:srgbClr val="FF0000"/>
                </a:solidFill>
                <a:latin typeface="黑体" pitchFamily="49" charset="-122"/>
                <a:ea typeface="黑体" pitchFamily="49" charset="-122"/>
              </a:rPr>
              <a:t>1. </a:t>
            </a:r>
            <a:r>
              <a:rPr lang="zh-CN" altLang="en-US" sz="2300">
                <a:solidFill>
                  <a:srgbClr val="FF0000"/>
                </a:solidFill>
                <a:latin typeface="黑体" pitchFamily="49" charset="-122"/>
                <a:ea typeface="黑体" pitchFamily="49" charset="-122"/>
              </a:rPr>
              <a:t>飞机为什么能在空中飞行？ </a:t>
            </a:r>
          </a:p>
        </p:txBody>
      </p:sp>
      <p:grpSp>
        <p:nvGrpSpPr>
          <p:cNvPr id="2" name="Group 6"/>
          <p:cNvGrpSpPr>
            <a:grpSpLocks/>
          </p:cNvGrpSpPr>
          <p:nvPr/>
        </p:nvGrpSpPr>
        <p:grpSpPr bwMode="auto">
          <a:xfrm>
            <a:off x="3733800" y="3733800"/>
            <a:ext cx="3352800" cy="1066800"/>
            <a:chOff x="0" y="0"/>
            <a:chExt cx="2540" cy="598"/>
          </a:xfrm>
        </p:grpSpPr>
        <p:sp>
          <p:nvSpPr>
            <p:cNvPr id="115716" name="未知"/>
            <p:cNvSpPr>
              <a:spLocks noChangeArrowheads="1"/>
            </p:cNvSpPr>
            <p:nvPr/>
          </p:nvSpPr>
          <p:spPr bwMode="auto">
            <a:xfrm>
              <a:off x="0" y="0"/>
              <a:ext cx="2540" cy="598"/>
            </a:xfrm>
            <a:custGeom>
              <a:avLst/>
              <a:gdLst/>
              <a:ahLst/>
              <a:cxnLst>
                <a:cxn ang="0">
                  <a:pos x="0" y="461"/>
                </a:cxn>
                <a:cxn ang="0">
                  <a:pos x="816" y="8"/>
                </a:cxn>
                <a:cxn ang="0">
                  <a:pos x="2268" y="507"/>
                </a:cxn>
                <a:cxn ang="0">
                  <a:pos x="2449" y="552"/>
                </a:cxn>
              </a:cxnLst>
              <a:rect l="0" t="0" r="r" b="b"/>
              <a:pathLst>
                <a:path w="2540" h="598">
                  <a:moveTo>
                    <a:pt x="0" y="461"/>
                  </a:moveTo>
                  <a:cubicBezTo>
                    <a:pt x="219" y="230"/>
                    <a:pt x="438" y="0"/>
                    <a:pt x="816" y="8"/>
                  </a:cubicBezTo>
                  <a:cubicBezTo>
                    <a:pt x="1194" y="16"/>
                    <a:pt x="1996" y="416"/>
                    <a:pt x="2268" y="507"/>
                  </a:cubicBezTo>
                  <a:cubicBezTo>
                    <a:pt x="2540" y="598"/>
                    <a:pt x="2419" y="545"/>
                    <a:pt x="2449" y="552"/>
                  </a:cubicBezTo>
                </a:path>
              </a:pathLst>
            </a:custGeom>
            <a:noFill/>
            <a:ln w="25400">
              <a:solidFill>
                <a:schemeClr val="tx1"/>
              </a:solidFill>
              <a:round/>
              <a:headEnd/>
              <a:tailEnd/>
            </a:ln>
          </p:spPr>
          <p:txBody>
            <a:bodyPr/>
            <a:lstStyle/>
            <a:p>
              <a:pPr>
                <a:lnSpc>
                  <a:spcPct val="100000"/>
                </a:lnSpc>
              </a:pPr>
              <a:endParaRPr lang="zh-CN" sz="2800">
                <a:solidFill>
                  <a:schemeClr val="tx1"/>
                </a:solidFill>
                <a:latin typeface="Times New Roman" pitchFamily="18" charset="0"/>
              </a:endParaRPr>
            </a:p>
          </p:txBody>
        </p:sp>
        <p:sp>
          <p:nvSpPr>
            <p:cNvPr id="115717" name="未知"/>
            <p:cNvSpPr>
              <a:spLocks noChangeArrowheads="1"/>
            </p:cNvSpPr>
            <p:nvPr/>
          </p:nvSpPr>
          <p:spPr bwMode="auto">
            <a:xfrm>
              <a:off x="0" y="356"/>
              <a:ext cx="2449" cy="196"/>
            </a:xfrm>
            <a:custGeom>
              <a:avLst/>
              <a:gdLst/>
              <a:ahLst/>
              <a:cxnLst>
                <a:cxn ang="0">
                  <a:pos x="0" y="105"/>
                </a:cxn>
                <a:cxn ang="0">
                  <a:pos x="861" y="15"/>
                </a:cxn>
                <a:cxn ang="0">
                  <a:pos x="2449" y="196"/>
                </a:cxn>
              </a:cxnLst>
              <a:rect l="0" t="0" r="r" b="b"/>
              <a:pathLst>
                <a:path w="2449" h="196">
                  <a:moveTo>
                    <a:pt x="0" y="105"/>
                  </a:moveTo>
                  <a:cubicBezTo>
                    <a:pt x="226" y="52"/>
                    <a:pt x="453" y="0"/>
                    <a:pt x="861" y="15"/>
                  </a:cubicBezTo>
                  <a:cubicBezTo>
                    <a:pt x="1269" y="30"/>
                    <a:pt x="2192" y="166"/>
                    <a:pt x="2449" y="196"/>
                  </a:cubicBezTo>
                </a:path>
              </a:pathLst>
            </a:custGeom>
            <a:noFill/>
            <a:ln w="25400">
              <a:solidFill>
                <a:schemeClr val="tx1"/>
              </a:solidFill>
              <a:round/>
              <a:headEnd/>
              <a:tailEnd/>
            </a:ln>
          </p:spPr>
          <p:txBody>
            <a:bodyPr/>
            <a:lstStyle/>
            <a:p>
              <a:pPr>
                <a:lnSpc>
                  <a:spcPct val="100000"/>
                </a:lnSpc>
              </a:pPr>
              <a:endParaRPr lang="zh-CN" sz="2800">
                <a:solidFill>
                  <a:schemeClr val="tx1"/>
                </a:solidFill>
                <a:latin typeface="Times New Roman" pitchFamily="18" charset="0"/>
              </a:endParaRPr>
            </a:p>
          </p:txBody>
        </p:sp>
      </p:grpSp>
      <p:sp>
        <p:nvSpPr>
          <p:cNvPr id="348173" name="矩形 348172"/>
          <p:cNvSpPr>
            <a:spLocks noChangeArrowheads="1"/>
          </p:cNvSpPr>
          <p:nvPr/>
        </p:nvSpPr>
        <p:spPr bwMode="auto">
          <a:xfrm>
            <a:off x="838200" y="1447800"/>
            <a:ext cx="7315200" cy="476250"/>
          </a:xfrm>
          <a:prstGeom prst="rect">
            <a:avLst/>
          </a:prstGeom>
          <a:noFill/>
          <a:ln w="15875">
            <a:noFill/>
            <a:miter lim="800000"/>
            <a:headEnd/>
            <a:tailEnd/>
          </a:ln>
        </p:spPr>
        <p:txBody>
          <a:bodyPr>
            <a:spAutoFit/>
          </a:bodyPr>
          <a:lstStyle/>
          <a:p>
            <a:pPr>
              <a:lnSpc>
                <a:spcPct val="120000"/>
              </a:lnSpc>
            </a:pPr>
            <a:r>
              <a:rPr lang="zh-CN" altLang="en-US" sz="2100">
                <a:solidFill>
                  <a:schemeClr val="tx1"/>
                </a:solidFill>
                <a:latin typeface="宋体" pitchFamily="2" charset="-122"/>
              </a:rPr>
              <a:t>想一想，这种上凸下平的结构有什么作用？ </a:t>
            </a:r>
          </a:p>
        </p:txBody>
      </p:sp>
      <p:sp>
        <p:nvSpPr>
          <p:cNvPr id="348174" name="矩形 348173" descr="羊皮纸"/>
          <p:cNvSpPr>
            <a:spLocks noChangeArrowheads="1"/>
          </p:cNvSpPr>
          <p:nvPr/>
        </p:nvSpPr>
        <p:spPr bwMode="auto">
          <a:xfrm>
            <a:off x="838200" y="1981200"/>
            <a:ext cx="6096000" cy="444500"/>
          </a:xfrm>
          <a:prstGeom prst="rect">
            <a:avLst/>
          </a:prstGeom>
          <a:blipFill dpi="0" rotWithShape="1">
            <a:blip r:embed="rId4" cstate="print"/>
            <a:srcRect/>
            <a:tile tx="0" ty="0" sx="100000" sy="100000" flip="none" algn="tl"/>
          </a:blipFill>
          <a:ln w="9525">
            <a:noFill/>
            <a:miter lim="800000"/>
            <a:headEnd/>
            <a:tailEnd/>
          </a:ln>
        </p:spPr>
        <p:txBody>
          <a:bodyPr>
            <a:spAutoFit/>
          </a:bodyPr>
          <a:lstStyle/>
          <a:p>
            <a:pPr algn="ctr">
              <a:lnSpc>
                <a:spcPct val="105000"/>
              </a:lnSpc>
            </a:pPr>
            <a:r>
              <a:rPr lang="zh-CN" altLang="en-US">
                <a:solidFill>
                  <a:srgbClr val="FF0000"/>
                </a:solidFill>
                <a:ea typeface="黑体" pitchFamily="49" charset="-122"/>
              </a:rPr>
              <a:t>这种上凸下平的结构能够使鸟儿获得升力。</a:t>
            </a:r>
          </a:p>
        </p:txBody>
      </p:sp>
      <p:sp>
        <p:nvSpPr>
          <p:cNvPr id="348175" name="矩形 348174"/>
          <p:cNvSpPr>
            <a:spLocks noChangeArrowheads="1"/>
          </p:cNvSpPr>
          <p:nvPr/>
        </p:nvSpPr>
        <p:spPr bwMode="auto">
          <a:xfrm>
            <a:off x="4343400" y="990600"/>
            <a:ext cx="4114800" cy="444500"/>
          </a:xfrm>
          <a:prstGeom prst="rect">
            <a:avLst/>
          </a:prstGeom>
          <a:noFill/>
          <a:ln w="9525">
            <a:noFill/>
            <a:miter lim="800000"/>
            <a:headEnd/>
            <a:tailEnd/>
          </a:ln>
        </p:spPr>
        <p:txBody>
          <a:bodyPr>
            <a:spAutoFit/>
          </a:bodyPr>
          <a:lstStyle/>
          <a:p>
            <a:pPr algn="ctr"/>
            <a:r>
              <a:rPr lang="zh-CN" altLang="en-US" sz="2100">
                <a:solidFill>
                  <a:srgbClr val="0000CC"/>
                </a:solidFill>
                <a:ea typeface="黑体" pitchFamily="49" charset="-122"/>
              </a:rPr>
              <a:t>上凸下平的结构能够获得升力</a:t>
            </a:r>
          </a:p>
        </p:txBody>
      </p:sp>
      <p:sp>
        <p:nvSpPr>
          <p:cNvPr id="348176" name="矩形 348175"/>
          <p:cNvSpPr>
            <a:spLocks noChangeArrowheads="1"/>
          </p:cNvSpPr>
          <p:nvPr/>
        </p:nvSpPr>
        <p:spPr bwMode="auto">
          <a:xfrm>
            <a:off x="685800" y="2514600"/>
            <a:ext cx="3735388" cy="442913"/>
          </a:xfrm>
          <a:prstGeom prst="rect">
            <a:avLst/>
          </a:prstGeom>
          <a:noFill/>
          <a:ln w="9525">
            <a:noFill/>
            <a:miter lim="800000"/>
            <a:headEnd/>
            <a:tailEnd/>
          </a:ln>
        </p:spPr>
        <p:txBody>
          <a:bodyPr>
            <a:spAutoFit/>
          </a:bodyPr>
          <a:lstStyle/>
          <a:p>
            <a:pPr>
              <a:lnSpc>
                <a:spcPct val="100000"/>
              </a:lnSpc>
            </a:pPr>
            <a:r>
              <a:rPr lang="en-US" altLang="zh-CN" sz="2300">
                <a:solidFill>
                  <a:srgbClr val="FF0000"/>
                </a:solidFill>
                <a:latin typeface="黑体" pitchFamily="49" charset="-122"/>
                <a:ea typeface="黑体" pitchFamily="49" charset="-122"/>
              </a:rPr>
              <a:t>2. </a:t>
            </a:r>
            <a:r>
              <a:rPr lang="zh-CN" altLang="en-US" sz="2300">
                <a:solidFill>
                  <a:srgbClr val="FF0000"/>
                </a:solidFill>
                <a:latin typeface="黑体" pitchFamily="49" charset="-122"/>
                <a:ea typeface="黑体" pitchFamily="49" charset="-122"/>
              </a:rPr>
              <a:t>飞机获得升力的原因 </a:t>
            </a:r>
          </a:p>
        </p:txBody>
      </p:sp>
      <p:sp>
        <p:nvSpPr>
          <p:cNvPr id="52233" name="AutoShape 9"/>
          <p:cNvSpPr>
            <a:spLocks noChangeArrowheads="1"/>
          </p:cNvSpPr>
          <p:nvPr/>
        </p:nvSpPr>
        <p:spPr bwMode="auto">
          <a:xfrm>
            <a:off x="3124200" y="4495800"/>
            <a:ext cx="457200" cy="152400"/>
          </a:xfrm>
          <a:prstGeom prst="rightArrow">
            <a:avLst>
              <a:gd name="adj1" fmla="val 50000"/>
              <a:gd name="adj2" fmla="val 75000"/>
            </a:avLst>
          </a:prstGeom>
          <a:solidFill>
            <a:srgbClr val="FFFF99"/>
          </a:solidFill>
          <a:ln w="9525">
            <a:solidFill>
              <a:srgbClr val="FF0000"/>
            </a:solidFill>
            <a:miter lim="800000"/>
            <a:headEnd/>
            <a:tailEnd/>
          </a:ln>
        </p:spPr>
        <p:txBody>
          <a:bodyPr wrap="none" anchor="ctr"/>
          <a:lstStyle/>
          <a:p>
            <a:pPr>
              <a:lnSpc>
                <a:spcPct val="100000"/>
              </a:lnSpc>
            </a:pPr>
            <a:endParaRPr lang="zh-CN" sz="2400">
              <a:solidFill>
                <a:schemeClr val="tx1"/>
              </a:solidFill>
              <a:latin typeface="Times New Roman" pitchFamily="18" charset="0"/>
            </a:endParaRPr>
          </a:p>
        </p:txBody>
      </p:sp>
      <p:sp>
        <p:nvSpPr>
          <p:cNvPr id="3" name="AutoShape 9"/>
          <p:cNvSpPr>
            <a:spLocks noChangeArrowheads="1"/>
          </p:cNvSpPr>
          <p:nvPr/>
        </p:nvSpPr>
        <p:spPr bwMode="auto">
          <a:xfrm>
            <a:off x="3810000" y="4572000"/>
            <a:ext cx="381000" cy="152400"/>
          </a:xfrm>
          <a:prstGeom prst="rightArrow">
            <a:avLst>
              <a:gd name="adj1" fmla="val 50000"/>
              <a:gd name="adj2" fmla="val 62500"/>
            </a:avLst>
          </a:prstGeom>
          <a:solidFill>
            <a:srgbClr val="FFFF99"/>
          </a:solidFill>
          <a:ln w="9525">
            <a:solidFill>
              <a:srgbClr val="FF0000"/>
            </a:solidFill>
            <a:miter lim="800000"/>
            <a:headEnd/>
            <a:tailEnd/>
          </a:ln>
        </p:spPr>
        <p:txBody>
          <a:bodyPr wrap="none" anchor="ctr"/>
          <a:lstStyle/>
          <a:p>
            <a:pPr>
              <a:lnSpc>
                <a:spcPct val="100000"/>
              </a:lnSpc>
            </a:pPr>
            <a:endParaRPr lang="zh-CN" sz="2400">
              <a:solidFill>
                <a:schemeClr val="tx1"/>
              </a:solidFill>
              <a:latin typeface="Times New Roman" pitchFamily="18" charset="0"/>
            </a:endParaRPr>
          </a:p>
        </p:txBody>
      </p:sp>
      <p:sp>
        <p:nvSpPr>
          <p:cNvPr id="348180" name="AutoShape 9"/>
          <p:cNvSpPr>
            <a:spLocks noChangeArrowheads="1"/>
          </p:cNvSpPr>
          <p:nvPr/>
        </p:nvSpPr>
        <p:spPr bwMode="auto">
          <a:xfrm rot="-3147314">
            <a:off x="3552032" y="4140994"/>
            <a:ext cx="495300" cy="134937"/>
          </a:xfrm>
          <a:prstGeom prst="rightArrow">
            <a:avLst>
              <a:gd name="adj1" fmla="val 50000"/>
              <a:gd name="adj2" fmla="val 91748"/>
            </a:avLst>
          </a:prstGeom>
          <a:solidFill>
            <a:srgbClr val="FFFF99"/>
          </a:solidFill>
          <a:ln w="9525">
            <a:solidFill>
              <a:srgbClr val="FF0000"/>
            </a:solidFill>
            <a:miter lim="800000"/>
            <a:headEnd/>
            <a:tailEnd/>
          </a:ln>
        </p:spPr>
        <p:txBody>
          <a:bodyPr vert="eaVert" wrap="none" anchor="ctr"/>
          <a:lstStyle/>
          <a:p>
            <a:pPr>
              <a:lnSpc>
                <a:spcPct val="100000"/>
              </a:lnSpc>
            </a:pPr>
            <a:endParaRPr lang="zh-CN" sz="2400">
              <a:solidFill>
                <a:schemeClr val="tx1"/>
              </a:solidFill>
              <a:latin typeface="Times New Roman" pitchFamily="18" charset="0"/>
            </a:endParaRPr>
          </a:p>
        </p:txBody>
      </p:sp>
      <p:sp>
        <p:nvSpPr>
          <p:cNvPr id="4" name="AutoShape 9"/>
          <p:cNvSpPr>
            <a:spLocks noChangeArrowheads="1"/>
          </p:cNvSpPr>
          <p:nvPr/>
        </p:nvSpPr>
        <p:spPr bwMode="auto">
          <a:xfrm>
            <a:off x="4343400" y="4572000"/>
            <a:ext cx="381000" cy="152400"/>
          </a:xfrm>
          <a:prstGeom prst="rightArrow">
            <a:avLst>
              <a:gd name="adj1" fmla="val 50000"/>
              <a:gd name="adj2" fmla="val 62500"/>
            </a:avLst>
          </a:prstGeom>
          <a:solidFill>
            <a:srgbClr val="FFFF99"/>
          </a:solidFill>
          <a:ln w="9525">
            <a:solidFill>
              <a:srgbClr val="FF0000"/>
            </a:solidFill>
            <a:miter lim="800000"/>
            <a:headEnd/>
            <a:tailEnd/>
          </a:ln>
        </p:spPr>
        <p:txBody>
          <a:bodyPr wrap="none" anchor="ctr"/>
          <a:lstStyle/>
          <a:p>
            <a:pPr>
              <a:lnSpc>
                <a:spcPct val="100000"/>
              </a:lnSpc>
            </a:pPr>
            <a:endParaRPr lang="zh-CN" sz="2400">
              <a:solidFill>
                <a:schemeClr val="tx1"/>
              </a:solidFill>
              <a:latin typeface="Times New Roman" pitchFamily="18" charset="0"/>
            </a:endParaRPr>
          </a:p>
        </p:txBody>
      </p:sp>
      <p:sp>
        <p:nvSpPr>
          <p:cNvPr id="348182" name="AutoShape 9"/>
          <p:cNvSpPr>
            <a:spLocks noChangeArrowheads="1"/>
          </p:cNvSpPr>
          <p:nvPr/>
        </p:nvSpPr>
        <p:spPr bwMode="auto">
          <a:xfrm rot="-1498995">
            <a:off x="4191000" y="3581400"/>
            <a:ext cx="495300" cy="134938"/>
          </a:xfrm>
          <a:prstGeom prst="rightArrow">
            <a:avLst>
              <a:gd name="adj1" fmla="val 50000"/>
              <a:gd name="adj2" fmla="val 91747"/>
            </a:avLst>
          </a:prstGeom>
          <a:solidFill>
            <a:srgbClr val="FFFF99"/>
          </a:solidFill>
          <a:ln w="9525">
            <a:solidFill>
              <a:srgbClr val="FF0000"/>
            </a:solidFill>
            <a:miter lim="800000"/>
            <a:headEnd/>
            <a:tailEnd/>
          </a:ln>
        </p:spPr>
        <p:txBody>
          <a:bodyPr wrap="none" anchor="ctr"/>
          <a:lstStyle/>
          <a:p>
            <a:pPr>
              <a:lnSpc>
                <a:spcPct val="100000"/>
              </a:lnSpc>
            </a:pPr>
            <a:endParaRPr lang="zh-CN" sz="2400">
              <a:solidFill>
                <a:schemeClr val="tx1"/>
              </a:solidFill>
              <a:latin typeface="Times New Roman" pitchFamily="18" charset="0"/>
            </a:endParaRPr>
          </a:p>
        </p:txBody>
      </p:sp>
      <p:sp>
        <p:nvSpPr>
          <p:cNvPr id="348183" name="AutoShape 9"/>
          <p:cNvSpPr>
            <a:spLocks noChangeArrowheads="1"/>
          </p:cNvSpPr>
          <p:nvPr/>
        </p:nvSpPr>
        <p:spPr bwMode="auto">
          <a:xfrm rot="187328">
            <a:off x="5334000" y="4573588"/>
            <a:ext cx="533400" cy="150812"/>
          </a:xfrm>
          <a:prstGeom prst="rightArrow">
            <a:avLst>
              <a:gd name="adj1" fmla="val 50000"/>
              <a:gd name="adj2" fmla="val 88405"/>
            </a:avLst>
          </a:prstGeom>
          <a:solidFill>
            <a:srgbClr val="FFFF99"/>
          </a:solidFill>
          <a:ln w="9525">
            <a:solidFill>
              <a:srgbClr val="FF0000"/>
            </a:solidFill>
            <a:miter lim="800000"/>
            <a:headEnd/>
            <a:tailEnd/>
          </a:ln>
        </p:spPr>
        <p:txBody>
          <a:bodyPr wrap="none" anchor="ctr"/>
          <a:lstStyle/>
          <a:p>
            <a:pPr>
              <a:lnSpc>
                <a:spcPct val="100000"/>
              </a:lnSpc>
            </a:pPr>
            <a:endParaRPr lang="zh-CN" sz="2400">
              <a:solidFill>
                <a:schemeClr val="tx1"/>
              </a:solidFill>
              <a:latin typeface="Times New Roman" pitchFamily="18" charset="0"/>
            </a:endParaRPr>
          </a:p>
        </p:txBody>
      </p:sp>
      <p:sp>
        <p:nvSpPr>
          <p:cNvPr id="348184" name="AutoShape 9"/>
          <p:cNvSpPr>
            <a:spLocks noChangeArrowheads="1"/>
          </p:cNvSpPr>
          <p:nvPr/>
        </p:nvSpPr>
        <p:spPr bwMode="auto">
          <a:xfrm rot="1028147">
            <a:off x="5181600" y="3733800"/>
            <a:ext cx="495300" cy="134938"/>
          </a:xfrm>
          <a:prstGeom prst="rightArrow">
            <a:avLst>
              <a:gd name="adj1" fmla="val 50000"/>
              <a:gd name="adj2" fmla="val 91747"/>
            </a:avLst>
          </a:prstGeom>
          <a:solidFill>
            <a:srgbClr val="FFFF99"/>
          </a:solidFill>
          <a:ln w="9525">
            <a:solidFill>
              <a:srgbClr val="FF0000"/>
            </a:solidFill>
            <a:miter lim="800000"/>
            <a:headEnd/>
            <a:tailEnd/>
          </a:ln>
        </p:spPr>
        <p:txBody>
          <a:bodyPr wrap="none" anchor="ctr"/>
          <a:lstStyle/>
          <a:p>
            <a:pPr>
              <a:lnSpc>
                <a:spcPct val="100000"/>
              </a:lnSpc>
            </a:pPr>
            <a:endParaRPr lang="zh-CN" sz="2400">
              <a:solidFill>
                <a:schemeClr val="tx1"/>
              </a:solidFill>
              <a:latin typeface="Times New Roman" pitchFamily="18" charset="0"/>
            </a:endParaRPr>
          </a:p>
        </p:txBody>
      </p:sp>
      <p:sp>
        <p:nvSpPr>
          <p:cNvPr id="348185" name="AutoShape 9"/>
          <p:cNvSpPr>
            <a:spLocks noChangeArrowheads="1"/>
          </p:cNvSpPr>
          <p:nvPr/>
        </p:nvSpPr>
        <p:spPr bwMode="auto">
          <a:xfrm rot="246777">
            <a:off x="6096000" y="4648200"/>
            <a:ext cx="495300" cy="134938"/>
          </a:xfrm>
          <a:prstGeom prst="rightArrow">
            <a:avLst>
              <a:gd name="adj1" fmla="val 50000"/>
              <a:gd name="adj2" fmla="val 91747"/>
            </a:avLst>
          </a:prstGeom>
          <a:solidFill>
            <a:srgbClr val="FFFF99"/>
          </a:solidFill>
          <a:ln w="9525">
            <a:solidFill>
              <a:srgbClr val="FF0000"/>
            </a:solidFill>
            <a:miter lim="800000"/>
            <a:headEnd/>
            <a:tailEnd/>
          </a:ln>
        </p:spPr>
        <p:txBody>
          <a:bodyPr wrap="none" anchor="ctr"/>
          <a:lstStyle/>
          <a:p>
            <a:pPr>
              <a:lnSpc>
                <a:spcPct val="100000"/>
              </a:lnSpc>
            </a:pPr>
            <a:endParaRPr lang="zh-CN" sz="2400">
              <a:solidFill>
                <a:schemeClr val="tx1"/>
              </a:solidFill>
              <a:latin typeface="Times New Roman" pitchFamily="18" charset="0"/>
            </a:endParaRPr>
          </a:p>
        </p:txBody>
      </p:sp>
      <p:sp>
        <p:nvSpPr>
          <p:cNvPr id="348186" name="AutoShape 9"/>
          <p:cNvSpPr>
            <a:spLocks noChangeArrowheads="1"/>
          </p:cNvSpPr>
          <p:nvPr/>
        </p:nvSpPr>
        <p:spPr bwMode="auto">
          <a:xfrm rot="1507056">
            <a:off x="6096000" y="4191000"/>
            <a:ext cx="495300" cy="134938"/>
          </a:xfrm>
          <a:prstGeom prst="rightArrow">
            <a:avLst>
              <a:gd name="adj1" fmla="val 50000"/>
              <a:gd name="adj2" fmla="val 91747"/>
            </a:avLst>
          </a:prstGeom>
          <a:solidFill>
            <a:srgbClr val="FFFF99"/>
          </a:solidFill>
          <a:ln w="9525">
            <a:solidFill>
              <a:srgbClr val="FF0000"/>
            </a:solidFill>
            <a:miter lim="800000"/>
            <a:headEnd/>
            <a:tailEnd/>
          </a:ln>
        </p:spPr>
        <p:txBody>
          <a:bodyPr wrap="none" anchor="ctr"/>
          <a:lstStyle/>
          <a:p>
            <a:pPr>
              <a:lnSpc>
                <a:spcPct val="100000"/>
              </a:lnSpc>
            </a:pPr>
            <a:endParaRPr lang="zh-CN" sz="2400">
              <a:solidFill>
                <a:schemeClr val="tx1"/>
              </a:solidFill>
              <a:latin typeface="Times New Roman" pitchFamily="18" charset="0"/>
            </a:endParaRPr>
          </a:p>
        </p:txBody>
      </p:sp>
      <p:sp>
        <p:nvSpPr>
          <p:cNvPr id="5" name="AutoShape 9"/>
          <p:cNvSpPr>
            <a:spLocks noChangeArrowheads="1"/>
          </p:cNvSpPr>
          <p:nvPr/>
        </p:nvSpPr>
        <p:spPr bwMode="auto">
          <a:xfrm>
            <a:off x="7086600" y="4648200"/>
            <a:ext cx="457200" cy="152400"/>
          </a:xfrm>
          <a:prstGeom prst="rightArrow">
            <a:avLst>
              <a:gd name="adj1" fmla="val 50000"/>
              <a:gd name="adj2" fmla="val 75000"/>
            </a:avLst>
          </a:prstGeom>
          <a:solidFill>
            <a:srgbClr val="FFFF99"/>
          </a:solidFill>
          <a:ln w="9525">
            <a:solidFill>
              <a:srgbClr val="FF0000"/>
            </a:solidFill>
            <a:miter lim="800000"/>
            <a:headEnd/>
            <a:tailEnd/>
          </a:ln>
        </p:spPr>
        <p:txBody>
          <a:bodyPr wrap="none" anchor="ctr"/>
          <a:lstStyle/>
          <a:p>
            <a:pPr>
              <a:lnSpc>
                <a:spcPct val="100000"/>
              </a:lnSpc>
            </a:pPr>
            <a:endParaRPr lang="zh-CN" sz="2400">
              <a:solidFill>
                <a:schemeClr val="tx1"/>
              </a:solidFill>
              <a:latin typeface="Times New Roman" pitchFamily="18" charset="0"/>
            </a:endParaRPr>
          </a:p>
        </p:txBody>
      </p:sp>
      <p:sp>
        <p:nvSpPr>
          <p:cNvPr id="348188" name="下箭头 348187"/>
          <p:cNvSpPr>
            <a:spLocks noChangeArrowheads="1"/>
          </p:cNvSpPr>
          <p:nvPr/>
        </p:nvSpPr>
        <p:spPr bwMode="auto">
          <a:xfrm rot="10800000">
            <a:off x="4800600" y="4495800"/>
            <a:ext cx="404813" cy="381000"/>
          </a:xfrm>
          <a:prstGeom prst="downArrow">
            <a:avLst>
              <a:gd name="adj1" fmla="val 50000"/>
              <a:gd name="adj2" fmla="val 25000"/>
            </a:avLst>
          </a:prstGeom>
          <a:solidFill>
            <a:srgbClr val="FF0000"/>
          </a:solidFill>
          <a:ln w="9525">
            <a:solidFill>
              <a:schemeClr val="tx1"/>
            </a:solidFill>
            <a:miter lim="800000"/>
            <a:headEnd/>
            <a:tailEnd/>
          </a:ln>
        </p:spPr>
        <p:txBody>
          <a:bodyPr/>
          <a:lstStyle/>
          <a:p>
            <a:endParaRPr lang="zh-CN" altLang="en-US"/>
          </a:p>
        </p:txBody>
      </p:sp>
      <p:sp>
        <p:nvSpPr>
          <p:cNvPr id="348189" name="下箭头 348188"/>
          <p:cNvSpPr>
            <a:spLocks noChangeArrowheads="1"/>
          </p:cNvSpPr>
          <p:nvPr/>
        </p:nvSpPr>
        <p:spPr bwMode="auto">
          <a:xfrm>
            <a:off x="4800600" y="3352800"/>
            <a:ext cx="152400" cy="374650"/>
          </a:xfrm>
          <a:prstGeom prst="downArrow">
            <a:avLst>
              <a:gd name="adj1" fmla="val 50000"/>
              <a:gd name="adj2" fmla="val 61447"/>
            </a:avLst>
          </a:prstGeom>
          <a:solidFill>
            <a:srgbClr val="FF0000"/>
          </a:solidFill>
          <a:ln w="9525">
            <a:solidFill>
              <a:schemeClr val="tx1"/>
            </a:solidFill>
            <a:miter lim="800000"/>
            <a:headEnd/>
            <a:tailEnd/>
          </a:ln>
        </p:spPr>
        <p:txBody>
          <a:bodyPr/>
          <a:lstStyle/>
          <a:p>
            <a:endParaRPr lang="zh-CN" altLang="en-US"/>
          </a:p>
        </p:txBody>
      </p:sp>
      <p:sp>
        <p:nvSpPr>
          <p:cNvPr id="51208" name="Text Box 8"/>
          <p:cNvSpPr txBox="1">
            <a:spLocks noChangeArrowheads="1"/>
          </p:cNvSpPr>
          <p:nvPr/>
        </p:nvSpPr>
        <p:spPr bwMode="auto">
          <a:xfrm>
            <a:off x="3962400" y="2971800"/>
            <a:ext cx="1393825" cy="366713"/>
          </a:xfrm>
          <a:prstGeom prst="rect">
            <a:avLst/>
          </a:prstGeom>
          <a:noFill/>
          <a:ln w="9525">
            <a:noFill/>
            <a:miter lim="800000"/>
            <a:headEnd/>
            <a:tailEnd/>
          </a:ln>
        </p:spPr>
        <p:txBody>
          <a:bodyPr>
            <a:spAutoFit/>
          </a:bodyPr>
          <a:lstStyle/>
          <a:p>
            <a:pPr algn="r">
              <a:lnSpc>
                <a:spcPct val="100000"/>
              </a:lnSpc>
            </a:pPr>
            <a:r>
              <a:rPr lang="zh-CN" altLang="en-US" sz="1800">
                <a:solidFill>
                  <a:srgbClr val="006600"/>
                </a:solidFill>
                <a:latin typeface="Times New Roman" pitchFamily="18" charset="0"/>
                <a:ea typeface="黑体" pitchFamily="49" charset="-122"/>
              </a:rPr>
              <a:t>压强小</a:t>
            </a:r>
          </a:p>
        </p:txBody>
      </p:sp>
      <p:sp>
        <p:nvSpPr>
          <p:cNvPr id="6" name="Text Box 8"/>
          <p:cNvSpPr txBox="1">
            <a:spLocks noChangeArrowheads="1"/>
          </p:cNvSpPr>
          <p:nvPr/>
        </p:nvSpPr>
        <p:spPr bwMode="auto">
          <a:xfrm>
            <a:off x="4267200" y="4876800"/>
            <a:ext cx="1393825" cy="366713"/>
          </a:xfrm>
          <a:prstGeom prst="rect">
            <a:avLst/>
          </a:prstGeom>
          <a:noFill/>
          <a:ln w="9525">
            <a:noFill/>
            <a:miter lim="800000"/>
            <a:headEnd/>
            <a:tailEnd/>
          </a:ln>
        </p:spPr>
        <p:txBody>
          <a:bodyPr>
            <a:spAutoFit/>
          </a:bodyPr>
          <a:lstStyle/>
          <a:p>
            <a:pPr algn="ctr">
              <a:lnSpc>
                <a:spcPct val="100000"/>
              </a:lnSpc>
            </a:pPr>
            <a:r>
              <a:rPr lang="zh-CN" altLang="en-US" sz="1800">
                <a:solidFill>
                  <a:srgbClr val="006600"/>
                </a:solidFill>
                <a:latin typeface="Times New Roman" pitchFamily="18" charset="0"/>
                <a:ea typeface="黑体" pitchFamily="49" charset="-122"/>
              </a:rPr>
              <a:t>压强大</a:t>
            </a:r>
          </a:p>
        </p:txBody>
      </p:sp>
      <p:sp>
        <p:nvSpPr>
          <p:cNvPr id="7" name="Text Box 8"/>
          <p:cNvSpPr txBox="1">
            <a:spLocks noChangeArrowheads="1"/>
          </p:cNvSpPr>
          <p:nvPr/>
        </p:nvSpPr>
        <p:spPr bwMode="auto">
          <a:xfrm>
            <a:off x="4114800" y="3810000"/>
            <a:ext cx="1600200" cy="579438"/>
          </a:xfrm>
          <a:prstGeom prst="rect">
            <a:avLst/>
          </a:prstGeom>
          <a:noFill/>
          <a:ln w="9525">
            <a:noFill/>
            <a:miter lim="800000"/>
            <a:headEnd/>
            <a:tailEnd/>
          </a:ln>
        </p:spPr>
        <p:txBody>
          <a:bodyPr>
            <a:spAutoFit/>
          </a:bodyPr>
          <a:lstStyle/>
          <a:p>
            <a:pPr algn="ctr">
              <a:lnSpc>
                <a:spcPct val="100000"/>
              </a:lnSpc>
            </a:pPr>
            <a:r>
              <a:rPr lang="zh-CN" altLang="en-US" sz="3200">
                <a:solidFill>
                  <a:srgbClr val="FF0000"/>
                </a:solidFill>
                <a:latin typeface="Times New Roman" pitchFamily="18" charset="0"/>
                <a:ea typeface="隶书" pitchFamily="49" charset="-122"/>
              </a:rPr>
              <a:t>升力</a:t>
            </a:r>
          </a:p>
        </p:txBody>
      </p:sp>
      <p:sp>
        <p:nvSpPr>
          <p:cNvPr id="8" name="Text Box 8"/>
          <p:cNvSpPr txBox="1">
            <a:spLocks noChangeArrowheads="1"/>
          </p:cNvSpPr>
          <p:nvPr/>
        </p:nvSpPr>
        <p:spPr bwMode="auto">
          <a:xfrm>
            <a:off x="2819400" y="4114800"/>
            <a:ext cx="914400" cy="366713"/>
          </a:xfrm>
          <a:prstGeom prst="rect">
            <a:avLst/>
          </a:prstGeom>
          <a:noFill/>
          <a:ln w="9525">
            <a:noFill/>
            <a:miter lim="800000"/>
            <a:headEnd/>
            <a:tailEnd/>
          </a:ln>
        </p:spPr>
        <p:txBody>
          <a:bodyPr>
            <a:spAutoFit/>
          </a:bodyPr>
          <a:lstStyle/>
          <a:p>
            <a:pPr algn="ctr">
              <a:lnSpc>
                <a:spcPct val="100000"/>
              </a:lnSpc>
            </a:pPr>
            <a:r>
              <a:rPr lang="zh-CN" altLang="en-US" sz="1800">
                <a:solidFill>
                  <a:srgbClr val="006600"/>
                </a:solidFill>
                <a:latin typeface="Times New Roman" pitchFamily="18" charset="0"/>
                <a:ea typeface="楷体_GB2312" pitchFamily="49" charset="-122"/>
              </a:rPr>
              <a:t>空气</a:t>
            </a:r>
          </a:p>
        </p:txBody>
      </p:sp>
      <p:sp>
        <p:nvSpPr>
          <p:cNvPr id="348194" name="矩形 348193"/>
          <p:cNvSpPr>
            <a:spLocks noChangeArrowheads="1"/>
          </p:cNvSpPr>
          <p:nvPr/>
        </p:nvSpPr>
        <p:spPr bwMode="auto">
          <a:xfrm>
            <a:off x="3352800" y="3352800"/>
            <a:ext cx="1066800" cy="336550"/>
          </a:xfrm>
          <a:prstGeom prst="rect">
            <a:avLst/>
          </a:prstGeom>
          <a:noFill/>
          <a:ln w="9525">
            <a:noFill/>
            <a:miter lim="800000"/>
            <a:headEnd/>
            <a:tailEnd/>
          </a:ln>
        </p:spPr>
        <p:txBody>
          <a:bodyPr>
            <a:spAutoFit/>
          </a:bodyPr>
          <a:lstStyle/>
          <a:p>
            <a:pPr>
              <a:lnSpc>
                <a:spcPct val="100000"/>
              </a:lnSpc>
            </a:pPr>
            <a:r>
              <a:rPr lang="zh-CN" altLang="en-US" sz="1600">
                <a:solidFill>
                  <a:srgbClr val="FF0000"/>
                </a:solidFill>
              </a:rPr>
              <a:t>流速快</a:t>
            </a:r>
          </a:p>
        </p:txBody>
      </p:sp>
      <p:sp>
        <p:nvSpPr>
          <p:cNvPr id="348195" name="矩形 348194"/>
          <p:cNvSpPr>
            <a:spLocks noChangeArrowheads="1"/>
          </p:cNvSpPr>
          <p:nvPr/>
        </p:nvSpPr>
        <p:spPr bwMode="auto">
          <a:xfrm>
            <a:off x="3352800" y="4876800"/>
            <a:ext cx="1066800" cy="336550"/>
          </a:xfrm>
          <a:prstGeom prst="rect">
            <a:avLst/>
          </a:prstGeom>
          <a:noFill/>
          <a:ln w="9525">
            <a:noFill/>
            <a:miter lim="800000"/>
            <a:headEnd/>
            <a:tailEnd/>
          </a:ln>
        </p:spPr>
        <p:txBody>
          <a:bodyPr>
            <a:spAutoFit/>
          </a:bodyPr>
          <a:lstStyle/>
          <a:p>
            <a:pPr>
              <a:lnSpc>
                <a:spcPct val="100000"/>
              </a:lnSpc>
            </a:pPr>
            <a:r>
              <a:rPr lang="zh-CN" altLang="en-US" sz="1600">
                <a:solidFill>
                  <a:srgbClr val="FF0000"/>
                </a:solidFill>
              </a:rPr>
              <a:t>流速慢</a:t>
            </a:r>
          </a:p>
        </p:txBody>
      </p:sp>
      <p:sp>
        <p:nvSpPr>
          <p:cNvPr id="9" name="Text Box 8"/>
          <p:cNvSpPr txBox="1">
            <a:spLocks noChangeArrowheads="1"/>
          </p:cNvSpPr>
          <p:nvPr/>
        </p:nvSpPr>
        <p:spPr bwMode="auto">
          <a:xfrm>
            <a:off x="5181600" y="4876800"/>
            <a:ext cx="1393825" cy="366713"/>
          </a:xfrm>
          <a:prstGeom prst="rect">
            <a:avLst/>
          </a:prstGeom>
          <a:noFill/>
          <a:ln w="9525">
            <a:noFill/>
            <a:miter lim="800000"/>
            <a:headEnd/>
            <a:tailEnd/>
          </a:ln>
        </p:spPr>
        <p:txBody>
          <a:bodyPr>
            <a:spAutoFit/>
          </a:bodyPr>
          <a:lstStyle/>
          <a:p>
            <a:pPr algn="ctr">
              <a:lnSpc>
                <a:spcPct val="100000"/>
              </a:lnSpc>
            </a:pPr>
            <a:r>
              <a:rPr lang="zh-CN" altLang="en-US" sz="1800">
                <a:solidFill>
                  <a:srgbClr val="FF0000"/>
                </a:solidFill>
                <a:latin typeface="Times New Roman" pitchFamily="18" charset="0"/>
                <a:ea typeface="黑体" pitchFamily="49" charset="-122"/>
              </a:rPr>
              <a:t>压力大</a:t>
            </a:r>
          </a:p>
        </p:txBody>
      </p:sp>
      <p:sp>
        <p:nvSpPr>
          <p:cNvPr id="348197" name="Text Box 8"/>
          <p:cNvSpPr txBox="1">
            <a:spLocks noChangeArrowheads="1"/>
          </p:cNvSpPr>
          <p:nvPr/>
        </p:nvSpPr>
        <p:spPr bwMode="auto">
          <a:xfrm>
            <a:off x="5181600" y="2971800"/>
            <a:ext cx="1393825" cy="366713"/>
          </a:xfrm>
          <a:prstGeom prst="rect">
            <a:avLst/>
          </a:prstGeom>
          <a:noFill/>
          <a:ln w="9525">
            <a:noFill/>
            <a:miter lim="800000"/>
            <a:headEnd/>
            <a:tailEnd/>
          </a:ln>
        </p:spPr>
        <p:txBody>
          <a:bodyPr>
            <a:spAutoFit/>
          </a:bodyPr>
          <a:lstStyle/>
          <a:p>
            <a:pPr algn="ctr">
              <a:lnSpc>
                <a:spcPct val="100000"/>
              </a:lnSpc>
            </a:pPr>
            <a:r>
              <a:rPr lang="zh-CN" altLang="en-US" sz="1800">
                <a:solidFill>
                  <a:srgbClr val="FF0000"/>
                </a:solidFill>
                <a:latin typeface="Times New Roman" pitchFamily="18" charset="0"/>
                <a:ea typeface="黑体" pitchFamily="49" charset="-122"/>
              </a:rPr>
              <a:t>压力小</a:t>
            </a:r>
          </a:p>
        </p:txBody>
      </p:sp>
      <p:sp>
        <p:nvSpPr>
          <p:cNvPr id="348198" name="Text Box 18"/>
          <p:cNvSpPr txBox="1">
            <a:spLocks noChangeArrowheads="1"/>
          </p:cNvSpPr>
          <p:nvPr/>
        </p:nvSpPr>
        <p:spPr bwMode="auto">
          <a:xfrm>
            <a:off x="533400" y="5181600"/>
            <a:ext cx="8305800" cy="1235075"/>
          </a:xfrm>
          <a:prstGeom prst="rect">
            <a:avLst/>
          </a:prstGeom>
          <a:noFill/>
          <a:ln w="9525">
            <a:noFill/>
            <a:miter lim="800000"/>
            <a:headEnd/>
            <a:tailEnd/>
          </a:ln>
        </p:spPr>
        <p:txBody>
          <a:bodyPr>
            <a:spAutoFit/>
          </a:bodyPr>
          <a:lstStyle/>
          <a:p>
            <a:pPr>
              <a:lnSpc>
                <a:spcPct val="125000"/>
              </a:lnSpc>
            </a:pPr>
            <a:r>
              <a:rPr lang="en-US" altLang="zh-CN" sz="2000">
                <a:solidFill>
                  <a:srgbClr val="0000FF"/>
                </a:solidFill>
                <a:latin typeface="楷体" pitchFamily="49" charset="-122"/>
                <a:ea typeface="楷体" pitchFamily="49" charset="-122"/>
              </a:rPr>
              <a:t>   </a:t>
            </a:r>
            <a:r>
              <a:rPr lang="zh-CN" altLang="en-US" sz="2000">
                <a:solidFill>
                  <a:schemeClr val="tx1"/>
                </a:solidFill>
                <a:latin typeface="楷体" pitchFamily="49" charset="-122"/>
                <a:ea typeface="楷体" pitchFamily="49" charset="-122"/>
              </a:rPr>
              <a:t>在相同的时间内，上方气流通过的路程较长，流动速度快，压强小；下方气流通过的路程较短，流动速度慢，压强大；这样就在它的上下表面产生了压强差，因而有了压力差。这就是飞机获得升力的原因。</a:t>
            </a:r>
          </a:p>
        </p:txBody>
      </p:sp>
      <p:sp>
        <p:nvSpPr>
          <p:cNvPr id="348199" name="矩形 348198"/>
          <p:cNvSpPr>
            <a:spLocks noChangeArrowheads="1"/>
          </p:cNvSpPr>
          <p:nvPr/>
        </p:nvSpPr>
        <p:spPr bwMode="auto">
          <a:xfrm>
            <a:off x="3886200" y="2514600"/>
            <a:ext cx="3733800" cy="444500"/>
          </a:xfrm>
          <a:prstGeom prst="rect">
            <a:avLst/>
          </a:prstGeom>
          <a:noFill/>
          <a:ln w="9525">
            <a:noFill/>
            <a:miter lim="800000"/>
            <a:headEnd/>
            <a:tailEnd/>
          </a:ln>
        </p:spPr>
        <p:txBody>
          <a:bodyPr>
            <a:spAutoFit/>
          </a:bodyPr>
          <a:lstStyle/>
          <a:p>
            <a:pPr>
              <a:spcBef>
                <a:spcPct val="40000"/>
              </a:spcBef>
            </a:pPr>
            <a:r>
              <a:rPr lang="en-US" altLang="zh-CN" sz="2100">
                <a:solidFill>
                  <a:srgbClr val="0000CC"/>
                </a:solidFill>
                <a:ea typeface="黑体" pitchFamily="49" charset="-122"/>
              </a:rPr>
              <a:t>  </a:t>
            </a:r>
            <a:r>
              <a:rPr lang="zh-CN" altLang="en-US" sz="2100">
                <a:solidFill>
                  <a:srgbClr val="0000CC"/>
                </a:solidFill>
                <a:ea typeface="黑体" pitchFamily="49" charset="-122"/>
              </a:rPr>
              <a:t>机翼上下表面的压力差</a:t>
            </a:r>
          </a:p>
        </p:txBody>
      </p:sp>
      <p:pic>
        <p:nvPicPr>
          <p:cNvPr id="115744" name="Picture 60" descr="back">
            <a:hlinkClick r:id="" action="ppaction://noaction"/>
          </p:cNvPr>
          <p:cNvPicPr>
            <a:picLocks noChangeAspect="1" noChangeArrowheads="1"/>
          </p:cNvPicPr>
          <p:nvPr/>
        </p:nvPicPr>
        <p:blipFill>
          <a:blip r:embed="rId5" cstate="print"/>
          <a:srcRect/>
          <a:stretch>
            <a:fillRect/>
          </a:stretch>
        </p:blipFill>
        <p:spPr bwMode="auto">
          <a:xfrm>
            <a:off x="4495800" y="6553200"/>
            <a:ext cx="228600" cy="228600"/>
          </a:xfrm>
          <a:prstGeom prst="rect">
            <a:avLst/>
          </a:prstGeom>
          <a:noFill/>
          <a:ln w="9525">
            <a:noFill/>
            <a:miter lim="800000"/>
            <a:headEnd/>
            <a:tailEnd/>
          </a:ln>
        </p:spPr>
      </p:pic>
      <p:pic>
        <p:nvPicPr>
          <p:cNvPr id="115745" name="Picture 64" descr="t01c7cec5e45640e58e">
            <a:hlinkClick r:id="rId6" action="ppaction://hlinksldjump"/>
          </p:cNvPr>
          <p:cNvPicPr>
            <a:picLocks noChangeAspect="1" noChangeArrowheads="1"/>
          </p:cNvPicPr>
          <p:nvPr/>
        </p:nvPicPr>
        <p:blipFill>
          <a:blip r:embed="rId7" cstate="print"/>
          <a:srcRect/>
          <a:stretch>
            <a:fillRect/>
          </a:stretch>
        </p:blipFill>
        <p:spPr bwMode="auto">
          <a:xfrm>
            <a:off x="4724400" y="6553200"/>
            <a:ext cx="228600" cy="228600"/>
          </a:xfrm>
          <a:prstGeom prst="rect">
            <a:avLst/>
          </a:prstGeom>
          <a:noFill/>
          <a:ln w="9525">
            <a:noFill/>
            <a:miter lim="800000"/>
            <a:headEnd/>
            <a:tailEnd/>
          </a:ln>
        </p:spPr>
      </p:pic>
      <p:pic>
        <p:nvPicPr>
          <p:cNvPr id="115746" name="图片 13329" descr="ldpi_1098026_2a1c5d7b6-dca9-4393-b961-9d4537c991ff">
            <a:hlinkClick r:id="rId8" action="ppaction://hlinksldjump"/>
          </p:cNvPr>
          <p:cNvPicPr>
            <a:picLocks noChangeAspect="1" noChangeArrowheads="1"/>
          </p:cNvPicPr>
          <p:nvPr/>
        </p:nvPicPr>
        <p:blipFill>
          <a:blip r:embed="rId9" cstate="print"/>
          <a:srcRect/>
          <a:stretch>
            <a:fillRect/>
          </a:stretch>
        </p:blipFill>
        <p:spPr bwMode="auto">
          <a:xfrm>
            <a:off x="5029200" y="6553200"/>
            <a:ext cx="228600" cy="228600"/>
          </a:xfrm>
          <a:prstGeom prst="rect">
            <a:avLst/>
          </a:prstGeom>
          <a:noFill/>
          <a:ln w="9525">
            <a:noFill/>
            <a:miter lim="800000"/>
            <a:headEnd/>
            <a:tailEnd/>
          </a:ln>
        </p:spPr>
      </p:pic>
      <p:grpSp>
        <p:nvGrpSpPr>
          <p:cNvPr id="10" name="组合 348202"/>
          <p:cNvGrpSpPr>
            <a:grpSpLocks/>
          </p:cNvGrpSpPr>
          <p:nvPr/>
        </p:nvGrpSpPr>
        <p:grpSpPr bwMode="auto">
          <a:xfrm>
            <a:off x="685800" y="3352800"/>
            <a:ext cx="2057400" cy="914400"/>
            <a:chOff x="720" y="3360"/>
            <a:chExt cx="1296" cy="576"/>
          </a:xfrm>
        </p:grpSpPr>
        <p:sp>
          <p:nvSpPr>
            <p:cNvPr id="115748" name="云形标注 348203"/>
            <p:cNvSpPr>
              <a:spLocks noChangeArrowheads="1"/>
            </p:cNvSpPr>
            <p:nvPr/>
          </p:nvSpPr>
          <p:spPr bwMode="auto">
            <a:xfrm>
              <a:off x="720" y="3360"/>
              <a:ext cx="1296" cy="576"/>
            </a:xfrm>
            <a:prstGeom prst="cloudCallout">
              <a:avLst>
                <a:gd name="adj1" fmla="val 73301"/>
                <a:gd name="adj2" fmla="val 11287"/>
              </a:avLst>
            </a:prstGeom>
            <a:solidFill>
              <a:srgbClr val="FFCC99"/>
            </a:solidFill>
            <a:ln w="9525">
              <a:solidFill>
                <a:srgbClr val="00FFFF"/>
              </a:solidFill>
              <a:round/>
              <a:headEnd/>
              <a:tailEnd/>
            </a:ln>
          </p:spPr>
          <p:txBody>
            <a:bodyPr lIns="0" tIns="0" rIns="0" bIns="0"/>
            <a:lstStyle/>
            <a:p>
              <a:pPr algn="r">
                <a:lnSpc>
                  <a:spcPct val="90000"/>
                </a:lnSpc>
                <a:spcBef>
                  <a:spcPct val="50000"/>
                </a:spcBef>
              </a:pPr>
              <a:r>
                <a:rPr lang="en-US" altLang="zh-CN" sz="2800">
                  <a:solidFill>
                    <a:srgbClr val="FF3300"/>
                  </a:solidFill>
                  <a:latin typeface="Times New Roman" pitchFamily="18" charset="0"/>
                  <a:ea typeface="楷体_GB2312" pitchFamily="49" charset="-122"/>
                </a:rPr>
                <a:t> </a:t>
              </a:r>
            </a:p>
          </p:txBody>
        </p:sp>
        <p:sp>
          <p:nvSpPr>
            <p:cNvPr id="115749" name="矩形 348204"/>
            <p:cNvSpPr>
              <a:spLocks noChangeArrowheads="1"/>
            </p:cNvSpPr>
            <p:nvPr/>
          </p:nvSpPr>
          <p:spPr bwMode="auto">
            <a:xfrm>
              <a:off x="864" y="3408"/>
              <a:ext cx="1152" cy="442"/>
            </a:xfrm>
            <a:prstGeom prst="rect">
              <a:avLst/>
            </a:prstGeom>
            <a:noFill/>
            <a:ln w="9525">
              <a:noFill/>
              <a:miter lim="800000"/>
              <a:headEnd/>
              <a:tailEnd/>
            </a:ln>
          </p:spPr>
          <p:txBody>
            <a:bodyPr>
              <a:spAutoFit/>
            </a:bodyPr>
            <a:lstStyle/>
            <a:p>
              <a:pPr>
                <a:lnSpc>
                  <a:spcPct val="100000"/>
                </a:lnSpc>
              </a:pPr>
              <a:r>
                <a:rPr lang="en-US" altLang="zh-CN" sz="2000">
                  <a:solidFill>
                    <a:srgbClr val="0000FF"/>
                  </a:solidFill>
                </a:rPr>
                <a:t>  </a:t>
              </a:r>
              <a:r>
                <a:rPr lang="zh-CN" altLang="en-US" sz="2000">
                  <a:solidFill>
                    <a:srgbClr val="0000FF"/>
                  </a:solidFill>
                </a:rPr>
                <a:t>鸟儿翅膀横截面示意图</a:t>
              </a:r>
              <a:endParaRPr lang="zh-CN" altLang="en-US" sz="2000">
                <a:solidFill>
                  <a:srgbClr val="0000CC"/>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73"/>
                                        </p:tgtEl>
                                        <p:attrNameLst>
                                          <p:attrName>style.visibility</p:attrName>
                                        </p:attrNameLst>
                                      </p:cBhvr>
                                      <p:to>
                                        <p:strVal val="visible"/>
                                      </p:to>
                                    </p:set>
                                    <p:animEffect transition="in" filter="wipe(left)">
                                      <p:cBhvr>
                                        <p:cTn id="7" dur="500"/>
                                        <p:tgtEl>
                                          <p:spTgt spid="3481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174"/>
                                        </p:tgtEl>
                                        <p:attrNameLst>
                                          <p:attrName>style.visibility</p:attrName>
                                        </p:attrNameLst>
                                      </p:cBhvr>
                                      <p:to>
                                        <p:strVal val="visible"/>
                                      </p:to>
                                    </p:set>
                                    <p:animEffect transition="in" filter="wipe(left)">
                                      <p:cBhvr>
                                        <p:cTn id="12" dur="500"/>
                                        <p:tgtEl>
                                          <p:spTgt spid="34817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48175"/>
                                        </p:tgtEl>
                                        <p:attrNameLst>
                                          <p:attrName>style.visibility</p:attrName>
                                        </p:attrNameLst>
                                      </p:cBhvr>
                                      <p:to>
                                        <p:strVal val="visible"/>
                                      </p:to>
                                    </p:set>
                                    <p:animEffect transition="in" filter="wipe(left)">
                                      <p:cBhvr>
                                        <p:cTn id="16" dur="500"/>
                                        <p:tgtEl>
                                          <p:spTgt spid="34817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48176"/>
                                        </p:tgtEl>
                                        <p:attrNameLst>
                                          <p:attrName>style.visibility</p:attrName>
                                        </p:attrNameLst>
                                      </p:cBhvr>
                                      <p:to>
                                        <p:strVal val="visible"/>
                                      </p:to>
                                    </p:set>
                                    <p:animEffect transition="in" filter="wipe(left)">
                                      <p:cBhvr>
                                        <p:cTn id="21" dur="500"/>
                                        <p:tgtEl>
                                          <p:spTgt spid="34817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48198">
                                            <p:txEl>
                                              <p:pRg st="0" end="0"/>
                                            </p:txEl>
                                          </p:spTgt>
                                        </p:tgtEl>
                                        <p:attrNameLst>
                                          <p:attrName>style.visibility</p:attrName>
                                        </p:attrNameLst>
                                      </p:cBhvr>
                                      <p:to>
                                        <p:strVal val="visible"/>
                                      </p:to>
                                    </p:set>
                                    <p:animEffect transition="in" filter="wipe(left)">
                                      <p:cBhvr>
                                        <p:cTn id="26" dur="500"/>
                                        <p:tgtEl>
                                          <p:spTgt spid="34819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2233"/>
                                        </p:tgtEl>
                                        <p:attrNameLst>
                                          <p:attrName>style.visibility</p:attrName>
                                        </p:attrNameLst>
                                      </p:cBhvr>
                                      <p:to>
                                        <p:strVal val="visible"/>
                                      </p:to>
                                    </p:set>
                                    <p:animEffect transition="in" filter="wipe(left)">
                                      <p:cBhvr>
                                        <p:cTn id="31" dur="500"/>
                                        <p:tgtEl>
                                          <p:spTgt spid="52233"/>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wipe(left)">
                                      <p:cBhvr>
                                        <p:cTn id="38" dur="500"/>
                                        <p:tgtEl>
                                          <p:spTgt spid="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48180"/>
                                        </p:tgtEl>
                                        <p:attrNameLst>
                                          <p:attrName>style.visibility</p:attrName>
                                        </p:attrNameLst>
                                      </p:cBhvr>
                                      <p:to>
                                        <p:strVal val="visible"/>
                                      </p:to>
                                    </p:set>
                                    <p:animEffect transition="in" filter="wipe(left)">
                                      <p:cBhvr>
                                        <p:cTn id="41" dur="500"/>
                                        <p:tgtEl>
                                          <p:spTgt spid="34818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48182"/>
                                        </p:tgtEl>
                                        <p:attrNameLst>
                                          <p:attrName>style.visibility</p:attrName>
                                        </p:attrNameLst>
                                      </p:cBhvr>
                                      <p:to>
                                        <p:strVal val="visible"/>
                                      </p:to>
                                    </p:set>
                                    <p:animEffect transition="in" filter="wipe(left)">
                                      <p:cBhvr>
                                        <p:cTn id="49" dur="500"/>
                                        <p:tgtEl>
                                          <p:spTgt spid="34818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48183"/>
                                        </p:tgtEl>
                                        <p:attrNameLst>
                                          <p:attrName>style.visibility</p:attrName>
                                        </p:attrNameLst>
                                      </p:cBhvr>
                                      <p:to>
                                        <p:strVal val="visible"/>
                                      </p:to>
                                    </p:set>
                                    <p:animEffect transition="in" filter="wipe(left)">
                                      <p:cBhvr>
                                        <p:cTn id="54" dur="500"/>
                                        <p:tgtEl>
                                          <p:spTgt spid="348183"/>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48184"/>
                                        </p:tgtEl>
                                        <p:attrNameLst>
                                          <p:attrName>style.visibility</p:attrName>
                                        </p:attrNameLst>
                                      </p:cBhvr>
                                      <p:to>
                                        <p:strVal val="visible"/>
                                      </p:to>
                                    </p:set>
                                    <p:animEffect transition="in" filter="wipe(left)">
                                      <p:cBhvr>
                                        <p:cTn id="57" dur="500"/>
                                        <p:tgtEl>
                                          <p:spTgt spid="34818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48185"/>
                                        </p:tgtEl>
                                        <p:attrNameLst>
                                          <p:attrName>style.visibility</p:attrName>
                                        </p:attrNameLst>
                                      </p:cBhvr>
                                      <p:to>
                                        <p:strVal val="visible"/>
                                      </p:to>
                                    </p:set>
                                    <p:animEffect transition="in" filter="wipe(left)">
                                      <p:cBhvr>
                                        <p:cTn id="62" dur="500"/>
                                        <p:tgtEl>
                                          <p:spTgt spid="34818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48186"/>
                                        </p:tgtEl>
                                        <p:attrNameLst>
                                          <p:attrName>style.visibility</p:attrName>
                                        </p:attrNameLst>
                                      </p:cBhvr>
                                      <p:to>
                                        <p:strVal val="visible"/>
                                      </p:to>
                                    </p:set>
                                    <p:animEffect transition="in" filter="wipe(left)">
                                      <p:cBhvr>
                                        <p:cTn id="65" dur="500"/>
                                        <p:tgtEl>
                                          <p:spTgt spid="348186"/>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48194"/>
                                        </p:tgtEl>
                                        <p:attrNameLst>
                                          <p:attrName>style.visibility</p:attrName>
                                        </p:attrNameLst>
                                      </p:cBhvr>
                                      <p:to>
                                        <p:strVal val="visible"/>
                                      </p:to>
                                    </p:set>
                                    <p:animEffect transition="in" filter="wipe(left)">
                                      <p:cBhvr>
                                        <p:cTn id="74" dur="500"/>
                                        <p:tgtEl>
                                          <p:spTgt spid="34819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48195"/>
                                        </p:tgtEl>
                                        <p:attrNameLst>
                                          <p:attrName>style.visibility</p:attrName>
                                        </p:attrNameLst>
                                      </p:cBhvr>
                                      <p:to>
                                        <p:strVal val="visible"/>
                                      </p:to>
                                    </p:set>
                                    <p:animEffect transition="in" filter="wipe(left)">
                                      <p:cBhvr>
                                        <p:cTn id="79" dur="500"/>
                                        <p:tgtEl>
                                          <p:spTgt spid="34819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1" nodeType="clickEffect">
                                  <p:stCondLst>
                                    <p:cond delay="0"/>
                                  </p:stCondLst>
                                  <p:childTnLst>
                                    <p:set>
                                      <p:cBhvr>
                                        <p:cTn id="83" dur="1" fill="hold">
                                          <p:stCondLst>
                                            <p:cond delay="0"/>
                                          </p:stCondLst>
                                        </p:cTn>
                                        <p:tgtEl>
                                          <p:spTgt spid="348194"/>
                                        </p:tgtEl>
                                        <p:attrNameLst>
                                          <p:attrName>style.visibility</p:attrName>
                                        </p:attrNameLst>
                                      </p:cBhvr>
                                      <p:to>
                                        <p:strVal val="visible"/>
                                      </p:to>
                                    </p:set>
                                    <p:animEffect transition="in" filter="wipe(left)">
                                      <p:cBhvr>
                                        <p:cTn id="84" dur="500"/>
                                        <p:tgtEl>
                                          <p:spTgt spid="348194"/>
                                        </p:tgtEl>
                                      </p:cBhvr>
                                    </p:animEffect>
                                  </p:childTnLst>
                                  <p:subTnLst>
                                    <p:audio>
                                      <p:cMediaNode>
                                        <p:cTn display="0" masterRel="sameClick">
                                          <p:stCondLst>
                                            <p:cond evt="begin" delay="0">
                                              <p:tn val="82"/>
                                            </p:cond>
                                          </p:stCondLst>
                                          <p:endCondLst>
                                            <p:cond evt="onStopAudio" delay="0">
                                              <p:tgtEl>
                                                <p:sldTgt/>
                                              </p:tgtEl>
                                            </p:cond>
                                          </p:endCondLst>
                                        </p:cTn>
                                        <p:tgtEl>
                                          <p:sndTgt r:embed="rId2" name="chimes.wav"/>
                                        </p:tgtEl>
                                      </p:cMediaNode>
                                    </p:audio>
                                  </p:sub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348189"/>
                                        </p:tgtEl>
                                        <p:attrNameLst>
                                          <p:attrName>style.visibility</p:attrName>
                                        </p:attrNameLst>
                                      </p:cBhvr>
                                      <p:to>
                                        <p:strVal val="visible"/>
                                      </p:to>
                                    </p:set>
                                    <p:animEffect transition="in" filter="wipe(up)">
                                      <p:cBhvr>
                                        <p:cTn id="89" dur="500"/>
                                        <p:tgtEl>
                                          <p:spTgt spid="348189"/>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51208"/>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1" nodeType="clickEffect">
                                  <p:stCondLst>
                                    <p:cond delay="0"/>
                                  </p:stCondLst>
                                  <p:childTnLst>
                                    <p:set>
                                      <p:cBhvr>
                                        <p:cTn id="97" dur="1" fill="hold">
                                          <p:stCondLst>
                                            <p:cond delay="0"/>
                                          </p:stCondLst>
                                        </p:cTn>
                                        <p:tgtEl>
                                          <p:spTgt spid="348195"/>
                                        </p:tgtEl>
                                        <p:attrNameLst>
                                          <p:attrName>style.visibility</p:attrName>
                                        </p:attrNameLst>
                                      </p:cBhvr>
                                      <p:to>
                                        <p:strVal val="visible"/>
                                      </p:to>
                                    </p:set>
                                    <p:animEffect transition="in" filter="wipe(left)">
                                      <p:cBhvr>
                                        <p:cTn id="98" dur="500"/>
                                        <p:tgtEl>
                                          <p:spTgt spid="348195"/>
                                        </p:tgtEl>
                                      </p:cBhvr>
                                    </p:animEffect>
                                  </p:childTnLst>
                                  <p:subTnLst>
                                    <p:audio>
                                      <p:cMediaNode>
                                        <p:cTn display="0" masterRel="sameClick">
                                          <p:stCondLst>
                                            <p:cond evt="begin" delay="0">
                                              <p:tn val="96"/>
                                            </p:cond>
                                          </p:stCondLst>
                                          <p:endCondLst>
                                            <p:cond evt="onStopAudio" delay="0">
                                              <p:tgtEl>
                                                <p:sldTgt/>
                                              </p:tgtEl>
                                            </p:cond>
                                          </p:endCondLst>
                                        </p:cTn>
                                        <p:tgtEl>
                                          <p:sndTgt r:embed="rId2" name="chimes.wav"/>
                                        </p:tgtEl>
                                      </p:cMediaNode>
                                    </p:audio>
                                  </p:sub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348188"/>
                                        </p:tgtEl>
                                        <p:attrNameLst>
                                          <p:attrName>style.visibility</p:attrName>
                                        </p:attrNameLst>
                                      </p:cBhvr>
                                      <p:to>
                                        <p:strVal val="visible"/>
                                      </p:to>
                                    </p:set>
                                    <p:animEffect transition="in" filter="wipe(down)">
                                      <p:cBhvr>
                                        <p:cTn id="103" dur="500"/>
                                        <p:tgtEl>
                                          <p:spTgt spid="348188"/>
                                        </p:tgtEl>
                                      </p:cBhvr>
                                    </p:animEffec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6"/>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348197"/>
                                        </p:tgtEl>
                                        <p:attrNameLst>
                                          <p:attrName>style.visibility</p:attrName>
                                        </p:attrNameLst>
                                      </p:cBhvr>
                                      <p:to>
                                        <p:strVal val="visible"/>
                                      </p:to>
                                    </p:set>
                                  </p:childTnLst>
                                  <p:subTnLst>
                                    <p:audio>
                                      <p:cMediaNode>
                                        <p:cTn display="0" masterRel="sameClick">
                                          <p:stCondLst>
                                            <p:cond evt="begin" delay="0">
                                              <p:tn val="110"/>
                                            </p:cond>
                                          </p:stCondLst>
                                          <p:endCondLst>
                                            <p:cond evt="onStopAudio" delay="0">
                                              <p:tgtEl>
                                                <p:sldTgt/>
                                              </p:tgtEl>
                                            </p:cond>
                                          </p:endCondLst>
                                        </p:cTn>
                                        <p:tgtEl>
                                          <p:sndTgt r:embed="rId3" name="hammer.wav"/>
                                        </p:tgtEl>
                                      </p:cMediaNode>
                                    </p:audio>
                                  </p:sub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3" name="hammer.wav"/>
                                        </p:tgtEl>
                                      </p:cMediaNode>
                                    </p:audio>
                                  </p:sub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7"/>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childTnLst>
                                    <p:set>
                                      <p:cBhvr>
                                        <p:cTn id="123" dur="1" fill="hold">
                                          <p:stCondLst>
                                            <p:cond delay="0"/>
                                          </p:stCondLst>
                                        </p:cTn>
                                        <p:tgtEl>
                                          <p:spTgt spid="348199"/>
                                        </p:tgtEl>
                                        <p:attrNameLst>
                                          <p:attrName>style.visibility</p:attrName>
                                        </p:attrNameLst>
                                      </p:cBhvr>
                                      <p:to>
                                        <p:strVal val="visible"/>
                                      </p:to>
                                    </p:set>
                                    <p:animEffect transition="in" filter="wipe(left)">
                                      <p:cBhvr>
                                        <p:cTn id="124" dur="500"/>
                                        <p:tgtEl>
                                          <p:spTgt spid="34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3" grpId="0"/>
      <p:bldP spid="348174" grpId="0" animBg="1"/>
      <p:bldP spid="348175" grpId="0"/>
      <p:bldP spid="348176" grpId="0"/>
      <p:bldP spid="52233" grpId="0" animBg="1"/>
      <p:bldP spid="3" grpId="0" animBg="1"/>
      <p:bldP spid="348180" grpId="0" animBg="1"/>
      <p:bldP spid="4" grpId="0" animBg="1"/>
      <p:bldP spid="348182" grpId="0" animBg="1"/>
      <p:bldP spid="348183" grpId="0" animBg="1"/>
      <p:bldP spid="348184" grpId="0" animBg="1"/>
      <p:bldP spid="348185" grpId="0" animBg="1"/>
      <p:bldP spid="348186" grpId="0" animBg="1"/>
      <p:bldP spid="5" grpId="0" animBg="1"/>
      <p:bldP spid="51208" grpId="0"/>
      <p:bldP spid="6" grpId="0"/>
      <p:bldP spid="7" grpId="0"/>
      <p:bldP spid="8" grpId="0"/>
      <p:bldP spid="348194" grpId="0"/>
      <p:bldP spid="348194" grpId="1"/>
      <p:bldP spid="348195" grpId="0"/>
      <p:bldP spid="348195" grpId="1"/>
      <p:bldP spid="9" grpId="0"/>
      <p:bldP spid="348197" grpId="0"/>
      <p:bldP spid="3481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文本框 349185"/>
          <p:cNvSpPr txBox="1">
            <a:spLocks noChangeArrowheads="1"/>
          </p:cNvSpPr>
          <p:nvPr/>
        </p:nvSpPr>
        <p:spPr bwMode="auto">
          <a:xfrm>
            <a:off x="1196975" y="323850"/>
            <a:ext cx="6884988" cy="609600"/>
          </a:xfrm>
          <a:prstGeom prst="rect">
            <a:avLst/>
          </a:prstGeom>
          <a:noFill/>
          <a:ln w="9525">
            <a:noFill/>
            <a:miter lim="800000"/>
            <a:headEnd/>
            <a:tailEnd/>
          </a:ln>
        </p:spPr>
        <p:txBody>
          <a:bodyPr>
            <a:spAutoFit/>
          </a:bodyPr>
          <a:lstStyle/>
          <a:p>
            <a:pPr algn="ctr">
              <a:lnSpc>
                <a:spcPct val="100000"/>
              </a:lnSpc>
              <a:spcBef>
                <a:spcPct val="50000"/>
              </a:spcBef>
            </a:pPr>
            <a:r>
              <a:rPr lang="zh-CN" altLang="en-US" sz="3400">
                <a:solidFill>
                  <a:srgbClr val="FF0000"/>
                </a:solidFill>
                <a:ea typeface="方正舒体" pitchFamily="2" charset="-122"/>
              </a:rPr>
              <a:t>二、飞机的升力</a:t>
            </a:r>
          </a:p>
        </p:txBody>
      </p:sp>
      <p:sp>
        <p:nvSpPr>
          <p:cNvPr id="116738" name="矩形 349186"/>
          <p:cNvSpPr>
            <a:spLocks noChangeArrowheads="1"/>
          </p:cNvSpPr>
          <p:nvPr/>
        </p:nvSpPr>
        <p:spPr bwMode="auto">
          <a:xfrm>
            <a:off x="657225" y="998538"/>
            <a:ext cx="5133975" cy="442912"/>
          </a:xfrm>
          <a:prstGeom prst="rect">
            <a:avLst/>
          </a:prstGeom>
          <a:noFill/>
          <a:ln w="9525">
            <a:noFill/>
            <a:miter lim="800000"/>
            <a:headEnd/>
            <a:tailEnd/>
          </a:ln>
        </p:spPr>
        <p:txBody>
          <a:bodyPr>
            <a:spAutoFit/>
          </a:bodyPr>
          <a:lstStyle/>
          <a:p>
            <a:pPr>
              <a:lnSpc>
                <a:spcPct val="100000"/>
              </a:lnSpc>
            </a:pPr>
            <a:r>
              <a:rPr lang="en-US" altLang="zh-CN" sz="2300">
                <a:solidFill>
                  <a:srgbClr val="FF0000"/>
                </a:solidFill>
                <a:latin typeface="黑体" pitchFamily="49" charset="-122"/>
                <a:ea typeface="黑体" pitchFamily="49" charset="-122"/>
              </a:rPr>
              <a:t>1. </a:t>
            </a:r>
            <a:r>
              <a:rPr lang="zh-CN" altLang="en-US" sz="2300">
                <a:solidFill>
                  <a:srgbClr val="FF0000"/>
                </a:solidFill>
                <a:latin typeface="黑体" pitchFamily="49" charset="-122"/>
                <a:ea typeface="黑体" pitchFamily="49" charset="-122"/>
              </a:rPr>
              <a:t>飞机为什么能在空中飞行？ </a:t>
            </a:r>
          </a:p>
        </p:txBody>
      </p:sp>
      <p:sp>
        <p:nvSpPr>
          <p:cNvPr id="116739" name="矩形 349192"/>
          <p:cNvSpPr>
            <a:spLocks noChangeArrowheads="1"/>
          </p:cNvSpPr>
          <p:nvPr/>
        </p:nvSpPr>
        <p:spPr bwMode="auto">
          <a:xfrm>
            <a:off x="4343400" y="990600"/>
            <a:ext cx="4114800" cy="444500"/>
          </a:xfrm>
          <a:prstGeom prst="rect">
            <a:avLst/>
          </a:prstGeom>
          <a:noFill/>
          <a:ln w="9525">
            <a:noFill/>
            <a:miter lim="800000"/>
            <a:headEnd/>
            <a:tailEnd/>
          </a:ln>
        </p:spPr>
        <p:txBody>
          <a:bodyPr>
            <a:spAutoFit/>
          </a:bodyPr>
          <a:lstStyle/>
          <a:p>
            <a:pPr algn="ctr"/>
            <a:r>
              <a:rPr lang="zh-CN" altLang="en-US" sz="2100">
                <a:solidFill>
                  <a:srgbClr val="0000CC"/>
                </a:solidFill>
                <a:ea typeface="黑体" pitchFamily="49" charset="-122"/>
              </a:rPr>
              <a:t>上凸下平的结构能够获得升力</a:t>
            </a:r>
          </a:p>
        </p:txBody>
      </p:sp>
      <p:sp>
        <p:nvSpPr>
          <p:cNvPr id="116740" name="矩形 349193"/>
          <p:cNvSpPr>
            <a:spLocks noChangeArrowheads="1"/>
          </p:cNvSpPr>
          <p:nvPr/>
        </p:nvSpPr>
        <p:spPr bwMode="auto">
          <a:xfrm>
            <a:off x="685800" y="1524000"/>
            <a:ext cx="3735388" cy="442913"/>
          </a:xfrm>
          <a:prstGeom prst="rect">
            <a:avLst/>
          </a:prstGeom>
          <a:noFill/>
          <a:ln w="9525">
            <a:noFill/>
            <a:miter lim="800000"/>
            <a:headEnd/>
            <a:tailEnd/>
          </a:ln>
        </p:spPr>
        <p:txBody>
          <a:bodyPr>
            <a:spAutoFit/>
          </a:bodyPr>
          <a:lstStyle/>
          <a:p>
            <a:pPr>
              <a:lnSpc>
                <a:spcPct val="100000"/>
              </a:lnSpc>
            </a:pPr>
            <a:r>
              <a:rPr lang="en-US" altLang="zh-CN" sz="2300">
                <a:solidFill>
                  <a:srgbClr val="FF0000"/>
                </a:solidFill>
                <a:latin typeface="黑体" pitchFamily="49" charset="-122"/>
                <a:ea typeface="黑体" pitchFamily="49" charset="-122"/>
              </a:rPr>
              <a:t>2. </a:t>
            </a:r>
            <a:r>
              <a:rPr lang="zh-CN" altLang="en-US" sz="2300">
                <a:solidFill>
                  <a:srgbClr val="FF0000"/>
                </a:solidFill>
                <a:latin typeface="黑体" pitchFamily="49" charset="-122"/>
                <a:ea typeface="黑体" pitchFamily="49" charset="-122"/>
              </a:rPr>
              <a:t>飞机获得升力的原因 </a:t>
            </a:r>
          </a:p>
        </p:txBody>
      </p:sp>
      <p:sp>
        <p:nvSpPr>
          <p:cNvPr id="116741" name="矩形 349216"/>
          <p:cNvSpPr>
            <a:spLocks noChangeArrowheads="1"/>
          </p:cNvSpPr>
          <p:nvPr/>
        </p:nvSpPr>
        <p:spPr bwMode="auto">
          <a:xfrm>
            <a:off x="3886200" y="1524000"/>
            <a:ext cx="3733800" cy="444500"/>
          </a:xfrm>
          <a:prstGeom prst="rect">
            <a:avLst/>
          </a:prstGeom>
          <a:noFill/>
          <a:ln w="9525">
            <a:noFill/>
            <a:miter lim="800000"/>
            <a:headEnd/>
            <a:tailEnd/>
          </a:ln>
        </p:spPr>
        <p:txBody>
          <a:bodyPr>
            <a:spAutoFit/>
          </a:bodyPr>
          <a:lstStyle/>
          <a:p>
            <a:pPr>
              <a:spcBef>
                <a:spcPct val="40000"/>
              </a:spcBef>
            </a:pPr>
            <a:r>
              <a:rPr lang="en-US" altLang="zh-CN" sz="2100">
                <a:solidFill>
                  <a:srgbClr val="0000CC"/>
                </a:solidFill>
                <a:ea typeface="黑体" pitchFamily="49" charset="-122"/>
              </a:rPr>
              <a:t>  </a:t>
            </a:r>
            <a:r>
              <a:rPr lang="zh-CN" altLang="en-US" sz="2100">
                <a:solidFill>
                  <a:srgbClr val="0000CC"/>
                </a:solidFill>
                <a:ea typeface="黑体" pitchFamily="49" charset="-122"/>
              </a:rPr>
              <a:t>机翼上下表面的压力差</a:t>
            </a:r>
          </a:p>
        </p:txBody>
      </p:sp>
      <p:sp>
        <p:nvSpPr>
          <p:cNvPr id="349225" name="矩形 349224"/>
          <p:cNvSpPr>
            <a:spLocks noChangeArrowheads="1"/>
          </p:cNvSpPr>
          <p:nvPr/>
        </p:nvSpPr>
        <p:spPr bwMode="auto">
          <a:xfrm>
            <a:off x="990600" y="2057400"/>
            <a:ext cx="5334000" cy="427038"/>
          </a:xfrm>
          <a:prstGeom prst="rect">
            <a:avLst/>
          </a:prstGeom>
          <a:noFill/>
          <a:ln w="9525">
            <a:noFill/>
            <a:miter lim="800000"/>
            <a:headEnd/>
            <a:tailEnd/>
          </a:ln>
        </p:spPr>
        <p:txBody>
          <a:bodyPr>
            <a:spAutoFit/>
          </a:bodyPr>
          <a:lstStyle/>
          <a:p>
            <a:pPr>
              <a:lnSpc>
                <a:spcPct val="100000"/>
              </a:lnSpc>
            </a:pPr>
            <a:r>
              <a:rPr lang="zh-CN" altLang="en-US">
                <a:solidFill>
                  <a:srgbClr val="FF0000"/>
                </a:solidFill>
                <a:latin typeface="黑体" pitchFamily="49" charset="-122"/>
                <a:ea typeface="黑体" pitchFamily="49" charset="-122"/>
              </a:rPr>
              <a:t>想想做做</a:t>
            </a:r>
            <a:r>
              <a:rPr lang="zh-CN" altLang="en-US">
                <a:solidFill>
                  <a:srgbClr val="0000FF"/>
                </a:solidFill>
                <a:latin typeface="宋体" pitchFamily="2" charset="-122"/>
              </a:rPr>
              <a:t> 机翼模型实验 </a:t>
            </a:r>
          </a:p>
        </p:txBody>
      </p:sp>
      <p:sp>
        <p:nvSpPr>
          <p:cNvPr id="349226" name="矩形 349225"/>
          <p:cNvSpPr>
            <a:spLocks noChangeArrowheads="1"/>
          </p:cNvSpPr>
          <p:nvPr/>
        </p:nvSpPr>
        <p:spPr bwMode="auto">
          <a:xfrm>
            <a:off x="533400" y="2743200"/>
            <a:ext cx="4191000" cy="3448050"/>
          </a:xfrm>
          <a:prstGeom prst="rect">
            <a:avLst/>
          </a:prstGeom>
          <a:solidFill>
            <a:schemeClr val="bg1"/>
          </a:solidFill>
          <a:ln w="9525">
            <a:solidFill>
              <a:srgbClr val="FF0000"/>
            </a:solidFill>
            <a:prstDash val="dashDot"/>
            <a:miter lim="800000"/>
            <a:headEnd/>
            <a:tailEnd/>
          </a:ln>
        </p:spPr>
        <p:txBody>
          <a:bodyPr>
            <a:spAutoFit/>
          </a:bodyPr>
          <a:lstStyle/>
          <a:p>
            <a:pPr defTabSz="704850" eaLnBrk="0" hangingPunct="0">
              <a:lnSpc>
                <a:spcPct val="120000"/>
              </a:lnSpc>
              <a:spcBef>
                <a:spcPct val="20000"/>
              </a:spcBef>
            </a:pPr>
            <a:r>
              <a:rPr lang="en-US" altLang="zh-CN" sz="2000">
                <a:solidFill>
                  <a:schemeClr val="tx1"/>
                </a:solidFill>
                <a:latin typeface="楷体" pitchFamily="49" charset="-122"/>
                <a:ea typeface="楷体" pitchFamily="49" charset="-122"/>
              </a:rPr>
              <a:t>    </a:t>
            </a:r>
            <a:r>
              <a:rPr lang="zh-CN" altLang="en-US" sz="2000">
                <a:solidFill>
                  <a:schemeClr val="tx1"/>
                </a:solidFill>
                <a:latin typeface="楷体" pitchFamily="49" charset="-122"/>
                <a:ea typeface="楷体" pitchFamily="49" charset="-122"/>
              </a:rPr>
              <a:t>把纸按右图甲的尺寸剪下来，折成图乙的形状，并用小段胶带固定，这就是飞机机翼的模型，</a:t>
            </a:r>
            <a:r>
              <a:rPr lang="en-US" altLang="zh-CN" sz="2000" b="0">
                <a:solidFill>
                  <a:schemeClr val="tx1"/>
                </a:solidFill>
                <a:latin typeface="楷体" pitchFamily="49" charset="-122"/>
                <a:ea typeface="楷体" pitchFamily="49" charset="-122"/>
              </a:rPr>
              <a:t>MN</a:t>
            </a:r>
            <a:r>
              <a:rPr lang="zh-CN" altLang="en-US" sz="2000">
                <a:solidFill>
                  <a:schemeClr val="tx1"/>
                </a:solidFill>
                <a:latin typeface="楷体" pitchFamily="49" charset="-122"/>
                <a:ea typeface="楷体" pitchFamily="49" charset="-122"/>
              </a:rPr>
              <a:t>是固定在“机翼”前端的细线。</a:t>
            </a:r>
          </a:p>
          <a:p>
            <a:pPr defTabSz="704850" eaLnBrk="0" hangingPunct="0">
              <a:lnSpc>
                <a:spcPct val="120000"/>
              </a:lnSpc>
              <a:spcBef>
                <a:spcPct val="20000"/>
              </a:spcBef>
            </a:pPr>
            <a:r>
              <a:rPr lang="zh-CN" altLang="en-US" sz="2000">
                <a:solidFill>
                  <a:schemeClr val="tx1"/>
                </a:solidFill>
                <a:latin typeface="楷体" pitchFamily="49" charset="-122"/>
                <a:ea typeface="楷体" pitchFamily="49" charset="-122"/>
              </a:rPr>
              <a:t>    把细线拉平绷紧，然后用嘴对着“机翼”前端细线的位置用力沿水平方向吹气，可以看到“机翼”在气流的作用下向上翘起。想一想这是什么原因？</a:t>
            </a:r>
          </a:p>
        </p:txBody>
      </p:sp>
      <p:grpSp>
        <p:nvGrpSpPr>
          <p:cNvPr id="2" name="组合 349227"/>
          <p:cNvGrpSpPr>
            <a:grpSpLocks/>
          </p:cNvGrpSpPr>
          <p:nvPr/>
        </p:nvGrpSpPr>
        <p:grpSpPr bwMode="auto">
          <a:xfrm>
            <a:off x="4876800" y="2895600"/>
            <a:ext cx="4038600" cy="3338513"/>
            <a:chOff x="3072" y="1824"/>
            <a:chExt cx="2544" cy="2103"/>
          </a:xfrm>
        </p:grpSpPr>
        <p:pic>
          <p:nvPicPr>
            <p:cNvPr id="116745" name="图片 349228" descr="W020140514544037301439"/>
            <p:cNvPicPr>
              <a:picLocks noChangeAspect="1" noChangeArrowheads="1"/>
            </p:cNvPicPr>
            <p:nvPr/>
          </p:nvPicPr>
          <p:blipFill>
            <a:blip r:embed="rId2" cstate="print"/>
            <a:srcRect t="23453" b="17915"/>
            <a:stretch>
              <a:fillRect/>
            </a:stretch>
          </p:blipFill>
          <p:spPr bwMode="auto">
            <a:xfrm>
              <a:off x="3072" y="1824"/>
              <a:ext cx="2544" cy="756"/>
            </a:xfrm>
            <a:prstGeom prst="rect">
              <a:avLst/>
            </a:prstGeom>
            <a:noFill/>
            <a:ln w="9525">
              <a:noFill/>
              <a:miter lim="800000"/>
              <a:headEnd/>
              <a:tailEnd/>
            </a:ln>
          </p:spPr>
        </p:pic>
        <p:sp>
          <p:nvSpPr>
            <p:cNvPr id="116746" name="矩形 349229"/>
            <p:cNvSpPr>
              <a:spLocks noChangeArrowheads="1"/>
            </p:cNvSpPr>
            <p:nvPr/>
          </p:nvSpPr>
          <p:spPr bwMode="auto">
            <a:xfrm>
              <a:off x="4080" y="2545"/>
              <a:ext cx="672" cy="231"/>
            </a:xfrm>
            <a:prstGeom prst="rect">
              <a:avLst/>
            </a:prstGeom>
            <a:noFill/>
            <a:ln w="9525">
              <a:noFill/>
              <a:miter lim="800000"/>
              <a:headEnd/>
              <a:tailEnd/>
            </a:ln>
          </p:spPr>
          <p:txBody>
            <a:bodyPr>
              <a:spAutoFit/>
            </a:bodyPr>
            <a:lstStyle/>
            <a:p>
              <a:pPr>
                <a:lnSpc>
                  <a:spcPct val="100000"/>
                </a:lnSpc>
              </a:pPr>
              <a:r>
                <a:rPr lang="zh-CN" altLang="en-US" sz="1800">
                  <a:solidFill>
                    <a:schemeClr val="tx1"/>
                  </a:solidFill>
                </a:rPr>
                <a:t>图甲</a:t>
              </a:r>
            </a:p>
          </p:txBody>
        </p:sp>
        <p:pic>
          <p:nvPicPr>
            <p:cNvPr id="116747" name="图片 349230" descr="W020140514544276833190"/>
            <p:cNvPicPr>
              <a:picLocks noChangeAspect="1" noChangeArrowheads="1"/>
            </p:cNvPicPr>
            <p:nvPr/>
          </p:nvPicPr>
          <p:blipFill>
            <a:blip r:embed="rId3" cstate="print"/>
            <a:srcRect t="30804" b="13185"/>
            <a:stretch>
              <a:fillRect/>
            </a:stretch>
          </p:blipFill>
          <p:spPr bwMode="auto">
            <a:xfrm>
              <a:off x="3168" y="2928"/>
              <a:ext cx="2304" cy="803"/>
            </a:xfrm>
            <a:prstGeom prst="rect">
              <a:avLst/>
            </a:prstGeom>
            <a:noFill/>
            <a:ln w="9525">
              <a:noFill/>
              <a:miter lim="800000"/>
              <a:headEnd/>
              <a:tailEnd/>
            </a:ln>
          </p:spPr>
        </p:pic>
        <p:sp>
          <p:nvSpPr>
            <p:cNvPr id="116748" name="矩形 349231"/>
            <p:cNvSpPr>
              <a:spLocks noChangeArrowheads="1"/>
            </p:cNvSpPr>
            <p:nvPr/>
          </p:nvSpPr>
          <p:spPr bwMode="auto">
            <a:xfrm>
              <a:off x="4128" y="3696"/>
              <a:ext cx="406" cy="231"/>
            </a:xfrm>
            <a:prstGeom prst="rect">
              <a:avLst/>
            </a:prstGeom>
            <a:noFill/>
            <a:ln w="9525">
              <a:noFill/>
              <a:miter lim="800000"/>
              <a:headEnd/>
              <a:tailEnd/>
            </a:ln>
          </p:spPr>
          <p:txBody>
            <a:bodyPr wrap="none">
              <a:spAutoFit/>
            </a:bodyPr>
            <a:lstStyle/>
            <a:p>
              <a:pPr>
                <a:lnSpc>
                  <a:spcPct val="100000"/>
                </a:lnSpc>
              </a:pPr>
              <a:r>
                <a:rPr lang="zh-CN" altLang="en-US" sz="1800">
                  <a:solidFill>
                    <a:schemeClr val="tx1"/>
                  </a:solidFill>
                </a:rPr>
                <a:t>图乙</a:t>
              </a:r>
            </a:p>
          </p:txBody>
        </p:sp>
      </p:grpSp>
      <p:pic>
        <p:nvPicPr>
          <p:cNvPr id="116749" name="Picture 60" descr="back">
            <a:hlinkClick r:id="" action="ppaction://noaction"/>
          </p:cNvPr>
          <p:cNvPicPr>
            <a:picLocks noChangeAspect="1" noChangeArrowheads="1"/>
          </p:cNvPicPr>
          <p:nvPr/>
        </p:nvPicPr>
        <p:blipFill>
          <a:blip r:embed="rId4" cstate="print"/>
          <a:srcRect/>
          <a:stretch>
            <a:fillRect/>
          </a:stretch>
        </p:blipFill>
        <p:spPr bwMode="auto">
          <a:xfrm>
            <a:off x="4495800" y="6553200"/>
            <a:ext cx="228600" cy="228600"/>
          </a:xfrm>
          <a:prstGeom prst="rect">
            <a:avLst/>
          </a:prstGeom>
          <a:noFill/>
          <a:ln w="9525">
            <a:noFill/>
            <a:miter lim="800000"/>
            <a:headEnd/>
            <a:tailEnd/>
          </a:ln>
        </p:spPr>
      </p:pic>
      <p:pic>
        <p:nvPicPr>
          <p:cNvPr id="116750" name="Picture 64" descr="t01c7cec5e45640e58e">
            <a:hlinkClick r:id="rId5" action="ppaction://hlinksldjump"/>
          </p:cNvPr>
          <p:cNvPicPr>
            <a:picLocks noChangeAspect="1" noChangeArrowheads="1"/>
          </p:cNvPicPr>
          <p:nvPr/>
        </p:nvPicPr>
        <p:blipFill>
          <a:blip r:embed="rId6" cstate="print"/>
          <a:srcRect/>
          <a:stretch>
            <a:fillRect/>
          </a:stretch>
        </p:blipFill>
        <p:spPr bwMode="auto">
          <a:xfrm>
            <a:off x="4724400" y="6553200"/>
            <a:ext cx="228600" cy="228600"/>
          </a:xfrm>
          <a:prstGeom prst="rect">
            <a:avLst/>
          </a:prstGeom>
          <a:noFill/>
          <a:ln w="9525">
            <a:noFill/>
            <a:miter lim="800000"/>
            <a:headEnd/>
            <a:tailEnd/>
          </a:ln>
        </p:spPr>
      </p:pic>
      <p:pic>
        <p:nvPicPr>
          <p:cNvPr id="116751" name="图片 13329" descr="ldpi_1098026_2a1c5d7b6-dca9-4393-b961-9d4537c991ff">
            <a:hlinkClick r:id="rId7" action="ppaction://hlinksldjump"/>
          </p:cNvPr>
          <p:cNvPicPr>
            <a:picLocks noChangeAspect="1" noChangeArrowheads="1"/>
          </p:cNvPicPr>
          <p:nvPr/>
        </p:nvPicPr>
        <p:blipFill>
          <a:blip r:embed="rId8" cstate="print"/>
          <a:srcRect/>
          <a:stretch>
            <a:fillRect/>
          </a:stretch>
        </p:blipFill>
        <p:spPr bwMode="auto">
          <a:xfrm>
            <a:off x="50292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9225"/>
                                        </p:tgtEl>
                                        <p:attrNameLst>
                                          <p:attrName>style.visibility</p:attrName>
                                        </p:attrNameLst>
                                      </p:cBhvr>
                                      <p:to>
                                        <p:strVal val="visible"/>
                                      </p:to>
                                    </p:set>
                                    <p:animEffect transition="in" filter="wipe(left)">
                                      <p:cBhvr>
                                        <p:cTn id="7" dur="500"/>
                                        <p:tgtEl>
                                          <p:spTgt spid="34922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9226"/>
                                        </p:tgtEl>
                                        <p:attrNameLst>
                                          <p:attrName>style.visibility</p:attrName>
                                        </p:attrNameLst>
                                      </p:cBhvr>
                                      <p:to>
                                        <p:strVal val="visible"/>
                                      </p:to>
                                    </p:set>
                                    <p:animEffect transition="in" filter="wipe(left)">
                                      <p:cBhvr>
                                        <p:cTn id="11" dur="500"/>
                                        <p:tgtEl>
                                          <p:spTgt spid="3492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225" grpId="0"/>
      <p:bldP spid="3492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文本框 350209"/>
          <p:cNvSpPr txBox="1">
            <a:spLocks noChangeArrowheads="1"/>
          </p:cNvSpPr>
          <p:nvPr/>
        </p:nvSpPr>
        <p:spPr bwMode="auto">
          <a:xfrm>
            <a:off x="1196975" y="323850"/>
            <a:ext cx="6884988" cy="609600"/>
          </a:xfrm>
          <a:prstGeom prst="rect">
            <a:avLst/>
          </a:prstGeom>
          <a:noFill/>
          <a:ln w="9525">
            <a:noFill/>
            <a:miter lim="800000"/>
            <a:headEnd/>
            <a:tailEnd/>
          </a:ln>
        </p:spPr>
        <p:txBody>
          <a:bodyPr>
            <a:spAutoFit/>
          </a:bodyPr>
          <a:lstStyle/>
          <a:p>
            <a:pPr algn="ctr">
              <a:lnSpc>
                <a:spcPct val="100000"/>
              </a:lnSpc>
              <a:spcBef>
                <a:spcPct val="50000"/>
              </a:spcBef>
            </a:pPr>
            <a:r>
              <a:rPr lang="zh-CN" altLang="en-US" sz="3400">
                <a:solidFill>
                  <a:srgbClr val="FF0000"/>
                </a:solidFill>
                <a:ea typeface="方正舒体" pitchFamily="2" charset="-122"/>
              </a:rPr>
              <a:t>二、飞机的升力</a:t>
            </a:r>
          </a:p>
        </p:txBody>
      </p:sp>
      <p:sp>
        <p:nvSpPr>
          <p:cNvPr id="117762" name="矩形 350210"/>
          <p:cNvSpPr>
            <a:spLocks noChangeArrowheads="1"/>
          </p:cNvSpPr>
          <p:nvPr/>
        </p:nvSpPr>
        <p:spPr bwMode="auto">
          <a:xfrm>
            <a:off x="657225" y="998538"/>
            <a:ext cx="5133975" cy="442912"/>
          </a:xfrm>
          <a:prstGeom prst="rect">
            <a:avLst/>
          </a:prstGeom>
          <a:noFill/>
          <a:ln w="9525">
            <a:noFill/>
            <a:miter lim="800000"/>
            <a:headEnd/>
            <a:tailEnd/>
          </a:ln>
        </p:spPr>
        <p:txBody>
          <a:bodyPr>
            <a:spAutoFit/>
          </a:bodyPr>
          <a:lstStyle/>
          <a:p>
            <a:pPr>
              <a:lnSpc>
                <a:spcPct val="100000"/>
              </a:lnSpc>
            </a:pPr>
            <a:r>
              <a:rPr lang="en-US" altLang="zh-CN" sz="2300">
                <a:solidFill>
                  <a:srgbClr val="FF0000"/>
                </a:solidFill>
                <a:latin typeface="黑体" pitchFamily="49" charset="-122"/>
                <a:ea typeface="黑体" pitchFamily="49" charset="-122"/>
              </a:rPr>
              <a:t>1. </a:t>
            </a:r>
            <a:r>
              <a:rPr lang="zh-CN" altLang="en-US" sz="2300">
                <a:solidFill>
                  <a:srgbClr val="FF0000"/>
                </a:solidFill>
                <a:latin typeface="黑体" pitchFamily="49" charset="-122"/>
                <a:ea typeface="黑体" pitchFamily="49" charset="-122"/>
              </a:rPr>
              <a:t>飞机为什么能在空中飞行？ </a:t>
            </a:r>
          </a:p>
        </p:txBody>
      </p:sp>
      <p:sp>
        <p:nvSpPr>
          <p:cNvPr id="117763" name="矩形 350211"/>
          <p:cNvSpPr>
            <a:spLocks noChangeArrowheads="1"/>
          </p:cNvSpPr>
          <p:nvPr/>
        </p:nvSpPr>
        <p:spPr bwMode="auto">
          <a:xfrm>
            <a:off x="4343400" y="990600"/>
            <a:ext cx="4114800" cy="444500"/>
          </a:xfrm>
          <a:prstGeom prst="rect">
            <a:avLst/>
          </a:prstGeom>
          <a:noFill/>
          <a:ln w="9525">
            <a:noFill/>
            <a:miter lim="800000"/>
            <a:headEnd/>
            <a:tailEnd/>
          </a:ln>
        </p:spPr>
        <p:txBody>
          <a:bodyPr>
            <a:spAutoFit/>
          </a:bodyPr>
          <a:lstStyle/>
          <a:p>
            <a:pPr algn="ctr"/>
            <a:r>
              <a:rPr lang="zh-CN" altLang="en-US" sz="2100">
                <a:solidFill>
                  <a:srgbClr val="0000CC"/>
                </a:solidFill>
                <a:ea typeface="黑体" pitchFamily="49" charset="-122"/>
              </a:rPr>
              <a:t>上凸下平的结构能够获得升力</a:t>
            </a:r>
          </a:p>
        </p:txBody>
      </p:sp>
      <p:sp>
        <p:nvSpPr>
          <p:cNvPr id="117764" name="矩形 350212"/>
          <p:cNvSpPr>
            <a:spLocks noChangeArrowheads="1"/>
          </p:cNvSpPr>
          <p:nvPr/>
        </p:nvSpPr>
        <p:spPr bwMode="auto">
          <a:xfrm>
            <a:off x="685800" y="1524000"/>
            <a:ext cx="3735388" cy="442913"/>
          </a:xfrm>
          <a:prstGeom prst="rect">
            <a:avLst/>
          </a:prstGeom>
          <a:noFill/>
          <a:ln w="9525">
            <a:noFill/>
            <a:miter lim="800000"/>
            <a:headEnd/>
            <a:tailEnd/>
          </a:ln>
        </p:spPr>
        <p:txBody>
          <a:bodyPr>
            <a:spAutoFit/>
          </a:bodyPr>
          <a:lstStyle/>
          <a:p>
            <a:pPr>
              <a:lnSpc>
                <a:spcPct val="100000"/>
              </a:lnSpc>
            </a:pPr>
            <a:r>
              <a:rPr lang="en-US" altLang="zh-CN" sz="2300">
                <a:solidFill>
                  <a:srgbClr val="FF0000"/>
                </a:solidFill>
                <a:latin typeface="黑体" pitchFamily="49" charset="-122"/>
                <a:ea typeface="黑体" pitchFamily="49" charset="-122"/>
              </a:rPr>
              <a:t>2. </a:t>
            </a:r>
            <a:r>
              <a:rPr lang="zh-CN" altLang="en-US" sz="2300">
                <a:solidFill>
                  <a:srgbClr val="FF0000"/>
                </a:solidFill>
                <a:latin typeface="黑体" pitchFamily="49" charset="-122"/>
                <a:ea typeface="黑体" pitchFamily="49" charset="-122"/>
              </a:rPr>
              <a:t>飞机获得升力的原因 </a:t>
            </a:r>
          </a:p>
        </p:txBody>
      </p:sp>
      <p:sp>
        <p:nvSpPr>
          <p:cNvPr id="117765" name="矩形 350213"/>
          <p:cNvSpPr>
            <a:spLocks noChangeArrowheads="1"/>
          </p:cNvSpPr>
          <p:nvPr/>
        </p:nvSpPr>
        <p:spPr bwMode="auto">
          <a:xfrm>
            <a:off x="3886200" y="1524000"/>
            <a:ext cx="3733800" cy="444500"/>
          </a:xfrm>
          <a:prstGeom prst="rect">
            <a:avLst/>
          </a:prstGeom>
          <a:noFill/>
          <a:ln w="9525">
            <a:noFill/>
            <a:miter lim="800000"/>
            <a:headEnd/>
            <a:tailEnd/>
          </a:ln>
        </p:spPr>
        <p:txBody>
          <a:bodyPr>
            <a:spAutoFit/>
          </a:bodyPr>
          <a:lstStyle/>
          <a:p>
            <a:pPr>
              <a:spcBef>
                <a:spcPct val="40000"/>
              </a:spcBef>
            </a:pPr>
            <a:r>
              <a:rPr lang="en-US" altLang="zh-CN" sz="2100">
                <a:solidFill>
                  <a:srgbClr val="0000CC"/>
                </a:solidFill>
                <a:ea typeface="黑体" pitchFamily="49" charset="-122"/>
              </a:rPr>
              <a:t>  </a:t>
            </a:r>
            <a:r>
              <a:rPr lang="zh-CN" altLang="en-US" sz="2100">
                <a:solidFill>
                  <a:srgbClr val="0000CC"/>
                </a:solidFill>
                <a:ea typeface="黑体" pitchFamily="49" charset="-122"/>
              </a:rPr>
              <a:t>机翼上下表面的压力差</a:t>
            </a:r>
          </a:p>
        </p:txBody>
      </p:sp>
      <p:sp>
        <p:nvSpPr>
          <p:cNvPr id="117766" name="矩形 350214"/>
          <p:cNvSpPr>
            <a:spLocks noChangeArrowheads="1"/>
          </p:cNvSpPr>
          <p:nvPr/>
        </p:nvSpPr>
        <p:spPr bwMode="auto">
          <a:xfrm>
            <a:off x="990600" y="2057400"/>
            <a:ext cx="5334000" cy="427038"/>
          </a:xfrm>
          <a:prstGeom prst="rect">
            <a:avLst/>
          </a:prstGeom>
          <a:noFill/>
          <a:ln w="9525">
            <a:noFill/>
            <a:miter lim="800000"/>
            <a:headEnd/>
            <a:tailEnd/>
          </a:ln>
        </p:spPr>
        <p:txBody>
          <a:bodyPr>
            <a:spAutoFit/>
          </a:bodyPr>
          <a:lstStyle/>
          <a:p>
            <a:pPr>
              <a:lnSpc>
                <a:spcPct val="100000"/>
              </a:lnSpc>
            </a:pPr>
            <a:r>
              <a:rPr lang="zh-CN" altLang="en-US">
                <a:solidFill>
                  <a:srgbClr val="FF0000"/>
                </a:solidFill>
                <a:latin typeface="黑体" pitchFamily="49" charset="-122"/>
                <a:ea typeface="黑体" pitchFamily="49" charset="-122"/>
              </a:rPr>
              <a:t>想想做做</a:t>
            </a:r>
            <a:r>
              <a:rPr lang="zh-CN" altLang="en-US">
                <a:solidFill>
                  <a:srgbClr val="0000FF"/>
                </a:solidFill>
                <a:latin typeface="宋体" pitchFamily="2" charset="-122"/>
              </a:rPr>
              <a:t> 机翼模型实验 </a:t>
            </a:r>
          </a:p>
        </p:txBody>
      </p:sp>
      <p:grpSp>
        <p:nvGrpSpPr>
          <p:cNvPr id="2" name="Group 4"/>
          <p:cNvGrpSpPr>
            <a:grpSpLocks/>
          </p:cNvGrpSpPr>
          <p:nvPr/>
        </p:nvGrpSpPr>
        <p:grpSpPr bwMode="auto">
          <a:xfrm>
            <a:off x="990600" y="2590800"/>
            <a:ext cx="1143000" cy="533400"/>
            <a:chOff x="0" y="0"/>
            <a:chExt cx="2231" cy="553"/>
          </a:xfrm>
        </p:grpSpPr>
        <p:pic>
          <p:nvPicPr>
            <p:cNvPr id="117768" name="圆角矩形 1"/>
            <p:cNvPicPr>
              <a:picLocks noChangeArrowheads="1"/>
            </p:cNvPicPr>
            <p:nvPr/>
          </p:nvPicPr>
          <p:blipFill>
            <a:blip r:embed="rId3" cstate="print"/>
            <a:srcRect/>
            <a:stretch>
              <a:fillRect/>
            </a:stretch>
          </p:blipFill>
          <p:spPr bwMode="auto">
            <a:xfrm>
              <a:off x="0" y="0"/>
              <a:ext cx="2231" cy="553"/>
            </a:xfrm>
            <a:prstGeom prst="rect">
              <a:avLst/>
            </a:prstGeom>
            <a:noFill/>
            <a:ln w="9525">
              <a:noFill/>
              <a:miter lim="800000"/>
              <a:headEnd/>
              <a:tailEnd/>
            </a:ln>
          </p:spPr>
        </p:pic>
        <p:sp>
          <p:nvSpPr>
            <p:cNvPr id="117769" name="Text Box 6"/>
            <p:cNvSpPr txBox="1">
              <a:spLocks noChangeArrowheads="1"/>
            </p:cNvSpPr>
            <p:nvPr/>
          </p:nvSpPr>
          <p:spPr bwMode="auto">
            <a:xfrm>
              <a:off x="60" y="78"/>
              <a:ext cx="2116" cy="406"/>
            </a:xfrm>
            <a:prstGeom prst="rect">
              <a:avLst/>
            </a:prstGeom>
            <a:noFill/>
            <a:ln w="9525">
              <a:noFill/>
              <a:miter lim="800000"/>
              <a:headEnd/>
              <a:tailEnd/>
            </a:ln>
          </p:spPr>
          <p:txBody>
            <a:bodyPr anchor="ctr"/>
            <a:lstStyle/>
            <a:p>
              <a:pPr algn="ctr">
                <a:lnSpc>
                  <a:spcPct val="95000"/>
                </a:lnSpc>
              </a:pPr>
              <a:r>
                <a:rPr lang="zh-CN" altLang="en-US" sz="2400">
                  <a:solidFill>
                    <a:srgbClr val="FFFFFF"/>
                  </a:solidFill>
                  <a:latin typeface="宋体" pitchFamily="2" charset="-122"/>
                </a:rPr>
                <a:t>演 示</a:t>
              </a:r>
            </a:p>
          </p:txBody>
        </p:sp>
      </p:grpSp>
      <p:pic>
        <p:nvPicPr>
          <p:cNvPr id="117770" name="Picture 60" descr="back">
            <a:hlinkClick r:id="" action="ppaction://noaction"/>
          </p:cNvPr>
          <p:cNvPicPr>
            <a:picLocks noChangeAspect="1" noChangeArrowheads="1"/>
          </p:cNvPicPr>
          <p:nvPr/>
        </p:nvPicPr>
        <p:blipFill>
          <a:blip r:embed="rId4" cstate="print"/>
          <a:srcRect/>
          <a:stretch>
            <a:fillRect/>
          </a:stretch>
        </p:blipFill>
        <p:spPr bwMode="auto">
          <a:xfrm>
            <a:off x="4495800" y="6553200"/>
            <a:ext cx="228600" cy="228600"/>
          </a:xfrm>
          <a:prstGeom prst="rect">
            <a:avLst/>
          </a:prstGeom>
          <a:noFill/>
          <a:ln w="9525">
            <a:noFill/>
            <a:miter lim="800000"/>
            <a:headEnd/>
            <a:tailEnd/>
          </a:ln>
        </p:spPr>
      </p:pic>
      <p:pic>
        <p:nvPicPr>
          <p:cNvPr id="117771" name="Picture 64" descr="t01c7cec5e45640e58e">
            <a:hlinkClick r:id="rId5" action="ppaction://hlinksldjump"/>
          </p:cNvPr>
          <p:cNvPicPr>
            <a:picLocks noChangeAspect="1" noChangeArrowheads="1"/>
          </p:cNvPicPr>
          <p:nvPr/>
        </p:nvPicPr>
        <p:blipFill>
          <a:blip r:embed="rId6" cstate="print"/>
          <a:srcRect/>
          <a:stretch>
            <a:fillRect/>
          </a:stretch>
        </p:blipFill>
        <p:spPr bwMode="auto">
          <a:xfrm>
            <a:off x="4724400" y="6553200"/>
            <a:ext cx="228600" cy="228600"/>
          </a:xfrm>
          <a:prstGeom prst="rect">
            <a:avLst/>
          </a:prstGeom>
          <a:noFill/>
          <a:ln w="9525">
            <a:noFill/>
            <a:miter lim="800000"/>
            <a:headEnd/>
            <a:tailEnd/>
          </a:ln>
        </p:spPr>
      </p:pic>
      <p:pic>
        <p:nvPicPr>
          <p:cNvPr id="117772" name="图片 13329" descr="ldpi_1098026_2a1c5d7b6-dca9-4393-b961-9d4537c991ff">
            <a:hlinkClick r:id="rId7" action="ppaction://hlinksldjump"/>
          </p:cNvPr>
          <p:cNvPicPr>
            <a:picLocks noChangeAspect="1" noChangeArrowheads="1"/>
          </p:cNvPicPr>
          <p:nvPr/>
        </p:nvPicPr>
        <p:blipFill>
          <a:blip r:embed="rId8" cstate="print"/>
          <a:srcRect/>
          <a:stretch>
            <a:fillRect/>
          </a:stretch>
        </p:blipFill>
        <p:spPr bwMode="auto">
          <a:xfrm>
            <a:off x="5029200" y="6553200"/>
            <a:ext cx="228600" cy="228600"/>
          </a:xfrm>
          <a:prstGeom prst="rect">
            <a:avLst/>
          </a:prstGeom>
          <a:noFill/>
          <a:ln w="9525">
            <a:noFill/>
            <a:miter lim="800000"/>
            <a:headEnd/>
            <a:tailEnd/>
          </a:ln>
        </p:spPr>
      </p:pic>
      <p:pic>
        <p:nvPicPr>
          <p:cNvPr id="350236" name="9.13机翼模型实验.mp4">
            <a:hlinkClick r:id="" action="ppaction://media"/>
          </p:cNvPr>
          <p:cNvPicPr>
            <a:picLocks noRot="1" noChangeAspect="1" noChangeArrowheads="1"/>
          </p:cNvPicPr>
          <p:nvPr>
            <p:ph idx="4294967295"/>
            <a:videoFile r:link="rId1"/>
          </p:nvPr>
        </p:nvPicPr>
        <p:blipFill>
          <a:blip r:embed="rId9" cstate="print"/>
          <a:srcRect/>
          <a:stretch>
            <a:fillRect/>
          </a:stretch>
        </p:blipFill>
        <p:spPr>
          <a:xfrm>
            <a:off x="2514600" y="3048000"/>
            <a:ext cx="4267200" cy="3200400"/>
          </a:xfrm>
        </p:spPr>
      </p:pic>
      <p:sp>
        <p:nvSpPr>
          <p:cNvPr id="350238" name="Oval 8" descr="0002">
            <a:hlinkClick r:id="rId10" action="ppaction://hlinkfile"/>
          </p:cNvPr>
          <p:cNvSpPr>
            <a:spLocks noChangeArrowheads="1"/>
          </p:cNvSpPr>
          <p:nvPr/>
        </p:nvSpPr>
        <p:spPr bwMode="auto">
          <a:xfrm rot="21489023" flipH="1">
            <a:off x="6934200" y="4495800"/>
            <a:ext cx="381000" cy="377825"/>
          </a:xfrm>
          <a:prstGeom prst="ellipse">
            <a:avLst/>
          </a:prstGeom>
          <a:blipFill dpi="0" rotWithShape="1">
            <a:blip r:embed="rId11" cstate="print"/>
            <a:srcRect/>
            <a:stretch>
              <a:fillRect/>
            </a:stretch>
          </a:blipFill>
          <a:ln w="22225">
            <a:noFill/>
            <a:round/>
            <a:headEnd/>
            <a:tailEnd/>
          </a:ln>
        </p:spPr>
        <p:txBody>
          <a:bodyPr wrap="none" lIns="90000" tIns="46800" rIns="90000" bIns="46800" anchor="ctr"/>
          <a:lstStyle/>
          <a:p>
            <a:pPr>
              <a:lnSpc>
                <a:spcPct val="100000"/>
              </a:lnSpc>
            </a:pPr>
            <a:endParaRPr lang="zh-CN" sz="1800"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0236"/>
                                        </p:tgtEl>
                                        <p:attrNameLst>
                                          <p:attrName>style.visibility</p:attrName>
                                        </p:attrNameLst>
                                      </p:cBhvr>
                                      <p:to>
                                        <p:strVal val="visible"/>
                                      </p:to>
                                    </p:set>
                                    <p:animEffect transition="in" filter="wipe(left)">
                                      <p:cBhvr>
                                        <p:cTn id="11" dur="500"/>
                                        <p:tgtEl>
                                          <p:spTgt spid="35023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0238"/>
                                        </p:tgtEl>
                                        <p:attrNameLst>
                                          <p:attrName>style.visibility</p:attrName>
                                        </p:attrNameLst>
                                      </p:cBhvr>
                                      <p:to>
                                        <p:strVal val="visible"/>
                                      </p:to>
                                    </p:set>
                                    <p:animEffect transition="in" filter="wipe(left)">
                                      <p:cBhvr>
                                        <p:cTn id="15" dur="500"/>
                                        <p:tgtEl>
                                          <p:spTgt spid="3502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35023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350236"/>
                                        </p:tgtEl>
                                      </p:cBhvr>
                                    </p:cmd>
                                  </p:childTnLst>
                                </p:cTn>
                              </p:par>
                            </p:childTnLst>
                          </p:cTn>
                        </p:par>
                      </p:childTnLst>
                    </p:cTn>
                  </p:par>
                </p:childTnLst>
              </p:cTn>
              <p:nextCondLst>
                <p:cond evt="onClick" delay="0">
                  <p:tgtEl>
                    <p:spTgt spid="350236"/>
                  </p:tgtEl>
                </p:cond>
              </p:nextCondLst>
            </p:seq>
            <p:video>
              <p:cMediaNode>
                <p:cTn id="21" fill="hold" display="0">
                  <p:stCondLst>
                    <p:cond delay="indefinite"/>
                  </p:stCondLst>
                  <p:endCondLst>
                    <p:cond evt="onNext" delay="0">
                      <p:tgtEl>
                        <p:sldTgt/>
                      </p:tgtEl>
                    </p:cond>
                    <p:cond evt="onPrev" delay="0">
                      <p:tgtEl>
                        <p:sldTgt/>
                      </p:tgtEl>
                    </p:cond>
                  </p:endCondLst>
                </p:cTn>
                <p:tgtEl>
                  <p:spTgt spid="350236"/>
                </p:tgtEl>
              </p:cMediaNode>
            </p:video>
          </p:childTnLst>
        </p:cTn>
      </p:par>
    </p:tnLst>
    <p:bldLst>
      <p:bldP spid="3502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文本框 363521"/>
          <p:cNvSpPr txBox="1">
            <a:spLocks noChangeArrowheads="1"/>
          </p:cNvSpPr>
          <p:nvPr/>
        </p:nvSpPr>
        <p:spPr bwMode="auto">
          <a:xfrm>
            <a:off x="1196975" y="323850"/>
            <a:ext cx="6884988" cy="609600"/>
          </a:xfrm>
          <a:prstGeom prst="rect">
            <a:avLst/>
          </a:prstGeom>
          <a:noFill/>
          <a:ln w="9525">
            <a:noFill/>
            <a:miter lim="800000"/>
            <a:headEnd/>
            <a:tailEnd/>
          </a:ln>
        </p:spPr>
        <p:txBody>
          <a:bodyPr>
            <a:spAutoFit/>
          </a:bodyPr>
          <a:lstStyle/>
          <a:p>
            <a:pPr algn="ctr">
              <a:lnSpc>
                <a:spcPct val="100000"/>
              </a:lnSpc>
              <a:spcBef>
                <a:spcPct val="50000"/>
              </a:spcBef>
            </a:pPr>
            <a:r>
              <a:rPr lang="zh-CN" altLang="en-US" sz="3400">
                <a:solidFill>
                  <a:srgbClr val="FF0000"/>
                </a:solidFill>
                <a:ea typeface="方正舒体" pitchFamily="2" charset="-122"/>
              </a:rPr>
              <a:t>二、飞机的升力</a:t>
            </a:r>
          </a:p>
        </p:txBody>
      </p:sp>
      <p:sp>
        <p:nvSpPr>
          <p:cNvPr id="118786" name="矩形 363522"/>
          <p:cNvSpPr>
            <a:spLocks noChangeArrowheads="1"/>
          </p:cNvSpPr>
          <p:nvPr/>
        </p:nvSpPr>
        <p:spPr bwMode="auto">
          <a:xfrm>
            <a:off x="657225" y="998538"/>
            <a:ext cx="5133975" cy="442912"/>
          </a:xfrm>
          <a:prstGeom prst="rect">
            <a:avLst/>
          </a:prstGeom>
          <a:noFill/>
          <a:ln w="9525">
            <a:noFill/>
            <a:miter lim="800000"/>
            <a:headEnd/>
            <a:tailEnd/>
          </a:ln>
        </p:spPr>
        <p:txBody>
          <a:bodyPr>
            <a:spAutoFit/>
          </a:bodyPr>
          <a:lstStyle/>
          <a:p>
            <a:pPr>
              <a:lnSpc>
                <a:spcPct val="100000"/>
              </a:lnSpc>
            </a:pPr>
            <a:r>
              <a:rPr lang="en-US" altLang="zh-CN" sz="2300">
                <a:solidFill>
                  <a:srgbClr val="FF0000"/>
                </a:solidFill>
                <a:latin typeface="黑体" pitchFamily="49" charset="-122"/>
                <a:ea typeface="黑体" pitchFamily="49" charset="-122"/>
              </a:rPr>
              <a:t>1. </a:t>
            </a:r>
            <a:r>
              <a:rPr lang="zh-CN" altLang="en-US" sz="2300">
                <a:solidFill>
                  <a:srgbClr val="FF0000"/>
                </a:solidFill>
                <a:latin typeface="黑体" pitchFamily="49" charset="-122"/>
                <a:ea typeface="黑体" pitchFamily="49" charset="-122"/>
              </a:rPr>
              <a:t>飞机为什么能在空中飞行？ </a:t>
            </a:r>
          </a:p>
        </p:txBody>
      </p:sp>
      <p:sp>
        <p:nvSpPr>
          <p:cNvPr id="118787" name="矩形 363523"/>
          <p:cNvSpPr>
            <a:spLocks noChangeArrowheads="1"/>
          </p:cNvSpPr>
          <p:nvPr/>
        </p:nvSpPr>
        <p:spPr bwMode="auto">
          <a:xfrm>
            <a:off x="4343400" y="990600"/>
            <a:ext cx="4114800" cy="444500"/>
          </a:xfrm>
          <a:prstGeom prst="rect">
            <a:avLst/>
          </a:prstGeom>
          <a:noFill/>
          <a:ln w="9525">
            <a:noFill/>
            <a:miter lim="800000"/>
            <a:headEnd/>
            <a:tailEnd/>
          </a:ln>
        </p:spPr>
        <p:txBody>
          <a:bodyPr>
            <a:spAutoFit/>
          </a:bodyPr>
          <a:lstStyle/>
          <a:p>
            <a:pPr algn="ctr"/>
            <a:r>
              <a:rPr lang="zh-CN" altLang="en-US" sz="2100">
                <a:solidFill>
                  <a:srgbClr val="0000CC"/>
                </a:solidFill>
                <a:ea typeface="黑体" pitchFamily="49" charset="-122"/>
              </a:rPr>
              <a:t>上凸下平的结构能够获得升力</a:t>
            </a:r>
          </a:p>
        </p:txBody>
      </p:sp>
      <p:sp>
        <p:nvSpPr>
          <p:cNvPr id="118788" name="矩形 363524"/>
          <p:cNvSpPr>
            <a:spLocks noChangeArrowheads="1"/>
          </p:cNvSpPr>
          <p:nvPr/>
        </p:nvSpPr>
        <p:spPr bwMode="auto">
          <a:xfrm>
            <a:off x="685800" y="1524000"/>
            <a:ext cx="3735388" cy="442913"/>
          </a:xfrm>
          <a:prstGeom prst="rect">
            <a:avLst/>
          </a:prstGeom>
          <a:noFill/>
          <a:ln w="9525">
            <a:noFill/>
            <a:miter lim="800000"/>
            <a:headEnd/>
            <a:tailEnd/>
          </a:ln>
        </p:spPr>
        <p:txBody>
          <a:bodyPr>
            <a:spAutoFit/>
          </a:bodyPr>
          <a:lstStyle/>
          <a:p>
            <a:pPr>
              <a:lnSpc>
                <a:spcPct val="100000"/>
              </a:lnSpc>
            </a:pPr>
            <a:r>
              <a:rPr lang="en-US" altLang="zh-CN" sz="2300">
                <a:solidFill>
                  <a:srgbClr val="FF0000"/>
                </a:solidFill>
                <a:latin typeface="黑体" pitchFamily="49" charset="-122"/>
                <a:ea typeface="黑体" pitchFamily="49" charset="-122"/>
              </a:rPr>
              <a:t>2. </a:t>
            </a:r>
            <a:r>
              <a:rPr lang="zh-CN" altLang="en-US" sz="2300">
                <a:solidFill>
                  <a:srgbClr val="FF0000"/>
                </a:solidFill>
                <a:latin typeface="黑体" pitchFamily="49" charset="-122"/>
                <a:ea typeface="黑体" pitchFamily="49" charset="-122"/>
              </a:rPr>
              <a:t>飞机获得升力的原因 </a:t>
            </a:r>
          </a:p>
        </p:txBody>
      </p:sp>
      <p:sp>
        <p:nvSpPr>
          <p:cNvPr id="118789" name="矩形 363525"/>
          <p:cNvSpPr>
            <a:spLocks noChangeArrowheads="1"/>
          </p:cNvSpPr>
          <p:nvPr/>
        </p:nvSpPr>
        <p:spPr bwMode="auto">
          <a:xfrm>
            <a:off x="3886200" y="1524000"/>
            <a:ext cx="3733800" cy="444500"/>
          </a:xfrm>
          <a:prstGeom prst="rect">
            <a:avLst/>
          </a:prstGeom>
          <a:noFill/>
          <a:ln w="9525">
            <a:noFill/>
            <a:miter lim="800000"/>
            <a:headEnd/>
            <a:tailEnd/>
          </a:ln>
        </p:spPr>
        <p:txBody>
          <a:bodyPr>
            <a:spAutoFit/>
          </a:bodyPr>
          <a:lstStyle/>
          <a:p>
            <a:pPr>
              <a:spcBef>
                <a:spcPct val="40000"/>
              </a:spcBef>
            </a:pPr>
            <a:r>
              <a:rPr lang="en-US" altLang="zh-CN" sz="2100">
                <a:solidFill>
                  <a:srgbClr val="0000CC"/>
                </a:solidFill>
                <a:ea typeface="黑体" pitchFamily="49" charset="-122"/>
              </a:rPr>
              <a:t>  </a:t>
            </a:r>
            <a:r>
              <a:rPr lang="zh-CN" altLang="en-US" sz="2100">
                <a:solidFill>
                  <a:srgbClr val="0000CC"/>
                </a:solidFill>
                <a:ea typeface="黑体" pitchFamily="49" charset="-122"/>
              </a:rPr>
              <a:t>机翼上下表面的压力差</a:t>
            </a:r>
          </a:p>
        </p:txBody>
      </p:sp>
      <p:sp>
        <p:nvSpPr>
          <p:cNvPr id="118790" name="矩形 363526"/>
          <p:cNvSpPr>
            <a:spLocks noChangeArrowheads="1"/>
          </p:cNvSpPr>
          <p:nvPr/>
        </p:nvSpPr>
        <p:spPr bwMode="auto">
          <a:xfrm>
            <a:off x="990600" y="2057400"/>
            <a:ext cx="5334000" cy="427038"/>
          </a:xfrm>
          <a:prstGeom prst="rect">
            <a:avLst/>
          </a:prstGeom>
          <a:noFill/>
          <a:ln w="9525">
            <a:noFill/>
            <a:miter lim="800000"/>
            <a:headEnd/>
            <a:tailEnd/>
          </a:ln>
        </p:spPr>
        <p:txBody>
          <a:bodyPr>
            <a:spAutoFit/>
          </a:bodyPr>
          <a:lstStyle/>
          <a:p>
            <a:pPr>
              <a:lnSpc>
                <a:spcPct val="100000"/>
              </a:lnSpc>
            </a:pPr>
            <a:r>
              <a:rPr lang="zh-CN" altLang="en-US">
                <a:solidFill>
                  <a:srgbClr val="FF0000"/>
                </a:solidFill>
                <a:latin typeface="黑体" pitchFamily="49" charset="-122"/>
                <a:ea typeface="黑体" pitchFamily="49" charset="-122"/>
              </a:rPr>
              <a:t>想想做做</a:t>
            </a:r>
            <a:r>
              <a:rPr lang="zh-CN" altLang="en-US">
                <a:solidFill>
                  <a:srgbClr val="0000FF"/>
                </a:solidFill>
                <a:latin typeface="宋体" pitchFamily="2" charset="-122"/>
              </a:rPr>
              <a:t> 机翼模型实验 </a:t>
            </a:r>
          </a:p>
        </p:txBody>
      </p:sp>
      <p:pic>
        <p:nvPicPr>
          <p:cNvPr id="118791" name="Picture 60" descr="back">
            <a:hlinkClick r:id="" action="ppaction://noaction"/>
          </p:cNvPr>
          <p:cNvPicPr>
            <a:picLocks noChangeAspect="1" noChangeArrowheads="1"/>
          </p:cNvPicPr>
          <p:nvPr/>
        </p:nvPicPr>
        <p:blipFill>
          <a:blip r:embed="rId3" cstate="print"/>
          <a:srcRect/>
          <a:stretch>
            <a:fillRect/>
          </a:stretch>
        </p:blipFill>
        <p:spPr bwMode="auto">
          <a:xfrm>
            <a:off x="4495800" y="6553200"/>
            <a:ext cx="228600" cy="228600"/>
          </a:xfrm>
          <a:prstGeom prst="rect">
            <a:avLst/>
          </a:prstGeom>
          <a:noFill/>
          <a:ln w="9525">
            <a:noFill/>
            <a:miter lim="800000"/>
            <a:headEnd/>
            <a:tailEnd/>
          </a:ln>
        </p:spPr>
      </p:pic>
      <p:pic>
        <p:nvPicPr>
          <p:cNvPr id="118792" name="Picture 64" descr="t01c7cec5e45640e58e">
            <a:hlinkClick r:id="rId4" action="ppaction://hlinksldjump"/>
          </p:cNvPr>
          <p:cNvPicPr>
            <a:picLocks noChangeAspect="1" noChangeArrowheads="1"/>
          </p:cNvPicPr>
          <p:nvPr/>
        </p:nvPicPr>
        <p:blipFill>
          <a:blip r:embed="rId5" cstate="print"/>
          <a:srcRect/>
          <a:stretch>
            <a:fillRect/>
          </a:stretch>
        </p:blipFill>
        <p:spPr bwMode="auto">
          <a:xfrm>
            <a:off x="4724400" y="6553200"/>
            <a:ext cx="228600" cy="228600"/>
          </a:xfrm>
          <a:prstGeom prst="rect">
            <a:avLst/>
          </a:prstGeom>
          <a:noFill/>
          <a:ln w="9525">
            <a:noFill/>
            <a:miter lim="800000"/>
            <a:headEnd/>
            <a:tailEnd/>
          </a:ln>
        </p:spPr>
      </p:pic>
      <p:pic>
        <p:nvPicPr>
          <p:cNvPr id="118793" name="图片 13329" descr="ldpi_1098026_2a1c5d7b6-dca9-4393-b961-9d4537c991ff">
            <a:hlinkClick r:id="rId6" action="ppaction://hlinksldjump"/>
          </p:cNvPr>
          <p:cNvPicPr>
            <a:picLocks noChangeAspect="1" noChangeArrowheads="1"/>
          </p:cNvPicPr>
          <p:nvPr/>
        </p:nvPicPr>
        <p:blipFill>
          <a:blip r:embed="rId7" cstate="print"/>
          <a:srcRect/>
          <a:stretch>
            <a:fillRect/>
          </a:stretch>
        </p:blipFill>
        <p:spPr bwMode="auto">
          <a:xfrm>
            <a:off x="5029200" y="6553200"/>
            <a:ext cx="228600" cy="228600"/>
          </a:xfrm>
          <a:prstGeom prst="rect">
            <a:avLst/>
          </a:prstGeom>
          <a:noFill/>
          <a:ln w="9525">
            <a:noFill/>
            <a:miter lim="800000"/>
            <a:headEnd/>
            <a:tailEnd/>
          </a:ln>
        </p:spPr>
      </p:pic>
      <p:pic>
        <p:nvPicPr>
          <p:cNvPr id="363542" name="9.14飞机的升力_超清.mp4">
            <a:hlinkClick r:id="" action="ppaction://media"/>
          </p:cNvPr>
          <p:cNvPicPr>
            <a:picLocks noRot="1" noChangeAspect="1" noChangeArrowheads="1"/>
          </p:cNvPicPr>
          <p:nvPr>
            <p:ph idx="4294967295"/>
            <a:videoFile r:link="rId1"/>
          </p:nvPr>
        </p:nvPicPr>
        <p:blipFill>
          <a:blip r:embed="rId8" cstate="print"/>
          <a:srcRect/>
          <a:stretch>
            <a:fillRect/>
          </a:stretch>
        </p:blipFill>
        <p:spPr>
          <a:xfrm>
            <a:off x="1295400" y="2667000"/>
            <a:ext cx="6553200" cy="3694113"/>
          </a:xfrm>
        </p:spPr>
      </p:pic>
      <p:sp>
        <p:nvSpPr>
          <p:cNvPr id="363544" name="Oval 8" descr="0002">
            <a:hlinkClick r:id="rId9" action="ppaction://hlinkfile"/>
          </p:cNvPr>
          <p:cNvSpPr>
            <a:spLocks noChangeArrowheads="1"/>
          </p:cNvSpPr>
          <p:nvPr/>
        </p:nvSpPr>
        <p:spPr bwMode="auto">
          <a:xfrm rot="21489023" flipH="1">
            <a:off x="7924800" y="4419600"/>
            <a:ext cx="381000" cy="377825"/>
          </a:xfrm>
          <a:prstGeom prst="ellipse">
            <a:avLst/>
          </a:prstGeom>
          <a:blipFill dpi="0" rotWithShape="1">
            <a:blip r:embed="rId10" cstate="print"/>
            <a:srcRect/>
            <a:stretch>
              <a:fillRect/>
            </a:stretch>
          </a:blipFill>
          <a:ln w="22225">
            <a:noFill/>
            <a:round/>
            <a:headEnd/>
            <a:tailEnd/>
          </a:ln>
        </p:spPr>
        <p:txBody>
          <a:bodyPr wrap="none" lIns="90000" tIns="46800" rIns="90000" bIns="46800" anchor="ctr"/>
          <a:lstStyle/>
          <a:p>
            <a:pPr>
              <a:lnSpc>
                <a:spcPct val="100000"/>
              </a:lnSpc>
            </a:pPr>
            <a:endParaRPr lang="zh-CN" sz="1800"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3542"/>
                                        </p:tgtEl>
                                        <p:attrNameLst>
                                          <p:attrName>style.visibility</p:attrName>
                                        </p:attrNameLst>
                                      </p:cBhvr>
                                      <p:to>
                                        <p:strVal val="visible"/>
                                      </p:to>
                                    </p:set>
                                    <p:animEffect transition="in" filter="wipe(left)">
                                      <p:cBhvr>
                                        <p:cTn id="7" dur="500"/>
                                        <p:tgtEl>
                                          <p:spTgt spid="36354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3544"/>
                                        </p:tgtEl>
                                        <p:attrNameLst>
                                          <p:attrName>style.visibility</p:attrName>
                                        </p:attrNameLst>
                                      </p:cBhvr>
                                      <p:to>
                                        <p:strVal val="visible"/>
                                      </p:to>
                                    </p:set>
                                    <p:animEffect transition="in" filter="wipe(left)">
                                      <p:cBhvr>
                                        <p:cTn id="11" dur="500"/>
                                        <p:tgtEl>
                                          <p:spTgt spid="3635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63542"/>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63542"/>
                                        </p:tgtEl>
                                      </p:cBhvr>
                                    </p:cmd>
                                  </p:childTnLst>
                                </p:cTn>
                              </p:par>
                            </p:childTnLst>
                          </p:cTn>
                        </p:par>
                      </p:childTnLst>
                    </p:cTn>
                  </p:par>
                </p:childTnLst>
              </p:cTn>
              <p:nextCondLst>
                <p:cond evt="onClick" delay="0">
                  <p:tgtEl>
                    <p:spTgt spid="363542"/>
                  </p:tgtEl>
                </p:cond>
              </p:nextCondLst>
            </p:seq>
            <p:video>
              <p:cMediaNode>
                <p:cTn id="17" fill="hold" display="0">
                  <p:stCondLst>
                    <p:cond delay="indefinite"/>
                  </p:stCondLst>
                  <p:endCondLst>
                    <p:cond evt="onNext" delay="0">
                      <p:tgtEl>
                        <p:sldTgt/>
                      </p:tgtEl>
                    </p:cond>
                    <p:cond evt="onPrev" delay="0">
                      <p:tgtEl>
                        <p:sldTgt/>
                      </p:tgtEl>
                    </p:cond>
                  </p:endCondLst>
                </p:cTn>
                <p:tgtEl>
                  <p:spTgt spid="363542"/>
                </p:tgtEl>
              </p:cMediaNode>
            </p:video>
          </p:childTnLst>
        </p:cTn>
      </p:par>
    </p:tnLst>
    <p:bldLst>
      <p:bldP spid="3635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文本框 195585"/>
          <p:cNvSpPr txBox="1">
            <a:spLocks noChangeArrowheads="1"/>
          </p:cNvSpPr>
          <p:nvPr/>
        </p:nvSpPr>
        <p:spPr bwMode="auto">
          <a:xfrm>
            <a:off x="609600" y="533400"/>
            <a:ext cx="7924800" cy="609600"/>
          </a:xfrm>
          <a:prstGeom prst="rect">
            <a:avLst/>
          </a:prstGeom>
          <a:noFill/>
          <a:ln w="9525">
            <a:noFill/>
            <a:miter lim="800000"/>
            <a:headEnd/>
            <a:tailEnd/>
          </a:ln>
        </p:spPr>
        <p:txBody>
          <a:bodyPr>
            <a:spAutoFit/>
          </a:bodyPr>
          <a:lstStyle/>
          <a:p>
            <a:pPr algn="ctr">
              <a:lnSpc>
                <a:spcPct val="100000"/>
              </a:lnSpc>
              <a:spcBef>
                <a:spcPct val="50000"/>
              </a:spcBef>
            </a:pPr>
            <a:r>
              <a:rPr lang="zh-CN" altLang="en-US" sz="3400" b="0">
                <a:solidFill>
                  <a:srgbClr val="FF0000"/>
                </a:solidFill>
                <a:latin typeface="华文行楷" pitchFamily="2" charset="-122"/>
                <a:ea typeface="华文行楷" pitchFamily="2" charset="-122"/>
              </a:rPr>
              <a:t>拓展：生活中的流体压强与流速 </a:t>
            </a:r>
          </a:p>
        </p:txBody>
      </p:sp>
      <p:sp>
        <p:nvSpPr>
          <p:cNvPr id="195587" name="矩形 195586"/>
          <p:cNvSpPr>
            <a:spLocks noChangeArrowheads="1"/>
          </p:cNvSpPr>
          <p:nvPr/>
        </p:nvSpPr>
        <p:spPr bwMode="auto">
          <a:xfrm>
            <a:off x="2362200" y="1219200"/>
            <a:ext cx="5715000" cy="549275"/>
          </a:xfrm>
          <a:prstGeom prst="rect">
            <a:avLst/>
          </a:prstGeom>
          <a:noFill/>
          <a:ln w="9525">
            <a:noFill/>
            <a:miter lim="800000"/>
            <a:headEnd/>
            <a:tailEnd/>
          </a:ln>
        </p:spPr>
        <p:txBody>
          <a:bodyPr>
            <a:spAutoFit/>
          </a:bodyPr>
          <a:lstStyle/>
          <a:p>
            <a:pPr>
              <a:lnSpc>
                <a:spcPct val="100000"/>
              </a:lnSpc>
            </a:pPr>
            <a:r>
              <a:rPr lang="zh-CN" altLang="en-US" sz="3000">
                <a:solidFill>
                  <a:srgbClr val="006600"/>
                </a:solidFill>
                <a:latin typeface="方正舒体" pitchFamily="2" charset="-122"/>
                <a:ea typeface="方正舒体" pitchFamily="2" charset="-122"/>
              </a:rPr>
              <a:t>草原犬鼠的</a:t>
            </a:r>
            <a:r>
              <a:rPr lang="zh-CN" altLang="en-US" sz="3000">
                <a:solidFill>
                  <a:srgbClr val="006600"/>
                </a:solidFill>
                <a:latin typeface="黑体"/>
                <a:ea typeface="方正舒体" pitchFamily="2" charset="-122"/>
              </a:rPr>
              <a:t>“</a:t>
            </a:r>
            <a:r>
              <a:rPr lang="zh-CN" altLang="en-US" sz="3000">
                <a:solidFill>
                  <a:srgbClr val="006600"/>
                </a:solidFill>
                <a:latin typeface="方正舒体" pitchFamily="2" charset="-122"/>
                <a:ea typeface="方正舒体" pitchFamily="2" charset="-122"/>
              </a:rPr>
              <a:t>空调</a:t>
            </a:r>
            <a:r>
              <a:rPr lang="zh-CN" altLang="en-US" sz="3000">
                <a:solidFill>
                  <a:srgbClr val="006600"/>
                </a:solidFill>
                <a:latin typeface="黑体"/>
                <a:ea typeface="方正舒体" pitchFamily="2" charset="-122"/>
              </a:rPr>
              <a:t>”</a:t>
            </a:r>
            <a:r>
              <a:rPr lang="zh-CN" altLang="en-US" sz="3000">
                <a:solidFill>
                  <a:srgbClr val="006600"/>
                </a:solidFill>
                <a:latin typeface="方正舒体" pitchFamily="2" charset="-122"/>
                <a:ea typeface="方正舒体" pitchFamily="2" charset="-122"/>
              </a:rPr>
              <a:t>洞穴</a:t>
            </a:r>
          </a:p>
        </p:txBody>
      </p:sp>
      <p:pic>
        <p:nvPicPr>
          <p:cNvPr id="195588" name="Picture 37" descr="草原犬鼠"/>
          <p:cNvPicPr>
            <a:picLocks noChangeAspect="1" noChangeArrowheads="1"/>
          </p:cNvPicPr>
          <p:nvPr/>
        </p:nvPicPr>
        <p:blipFill>
          <a:blip r:embed="rId2" cstate="print"/>
          <a:srcRect/>
          <a:stretch>
            <a:fillRect/>
          </a:stretch>
        </p:blipFill>
        <p:spPr bwMode="auto">
          <a:xfrm>
            <a:off x="1447800" y="2133600"/>
            <a:ext cx="1960563" cy="2514600"/>
          </a:xfrm>
          <a:prstGeom prst="rect">
            <a:avLst/>
          </a:prstGeom>
          <a:noFill/>
          <a:ln w="9525">
            <a:noFill/>
            <a:miter lim="800000"/>
            <a:headEnd/>
            <a:tailEnd/>
          </a:ln>
        </p:spPr>
      </p:pic>
      <p:pic>
        <p:nvPicPr>
          <p:cNvPr id="195589" name="图片 195588"/>
          <p:cNvPicPr>
            <a:picLocks noChangeAspect="1" noChangeArrowheads="1"/>
          </p:cNvPicPr>
          <p:nvPr/>
        </p:nvPicPr>
        <p:blipFill>
          <a:blip r:embed="rId3" cstate="print"/>
          <a:srcRect l="5777" t="6195" r="5829" b="6998"/>
          <a:stretch>
            <a:fillRect/>
          </a:stretch>
        </p:blipFill>
        <p:spPr bwMode="auto">
          <a:xfrm>
            <a:off x="4419600" y="2286000"/>
            <a:ext cx="3352800" cy="2309813"/>
          </a:xfrm>
          <a:prstGeom prst="rect">
            <a:avLst/>
          </a:prstGeom>
          <a:noFill/>
          <a:ln w="9525">
            <a:noFill/>
            <a:miter lim="800000"/>
            <a:headEnd/>
            <a:tailEnd/>
          </a:ln>
        </p:spPr>
      </p:pic>
      <p:sp>
        <p:nvSpPr>
          <p:cNvPr id="70658" name="Text Box 2"/>
          <p:cNvSpPr txBox="1">
            <a:spLocks noChangeArrowheads="1"/>
          </p:cNvSpPr>
          <p:nvPr/>
        </p:nvSpPr>
        <p:spPr bwMode="auto">
          <a:xfrm>
            <a:off x="533400" y="4800600"/>
            <a:ext cx="8145463" cy="1552575"/>
          </a:xfrm>
          <a:prstGeom prst="rect">
            <a:avLst/>
          </a:prstGeom>
          <a:noFill/>
          <a:ln w="9525">
            <a:noFill/>
            <a:miter lim="800000"/>
            <a:headEnd/>
            <a:tailEnd/>
          </a:ln>
        </p:spPr>
        <p:txBody>
          <a:bodyPr>
            <a:spAutoFit/>
          </a:bodyPr>
          <a:lstStyle/>
          <a:p>
            <a:pPr fontAlgn="ctr">
              <a:lnSpc>
                <a:spcPct val="120000"/>
              </a:lnSpc>
              <a:spcBef>
                <a:spcPct val="50000"/>
              </a:spcBef>
            </a:pPr>
            <a:r>
              <a:rPr lang="en-US" altLang="zh-CN" sz="2000">
                <a:solidFill>
                  <a:schemeClr val="tx1"/>
                </a:solidFill>
                <a:latin typeface="楷体" pitchFamily="49" charset="-122"/>
                <a:ea typeface="楷体" pitchFamily="49" charset="-122"/>
              </a:rPr>
              <a:t>    </a:t>
            </a:r>
            <a:r>
              <a:rPr lang="zh-CN" altLang="en-US" sz="2000">
                <a:solidFill>
                  <a:schemeClr val="tx1"/>
                </a:solidFill>
                <a:latin typeface="楷体" pitchFamily="49" charset="-122"/>
                <a:ea typeface="楷体" pitchFamily="49" charset="-122"/>
              </a:rPr>
              <a:t>这是非洲草原犬鼠洞穴的横截面示意图。洞穴有两个洞口，一个是平的，而另一个则是隆起的圆形土堆。风吹过时，圆形土堆处的空气流动速度比平口处快，压强较小，地面上的风就会在大气压的作用下从平口进入犬鼠的洞穴沿圆形土堆口流出，从而给犬鼠带来习习凉风。 </a:t>
            </a:r>
          </a:p>
        </p:txBody>
      </p:sp>
      <p:pic>
        <p:nvPicPr>
          <p:cNvPr id="119814" name="Picture 60" descr="back">
            <a:hlinkClick r:id="" action="ppaction://noaction"/>
          </p:cNvPr>
          <p:cNvPicPr>
            <a:picLocks noChangeAspect="1" noChangeArrowheads="1"/>
          </p:cNvPicPr>
          <p:nvPr/>
        </p:nvPicPr>
        <p:blipFill>
          <a:blip r:embed="rId4" cstate="print"/>
          <a:srcRect/>
          <a:stretch>
            <a:fillRect/>
          </a:stretch>
        </p:blipFill>
        <p:spPr bwMode="auto">
          <a:xfrm>
            <a:off x="4495800" y="6553200"/>
            <a:ext cx="228600" cy="228600"/>
          </a:xfrm>
          <a:prstGeom prst="rect">
            <a:avLst/>
          </a:prstGeom>
          <a:noFill/>
          <a:ln w="9525">
            <a:noFill/>
            <a:miter lim="800000"/>
            <a:headEnd/>
            <a:tailEnd/>
          </a:ln>
        </p:spPr>
      </p:pic>
      <p:pic>
        <p:nvPicPr>
          <p:cNvPr id="119815" name="Picture 64" descr="t01c7cec5e45640e58e">
            <a:hlinkClick r:id="rId5" action="ppaction://hlinksldjump"/>
          </p:cNvPr>
          <p:cNvPicPr>
            <a:picLocks noChangeAspect="1" noChangeArrowheads="1"/>
          </p:cNvPicPr>
          <p:nvPr/>
        </p:nvPicPr>
        <p:blipFill>
          <a:blip r:embed="rId6" cstate="print"/>
          <a:srcRect/>
          <a:stretch>
            <a:fillRect/>
          </a:stretch>
        </p:blipFill>
        <p:spPr bwMode="auto">
          <a:xfrm>
            <a:off x="4724400" y="6553200"/>
            <a:ext cx="228600" cy="228600"/>
          </a:xfrm>
          <a:prstGeom prst="rect">
            <a:avLst/>
          </a:prstGeom>
          <a:noFill/>
          <a:ln w="9525">
            <a:noFill/>
            <a:miter lim="800000"/>
            <a:headEnd/>
            <a:tailEnd/>
          </a:ln>
        </p:spPr>
      </p:pic>
      <p:pic>
        <p:nvPicPr>
          <p:cNvPr id="119816" name="图片 13329" descr="ldpi_1098026_2a1c5d7b6-dca9-4393-b961-9d4537c991ff">
            <a:hlinkClick r:id="rId7" action="ppaction://hlinksldjump"/>
          </p:cNvPr>
          <p:cNvPicPr>
            <a:picLocks noChangeAspect="1" noChangeArrowheads="1"/>
          </p:cNvPicPr>
          <p:nvPr/>
        </p:nvPicPr>
        <p:blipFill>
          <a:blip r:embed="rId8" cstate="print"/>
          <a:srcRect/>
          <a:stretch>
            <a:fillRect/>
          </a:stretch>
        </p:blipFill>
        <p:spPr bwMode="auto">
          <a:xfrm>
            <a:off x="50292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5587"/>
                                        </p:tgtEl>
                                        <p:attrNameLst>
                                          <p:attrName>style.visibility</p:attrName>
                                        </p:attrNameLst>
                                      </p:cBhvr>
                                      <p:to>
                                        <p:strVal val="visible"/>
                                      </p:to>
                                    </p:set>
                                    <p:animEffect transition="in" filter="wipe(left)">
                                      <p:cBhvr>
                                        <p:cTn id="7" dur="500"/>
                                        <p:tgtEl>
                                          <p:spTgt spid="19558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558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9558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0658"/>
                                        </p:tgtEl>
                                        <p:attrNameLst>
                                          <p:attrName>style.visibility</p:attrName>
                                        </p:attrNameLst>
                                      </p:cBhvr>
                                      <p:to>
                                        <p:strVal val="visible"/>
                                      </p:to>
                                    </p:set>
                                    <p:animEffect transition="in" filter="wipe(left)">
                                      <p:cBhvr>
                                        <p:cTn id="20" dur="5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p:bldP spid="706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文本框 196609"/>
          <p:cNvSpPr txBox="1">
            <a:spLocks noChangeArrowheads="1"/>
          </p:cNvSpPr>
          <p:nvPr/>
        </p:nvSpPr>
        <p:spPr bwMode="auto">
          <a:xfrm>
            <a:off x="609600" y="533400"/>
            <a:ext cx="7924800" cy="609600"/>
          </a:xfrm>
          <a:prstGeom prst="rect">
            <a:avLst/>
          </a:prstGeom>
          <a:noFill/>
          <a:ln w="9525">
            <a:noFill/>
            <a:miter lim="800000"/>
            <a:headEnd/>
            <a:tailEnd/>
          </a:ln>
        </p:spPr>
        <p:txBody>
          <a:bodyPr>
            <a:spAutoFit/>
          </a:bodyPr>
          <a:lstStyle/>
          <a:p>
            <a:pPr algn="ctr">
              <a:lnSpc>
                <a:spcPct val="100000"/>
              </a:lnSpc>
              <a:spcBef>
                <a:spcPct val="50000"/>
              </a:spcBef>
            </a:pPr>
            <a:r>
              <a:rPr lang="zh-CN" altLang="en-US" sz="3400" b="0">
                <a:solidFill>
                  <a:srgbClr val="FF0000"/>
                </a:solidFill>
                <a:latin typeface="华文行楷" pitchFamily="2" charset="-122"/>
                <a:ea typeface="华文行楷" pitchFamily="2" charset="-122"/>
              </a:rPr>
              <a:t>拓展：生活中的流体压强与流速 </a:t>
            </a:r>
          </a:p>
        </p:txBody>
      </p:sp>
      <p:sp>
        <p:nvSpPr>
          <p:cNvPr id="196611" name="Rectangle 13"/>
          <p:cNvSpPr>
            <a:spLocks noChangeArrowheads="1"/>
          </p:cNvSpPr>
          <p:nvPr/>
        </p:nvSpPr>
        <p:spPr bwMode="auto">
          <a:xfrm>
            <a:off x="1752600" y="1219200"/>
            <a:ext cx="5354638" cy="579438"/>
          </a:xfrm>
          <a:prstGeom prst="rect">
            <a:avLst/>
          </a:prstGeom>
          <a:noFill/>
          <a:ln w="9525">
            <a:noFill/>
            <a:miter lim="800000"/>
            <a:headEnd/>
            <a:tailEnd/>
          </a:ln>
        </p:spPr>
        <p:txBody>
          <a:bodyPr anchor="ctr">
            <a:spAutoFit/>
          </a:bodyPr>
          <a:lstStyle/>
          <a:p>
            <a:pPr algn="ctr">
              <a:lnSpc>
                <a:spcPct val="100000"/>
              </a:lnSpc>
            </a:pPr>
            <a:r>
              <a:rPr lang="en-US" altLang="zh-CN" sz="3200">
                <a:solidFill>
                  <a:srgbClr val="0000FF"/>
                </a:solidFill>
                <a:latin typeface="黑体" pitchFamily="49" charset="-122"/>
                <a:ea typeface="黑体" pitchFamily="49" charset="-122"/>
              </a:rPr>
              <a:t> </a:t>
            </a:r>
            <a:r>
              <a:rPr lang="zh-CN" altLang="en-US" sz="3200">
                <a:solidFill>
                  <a:srgbClr val="0000FF"/>
                </a:solidFill>
                <a:latin typeface="华文行楷" pitchFamily="2" charset="-122"/>
                <a:ea typeface="华文行楷" pitchFamily="2" charset="-122"/>
              </a:rPr>
              <a:t>让汽车跑</a:t>
            </a:r>
            <a:r>
              <a:rPr lang="zh-CN" altLang="en-US" sz="3200">
                <a:solidFill>
                  <a:srgbClr val="0000FF"/>
                </a:solidFill>
                <a:latin typeface="黑体"/>
                <a:ea typeface="华文行楷" pitchFamily="2" charset="-122"/>
              </a:rPr>
              <a:t>“</a:t>
            </a:r>
            <a:r>
              <a:rPr lang="zh-CN" altLang="en-US" sz="3200">
                <a:solidFill>
                  <a:srgbClr val="0000FF"/>
                </a:solidFill>
                <a:latin typeface="华文行楷" pitchFamily="2" charset="-122"/>
                <a:ea typeface="华文行楷" pitchFamily="2" charset="-122"/>
              </a:rPr>
              <a:t>稳</a:t>
            </a:r>
            <a:r>
              <a:rPr lang="zh-CN" altLang="en-US" sz="3200">
                <a:solidFill>
                  <a:srgbClr val="0000FF"/>
                </a:solidFill>
                <a:latin typeface="黑体"/>
                <a:ea typeface="华文行楷" pitchFamily="2" charset="-122"/>
              </a:rPr>
              <a:t>”</a:t>
            </a:r>
            <a:r>
              <a:rPr lang="zh-CN" altLang="en-US" sz="3200">
                <a:solidFill>
                  <a:srgbClr val="0000FF"/>
                </a:solidFill>
                <a:latin typeface="华文行楷" pitchFamily="2" charset="-122"/>
                <a:ea typeface="华文行楷" pitchFamily="2" charset="-122"/>
              </a:rPr>
              <a:t>点 </a:t>
            </a:r>
          </a:p>
        </p:txBody>
      </p:sp>
      <p:grpSp>
        <p:nvGrpSpPr>
          <p:cNvPr id="2" name="组合 196614"/>
          <p:cNvGrpSpPr>
            <a:grpSpLocks/>
          </p:cNvGrpSpPr>
          <p:nvPr/>
        </p:nvGrpSpPr>
        <p:grpSpPr bwMode="auto">
          <a:xfrm>
            <a:off x="533400" y="1828800"/>
            <a:ext cx="8229600" cy="4527550"/>
            <a:chOff x="336" y="1152"/>
            <a:chExt cx="5184" cy="2852"/>
          </a:xfrm>
        </p:grpSpPr>
        <p:sp>
          <p:nvSpPr>
            <p:cNvPr id="120836" name="矩形 196611"/>
            <p:cNvSpPr>
              <a:spLocks noChangeArrowheads="1"/>
            </p:cNvSpPr>
            <p:nvPr/>
          </p:nvSpPr>
          <p:spPr bwMode="auto">
            <a:xfrm>
              <a:off x="336" y="1152"/>
              <a:ext cx="5184" cy="2852"/>
            </a:xfrm>
            <a:prstGeom prst="rect">
              <a:avLst/>
            </a:prstGeom>
            <a:noFill/>
            <a:ln w="9525">
              <a:noFill/>
              <a:miter lim="800000"/>
              <a:headEnd/>
              <a:tailEnd/>
            </a:ln>
          </p:spPr>
          <p:txBody>
            <a:bodyPr>
              <a:spAutoFit/>
            </a:bodyPr>
            <a:lstStyle/>
            <a:p>
              <a:pPr>
                <a:lnSpc>
                  <a:spcPct val="125000"/>
                </a:lnSpc>
              </a:pPr>
              <a:r>
                <a:rPr lang="en-US" altLang="zh-CN">
                  <a:solidFill>
                    <a:srgbClr val="FF0000"/>
                  </a:solidFill>
                  <a:latin typeface="宋体" pitchFamily="2" charset="-122"/>
                </a:rPr>
                <a:t>  </a:t>
              </a:r>
              <a:r>
                <a:rPr lang="en-US" altLang="zh-CN">
                  <a:solidFill>
                    <a:schemeClr val="tx1"/>
                  </a:solidFill>
                  <a:latin typeface="宋体" pitchFamily="2" charset="-122"/>
                </a:rPr>
                <a:t>  </a:t>
              </a:r>
              <a:r>
                <a:rPr lang="zh-CN" altLang="en-US" sz="2100">
                  <a:solidFill>
                    <a:schemeClr val="tx1"/>
                  </a:solidFill>
                  <a:latin typeface="楷体" pitchFamily="49" charset="-122"/>
                  <a:ea typeface="楷体" pitchFamily="49" charset="-122"/>
                </a:rPr>
                <a:t>高速行驶的汽车会产生“飘移”现象，为了降低这种现象，有些跑车在车尾安装了一种叫做“气流偏导器”的汽车尾翼板，俗称“压风片”。</a:t>
              </a:r>
            </a:p>
            <a:p>
              <a:pPr>
                <a:lnSpc>
                  <a:spcPct val="125000"/>
                </a:lnSpc>
              </a:pPr>
              <a:r>
                <a:rPr lang="zh-CN" altLang="en-US" sz="2100">
                  <a:solidFill>
                    <a:srgbClr val="FF0000"/>
                  </a:solidFill>
                  <a:latin typeface="楷体" pitchFamily="49" charset="-122"/>
                  <a:ea typeface="楷体" pitchFamily="49" charset="-122"/>
                </a:rPr>
                <a:t>    “气流偏导器”上表面</a:t>
              </a:r>
            </a:p>
            <a:p>
              <a:pPr>
                <a:lnSpc>
                  <a:spcPct val="125000"/>
                </a:lnSpc>
              </a:pPr>
              <a:r>
                <a:rPr lang="zh-CN" altLang="en-US" sz="2100">
                  <a:solidFill>
                    <a:srgbClr val="FF0000"/>
                  </a:solidFill>
                  <a:latin typeface="楷体" pitchFamily="49" charset="-122"/>
                  <a:ea typeface="楷体" pitchFamily="49" charset="-122"/>
                </a:rPr>
                <a:t>平直，下表面呈弧形向下凸，</a:t>
              </a:r>
            </a:p>
            <a:p>
              <a:pPr>
                <a:lnSpc>
                  <a:spcPct val="125000"/>
                </a:lnSpc>
              </a:pPr>
              <a:r>
                <a:rPr lang="zh-CN" altLang="en-US" sz="2100">
                  <a:solidFill>
                    <a:schemeClr val="tx1"/>
                  </a:solidFill>
                  <a:latin typeface="楷体" pitchFamily="49" charset="-122"/>
                  <a:ea typeface="楷体" pitchFamily="49" charset="-122"/>
                </a:rPr>
                <a:t>当跑车高速行驶时，流过它</a:t>
              </a:r>
            </a:p>
            <a:p>
              <a:pPr>
                <a:lnSpc>
                  <a:spcPct val="125000"/>
                </a:lnSpc>
              </a:pPr>
              <a:r>
                <a:rPr lang="zh-CN" altLang="en-US" sz="2100">
                  <a:solidFill>
                    <a:schemeClr val="tx1"/>
                  </a:solidFill>
                  <a:latin typeface="楷体" pitchFamily="49" charset="-122"/>
                  <a:ea typeface="楷体" pitchFamily="49" charset="-122"/>
                </a:rPr>
                <a:t>上方的空气速度比下方空气</a:t>
              </a:r>
            </a:p>
            <a:p>
              <a:pPr>
                <a:lnSpc>
                  <a:spcPct val="125000"/>
                </a:lnSpc>
              </a:pPr>
              <a:r>
                <a:rPr lang="zh-CN" altLang="en-US" sz="2100">
                  <a:solidFill>
                    <a:schemeClr val="tx1"/>
                  </a:solidFill>
                  <a:latin typeface="楷体" pitchFamily="49" charset="-122"/>
                  <a:ea typeface="楷体" pitchFamily="49" charset="-122"/>
                </a:rPr>
                <a:t>速度大，因此上方空气的压</a:t>
              </a:r>
            </a:p>
            <a:p>
              <a:pPr>
                <a:lnSpc>
                  <a:spcPct val="125000"/>
                </a:lnSpc>
              </a:pPr>
              <a:r>
                <a:rPr lang="zh-CN" altLang="en-US" sz="2100">
                  <a:solidFill>
                    <a:schemeClr val="tx1"/>
                  </a:solidFill>
                  <a:latin typeface="楷体" pitchFamily="49" charset="-122"/>
                  <a:ea typeface="楷体" pitchFamily="49" charset="-122"/>
                </a:rPr>
                <a:t>强比下方空气的压强大，这</a:t>
              </a:r>
            </a:p>
            <a:p>
              <a:pPr>
                <a:lnSpc>
                  <a:spcPct val="125000"/>
                </a:lnSpc>
              </a:pPr>
              <a:r>
                <a:rPr lang="zh-CN" altLang="en-US" sz="2100">
                  <a:solidFill>
                    <a:schemeClr val="tx1"/>
                  </a:solidFill>
                  <a:latin typeface="楷体" pitchFamily="49" charset="-122"/>
                  <a:ea typeface="楷体" pitchFamily="49" charset="-122"/>
                </a:rPr>
                <a:t>样，“气流偏导器”就会使</a:t>
              </a:r>
            </a:p>
            <a:p>
              <a:pPr>
                <a:lnSpc>
                  <a:spcPct val="125000"/>
                </a:lnSpc>
              </a:pPr>
              <a:r>
                <a:rPr lang="zh-CN" altLang="en-US" sz="2100">
                  <a:solidFill>
                    <a:schemeClr val="tx1"/>
                  </a:solidFill>
                  <a:latin typeface="楷体" pitchFamily="49" charset="-122"/>
                  <a:ea typeface="楷体" pitchFamily="49" charset="-122"/>
                </a:rPr>
                <a:t>汽车受到一个向下的压力差，从而使汽车在高速行驶中抓紧地面。</a:t>
              </a:r>
            </a:p>
          </p:txBody>
        </p:sp>
        <p:pic>
          <p:nvPicPr>
            <p:cNvPr id="120837" name="图片 196612" descr="267865-12121216302936"/>
            <p:cNvPicPr>
              <a:picLocks noChangeAspect="1" noChangeArrowheads="1"/>
            </p:cNvPicPr>
            <p:nvPr/>
          </p:nvPicPr>
          <p:blipFill>
            <a:blip r:embed="rId2" cstate="print"/>
            <a:srcRect/>
            <a:stretch>
              <a:fillRect/>
            </a:stretch>
          </p:blipFill>
          <p:spPr bwMode="auto">
            <a:xfrm>
              <a:off x="2592" y="1824"/>
              <a:ext cx="2736" cy="1825"/>
            </a:xfrm>
            <a:prstGeom prst="rect">
              <a:avLst/>
            </a:prstGeom>
            <a:noFill/>
            <a:ln w="9525">
              <a:noFill/>
              <a:miter lim="800000"/>
              <a:headEnd/>
              <a:tailEnd/>
            </a:ln>
          </p:spPr>
        </p:pic>
      </p:grpSp>
      <p:pic>
        <p:nvPicPr>
          <p:cNvPr id="120838" name="Picture 60" descr="back">
            <a:hlinkClick r:id="" action="ppaction://noaction"/>
          </p:cNvPr>
          <p:cNvPicPr>
            <a:picLocks noChangeAspect="1" noChangeArrowheads="1"/>
          </p:cNvPicPr>
          <p:nvPr/>
        </p:nvPicPr>
        <p:blipFill>
          <a:blip r:embed="rId3" cstate="print"/>
          <a:srcRect/>
          <a:stretch>
            <a:fillRect/>
          </a:stretch>
        </p:blipFill>
        <p:spPr bwMode="auto">
          <a:xfrm>
            <a:off x="4495800" y="6553200"/>
            <a:ext cx="228600" cy="228600"/>
          </a:xfrm>
          <a:prstGeom prst="rect">
            <a:avLst/>
          </a:prstGeom>
          <a:noFill/>
          <a:ln w="9525">
            <a:noFill/>
            <a:miter lim="800000"/>
            <a:headEnd/>
            <a:tailEnd/>
          </a:ln>
        </p:spPr>
      </p:pic>
      <p:pic>
        <p:nvPicPr>
          <p:cNvPr id="120839" name="Picture 64" descr="t01c7cec5e45640e58e">
            <a:hlinkClick r:id="rId4" action="ppaction://hlinksldjump"/>
          </p:cNvPr>
          <p:cNvPicPr>
            <a:picLocks noChangeAspect="1" noChangeArrowheads="1"/>
          </p:cNvPicPr>
          <p:nvPr/>
        </p:nvPicPr>
        <p:blipFill>
          <a:blip r:embed="rId5" cstate="print"/>
          <a:srcRect/>
          <a:stretch>
            <a:fillRect/>
          </a:stretch>
        </p:blipFill>
        <p:spPr bwMode="auto">
          <a:xfrm>
            <a:off x="4724400" y="6553200"/>
            <a:ext cx="228600" cy="228600"/>
          </a:xfrm>
          <a:prstGeom prst="rect">
            <a:avLst/>
          </a:prstGeom>
          <a:noFill/>
          <a:ln w="9525">
            <a:noFill/>
            <a:miter lim="800000"/>
            <a:headEnd/>
            <a:tailEnd/>
          </a:ln>
        </p:spPr>
      </p:pic>
      <p:pic>
        <p:nvPicPr>
          <p:cNvPr id="120840" name="图片 13329" descr="ldpi_1098026_2a1c5d7b6-dca9-4393-b961-9d4537c991ff">
            <a:hlinkClick r:id="rId6" action="ppaction://hlinksldjump"/>
          </p:cNvPr>
          <p:cNvPicPr>
            <a:picLocks noChangeAspect="1" noChangeArrowheads="1"/>
          </p:cNvPicPr>
          <p:nvPr/>
        </p:nvPicPr>
        <p:blipFill>
          <a:blip r:embed="rId7" cstate="print"/>
          <a:srcRect/>
          <a:stretch>
            <a:fillRect/>
          </a:stretch>
        </p:blipFill>
        <p:spPr bwMode="auto">
          <a:xfrm>
            <a:off x="50292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6611"/>
                                        </p:tgtEl>
                                        <p:attrNameLst>
                                          <p:attrName>style.visibility</p:attrName>
                                        </p:attrNameLst>
                                      </p:cBhvr>
                                      <p:to>
                                        <p:strVal val="visible"/>
                                      </p:to>
                                    </p:set>
                                    <p:animEffect transition="in" filter="wipe(left)">
                                      <p:cBhvr>
                                        <p:cTn id="7" dur="500"/>
                                        <p:tgtEl>
                                          <p:spTgt spid="1966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文本框 351233"/>
          <p:cNvSpPr txBox="1">
            <a:spLocks noChangeArrowheads="1"/>
          </p:cNvSpPr>
          <p:nvPr/>
        </p:nvSpPr>
        <p:spPr bwMode="auto">
          <a:xfrm>
            <a:off x="609600" y="533400"/>
            <a:ext cx="7924800" cy="609600"/>
          </a:xfrm>
          <a:prstGeom prst="rect">
            <a:avLst/>
          </a:prstGeom>
          <a:noFill/>
          <a:ln w="9525">
            <a:noFill/>
            <a:miter lim="800000"/>
            <a:headEnd/>
            <a:tailEnd/>
          </a:ln>
        </p:spPr>
        <p:txBody>
          <a:bodyPr>
            <a:spAutoFit/>
          </a:bodyPr>
          <a:lstStyle/>
          <a:p>
            <a:pPr algn="ctr">
              <a:lnSpc>
                <a:spcPct val="100000"/>
              </a:lnSpc>
              <a:spcBef>
                <a:spcPct val="50000"/>
              </a:spcBef>
            </a:pPr>
            <a:r>
              <a:rPr lang="zh-CN" altLang="en-US" sz="3400" b="0">
                <a:solidFill>
                  <a:srgbClr val="FF0000"/>
                </a:solidFill>
                <a:latin typeface="华文行楷" pitchFamily="2" charset="-122"/>
                <a:ea typeface="华文行楷" pitchFamily="2" charset="-122"/>
              </a:rPr>
              <a:t>拓展：生活中的流体压强与流速 </a:t>
            </a:r>
          </a:p>
        </p:txBody>
      </p:sp>
      <p:sp>
        <p:nvSpPr>
          <p:cNvPr id="121858" name="Rectangle 13"/>
          <p:cNvSpPr>
            <a:spLocks noChangeArrowheads="1"/>
          </p:cNvSpPr>
          <p:nvPr/>
        </p:nvSpPr>
        <p:spPr bwMode="auto">
          <a:xfrm>
            <a:off x="1752600" y="1219200"/>
            <a:ext cx="5354638" cy="579438"/>
          </a:xfrm>
          <a:prstGeom prst="rect">
            <a:avLst/>
          </a:prstGeom>
          <a:noFill/>
          <a:ln w="9525">
            <a:noFill/>
            <a:miter lim="800000"/>
            <a:headEnd/>
            <a:tailEnd/>
          </a:ln>
        </p:spPr>
        <p:txBody>
          <a:bodyPr anchor="ctr">
            <a:spAutoFit/>
          </a:bodyPr>
          <a:lstStyle/>
          <a:p>
            <a:pPr algn="ctr">
              <a:lnSpc>
                <a:spcPct val="100000"/>
              </a:lnSpc>
            </a:pPr>
            <a:r>
              <a:rPr lang="en-US" altLang="zh-CN" sz="3200">
                <a:solidFill>
                  <a:srgbClr val="0000FF"/>
                </a:solidFill>
                <a:latin typeface="黑体" pitchFamily="49" charset="-122"/>
                <a:ea typeface="黑体" pitchFamily="49" charset="-122"/>
              </a:rPr>
              <a:t> </a:t>
            </a:r>
            <a:r>
              <a:rPr lang="zh-CN" altLang="en-US" sz="3200">
                <a:solidFill>
                  <a:srgbClr val="0000FF"/>
                </a:solidFill>
                <a:latin typeface="华文行楷" pitchFamily="2" charset="-122"/>
                <a:ea typeface="华文行楷" pitchFamily="2" charset="-122"/>
              </a:rPr>
              <a:t>让汽车跑</a:t>
            </a:r>
            <a:r>
              <a:rPr lang="zh-CN" altLang="en-US" sz="3200">
                <a:solidFill>
                  <a:srgbClr val="0000FF"/>
                </a:solidFill>
                <a:latin typeface="黑体"/>
                <a:ea typeface="华文行楷" pitchFamily="2" charset="-122"/>
              </a:rPr>
              <a:t>“</a:t>
            </a:r>
            <a:r>
              <a:rPr lang="zh-CN" altLang="en-US" sz="3200">
                <a:solidFill>
                  <a:srgbClr val="0000FF"/>
                </a:solidFill>
                <a:latin typeface="华文行楷" pitchFamily="2" charset="-122"/>
                <a:ea typeface="华文行楷" pitchFamily="2" charset="-122"/>
              </a:rPr>
              <a:t>稳</a:t>
            </a:r>
            <a:r>
              <a:rPr lang="zh-CN" altLang="en-US" sz="3200">
                <a:solidFill>
                  <a:srgbClr val="0000FF"/>
                </a:solidFill>
                <a:latin typeface="黑体"/>
                <a:ea typeface="华文行楷" pitchFamily="2" charset="-122"/>
              </a:rPr>
              <a:t>”</a:t>
            </a:r>
            <a:r>
              <a:rPr lang="zh-CN" altLang="en-US" sz="3200">
                <a:solidFill>
                  <a:srgbClr val="0000FF"/>
                </a:solidFill>
                <a:latin typeface="华文行楷" pitchFamily="2" charset="-122"/>
                <a:ea typeface="华文行楷" pitchFamily="2" charset="-122"/>
              </a:rPr>
              <a:t>点 </a:t>
            </a:r>
          </a:p>
        </p:txBody>
      </p:sp>
      <p:pic>
        <p:nvPicPr>
          <p:cNvPr id="351239" name="图片 351238" descr="6F4C81~1"/>
          <p:cNvPicPr>
            <a:picLocks noChangeAspect="1" noChangeArrowheads="1"/>
          </p:cNvPicPr>
          <p:nvPr/>
        </p:nvPicPr>
        <p:blipFill>
          <a:blip r:embed="rId3" cstate="print"/>
          <a:srcRect l="5460" r="1390"/>
          <a:stretch>
            <a:fillRect/>
          </a:stretch>
        </p:blipFill>
        <p:spPr bwMode="auto">
          <a:xfrm>
            <a:off x="685800" y="2057400"/>
            <a:ext cx="4038600" cy="2897188"/>
          </a:xfrm>
          <a:prstGeom prst="rect">
            <a:avLst/>
          </a:prstGeom>
          <a:noFill/>
          <a:ln w="9525">
            <a:noFill/>
            <a:miter lim="800000"/>
            <a:headEnd/>
            <a:tailEnd/>
          </a:ln>
        </p:spPr>
      </p:pic>
      <p:pic>
        <p:nvPicPr>
          <p:cNvPr id="351240" name="图片 351239" descr="A20476~1"/>
          <p:cNvPicPr>
            <a:picLocks noChangeAspect="1" noChangeArrowheads="1"/>
          </p:cNvPicPr>
          <p:nvPr/>
        </p:nvPicPr>
        <p:blipFill>
          <a:blip r:embed="rId4" cstate="print"/>
          <a:srcRect l="8633" r="6076" b="5663"/>
          <a:stretch>
            <a:fillRect/>
          </a:stretch>
        </p:blipFill>
        <p:spPr bwMode="auto">
          <a:xfrm>
            <a:off x="4724400" y="2057400"/>
            <a:ext cx="3733800" cy="2881313"/>
          </a:xfrm>
          <a:prstGeom prst="rect">
            <a:avLst/>
          </a:prstGeom>
          <a:noFill/>
          <a:ln w="9525">
            <a:noFill/>
            <a:miter lim="800000"/>
            <a:headEnd/>
            <a:tailEnd/>
          </a:ln>
        </p:spPr>
      </p:pic>
      <p:sp>
        <p:nvSpPr>
          <p:cNvPr id="351241" name="Line 5"/>
          <p:cNvSpPr>
            <a:spLocks noChangeShapeType="1"/>
          </p:cNvSpPr>
          <p:nvPr/>
        </p:nvSpPr>
        <p:spPr bwMode="auto">
          <a:xfrm flipV="1">
            <a:off x="6629400" y="2438400"/>
            <a:ext cx="381000" cy="457200"/>
          </a:xfrm>
          <a:prstGeom prst="line">
            <a:avLst/>
          </a:prstGeom>
          <a:noFill/>
          <a:ln w="38100">
            <a:solidFill>
              <a:srgbClr val="FF0000"/>
            </a:solidFill>
            <a:round/>
            <a:headEnd/>
            <a:tailEnd type="triangle" w="med" len="med"/>
          </a:ln>
        </p:spPr>
        <p:txBody>
          <a:bodyPr/>
          <a:lstStyle/>
          <a:p>
            <a:endParaRPr lang="zh-CN" altLang="en-US"/>
          </a:p>
        </p:txBody>
      </p:sp>
      <p:sp>
        <p:nvSpPr>
          <p:cNvPr id="351242" name="矩形 351241"/>
          <p:cNvSpPr>
            <a:spLocks noChangeArrowheads="1"/>
          </p:cNvSpPr>
          <p:nvPr/>
        </p:nvSpPr>
        <p:spPr bwMode="auto">
          <a:xfrm>
            <a:off x="609600" y="5105400"/>
            <a:ext cx="3733800" cy="442913"/>
          </a:xfrm>
          <a:prstGeom prst="rect">
            <a:avLst/>
          </a:prstGeom>
          <a:noFill/>
          <a:ln w="9525">
            <a:noFill/>
            <a:miter lim="800000"/>
            <a:headEnd/>
            <a:tailEnd/>
          </a:ln>
        </p:spPr>
        <p:txBody>
          <a:bodyPr>
            <a:spAutoFit/>
          </a:bodyPr>
          <a:lstStyle/>
          <a:p>
            <a:pPr>
              <a:lnSpc>
                <a:spcPct val="100000"/>
              </a:lnSpc>
            </a:pPr>
            <a:r>
              <a:rPr lang="en-US" altLang="zh-CN" sz="2300">
                <a:solidFill>
                  <a:srgbClr val="FF0000"/>
                </a:solidFill>
                <a:latin typeface="黑体" pitchFamily="49" charset="-122"/>
                <a:ea typeface="黑体" pitchFamily="49" charset="-122"/>
              </a:rPr>
              <a:t>  </a:t>
            </a:r>
            <a:r>
              <a:rPr lang="zh-CN" altLang="en-US" sz="2300">
                <a:solidFill>
                  <a:srgbClr val="FF0000"/>
                </a:solidFill>
                <a:latin typeface="黑体" pitchFamily="49" charset="-122"/>
                <a:ea typeface="黑体" pitchFamily="49" charset="-122"/>
              </a:rPr>
              <a:t>气流偏导器的作用：  </a:t>
            </a:r>
          </a:p>
        </p:txBody>
      </p:sp>
      <p:sp>
        <p:nvSpPr>
          <p:cNvPr id="351244" name="矩形 351243"/>
          <p:cNvSpPr>
            <a:spLocks noChangeArrowheads="1"/>
          </p:cNvSpPr>
          <p:nvPr/>
        </p:nvSpPr>
        <p:spPr bwMode="auto">
          <a:xfrm>
            <a:off x="6477000" y="2057400"/>
            <a:ext cx="1905000" cy="396875"/>
          </a:xfrm>
          <a:prstGeom prst="rect">
            <a:avLst/>
          </a:prstGeom>
          <a:noFill/>
          <a:ln w="9525">
            <a:noFill/>
            <a:miter lim="800000"/>
            <a:headEnd/>
            <a:tailEnd/>
          </a:ln>
        </p:spPr>
        <p:txBody>
          <a:bodyPr>
            <a:spAutoFit/>
          </a:bodyPr>
          <a:lstStyle/>
          <a:p>
            <a:pPr>
              <a:lnSpc>
                <a:spcPct val="100000"/>
              </a:lnSpc>
            </a:pPr>
            <a:r>
              <a:rPr lang="zh-CN" altLang="en-US" sz="2000"/>
              <a:t>气流偏导器</a:t>
            </a:r>
          </a:p>
        </p:txBody>
      </p:sp>
      <p:pic>
        <p:nvPicPr>
          <p:cNvPr id="121864" name="Picture 60" descr="back">
            <a:hlinkClick r:id="" action="ppaction://noaction"/>
          </p:cNvPr>
          <p:cNvPicPr>
            <a:picLocks noChangeAspect="1" noChangeArrowheads="1"/>
          </p:cNvPicPr>
          <p:nvPr/>
        </p:nvPicPr>
        <p:blipFill>
          <a:blip r:embed="rId5" cstate="print"/>
          <a:srcRect/>
          <a:stretch>
            <a:fillRect/>
          </a:stretch>
        </p:blipFill>
        <p:spPr bwMode="auto">
          <a:xfrm>
            <a:off x="4495800" y="6553200"/>
            <a:ext cx="228600" cy="228600"/>
          </a:xfrm>
          <a:prstGeom prst="rect">
            <a:avLst/>
          </a:prstGeom>
          <a:noFill/>
          <a:ln w="9525">
            <a:noFill/>
            <a:miter lim="800000"/>
            <a:headEnd/>
            <a:tailEnd/>
          </a:ln>
        </p:spPr>
      </p:pic>
      <p:pic>
        <p:nvPicPr>
          <p:cNvPr id="121865" name="Picture 64" descr="t01c7cec5e45640e58e">
            <a:hlinkClick r:id="rId6" action="ppaction://hlinksldjump"/>
          </p:cNvPr>
          <p:cNvPicPr>
            <a:picLocks noChangeAspect="1" noChangeArrowheads="1"/>
          </p:cNvPicPr>
          <p:nvPr/>
        </p:nvPicPr>
        <p:blipFill>
          <a:blip r:embed="rId7" cstate="print"/>
          <a:srcRect/>
          <a:stretch>
            <a:fillRect/>
          </a:stretch>
        </p:blipFill>
        <p:spPr bwMode="auto">
          <a:xfrm>
            <a:off x="4724400" y="6553200"/>
            <a:ext cx="228600" cy="228600"/>
          </a:xfrm>
          <a:prstGeom prst="rect">
            <a:avLst/>
          </a:prstGeom>
          <a:noFill/>
          <a:ln w="9525">
            <a:noFill/>
            <a:miter lim="800000"/>
            <a:headEnd/>
            <a:tailEnd/>
          </a:ln>
        </p:spPr>
      </p:pic>
      <p:pic>
        <p:nvPicPr>
          <p:cNvPr id="121866" name="图片 13329" descr="ldpi_1098026_2a1c5d7b6-dca9-4393-b961-9d4537c991ff">
            <a:hlinkClick r:id="rId8" action="ppaction://hlinksldjump"/>
          </p:cNvPr>
          <p:cNvPicPr>
            <a:picLocks noChangeAspect="1" noChangeArrowheads="1"/>
          </p:cNvPicPr>
          <p:nvPr/>
        </p:nvPicPr>
        <p:blipFill>
          <a:blip r:embed="rId9" cstate="print"/>
          <a:srcRect/>
          <a:stretch>
            <a:fillRect/>
          </a:stretch>
        </p:blipFill>
        <p:spPr bwMode="auto">
          <a:xfrm>
            <a:off x="5029200" y="6553200"/>
            <a:ext cx="228600" cy="228600"/>
          </a:xfrm>
          <a:prstGeom prst="rect">
            <a:avLst/>
          </a:prstGeom>
          <a:noFill/>
          <a:ln w="9525">
            <a:noFill/>
            <a:miter lim="800000"/>
            <a:headEnd/>
            <a:tailEnd/>
          </a:ln>
        </p:spPr>
      </p:pic>
      <p:sp>
        <p:nvSpPr>
          <p:cNvPr id="329774" name="TextBox 14"/>
          <p:cNvSpPr txBox="1">
            <a:spLocks noChangeArrowheads="1"/>
          </p:cNvSpPr>
          <p:nvPr/>
        </p:nvSpPr>
        <p:spPr bwMode="auto">
          <a:xfrm>
            <a:off x="685800" y="5548313"/>
            <a:ext cx="7772400" cy="835025"/>
          </a:xfrm>
          <a:prstGeom prst="rect">
            <a:avLst/>
          </a:prstGeom>
          <a:solidFill>
            <a:srgbClr val="0066CC"/>
          </a:solidFill>
          <a:ln w="38100">
            <a:solidFill>
              <a:schemeClr val="bg1"/>
            </a:solidFill>
            <a:miter lim="800000"/>
            <a:headEnd/>
            <a:tailEnd/>
          </a:ln>
          <a:effectLst>
            <a:outerShdw dist="20000" dir="5400000" rotWithShape="0">
              <a:srgbClr val="000000">
                <a:alpha val="37999"/>
              </a:srgbClr>
            </a:outerShdw>
          </a:effectLst>
        </p:spPr>
        <p:txBody>
          <a:bodyPr>
            <a:spAutoFit/>
          </a:bodyPr>
          <a:lstStyle/>
          <a:p>
            <a:r>
              <a:rPr lang="en-US" altLang="zh-CN"/>
              <a:t>   </a:t>
            </a:r>
            <a:r>
              <a:rPr lang="en-US" altLang="zh-CN">
                <a:solidFill>
                  <a:srgbClr val="F2F2F2"/>
                </a:solidFill>
              </a:rPr>
              <a:t>     </a:t>
            </a:r>
            <a:r>
              <a:rPr lang="zh-CN" altLang="en-US">
                <a:solidFill>
                  <a:srgbClr val="F2F2F2"/>
                </a:solidFill>
              </a:rPr>
              <a:t>汽车行驶时，对车身产生向下的压力，增加稳定性，加大了与地面的摩擦。</a:t>
            </a:r>
            <a:endParaRPr lang="zh-CN" altLang="en-US">
              <a:latin typeface="华文新魏" pitchFamily="2" charset="-122"/>
              <a:ea typeface="华文新魏"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1239"/>
                                        </p:tgtEl>
                                        <p:attrNameLst>
                                          <p:attrName>style.visibility</p:attrName>
                                        </p:attrNameLst>
                                      </p:cBhvr>
                                      <p:to>
                                        <p:strVal val="visible"/>
                                      </p:to>
                                    </p:set>
                                    <p:animEffect transition="in" filter="wipe(left)">
                                      <p:cBhvr>
                                        <p:cTn id="7" dur="500"/>
                                        <p:tgtEl>
                                          <p:spTgt spid="35123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1240"/>
                                        </p:tgtEl>
                                        <p:attrNameLst>
                                          <p:attrName>style.visibility</p:attrName>
                                        </p:attrNameLst>
                                      </p:cBhvr>
                                      <p:to>
                                        <p:strVal val="visible"/>
                                      </p:to>
                                    </p:set>
                                    <p:animEffect transition="in" filter="wipe(left)">
                                      <p:cBhvr>
                                        <p:cTn id="11" dur="500"/>
                                        <p:tgtEl>
                                          <p:spTgt spid="35124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351241"/>
                                        </p:tgtEl>
                                        <p:attrNameLst>
                                          <p:attrName>style.visibility</p:attrName>
                                        </p:attrNameLst>
                                      </p:cBhvr>
                                      <p:to>
                                        <p:strVal val="visible"/>
                                      </p:to>
                                    </p:set>
                                    <p:animEffect transition="in" filter="wipe(down)">
                                      <p:cBhvr>
                                        <p:cTn id="16" dur="500"/>
                                        <p:tgtEl>
                                          <p:spTgt spid="351241"/>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51244"/>
                                        </p:tgtEl>
                                        <p:attrNameLst>
                                          <p:attrName>style.visibility</p:attrName>
                                        </p:attrNameLst>
                                      </p:cBhvr>
                                      <p:to>
                                        <p:strVal val="visible"/>
                                      </p:to>
                                    </p:set>
                                    <p:animEffect transition="in" filter="wipe(left)">
                                      <p:cBhvr>
                                        <p:cTn id="20" dur="500"/>
                                        <p:tgtEl>
                                          <p:spTgt spid="35124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51242"/>
                                        </p:tgtEl>
                                        <p:attrNameLst>
                                          <p:attrName>style.visibility</p:attrName>
                                        </p:attrNameLst>
                                      </p:cBhvr>
                                      <p:to>
                                        <p:strVal val="visible"/>
                                      </p:to>
                                    </p:set>
                                    <p:animEffect transition="in" filter="wipe(left)">
                                      <p:cBhvr>
                                        <p:cTn id="25" dur="500"/>
                                        <p:tgtEl>
                                          <p:spTgt spid="35124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29774"/>
                                        </p:tgtEl>
                                        <p:attrNameLst>
                                          <p:attrName>style.visibility</p:attrName>
                                        </p:attrNameLst>
                                      </p:cBhvr>
                                      <p:to>
                                        <p:strVal val="visible"/>
                                      </p:to>
                                    </p:set>
                                    <p:animEffect transition="in" filter="wipe(left)">
                                      <p:cBhvr>
                                        <p:cTn id="29" dur="500"/>
                                        <p:tgtEl>
                                          <p:spTgt spid="329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41" grpId="0" animBg="1"/>
      <p:bldP spid="351242" grpId="0"/>
      <p:bldP spid="351244" grpId="0"/>
      <p:bldP spid="32977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文本框 354305"/>
          <p:cNvSpPr txBox="1">
            <a:spLocks noChangeArrowheads="1"/>
          </p:cNvSpPr>
          <p:nvPr/>
        </p:nvSpPr>
        <p:spPr bwMode="auto">
          <a:xfrm>
            <a:off x="609600" y="533400"/>
            <a:ext cx="7924800" cy="609600"/>
          </a:xfrm>
          <a:prstGeom prst="rect">
            <a:avLst/>
          </a:prstGeom>
          <a:noFill/>
          <a:ln w="9525">
            <a:noFill/>
            <a:miter lim="800000"/>
            <a:headEnd/>
            <a:tailEnd/>
          </a:ln>
        </p:spPr>
        <p:txBody>
          <a:bodyPr>
            <a:spAutoFit/>
          </a:bodyPr>
          <a:lstStyle/>
          <a:p>
            <a:pPr algn="ctr">
              <a:lnSpc>
                <a:spcPct val="100000"/>
              </a:lnSpc>
              <a:spcBef>
                <a:spcPct val="50000"/>
              </a:spcBef>
            </a:pPr>
            <a:r>
              <a:rPr lang="zh-CN" altLang="en-US" sz="3400" b="0">
                <a:solidFill>
                  <a:srgbClr val="FF0000"/>
                </a:solidFill>
                <a:latin typeface="华文行楷" pitchFamily="2" charset="-122"/>
                <a:ea typeface="华文行楷" pitchFamily="2" charset="-122"/>
              </a:rPr>
              <a:t>拓展：生活中的流体压强与流速 </a:t>
            </a:r>
          </a:p>
        </p:txBody>
      </p:sp>
      <p:sp>
        <p:nvSpPr>
          <p:cNvPr id="122882" name="矩形 354306"/>
          <p:cNvSpPr>
            <a:spLocks noChangeArrowheads="1"/>
          </p:cNvSpPr>
          <p:nvPr/>
        </p:nvSpPr>
        <p:spPr bwMode="auto">
          <a:xfrm>
            <a:off x="2362200" y="1219200"/>
            <a:ext cx="5715000" cy="488950"/>
          </a:xfrm>
          <a:prstGeom prst="rect">
            <a:avLst/>
          </a:prstGeom>
          <a:noFill/>
          <a:ln w="9525">
            <a:noFill/>
            <a:miter lim="800000"/>
            <a:headEnd/>
            <a:tailEnd/>
          </a:ln>
        </p:spPr>
        <p:txBody>
          <a:bodyPr>
            <a:spAutoFit/>
          </a:bodyPr>
          <a:lstStyle/>
          <a:p>
            <a:pPr>
              <a:lnSpc>
                <a:spcPct val="100000"/>
              </a:lnSpc>
            </a:pPr>
            <a:r>
              <a:rPr lang="zh-CN" altLang="en-US" sz="2600">
                <a:solidFill>
                  <a:srgbClr val="006600"/>
                </a:solidFill>
                <a:latin typeface="方正舒体" pitchFamily="2" charset="-122"/>
                <a:ea typeface="方正舒体" pitchFamily="2" charset="-122"/>
              </a:rPr>
              <a:t>草原犬鼠的</a:t>
            </a:r>
            <a:r>
              <a:rPr lang="zh-CN" altLang="en-US" sz="2600">
                <a:solidFill>
                  <a:srgbClr val="006600"/>
                </a:solidFill>
                <a:latin typeface="黑体"/>
                <a:ea typeface="方正舒体" pitchFamily="2" charset="-122"/>
              </a:rPr>
              <a:t>“</a:t>
            </a:r>
            <a:r>
              <a:rPr lang="zh-CN" altLang="en-US" sz="2600">
                <a:solidFill>
                  <a:srgbClr val="006600"/>
                </a:solidFill>
                <a:latin typeface="方正舒体" pitchFamily="2" charset="-122"/>
                <a:ea typeface="方正舒体" pitchFamily="2" charset="-122"/>
              </a:rPr>
              <a:t>空调</a:t>
            </a:r>
            <a:r>
              <a:rPr lang="zh-CN" altLang="en-US" sz="2600">
                <a:solidFill>
                  <a:srgbClr val="006600"/>
                </a:solidFill>
                <a:latin typeface="黑体"/>
                <a:ea typeface="方正舒体" pitchFamily="2" charset="-122"/>
              </a:rPr>
              <a:t>”</a:t>
            </a:r>
            <a:r>
              <a:rPr lang="zh-CN" altLang="en-US" sz="2600">
                <a:solidFill>
                  <a:srgbClr val="006600"/>
                </a:solidFill>
                <a:latin typeface="方正舒体" pitchFamily="2" charset="-122"/>
                <a:ea typeface="方正舒体" pitchFamily="2" charset="-122"/>
              </a:rPr>
              <a:t>洞穴</a:t>
            </a:r>
          </a:p>
        </p:txBody>
      </p:sp>
      <p:sp>
        <p:nvSpPr>
          <p:cNvPr id="122883" name="Rectangle 13"/>
          <p:cNvSpPr>
            <a:spLocks noChangeArrowheads="1"/>
          </p:cNvSpPr>
          <p:nvPr/>
        </p:nvSpPr>
        <p:spPr bwMode="auto">
          <a:xfrm>
            <a:off x="1676400" y="1828800"/>
            <a:ext cx="5354638" cy="519113"/>
          </a:xfrm>
          <a:prstGeom prst="rect">
            <a:avLst/>
          </a:prstGeom>
          <a:noFill/>
          <a:ln w="9525">
            <a:noFill/>
            <a:miter lim="800000"/>
            <a:headEnd/>
            <a:tailEnd/>
          </a:ln>
        </p:spPr>
        <p:txBody>
          <a:bodyPr anchor="ctr">
            <a:spAutoFit/>
          </a:bodyPr>
          <a:lstStyle/>
          <a:p>
            <a:pPr algn="ctr">
              <a:lnSpc>
                <a:spcPct val="100000"/>
              </a:lnSpc>
            </a:pPr>
            <a:r>
              <a:rPr lang="en-US" altLang="zh-CN" sz="2800">
                <a:solidFill>
                  <a:srgbClr val="0000FF"/>
                </a:solidFill>
                <a:latin typeface="黑体" pitchFamily="49" charset="-122"/>
                <a:ea typeface="黑体" pitchFamily="49" charset="-122"/>
              </a:rPr>
              <a:t> </a:t>
            </a:r>
            <a:r>
              <a:rPr lang="zh-CN" altLang="en-US" sz="2800">
                <a:solidFill>
                  <a:srgbClr val="0000FF"/>
                </a:solidFill>
                <a:latin typeface="华文行楷" pitchFamily="2" charset="-122"/>
                <a:ea typeface="华文行楷" pitchFamily="2" charset="-122"/>
              </a:rPr>
              <a:t>让汽车跑</a:t>
            </a:r>
            <a:r>
              <a:rPr lang="zh-CN" altLang="en-US" sz="2800">
                <a:solidFill>
                  <a:srgbClr val="0000FF"/>
                </a:solidFill>
                <a:latin typeface="黑体"/>
                <a:ea typeface="华文行楷" pitchFamily="2" charset="-122"/>
              </a:rPr>
              <a:t>“</a:t>
            </a:r>
            <a:r>
              <a:rPr lang="zh-CN" altLang="en-US" sz="2800">
                <a:solidFill>
                  <a:srgbClr val="0000FF"/>
                </a:solidFill>
                <a:latin typeface="华文行楷" pitchFamily="2" charset="-122"/>
                <a:ea typeface="华文行楷" pitchFamily="2" charset="-122"/>
              </a:rPr>
              <a:t>稳</a:t>
            </a:r>
            <a:r>
              <a:rPr lang="zh-CN" altLang="en-US" sz="2800">
                <a:solidFill>
                  <a:srgbClr val="0000FF"/>
                </a:solidFill>
                <a:latin typeface="黑体"/>
                <a:ea typeface="华文行楷" pitchFamily="2" charset="-122"/>
              </a:rPr>
              <a:t>”</a:t>
            </a:r>
            <a:r>
              <a:rPr lang="zh-CN" altLang="en-US" sz="2800">
                <a:solidFill>
                  <a:srgbClr val="0000FF"/>
                </a:solidFill>
                <a:latin typeface="华文行楷" pitchFamily="2" charset="-122"/>
                <a:ea typeface="华文行楷" pitchFamily="2" charset="-122"/>
              </a:rPr>
              <a:t>点 </a:t>
            </a:r>
          </a:p>
        </p:txBody>
      </p:sp>
      <p:sp>
        <p:nvSpPr>
          <p:cNvPr id="354315" name="矩形 354314"/>
          <p:cNvSpPr>
            <a:spLocks noChangeArrowheads="1"/>
          </p:cNvSpPr>
          <p:nvPr/>
        </p:nvSpPr>
        <p:spPr bwMode="auto">
          <a:xfrm>
            <a:off x="457200" y="2362200"/>
            <a:ext cx="8305800" cy="1122363"/>
          </a:xfrm>
          <a:prstGeom prst="rect">
            <a:avLst/>
          </a:prstGeom>
          <a:noFill/>
          <a:ln w="9525">
            <a:noFill/>
            <a:miter lim="800000"/>
            <a:headEnd/>
            <a:tailEnd/>
          </a:ln>
        </p:spPr>
        <p:txBody>
          <a:bodyPr>
            <a:spAutoFit/>
          </a:bodyPr>
          <a:lstStyle/>
          <a:p>
            <a:pPr>
              <a:lnSpc>
                <a:spcPct val="150000"/>
              </a:lnSpc>
            </a:pPr>
            <a:r>
              <a:rPr lang="en-US" altLang="zh-CN" sz="2300">
                <a:solidFill>
                  <a:srgbClr val="FF0000"/>
                </a:solidFill>
                <a:latin typeface="宋体" pitchFamily="2" charset="-122"/>
              </a:rPr>
              <a:t>   </a:t>
            </a:r>
            <a:r>
              <a:rPr lang="zh-CN" altLang="en-US" sz="2300">
                <a:solidFill>
                  <a:srgbClr val="FF0000"/>
                </a:solidFill>
                <a:latin typeface="黑体" pitchFamily="49" charset="-122"/>
                <a:ea typeface="黑体" pitchFamily="49" charset="-122"/>
              </a:rPr>
              <a:t>练一练</a:t>
            </a:r>
            <a:r>
              <a:rPr lang="zh-CN" altLang="en-US" sz="2300">
                <a:solidFill>
                  <a:srgbClr val="FF0000"/>
                </a:solidFill>
                <a:latin typeface="宋体" pitchFamily="2" charset="-122"/>
              </a:rPr>
              <a:t>：</a:t>
            </a:r>
            <a:r>
              <a:rPr lang="en-US" altLang="zh-CN">
                <a:solidFill>
                  <a:srgbClr val="FF0000"/>
                </a:solidFill>
                <a:latin typeface="宋体" pitchFamily="2" charset="-122"/>
              </a:rPr>
              <a:t>1.</a:t>
            </a:r>
            <a:r>
              <a:rPr lang="zh-CN" altLang="en-US">
                <a:solidFill>
                  <a:schemeClr val="tx1"/>
                </a:solidFill>
                <a:latin typeface="宋体" pitchFamily="2" charset="-122"/>
              </a:rPr>
              <a:t>下雨天刮风时，为什么雨伞会被向上吸起来？</a:t>
            </a:r>
            <a:r>
              <a:rPr lang="zh-CN" altLang="en-US">
                <a:solidFill>
                  <a:srgbClr val="006600"/>
                </a:solidFill>
                <a:latin typeface="宋体" pitchFamily="2" charset="-122"/>
              </a:rPr>
              <a:t> </a:t>
            </a:r>
            <a:endParaRPr lang="zh-CN" altLang="en-US">
              <a:solidFill>
                <a:srgbClr val="FF0000"/>
              </a:solidFill>
              <a:latin typeface="宋体" pitchFamily="2" charset="-122"/>
            </a:endParaRPr>
          </a:p>
          <a:p>
            <a:pPr>
              <a:lnSpc>
                <a:spcPct val="150000"/>
              </a:lnSpc>
            </a:pPr>
            <a:r>
              <a:rPr lang="zh-CN" altLang="en-US">
                <a:solidFill>
                  <a:srgbClr val="0000FF"/>
                </a:solidFill>
                <a:latin typeface="宋体" pitchFamily="2" charset="-122"/>
              </a:rPr>
              <a:t>   </a:t>
            </a:r>
            <a:r>
              <a:rPr lang="en-US" altLang="zh-CN">
                <a:solidFill>
                  <a:srgbClr val="FF6600"/>
                </a:solidFill>
                <a:latin typeface="宋体" pitchFamily="2" charset="-122"/>
              </a:rPr>
              <a:t>2.</a:t>
            </a:r>
            <a:r>
              <a:rPr lang="zh-CN" altLang="en-US">
                <a:solidFill>
                  <a:schemeClr val="tx1"/>
                </a:solidFill>
                <a:latin typeface="宋体" pitchFamily="2" charset="-122"/>
              </a:rPr>
              <a:t>汽车驶过路面时，树叶将飞向汽车还是向两边散开？</a:t>
            </a:r>
            <a:r>
              <a:rPr lang="zh-CN" altLang="en-US" b="0">
                <a:solidFill>
                  <a:schemeClr val="tx1"/>
                </a:solidFill>
                <a:latin typeface="宋体" pitchFamily="2" charset="-122"/>
              </a:rPr>
              <a:t>     </a:t>
            </a:r>
          </a:p>
        </p:txBody>
      </p:sp>
      <p:pic>
        <p:nvPicPr>
          <p:cNvPr id="354316" name="图片 354315" descr="8886-1~1"/>
          <p:cNvPicPr>
            <a:picLocks noChangeAspect="1" noChangeArrowheads="1"/>
          </p:cNvPicPr>
          <p:nvPr/>
        </p:nvPicPr>
        <p:blipFill>
          <a:blip r:embed="rId2" cstate="print"/>
          <a:srcRect/>
          <a:stretch>
            <a:fillRect/>
          </a:stretch>
        </p:blipFill>
        <p:spPr bwMode="auto">
          <a:xfrm>
            <a:off x="533400" y="3733800"/>
            <a:ext cx="3870325" cy="2803525"/>
          </a:xfrm>
          <a:prstGeom prst="rect">
            <a:avLst/>
          </a:prstGeom>
          <a:noFill/>
          <a:ln w="9525">
            <a:noFill/>
            <a:miter lim="800000"/>
            <a:headEnd/>
            <a:tailEnd/>
          </a:ln>
        </p:spPr>
      </p:pic>
      <p:pic>
        <p:nvPicPr>
          <p:cNvPr id="354317" name="图片 354316" descr="2006119212448205"/>
          <p:cNvPicPr>
            <a:picLocks noChangeAspect="1" noChangeArrowheads="1"/>
          </p:cNvPicPr>
          <p:nvPr/>
        </p:nvPicPr>
        <p:blipFill>
          <a:blip r:embed="rId3" cstate="print"/>
          <a:srcRect l="11424" t="22285" r="14281" b="17000"/>
          <a:stretch>
            <a:fillRect/>
          </a:stretch>
        </p:blipFill>
        <p:spPr bwMode="auto">
          <a:xfrm>
            <a:off x="4572000" y="3733800"/>
            <a:ext cx="4141788" cy="2613025"/>
          </a:xfrm>
          <a:prstGeom prst="rect">
            <a:avLst/>
          </a:prstGeom>
          <a:noFill/>
          <a:ln w="9525">
            <a:noFill/>
            <a:miter lim="800000"/>
            <a:headEnd/>
            <a:tailEnd/>
          </a:ln>
        </p:spPr>
      </p:pic>
      <p:sp>
        <p:nvSpPr>
          <p:cNvPr id="354318" name="矩形 354317"/>
          <p:cNvSpPr>
            <a:spLocks noChangeArrowheads="1"/>
          </p:cNvSpPr>
          <p:nvPr/>
        </p:nvSpPr>
        <p:spPr bwMode="auto">
          <a:xfrm>
            <a:off x="6324600" y="5791200"/>
            <a:ext cx="2160588" cy="427038"/>
          </a:xfrm>
          <a:prstGeom prst="rect">
            <a:avLst/>
          </a:prstGeom>
          <a:noFill/>
          <a:ln w="9525">
            <a:noFill/>
            <a:miter lim="800000"/>
            <a:headEnd/>
            <a:tailEnd/>
          </a:ln>
        </p:spPr>
        <p:txBody>
          <a:bodyPr>
            <a:spAutoFit/>
          </a:bodyPr>
          <a:lstStyle/>
          <a:p>
            <a:pPr algn="ctr">
              <a:lnSpc>
                <a:spcPct val="100000"/>
              </a:lnSpc>
            </a:pPr>
            <a:r>
              <a:rPr lang="zh-CN" altLang="en-US">
                <a:latin typeface="黑体" pitchFamily="49" charset="-122"/>
                <a:ea typeface="黑体" pitchFamily="49" charset="-122"/>
              </a:rPr>
              <a:t>飞向汽车</a:t>
            </a:r>
          </a:p>
        </p:txBody>
      </p:sp>
      <p:pic>
        <p:nvPicPr>
          <p:cNvPr id="122888" name="Picture 60" descr="back">
            <a:hlinkClick r:id="" action="ppaction://noaction"/>
          </p:cNvPr>
          <p:cNvPicPr>
            <a:picLocks noChangeAspect="1" noChangeArrowheads="1"/>
          </p:cNvPicPr>
          <p:nvPr/>
        </p:nvPicPr>
        <p:blipFill>
          <a:blip r:embed="rId4" cstate="print"/>
          <a:srcRect/>
          <a:stretch>
            <a:fillRect/>
          </a:stretch>
        </p:blipFill>
        <p:spPr bwMode="auto">
          <a:xfrm>
            <a:off x="4495800" y="6553200"/>
            <a:ext cx="228600" cy="228600"/>
          </a:xfrm>
          <a:prstGeom prst="rect">
            <a:avLst/>
          </a:prstGeom>
          <a:noFill/>
          <a:ln w="9525">
            <a:noFill/>
            <a:miter lim="800000"/>
            <a:headEnd/>
            <a:tailEnd/>
          </a:ln>
        </p:spPr>
      </p:pic>
      <p:pic>
        <p:nvPicPr>
          <p:cNvPr id="122889" name="Picture 64" descr="t01c7cec5e45640e58e">
            <a:hlinkClick r:id="rId5" action="ppaction://hlinksldjump"/>
          </p:cNvPr>
          <p:cNvPicPr>
            <a:picLocks noChangeAspect="1" noChangeArrowheads="1"/>
          </p:cNvPicPr>
          <p:nvPr/>
        </p:nvPicPr>
        <p:blipFill>
          <a:blip r:embed="rId6" cstate="print"/>
          <a:srcRect/>
          <a:stretch>
            <a:fillRect/>
          </a:stretch>
        </p:blipFill>
        <p:spPr bwMode="auto">
          <a:xfrm>
            <a:off x="4724400" y="6553200"/>
            <a:ext cx="228600" cy="228600"/>
          </a:xfrm>
          <a:prstGeom prst="rect">
            <a:avLst/>
          </a:prstGeom>
          <a:noFill/>
          <a:ln w="9525">
            <a:noFill/>
            <a:miter lim="800000"/>
            <a:headEnd/>
            <a:tailEnd/>
          </a:ln>
        </p:spPr>
      </p:pic>
      <p:pic>
        <p:nvPicPr>
          <p:cNvPr id="122890" name="图片 13329" descr="ldpi_1098026_2a1c5d7b6-dca9-4393-b961-9d4537c991ff">
            <a:hlinkClick r:id="rId7" action="ppaction://hlinksldjump"/>
          </p:cNvPr>
          <p:cNvPicPr>
            <a:picLocks noChangeAspect="1" noChangeArrowheads="1"/>
          </p:cNvPicPr>
          <p:nvPr/>
        </p:nvPicPr>
        <p:blipFill>
          <a:blip r:embed="rId8" cstate="print"/>
          <a:srcRect/>
          <a:stretch>
            <a:fillRect/>
          </a:stretch>
        </p:blipFill>
        <p:spPr bwMode="auto">
          <a:xfrm>
            <a:off x="50292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4315">
                                            <p:txEl>
                                              <p:pRg st="0" end="0"/>
                                            </p:txEl>
                                          </p:spTgt>
                                        </p:tgtEl>
                                        <p:attrNameLst>
                                          <p:attrName>style.visibility</p:attrName>
                                        </p:attrNameLst>
                                      </p:cBhvr>
                                      <p:to>
                                        <p:strVal val="visible"/>
                                      </p:to>
                                    </p:set>
                                    <p:animEffect transition="in" filter="wipe(left)">
                                      <p:cBhvr>
                                        <p:cTn id="7" dur="500"/>
                                        <p:tgtEl>
                                          <p:spTgt spid="354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4315">
                                            <p:txEl>
                                              <p:pRg st="1" end="1"/>
                                            </p:txEl>
                                          </p:spTgt>
                                        </p:tgtEl>
                                        <p:attrNameLst>
                                          <p:attrName>style.visibility</p:attrName>
                                        </p:attrNameLst>
                                      </p:cBhvr>
                                      <p:to>
                                        <p:strVal val="visible"/>
                                      </p:to>
                                    </p:set>
                                    <p:animEffect transition="in" filter="wipe(left)">
                                      <p:cBhvr>
                                        <p:cTn id="12" dur="500"/>
                                        <p:tgtEl>
                                          <p:spTgt spid="354315">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54316"/>
                                        </p:tgtEl>
                                        <p:attrNameLst>
                                          <p:attrName>style.visibility</p:attrName>
                                        </p:attrNameLst>
                                      </p:cBhvr>
                                      <p:to>
                                        <p:strVal val="visible"/>
                                      </p:to>
                                    </p:set>
                                    <p:animEffect transition="in" filter="wipe(left)">
                                      <p:cBhvr>
                                        <p:cTn id="16" dur="500"/>
                                        <p:tgtEl>
                                          <p:spTgt spid="354316"/>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54317"/>
                                        </p:tgtEl>
                                        <p:attrNameLst>
                                          <p:attrName>style.visibility</p:attrName>
                                        </p:attrNameLst>
                                      </p:cBhvr>
                                      <p:to>
                                        <p:strVal val="visible"/>
                                      </p:to>
                                    </p:set>
                                    <p:animEffect transition="in" filter="wipe(left)">
                                      <p:cBhvr>
                                        <p:cTn id="20" dur="500"/>
                                        <p:tgtEl>
                                          <p:spTgt spid="3543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54318"/>
                                        </p:tgtEl>
                                        <p:attrNameLst>
                                          <p:attrName>style.visibility</p:attrName>
                                        </p:attrNameLst>
                                      </p:cBhvr>
                                      <p:to>
                                        <p:strVal val="visible"/>
                                      </p:to>
                                    </p:set>
                                    <p:animEffect transition="in" filter="wipe(left)">
                                      <p:cBhvr>
                                        <p:cTn id="25" dur="500"/>
                                        <p:tgtEl>
                                          <p:spTgt spid="354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657600" y="381000"/>
            <a:ext cx="1676400" cy="609600"/>
            <a:chOff x="0" y="0"/>
            <a:chExt cx="2231" cy="553"/>
          </a:xfrm>
        </p:grpSpPr>
        <p:pic>
          <p:nvPicPr>
            <p:cNvPr id="123906" name="圆角矩形 1"/>
            <p:cNvPicPr>
              <a:picLocks noChangeArrowheads="1"/>
            </p:cNvPicPr>
            <p:nvPr/>
          </p:nvPicPr>
          <p:blipFill>
            <a:blip r:embed="rId2" cstate="print"/>
            <a:srcRect/>
            <a:stretch>
              <a:fillRect/>
            </a:stretch>
          </p:blipFill>
          <p:spPr bwMode="auto">
            <a:xfrm>
              <a:off x="0" y="0"/>
              <a:ext cx="2231" cy="553"/>
            </a:xfrm>
            <a:prstGeom prst="rect">
              <a:avLst/>
            </a:prstGeom>
            <a:noFill/>
            <a:ln w="9525">
              <a:noFill/>
              <a:miter lim="800000"/>
              <a:headEnd/>
              <a:tailEnd/>
            </a:ln>
          </p:spPr>
        </p:pic>
        <p:sp>
          <p:nvSpPr>
            <p:cNvPr id="123907" name="Text Box 11"/>
            <p:cNvSpPr txBox="1">
              <a:spLocks noChangeArrowheads="1"/>
            </p:cNvSpPr>
            <p:nvPr/>
          </p:nvSpPr>
          <p:spPr bwMode="auto">
            <a:xfrm>
              <a:off x="60" y="78"/>
              <a:ext cx="2116" cy="406"/>
            </a:xfrm>
            <a:prstGeom prst="rect">
              <a:avLst/>
            </a:prstGeom>
            <a:noFill/>
            <a:ln w="9525">
              <a:noFill/>
              <a:miter lim="800000"/>
              <a:headEnd/>
              <a:tailEnd/>
            </a:ln>
          </p:spPr>
          <p:txBody>
            <a:bodyPr anchor="ctr"/>
            <a:lstStyle/>
            <a:p>
              <a:pPr algn="ctr">
                <a:lnSpc>
                  <a:spcPct val="100000"/>
                </a:lnSpc>
              </a:pPr>
              <a:r>
                <a:rPr lang="zh-CN" altLang="en-US" sz="2600">
                  <a:solidFill>
                    <a:srgbClr val="FFFFFF"/>
                  </a:solidFill>
                  <a:latin typeface="宋体" pitchFamily="2" charset="-122"/>
                </a:rPr>
                <a:t>课堂总结</a:t>
              </a:r>
            </a:p>
          </p:txBody>
        </p:sp>
      </p:grpSp>
      <p:sp>
        <p:nvSpPr>
          <p:cNvPr id="199697" name="矩形 199696"/>
          <p:cNvSpPr>
            <a:spLocks noChangeArrowheads="1"/>
          </p:cNvSpPr>
          <p:nvPr/>
        </p:nvSpPr>
        <p:spPr bwMode="auto">
          <a:xfrm>
            <a:off x="990600" y="1066800"/>
            <a:ext cx="3690938" cy="493713"/>
          </a:xfrm>
          <a:prstGeom prst="rect">
            <a:avLst/>
          </a:prstGeom>
          <a:noFill/>
          <a:ln w="9525">
            <a:noFill/>
            <a:miter lim="800000"/>
            <a:headEnd/>
            <a:tailEnd/>
          </a:ln>
        </p:spPr>
        <p:txBody>
          <a:bodyPr>
            <a:spAutoFit/>
          </a:bodyPr>
          <a:lstStyle/>
          <a:p>
            <a:r>
              <a:rPr lang="zh-CN" altLang="en-US" sz="2400">
                <a:solidFill>
                  <a:srgbClr val="FF0000"/>
                </a:solidFill>
                <a:latin typeface="黑体" pitchFamily="49" charset="-122"/>
                <a:ea typeface="黑体" pitchFamily="49" charset="-122"/>
              </a:rPr>
              <a:t>什么是流体</a:t>
            </a:r>
            <a:r>
              <a:rPr lang="en-US" altLang="zh-CN" sz="2400">
                <a:solidFill>
                  <a:srgbClr val="FF0000"/>
                </a:solidFill>
                <a:latin typeface="黑体" pitchFamily="49" charset="-122"/>
                <a:ea typeface="黑体" pitchFamily="49" charset="-122"/>
              </a:rPr>
              <a:t>?</a:t>
            </a:r>
          </a:p>
        </p:txBody>
      </p:sp>
      <p:sp>
        <p:nvSpPr>
          <p:cNvPr id="199698" name="矩形 199697"/>
          <p:cNvSpPr>
            <a:spLocks noChangeArrowheads="1"/>
          </p:cNvSpPr>
          <p:nvPr/>
        </p:nvSpPr>
        <p:spPr bwMode="auto">
          <a:xfrm>
            <a:off x="838200" y="1524000"/>
            <a:ext cx="6480175" cy="530225"/>
          </a:xfrm>
          <a:prstGeom prst="rect">
            <a:avLst/>
          </a:prstGeom>
          <a:noFill/>
          <a:ln w="9525">
            <a:noFill/>
            <a:miter lim="800000"/>
            <a:headEnd/>
            <a:tailEnd/>
          </a:ln>
        </p:spPr>
        <p:txBody>
          <a:bodyPr>
            <a:spAutoFit/>
          </a:bodyPr>
          <a:lstStyle/>
          <a:p>
            <a:pPr>
              <a:lnSpc>
                <a:spcPct val="125000"/>
              </a:lnSpc>
              <a:spcBef>
                <a:spcPct val="40000"/>
              </a:spcBef>
            </a:pPr>
            <a:r>
              <a:rPr lang="zh-CN" altLang="en-US" sz="2300">
                <a:solidFill>
                  <a:schemeClr val="tx1"/>
                </a:solidFill>
              </a:rPr>
              <a:t>气体和液体都具有流动性，统称为流体。</a:t>
            </a:r>
          </a:p>
        </p:txBody>
      </p:sp>
      <p:sp>
        <p:nvSpPr>
          <p:cNvPr id="199699" name="矩形 199698"/>
          <p:cNvSpPr>
            <a:spLocks noChangeArrowheads="1"/>
          </p:cNvSpPr>
          <p:nvPr/>
        </p:nvSpPr>
        <p:spPr bwMode="auto">
          <a:xfrm>
            <a:off x="762000" y="2133600"/>
            <a:ext cx="4876800" cy="457200"/>
          </a:xfrm>
          <a:prstGeom prst="rect">
            <a:avLst/>
          </a:prstGeom>
          <a:noFill/>
          <a:ln w="9525">
            <a:noFill/>
            <a:miter lim="800000"/>
            <a:headEnd/>
            <a:tailEnd/>
          </a:ln>
        </p:spPr>
        <p:txBody>
          <a:bodyPr>
            <a:spAutoFit/>
          </a:bodyPr>
          <a:lstStyle/>
          <a:p>
            <a:pPr>
              <a:lnSpc>
                <a:spcPct val="100000"/>
              </a:lnSpc>
            </a:pPr>
            <a:r>
              <a:rPr lang="zh-CN" altLang="en-US" sz="2400">
                <a:solidFill>
                  <a:srgbClr val="FF0000"/>
                </a:solidFill>
                <a:ea typeface="黑体" pitchFamily="49" charset="-122"/>
              </a:rPr>
              <a:t>一、流体压强与流速的关系 </a:t>
            </a:r>
          </a:p>
        </p:txBody>
      </p:sp>
      <p:sp>
        <p:nvSpPr>
          <p:cNvPr id="199709" name="TextBox 8" descr="绿色大理石"/>
          <p:cNvSpPr>
            <a:spLocks noChangeArrowheads="1"/>
          </p:cNvSpPr>
          <p:nvPr/>
        </p:nvSpPr>
        <p:spPr bwMode="auto">
          <a:xfrm>
            <a:off x="614363" y="2671763"/>
            <a:ext cx="8051800" cy="1014412"/>
          </a:xfrm>
          <a:prstGeom prst="roundRect">
            <a:avLst>
              <a:gd name="adj" fmla="val 16667"/>
            </a:avLst>
          </a:prstGeom>
          <a:blipFill dpi="0" rotWithShape="1">
            <a:blip r:embed="rId3" cstate="print"/>
            <a:srcRect/>
            <a:tile tx="0" ty="0" sx="100000" sy="100000" flip="none" algn="tl"/>
          </a:blipFill>
          <a:ln w="9525">
            <a:solidFill>
              <a:srgbClr val="F79646"/>
            </a:solidFill>
            <a:round/>
            <a:headEnd/>
            <a:tailEnd/>
          </a:ln>
        </p:spPr>
        <p:txBody>
          <a:bodyPr>
            <a:spAutoFit/>
          </a:bodyPr>
          <a:lstStyle/>
          <a:p>
            <a:pPr>
              <a:lnSpc>
                <a:spcPct val="115000"/>
              </a:lnSpc>
            </a:pPr>
            <a:r>
              <a:rPr lang="en-US" altLang="zh-CN" sz="2400">
                <a:ea typeface="黑体" pitchFamily="49" charset="-122"/>
              </a:rPr>
              <a:t>       </a:t>
            </a:r>
            <a:r>
              <a:rPr lang="zh-CN" altLang="en-US" sz="2300">
                <a:ea typeface="黑体" pitchFamily="49" charset="-122"/>
              </a:rPr>
              <a:t>流体的压强与流速有关，流速大的位置压强小，流速小的位置压强大；</a:t>
            </a:r>
          </a:p>
        </p:txBody>
      </p:sp>
      <p:sp>
        <p:nvSpPr>
          <p:cNvPr id="199710" name="矩形 199709"/>
          <p:cNvSpPr>
            <a:spLocks noChangeArrowheads="1"/>
          </p:cNvSpPr>
          <p:nvPr/>
        </p:nvSpPr>
        <p:spPr bwMode="auto">
          <a:xfrm>
            <a:off x="762000" y="3886200"/>
            <a:ext cx="4456113" cy="457200"/>
          </a:xfrm>
          <a:prstGeom prst="rect">
            <a:avLst/>
          </a:prstGeom>
          <a:noFill/>
          <a:ln w="9525">
            <a:noFill/>
            <a:miter lim="800000"/>
            <a:headEnd/>
            <a:tailEnd/>
          </a:ln>
        </p:spPr>
        <p:txBody>
          <a:bodyPr>
            <a:spAutoFit/>
          </a:bodyPr>
          <a:lstStyle/>
          <a:p>
            <a:pPr>
              <a:lnSpc>
                <a:spcPct val="100000"/>
              </a:lnSpc>
            </a:pPr>
            <a:r>
              <a:rPr lang="zh-CN" altLang="en-US" sz="2400">
                <a:solidFill>
                  <a:srgbClr val="FF0000"/>
                </a:solidFill>
                <a:ea typeface="黑体" pitchFamily="49" charset="-122"/>
              </a:rPr>
              <a:t>二、飞机升力 </a:t>
            </a:r>
          </a:p>
        </p:txBody>
      </p:sp>
      <p:sp>
        <p:nvSpPr>
          <p:cNvPr id="199711" name="矩形 199710"/>
          <p:cNvSpPr>
            <a:spLocks noChangeArrowheads="1"/>
          </p:cNvSpPr>
          <p:nvPr/>
        </p:nvSpPr>
        <p:spPr bwMode="auto">
          <a:xfrm>
            <a:off x="990600" y="4419600"/>
            <a:ext cx="4667250" cy="427038"/>
          </a:xfrm>
          <a:prstGeom prst="rect">
            <a:avLst/>
          </a:prstGeom>
          <a:noFill/>
          <a:ln w="9525">
            <a:noFill/>
            <a:miter lim="800000"/>
            <a:headEnd/>
            <a:tailEnd/>
          </a:ln>
        </p:spPr>
        <p:txBody>
          <a:bodyPr>
            <a:spAutoFit/>
          </a:bodyPr>
          <a:lstStyle/>
          <a:p>
            <a:pPr>
              <a:lnSpc>
                <a:spcPct val="100000"/>
              </a:lnSpc>
            </a:pPr>
            <a:r>
              <a:rPr lang="en-US" altLang="zh-CN">
                <a:solidFill>
                  <a:srgbClr val="FF0000"/>
                </a:solidFill>
                <a:ea typeface="黑体" pitchFamily="49" charset="-122"/>
              </a:rPr>
              <a:t>1</a:t>
            </a:r>
            <a:r>
              <a:rPr lang="en-US" altLang="zh-CN">
                <a:solidFill>
                  <a:srgbClr val="FF0000"/>
                </a:solidFill>
                <a:latin typeface="黑体" pitchFamily="49" charset="-122"/>
                <a:ea typeface="黑体" pitchFamily="49" charset="-122"/>
              </a:rPr>
              <a:t>.</a:t>
            </a:r>
            <a:r>
              <a:rPr lang="zh-CN" altLang="en-US">
                <a:solidFill>
                  <a:srgbClr val="FF0000"/>
                </a:solidFill>
                <a:latin typeface="黑体" pitchFamily="49" charset="-122"/>
                <a:ea typeface="黑体" pitchFamily="49" charset="-122"/>
              </a:rPr>
              <a:t>飞机为什么能在空中飞行？</a:t>
            </a:r>
          </a:p>
        </p:txBody>
      </p:sp>
      <p:sp>
        <p:nvSpPr>
          <p:cNvPr id="199712" name="矩形 199711"/>
          <p:cNvSpPr>
            <a:spLocks noChangeArrowheads="1"/>
          </p:cNvSpPr>
          <p:nvPr/>
        </p:nvSpPr>
        <p:spPr bwMode="auto">
          <a:xfrm>
            <a:off x="1066800" y="5943600"/>
            <a:ext cx="4572000" cy="427038"/>
          </a:xfrm>
          <a:prstGeom prst="rect">
            <a:avLst/>
          </a:prstGeom>
          <a:noFill/>
          <a:ln w="9525">
            <a:noFill/>
            <a:miter lim="800000"/>
            <a:headEnd/>
            <a:tailEnd/>
          </a:ln>
        </p:spPr>
        <p:txBody>
          <a:bodyPr>
            <a:spAutoFit/>
          </a:bodyPr>
          <a:lstStyle/>
          <a:p>
            <a:pPr>
              <a:lnSpc>
                <a:spcPct val="100000"/>
              </a:lnSpc>
            </a:pPr>
            <a:r>
              <a:rPr lang="en-US" altLang="zh-CN">
                <a:solidFill>
                  <a:srgbClr val="FF0000"/>
                </a:solidFill>
                <a:ea typeface="黑体" pitchFamily="49" charset="-122"/>
              </a:rPr>
              <a:t>2</a:t>
            </a:r>
            <a:r>
              <a:rPr lang="en-US" altLang="zh-CN">
                <a:solidFill>
                  <a:srgbClr val="FF0000"/>
                </a:solidFill>
                <a:latin typeface="宋体" pitchFamily="2" charset="-122"/>
              </a:rPr>
              <a:t>.</a:t>
            </a:r>
            <a:r>
              <a:rPr lang="zh-CN" altLang="en-US">
                <a:solidFill>
                  <a:srgbClr val="FF0000"/>
                </a:solidFill>
                <a:latin typeface="黑体" pitchFamily="49" charset="-122"/>
                <a:ea typeface="黑体" pitchFamily="49" charset="-122"/>
              </a:rPr>
              <a:t>飞机获得升力的原因 </a:t>
            </a:r>
          </a:p>
        </p:txBody>
      </p:sp>
      <p:sp>
        <p:nvSpPr>
          <p:cNvPr id="199713" name="矩形 199712"/>
          <p:cNvSpPr>
            <a:spLocks noChangeArrowheads="1"/>
          </p:cNvSpPr>
          <p:nvPr/>
        </p:nvSpPr>
        <p:spPr bwMode="auto">
          <a:xfrm>
            <a:off x="3962400" y="5867400"/>
            <a:ext cx="3733800" cy="527050"/>
          </a:xfrm>
          <a:prstGeom prst="rect">
            <a:avLst/>
          </a:prstGeom>
          <a:noFill/>
          <a:ln w="9525">
            <a:noFill/>
            <a:miter lim="800000"/>
            <a:headEnd/>
            <a:tailEnd/>
          </a:ln>
        </p:spPr>
        <p:txBody>
          <a:bodyPr>
            <a:spAutoFit/>
          </a:bodyPr>
          <a:lstStyle/>
          <a:p>
            <a:pPr>
              <a:lnSpc>
                <a:spcPct val="130000"/>
              </a:lnSpc>
              <a:spcBef>
                <a:spcPct val="40000"/>
              </a:spcBef>
            </a:pPr>
            <a:r>
              <a:rPr lang="en-US" altLang="zh-CN">
                <a:solidFill>
                  <a:srgbClr val="0000CC"/>
                </a:solidFill>
                <a:ea typeface="黑体" pitchFamily="49" charset="-122"/>
              </a:rPr>
              <a:t>  </a:t>
            </a:r>
            <a:r>
              <a:rPr lang="zh-CN" altLang="en-US">
                <a:solidFill>
                  <a:srgbClr val="0000CC"/>
                </a:solidFill>
                <a:ea typeface="黑体" pitchFamily="49" charset="-122"/>
              </a:rPr>
              <a:t>机翼上下表面的压力差</a:t>
            </a:r>
          </a:p>
        </p:txBody>
      </p:sp>
      <p:sp>
        <p:nvSpPr>
          <p:cNvPr id="199714" name="矩形 199713"/>
          <p:cNvSpPr>
            <a:spLocks noChangeArrowheads="1"/>
          </p:cNvSpPr>
          <p:nvPr/>
        </p:nvSpPr>
        <p:spPr bwMode="auto">
          <a:xfrm>
            <a:off x="685800" y="4876800"/>
            <a:ext cx="7924800" cy="949325"/>
          </a:xfrm>
          <a:prstGeom prst="rect">
            <a:avLst/>
          </a:prstGeom>
          <a:noFill/>
          <a:ln w="9525">
            <a:noFill/>
            <a:miter lim="800000"/>
            <a:headEnd/>
            <a:tailEnd/>
          </a:ln>
        </p:spPr>
        <p:txBody>
          <a:bodyPr>
            <a:spAutoFit/>
          </a:bodyPr>
          <a:lstStyle/>
          <a:p>
            <a:pPr>
              <a:lnSpc>
                <a:spcPct val="125000"/>
              </a:lnSpc>
            </a:pPr>
            <a:r>
              <a:rPr lang="en-US" altLang="zh-CN" sz="2300">
                <a:solidFill>
                  <a:schemeClr val="tx1"/>
                </a:solidFill>
                <a:latin typeface="宋体" pitchFamily="2" charset="-122"/>
              </a:rPr>
              <a:t>    </a:t>
            </a:r>
            <a:r>
              <a:rPr lang="zh-CN" altLang="en-US">
                <a:solidFill>
                  <a:schemeClr val="tx1"/>
                </a:solidFill>
                <a:latin typeface="宋体" pitchFamily="2" charset="-122"/>
              </a:rPr>
              <a:t>飞机的翅膀</a:t>
            </a:r>
            <a:r>
              <a:rPr lang="zh-CN" altLang="en-US">
                <a:solidFill>
                  <a:schemeClr val="tx1"/>
                </a:solidFill>
              </a:rPr>
              <a:t>上凸下平，</a:t>
            </a:r>
            <a:r>
              <a:rPr lang="zh-CN" altLang="en-US">
                <a:solidFill>
                  <a:schemeClr val="tx1"/>
                </a:solidFill>
                <a:latin typeface="宋体" pitchFamily="2" charset="-122"/>
              </a:rPr>
              <a:t>这种上凸下平的结构能够使鸟儿获得升力。</a:t>
            </a:r>
          </a:p>
        </p:txBody>
      </p:sp>
      <p:pic>
        <p:nvPicPr>
          <p:cNvPr id="123917" name="Picture 60" descr="back">
            <a:hlinkClick r:id="" action="ppaction://noaction"/>
          </p:cNvPr>
          <p:cNvPicPr>
            <a:picLocks noChangeAspect="1" noChangeArrowheads="1"/>
          </p:cNvPicPr>
          <p:nvPr/>
        </p:nvPicPr>
        <p:blipFill>
          <a:blip r:embed="rId4" cstate="print"/>
          <a:srcRect/>
          <a:stretch>
            <a:fillRect/>
          </a:stretch>
        </p:blipFill>
        <p:spPr bwMode="auto">
          <a:xfrm>
            <a:off x="4495800" y="6553200"/>
            <a:ext cx="228600" cy="228600"/>
          </a:xfrm>
          <a:prstGeom prst="rect">
            <a:avLst/>
          </a:prstGeom>
          <a:noFill/>
          <a:ln w="9525">
            <a:noFill/>
            <a:miter lim="800000"/>
            <a:headEnd/>
            <a:tailEnd/>
          </a:ln>
        </p:spPr>
      </p:pic>
      <p:pic>
        <p:nvPicPr>
          <p:cNvPr id="123918" name="Picture 64" descr="t01c7cec5e45640e58e">
            <a:hlinkClick r:id="rId5" action="ppaction://hlinksldjump"/>
          </p:cNvPr>
          <p:cNvPicPr>
            <a:picLocks noChangeAspect="1" noChangeArrowheads="1"/>
          </p:cNvPicPr>
          <p:nvPr/>
        </p:nvPicPr>
        <p:blipFill>
          <a:blip r:embed="rId6" cstate="print"/>
          <a:srcRect/>
          <a:stretch>
            <a:fillRect/>
          </a:stretch>
        </p:blipFill>
        <p:spPr bwMode="auto">
          <a:xfrm>
            <a:off x="4724400" y="6553200"/>
            <a:ext cx="228600" cy="228600"/>
          </a:xfrm>
          <a:prstGeom prst="rect">
            <a:avLst/>
          </a:prstGeom>
          <a:noFill/>
          <a:ln w="9525">
            <a:noFill/>
            <a:miter lim="800000"/>
            <a:headEnd/>
            <a:tailEnd/>
          </a:ln>
        </p:spPr>
      </p:pic>
      <p:pic>
        <p:nvPicPr>
          <p:cNvPr id="123919" name="图片 13329" descr="ldpi_1098026_2a1c5d7b6-dca9-4393-b961-9d4537c991ff">
            <a:hlinkClick r:id="rId7" action="ppaction://hlinksldjump"/>
          </p:cNvPr>
          <p:cNvPicPr>
            <a:picLocks noChangeAspect="1" noChangeArrowheads="1"/>
          </p:cNvPicPr>
          <p:nvPr/>
        </p:nvPicPr>
        <p:blipFill>
          <a:blip r:embed="rId8" cstate="print"/>
          <a:srcRect/>
          <a:stretch>
            <a:fillRect/>
          </a:stretch>
        </p:blipFill>
        <p:spPr bwMode="auto">
          <a:xfrm>
            <a:off x="50292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9697"/>
                                        </p:tgtEl>
                                        <p:attrNameLst>
                                          <p:attrName>style.visibility</p:attrName>
                                        </p:attrNameLst>
                                      </p:cBhvr>
                                      <p:to>
                                        <p:strVal val="visible"/>
                                      </p:to>
                                    </p:set>
                                    <p:animEffect transition="in" filter="wipe(left)">
                                      <p:cBhvr>
                                        <p:cTn id="7" dur="500"/>
                                        <p:tgtEl>
                                          <p:spTgt spid="1996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9698"/>
                                        </p:tgtEl>
                                        <p:attrNameLst>
                                          <p:attrName>style.visibility</p:attrName>
                                        </p:attrNameLst>
                                      </p:cBhvr>
                                      <p:to>
                                        <p:strVal val="visible"/>
                                      </p:to>
                                    </p:set>
                                    <p:animEffect transition="in" filter="wipe(left)">
                                      <p:cBhvr>
                                        <p:cTn id="12" dur="500"/>
                                        <p:tgtEl>
                                          <p:spTgt spid="1996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9699"/>
                                        </p:tgtEl>
                                        <p:attrNameLst>
                                          <p:attrName>style.visibility</p:attrName>
                                        </p:attrNameLst>
                                      </p:cBhvr>
                                      <p:to>
                                        <p:strVal val="visible"/>
                                      </p:to>
                                    </p:set>
                                    <p:animEffect transition="in" filter="wipe(left)">
                                      <p:cBhvr>
                                        <p:cTn id="17" dur="500"/>
                                        <p:tgtEl>
                                          <p:spTgt spid="1996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9709"/>
                                        </p:tgtEl>
                                        <p:attrNameLst>
                                          <p:attrName>style.visibility</p:attrName>
                                        </p:attrNameLst>
                                      </p:cBhvr>
                                      <p:to>
                                        <p:strVal val="visible"/>
                                      </p:to>
                                    </p:set>
                                    <p:animEffect transition="in" filter="wipe(left)">
                                      <p:cBhvr>
                                        <p:cTn id="22" dur="500"/>
                                        <p:tgtEl>
                                          <p:spTgt spid="19970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9710"/>
                                        </p:tgtEl>
                                        <p:attrNameLst>
                                          <p:attrName>style.visibility</p:attrName>
                                        </p:attrNameLst>
                                      </p:cBhvr>
                                      <p:to>
                                        <p:strVal val="visible"/>
                                      </p:to>
                                    </p:set>
                                    <p:animEffect transition="in" filter="wipe(left)">
                                      <p:cBhvr>
                                        <p:cTn id="27" dur="500"/>
                                        <p:tgtEl>
                                          <p:spTgt spid="1997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9711"/>
                                        </p:tgtEl>
                                        <p:attrNameLst>
                                          <p:attrName>style.visibility</p:attrName>
                                        </p:attrNameLst>
                                      </p:cBhvr>
                                      <p:to>
                                        <p:strVal val="visible"/>
                                      </p:to>
                                    </p:set>
                                    <p:animEffect transition="in" filter="wipe(left)">
                                      <p:cBhvr>
                                        <p:cTn id="32" dur="500"/>
                                        <p:tgtEl>
                                          <p:spTgt spid="1997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9714"/>
                                        </p:tgtEl>
                                        <p:attrNameLst>
                                          <p:attrName>style.visibility</p:attrName>
                                        </p:attrNameLst>
                                      </p:cBhvr>
                                      <p:to>
                                        <p:strVal val="visible"/>
                                      </p:to>
                                    </p:set>
                                    <p:animEffect transition="in" filter="wipe(left)">
                                      <p:cBhvr>
                                        <p:cTn id="37" dur="500"/>
                                        <p:tgtEl>
                                          <p:spTgt spid="1997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9712"/>
                                        </p:tgtEl>
                                        <p:attrNameLst>
                                          <p:attrName>style.visibility</p:attrName>
                                        </p:attrNameLst>
                                      </p:cBhvr>
                                      <p:to>
                                        <p:strVal val="visible"/>
                                      </p:to>
                                    </p:set>
                                    <p:animEffect transition="in" filter="wipe(left)">
                                      <p:cBhvr>
                                        <p:cTn id="42" dur="500"/>
                                        <p:tgtEl>
                                          <p:spTgt spid="1997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9713"/>
                                        </p:tgtEl>
                                        <p:attrNameLst>
                                          <p:attrName>style.visibility</p:attrName>
                                        </p:attrNameLst>
                                      </p:cBhvr>
                                      <p:to>
                                        <p:strVal val="visible"/>
                                      </p:to>
                                    </p:set>
                                    <p:animEffect transition="in" filter="wipe(left)">
                                      <p:cBhvr>
                                        <p:cTn id="47" dur="500"/>
                                        <p:tgtEl>
                                          <p:spTgt spid="199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7" grpId="0"/>
      <p:bldP spid="199698" grpId="0"/>
      <p:bldP spid="199699" grpId="0"/>
      <p:bldP spid="199709" grpId="0" animBg="1"/>
      <p:bldP spid="199710" grpId="0"/>
      <p:bldP spid="199711" grpId="0"/>
      <p:bldP spid="199712" grpId="0"/>
      <p:bldP spid="199713" grpId="0"/>
      <p:bldP spid="1997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矩形 183297"/>
          <p:cNvSpPr>
            <a:spLocks noChangeArrowheads="1"/>
          </p:cNvSpPr>
          <p:nvPr/>
        </p:nvSpPr>
        <p:spPr bwMode="auto">
          <a:xfrm>
            <a:off x="609600" y="1981200"/>
            <a:ext cx="7848600" cy="3790950"/>
          </a:xfrm>
          <a:prstGeom prst="rect">
            <a:avLst/>
          </a:prstGeom>
          <a:noFill/>
          <a:ln w="9525">
            <a:noFill/>
            <a:miter lim="800000"/>
            <a:headEnd/>
            <a:tailEnd/>
          </a:ln>
        </p:spPr>
        <p:txBody>
          <a:bodyPr>
            <a:spAutoFit/>
          </a:bodyPr>
          <a:lstStyle/>
          <a:p>
            <a:pPr>
              <a:lnSpc>
                <a:spcPct val="180000"/>
              </a:lnSpc>
            </a:pPr>
            <a:r>
              <a:rPr lang="en-US" altLang="zh-CN" sz="2700">
                <a:solidFill>
                  <a:schemeClr val="tx1"/>
                </a:solidFill>
                <a:latin typeface="宋体" pitchFamily="2" charset="-122"/>
              </a:rPr>
              <a:t>   </a:t>
            </a:r>
            <a:r>
              <a:rPr lang="en-US" altLang="zh-CN" sz="2700">
                <a:solidFill>
                  <a:srgbClr val="FF0000"/>
                </a:solidFill>
                <a:latin typeface="宋体" pitchFamily="2" charset="-122"/>
              </a:rPr>
              <a:t>1</a:t>
            </a:r>
            <a:r>
              <a:rPr lang="zh-CN" altLang="en-US" sz="2700">
                <a:solidFill>
                  <a:srgbClr val="FF0000"/>
                </a:solidFill>
                <a:latin typeface="宋体" pitchFamily="2" charset="-122"/>
              </a:rPr>
              <a:t>．</a:t>
            </a:r>
            <a:r>
              <a:rPr lang="zh-CN" altLang="en-US" sz="2700">
                <a:solidFill>
                  <a:schemeClr val="tx1"/>
                </a:solidFill>
                <a:latin typeface="宋体" pitchFamily="2" charset="-122"/>
              </a:rPr>
              <a:t>通过学习和实验，能总结出流体的压强与流速的关系；</a:t>
            </a:r>
          </a:p>
          <a:p>
            <a:pPr>
              <a:lnSpc>
                <a:spcPct val="180000"/>
              </a:lnSpc>
            </a:pPr>
            <a:r>
              <a:rPr lang="zh-CN" altLang="en-US" sz="2700">
                <a:solidFill>
                  <a:schemeClr val="tx1"/>
                </a:solidFill>
                <a:latin typeface="宋体" pitchFamily="2" charset="-122"/>
              </a:rPr>
              <a:t>   </a:t>
            </a:r>
            <a:r>
              <a:rPr lang="en-US" altLang="zh-CN" sz="2700">
                <a:solidFill>
                  <a:srgbClr val="FF0000"/>
                </a:solidFill>
                <a:latin typeface="宋体" pitchFamily="2" charset="-122"/>
              </a:rPr>
              <a:t>2</a:t>
            </a:r>
            <a:r>
              <a:rPr lang="zh-CN" altLang="en-US" sz="2700">
                <a:solidFill>
                  <a:srgbClr val="FF0000"/>
                </a:solidFill>
                <a:latin typeface="宋体" pitchFamily="2" charset="-122"/>
              </a:rPr>
              <a:t>．</a:t>
            </a:r>
            <a:r>
              <a:rPr lang="zh-CN" altLang="en-US" sz="2700">
                <a:solidFill>
                  <a:schemeClr val="tx1"/>
                </a:solidFill>
                <a:latin typeface="宋体" pitchFamily="2" charset="-122"/>
              </a:rPr>
              <a:t>知道升力产生的原因；</a:t>
            </a:r>
          </a:p>
          <a:p>
            <a:pPr>
              <a:lnSpc>
                <a:spcPct val="180000"/>
              </a:lnSpc>
            </a:pPr>
            <a:r>
              <a:rPr lang="zh-CN" altLang="en-US" sz="2700">
                <a:solidFill>
                  <a:schemeClr val="tx1"/>
                </a:solidFill>
                <a:latin typeface="宋体" pitchFamily="2" charset="-122"/>
              </a:rPr>
              <a:t>   </a:t>
            </a:r>
            <a:r>
              <a:rPr lang="en-US" altLang="zh-CN" sz="2700">
                <a:solidFill>
                  <a:srgbClr val="FF0000"/>
                </a:solidFill>
                <a:latin typeface="宋体" pitchFamily="2" charset="-122"/>
              </a:rPr>
              <a:t>3</a:t>
            </a:r>
            <a:r>
              <a:rPr lang="zh-CN" altLang="en-US" sz="2700">
                <a:solidFill>
                  <a:srgbClr val="FF0000"/>
                </a:solidFill>
                <a:latin typeface="宋体" pitchFamily="2" charset="-122"/>
              </a:rPr>
              <a:t>．</a:t>
            </a:r>
            <a:r>
              <a:rPr lang="zh-CN" altLang="en-US" sz="2700">
                <a:solidFill>
                  <a:schemeClr val="tx1"/>
                </a:solidFill>
                <a:latin typeface="宋体" pitchFamily="2" charset="-122"/>
              </a:rPr>
              <a:t>能利用流体的压强与流速的关系解释生活中的有关现象。</a:t>
            </a:r>
          </a:p>
        </p:txBody>
      </p:sp>
      <p:pic>
        <p:nvPicPr>
          <p:cNvPr id="106498" name="Picture 7" descr="png-0203"/>
          <p:cNvPicPr>
            <a:picLocks noChangeAspect="1" noChangeArrowheads="1"/>
          </p:cNvPicPr>
          <p:nvPr/>
        </p:nvPicPr>
        <p:blipFill>
          <a:blip r:embed="rId2" cstate="print"/>
          <a:srcRect/>
          <a:stretch>
            <a:fillRect/>
          </a:stretch>
        </p:blipFill>
        <p:spPr bwMode="auto">
          <a:xfrm>
            <a:off x="1828800" y="762000"/>
            <a:ext cx="1214438" cy="1177925"/>
          </a:xfrm>
          <a:prstGeom prst="rect">
            <a:avLst/>
          </a:prstGeom>
          <a:noFill/>
          <a:ln w="9525">
            <a:noFill/>
            <a:miter lim="800000"/>
            <a:headEnd/>
            <a:tailEnd/>
          </a:ln>
        </p:spPr>
      </p:pic>
      <p:sp>
        <p:nvSpPr>
          <p:cNvPr id="106499" name="矩形 183299"/>
          <p:cNvSpPr>
            <a:spLocks noChangeArrowheads="1" noChangeShapeType="1" noTextEdit="1"/>
          </p:cNvSpPr>
          <p:nvPr/>
        </p:nvSpPr>
        <p:spPr bwMode="auto">
          <a:xfrm>
            <a:off x="3352800" y="990600"/>
            <a:ext cx="2611438" cy="630238"/>
          </a:xfrm>
          <a:prstGeom prst="rect">
            <a:avLst/>
          </a:prstGeom>
        </p:spPr>
        <p:txBody>
          <a:bodyPr wrap="none" fromWordArt="1">
            <a:prstTxWarp prst="textPlain">
              <a:avLst>
                <a:gd name="adj" fmla="val 50000"/>
              </a:avLst>
            </a:prstTxWarp>
          </a:bodyPr>
          <a:lstStyle/>
          <a:p>
            <a:pPr algn="ctr"/>
            <a:r>
              <a:rPr lang="zh-CN" alt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新魏"/>
                <a:ea typeface="华文新魏"/>
              </a:rPr>
              <a:t>教学目标</a:t>
            </a:r>
          </a:p>
        </p:txBody>
      </p:sp>
      <p:pic>
        <p:nvPicPr>
          <p:cNvPr id="106500" name="Picture 60" descr="back">
            <a:hlinkClick r:id="" action="ppaction://noaction"/>
          </p:cNvPr>
          <p:cNvPicPr>
            <a:picLocks noChangeAspect="1" noChangeArrowheads="1"/>
          </p:cNvPicPr>
          <p:nvPr/>
        </p:nvPicPr>
        <p:blipFill>
          <a:blip r:embed="rId3" cstate="print"/>
          <a:srcRect/>
          <a:stretch>
            <a:fillRect/>
          </a:stretch>
        </p:blipFill>
        <p:spPr bwMode="auto">
          <a:xfrm>
            <a:off x="4495800" y="6553200"/>
            <a:ext cx="228600" cy="228600"/>
          </a:xfrm>
          <a:prstGeom prst="rect">
            <a:avLst/>
          </a:prstGeom>
          <a:noFill/>
          <a:ln w="9525">
            <a:noFill/>
            <a:miter lim="800000"/>
            <a:headEnd/>
            <a:tailEnd/>
          </a:ln>
        </p:spPr>
      </p:pic>
      <p:pic>
        <p:nvPicPr>
          <p:cNvPr id="106501" name="Picture 64" descr="t01c7cec5e45640e58e">
            <a:hlinkClick r:id="rId4" action="ppaction://hlinksldjump"/>
          </p:cNvPr>
          <p:cNvPicPr>
            <a:picLocks noChangeAspect="1" noChangeArrowheads="1"/>
          </p:cNvPicPr>
          <p:nvPr/>
        </p:nvPicPr>
        <p:blipFill>
          <a:blip r:embed="rId5" cstate="print"/>
          <a:srcRect/>
          <a:stretch>
            <a:fillRect/>
          </a:stretch>
        </p:blipFill>
        <p:spPr bwMode="auto">
          <a:xfrm>
            <a:off x="4724400" y="6553200"/>
            <a:ext cx="228600" cy="228600"/>
          </a:xfrm>
          <a:prstGeom prst="rect">
            <a:avLst/>
          </a:prstGeom>
          <a:noFill/>
          <a:ln w="9525">
            <a:noFill/>
            <a:miter lim="800000"/>
            <a:headEnd/>
            <a:tailEnd/>
          </a:ln>
        </p:spPr>
      </p:pic>
      <p:pic>
        <p:nvPicPr>
          <p:cNvPr id="106502" name="图片 13329" descr="ldpi_1098026_2a1c5d7b6-dca9-4393-b961-9d4537c991ff">
            <a:hlinkClick r:id="rId6" action="ppaction://hlinksldjump"/>
          </p:cNvPr>
          <p:cNvPicPr>
            <a:picLocks noChangeAspect="1" noChangeArrowheads="1"/>
          </p:cNvPicPr>
          <p:nvPr/>
        </p:nvPicPr>
        <p:blipFill>
          <a:blip r:embed="rId7" cstate="print"/>
          <a:srcRect/>
          <a:stretch>
            <a:fillRect/>
          </a:stretch>
        </p:blipFill>
        <p:spPr bwMode="auto">
          <a:xfrm>
            <a:off x="50292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3298">
                                            <p:txEl>
                                              <p:pRg st="0" end="0"/>
                                            </p:txEl>
                                          </p:spTgt>
                                        </p:tgtEl>
                                        <p:attrNameLst>
                                          <p:attrName>style.visibility</p:attrName>
                                        </p:attrNameLst>
                                      </p:cBhvr>
                                      <p:to>
                                        <p:strVal val="visible"/>
                                      </p:to>
                                    </p:set>
                                    <p:animEffect transition="in" filter="wipe(left)">
                                      <p:cBhvr>
                                        <p:cTn id="7" dur="500"/>
                                        <p:tgtEl>
                                          <p:spTgt spid="183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3298">
                                            <p:txEl>
                                              <p:pRg st="1" end="1"/>
                                            </p:txEl>
                                          </p:spTgt>
                                        </p:tgtEl>
                                        <p:attrNameLst>
                                          <p:attrName>style.visibility</p:attrName>
                                        </p:attrNameLst>
                                      </p:cBhvr>
                                      <p:to>
                                        <p:strVal val="visible"/>
                                      </p:to>
                                    </p:set>
                                    <p:animEffect transition="in" filter="wipe(left)">
                                      <p:cBhvr>
                                        <p:cTn id="12" dur="500"/>
                                        <p:tgtEl>
                                          <p:spTgt spid="1832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3298">
                                            <p:txEl>
                                              <p:pRg st="2" end="2"/>
                                            </p:txEl>
                                          </p:spTgt>
                                        </p:tgtEl>
                                        <p:attrNameLst>
                                          <p:attrName>style.visibility</p:attrName>
                                        </p:attrNameLst>
                                      </p:cBhvr>
                                      <p:to>
                                        <p:strVal val="visible"/>
                                      </p:to>
                                    </p:set>
                                    <p:animEffect transition="in" filter="wipe(left)">
                                      <p:cBhvr>
                                        <p:cTn id="17" dur="500"/>
                                        <p:tgtEl>
                                          <p:spTgt spid="1832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文本框 200705"/>
          <p:cNvSpPr txBox="1">
            <a:spLocks noChangeArrowheads="1"/>
          </p:cNvSpPr>
          <p:nvPr/>
        </p:nvSpPr>
        <p:spPr bwMode="auto">
          <a:xfrm>
            <a:off x="533400" y="609600"/>
            <a:ext cx="8153400" cy="609600"/>
          </a:xfrm>
          <a:prstGeom prst="rect">
            <a:avLst/>
          </a:prstGeom>
          <a:noFill/>
          <a:ln w="9525">
            <a:noFill/>
            <a:miter lim="800000"/>
            <a:headEnd/>
            <a:tailEnd/>
          </a:ln>
        </p:spPr>
        <p:txBody>
          <a:bodyPr>
            <a:spAutoFit/>
          </a:bodyPr>
          <a:lstStyle/>
          <a:p>
            <a:pPr>
              <a:lnSpc>
                <a:spcPct val="100000"/>
              </a:lnSpc>
              <a:spcBef>
                <a:spcPct val="50000"/>
              </a:spcBef>
            </a:pPr>
            <a:r>
              <a:rPr lang="en-US" altLang="zh-CN" sz="3400" b="0">
                <a:solidFill>
                  <a:srgbClr val="0000CC"/>
                </a:solidFill>
                <a:latin typeface="华文新魏" pitchFamily="2" charset="-122"/>
                <a:ea typeface="华文新魏" pitchFamily="2" charset="-122"/>
              </a:rPr>
              <a:t>      </a:t>
            </a:r>
            <a:r>
              <a:rPr lang="zh-CN" altLang="en-US" sz="3400" b="0">
                <a:solidFill>
                  <a:srgbClr val="0000CC"/>
                </a:solidFill>
                <a:latin typeface="华文新魏" pitchFamily="2" charset="-122"/>
                <a:ea typeface="华文新魏" pitchFamily="2" charset="-122"/>
              </a:rPr>
              <a:t>你现在知道下面问题的答案了吗？</a:t>
            </a:r>
          </a:p>
        </p:txBody>
      </p:sp>
      <p:pic>
        <p:nvPicPr>
          <p:cNvPr id="200707" name="图片 200706" descr="暴风截图20158630934296"/>
          <p:cNvPicPr>
            <a:picLocks noChangeAspect="1" noChangeArrowheads="1"/>
          </p:cNvPicPr>
          <p:nvPr/>
        </p:nvPicPr>
        <p:blipFill>
          <a:blip r:embed="rId2" cstate="print"/>
          <a:srcRect b="6764"/>
          <a:stretch>
            <a:fillRect/>
          </a:stretch>
        </p:blipFill>
        <p:spPr bwMode="auto">
          <a:xfrm>
            <a:off x="381000" y="1600200"/>
            <a:ext cx="8412163" cy="4419600"/>
          </a:xfrm>
          <a:prstGeom prst="rect">
            <a:avLst/>
          </a:prstGeom>
          <a:noFill/>
          <a:ln w="9525">
            <a:noFill/>
            <a:miter lim="800000"/>
            <a:headEnd/>
            <a:tailEnd/>
          </a:ln>
        </p:spPr>
      </p:pic>
      <p:pic>
        <p:nvPicPr>
          <p:cNvPr id="124931" name="Picture 60" descr="back">
            <a:hlinkClick r:id="" action="ppaction://noaction"/>
          </p:cNvPr>
          <p:cNvPicPr>
            <a:picLocks noChangeAspect="1" noChangeArrowheads="1"/>
          </p:cNvPicPr>
          <p:nvPr/>
        </p:nvPicPr>
        <p:blipFill>
          <a:blip r:embed="rId3" cstate="print"/>
          <a:srcRect/>
          <a:stretch>
            <a:fillRect/>
          </a:stretch>
        </p:blipFill>
        <p:spPr bwMode="auto">
          <a:xfrm>
            <a:off x="4495800" y="6553200"/>
            <a:ext cx="228600" cy="228600"/>
          </a:xfrm>
          <a:prstGeom prst="rect">
            <a:avLst/>
          </a:prstGeom>
          <a:noFill/>
          <a:ln w="9525">
            <a:noFill/>
            <a:miter lim="800000"/>
            <a:headEnd/>
            <a:tailEnd/>
          </a:ln>
        </p:spPr>
      </p:pic>
      <p:pic>
        <p:nvPicPr>
          <p:cNvPr id="124932" name="Picture 64" descr="t01c7cec5e45640e58e">
            <a:hlinkClick r:id="rId4" action="ppaction://hlinksldjump"/>
          </p:cNvPr>
          <p:cNvPicPr>
            <a:picLocks noChangeAspect="1" noChangeArrowheads="1"/>
          </p:cNvPicPr>
          <p:nvPr/>
        </p:nvPicPr>
        <p:blipFill>
          <a:blip r:embed="rId5" cstate="print"/>
          <a:srcRect/>
          <a:stretch>
            <a:fillRect/>
          </a:stretch>
        </p:blipFill>
        <p:spPr bwMode="auto">
          <a:xfrm>
            <a:off x="4724400" y="6553200"/>
            <a:ext cx="228600" cy="228600"/>
          </a:xfrm>
          <a:prstGeom prst="rect">
            <a:avLst/>
          </a:prstGeom>
          <a:noFill/>
          <a:ln w="9525">
            <a:noFill/>
            <a:miter lim="800000"/>
            <a:headEnd/>
            <a:tailEnd/>
          </a:ln>
        </p:spPr>
      </p:pic>
      <p:pic>
        <p:nvPicPr>
          <p:cNvPr id="124933" name="图片 13329" descr="ldpi_1098026_2a1c5d7b6-dca9-4393-b961-9d4537c991ff">
            <a:hlinkClick r:id="rId6" action="ppaction://hlinksldjump"/>
          </p:cNvPr>
          <p:cNvPicPr>
            <a:picLocks noChangeAspect="1" noChangeArrowheads="1"/>
          </p:cNvPicPr>
          <p:nvPr/>
        </p:nvPicPr>
        <p:blipFill>
          <a:blip r:embed="rId7" cstate="print"/>
          <a:srcRect/>
          <a:stretch>
            <a:fillRect/>
          </a:stretch>
        </p:blipFill>
        <p:spPr bwMode="auto">
          <a:xfrm>
            <a:off x="50292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6"/>
                                        </p:tgtEl>
                                        <p:attrNameLst>
                                          <p:attrName>style.visibility</p:attrName>
                                        </p:attrNameLst>
                                      </p:cBhvr>
                                      <p:to>
                                        <p:strVal val="visible"/>
                                      </p:to>
                                    </p:set>
                                    <p:animEffect transition="in" filter="wipe(left)">
                                      <p:cBhvr>
                                        <p:cTn id="7" dur="500"/>
                                        <p:tgtEl>
                                          <p:spTgt spid="2007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0707"/>
                                        </p:tgtEl>
                                        <p:attrNameLst>
                                          <p:attrName>style.visibility</p:attrName>
                                        </p:attrNameLst>
                                      </p:cBhvr>
                                      <p:to>
                                        <p:strVal val="visible"/>
                                      </p:to>
                                    </p:set>
                                    <p:animEffect transition="in" filter="wipe(left)">
                                      <p:cBhvr>
                                        <p:cTn id="12" dur="500"/>
                                        <p:tgtEl>
                                          <p:spTgt spid="200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657600" y="381000"/>
            <a:ext cx="1676400" cy="609600"/>
            <a:chOff x="0" y="0"/>
            <a:chExt cx="2231" cy="553"/>
          </a:xfrm>
        </p:grpSpPr>
        <p:pic>
          <p:nvPicPr>
            <p:cNvPr id="125954" name="圆角矩形 1"/>
            <p:cNvPicPr>
              <a:picLocks noChangeArrowheads="1"/>
            </p:cNvPicPr>
            <p:nvPr/>
          </p:nvPicPr>
          <p:blipFill>
            <a:blip r:embed="rId2" cstate="print"/>
            <a:srcRect/>
            <a:stretch>
              <a:fillRect/>
            </a:stretch>
          </p:blipFill>
          <p:spPr bwMode="auto">
            <a:xfrm>
              <a:off x="0" y="0"/>
              <a:ext cx="2231" cy="553"/>
            </a:xfrm>
            <a:prstGeom prst="rect">
              <a:avLst/>
            </a:prstGeom>
            <a:noFill/>
            <a:ln w="9525">
              <a:noFill/>
              <a:miter lim="800000"/>
              <a:headEnd/>
              <a:tailEnd/>
            </a:ln>
          </p:spPr>
        </p:pic>
        <p:sp>
          <p:nvSpPr>
            <p:cNvPr id="125955" name="Text Box 11"/>
            <p:cNvSpPr txBox="1">
              <a:spLocks noChangeArrowheads="1"/>
            </p:cNvSpPr>
            <p:nvPr/>
          </p:nvSpPr>
          <p:spPr bwMode="auto">
            <a:xfrm>
              <a:off x="60" y="78"/>
              <a:ext cx="2116" cy="406"/>
            </a:xfrm>
            <a:prstGeom prst="rect">
              <a:avLst/>
            </a:prstGeom>
            <a:noFill/>
            <a:ln w="9525">
              <a:noFill/>
              <a:miter lim="800000"/>
              <a:headEnd/>
              <a:tailEnd/>
            </a:ln>
          </p:spPr>
          <p:txBody>
            <a:bodyPr anchor="ctr"/>
            <a:lstStyle/>
            <a:p>
              <a:pPr algn="ctr">
                <a:lnSpc>
                  <a:spcPct val="100000"/>
                </a:lnSpc>
              </a:pPr>
              <a:r>
                <a:rPr lang="zh-CN" altLang="en-US" sz="2600">
                  <a:solidFill>
                    <a:srgbClr val="FFFFFF"/>
                  </a:solidFill>
                  <a:latin typeface="宋体" pitchFamily="2" charset="-122"/>
                </a:rPr>
                <a:t>课堂练习</a:t>
              </a:r>
            </a:p>
          </p:txBody>
        </p:sp>
      </p:grpSp>
      <p:pic>
        <p:nvPicPr>
          <p:cNvPr id="125956" name="Picture 7" descr="png-0168"/>
          <p:cNvPicPr>
            <a:picLocks noChangeAspect="1" noChangeArrowheads="1"/>
          </p:cNvPicPr>
          <p:nvPr/>
        </p:nvPicPr>
        <p:blipFill>
          <a:blip r:embed="rId3" cstate="print"/>
          <a:srcRect/>
          <a:stretch>
            <a:fillRect/>
          </a:stretch>
        </p:blipFill>
        <p:spPr bwMode="auto">
          <a:xfrm>
            <a:off x="2895600" y="381000"/>
            <a:ext cx="685800" cy="685800"/>
          </a:xfrm>
          <a:prstGeom prst="rect">
            <a:avLst/>
          </a:prstGeom>
          <a:noFill/>
          <a:ln w="9525">
            <a:noFill/>
            <a:miter lim="800000"/>
            <a:headEnd/>
            <a:tailEnd/>
          </a:ln>
        </p:spPr>
      </p:pic>
      <p:sp>
        <p:nvSpPr>
          <p:cNvPr id="125957" name="矩形 355342"/>
          <p:cNvSpPr>
            <a:spLocks noChangeArrowheads="1"/>
          </p:cNvSpPr>
          <p:nvPr/>
        </p:nvSpPr>
        <p:spPr bwMode="auto">
          <a:xfrm>
            <a:off x="457200" y="1066800"/>
            <a:ext cx="8370888" cy="1787525"/>
          </a:xfrm>
          <a:prstGeom prst="rect">
            <a:avLst/>
          </a:prstGeom>
          <a:noFill/>
          <a:ln w="9525">
            <a:noFill/>
            <a:miter lim="800000"/>
            <a:headEnd/>
            <a:tailEnd/>
          </a:ln>
        </p:spPr>
        <p:txBody>
          <a:bodyPr>
            <a:spAutoFit/>
          </a:bodyPr>
          <a:lstStyle/>
          <a:p>
            <a:pPr marL="342900" indent="-342900">
              <a:lnSpc>
                <a:spcPct val="125000"/>
              </a:lnSpc>
            </a:pPr>
            <a:r>
              <a:rPr lang="en-US" altLang="zh-CN" sz="2300">
                <a:solidFill>
                  <a:schemeClr val="tx1"/>
                </a:solidFill>
                <a:latin typeface="宋体" pitchFamily="2" charset="-122"/>
              </a:rPr>
              <a:t>    </a:t>
            </a:r>
            <a:r>
              <a:rPr lang="en-US" altLang="zh-CN">
                <a:solidFill>
                  <a:srgbClr val="FF0000"/>
                </a:solidFill>
                <a:latin typeface="宋体" pitchFamily="2" charset="-122"/>
              </a:rPr>
              <a:t>1. </a:t>
            </a:r>
            <a:r>
              <a:rPr lang="zh-CN" altLang="en-US">
                <a:solidFill>
                  <a:schemeClr val="tx1"/>
                </a:solidFill>
                <a:latin typeface="宋体" pitchFamily="2" charset="-122"/>
              </a:rPr>
              <a:t>在火车站台和地铁站台上，都画有一条安全线，这是因</a:t>
            </a:r>
          </a:p>
          <a:p>
            <a:pPr marL="342900" indent="-342900">
              <a:lnSpc>
                <a:spcPct val="125000"/>
              </a:lnSpc>
            </a:pPr>
            <a:r>
              <a:rPr lang="zh-CN" altLang="en-US">
                <a:solidFill>
                  <a:schemeClr val="tx1"/>
                </a:solidFill>
                <a:latin typeface="宋体" pitchFamily="2" charset="-122"/>
              </a:rPr>
              <a:t>为，火车快速通过时，靠近火车的地方气体</a:t>
            </a:r>
            <a:r>
              <a:rPr lang="en-US" altLang="zh-CN">
                <a:solidFill>
                  <a:schemeClr val="tx1"/>
                </a:solidFill>
                <a:latin typeface="宋体" pitchFamily="2" charset="-122"/>
              </a:rPr>
              <a:t>___________</a:t>
            </a:r>
            <a:r>
              <a:rPr lang="zh-CN" altLang="en-US">
                <a:solidFill>
                  <a:schemeClr val="tx1"/>
                </a:solidFill>
                <a:latin typeface="宋体" pitchFamily="2" charset="-122"/>
              </a:rPr>
              <a:t>，压强</a:t>
            </a:r>
          </a:p>
          <a:p>
            <a:pPr marL="342900" indent="-342900">
              <a:lnSpc>
                <a:spcPct val="125000"/>
              </a:lnSpc>
            </a:pPr>
            <a:r>
              <a:rPr lang="en-US" altLang="zh-CN">
                <a:solidFill>
                  <a:schemeClr val="tx1"/>
                </a:solidFill>
                <a:latin typeface="宋体" pitchFamily="2" charset="-122"/>
              </a:rPr>
              <a:t>______</a:t>
            </a:r>
            <a:r>
              <a:rPr lang="zh-CN" altLang="en-US">
                <a:solidFill>
                  <a:schemeClr val="tx1"/>
                </a:solidFill>
                <a:latin typeface="宋体" pitchFamily="2" charset="-122"/>
              </a:rPr>
              <a:t>，离站台远的地方气体</a:t>
            </a:r>
            <a:r>
              <a:rPr lang="en-US" altLang="zh-CN">
                <a:solidFill>
                  <a:schemeClr val="tx1"/>
                </a:solidFill>
                <a:latin typeface="宋体" pitchFamily="2" charset="-122"/>
              </a:rPr>
              <a:t>________</a:t>
            </a:r>
            <a:r>
              <a:rPr lang="zh-CN" altLang="en-US">
                <a:solidFill>
                  <a:schemeClr val="tx1"/>
                </a:solidFill>
                <a:latin typeface="宋体" pitchFamily="2" charset="-122"/>
              </a:rPr>
              <a:t>，压强</a:t>
            </a:r>
            <a:r>
              <a:rPr lang="en-US">
                <a:solidFill>
                  <a:schemeClr val="tx1"/>
                </a:solidFill>
                <a:latin typeface="宋体" pitchFamily="2" charset="-122"/>
              </a:rPr>
              <a:t> </a:t>
            </a:r>
            <a:r>
              <a:rPr lang="en-US" altLang="zh-CN">
                <a:solidFill>
                  <a:schemeClr val="tx1"/>
                </a:solidFill>
                <a:latin typeface="宋体" pitchFamily="2" charset="-122"/>
              </a:rPr>
              <a:t>______</a:t>
            </a:r>
            <a:r>
              <a:rPr lang="zh-CN" altLang="en-US">
                <a:solidFill>
                  <a:schemeClr val="tx1"/>
                </a:solidFill>
                <a:latin typeface="宋体" pitchFamily="2" charset="-122"/>
              </a:rPr>
              <a:t>，强大的</a:t>
            </a:r>
          </a:p>
          <a:p>
            <a:pPr marL="342900" indent="-342900">
              <a:lnSpc>
                <a:spcPct val="125000"/>
              </a:lnSpc>
            </a:pPr>
            <a:r>
              <a:rPr lang="zh-CN" altLang="en-US">
                <a:solidFill>
                  <a:schemeClr val="tx1"/>
                </a:solidFill>
                <a:latin typeface="宋体" pitchFamily="2" charset="-122"/>
              </a:rPr>
              <a:t>气流会</a:t>
            </a:r>
            <a:r>
              <a:rPr lang="en-US" altLang="zh-CN">
                <a:solidFill>
                  <a:schemeClr val="tx1"/>
                </a:solidFill>
                <a:latin typeface="宋体" pitchFamily="2" charset="-122"/>
              </a:rPr>
              <a:t>_______________</a:t>
            </a:r>
            <a:r>
              <a:rPr lang="zh-CN" altLang="en-US">
                <a:solidFill>
                  <a:schemeClr val="tx1"/>
                </a:solidFill>
                <a:latin typeface="宋体" pitchFamily="2" charset="-122"/>
              </a:rPr>
              <a:t>。</a:t>
            </a:r>
          </a:p>
        </p:txBody>
      </p:sp>
      <p:sp>
        <p:nvSpPr>
          <p:cNvPr id="5" name="矩形 4"/>
          <p:cNvSpPr>
            <a:spLocks noChangeArrowheads="1"/>
          </p:cNvSpPr>
          <p:nvPr/>
        </p:nvSpPr>
        <p:spPr bwMode="auto">
          <a:xfrm>
            <a:off x="6248400" y="1447800"/>
            <a:ext cx="1620838" cy="530225"/>
          </a:xfrm>
          <a:prstGeom prst="rect">
            <a:avLst/>
          </a:prstGeom>
          <a:noFill/>
          <a:ln w="9525">
            <a:noFill/>
            <a:miter lim="800000"/>
            <a:headEnd/>
            <a:tailEnd/>
          </a:ln>
        </p:spPr>
        <p:txBody>
          <a:bodyPr>
            <a:spAutoFit/>
          </a:bodyPr>
          <a:lstStyle/>
          <a:p>
            <a:pPr>
              <a:lnSpc>
                <a:spcPct val="125000"/>
              </a:lnSpc>
            </a:pPr>
            <a:r>
              <a:rPr lang="zh-CN" altLang="en-US" sz="2300">
                <a:solidFill>
                  <a:srgbClr val="FF0000"/>
                </a:solidFill>
                <a:latin typeface="黑体" pitchFamily="49" charset="-122"/>
                <a:ea typeface="黑体" pitchFamily="49" charset="-122"/>
              </a:rPr>
              <a:t>流速大</a:t>
            </a:r>
          </a:p>
        </p:txBody>
      </p:sp>
      <p:sp>
        <p:nvSpPr>
          <p:cNvPr id="6" name="矩形 5"/>
          <p:cNvSpPr>
            <a:spLocks noChangeArrowheads="1"/>
          </p:cNvSpPr>
          <p:nvPr/>
        </p:nvSpPr>
        <p:spPr bwMode="auto">
          <a:xfrm>
            <a:off x="682625" y="1876425"/>
            <a:ext cx="857250" cy="530225"/>
          </a:xfrm>
          <a:prstGeom prst="rect">
            <a:avLst/>
          </a:prstGeom>
          <a:noFill/>
          <a:ln w="9525">
            <a:noFill/>
            <a:miter lim="800000"/>
            <a:headEnd/>
            <a:tailEnd/>
          </a:ln>
        </p:spPr>
        <p:txBody>
          <a:bodyPr>
            <a:spAutoFit/>
          </a:bodyPr>
          <a:lstStyle/>
          <a:p>
            <a:pPr>
              <a:lnSpc>
                <a:spcPct val="125000"/>
              </a:lnSpc>
            </a:pPr>
            <a:r>
              <a:rPr lang="zh-CN" altLang="en-US" sz="2300">
                <a:solidFill>
                  <a:srgbClr val="FF0000"/>
                </a:solidFill>
                <a:latin typeface="黑体" pitchFamily="49" charset="-122"/>
                <a:ea typeface="黑体" pitchFamily="49" charset="-122"/>
              </a:rPr>
              <a:t>小</a:t>
            </a:r>
          </a:p>
        </p:txBody>
      </p:sp>
      <p:sp>
        <p:nvSpPr>
          <p:cNvPr id="8" name="矩形 7"/>
          <p:cNvSpPr>
            <a:spLocks noChangeArrowheads="1"/>
          </p:cNvSpPr>
          <p:nvPr/>
        </p:nvSpPr>
        <p:spPr bwMode="auto">
          <a:xfrm>
            <a:off x="4343400" y="1828800"/>
            <a:ext cx="1530350" cy="565150"/>
          </a:xfrm>
          <a:prstGeom prst="rect">
            <a:avLst/>
          </a:prstGeom>
          <a:noFill/>
          <a:ln w="9525">
            <a:noFill/>
            <a:miter lim="800000"/>
            <a:headEnd/>
            <a:tailEnd/>
          </a:ln>
        </p:spPr>
        <p:txBody>
          <a:bodyPr>
            <a:spAutoFit/>
          </a:bodyPr>
          <a:lstStyle/>
          <a:p>
            <a:pPr>
              <a:lnSpc>
                <a:spcPct val="135000"/>
              </a:lnSpc>
            </a:pPr>
            <a:r>
              <a:rPr lang="zh-CN" altLang="en-US" sz="2300">
                <a:solidFill>
                  <a:srgbClr val="FF0000"/>
                </a:solidFill>
                <a:latin typeface="黑体" pitchFamily="49" charset="-122"/>
                <a:ea typeface="黑体" pitchFamily="49" charset="-122"/>
              </a:rPr>
              <a:t>流速小</a:t>
            </a:r>
          </a:p>
        </p:txBody>
      </p:sp>
      <p:sp>
        <p:nvSpPr>
          <p:cNvPr id="9" name="矩形 8"/>
          <p:cNvSpPr>
            <a:spLocks noChangeArrowheads="1"/>
          </p:cNvSpPr>
          <p:nvPr/>
        </p:nvSpPr>
        <p:spPr bwMode="auto">
          <a:xfrm>
            <a:off x="6629400" y="1905000"/>
            <a:ext cx="857250" cy="530225"/>
          </a:xfrm>
          <a:prstGeom prst="rect">
            <a:avLst/>
          </a:prstGeom>
          <a:noFill/>
          <a:ln w="9525">
            <a:noFill/>
            <a:miter lim="800000"/>
            <a:headEnd/>
            <a:tailEnd/>
          </a:ln>
        </p:spPr>
        <p:txBody>
          <a:bodyPr>
            <a:spAutoFit/>
          </a:bodyPr>
          <a:lstStyle/>
          <a:p>
            <a:pPr>
              <a:lnSpc>
                <a:spcPct val="125000"/>
              </a:lnSpc>
            </a:pPr>
            <a:r>
              <a:rPr lang="zh-CN" altLang="en-US" sz="2300">
                <a:solidFill>
                  <a:srgbClr val="FF0000"/>
                </a:solidFill>
                <a:latin typeface="黑体" pitchFamily="49" charset="-122"/>
                <a:ea typeface="黑体" pitchFamily="49" charset="-122"/>
              </a:rPr>
              <a:t>大</a:t>
            </a:r>
          </a:p>
        </p:txBody>
      </p:sp>
      <p:sp>
        <p:nvSpPr>
          <p:cNvPr id="10" name="矩形 9"/>
          <p:cNvSpPr>
            <a:spLocks noChangeArrowheads="1"/>
          </p:cNvSpPr>
          <p:nvPr/>
        </p:nvSpPr>
        <p:spPr bwMode="auto">
          <a:xfrm>
            <a:off x="1447800" y="2286000"/>
            <a:ext cx="3143250" cy="530225"/>
          </a:xfrm>
          <a:prstGeom prst="rect">
            <a:avLst/>
          </a:prstGeom>
          <a:noFill/>
          <a:ln w="9525">
            <a:noFill/>
            <a:miter lim="800000"/>
            <a:headEnd/>
            <a:tailEnd/>
          </a:ln>
        </p:spPr>
        <p:txBody>
          <a:bodyPr>
            <a:spAutoFit/>
          </a:bodyPr>
          <a:lstStyle/>
          <a:p>
            <a:pPr>
              <a:lnSpc>
                <a:spcPct val="125000"/>
              </a:lnSpc>
            </a:pPr>
            <a:r>
              <a:rPr lang="zh-CN" altLang="en-US" sz="2300">
                <a:solidFill>
                  <a:srgbClr val="FF0000"/>
                </a:solidFill>
                <a:latin typeface="黑体" pitchFamily="49" charset="-122"/>
                <a:ea typeface="黑体" pitchFamily="49" charset="-122"/>
              </a:rPr>
              <a:t>将人推向列车</a:t>
            </a:r>
          </a:p>
        </p:txBody>
      </p:sp>
      <p:pic>
        <p:nvPicPr>
          <p:cNvPr id="125963" name="图片 355348" descr="5682333_190520979000_2"/>
          <p:cNvPicPr>
            <a:picLocks noChangeAspect="1" noChangeArrowheads="1"/>
          </p:cNvPicPr>
          <p:nvPr/>
        </p:nvPicPr>
        <p:blipFill>
          <a:blip r:embed="rId4" cstate="print"/>
          <a:srcRect b="11026"/>
          <a:stretch>
            <a:fillRect/>
          </a:stretch>
        </p:blipFill>
        <p:spPr bwMode="auto">
          <a:xfrm>
            <a:off x="1524000" y="3048000"/>
            <a:ext cx="6324600" cy="3352800"/>
          </a:xfrm>
          <a:prstGeom prst="rect">
            <a:avLst/>
          </a:prstGeom>
          <a:noFill/>
          <a:ln w="9525">
            <a:noFill/>
            <a:miter lim="800000"/>
            <a:headEnd/>
            <a:tailEnd/>
          </a:ln>
        </p:spPr>
      </p:pic>
      <p:pic>
        <p:nvPicPr>
          <p:cNvPr id="125964" name="Picture 60" descr="back">
            <a:hlinkClick r:id="" action="ppaction://noaction"/>
          </p:cNvPr>
          <p:cNvPicPr>
            <a:picLocks noChangeAspect="1" noChangeArrowheads="1"/>
          </p:cNvPicPr>
          <p:nvPr/>
        </p:nvPicPr>
        <p:blipFill>
          <a:blip r:embed="rId5" cstate="print"/>
          <a:srcRect/>
          <a:stretch>
            <a:fillRect/>
          </a:stretch>
        </p:blipFill>
        <p:spPr bwMode="auto">
          <a:xfrm>
            <a:off x="4495800" y="6553200"/>
            <a:ext cx="228600" cy="228600"/>
          </a:xfrm>
          <a:prstGeom prst="rect">
            <a:avLst/>
          </a:prstGeom>
          <a:noFill/>
          <a:ln w="9525">
            <a:noFill/>
            <a:miter lim="800000"/>
            <a:headEnd/>
            <a:tailEnd/>
          </a:ln>
        </p:spPr>
      </p:pic>
      <p:pic>
        <p:nvPicPr>
          <p:cNvPr id="125965" name="Picture 64" descr="t01c7cec5e45640e58e">
            <a:hlinkClick r:id="rId6" action="ppaction://hlinksldjump"/>
          </p:cNvPr>
          <p:cNvPicPr>
            <a:picLocks noChangeAspect="1" noChangeArrowheads="1"/>
          </p:cNvPicPr>
          <p:nvPr/>
        </p:nvPicPr>
        <p:blipFill>
          <a:blip r:embed="rId7" cstate="print"/>
          <a:srcRect/>
          <a:stretch>
            <a:fillRect/>
          </a:stretch>
        </p:blipFill>
        <p:spPr bwMode="auto">
          <a:xfrm>
            <a:off x="4724400" y="6553200"/>
            <a:ext cx="228600" cy="228600"/>
          </a:xfrm>
          <a:prstGeom prst="rect">
            <a:avLst/>
          </a:prstGeom>
          <a:noFill/>
          <a:ln w="9525">
            <a:noFill/>
            <a:miter lim="800000"/>
            <a:headEnd/>
            <a:tailEnd/>
          </a:ln>
        </p:spPr>
      </p:pic>
      <p:pic>
        <p:nvPicPr>
          <p:cNvPr id="125966" name="图片 13329" descr="ldpi_1098026_2a1c5d7b6-dca9-4393-b961-9d4537c991ff">
            <a:hlinkClick r:id="rId8" action="ppaction://hlinksldjump"/>
          </p:cNvPr>
          <p:cNvPicPr>
            <a:picLocks noChangeAspect="1" noChangeArrowheads="1"/>
          </p:cNvPicPr>
          <p:nvPr/>
        </p:nvPicPr>
        <p:blipFill>
          <a:blip r:embed="rId9" cstate="print"/>
          <a:srcRect/>
          <a:stretch>
            <a:fillRect/>
          </a:stretch>
        </p:blipFill>
        <p:spPr bwMode="auto">
          <a:xfrm>
            <a:off x="50292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657600" y="381000"/>
            <a:ext cx="1676400" cy="609600"/>
            <a:chOff x="0" y="0"/>
            <a:chExt cx="2231" cy="553"/>
          </a:xfrm>
        </p:grpSpPr>
        <p:pic>
          <p:nvPicPr>
            <p:cNvPr id="126978" name="圆角矩形 1"/>
            <p:cNvPicPr>
              <a:picLocks noChangeArrowheads="1"/>
            </p:cNvPicPr>
            <p:nvPr/>
          </p:nvPicPr>
          <p:blipFill>
            <a:blip r:embed="rId2" cstate="print"/>
            <a:srcRect/>
            <a:stretch>
              <a:fillRect/>
            </a:stretch>
          </p:blipFill>
          <p:spPr bwMode="auto">
            <a:xfrm>
              <a:off x="0" y="0"/>
              <a:ext cx="2231" cy="553"/>
            </a:xfrm>
            <a:prstGeom prst="rect">
              <a:avLst/>
            </a:prstGeom>
            <a:noFill/>
            <a:ln w="9525">
              <a:noFill/>
              <a:miter lim="800000"/>
              <a:headEnd/>
              <a:tailEnd/>
            </a:ln>
          </p:spPr>
        </p:pic>
        <p:sp>
          <p:nvSpPr>
            <p:cNvPr id="126979" name="Text Box 11"/>
            <p:cNvSpPr txBox="1">
              <a:spLocks noChangeArrowheads="1"/>
            </p:cNvSpPr>
            <p:nvPr/>
          </p:nvSpPr>
          <p:spPr bwMode="auto">
            <a:xfrm>
              <a:off x="60" y="78"/>
              <a:ext cx="2116" cy="406"/>
            </a:xfrm>
            <a:prstGeom prst="rect">
              <a:avLst/>
            </a:prstGeom>
            <a:noFill/>
            <a:ln w="9525">
              <a:noFill/>
              <a:miter lim="800000"/>
              <a:headEnd/>
              <a:tailEnd/>
            </a:ln>
          </p:spPr>
          <p:txBody>
            <a:bodyPr anchor="ctr"/>
            <a:lstStyle/>
            <a:p>
              <a:pPr algn="ctr">
                <a:lnSpc>
                  <a:spcPct val="100000"/>
                </a:lnSpc>
              </a:pPr>
              <a:r>
                <a:rPr lang="zh-CN" altLang="en-US" sz="2600">
                  <a:solidFill>
                    <a:srgbClr val="FFFFFF"/>
                  </a:solidFill>
                  <a:latin typeface="宋体" pitchFamily="2" charset="-122"/>
                </a:rPr>
                <a:t>课堂练习</a:t>
              </a:r>
            </a:p>
          </p:txBody>
        </p:sp>
      </p:grpSp>
      <p:pic>
        <p:nvPicPr>
          <p:cNvPr id="126980" name="Picture 7" descr="png-0168"/>
          <p:cNvPicPr>
            <a:picLocks noChangeAspect="1" noChangeArrowheads="1"/>
          </p:cNvPicPr>
          <p:nvPr/>
        </p:nvPicPr>
        <p:blipFill>
          <a:blip r:embed="rId3" cstate="print"/>
          <a:srcRect/>
          <a:stretch>
            <a:fillRect/>
          </a:stretch>
        </p:blipFill>
        <p:spPr bwMode="auto">
          <a:xfrm>
            <a:off x="2895600" y="381000"/>
            <a:ext cx="685800" cy="685800"/>
          </a:xfrm>
          <a:prstGeom prst="rect">
            <a:avLst/>
          </a:prstGeom>
          <a:noFill/>
          <a:ln w="9525">
            <a:noFill/>
            <a:miter lim="800000"/>
            <a:headEnd/>
            <a:tailEnd/>
          </a:ln>
        </p:spPr>
      </p:pic>
      <p:sp>
        <p:nvSpPr>
          <p:cNvPr id="30722" name="Text Box 2"/>
          <p:cNvSpPr txBox="1">
            <a:spLocks noChangeArrowheads="1"/>
          </p:cNvSpPr>
          <p:nvPr/>
        </p:nvSpPr>
        <p:spPr bwMode="auto">
          <a:xfrm>
            <a:off x="457200" y="1066800"/>
            <a:ext cx="8280400" cy="1296988"/>
          </a:xfrm>
          <a:prstGeom prst="rect">
            <a:avLst/>
          </a:prstGeom>
          <a:noFill/>
          <a:ln w="12700">
            <a:noFill/>
            <a:miter lim="800000"/>
            <a:headEnd/>
            <a:tailEnd/>
          </a:ln>
        </p:spPr>
        <p:txBody>
          <a:bodyPr>
            <a:spAutoFit/>
          </a:bodyPr>
          <a:lstStyle/>
          <a:p>
            <a:pPr>
              <a:lnSpc>
                <a:spcPct val="120000"/>
              </a:lnSpc>
              <a:spcBef>
                <a:spcPct val="50000"/>
              </a:spcBef>
            </a:pPr>
            <a:r>
              <a:rPr lang="en-US" altLang="zh-CN">
                <a:solidFill>
                  <a:srgbClr val="FF0000"/>
                </a:solidFill>
                <a:latin typeface="楷体" pitchFamily="49" charset="-122"/>
                <a:ea typeface="楷体" pitchFamily="49" charset="-122"/>
              </a:rPr>
              <a:t>     2.</a:t>
            </a:r>
            <a:r>
              <a:rPr lang="en-US" altLang="zh-CN">
                <a:solidFill>
                  <a:schemeClr val="tx1"/>
                </a:solidFill>
                <a:latin typeface="楷体" pitchFamily="49" charset="-122"/>
                <a:ea typeface="楷体" pitchFamily="49" charset="-122"/>
              </a:rPr>
              <a:t> </a:t>
            </a:r>
            <a:r>
              <a:rPr lang="zh-CN" altLang="en-US">
                <a:solidFill>
                  <a:schemeClr val="tx1"/>
                </a:solidFill>
                <a:latin typeface="宋体" pitchFamily="2" charset="-122"/>
              </a:rPr>
              <a:t>如图是一种太阳能汽车，从形状上看，这种汽车在高速行驶时对水平地面产生的压力与停在水平路面对地面的产生的压力相比，</a:t>
            </a:r>
            <a:r>
              <a:rPr lang="en-US" altLang="zh-CN">
                <a:solidFill>
                  <a:schemeClr val="tx1"/>
                </a:solidFill>
                <a:latin typeface="宋体" pitchFamily="2" charset="-122"/>
              </a:rPr>
              <a:t>F</a:t>
            </a:r>
            <a:r>
              <a:rPr lang="zh-CN" altLang="en-US" baseline="-16000">
                <a:solidFill>
                  <a:schemeClr val="tx1"/>
                </a:solidFill>
                <a:latin typeface="宋体" pitchFamily="2" charset="-122"/>
              </a:rPr>
              <a:t>行</a:t>
            </a:r>
            <a:r>
              <a:rPr lang="en-US" altLang="zh-CN">
                <a:solidFill>
                  <a:schemeClr val="tx1"/>
                </a:solidFill>
                <a:latin typeface="宋体" pitchFamily="2" charset="-122"/>
              </a:rPr>
              <a:t>______F</a:t>
            </a:r>
            <a:r>
              <a:rPr lang="zh-CN" altLang="en-US" baseline="-16000">
                <a:solidFill>
                  <a:schemeClr val="tx1"/>
                </a:solidFill>
                <a:latin typeface="宋体" pitchFamily="2" charset="-122"/>
              </a:rPr>
              <a:t>停</a:t>
            </a:r>
            <a:r>
              <a:rPr lang="zh-CN" altLang="en-US">
                <a:solidFill>
                  <a:schemeClr val="tx1"/>
                </a:solidFill>
                <a:latin typeface="宋体" pitchFamily="2" charset="-122"/>
              </a:rPr>
              <a:t>。    </a:t>
            </a:r>
          </a:p>
        </p:txBody>
      </p:sp>
      <p:pic>
        <p:nvPicPr>
          <p:cNvPr id="356366" name="图片 356365" descr="011706~1"/>
          <p:cNvPicPr>
            <a:picLocks noChangeAspect="1" noChangeArrowheads="1"/>
          </p:cNvPicPr>
          <p:nvPr/>
        </p:nvPicPr>
        <p:blipFill>
          <a:blip r:embed="rId4" cstate="print"/>
          <a:srcRect t="27922" b="23564"/>
          <a:stretch>
            <a:fillRect/>
          </a:stretch>
        </p:blipFill>
        <p:spPr bwMode="auto">
          <a:xfrm>
            <a:off x="2895600" y="2514600"/>
            <a:ext cx="3276600" cy="1295400"/>
          </a:xfrm>
          <a:prstGeom prst="rect">
            <a:avLst/>
          </a:prstGeom>
          <a:noFill/>
          <a:ln w="9525">
            <a:noFill/>
            <a:miter lim="800000"/>
            <a:headEnd/>
            <a:tailEnd/>
          </a:ln>
        </p:spPr>
      </p:pic>
      <p:sp>
        <p:nvSpPr>
          <p:cNvPr id="9" name="矩形 8"/>
          <p:cNvSpPr>
            <a:spLocks noChangeArrowheads="1"/>
          </p:cNvSpPr>
          <p:nvPr/>
        </p:nvSpPr>
        <p:spPr bwMode="auto">
          <a:xfrm>
            <a:off x="2133600" y="1828800"/>
            <a:ext cx="857250" cy="549275"/>
          </a:xfrm>
          <a:prstGeom prst="rect">
            <a:avLst/>
          </a:prstGeom>
          <a:noFill/>
          <a:ln w="9525">
            <a:noFill/>
            <a:miter lim="800000"/>
            <a:headEnd/>
            <a:tailEnd/>
          </a:ln>
        </p:spPr>
        <p:txBody>
          <a:bodyPr>
            <a:spAutoFit/>
          </a:bodyPr>
          <a:lstStyle/>
          <a:p>
            <a:pPr>
              <a:lnSpc>
                <a:spcPct val="125000"/>
              </a:lnSpc>
            </a:pPr>
            <a:r>
              <a:rPr lang="zh-CN" altLang="en-US" sz="2400">
                <a:solidFill>
                  <a:srgbClr val="FF0000"/>
                </a:solidFill>
                <a:ea typeface="黑体" pitchFamily="49" charset="-122"/>
              </a:rPr>
              <a:t>＜</a:t>
            </a:r>
          </a:p>
        </p:txBody>
      </p:sp>
      <p:sp>
        <p:nvSpPr>
          <p:cNvPr id="356368" name="Text Box 2"/>
          <p:cNvSpPr txBox="1">
            <a:spLocks noChangeArrowheads="1"/>
          </p:cNvSpPr>
          <p:nvPr/>
        </p:nvSpPr>
        <p:spPr bwMode="auto">
          <a:xfrm>
            <a:off x="685800" y="4038600"/>
            <a:ext cx="7924800" cy="1296988"/>
          </a:xfrm>
          <a:prstGeom prst="rect">
            <a:avLst/>
          </a:prstGeom>
          <a:noFill/>
          <a:ln w="12700">
            <a:noFill/>
            <a:miter lim="800000"/>
            <a:headEnd/>
            <a:tailEnd/>
          </a:ln>
        </p:spPr>
        <p:txBody>
          <a:bodyPr>
            <a:spAutoFit/>
          </a:bodyPr>
          <a:lstStyle/>
          <a:p>
            <a:pPr>
              <a:lnSpc>
                <a:spcPct val="120000"/>
              </a:lnSpc>
            </a:pPr>
            <a:r>
              <a:rPr lang="en-US" altLang="zh-CN">
                <a:solidFill>
                  <a:srgbClr val="FF0000"/>
                </a:solidFill>
                <a:latin typeface="宋体" pitchFamily="2" charset="-122"/>
              </a:rPr>
              <a:t>   3.</a:t>
            </a:r>
            <a:r>
              <a:rPr lang="en-US" altLang="zh-CN">
                <a:solidFill>
                  <a:schemeClr val="tx1"/>
                </a:solidFill>
                <a:latin typeface="宋体" pitchFamily="2" charset="-122"/>
              </a:rPr>
              <a:t> </a:t>
            </a:r>
            <a:r>
              <a:rPr lang="zh-CN" altLang="en-US">
                <a:solidFill>
                  <a:schemeClr val="tx1"/>
                </a:solidFill>
                <a:latin typeface="宋体" pitchFamily="2" charset="-122"/>
              </a:rPr>
              <a:t>如下图所示，通用一个漏斗向一支点燃的蜡烛的火焰吹气，则蜡烛的烛焰将</a:t>
            </a:r>
            <a:r>
              <a:rPr lang="en-US" altLang="zh-CN">
                <a:solidFill>
                  <a:schemeClr val="tx1"/>
                </a:solidFill>
                <a:latin typeface="宋体" pitchFamily="2" charset="-122"/>
              </a:rPr>
              <a:t>______________</a:t>
            </a:r>
            <a:r>
              <a:rPr lang="zh-CN" altLang="en-US">
                <a:solidFill>
                  <a:schemeClr val="tx1"/>
                </a:solidFill>
                <a:latin typeface="宋体" pitchFamily="2" charset="-122"/>
              </a:rPr>
              <a:t>。（选填“向左飘动、向右飘动、静止不动</a:t>
            </a:r>
            <a:r>
              <a:rPr lang="en-US" altLang="zh-CN">
                <a:solidFill>
                  <a:schemeClr val="tx1"/>
                </a:solidFill>
                <a:latin typeface="宋体" pitchFamily="2" charset="-122"/>
              </a:rPr>
              <a:t>)</a:t>
            </a:r>
            <a:r>
              <a:rPr lang="zh-CN" altLang="en-US">
                <a:solidFill>
                  <a:schemeClr val="tx1"/>
                </a:solidFill>
                <a:latin typeface="宋体" pitchFamily="2" charset="-122"/>
              </a:rPr>
              <a:t>。       </a:t>
            </a:r>
          </a:p>
        </p:txBody>
      </p:sp>
      <p:pic>
        <p:nvPicPr>
          <p:cNvPr id="356369"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667000" y="5257800"/>
            <a:ext cx="3429000" cy="1441450"/>
          </a:xfrm>
          <a:prstGeom prst="rect">
            <a:avLst/>
          </a:prstGeom>
          <a:noFill/>
          <a:ln w="9525">
            <a:noFill/>
            <a:miter lim="800000"/>
            <a:headEnd/>
            <a:tailEnd/>
          </a:ln>
        </p:spPr>
      </p:pic>
      <p:sp>
        <p:nvSpPr>
          <p:cNvPr id="356370" name="矩形 356369"/>
          <p:cNvSpPr>
            <a:spLocks noChangeArrowheads="1"/>
          </p:cNvSpPr>
          <p:nvPr/>
        </p:nvSpPr>
        <p:spPr bwMode="auto">
          <a:xfrm>
            <a:off x="3505200" y="4419600"/>
            <a:ext cx="1905000" cy="442913"/>
          </a:xfrm>
          <a:prstGeom prst="rect">
            <a:avLst/>
          </a:prstGeom>
          <a:noFill/>
          <a:ln w="9525">
            <a:noFill/>
            <a:miter lim="800000"/>
            <a:headEnd/>
            <a:tailEnd/>
          </a:ln>
        </p:spPr>
        <p:txBody>
          <a:bodyPr>
            <a:spAutoFit/>
          </a:bodyPr>
          <a:lstStyle/>
          <a:p>
            <a:pPr>
              <a:lnSpc>
                <a:spcPct val="100000"/>
              </a:lnSpc>
            </a:pPr>
            <a:r>
              <a:rPr lang="zh-CN" altLang="en-US" sz="2300">
                <a:solidFill>
                  <a:srgbClr val="FF0000"/>
                </a:solidFill>
              </a:rPr>
              <a:t>向左飘动</a:t>
            </a:r>
          </a:p>
        </p:txBody>
      </p:sp>
      <p:pic>
        <p:nvPicPr>
          <p:cNvPr id="126987" name="Picture 60" descr="back">
            <a:hlinkClick r:id="" action="ppaction://noaction"/>
          </p:cNvPr>
          <p:cNvPicPr>
            <a:picLocks noChangeAspect="1" noChangeArrowheads="1"/>
          </p:cNvPicPr>
          <p:nvPr/>
        </p:nvPicPr>
        <p:blipFill>
          <a:blip r:embed="rId6" cstate="print"/>
          <a:srcRect/>
          <a:stretch>
            <a:fillRect/>
          </a:stretch>
        </p:blipFill>
        <p:spPr bwMode="auto">
          <a:xfrm>
            <a:off x="4495800" y="6553200"/>
            <a:ext cx="228600" cy="228600"/>
          </a:xfrm>
          <a:prstGeom prst="rect">
            <a:avLst/>
          </a:prstGeom>
          <a:noFill/>
          <a:ln w="9525">
            <a:noFill/>
            <a:miter lim="800000"/>
            <a:headEnd/>
            <a:tailEnd/>
          </a:ln>
        </p:spPr>
      </p:pic>
      <p:pic>
        <p:nvPicPr>
          <p:cNvPr id="126988" name="Picture 64" descr="t01c7cec5e45640e58e">
            <a:hlinkClick r:id="rId7" action="ppaction://hlinksldjump"/>
          </p:cNvPr>
          <p:cNvPicPr>
            <a:picLocks noChangeAspect="1" noChangeArrowheads="1"/>
          </p:cNvPicPr>
          <p:nvPr/>
        </p:nvPicPr>
        <p:blipFill>
          <a:blip r:embed="rId8" cstate="print"/>
          <a:srcRect/>
          <a:stretch>
            <a:fillRect/>
          </a:stretch>
        </p:blipFill>
        <p:spPr bwMode="auto">
          <a:xfrm>
            <a:off x="4724400" y="6553200"/>
            <a:ext cx="228600" cy="228600"/>
          </a:xfrm>
          <a:prstGeom prst="rect">
            <a:avLst/>
          </a:prstGeom>
          <a:noFill/>
          <a:ln w="9525">
            <a:noFill/>
            <a:miter lim="800000"/>
            <a:headEnd/>
            <a:tailEnd/>
          </a:ln>
        </p:spPr>
      </p:pic>
      <p:pic>
        <p:nvPicPr>
          <p:cNvPr id="126989" name="图片 13329" descr="ldpi_1098026_2a1c5d7b6-dca9-4393-b961-9d4537c991ff">
            <a:hlinkClick r:id="rId9" action="ppaction://hlinksldjump"/>
          </p:cNvPr>
          <p:cNvPicPr>
            <a:picLocks noChangeAspect="1" noChangeArrowheads="1"/>
          </p:cNvPicPr>
          <p:nvPr/>
        </p:nvPicPr>
        <p:blipFill>
          <a:blip r:embed="rId10" cstate="print"/>
          <a:srcRect/>
          <a:stretch>
            <a:fillRect/>
          </a:stretch>
        </p:blipFill>
        <p:spPr bwMode="auto">
          <a:xfrm>
            <a:off x="50292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left)">
                                      <p:cBhvr>
                                        <p:cTn id="7" dur="500"/>
                                        <p:tgtEl>
                                          <p:spTgt spid="3072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6366"/>
                                        </p:tgtEl>
                                        <p:attrNameLst>
                                          <p:attrName>style.visibility</p:attrName>
                                        </p:attrNameLst>
                                      </p:cBhvr>
                                      <p:to>
                                        <p:strVal val="visible"/>
                                      </p:to>
                                    </p:set>
                                    <p:animEffect transition="in" filter="wipe(left)">
                                      <p:cBhvr>
                                        <p:cTn id="11" dur="500"/>
                                        <p:tgtEl>
                                          <p:spTgt spid="35636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56368"/>
                                        </p:tgtEl>
                                        <p:attrNameLst>
                                          <p:attrName>style.visibility</p:attrName>
                                        </p:attrNameLst>
                                      </p:cBhvr>
                                      <p:to>
                                        <p:strVal val="visible"/>
                                      </p:to>
                                    </p:set>
                                    <p:animEffect transition="in" filter="wipe(left)">
                                      <p:cBhvr>
                                        <p:cTn id="21" dur="500"/>
                                        <p:tgtEl>
                                          <p:spTgt spid="356368"/>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56369"/>
                                        </p:tgtEl>
                                        <p:attrNameLst>
                                          <p:attrName>style.visibility</p:attrName>
                                        </p:attrNameLst>
                                      </p:cBhvr>
                                      <p:to>
                                        <p:strVal val="visible"/>
                                      </p:to>
                                    </p:set>
                                    <p:animEffect transition="in" filter="wipe(left)">
                                      <p:cBhvr>
                                        <p:cTn id="25" dur="500"/>
                                        <p:tgtEl>
                                          <p:spTgt spid="35636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56370"/>
                                        </p:tgtEl>
                                        <p:attrNameLst>
                                          <p:attrName>style.visibility</p:attrName>
                                        </p:attrNameLst>
                                      </p:cBhvr>
                                      <p:to>
                                        <p:strVal val="visible"/>
                                      </p:to>
                                    </p:set>
                                    <p:animEffect transition="in" filter="wipe(left)">
                                      <p:cBhvr>
                                        <p:cTn id="30" dur="500"/>
                                        <p:tgtEl>
                                          <p:spTgt spid="356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9" grpId="0"/>
      <p:bldP spid="356368" grpId="0"/>
      <p:bldP spid="35637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657600" y="381000"/>
            <a:ext cx="1676400" cy="609600"/>
            <a:chOff x="0" y="0"/>
            <a:chExt cx="2231" cy="553"/>
          </a:xfrm>
        </p:grpSpPr>
        <p:pic>
          <p:nvPicPr>
            <p:cNvPr id="128002" name="圆角矩形 1"/>
            <p:cNvPicPr>
              <a:picLocks noChangeArrowheads="1"/>
            </p:cNvPicPr>
            <p:nvPr/>
          </p:nvPicPr>
          <p:blipFill>
            <a:blip r:embed="rId2" cstate="print"/>
            <a:srcRect/>
            <a:stretch>
              <a:fillRect/>
            </a:stretch>
          </p:blipFill>
          <p:spPr bwMode="auto">
            <a:xfrm>
              <a:off x="0" y="0"/>
              <a:ext cx="2231" cy="553"/>
            </a:xfrm>
            <a:prstGeom prst="rect">
              <a:avLst/>
            </a:prstGeom>
            <a:noFill/>
            <a:ln w="9525">
              <a:noFill/>
              <a:miter lim="800000"/>
              <a:headEnd/>
              <a:tailEnd/>
            </a:ln>
          </p:spPr>
        </p:pic>
        <p:sp>
          <p:nvSpPr>
            <p:cNvPr id="128003" name="Text Box 11"/>
            <p:cNvSpPr txBox="1">
              <a:spLocks noChangeArrowheads="1"/>
            </p:cNvSpPr>
            <p:nvPr/>
          </p:nvSpPr>
          <p:spPr bwMode="auto">
            <a:xfrm>
              <a:off x="60" y="78"/>
              <a:ext cx="2116" cy="406"/>
            </a:xfrm>
            <a:prstGeom prst="rect">
              <a:avLst/>
            </a:prstGeom>
            <a:noFill/>
            <a:ln w="9525">
              <a:noFill/>
              <a:miter lim="800000"/>
              <a:headEnd/>
              <a:tailEnd/>
            </a:ln>
          </p:spPr>
          <p:txBody>
            <a:bodyPr anchor="ctr"/>
            <a:lstStyle/>
            <a:p>
              <a:pPr algn="ctr">
                <a:lnSpc>
                  <a:spcPct val="100000"/>
                </a:lnSpc>
              </a:pPr>
              <a:r>
                <a:rPr lang="zh-CN" altLang="en-US" sz="2600">
                  <a:solidFill>
                    <a:srgbClr val="FFFFFF"/>
                  </a:solidFill>
                  <a:latin typeface="宋体" pitchFamily="2" charset="-122"/>
                </a:rPr>
                <a:t>课堂练习</a:t>
              </a:r>
            </a:p>
          </p:txBody>
        </p:sp>
      </p:grpSp>
      <p:pic>
        <p:nvPicPr>
          <p:cNvPr id="128004" name="Picture 7" descr="png-0168"/>
          <p:cNvPicPr>
            <a:picLocks noChangeAspect="1" noChangeArrowheads="1"/>
          </p:cNvPicPr>
          <p:nvPr/>
        </p:nvPicPr>
        <p:blipFill>
          <a:blip r:embed="rId3" cstate="print"/>
          <a:srcRect/>
          <a:stretch>
            <a:fillRect/>
          </a:stretch>
        </p:blipFill>
        <p:spPr bwMode="auto">
          <a:xfrm>
            <a:off x="2895600" y="381000"/>
            <a:ext cx="685800" cy="685800"/>
          </a:xfrm>
          <a:prstGeom prst="rect">
            <a:avLst/>
          </a:prstGeom>
          <a:noFill/>
          <a:ln w="9525">
            <a:noFill/>
            <a:miter lim="800000"/>
            <a:headEnd/>
            <a:tailEnd/>
          </a:ln>
        </p:spPr>
      </p:pic>
      <p:sp>
        <p:nvSpPr>
          <p:cNvPr id="128005" name="矩形 357387"/>
          <p:cNvSpPr>
            <a:spLocks noChangeArrowheads="1"/>
          </p:cNvSpPr>
          <p:nvPr/>
        </p:nvSpPr>
        <p:spPr bwMode="auto">
          <a:xfrm>
            <a:off x="609600" y="1143000"/>
            <a:ext cx="8228013" cy="1368425"/>
          </a:xfrm>
          <a:prstGeom prst="rect">
            <a:avLst/>
          </a:prstGeom>
          <a:noFill/>
          <a:ln w="9525">
            <a:noFill/>
            <a:miter lim="800000"/>
            <a:headEnd/>
            <a:tailEnd/>
          </a:ln>
        </p:spPr>
        <p:txBody>
          <a:bodyPr>
            <a:spAutoFit/>
          </a:bodyPr>
          <a:lstStyle/>
          <a:p>
            <a:pPr>
              <a:lnSpc>
                <a:spcPct val="125000"/>
              </a:lnSpc>
            </a:pPr>
            <a:r>
              <a:rPr lang="en-US" altLang="zh-CN" sz="2300">
                <a:solidFill>
                  <a:srgbClr val="FF0000"/>
                </a:solidFill>
                <a:latin typeface="宋体" pitchFamily="2" charset="-122"/>
              </a:rPr>
              <a:t>    </a:t>
            </a:r>
            <a:r>
              <a:rPr lang="en-US" altLang="zh-CN">
                <a:solidFill>
                  <a:srgbClr val="FF0000"/>
                </a:solidFill>
                <a:latin typeface="宋体" pitchFamily="2" charset="-122"/>
              </a:rPr>
              <a:t>4</a:t>
            </a:r>
            <a:r>
              <a:rPr lang="zh-CN" altLang="en-US">
                <a:solidFill>
                  <a:srgbClr val="FF0000"/>
                </a:solidFill>
                <a:latin typeface="宋体" pitchFamily="2" charset="-122"/>
              </a:rPr>
              <a:t>．</a:t>
            </a:r>
            <a:r>
              <a:rPr lang="zh-CN" altLang="en-US">
                <a:solidFill>
                  <a:schemeClr val="tx1"/>
                </a:solidFill>
                <a:latin typeface="宋体" pitchFamily="2" charset="-122"/>
              </a:rPr>
              <a:t>北方的人们常用冬天纸条糊窗缝，为了使纸条不易脱落，纸条应贴在窗的</a:t>
            </a:r>
            <a:r>
              <a:rPr lang="zh-CN" altLang="en-US" u="sng">
                <a:solidFill>
                  <a:schemeClr val="tx1"/>
                </a:solidFill>
                <a:latin typeface="宋体" pitchFamily="2" charset="-122"/>
              </a:rPr>
              <a:t>      </a:t>
            </a:r>
            <a:r>
              <a:rPr lang="zh-CN" altLang="en-US">
                <a:solidFill>
                  <a:schemeClr val="tx1"/>
                </a:solidFill>
                <a:latin typeface="宋体" pitchFamily="2" charset="-122"/>
              </a:rPr>
              <a:t>侧，风沿着墙面吹过时，墙上开着的窗口处悬挂着的薄纱窗帘会飘向房</a:t>
            </a:r>
            <a:r>
              <a:rPr lang="zh-CN" altLang="en-US" u="sng">
                <a:solidFill>
                  <a:schemeClr val="tx1"/>
                </a:solidFill>
                <a:latin typeface="宋体" pitchFamily="2" charset="-122"/>
              </a:rPr>
              <a:t>      </a:t>
            </a:r>
            <a:r>
              <a:rPr lang="zh-CN" altLang="en-US">
                <a:solidFill>
                  <a:schemeClr val="tx1"/>
                </a:solidFill>
                <a:latin typeface="宋体" pitchFamily="2" charset="-122"/>
              </a:rPr>
              <a:t>。   （填“内”“外”）</a:t>
            </a:r>
          </a:p>
        </p:txBody>
      </p:sp>
      <p:sp>
        <p:nvSpPr>
          <p:cNvPr id="357389" name="矩形 357388"/>
          <p:cNvSpPr>
            <a:spLocks noChangeArrowheads="1"/>
          </p:cNvSpPr>
          <p:nvPr/>
        </p:nvSpPr>
        <p:spPr bwMode="auto">
          <a:xfrm>
            <a:off x="1752600" y="2667000"/>
            <a:ext cx="5334000" cy="452438"/>
          </a:xfrm>
          <a:prstGeom prst="rect">
            <a:avLst/>
          </a:prstGeom>
          <a:noFill/>
          <a:ln w="9525">
            <a:solidFill>
              <a:srgbClr val="FF0000"/>
            </a:solidFill>
            <a:prstDash val="dashDot"/>
            <a:miter lim="800000"/>
            <a:headEnd/>
            <a:tailEnd/>
          </a:ln>
        </p:spPr>
        <p:txBody>
          <a:bodyPr>
            <a:spAutoFit/>
          </a:bodyPr>
          <a:lstStyle/>
          <a:p>
            <a:pPr algn="ctr">
              <a:lnSpc>
                <a:spcPct val="100000"/>
              </a:lnSpc>
            </a:pPr>
            <a:r>
              <a:rPr lang="en-US" altLang="zh-CN" sz="2300">
                <a:solidFill>
                  <a:srgbClr val="FF0000"/>
                </a:solidFill>
              </a:rPr>
              <a:t>  </a:t>
            </a:r>
            <a:r>
              <a:rPr lang="zh-CN" altLang="en-US" sz="2100">
                <a:solidFill>
                  <a:srgbClr val="FF0000"/>
                </a:solidFill>
              </a:rPr>
              <a:t>提示：</a:t>
            </a:r>
            <a:r>
              <a:rPr lang="zh-CN" altLang="en-US" sz="2100">
                <a:solidFill>
                  <a:schemeClr val="tx1"/>
                </a:solidFill>
              </a:rPr>
              <a:t>外面因刮风，气流快，压强小。</a:t>
            </a:r>
          </a:p>
        </p:txBody>
      </p:sp>
      <p:sp>
        <p:nvSpPr>
          <p:cNvPr id="357390" name="矩形 357389"/>
          <p:cNvSpPr>
            <a:spLocks noChangeArrowheads="1"/>
          </p:cNvSpPr>
          <p:nvPr/>
        </p:nvSpPr>
        <p:spPr bwMode="auto">
          <a:xfrm>
            <a:off x="2819400" y="1600200"/>
            <a:ext cx="490538" cy="457200"/>
          </a:xfrm>
          <a:prstGeom prst="rect">
            <a:avLst/>
          </a:prstGeom>
          <a:noFill/>
          <a:ln w="9525">
            <a:noFill/>
            <a:miter lim="800000"/>
            <a:headEnd/>
            <a:tailEnd/>
          </a:ln>
        </p:spPr>
        <p:txBody>
          <a:bodyPr wrap="none">
            <a:spAutoFit/>
          </a:bodyPr>
          <a:lstStyle/>
          <a:p>
            <a:pPr>
              <a:lnSpc>
                <a:spcPct val="100000"/>
              </a:lnSpc>
            </a:pPr>
            <a:r>
              <a:rPr lang="zh-CN" altLang="en-US" sz="2400">
                <a:solidFill>
                  <a:srgbClr val="FF0000"/>
                </a:solidFill>
              </a:rPr>
              <a:t>内</a:t>
            </a:r>
          </a:p>
        </p:txBody>
      </p:sp>
      <p:sp>
        <p:nvSpPr>
          <p:cNvPr id="357391" name="矩形 357390"/>
          <p:cNvSpPr>
            <a:spLocks noChangeArrowheads="1"/>
          </p:cNvSpPr>
          <p:nvPr/>
        </p:nvSpPr>
        <p:spPr bwMode="auto">
          <a:xfrm>
            <a:off x="4572000" y="1981200"/>
            <a:ext cx="838200" cy="457200"/>
          </a:xfrm>
          <a:prstGeom prst="rect">
            <a:avLst/>
          </a:prstGeom>
          <a:noFill/>
          <a:ln w="9525">
            <a:noFill/>
            <a:miter lim="800000"/>
            <a:headEnd/>
            <a:tailEnd/>
          </a:ln>
        </p:spPr>
        <p:txBody>
          <a:bodyPr>
            <a:spAutoFit/>
          </a:bodyPr>
          <a:lstStyle/>
          <a:p>
            <a:pPr>
              <a:lnSpc>
                <a:spcPct val="100000"/>
              </a:lnSpc>
            </a:pPr>
            <a:r>
              <a:rPr lang="zh-CN" altLang="en-US" sz="2400">
                <a:solidFill>
                  <a:srgbClr val="FF0000"/>
                </a:solidFill>
              </a:rPr>
              <a:t>外</a:t>
            </a:r>
          </a:p>
        </p:txBody>
      </p:sp>
      <p:sp>
        <p:nvSpPr>
          <p:cNvPr id="357392" name="矩形 357391"/>
          <p:cNvSpPr>
            <a:spLocks noChangeArrowheads="1"/>
          </p:cNvSpPr>
          <p:nvPr/>
        </p:nvSpPr>
        <p:spPr bwMode="auto">
          <a:xfrm>
            <a:off x="609600" y="3429000"/>
            <a:ext cx="8229600" cy="2903538"/>
          </a:xfrm>
          <a:prstGeom prst="rect">
            <a:avLst/>
          </a:prstGeom>
          <a:noFill/>
          <a:ln w="9525">
            <a:noFill/>
            <a:miter lim="800000"/>
            <a:headEnd/>
            <a:tailEnd/>
          </a:ln>
        </p:spPr>
        <p:txBody>
          <a:bodyPr>
            <a:spAutoFit/>
          </a:bodyPr>
          <a:lstStyle/>
          <a:p>
            <a:pPr>
              <a:lnSpc>
                <a:spcPct val="120000"/>
              </a:lnSpc>
            </a:pPr>
            <a:r>
              <a:rPr lang="en-US" altLang="zh-CN">
                <a:solidFill>
                  <a:schemeClr val="tx1"/>
                </a:solidFill>
                <a:latin typeface="宋体" pitchFamily="2" charset="-122"/>
              </a:rPr>
              <a:t>    </a:t>
            </a:r>
            <a:r>
              <a:rPr lang="en-US" altLang="zh-CN">
                <a:solidFill>
                  <a:srgbClr val="FF0000"/>
                </a:solidFill>
                <a:latin typeface="宋体" pitchFamily="2" charset="-122"/>
              </a:rPr>
              <a:t>5</a:t>
            </a:r>
            <a:r>
              <a:rPr lang="zh-CN" altLang="en-US">
                <a:solidFill>
                  <a:srgbClr val="FF0000"/>
                </a:solidFill>
                <a:latin typeface="宋体" pitchFamily="2" charset="-122"/>
              </a:rPr>
              <a:t>．</a:t>
            </a:r>
            <a:r>
              <a:rPr lang="zh-CN" altLang="en-US">
                <a:solidFill>
                  <a:schemeClr val="tx1"/>
                </a:solidFill>
                <a:latin typeface="宋体" pitchFamily="2" charset="-122"/>
              </a:rPr>
              <a:t>草原上常刮起龙卷风，它能把地面上的物体或人畜“吸”起卷入空中。龙卷风的实质是高速旋转的气流，它能“吸”起物体是因为龙卷风（      ）</a:t>
            </a:r>
          </a:p>
          <a:p>
            <a:pPr>
              <a:lnSpc>
                <a:spcPct val="120000"/>
              </a:lnSpc>
            </a:pPr>
            <a:r>
              <a:rPr lang="zh-CN" altLang="en-US">
                <a:solidFill>
                  <a:schemeClr val="tx1"/>
                </a:solidFill>
                <a:latin typeface="宋体" pitchFamily="2" charset="-122"/>
              </a:rPr>
              <a:t>    </a:t>
            </a:r>
            <a:r>
              <a:rPr lang="en-US" altLang="zh-CN">
                <a:solidFill>
                  <a:schemeClr val="tx1"/>
                </a:solidFill>
                <a:latin typeface="宋体" pitchFamily="2" charset="-122"/>
              </a:rPr>
              <a:t>A </a:t>
            </a:r>
            <a:r>
              <a:rPr lang="zh-CN" altLang="en-US">
                <a:solidFill>
                  <a:schemeClr val="tx1"/>
                </a:solidFill>
                <a:latin typeface="宋体" pitchFamily="2" charset="-122"/>
              </a:rPr>
              <a:t>内部压强远大于外部压强    </a:t>
            </a:r>
          </a:p>
          <a:p>
            <a:pPr>
              <a:lnSpc>
                <a:spcPct val="120000"/>
              </a:lnSpc>
            </a:pPr>
            <a:r>
              <a:rPr lang="zh-CN" altLang="en-US">
                <a:solidFill>
                  <a:schemeClr val="tx1"/>
                </a:solidFill>
                <a:latin typeface="宋体" pitchFamily="2" charset="-122"/>
              </a:rPr>
              <a:t>    </a:t>
            </a:r>
            <a:r>
              <a:rPr lang="en-US" altLang="zh-CN">
                <a:solidFill>
                  <a:schemeClr val="tx1"/>
                </a:solidFill>
                <a:latin typeface="宋体" pitchFamily="2" charset="-122"/>
              </a:rPr>
              <a:t>B </a:t>
            </a:r>
            <a:r>
              <a:rPr lang="zh-CN" altLang="en-US">
                <a:solidFill>
                  <a:schemeClr val="tx1"/>
                </a:solidFill>
              </a:rPr>
              <a:t>内部压强远小于外部压强</a:t>
            </a:r>
            <a:endParaRPr lang="zh-CN" altLang="en-US">
              <a:solidFill>
                <a:schemeClr val="tx1"/>
              </a:solidFill>
              <a:latin typeface="宋体" pitchFamily="2" charset="-122"/>
            </a:endParaRPr>
          </a:p>
          <a:p>
            <a:pPr>
              <a:lnSpc>
                <a:spcPct val="120000"/>
              </a:lnSpc>
            </a:pPr>
            <a:r>
              <a:rPr lang="zh-CN" altLang="en-US">
                <a:solidFill>
                  <a:schemeClr val="tx1"/>
                </a:solidFill>
                <a:latin typeface="宋体" pitchFamily="2" charset="-122"/>
              </a:rPr>
              <a:t>    </a:t>
            </a:r>
            <a:r>
              <a:rPr lang="en-US" altLang="zh-CN">
                <a:solidFill>
                  <a:schemeClr val="tx1"/>
                </a:solidFill>
                <a:latin typeface="宋体" pitchFamily="2" charset="-122"/>
              </a:rPr>
              <a:t>C </a:t>
            </a:r>
            <a:r>
              <a:rPr lang="zh-CN" altLang="en-US">
                <a:solidFill>
                  <a:schemeClr val="tx1"/>
                </a:solidFill>
                <a:latin typeface="宋体" pitchFamily="2" charset="-122"/>
              </a:rPr>
              <a:t>增大了空气对物体的浮力</a:t>
            </a:r>
          </a:p>
          <a:p>
            <a:pPr>
              <a:lnSpc>
                <a:spcPct val="120000"/>
              </a:lnSpc>
            </a:pPr>
            <a:r>
              <a:rPr lang="zh-CN" altLang="en-US">
                <a:solidFill>
                  <a:schemeClr val="tx1"/>
                </a:solidFill>
                <a:latin typeface="宋体" pitchFamily="2" charset="-122"/>
              </a:rPr>
              <a:t>    </a:t>
            </a:r>
            <a:r>
              <a:rPr lang="en-US" altLang="zh-CN">
                <a:solidFill>
                  <a:schemeClr val="tx1"/>
                </a:solidFill>
                <a:latin typeface="宋体" pitchFamily="2" charset="-122"/>
              </a:rPr>
              <a:t>D </a:t>
            </a:r>
            <a:r>
              <a:rPr lang="zh-CN" altLang="en-US">
                <a:solidFill>
                  <a:schemeClr val="tx1"/>
                </a:solidFill>
                <a:latin typeface="宋体" pitchFamily="2" charset="-122"/>
              </a:rPr>
              <a:t>使物体受到的重力变小 </a:t>
            </a:r>
          </a:p>
        </p:txBody>
      </p:sp>
      <p:sp>
        <p:nvSpPr>
          <p:cNvPr id="357393" name="文本框 357392"/>
          <p:cNvSpPr txBox="1">
            <a:spLocks noChangeArrowheads="1"/>
          </p:cNvSpPr>
          <p:nvPr/>
        </p:nvSpPr>
        <p:spPr bwMode="auto">
          <a:xfrm>
            <a:off x="3124200" y="4191000"/>
            <a:ext cx="1143000" cy="641350"/>
          </a:xfrm>
          <a:prstGeom prst="rect">
            <a:avLst/>
          </a:prstGeom>
          <a:noFill/>
          <a:ln w="9525">
            <a:noFill/>
            <a:miter lim="800000"/>
            <a:headEnd/>
            <a:tailEnd/>
          </a:ln>
        </p:spPr>
        <p:txBody>
          <a:bodyPr>
            <a:spAutoFit/>
          </a:bodyPr>
          <a:lstStyle/>
          <a:p>
            <a:pPr>
              <a:lnSpc>
                <a:spcPct val="100000"/>
              </a:lnSpc>
              <a:spcBef>
                <a:spcPct val="50000"/>
              </a:spcBef>
            </a:pPr>
            <a:r>
              <a:rPr lang="en-US" altLang="zh-CN" sz="3600">
                <a:solidFill>
                  <a:srgbClr val="FF0000"/>
                </a:solidFill>
                <a:latin typeface="Times New Roman" pitchFamily="18" charset="0"/>
                <a:ea typeface="华文行楷" pitchFamily="2" charset="-122"/>
              </a:rPr>
              <a:t>B</a:t>
            </a:r>
          </a:p>
        </p:txBody>
      </p:sp>
      <p:pic>
        <p:nvPicPr>
          <p:cNvPr id="357394" name="图片 357393" descr="ac3df54791f6365f2a008cb72dc47aeb"/>
          <p:cNvPicPr>
            <a:picLocks noChangeAspect="1" noChangeArrowheads="1"/>
          </p:cNvPicPr>
          <p:nvPr/>
        </p:nvPicPr>
        <p:blipFill>
          <a:blip r:embed="rId4" cstate="print"/>
          <a:srcRect/>
          <a:stretch>
            <a:fillRect/>
          </a:stretch>
        </p:blipFill>
        <p:spPr bwMode="auto">
          <a:xfrm>
            <a:off x="5181600" y="4495800"/>
            <a:ext cx="2971800" cy="1881188"/>
          </a:xfrm>
          <a:prstGeom prst="rect">
            <a:avLst/>
          </a:prstGeom>
          <a:noFill/>
          <a:ln w="9525">
            <a:noFill/>
            <a:miter lim="800000"/>
            <a:headEnd/>
            <a:tailEnd/>
          </a:ln>
        </p:spPr>
      </p:pic>
      <p:pic>
        <p:nvPicPr>
          <p:cNvPr id="128012" name="Picture 60" descr="back">
            <a:hlinkClick r:id="" action="ppaction://noaction"/>
          </p:cNvPr>
          <p:cNvPicPr>
            <a:picLocks noChangeAspect="1" noChangeArrowheads="1"/>
          </p:cNvPicPr>
          <p:nvPr/>
        </p:nvPicPr>
        <p:blipFill>
          <a:blip r:embed="rId5" cstate="print"/>
          <a:srcRect/>
          <a:stretch>
            <a:fillRect/>
          </a:stretch>
        </p:blipFill>
        <p:spPr bwMode="auto">
          <a:xfrm>
            <a:off x="4495800" y="6553200"/>
            <a:ext cx="228600" cy="228600"/>
          </a:xfrm>
          <a:prstGeom prst="rect">
            <a:avLst/>
          </a:prstGeom>
          <a:noFill/>
          <a:ln w="9525">
            <a:noFill/>
            <a:miter lim="800000"/>
            <a:headEnd/>
            <a:tailEnd/>
          </a:ln>
        </p:spPr>
      </p:pic>
      <p:pic>
        <p:nvPicPr>
          <p:cNvPr id="128013" name="Picture 64" descr="t01c7cec5e45640e58e">
            <a:hlinkClick r:id="rId6" action="ppaction://hlinksldjump"/>
          </p:cNvPr>
          <p:cNvPicPr>
            <a:picLocks noChangeAspect="1" noChangeArrowheads="1"/>
          </p:cNvPicPr>
          <p:nvPr/>
        </p:nvPicPr>
        <p:blipFill>
          <a:blip r:embed="rId7" cstate="print"/>
          <a:srcRect/>
          <a:stretch>
            <a:fillRect/>
          </a:stretch>
        </p:blipFill>
        <p:spPr bwMode="auto">
          <a:xfrm>
            <a:off x="4724400" y="6553200"/>
            <a:ext cx="228600" cy="228600"/>
          </a:xfrm>
          <a:prstGeom prst="rect">
            <a:avLst/>
          </a:prstGeom>
          <a:noFill/>
          <a:ln w="9525">
            <a:noFill/>
            <a:miter lim="800000"/>
            <a:headEnd/>
            <a:tailEnd/>
          </a:ln>
        </p:spPr>
      </p:pic>
      <p:pic>
        <p:nvPicPr>
          <p:cNvPr id="128014" name="图片 13329" descr="ldpi_1098026_2a1c5d7b6-dca9-4393-b961-9d4537c991ff">
            <a:hlinkClick r:id="rId8" action="ppaction://hlinksldjump"/>
          </p:cNvPr>
          <p:cNvPicPr>
            <a:picLocks noChangeAspect="1" noChangeArrowheads="1"/>
          </p:cNvPicPr>
          <p:nvPr/>
        </p:nvPicPr>
        <p:blipFill>
          <a:blip r:embed="rId9" cstate="print"/>
          <a:srcRect/>
          <a:stretch>
            <a:fillRect/>
          </a:stretch>
        </p:blipFill>
        <p:spPr bwMode="auto">
          <a:xfrm>
            <a:off x="50292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7389"/>
                                        </p:tgtEl>
                                        <p:attrNameLst>
                                          <p:attrName>style.visibility</p:attrName>
                                        </p:attrNameLst>
                                      </p:cBhvr>
                                      <p:to>
                                        <p:strVal val="visible"/>
                                      </p:to>
                                    </p:set>
                                    <p:animEffect transition="in" filter="wipe(left)">
                                      <p:cBhvr>
                                        <p:cTn id="7" dur="500"/>
                                        <p:tgtEl>
                                          <p:spTgt spid="3573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7390"/>
                                        </p:tgtEl>
                                        <p:attrNameLst>
                                          <p:attrName>style.visibility</p:attrName>
                                        </p:attrNameLst>
                                      </p:cBhvr>
                                      <p:to>
                                        <p:strVal val="visible"/>
                                      </p:to>
                                    </p:set>
                                    <p:animEffect transition="in" filter="wipe(left)">
                                      <p:cBhvr>
                                        <p:cTn id="12" dur="500"/>
                                        <p:tgtEl>
                                          <p:spTgt spid="3573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7391"/>
                                        </p:tgtEl>
                                        <p:attrNameLst>
                                          <p:attrName>style.visibility</p:attrName>
                                        </p:attrNameLst>
                                      </p:cBhvr>
                                      <p:to>
                                        <p:strVal val="visible"/>
                                      </p:to>
                                    </p:set>
                                    <p:animEffect transition="in" filter="wipe(left)">
                                      <p:cBhvr>
                                        <p:cTn id="17" dur="500"/>
                                        <p:tgtEl>
                                          <p:spTgt spid="35739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7392"/>
                                        </p:tgtEl>
                                        <p:attrNameLst>
                                          <p:attrName>style.visibility</p:attrName>
                                        </p:attrNameLst>
                                      </p:cBhvr>
                                      <p:to>
                                        <p:strVal val="visible"/>
                                      </p:to>
                                    </p:set>
                                    <p:animEffect transition="in" filter="wipe(left)">
                                      <p:cBhvr>
                                        <p:cTn id="22" dur="500"/>
                                        <p:tgtEl>
                                          <p:spTgt spid="357392"/>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35739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57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9" grpId="0" animBg="1"/>
      <p:bldP spid="357390" grpId="0"/>
      <p:bldP spid="357391" grpId="0"/>
      <p:bldP spid="357392" grpId="0"/>
      <p:bldP spid="35739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657600" y="381000"/>
            <a:ext cx="1676400" cy="609600"/>
            <a:chOff x="0" y="0"/>
            <a:chExt cx="2231" cy="553"/>
          </a:xfrm>
        </p:grpSpPr>
        <p:pic>
          <p:nvPicPr>
            <p:cNvPr id="129026" name="圆角矩形 1"/>
            <p:cNvPicPr>
              <a:picLocks noChangeArrowheads="1"/>
            </p:cNvPicPr>
            <p:nvPr/>
          </p:nvPicPr>
          <p:blipFill>
            <a:blip r:embed="rId2" cstate="print"/>
            <a:srcRect/>
            <a:stretch>
              <a:fillRect/>
            </a:stretch>
          </p:blipFill>
          <p:spPr bwMode="auto">
            <a:xfrm>
              <a:off x="0" y="0"/>
              <a:ext cx="2231" cy="553"/>
            </a:xfrm>
            <a:prstGeom prst="rect">
              <a:avLst/>
            </a:prstGeom>
            <a:noFill/>
            <a:ln w="9525">
              <a:noFill/>
              <a:miter lim="800000"/>
              <a:headEnd/>
              <a:tailEnd/>
            </a:ln>
          </p:spPr>
        </p:pic>
        <p:sp>
          <p:nvSpPr>
            <p:cNvPr id="129027" name="Text Box 11"/>
            <p:cNvSpPr txBox="1">
              <a:spLocks noChangeArrowheads="1"/>
            </p:cNvSpPr>
            <p:nvPr/>
          </p:nvSpPr>
          <p:spPr bwMode="auto">
            <a:xfrm>
              <a:off x="60" y="78"/>
              <a:ext cx="2116" cy="406"/>
            </a:xfrm>
            <a:prstGeom prst="rect">
              <a:avLst/>
            </a:prstGeom>
            <a:noFill/>
            <a:ln w="9525">
              <a:noFill/>
              <a:miter lim="800000"/>
              <a:headEnd/>
              <a:tailEnd/>
            </a:ln>
          </p:spPr>
          <p:txBody>
            <a:bodyPr anchor="ctr"/>
            <a:lstStyle/>
            <a:p>
              <a:pPr algn="ctr">
                <a:lnSpc>
                  <a:spcPct val="100000"/>
                </a:lnSpc>
              </a:pPr>
              <a:r>
                <a:rPr lang="zh-CN" altLang="en-US" sz="2600">
                  <a:solidFill>
                    <a:srgbClr val="FFFFFF"/>
                  </a:solidFill>
                  <a:latin typeface="宋体" pitchFamily="2" charset="-122"/>
                </a:rPr>
                <a:t>课堂练习</a:t>
              </a:r>
            </a:p>
          </p:txBody>
        </p:sp>
      </p:grpSp>
      <p:pic>
        <p:nvPicPr>
          <p:cNvPr id="129028" name="Picture 7" descr="png-0168"/>
          <p:cNvPicPr>
            <a:picLocks noChangeAspect="1" noChangeArrowheads="1"/>
          </p:cNvPicPr>
          <p:nvPr/>
        </p:nvPicPr>
        <p:blipFill>
          <a:blip r:embed="rId3" cstate="print"/>
          <a:srcRect/>
          <a:stretch>
            <a:fillRect/>
          </a:stretch>
        </p:blipFill>
        <p:spPr bwMode="auto">
          <a:xfrm>
            <a:off x="2895600" y="381000"/>
            <a:ext cx="685800" cy="685800"/>
          </a:xfrm>
          <a:prstGeom prst="rect">
            <a:avLst/>
          </a:prstGeom>
          <a:noFill/>
          <a:ln w="9525">
            <a:noFill/>
            <a:miter lim="800000"/>
            <a:headEnd/>
            <a:tailEnd/>
          </a:ln>
        </p:spPr>
      </p:pic>
      <p:sp>
        <p:nvSpPr>
          <p:cNvPr id="129029" name="矩形 358412"/>
          <p:cNvSpPr>
            <a:spLocks noChangeArrowheads="1"/>
          </p:cNvSpPr>
          <p:nvPr/>
        </p:nvSpPr>
        <p:spPr bwMode="auto">
          <a:xfrm>
            <a:off x="533400" y="1143000"/>
            <a:ext cx="8280400" cy="2370138"/>
          </a:xfrm>
          <a:prstGeom prst="rect">
            <a:avLst/>
          </a:prstGeom>
          <a:noFill/>
          <a:ln w="9525">
            <a:noFill/>
            <a:miter lim="800000"/>
            <a:headEnd/>
            <a:tailEnd/>
          </a:ln>
        </p:spPr>
        <p:txBody>
          <a:bodyPr>
            <a:spAutoFit/>
          </a:bodyPr>
          <a:lstStyle/>
          <a:p>
            <a:pPr>
              <a:lnSpc>
                <a:spcPct val="130000"/>
              </a:lnSpc>
            </a:pPr>
            <a:r>
              <a:rPr lang="en-US" altLang="zh-CN">
                <a:solidFill>
                  <a:schemeClr val="tx1"/>
                </a:solidFill>
                <a:latin typeface="宋体" pitchFamily="2" charset="-122"/>
              </a:rPr>
              <a:t>   </a:t>
            </a:r>
            <a:r>
              <a:rPr lang="en-US" altLang="zh-CN">
                <a:solidFill>
                  <a:srgbClr val="FF0000"/>
                </a:solidFill>
                <a:latin typeface="宋体" pitchFamily="2" charset="-122"/>
              </a:rPr>
              <a:t> </a:t>
            </a:r>
            <a:r>
              <a:rPr lang="en-US" altLang="zh-CN" sz="2300">
                <a:solidFill>
                  <a:srgbClr val="FF0000"/>
                </a:solidFill>
                <a:latin typeface="宋体" pitchFamily="2" charset="-122"/>
              </a:rPr>
              <a:t>6.</a:t>
            </a:r>
            <a:r>
              <a:rPr lang="zh-CN" altLang="en-US" sz="2300">
                <a:solidFill>
                  <a:schemeClr val="tx1"/>
                </a:solidFill>
                <a:latin typeface="宋体" pitchFamily="2" charset="-122"/>
              </a:rPr>
              <a:t>某校八年级物理课外小组的同学为了探究飞机的升力，制作了一个如下图所示的机翼模型，并把它穿在一根铁丝上，在铁丝的上下各挂一个弹簧测力计，然后接通电风扇对着机翼吹风，则弹簧测力计</a:t>
            </a:r>
            <a:r>
              <a:rPr lang="en-US" altLang="zh-CN" sz="2300" i="1">
                <a:solidFill>
                  <a:schemeClr val="tx1"/>
                </a:solidFill>
                <a:latin typeface="宋体" pitchFamily="2" charset="-122"/>
              </a:rPr>
              <a:t>A</a:t>
            </a:r>
            <a:r>
              <a:rPr lang="en-US" altLang="zh-CN" sz="2300">
                <a:solidFill>
                  <a:schemeClr val="tx1"/>
                </a:solidFill>
                <a:latin typeface="宋体" pitchFamily="2" charset="-122"/>
              </a:rPr>
              <a:t> </a:t>
            </a:r>
            <a:r>
              <a:rPr lang="zh-CN" altLang="en-US" sz="2300">
                <a:solidFill>
                  <a:schemeClr val="tx1"/>
                </a:solidFill>
                <a:latin typeface="宋体" pitchFamily="2" charset="-122"/>
              </a:rPr>
              <a:t>的示数将</a:t>
            </a:r>
            <a:r>
              <a:rPr lang="en-US" altLang="zh-CN" sz="2300">
                <a:solidFill>
                  <a:schemeClr val="tx1"/>
                </a:solidFill>
                <a:latin typeface="宋体" pitchFamily="2" charset="-122"/>
              </a:rPr>
              <a:t>________</a:t>
            </a:r>
            <a:r>
              <a:rPr lang="zh-CN" altLang="en-US" sz="2300">
                <a:solidFill>
                  <a:schemeClr val="tx1"/>
                </a:solidFill>
                <a:latin typeface="宋体" pitchFamily="2" charset="-122"/>
              </a:rPr>
              <a:t>，弹簧测力计</a:t>
            </a:r>
            <a:r>
              <a:rPr lang="en-US" altLang="zh-CN" sz="2300" i="1">
                <a:solidFill>
                  <a:schemeClr val="tx1"/>
                </a:solidFill>
                <a:latin typeface="宋体" pitchFamily="2" charset="-122"/>
              </a:rPr>
              <a:t>B </a:t>
            </a:r>
            <a:r>
              <a:rPr lang="zh-CN" altLang="en-US" sz="2300">
                <a:solidFill>
                  <a:schemeClr val="tx1"/>
                </a:solidFill>
                <a:latin typeface="宋体" pitchFamily="2" charset="-122"/>
              </a:rPr>
              <a:t>的示数将</a:t>
            </a:r>
            <a:r>
              <a:rPr lang="en-US" altLang="zh-CN" sz="2300">
                <a:solidFill>
                  <a:schemeClr val="tx1"/>
                </a:solidFill>
                <a:latin typeface="宋体" pitchFamily="2" charset="-122"/>
              </a:rPr>
              <a:t>_________</a:t>
            </a:r>
            <a:r>
              <a:rPr lang="zh-CN" altLang="en-US" sz="2300">
                <a:solidFill>
                  <a:schemeClr val="tx1"/>
                </a:solidFill>
                <a:latin typeface="宋体" pitchFamily="2" charset="-122"/>
              </a:rPr>
              <a:t>。（选填“增大、减小、不变”）                          </a:t>
            </a:r>
          </a:p>
        </p:txBody>
      </p:sp>
      <p:sp>
        <p:nvSpPr>
          <p:cNvPr id="358414" name="矩形 358413"/>
          <p:cNvSpPr>
            <a:spLocks noChangeArrowheads="1"/>
          </p:cNvSpPr>
          <p:nvPr/>
        </p:nvSpPr>
        <p:spPr bwMode="auto">
          <a:xfrm>
            <a:off x="4953000" y="2590800"/>
            <a:ext cx="1295400" cy="442913"/>
          </a:xfrm>
          <a:prstGeom prst="rect">
            <a:avLst/>
          </a:prstGeom>
          <a:noFill/>
          <a:ln w="9525">
            <a:noFill/>
            <a:miter lim="800000"/>
            <a:headEnd/>
            <a:tailEnd/>
          </a:ln>
        </p:spPr>
        <p:txBody>
          <a:bodyPr>
            <a:spAutoFit/>
          </a:bodyPr>
          <a:lstStyle/>
          <a:p>
            <a:pPr>
              <a:lnSpc>
                <a:spcPct val="100000"/>
              </a:lnSpc>
            </a:pPr>
            <a:r>
              <a:rPr lang="zh-CN" altLang="en-US" sz="2300">
                <a:solidFill>
                  <a:srgbClr val="FF0000"/>
                </a:solidFill>
                <a:ea typeface="黑体" pitchFamily="49" charset="-122"/>
              </a:rPr>
              <a:t>减小</a:t>
            </a:r>
          </a:p>
        </p:txBody>
      </p:sp>
      <p:sp>
        <p:nvSpPr>
          <p:cNvPr id="358415" name="矩形 358414"/>
          <p:cNvSpPr>
            <a:spLocks noChangeArrowheads="1"/>
          </p:cNvSpPr>
          <p:nvPr/>
        </p:nvSpPr>
        <p:spPr bwMode="auto">
          <a:xfrm>
            <a:off x="1524000" y="3048000"/>
            <a:ext cx="1219200" cy="442913"/>
          </a:xfrm>
          <a:prstGeom prst="rect">
            <a:avLst/>
          </a:prstGeom>
          <a:noFill/>
          <a:ln w="9525">
            <a:noFill/>
            <a:miter lim="800000"/>
            <a:headEnd/>
            <a:tailEnd/>
          </a:ln>
        </p:spPr>
        <p:txBody>
          <a:bodyPr>
            <a:spAutoFit/>
          </a:bodyPr>
          <a:lstStyle/>
          <a:p>
            <a:pPr>
              <a:lnSpc>
                <a:spcPct val="100000"/>
              </a:lnSpc>
            </a:pPr>
            <a:r>
              <a:rPr lang="zh-CN" altLang="en-US" sz="2300">
                <a:solidFill>
                  <a:srgbClr val="FF0000"/>
                </a:solidFill>
                <a:ea typeface="黑体" pitchFamily="49" charset="-122"/>
              </a:rPr>
              <a:t>增大</a:t>
            </a:r>
          </a:p>
        </p:txBody>
      </p:sp>
      <p:pic>
        <p:nvPicPr>
          <p:cNvPr id="129032" name="图片 358415" descr="20013260-1"/>
          <p:cNvPicPr>
            <a:picLocks noChangeAspect="1" noChangeArrowheads="1"/>
          </p:cNvPicPr>
          <p:nvPr/>
        </p:nvPicPr>
        <p:blipFill>
          <a:blip r:embed="rId4" cstate="print"/>
          <a:srcRect/>
          <a:stretch>
            <a:fillRect/>
          </a:stretch>
        </p:blipFill>
        <p:spPr bwMode="auto">
          <a:xfrm>
            <a:off x="3124200" y="3886200"/>
            <a:ext cx="2514600" cy="2305050"/>
          </a:xfrm>
          <a:prstGeom prst="rect">
            <a:avLst/>
          </a:prstGeom>
          <a:noFill/>
          <a:ln w="9525">
            <a:noFill/>
            <a:miter lim="800000"/>
            <a:headEnd/>
            <a:tailEnd/>
          </a:ln>
        </p:spPr>
      </p:pic>
      <p:pic>
        <p:nvPicPr>
          <p:cNvPr id="129033" name="Picture 60" descr="back">
            <a:hlinkClick r:id="" action="ppaction://noaction"/>
          </p:cNvPr>
          <p:cNvPicPr>
            <a:picLocks noChangeAspect="1" noChangeArrowheads="1"/>
          </p:cNvPicPr>
          <p:nvPr/>
        </p:nvPicPr>
        <p:blipFill>
          <a:blip r:embed="rId5" cstate="print"/>
          <a:srcRect/>
          <a:stretch>
            <a:fillRect/>
          </a:stretch>
        </p:blipFill>
        <p:spPr bwMode="auto">
          <a:xfrm>
            <a:off x="4495800" y="6553200"/>
            <a:ext cx="228600" cy="228600"/>
          </a:xfrm>
          <a:prstGeom prst="rect">
            <a:avLst/>
          </a:prstGeom>
          <a:noFill/>
          <a:ln w="9525">
            <a:noFill/>
            <a:miter lim="800000"/>
            <a:headEnd/>
            <a:tailEnd/>
          </a:ln>
        </p:spPr>
      </p:pic>
      <p:pic>
        <p:nvPicPr>
          <p:cNvPr id="129034" name="Picture 64" descr="t01c7cec5e45640e58e">
            <a:hlinkClick r:id="rId6" action="ppaction://hlinksldjump"/>
          </p:cNvPr>
          <p:cNvPicPr>
            <a:picLocks noChangeAspect="1" noChangeArrowheads="1"/>
          </p:cNvPicPr>
          <p:nvPr/>
        </p:nvPicPr>
        <p:blipFill>
          <a:blip r:embed="rId7" cstate="print"/>
          <a:srcRect/>
          <a:stretch>
            <a:fillRect/>
          </a:stretch>
        </p:blipFill>
        <p:spPr bwMode="auto">
          <a:xfrm>
            <a:off x="4724400" y="6553200"/>
            <a:ext cx="228600" cy="228600"/>
          </a:xfrm>
          <a:prstGeom prst="rect">
            <a:avLst/>
          </a:prstGeom>
          <a:noFill/>
          <a:ln w="9525">
            <a:noFill/>
            <a:miter lim="800000"/>
            <a:headEnd/>
            <a:tailEnd/>
          </a:ln>
        </p:spPr>
      </p:pic>
      <p:pic>
        <p:nvPicPr>
          <p:cNvPr id="129035" name="图片 13329" descr="ldpi_1098026_2a1c5d7b6-dca9-4393-b961-9d4537c991ff">
            <a:hlinkClick r:id="rId8" action="ppaction://hlinksldjump"/>
          </p:cNvPr>
          <p:cNvPicPr>
            <a:picLocks noChangeAspect="1" noChangeArrowheads="1"/>
          </p:cNvPicPr>
          <p:nvPr/>
        </p:nvPicPr>
        <p:blipFill>
          <a:blip r:embed="rId9" cstate="print"/>
          <a:srcRect/>
          <a:stretch>
            <a:fillRect/>
          </a:stretch>
        </p:blipFill>
        <p:spPr bwMode="auto">
          <a:xfrm>
            <a:off x="50292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14"/>
                                        </p:tgtEl>
                                        <p:attrNameLst>
                                          <p:attrName>style.visibility</p:attrName>
                                        </p:attrNameLst>
                                      </p:cBhvr>
                                      <p:to>
                                        <p:strVal val="visible"/>
                                      </p:to>
                                    </p:set>
                                    <p:animEffect transition="in" filter="wipe(left)">
                                      <p:cBhvr>
                                        <p:cTn id="7" dur="500"/>
                                        <p:tgtEl>
                                          <p:spTgt spid="3584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15"/>
                                        </p:tgtEl>
                                        <p:attrNameLst>
                                          <p:attrName>style.visibility</p:attrName>
                                        </p:attrNameLst>
                                      </p:cBhvr>
                                      <p:to>
                                        <p:strVal val="visible"/>
                                      </p:to>
                                    </p:set>
                                    <p:animEffect transition="in" filter="wipe(left)">
                                      <p:cBhvr>
                                        <p:cTn id="12" dur="500"/>
                                        <p:tgtEl>
                                          <p:spTgt spid="358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4" grpId="0"/>
      <p:bldP spid="3584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图片 205825" descr="200802~1"/>
          <p:cNvPicPr>
            <a:picLocks noChangeAspect="1" noChangeArrowheads="1"/>
          </p:cNvPicPr>
          <p:nvPr/>
        </p:nvPicPr>
        <p:blipFill>
          <a:blip r:embed="rId3" cstate="print"/>
          <a:srcRect b="8888"/>
          <a:stretch>
            <a:fillRect/>
          </a:stretch>
        </p:blipFill>
        <p:spPr bwMode="auto">
          <a:xfrm>
            <a:off x="0" y="0"/>
            <a:ext cx="9144000" cy="6858000"/>
          </a:xfrm>
          <a:prstGeom prst="rect">
            <a:avLst/>
          </a:prstGeom>
          <a:noFill/>
          <a:ln w="9525">
            <a:noFill/>
            <a:miter lim="800000"/>
            <a:headEnd/>
            <a:tailEnd/>
          </a:ln>
        </p:spPr>
      </p:pic>
      <p:sp>
        <p:nvSpPr>
          <p:cNvPr id="205827" name="矩形 205826"/>
          <p:cNvSpPr>
            <a:spLocks noChangeArrowheads="1" noChangeShapeType="1" noTextEdit="1"/>
          </p:cNvSpPr>
          <p:nvPr/>
        </p:nvSpPr>
        <p:spPr bwMode="auto">
          <a:xfrm>
            <a:off x="2438400" y="1219200"/>
            <a:ext cx="2895600" cy="1169988"/>
          </a:xfrm>
          <a:prstGeom prst="rect">
            <a:avLst/>
          </a:prstGeom>
        </p:spPr>
        <p:txBody>
          <a:bodyPr wrap="none" fromWordArt="1">
            <a:prstTxWarp prst="textCascadeUp">
              <a:avLst>
                <a:gd name="adj" fmla="val 100000"/>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zh-CN" altLang="en-US" sz="3600">
                <a:ln w="9525">
                  <a:noFill/>
                  <a:round/>
                  <a:headEnd/>
                  <a:tailEnd/>
                </a:ln>
                <a:gradFill rotWithShape="0">
                  <a:gsLst>
                    <a:gs pos="0">
                      <a:srgbClr val="FFE701"/>
                    </a:gs>
                    <a:gs pos="100000">
                      <a:srgbClr val="FE3E02"/>
                    </a:gs>
                  </a:gsLst>
                  <a:lin ang="5400000" scaled="1"/>
                </a:gradFill>
                <a:latin typeface="华文新魏"/>
                <a:ea typeface="华文新魏"/>
              </a:rPr>
              <a:t>再见</a:t>
            </a:r>
          </a:p>
        </p:txBody>
      </p:sp>
      <p:sp>
        <p:nvSpPr>
          <p:cNvPr id="205828" name="矩形 205827"/>
          <p:cNvSpPr>
            <a:spLocks noChangeArrowheads="1" noChangeShapeType="1" noTextEdit="1"/>
          </p:cNvSpPr>
          <p:nvPr/>
        </p:nvSpPr>
        <p:spPr bwMode="auto">
          <a:xfrm>
            <a:off x="1711325" y="5857875"/>
            <a:ext cx="5592763" cy="403225"/>
          </a:xfrm>
          <a:prstGeom prst="rect">
            <a:avLst/>
          </a:prstGeom>
        </p:spPr>
        <p:txBody>
          <a:bodyPr wrap="none" fromWordArt="1">
            <a:prstTxWarp prst="textPlain">
              <a:avLst>
                <a:gd name="adj" fmla="val 50000"/>
              </a:avLst>
            </a:prstTxWarp>
          </a:bodyPr>
          <a:lstStyle/>
          <a:p>
            <a:pPr algn="ctr"/>
            <a:r>
              <a:rPr lang="zh-CN" alt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新魏"/>
                <a:ea typeface="华文新魏"/>
              </a:rPr>
              <a:t>四川广安浓溪初中陈晨曦制作</a:t>
            </a:r>
          </a:p>
        </p:txBody>
      </p:sp>
      <p:pic>
        <p:nvPicPr>
          <p:cNvPr id="130052" name="Picture 60" descr="back">
            <a:hlinkClick r:id="" action="ppaction://noaction"/>
          </p:cNvPr>
          <p:cNvPicPr>
            <a:picLocks noChangeAspect="1" noChangeArrowheads="1"/>
          </p:cNvPicPr>
          <p:nvPr/>
        </p:nvPicPr>
        <p:blipFill>
          <a:blip r:embed="rId4" cstate="print"/>
          <a:srcRect/>
          <a:stretch>
            <a:fillRect/>
          </a:stretch>
        </p:blipFill>
        <p:spPr bwMode="auto">
          <a:xfrm>
            <a:off x="4495800" y="6553200"/>
            <a:ext cx="228600" cy="228600"/>
          </a:xfrm>
          <a:prstGeom prst="rect">
            <a:avLst/>
          </a:prstGeom>
          <a:noFill/>
          <a:ln w="9525">
            <a:noFill/>
            <a:miter lim="800000"/>
            <a:headEnd/>
            <a:tailEnd/>
          </a:ln>
        </p:spPr>
      </p:pic>
      <p:pic>
        <p:nvPicPr>
          <p:cNvPr id="130053" name="Picture 64" descr="t01c7cec5e45640e58e">
            <a:hlinkClick r:id="rId5" action="ppaction://hlinksldjump"/>
          </p:cNvPr>
          <p:cNvPicPr>
            <a:picLocks noChangeAspect="1" noChangeArrowheads="1"/>
          </p:cNvPicPr>
          <p:nvPr/>
        </p:nvPicPr>
        <p:blipFill>
          <a:blip r:embed="rId6" cstate="print"/>
          <a:srcRect/>
          <a:stretch>
            <a:fillRect/>
          </a:stretch>
        </p:blipFill>
        <p:spPr bwMode="auto">
          <a:xfrm>
            <a:off x="4724400" y="6553200"/>
            <a:ext cx="228600" cy="228600"/>
          </a:xfrm>
          <a:prstGeom prst="rect">
            <a:avLst/>
          </a:prstGeom>
          <a:noFill/>
          <a:ln w="9525">
            <a:noFill/>
            <a:miter lim="800000"/>
            <a:headEnd/>
            <a:tailEnd/>
          </a:ln>
        </p:spPr>
      </p:pic>
      <p:pic>
        <p:nvPicPr>
          <p:cNvPr id="130054" name="图片 13329" descr="ldpi_1098026_2a1c5d7b6-dca9-4393-b961-9d4537c991ff">
            <a:hlinkClick r:id="rId7" action="ppaction://hlinksldjump"/>
          </p:cNvPr>
          <p:cNvPicPr>
            <a:picLocks noChangeAspect="1" noChangeArrowheads="1"/>
          </p:cNvPicPr>
          <p:nvPr/>
        </p:nvPicPr>
        <p:blipFill>
          <a:blip r:embed="rId8" cstate="print"/>
          <a:srcRect/>
          <a:stretch>
            <a:fillRect/>
          </a:stretch>
        </p:blipFill>
        <p:spPr bwMode="auto">
          <a:xfrm>
            <a:off x="5029200" y="6553200"/>
            <a:ext cx="228600" cy="228600"/>
          </a:xfrm>
          <a:prstGeom prst="rect">
            <a:avLst/>
          </a:prstGeom>
          <a:noFill/>
          <a:ln w="9525">
            <a:noFill/>
            <a:miter lim="800000"/>
            <a:headEnd/>
            <a:tailEnd/>
          </a:ln>
        </p:spPr>
      </p:pic>
      <p:sp>
        <p:nvSpPr>
          <p:cNvPr id="141317" name="矩形 141316"/>
          <p:cNvSpPr>
            <a:spLocks noChangeArrowheads="1" noChangeShapeType="1" noTextEdit="1"/>
          </p:cNvSpPr>
          <p:nvPr/>
        </p:nvSpPr>
        <p:spPr bwMode="auto">
          <a:xfrm>
            <a:off x="990600" y="5226050"/>
            <a:ext cx="7464425" cy="328613"/>
          </a:xfrm>
          <a:prstGeom prst="rect">
            <a:avLst/>
          </a:prstGeom>
        </p:spPr>
        <p:txBody>
          <a:bodyPr wrap="none" fromWordArt="1">
            <a:prstTxWarp prst="textPlain">
              <a:avLst>
                <a:gd name="adj" fmla="val 50000"/>
              </a:avLst>
            </a:prstTxWarp>
          </a:bodyPr>
          <a:lstStyle/>
          <a:p>
            <a:pPr algn="ctr"/>
            <a:r>
              <a:rPr lang="zh-CN" alt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新魏"/>
                <a:ea typeface="华文新魏"/>
              </a:rPr>
              <a:t>所用图片、视频源自百度、优酷，特此感谢</a:t>
            </a:r>
            <a:r>
              <a:rPr lang="en-US" altLang="zh-CN"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新魏"/>
                <a:ea typeface="华文新魏"/>
              </a:rPr>
              <a:t>.</a:t>
            </a:r>
            <a:endParaRPr lang="zh-CN" alt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新魏"/>
              <a:ea typeface="华文新魏"/>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additive="base">
                                        <p:cTn id="7" dur="3000" fill="hold"/>
                                        <p:tgtEl>
                                          <p:spTgt spid="205826"/>
                                        </p:tgtEl>
                                        <p:attrNameLst>
                                          <p:attrName>ppt_x</p:attrName>
                                        </p:attrNameLst>
                                      </p:cBhvr>
                                      <p:tavLst>
                                        <p:tav tm="0">
                                          <p:val>
                                            <p:strVal val="0-#ppt_w/2"/>
                                          </p:val>
                                        </p:tav>
                                        <p:tav tm="100000">
                                          <p:val>
                                            <p:strVal val="#ppt_x"/>
                                          </p:val>
                                        </p:tav>
                                      </p:tavLst>
                                    </p:anim>
                                    <p:anim calcmode="lin" valueType="num">
                                      <p:cBhvr additive="base">
                                        <p:cTn id="8" dur="3000" fill="hold"/>
                                        <p:tgtEl>
                                          <p:spTgt spid="205826"/>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2" presetClass="entr" presetSubtype="2" fill="hold" grpId="0" nodeType="afterEffect">
                                  <p:stCondLst>
                                    <p:cond delay="0"/>
                                  </p:stCondLst>
                                  <p:childTnLst>
                                    <p:set>
                                      <p:cBhvr>
                                        <p:cTn id="11" dur="1" fill="hold">
                                          <p:stCondLst>
                                            <p:cond delay="0"/>
                                          </p:stCondLst>
                                        </p:cTn>
                                        <p:tgtEl>
                                          <p:spTgt spid="205827"/>
                                        </p:tgtEl>
                                        <p:attrNameLst>
                                          <p:attrName>style.visibility</p:attrName>
                                        </p:attrNameLst>
                                      </p:cBhvr>
                                      <p:to>
                                        <p:strVal val="visible"/>
                                      </p:to>
                                    </p:set>
                                    <p:anim calcmode="lin" valueType="num">
                                      <p:cBhvr additive="base">
                                        <p:cTn id="12" dur="3000" fill="hold"/>
                                        <p:tgtEl>
                                          <p:spTgt spid="205827"/>
                                        </p:tgtEl>
                                        <p:attrNameLst>
                                          <p:attrName>ppt_x</p:attrName>
                                        </p:attrNameLst>
                                      </p:cBhvr>
                                      <p:tavLst>
                                        <p:tav tm="0">
                                          <p:val>
                                            <p:strVal val="1+#ppt_w/2"/>
                                          </p:val>
                                        </p:tav>
                                        <p:tav tm="100000">
                                          <p:val>
                                            <p:strVal val="#ppt_x"/>
                                          </p:val>
                                        </p:tav>
                                      </p:tavLst>
                                    </p:anim>
                                    <p:anim calcmode="lin" valueType="num">
                                      <p:cBhvr additive="base">
                                        <p:cTn id="13" dur="3000" fill="hold"/>
                                        <p:tgtEl>
                                          <p:spTgt spid="205827"/>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22" presetClass="entr" presetSubtype="8" fill="hold" grpId="0" nodeType="afterEffect">
                                  <p:stCondLst>
                                    <p:cond delay="0"/>
                                  </p:stCondLst>
                                  <p:childTnLst>
                                    <p:set>
                                      <p:cBhvr>
                                        <p:cTn id="16" dur="1" fill="hold">
                                          <p:stCondLst>
                                            <p:cond delay="0"/>
                                          </p:stCondLst>
                                        </p:cTn>
                                        <p:tgtEl>
                                          <p:spTgt spid="205828"/>
                                        </p:tgtEl>
                                        <p:attrNameLst>
                                          <p:attrName>style.visibility</p:attrName>
                                        </p:attrNameLst>
                                      </p:cBhvr>
                                      <p:to>
                                        <p:strVal val="visible"/>
                                      </p:to>
                                    </p:set>
                                    <p:animEffect transition="in" filter="wipe(left)">
                                      <p:cBhvr>
                                        <p:cTn id="17" dur="500"/>
                                        <p:tgtEl>
                                          <p:spTgt spid="205828"/>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par>
                          <p:cTn id="18" fill="hold">
                            <p:stCondLst>
                              <p:cond delay="6500"/>
                            </p:stCondLst>
                            <p:childTnLst>
                              <p:par>
                                <p:cTn id="19" presetID="22" presetClass="entr" presetSubtype="8" fill="hold" grpId="0" nodeType="afterEffect">
                                  <p:stCondLst>
                                    <p:cond delay="0"/>
                                  </p:stCondLst>
                                  <p:childTnLst>
                                    <p:set>
                                      <p:cBhvr>
                                        <p:cTn id="20" dur="1" fill="hold">
                                          <p:stCondLst>
                                            <p:cond delay="0"/>
                                          </p:stCondLst>
                                        </p:cTn>
                                        <p:tgtEl>
                                          <p:spTgt spid="141317"/>
                                        </p:tgtEl>
                                        <p:attrNameLst>
                                          <p:attrName>style.visibility</p:attrName>
                                        </p:attrNameLst>
                                      </p:cBhvr>
                                      <p:to>
                                        <p:strVal val="visible"/>
                                      </p:to>
                                    </p:set>
                                    <p:animEffect transition="in" filter="wipe(left)">
                                      <p:cBhvr>
                                        <p:cTn id="21" dur="500"/>
                                        <p:tgtEl>
                                          <p:spTgt spid="141317"/>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animBg="1"/>
      <p:bldP spid="205828" grpId="0" animBg="1"/>
      <p:bldP spid="1413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6" name="Rectangle 4"/>
          <p:cNvSpPr>
            <a:spLocks noChangeArrowheads="1"/>
          </p:cNvSpPr>
          <p:nvPr/>
        </p:nvSpPr>
        <p:spPr bwMode="auto">
          <a:xfrm>
            <a:off x="762000" y="1066800"/>
            <a:ext cx="7561263" cy="566738"/>
          </a:xfrm>
          <a:prstGeom prst="rect">
            <a:avLst/>
          </a:prstGeom>
          <a:noFill/>
          <a:ln w="12700">
            <a:noFill/>
            <a:miter lim="800000"/>
            <a:headEnd/>
            <a:tailEnd/>
          </a:ln>
        </p:spPr>
        <p:txBody>
          <a:bodyPr anchor="ctr">
            <a:spAutoFit/>
          </a:bodyPr>
          <a:lstStyle/>
          <a:p>
            <a:pPr>
              <a:lnSpc>
                <a:spcPct val="130000"/>
              </a:lnSpc>
            </a:pPr>
            <a:r>
              <a:rPr lang="en-US" altLang="zh-CN" sz="2400">
                <a:solidFill>
                  <a:srgbClr val="FF0000"/>
                </a:solidFill>
              </a:rPr>
              <a:t>     </a:t>
            </a:r>
            <a:r>
              <a:rPr lang="zh-CN" altLang="en-US" sz="2400">
                <a:solidFill>
                  <a:schemeClr val="tx1"/>
                </a:solidFill>
              </a:rPr>
              <a:t>观看下面的视频，猜一猜，谁真谁假？</a:t>
            </a:r>
          </a:p>
        </p:txBody>
      </p:sp>
      <p:grpSp>
        <p:nvGrpSpPr>
          <p:cNvPr id="2" name="Group 3"/>
          <p:cNvGrpSpPr>
            <a:grpSpLocks/>
          </p:cNvGrpSpPr>
          <p:nvPr/>
        </p:nvGrpSpPr>
        <p:grpSpPr bwMode="auto">
          <a:xfrm>
            <a:off x="3581400" y="381000"/>
            <a:ext cx="1219200" cy="533400"/>
            <a:chOff x="0" y="0"/>
            <a:chExt cx="2231" cy="553"/>
          </a:xfrm>
        </p:grpSpPr>
        <p:pic>
          <p:nvPicPr>
            <p:cNvPr id="107523" name="圆角矩形 1"/>
            <p:cNvPicPr>
              <a:picLocks noChangeArrowheads="1"/>
            </p:cNvPicPr>
            <p:nvPr/>
          </p:nvPicPr>
          <p:blipFill>
            <a:blip r:embed="rId3" cstate="print"/>
            <a:srcRect/>
            <a:stretch>
              <a:fillRect/>
            </a:stretch>
          </p:blipFill>
          <p:spPr bwMode="auto">
            <a:xfrm>
              <a:off x="0" y="0"/>
              <a:ext cx="2231" cy="553"/>
            </a:xfrm>
            <a:prstGeom prst="rect">
              <a:avLst/>
            </a:prstGeom>
            <a:noFill/>
            <a:ln w="9525">
              <a:noFill/>
              <a:miter lim="800000"/>
              <a:headEnd/>
              <a:tailEnd/>
            </a:ln>
          </p:spPr>
        </p:pic>
        <p:sp>
          <p:nvSpPr>
            <p:cNvPr id="107524" name="Text Box 5"/>
            <p:cNvSpPr txBox="1">
              <a:spLocks noChangeArrowheads="1"/>
            </p:cNvSpPr>
            <p:nvPr/>
          </p:nvSpPr>
          <p:spPr bwMode="auto">
            <a:xfrm>
              <a:off x="60" y="78"/>
              <a:ext cx="2116" cy="406"/>
            </a:xfrm>
            <a:prstGeom prst="rect">
              <a:avLst/>
            </a:prstGeom>
            <a:noFill/>
            <a:ln w="9525">
              <a:noFill/>
              <a:miter lim="800000"/>
              <a:headEnd/>
              <a:tailEnd/>
            </a:ln>
          </p:spPr>
          <p:txBody>
            <a:bodyPr anchor="ctr"/>
            <a:lstStyle/>
            <a:p>
              <a:pPr algn="ctr">
                <a:lnSpc>
                  <a:spcPct val="100000"/>
                </a:lnSpc>
              </a:pPr>
              <a:r>
                <a:rPr lang="zh-CN" altLang="en-US" sz="2600">
                  <a:solidFill>
                    <a:srgbClr val="FFFFFF"/>
                  </a:solidFill>
                  <a:latin typeface="宋体" pitchFamily="2" charset="-122"/>
                </a:rPr>
                <a:t>引 入</a:t>
              </a:r>
            </a:p>
          </p:txBody>
        </p:sp>
      </p:grpSp>
      <p:pic>
        <p:nvPicPr>
          <p:cNvPr id="107525" name="Picture 60" descr="back">
            <a:hlinkClick r:id="" action="ppaction://noaction"/>
          </p:cNvPr>
          <p:cNvPicPr>
            <a:picLocks noChangeAspect="1" noChangeArrowheads="1"/>
          </p:cNvPicPr>
          <p:nvPr/>
        </p:nvPicPr>
        <p:blipFill>
          <a:blip r:embed="rId4" cstate="print"/>
          <a:srcRect/>
          <a:stretch>
            <a:fillRect/>
          </a:stretch>
        </p:blipFill>
        <p:spPr bwMode="auto">
          <a:xfrm>
            <a:off x="4495800" y="6553200"/>
            <a:ext cx="228600" cy="228600"/>
          </a:xfrm>
          <a:prstGeom prst="rect">
            <a:avLst/>
          </a:prstGeom>
          <a:noFill/>
          <a:ln w="9525">
            <a:noFill/>
            <a:miter lim="800000"/>
            <a:headEnd/>
            <a:tailEnd/>
          </a:ln>
        </p:spPr>
      </p:pic>
      <p:pic>
        <p:nvPicPr>
          <p:cNvPr id="107526" name="Picture 64" descr="t01c7cec5e45640e58e">
            <a:hlinkClick r:id="rId5" action="ppaction://hlinksldjump"/>
          </p:cNvPr>
          <p:cNvPicPr>
            <a:picLocks noChangeAspect="1" noChangeArrowheads="1"/>
          </p:cNvPicPr>
          <p:nvPr/>
        </p:nvPicPr>
        <p:blipFill>
          <a:blip r:embed="rId6" cstate="print"/>
          <a:srcRect/>
          <a:stretch>
            <a:fillRect/>
          </a:stretch>
        </p:blipFill>
        <p:spPr bwMode="auto">
          <a:xfrm>
            <a:off x="4724400" y="6553200"/>
            <a:ext cx="228600" cy="228600"/>
          </a:xfrm>
          <a:prstGeom prst="rect">
            <a:avLst/>
          </a:prstGeom>
          <a:noFill/>
          <a:ln w="9525">
            <a:noFill/>
            <a:miter lim="800000"/>
            <a:headEnd/>
            <a:tailEnd/>
          </a:ln>
        </p:spPr>
      </p:pic>
      <p:pic>
        <p:nvPicPr>
          <p:cNvPr id="107527" name="图片 13329" descr="ldpi_1098026_2a1c5d7b6-dca9-4393-b961-9d4537c991ff">
            <a:hlinkClick r:id="rId7" action="ppaction://hlinksldjump"/>
          </p:cNvPr>
          <p:cNvPicPr>
            <a:picLocks noChangeAspect="1" noChangeArrowheads="1"/>
          </p:cNvPicPr>
          <p:nvPr/>
        </p:nvPicPr>
        <p:blipFill>
          <a:blip r:embed="rId8" cstate="print"/>
          <a:srcRect/>
          <a:stretch>
            <a:fillRect/>
          </a:stretch>
        </p:blipFill>
        <p:spPr bwMode="auto">
          <a:xfrm>
            <a:off x="5029200" y="6553200"/>
            <a:ext cx="228600" cy="228600"/>
          </a:xfrm>
          <a:prstGeom prst="rect">
            <a:avLst/>
          </a:prstGeom>
          <a:noFill/>
          <a:ln w="9525">
            <a:noFill/>
            <a:miter lim="800000"/>
            <a:headEnd/>
            <a:tailEnd/>
          </a:ln>
        </p:spPr>
      </p:pic>
      <p:pic>
        <p:nvPicPr>
          <p:cNvPr id="184339" name="9.10流体压强与流速的关系引入_超清.mp4">
            <a:hlinkClick r:id="" action="ppaction://media"/>
          </p:cNvPr>
          <p:cNvPicPr>
            <a:picLocks noRot="1" noChangeAspect="1" noChangeArrowheads="1"/>
          </p:cNvPicPr>
          <p:nvPr>
            <p:ph idx="4294967295"/>
            <a:videoFile r:link="rId1"/>
          </p:nvPr>
        </p:nvPicPr>
        <p:blipFill>
          <a:blip r:embed="rId9" cstate="print"/>
          <a:srcRect/>
          <a:stretch>
            <a:fillRect/>
          </a:stretch>
        </p:blipFill>
        <p:spPr>
          <a:xfrm>
            <a:off x="609600" y="1828800"/>
            <a:ext cx="8001000" cy="4508500"/>
          </a:xfrm>
        </p:spPr>
      </p:pic>
      <p:sp>
        <p:nvSpPr>
          <p:cNvPr id="184342" name="Oval 8" descr="0002">
            <a:hlinkClick r:id="rId10"/>
          </p:cNvPr>
          <p:cNvSpPr>
            <a:spLocks noChangeArrowheads="1"/>
          </p:cNvSpPr>
          <p:nvPr/>
        </p:nvSpPr>
        <p:spPr bwMode="auto">
          <a:xfrm rot="21200735" flipH="1">
            <a:off x="6934200" y="1295400"/>
            <a:ext cx="457200" cy="381000"/>
          </a:xfrm>
          <a:prstGeom prst="ellipse">
            <a:avLst/>
          </a:prstGeom>
          <a:blipFill dpi="0" rotWithShape="1">
            <a:blip r:embed="rId11" cstate="print"/>
            <a:srcRect/>
            <a:stretch>
              <a:fillRect/>
            </a:stretch>
          </a:blipFill>
          <a:ln w="22225">
            <a:noFill/>
            <a:round/>
            <a:headEnd/>
            <a:tailEnd/>
          </a:ln>
        </p:spPr>
        <p:txBody>
          <a:bodyPr wrap="none" lIns="90000" tIns="46800" rIns="90000" bIns="46800" anchor="ctr"/>
          <a:lstStyle/>
          <a:p>
            <a:pPr>
              <a:lnSpc>
                <a:spcPct val="100000"/>
              </a:lnSpc>
            </a:pPr>
            <a:endParaRPr lang="zh-CN" sz="1800"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26"/>
                                        </p:tgtEl>
                                        <p:attrNameLst>
                                          <p:attrName>style.visibility</p:attrName>
                                        </p:attrNameLst>
                                      </p:cBhvr>
                                      <p:to>
                                        <p:strVal val="visible"/>
                                      </p:to>
                                    </p:set>
                                    <p:animEffect transition="in" filter="wipe(left)">
                                      <p:cBhvr>
                                        <p:cTn id="7" dur="500"/>
                                        <p:tgtEl>
                                          <p:spTgt spid="1843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4339"/>
                                        </p:tgtEl>
                                        <p:attrNameLst>
                                          <p:attrName>style.visibility</p:attrName>
                                        </p:attrNameLst>
                                      </p:cBhvr>
                                      <p:to>
                                        <p:strVal val="visible"/>
                                      </p:to>
                                    </p:set>
                                    <p:animEffect transition="in" filter="wipe(left)">
                                      <p:cBhvr>
                                        <p:cTn id="11" dur="500"/>
                                        <p:tgtEl>
                                          <p:spTgt spid="1843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84342"/>
                                        </p:tgtEl>
                                        <p:attrNameLst>
                                          <p:attrName>style.visibility</p:attrName>
                                        </p:attrNameLst>
                                      </p:cBhvr>
                                      <p:to>
                                        <p:strVal val="visible"/>
                                      </p:to>
                                    </p:set>
                                    <p:animEffect transition="in" filter="wipe(down)">
                                      <p:cBhvr>
                                        <p:cTn id="15" dur="500"/>
                                        <p:tgtEl>
                                          <p:spTgt spid="1843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84339"/>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84339"/>
                                        </p:tgtEl>
                                      </p:cBhvr>
                                    </p:cmd>
                                  </p:childTnLst>
                                </p:cTn>
                              </p:par>
                            </p:childTnLst>
                          </p:cTn>
                        </p:par>
                      </p:childTnLst>
                    </p:cTn>
                  </p:par>
                </p:childTnLst>
              </p:cTn>
              <p:nextCondLst>
                <p:cond evt="onClick" delay="0">
                  <p:tgtEl>
                    <p:spTgt spid="184339"/>
                  </p:tgtEl>
                </p:cond>
              </p:nextCondLst>
            </p:seq>
            <p:video>
              <p:cMediaNode>
                <p:cTn id="21" fill="hold" display="0">
                  <p:stCondLst>
                    <p:cond delay="indefinite"/>
                  </p:stCondLst>
                  <p:endCondLst>
                    <p:cond evt="onNext" delay="0">
                      <p:tgtEl>
                        <p:sldTgt/>
                      </p:tgtEl>
                    </p:cond>
                    <p:cond evt="onPrev" delay="0">
                      <p:tgtEl>
                        <p:sldTgt/>
                      </p:tgtEl>
                    </p:cond>
                  </p:endCondLst>
                </p:cTn>
                <p:tgtEl>
                  <p:spTgt spid="184339"/>
                </p:tgtEl>
              </p:cMediaNode>
            </p:video>
          </p:childTnLst>
        </p:cTn>
      </p:par>
    </p:tnLst>
    <p:bldLst>
      <p:bldP spid="184326" grpId="0"/>
      <p:bldP spid="1843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4"/>
          <p:cNvSpPr>
            <a:spLocks noChangeArrowheads="1"/>
          </p:cNvSpPr>
          <p:nvPr/>
        </p:nvSpPr>
        <p:spPr bwMode="auto">
          <a:xfrm>
            <a:off x="762000" y="1066800"/>
            <a:ext cx="7561263" cy="566738"/>
          </a:xfrm>
          <a:prstGeom prst="rect">
            <a:avLst/>
          </a:prstGeom>
          <a:noFill/>
          <a:ln w="12700">
            <a:noFill/>
            <a:miter lim="800000"/>
            <a:headEnd/>
            <a:tailEnd/>
          </a:ln>
        </p:spPr>
        <p:txBody>
          <a:bodyPr anchor="ctr">
            <a:spAutoFit/>
          </a:bodyPr>
          <a:lstStyle/>
          <a:p>
            <a:pPr>
              <a:lnSpc>
                <a:spcPct val="130000"/>
              </a:lnSpc>
            </a:pPr>
            <a:r>
              <a:rPr lang="en-US" altLang="zh-CN" sz="2400">
                <a:solidFill>
                  <a:srgbClr val="FF0000"/>
                </a:solidFill>
              </a:rPr>
              <a:t>     </a:t>
            </a:r>
            <a:r>
              <a:rPr lang="zh-CN" altLang="en-US" sz="2400">
                <a:solidFill>
                  <a:schemeClr val="tx1"/>
                </a:solidFill>
              </a:rPr>
              <a:t>观看下面的视频，猜一猜，谁真谁假？</a:t>
            </a:r>
          </a:p>
        </p:txBody>
      </p:sp>
      <p:grpSp>
        <p:nvGrpSpPr>
          <p:cNvPr id="2" name="Group 3"/>
          <p:cNvGrpSpPr>
            <a:grpSpLocks/>
          </p:cNvGrpSpPr>
          <p:nvPr/>
        </p:nvGrpSpPr>
        <p:grpSpPr bwMode="auto">
          <a:xfrm>
            <a:off x="3581400" y="381000"/>
            <a:ext cx="1219200" cy="533400"/>
            <a:chOff x="0" y="0"/>
            <a:chExt cx="2231" cy="553"/>
          </a:xfrm>
        </p:grpSpPr>
        <p:pic>
          <p:nvPicPr>
            <p:cNvPr id="108547" name="圆角矩形 1"/>
            <p:cNvPicPr>
              <a:picLocks noChangeArrowheads="1"/>
            </p:cNvPicPr>
            <p:nvPr/>
          </p:nvPicPr>
          <p:blipFill>
            <a:blip r:embed="rId2" cstate="print"/>
            <a:srcRect/>
            <a:stretch>
              <a:fillRect/>
            </a:stretch>
          </p:blipFill>
          <p:spPr bwMode="auto">
            <a:xfrm>
              <a:off x="0" y="0"/>
              <a:ext cx="2231" cy="553"/>
            </a:xfrm>
            <a:prstGeom prst="rect">
              <a:avLst/>
            </a:prstGeom>
            <a:noFill/>
            <a:ln w="9525">
              <a:noFill/>
              <a:miter lim="800000"/>
              <a:headEnd/>
              <a:tailEnd/>
            </a:ln>
          </p:spPr>
        </p:pic>
        <p:sp>
          <p:nvSpPr>
            <p:cNvPr id="108548" name="Text Box 5"/>
            <p:cNvSpPr txBox="1">
              <a:spLocks noChangeArrowheads="1"/>
            </p:cNvSpPr>
            <p:nvPr/>
          </p:nvSpPr>
          <p:spPr bwMode="auto">
            <a:xfrm>
              <a:off x="60" y="78"/>
              <a:ext cx="2116" cy="406"/>
            </a:xfrm>
            <a:prstGeom prst="rect">
              <a:avLst/>
            </a:prstGeom>
            <a:noFill/>
            <a:ln w="9525">
              <a:noFill/>
              <a:miter lim="800000"/>
              <a:headEnd/>
              <a:tailEnd/>
            </a:ln>
          </p:spPr>
          <p:txBody>
            <a:bodyPr anchor="ctr"/>
            <a:lstStyle/>
            <a:p>
              <a:pPr algn="ctr">
                <a:lnSpc>
                  <a:spcPct val="100000"/>
                </a:lnSpc>
              </a:pPr>
              <a:r>
                <a:rPr lang="zh-CN" altLang="en-US" sz="2600">
                  <a:solidFill>
                    <a:srgbClr val="FFFFFF"/>
                  </a:solidFill>
                  <a:latin typeface="宋体" pitchFamily="2" charset="-122"/>
                </a:rPr>
                <a:t>引 入</a:t>
              </a:r>
            </a:p>
          </p:txBody>
        </p:sp>
      </p:grpSp>
      <p:sp>
        <p:nvSpPr>
          <p:cNvPr id="517124" name="Rectangle 4"/>
          <p:cNvSpPr>
            <a:spLocks noChangeArrowheads="1"/>
          </p:cNvSpPr>
          <p:nvPr/>
        </p:nvSpPr>
        <p:spPr bwMode="auto">
          <a:xfrm>
            <a:off x="990600" y="1600200"/>
            <a:ext cx="2520950" cy="530225"/>
          </a:xfrm>
          <a:prstGeom prst="rect">
            <a:avLst/>
          </a:prstGeom>
          <a:noFill/>
          <a:ln w="9525">
            <a:noFill/>
            <a:miter lim="800000"/>
            <a:headEnd/>
            <a:tailEnd/>
          </a:ln>
        </p:spPr>
        <p:txBody>
          <a:bodyPr anchor="ctr">
            <a:spAutoFit/>
          </a:bodyPr>
          <a:lstStyle/>
          <a:p>
            <a:pPr>
              <a:lnSpc>
                <a:spcPct val="120000"/>
              </a:lnSpc>
            </a:pPr>
            <a:r>
              <a:rPr lang="en-US" altLang="zh-CN" sz="2400">
                <a:solidFill>
                  <a:srgbClr val="FF0000"/>
                </a:solidFill>
                <a:latin typeface="黑体" pitchFamily="49" charset="-122"/>
                <a:ea typeface="黑体" pitchFamily="49" charset="-122"/>
              </a:rPr>
              <a:t> </a:t>
            </a:r>
            <a:r>
              <a:rPr lang="zh-CN" altLang="en-US" sz="2400">
                <a:solidFill>
                  <a:srgbClr val="FF0000"/>
                </a:solidFill>
                <a:latin typeface="黑体" pitchFamily="49" charset="-122"/>
                <a:ea typeface="黑体" pitchFamily="49" charset="-122"/>
              </a:rPr>
              <a:t>流体的概念 </a:t>
            </a:r>
          </a:p>
        </p:txBody>
      </p:sp>
      <p:sp>
        <p:nvSpPr>
          <p:cNvPr id="339978" name="Rectangle 4"/>
          <p:cNvSpPr>
            <a:spLocks noChangeArrowheads="1"/>
          </p:cNvSpPr>
          <p:nvPr/>
        </p:nvSpPr>
        <p:spPr bwMode="auto">
          <a:xfrm>
            <a:off x="685800" y="1600200"/>
            <a:ext cx="7924800" cy="962025"/>
          </a:xfrm>
          <a:prstGeom prst="rect">
            <a:avLst/>
          </a:prstGeom>
          <a:noFill/>
          <a:ln w="12700">
            <a:noFill/>
            <a:miter lim="800000"/>
            <a:headEnd/>
            <a:tailEnd/>
          </a:ln>
        </p:spPr>
        <p:txBody>
          <a:bodyPr anchor="ctr">
            <a:spAutoFit/>
          </a:bodyPr>
          <a:lstStyle/>
          <a:p>
            <a:pPr>
              <a:lnSpc>
                <a:spcPct val="130000"/>
              </a:lnSpc>
            </a:pPr>
            <a:r>
              <a:rPr lang="en-US" altLang="zh-CN">
                <a:solidFill>
                  <a:srgbClr val="FF0000"/>
                </a:solidFill>
              </a:rPr>
              <a:t>                            </a:t>
            </a:r>
            <a:r>
              <a:rPr lang="zh-CN" altLang="en-US">
                <a:solidFill>
                  <a:schemeClr val="tx1"/>
                </a:solidFill>
              </a:rPr>
              <a:t>气体和液体都具有流动性，我们把具有流动性的气体和液体统称为</a:t>
            </a:r>
            <a:r>
              <a:rPr lang="zh-CN" altLang="en-US">
                <a:solidFill>
                  <a:srgbClr val="FF0000"/>
                </a:solidFill>
                <a:ea typeface="黑体" pitchFamily="49" charset="-122"/>
              </a:rPr>
              <a:t>流体</a:t>
            </a:r>
            <a:r>
              <a:rPr lang="zh-CN" altLang="en-US">
                <a:solidFill>
                  <a:srgbClr val="CC0000"/>
                </a:solidFill>
              </a:rPr>
              <a:t>。</a:t>
            </a:r>
          </a:p>
        </p:txBody>
      </p:sp>
      <p:pic>
        <p:nvPicPr>
          <p:cNvPr id="7" name="Picture 13" descr="01300000239415122727230448571"/>
          <p:cNvPicPr>
            <a:picLocks noChangeAspect="1" noChangeArrowheads="1"/>
          </p:cNvPicPr>
          <p:nvPr/>
        </p:nvPicPr>
        <p:blipFill>
          <a:blip r:embed="rId3" cstate="print"/>
          <a:srcRect/>
          <a:stretch>
            <a:fillRect/>
          </a:stretch>
        </p:blipFill>
        <p:spPr bwMode="auto">
          <a:xfrm>
            <a:off x="685800" y="2743200"/>
            <a:ext cx="3581400" cy="2746375"/>
          </a:xfrm>
          <a:prstGeom prst="rect">
            <a:avLst/>
          </a:prstGeom>
          <a:noFill/>
          <a:ln w="9525">
            <a:noFill/>
            <a:miter lim="800000"/>
            <a:headEnd/>
            <a:tailEnd/>
          </a:ln>
        </p:spPr>
      </p:pic>
      <p:pic>
        <p:nvPicPr>
          <p:cNvPr id="6" name="Picture 11" descr="1000856687"/>
          <p:cNvPicPr>
            <a:picLocks noChangeAspect="1" noChangeArrowheads="1"/>
          </p:cNvPicPr>
          <p:nvPr/>
        </p:nvPicPr>
        <p:blipFill>
          <a:blip r:embed="rId4" cstate="print"/>
          <a:srcRect/>
          <a:stretch>
            <a:fillRect/>
          </a:stretch>
        </p:blipFill>
        <p:spPr bwMode="auto">
          <a:xfrm>
            <a:off x="4572000" y="2743200"/>
            <a:ext cx="3657600" cy="2749550"/>
          </a:xfrm>
          <a:prstGeom prst="rect">
            <a:avLst/>
          </a:prstGeom>
          <a:noFill/>
          <a:ln w="9525">
            <a:noFill/>
            <a:miter lim="800000"/>
            <a:headEnd/>
            <a:tailEnd/>
          </a:ln>
        </p:spPr>
      </p:pic>
      <p:sp>
        <p:nvSpPr>
          <p:cNvPr id="339981" name="矩形 339980"/>
          <p:cNvSpPr>
            <a:spLocks noChangeArrowheads="1"/>
          </p:cNvSpPr>
          <p:nvPr/>
        </p:nvSpPr>
        <p:spPr bwMode="auto">
          <a:xfrm>
            <a:off x="533400" y="5562600"/>
            <a:ext cx="7829550" cy="930275"/>
          </a:xfrm>
          <a:prstGeom prst="rect">
            <a:avLst/>
          </a:prstGeom>
          <a:noFill/>
          <a:ln w="9525">
            <a:noFill/>
            <a:miter lim="800000"/>
            <a:headEnd/>
            <a:tailEnd/>
          </a:ln>
        </p:spPr>
        <p:txBody>
          <a:bodyPr>
            <a:spAutoFit/>
          </a:bodyPr>
          <a:lstStyle/>
          <a:p>
            <a:pPr>
              <a:lnSpc>
                <a:spcPct val="125000"/>
              </a:lnSpc>
              <a:spcBef>
                <a:spcPct val="50000"/>
              </a:spcBef>
            </a:pPr>
            <a:r>
              <a:rPr lang="en-US" altLang="zh-CN">
                <a:solidFill>
                  <a:schemeClr val="tx1"/>
                </a:solidFill>
                <a:latin typeface="宋体" pitchFamily="2" charset="-122"/>
              </a:rPr>
              <a:t>    </a:t>
            </a:r>
            <a:r>
              <a:rPr lang="zh-CN" altLang="en-US">
                <a:solidFill>
                  <a:schemeClr val="tx1"/>
                </a:solidFill>
                <a:latin typeface="宋体" pitchFamily="2" charset="-122"/>
              </a:rPr>
              <a:t>我们已经学习了液体及大气压的压强，它们都是流体静止时的压强，那么它们处于流动状态时的压强又如何呢？</a:t>
            </a:r>
          </a:p>
        </p:txBody>
      </p:sp>
      <p:pic>
        <p:nvPicPr>
          <p:cNvPr id="108554" name="Picture 60" descr="back">
            <a:hlinkClick r:id="" action="ppaction://noaction"/>
          </p:cNvPr>
          <p:cNvPicPr>
            <a:picLocks noChangeAspect="1" noChangeArrowheads="1"/>
          </p:cNvPicPr>
          <p:nvPr/>
        </p:nvPicPr>
        <p:blipFill>
          <a:blip r:embed="rId5" cstate="print"/>
          <a:srcRect/>
          <a:stretch>
            <a:fillRect/>
          </a:stretch>
        </p:blipFill>
        <p:spPr bwMode="auto">
          <a:xfrm>
            <a:off x="4495800" y="6553200"/>
            <a:ext cx="228600" cy="228600"/>
          </a:xfrm>
          <a:prstGeom prst="rect">
            <a:avLst/>
          </a:prstGeom>
          <a:noFill/>
          <a:ln w="9525">
            <a:noFill/>
            <a:miter lim="800000"/>
            <a:headEnd/>
            <a:tailEnd/>
          </a:ln>
        </p:spPr>
      </p:pic>
      <p:pic>
        <p:nvPicPr>
          <p:cNvPr id="108555" name="Picture 64" descr="t01c7cec5e45640e58e">
            <a:hlinkClick r:id="rId6" action="ppaction://hlinksldjump"/>
          </p:cNvPr>
          <p:cNvPicPr>
            <a:picLocks noChangeAspect="1" noChangeArrowheads="1"/>
          </p:cNvPicPr>
          <p:nvPr/>
        </p:nvPicPr>
        <p:blipFill>
          <a:blip r:embed="rId7" cstate="print"/>
          <a:srcRect/>
          <a:stretch>
            <a:fillRect/>
          </a:stretch>
        </p:blipFill>
        <p:spPr bwMode="auto">
          <a:xfrm>
            <a:off x="4724400" y="6553200"/>
            <a:ext cx="228600" cy="228600"/>
          </a:xfrm>
          <a:prstGeom prst="rect">
            <a:avLst/>
          </a:prstGeom>
          <a:noFill/>
          <a:ln w="9525">
            <a:noFill/>
            <a:miter lim="800000"/>
            <a:headEnd/>
            <a:tailEnd/>
          </a:ln>
        </p:spPr>
      </p:pic>
      <p:pic>
        <p:nvPicPr>
          <p:cNvPr id="108556" name="图片 13329" descr="ldpi_1098026_2a1c5d7b6-dca9-4393-b961-9d4537c991ff">
            <a:hlinkClick r:id="rId8" action="ppaction://hlinksldjump"/>
          </p:cNvPr>
          <p:cNvPicPr>
            <a:picLocks noChangeAspect="1" noChangeArrowheads="1"/>
          </p:cNvPicPr>
          <p:nvPr/>
        </p:nvPicPr>
        <p:blipFill>
          <a:blip r:embed="rId9" cstate="print"/>
          <a:srcRect/>
          <a:stretch>
            <a:fillRect/>
          </a:stretch>
        </p:blipFill>
        <p:spPr bwMode="auto">
          <a:xfrm>
            <a:off x="50292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7124"/>
                                        </p:tgtEl>
                                        <p:attrNameLst>
                                          <p:attrName>style.visibility</p:attrName>
                                        </p:attrNameLst>
                                      </p:cBhvr>
                                      <p:to>
                                        <p:strVal val="visible"/>
                                      </p:to>
                                    </p:set>
                                    <p:animEffect transition="in" filter="wipe(left)">
                                      <p:cBhvr>
                                        <p:cTn id="7" dur="500"/>
                                        <p:tgtEl>
                                          <p:spTgt spid="5171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9978"/>
                                        </p:tgtEl>
                                        <p:attrNameLst>
                                          <p:attrName>style.visibility</p:attrName>
                                        </p:attrNameLst>
                                      </p:cBhvr>
                                      <p:to>
                                        <p:strVal val="visible"/>
                                      </p:to>
                                    </p:set>
                                    <p:animEffect transition="in" filter="wipe(left)">
                                      <p:cBhvr>
                                        <p:cTn id="12" dur="500"/>
                                        <p:tgtEl>
                                          <p:spTgt spid="339978"/>
                                        </p:tgtEl>
                                      </p:cBhvr>
                                    </p:animEffect>
                                  </p:childTnLst>
                                </p:cTn>
                              </p:par>
                            </p:childTnLst>
                          </p:cTn>
                        </p:par>
                        <p:par>
                          <p:cTn id="13" fill="hold">
                            <p:stCondLst>
                              <p:cond delay="500"/>
                            </p:stCondLst>
                            <p:childTnLst>
                              <p:par>
                                <p:cTn id="14" presetID="17" presetClass="entr" presetSubtype="1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1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9981"/>
                                        </p:tgtEl>
                                        <p:attrNameLst>
                                          <p:attrName>style.visibility</p:attrName>
                                        </p:attrNameLst>
                                      </p:cBhvr>
                                      <p:to>
                                        <p:strVal val="visible"/>
                                      </p:to>
                                    </p:set>
                                    <p:animEffect transition="in" filter="wipe(left)">
                                      <p:cBhvr>
                                        <p:cTn id="27" dur="500"/>
                                        <p:tgtEl>
                                          <p:spTgt spid="339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4" grpId="0"/>
      <p:bldP spid="339978" grpId="0"/>
      <p:bldP spid="33998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文本框 186369"/>
          <p:cNvSpPr txBox="1">
            <a:spLocks noChangeArrowheads="1"/>
          </p:cNvSpPr>
          <p:nvPr/>
        </p:nvSpPr>
        <p:spPr bwMode="auto">
          <a:xfrm>
            <a:off x="1219200" y="304800"/>
            <a:ext cx="6884988" cy="676275"/>
          </a:xfrm>
          <a:prstGeom prst="rect">
            <a:avLst/>
          </a:prstGeom>
          <a:noFill/>
          <a:ln w="9525">
            <a:noFill/>
            <a:miter lim="800000"/>
            <a:headEnd/>
            <a:tailEnd/>
          </a:ln>
        </p:spPr>
        <p:txBody>
          <a:bodyPr>
            <a:spAutoFit/>
          </a:bodyPr>
          <a:lstStyle/>
          <a:p>
            <a:pPr algn="ctr">
              <a:lnSpc>
                <a:spcPct val="120000"/>
              </a:lnSpc>
              <a:spcBef>
                <a:spcPct val="50000"/>
              </a:spcBef>
            </a:pPr>
            <a:r>
              <a:rPr lang="zh-CN" altLang="en-US" sz="3200">
                <a:solidFill>
                  <a:srgbClr val="FF0000"/>
                </a:solidFill>
                <a:ea typeface="方正舒体" pitchFamily="2" charset="-122"/>
              </a:rPr>
              <a:t>一、流体压强与流速的关系 </a:t>
            </a:r>
          </a:p>
        </p:txBody>
      </p:sp>
      <p:sp>
        <p:nvSpPr>
          <p:cNvPr id="186371" name="矩形 186370"/>
          <p:cNvSpPr>
            <a:spLocks noChangeArrowheads="1" noChangeShapeType="1" noTextEdit="1"/>
          </p:cNvSpPr>
          <p:nvPr/>
        </p:nvSpPr>
        <p:spPr bwMode="auto">
          <a:xfrm>
            <a:off x="914400" y="1219200"/>
            <a:ext cx="1574800" cy="328613"/>
          </a:xfrm>
          <a:prstGeom prst="rect">
            <a:avLst/>
          </a:prstGeom>
        </p:spPr>
        <p:txBody>
          <a:bodyPr wrap="none" fromWordArt="1">
            <a:prstTxWarp prst="textPlain">
              <a:avLst>
                <a:gd name="adj" fmla="val 50000"/>
              </a:avLst>
            </a:prstTxWarp>
          </a:bodyPr>
          <a:lstStyle/>
          <a:p>
            <a:pPr algn="ctr"/>
            <a:r>
              <a:rPr lang="zh-CN" alt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新魏"/>
                <a:ea typeface="华文新魏"/>
              </a:rPr>
              <a:t>想想做做</a:t>
            </a:r>
          </a:p>
        </p:txBody>
      </p:sp>
      <p:sp>
        <p:nvSpPr>
          <p:cNvPr id="186372" name="文本框 186371">
            <a:hlinkClick r:id="rId3"/>
          </p:cNvPr>
          <p:cNvSpPr txBox="1">
            <a:spLocks noChangeArrowheads="1"/>
          </p:cNvSpPr>
          <p:nvPr/>
        </p:nvSpPr>
        <p:spPr bwMode="auto">
          <a:xfrm>
            <a:off x="2438400" y="1143000"/>
            <a:ext cx="3284538" cy="427038"/>
          </a:xfrm>
          <a:prstGeom prst="rect">
            <a:avLst/>
          </a:prstGeom>
          <a:noFill/>
          <a:ln w="9525">
            <a:noFill/>
            <a:miter lim="800000"/>
            <a:headEnd/>
            <a:tailEnd/>
          </a:ln>
        </p:spPr>
        <p:txBody>
          <a:bodyPr>
            <a:spAutoFit/>
          </a:bodyPr>
          <a:lstStyle/>
          <a:p>
            <a:pPr>
              <a:lnSpc>
                <a:spcPct val="100000"/>
              </a:lnSpc>
              <a:spcBef>
                <a:spcPct val="50000"/>
              </a:spcBef>
            </a:pPr>
            <a:r>
              <a:rPr lang="en-US" altLang="zh-CN">
                <a:solidFill>
                  <a:srgbClr val="FF6600"/>
                </a:solidFill>
                <a:latin typeface="黑体" pitchFamily="49" charset="-122"/>
                <a:ea typeface="黑体" pitchFamily="49" charset="-122"/>
              </a:rPr>
              <a:t> </a:t>
            </a:r>
            <a:r>
              <a:rPr lang="zh-CN" altLang="en-US">
                <a:solidFill>
                  <a:srgbClr val="FF0000"/>
                </a:solidFill>
                <a:latin typeface="黑体" pitchFamily="49" charset="-122"/>
                <a:ea typeface="黑体" pitchFamily="49" charset="-122"/>
              </a:rPr>
              <a:t>吹硬币吹纸条实验 </a:t>
            </a:r>
          </a:p>
        </p:txBody>
      </p:sp>
      <p:sp>
        <p:nvSpPr>
          <p:cNvPr id="186373" name="矩形 186372"/>
          <p:cNvSpPr>
            <a:spLocks noChangeArrowheads="1"/>
          </p:cNvSpPr>
          <p:nvPr/>
        </p:nvSpPr>
        <p:spPr bwMode="auto">
          <a:xfrm>
            <a:off x="609600" y="1676400"/>
            <a:ext cx="7924800" cy="1463675"/>
          </a:xfrm>
          <a:prstGeom prst="rect">
            <a:avLst/>
          </a:prstGeom>
          <a:noFill/>
          <a:ln w="9525">
            <a:noFill/>
            <a:miter lim="800000"/>
            <a:headEnd/>
            <a:tailEnd/>
          </a:ln>
        </p:spPr>
        <p:txBody>
          <a:bodyPr>
            <a:spAutoFit/>
          </a:bodyPr>
          <a:lstStyle/>
          <a:p>
            <a:pPr>
              <a:lnSpc>
                <a:spcPct val="130000"/>
              </a:lnSpc>
              <a:spcBef>
                <a:spcPct val="20000"/>
              </a:spcBef>
            </a:pPr>
            <a:r>
              <a:rPr lang="en-US" altLang="zh-CN">
                <a:solidFill>
                  <a:schemeClr val="tx1"/>
                </a:solidFill>
                <a:latin typeface="宋体" pitchFamily="2" charset="-122"/>
              </a:rPr>
              <a:t>    </a:t>
            </a:r>
            <a:r>
              <a:rPr lang="zh-CN" altLang="en-US">
                <a:solidFill>
                  <a:schemeClr val="tx1"/>
                </a:solidFill>
                <a:latin typeface="宋体" pitchFamily="2" charset="-122"/>
              </a:rPr>
              <a:t>在硬币上方沿着与桌面平行的方向用力吹一口气，硬币就可能跳过木块。</a:t>
            </a:r>
          </a:p>
          <a:p>
            <a:pPr>
              <a:lnSpc>
                <a:spcPct val="130000"/>
              </a:lnSpc>
              <a:spcBef>
                <a:spcPct val="20000"/>
              </a:spcBef>
            </a:pPr>
            <a:r>
              <a:rPr lang="zh-CN" altLang="en-US">
                <a:solidFill>
                  <a:schemeClr val="tx1"/>
                </a:solidFill>
                <a:latin typeface="宋体" pitchFamily="2" charset="-122"/>
              </a:rPr>
              <a:t>    观察演示视频后思考：硬币为什么会向上“跳起来”？</a:t>
            </a:r>
          </a:p>
        </p:txBody>
      </p:sp>
      <p:pic>
        <p:nvPicPr>
          <p:cNvPr id="186376" name="图片 186375" descr="W020140514543519974303"/>
          <p:cNvPicPr>
            <a:picLocks noChangeAspect="1" noChangeArrowheads="1"/>
          </p:cNvPicPr>
          <p:nvPr/>
        </p:nvPicPr>
        <p:blipFill>
          <a:blip r:embed="rId4" cstate="print"/>
          <a:srcRect/>
          <a:stretch>
            <a:fillRect/>
          </a:stretch>
        </p:blipFill>
        <p:spPr bwMode="auto">
          <a:xfrm>
            <a:off x="2438400" y="3505200"/>
            <a:ext cx="3733800" cy="2667000"/>
          </a:xfrm>
          <a:prstGeom prst="rect">
            <a:avLst/>
          </a:prstGeom>
          <a:noFill/>
          <a:ln w="9525">
            <a:noFill/>
            <a:miter lim="800000"/>
            <a:headEnd/>
            <a:tailEnd/>
          </a:ln>
        </p:spPr>
      </p:pic>
      <p:pic>
        <p:nvPicPr>
          <p:cNvPr id="109574" name="Picture 60" descr="back">
            <a:hlinkClick r:id="" action="ppaction://noaction"/>
          </p:cNvPr>
          <p:cNvPicPr>
            <a:picLocks noChangeAspect="1" noChangeArrowheads="1"/>
          </p:cNvPicPr>
          <p:nvPr/>
        </p:nvPicPr>
        <p:blipFill>
          <a:blip r:embed="rId5" cstate="print"/>
          <a:srcRect/>
          <a:stretch>
            <a:fillRect/>
          </a:stretch>
        </p:blipFill>
        <p:spPr bwMode="auto">
          <a:xfrm>
            <a:off x="4495800" y="6553200"/>
            <a:ext cx="228600" cy="228600"/>
          </a:xfrm>
          <a:prstGeom prst="rect">
            <a:avLst/>
          </a:prstGeom>
          <a:noFill/>
          <a:ln w="9525">
            <a:noFill/>
            <a:miter lim="800000"/>
            <a:headEnd/>
            <a:tailEnd/>
          </a:ln>
        </p:spPr>
      </p:pic>
      <p:pic>
        <p:nvPicPr>
          <p:cNvPr id="109575" name="Picture 64" descr="t01c7cec5e45640e58e">
            <a:hlinkClick r:id="rId6" action="ppaction://hlinksldjump"/>
          </p:cNvPr>
          <p:cNvPicPr>
            <a:picLocks noChangeAspect="1" noChangeArrowheads="1"/>
          </p:cNvPicPr>
          <p:nvPr/>
        </p:nvPicPr>
        <p:blipFill>
          <a:blip r:embed="rId7" cstate="print"/>
          <a:srcRect/>
          <a:stretch>
            <a:fillRect/>
          </a:stretch>
        </p:blipFill>
        <p:spPr bwMode="auto">
          <a:xfrm>
            <a:off x="4724400" y="6553200"/>
            <a:ext cx="228600" cy="228600"/>
          </a:xfrm>
          <a:prstGeom prst="rect">
            <a:avLst/>
          </a:prstGeom>
          <a:noFill/>
          <a:ln w="9525">
            <a:noFill/>
            <a:miter lim="800000"/>
            <a:headEnd/>
            <a:tailEnd/>
          </a:ln>
        </p:spPr>
      </p:pic>
      <p:pic>
        <p:nvPicPr>
          <p:cNvPr id="109576" name="图片 13329" descr="ldpi_1098026_2a1c5d7b6-dca9-4393-b961-9d4537c991ff">
            <a:hlinkClick r:id="rId8" action="ppaction://hlinksldjump"/>
          </p:cNvPr>
          <p:cNvPicPr>
            <a:picLocks noChangeAspect="1" noChangeArrowheads="1"/>
          </p:cNvPicPr>
          <p:nvPr/>
        </p:nvPicPr>
        <p:blipFill>
          <a:blip r:embed="rId9" cstate="print"/>
          <a:srcRect/>
          <a:stretch>
            <a:fillRect/>
          </a:stretch>
        </p:blipFill>
        <p:spPr bwMode="auto">
          <a:xfrm>
            <a:off x="5029200" y="6553200"/>
            <a:ext cx="228600" cy="228600"/>
          </a:xfrm>
          <a:prstGeom prst="rect">
            <a:avLst/>
          </a:prstGeom>
          <a:noFill/>
          <a:ln w="9525">
            <a:noFill/>
            <a:miter lim="800000"/>
            <a:headEnd/>
            <a:tailEnd/>
          </a:ln>
        </p:spPr>
      </p:pic>
      <p:pic>
        <p:nvPicPr>
          <p:cNvPr id="186396" name="9.11吹硬币.mp4">
            <a:hlinkClick r:id="" action="ppaction://media"/>
          </p:cNvPr>
          <p:cNvPicPr>
            <a:picLocks noRot="1" noChangeAspect="1" noChangeArrowheads="1"/>
          </p:cNvPicPr>
          <p:nvPr>
            <p:ph idx="4294967295"/>
            <a:videoFile r:link="rId1"/>
          </p:nvPr>
        </p:nvPicPr>
        <p:blipFill>
          <a:blip r:embed="rId10" cstate="print"/>
          <a:srcRect/>
          <a:stretch>
            <a:fillRect/>
          </a:stretch>
        </p:blipFill>
        <p:spPr>
          <a:xfrm>
            <a:off x="4648200" y="3505200"/>
            <a:ext cx="3455988" cy="2592388"/>
          </a:xfrm>
        </p:spPr>
      </p:pic>
      <p:sp>
        <p:nvSpPr>
          <p:cNvPr id="186398" name="Oval 8" descr="0002">
            <a:hlinkClick r:id="rId11"/>
          </p:cNvPr>
          <p:cNvSpPr>
            <a:spLocks noChangeArrowheads="1"/>
          </p:cNvSpPr>
          <p:nvPr/>
        </p:nvSpPr>
        <p:spPr bwMode="auto">
          <a:xfrm rot="20986670" flipH="1">
            <a:off x="8229600" y="4495800"/>
            <a:ext cx="457200" cy="381000"/>
          </a:xfrm>
          <a:prstGeom prst="ellipse">
            <a:avLst/>
          </a:prstGeom>
          <a:blipFill dpi="0" rotWithShape="1">
            <a:blip r:embed="rId12" cstate="print"/>
            <a:srcRect/>
            <a:stretch>
              <a:fillRect/>
            </a:stretch>
          </a:blipFill>
          <a:ln w="22225">
            <a:noFill/>
            <a:round/>
            <a:headEnd/>
            <a:tailEnd/>
          </a:ln>
        </p:spPr>
        <p:txBody>
          <a:bodyPr wrap="none" lIns="90000" tIns="46800" rIns="90000" bIns="46800" anchor="ctr"/>
          <a:lstStyle/>
          <a:p>
            <a:pPr>
              <a:lnSpc>
                <a:spcPct val="100000"/>
              </a:lnSpc>
            </a:pPr>
            <a:endParaRPr lang="zh-CN" sz="1800"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6371"/>
                                        </p:tgtEl>
                                        <p:attrNameLst>
                                          <p:attrName>style.visibility</p:attrName>
                                        </p:attrNameLst>
                                      </p:cBhvr>
                                      <p:to>
                                        <p:strVal val="visible"/>
                                      </p:to>
                                    </p:set>
                                    <p:animEffect transition="in" filter="wipe(left)">
                                      <p:cBhvr>
                                        <p:cTn id="7" dur="500"/>
                                        <p:tgtEl>
                                          <p:spTgt spid="18637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6372"/>
                                        </p:tgtEl>
                                        <p:attrNameLst>
                                          <p:attrName>style.visibility</p:attrName>
                                        </p:attrNameLst>
                                      </p:cBhvr>
                                      <p:to>
                                        <p:strVal val="visible"/>
                                      </p:to>
                                    </p:set>
                                    <p:animEffect transition="in" filter="wipe(left)">
                                      <p:cBhvr>
                                        <p:cTn id="11" dur="500"/>
                                        <p:tgtEl>
                                          <p:spTgt spid="18637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6373">
                                            <p:txEl>
                                              <p:pRg st="0" end="0"/>
                                            </p:txEl>
                                          </p:spTgt>
                                        </p:tgtEl>
                                        <p:attrNameLst>
                                          <p:attrName>style.visibility</p:attrName>
                                        </p:attrNameLst>
                                      </p:cBhvr>
                                      <p:to>
                                        <p:strVal val="visible"/>
                                      </p:to>
                                    </p:set>
                                    <p:animEffect transition="in" filter="wipe(left)">
                                      <p:cBhvr>
                                        <p:cTn id="16" dur="500"/>
                                        <p:tgtEl>
                                          <p:spTgt spid="186373">
                                            <p:txEl>
                                              <p:pRg st="0" end="0"/>
                                            </p:txEl>
                                          </p:spTgt>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18637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86373">
                                            <p:txEl>
                                              <p:pRg st="1" end="1"/>
                                            </p:txEl>
                                          </p:spTgt>
                                        </p:tgtEl>
                                        <p:attrNameLst>
                                          <p:attrName>style.visibility</p:attrName>
                                        </p:attrNameLst>
                                      </p:cBhvr>
                                      <p:to>
                                        <p:strVal val="visible"/>
                                      </p:to>
                                    </p:set>
                                    <p:animEffect transition="in" filter="wipe(left)">
                                      <p:cBhvr>
                                        <p:cTn id="24" dur="500"/>
                                        <p:tgtEl>
                                          <p:spTgt spid="18637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6.66667E-6 -1.70021E-6 L -0.19166 -1.70021E-6 " pathEditMode="relative" rAng="0" ptsTypes="AA">
                                      <p:cBhvr>
                                        <p:cTn id="28" dur="1000" fill="hold"/>
                                        <p:tgtEl>
                                          <p:spTgt spid="186376"/>
                                        </p:tgtEl>
                                        <p:attrNameLst>
                                          <p:attrName>ppt_x,ppt_y</p:attrName>
                                        </p:attrNameLst>
                                      </p:cBhvr>
                                      <p:rCtr x="0" y="0"/>
                                    </p:animMotion>
                                  </p:childTnLst>
                                </p:cTn>
                              </p:par>
                              <p:par>
                                <p:cTn id="29" presetID="2" presetClass="entr" presetSubtype="2" fill="hold" nodeType="withEffect">
                                  <p:stCondLst>
                                    <p:cond delay="0"/>
                                  </p:stCondLst>
                                  <p:childTnLst>
                                    <p:set>
                                      <p:cBhvr>
                                        <p:cTn id="30" dur="1" fill="hold">
                                          <p:stCondLst>
                                            <p:cond delay="0"/>
                                          </p:stCondLst>
                                        </p:cTn>
                                        <p:tgtEl>
                                          <p:spTgt spid="186396"/>
                                        </p:tgtEl>
                                        <p:attrNameLst>
                                          <p:attrName>style.visibility</p:attrName>
                                        </p:attrNameLst>
                                      </p:cBhvr>
                                      <p:to>
                                        <p:strVal val="visible"/>
                                      </p:to>
                                    </p:set>
                                    <p:anim calcmode="lin" valueType="num">
                                      <p:cBhvr additive="base">
                                        <p:cTn id="31" dur="1000" fill="hold"/>
                                        <p:tgtEl>
                                          <p:spTgt spid="186396"/>
                                        </p:tgtEl>
                                        <p:attrNameLst>
                                          <p:attrName>ppt_x</p:attrName>
                                        </p:attrNameLst>
                                      </p:cBhvr>
                                      <p:tavLst>
                                        <p:tav tm="0">
                                          <p:val>
                                            <p:strVal val="1+#ppt_w/2"/>
                                          </p:val>
                                        </p:tav>
                                        <p:tav tm="100000">
                                          <p:val>
                                            <p:strVal val="#ppt_x"/>
                                          </p:val>
                                        </p:tav>
                                      </p:tavLst>
                                    </p:anim>
                                    <p:anim calcmode="lin" valueType="num">
                                      <p:cBhvr additive="base">
                                        <p:cTn id="32" dur="1000" fill="hold"/>
                                        <p:tgtEl>
                                          <p:spTgt spid="186396"/>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86398"/>
                                        </p:tgtEl>
                                        <p:attrNameLst>
                                          <p:attrName>style.visibility</p:attrName>
                                        </p:attrNameLst>
                                      </p:cBhvr>
                                      <p:to>
                                        <p:strVal val="visible"/>
                                      </p:to>
                                    </p:set>
                                    <p:animEffect transition="in" filter="wipe(left)">
                                      <p:cBhvr>
                                        <p:cTn id="36" dur="500"/>
                                        <p:tgtEl>
                                          <p:spTgt spid="18639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86396"/>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186396"/>
                                        </p:tgtEl>
                                      </p:cBhvr>
                                    </p:cmd>
                                  </p:childTnLst>
                                </p:cTn>
                              </p:par>
                            </p:childTnLst>
                          </p:cTn>
                        </p:par>
                      </p:childTnLst>
                    </p:cTn>
                  </p:par>
                </p:childTnLst>
              </p:cTn>
              <p:nextCondLst>
                <p:cond evt="onClick" delay="0">
                  <p:tgtEl>
                    <p:spTgt spid="186396"/>
                  </p:tgtEl>
                </p:cond>
              </p:nextCondLst>
            </p:seq>
            <p:video>
              <p:cMediaNode>
                <p:cTn id="42" fill="hold" display="0">
                  <p:stCondLst>
                    <p:cond delay="indefinite"/>
                  </p:stCondLst>
                  <p:endCondLst>
                    <p:cond evt="onNext" delay="0">
                      <p:tgtEl>
                        <p:sldTgt/>
                      </p:tgtEl>
                    </p:cond>
                    <p:cond evt="onPrev" delay="0">
                      <p:tgtEl>
                        <p:sldTgt/>
                      </p:tgtEl>
                    </p:cond>
                  </p:endCondLst>
                </p:cTn>
                <p:tgtEl>
                  <p:spTgt spid="186396"/>
                </p:tgtEl>
              </p:cMediaNode>
            </p:video>
          </p:childTnLst>
        </p:cTn>
      </p:par>
    </p:tnLst>
    <p:bldLst>
      <p:bldP spid="186371" grpId="0" animBg="1"/>
      <p:bldP spid="186372" grpId="0"/>
      <p:bldP spid="1863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文本框 342017"/>
          <p:cNvSpPr txBox="1">
            <a:spLocks noChangeArrowheads="1"/>
          </p:cNvSpPr>
          <p:nvPr/>
        </p:nvSpPr>
        <p:spPr bwMode="auto">
          <a:xfrm>
            <a:off x="1219200" y="304800"/>
            <a:ext cx="6884988" cy="676275"/>
          </a:xfrm>
          <a:prstGeom prst="rect">
            <a:avLst/>
          </a:prstGeom>
          <a:noFill/>
          <a:ln w="9525">
            <a:noFill/>
            <a:miter lim="800000"/>
            <a:headEnd/>
            <a:tailEnd/>
          </a:ln>
        </p:spPr>
        <p:txBody>
          <a:bodyPr>
            <a:spAutoFit/>
          </a:bodyPr>
          <a:lstStyle/>
          <a:p>
            <a:pPr algn="ctr">
              <a:lnSpc>
                <a:spcPct val="120000"/>
              </a:lnSpc>
              <a:spcBef>
                <a:spcPct val="50000"/>
              </a:spcBef>
            </a:pPr>
            <a:r>
              <a:rPr lang="zh-CN" altLang="en-US" sz="3200">
                <a:solidFill>
                  <a:srgbClr val="FF0000"/>
                </a:solidFill>
                <a:ea typeface="方正舒体" pitchFamily="2" charset="-122"/>
              </a:rPr>
              <a:t>一、流体压强与流速的关系 </a:t>
            </a:r>
          </a:p>
        </p:txBody>
      </p:sp>
      <p:sp>
        <p:nvSpPr>
          <p:cNvPr id="110594" name="矩形 342018"/>
          <p:cNvSpPr>
            <a:spLocks noChangeArrowheads="1" noChangeShapeType="1" noTextEdit="1"/>
          </p:cNvSpPr>
          <p:nvPr/>
        </p:nvSpPr>
        <p:spPr bwMode="auto">
          <a:xfrm>
            <a:off x="914400" y="1219200"/>
            <a:ext cx="1574800" cy="328613"/>
          </a:xfrm>
          <a:prstGeom prst="rect">
            <a:avLst/>
          </a:prstGeom>
        </p:spPr>
        <p:txBody>
          <a:bodyPr wrap="none" fromWordArt="1">
            <a:prstTxWarp prst="textPlain">
              <a:avLst>
                <a:gd name="adj" fmla="val 50000"/>
              </a:avLst>
            </a:prstTxWarp>
          </a:bodyPr>
          <a:lstStyle/>
          <a:p>
            <a:pPr algn="ctr"/>
            <a:r>
              <a:rPr lang="zh-CN" alt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新魏"/>
                <a:ea typeface="华文新魏"/>
              </a:rPr>
              <a:t>想想做做</a:t>
            </a:r>
          </a:p>
        </p:txBody>
      </p:sp>
      <p:sp>
        <p:nvSpPr>
          <p:cNvPr id="110595" name="文本框 342019">
            <a:hlinkClick r:id="rId2"/>
          </p:cNvPr>
          <p:cNvSpPr txBox="1">
            <a:spLocks noChangeArrowheads="1"/>
          </p:cNvSpPr>
          <p:nvPr/>
        </p:nvSpPr>
        <p:spPr bwMode="auto">
          <a:xfrm>
            <a:off x="2438400" y="1143000"/>
            <a:ext cx="3284538" cy="427038"/>
          </a:xfrm>
          <a:prstGeom prst="rect">
            <a:avLst/>
          </a:prstGeom>
          <a:noFill/>
          <a:ln w="9525">
            <a:noFill/>
            <a:miter lim="800000"/>
            <a:headEnd/>
            <a:tailEnd/>
          </a:ln>
        </p:spPr>
        <p:txBody>
          <a:bodyPr>
            <a:spAutoFit/>
          </a:bodyPr>
          <a:lstStyle/>
          <a:p>
            <a:pPr>
              <a:lnSpc>
                <a:spcPct val="100000"/>
              </a:lnSpc>
              <a:spcBef>
                <a:spcPct val="50000"/>
              </a:spcBef>
            </a:pPr>
            <a:r>
              <a:rPr lang="en-US" altLang="zh-CN">
                <a:solidFill>
                  <a:srgbClr val="FF6600"/>
                </a:solidFill>
                <a:latin typeface="黑体" pitchFamily="49" charset="-122"/>
                <a:ea typeface="黑体" pitchFamily="49" charset="-122"/>
              </a:rPr>
              <a:t> </a:t>
            </a:r>
            <a:r>
              <a:rPr lang="zh-CN" altLang="en-US">
                <a:solidFill>
                  <a:srgbClr val="FF0000"/>
                </a:solidFill>
                <a:latin typeface="黑体" pitchFamily="49" charset="-122"/>
                <a:ea typeface="黑体" pitchFamily="49" charset="-122"/>
              </a:rPr>
              <a:t>吹硬币吹纸条实验 </a:t>
            </a:r>
          </a:p>
        </p:txBody>
      </p:sp>
      <p:sp>
        <p:nvSpPr>
          <p:cNvPr id="110596" name="矩形 342020"/>
          <p:cNvSpPr>
            <a:spLocks noChangeArrowheads="1"/>
          </p:cNvSpPr>
          <p:nvPr/>
        </p:nvSpPr>
        <p:spPr bwMode="auto">
          <a:xfrm>
            <a:off x="609600" y="1676400"/>
            <a:ext cx="7924800" cy="1463675"/>
          </a:xfrm>
          <a:prstGeom prst="rect">
            <a:avLst/>
          </a:prstGeom>
          <a:noFill/>
          <a:ln w="9525">
            <a:noFill/>
            <a:miter lim="800000"/>
            <a:headEnd/>
            <a:tailEnd/>
          </a:ln>
        </p:spPr>
        <p:txBody>
          <a:bodyPr>
            <a:spAutoFit/>
          </a:bodyPr>
          <a:lstStyle/>
          <a:p>
            <a:pPr>
              <a:lnSpc>
                <a:spcPct val="130000"/>
              </a:lnSpc>
              <a:spcBef>
                <a:spcPct val="20000"/>
              </a:spcBef>
            </a:pPr>
            <a:r>
              <a:rPr lang="en-US" altLang="zh-CN">
                <a:solidFill>
                  <a:schemeClr val="tx1"/>
                </a:solidFill>
                <a:latin typeface="宋体" pitchFamily="2" charset="-122"/>
              </a:rPr>
              <a:t>    </a:t>
            </a:r>
            <a:r>
              <a:rPr lang="zh-CN" altLang="en-US">
                <a:solidFill>
                  <a:schemeClr val="tx1"/>
                </a:solidFill>
                <a:latin typeface="宋体" pitchFamily="2" charset="-122"/>
              </a:rPr>
              <a:t>在硬币上方沿着与桌面平行的方向用力吹一口气，硬币就可能跳过木块。</a:t>
            </a:r>
          </a:p>
          <a:p>
            <a:pPr>
              <a:lnSpc>
                <a:spcPct val="130000"/>
              </a:lnSpc>
              <a:spcBef>
                <a:spcPct val="20000"/>
              </a:spcBef>
            </a:pPr>
            <a:r>
              <a:rPr lang="zh-CN" altLang="en-US">
                <a:solidFill>
                  <a:schemeClr val="tx1"/>
                </a:solidFill>
                <a:latin typeface="宋体" pitchFamily="2" charset="-122"/>
              </a:rPr>
              <a:t>    观察演示视频后思考：硬币为什么会向上“跳起来”？</a:t>
            </a:r>
          </a:p>
        </p:txBody>
      </p:sp>
      <p:sp>
        <p:nvSpPr>
          <p:cNvPr id="342026" name="矩形 342025"/>
          <p:cNvSpPr>
            <a:spLocks noChangeArrowheads="1"/>
          </p:cNvSpPr>
          <p:nvPr/>
        </p:nvSpPr>
        <p:spPr bwMode="auto">
          <a:xfrm>
            <a:off x="533400" y="3962400"/>
            <a:ext cx="8153400" cy="2117725"/>
          </a:xfrm>
          <a:prstGeom prst="rect">
            <a:avLst/>
          </a:prstGeom>
          <a:noFill/>
          <a:ln w="9525">
            <a:noFill/>
            <a:miter lim="800000"/>
            <a:headEnd/>
            <a:tailEnd/>
          </a:ln>
        </p:spPr>
        <p:txBody>
          <a:bodyPr>
            <a:spAutoFit/>
          </a:bodyPr>
          <a:lstStyle/>
          <a:p>
            <a:pPr>
              <a:lnSpc>
                <a:spcPct val="125000"/>
              </a:lnSpc>
            </a:pPr>
            <a:r>
              <a:rPr lang="en-US" altLang="zh-CN">
                <a:solidFill>
                  <a:schemeClr val="tx1"/>
                </a:solidFill>
                <a:latin typeface="楷体" pitchFamily="49" charset="-122"/>
                <a:ea typeface="楷体" pitchFamily="49" charset="-122"/>
              </a:rPr>
              <a:t>    </a:t>
            </a:r>
            <a:r>
              <a:rPr lang="zh-CN" altLang="en-US" sz="2100">
                <a:solidFill>
                  <a:schemeClr val="tx1"/>
                </a:solidFill>
                <a:latin typeface="楷体" pitchFamily="49" charset="-122"/>
                <a:ea typeface="楷体" pitchFamily="49" charset="-122"/>
              </a:rPr>
              <a:t>实验中硬币的上面与空气接触。当沿着与桌面平行的方向在硬币</a:t>
            </a:r>
            <a:r>
              <a:rPr lang="zh-CN" altLang="en-US" sz="2100">
                <a:solidFill>
                  <a:srgbClr val="FF0000"/>
                </a:solidFill>
                <a:latin typeface="楷体" pitchFamily="49" charset="-122"/>
                <a:ea typeface="楷体" pitchFamily="49" charset="-122"/>
              </a:rPr>
              <a:t>上方</a:t>
            </a:r>
            <a:r>
              <a:rPr lang="zh-CN" altLang="en-US" sz="2100">
                <a:solidFill>
                  <a:schemeClr val="tx1"/>
                </a:solidFill>
                <a:latin typeface="楷体" pitchFamily="49" charset="-122"/>
                <a:ea typeface="楷体" pitchFamily="49" charset="-122"/>
              </a:rPr>
              <a:t>吹气时，硬币就会向上“跳起来”，说明它</a:t>
            </a:r>
            <a:r>
              <a:rPr lang="zh-CN" altLang="en-US" sz="2100">
                <a:solidFill>
                  <a:srgbClr val="FF0000"/>
                </a:solidFill>
                <a:latin typeface="楷体" pitchFamily="49" charset="-122"/>
                <a:ea typeface="楷体" pitchFamily="49" charset="-122"/>
              </a:rPr>
              <a:t>上面空气向下的压力小于它下面向上的压力</a:t>
            </a:r>
            <a:r>
              <a:rPr lang="zh-CN" altLang="en-US" sz="2100">
                <a:solidFill>
                  <a:srgbClr val="CC0000"/>
                </a:solidFill>
                <a:latin typeface="楷体" pitchFamily="49" charset="-122"/>
                <a:ea typeface="楷体" pitchFamily="49" charset="-122"/>
              </a:rPr>
              <a:t>，</a:t>
            </a:r>
            <a:r>
              <a:rPr lang="zh-CN" altLang="en-US" sz="2100">
                <a:solidFill>
                  <a:schemeClr val="tx1"/>
                </a:solidFill>
                <a:latin typeface="楷体" pitchFamily="49" charset="-122"/>
                <a:ea typeface="楷体" pitchFamily="49" charset="-122"/>
              </a:rPr>
              <a:t>硬币的上下面的面积相同，因此下面空气向上的压强比较大，由于吹气，硬币上方气体的流速变大了，由此我们猜想：是不是气体的压强跟气体的流速有什么关系？ </a:t>
            </a:r>
          </a:p>
        </p:txBody>
      </p:sp>
      <p:sp>
        <p:nvSpPr>
          <p:cNvPr id="342027" name="矩形 342026"/>
          <p:cNvSpPr>
            <a:spLocks noChangeArrowheads="1"/>
          </p:cNvSpPr>
          <p:nvPr/>
        </p:nvSpPr>
        <p:spPr bwMode="auto">
          <a:xfrm>
            <a:off x="1066800" y="3429000"/>
            <a:ext cx="1828800" cy="457200"/>
          </a:xfrm>
          <a:prstGeom prst="rect">
            <a:avLst/>
          </a:prstGeom>
          <a:noFill/>
          <a:ln w="9525">
            <a:noFill/>
            <a:miter lim="800000"/>
            <a:headEnd/>
            <a:tailEnd/>
          </a:ln>
        </p:spPr>
        <p:txBody>
          <a:bodyPr>
            <a:spAutoFit/>
          </a:bodyPr>
          <a:lstStyle/>
          <a:p>
            <a:pPr>
              <a:lnSpc>
                <a:spcPct val="100000"/>
              </a:lnSpc>
            </a:pPr>
            <a:r>
              <a:rPr lang="zh-CN" altLang="en-US" sz="2400">
                <a:solidFill>
                  <a:srgbClr val="FF0000"/>
                </a:solidFill>
                <a:ea typeface="黑体" pitchFamily="49" charset="-122"/>
              </a:rPr>
              <a:t>原因：</a:t>
            </a:r>
          </a:p>
        </p:txBody>
      </p:sp>
      <p:pic>
        <p:nvPicPr>
          <p:cNvPr id="110599" name="Picture 60" descr="back">
            <a:hlinkClick r:id="" action="ppaction://noaction"/>
          </p:cNvPr>
          <p:cNvPicPr>
            <a:picLocks noChangeAspect="1" noChangeArrowheads="1"/>
          </p:cNvPicPr>
          <p:nvPr/>
        </p:nvPicPr>
        <p:blipFill>
          <a:blip r:embed="rId3" cstate="print"/>
          <a:srcRect/>
          <a:stretch>
            <a:fillRect/>
          </a:stretch>
        </p:blipFill>
        <p:spPr bwMode="auto">
          <a:xfrm>
            <a:off x="4495800" y="6553200"/>
            <a:ext cx="228600" cy="228600"/>
          </a:xfrm>
          <a:prstGeom prst="rect">
            <a:avLst/>
          </a:prstGeom>
          <a:noFill/>
          <a:ln w="9525">
            <a:noFill/>
            <a:miter lim="800000"/>
            <a:headEnd/>
            <a:tailEnd/>
          </a:ln>
        </p:spPr>
      </p:pic>
      <p:pic>
        <p:nvPicPr>
          <p:cNvPr id="110600" name="Picture 64" descr="t01c7cec5e45640e58e">
            <a:hlinkClick r:id="rId4" action="ppaction://hlinksldjump"/>
          </p:cNvPr>
          <p:cNvPicPr>
            <a:picLocks noChangeAspect="1" noChangeArrowheads="1"/>
          </p:cNvPicPr>
          <p:nvPr/>
        </p:nvPicPr>
        <p:blipFill>
          <a:blip r:embed="rId5" cstate="print"/>
          <a:srcRect/>
          <a:stretch>
            <a:fillRect/>
          </a:stretch>
        </p:blipFill>
        <p:spPr bwMode="auto">
          <a:xfrm>
            <a:off x="4724400" y="6553200"/>
            <a:ext cx="228600" cy="228600"/>
          </a:xfrm>
          <a:prstGeom prst="rect">
            <a:avLst/>
          </a:prstGeom>
          <a:noFill/>
          <a:ln w="9525">
            <a:noFill/>
            <a:miter lim="800000"/>
            <a:headEnd/>
            <a:tailEnd/>
          </a:ln>
        </p:spPr>
      </p:pic>
      <p:pic>
        <p:nvPicPr>
          <p:cNvPr id="110601" name="图片 13329" descr="ldpi_1098026_2a1c5d7b6-dca9-4393-b961-9d4537c991ff">
            <a:hlinkClick r:id="rId6" action="ppaction://hlinksldjump"/>
          </p:cNvPr>
          <p:cNvPicPr>
            <a:picLocks noChangeAspect="1" noChangeArrowheads="1"/>
          </p:cNvPicPr>
          <p:nvPr/>
        </p:nvPicPr>
        <p:blipFill>
          <a:blip r:embed="rId7" cstate="print"/>
          <a:srcRect/>
          <a:stretch>
            <a:fillRect/>
          </a:stretch>
        </p:blipFill>
        <p:spPr bwMode="auto">
          <a:xfrm>
            <a:off x="50292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2027"/>
                                        </p:tgtEl>
                                        <p:attrNameLst>
                                          <p:attrName>style.visibility</p:attrName>
                                        </p:attrNameLst>
                                      </p:cBhvr>
                                      <p:to>
                                        <p:strVal val="visible"/>
                                      </p:to>
                                    </p:set>
                                    <p:animEffect transition="in" filter="wipe(left)">
                                      <p:cBhvr>
                                        <p:cTn id="7" dur="500"/>
                                        <p:tgtEl>
                                          <p:spTgt spid="342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2026"/>
                                        </p:tgtEl>
                                        <p:attrNameLst>
                                          <p:attrName>style.visibility</p:attrName>
                                        </p:attrNameLst>
                                      </p:cBhvr>
                                      <p:to>
                                        <p:strVal val="visible"/>
                                      </p:to>
                                    </p:set>
                                    <p:animEffect transition="in" filter="wipe(left)">
                                      <p:cBhvr>
                                        <p:cTn id="12" dur="500"/>
                                        <p:tgtEl>
                                          <p:spTgt spid="342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6" grpId="0"/>
      <p:bldP spid="3420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文本框 343041"/>
          <p:cNvSpPr txBox="1">
            <a:spLocks noChangeArrowheads="1"/>
          </p:cNvSpPr>
          <p:nvPr/>
        </p:nvSpPr>
        <p:spPr bwMode="auto">
          <a:xfrm>
            <a:off x="1219200" y="304800"/>
            <a:ext cx="6884988" cy="676275"/>
          </a:xfrm>
          <a:prstGeom prst="rect">
            <a:avLst/>
          </a:prstGeom>
          <a:noFill/>
          <a:ln w="9525">
            <a:noFill/>
            <a:miter lim="800000"/>
            <a:headEnd/>
            <a:tailEnd/>
          </a:ln>
        </p:spPr>
        <p:txBody>
          <a:bodyPr>
            <a:spAutoFit/>
          </a:bodyPr>
          <a:lstStyle/>
          <a:p>
            <a:pPr algn="ctr">
              <a:lnSpc>
                <a:spcPct val="120000"/>
              </a:lnSpc>
              <a:spcBef>
                <a:spcPct val="50000"/>
              </a:spcBef>
            </a:pPr>
            <a:r>
              <a:rPr lang="zh-CN" altLang="en-US" sz="3200">
                <a:solidFill>
                  <a:srgbClr val="FF0000"/>
                </a:solidFill>
                <a:ea typeface="方正舒体" pitchFamily="2" charset="-122"/>
              </a:rPr>
              <a:t>一、流体压强与流速的关系 </a:t>
            </a:r>
          </a:p>
        </p:txBody>
      </p:sp>
      <p:sp>
        <p:nvSpPr>
          <p:cNvPr id="111618" name="矩形 343042"/>
          <p:cNvSpPr>
            <a:spLocks noChangeArrowheads="1" noChangeShapeType="1" noTextEdit="1"/>
          </p:cNvSpPr>
          <p:nvPr/>
        </p:nvSpPr>
        <p:spPr bwMode="auto">
          <a:xfrm>
            <a:off x="914400" y="1219200"/>
            <a:ext cx="1574800" cy="328613"/>
          </a:xfrm>
          <a:prstGeom prst="rect">
            <a:avLst/>
          </a:prstGeom>
        </p:spPr>
        <p:txBody>
          <a:bodyPr wrap="none" fromWordArt="1">
            <a:prstTxWarp prst="textPlain">
              <a:avLst>
                <a:gd name="adj" fmla="val 50000"/>
              </a:avLst>
            </a:prstTxWarp>
          </a:bodyPr>
          <a:lstStyle/>
          <a:p>
            <a:pPr algn="ctr"/>
            <a:r>
              <a:rPr lang="zh-CN" alt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华文新魏"/>
                <a:ea typeface="华文新魏"/>
              </a:rPr>
              <a:t>想想做做</a:t>
            </a:r>
          </a:p>
        </p:txBody>
      </p:sp>
      <p:sp>
        <p:nvSpPr>
          <p:cNvPr id="111619" name="文本框 343043">
            <a:hlinkClick r:id="rId2"/>
          </p:cNvPr>
          <p:cNvSpPr txBox="1">
            <a:spLocks noChangeArrowheads="1"/>
          </p:cNvSpPr>
          <p:nvPr/>
        </p:nvSpPr>
        <p:spPr bwMode="auto">
          <a:xfrm>
            <a:off x="2438400" y="1143000"/>
            <a:ext cx="3284538" cy="427038"/>
          </a:xfrm>
          <a:prstGeom prst="rect">
            <a:avLst/>
          </a:prstGeom>
          <a:noFill/>
          <a:ln w="9525">
            <a:noFill/>
            <a:miter lim="800000"/>
            <a:headEnd/>
            <a:tailEnd/>
          </a:ln>
        </p:spPr>
        <p:txBody>
          <a:bodyPr>
            <a:spAutoFit/>
          </a:bodyPr>
          <a:lstStyle/>
          <a:p>
            <a:pPr>
              <a:lnSpc>
                <a:spcPct val="100000"/>
              </a:lnSpc>
              <a:spcBef>
                <a:spcPct val="50000"/>
              </a:spcBef>
            </a:pPr>
            <a:r>
              <a:rPr lang="en-US" altLang="zh-CN">
                <a:solidFill>
                  <a:srgbClr val="FF6600"/>
                </a:solidFill>
                <a:latin typeface="黑体" pitchFamily="49" charset="-122"/>
                <a:ea typeface="黑体" pitchFamily="49" charset="-122"/>
              </a:rPr>
              <a:t> </a:t>
            </a:r>
            <a:r>
              <a:rPr lang="zh-CN" altLang="en-US">
                <a:solidFill>
                  <a:srgbClr val="FF0000"/>
                </a:solidFill>
                <a:latin typeface="黑体" pitchFamily="49" charset="-122"/>
                <a:ea typeface="黑体" pitchFamily="49" charset="-122"/>
              </a:rPr>
              <a:t>吹硬币吹纸条实验 </a:t>
            </a:r>
          </a:p>
        </p:txBody>
      </p:sp>
      <p:grpSp>
        <p:nvGrpSpPr>
          <p:cNvPr id="2" name="Group 4"/>
          <p:cNvGrpSpPr>
            <a:grpSpLocks/>
          </p:cNvGrpSpPr>
          <p:nvPr/>
        </p:nvGrpSpPr>
        <p:grpSpPr bwMode="auto">
          <a:xfrm>
            <a:off x="914400" y="1676400"/>
            <a:ext cx="1447800" cy="457200"/>
            <a:chOff x="0" y="0"/>
            <a:chExt cx="2231" cy="553"/>
          </a:xfrm>
        </p:grpSpPr>
        <p:pic>
          <p:nvPicPr>
            <p:cNvPr id="111621" name="圆角矩形 1"/>
            <p:cNvPicPr>
              <a:picLocks noChangeArrowheads="1"/>
            </p:cNvPicPr>
            <p:nvPr/>
          </p:nvPicPr>
          <p:blipFill>
            <a:blip r:embed="rId3" cstate="print"/>
            <a:srcRect/>
            <a:stretch>
              <a:fillRect/>
            </a:stretch>
          </p:blipFill>
          <p:spPr bwMode="auto">
            <a:xfrm>
              <a:off x="0" y="0"/>
              <a:ext cx="2231" cy="553"/>
            </a:xfrm>
            <a:prstGeom prst="rect">
              <a:avLst/>
            </a:prstGeom>
            <a:noFill/>
            <a:ln w="9525">
              <a:noFill/>
              <a:miter lim="800000"/>
              <a:headEnd/>
              <a:tailEnd/>
            </a:ln>
          </p:spPr>
        </p:pic>
        <p:sp>
          <p:nvSpPr>
            <p:cNvPr id="111622" name="Text Box 6"/>
            <p:cNvSpPr txBox="1">
              <a:spLocks noChangeArrowheads="1"/>
            </p:cNvSpPr>
            <p:nvPr/>
          </p:nvSpPr>
          <p:spPr bwMode="auto">
            <a:xfrm>
              <a:off x="60" y="78"/>
              <a:ext cx="2116" cy="406"/>
            </a:xfrm>
            <a:prstGeom prst="rect">
              <a:avLst/>
            </a:prstGeom>
            <a:noFill/>
            <a:ln w="9525">
              <a:noFill/>
              <a:miter lim="800000"/>
              <a:headEnd/>
              <a:tailEnd/>
            </a:ln>
          </p:spPr>
          <p:txBody>
            <a:bodyPr anchor="ctr"/>
            <a:lstStyle/>
            <a:p>
              <a:pPr algn="ctr">
                <a:lnSpc>
                  <a:spcPct val="90000"/>
                </a:lnSpc>
              </a:pPr>
              <a:r>
                <a:rPr lang="zh-CN" altLang="en-US">
                  <a:solidFill>
                    <a:srgbClr val="FFFFFF"/>
                  </a:solidFill>
                  <a:latin typeface="宋体" pitchFamily="2" charset="-122"/>
                </a:rPr>
                <a:t>自主实验 </a:t>
              </a:r>
            </a:p>
          </p:txBody>
        </p:sp>
      </p:grpSp>
      <p:pic>
        <p:nvPicPr>
          <p:cNvPr id="343051" name="图片 343050" descr="W020140514543755439228"/>
          <p:cNvPicPr>
            <a:picLocks noChangeAspect="1" noChangeArrowheads="1"/>
          </p:cNvPicPr>
          <p:nvPr/>
        </p:nvPicPr>
        <p:blipFill>
          <a:blip r:embed="rId4" cstate="print"/>
          <a:srcRect/>
          <a:stretch>
            <a:fillRect/>
          </a:stretch>
        </p:blipFill>
        <p:spPr bwMode="auto">
          <a:xfrm>
            <a:off x="5791200" y="1524000"/>
            <a:ext cx="2735263" cy="2819400"/>
          </a:xfrm>
          <a:prstGeom prst="rect">
            <a:avLst/>
          </a:prstGeom>
          <a:noFill/>
          <a:ln w="9525">
            <a:noFill/>
            <a:miter lim="800000"/>
            <a:headEnd/>
            <a:tailEnd/>
          </a:ln>
        </p:spPr>
      </p:pic>
      <p:sp>
        <p:nvSpPr>
          <p:cNvPr id="343052" name="矩形 343051"/>
          <p:cNvSpPr>
            <a:spLocks noChangeArrowheads="1"/>
          </p:cNvSpPr>
          <p:nvPr/>
        </p:nvSpPr>
        <p:spPr bwMode="auto">
          <a:xfrm>
            <a:off x="609600" y="2133600"/>
            <a:ext cx="5486400" cy="2225675"/>
          </a:xfrm>
          <a:prstGeom prst="rect">
            <a:avLst/>
          </a:prstGeom>
          <a:noFill/>
          <a:ln w="9525">
            <a:noFill/>
            <a:miter lim="800000"/>
            <a:headEnd/>
            <a:tailEnd/>
          </a:ln>
        </p:spPr>
        <p:txBody>
          <a:bodyPr>
            <a:spAutoFit/>
          </a:bodyPr>
          <a:lstStyle/>
          <a:p>
            <a:pPr>
              <a:lnSpc>
                <a:spcPct val="125000"/>
              </a:lnSpc>
            </a:pPr>
            <a:r>
              <a:rPr lang="en-US" altLang="zh-CN" sz="2300">
                <a:solidFill>
                  <a:schemeClr val="tx1"/>
                </a:solidFill>
              </a:rPr>
              <a:t>       </a:t>
            </a:r>
            <a:r>
              <a:rPr lang="zh-CN" altLang="en-US">
                <a:solidFill>
                  <a:schemeClr val="tx1"/>
                </a:solidFill>
              </a:rPr>
              <a:t>手握如图所示的两张纸，让纸自由下垂，在两张纸的中间向下吹气。</a:t>
            </a:r>
          </a:p>
          <a:p>
            <a:pPr>
              <a:lnSpc>
                <a:spcPct val="125000"/>
              </a:lnSpc>
            </a:pPr>
            <a:r>
              <a:rPr lang="zh-CN" altLang="en-US">
                <a:solidFill>
                  <a:schemeClr val="tx1"/>
                </a:solidFill>
              </a:rPr>
              <a:t>       如果空气的压强真的跟空气的流速有关，这两张纸应该怎样运动？</a:t>
            </a:r>
          </a:p>
          <a:p>
            <a:pPr>
              <a:lnSpc>
                <a:spcPct val="125000"/>
              </a:lnSpc>
            </a:pPr>
            <a:r>
              <a:rPr lang="zh-CN" altLang="en-US">
                <a:solidFill>
                  <a:schemeClr val="tx1"/>
                </a:solidFill>
              </a:rPr>
              <a:t>       做一做，检验你的猜想。</a:t>
            </a:r>
            <a:r>
              <a:rPr lang="zh-CN" altLang="en-US" sz="2300">
                <a:solidFill>
                  <a:srgbClr val="0000FF"/>
                </a:solidFill>
              </a:rPr>
              <a:t> </a:t>
            </a:r>
          </a:p>
        </p:txBody>
      </p:sp>
      <p:sp>
        <p:nvSpPr>
          <p:cNvPr id="343053" name="Text Box 101" descr="新闻纸"/>
          <p:cNvSpPr>
            <a:spLocks noChangeArrowheads="1"/>
          </p:cNvSpPr>
          <p:nvPr/>
        </p:nvSpPr>
        <p:spPr bwMode="auto">
          <a:xfrm>
            <a:off x="688975" y="5565775"/>
            <a:ext cx="7924800" cy="942975"/>
          </a:xfrm>
          <a:prstGeom prst="roundRect">
            <a:avLst>
              <a:gd name="adj" fmla="val 9491"/>
            </a:avLst>
          </a:prstGeom>
          <a:blipFill dpi="0" rotWithShape="1">
            <a:blip r:embed="rId5" cstate="print"/>
            <a:srcRect/>
            <a:tile tx="0" ty="0" sx="100000" sy="100000" flip="none" algn="tl"/>
          </a:blipFill>
          <a:ln w="15875">
            <a:noFill/>
            <a:round/>
            <a:headEnd/>
            <a:tailEnd/>
          </a:ln>
        </p:spPr>
        <p:txBody>
          <a:bodyPr>
            <a:spAutoFit/>
          </a:bodyPr>
          <a:lstStyle/>
          <a:p>
            <a:pPr>
              <a:lnSpc>
                <a:spcPct val="120000"/>
              </a:lnSpc>
            </a:pPr>
            <a:r>
              <a:rPr lang="en-US" altLang="zh-CN">
                <a:solidFill>
                  <a:srgbClr val="0000FF"/>
                </a:solidFill>
                <a:latin typeface="黑体" pitchFamily="49" charset="-122"/>
                <a:ea typeface="黑体" pitchFamily="49" charset="-122"/>
              </a:rPr>
              <a:t>    </a:t>
            </a:r>
            <a:r>
              <a:rPr lang="zh-CN" altLang="en-US">
                <a:solidFill>
                  <a:srgbClr val="0000FF"/>
                </a:solidFill>
                <a:latin typeface="黑体" pitchFamily="49" charset="-122"/>
                <a:ea typeface="黑体" pitchFamily="49" charset="-122"/>
              </a:rPr>
              <a:t>流体的压强与流速有关，在流速大的地方压强小，在流速小的地方压强大。</a:t>
            </a:r>
          </a:p>
        </p:txBody>
      </p:sp>
      <p:sp>
        <p:nvSpPr>
          <p:cNvPr id="343054" name="矩形 343053"/>
          <p:cNvSpPr>
            <a:spLocks noChangeArrowheads="1"/>
          </p:cNvSpPr>
          <p:nvPr/>
        </p:nvSpPr>
        <p:spPr bwMode="auto">
          <a:xfrm>
            <a:off x="990600" y="5105400"/>
            <a:ext cx="3886200" cy="427038"/>
          </a:xfrm>
          <a:prstGeom prst="rect">
            <a:avLst/>
          </a:prstGeom>
          <a:noFill/>
          <a:ln w="9525">
            <a:noFill/>
            <a:miter lim="800000"/>
            <a:headEnd/>
            <a:tailEnd/>
          </a:ln>
        </p:spPr>
        <p:txBody>
          <a:bodyPr>
            <a:spAutoFit/>
          </a:bodyPr>
          <a:lstStyle/>
          <a:p>
            <a:pPr>
              <a:lnSpc>
                <a:spcPct val="100000"/>
              </a:lnSpc>
            </a:pPr>
            <a:r>
              <a:rPr lang="en-US" altLang="zh-CN">
                <a:solidFill>
                  <a:schemeClr val="tx1"/>
                </a:solidFill>
              </a:rPr>
              <a:t> </a:t>
            </a:r>
            <a:r>
              <a:rPr lang="zh-CN" altLang="en-US">
                <a:solidFill>
                  <a:schemeClr val="tx1"/>
                </a:solidFill>
              </a:rPr>
              <a:t>更多的实验结果表明：</a:t>
            </a:r>
          </a:p>
        </p:txBody>
      </p:sp>
      <p:sp>
        <p:nvSpPr>
          <p:cNvPr id="343055" name="矩形 343054"/>
          <p:cNvSpPr>
            <a:spLocks noChangeArrowheads="1"/>
          </p:cNvSpPr>
          <p:nvPr/>
        </p:nvSpPr>
        <p:spPr bwMode="auto">
          <a:xfrm>
            <a:off x="762000" y="4495800"/>
            <a:ext cx="7010400" cy="427038"/>
          </a:xfrm>
          <a:prstGeom prst="rect">
            <a:avLst/>
          </a:prstGeom>
          <a:noFill/>
          <a:ln w="9525">
            <a:noFill/>
            <a:miter lim="800000"/>
            <a:headEnd/>
            <a:tailEnd/>
          </a:ln>
        </p:spPr>
        <p:txBody>
          <a:bodyPr>
            <a:spAutoFit/>
          </a:bodyPr>
          <a:lstStyle/>
          <a:p>
            <a:pPr>
              <a:lnSpc>
                <a:spcPct val="100000"/>
              </a:lnSpc>
            </a:pPr>
            <a:r>
              <a:rPr lang="zh-CN" altLang="en-US">
                <a:solidFill>
                  <a:srgbClr val="FF0000"/>
                </a:solidFill>
                <a:ea typeface="黑体" pitchFamily="49" charset="-122"/>
              </a:rPr>
              <a:t>原因：</a:t>
            </a:r>
            <a:r>
              <a:rPr lang="zh-CN" altLang="en-US">
                <a:solidFill>
                  <a:schemeClr val="tx1"/>
                </a:solidFill>
              </a:rPr>
              <a:t>两张纸的中间的气体流速快，压强小。</a:t>
            </a:r>
          </a:p>
        </p:txBody>
      </p:sp>
      <p:pic>
        <p:nvPicPr>
          <p:cNvPr id="111628" name="Picture 60" descr="back">
            <a:hlinkClick r:id="" action="ppaction://noaction"/>
          </p:cNvPr>
          <p:cNvPicPr>
            <a:picLocks noChangeAspect="1" noChangeArrowheads="1"/>
          </p:cNvPicPr>
          <p:nvPr/>
        </p:nvPicPr>
        <p:blipFill>
          <a:blip r:embed="rId6" cstate="print"/>
          <a:srcRect/>
          <a:stretch>
            <a:fillRect/>
          </a:stretch>
        </p:blipFill>
        <p:spPr bwMode="auto">
          <a:xfrm>
            <a:off x="4495800" y="6553200"/>
            <a:ext cx="228600" cy="228600"/>
          </a:xfrm>
          <a:prstGeom prst="rect">
            <a:avLst/>
          </a:prstGeom>
          <a:noFill/>
          <a:ln w="9525">
            <a:noFill/>
            <a:miter lim="800000"/>
            <a:headEnd/>
            <a:tailEnd/>
          </a:ln>
        </p:spPr>
      </p:pic>
      <p:pic>
        <p:nvPicPr>
          <p:cNvPr id="111629" name="Picture 64" descr="t01c7cec5e45640e58e">
            <a:hlinkClick r:id="rId7" action="ppaction://hlinksldjump"/>
          </p:cNvPr>
          <p:cNvPicPr>
            <a:picLocks noChangeAspect="1" noChangeArrowheads="1"/>
          </p:cNvPicPr>
          <p:nvPr/>
        </p:nvPicPr>
        <p:blipFill>
          <a:blip r:embed="rId8" cstate="print"/>
          <a:srcRect/>
          <a:stretch>
            <a:fillRect/>
          </a:stretch>
        </p:blipFill>
        <p:spPr bwMode="auto">
          <a:xfrm>
            <a:off x="4724400" y="6553200"/>
            <a:ext cx="228600" cy="228600"/>
          </a:xfrm>
          <a:prstGeom prst="rect">
            <a:avLst/>
          </a:prstGeom>
          <a:noFill/>
          <a:ln w="9525">
            <a:noFill/>
            <a:miter lim="800000"/>
            <a:headEnd/>
            <a:tailEnd/>
          </a:ln>
        </p:spPr>
      </p:pic>
      <p:pic>
        <p:nvPicPr>
          <p:cNvPr id="111630" name="图片 13329" descr="ldpi_1098026_2a1c5d7b6-dca9-4393-b961-9d4537c991ff">
            <a:hlinkClick r:id="rId9" action="ppaction://hlinksldjump"/>
          </p:cNvPr>
          <p:cNvPicPr>
            <a:picLocks noChangeAspect="1" noChangeArrowheads="1"/>
          </p:cNvPicPr>
          <p:nvPr/>
        </p:nvPicPr>
        <p:blipFill>
          <a:blip r:embed="rId10" cstate="print"/>
          <a:srcRect/>
          <a:stretch>
            <a:fillRect/>
          </a:stretch>
        </p:blipFill>
        <p:spPr bwMode="auto">
          <a:xfrm>
            <a:off x="50292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3052">
                                            <p:txEl>
                                              <p:pRg st="0" end="0"/>
                                            </p:txEl>
                                          </p:spTgt>
                                        </p:tgtEl>
                                        <p:attrNameLst>
                                          <p:attrName>style.visibility</p:attrName>
                                        </p:attrNameLst>
                                      </p:cBhvr>
                                      <p:to>
                                        <p:strVal val="visible"/>
                                      </p:to>
                                    </p:set>
                                    <p:animEffect transition="in" filter="wipe(left)">
                                      <p:cBhvr>
                                        <p:cTn id="12" dur="500"/>
                                        <p:tgtEl>
                                          <p:spTgt spid="343052">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43051"/>
                                        </p:tgtEl>
                                        <p:attrNameLst>
                                          <p:attrName>style.visibility</p:attrName>
                                        </p:attrNameLst>
                                      </p:cBhvr>
                                      <p:to>
                                        <p:strVal val="visible"/>
                                      </p:to>
                                    </p:set>
                                    <p:animEffect transition="in" filter="wipe(left)">
                                      <p:cBhvr>
                                        <p:cTn id="16" dur="500"/>
                                        <p:tgtEl>
                                          <p:spTgt spid="34305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43052">
                                            <p:txEl>
                                              <p:pRg st="1" end="1"/>
                                            </p:txEl>
                                          </p:spTgt>
                                        </p:tgtEl>
                                        <p:attrNameLst>
                                          <p:attrName>style.visibility</p:attrName>
                                        </p:attrNameLst>
                                      </p:cBhvr>
                                      <p:to>
                                        <p:strVal val="visible"/>
                                      </p:to>
                                    </p:set>
                                    <p:animEffect transition="in" filter="wipe(left)">
                                      <p:cBhvr>
                                        <p:cTn id="21" dur="500"/>
                                        <p:tgtEl>
                                          <p:spTgt spid="343052">
                                            <p:txEl>
                                              <p:pRg st="1" end="1"/>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43052">
                                            <p:txEl>
                                              <p:pRg st="2" end="2"/>
                                            </p:txEl>
                                          </p:spTgt>
                                        </p:tgtEl>
                                        <p:attrNameLst>
                                          <p:attrName>style.visibility</p:attrName>
                                        </p:attrNameLst>
                                      </p:cBhvr>
                                      <p:to>
                                        <p:strVal val="visible"/>
                                      </p:to>
                                    </p:set>
                                    <p:animEffect transition="in" filter="wipe(left)">
                                      <p:cBhvr>
                                        <p:cTn id="25" dur="500"/>
                                        <p:tgtEl>
                                          <p:spTgt spid="34305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43055"/>
                                        </p:tgtEl>
                                        <p:attrNameLst>
                                          <p:attrName>style.visibility</p:attrName>
                                        </p:attrNameLst>
                                      </p:cBhvr>
                                      <p:to>
                                        <p:strVal val="visible"/>
                                      </p:to>
                                    </p:set>
                                    <p:animEffect transition="in" filter="wipe(left)">
                                      <p:cBhvr>
                                        <p:cTn id="30" dur="500"/>
                                        <p:tgtEl>
                                          <p:spTgt spid="34305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43054"/>
                                        </p:tgtEl>
                                        <p:attrNameLst>
                                          <p:attrName>style.visibility</p:attrName>
                                        </p:attrNameLst>
                                      </p:cBhvr>
                                      <p:to>
                                        <p:strVal val="visible"/>
                                      </p:to>
                                    </p:set>
                                    <p:animEffect transition="in" filter="wipe(left)">
                                      <p:cBhvr>
                                        <p:cTn id="35" dur="500"/>
                                        <p:tgtEl>
                                          <p:spTgt spid="3430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43053"/>
                                        </p:tgtEl>
                                        <p:attrNameLst>
                                          <p:attrName>style.visibility</p:attrName>
                                        </p:attrNameLst>
                                      </p:cBhvr>
                                      <p:to>
                                        <p:strVal val="visible"/>
                                      </p:to>
                                    </p:set>
                                    <p:animEffect transition="in" filter="wipe(left)">
                                      <p:cBhvr>
                                        <p:cTn id="40" dur="500"/>
                                        <p:tgtEl>
                                          <p:spTgt spid="343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53" grpId="0" animBg="1"/>
      <p:bldP spid="343054" grpId="0"/>
      <p:bldP spid="3430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文本框 189441"/>
          <p:cNvSpPr txBox="1">
            <a:spLocks noChangeArrowheads="1"/>
          </p:cNvSpPr>
          <p:nvPr/>
        </p:nvSpPr>
        <p:spPr bwMode="auto">
          <a:xfrm>
            <a:off x="1196975" y="323850"/>
            <a:ext cx="6884988" cy="609600"/>
          </a:xfrm>
          <a:prstGeom prst="rect">
            <a:avLst/>
          </a:prstGeom>
          <a:noFill/>
          <a:ln w="9525">
            <a:noFill/>
            <a:miter lim="800000"/>
            <a:headEnd/>
            <a:tailEnd/>
          </a:ln>
        </p:spPr>
        <p:txBody>
          <a:bodyPr>
            <a:spAutoFit/>
          </a:bodyPr>
          <a:lstStyle/>
          <a:p>
            <a:pPr algn="ctr">
              <a:lnSpc>
                <a:spcPct val="100000"/>
              </a:lnSpc>
              <a:spcBef>
                <a:spcPct val="50000"/>
              </a:spcBef>
            </a:pPr>
            <a:r>
              <a:rPr lang="zh-CN" altLang="en-US" sz="3400">
                <a:solidFill>
                  <a:srgbClr val="FF0000"/>
                </a:solidFill>
                <a:ea typeface="方正舒体" pitchFamily="2" charset="-122"/>
              </a:rPr>
              <a:t>一、流体压强与流速的关系 </a:t>
            </a:r>
          </a:p>
        </p:txBody>
      </p:sp>
      <p:sp>
        <p:nvSpPr>
          <p:cNvPr id="112642" name="Text Box 101" descr="新闻纸"/>
          <p:cNvSpPr>
            <a:spLocks noChangeArrowheads="1"/>
          </p:cNvSpPr>
          <p:nvPr/>
        </p:nvSpPr>
        <p:spPr bwMode="auto">
          <a:xfrm>
            <a:off x="687388" y="1601788"/>
            <a:ext cx="7932737" cy="1093787"/>
          </a:xfrm>
          <a:prstGeom prst="roundRect">
            <a:avLst>
              <a:gd name="adj" fmla="val 9491"/>
            </a:avLst>
          </a:prstGeom>
          <a:blipFill dpi="0" rotWithShape="1">
            <a:blip r:embed="rId4" cstate="print"/>
            <a:srcRect/>
            <a:tile tx="0" ty="0" sx="100000" sy="100000" flip="none" algn="tl"/>
          </a:blipFill>
          <a:ln w="15875">
            <a:noFill/>
            <a:round/>
            <a:headEnd/>
            <a:tailEnd/>
          </a:ln>
        </p:spPr>
        <p:txBody>
          <a:bodyPr>
            <a:spAutoFit/>
          </a:bodyPr>
          <a:lstStyle/>
          <a:p>
            <a:pPr>
              <a:lnSpc>
                <a:spcPct val="135000"/>
              </a:lnSpc>
            </a:pPr>
            <a:r>
              <a:rPr lang="en-US" altLang="zh-CN" sz="2300">
                <a:solidFill>
                  <a:srgbClr val="0000FF"/>
                </a:solidFill>
                <a:latin typeface="黑体" pitchFamily="49" charset="-122"/>
                <a:ea typeface="黑体" pitchFamily="49" charset="-122"/>
              </a:rPr>
              <a:t>    </a:t>
            </a:r>
            <a:r>
              <a:rPr lang="zh-CN" altLang="en-US" sz="2300">
                <a:solidFill>
                  <a:srgbClr val="0000FF"/>
                </a:solidFill>
                <a:latin typeface="黑体" pitchFamily="49" charset="-122"/>
                <a:ea typeface="黑体" pitchFamily="49" charset="-122"/>
              </a:rPr>
              <a:t>流体的压强与流速有关，在流速大的地方压强小，在流速小的地方压强大。</a:t>
            </a:r>
          </a:p>
        </p:txBody>
      </p:sp>
      <p:sp>
        <p:nvSpPr>
          <p:cNvPr id="112643" name="矩形 189446"/>
          <p:cNvSpPr>
            <a:spLocks noChangeArrowheads="1"/>
          </p:cNvSpPr>
          <p:nvPr/>
        </p:nvSpPr>
        <p:spPr bwMode="auto">
          <a:xfrm>
            <a:off x="762000" y="1066800"/>
            <a:ext cx="3554413" cy="457200"/>
          </a:xfrm>
          <a:prstGeom prst="rect">
            <a:avLst/>
          </a:prstGeom>
          <a:noFill/>
          <a:ln w="9525">
            <a:noFill/>
            <a:miter lim="800000"/>
            <a:headEnd/>
            <a:tailEnd/>
          </a:ln>
        </p:spPr>
        <p:txBody>
          <a:bodyPr wrap="none">
            <a:spAutoFit/>
          </a:bodyPr>
          <a:lstStyle/>
          <a:p>
            <a:pPr>
              <a:lnSpc>
                <a:spcPct val="100000"/>
              </a:lnSpc>
              <a:spcBef>
                <a:spcPct val="50000"/>
              </a:spcBef>
            </a:pPr>
            <a:r>
              <a:rPr lang="zh-CN" altLang="en-US" sz="2400">
                <a:solidFill>
                  <a:srgbClr val="FF0000"/>
                </a:solidFill>
                <a:latin typeface="黑体" pitchFamily="49" charset="-122"/>
                <a:ea typeface="黑体" pitchFamily="49" charset="-122"/>
              </a:rPr>
              <a:t>流体压强与流速的关系 </a:t>
            </a:r>
            <a:r>
              <a:rPr lang="zh-CN" altLang="en-US" sz="2400" b="0">
                <a:solidFill>
                  <a:schemeClr val="tx1"/>
                </a:solidFill>
                <a:latin typeface="黑体" pitchFamily="49" charset="-122"/>
                <a:ea typeface="黑体" pitchFamily="49" charset="-122"/>
              </a:rPr>
              <a:t> </a:t>
            </a:r>
          </a:p>
        </p:txBody>
      </p:sp>
      <p:sp>
        <p:nvSpPr>
          <p:cNvPr id="189448" name="矩形 189447"/>
          <p:cNvSpPr>
            <a:spLocks noChangeArrowheads="1" noChangeShapeType="1" noTextEdit="1"/>
          </p:cNvSpPr>
          <p:nvPr/>
        </p:nvSpPr>
        <p:spPr bwMode="auto">
          <a:xfrm rot="5400000">
            <a:off x="647700" y="4229100"/>
            <a:ext cx="1828800" cy="838200"/>
          </a:xfrm>
          <a:prstGeom prst="rect">
            <a:avLst/>
          </a:prstGeom>
        </p:spPr>
        <p:txBody>
          <a:bodyPr vert="eaVert" wrap="none" fromWordArt="1">
            <a:prstTxWarp prst="textWave4">
              <a:avLst>
                <a:gd name="adj1" fmla="val 13005"/>
                <a:gd name="adj2" fmla="val 0"/>
              </a:avLst>
            </a:prstTxWarp>
          </a:bodyPr>
          <a:lstStyle/>
          <a:p>
            <a:pPr algn="ctr" fontAlgn="auto"/>
            <a:r>
              <a:rPr lang="zh-CN" altLang="en-US" sz="3600">
                <a:ln w="9525">
                  <a:noFill/>
                  <a:round/>
                  <a:headEnd/>
                  <a:tailEnd/>
                </a:ln>
                <a:gradFill rotWithShape="1">
                  <a:gsLst>
                    <a:gs pos="0">
                      <a:srgbClr val="00FF00"/>
                    </a:gs>
                    <a:gs pos="100000">
                      <a:srgbClr val="00CCFF"/>
                    </a:gs>
                  </a:gsLst>
                  <a:lin ang="5400000" scaled="1"/>
                </a:gradFill>
                <a:effectLst>
                  <a:outerShdw dist="99190" dir="7788334" algn="ctr" rotWithShape="0">
                    <a:srgbClr val="000080">
                      <a:alpha val="80000"/>
                    </a:srgbClr>
                  </a:outerShdw>
                </a:effectLst>
                <a:latin typeface="华文新魏"/>
                <a:ea typeface="华文新魏"/>
              </a:rPr>
              <a:t>欣赏</a:t>
            </a:r>
          </a:p>
        </p:txBody>
      </p:sp>
      <p:sp>
        <p:nvSpPr>
          <p:cNvPr id="189451" name="矩形 189450"/>
          <p:cNvSpPr>
            <a:spLocks noChangeArrowheads="1" noChangeShapeType="1" noTextEdit="1"/>
          </p:cNvSpPr>
          <p:nvPr/>
        </p:nvSpPr>
        <p:spPr bwMode="auto">
          <a:xfrm rot="5400000">
            <a:off x="6324600" y="4267200"/>
            <a:ext cx="2514600" cy="838200"/>
          </a:xfrm>
          <a:prstGeom prst="rect">
            <a:avLst/>
          </a:prstGeom>
        </p:spPr>
        <p:txBody>
          <a:bodyPr vert="eaVert" wrap="none" fromWordArt="1">
            <a:prstTxWarp prst="textWave4">
              <a:avLst>
                <a:gd name="adj1" fmla="val 13005"/>
                <a:gd name="adj2" fmla="val 0"/>
              </a:avLst>
            </a:prstTxWarp>
          </a:bodyPr>
          <a:lstStyle/>
          <a:p>
            <a:pPr algn="ctr" fontAlgn="auto"/>
            <a:r>
              <a:rPr lang="zh-CN" altLang="en-US" sz="3600">
                <a:ln w="9525">
                  <a:noFill/>
                  <a:round/>
                  <a:headEnd/>
                  <a:tailEnd/>
                </a:ln>
                <a:gradFill rotWithShape="1">
                  <a:gsLst>
                    <a:gs pos="0">
                      <a:srgbClr val="00FF00"/>
                    </a:gs>
                    <a:gs pos="100000">
                      <a:srgbClr val="00CCFF"/>
                    </a:gs>
                  </a:gsLst>
                  <a:lin ang="5400000" scaled="1"/>
                </a:gradFill>
                <a:effectLst>
                  <a:outerShdw dist="99190" dir="7788334" algn="ctr" rotWithShape="0">
                    <a:srgbClr val="000080">
                      <a:alpha val="80000"/>
                    </a:srgbClr>
                  </a:outerShdw>
                </a:effectLst>
                <a:latin typeface="华文新魏"/>
                <a:ea typeface="华文新魏"/>
              </a:rPr>
              <a:t>吹乒乓球</a:t>
            </a:r>
          </a:p>
        </p:txBody>
      </p:sp>
      <p:pic>
        <p:nvPicPr>
          <p:cNvPr id="112646" name="Picture 60" descr="back">
            <a:hlinkClick r:id="" action="ppaction://noaction"/>
          </p:cNvPr>
          <p:cNvPicPr>
            <a:picLocks noChangeAspect="1" noChangeArrowheads="1"/>
          </p:cNvPicPr>
          <p:nvPr/>
        </p:nvPicPr>
        <p:blipFill>
          <a:blip r:embed="rId5" cstate="print"/>
          <a:srcRect/>
          <a:stretch>
            <a:fillRect/>
          </a:stretch>
        </p:blipFill>
        <p:spPr bwMode="auto">
          <a:xfrm>
            <a:off x="4495800" y="6553200"/>
            <a:ext cx="228600" cy="228600"/>
          </a:xfrm>
          <a:prstGeom prst="rect">
            <a:avLst/>
          </a:prstGeom>
          <a:noFill/>
          <a:ln w="9525">
            <a:noFill/>
            <a:miter lim="800000"/>
            <a:headEnd/>
            <a:tailEnd/>
          </a:ln>
        </p:spPr>
      </p:pic>
      <p:pic>
        <p:nvPicPr>
          <p:cNvPr id="112647" name="Picture 64" descr="t01c7cec5e45640e58e">
            <a:hlinkClick r:id="rId6" action="ppaction://hlinksldjump"/>
          </p:cNvPr>
          <p:cNvPicPr>
            <a:picLocks noChangeAspect="1" noChangeArrowheads="1"/>
          </p:cNvPicPr>
          <p:nvPr/>
        </p:nvPicPr>
        <p:blipFill>
          <a:blip r:embed="rId7" cstate="print"/>
          <a:srcRect/>
          <a:stretch>
            <a:fillRect/>
          </a:stretch>
        </p:blipFill>
        <p:spPr bwMode="auto">
          <a:xfrm>
            <a:off x="4724400" y="6553200"/>
            <a:ext cx="228600" cy="228600"/>
          </a:xfrm>
          <a:prstGeom prst="rect">
            <a:avLst/>
          </a:prstGeom>
          <a:noFill/>
          <a:ln w="9525">
            <a:noFill/>
            <a:miter lim="800000"/>
            <a:headEnd/>
            <a:tailEnd/>
          </a:ln>
        </p:spPr>
      </p:pic>
      <p:pic>
        <p:nvPicPr>
          <p:cNvPr id="112648" name="图片 13329" descr="ldpi_1098026_2a1c5d7b6-dca9-4393-b961-9d4537c991ff">
            <a:hlinkClick r:id="rId8" action="ppaction://hlinksldjump"/>
          </p:cNvPr>
          <p:cNvPicPr>
            <a:picLocks noChangeAspect="1" noChangeArrowheads="1"/>
          </p:cNvPicPr>
          <p:nvPr/>
        </p:nvPicPr>
        <p:blipFill>
          <a:blip r:embed="rId9" cstate="print"/>
          <a:srcRect/>
          <a:stretch>
            <a:fillRect/>
          </a:stretch>
        </p:blipFill>
        <p:spPr bwMode="auto">
          <a:xfrm>
            <a:off x="5029200" y="6553200"/>
            <a:ext cx="228600" cy="228600"/>
          </a:xfrm>
          <a:prstGeom prst="rect">
            <a:avLst/>
          </a:prstGeom>
          <a:noFill/>
          <a:ln w="9525">
            <a:noFill/>
            <a:miter lim="800000"/>
            <a:headEnd/>
            <a:tailEnd/>
          </a:ln>
        </p:spPr>
      </p:pic>
      <p:pic>
        <p:nvPicPr>
          <p:cNvPr id="189458" name="9.12吹乒乓球标清.avi">
            <a:hlinkClick r:id="" action="ppaction://media"/>
          </p:cNvPr>
          <p:cNvPicPr>
            <a:picLocks noRot="1" noChangeAspect="1" noChangeArrowheads="1"/>
          </p:cNvPicPr>
          <p:nvPr>
            <p:ph idx="4294967295"/>
            <a:videoFile r:link="rId1"/>
          </p:nvPr>
        </p:nvPicPr>
        <p:blipFill>
          <a:blip r:embed="rId10" cstate="print"/>
          <a:srcRect/>
          <a:stretch>
            <a:fillRect/>
          </a:stretch>
        </p:blipFill>
        <p:spPr>
          <a:xfrm>
            <a:off x="2473325" y="3181350"/>
            <a:ext cx="3911600" cy="2933700"/>
          </a:xfrm>
        </p:spPr>
      </p:pic>
      <p:sp>
        <p:nvSpPr>
          <p:cNvPr id="189461" name="Oval 8" descr="0002">
            <a:hlinkClick r:id="rId11"/>
          </p:cNvPr>
          <p:cNvSpPr>
            <a:spLocks noChangeArrowheads="1"/>
          </p:cNvSpPr>
          <p:nvPr/>
        </p:nvSpPr>
        <p:spPr bwMode="auto">
          <a:xfrm rot="20882277" flipH="1">
            <a:off x="6705600" y="2819400"/>
            <a:ext cx="381000" cy="381000"/>
          </a:xfrm>
          <a:prstGeom prst="ellipse">
            <a:avLst/>
          </a:prstGeom>
          <a:blipFill dpi="0" rotWithShape="1">
            <a:blip r:embed="rId12" cstate="print"/>
            <a:srcRect/>
            <a:stretch>
              <a:fillRect/>
            </a:stretch>
          </a:blipFill>
          <a:ln w="22225">
            <a:noFill/>
            <a:round/>
            <a:headEnd/>
            <a:tailEnd/>
          </a:ln>
        </p:spPr>
        <p:txBody>
          <a:bodyPr wrap="none" lIns="90000" tIns="46800" rIns="90000" bIns="46800" anchor="ctr"/>
          <a:lstStyle/>
          <a:p>
            <a:pPr>
              <a:lnSpc>
                <a:spcPct val="100000"/>
              </a:lnSpc>
            </a:pPr>
            <a:endParaRPr lang="zh-CN" sz="1800" b="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9448"/>
                                        </p:tgtEl>
                                        <p:attrNameLst>
                                          <p:attrName>style.visibility</p:attrName>
                                        </p:attrNameLst>
                                      </p:cBhvr>
                                      <p:to>
                                        <p:strVal val="visible"/>
                                      </p:to>
                                    </p:set>
                                    <p:animEffect transition="in" filter="wipe(up)">
                                      <p:cBhvr>
                                        <p:cTn id="7" dur="500"/>
                                        <p:tgtEl>
                                          <p:spTgt spid="189448"/>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9451"/>
                                        </p:tgtEl>
                                        <p:attrNameLst>
                                          <p:attrName>style.visibility</p:attrName>
                                        </p:attrNameLst>
                                      </p:cBhvr>
                                      <p:to>
                                        <p:strVal val="visible"/>
                                      </p:to>
                                    </p:set>
                                    <p:animEffect transition="in" filter="wipe(up)">
                                      <p:cBhvr>
                                        <p:cTn id="11" dur="500"/>
                                        <p:tgtEl>
                                          <p:spTgt spid="18945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89458"/>
                                        </p:tgtEl>
                                        <p:attrNameLst>
                                          <p:attrName>style.visibility</p:attrName>
                                        </p:attrNameLst>
                                      </p:cBhvr>
                                      <p:to>
                                        <p:strVal val="visible"/>
                                      </p:to>
                                    </p:set>
                                    <p:animEffect transition="in" filter="wipe(left)">
                                      <p:cBhvr>
                                        <p:cTn id="16" dur="500"/>
                                        <p:tgtEl>
                                          <p:spTgt spid="18945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89461"/>
                                        </p:tgtEl>
                                        <p:attrNameLst>
                                          <p:attrName>style.visibility</p:attrName>
                                        </p:attrNameLst>
                                      </p:cBhvr>
                                      <p:to>
                                        <p:strVal val="visible"/>
                                      </p:to>
                                    </p:set>
                                    <p:animEffect transition="in" filter="wipe(left)">
                                      <p:cBhvr>
                                        <p:cTn id="19" dur="500"/>
                                        <p:tgtEl>
                                          <p:spTgt spid="1894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89458"/>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189458"/>
                                        </p:tgtEl>
                                      </p:cBhvr>
                                    </p:cmd>
                                  </p:childTnLst>
                                </p:cTn>
                              </p:par>
                            </p:childTnLst>
                          </p:cTn>
                        </p:par>
                      </p:childTnLst>
                    </p:cTn>
                  </p:par>
                </p:childTnLst>
              </p:cTn>
              <p:nextCondLst>
                <p:cond evt="onClick" delay="0">
                  <p:tgtEl>
                    <p:spTgt spid="189458"/>
                  </p:tgtEl>
                </p:cond>
              </p:nextCondLst>
            </p:seq>
            <p:video>
              <p:cMediaNode>
                <p:cTn id="25" fill="hold" display="0">
                  <p:stCondLst>
                    <p:cond delay="indefinite"/>
                  </p:stCondLst>
                  <p:endCondLst>
                    <p:cond evt="onNext" delay="0">
                      <p:tgtEl>
                        <p:sldTgt/>
                      </p:tgtEl>
                    </p:cond>
                    <p:cond evt="onPrev" delay="0">
                      <p:tgtEl>
                        <p:sldTgt/>
                      </p:tgtEl>
                    </p:cond>
                  </p:endCondLst>
                </p:cTn>
                <p:tgtEl>
                  <p:spTgt spid="189458"/>
                </p:tgtEl>
              </p:cMediaNode>
            </p:video>
          </p:childTnLst>
        </p:cTn>
      </p:par>
    </p:tnLst>
    <p:bldLst>
      <p:bldP spid="189448" grpId="0" animBg="1"/>
      <p:bldP spid="189451" grpId="0" animBg="1"/>
      <p:bldP spid="1894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文本框 346113"/>
          <p:cNvSpPr txBox="1">
            <a:spLocks noChangeArrowheads="1"/>
          </p:cNvSpPr>
          <p:nvPr/>
        </p:nvSpPr>
        <p:spPr bwMode="auto">
          <a:xfrm>
            <a:off x="1196975" y="323850"/>
            <a:ext cx="6884988" cy="609600"/>
          </a:xfrm>
          <a:prstGeom prst="rect">
            <a:avLst/>
          </a:prstGeom>
          <a:noFill/>
          <a:ln w="9525">
            <a:noFill/>
            <a:miter lim="800000"/>
            <a:headEnd/>
            <a:tailEnd/>
          </a:ln>
        </p:spPr>
        <p:txBody>
          <a:bodyPr>
            <a:spAutoFit/>
          </a:bodyPr>
          <a:lstStyle/>
          <a:p>
            <a:pPr algn="ctr">
              <a:lnSpc>
                <a:spcPct val="100000"/>
              </a:lnSpc>
              <a:spcBef>
                <a:spcPct val="50000"/>
              </a:spcBef>
            </a:pPr>
            <a:r>
              <a:rPr lang="zh-CN" altLang="en-US" sz="3400">
                <a:solidFill>
                  <a:srgbClr val="FF0000"/>
                </a:solidFill>
                <a:ea typeface="方正舒体" pitchFamily="2" charset="-122"/>
              </a:rPr>
              <a:t>二、飞机的升力</a:t>
            </a:r>
          </a:p>
        </p:txBody>
      </p:sp>
      <p:sp>
        <p:nvSpPr>
          <p:cNvPr id="346123" name="矩形 346122"/>
          <p:cNvSpPr>
            <a:spLocks noChangeArrowheads="1"/>
          </p:cNvSpPr>
          <p:nvPr/>
        </p:nvSpPr>
        <p:spPr bwMode="auto">
          <a:xfrm>
            <a:off x="657225" y="998538"/>
            <a:ext cx="5133975" cy="442912"/>
          </a:xfrm>
          <a:prstGeom prst="rect">
            <a:avLst/>
          </a:prstGeom>
          <a:noFill/>
          <a:ln w="9525">
            <a:noFill/>
            <a:miter lim="800000"/>
            <a:headEnd/>
            <a:tailEnd/>
          </a:ln>
        </p:spPr>
        <p:txBody>
          <a:bodyPr>
            <a:spAutoFit/>
          </a:bodyPr>
          <a:lstStyle/>
          <a:p>
            <a:pPr>
              <a:lnSpc>
                <a:spcPct val="100000"/>
              </a:lnSpc>
            </a:pPr>
            <a:r>
              <a:rPr lang="en-US" altLang="zh-CN" sz="2300">
                <a:solidFill>
                  <a:srgbClr val="FF0000"/>
                </a:solidFill>
                <a:latin typeface="黑体" pitchFamily="49" charset="-122"/>
                <a:ea typeface="黑体" pitchFamily="49" charset="-122"/>
              </a:rPr>
              <a:t>1. </a:t>
            </a:r>
            <a:r>
              <a:rPr lang="zh-CN" altLang="en-US" sz="2300">
                <a:solidFill>
                  <a:srgbClr val="FF0000"/>
                </a:solidFill>
                <a:latin typeface="黑体" pitchFamily="49" charset="-122"/>
                <a:ea typeface="黑体" pitchFamily="49" charset="-122"/>
              </a:rPr>
              <a:t>飞机为什么能在空中飞行？ </a:t>
            </a:r>
          </a:p>
        </p:txBody>
      </p:sp>
      <p:sp>
        <p:nvSpPr>
          <p:cNvPr id="346124" name="矩形 346123"/>
          <p:cNvSpPr>
            <a:spLocks noChangeArrowheads="1"/>
          </p:cNvSpPr>
          <p:nvPr/>
        </p:nvSpPr>
        <p:spPr bwMode="auto">
          <a:xfrm>
            <a:off x="533400" y="1447800"/>
            <a:ext cx="8229600" cy="895350"/>
          </a:xfrm>
          <a:prstGeom prst="rect">
            <a:avLst/>
          </a:prstGeom>
          <a:noFill/>
          <a:ln w="9525">
            <a:noFill/>
            <a:miter lim="800000"/>
            <a:headEnd/>
            <a:tailEnd/>
          </a:ln>
        </p:spPr>
        <p:txBody>
          <a:bodyPr>
            <a:spAutoFit/>
          </a:bodyPr>
          <a:lstStyle/>
          <a:p>
            <a:pPr defTabSz="704850" eaLnBrk="0" hangingPunct="0">
              <a:lnSpc>
                <a:spcPct val="120000"/>
              </a:lnSpc>
              <a:spcBef>
                <a:spcPct val="20000"/>
              </a:spcBef>
            </a:pPr>
            <a:r>
              <a:rPr lang="en-US" altLang="zh-CN">
                <a:solidFill>
                  <a:srgbClr val="0000FF"/>
                </a:solidFill>
                <a:latin typeface="宋体" pitchFamily="2" charset="-122"/>
              </a:rPr>
              <a:t>    </a:t>
            </a:r>
            <a:r>
              <a:rPr lang="zh-CN" altLang="en-US">
                <a:solidFill>
                  <a:schemeClr val="tx1"/>
                </a:solidFill>
                <a:latin typeface="宋体" pitchFamily="2" charset="-122"/>
              </a:rPr>
              <a:t>几十吨、上百吨的飞机为什么能在空中飞行？你观察过飞机的机翼吗？你知道人们制造飞机的灵感来自哪里？</a:t>
            </a:r>
            <a:r>
              <a:rPr lang="zh-CN" altLang="en-US" b="0">
                <a:solidFill>
                  <a:schemeClr val="tx1"/>
                </a:solidFill>
                <a:latin typeface="宋体" pitchFamily="2" charset="-122"/>
              </a:rPr>
              <a:t> </a:t>
            </a:r>
            <a:r>
              <a:rPr lang="zh-CN" altLang="en-US">
                <a:solidFill>
                  <a:schemeClr val="tx1"/>
                </a:solidFill>
                <a:latin typeface="宋体" pitchFamily="2" charset="-122"/>
              </a:rPr>
              <a:t> </a:t>
            </a:r>
          </a:p>
        </p:txBody>
      </p:sp>
      <p:pic>
        <p:nvPicPr>
          <p:cNvPr id="346125" name="图片 346124" descr="741501_082155069_2"/>
          <p:cNvPicPr>
            <a:picLocks noChangeAspect="1" noChangeArrowheads="1"/>
          </p:cNvPicPr>
          <p:nvPr/>
        </p:nvPicPr>
        <p:blipFill>
          <a:blip r:embed="rId2" cstate="print"/>
          <a:srcRect l="30533"/>
          <a:stretch>
            <a:fillRect/>
          </a:stretch>
        </p:blipFill>
        <p:spPr bwMode="auto">
          <a:xfrm>
            <a:off x="609600" y="2514600"/>
            <a:ext cx="7924800" cy="3835400"/>
          </a:xfrm>
          <a:prstGeom prst="rect">
            <a:avLst/>
          </a:prstGeom>
          <a:noFill/>
          <a:ln w="9525">
            <a:noFill/>
            <a:miter lim="800000"/>
            <a:headEnd/>
            <a:tailEnd/>
          </a:ln>
        </p:spPr>
      </p:pic>
      <p:pic>
        <p:nvPicPr>
          <p:cNvPr id="113669" name="Picture 60" descr="back">
            <a:hlinkClick r:id="" action="ppaction://noaction"/>
          </p:cNvPr>
          <p:cNvPicPr>
            <a:picLocks noChangeAspect="1" noChangeArrowheads="1"/>
          </p:cNvPicPr>
          <p:nvPr/>
        </p:nvPicPr>
        <p:blipFill>
          <a:blip r:embed="rId3" cstate="print"/>
          <a:srcRect/>
          <a:stretch>
            <a:fillRect/>
          </a:stretch>
        </p:blipFill>
        <p:spPr bwMode="auto">
          <a:xfrm>
            <a:off x="4495800" y="6553200"/>
            <a:ext cx="228600" cy="228600"/>
          </a:xfrm>
          <a:prstGeom prst="rect">
            <a:avLst/>
          </a:prstGeom>
          <a:noFill/>
          <a:ln w="9525">
            <a:noFill/>
            <a:miter lim="800000"/>
            <a:headEnd/>
            <a:tailEnd/>
          </a:ln>
        </p:spPr>
      </p:pic>
      <p:pic>
        <p:nvPicPr>
          <p:cNvPr id="113670" name="Picture 64" descr="t01c7cec5e45640e58e">
            <a:hlinkClick r:id="rId4" action="ppaction://hlinksldjump"/>
          </p:cNvPr>
          <p:cNvPicPr>
            <a:picLocks noChangeAspect="1" noChangeArrowheads="1"/>
          </p:cNvPicPr>
          <p:nvPr/>
        </p:nvPicPr>
        <p:blipFill>
          <a:blip r:embed="rId5" cstate="print"/>
          <a:srcRect/>
          <a:stretch>
            <a:fillRect/>
          </a:stretch>
        </p:blipFill>
        <p:spPr bwMode="auto">
          <a:xfrm>
            <a:off x="4724400" y="6553200"/>
            <a:ext cx="228600" cy="228600"/>
          </a:xfrm>
          <a:prstGeom prst="rect">
            <a:avLst/>
          </a:prstGeom>
          <a:noFill/>
          <a:ln w="9525">
            <a:noFill/>
            <a:miter lim="800000"/>
            <a:headEnd/>
            <a:tailEnd/>
          </a:ln>
        </p:spPr>
      </p:pic>
      <p:pic>
        <p:nvPicPr>
          <p:cNvPr id="113671" name="图片 13329" descr="ldpi_1098026_2a1c5d7b6-dca9-4393-b961-9d4537c991ff">
            <a:hlinkClick r:id="rId6" action="ppaction://hlinksldjump"/>
          </p:cNvPr>
          <p:cNvPicPr>
            <a:picLocks noChangeAspect="1" noChangeArrowheads="1"/>
          </p:cNvPicPr>
          <p:nvPr/>
        </p:nvPicPr>
        <p:blipFill>
          <a:blip r:embed="rId7" cstate="print"/>
          <a:srcRect/>
          <a:stretch>
            <a:fillRect/>
          </a:stretch>
        </p:blipFill>
        <p:spPr bwMode="auto">
          <a:xfrm>
            <a:off x="5029200" y="6553200"/>
            <a:ext cx="228600"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6123"/>
                                        </p:tgtEl>
                                        <p:attrNameLst>
                                          <p:attrName>style.visibility</p:attrName>
                                        </p:attrNameLst>
                                      </p:cBhvr>
                                      <p:to>
                                        <p:strVal val="visible"/>
                                      </p:to>
                                    </p:set>
                                    <p:animEffect transition="in" filter="wipe(left)">
                                      <p:cBhvr>
                                        <p:cTn id="7" dur="500"/>
                                        <p:tgtEl>
                                          <p:spTgt spid="3461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6124"/>
                                        </p:tgtEl>
                                        <p:attrNameLst>
                                          <p:attrName>style.visibility</p:attrName>
                                        </p:attrNameLst>
                                      </p:cBhvr>
                                      <p:to>
                                        <p:strVal val="visible"/>
                                      </p:to>
                                    </p:set>
                                    <p:animEffect transition="in" filter="wipe(left)">
                                      <p:cBhvr>
                                        <p:cTn id="12" dur="500"/>
                                        <p:tgtEl>
                                          <p:spTgt spid="34612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46125"/>
                                        </p:tgtEl>
                                        <p:attrNameLst>
                                          <p:attrName>style.visibility</p:attrName>
                                        </p:attrNameLst>
                                      </p:cBhvr>
                                      <p:to>
                                        <p:strVal val="visible"/>
                                      </p:to>
                                    </p:set>
                                    <p:animEffect transition="in" filter="wipe(left)">
                                      <p:cBhvr>
                                        <p:cTn id="16" dur="500"/>
                                        <p:tgtEl>
                                          <p:spTgt spid="346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23" grpId="0"/>
      <p:bldP spid="34612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1827</Words>
  <Application>Microsoft Office PowerPoint</Application>
  <PresentationFormat>全屏显示(4:3)</PresentationFormat>
  <Paragraphs>160</Paragraphs>
  <Slides>25</Slides>
  <Notes>0</Notes>
  <HiddenSlides>0</HiddenSlides>
  <MMClips>5</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China</cp:lastModifiedBy>
  <cp:revision>1</cp:revision>
  <dcterms:created xsi:type="dcterms:W3CDTF">2019-02-21T12:45:09Z</dcterms:created>
  <dcterms:modified xsi:type="dcterms:W3CDTF">2019-02-21T12:45:26Z</dcterms:modified>
</cp:coreProperties>
</file>