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609" r:id="rId4"/>
    <p:sldId id="317" r:id="rId6"/>
    <p:sldId id="319" r:id="rId7"/>
    <p:sldId id="567" r:id="rId8"/>
    <p:sldId id="531" r:id="rId9"/>
    <p:sldId id="532" r:id="rId10"/>
    <p:sldId id="533" r:id="rId11"/>
    <p:sldId id="534" r:id="rId12"/>
    <p:sldId id="535" r:id="rId13"/>
    <p:sldId id="536" r:id="rId14"/>
    <p:sldId id="537" r:id="rId15"/>
    <p:sldId id="538" r:id="rId16"/>
    <p:sldId id="539" r:id="rId17"/>
    <p:sldId id="540" r:id="rId18"/>
    <p:sldId id="541" r:id="rId19"/>
    <p:sldId id="543" r:id="rId20"/>
    <p:sldId id="542" r:id="rId21"/>
    <p:sldId id="544" r:id="rId22"/>
    <p:sldId id="545" r:id="rId23"/>
    <p:sldId id="546" r:id="rId24"/>
    <p:sldId id="547" r:id="rId25"/>
    <p:sldId id="548" r:id="rId26"/>
    <p:sldId id="549" r:id="rId27"/>
    <p:sldId id="550" r:id="rId28"/>
    <p:sldId id="551" r:id="rId29"/>
    <p:sldId id="552" r:id="rId30"/>
    <p:sldId id="553" r:id="rId31"/>
    <p:sldId id="554" r:id="rId32"/>
    <p:sldId id="555" r:id="rId33"/>
    <p:sldId id="556" r:id="rId34"/>
    <p:sldId id="557" r:id="rId35"/>
    <p:sldId id="563" r:id="rId36"/>
    <p:sldId id="559" r:id="rId37"/>
    <p:sldId id="560" r:id="rId38"/>
    <p:sldId id="561" r:id="rId39"/>
    <p:sldId id="562" r:id="rId40"/>
    <p:sldId id="320" r:id="rId41"/>
    <p:sldId id="564" r:id="rId42"/>
    <p:sldId id="454" r:id="rId43"/>
    <p:sldId id="565" r:id="rId44"/>
    <p:sldId id="566" r:id="rId45"/>
    <p:sldId id="321" r:id="rId46"/>
    <p:sldId id="378" r:id="rId47"/>
    <p:sldId id="376" r:id="rId48"/>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6085" autoAdjust="0"/>
  </p:normalViewPr>
  <p:slideViewPr>
    <p:cSldViewPr snapToGrid="0" showGuides="1">
      <p:cViewPr varScale="1">
        <p:scale>
          <a:sx n="54" d="100"/>
          <a:sy n="54" d="100"/>
        </p:scale>
        <p:origin x="60" y="128"/>
      </p:cViewPr>
      <p:guideLst>
        <p:guide orient="horz" pos="2256"/>
        <p:guide pos="3844"/>
      </p:guideLst>
    </p:cSldViewPr>
  </p:slideViewPr>
  <p:outlineViewPr>
    <p:cViewPr>
      <p:scale>
        <a:sx n="33" d="100"/>
        <a:sy n="33" d="100"/>
      </p:scale>
      <p:origin x="252" y="42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1B206-B585-4420-9F92-9FE831CE27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C9F11-BD17-4800-BB60-9A756C941E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sp>
        <p:nvSpPr>
          <p:cNvPr id="8" name="文本框 7"/>
          <p:cNvSpPr txBox="1"/>
          <p:nvPr userDrawn="1"/>
        </p:nvSpPr>
        <p:spPr>
          <a:xfrm>
            <a:off x="3937000" y="2265045"/>
            <a:ext cx="6513830" cy="1088390"/>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物理这是标题</a:t>
            </a:r>
            <a:endPar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9" name="文本框 8"/>
          <p:cNvSpPr txBox="1"/>
          <p:nvPr userDrawn="1"/>
        </p:nvSpPr>
        <p:spPr>
          <a:xfrm>
            <a:off x="5387340" y="3683635"/>
            <a:ext cx="3269615"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初中物理</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pic>
        <p:nvPicPr>
          <p:cNvPr id="10" name="图片 9" descr="宇航 - 副本 (6)"/>
          <p:cNvPicPr>
            <a:picLocks noChangeAspect="1"/>
          </p:cNvPicPr>
          <p:nvPr userDrawn="1"/>
        </p:nvPicPr>
        <p:blipFill>
          <a:blip r:embed="rId3" cstate="print"/>
          <a:stretch>
            <a:fillRect/>
          </a:stretch>
        </p:blipFill>
        <p:spPr>
          <a:xfrm>
            <a:off x="0" y="3683635"/>
            <a:ext cx="3117215" cy="3064510"/>
          </a:xfrm>
          <a:prstGeom prst="rect">
            <a:avLst/>
          </a:prstGeom>
        </p:spPr>
      </p:pic>
      <p:pic>
        <p:nvPicPr>
          <p:cNvPr id="11" name="图片 10" descr="宇航 - 副本 (4)"/>
          <p:cNvPicPr>
            <a:picLocks noChangeAspect="1"/>
          </p:cNvPicPr>
          <p:nvPr userDrawn="1"/>
        </p:nvPicPr>
        <p:blipFill>
          <a:blip r:embed="rId4"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userDrawn="1"/>
        </p:nvPicPr>
        <p:blipFill>
          <a:blip r:embed="rId5" cstate="print"/>
          <a:stretch>
            <a:fillRect/>
          </a:stretch>
        </p:blipFill>
        <p:spPr>
          <a:xfrm>
            <a:off x="-174625" y="-289560"/>
            <a:ext cx="2943225" cy="2783840"/>
          </a:xfrm>
          <a:prstGeom prst="rect">
            <a:avLst/>
          </a:prstGeom>
        </p:spPr>
      </p:pic>
      <p:pic>
        <p:nvPicPr>
          <p:cNvPr id="13" name="图片 12" descr="21世纪教育logo"/>
          <p:cNvPicPr>
            <a:picLocks noChangeAspect="1"/>
          </p:cNvPicPr>
          <p:nvPr userDrawn="1"/>
        </p:nvPicPr>
        <p:blipFill>
          <a:blip r:embed="rId6" cstate="print"/>
          <a:stretch>
            <a:fillRect/>
          </a:stretch>
        </p:blipFill>
        <p:spPr>
          <a:xfrm>
            <a:off x="9617702" y="0"/>
            <a:ext cx="2348230" cy="575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9" grpId="0" bldLvl="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pic>
        <p:nvPicPr>
          <p:cNvPr id="8" name="图片 7" descr="6"/>
          <p:cNvPicPr>
            <a:picLocks noChangeAspect="1"/>
          </p:cNvPicPr>
          <p:nvPr userDrawn="1"/>
        </p:nvPicPr>
        <p:blipFill>
          <a:blip r:embed="rId3" cstate="print"/>
          <a:srcRect l="6149" t="6218" r="9072"/>
          <a:stretch>
            <a:fillRect/>
          </a:stretch>
        </p:blipFill>
        <p:spPr>
          <a:xfrm flipH="1">
            <a:off x="8729980" y="4693920"/>
            <a:ext cx="3477895" cy="21640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9.png"/><Relationship Id="rId15" Type="http://schemas.openxmlformats.org/officeDocument/2006/relationships/image" Target="../media/image8.png"/><Relationship Id="rId14" Type="http://schemas.openxmlformats.org/officeDocument/2006/relationships/image" Target="../media/image7.png"/><Relationship Id="rId13" Type="http://schemas.openxmlformats.org/officeDocument/2006/relationships/image" Target="../media/image6.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9" name="图片 8" descr="宇航 - 副本 (4)"/>
          <p:cNvPicPr>
            <a:picLocks noChangeAspect="1"/>
          </p:cNvPicPr>
          <p:nvPr/>
        </p:nvPicPr>
        <p:blipFill>
          <a:blip r:embed="rId13" cstate="print"/>
          <a:stretch>
            <a:fillRect/>
          </a:stretch>
        </p:blipFill>
        <p:spPr>
          <a:xfrm flipH="1">
            <a:off x="10922974" y="5733097"/>
            <a:ext cx="873104" cy="799783"/>
          </a:xfrm>
          <a:prstGeom prst="rect">
            <a:avLst/>
          </a:prstGeom>
        </p:spPr>
      </p:pic>
      <p:pic>
        <p:nvPicPr>
          <p:cNvPr id="12" name="图片 11" descr="图层 1"/>
          <p:cNvPicPr>
            <a:picLocks noChangeAspect="1"/>
          </p:cNvPicPr>
          <p:nvPr/>
        </p:nvPicPr>
        <p:blipFill>
          <a:blip r:embed="rId14" cstate="print"/>
          <a:stretch>
            <a:fillRect/>
          </a:stretch>
        </p:blipFill>
        <p:spPr>
          <a:xfrm>
            <a:off x="326073" y="291782"/>
            <a:ext cx="887095" cy="710565"/>
          </a:xfrm>
          <a:prstGeom prst="rect">
            <a:avLst/>
          </a:prstGeom>
        </p:spPr>
      </p:pic>
      <p:pic>
        <p:nvPicPr>
          <p:cNvPr id="13" name="图片 12"/>
          <p:cNvPicPr>
            <a:picLocks noChangeAspect="1"/>
          </p:cNvPicPr>
          <p:nvPr/>
        </p:nvPicPr>
        <p:blipFill>
          <a:blip r:embed="rId15" cstate="print"/>
          <a:stretch>
            <a:fillRect/>
          </a:stretch>
        </p:blipFill>
        <p:spPr>
          <a:xfrm>
            <a:off x="1107756" y="317"/>
            <a:ext cx="7990476" cy="399713"/>
          </a:xfrm>
          <a:prstGeom prst="rect">
            <a:avLst/>
          </a:prstGeom>
        </p:spPr>
      </p:pic>
      <p:pic>
        <p:nvPicPr>
          <p:cNvPr id="14" name="图片 13"/>
          <p:cNvPicPr>
            <a:picLocks noChangeAspect="1"/>
          </p:cNvPicPr>
          <p:nvPr/>
        </p:nvPicPr>
        <p:blipFill>
          <a:blip r:embed="rId15" cstate="print"/>
          <a:stretch>
            <a:fillRect/>
          </a:stretch>
        </p:blipFill>
        <p:spPr>
          <a:xfrm rot="5400000">
            <a:off x="-3129362" y="3310880"/>
            <a:ext cx="6621892" cy="295238"/>
          </a:xfrm>
          <a:prstGeom prst="rect">
            <a:avLst/>
          </a:prstGeom>
        </p:spPr>
      </p:pic>
      <p:pic>
        <p:nvPicPr>
          <p:cNvPr id="15" name="图片 14"/>
          <p:cNvPicPr>
            <a:picLocks noChangeAspect="1"/>
          </p:cNvPicPr>
          <p:nvPr/>
        </p:nvPicPr>
        <p:blipFill>
          <a:blip r:embed="rId15" cstate="print"/>
          <a:stretch>
            <a:fillRect/>
          </a:stretch>
        </p:blipFill>
        <p:spPr>
          <a:xfrm rot="5400000">
            <a:off x="8789837" y="3216489"/>
            <a:ext cx="6220217" cy="295238"/>
          </a:xfrm>
          <a:prstGeom prst="rect">
            <a:avLst/>
          </a:prstGeom>
        </p:spPr>
      </p:pic>
      <p:pic>
        <p:nvPicPr>
          <p:cNvPr id="23" name="图片 22" descr="宇航 - 副本 (5)"/>
          <p:cNvPicPr>
            <a:picLocks noChangeAspect="1"/>
          </p:cNvPicPr>
          <p:nvPr/>
        </p:nvPicPr>
        <p:blipFill>
          <a:blip r:embed="rId16" cstate="print"/>
          <a:stretch>
            <a:fillRect/>
          </a:stretch>
        </p:blipFill>
        <p:spPr>
          <a:xfrm>
            <a:off x="407425" y="470646"/>
            <a:ext cx="1531493" cy="144875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7" name="图片 6" descr="教师节03"/>
          <p:cNvPicPr>
            <a:picLocks noChangeAspect="1"/>
          </p:cNvPicPr>
          <p:nvPr/>
        </p:nvPicPr>
        <p:blipFill>
          <a:blip r:embed="rId13" cstate="print"/>
          <a:stretch>
            <a:fillRect/>
          </a:stretch>
        </p:blipFill>
        <p:spPr>
          <a:xfrm>
            <a:off x="0" y="0"/>
            <a:ext cx="12207875" cy="6857365"/>
          </a:xfrm>
          <a:prstGeom prst="rect">
            <a:avLst/>
          </a:prstGeom>
        </p:spPr>
      </p:pic>
      <p:pic>
        <p:nvPicPr>
          <p:cNvPr id="10" name="图片 9" descr="宇航 - 副本 (6)"/>
          <p:cNvPicPr>
            <a:picLocks noChangeAspect="1"/>
          </p:cNvPicPr>
          <p:nvPr/>
        </p:nvPicPr>
        <p:blipFill>
          <a:blip r:embed="rId14" cstate="print"/>
          <a:stretch>
            <a:fillRect/>
          </a:stretch>
        </p:blipFill>
        <p:spPr>
          <a:xfrm>
            <a:off x="0" y="3683635"/>
            <a:ext cx="3117215" cy="3064510"/>
          </a:xfrm>
          <a:prstGeom prst="rect">
            <a:avLst/>
          </a:prstGeom>
        </p:spPr>
      </p:pic>
      <p:pic>
        <p:nvPicPr>
          <p:cNvPr id="11" name="图片 10" descr="宇航 - 副本 (4)"/>
          <p:cNvPicPr>
            <a:picLocks noChangeAspect="1"/>
          </p:cNvPicPr>
          <p:nvPr/>
        </p:nvPicPr>
        <p:blipFill>
          <a:blip r:embed="rId15"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p:nvPicPr>
        <p:blipFill>
          <a:blip r:embed="rId16" cstate="print"/>
          <a:stretch>
            <a:fillRect/>
          </a:stretch>
        </p:blipFill>
        <p:spPr>
          <a:xfrm>
            <a:off x="-174625" y="-289560"/>
            <a:ext cx="2943225" cy="278384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39482" y="1549403"/>
            <a:ext cx="10363597" cy="208672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实验设计题</a:t>
            </a: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专题练习</a:t>
            </a:r>
            <a:endParaRPr lang="en-US" altLang="zh-CN"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a:p>
            <a:pPr algn="dist">
              <a:lnSpc>
                <a:spcPct val="90000"/>
              </a:lnSpc>
            </a:pPr>
            <a:endParaRPr lang="en-US" altLang="zh-CN"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7" name="文本框 6"/>
          <p:cNvSpPr txBox="1"/>
          <p:nvPr/>
        </p:nvSpPr>
        <p:spPr>
          <a:xfrm>
            <a:off x="4853688" y="4495258"/>
            <a:ext cx="4314800"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复习</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7"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625" y="1272873"/>
            <a:ext cx="11296650" cy="2660344"/>
          </a:xfrm>
          <a:prstGeom prst="rect">
            <a:avLst/>
          </a:prstGeom>
        </p:spPr>
        <p:txBody>
          <a:bodyPr wrap="square">
            <a:spAutoFit/>
          </a:bodyPr>
          <a:lstStyle/>
          <a:p>
            <a:pPr lvl="0">
              <a:lnSpc>
                <a:spcPct val="150000"/>
              </a:lnSpc>
              <a:spcBef>
                <a:spcPts val="1000"/>
              </a:spcBef>
              <a:defRPr/>
            </a:pPr>
            <a:r>
              <a:rPr lang="en-US" altLang="zh-CN" b="1" noProof="1">
                <a:solidFill>
                  <a:srgbClr val="C00000"/>
                </a:solidFill>
              </a:rPr>
              <a:t>(</a:t>
            </a:r>
            <a:r>
              <a:rPr lang="en-US" altLang="zh-CN" sz="2800" b="1" noProof="1">
                <a:solidFill>
                  <a:srgbClr val="C00000"/>
                </a:solidFill>
              </a:rPr>
              <a:t>3)</a:t>
            </a:r>
            <a:r>
              <a:rPr lang="zh-CN" altLang="en-US" sz="2800" b="1" noProof="1">
                <a:solidFill>
                  <a:srgbClr val="C00000"/>
                </a:solidFill>
              </a:rPr>
              <a:t>在</a:t>
            </a:r>
            <a:r>
              <a:rPr lang="en-US" altLang="zh-CN" sz="2800" b="1" noProof="1">
                <a:solidFill>
                  <a:srgbClr val="C00000"/>
                </a:solidFill>
              </a:rPr>
              <a:t>0</a:t>
            </a:r>
            <a:r>
              <a:rPr lang="zh-CN" altLang="en-US" sz="2800" b="1" noProof="1">
                <a:solidFill>
                  <a:srgbClr val="C00000"/>
                </a:solidFill>
              </a:rPr>
              <a:t>刻线与</a:t>
            </a:r>
            <a:r>
              <a:rPr lang="en-US" altLang="zh-CN" sz="2800" b="1" noProof="1">
                <a:solidFill>
                  <a:srgbClr val="C00000"/>
                </a:solidFill>
              </a:rPr>
              <a:t>5</a:t>
            </a:r>
            <a:r>
              <a:rPr lang="zh-CN" altLang="en-US" sz="2800" b="1" noProof="1">
                <a:solidFill>
                  <a:srgbClr val="C00000"/>
                </a:solidFill>
              </a:rPr>
              <a:t>刻线之间分成</a:t>
            </a:r>
            <a:r>
              <a:rPr lang="en-US" altLang="zh-CN" sz="2800" b="1" noProof="1">
                <a:solidFill>
                  <a:srgbClr val="C00000"/>
                </a:solidFill>
              </a:rPr>
              <a:t>10</a:t>
            </a:r>
            <a:r>
              <a:rPr lang="zh-CN" altLang="en-US" sz="2800" b="1" noProof="1">
                <a:solidFill>
                  <a:srgbClr val="C00000"/>
                </a:solidFill>
              </a:rPr>
              <a:t>等份，标出各刻线和对应的部分数字</a:t>
            </a:r>
            <a:r>
              <a:rPr lang="en-US" altLang="zh-CN" sz="2800" b="1" noProof="1">
                <a:solidFill>
                  <a:srgbClr val="C00000"/>
                </a:solidFill>
              </a:rPr>
              <a:t>;(1</a:t>
            </a:r>
            <a:r>
              <a:rPr lang="zh-CN" altLang="en-US" sz="2800" b="1" noProof="1">
                <a:solidFill>
                  <a:srgbClr val="C00000"/>
                </a:solidFill>
              </a:rPr>
              <a:t>分</a:t>
            </a:r>
            <a:r>
              <a:rPr lang="en-US" altLang="zh-CN" sz="2800" b="1" noProof="1">
                <a:solidFill>
                  <a:srgbClr val="C00000"/>
                </a:solidFill>
              </a:rPr>
              <a:t>)</a:t>
            </a:r>
            <a:endParaRPr lang="en-US" altLang="zh-CN" sz="2800" b="1" noProof="1">
              <a:solidFill>
                <a:srgbClr val="C00000"/>
              </a:solidFill>
            </a:endParaRPr>
          </a:p>
          <a:p>
            <a:pPr lvl="0">
              <a:lnSpc>
                <a:spcPct val="150000"/>
              </a:lnSpc>
              <a:spcBef>
                <a:spcPts val="1000"/>
              </a:spcBef>
              <a:defRPr/>
            </a:pPr>
            <a:r>
              <a:rPr lang="en-US" altLang="zh-CN" sz="2800" b="1" noProof="1">
                <a:solidFill>
                  <a:srgbClr val="C00000"/>
                </a:solidFill>
              </a:rPr>
              <a:t> (4)</a:t>
            </a:r>
            <a:r>
              <a:rPr lang="zh-CN" altLang="en-US" sz="2800" b="1" noProof="1">
                <a:solidFill>
                  <a:srgbClr val="C00000"/>
                </a:solidFill>
              </a:rPr>
              <a:t>在自制弹簧测力计刻度板上适当的位置标出单位</a:t>
            </a:r>
            <a:r>
              <a:rPr lang="en-US" altLang="zh-CN" sz="2800" b="1" noProof="1">
                <a:solidFill>
                  <a:srgbClr val="C00000"/>
                </a:solidFill>
              </a:rPr>
              <a:t>N</a:t>
            </a:r>
            <a:r>
              <a:rPr lang="zh-CN" altLang="en-US" sz="2800" b="1" noProof="1">
                <a:solidFill>
                  <a:srgbClr val="C00000"/>
                </a:solidFill>
              </a:rPr>
              <a:t>。</a:t>
            </a:r>
            <a:r>
              <a:rPr lang="en-US" altLang="zh-CN" sz="2800" b="1" noProof="1">
                <a:solidFill>
                  <a:srgbClr val="C00000"/>
                </a:solidFill>
              </a:rPr>
              <a:t>(l</a:t>
            </a:r>
            <a:r>
              <a:rPr lang="zh-CN" altLang="en-US" sz="2800" b="1" noProof="1">
                <a:solidFill>
                  <a:srgbClr val="C00000"/>
                </a:solidFill>
              </a:rPr>
              <a:t>分</a:t>
            </a:r>
            <a:r>
              <a:rPr lang="en-US" altLang="zh-CN" sz="2800" b="1" noProof="1">
                <a:solidFill>
                  <a:srgbClr val="C00000"/>
                </a:solidFill>
              </a:rPr>
              <a:t>)(</a:t>
            </a:r>
            <a:r>
              <a:rPr lang="zh-CN" altLang="en-US" sz="2800" b="1" noProof="1">
                <a:solidFill>
                  <a:srgbClr val="C00000"/>
                </a:solidFill>
              </a:rPr>
              <a:t>合理即可</a:t>
            </a:r>
            <a:r>
              <a:rPr lang="en-US" altLang="zh-CN" sz="2800" b="1" noProof="1">
                <a:solidFill>
                  <a:srgbClr val="C00000"/>
                </a:solidFill>
              </a:rPr>
              <a:t>)</a:t>
            </a:r>
            <a:endParaRPr lang="en-US" altLang="zh-CN" sz="2800" b="1" noProof="1">
              <a:solidFill>
                <a:srgbClr val="C00000"/>
              </a:solidFill>
            </a:endParaRPr>
          </a:p>
          <a:p>
            <a:pPr marL="228600" lvl="0" indent="-228600">
              <a:lnSpc>
                <a:spcPct val="150000"/>
              </a:lnSpc>
              <a:spcBef>
                <a:spcPts val="1000"/>
              </a:spcBef>
              <a:buFont typeface="Arial" panose="020B0604020202020204" pitchFamily="34" charset="0"/>
              <a:buChar char="•"/>
              <a:defRPr/>
            </a:pPr>
            <a:endParaRPr lang="en-US" altLang="zh-CN" b="1" noProof="1">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1506"/>
          <p:cNvSpPr txBox="1">
            <a:spLocks noRot="1"/>
          </p:cNvSpPr>
          <p:nvPr/>
        </p:nvSpPr>
        <p:spPr>
          <a:xfrm>
            <a:off x="447674" y="1033464"/>
            <a:ext cx="11477625" cy="2652712"/>
          </a:xfrm>
          <a:prstGeom prst="rect">
            <a:avLst/>
          </a:prstGeom>
        </p:spPr>
        <p:txBody>
          <a:bodyPr/>
          <a:lstStyle/>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zh-CN" altLang="en-US" sz="2800" b="1" noProof="1">
                <a:solidFill>
                  <a:srgbClr val="C00000"/>
                </a:solidFill>
              </a:rPr>
              <a:t>自制刻度尺标刻度</a:t>
            </a:r>
            <a:endParaRPr lang="en-US" altLang="zh-CN" sz="2800" b="1" noProof="1">
              <a:solidFill>
                <a:srgbClr val="C00000"/>
              </a:solidFill>
            </a:endParaRPr>
          </a:p>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(l)用标准刻度尺紧靠纸条，并与纸条一侧保持平行，在纸条对应标准刻度尺零刻度线位置标出0刻线和数字0;(l分)</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(2)在纸条对应标准刻度尺2m刻度线位置，标出200刻线和数字200;(1分)</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(3)在0刻线和200刻线之间分成200等份，标出各刻线和对应的数字;(1分)</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 (4)在自制刻度尺适当的位置标出单位cm。(l分)(合理即可)</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5362"/>
          <p:cNvSpPr txBox="1">
            <a:spLocks noRot="1"/>
          </p:cNvSpPr>
          <p:nvPr/>
        </p:nvSpPr>
        <p:spPr>
          <a:xfrm>
            <a:off x="295274" y="1123950"/>
            <a:ext cx="11477625"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zh-CN" altLang="en-US" sz="2800" noProof="1"/>
              <a:t>例</a:t>
            </a:r>
            <a:r>
              <a:rPr lang="en-US" altLang="zh-CN" sz="2800" noProof="1"/>
              <a:t>2</a:t>
            </a:r>
            <a:r>
              <a:rPr lang="zh-CN" altLang="en-US" sz="2800" noProof="1"/>
              <a:t>：</a:t>
            </a:r>
            <a:r>
              <a:rPr kumimoji="0" lang="zh-CN" altLang="zh-CN" sz="2800" b="1" i="0" u="none" strike="noStrike" kern="1200" cap="none" spc="0" normalizeH="0" baseline="0" noProof="1">
                <a:ln>
                  <a:noFill/>
                </a:ln>
                <a:solidFill>
                  <a:schemeClr val="tx1"/>
                </a:solidFill>
                <a:effectLst/>
                <a:uLnTx/>
                <a:uFillTx/>
                <a:latin typeface="+mn-lt"/>
                <a:ea typeface="+mn-ea"/>
                <a:cs typeface="+mn-cs"/>
              </a:rPr>
              <a:t>影响水蒸发快慢的因素有水的温度、水的液体表面积和水上方空气流动速度。请你利用生活中的物品设计一个实验，对影响水蒸发快慢的其中一个因素进行探究，并完成下列自主探究活动报告，在小组内进行展示交流。（开放型试题，方法合理即可）</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defRPr/>
            </a:pPr>
            <a:r>
              <a:rPr kumimoji="0" lang="en-US" altLang="zh-CN" sz="2800" b="1" i="0" u="none" strike="noStrike" kern="1200" cap="none" spc="0" normalizeH="0" baseline="0" noProof="1">
                <a:ln>
                  <a:noFill/>
                </a:ln>
                <a:solidFill>
                  <a:schemeClr val="tx1"/>
                </a:solidFill>
                <a:effectLst/>
                <a:uLnTx/>
                <a:uFillTx/>
                <a:latin typeface="+mn-lt"/>
                <a:ea typeface="+mn-ea"/>
                <a:cs typeface="+mn-cs"/>
              </a:rPr>
              <a:t>(l)</a:t>
            </a:r>
            <a:r>
              <a:rPr kumimoji="0" lang="zh-CN" altLang="zh-CN" sz="2800" b="1" i="0" u="none" strike="noStrike" kern="1200" cap="none" spc="0" normalizeH="0" baseline="0" noProof="1">
                <a:ln>
                  <a:noFill/>
                </a:ln>
                <a:solidFill>
                  <a:schemeClr val="tx1"/>
                </a:solidFill>
                <a:effectLst/>
                <a:uLnTx/>
                <a:uFillTx/>
                <a:latin typeface="+mn-lt"/>
                <a:ea typeface="+mn-ea"/>
                <a:cs typeface="+mn-cs"/>
              </a:rPr>
              <a:t>写出你选用的物品：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(2)简述实验过程及现象:                                              .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(3)得到的结论：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8434"/>
          <p:cNvSpPr txBox="1">
            <a:spLocks noRot="1"/>
          </p:cNvSpPr>
          <p:nvPr/>
        </p:nvSpPr>
        <p:spPr>
          <a:xfrm>
            <a:off x="361949" y="1181100"/>
            <a:ext cx="11268075"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课标：设计一个学校或家庭的节水方案。并对当地水资源的利用提出自己的见解。</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而影响蒸发快慢的因素课堂上学生学过。这里只不过把课堂上的演示实验搬到了生活中---用生活中的物品。培养学生灵活应用物理知识解决问题的能力。</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199" y="1200150"/>
            <a:ext cx="11268076" cy="4542847"/>
          </a:xfrm>
          <a:prstGeom prst="rect">
            <a:avLst/>
          </a:prstGeom>
          <a:noFill/>
        </p:spPr>
        <p:txBody>
          <a:bodyPr wrap="square" rtlCol="0">
            <a:spAutoFit/>
          </a:bodyPr>
          <a:lstStyle/>
          <a:p>
            <a:pPr>
              <a:lnSpc>
                <a:spcPct val="150000"/>
              </a:lnSpc>
            </a:pPr>
            <a:r>
              <a:rPr lang="zh-CN" altLang="en-US" sz="2800" b="1" dirty="0">
                <a:solidFill>
                  <a:srgbClr val="C00000"/>
                </a:solidFill>
              </a:rPr>
              <a:t>答：（</a:t>
            </a:r>
            <a:r>
              <a:rPr lang="en-US" altLang="zh-CN" sz="2800" b="1" dirty="0">
                <a:solidFill>
                  <a:srgbClr val="C00000"/>
                </a:solidFill>
              </a:rPr>
              <a:t>1</a:t>
            </a:r>
            <a:r>
              <a:rPr lang="zh-CN" altLang="en-US" sz="2800" b="1" dirty="0">
                <a:solidFill>
                  <a:srgbClr val="C00000"/>
                </a:solidFill>
              </a:rPr>
              <a:t>）写出你选用的物品：两个相同的碗、保鲜膜、水、勺子</a:t>
            </a:r>
            <a:endParaRPr lang="en-US" altLang="zh-CN" sz="2800" b="1" dirty="0">
              <a:solidFill>
                <a:srgbClr val="C00000"/>
              </a:solidFill>
            </a:endParaRPr>
          </a:p>
          <a:p>
            <a:pPr>
              <a:lnSpc>
                <a:spcPct val="150000"/>
              </a:lnSpc>
            </a:pPr>
            <a:r>
              <a:rPr lang="zh-CN" altLang="en-US" sz="2800" b="1" dirty="0">
                <a:solidFill>
                  <a:srgbClr val="C00000"/>
                </a:solidFill>
              </a:rPr>
              <a:t>（</a:t>
            </a:r>
            <a:r>
              <a:rPr lang="en-US" altLang="zh-CN" sz="2800" b="1" dirty="0">
                <a:solidFill>
                  <a:srgbClr val="C00000"/>
                </a:solidFill>
              </a:rPr>
              <a:t>2</a:t>
            </a:r>
            <a:r>
              <a:rPr lang="zh-CN" altLang="en-US" sz="2800" b="1" dirty="0">
                <a:solidFill>
                  <a:srgbClr val="C00000"/>
                </a:solidFill>
              </a:rPr>
              <a:t>）简书实验过程及现象：在两个相同的碗中用勺子加等量的水，把其中一个碗用保鲜膜封住口，并将两碗放在通风过道处，过一段时间后，比较两个碗中水量的变化。观察到没有封口的碗里水变干，而封口的碗里仍有水。</a:t>
            </a:r>
            <a:endParaRPr lang="en-US" altLang="zh-CN" sz="2800" b="1" dirty="0">
              <a:solidFill>
                <a:srgbClr val="C00000"/>
              </a:solidFill>
            </a:endParaRPr>
          </a:p>
          <a:p>
            <a:pPr>
              <a:lnSpc>
                <a:spcPct val="150000"/>
              </a:lnSpc>
            </a:pPr>
            <a:r>
              <a:rPr lang="zh-CN" altLang="en-US" sz="2800" b="1" dirty="0">
                <a:solidFill>
                  <a:srgbClr val="C00000"/>
                </a:solidFill>
              </a:rPr>
              <a:t>（</a:t>
            </a:r>
            <a:r>
              <a:rPr lang="en-US" altLang="zh-CN" sz="2800" b="1" dirty="0">
                <a:solidFill>
                  <a:srgbClr val="C00000"/>
                </a:solidFill>
              </a:rPr>
              <a:t>3</a:t>
            </a:r>
            <a:r>
              <a:rPr lang="zh-CN" altLang="en-US" sz="2800" b="1" dirty="0">
                <a:solidFill>
                  <a:srgbClr val="C00000"/>
                </a:solidFill>
              </a:rPr>
              <a:t>）得到结论：在水的温度和表面积相同时，水表面上方空气流动速度越大，水蒸发越快。</a:t>
            </a:r>
            <a:endParaRPr lang="zh-CN" altLang="en-US" sz="2800" b="1" dirty="0">
              <a:solidFill>
                <a:srgbClr val="C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7410"/>
          <p:cNvSpPr txBox="1">
            <a:spLocks noRot="1"/>
          </p:cNvSpPr>
          <p:nvPr/>
        </p:nvSpPr>
        <p:spPr>
          <a:xfrm>
            <a:off x="419100" y="1285875"/>
            <a:ext cx="1133475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例</a:t>
            </a:r>
            <a:r>
              <a:rPr kumimoji="0" lang="en-US" altLang="zh-CN" sz="2800" b="1" i="0" u="none" strike="noStrike" kern="1200" cap="none" spc="0" normalizeH="0" baseline="0" noProof="1">
                <a:ln>
                  <a:noFill/>
                </a:ln>
                <a:solidFill>
                  <a:schemeClr val="tx1"/>
                </a:solidFill>
                <a:effectLst/>
                <a:uLnTx/>
                <a:uFillTx/>
                <a:latin typeface="+mn-lt"/>
                <a:ea typeface="+mn-ea"/>
                <a:cs typeface="+mn-cs"/>
              </a:rPr>
              <a:t>3:</a:t>
            </a:r>
            <a:r>
              <a:rPr kumimoji="0" lang="zh-CN" altLang="zh-CN" sz="2800" b="1" i="0" u="none" strike="noStrike" kern="1200" cap="none" spc="0" normalizeH="0" baseline="0" noProof="1">
                <a:ln>
                  <a:noFill/>
                </a:ln>
                <a:solidFill>
                  <a:schemeClr val="tx1"/>
                </a:solidFill>
                <a:effectLst/>
                <a:uLnTx/>
                <a:uFillTx/>
                <a:latin typeface="+mn-lt"/>
                <a:ea typeface="+mn-ea"/>
                <a:cs typeface="+mn-cs"/>
              </a:rPr>
              <a:t>如图所示是小梦从市场上买来的磁铁魔术玩具，它呈橄榄球形。两个橄榄球形磁铁抛起来后，在空中就会相互吸引、碰撞，发出类似蛇叫的清脆响声，故又名“响尾蛇蛋”。小梦想知道这个磁铁的磁极在哪儿呢？请你设计实验帮助小梦解决问题：</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（1）写出你选用的实验器材：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（2）简述实验过程及现象：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pic>
        <p:nvPicPr>
          <p:cNvPr id="3" name="图片 17" descr="学科网(www.zxxk.com)--教育资源门户，提供试卷、教案、课件、论文、素材及各类教学资源下载，还有大量而丰富的教学相关资讯！"/>
          <p:cNvPicPr>
            <a:picLocks noChangeAspect="1" noChangeArrowheads="1"/>
          </p:cNvPicPr>
          <p:nvPr/>
        </p:nvPicPr>
        <p:blipFill>
          <a:blip r:embed="rId1"/>
          <a:srcRect/>
          <a:stretch>
            <a:fillRect/>
          </a:stretch>
        </p:blipFill>
        <p:spPr bwMode="auto">
          <a:xfrm>
            <a:off x="7267574" y="4143375"/>
            <a:ext cx="3707629" cy="18796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924" y="1199971"/>
            <a:ext cx="11134726" cy="3580467"/>
          </a:xfrm>
          <a:prstGeom prst="rect">
            <a:avLst/>
          </a:prstGeom>
        </p:spPr>
        <p:txBody>
          <a:bodyPr wrap="square">
            <a:spAutoFit/>
          </a:bodyPr>
          <a:lstStyle/>
          <a:p>
            <a:pPr marL="228600" lvl="0" indent="-228600">
              <a:lnSpc>
                <a:spcPct val="150000"/>
              </a:lnSpc>
              <a:spcBef>
                <a:spcPts val="1000"/>
              </a:spcBef>
              <a:defRPr/>
            </a:pPr>
            <a:r>
              <a:rPr lang="zh-CN" altLang="zh-CN" sz="2800" b="1" noProof="1">
                <a:solidFill>
                  <a:srgbClr val="C00000"/>
                </a:solidFill>
              </a:rPr>
              <a:t>（1）写出你选用的实验器材：橄榄球形</a:t>
            </a:r>
            <a:r>
              <a:rPr lang="zh-CN" altLang="en-US" sz="2800" b="1" noProof="1">
                <a:solidFill>
                  <a:srgbClr val="C00000"/>
                </a:solidFill>
              </a:rPr>
              <a:t>磁铁、一盒大头针</a:t>
            </a:r>
            <a:endParaRPr lang="zh-CN" altLang="zh-CN" sz="2800" b="1" noProof="1">
              <a:solidFill>
                <a:srgbClr val="C00000"/>
              </a:solidFill>
            </a:endParaRPr>
          </a:p>
          <a:p>
            <a:pPr marL="228600" lvl="0" indent="-228600">
              <a:lnSpc>
                <a:spcPct val="150000"/>
              </a:lnSpc>
              <a:spcBef>
                <a:spcPts val="1000"/>
              </a:spcBef>
              <a:defRPr/>
            </a:pPr>
            <a:r>
              <a:rPr lang="zh-CN" altLang="zh-CN" sz="2800" b="1" noProof="1">
                <a:solidFill>
                  <a:srgbClr val="C00000"/>
                </a:solidFill>
              </a:rPr>
              <a:t>（2）简述实验过程及现象：</a:t>
            </a:r>
            <a:r>
              <a:rPr lang="zh-CN" altLang="en-US" sz="2800" b="1" noProof="1">
                <a:solidFill>
                  <a:srgbClr val="C00000"/>
                </a:solidFill>
              </a:rPr>
              <a:t>把</a:t>
            </a:r>
            <a:r>
              <a:rPr lang="zh-CN" altLang="zh-CN" sz="2800" b="1" noProof="1">
                <a:solidFill>
                  <a:srgbClr val="C00000"/>
                </a:solidFill>
              </a:rPr>
              <a:t>橄榄球形</a:t>
            </a:r>
            <a:r>
              <a:rPr lang="zh-CN" altLang="en-US" sz="2800" b="1" noProof="1">
                <a:solidFill>
                  <a:srgbClr val="C00000"/>
                </a:solidFill>
              </a:rPr>
              <a:t>磁铁放在大头针盒里翻转几下，拿出来观察，吸引大头针个数最多的两个部分就是该</a:t>
            </a:r>
            <a:r>
              <a:rPr lang="zh-CN" altLang="zh-CN" sz="2800" b="1" noProof="1">
                <a:solidFill>
                  <a:srgbClr val="C00000"/>
                </a:solidFill>
              </a:rPr>
              <a:t>橄榄球形</a:t>
            </a:r>
            <a:r>
              <a:rPr lang="zh-CN" altLang="en-US" sz="2800" b="1" noProof="1">
                <a:solidFill>
                  <a:srgbClr val="C00000"/>
                </a:solidFill>
              </a:rPr>
              <a:t>磁铁的磁极。</a:t>
            </a:r>
            <a:endParaRPr lang="en-US" altLang="zh-CN" sz="2800" b="1" noProof="1">
              <a:solidFill>
                <a:srgbClr val="C00000"/>
              </a:solidFill>
            </a:endParaRPr>
          </a:p>
          <a:p>
            <a:pPr marL="228600" lvl="0" indent="-228600">
              <a:lnSpc>
                <a:spcPct val="150000"/>
              </a:lnSpc>
              <a:spcBef>
                <a:spcPts val="1000"/>
              </a:spcBef>
              <a:defRPr/>
            </a:pPr>
            <a:endParaRPr lang="zh-CN" altLang="zh-CN" sz="2800" b="1" noProof="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9458"/>
          <p:cNvSpPr txBox="1">
            <a:spLocks noRot="1"/>
          </p:cNvSpPr>
          <p:nvPr/>
        </p:nvSpPr>
        <p:spPr>
          <a:xfrm>
            <a:off x="352425" y="1400175"/>
            <a:ext cx="1129665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课标：利用磁铁和缝衣针制作指南针，验证同极相斥、异极相吸的现象。</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磁体和磁极及如何判断磁体的磁极学生上课都学过，如何把课堂上所学知识所进行迁移并灵活应用，这是对学生能力的考查。</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0" i="0" u="none" strike="noStrike" kern="1200" cap="none" spc="0" normalizeH="0" baseline="0" noProof="1">
                <a:ln>
                  <a:noFill/>
                </a:ln>
                <a:solidFill>
                  <a:schemeClr val="tx1"/>
                </a:solidFill>
                <a:effectLst/>
                <a:uLnTx/>
                <a:uFillTx/>
                <a:latin typeface="+mn-lt"/>
                <a:ea typeface="+mn-ea"/>
                <a:cs typeface="+mn-cs"/>
              </a:rPr>
              <a:t>        </a:t>
            </a: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49792" y="1209675"/>
            <a:ext cx="11277600" cy="2603854"/>
          </a:xfrm>
          <a:prstGeom prst="rect">
            <a:avLst/>
          </a:prstGeom>
          <a:noFill/>
          <a:ln w="9525">
            <a:noFill/>
            <a:miter lim="800000"/>
          </a:ln>
        </p:spPr>
        <p:txBody>
          <a:bodyPr wrap="square">
            <a:spAutoFit/>
          </a:bodyPr>
          <a:lstStyle/>
          <a:p>
            <a:pPr>
              <a:lnSpc>
                <a:spcPct val="150000"/>
              </a:lnSpc>
            </a:pPr>
            <a:r>
              <a:rPr lang="zh-CN" altLang="en-US" sz="2800" b="1" dirty="0">
                <a:latin typeface="Times New Roman" panose="02020603050405020304" pitchFamily="18" charset="0"/>
              </a:rPr>
              <a:t>例</a:t>
            </a:r>
            <a:r>
              <a:rPr lang="en-US" altLang="zh-CN" sz="2800" b="1" dirty="0">
                <a:latin typeface="Times New Roman" panose="02020603050405020304" pitchFamily="18" charset="0"/>
              </a:rPr>
              <a:t>4</a:t>
            </a:r>
            <a:r>
              <a:rPr lang="zh-CN" altLang="en-US" sz="2800" b="1" dirty="0">
                <a:latin typeface="Times New Roman" panose="02020603050405020304" pitchFamily="18" charset="0"/>
              </a:rPr>
              <a:t>：</a:t>
            </a:r>
            <a:r>
              <a:rPr lang="zh-CN" altLang="en-US" sz="2800" b="1" dirty="0">
                <a:latin typeface="宋体" panose="02010600030101010101" pitchFamily="2" charset="-122"/>
              </a:rPr>
              <a:t>通过阅读，小明知</a:t>
            </a:r>
            <a:r>
              <a:rPr lang="zh-CN" altLang="en-US" sz="2800" b="1" dirty="0">
                <a:solidFill>
                  <a:srgbClr val="000000"/>
                </a:solidFill>
                <a:latin typeface="宋体" panose="02010600030101010101" pitchFamily="2" charset="-122"/>
              </a:rPr>
              <a:t>道了</a:t>
            </a:r>
            <a:r>
              <a:rPr lang="en-US" altLang="zh-CN" sz="2800" b="1" dirty="0">
                <a:solidFill>
                  <a:srgbClr val="000000"/>
                </a:solidFill>
                <a:latin typeface="Times New Roman" panose="02020603050405020304" pitchFamily="18" charset="0"/>
              </a:rPr>
              <a:t>1791</a:t>
            </a:r>
            <a:r>
              <a:rPr lang="zh-CN" altLang="en-US" sz="2800" b="1" dirty="0">
                <a:latin typeface="宋体" panose="02010600030101010101" pitchFamily="2" charset="-122"/>
              </a:rPr>
              <a:t>年意大利物理学家伏特发明了最早的电池﹣﹣伏打电池．在老师的帮助下，小明自制了一个如图所示的伏打电池，但是不能确定哪个金属片是正极．请你帮他设计实验并进行判断．</a:t>
            </a:r>
            <a:endParaRPr lang="zh-CN" altLang="en-US" sz="2800" b="1" dirty="0"/>
          </a:p>
        </p:txBody>
      </p:sp>
      <p:pic>
        <p:nvPicPr>
          <p:cNvPr id="3" name="图片 3"/>
          <p:cNvPicPr>
            <a:picLocks noChangeArrowheads="1"/>
          </p:cNvPicPr>
          <p:nvPr/>
        </p:nvPicPr>
        <p:blipFill>
          <a:blip r:embed="rId1"/>
          <a:srcRect/>
          <a:stretch>
            <a:fillRect/>
          </a:stretch>
        </p:blipFill>
        <p:spPr bwMode="auto">
          <a:xfrm>
            <a:off x="7631642" y="3448050"/>
            <a:ext cx="3657600" cy="1828800"/>
          </a:xfrm>
          <a:prstGeom prst="rect">
            <a:avLst/>
          </a:prstGeom>
          <a:noFill/>
          <a:ln w="9525">
            <a:noFill/>
            <a:miter lim="800000"/>
            <a:headEnd/>
            <a:tailEnd/>
          </a:ln>
        </p:spPr>
      </p:pic>
      <p:sp>
        <p:nvSpPr>
          <p:cNvPr id="4" name="文本框 100"/>
          <p:cNvSpPr txBox="1"/>
          <p:nvPr/>
        </p:nvSpPr>
        <p:spPr>
          <a:xfrm>
            <a:off x="579967" y="3924300"/>
            <a:ext cx="11612033" cy="1464760"/>
          </a:xfrm>
          <a:prstGeom prst="rect">
            <a:avLst/>
          </a:prstGeom>
          <a:noFill/>
          <a:ln w="9525">
            <a:noFill/>
          </a:ln>
        </p:spPr>
        <p:txBody>
          <a:bodyPr wrap="square">
            <a:spAutoFit/>
          </a:bodyPr>
          <a:lstStyle/>
          <a:p>
            <a:pPr algn="ctr">
              <a:defRPr/>
            </a:pPr>
            <a:endParaRPr lang="en-US" altLang="zh-CN" sz="1050" noProof="1">
              <a:latin typeface="宋体" panose="02010600030101010101" pitchFamily="2" charset="-122"/>
              <a:cs typeface="宋体" panose="02010600030101010101" pitchFamily="2" charset="-122"/>
            </a:endParaRPr>
          </a:p>
          <a:p>
            <a:pPr>
              <a:lnSpc>
                <a:spcPct val="150000"/>
              </a:lnSpc>
              <a:defRPr/>
            </a:pPr>
            <a:r>
              <a:rPr lang="en-US" altLang="zh-CN" sz="1050" noProof="1">
                <a:latin typeface="宋体" panose="02010600030101010101" pitchFamily="2" charset="-122"/>
                <a:cs typeface="宋体" panose="02010600030101010101" pitchFamily="2" charset="-122"/>
              </a:rPr>
              <a:t> </a:t>
            </a:r>
            <a:r>
              <a:rPr lang="zh-CN" altLang="en-US" sz="2800" b="1" noProof="1">
                <a:latin typeface="宋体" panose="02010600030101010101" pitchFamily="2" charset="-122"/>
                <a:cs typeface="宋体" panose="02010600030101010101" pitchFamily="2" charset="-122"/>
              </a:rPr>
              <a:t>（</a:t>
            </a:r>
            <a:r>
              <a:rPr lang="en-US" altLang="zh-CN" sz="2800" b="1" noProof="1">
                <a:latin typeface="Times New Roman" panose="02020603050405020304" pitchFamily="18" charset="0"/>
                <a:cs typeface="Times New Roman" panose="02020603050405020304" pitchFamily="18" charset="0"/>
              </a:rPr>
              <a:t>1</a:t>
            </a:r>
            <a:r>
              <a:rPr lang="zh-CN" altLang="en-US" sz="2800" b="1" noProof="1">
                <a:latin typeface="宋体" panose="02010600030101010101" pitchFamily="2" charset="-122"/>
                <a:cs typeface="宋体" panose="02010600030101010101" pitchFamily="2" charset="-122"/>
              </a:rPr>
              <a:t>）写出你选用的实验仪器：</a:t>
            </a:r>
            <a:r>
              <a:rPr lang="zh-CN" altLang="en-US" sz="2800" b="1" u="sng" noProof="1">
                <a:latin typeface="宋体" panose="02010600030101010101" pitchFamily="2" charset="-122"/>
                <a:cs typeface="宋体" panose="02010600030101010101" pitchFamily="2" charset="-122"/>
              </a:rPr>
              <a:t>　    　</a:t>
            </a:r>
            <a:r>
              <a:rPr lang="zh-CN" altLang="en-US" sz="2800" b="1" noProof="1">
                <a:latin typeface="宋体" panose="02010600030101010101" pitchFamily="2" charset="-122"/>
                <a:cs typeface="宋体" panose="02010600030101010101" pitchFamily="2" charset="-122"/>
              </a:rPr>
              <a:t>．</a:t>
            </a:r>
            <a:endParaRPr lang="zh-CN" altLang="en-US" sz="2800" b="1" noProof="1">
              <a:latin typeface="宋体" panose="02010600030101010101" pitchFamily="2" charset="-122"/>
              <a:cs typeface="宋体" panose="02010600030101010101" pitchFamily="2" charset="-122"/>
            </a:endParaRPr>
          </a:p>
          <a:p>
            <a:pPr>
              <a:lnSpc>
                <a:spcPct val="150000"/>
              </a:lnSpc>
              <a:defRPr/>
            </a:pPr>
            <a:r>
              <a:rPr lang="zh-CN" altLang="en-US" sz="2800" b="1" noProof="1">
                <a:latin typeface="宋体" panose="02010600030101010101" pitchFamily="2" charset="-122"/>
                <a:cs typeface="宋体" panose="02010600030101010101" pitchFamily="2" charset="-122"/>
              </a:rPr>
              <a:t>（</a:t>
            </a:r>
            <a:r>
              <a:rPr lang="en-US" altLang="zh-CN" sz="2800" b="1" noProof="1">
                <a:latin typeface="Times New Roman" panose="02020603050405020304" pitchFamily="18" charset="0"/>
                <a:cs typeface="Times New Roman" panose="02020603050405020304" pitchFamily="18" charset="0"/>
              </a:rPr>
              <a:t>2</a:t>
            </a:r>
            <a:r>
              <a:rPr lang="zh-CN" altLang="en-US" sz="2800" b="1" noProof="1">
                <a:latin typeface="宋体" panose="02010600030101010101" pitchFamily="2" charset="-122"/>
                <a:cs typeface="宋体" panose="02010600030101010101" pitchFamily="2" charset="-122"/>
              </a:rPr>
              <a:t>）简述操作方法、实验现象和结论：</a:t>
            </a:r>
            <a:endParaRPr lang="zh-CN" altLang="en-US" sz="2800" b="1" noProof="1">
              <a:latin typeface="宋体" panose="02010600030101010101" pitchFamily="2"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0"/>
          <p:cNvSpPr txBox="1">
            <a:spLocks noChangeArrowheads="1"/>
          </p:cNvSpPr>
          <p:nvPr/>
        </p:nvSpPr>
        <p:spPr bwMode="auto">
          <a:xfrm>
            <a:off x="592138" y="1195388"/>
            <a:ext cx="10999787" cy="3970318"/>
          </a:xfrm>
          <a:prstGeom prst="rect">
            <a:avLst/>
          </a:prstGeom>
          <a:noFill/>
          <a:ln w="9525">
            <a:noFill/>
            <a:miter lim="800000"/>
          </a:ln>
        </p:spPr>
        <p:txBody>
          <a:bodyPr wrap="square">
            <a:spAutoFit/>
          </a:bodyPr>
          <a:lstStyle/>
          <a:p>
            <a:pPr>
              <a:lnSpc>
                <a:spcPct val="150000"/>
              </a:lnSpc>
            </a:pPr>
            <a:r>
              <a:rPr lang="zh-CN" altLang="en-US" sz="2800" b="1" dirty="0">
                <a:solidFill>
                  <a:srgbClr val="C00000"/>
                </a:solidFill>
                <a:latin typeface="宋体" panose="02010600030101010101" pitchFamily="2" charset="-122"/>
              </a:rPr>
              <a:t>方法一：</a:t>
            </a:r>
            <a:endParaRPr lang="en-US" altLang="zh-CN"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Times New Roman" panose="02020603050405020304" pitchFamily="18" charset="0"/>
              </a:rPr>
              <a:t>1</a:t>
            </a:r>
            <a:r>
              <a:rPr lang="zh-CN" altLang="en-US" sz="2800" b="1" dirty="0">
                <a:solidFill>
                  <a:srgbClr val="C00000"/>
                </a:solidFill>
                <a:latin typeface="宋体" panose="02010600030101010101" pitchFamily="2" charset="-122"/>
              </a:rPr>
              <a:t>）电压表和导线、开关；</a:t>
            </a:r>
            <a:endParaRPr lang="zh-CN" altLang="en-US"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Times New Roman" panose="02020603050405020304" pitchFamily="18" charset="0"/>
              </a:rPr>
              <a:t>2</a:t>
            </a:r>
            <a:r>
              <a:rPr lang="zh-CN" altLang="en-US" sz="2800" b="1" dirty="0">
                <a:solidFill>
                  <a:srgbClr val="C00000"/>
                </a:solidFill>
                <a:latin typeface="宋体" panose="02010600030101010101" pitchFamily="2" charset="-122"/>
              </a:rPr>
              <a:t>）将电压表大量程的正接线柱与铜片相连，再把与锌片相连的导线与电压表大量程的负接线柱进行试触，若电压表指针正向偏转，说明与电压表正接线柱连接的铜片是水果电池的正极；若电压表反向偏转，锌片是电池的正极。</a:t>
            </a:r>
            <a:r>
              <a:rPr lang="en-US" altLang="zh-CN" sz="2800" b="1" dirty="0">
                <a:solidFill>
                  <a:srgbClr val="FFFFFF"/>
                </a:solidFill>
              </a:rPr>
              <a:t>·</a:t>
            </a:r>
            <a:r>
              <a:rPr lang="zh-CN" altLang="en-US" sz="2800" b="1" dirty="0">
                <a:solidFill>
                  <a:srgbClr val="FFFFFF"/>
                </a:solidFill>
                <a:latin typeface="宋体" panose="02010600030101010101" pitchFamily="2" charset="-122"/>
              </a:rPr>
              <a:t>网</a:t>
            </a:r>
            <a:endParaRPr lang="zh-CN" altLang="en-US"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新课导</a:t>
            </a: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入</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4" name="文本占位符 9218"/>
          <p:cNvSpPr txBox="1">
            <a:spLocks noRot="1"/>
          </p:cNvSpPr>
          <p:nvPr/>
        </p:nvSpPr>
        <p:spPr>
          <a:xfrm>
            <a:off x="400050" y="1219200"/>
            <a:ext cx="11239500" cy="563880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小制作及设计类实验是</a:t>
            </a:r>
            <a:r>
              <a:rPr lang="zh-CN" altLang="en-US" sz="2800" b="1" noProof="1"/>
              <a:t>近年来</a:t>
            </a:r>
            <a:r>
              <a:rPr kumimoji="0" lang="zh-CN" altLang="zh-CN" sz="2800" b="1" i="0" u="none" strike="noStrike" kern="1200" cap="none" spc="0" normalizeH="0" baseline="0" noProof="1">
                <a:ln>
                  <a:noFill/>
                </a:ln>
                <a:solidFill>
                  <a:schemeClr val="tx1"/>
                </a:solidFill>
                <a:effectLst/>
                <a:uLnTx/>
                <a:uFillTx/>
                <a:latin typeface="+mn-lt"/>
                <a:ea typeface="+mn-ea"/>
                <a:cs typeface="+mn-cs"/>
              </a:rPr>
              <a:t>中考新增的一种考查形式，近三年连续考查，也是今后的一种命题趋势（以后还会继续考查）。</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此类题考查学生的实验设计及操作能力，对学生的思维能力要求较高，难度较大。</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做这类题，应多关注课标中的活动建议及课本中的“想想做做”及“动手动脑学物理栏目”</a:t>
            </a:r>
            <a:endParaRPr kumimoji="0" lang="zh-CN" altLang="en-US"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0"/>
          <p:cNvSpPr txBox="1">
            <a:spLocks noChangeArrowheads="1"/>
          </p:cNvSpPr>
          <p:nvPr/>
        </p:nvSpPr>
        <p:spPr bwMode="auto">
          <a:xfrm>
            <a:off x="476249" y="1285875"/>
            <a:ext cx="11239501" cy="3970318"/>
          </a:xfrm>
          <a:prstGeom prst="rect">
            <a:avLst/>
          </a:prstGeom>
          <a:noFill/>
          <a:ln w="9525">
            <a:noFill/>
            <a:miter lim="800000"/>
          </a:ln>
        </p:spPr>
        <p:txBody>
          <a:bodyPr wrap="square">
            <a:spAutoFit/>
          </a:bodyPr>
          <a:lstStyle/>
          <a:p>
            <a:pPr>
              <a:lnSpc>
                <a:spcPct val="150000"/>
              </a:lnSpc>
            </a:pPr>
            <a:r>
              <a:rPr lang="zh-CN" altLang="en-US" sz="2800" b="1" dirty="0">
                <a:solidFill>
                  <a:srgbClr val="C00000"/>
                </a:solidFill>
                <a:latin typeface="宋体" panose="02010600030101010101" pitchFamily="2" charset="-122"/>
              </a:rPr>
              <a:t>方案二：</a:t>
            </a:r>
            <a:endParaRPr lang="zh-CN" altLang="en-US"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）选用的器材：电流表和导线、电阻、开关；</a:t>
            </a:r>
            <a:endParaRPr lang="zh-CN" altLang="en-US"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探究的方法：将电流表大量程的正接线柱与铜片相连，再把与锌片相连的导线与电流表大量程的负接线柱进行试触，若电流表指针正向偏转，说明与电流表正接线柱连接的铜片是水果电池的正极；若电流表反向偏转，锌片是电池的正极；</a:t>
            </a:r>
            <a:endParaRPr lang="zh-CN" altLang="en-US" sz="2800" b="1" dirty="0">
              <a:solidFill>
                <a:srgbClr val="C00000"/>
              </a:solidFill>
              <a:latin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0"/>
          <p:cNvSpPr txBox="1">
            <a:spLocks noChangeArrowheads="1"/>
          </p:cNvSpPr>
          <p:nvPr/>
        </p:nvSpPr>
        <p:spPr bwMode="auto">
          <a:xfrm>
            <a:off x="666750" y="876300"/>
            <a:ext cx="11163300" cy="3970318"/>
          </a:xfrm>
          <a:prstGeom prst="rect">
            <a:avLst/>
          </a:prstGeom>
          <a:noFill/>
          <a:ln w="9525">
            <a:noFill/>
            <a:miter lim="800000"/>
          </a:ln>
        </p:spPr>
        <p:txBody>
          <a:bodyPr wrap="square">
            <a:spAutoFit/>
          </a:bodyPr>
          <a:lstStyle/>
          <a:p>
            <a:pPr>
              <a:lnSpc>
                <a:spcPct val="150000"/>
              </a:lnSpc>
            </a:pPr>
            <a:r>
              <a:rPr lang="zh-CN" altLang="en-US" sz="2800" b="1" dirty="0">
                <a:solidFill>
                  <a:srgbClr val="C00000"/>
                </a:solidFill>
                <a:latin typeface="宋体" panose="02010600030101010101" pitchFamily="2" charset="-122"/>
              </a:rPr>
              <a:t>方法三：</a:t>
            </a:r>
            <a:endParaRPr lang="en-US" altLang="zh-CN"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）选用的器材：发光二极管和导线；</a:t>
            </a:r>
            <a:endParaRPr lang="zh-CN" altLang="en-US" sz="2800" b="1" dirty="0">
              <a:solidFill>
                <a:srgbClr val="C00000"/>
              </a:solidFill>
              <a:latin typeface="宋体" panose="02010600030101010101" pitchFamily="2" charset="-122"/>
            </a:endParaRPr>
          </a:p>
          <a:p>
            <a:pPr>
              <a:lnSpc>
                <a:spcPct val="150000"/>
              </a:lnSpc>
            </a:pPr>
            <a:r>
              <a:rPr lang="zh-CN" altLang="en-US" sz="2800" b="1" dirty="0">
                <a:solidFill>
                  <a:srgbClr val="C00000"/>
                </a:solidFill>
                <a:latin typeface="宋体" panose="02010600030101010101" pitchFamily="2" charset="-122"/>
              </a:rPr>
              <a:t>（</a:t>
            </a:r>
            <a:r>
              <a:rPr lang="en-US" altLang="zh-CN" sz="2800" b="1"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探究的方法：将发光二极管的正接线柱与铜片相连，再把锌片与发光二极管的负接线柱相连，若发光二极管发光，说明与发光二极管正接线柱连接的铜片是水果电池的正极；若发光二极管不发光，锌片是电池的正极。</a:t>
            </a:r>
            <a:endParaRPr lang="zh-CN" altLang="en-US" sz="2800" b="1" dirty="0">
              <a:solidFill>
                <a:srgbClr val="C00000"/>
              </a:solidFill>
              <a:latin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0524" y="1114425"/>
            <a:ext cx="11391901" cy="4616648"/>
          </a:xfrm>
          <a:prstGeom prst="rect">
            <a:avLst/>
          </a:prstGeom>
          <a:noFill/>
          <a:ln w="9525">
            <a:noFill/>
            <a:miter lim="800000"/>
          </a:ln>
        </p:spPr>
        <p:txBody>
          <a:bodyPr wrap="square" anchor="ctr">
            <a:spAutoFit/>
          </a:bodyPr>
          <a:lstStyle/>
          <a:p>
            <a:pPr>
              <a:lnSpc>
                <a:spcPct val="150000"/>
              </a:lnSpc>
            </a:pPr>
            <a:r>
              <a:rPr lang="zh-CN" altLang="en-US" sz="2800" b="1" dirty="0">
                <a:latin typeface="Calibri" panose="020F0502020204030204" charset="0"/>
                <a:ea typeface="仿宋_GB2312"/>
                <a:cs typeface="仿宋_GB2312"/>
              </a:rPr>
              <a:t>例</a:t>
            </a:r>
            <a:r>
              <a:rPr lang="en-US" altLang="zh-CN" sz="2800" b="1" dirty="0">
                <a:latin typeface="Calibri" panose="020F0502020204030204" charset="0"/>
                <a:ea typeface="仿宋_GB2312"/>
                <a:cs typeface="仿宋_GB2312"/>
              </a:rPr>
              <a:t>5</a:t>
            </a:r>
            <a:r>
              <a:rPr lang="zh-CN" altLang="en-US" sz="2800" b="1" dirty="0">
                <a:latin typeface="Calibri" panose="020F0502020204030204" charset="0"/>
                <a:ea typeface="仿宋_GB2312"/>
                <a:cs typeface="仿宋_GB2312"/>
              </a:rPr>
              <a:t>：</a:t>
            </a:r>
            <a:r>
              <a:rPr lang="zh-CN" sz="2800" b="1" dirty="0">
                <a:latin typeface="Calibri" panose="020F0502020204030204" charset="0"/>
                <a:ea typeface="仿宋_GB2312"/>
                <a:cs typeface="仿宋_GB2312"/>
              </a:rPr>
              <a:t>网上传说，坦桑尼亚一个名叫姆佩巴的学生急于上课将热牛奶放进了冰箱，令他惊奇的是，这杯热牛奶比同时放入冰箱中的冷牛奶先结冰。有网友跟帖：热水也比冷水结冰快。后来，有人把这种现象叫做</a:t>
            </a:r>
            <a:r>
              <a:rPr lang="zh-CN" sz="2800" b="1" dirty="0">
                <a:latin typeface="仿宋_GB2312"/>
                <a:ea typeface="仿宋_GB2312"/>
                <a:cs typeface="仿宋_GB2312"/>
              </a:rPr>
              <a:t>“</a:t>
            </a:r>
            <a:r>
              <a:rPr lang="zh-CN" sz="2800" b="1" dirty="0">
                <a:latin typeface="Calibri" panose="020F0502020204030204" charset="0"/>
                <a:ea typeface="仿宋_GB2312"/>
                <a:cs typeface="仿宋_GB2312"/>
              </a:rPr>
              <a:t>姆佩巴效应</a:t>
            </a:r>
            <a:r>
              <a:rPr lang="zh-CN" sz="2800" b="1" dirty="0">
                <a:latin typeface="仿宋_GB2312"/>
                <a:ea typeface="仿宋_GB2312"/>
                <a:cs typeface="仿宋_GB2312"/>
              </a:rPr>
              <a:t>”</a:t>
            </a:r>
            <a:r>
              <a:rPr lang="zh-CN" sz="2800" b="1" dirty="0">
                <a:latin typeface="Calibri" panose="020F0502020204030204" charset="0"/>
                <a:ea typeface="仿宋_GB2312"/>
                <a:cs typeface="仿宋_GB2312"/>
              </a:rPr>
              <a:t>。你认为传说中的</a:t>
            </a:r>
            <a:r>
              <a:rPr lang="zh-CN" sz="2800" b="1" dirty="0">
                <a:latin typeface="仿宋_GB2312"/>
                <a:ea typeface="仿宋_GB2312"/>
                <a:cs typeface="仿宋_GB2312"/>
              </a:rPr>
              <a:t>“</a:t>
            </a:r>
            <a:r>
              <a:rPr lang="zh-CN" altLang="zh-CN" sz="2800" b="1" dirty="0">
                <a:latin typeface="Calibri" panose="020F0502020204030204" charset="0"/>
                <a:ea typeface="仿宋_GB2312"/>
                <a:cs typeface="仿宋_GB2312"/>
              </a:rPr>
              <a:t>姆</a:t>
            </a:r>
            <a:r>
              <a:rPr lang="zh-CN" sz="2800" b="1" dirty="0">
                <a:latin typeface="Calibri" panose="020F0502020204030204" charset="0"/>
                <a:ea typeface="仿宋_GB2312"/>
                <a:cs typeface="仿宋_GB2312"/>
              </a:rPr>
              <a:t>佩巴效应。是真的吗？请你设计一个实验方案，验证这个说法是否上确。</a:t>
            </a:r>
            <a:r>
              <a:rPr lang="en-US" altLang="zh-CN" sz="2800" b="1" dirty="0">
                <a:latin typeface="Calibri" panose="020F0502020204030204" charset="0"/>
                <a:ea typeface="仿宋_GB2312"/>
                <a:cs typeface="仿宋_GB2312"/>
              </a:rPr>
              <a:t>(</a:t>
            </a:r>
            <a:r>
              <a:rPr lang="zh-CN" altLang="en-US" sz="2800" b="1" dirty="0">
                <a:latin typeface="Calibri" panose="020F0502020204030204" charset="0"/>
                <a:ea typeface="仿宋_GB2312"/>
                <a:cs typeface="仿宋_GB2312"/>
              </a:rPr>
              <a:t>温馨提示</a:t>
            </a:r>
            <a:r>
              <a:rPr lang="en-US" altLang="zh-CN" sz="2800" b="1" dirty="0">
                <a:latin typeface="Calibri" panose="020F0502020204030204" charset="0"/>
                <a:ea typeface="仿宋_GB2312"/>
                <a:cs typeface="仿宋_GB2312"/>
              </a:rPr>
              <a:t>:</a:t>
            </a:r>
            <a:r>
              <a:rPr lang="zh-CN" altLang="en-US" sz="2800" b="1" dirty="0">
                <a:latin typeface="Calibri" panose="020F0502020204030204" charset="0"/>
                <a:ea typeface="仿宋_GB2312"/>
                <a:cs typeface="仿宋_GB2312"/>
              </a:rPr>
              <a:t>注意实验方案的可操作性</a:t>
            </a:r>
            <a:r>
              <a:rPr lang="en-US" altLang="zh-CN" sz="2800" b="1" dirty="0">
                <a:latin typeface="Calibri" panose="020F0502020204030204" charset="0"/>
                <a:ea typeface="仿宋_GB2312"/>
                <a:cs typeface="仿宋_GB2312"/>
              </a:rPr>
              <a:t>)</a:t>
            </a:r>
            <a:br>
              <a:rPr lang="en-US" altLang="zh-CN" sz="2800" b="1" dirty="0">
                <a:latin typeface="Calibri" panose="020F0502020204030204" charset="0"/>
                <a:ea typeface="仿宋_GB2312"/>
                <a:cs typeface="仿宋_GB2312"/>
              </a:rPr>
            </a:br>
            <a:r>
              <a:rPr lang="zh-CN" altLang="en-US" sz="2800" b="1" dirty="0">
                <a:latin typeface="Calibri" panose="020F0502020204030204" charset="0"/>
                <a:ea typeface="仿宋_GB2312"/>
                <a:cs typeface="仿宋_GB2312"/>
              </a:rPr>
              <a:t>（</a:t>
            </a:r>
            <a:r>
              <a:rPr lang="en-US" altLang="zh-CN" sz="2800" b="1" dirty="0">
                <a:latin typeface="Calibri" panose="020F0502020204030204" charset="0"/>
                <a:ea typeface="仿宋_GB2312"/>
                <a:cs typeface="仿宋_GB2312"/>
              </a:rPr>
              <a:t>1)</a:t>
            </a:r>
            <a:r>
              <a:rPr lang="zh-CN" altLang="en-US" sz="2800" b="1" dirty="0">
                <a:latin typeface="Calibri" panose="020F0502020204030204" charset="0"/>
                <a:ea typeface="仿宋_GB2312"/>
                <a:cs typeface="仿宋_GB2312"/>
              </a:rPr>
              <a:t>实验器材</a:t>
            </a:r>
            <a:r>
              <a:rPr lang="en-US" altLang="zh-CN" sz="2800" b="1" dirty="0">
                <a:latin typeface="Calibri" panose="020F0502020204030204" charset="0"/>
                <a:ea typeface="仿宋_GB2312"/>
                <a:cs typeface="仿宋_GB2312"/>
              </a:rPr>
              <a:t>:</a:t>
            </a:r>
            <a:r>
              <a:rPr lang="en-US" altLang="zh-CN" sz="2800" b="1" u="sng" dirty="0">
                <a:latin typeface="Calibri" panose="020F0502020204030204" charset="0"/>
                <a:ea typeface="仿宋_GB2312"/>
                <a:cs typeface="仿宋_GB2312"/>
              </a:rPr>
              <a:t>                                  </a:t>
            </a:r>
            <a:r>
              <a:rPr lang="en-US" altLang="zh-CN" sz="2800" b="1" dirty="0">
                <a:latin typeface="Calibri" panose="020F0502020204030204" charset="0"/>
                <a:ea typeface="仿宋_GB2312"/>
                <a:cs typeface="仿宋_GB2312"/>
              </a:rPr>
              <a:t>;      (2)</a:t>
            </a:r>
            <a:r>
              <a:rPr lang="zh-CN" altLang="en-US" sz="2800" b="1" dirty="0">
                <a:latin typeface="Calibri" panose="020F0502020204030204" charset="0"/>
                <a:ea typeface="仿宋_GB2312"/>
                <a:cs typeface="仿宋_GB2312"/>
              </a:rPr>
              <a:t>实验步骤</a:t>
            </a:r>
            <a:r>
              <a:rPr lang="en-US" altLang="zh-CN" sz="2800" b="1" dirty="0">
                <a:latin typeface="Calibri" panose="020F0502020204030204" charset="0"/>
                <a:ea typeface="仿宋_GB2312"/>
                <a:cs typeface="仿宋_GB2312"/>
              </a:rPr>
              <a:t>:</a:t>
            </a:r>
            <a:r>
              <a:rPr lang="en-US" altLang="zh-CN" sz="2800" b="1" u="sng" dirty="0">
                <a:latin typeface="Calibri" panose="020F0502020204030204" charset="0"/>
                <a:ea typeface="仿宋_GB2312"/>
                <a:cs typeface="仿宋_GB2312"/>
              </a:rPr>
              <a:t>                                 </a:t>
            </a:r>
            <a:r>
              <a:rPr lang="en-US" altLang="zh-CN" sz="2800" b="1" dirty="0">
                <a:latin typeface="Calibri" panose="020F0502020204030204" charset="0"/>
                <a:ea typeface="仿宋_GB2312"/>
                <a:cs typeface="仿宋_GB2312"/>
              </a:rPr>
              <a:t>;</a:t>
            </a:r>
            <a:endParaRPr lang="en-US" altLang="zh-CN" sz="2800" b="1" dirty="0"/>
          </a:p>
          <a:p>
            <a:pPr eaLnBrk="0" hangingPunct="0">
              <a:lnSpc>
                <a:spcPct val="150000"/>
              </a:lnSpc>
              <a:buFontTx/>
              <a:buNone/>
            </a:pPr>
            <a:r>
              <a:rPr lang="en-US" altLang="zh-CN" sz="2800" b="1" dirty="0">
                <a:latin typeface="Calibri" panose="020F0502020204030204" charset="0"/>
                <a:ea typeface="仿宋_GB2312"/>
                <a:cs typeface="仿宋_GB2312"/>
              </a:rPr>
              <a:t>   (3)</a:t>
            </a:r>
            <a:r>
              <a:rPr lang="zh-CN" altLang="en-US" sz="2800" b="1" dirty="0">
                <a:latin typeface="Calibri" panose="020F0502020204030204" charset="0"/>
                <a:ea typeface="仿宋_GB2312"/>
                <a:cs typeface="仿宋_GB2312"/>
              </a:rPr>
              <a:t>实验结论</a:t>
            </a:r>
            <a:r>
              <a:rPr lang="en-US" altLang="zh-CN" sz="2800" b="1" dirty="0">
                <a:latin typeface="Calibri" panose="020F0502020204030204" charset="0"/>
                <a:ea typeface="仿宋_GB2312"/>
                <a:cs typeface="仿宋_GB2312"/>
              </a:rPr>
              <a:t>:</a:t>
            </a:r>
            <a:r>
              <a:rPr lang="en-US" altLang="zh-CN" sz="2800" b="1" u="sng" dirty="0">
                <a:latin typeface="Calibri" panose="020F0502020204030204" charset="0"/>
                <a:ea typeface="仿宋_GB2312"/>
                <a:cs typeface="仿宋_GB2312"/>
              </a:rPr>
              <a:t>           </a:t>
            </a:r>
            <a:r>
              <a:rPr lang="en-US" altLang="zh-CN" sz="2800" b="1" dirty="0">
                <a:latin typeface="Calibri" panose="020F0502020204030204" charset="0"/>
                <a:ea typeface="仿宋_GB2312"/>
                <a:cs typeface="仿宋_GB2312"/>
              </a:rPr>
              <a:t>( </a:t>
            </a:r>
            <a:r>
              <a:rPr lang="zh-CN" altLang="en-US" sz="2800" b="1" dirty="0">
                <a:latin typeface="Calibri" panose="020F0502020204030204" charset="0"/>
                <a:ea typeface="仿宋_GB2312"/>
                <a:cs typeface="仿宋_GB2312"/>
              </a:rPr>
              <a:t>开放性试题，答案合理即可</a:t>
            </a:r>
            <a:r>
              <a:rPr lang="en-US" altLang="zh-CN" sz="2800" b="1" dirty="0">
                <a:latin typeface="Calibri" panose="020F0502020204030204" charset="0"/>
                <a:ea typeface="仿宋_GB2312"/>
                <a:cs typeface="仿宋_GB2312"/>
              </a:rPr>
              <a:t>)</a:t>
            </a:r>
            <a:endParaRPr lang="en-US" altLang="zh-CN" sz="28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04800" y="1042988"/>
            <a:ext cx="11410950" cy="3970318"/>
          </a:xfrm>
          <a:prstGeom prst="rect">
            <a:avLst/>
          </a:prstGeom>
          <a:noFill/>
          <a:ln w="9525">
            <a:noFill/>
            <a:miter lim="800000"/>
          </a:ln>
        </p:spPr>
        <p:txBody>
          <a:bodyPr wrap="square" anchor="ctr">
            <a:spAutoFit/>
          </a:bodyPr>
          <a:lstStyle/>
          <a:p>
            <a:pPr>
              <a:lnSpc>
                <a:spcPct val="150000"/>
              </a:lnSpc>
            </a:pPr>
            <a:r>
              <a:rPr lang="zh-CN" altLang="en-US" sz="2800" b="1" dirty="0">
                <a:solidFill>
                  <a:srgbClr val="C00000"/>
                </a:solidFill>
                <a:latin typeface="Calibri" panose="020F0502020204030204" charset="0"/>
                <a:ea typeface="仿宋_GB2312"/>
                <a:cs typeface="仿宋_GB2312"/>
              </a:rPr>
              <a:t>答：</a:t>
            </a:r>
            <a:r>
              <a:rPr lang="zh-CN" sz="2800" b="1" dirty="0">
                <a:solidFill>
                  <a:srgbClr val="C00000"/>
                </a:solidFill>
                <a:latin typeface="Calibri" panose="020F0502020204030204" charset="0"/>
                <a:ea typeface="仿宋_GB2312"/>
                <a:cs typeface="仿宋_GB2312"/>
              </a:rPr>
              <a:t>（</a:t>
            </a:r>
            <a:r>
              <a:rPr lang="en-US" altLang="zh-CN" sz="2800" b="1" dirty="0">
                <a:solidFill>
                  <a:srgbClr val="C00000"/>
                </a:solidFill>
                <a:latin typeface="Calibri" panose="020F0502020204030204" charset="0"/>
                <a:ea typeface="仿宋_GB2312"/>
                <a:cs typeface="仿宋_GB2312"/>
              </a:rPr>
              <a:t>1)</a:t>
            </a:r>
            <a:r>
              <a:rPr lang="zh-CN" altLang="en-US" sz="2800" b="1" dirty="0">
                <a:solidFill>
                  <a:srgbClr val="C00000"/>
                </a:solidFill>
                <a:latin typeface="Calibri" panose="020F0502020204030204" charset="0"/>
                <a:ea typeface="仿宋_GB2312"/>
                <a:cs typeface="仿宋_GB2312"/>
              </a:rPr>
              <a:t>实验器材</a:t>
            </a:r>
            <a:r>
              <a:rPr lang="en-US" altLang="zh-CN" sz="2800" b="1" dirty="0">
                <a:solidFill>
                  <a:srgbClr val="C00000"/>
                </a:solidFill>
                <a:latin typeface="Calibri" panose="020F0502020204030204" charset="0"/>
                <a:ea typeface="仿宋_GB2312"/>
                <a:cs typeface="仿宋_GB2312"/>
              </a:rPr>
              <a:t>:</a:t>
            </a:r>
            <a:r>
              <a:rPr lang="zh-CN" altLang="en-US" sz="2800" b="1" dirty="0">
                <a:solidFill>
                  <a:srgbClr val="C00000"/>
                </a:solidFill>
                <a:latin typeface="Calibri" panose="020F0502020204030204" charset="0"/>
                <a:ea typeface="仿宋_GB2312"/>
                <a:cs typeface="仿宋_GB2312"/>
              </a:rPr>
              <a:t>两个相同的杯子、 热水、冷水、冰柜、钟表</a:t>
            </a:r>
            <a:r>
              <a:rPr lang="en-US" altLang="zh-CN" sz="2800" b="1" dirty="0">
                <a:solidFill>
                  <a:srgbClr val="C00000"/>
                </a:solidFill>
                <a:latin typeface="Calibri" panose="020F0502020204030204" charset="0"/>
                <a:ea typeface="仿宋_GB2312"/>
                <a:cs typeface="仿宋_GB2312"/>
              </a:rPr>
              <a:t>;</a:t>
            </a:r>
            <a:endParaRPr lang="en-US" altLang="zh-CN" sz="2800" b="1" dirty="0">
              <a:solidFill>
                <a:srgbClr val="C00000"/>
              </a:solidFill>
            </a:endParaRPr>
          </a:p>
          <a:p>
            <a:pPr eaLnBrk="0" hangingPunct="0">
              <a:lnSpc>
                <a:spcPct val="150000"/>
              </a:lnSpc>
              <a:buFontTx/>
              <a:buNone/>
            </a:pPr>
            <a:r>
              <a:rPr lang="en-US" altLang="zh-CN" sz="2800" b="1" dirty="0">
                <a:solidFill>
                  <a:srgbClr val="C00000"/>
                </a:solidFill>
                <a:latin typeface="Calibri" panose="020F0502020204030204" charset="0"/>
                <a:ea typeface="仿宋_GB2312"/>
                <a:cs typeface="仿宋_GB2312"/>
              </a:rPr>
              <a:t>  (2)</a:t>
            </a:r>
            <a:r>
              <a:rPr lang="zh-CN" altLang="en-US" sz="2800" b="1" dirty="0">
                <a:solidFill>
                  <a:srgbClr val="C00000"/>
                </a:solidFill>
                <a:latin typeface="Calibri" panose="020F0502020204030204" charset="0"/>
                <a:ea typeface="仿宋_GB2312"/>
                <a:cs typeface="仿宋_GB2312"/>
              </a:rPr>
              <a:t>实验步骤</a:t>
            </a:r>
            <a:r>
              <a:rPr lang="en-US" altLang="zh-CN" sz="2800" b="1" dirty="0">
                <a:solidFill>
                  <a:srgbClr val="C00000"/>
                </a:solidFill>
                <a:latin typeface="Calibri" panose="020F0502020204030204" charset="0"/>
                <a:ea typeface="仿宋_GB2312"/>
                <a:cs typeface="仿宋_GB2312"/>
              </a:rPr>
              <a:t>:①</a:t>
            </a:r>
            <a:r>
              <a:rPr lang="zh-CN" altLang="en-US" sz="2800" b="1" dirty="0">
                <a:solidFill>
                  <a:srgbClr val="C00000"/>
                </a:solidFill>
                <a:latin typeface="Calibri" panose="020F0502020204030204" charset="0"/>
                <a:ea typeface="仿宋_GB2312"/>
                <a:cs typeface="仿宋_GB2312"/>
              </a:rPr>
              <a:t>在两个相同的杯子中，分别装入适量的等质量的热水和冷水</a:t>
            </a:r>
            <a:r>
              <a:rPr lang="en-US" altLang="zh-CN" sz="2800" b="1" dirty="0">
                <a:solidFill>
                  <a:srgbClr val="C00000"/>
                </a:solidFill>
                <a:latin typeface="Calibri" panose="020F0502020204030204" charset="0"/>
                <a:ea typeface="仿宋_GB2312"/>
                <a:cs typeface="仿宋_GB2312"/>
              </a:rPr>
              <a:t>:②</a:t>
            </a:r>
            <a:r>
              <a:rPr lang="zh-CN" altLang="en-US" sz="2800" b="1" dirty="0">
                <a:solidFill>
                  <a:srgbClr val="C00000"/>
                </a:solidFill>
                <a:latin typeface="Calibri" panose="020F0502020204030204" charset="0"/>
                <a:ea typeface="仿宋_GB2312"/>
                <a:cs typeface="仿宋_GB2312"/>
              </a:rPr>
              <a:t>将两杯水同时放入同一冰柜中进行冷冻</a:t>
            </a:r>
            <a:r>
              <a:rPr lang="en-US" altLang="zh-CN" sz="2800" b="1" dirty="0">
                <a:solidFill>
                  <a:srgbClr val="C00000"/>
                </a:solidFill>
                <a:latin typeface="Calibri" panose="020F0502020204030204" charset="0"/>
                <a:ea typeface="仿宋_GB2312"/>
                <a:cs typeface="仿宋_GB2312"/>
              </a:rPr>
              <a:t>;③</a:t>
            </a:r>
            <a:r>
              <a:rPr lang="zh-CN" altLang="en-US" sz="2800" b="1" dirty="0">
                <a:solidFill>
                  <a:srgbClr val="C00000"/>
                </a:solidFill>
                <a:latin typeface="Calibri" panose="020F0502020204030204" charset="0"/>
                <a:ea typeface="仿宋_GB2312"/>
                <a:cs typeface="仿宋_GB2312"/>
              </a:rPr>
              <a:t>每隔适当时间，观察水的状态变化情况。</a:t>
            </a:r>
            <a:r>
              <a:rPr lang="en-US" altLang="zh-CN" sz="2800" b="1" dirty="0">
                <a:solidFill>
                  <a:srgbClr val="C00000"/>
                </a:solidFill>
                <a:latin typeface="Calibri" panose="020F0502020204030204" charset="0"/>
                <a:ea typeface="仿宋_GB2312"/>
                <a:cs typeface="仿宋_GB2312"/>
              </a:rPr>
              <a:t>;</a:t>
            </a:r>
            <a:endParaRPr lang="en-US" altLang="zh-CN" sz="2800" b="1" dirty="0">
              <a:solidFill>
                <a:srgbClr val="C00000"/>
              </a:solidFill>
            </a:endParaRPr>
          </a:p>
          <a:p>
            <a:pPr eaLnBrk="0" hangingPunct="0">
              <a:lnSpc>
                <a:spcPct val="150000"/>
              </a:lnSpc>
              <a:buFontTx/>
              <a:buNone/>
            </a:pPr>
            <a:r>
              <a:rPr lang="en-US" altLang="zh-CN" sz="2800" b="1" dirty="0">
                <a:solidFill>
                  <a:srgbClr val="C00000"/>
                </a:solidFill>
                <a:latin typeface="Calibri" panose="020F0502020204030204" charset="0"/>
                <a:ea typeface="仿宋_GB2312"/>
                <a:cs typeface="仿宋_GB2312"/>
              </a:rPr>
              <a:t>  (3)</a:t>
            </a:r>
            <a:r>
              <a:rPr lang="zh-CN" altLang="en-US" sz="2800" b="1" dirty="0">
                <a:solidFill>
                  <a:srgbClr val="C00000"/>
                </a:solidFill>
                <a:latin typeface="Calibri" panose="020F0502020204030204" charset="0"/>
                <a:ea typeface="仿宋_GB2312"/>
                <a:cs typeface="仿宋_GB2312"/>
              </a:rPr>
              <a:t>实验结论</a:t>
            </a:r>
            <a:r>
              <a:rPr lang="en-US" altLang="zh-CN" sz="2800" b="1" dirty="0">
                <a:solidFill>
                  <a:srgbClr val="C00000"/>
                </a:solidFill>
                <a:latin typeface="Calibri" panose="020F0502020204030204" charset="0"/>
                <a:ea typeface="仿宋_GB2312"/>
                <a:cs typeface="仿宋_GB2312"/>
              </a:rPr>
              <a:t>:</a:t>
            </a:r>
            <a:r>
              <a:rPr lang="zh-CN" altLang="en-US" sz="2800" b="1" dirty="0">
                <a:solidFill>
                  <a:srgbClr val="C00000"/>
                </a:solidFill>
                <a:latin typeface="Calibri" panose="020F0502020204030204" charset="0"/>
                <a:ea typeface="仿宋_GB2312"/>
                <a:cs typeface="仿宋_GB2312"/>
              </a:rPr>
              <a:t>若热水先结冰，则传说中的说法是真的</a:t>
            </a:r>
            <a:r>
              <a:rPr lang="en-US" altLang="zh-CN" sz="2800" b="1" dirty="0">
                <a:solidFill>
                  <a:srgbClr val="C00000"/>
                </a:solidFill>
                <a:latin typeface="Calibri" panose="020F0502020204030204" charset="0"/>
                <a:ea typeface="仿宋_GB2312"/>
                <a:cs typeface="仿宋_GB2312"/>
              </a:rPr>
              <a:t>:</a:t>
            </a:r>
            <a:r>
              <a:rPr lang="zh-CN" altLang="en-US" sz="2800" b="1" dirty="0">
                <a:solidFill>
                  <a:srgbClr val="C00000"/>
                </a:solidFill>
                <a:latin typeface="Calibri" panose="020F0502020204030204" charset="0"/>
                <a:ea typeface="仿宋_GB2312"/>
                <a:cs typeface="仿宋_GB2312"/>
              </a:rPr>
              <a:t>若冷水先结冰或同时结冰，则传说中的说法是假的。</a:t>
            </a:r>
            <a:endParaRPr lang="zh-CN" altLang="en-US" sz="2800" b="1" dirty="0">
              <a:solidFill>
                <a:srgbClr val="C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4578"/>
          <p:cNvSpPr txBox="1">
            <a:spLocks noRot="1"/>
          </p:cNvSpPr>
          <p:nvPr/>
        </p:nvSpPr>
        <p:spPr>
          <a:xfrm>
            <a:off x="314325" y="1152525"/>
            <a:ext cx="11610975"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en-US" sz="2800" b="1" i="0" u="none" strike="noStrike" kern="1200" cap="none" spc="0" normalizeH="0" baseline="0" noProof="1">
                <a:ln>
                  <a:noFill/>
                </a:ln>
                <a:solidFill>
                  <a:schemeClr val="tx1"/>
                </a:solidFill>
                <a:effectLst/>
                <a:uLnTx/>
                <a:uFillTx/>
                <a:latin typeface="+mn-lt"/>
                <a:ea typeface="+mn-ea"/>
                <a:cs typeface="+mn-cs"/>
              </a:rPr>
              <a:t>二</a:t>
            </a:r>
            <a:r>
              <a:rPr kumimoji="0" lang="zh-CN" altLang="zh-CN" sz="2800" b="1" i="0" u="none" strike="noStrike" kern="1200" cap="none" spc="0" normalizeH="0" baseline="0" noProof="1">
                <a:ln>
                  <a:noFill/>
                </a:ln>
                <a:solidFill>
                  <a:schemeClr val="tx1"/>
                </a:solidFill>
                <a:effectLst/>
                <a:uLnTx/>
                <a:uFillTx/>
                <a:latin typeface="+mn-lt"/>
                <a:ea typeface="+mn-ea"/>
                <a:cs typeface="+mn-cs"/>
              </a:rPr>
              <a:t>、实验设计题的特点</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1.虽超出课本现有实验，具有创新性，但又来源于课本。</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2.着力考查思维能力及创新能力，即由学生自选器材、自己设计实验步骤、自己读出实验现象。</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3.试题答案不唯一，具有开放性。</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0722"/>
          <p:cNvSpPr txBox="1">
            <a:spLocks noRot="1"/>
          </p:cNvSpPr>
          <p:nvPr/>
        </p:nvSpPr>
        <p:spPr>
          <a:xfrm>
            <a:off x="200025" y="923925"/>
            <a:ext cx="1165860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en-US"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此类试题主要考查学生灵活应用学过的实验方法与原理解决问题的能力，这就要求学生首先要对课本中的实验原理、方法有透彻的理解。</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其次能利用生活中的物品和学过的知识设计实验过程，解决遇到的科学研究问题，由于这类试题可出题的知识点很多，灵活性高，所以学生在平时复习过程中不仅要重视知识的积累，而且要培养学生应用知识解决问题的能力</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6626"/>
          <p:cNvSpPr txBox="1">
            <a:spLocks noRot="1"/>
          </p:cNvSpPr>
          <p:nvPr/>
        </p:nvSpPr>
        <p:spPr>
          <a:xfrm>
            <a:off x="438149" y="1162050"/>
            <a:ext cx="11382375"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三、复习时应注意的问题</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（一）关注课本上的“演示实验”和小实验</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例</a:t>
            </a:r>
            <a:r>
              <a:rPr kumimoji="0" lang="en-US" altLang="zh-CN" sz="2800" b="1" i="0" u="none" strike="noStrike" kern="1200" cap="none" spc="0" normalizeH="0" baseline="0" noProof="1">
                <a:ln>
                  <a:noFill/>
                </a:ln>
                <a:solidFill>
                  <a:schemeClr val="tx1"/>
                </a:solidFill>
                <a:effectLst/>
                <a:uLnTx/>
                <a:uFillTx/>
                <a:latin typeface="+mn-lt"/>
                <a:ea typeface="+mn-ea"/>
                <a:cs typeface="+mn-cs"/>
              </a:rPr>
              <a:t>1</a:t>
            </a:r>
            <a:r>
              <a:rPr kumimoji="0" lang="zh-CN" altLang="en-US" sz="2800" b="1" i="0" u="none" strike="noStrike" kern="1200" cap="none" spc="0" normalizeH="0" baseline="0" noProof="1">
                <a:ln>
                  <a:noFill/>
                </a:ln>
                <a:solidFill>
                  <a:schemeClr val="tx1"/>
                </a:solidFill>
                <a:effectLst/>
                <a:uLnTx/>
                <a:uFillTx/>
                <a:latin typeface="+mn-lt"/>
                <a:ea typeface="+mn-ea"/>
                <a:cs typeface="+mn-cs"/>
              </a:rPr>
              <a:t>：</a:t>
            </a:r>
            <a:r>
              <a:rPr kumimoji="0" lang="zh-CN" altLang="zh-CN" sz="2800" b="1" i="0" u="none" strike="noStrike" kern="1200" cap="none" spc="0" normalizeH="0" baseline="0" noProof="1">
                <a:ln>
                  <a:noFill/>
                </a:ln>
                <a:solidFill>
                  <a:schemeClr val="tx1"/>
                </a:solidFill>
                <a:effectLst/>
                <a:uLnTx/>
                <a:uFillTx/>
                <a:latin typeface="+mn-lt"/>
                <a:ea typeface="+mn-ea"/>
                <a:cs typeface="+mn-cs"/>
              </a:rPr>
              <a:t>请你利用生活中的物品设计一个小实验，探究“气体的压强与流动速度有关系 ”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（1）写出你选用的器材。</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（2）简述实验过程及现象</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0" i="0" u="none" strike="noStrike" kern="1200" cap="none" spc="0" normalizeH="0" baseline="0" noProof="1">
                <a:ln>
                  <a:noFill/>
                </a:ln>
                <a:solidFill>
                  <a:schemeClr val="tx1"/>
                </a:solidFill>
                <a:effectLst/>
                <a:uLnTx/>
                <a:uFillTx/>
                <a:latin typeface="+mn-lt"/>
                <a:ea typeface="+mn-ea"/>
                <a:cs typeface="+mn-cs"/>
              </a:rPr>
              <a:t>           </a:t>
            </a: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1746"/>
          <p:cNvSpPr txBox="1">
            <a:spLocks noRot="1"/>
          </p:cNvSpPr>
          <p:nvPr/>
        </p:nvSpPr>
        <p:spPr>
          <a:xfrm>
            <a:off x="504824" y="1114425"/>
            <a:ext cx="11229976" cy="510540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zh-CN" altLang="en-US" sz="2800" b="1" noProof="1">
                <a:solidFill>
                  <a:srgbClr val="C00000"/>
                </a:solidFill>
              </a:rPr>
              <a:t>方法</a:t>
            </a:r>
            <a:r>
              <a:rPr kumimoji="0" lang="zh-CN" altLang="zh-CN" sz="2800" b="1" i="0" u="none" strike="noStrike" kern="1200" cap="none" spc="0" normalizeH="0" baseline="0" noProof="1">
                <a:ln>
                  <a:noFill/>
                </a:ln>
                <a:solidFill>
                  <a:srgbClr val="C00000"/>
                </a:solidFill>
                <a:effectLst/>
                <a:uLnTx/>
                <a:uFillTx/>
                <a:latin typeface="+mn-lt"/>
                <a:ea typeface="+mn-ea"/>
                <a:cs typeface="+mn-cs"/>
              </a:rPr>
              <a:t>一：器材：一张纸条</a:t>
            </a:r>
            <a:br>
              <a:rPr kumimoji="0" lang="en-US" altLang="zh-CN" sz="2800" b="1" i="0" u="none" strike="noStrike" kern="1200" cap="none" spc="0" normalizeH="0" baseline="0" noProof="0" dirty="0">
                <a:ln>
                  <a:noFill/>
                </a:ln>
                <a:solidFill>
                  <a:srgbClr val="C00000"/>
                </a:solidFill>
                <a:effectLst/>
                <a:uLnTx/>
                <a:uFillTx/>
                <a:latin typeface="+mn-lt"/>
                <a:ea typeface="+mn-ea"/>
                <a:cs typeface="+mn-cs"/>
              </a:rPr>
            </a:br>
            <a:r>
              <a:rPr kumimoji="0" lang="zh-CN" altLang="zh-CN" sz="2800" b="1" i="0" u="none" strike="noStrike" kern="1200" cap="none" spc="0" normalizeH="0" baseline="0" noProof="1">
                <a:ln>
                  <a:noFill/>
                </a:ln>
                <a:solidFill>
                  <a:srgbClr val="C00000"/>
                </a:solidFill>
                <a:effectLst/>
                <a:uLnTx/>
                <a:uFillTx/>
                <a:latin typeface="+mn-lt"/>
                <a:ea typeface="+mn-ea"/>
                <a:cs typeface="+mn-cs"/>
              </a:rPr>
              <a:t>实验过程：让纸条与地面平行，手拿纸条一端，纸条另一端自然下垂，在纸条的上方沿纸条方向吹气；</a:t>
            </a:r>
            <a:br>
              <a:rPr kumimoji="0" lang="en-US" altLang="zh-CN" sz="2800" b="1" i="0" u="none" strike="noStrike" kern="1200" cap="none" spc="0" normalizeH="0" baseline="0" noProof="0" dirty="0">
                <a:ln>
                  <a:noFill/>
                </a:ln>
                <a:solidFill>
                  <a:srgbClr val="C00000"/>
                </a:solidFill>
                <a:effectLst/>
                <a:uLnTx/>
                <a:uFillTx/>
                <a:latin typeface="+mn-lt"/>
                <a:ea typeface="+mn-ea"/>
                <a:cs typeface="+mn-cs"/>
              </a:rPr>
            </a:br>
            <a:r>
              <a:rPr kumimoji="0" lang="zh-CN" altLang="zh-CN" sz="2800" b="1" i="0" u="none" strike="noStrike" kern="1200" cap="none" spc="0" normalizeH="0" baseline="0" noProof="1">
                <a:ln>
                  <a:noFill/>
                </a:ln>
                <a:solidFill>
                  <a:srgbClr val="C00000"/>
                </a:solidFill>
                <a:effectLst/>
                <a:uLnTx/>
                <a:uFillTx/>
                <a:latin typeface="+mn-lt"/>
                <a:ea typeface="+mn-ea"/>
                <a:cs typeface="+mn-cs"/>
              </a:rPr>
              <a:t>实验现象：看到纸条另一端被向上托起，说明纸条上方空气流速大，压强小，纸条在压强差的作用下被托起．</a:t>
            </a: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rPr>
              <a:t>实验结论：气体的压强与气体流动速度有关系，速度大的位置压强小． </a:t>
            </a: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2770"/>
          <p:cNvSpPr txBox="1">
            <a:spLocks noRot="1"/>
          </p:cNvSpPr>
          <p:nvPr/>
        </p:nvSpPr>
        <p:spPr>
          <a:xfrm>
            <a:off x="352425" y="1123950"/>
            <a:ext cx="1133475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rgbClr val="C00000"/>
                </a:solidFill>
                <a:effectLst/>
                <a:uLnTx/>
                <a:uFillTx/>
                <a:latin typeface="+mn-lt"/>
                <a:ea typeface="+mn-ea"/>
                <a:cs typeface="+mn-cs"/>
              </a:rPr>
              <a:t>方法</a:t>
            </a:r>
            <a:r>
              <a:rPr kumimoji="0" lang="zh-CN" altLang="zh-CN" sz="2800" b="1" i="0" u="none" strike="noStrike" kern="1200" cap="none" spc="0" normalizeH="0" baseline="0" noProof="1">
                <a:ln>
                  <a:noFill/>
                </a:ln>
                <a:solidFill>
                  <a:srgbClr val="C00000"/>
                </a:solidFill>
                <a:effectLst/>
                <a:uLnTx/>
                <a:uFillTx/>
                <a:latin typeface="+mn-lt"/>
                <a:ea typeface="+mn-ea"/>
                <a:cs typeface="+mn-cs"/>
              </a:rPr>
              <a:t>二：器材：两张白纸</a:t>
            </a:r>
            <a:br>
              <a:rPr kumimoji="0" lang="en-US" altLang="zh-CN" sz="2800" b="1" i="0" u="none" strike="noStrike" kern="1200" cap="none" spc="0" normalizeH="0" baseline="0" noProof="0" dirty="0">
                <a:ln>
                  <a:noFill/>
                </a:ln>
                <a:solidFill>
                  <a:srgbClr val="C00000"/>
                </a:solidFill>
                <a:effectLst/>
                <a:uLnTx/>
                <a:uFillTx/>
                <a:latin typeface="+mn-lt"/>
                <a:ea typeface="+mn-ea"/>
                <a:cs typeface="+mn-cs"/>
              </a:rPr>
            </a:br>
            <a:r>
              <a:rPr kumimoji="0" lang="zh-CN" altLang="zh-CN" sz="2800" b="1" i="0" u="none" strike="noStrike" kern="1200" cap="none" spc="0" normalizeH="0" baseline="0" noProof="1">
                <a:ln>
                  <a:noFill/>
                </a:ln>
                <a:solidFill>
                  <a:srgbClr val="C00000"/>
                </a:solidFill>
                <a:effectLst/>
                <a:uLnTx/>
                <a:uFillTx/>
                <a:latin typeface="+mn-lt"/>
                <a:ea typeface="+mn-ea"/>
                <a:cs typeface="+mn-cs"/>
              </a:rPr>
              <a:t>实验过程：两张白纸，让其平行地自然下垂，向两纸中间用力吹气；</a:t>
            </a:r>
            <a:br>
              <a:rPr kumimoji="0" lang="en-US" altLang="zh-CN" sz="2800" b="1" i="0" u="none" strike="noStrike" kern="1200" cap="none" spc="0" normalizeH="0" baseline="0" noProof="0" dirty="0">
                <a:ln>
                  <a:noFill/>
                </a:ln>
                <a:solidFill>
                  <a:srgbClr val="C00000"/>
                </a:solidFill>
                <a:effectLst/>
                <a:uLnTx/>
                <a:uFillTx/>
                <a:latin typeface="+mn-lt"/>
                <a:ea typeface="+mn-ea"/>
                <a:cs typeface="+mn-cs"/>
              </a:rPr>
            </a:br>
            <a:r>
              <a:rPr kumimoji="0" lang="zh-CN" altLang="zh-CN" sz="2800" b="1" i="0" u="none" strike="noStrike" kern="1200" cap="none" spc="0" normalizeH="0" baseline="0" noProof="1">
                <a:ln>
                  <a:noFill/>
                </a:ln>
                <a:solidFill>
                  <a:srgbClr val="C00000"/>
                </a:solidFill>
                <a:effectLst/>
                <a:uLnTx/>
                <a:uFillTx/>
                <a:latin typeface="+mn-lt"/>
                <a:ea typeface="+mn-ea"/>
                <a:cs typeface="+mn-cs"/>
              </a:rPr>
              <a:t>实验现象：两纸片向中间靠拢，因为纸中间空气流速增大，压强减小，纸外侧的压强不变，纸在压强差下向中间靠拢．</a:t>
            </a:r>
            <a:br>
              <a:rPr kumimoji="0" lang="en-US" altLang="zh-CN" sz="2800" b="1" i="0" u="none" strike="noStrike" kern="1200" cap="none" spc="0" normalizeH="0" baseline="0" noProof="0" dirty="0">
                <a:ln>
                  <a:noFill/>
                </a:ln>
                <a:solidFill>
                  <a:srgbClr val="C00000"/>
                </a:solidFill>
                <a:effectLst/>
                <a:uLnTx/>
                <a:uFillTx/>
                <a:latin typeface="+mn-lt"/>
                <a:ea typeface="+mn-ea"/>
                <a:cs typeface="+mn-cs"/>
              </a:rPr>
            </a:br>
            <a:r>
              <a:rPr kumimoji="0" lang="zh-CN" altLang="zh-CN" sz="2800" b="1" i="0" u="none" strike="noStrike" kern="1200" cap="none" spc="0" normalizeH="0" baseline="0" noProof="1">
                <a:ln>
                  <a:noFill/>
                </a:ln>
                <a:solidFill>
                  <a:srgbClr val="C00000"/>
                </a:solidFill>
                <a:effectLst/>
                <a:uLnTx/>
                <a:uFillTx/>
                <a:latin typeface="+mn-lt"/>
                <a:ea typeface="+mn-ea"/>
                <a:cs typeface="+mn-cs"/>
              </a:rPr>
              <a:t>实验结论：气体流速大的地方，压强小；流速小的地方，压强大． </a:t>
            </a: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3794"/>
          <p:cNvSpPr txBox="1">
            <a:spLocks noRot="1"/>
          </p:cNvSpPr>
          <p:nvPr/>
        </p:nvSpPr>
        <p:spPr>
          <a:xfrm>
            <a:off x="381000" y="1228725"/>
            <a:ext cx="11525250" cy="548640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例2</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：物理兴趣小组的同学要利用矿泉水瓶及生活中的物品做</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小实验，研究压强的物理现象和物理规律。请你选择一个与压强有关的内容进行实验探究，并完成下列自主探究报告。</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（1）你的探究主题是</a:t>
            </a:r>
            <a:r>
              <a:rPr kumimoji="0" lang="en-US" altLang="zh-CN" sz="2800" b="1" i="0" u="none" strike="noStrike" kern="1200" cap="none" spc="0" normalizeH="0" noProof="1">
                <a:ln>
                  <a:noFill/>
                </a:ln>
                <a:solidFill>
                  <a:schemeClr val="tx1"/>
                </a:solidFill>
                <a:effectLst/>
                <a:uLnTx/>
                <a:uFillTx/>
                <a:latin typeface="+mn-lt"/>
                <a:ea typeface="+mn-ea"/>
                <a:cs typeface="+mn-cs"/>
                <a:sym typeface="Wingdings" panose="05000000000000000000" pitchFamily="2" charset="2"/>
              </a:rPr>
              <a:t>                 </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（2）你选用的物品有</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（3）简述实验过程及现象</a:t>
            </a:r>
            <a:r>
              <a:rPr kumimoji="0" lang="en-US" altLang="zh-CN" sz="2800" b="1" i="0" u="none" strike="noStrike" kern="1200" cap="none" spc="0" normalizeH="0" noProof="1">
                <a:ln>
                  <a:noFill/>
                </a:ln>
                <a:solidFill>
                  <a:schemeClr val="tx1"/>
                </a:solidFill>
                <a:effectLst/>
                <a:uLnTx/>
                <a:uFillTx/>
                <a:latin typeface="+mn-lt"/>
                <a:ea typeface="+mn-ea"/>
                <a:cs typeface="+mn-cs"/>
                <a:sym typeface="Wingdings" panose="05000000000000000000" pitchFamily="2" charset="2"/>
              </a:rPr>
              <a:t>         </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（4）得到的结论</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知识讲解</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14386" name="图片 18"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57200"/>
            <a:ext cx="15875" cy="15875"/>
          </a:xfrm>
          <a:prstGeom prst="rect">
            <a:avLst/>
          </a:prstGeom>
          <a:noFill/>
        </p:spPr>
      </p:pic>
      <p:pic>
        <p:nvPicPr>
          <p:cNvPr id="14337" name="图片 19"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73075"/>
            <a:ext cx="15875" cy="15875"/>
          </a:xfrm>
          <a:prstGeom prst="rect">
            <a:avLst/>
          </a:prstGeom>
          <a:noFill/>
        </p:spPr>
      </p:pic>
      <p:pic>
        <p:nvPicPr>
          <p:cNvPr id="44034" name="Picture 2"/>
          <p:cNvPicPr>
            <a:picLocks noChangeAspect="1" noChangeArrowheads="1"/>
          </p:cNvPicPr>
          <p:nvPr/>
        </p:nvPicPr>
        <p:blipFill>
          <a:blip r:embed="rId2"/>
          <a:srcRect/>
          <a:stretch>
            <a:fillRect/>
          </a:stretch>
        </p:blipFill>
        <p:spPr bwMode="auto">
          <a:xfrm>
            <a:off x="0" y="457200"/>
            <a:ext cx="9525" cy="38100"/>
          </a:xfrm>
          <a:prstGeom prst="rect">
            <a:avLst/>
          </a:prstGeom>
          <a:noFill/>
        </p:spPr>
      </p:pic>
      <p:pic>
        <p:nvPicPr>
          <p:cNvPr id="44033" name="Picture 1"/>
          <p:cNvPicPr>
            <a:picLocks noChangeAspect="1" noChangeArrowheads="1"/>
          </p:cNvPicPr>
          <p:nvPr/>
        </p:nvPicPr>
        <p:blipFill>
          <a:blip r:embed="rId2"/>
          <a:srcRect/>
          <a:stretch>
            <a:fillRect/>
          </a:stretch>
        </p:blipFill>
        <p:spPr bwMode="auto">
          <a:xfrm>
            <a:off x="0" y="495300"/>
            <a:ext cx="9525" cy="38100"/>
          </a:xfrm>
          <a:prstGeom prst="rect">
            <a:avLst/>
          </a:prstGeom>
          <a:noFill/>
        </p:spPr>
      </p:pic>
      <p:sp>
        <p:nvSpPr>
          <p:cNvPr id="11" name="Rectangle 3"/>
          <p:cNvSpPr txBox="1">
            <a:spLocks noChangeArrowheads="1"/>
          </p:cNvSpPr>
          <p:nvPr/>
        </p:nvSpPr>
        <p:spPr bwMode="auto">
          <a:xfrm>
            <a:off x="380999" y="2571750"/>
            <a:ext cx="11515725" cy="3671888"/>
          </a:xfrm>
          <a:prstGeom prst="rect">
            <a:avLst/>
          </a:prstGeom>
          <a:noFill/>
          <a:ln>
            <a:noFill/>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0">
              <a:lnSpc>
                <a:spcPct val="150000"/>
              </a:lnSpc>
              <a:buFontTx/>
              <a:buNone/>
              <a:defRPr/>
            </a:pPr>
            <a:r>
              <a:rPr lang="en-US" altLang="zh-CN" sz="2800" b="1" dirty="0">
                <a:latin typeface="+中文正文" charset="0"/>
                <a:ea typeface="+mn-ea"/>
              </a:rPr>
              <a:t>1.</a:t>
            </a:r>
            <a:r>
              <a:rPr lang="zh-CN" altLang="en-US" sz="2800" b="1" dirty="0">
                <a:latin typeface="+中文正文" charset="0"/>
                <a:ea typeface="+mn-ea"/>
              </a:rPr>
              <a:t>测量一些固体和液体的密度。如让学生自己设计一种方案</a:t>
            </a:r>
            <a:r>
              <a:rPr lang="en-US" altLang="zh-CN" sz="2800" b="1" dirty="0">
                <a:latin typeface="+中文正文" charset="0"/>
                <a:ea typeface="+mn-ea"/>
              </a:rPr>
              <a:t>,</a:t>
            </a:r>
            <a:r>
              <a:rPr lang="zh-CN" altLang="en-US" sz="2800" b="1" dirty="0">
                <a:latin typeface="+中文正文" charset="0"/>
                <a:ea typeface="+mn-ea"/>
              </a:rPr>
              <a:t>测量酱油、食用油、醋、盐 、塑料制品、肥皂、牛奶等物品的密度。</a:t>
            </a:r>
            <a:endParaRPr lang="zh-CN" altLang="en-US" sz="2800" b="1" dirty="0">
              <a:latin typeface="+中文正文" charset="0"/>
              <a:ea typeface="+mn-ea"/>
            </a:endParaRPr>
          </a:p>
          <a:p>
            <a:pPr indent="0">
              <a:lnSpc>
                <a:spcPct val="150000"/>
              </a:lnSpc>
              <a:buFontTx/>
              <a:buNone/>
              <a:defRPr/>
            </a:pPr>
            <a:r>
              <a:rPr lang="en-US" altLang="zh-CN" sz="2800" b="1" dirty="0">
                <a:latin typeface="+中文正文" charset="0"/>
                <a:ea typeface="+mn-ea"/>
              </a:rPr>
              <a:t>2.</a:t>
            </a:r>
            <a:r>
              <a:rPr lang="zh-CN" altLang="en-US" sz="2800" b="1" dirty="0">
                <a:latin typeface="+中文正文" charset="0"/>
                <a:ea typeface="+mn-ea"/>
              </a:rPr>
              <a:t>利用常用物品设计实验</a:t>
            </a:r>
            <a:r>
              <a:rPr lang="en-US" altLang="zh-CN" sz="2800" b="1" dirty="0">
                <a:latin typeface="+中文正文" charset="0"/>
                <a:ea typeface="+mn-ea"/>
              </a:rPr>
              <a:t>,</a:t>
            </a:r>
            <a:r>
              <a:rPr lang="zh-CN" altLang="en-US" sz="2800" b="1" dirty="0">
                <a:latin typeface="+中文正文" charset="0"/>
                <a:ea typeface="+mn-ea"/>
              </a:rPr>
              <a:t>说明组成物质的微粒在不停地运动。</a:t>
            </a:r>
            <a:endParaRPr lang="zh-CN" altLang="en-US" sz="2800" b="1" dirty="0">
              <a:latin typeface="+中文正文" charset="0"/>
              <a:ea typeface="+mn-ea"/>
            </a:endParaRPr>
          </a:p>
          <a:p>
            <a:pPr indent="0">
              <a:lnSpc>
                <a:spcPct val="150000"/>
              </a:lnSpc>
              <a:buFontTx/>
              <a:buNone/>
              <a:defRPr/>
            </a:pPr>
            <a:r>
              <a:rPr lang="en-US" altLang="zh-CN" sz="2800" b="1" dirty="0">
                <a:latin typeface="+中文正文" charset="0"/>
                <a:ea typeface="+mn-ea"/>
              </a:rPr>
              <a:t>3.</a:t>
            </a:r>
            <a:r>
              <a:rPr lang="zh-CN" altLang="en-US" sz="2800" b="1" dirty="0">
                <a:latin typeface="+中文正文" charset="0"/>
                <a:ea typeface="+mn-ea"/>
              </a:rPr>
              <a:t>利用脉搏和步长</a:t>
            </a:r>
            <a:r>
              <a:rPr lang="en-US" altLang="zh-CN" sz="2800" b="1" dirty="0">
                <a:latin typeface="+中文正文" charset="0"/>
                <a:ea typeface="+mn-ea"/>
              </a:rPr>
              <a:t>,</a:t>
            </a:r>
            <a:r>
              <a:rPr lang="zh-CN" altLang="en-US" sz="2800" b="1" dirty="0">
                <a:latin typeface="+中文正文" charset="0"/>
                <a:ea typeface="+mn-ea"/>
              </a:rPr>
              <a:t>估测走路的平均速度。</a:t>
            </a:r>
            <a:endParaRPr lang="zh-CN" altLang="en-US" sz="2800" b="1" dirty="0">
              <a:latin typeface="+中文正文" charset="0"/>
              <a:ea typeface="+mn-ea"/>
            </a:endParaRPr>
          </a:p>
          <a:p>
            <a:pPr indent="0">
              <a:lnSpc>
                <a:spcPct val="150000"/>
              </a:lnSpc>
              <a:buFontTx/>
              <a:buNone/>
              <a:defRPr/>
            </a:pPr>
            <a:r>
              <a:rPr lang="en-US" altLang="zh-CN" sz="2800" b="1" dirty="0">
                <a:latin typeface="+中文正文" charset="0"/>
                <a:ea typeface="+mn-ea"/>
              </a:rPr>
              <a:t>4.</a:t>
            </a:r>
            <a:r>
              <a:rPr lang="zh-CN" altLang="en-US" sz="2800" b="1" dirty="0">
                <a:latin typeface="+中文正文" charset="0"/>
                <a:ea typeface="+mn-ea"/>
              </a:rPr>
              <a:t>调查学校和家庭的用水状况</a:t>
            </a:r>
            <a:r>
              <a:rPr lang="en-US" altLang="zh-CN" sz="2800" b="1" dirty="0">
                <a:latin typeface="+中文正文" charset="0"/>
                <a:ea typeface="+mn-ea"/>
              </a:rPr>
              <a:t>,</a:t>
            </a:r>
            <a:r>
              <a:rPr lang="zh-CN" altLang="en-US" sz="2800" b="1" dirty="0">
                <a:latin typeface="+中文正文" charset="0"/>
                <a:ea typeface="+mn-ea"/>
              </a:rPr>
              <a:t>设计一个学校或家庭的节水方案。</a:t>
            </a:r>
            <a:endParaRPr lang="zh-CN" altLang="en-US" sz="2800" b="1" dirty="0">
              <a:latin typeface="+中文正文" charset="0"/>
              <a:ea typeface="+mn-ea"/>
            </a:endParaRPr>
          </a:p>
        </p:txBody>
      </p:sp>
      <p:sp>
        <p:nvSpPr>
          <p:cNvPr id="12" name="文本框 5"/>
          <p:cNvSpPr txBox="1">
            <a:spLocks noChangeArrowheads="1"/>
          </p:cNvSpPr>
          <p:nvPr/>
        </p:nvSpPr>
        <p:spPr bwMode="auto">
          <a:xfrm>
            <a:off x="485775" y="1133475"/>
            <a:ext cx="3791423" cy="523220"/>
          </a:xfrm>
          <a:prstGeom prst="rect">
            <a:avLst/>
          </a:prstGeom>
          <a:noFill/>
          <a:ln w="9525">
            <a:noFill/>
            <a:miter lim="800000"/>
          </a:ln>
        </p:spPr>
        <p:txBody>
          <a:bodyPr wrap="none">
            <a:spAutoFit/>
          </a:bodyPr>
          <a:lstStyle/>
          <a:p>
            <a:r>
              <a:rPr lang="zh-CN" altLang="en-US" sz="2800" b="1" dirty="0"/>
              <a:t>一、物理课标标准要求</a:t>
            </a:r>
            <a:endParaRPr lang="zh-CN" altLang="en-US" sz="2800" b="1" dirty="0"/>
          </a:p>
        </p:txBody>
      </p:sp>
      <p:sp>
        <p:nvSpPr>
          <p:cNvPr id="13" name="文本框 6"/>
          <p:cNvSpPr txBox="1">
            <a:spLocks noChangeArrowheads="1"/>
          </p:cNvSpPr>
          <p:nvPr/>
        </p:nvSpPr>
        <p:spPr bwMode="auto">
          <a:xfrm>
            <a:off x="2162175" y="1809750"/>
            <a:ext cx="5749925" cy="523875"/>
          </a:xfrm>
          <a:prstGeom prst="rect">
            <a:avLst/>
          </a:prstGeom>
          <a:noFill/>
          <a:ln w="9525">
            <a:noFill/>
            <a:miter lim="800000"/>
          </a:ln>
        </p:spPr>
        <p:txBody>
          <a:bodyPr wrap="none">
            <a:spAutoFit/>
          </a:bodyPr>
          <a:lstStyle/>
          <a:p>
            <a:pPr algn="ctr">
              <a:spcBef>
                <a:spcPct val="50000"/>
              </a:spcBef>
            </a:pPr>
            <a:r>
              <a:rPr lang="zh-CN" altLang="en-US" sz="2800" b="1" dirty="0">
                <a:solidFill>
                  <a:srgbClr val="C00000"/>
                </a:solidFill>
                <a:latin typeface="隶书" panose="02010509060101010101" pitchFamily="49" charset="-122"/>
                <a:ea typeface="隶书" panose="02010509060101010101" pitchFamily="49" charset="-122"/>
              </a:rPr>
              <a:t>设计类（设计方案、实验）（</a:t>
            </a:r>
            <a:r>
              <a:rPr lang="en-US" altLang="zh-CN" sz="2800" b="1" dirty="0">
                <a:solidFill>
                  <a:srgbClr val="C00000"/>
                </a:solidFill>
                <a:latin typeface="隶书" panose="02010509060101010101" pitchFamily="49" charset="-122"/>
                <a:ea typeface="隶书" panose="02010509060101010101" pitchFamily="49" charset="-122"/>
              </a:rPr>
              <a:t>4</a:t>
            </a:r>
            <a:r>
              <a:rPr lang="zh-CN" altLang="en-US" sz="2800" b="1" dirty="0">
                <a:solidFill>
                  <a:srgbClr val="C00000"/>
                </a:solidFill>
                <a:latin typeface="隶书" panose="02010509060101010101" pitchFamily="49" charset="-122"/>
                <a:ea typeface="隶书" panose="02010509060101010101" pitchFamily="49" charset="-122"/>
              </a:rPr>
              <a:t>个）</a:t>
            </a:r>
            <a:endParaRPr lang="zh-CN" altLang="en-US" sz="2800" b="1" dirty="0">
              <a:solidFill>
                <a:srgbClr val="C00000"/>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5842"/>
          <p:cNvSpPr txBox="1">
            <a:spLocks noRot="1"/>
          </p:cNvSpPr>
          <p:nvPr/>
        </p:nvSpPr>
        <p:spPr>
          <a:xfrm>
            <a:off x="352424" y="1028700"/>
            <a:ext cx="11344275"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zh-CN" altLang="en-US" sz="2800" b="1" noProof="1">
                <a:solidFill>
                  <a:srgbClr val="C00000"/>
                </a:solidFill>
                <a:sym typeface="Wingdings" panose="05000000000000000000" pitchFamily="2" charset="2"/>
              </a:rPr>
              <a:t>方法</a:t>
            </a: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一</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（1）你的探究主题是：液体压强与液体深度的关系</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（2）你选用的物品有：水、图钉</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（3）简述实验过程及现象：用图钉在矿泉水瓶的同一竖直方向从上到下分别扎三个孔，用手堵住小孔，在矿泉水瓶中装满水，松开手指，观察到越靠下的小孔水喷出的越远。</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（4）得到的结论：同种液体深度越深压强越大。</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4818"/>
          <p:cNvSpPr txBox="1">
            <a:spLocks noRot="1"/>
          </p:cNvSpPr>
          <p:nvPr/>
        </p:nvSpPr>
        <p:spPr>
          <a:xfrm>
            <a:off x="409574" y="1095375"/>
            <a:ext cx="11344275" cy="518160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zh-CN" altLang="en-US" sz="2800" b="1" noProof="1">
                <a:solidFill>
                  <a:srgbClr val="C00000"/>
                </a:solidFill>
                <a:sym typeface="Wingdings" panose="05000000000000000000" pitchFamily="2" charset="2"/>
              </a:rPr>
              <a:t>方法</a:t>
            </a: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二</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（1）你的探究主题是：压力的作用效果与受力面积有关</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（2）你选用的物品有：水、</a:t>
            </a:r>
            <a:r>
              <a:rPr kumimoji="0" lang="zh-CN" altLang="zh-CN" sz="2800" b="1" i="0" u="none" strike="noStrike" kern="1200" cap="none" spc="0" normalizeH="0" baseline="0" noProof="1">
                <a:ln>
                  <a:noFill/>
                </a:ln>
                <a:solidFill>
                  <a:srgbClr val="C00000"/>
                </a:solidFill>
                <a:effectLst/>
                <a:uLnTx/>
                <a:uFillTx/>
                <a:latin typeface="+mn-lt"/>
                <a:ea typeface="+mn-ea"/>
                <a:cs typeface="+mn-cs"/>
              </a:rPr>
              <a:t>海绵</a:t>
            </a:r>
            <a:endPar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（3）简述实验过程及现象：</a:t>
            </a:r>
            <a:r>
              <a:rPr kumimoji="0" lang="zh-CN" altLang="zh-CN" sz="2800" b="1" i="0" u="none" strike="noStrike" kern="1200" cap="none" spc="0" normalizeH="0" baseline="0" noProof="1">
                <a:ln>
                  <a:noFill/>
                </a:ln>
                <a:solidFill>
                  <a:srgbClr val="C00000"/>
                </a:solidFill>
                <a:effectLst/>
                <a:uLnTx/>
                <a:uFillTx/>
                <a:latin typeface="+mn-lt"/>
                <a:ea typeface="+mn-ea"/>
                <a:cs typeface="+mn-cs"/>
              </a:rPr>
              <a:t>矿泉水瓶装满水并盖上，分别正立或倒立在海绵上，发现倒立使海绵变形较大．</a:t>
            </a: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（4）得到的结论：</a:t>
            </a:r>
            <a:r>
              <a:rPr kumimoji="0" lang="zh-CN" altLang="zh-CN" sz="2800" b="1" i="0" u="none" strike="noStrike" kern="1200" cap="none" spc="0" normalizeH="0" baseline="0" noProof="1">
                <a:ln>
                  <a:noFill/>
                </a:ln>
                <a:solidFill>
                  <a:srgbClr val="C00000"/>
                </a:solidFill>
                <a:effectLst/>
                <a:uLnTx/>
                <a:uFillTx/>
                <a:latin typeface="+mn-lt"/>
                <a:ea typeface="+mn-ea"/>
                <a:cs typeface="+mn-cs"/>
              </a:rPr>
              <a:t>在压力一定时，受力面积越小，压力的作用效果越明显． </a:t>
            </a:r>
            <a:endParaRPr kumimoji="0" lang="zh-CN"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7650"/>
          <p:cNvSpPr txBox="1">
            <a:spLocks noRot="1"/>
          </p:cNvSpPr>
          <p:nvPr/>
        </p:nvSpPr>
        <p:spPr>
          <a:xfrm>
            <a:off x="352425" y="1266825"/>
            <a:ext cx="11506200" cy="4498975"/>
          </a:xfrm>
          <a:prstGeom prst="rect">
            <a:avLst/>
          </a:prstGeom>
        </p:spPr>
        <p:txBody>
          <a:bodyPr/>
          <a:lstStyle/>
          <a:p>
            <a:pPr marL="228600" lvl="0" indent="-228600">
              <a:lnSpc>
                <a:spcPct val="150000"/>
              </a:lnSpc>
              <a:spcBef>
                <a:spcPts val="1000"/>
              </a:spcBef>
            </a:pPr>
            <a:r>
              <a:rPr lang="zh-CN" altLang="en-US" sz="2800" b="1" noProof="1"/>
              <a:t>（二）关注课本课后的“课外活动（沪粤版）”和“想想做做及动手动脑学物理（人教版）”及课标中的活动建议</a:t>
            </a:r>
            <a:endParaRPr lang="zh-CN" altLang="en-US" sz="2800" b="1" noProof="1"/>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rPr>
              <a:t>        沪粤版课本八年级下</a:t>
            </a:r>
            <a:r>
              <a:rPr kumimoji="0" lang="en-US" altLang="en-US" sz="2800" b="1" i="0" u="none" strike="noStrike" kern="1200" cap="none" spc="0" normalizeH="0" baseline="0" noProof="1">
                <a:ln>
                  <a:noFill/>
                </a:ln>
                <a:solidFill>
                  <a:schemeClr val="tx1"/>
                </a:solidFill>
                <a:effectLst/>
                <a:uLnTx/>
                <a:uFillTx/>
                <a:latin typeface="+mn-lt"/>
                <a:ea typeface="+mn-ea"/>
                <a:cs typeface="+mn-cs"/>
              </a:rPr>
              <a:t>P47</a:t>
            </a:r>
            <a:r>
              <a:rPr kumimoji="0" lang="zh-CN" altLang="en-US" sz="2800" b="1" i="0" u="none" strike="noStrike" kern="1200" cap="none" spc="0" normalizeH="0" baseline="0" noProof="1">
                <a:ln>
                  <a:noFill/>
                </a:ln>
                <a:solidFill>
                  <a:schemeClr val="tx1"/>
                </a:solidFill>
                <a:effectLst/>
                <a:uLnTx/>
                <a:uFillTx/>
                <a:latin typeface="+mn-lt"/>
                <a:ea typeface="+mn-ea"/>
                <a:cs typeface="+mn-cs"/>
              </a:rPr>
              <a:t>页的课外活动中有“请你设计一个实验方案，记录并探究自己和同学在跑</a:t>
            </a:r>
            <a:r>
              <a:rPr kumimoji="0" lang="en-US" altLang="en-US" sz="2800" b="1" i="0" u="none" strike="noStrike" kern="1200" cap="none" spc="0" normalizeH="0" baseline="0" noProof="1">
                <a:ln>
                  <a:noFill/>
                </a:ln>
                <a:solidFill>
                  <a:schemeClr val="tx1"/>
                </a:solidFill>
                <a:effectLst/>
                <a:uLnTx/>
                <a:uFillTx/>
                <a:latin typeface="+mn-lt"/>
                <a:ea typeface="+mn-ea"/>
                <a:cs typeface="+mn-cs"/>
              </a:rPr>
              <a:t>100m</a:t>
            </a:r>
            <a:r>
              <a:rPr kumimoji="0" lang="zh-CN" altLang="en-US" sz="2800" b="1" i="0" u="none" strike="noStrike" kern="1200" cap="none" spc="0" normalizeH="0" baseline="0" noProof="1">
                <a:ln>
                  <a:noFill/>
                </a:ln>
                <a:solidFill>
                  <a:schemeClr val="tx1"/>
                </a:solidFill>
                <a:effectLst/>
                <a:uLnTx/>
                <a:uFillTx/>
                <a:latin typeface="+mn-lt"/>
                <a:ea typeface="+mn-ea"/>
                <a:cs typeface="+mn-cs"/>
              </a:rPr>
              <a:t>的全过程中，各段路程的速度变化情况”</a:t>
            </a:r>
            <a:endParaRPr kumimoji="0" lang="zh-CN" altLang="en-US"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rPr>
              <a:t>        例</a:t>
            </a:r>
            <a:r>
              <a:rPr kumimoji="0" lang="en-US" altLang="zh-CN" sz="2800" b="1" i="0" u="none" strike="noStrike" kern="1200" cap="none" spc="0" normalizeH="0" baseline="0" noProof="1">
                <a:ln>
                  <a:noFill/>
                </a:ln>
                <a:solidFill>
                  <a:schemeClr val="tx1"/>
                </a:solidFill>
                <a:effectLst/>
                <a:uLnTx/>
                <a:uFillTx/>
                <a:latin typeface="+mn-lt"/>
                <a:ea typeface="+mn-ea"/>
                <a:cs typeface="+mn-cs"/>
              </a:rPr>
              <a:t>1</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a:t>
            </a:r>
            <a:r>
              <a:rPr kumimoji="0" lang="zh-CN" altLang="en-US" sz="2800" b="1" i="0" u="none" strike="noStrike" kern="1200" cap="none" spc="0" normalizeH="0" baseline="0" noProof="1">
                <a:ln>
                  <a:noFill/>
                </a:ln>
                <a:solidFill>
                  <a:schemeClr val="tx1"/>
                </a:solidFill>
                <a:effectLst/>
                <a:uLnTx/>
                <a:uFillTx/>
                <a:latin typeface="+mn-lt"/>
                <a:ea typeface="+mn-ea"/>
                <a:cs typeface="+mn-cs"/>
              </a:rPr>
              <a:t>设计一种方案用脉搏和步长估测正常步行50步的速度。</a:t>
            </a:r>
            <a:endParaRPr kumimoji="0" lang="zh-CN" altLang="en-US"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41986"/>
          <p:cNvSpPr txBox="1">
            <a:spLocks noRot="1"/>
          </p:cNvSpPr>
          <p:nvPr/>
        </p:nvSpPr>
        <p:spPr>
          <a:xfrm>
            <a:off x="352425" y="1133475"/>
            <a:ext cx="1143000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en-US" sz="2800" b="1" i="0" u="none" strike="noStrike" kern="1200" cap="none" spc="0" normalizeH="0" baseline="0" noProof="1">
                <a:ln>
                  <a:noFill/>
                </a:ln>
                <a:solidFill>
                  <a:srgbClr val="C00000"/>
                </a:solidFill>
                <a:effectLst/>
                <a:uLnTx/>
                <a:uFillTx/>
                <a:latin typeface="+mn-lt"/>
                <a:ea typeface="+mn-ea"/>
                <a:cs typeface="+mn-cs"/>
              </a:rPr>
              <a:t>实验器材：秒表和卷尺</a:t>
            </a:r>
            <a:endParaRPr kumimoji="0" lang="zh-CN" altLang="en-US" sz="2800" b="1" i="0" u="none" strike="noStrike" kern="1200" cap="none" spc="0" normalizeH="0" baseline="0" noProof="1">
              <a:ln>
                <a:noFill/>
              </a:ln>
              <a:solidFill>
                <a:srgbClr val="C00000"/>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rgbClr val="C00000"/>
                </a:solidFill>
                <a:effectLst/>
                <a:uLnTx/>
                <a:uFillTx/>
                <a:latin typeface="+mn-lt"/>
                <a:ea typeface="+mn-ea"/>
                <a:cs typeface="+mn-cs"/>
              </a:rPr>
              <a:t>   实验步骤和需测数据</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t>
            </a:r>
            <a:endPar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（1）用秒表测出</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1min</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脉搏跳动的次数，求出脉搏跳动一次的时间</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t;</a:t>
            </a:r>
            <a:endPar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（2</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）测出正常步行50步时脉搏跳动的次数</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n</a:t>
            </a:r>
            <a:endPar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（3</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）用刻度尺测出正常走路时一步的长</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s</a:t>
            </a:r>
            <a:endPar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表达式：</a:t>
            </a:r>
            <a:endParaRPr kumimoji="0" lang="en-US" altLang="en-US" sz="2800" b="1" i="0" u="none" strike="noStrike" kern="1200" cap="none" spc="0" normalizeH="0" baseline="0" noProof="1">
              <a:ln>
                <a:noFill/>
              </a:ln>
              <a:solidFill>
                <a:srgbClr val="C00000"/>
              </a:solidFill>
              <a:effectLst/>
              <a:uLnTx/>
              <a:uFillTx/>
              <a:latin typeface="+mn-lt"/>
              <a:ea typeface="+mn-ea"/>
              <a:cs typeface="+mn-cs"/>
            </a:endParaRPr>
          </a:p>
        </p:txBody>
      </p:sp>
      <p:grpSp>
        <p:nvGrpSpPr>
          <p:cNvPr id="3" name="组合 2"/>
          <p:cNvGrpSpPr/>
          <p:nvPr/>
        </p:nvGrpSpPr>
        <p:grpSpPr>
          <a:xfrm>
            <a:off x="2167573" y="5056188"/>
            <a:ext cx="1792287" cy="1089025"/>
            <a:chOff x="567" y="2567"/>
            <a:chExt cx="1129" cy="686"/>
          </a:xfrm>
        </p:grpSpPr>
        <p:grpSp>
          <p:nvGrpSpPr>
            <p:cNvPr id="4" name="组合 124940"/>
            <p:cNvGrpSpPr/>
            <p:nvPr/>
          </p:nvGrpSpPr>
          <p:grpSpPr>
            <a:xfrm>
              <a:off x="567" y="2567"/>
              <a:ext cx="1129" cy="686"/>
              <a:chOff x="567" y="2567"/>
              <a:chExt cx="1129" cy="686"/>
            </a:xfrm>
          </p:grpSpPr>
          <p:sp>
            <p:nvSpPr>
              <p:cNvPr id="6" name="文本框 124933"/>
              <p:cNvSpPr txBox="1"/>
              <p:nvPr/>
            </p:nvSpPr>
            <p:spPr>
              <a:xfrm>
                <a:off x="567" y="2742"/>
                <a:ext cx="680" cy="329"/>
              </a:xfrm>
              <a:prstGeom prst="rect">
                <a:avLst/>
              </a:prstGeom>
              <a:noFill/>
              <a:ln w="9525">
                <a:noFill/>
              </a:ln>
            </p:spPr>
            <p:txBody>
              <a:bodyPr anchor="ctr">
                <a:spAutoFit/>
              </a:bodyPr>
              <a:lstStyle/>
              <a:p>
                <a:pPr>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v</a:t>
                </a:r>
                <a:r>
                  <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rPr>
                  <a: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sp>
            <p:nvSpPr>
              <p:cNvPr id="7" name="矩形 6"/>
              <p:cNvSpPr/>
              <p:nvPr/>
            </p:nvSpPr>
            <p:spPr>
              <a:xfrm>
                <a:off x="801" y="2567"/>
                <a:ext cx="895" cy="406"/>
              </a:xfrm>
              <a:prstGeom prst="rect">
                <a:avLst/>
              </a:prstGeom>
              <a:noFill/>
              <a:ln w="9525">
                <a:noFill/>
              </a:ln>
            </p:spPr>
            <p:txBody>
              <a:bodyPr anchor="ctr">
                <a:spAutoFit/>
              </a:bodyPr>
              <a:lstStyle/>
              <a:p>
                <a:pPr>
                  <a:buClr>
                    <a:schemeClr val="bg1"/>
                  </a:buClr>
                </a:pPr>
                <a:r>
                  <a:rPr lang="en-US" altLang="zh-CN" sz="3600" dirty="0">
                    <a:effectLst>
                      <a:outerShdw blurRad="38100" dist="38100" dir="2700000">
                        <a:srgbClr val="C0C0C0"/>
                      </a:outerShdw>
                    </a:effectLst>
                    <a:latin typeface="Times New Roman" panose="02020603050405020304" pitchFamily="18" charset="0"/>
                  </a:rPr>
                  <a:t>    </a:t>
                </a: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50s</a:t>
                </a:r>
                <a:endParaRPr lang="en-US" altLang="zh-CN" sz="3600" dirty="0">
                  <a:effectLst>
                    <a:outerShdw blurRad="38100" dist="38100" dir="2700000">
                      <a:srgbClr val="C0C0C0"/>
                    </a:outerShdw>
                  </a:effectLst>
                  <a:latin typeface="Times New Roman" panose="02020603050405020304" pitchFamily="18" charset="0"/>
                </a:endParaRPr>
              </a:p>
            </p:txBody>
          </p:sp>
          <p:sp>
            <p:nvSpPr>
              <p:cNvPr id="8" name="矩形 7"/>
              <p:cNvSpPr/>
              <p:nvPr/>
            </p:nvSpPr>
            <p:spPr>
              <a:xfrm>
                <a:off x="1100" y="2924"/>
                <a:ext cx="528" cy="329"/>
              </a:xfrm>
              <a:prstGeom prst="rect">
                <a:avLst/>
              </a:prstGeom>
              <a:noFill/>
              <a:ln w="9525">
                <a:noFill/>
              </a:ln>
            </p:spPr>
            <p:txBody>
              <a:bodyPr anchor="ctr">
                <a:spAutoFit/>
              </a:bodyPr>
              <a:lstStyle/>
              <a:p>
                <a:pPr algn="l">
                  <a:buClr>
                    <a:schemeClr val="bg1"/>
                  </a:buClr>
                </a:pPr>
                <a:r>
                  <a:rPr lang="en-US" altLang="zh-CN" sz="2800" b="1" dirty="0" err="1">
                    <a:solidFill>
                      <a:srgbClr val="C00000"/>
                    </a:solidFill>
                    <a:effectLst>
                      <a:outerShdw blurRad="38100" dist="38100" dir="2700000">
                        <a:srgbClr val="C0C0C0"/>
                      </a:outerShdw>
                    </a:effectLst>
                    <a:latin typeface="黑体" panose="02010609060101010101" charset="-122"/>
                    <a:ea typeface="黑体" panose="02010609060101010101" charset="-122"/>
                  </a:rPr>
                  <a:t>nt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grpSp>
        <p:sp>
          <p:nvSpPr>
            <p:cNvPr id="5" name="直接连接符 4"/>
            <p:cNvSpPr/>
            <p:nvPr/>
          </p:nvSpPr>
          <p:spPr>
            <a:xfrm>
              <a:off x="964" y="2931"/>
              <a:ext cx="499" cy="0"/>
            </a:xfrm>
            <a:prstGeom prst="line">
              <a:avLst/>
            </a:prstGeom>
            <a:ln w="38100" cap="flat" cmpd="sng">
              <a:solidFill>
                <a:srgbClr val="FF0000"/>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7890"/>
          <p:cNvSpPr txBox="1">
            <a:spLocks noRot="1"/>
          </p:cNvSpPr>
          <p:nvPr/>
        </p:nvSpPr>
        <p:spPr>
          <a:xfrm>
            <a:off x="400050" y="1226004"/>
            <a:ext cx="11639550" cy="7213146"/>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例2</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：小明用如图所示装置探究出了导体</a:t>
            </a:r>
            <a:r>
              <a:rPr kumimoji="0" lang="en-US"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ab</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在磁场中运动时产生感应电流的条件，又利用此装置继续探究影响感应电流方向的因素。请你和他一起完成以下探究过程：</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（1）探究问题：感应电流的方向与______的关系（选一个因素探究即可）；</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（2）操作步骤：首先_____,观察电流表指针</a:t>
            </a:r>
            <a:endParaRPr kumimoji="0" lang="en-US"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的偏转方向；然后_________，</a:t>
            </a:r>
            <a:endPar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p:txBody>
      </p:sp>
      <p:pic>
        <p:nvPicPr>
          <p:cNvPr id="3" name="图片 37892" descr="b03533fa828ba61e6244199b4234970a314e59d8"/>
          <p:cNvPicPr>
            <a:picLocks noChangeAspect="1" noChangeArrowheads="1"/>
          </p:cNvPicPr>
          <p:nvPr/>
        </p:nvPicPr>
        <p:blipFill>
          <a:blip r:embed="rId1"/>
          <a:srcRect/>
          <a:stretch>
            <a:fillRect/>
          </a:stretch>
        </p:blipFill>
        <p:spPr bwMode="auto">
          <a:xfrm>
            <a:off x="8905875" y="4000501"/>
            <a:ext cx="2362200" cy="22087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8914"/>
          <p:cNvSpPr txBox="1">
            <a:spLocks noRot="1"/>
          </p:cNvSpPr>
          <p:nvPr/>
        </p:nvSpPr>
        <p:spPr>
          <a:xfrm>
            <a:off x="228600" y="1162050"/>
            <a:ext cx="1196340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方法一：</a:t>
            </a: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1</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）探究问题：感应电流的方向与</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______</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的关系（选一个因素探究即可）；</a:t>
            </a: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     </a:t>
            </a:r>
            <a:r>
              <a:rPr lang="zh-CN" altLang="en-US" sz="2800" b="1" noProof="1">
                <a:solidFill>
                  <a:srgbClr val="C00000"/>
                </a:solidFill>
                <a:sym typeface="Wingdings" panose="05000000000000000000" pitchFamily="2" charset="2"/>
              </a:rPr>
              <a:t>导体运动方向</a:t>
            </a:r>
            <a:endParaRPr lang="zh-CN" altLang="en-US" sz="2800" b="1" noProof="1">
              <a:solidFill>
                <a:srgbClr val="C00000"/>
              </a:solidFill>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2</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）操作步骤：首先</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_____,</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观察电流表指针的偏转方向；然后</a:t>
            </a:r>
            <a:r>
              <a:rPr kumimoji="0" lang="zh-CN" altLang="zh-CN"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_____,</a:t>
            </a: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观察电流表指针的偏转方向。</a:t>
            </a: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        </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闭合开关，将导体</a:t>
            </a:r>
            <a:r>
              <a:rPr kumimoji="0" lang="en-US"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ab</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水平向右运动</a:t>
            </a:r>
            <a:endPar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保持磁极方向不变，将导体</a:t>
            </a:r>
            <a:r>
              <a:rPr kumimoji="0" lang="en-US" altLang="zh-CN"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ab</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水平向左运动</a:t>
            </a:r>
            <a:endPar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None/>
              <a:defRPr/>
            </a:pP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39938"/>
          <p:cNvSpPr txBox="1">
            <a:spLocks noRot="1"/>
          </p:cNvSpPr>
          <p:nvPr/>
        </p:nvSpPr>
        <p:spPr>
          <a:xfrm>
            <a:off x="371474" y="1152525"/>
            <a:ext cx="11706225" cy="5029200"/>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en-US" sz="2800" b="1" i="0" u="none" strike="noStrike" kern="1200" cap="none" spc="0" normalizeH="0" baseline="0" noProof="1">
                <a:ln>
                  <a:noFill/>
                </a:ln>
                <a:solidFill>
                  <a:schemeClr val="tx1"/>
                </a:solidFill>
                <a:effectLst/>
                <a:uLnTx/>
                <a:uFillTx/>
                <a:latin typeface="+mn-lt"/>
                <a:ea typeface="+mn-ea"/>
                <a:cs typeface="+mn-cs"/>
              </a:rPr>
              <a:t>方法二：</a:t>
            </a:r>
            <a:endParaRPr kumimoji="0" lang="zh-CN" altLang="en-US" sz="2800" b="1" i="0" u="none" strike="noStrike" kern="1200" cap="none" spc="0" normalizeH="0" baseline="0" noProof="1">
              <a:ln>
                <a:noFill/>
              </a:ln>
              <a:solidFill>
                <a:schemeClr val="tx1"/>
              </a:solidFill>
              <a:effectLst/>
              <a:uLnTx/>
              <a:uFillTx/>
              <a:latin typeface="+mn-lt"/>
              <a:ea typeface="+mn-ea"/>
              <a:cs typeface="+mn-cs"/>
            </a:endParaRPr>
          </a:p>
          <a:p>
            <a:pPr marL="228600" lvl="0" indent="-228600">
              <a:lnSpc>
                <a:spcPct val="150000"/>
              </a:lnSpc>
              <a:spcBef>
                <a:spcPts val="1000"/>
              </a:spcBef>
            </a:pPr>
            <a:r>
              <a:rPr lang="zh-CN" altLang="en-US" sz="2800" b="1" noProof="1">
                <a:sym typeface="Wingdings" panose="05000000000000000000" pitchFamily="2" charset="2"/>
              </a:rPr>
              <a:t>（1）探究问题：感应电流的方向与______的关系（选一个因素探究即可）；</a:t>
            </a:r>
            <a:r>
              <a:rPr lang="zh-CN" altLang="en-US" sz="2800" b="1" noProof="1">
                <a:solidFill>
                  <a:srgbClr val="C00000"/>
                </a:solidFill>
                <a:sym typeface="Wingdings" panose="05000000000000000000" pitchFamily="2" charset="2"/>
              </a:rPr>
              <a:t>磁场方向</a:t>
            </a:r>
            <a:endParaRPr lang="zh-CN" altLang="en-US" sz="2800" b="1" noProof="1">
              <a:solidFill>
                <a:srgbClr val="C00000"/>
              </a:solidFill>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 （2）操作步骤：首先_____,观察电流表指针的偏转方向；然后_____,观察电流表指针的偏转方向。</a:t>
            </a: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rPr>
              <a:t>   </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闭合开关，将导体</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ab</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水平向右运动</a:t>
            </a:r>
            <a:endPar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   对调磁极，将导体</a:t>
            </a:r>
            <a:r>
              <a:rPr kumimoji="0" lang="en-US"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ab</a:t>
            </a:r>
            <a:r>
              <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rPr>
              <a:t>再水平向右运动</a:t>
            </a:r>
            <a:endParaRPr kumimoji="0" lang="zh-CN" altLang="en-US" sz="2800" b="1" i="0" u="none" strike="noStrike" kern="1200" cap="none" spc="0" normalizeH="0" baseline="0" noProof="1">
              <a:ln>
                <a:noFill/>
              </a:ln>
              <a:solidFill>
                <a:srgbClr val="C00000"/>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endParaRPr kumimoji="0" lang="zh-CN" altLang="en-US" sz="2800" b="1"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None/>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sym typeface="Wingdings" panose="05000000000000000000"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wipe(down)">
                                      <p:cBhvr>
                                        <p:cTn id="15" dur="5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wipe(down)">
                                      <p:cBhvr>
                                        <p:cTn id="25" dur="500"/>
                                        <p:tgtEl>
                                          <p:spTgt spid="2">
                                            <p:txEl>
                                              <p:pRg st="3" end="3"/>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wipe(down)">
                                      <p:cBhvr>
                                        <p:cTn id="2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180009" y="390818"/>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课堂练习</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文本框 3"/>
          <p:cNvSpPr txBox="1">
            <a:spLocks noChangeArrowheads="1"/>
          </p:cNvSpPr>
          <p:nvPr/>
        </p:nvSpPr>
        <p:spPr bwMode="auto">
          <a:xfrm>
            <a:off x="508000" y="1082675"/>
            <a:ext cx="11245850" cy="3970318"/>
          </a:xfrm>
          <a:prstGeom prst="rect">
            <a:avLst/>
          </a:prstGeom>
          <a:noFill/>
          <a:ln w="9525">
            <a:noFill/>
            <a:miter lim="800000"/>
          </a:ln>
        </p:spPr>
        <p:txBody>
          <a:bodyPr wrap="square">
            <a:spAutoFit/>
          </a:bodyPr>
          <a:lstStyle/>
          <a:p>
            <a:pPr indent="268605">
              <a:lnSpc>
                <a:spcPct val="150000"/>
              </a:lnSpc>
            </a:pPr>
            <a:r>
              <a:rPr lang="en-US" altLang="zh-CN" sz="2800" b="1" dirty="0">
                <a:latin typeface="Times New Roman" panose="02020603050405020304" pitchFamily="18" charset="0"/>
                <a:sym typeface="宋体" panose="02010600030101010101" pitchFamily="2" charset="-122"/>
              </a:rPr>
              <a:t>  (</a:t>
            </a:r>
            <a:r>
              <a:rPr lang="zh-CN" altLang="en-US" sz="2800" b="1" dirty="0">
                <a:latin typeface="楷体_GB2312" panose="02010609030101010101" pitchFamily="49" charset="-122"/>
                <a:ea typeface="楷体_GB2312" panose="02010609030101010101" pitchFamily="49" charset="-122"/>
                <a:sym typeface="宋体" panose="02010600030101010101" pitchFamily="2" charset="-122"/>
              </a:rPr>
              <a:t>河北中考</a:t>
            </a:r>
            <a:r>
              <a:rPr lang="en-US" altLang="zh-CN" sz="2800" b="1" dirty="0">
                <a:latin typeface="Times New Roman" panose="02020603050405020304" pitchFamily="18" charset="0"/>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用厚玻璃瓶、带有细玻璃管的橡胶塞、容器和水</a:t>
            </a:r>
            <a:r>
              <a:rPr lang="zh-CN" altLang="en-US" sz="2800" b="1" dirty="0">
                <a:latin typeface="MingLiU_HKSCS" pitchFamily="18" charset="-120"/>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来证明玻璃瓶可发生微小形变。</a:t>
            </a:r>
            <a:endParaRPr lang="zh-CN" altLang="en-US" sz="2800" b="1" dirty="0">
              <a:latin typeface="宋体" panose="02010600030101010101" pitchFamily="2" charset="-122"/>
              <a:sym typeface="宋体" panose="02010600030101010101" pitchFamily="2" charset="-122"/>
            </a:endParaRPr>
          </a:p>
          <a:p>
            <a:pPr indent="268605">
              <a:lnSpc>
                <a:spcPct val="150000"/>
              </a:lnSpc>
            </a:pPr>
            <a:r>
              <a:rPr lang="zh-CN" altLang="en-US" sz="2800" b="1" dirty="0">
                <a:latin typeface="宋体" panose="02010600030101010101" pitchFamily="2" charset="-122"/>
                <a:sym typeface="宋体" panose="02010600030101010101" pitchFamily="2" charset="-122"/>
              </a:rPr>
              <a:t>器材的安装：</a:t>
            </a:r>
            <a:r>
              <a:rPr lang="en-US" altLang="zh-CN" sz="2800" b="1" dirty="0">
                <a:latin typeface="宋体" panose="02010600030101010101" pitchFamily="2" charset="-122"/>
                <a:sym typeface="宋体" panose="02010600030101010101" pitchFamily="2" charset="-122"/>
              </a:rPr>
              <a:t>________________________________________</a:t>
            </a:r>
            <a:endParaRPr lang="en-US" altLang="zh-CN" sz="2800" b="1" dirty="0">
              <a:latin typeface="宋体" panose="02010600030101010101" pitchFamily="2" charset="-122"/>
              <a:sym typeface="宋体" panose="02010600030101010101" pitchFamily="2" charset="-122"/>
            </a:endParaRPr>
          </a:p>
          <a:p>
            <a:pPr indent="268605">
              <a:lnSpc>
                <a:spcPct val="150000"/>
              </a:lnSpc>
            </a:pPr>
            <a:r>
              <a:rPr lang="zh-CN" altLang="en-US" sz="2800" b="1" dirty="0">
                <a:latin typeface="宋体" panose="02010600030101010101" pitchFamily="2" charset="-122"/>
                <a:sym typeface="宋体" panose="02010600030101010101" pitchFamily="2" charset="-122"/>
              </a:rPr>
              <a:t>操作的方法：</a:t>
            </a:r>
            <a:r>
              <a:rPr lang="en-US" altLang="zh-CN" sz="2800" b="1" dirty="0">
                <a:latin typeface="宋体" panose="02010600030101010101" pitchFamily="2" charset="-122"/>
                <a:sym typeface="宋体" panose="02010600030101010101" pitchFamily="2" charset="-122"/>
              </a:rPr>
              <a:t>_________________________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a:p>
            <a:pPr indent="268605">
              <a:lnSpc>
                <a:spcPct val="150000"/>
              </a:lnSpc>
            </a:pPr>
            <a:r>
              <a:rPr lang="zh-CN" altLang="en-US" sz="2800" b="1" dirty="0">
                <a:latin typeface="宋体" panose="02010600030101010101" pitchFamily="2" charset="-122"/>
                <a:sym typeface="宋体" panose="02010600030101010101" pitchFamily="2" charset="-122"/>
              </a:rPr>
              <a:t>观察的现象：</a:t>
            </a:r>
            <a:r>
              <a:rPr lang="en-US" altLang="zh-CN" sz="2800" b="1" dirty="0">
                <a:latin typeface="宋体" panose="02010600030101010101" pitchFamily="2" charset="-122"/>
                <a:sym typeface="宋体" panose="02010600030101010101" pitchFamily="2" charset="-122"/>
              </a:rPr>
              <a:t>_______________________________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a:p>
            <a:pPr indent="268605">
              <a:lnSpc>
                <a:spcPct val="150000"/>
              </a:lnSpc>
            </a:pPr>
            <a:r>
              <a:rPr lang="zh-CN" altLang="en-US" sz="2800" b="1" dirty="0">
                <a:latin typeface="宋体" panose="02010600030101010101" pitchFamily="2" charset="-122"/>
                <a:sym typeface="宋体" panose="02010600030101010101" pitchFamily="2" charset="-122"/>
              </a:rPr>
              <a:t>玻璃瓶发生微小形变的原因：</a:t>
            </a:r>
            <a:r>
              <a:rPr lang="en-US" altLang="zh-CN" sz="2800" b="1" dirty="0">
                <a:latin typeface="宋体" panose="02010600030101010101" pitchFamily="2" charset="-122"/>
                <a:sym typeface="宋体" panose="02010600030101010101" pitchFamily="2" charset="-122"/>
              </a:rPr>
              <a:t>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1202889"/>
            <a:ext cx="11258550" cy="4616648"/>
          </a:xfrm>
          <a:prstGeom prst="rect">
            <a:avLst/>
          </a:prstGeom>
        </p:spPr>
        <p:txBody>
          <a:bodyPr wrap="square">
            <a:spAutoFit/>
          </a:bodyPr>
          <a:lstStyle/>
          <a:p>
            <a:pPr>
              <a:lnSpc>
                <a:spcPct val="150000"/>
              </a:lnSpc>
            </a:pPr>
            <a:r>
              <a:rPr lang="zh-CN" altLang="en-US" sz="2800" b="1" dirty="0">
                <a:latin typeface="宋体" panose="02010600030101010101" pitchFamily="2" charset="-122"/>
                <a:sym typeface="宋体" panose="02010600030101010101" pitchFamily="2" charset="-122"/>
              </a:rPr>
              <a:t>答：器材的安装：</a:t>
            </a:r>
            <a:r>
              <a:rPr lang="en-US" altLang="zh-CN" sz="2800" b="1" dirty="0">
                <a:latin typeface="宋体" panose="02010600030101010101" pitchFamily="2" charset="-122"/>
                <a:sym typeface="宋体" panose="02010600030101010101" pitchFamily="2" charset="-122"/>
              </a:rPr>
              <a:t>________________________________________</a:t>
            </a:r>
            <a:endParaRPr lang="en-US" altLang="zh-CN" sz="2800" b="1" dirty="0">
              <a:latin typeface="宋体" panose="02010600030101010101" pitchFamily="2" charset="-122"/>
              <a:sym typeface="宋体" panose="02010600030101010101" pitchFamily="2" charset="-122"/>
            </a:endParaRPr>
          </a:p>
          <a:p>
            <a:pPr>
              <a:lnSpc>
                <a:spcPct val="150000"/>
              </a:lnSpc>
            </a:pPr>
            <a:r>
              <a:rPr lang="zh-CN" altLang="en-US" sz="2800" b="1" dirty="0">
                <a:latin typeface="宋体" panose="02010600030101010101" pitchFamily="2" charset="-122"/>
                <a:sym typeface="宋体" panose="02010600030101010101" pitchFamily="2" charset="-122"/>
              </a:rPr>
              <a:t>操作的方法：</a:t>
            </a:r>
            <a:endParaRPr lang="en-US" altLang="zh-CN" sz="2800" b="1" dirty="0">
              <a:latin typeface="宋体" panose="02010600030101010101" pitchFamily="2" charset="-122"/>
              <a:sym typeface="宋体" panose="02010600030101010101" pitchFamily="2" charset="-122"/>
            </a:endParaRPr>
          </a:p>
          <a:p>
            <a:pPr>
              <a:lnSpc>
                <a:spcPct val="150000"/>
              </a:lnSpc>
            </a:pPr>
            <a:r>
              <a:rPr lang="en-US" altLang="zh-CN" sz="2800" b="1" dirty="0">
                <a:latin typeface="宋体" panose="02010600030101010101" pitchFamily="2" charset="-122"/>
                <a:sym typeface="宋体" panose="02010600030101010101" pitchFamily="2" charset="-122"/>
              </a:rPr>
              <a:t>_________________________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a:p>
            <a:pPr>
              <a:lnSpc>
                <a:spcPct val="150000"/>
              </a:lnSpc>
            </a:pPr>
            <a:r>
              <a:rPr lang="zh-CN" altLang="en-US" sz="2800" b="1" dirty="0">
                <a:latin typeface="宋体" panose="02010600030101010101" pitchFamily="2" charset="-122"/>
                <a:sym typeface="宋体" panose="02010600030101010101" pitchFamily="2" charset="-122"/>
              </a:rPr>
              <a:t>观察的现象：</a:t>
            </a:r>
            <a:endParaRPr lang="en-US" altLang="zh-CN" sz="2800" b="1" dirty="0">
              <a:latin typeface="宋体" panose="02010600030101010101" pitchFamily="2" charset="-122"/>
              <a:sym typeface="宋体" panose="02010600030101010101" pitchFamily="2" charset="-122"/>
            </a:endParaRPr>
          </a:p>
          <a:p>
            <a:pPr>
              <a:lnSpc>
                <a:spcPct val="150000"/>
              </a:lnSpc>
            </a:pPr>
            <a:r>
              <a:rPr lang="en-US" altLang="zh-CN" sz="2800" b="1" dirty="0">
                <a:latin typeface="宋体" panose="02010600030101010101" pitchFamily="2" charset="-122"/>
                <a:sym typeface="宋体" panose="02010600030101010101" pitchFamily="2" charset="-122"/>
              </a:rPr>
              <a:t>_______________________________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a:p>
            <a:pPr>
              <a:lnSpc>
                <a:spcPct val="150000"/>
              </a:lnSpc>
            </a:pPr>
            <a:r>
              <a:rPr lang="zh-CN" altLang="en-US" sz="2800" b="1" dirty="0">
                <a:latin typeface="宋体" panose="02010600030101010101" pitchFamily="2" charset="-122"/>
                <a:sym typeface="宋体" panose="02010600030101010101" pitchFamily="2" charset="-122"/>
              </a:rPr>
              <a:t>玻璃瓶发生微小形变的原因：</a:t>
            </a:r>
            <a:endParaRPr lang="en-US" altLang="zh-CN" sz="2800" b="1" dirty="0">
              <a:latin typeface="宋体" panose="02010600030101010101" pitchFamily="2" charset="-122"/>
              <a:sym typeface="宋体" panose="02010600030101010101" pitchFamily="2" charset="-122"/>
            </a:endParaRPr>
          </a:p>
          <a:p>
            <a:pPr>
              <a:lnSpc>
                <a:spcPct val="150000"/>
              </a:lnSpc>
            </a:pPr>
            <a:r>
              <a:rPr lang="en-US" altLang="zh-CN" sz="2800" b="1" dirty="0">
                <a:latin typeface="宋体" panose="02010600030101010101" pitchFamily="2" charset="-122"/>
                <a:sym typeface="宋体" panose="02010600030101010101" pitchFamily="2" charset="-122"/>
              </a:rPr>
              <a:t>_____________________</a:t>
            </a:r>
            <a:r>
              <a:rPr lang="zh-CN" altLang="en-US" sz="2800" b="1" dirty="0">
                <a:latin typeface="宋体" panose="02010600030101010101" pitchFamily="2" charset="-122"/>
                <a:sym typeface="宋体" panose="02010600030101010101" pitchFamily="2" charset="-122"/>
              </a:rPr>
              <a:t>．</a:t>
            </a:r>
            <a:endParaRPr lang="zh-CN" altLang="en-US" sz="2800" b="1" dirty="0">
              <a:latin typeface="宋体" panose="02010600030101010101" pitchFamily="2" charset="-122"/>
              <a:sym typeface="宋体" panose="02010600030101010101" pitchFamily="2" charset="-122"/>
            </a:endParaRPr>
          </a:p>
        </p:txBody>
      </p:sp>
      <p:sp>
        <p:nvSpPr>
          <p:cNvPr id="3" name="文本框 1"/>
          <p:cNvSpPr txBox="1">
            <a:spLocks noChangeArrowheads="1"/>
          </p:cNvSpPr>
          <p:nvPr/>
        </p:nvSpPr>
        <p:spPr bwMode="auto">
          <a:xfrm>
            <a:off x="3859213" y="1152525"/>
            <a:ext cx="5010150" cy="522288"/>
          </a:xfrm>
          <a:prstGeom prst="rect">
            <a:avLst/>
          </a:prstGeom>
          <a:noFill/>
          <a:ln w="9525">
            <a:noFill/>
            <a:miter lim="800000"/>
          </a:ln>
        </p:spPr>
        <p:txBody>
          <a:bodyPr wrap="none">
            <a:spAutoFit/>
          </a:bodyPr>
          <a:lstStyle/>
          <a:p>
            <a:r>
              <a:rPr lang="zh-CN" altLang="en-US" sz="2800" b="1" dirty="0">
                <a:solidFill>
                  <a:srgbClr val="C00000"/>
                </a:solidFill>
                <a:latin typeface="宋体" panose="02010600030101010101" pitchFamily="2" charset="-122"/>
                <a:sym typeface="宋体" panose="02010600030101010101" pitchFamily="2" charset="-122"/>
              </a:rPr>
              <a:t>2个带盖的瓶子、水、细玻璃管</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4" name="文本框 2"/>
          <p:cNvSpPr txBox="1">
            <a:spLocks noChangeArrowheads="1"/>
          </p:cNvSpPr>
          <p:nvPr/>
        </p:nvSpPr>
        <p:spPr bwMode="auto">
          <a:xfrm>
            <a:off x="609600" y="2351088"/>
            <a:ext cx="10514013" cy="738664"/>
          </a:xfrm>
          <a:prstGeom prst="rect">
            <a:avLst/>
          </a:prstGeom>
          <a:noFill/>
          <a:ln w="9525">
            <a:noFill/>
            <a:miter lim="800000"/>
          </a:ln>
        </p:spPr>
        <p:txBody>
          <a:bodyPr wrap="square">
            <a:spAutoFit/>
          </a:bodyPr>
          <a:lstStyle/>
          <a:p>
            <a:pPr>
              <a:lnSpc>
                <a:spcPct val="150000"/>
              </a:lnSpc>
            </a:pPr>
            <a:r>
              <a:rPr lang="zh-CN" altLang="en-US" sz="2800" b="1" dirty="0">
                <a:solidFill>
                  <a:srgbClr val="C00000"/>
                </a:solidFill>
                <a:latin typeface="宋体" panose="02010600030101010101" pitchFamily="2" charset="-122"/>
                <a:sym typeface="宋体" panose="02010600030101010101" pitchFamily="2" charset="-122"/>
              </a:rPr>
              <a:t>将玻璃瓶内装满水，带有细玻璃管的橡胶塞塞入玻璃瓶,瓶口塞紧</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5" name="文本框 3"/>
          <p:cNvSpPr txBox="1">
            <a:spLocks noChangeArrowheads="1"/>
          </p:cNvSpPr>
          <p:nvPr/>
        </p:nvSpPr>
        <p:spPr bwMode="auto">
          <a:xfrm>
            <a:off x="520700" y="3789363"/>
            <a:ext cx="4873450" cy="523220"/>
          </a:xfrm>
          <a:prstGeom prst="rect">
            <a:avLst/>
          </a:prstGeom>
          <a:noFill/>
          <a:ln w="9525">
            <a:noFill/>
            <a:miter lim="800000"/>
          </a:ln>
        </p:spPr>
        <p:txBody>
          <a:bodyPr wrap="none">
            <a:spAutoFit/>
          </a:bodyPr>
          <a:lstStyle/>
          <a:p>
            <a:r>
              <a:rPr lang="zh-CN" altLang="en-US" sz="2800" b="1" dirty="0">
                <a:solidFill>
                  <a:srgbClr val="C00000"/>
                </a:solidFill>
                <a:latin typeface="宋体" panose="02010600030101010101" pitchFamily="2" charset="-122"/>
                <a:sym typeface="宋体" panose="02010600030101010101" pitchFamily="2" charset="-122"/>
              </a:rPr>
              <a:t>沿不同的方向挤压玻璃瓶身，</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6" name="文本框 4"/>
          <p:cNvSpPr txBox="1">
            <a:spLocks noChangeArrowheads="1"/>
          </p:cNvSpPr>
          <p:nvPr/>
        </p:nvSpPr>
        <p:spPr bwMode="auto">
          <a:xfrm>
            <a:off x="5162550" y="3743325"/>
            <a:ext cx="5545138" cy="522288"/>
          </a:xfrm>
          <a:prstGeom prst="rect">
            <a:avLst/>
          </a:prstGeom>
          <a:noFill/>
          <a:ln w="9525">
            <a:noFill/>
            <a:miter lim="800000"/>
          </a:ln>
        </p:spPr>
        <p:txBody>
          <a:bodyPr wrap="none">
            <a:spAutoFit/>
          </a:bodyPr>
          <a:lstStyle/>
          <a:p>
            <a:r>
              <a:rPr lang="zh-CN" altLang="en-US" sz="2800" b="1" dirty="0">
                <a:solidFill>
                  <a:srgbClr val="C00000"/>
                </a:solidFill>
                <a:latin typeface="宋体" panose="02010600030101010101" pitchFamily="2" charset="-122"/>
                <a:sym typeface="宋体" panose="02010600030101010101" pitchFamily="2" charset="-122"/>
              </a:rPr>
              <a:t>细玻璃管内水的液面高度发生变化</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7" name="文本框 5"/>
          <p:cNvSpPr txBox="1">
            <a:spLocks noChangeArrowheads="1"/>
          </p:cNvSpPr>
          <p:nvPr/>
        </p:nvSpPr>
        <p:spPr bwMode="auto">
          <a:xfrm>
            <a:off x="660400" y="5083175"/>
            <a:ext cx="3757613" cy="522288"/>
          </a:xfrm>
          <a:prstGeom prst="rect">
            <a:avLst/>
          </a:prstGeom>
          <a:noFill/>
          <a:ln w="9525">
            <a:noFill/>
            <a:miter lim="800000"/>
          </a:ln>
        </p:spPr>
        <p:txBody>
          <a:bodyPr wrap="none">
            <a:spAutoFit/>
          </a:bodyPr>
          <a:lstStyle/>
          <a:p>
            <a:r>
              <a:rPr lang="zh-CN" altLang="en-US" sz="2800" b="1" dirty="0">
                <a:solidFill>
                  <a:srgbClr val="C00000"/>
                </a:solidFill>
                <a:latin typeface="宋体" panose="02010600030101010101" pitchFamily="2" charset="-122"/>
                <a:sym typeface="宋体" panose="02010600030101010101" pitchFamily="2" charset="-122"/>
              </a:rPr>
              <a:t>力可以使物体发生形变</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8" name="文本框 1"/>
          <p:cNvSpPr txBox="1">
            <a:spLocks noChangeArrowheads="1"/>
          </p:cNvSpPr>
          <p:nvPr/>
        </p:nvSpPr>
        <p:spPr bwMode="auto">
          <a:xfrm>
            <a:off x="698500" y="5991225"/>
            <a:ext cx="7334250" cy="522288"/>
          </a:xfrm>
          <a:prstGeom prst="rect">
            <a:avLst/>
          </a:prstGeom>
          <a:noFill/>
          <a:ln w="9525">
            <a:noFill/>
            <a:miter lim="800000"/>
          </a:ln>
        </p:spPr>
        <p:txBody>
          <a:bodyPr>
            <a:spAutoFit/>
          </a:bodyPr>
          <a:lstStyle/>
          <a:p>
            <a:r>
              <a:rPr lang="zh-CN" altLang="en-US" sz="2800" b="1" dirty="0"/>
              <a:t>制作温度计、气压计（未装满水）</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巩固提高</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9218" name="Picture 2"/>
          <p:cNvPicPr>
            <a:picLocks noChangeAspect="1" noChangeArrowheads="1"/>
          </p:cNvPicPr>
          <p:nvPr/>
        </p:nvPicPr>
        <p:blipFill>
          <a:blip r:embed="rId1"/>
          <a:srcRect/>
          <a:stretch>
            <a:fillRect/>
          </a:stretch>
        </p:blipFill>
        <p:spPr bwMode="auto">
          <a:xfrm>
            <a:off x="0" y="457200"/>
            <a:ext cx="9525" cy="38100"/>
          </a:xfrm>
          <a:prstGeom prst="rect">
            <a:avLst/>
          </a:prstGeom>
          <a:noFill/>
        </p:spPr>
      </p:pic>
      <p:pic>
        <p:nvPicPr>
          <p:cNvPr id="9217" name="Picture 1"/>
          <p:cNvPicPr>
            <a:picLocks noChangeAspect="1" noChangeArrowheads="1"/>
          </p:cNvPicPr>
          <p:nvPr/>
        </p:nvPicPr>
        <p:blipFill>
          <a:blip r:embed="rId1"/>
          <a:srcRect/>
          <a:stretch>
            <a:fillRect/>
          </a:stretch>
        </p:blipFill>
        <p:spPr bwMode="auto">
          <a:xfrm>
            <a:off x="0" y="495300"/>
            <a:ext cx="9525" cy="38100"/>
          </a:xfrm>
          <a:prstGeom prst="rect">
            <a:avLst/>
          </a:prstGeom>
          <a:noFill/>
        </p:spPr>
      </p:pic>
      <p:sp>
        <p:nvSpPr>
          <p:cNvPr id="5" name="文本框 99"/>
          <p:cNvSpPr txBox="1">
            <a:spLocks noChangeArrowheads="1"/>
          </p:cNvSpPr>
          <p:nvPr/>
        </p:nvSpPr>
        <p:spPr bwMode="auto">
          <a:xfrm>
            <a:off x="293688" y="1090612"/>
            <a:ext cx="11603037" cy="2031325"/>
          </a:xfrm>
          <a:prstGeom prst="rect">
            <a:avLst/>
          </a:prstGeom>
          <a:noFill/>
          <a:ln w="9525">
            <a:noFill/>
            <a:miter lim="800000"/>
          </a:ln>
        </p:spPr>
        <p:txBody>
          <a:bodyPr wrap="square">
            <a:spAutoFit/>
          </a:bodyPr>
          <a:lstStyle/>
          <a:p>
            <a:pPr indent="268605">
              <a:lnSpc>
                <a:spcPct val="150000"/>
              </a:lnSpc>
            </a:pPr>
            <a:r>
              <a:rPr lang="en-US" altLang="zh-CN" sz="2800" b="1" dirty="0">
                <a:latin typeface="Times New Roman" panose="02020603050405020304" pitchFamily="18" charset="0"/>
              </a:rPr>
              <a:t>(</a:t>
            </a:r>
            <a:r>
              <a:rPr lang="zh-CN" altLang="en-US" sz="2800" b="1" dirty="0">
                <a:latin typeface="楷体_GB2312" panose="02010609030101010101" pitchFamily="49" charset="-122"/>
                <a:ea typeface="楷体_GB2312" panose="02010609030101010101" pitchFamily="49" charset="-122"/>
              </a:rPr>
              <a:t>广州中考</a:t>
            </a:r>
            <a:r>
              <a:rPr lang="en-US" altLang="zh-CN" sz="2800" b="1" dirty="0">
                <a:latin typeface="Times New Roman" panose="02020603050405020304" pitchFamily="18" charset="0"/>
              </a:rPr>
              <a:t>)</a:t>
            </a:r>
            <a:r>
              <a:rPr lang="zh-CN" altLang="en-US" sz="2800" b="1" dirty="0">
                <a:latin typeface="宋体" panose="02010600030101010101" pitchFamily="2" charset="-122"/>
              </a:rPr>
              <a:t>小明看到滑雪运动员从越陡的坡滑下时</a:t>
            </a:r>
            <a:r>
              <a:rPr lang="zh-CN" altLang="en-US" sz="2800" b="1" dirty="0">
                <a:latin typeface="MingLiU_HKSCS" pitchFamily="18" charset="-120"/>
              </a:rPr>
              <a:t>，</a:t>
            </a:r>
            <a:r>
              <a:rPr lang="zh-CN" altLang="en-US" sz="2800" b="1" dirty="0">
                <a:latin typeface="宋体" panose="02010600030101010101" pitchFamily="2" charset="-122"/>
              </a:rPr>
              <a:t>越快滑到底端。对此他猜想：“物体离地高度一定时</a:t>
            </a:r>
            <a:r>
              <a:rPr lang="zh-CN" altLang="en-US" sz="2800" b="1" dirty="0">
                <a:latin typeface="MingLiU_HKSCS" pitchFamily="18" charset="-120"/>
              </a:rPr>
              <a:t>，</a:t>
            </a:r>
            <a:r>
              <a:rPr lang="zh-CN" altLang="en-US" sz="2800" b="1" dirty="0">
                <a:latin typeface="宋体" panose="02010600030101010101" pitchFamily="2" charset="-122"/>
              </a:rPr>
              <a:t>斜面坡度越大</a:t>
            </a:r>
            <a:r>
              <a:rPr lang="zh-CN" altLang="en-US" sz="2800" b="1" dirty="0">
                <a:latin typeface="MingLiU_HKSCS" pitchFamily="18" charset="-120"/>
              </a:rPr>
              <a:t>，</a:t>
            </a:r>
            <a:r>
              <a:rPr lang="zh-CN" altLang="en-US" sz="2800" b="1" dirty="0">
                <a:latin typeface="宋体" panose="02010600030101010101" pitchFamily="2" charset="-122"/>
              </a:rPr>
              <a:t>物体从静止开始滑到底端的平均速度也越大”。请你设计实验验证其猜想。</a:t>
            </a:r>
            <a:endParaRPr lang="zh-CN" altLang="en-US" sz="2800" b="1" dirty="0">
              <a:latin typeface="宋体" panose="02010600030101010101" pitchFamily="2" charset="-122"/>
            </a:endParaRPr>
          </a:p>
        </p:txBody>
      </p:sp>
      <p:sp>
        <p:nvSpPr>
          <p:cNvPr id="6" name="文本框 1"/>
          <p:cNvSpPr txBox="1">
            <a:spLocks noChangeArrowheads="1"/>
          </p:cNvSpPr>
          <p:nvPr/>
        </p:nvSpPr>
        <p:spPr bwMode="auto">
          <a:xfrm>
            <a:off x="333374" y="3033713"/>
            <a:ext cx="6889909" cy="738664"/>
          </a:xfrm>
          <a:prstGeom prst="rect">
            <a:avLst/>
          </a:prstGeom>
          <a:noFill/>
          <a:ln w="9525">
            <a:noFill/>
            <a:miter lim="800000"/>
          </a:ln>
        </p:spPr>
        <p:txBody>
          <a:bodyPr wrap="square">
            <a:spAutoFit/>
          </a:bodyPr>
          <a:lstStyle/>
          <a:p>
            <a:pPr>
              <a:lnSpc>
                <a:spcPct val="150000"/>
              </a:lnSpc>
            </a:pPr>
            <a:r>
              <a:rPr lang="en-US" altLang="zh-CN" sz="2000" dirty="0">
                <a:latin typeface="Times New Roman" panose="02020603050405020304" pitchFamily="18" charset="0"/>
              </a:rPr>
              <a:t>   </a:t>
            </a:r>
            <a:r>
              <a:rPr lang="en-US" altLang="zh-CN" sz="2800" b="1" dirty="0">
                <a:latin typeface="Times New Roman" panose="02020603050405020304" pitchFamily="18" charset="0"/>
              </a:rPr>
              <a:t> (1)</a:t>
            </a:r>
            <a:r>
              <a:rPr lang="en-US" altLang="zh-CN" sz="2800" b="1" dirty="0" err="1">
                <a:latin typeface="Times New Roman" panose="02020603050405020304" pitchFamily="18" charset="0"/>
              </a:rPr>
              <a:t>实验所需的公式</a:t>
            </a:r>
            <a:r>
              <a:rPr lang="en-US" altLang="zh-CN" sz="2800" b="1" dirty="0">
                <a:latin typeface="Times New Roman" panose="02020603050405020304" pitchFamily="18" charset="0"/>
              </a:rPr>
              <a:t>：__________。</a:t>
            </a:r>
            <a:endParaRPr lang="en-US" altLang="zh-CN" sz="2000" dirty="0">
              <a:latin typeface="宋体" panose="02010600030101010101" pitchFamily="2" charset="-122"/>
            </a:endParaRPr>
          </a:p>
        </p:txBody>
      </p:sp>
      <p:sp>
        <p:nvSpPr>
          <p:cNvPr id="7" name="文本框 5"/>
          <p:cNvSpPr txBox="1">
            <a:spLocks noChangeArrowheads="1"/>
          </p:cNvSpPr>
          <p:nvPr/>
        </p:nvSpPr>
        <p:spPr bwMode="auto">
          <a:xfrm>
            <a:off x="265113" y="3657600"/>
            <a:ext cx="11603037" cy="1384300"/>
          </a:xfrm>
          <a:prstGeom prst="rect">
            <a:avLst/>
          </a:prstGeom>
          <a:noFill/>
          <a:ln w="9525">
            <a:noFill/>
            <a:miter lim="800000"/>
          </a:ln>
        </p:spPr>
        <p:txBody>
          <a:bodyPr wrap="square">
            <a:spAutoFit/>
          </a:bodyPr>
          <a:lstStyle/>
          <a:p>
            <a:pPr indent="266700">
              <a:lnSpc>
                <a:spcPct val="150000"/>
              </a:lnSpc>
            </a:pPr>
            <a:r>
              <a:rPr lang="en-US" altLang="zh-CN" sz="2800" b="1" dirty="0">
                <a:latin typeface="Times New Roman" panose="02020603050405020304" pitchFamily="18" charset="0"/>
              </a:rPr>
              <a:t>(2)</a:t>
            </a:r>
            <a:r>
              <a:rPr lang="en-US" altLang="zh-CN" sz="2800" b="1" dirty="0" err="1">
                <a:latin typeface="Times New Roman" panose="02020603050405020304" pitchFamily="18" charset="0"/>
              </a:rPr>
              <a:t>实验器材：除了如图所示的器材，你还需要的测量工具有</a:t>
            </a:r>
            <a:r>
              <a:rPr lang="en-US" altLang="zh-CN" sz="2800" b="1" dirty="0">
                <a:latin typeface="Times New Roman" panose="02020603050405020304" pitchFamily="18" charset="0"/>
              </a:rPr>
              <a:t>___________ ______。</a:t>
            </a:r>
            <a:endParaRPr lang="en-US" altLang="zh-CN" sz="2800" b="1" dirty="0">
              <a:latin typeface="Times New Roman" panose="02020603050405020304" pitchFamily="18" charset="0"/>
            </a:endParaRPr>
          </a:p>
        </p:txBody>
      </p:sp>
      <p:sp>
        <p:nvSpPr>
          <p:cNvPr id="8" name="文本框 1"/>
          <p:cNvSpPr txBox="1">
            <a:spLocks noChangeArrowheads="1"/>
          </p:cNvSpPr>
          <p:nvPr/>
        </p:nvSpPr>
        <p:spPr bwMode="auto">
          <a:xfrm>
            <a:off x="1192212" y="5043488"/>
            <a:ext cx="7776985" cy="520700"/>
          </a:xfrm>
          <a:prstGeom prst="rect">
            <a:avLst/>
          </a:prstGeom>
          <a:noFill/>
          <a:ln w="9525">
            <a:noFill/>
            <a:miter lim="800000"/>
          </a:ln>
        </p:spPr>
        <p:txBody>
          <a:bodyPr wrap="square">
            <a:spAutoFit/>
          </a:bodyPr>
          <a:lstStyle/>
          <a:p>
            <a:r>
              <a:rPr lang="en-US" altLang="zh-CN" sz="2800" b="1" dirty="0">
                <a:latin typeface="Times New Roman" panose="02020603050405020304" pitchFamily="18" charset="0"/>
                <a:sym typeface="宋体" panose="02010600030101010101" pitchFamily="2" charset="-122"/>
              </a:rPr>
              <a:t>(3)</a:t>
            </a:r>
            <a:r>
              <a:rPr lang="en-US" altLang="zh-CN" sz="2800" b="1" dirty="0" err="1">
                <a:latin typeface="Times New Roman" panose="02020603050405020304" pitchFamily="18" charset="0"/>
                <a:sym typeface="宋体" panose="02010600030101010101" pitchFamily="2" charset="-122"/>
              </a:rPr>
              <a:t>实验步骤</a:t>
            </a:r>
            <a:r>
              <a:rPr lang="en-US" altLang="zh-CN" sz="2800" b="1" dirty="0">
                <a:latin typeface="Times New Roman" panose="02020603050405020304" pitchFamily="18" charset="0"/>
                <a:sym typeface="宋体" panose="02010600030101010101" pitchFamily="2" charset="-122"/>
              </a:rPr>
              <a:t>(</a:t>
            </a:r>
            <a:r>
              <a:rPr lang="en-US" altLang="zh-CN" sz="2800" b="1" dirty="0" err="1">
                <a:latin typeface="Times New Roman" panose="02020603050405020304" pitchFamily="18" charset="0"/>
                <a:sym typeface="宋体" panose="02010600030101010101" pitchFamily="2" charset="-122"/>
              </a:rPr>
              <a:t>可用画图或文字表述</a:t>
            </a:r>
            <a:r>
              <a:rPr lang="en-US" altLang="zh-CN" sz="2800" b="1" dirty="0">
                <a:latin typeface="Times New Roman" panose="02020603050405020304" pitchFamily="18" charset="0"/>
                <a:sym typeface="宋体" panose="02010600030101010101" pitchFamily="2" charset="-122"/>
              </a:rPr>
              <a:t>)</a:t>
            </a:r>
            <a:r>
              <a:rPr lang="zh-CN" altLang="en-US" sz="2000" dirty="0">
                <a:latin typeface="宋体" panose="02010600030101010101" pitchFamily="2" charset="-122"/>
                <a:sym typeface="宋体" panose="02010600030101010101" pitchFamily="2" charset="-122"/>
              </a:rPr>
              <a:t>：</a:t>
            </a:r>
            <a:endParaRPr lang="zh-CN" altLang="en-US" sz="2000" dirty="0">
              <a:latin typeface="Times New Roman" panose="02020603050405020304" pitchFamily="18" charset="0"/>
            </a:endParaRPr>
          </a:p>
        </p:txBody>
      </p:sp>
      <p:sp>
        <p:nvSpPr>
          <p:cNvPr id="9" name="文本框 7"/>
          <p:cNvSpPr txBox="1">
            <a:spLocks noChangeArrowheads="1"/>
          </p:cNvSpPr>
          <p:nvPr/>
        </p:nvSpPr>
        <p:spPr bwMode="auto">
          <a:xfrm>
            <a:off x="539750" y="4340225"/>
            <a:ext cx="1255713" cy="522288"/>
          </a:xfrm>
          <a:prstGeom prst="rect">
            <a:avLst/>
          </a:prstGeom>
          <a:noFill/>
          <a:ln w="9525">
            <a:noFill/>
            <a:miter lim="800000"/>
          </a:ln>
        </p:spPr>
        <p:txBody>
          <a:bodyPr wrap="none">
            <a:spAutoFit/>
          </a:bodyPr>
          <a:lstStyle/>
          <a:p>
            <a:r>
              <a:rPr lang="zh-CN" altLang="en-US" sz="2800" b="1" dirty="0">
                <a:solidFill>
                  <a:srgbClr val="C00000"/>
                </a:solidFill>
                <a:latin typeface="宋体" panose="02010600030101010101" pitchFamily="2" charset="-122"/>
                <a:sym typeface="宋体" panose="02010600030101010101" pitchFamily="2" charset="-122"/>
              </a:rPr>
              <a:t>刻度尺</a:t>
            </a:r>
            <a:endParaRPr lang="zh-CN" altLang="en-US" sz="2800" b="1" dirty="0">
              <a:solidFill>
                <a:srgbClr val="C00000"/>
              </a:solidFill>
              <a:latin typeface="宋体" panose="02010600030101010101" pitchFamily="2" charset="-122"/>
              <a:sym typeface="宋体" panose="02010600030101010101" pitchFamily="2" charset="-122"/>
            </a:endParaRPr>
          </a:p>
        </p:txBody>
      </p:sp>
      <p:sp>
        <p:nvSpPr>
          <p:cNvPr id="10" name="文本框 6"/>
          <p:cNvSpPr txBox="1">
            <a:spLocks noChangeArrowheads="1"/>
          </p:cNvSpPr>
          <p:nvPr/>
        </p:nvSpPr>
        <p:spPr bwMode="auto">
          <a:xfrm>
            <a:off x="2446338" y="4340225"/>
            <a:ext cx="898525" cy="522288"/>
          </a:xfrm>
          <a:prstGeom prst="rect">
            <a:avLst/>
          </a:prstGeom>
          <a:noFill/>
          <a:ln w="9525">
            <a:noFill/>
            <a:miter lim="800000"/>
          </a:ln>
        </p:spPr>
        <p:txBody>
          <a:bodyPr wrap="none">
            <a:spAutoFit/>
          </a:bodyPr>
          <a:lstStyle/>
          <a:p>
            <a:r>
              <a:rPr lang="zh-CN" altLang="en-US" sz="2800" b="1">
                <a:solidFill>
                  <a:srgbClr val="C00000"/>
                </a:solidFill>
                <a:latin typeface="宋体" panose="02010600030101010101" pitchFamily="2" charset="-122"/>
                <a:sym typeface="宋体" panose="02010600030101010101" pitchFamily="2" charset="-122"/>
              </a:rPr>
              <a:t>秒表</a:t>
            </a:r>
            <a:endParaRPr lang="zh-CN" altLang="en-US" sz="2800" b="1">
              <a:solidFill>
                <a:srgbClr val="C00000"/>
              </a:solidFill>
              <a:latin typeface="宋体" panose="02010600030101010101" pitchFamily="2" charset="-122"/>
              <a:sym typeface="宋体" panose="02010600030101010101" pitchFamily="2" charset="-122"/>
            </a:endParaRPr>
          </a:p>
        </p:txBody>
      </p:sp>
      <p:grpSp>
        <p:nvGrpSpPr>
          <p:cNvPr id="11" name="组合 10"/>
          <p:cNvGrpSpPr/>
          <p:nvPr/>
        </p:nvGrpSpPr>
        <p:grpSpPr>
          <a:xfrm>
            <a:off x="4034473" y="2646363"/>
            <a:ext cx="1792287" cy="1089025"/>
            <a:chOff x="567" y="2567"/>
            <a:chExt cx="1129" cy="686"/>
          </a:xfrm>
        </p:grpSpPr>
        <p:grpSp>
          <p:nvGrpSpPr>
            <p:cNvPr id="12" name="组合 124940"/>
            <p:cNvGrpSpPr/>
            <p:nvPr/>
          </p:nvGrpSpPr>
          <p:grpSpPr>
            <a:xfrm>
              <a:off x="567" y="2567"/>
              <a:ext cx="1129" cy="686"/>
              <a:chOff x="567" y="2567"/>
              <a:chExt cx="1129" cy="686"/>
            </a:xfrm>
          </p:grpSpPr>
          <p:sp>
            <p:nvSpPr>
              <p:cNvPr id="14" name="文本框 124933"/>
              <p:cNvSpPr txBox="1"/>
              <p:nvPr/>
            </p:nvSpPr>
            <p:spPr>
              <a:xfrm>
                <a:off x="567" y="2742"/>
                <a:ext cx="680" cy="329"/>
              </a:xfrm>
              <a:prstGeom prst="rect">
                <a:avLst/>
              </a:prstGeom>
              <a:noFill/>
              <a:ln w="9525">
                <a:noFill/>
              </a:ln>
            </p:spPr>
            <p:txBody>
              <a:bodyPr anchor="ctr">
                <a:spAutoFit/>
              </a:bodyPr>
              <a:lstStyle/>
              <a:p>
                <a:pPr>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v</a:t>
                </a:r>
                <a:r>
                  <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rPr>
                  <a: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sp>
            <p:nvSpPr>
              <p:cNvPr id="15" name="矩形 14"/>
              <p:cNvSpPr/>
              <p:nvPr/>
            </p:nvSpPr>
            <p:spPr>
              <a:xfrm>
                <a:off x="801" y="2567"/>
                <a:ext cx="895" cy="406"/>
              </a:xfrm>
              <a:prstGeom prst="rect">
                <a:avLst/>
              </a:prstGeom>
              <a:noFill/>
              <a:ln w="9525">
                <a:noFill/>
              </a:ln>
            </p:spPr>
            <p:txBody>
              <a:bodyPr anchor="ctr">
                <a:spAutoFit/>
              </a:bodyPr>
              <a:lstStyle/>
              <a:p>
                <a:pPr>
                  <a:buClr>
                    <a:schemeClr val="bg1"/>
                  </a:buClr>
                </a:pPr>
                <a:r>
                  <a:rPr lang="en-US" altLang="zh-CN" sz="3600" dirty="0">
                    <a:effectLst>
                      <a:outerShdw blurRad="38100" dist="38100" dir="2700000">
                        <a:srgbClr val="C0C0C0"/>
                      </a:outerShdw>
                    </a:effectLst>
                    <a:latin typeface="Times New Roman" panose="02020603050405020304" pitchFamily="18" charset="0"/>
                  </a:rPr>
                  <a:t>    </a:t>
                </a: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S</a:t>
                </a:r>
                <a:endParaRPr lang="en-US" altLang="zh-CN" sz="3600" dirty="0">
                  <a:effectLst>
                    <a:outerShdw blurRad="38100" dist="38100" dir="2700000">
                      <a:srgbClr val="C0C0C0"/>
                    </a:outerShdw>
                  </a:effectLst>
                  <a:latin typeface="Times New Roman" panose="02020603050405020304" pitchFamily="18" charset="0"/>
                </a:endParaRPr>
              </a:p>
            </p:txBody>
          </p:sp>
          <p:sp>
            <p:nvSpPr>
              <p:cNvPr id="16" name="矩形 15"/>
              <p:cNvSpPr/>
              <p:nvPr/>
            </p:nvSpPr>
            <p:spPr>
              <a:xfrm>
                <a:off x="1100" y="2924"/>
                <a:ext cx="528" cy="329"/>
              </a:xfrm>
              <a:prstGeom prst="rect">
                <a:avLst/>
              </a:prstGeom>
              <a:noFill/>
              <a:ln w="9525">
                <a:noFill/>
              </a:ln>
            </p:spPr>
            <p:txBody>
              <a:bodyPr anchor="ctr">
                <a:spAutoFit/>
              </a:bodyPr>
              <a:lstStyle/>
              <a:p>
                <a:pPr algn="l">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grpSp>
        <p:sp>
          <p:nvSpPr>
            <p:cNvPr id="13" name="直接连接符 12"/>
            <p:cNvSpPr/>
            <p:nvPr/>
          </p:nvSpPr>
          <p:spPr>
            <a:xfrm>
              <a:off x="964" y="2931"/>
              <a:ext cx="499" cy="0"/>
            </a:xfrm>
            <a:prstGeom prst="line">
              <a:avLst/>
            </a:prstGeom>
            <a:ln w="38100" cap="flat" cmpd="sng">
              <a:solidFill>
                <a:srgbClr val="FF0000"/>
              </a:solidFill>
              <a:prstDash val="solid"/>
              <a:headEnd type="none" w="med" len="med"/>
              <a:tailEnd type="none" w="med" len="med"/>
            </a:ln>
          </p:spPr>
        </p:sp>
      </p:gr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438149" y="2152650"/>
            <a:ext cx="11134725" cy="3378200"/>
          </a:xfrm>
          <a:prstGeom prst="rect">
            <a:avLst/>
          </a:prstGeom>
          <a:noFill/>
          <a:ln>
            <a:noFill/>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0">
              <a:lnSpc>
                <a:spcPct val="150000"/>
              </a:lnSpc>
              <a:buFontTx/>
              <a:buNone/>
              <a:defRPr/>
            </a:pPr>
            <a:r>
              <a:rPr lang="en-US" altLang="zh-CN" sz="2800" b="1" dirty="0">
                <a:latin typeface="+中文正文" charset="0"/>
                <a:ea typeface="+mn-ea"/>
              </a:rPr>
              <a:t>1.用弹簧或橡皮筋制作简易测力计。</a:t>
            </a:r>
            <a:endParaRPr lang="en-US" altLang="zh-CN" sz="2800" b="1" dirty="0">
              <a:latin typeface="+中文正文" charset="0"/>
              <a:ea typeface="+mn-ea"/>
            </a:endParaRPr>
          </a:p>
          <a:p>
            <a:pPr indent="0">
              <a:lnSpc>
                <a:spcPct val="150000"/>
              </a:lnSpc>
              <a:buFontTx/>
              <a:buNone/>
              <a:defRPr/>
            </a:pPr>
            <a:r>
              <a:rPr lang="en-US" altLang="zh-CN" sz="2800" b="1" dirty="0">
                <a:latin typeface="+中文正文" charset="0"/>
                <a:ea typeface="+mn-ea"/>
              </a:rPr>
              <a:t>2.用饮料软管制作喷雾器。</a:t>
            </a:r>
            <a:endParaRPr lang="en-US" altLang="zh-CN" sz="2800" b="1" dirty="0">
              <a:latin typeface="+中文正文" charset="0"/>
              <a:ea typeface="+mn-ea"/>
            </a:endParaRPr>
          </a:p>
          <a:p>
            <a:pPr indent="0">
              <a:lnSpc>
                <a:spcPct val="150000"/>
              </a:lnSpc>
              <a:buFontTx/>
              <a:buNone/>
              <a:defRPr/>
            </a:pPr>
            <a:r>
              <a:rPr lang="en-US" altLang="zh-CN" sz="2800" b="1" dirty="0">
                <a:latin typeface="+中文正文" charset="0"/>
                <a:ea typeface="+mn-ea"/>
              </a:rPr>
              <a:t>3.用凸透镜制作简易望远镜,并用其观察远处景物。</a:t>
            </a:r>
            <a:endParaRPr lang="en-US" altLang="zh-CN" sz="2800" b="1" dirty="0">
              <a:latin typeface="+中文正文" charset="0"/>
              <a:ea typeface="+mn-ea"/>
            </a:endParaRPr>
          </a:p>
          <a:p>
            <a:pPr indent="0">
              <a:lnSpc>
                <a:spcPct val="150000"/>
              </a:lnSpc>
              <a:buFontTx/>
              <a:buNone/>
              <a:defRPr/>
            </a:pPr>
            <a:r>
              <a:rPr lang="en-US" altLang="zh-CN" sz="2800" b="1" dirty="0">
                <a:latin typeface="+中文正文" charset="0"/>
                <a:ea typeface="+mn-ea"/>
              </a:rPr>
              <a:t>4.利用磁铁和缝衣针制作指南针,验证同极相斥、异极相吸的现象。</a:t>
            </a:r>
            <a:endParaRPr lang="en-US" altLang="zh-CN" sz="2800" b="1" dirty="0">
              <a:latin typeface="+中文正文" charset="0"/>
              <a:ea typeface="+mn-ea"/>
            </a:endParaRPr>
          </a:p>
          <a:p>
            <a:pPr indent="0">
              <a:lnSpc>
                <a:spcPct val="150000"/>
              </a:lnSpc>
              <a:buFontTx/>
              <a:buNone/>
              <a:defRPr/>
            </a:pPr>
            <a:r>
              <a:rPr lang="en-US" altLang="zh-CN" sz="2800" b="1" dirty="0">
                <a:latin typeface="+中文正文" charset="0"/>
                <a:ea typeface="+mn-ea"/>
              </a:rPr>
              <a:t>5.用电磁继电器制作一个简易自动装置。</a:t>
            </a:r>
            <a:endParaRPr lang="en-US" altLang="zh-CN" sz="2400" dirty="0">
              <a:solidFill>
                <a:srgbClr val="CC0000"/>
              </a:solidFill>
              <a:latin typeface="+mn-ea"/>
              <a:ea typeface="+mn-ea"/>
            </a:endParaRPr>
          </a:p>
        </p:txBody>
      </p:sp>
      <p:sp>
        <p:nvSpPr>
          <p:cNvPr id="3" name="文本框 5"/>
          <p:cNvSpPr txBox="1">
            <a:spLocks noChangeArrowheads="1"/>
          </p:cNvSpPr>
          <p:nvPr/>
        </p:nvSpPr>
        <p:spPr bwMode="auto">
          <a:xfrm>
            <a:off x="414337" y="1176338"/>
            <a:ext cx="6434138" cy="523220"/>
          </a:xfrm>
          <a:prstGeom prst="rect">
            <a:avLst/>
          </a:prstGeom>
          <a:noFill/>
          <a:ln w="9525">
            <a:noFill/>
            <a:miter lim="800000"/>
          </a:ln>
        </p:spPr>
        <p:txBody>
          <a:bodyPr wrap="square">
            <a:spAutoFit/>
          </a:bodyPr>
          <a:lstStyle/>
          <a:p>
            <a:r>
              <a:rPr lang="zh-CN" altLang="en-US" sz="2800" b="1" dirty="0"/>
              <a:t>初中物理课程标准标：活动建议</a:t>
            </a:r>
            <a:endParaRPr lang="zh-CN" altLang="en-US" sz="2800" b="1" dirty="0"/>
          </a:p>
        </p:txBody>
      </p:sp>
      <p:sp>
        <p:nvSpPr>
          <p:cNvPr id="4" name="文本框 6"/>
          <p:cNvSpPr txBox="1">
            <a:spLocks noChangeArrowheads="1"/>
          </p:cNvSpPr>
          <p:nvPr/>
        </p:nvSpPr>
        <p:spPr bwMode="auto">
          <a:xfrm>
            <a:off x="2809875" y="1628775"/>
            <a:ext cx="3272262" cy="523875"/>
          </a:xfrm>
          <a:prstGeom prst="rect">
            <a:avLst/>
          </a:prstGeom>
          <a:noFill/>
          <a:ln w="9525">
            <a:noFill/>
            <a:miter lim="800000"/>
          </a:ln>
        </p:spPr>
        <p:txBody>
          <a:bodyPr wrap="square">
            <a:spAutoFit/>
          </a:bodyPr>
          <a:lstStyle/>
          <a:p>
            <a:pPr algn="ctr">
              <a:spcBef>
                <a:spcPct val="50000"/>
              </a:spcBef>
            </a:pPr>
            <a:r>
              <a:rPr lang="zh-CN" altLang="en-US" sz="2800" b="1" dirty="0">
                <a:solidFill>
                  <a:srgbClr val="C00000"/>
                </a:solidFill>
                <a:latin typeface="隶书" panose="02010509060101010101" pitchFamily="49" charset="-122"/>
                <a:ea typeface="隶书" panose="02010509060101010101" pitchFamily="49" charset="-122"/>
              </a:rPr>
              <a:t>制作类（</a:t>
            </a:r>
            <a:r>
              <a:rPr lang="en-US" altLang="zh-CN" sz="2800" b="1" dirty="0">
                <a:solidFill>
                  <a:srgbClr val="C00000"/>
                </a:solidFill>
                <a:latin typeface="隶书" panose="02010509060101010101" pitchFamily="49" charset="-122"/>
                <a:ea typeface="隶书" panose="02010509060101010101" pitchFamily="49" charset="-122"/>
              </a:rPr>
              <a:t>5</a:t>
            </a:r>
            <a:r>
              <a:rPr lang="zh-CN" altLang="en-US" sz="2800" b="1" dirty="0">
                <a:solidFill>
                  <a:srgbClr val="C00000"/>
                </a:solidFill>
                <a:latin typeface="隶书" panose="02010509060101010101" pitchFamily="49" charset="-122"/>
                <a:ea typeface="隶书" panose="02010509060101010101" pitchFamily="49" charset="-122"/>
              </a:rPr>
              <a:t>个）</a:t>
            </a:r>
            <a:endParaRPr lang="zh-CN" altLang="en-US" sz="2800" b="1" dirty="0">
              <a:solidFill>
                <a:srgbClr val="C00000"/>
              </a:solidFill>
              <a:latin typeface="隶书" panose="02010509060101010101" pitchFamily="49" charset="-122"/>
              <a:ea typeface="隶书" panose="020105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17" descr="C:\Users\Administrator\Desktop\2018山西物理教用\山西物理正文+答案\Z6-1.TIF"/>
          <p:cNvPicPr>
            <a:picLocks noChangeAspect="1" noChangeArrowheads="1"/>
          </p:cNvPicPr>
          <p:nvPr/>
        </p:nvPicPr>
        <p:blipFill>
          <a:blip r:embed="rId1" r:link="rId2"/>
          <a:srcRect/>
          <a:stretch>
            <a:fillRect/>
          </a:stretch>
        </p:blipFill>
        <p:spPr bwMode="auto">
          <a:xfrm>
            <a:off x="1530350" y="889000"/>
            <a:ext cx="6872288" cy="4398963"/>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238125" y="985838"/>
            <a:ext cx="11639550" cy="5262979"/>
          </a:xfrm>
          <a:prstGeom prst="rect">
            <a:avLst/>
          </a:prstGeom>
          <a:noFill/>
          <a:ln w="9525">
            <a:noFill/>
            <a:miter lim="800000"/>
          </a:ln>
        </p:spPr>
        <p:txBody>
          <a:bodyPr wrap="square">
            <a:spAutoFit/>
          </a:bodyPr>
          <a:lstStyle/>
          <a:p>
            <a:pPr indent="266700">
              <a:lnSpc>
                <a:spcPct val="150000"/>
              </a:lnSpc>
            </a:pPr>
            <a:r>
              <a:rPr lang="zh-CN" altLang="en-US" sz="2800" b="1" dirty="0">
                <a:solidFill>
                  <a:srgbClr val="C00000"/>
                </a:solidFill>
                <a:latin typeface="宋体" panose="02010600030101010101" pitchFamily="2" charset="-122"/>
              </a:rPr>
              <a:t>答：a.将滑块放在木块正上方，用刻度尺测出滑块到长木板底端的距离s</a:t>
            </a:r>
            <a:r>
              <a:rPr lang="zh-CN" altLang="en-US" sz="2800" b="1" baseline="-25000"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a:t>
            </a:r>
            <a:endParaRPr lang="zh-CN" altLang="en-US" sz="2800" b="1" dirty="0">
              <a:solidFill>
                <a:srgbClr val="C00000"/>
              </a:solidFill>
              <a:latin typeface="宋体" panose="02010600030101010101" pitchFamily="2" charset="-122"/>
            </a:endParaRPr>
          </a:p>
          <a:p>
            <a:pPr indent="266700">
              <a:lnSpc>
                <a:spcPct val="150000"/>
              </a:lnSpc>
            </a:pPr>
            <a:r>
              <a:rPr lang="zh-CN" altLang="en-US" sz="2800" b="1" dirty="0">
                <a:solidFill>
                  <a:srgbClr val="C00000"/>
                </a:solidFill>
                <a:latin typeface="宋体" panose="02010600030101010101" pitchFamily="2" charset="-122"/>
              </a:rPr>
              <a:t>b.将滑块由静止释放，同时按下秒表，记录滑块滑到长木板底端的时间t</a:t>
            </a:r>
            <a:r>
              <a:rPr lang="zh-CN" altLang="en-US" sz="2800" b="1" baseline="-25000"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a:t>
            </a:r>
            <a:endParaRPr lang="zh-CN" altLang="en-US" sz="2800" b="1" dirty="0">
              <a:solidFill>
                <a:srgbClr val="C00000"/>
              </a:solidFill>
              <a:latin typeface="宋体" panose="02010600030101010101" pitchFamily="2" charset="-122"/>
            </a:endParaRPr>
          </a:p>
          <a:p>
            <a:pPr indent="266700">
              <a:lnSpc>
                <a:spcPct val="150000"/>
              </a:lnSpc>
            </a:pPr>
            <a:r>
              <a:rPr lang="zh-CN" altLang="en-US" sz="2800" b="1" dirty="0">
                <a:solidFill>
                  <a:srgbClr val="C00000"/>
                </a:solidFill>
                <a:latin typeface="宋体" panose="02010600030101010101" pitchFamily="2" charset="-122"/>
              </a:rPr>
              <a:t>c.将木块向左移动改变长木板的倾斜程度，重复上述步骤两次，测得s</a:t>
            </a:r>
            <a:r>
              <a:rPr lang="zh-CN" altLang="en-US" sz="2800" b="1" baseline="-25000"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、t</a:t>
            </a:r>
            <a:r>
              <a:rPr lang="zh-CN" altLang="en-US" sz="2800" b="1" baseline="-25000"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和s</a:t>
            </a:r>
            <a:r>
              <a:rPr lang="zh-CN" altLang="en-US" sz="2800" b="1" baseline="-25000" dirty="0">
                <a:solidFill>
                  <a:srgbClr val="C00000"/>
                </a:solidFill>
                <a:latin typeface="宋体" panose="02010600030101010101" pitchFamily="2" charset="-122"/>
              </a:rPr>
              <a:t>3</a:t>
            </a:r>
            <a:r>
              <a:rPr lang="zh-CN" altLang="en-US" sz="2800" b="1" dirty="0">
                <a:solidFill>
                  <a:srgbClr val="C00000"/>
                </a:solidFill>
                <a:latin typeface="宋体" panose="02010600030101010101" pitchFamily="2" charset="-122"/>
              </a:rPr>
              <a:t>、t</a:t>
            </a:r>
            <a:r>
              <a:rPr lang="zh-CN" altLang="en-US" sz="2800" b="1" baseline="-25000" dirty="0">
                <a:solidFill>
                  <a:srgbClr val="C00000"/>
                </a:solidFill>
                <a:latin typeface="宋体" panose="02010600030101010101" pitchFamily="2" charset="-122"/>
              </a:rPr>
              <a:t>3</a:t>
            </a:r>
            <a:r>
              <a:rPr lang="zh-CN" altLang="en-US" sz="2800" b="1" dirty="0">
                <a:solidFill>
                  <a:srgbClr val="C00000"/>
                </a:solidFill>
                <a:latin typeface="宋体" panose="02010600030101010101" pitchFamily="2" charset="-122"/>
              </a:rPr>
              <a:t>；</a:t>
            </a:r>
            <a:endParaRPr lang="zh-CN" altLang="en-US" sz="2800" b="1" dirty="0">
              <a:solidFill>
                <a:srgbClr val="C00000"/>
              </a:solidFill>
              <a:latin typeface="宋体" panose="02010600030101010101" pitchFamily="2" charset="-122"/>
            </a:endParaRPr>
          </a:p>
          <a:p>
            <a:pPr indent="266700">
              <a:lnSpc>
                <a:spcPct val="150000"/>
              </a:lnSpc>
            </a:pPr>
            <a:r>
              <a:rPr lang="zh-CN" altLang="en-US" sz="2800" b="1" dirty="0">
                <a:solidFill>
                  <a:srgbClr val="C00000"/>
                </a:solidFill>
                <a:latin typeface="宋体" panose="02010600030101010101" pitchFamily="2" charset="-122"/>
              </a:rPr>
              <a:t>d.根据公式          ，计算出v</a:t>
            </a:r>
            <a:r>
              <a:rPr lang="zh-CN" altLang="en-US" sz="2800" b="1" baseline="-25000"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、v</a:t>
            </a:r>
            <a:r>
              <a:rPr lang="zh-CN" altLang="en-US" sz="2800" b="1" baseline="-25000"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、v</a:t>
            </a:r>
            <a:r>
              <a:rPr lang="zh-CN" altLang="en-US" sz="2800" b="1" baseline="-25000" dirty="0">
                <a:solidFill>
                  <a:srgbClr val="C00000"/>
                </a:solidFill>
                <a:latin typeface="宋体" panose="02010600030101010101" pitchFamily="2" charset="-122"/>
              </a:rPr>
              <a:t>3</a:t>
            </a:r>
            <a:r>
              <a:rPr lang="zh-CN" altLang="en-US" sz="2800" b="1" dirty="0">
                <a:solidFill>
                  <a:srgbClr val="C00000"/>
                </a:solidFill>
                <a:latin typeface="宋体" panose="02010600030101010101" pitchFamily="2" charset="-122"/>
              </a:rPr>
              <a:t>并进行比较，若v</a:t>
            </a:r>
            <a:r>
              <a:rPr lang="zh-CN" altLang="en-US" sz="2800" b="1" baseline="-25000"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＜v</a:t>
            </a:r>
            <a:r>
              <a:rPr lang="zh-CN" altLang="en-US" sz="2800" b="1" baseline="-25000" dirty="0">
                <a:solidFill>
                  <a:srgbClr val="C00000"/>
                </a:solidFill>
                <a:latin typeface="宋体" panose="02010600030101010101" pitchFamily="2" charset="-122"/>
              </a:rPr>
              <a:t>2</a:t>
            </a:r>
            <a:r>
              <a:rPr lang="zh-CN" altLang="en-US" sz="2800" b="1" dirty="0">
                <a:solidFill>
                  <a:srgbClr val="C00000"/>
                </a:solidFill>
                <a:latin typeface="宋体" panose="02010600030101010101" pitchFamily="2" charset="-122"/>
              </a:rPr>
              <a:t>＜v</a:t>
            </a:r>
            <a:r>
              <a:rPr lang="zh-CN" altLang="en-US" sz="2800" b="1" baseline="-25000" dirty="0">
                <a:solidFill>
                  <a:srgbClr val="C00000"/>
                </a:solidFill>
                <a:latin typeface="宋体" panose="02010600030101010101" pitchFamily="2" charset="-122"/>
              </a:rPr>
              <a:t>3</a:t>
            </a:r>
            <a:r>
              <a:rPr lang="zh-CN" altLang="en-US" sz="2800" b="1" dirty="0">
                <a:solidFill>
                  <a:srgbClr val="C00000"/>
                </a:solidFill>
                <a:latin typeface="宋体" panose="02010600030101010101" pitchFamily="2" charset="-122"/>
              </a:rPr>
              <a:t>则符合猜想；否则不符合。</a:t>
            </a:r>
            <a:endParaRPr lang="zh-CN" altLang="en-US" sz="2800" b="1" dirty="0">
              <a:solidFill>
                <a:srgbClr val="C00000"/>
              </a:solidFill>
              <a:latin typeface="宋体" panose="02010600030101010101" pitchFamily="2" charset="-122"/>
            </a:endParaRPr>
          </a:p>
        </p:txBody>
      </p:sp>
      <p:grpSp>
        <p:nvGrpSpPr>
          <p:cNvPr id="3" name="组合 2"/>
          <p:cNvGrpSpPr/>
          <p:nvPr/>
        </p:nvGrpSpPr>
        <p:grpSpPr>
          <a:xfrm>
            <a:off x="2434273" y="4684713"/>
            <a:ext cx="1792287" cy="1089025"/>
            <a:chOff x="567" y="2567"/>
            <a:chExt cx="1129" cy="686"/>
          </a:xfrm>
        </p:grpSpPr>
        <p:grpSp>
          <p:nvGrpSpPr>
            <p:cNvPr id="4" name="组合 124940"/>
            <p:cNvGrpSpPr/>
            <p:nvPr/>
          </p:nvGrpSpPr>
          <p:grpSpPr>
            <a:xfrm>
              <a:off x="567" y="2567"/>
              <a:ext cx="1129" cy="686"/>
              <a:chOff x="567" y="2567"/>
              <a:chExt cx="1129" cy="686"/>
            </a:xfrm>
          </p:grpSpPr>
          <p:sp>
            <p:nvSpPr>
              <p:cNvPr id="6" name="文本框 124933"/>
              <p:cNvSpPr txBox="1"/>
              <p:nvPr/>
            </p:nvSpPr>
            <p:spPr>
              <a:xfrm>
                <a:off x="567" y="2742"/>
                <a:ext cx="680" cy="329"/>
              </a:xfrm>
              <a:prstGeom prst="rect">
                <a:avLst/>
              </a:prstGeom>
              <a:noFill/>
              <a:ln w="9525">
                <a:noFill/>
              </a:ln>
            </p:spPr>
            <p:txBody>
              <a:bodyPr anchor="ctr">
                <a:spAutoFit/>
              </a:bodyPr>
              <a:lstStyle/>
              <a:p>
                <a:pPr>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v</a:t>
                </a:r>
                <a:r>
                  <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rPr>
                  <a: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sp>
            <p:nvSpPr>
              <p:cNvPr id="7" name="矩形 6"/>
              <p:cNvSpPr/>
              <p:nvPr/>
            </p:nvSpPr>
            <p:spPr>
              <a:xfrm>
                <a:off x="801" y="2567"/>
                <a:ext cx="895" cy="406"/>
              </a:xfrm>
              <a:prstGeom prst="rect">
                <a:avLst/>
              </a:prstGeom>
              <a:noFill/>
              <a:ln w="9525">
                <a:noFill/>
              </a:ln>
            </p:spPr>
            <p:txBody>
              <a:bodyPr anchor="ctr">
                <a:spAutoFit/>
              </a:bodyPr>
              <a:lstStyle/>
              <a:p>
                <a:pPr>
                  <a:buClr>
                    <a:schemeClr val="bg1"/>
                  </a:buClr>
                </a:pPr>
                <a:r>
                  <a:rPr lang="en-US" altLang="zh-CN" sz="3600" dirty="0">
                    <a:effectLst>
                      <a:outerShdw blurRad="38100" dist="38100" dir="2700000">
                        <a:srgbClr val="C0C0C0"/>
                      </a:outerShdw>
                    </a:effectLst>
                    <a:latin typeface="Times New Roman" panose="02020603050405020304" pitchFamily="18" charset="0"/>
                  </a:rPr>
                  <a:t>    </a:t>
                </a: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S</a:t>
                </a:r>
                <a:endParaRPr lang="en-US" altLang="zh-CN" sz="3600" dirty="0">
                  <a:effectLst>
                    <a:outerShdw blurRad="38100" dist="38100" dir="2700000">
                      <a:srgbClr val="C0C0C0"/>
                    </a:outerShdw>
                  </a:effectLst>
                  <a:latin typeface="Times New Roman" panose="02020603050405020304" pitchFamily="18" charset="0"/>
                </a:endParaRPr>
              </a:p>
            </p:txBody>
          </p:sp>
          <p:sp>
            <p:nvSpPr>
              <p:cNvPr id="8" name="矩形 7"/>
              <p:cNvSpPr/>
              <p:nvPr/>
            </p:nvSpPr>
            <p:spPr>
              <a:xfrm>
                <a:off x="1100" y="2924"/>
                <a:ext cx="528" cy="329"/>
              </a:xfrm>
              <a:prstGeom prst="rect">
                <a:avLst/>
              </a:prstGeom>
              <a:noFill/>
              <a:ln w="9525">
                <a:noFill/>
              </a:ln>
            </p:spPr>
            <p:txBody>
              <a:bodyPr anchor="ctr">
                <a:spAutoFit/>
              </a:bodyPr>
              <a:lstStyle/>
              <a:p>
                <a:pPr algn="l">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grpSp>
        <p:sp>
          <p:nvSpPr>
            <p:cNvPr id="5" name="直接连接符 4"/>
            <p:cNvSpPr/>
            <p:nvPr/>
          </p:nvSpPr>
          <p:spPr>
            <a:xfrm>
              <a:off x="964" y="2931"/>
              <a:ext cx="499" cy="0"/>
            </a:xfrm>
            <a:prstGeom prst="line">
              <a:avLst/>
            </a:prstGeom>
            <a:ln w="38100" cap="flat" cmpd="sng">
              <a:solidFill>
                <a:srgbClr val="FF0000"/>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课堂总结</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4" name="文本框 5"/>
          <p:cNvSpPr txBox="1">
            <a:spLocks noChangeArrowheads="1"/>
          </p:cNvSpPr>
          <p:nvPr/>
        </p:nvSpPr>
        <p:spPr bwMode="auto">
          <a:xfrm>
            <a:off x="542925" y="1257300"/>
            <a:ext cx="3791423" cy="523220"/>
          </a:xfrm>
          <a:prstGeom prst="rect">
            <a:avLst/>
          </a:prstGeom>
          <a:noFill/>
          <a:ln w="9525">
            <a:noFill/>
            <a:miter lim="800000"/>
          </a:ln>
        </p:spPr>
        <p:txBody>
          <a:bodyPr wrap="none">
            <a:spAutoFit/>
          </a:bodyPr>
          <a:lstStyle/>
          <a:p>
            <a:r>
              <a:rPr lang="zh-CN" altLang="en-US" sz="2800" b="1" dirty="0"/>
              <a:t>一、物理课标标准要求</a:t>
            </a:r>
            <a:endParaRPr lang="zh-CN" altLang="en-US" sz="2800" b="1" dirty="0"/>
          </a:p>
        </p:txBody>
      </p:sp>
      <p:sp>
        <p:nvSpPr>
          <p:cNvPr id="5" name="矩形 4"/>
          <p:cNvSpPr/>
          <p:nvPr/>
        </p:nvSpPr>
        <p:spPr>
          <a:xfrm>
            <a:off x="574290" y="1987034"/>
            <a:ext cx="3791423" cy="523220"/>
          </a:xfrm>
          <a:prstGeom prst="rect">
            <a:avLst/>
          </a:prstGeom>
        </p:spPr>
        <p:txBody>
          <a:bodyPr wrap="none">
            <a:spAutoFit/>
          </a:bodyPr>
          <a:lstStyle/>
          <a:p>
            <a:r>
              <a:rPr lang="zh-CN" altLang="en-US" sz="2800" b="1" noProof="1"/>
              <a:t>二</a:t>
            </a:r>
            <a:r>
              <a:rPr lang="zh-CN" altLang="zh-CN" sz="2800" b="1" noProof="1"/>
              <a:t>、实验设计题的特点</a:t>
            </a:r>
            <a:endParaRPr lang="zh-CN" altLang="en-US" sz="2800" b="1" dirty="0"/>
          </a:p>
        </p:txBody>
      </p:sp>
      <p:sp>
        <p:nvSpPr>
          <p:cNvPr id="6" name="矩形 5"/>
          <p:cNvSpPr/>
          <p:nvPr/>
        </p:nvSpPr>
        <p:spPr>
          <a:xfrm>
            <a:off x="657224" y="2655565"/>
            <a:ext cx="11182351" cy="4021614"/>
          </a:xfrm>
          <a:prstGeom prst="rect">
            <a:avLst/>
          </a:prstGeom>
        </p:spPr>
        <p:txBody>
          <a:bodyPr wrap="square">
            <a:spAutoFit/>
          </a:bodyPr>
          <a:lstStyle/>
          <a:p>
            <a:pPr marL="228600" lvl="0" indent="-228600">
              <a:lnSpc>
                <a:spcPct val="150000"/>
              </a:lnSpc>
              <a:spcBef>
                <a:spcPts val="1000"/>
              </a:spcBef>
              <a:defRPr/>
            </a:pPr>
            <a:r>
              <a:rPr lang="zh-CN" altLang="zh-CN" sz="2800" b="1" noProof="1"/>
              <a:t>三、复习时应注意的问题</a:t>
            </a:r>
            <a:endParaRPr lang="zh-CN" altLang="zh-CN" sz="2800" b="1" noProof="1"/>
          </a:p>
          <a:p>
            <a:pPr marL="228600" lvl="0" indent="-228600">
              <a:lnSpc>
                <a:spcPct val="150000"/>
              </a:lnSpc>
              <a:spcBef>
                <a:spcPts val="1000"/>
              </a:spcBef>
              <a:defRPr/>
            </a:pPr>
            <a:r>
              <a:rPr lang="zh-CN" altLang="zh-CN" sz="2800" b="1" noProof="1"/>
              <a:t>（一）关注课本上的“演示实验”和小实验</a:t>
            </a:r>
            <a:endParaRPr lang="en-US" altLang="zh-CN" sz="2800" b="1" noProof="1"/>
          </a:p>
          <a:p>
            <a:pPr marL="228600" indent="-228600">
              <a:lnSpc>
                <a:spcPct val="150000"/>
              </a:lnSpc>
              <a:spcBef>
                <a:spcPts val="1000"/>
              </a:spcBef>
              <a:defRPr/>
            </a:pPr>
            <a:r>
              <a:rPr lang="zh-CN" altLang="en-US" sz="2800" b="1" noProof="1"/>
              <a:t>（二）关注课本课后的“课外活动（沪粤版）”和“想想做做及动手动脑学物理（人教版）”及课标中的活动建议</a:t>
            </a:r>
            <a:endParaRPr lang="zh-CN" altLang="en-US" sz="2800" b="1" noProof="1"/>
          </a:p>
          <a:p>
            <a:pPr marL="228600" lvl="0" indent="-228600">
              <a:lnSpc>
                <a:spcPct val="150000"/>
              </a:lnSpc>
              <a:spcBef>
                <a:spcPts val="1000"/>
              </a:spcBef>
              <a:defRPr/>
            </a:pPr>
            <a:endParaRPr lang="en-US" altLang="zh-CN" b="1" noProof="1"/>
          </a:p>
          <a:p>
            <a:pPr marL="228600" lvl="0" indent="-228600">
              <a:lnSpc>
                <a:spcPct val="150000"/>
              </a:lnSpc>
              <a:spcBef>
                <a:spcPts val="1000"/>
              </a:spcBef>
              <a:defRPr/>
            </a:pPr>
            <a:endParaRPr lang="zh-CN" altLang="zh-CN" b="1" noProof="1"/>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líďè"/>
          <p:cNvSpPr txBox="1"/>
          <p:nvPr/>
        </p:nvSpPr>
        <p:spPr bwMode="auto">
          <a:xfrm>
            <a:off x="1241654" y="339447"/>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板书设计</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文本框 5"/>
          <p:cNvSpPr txBox="1">
            <a:spLocks noChangeArrowheads="1"/>
          </p:cNvSpPr>
          <p:nvPr/>
        </p:nvSpPr>
        <p:spPr bwMode="auto">
          <a:xfrm>
            <a:off x="542925" y="1257300"/>
            <a:ext cx="3791423" cy="523220"/>
          </a:xfrm>
          <a:prstGeom prst="rect">
            <a:avLst/>
          </a:prstGeom>
          <a:noFill/>
          <a:ln w="9525">
            <a:noFill/>
            <a:miter lim="800000"/>
          </a:ln>
        </p:spPr>
        <p:txBody>
          <a:bodyPr wrap="none">
            <a:spAutoFit/>
          </a:bodyPr>
          <a:lstStyle/>
          <a:p>
            <a:r>
              <a:rPr lang="zh-CN" altLang="en-US" sz="2800" b="1" dirty="0"/>
              <a:t>一、物理课标标准要求</a:t>
            </a:r>
            <a:endParaRPr lang="zh-CN" altLang="en-US" sz="2800" b="1" dirty="0"/>
          </a:p>
        </p:txBody>
      </p:sp>
      <p:sp>
        <p:nvSpPr>
          <p:cNvPr id="4" name="矩形 3"/>
          <p:cNvSpPr/>
          <p:nvPr/>
        </p:nvSpPr>
        <p:spPr>
          <a:xfrm>
            <a:off x="574290" y="1987034"/>
            <a:ext cx="3791423" cy="523220"/>
          </a:xfrm>
          <a:prstGeom prst="rect">
            <a:avLst/>
          </a:prstGeom>
        </p:spPr>
        <p:txBody>
          <a:bodyPr wrap="none">
            <a:spAutoFit/>
          </a:bodyPr>
          <a:lstStyle/>
          <a:p>
            <a:r>
              <a:rPr lang="zh-CN" altLang="en-US" sz="2800" b="1" noProof="1"/>
              <a:t>二</a:t>
            </a:r>
            <a:r>
              <a:rPr lang="zh-CN" altLang="zh-CN" sz="2800" b="1" noProof="1"/>
              <a:t>、实验设计题的特点</a:t>
            </a:r>
            <a:endParaRPr lang="zh-CN" altLang="en-US" sz="2800" b="1" dirty="0"/>
          </a:p>
        </p:txBody>
      </p:sp>
      <p:sp>
        <p:nvSpPr>
          <p:cNvPr id="5" name="矩形 4"/>
          <p:cNvSpPr/>
          <p:nvPr/>
        </p:nvSpPr>
        <p:spPr>
          <a:xfrm>
            <a:off x="581024" y="2655565"/>
            <a:ext cx="11182351" cy="4021614"/>
          </a:xfrm>
          <a:prstGeom prst="rect">
            <a:avLst/>
          </a:prstGeom>
        </p:spPr>
        <p:txBody>
          <a:bodyPr wrap="square">
            <a:spAutoFit/>
          </a:bodyPr>
          <a:lstStyle/>
          <a:p>
            <a:pPr marL="228600" lvl="0" indent="-228600">
              <a:lnSpc>
                <a:spcPct val="150000"/>
              </a:lnSpc>
              <a:spcBef>
                <a:spcPts val="1000"/>
              </a:spcBef>
              <a:defRPr/>
            </a:pPr>
            <a:r>
              <a:rPr lang="zh-CN" altLang="zh-CN" sz="2800" b="1" noProof="1"/>
              <a:t>三、复习时应注意的问题</a:t>
            </a:r>
            <a:endParaRPr lang="zh-CN" altLang="zh-CN" sz="2800" b="1" noProof="1"/>
          </a:p>
          <a:p>
            <a:pPr marL="228600" lvl="0" indent="-228600">
              <a:lnSpc>
                <a:spcPct val="150000"/>
              </a:lnSpc>
              <a:spcBef>
                <a:spcPts val="1000"/>
              </a:spcBef>
              <a:defRPr/>
            </a:pPr>
            <a:r>
              <a:rPr lang="zh-CN" altLang="zh-CN" sz="2800" b="1" noProof="1"/>
              <a:t>（一）关注课本上的“演示实验”和小实验</a:t>
            </a:r>
            <a:endParaRPr lang="en-US" altLang="zh-CN" sz="2800" b="1" noProof="1"/>
          </a:p>
          <a:p>
            <a:pPr marL="228600" indent="-228600">
              <a:lnSpc>
                <a:spcPct val="150000"/>
              </a:lnSpc>
              <a:spcBef>
                <a:spcPts val="1000"/>
              </a:spcBef>
              <a:defRPr/>
            </a:pPr>
            <a:r>
              <a:rPr lang="zh-CN" altLang="en-US" sz="2800" b="1" noProof="1"/>
              <a:t>（二）关注课本课后的“课外活动（沪粤版）”和“想想做做及动手动脑学物理（人教版）”及课标中的活动建议</a:t>
            </a:r>
            <a:endParaRPr lang="zh-CN" altLang="en-US" sz="2800" b="1" noProof="1"/>
          </a:p>
          <a:p>
            <a:pPr marL="228600" lvl="0" indent="-228600">
              <a:lnSpc>
                <a:spcPct val="150000"/>
              </a:lnSpc>
              <a:spcBef>
                <a:spcPts val="1000"/>
              </a:spcBef>
              <a:defRPr/>
            </a:pPr>
            <a:endParaRPr lang="en-US" altLang="zh-CN" b="1" noProof="1"/>
          </a:p>
          <a:p>
            <a:pPr marL="228600" lvl="0" indent="-228600">
              <a:lnSpc>
                <a:spcPct val="150000"/>
              </a:lnSpc>
              <a:spcBef>
                <a:spcPts val="1000"/>
              </a:spcBef>
              <a:defRPr/>
            </a:pPr>
            <a:endParaRPr lang="zh-CN" altLang="zh-CN" b="1" noProof="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líďè"/>
          <p:cNvSpPr txBox="1"/>
          <p:nvPr/>
        </p:nvSpPr>
        <p:spPr bwMode="auto">
          <a:xfrm>
            <a:off x="1339858" y="397889"/>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作业布置</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4" name="文本框 1"/>
          <p:cNvSpPr txBox="1">
            <a:spLocks noChangeArrowheads="1"/>
          </p:cNvSpPr>
          <p:nvPr/>
        </p:nvSpPr>
        <p:spPr bwMode="auto">
          <a:xfrm>
            <a:off x="565150" y="1219200"/>
            <a:ext cx="11112500" cy="1384300"/>
          </a:xfrm>
          <a:prstGeom prst="rect">
            <a:avLst/>
          </a:prstGeom>
          <a:noFill/>
          <a:ln w="9525">
            <a:noFill/>
            <a:miter lim="800000"/>
          </a:ln>
        </p:spPr>
        <p:txBody>
          <a:bodyPr wrap="square">
            <a:spAutoFit/>
          </a:bodyPr>
          <a:lstStyle/>
          <a:p>
            <a:pPr indent="268605">
              <a:lnSpc>
                <a:spcPct val="150000"/>
              </a:lnSpc>
            </a:pPr>
            <a:r>
              <a:rPr lang="en-US" altLang="zh-CN" sz="2800" b="1" dirty="0">
                <a:latin typeface="Times New Roman" panose="02020603050405020304" pitchFamily="18" charset="0"/>
                <a:sym typeface="宋体" panose="02010600030101010101" pitchFamily="2" charset="-122"/>
              </a:rPr>
              <a:t>(</a:t>
            </a:r>
            <a:r>
              <a:rPr lang="zh-CN" altLang="en-US" sz="2800" b="1" dirty="0">
                <a:latin typeface="楷体_GB2312" panose="02010609030101010101" pitchFamily="49" charset="-122"/>
                <a:ea typeface="楷体_GB2312" panose="02010609030101010101" pitchFamily="49" charset="-122"/>
                <a:sym typeface="宋体" panose="02010600030101010101" pitchFamily="2" charset="-122"/>
              </a:rPr>
              <a:t>河北中考</a:t>
            </a:r>
            <a:r>
              <a:rPr lang="en-US" altLang="zh-CN" sz="2800" b="1" dirty="0">
                <a:latin typeface="Times New Roman" panose="02020603050405020304" pitchFamily="18" charset="0"/>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用直角三角尺、重垂线来判断桌面是否水平。操作方法：</a:t>
            </a:r>
            <a:r>
              <a:rPr lang="en-US" altLang="zh-CN" sz="2800" b="1" dirty="0">
                <a:latin typeface="Times New Roman" panose="02020603050405020304" pitchFamily="18" charset="0"/>
                <a:sym typeface="宋体" panose="02010600030101010101" pitchFamily="2" charset="-122"/>
              </a:rPr>
              <a:t>(</a:t>
            </a:r>
            <a:r>
              <a:rPr lang="zh-CN" altLang="en-US" sz="2800" b="1" dirty="0">
                <a:latin typeface="宋体" panose="02010600030101010101" pitchFamily="2" charset="-122"/>
                <a:sym typeface="宋体" panose="02010600030101010101" pitchFamily="2" charset="-122"/>
              </a:rPr>
              <a:t>也可以用图描述操作方法</a:t>
            </a:r>
            <a:r>
              <a:rPr lang="en-US" altLang="zh-CN" sz="2800" b="1" dirty="0">
                <a:latin typeface="Times New Roman" panose="02020603050405020304" pitchFamily="18" charset="0"/>
                <a:sym typeface="宋体" panose="02010600030101010101" pitchFamily="2" charset="-122"/>
              </a:rPr>
              <a:t>)</a:t>
            </a:r>
            <a:endParaRPr lang="en-US" altLang="zh-CN" sz="2800" b="1" dirty="0">
              <a:latin typeface="Times New Roman" panose="02020603050405020304" pitchFamily="18" charset="0"/>
              <a:sym typeface="宋体" panose="02010600030101010101" pitchFamily="2" charset="-122"/>
            </a:endParaRPr>
          </a:p>
        </p:txBody>
      </p:sp>
      <p:sp>
        <p:nvSpPr>
          <p:cNvPr id="5" name="文本框 2"/>
          <p:cNvSpPr txBox="1">
            <a:spLocks noChangeArrowheads="1"/>
          </p:cNvSpPr>
          <p:nvPr/>
        </p:nvSpPr>
        <p:spPr bwMode="auto">
          <a:xfrm>
            <a:off x="785813" y="2711450"/>
            <a:ext cx="7548562" cy="3970318"/>
          </a:xfrm>
          <a:prstGeom prst="rect">
            <a:avLst/>
          </a:prstGeom>
          <a:noFill/>
          <a:ln w="9525">
            <a:noFill/>
            <a:miter lim="800000"/>
          </a:ln>
        </p:spPr>
        <p:txBody>
          <a:bodyPr wrap="square">
            <a:spAutoFit/>
          </a:bodyPr>
          <a:lstStyle/>
          <a:p>
            <a:pPr>
              <a:lnSpc>
                <a:spcPct val="150000"/>
              </a:lnSpc>
            </a:pPr>
            <a:r>
              <a:rPr lang="zh-CN" altLang="en-US" sz="2800" b="1" dirty="0">
                <a:solidFill>
                  <a:srgbClr val="C00000"/>
                </a:solidFill>
                <a:latin typeface="宋体" panose="02010600030101010101" pitchFamily="2" charset="-122"/>
                <a:sym typeface="宋体" panose="02010600030101010101" pitchFamily="2" charset="-122"/>
              </a:rPr>
              <a:t>答：操作方法：如答图所示，将重锤线固定在锐角顶点上，再将三角尺竖直放在被测桌面上，使一直角边与桌面重合，观察重锤线是否与另一直角边平行，改变三角尺在桌面上的位置，重复上述操作</a:t>
            </a:r>
            <a:endParaRPr lang="zh-CN" altLang="en-US" sz="2800" b="1" dirty="0">
              <a:solidFill>
                <a:srgbClr val="C00000"/>
              </a:solidFill>
              <a:latin typeface="宋体" panose="02010600030101010101" pitchFamily="2" charset="-122"/>
              <a:sym typeface="宋体" panose="02010600030101010101" pitchFamily="2" charset="-122"/>
            </a:endParaRPr>
          </a:p>
          <a:p>
            <a:pPr>
              <a:lnSpc>
                <a:spcPct val="150000"/>
              </a:lnSpc>
            </a:pPr>
            <a:endParaRPr lang="zh-CN" altLang="en-US" sz="2800" b="1" dirty="0">
              <a:solidFill>
                <a:srgbClr val="FF0000"/>
              </a:solidFill>
              <a:latin typeface="宋体" panose="02010600030101010101" pitchFamily="2" charset="-122"/>
            </a:endParaRPr>
          </a:p>
        </p:txBody>
      </p:sp>
      <p:pic>
        <p:nvPicPr>
          <p:cNvPr id="6" name="图片 818" descr="C:\Users\Administrator\Desktop\2018山西物理教用\山西物理正文+答案\E124.TIF"/>
          <p:cNvPicPr>
            <a:picLocks noChangeAspect="1" noChangeArrowheads="1"/>
          </p:cNvPicPr>
          <p:nvPr/>
        </p:nvPicPr>
        <p:blipFill>
          <a:blip r:embed="rId1" r:link="rId2"/>
          <a:srcRect/>
          <a:stretch>
            <a:fillRect/>
          </a:stretch>
        </p:blipFill>
        <p:spPr bwMode="auto">
          <a:xfrm>
            <a:off x="8231188" y="2751138"/>
            <a:ext cx="3421062" cy="23844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0242"/>
          <p:cNvSpPr txBox="1">
            <a:spLocks noRot="1"/>
          </p:cNvSpPr>
          <p:nvPr/>
        </p:nvSpPr>
        <p:spPr>
          <a:xfrm>
            <a:off x="314325" y="990600"/>
            <a:ext cx="11544300" cy="5638800"/>
          </a:xfrm>
          <a:prstGeom prst="rect">
            <a:avLst/>
          </a:prstGeom>
        </p:spPr>
        <p:txBody>
          <a:bodyPr/>
          <a:lstStyle/>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例1： “圆梦”实践活动小组正在自制测量仪器，下列是他们制成的未标注刻度的半成品，请你任选一项，借助必要的器材为其粗略标注刻度。</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chemeClr val="tx1"/>
                </a:solidFill>
                <a:effectLst/>
                <a:uLnTx/>
                <a:uFillTx/>
                <a:latin typeface="+mn-lt"/>
                <a:ea typeface="+mn-ea"/>
                <a:cs typeface="+mn-cs"/>
              </a:rPr>
              <a:t>A.</a:t>
            </a:r>
            <a:r>
              <a:rPr kumimoji="0" lang="zh-CN" altLang="zh-CN" sz="2800" b="1" i="0" u="none" strike="noStrike" kern="1200" cap="none" spc="0" normalizeH="0" baseline="0" noProof="1">
                <a:ln>
                  <a:noFill/>
                </a:ln>
                <a:solidFill>
                  <a:schemeClr val="tx1"/>
                </a:solidFill>
                <a:effectLst/>
                <a:uLnTx/>
                <a:uFillTx/>
                <a:latin typeface="+mn-lt"/>
                <a:ea typeface="+mn-ea"/>
                <a:cs typeface="+mn-cs"/>
              </a:rPr>
              <a:t>用小瓶、细管和煤油制成的液体温度计(要求:量程0一100℃，分度值2℃)。</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chemeClr val="tx1"/>
                </a:solidFill>
                <a:effectLst/>
                <a:uLnTx/>
                <a:uFillTx/>
                <a:latin typeface="+mn-lt"/>
                <a:ea typeface="+mn-ea"/>
                <a:cs typeface="+mn-cs"/>
              </a:rPr>
              <a:t>B.</a:t>
            </a:r>
            <a:r>
              <a:rPr kumimoji="0" lang="zh-CN" altLang="zh-CN" sz="2800" b="1" i="0" u="none" strike="noStrike" kern="1200" cap="none" spc="0" normalizeH="0" baseline="0" noProof="1">
                <a:ln>
                  <a:noFill/>
                </a:ln>
                <a:solidFill>
                  <a:schemeClr val="tx1"/>
                </a:solidFill>
                <a:effectLst/>
                <a:uLnTx/>
                <a:uFillTx/>
                <a:latin typeface="+mn-lt"/>
                <a:ea typeface="+mn-ea"/>
                <a:cs typeface="+mn-cs"/>
              </a:rPr>
              <a:t>用弹簧或橡皮筋制作的简易测力计(要求:量程</a:t>
            </a:r>
            <a:r>
              <a:rPr kumimoji="0" lang="en-US" altLang="zh-CN" sz="2800" b="1" i="0" u="none" strike="noStrike" kern="1200" cap="none" spc="0" normalizeH="0" baseline="0" noProof="1">
                <a:ln>
                  <a:noFill/>
                </a:ln>
                <a:solidFill>
                  <a:schemeClr val="tx1"/>
                </a:solidFill>
                <a:effectLst/>
                <a:uLnTx/>
                <a:uFillTx/>
                <a:latin typeface="+mn-lt"/>
                <a:ea typeface="+mn-ea"/>
                <a:cs typeface="+mn-cs"/>
              </a:rPr>
              <a:t>5N</a:t>
            </a:r>
            <a:r>
              <a:rPr kumimoji="0" lang="zh-CN" altLang="zh-CN" sz="2800" b="1" i="0" u="none" strike="noStrike" kern="1200" cap="none" spc="0" normalizeH="0" baseline="0" noProof="1">
                <a:ln>
                  <a:noFill/>
                </a:ln>
                <a:solidFill>
                  <a:schemeClr val="tx1"/>
                </a:solidFill>
                <a:effectLst/>
                <a:uLnTx/>
                <a:uFillTx/>
                <a:latin typeface="+mn-lt"/>
                <a:ea typeface="+mn-ea"/>
                <a:cs typeface="+mn-cs"/>
              </a:rPr>
              <a:t>，分度值</a:t>
            </a:r>
            <a:r>
              <a:rPr kumimoji="0" lang="en-US" altLang="zh-CN" sz="2800" b="1" i="0" u="none" strike="noStrike" kern="1200" cap="none" spc="0" normalizeH="0" baseline="0" noProof="1">
                <a:ln>
                  <a:noFill/>
                </a:ln>
                <a:solidFill>
                  <a:schemeClr val="tx1"/>
                </a:solidFill>
                <a:effectLst/>
                <a:uLnTx/>
                <a:uFillTx/>
                <a:latin typeface="+mn-lt"/>
                <a:ea typeface="+mn-ea"/>
                <a:cs typeface="+mn-cs"/>
              </a:rPr>
              <a:t>0.5N)。</a:t>
            </a:r>
            <a:endParaRPr kumimoji="0" lang="en-US"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chemeClr val="tx1"/>
                </a:solidFill>
                <a:effectLst/>
                <a:uLnTx/>
                <a:uFillTx/>
                <a:latin typeface="+mn-lt"/>
                <a:ea typeface="+mn-ea"/>
                <a:cs typeface="+mn-cs"/>
              </a:rPr>
              <a:t>C.</a:t>
            </a:r>
            <a:r>
              <a:rPr kumimoji="0" lang="zh-CN" altLang="zh-CN" sz="2800" b="1" i="0" u="none" strike="noStrike" kern="1200" cap="none" spc="0" normalizeH="0" baseline="0" noProof="1">
                <a:ln>
                  <a:noFill/>
                </a:ln>
                <a:solidFill>
                  <a:schemeClr val="tx1"/>
                </a:solidFill>
                <a:effectLst/>
                <a:uLnTx/>
                <a:uFillTx/>
                <a:latin typeface="+mn-lt"/>
                <a:ea typeface="+mn-ea"/>
                <a:cs typeface="+mn-cs"/>
              </a:rPr>
              <a:t>用纸条制作的卷尺(要求:量程</a:t>
            </a:r>
            <a:r>
              <a:rPr kumimoji="0" lang="en-US" altLang="zh-CN" sz="2800" b="1" i="0" u="none" strike="noStrike" kern="1200" cap="none" spc="0" normalizeH="0" baseline="0" noProof="1">
                <a:ln>
                  <a:noFill/>
                </a:ln>
                <a:solidFill>
                  <a:schemeClr val="tx1"/>
                </a:solidFill>
                <a:effectLst/>
                <a:uLnTx/>
                <a:uFillTx/>
                <a:latin typeface="+mn-lt"/>
                <a:ea typeface="+mn-ea"/>
                <a:cs typeface="+mn-cs"/>
              </a:rPr>
              <a:t>2m</a:t>
            </a:r>
            <a:r>
              <a:rPr kumimoji="0" lang="zh-CN" altLang="zh-CN" sz="2800" b="1" i="0" u="none" strike="noStrike" kern="1200" cap="none" spc="0" normalizeH="0" baseline="0" noProof="1">
                <a:ln>
                  <a:noFill/>
                </a:ln>
                <a:solidFill>
                  <a:schemeClr val="tx1"/>
                </a:solidFill>
                <a:effectLst/>
                <a:uLnTx/>
                <a:uFillTx/>
                <a:latin typeface="+mn-lt"/>
                <a:ea typeface="+mn-ea"/>
                <a:cs typeface="+mn-cs"/>
              </a:rPr>
              <a:t>，分度值</a:t>
            </a:r>
            <a:r>
              <a:rPr kumimoji="0" lang="en-US" altLang="zh-CN" sz="2800" b="1" i="0" u="none" strike="noStrike" kern="1200" cap="none" spc="0" normalizeH="0" baseline="0" noProof="1">
                <a:ln>
                  <a:noFill/>
                </a:ln>
                <a:solidFill>
                  <a:schemeClr val="tx1"/>
                </a:solidFill>
                <a:effectLst/>
                <a:uLnTx/>
                <a:uFillTx/>
                <a:latin typeface="+mn-lt"/>
                <a:ea typeface="+mn-ea"/>
                <a:cs typeface="+mn-cs"/>
              </a:rPr>
              <a:t>1cm)。</a:t>
            </a:r>
            <a:endParaRPr kumimoji="0" lang="en-US"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chemeClr val="tx1"/>
                </a:solidFill>
                <a:effectLst/>
                <a:uLnTx/>
                <a:uFillTx/>
                <a:latin typeface="+mn-lt"/>
                <a:ea typeface="+mn-ea"/>
                <a:cs typeface="+mn-cs"/>
              </a:rPr>
              <a:t>(l)</a:t>
            </a:r>
            <a:r>
              <a:rPr kumimoji="0" lang="zh-CN" altLang="zh-CN" sz="2800" b="1" i="0" u="none" strike="noStrike" kern="1200" cap="none" spc="0" normalizeH="0" baseline="0" noProof="1">
                <a:ln>
                  <a:noFill/>
                </a:ln>
                <a:solidFill>
                  <a:schemeClr val="tx1"/>
                </a:solidFill>
                <a:effectLst/>
                <a:uLnTx/>
                <a:uFillTx/>
                <a:latin typeface="+mn-lt"/>
                <a:ea typeface="+mn-ea"/>
                <a:cs typeface="+mn-cs"/>
              </a:rPr>
              <a:t>你的选项是      </a:t>
            </a:r>
            <a:r>
              <a:rPr kumimoji="0" lang="en-US" altLang="zh-CN" sz="2800" b="1" i="0" u="none" strike="noStrike" kern="1200" cap="none" spc="0" normalizeH="0" baseline="0" noProof="1">
                <a:ln>
                  <a:noFill/>
                </a:ln>
                <a:solidFill>
                  <a:schemeClr val="tx1"/>
                </a:solidFill>
                <a:effectLst/>
                <a:uLnTx/>
                <a:uFillTx/>
                <a:latin typeface="+mn-lt"/>
                <a:ea typeface="+mn-ea"/>
                <a:cs typeface="+mn-cs"/>
              </a:rPr>
              <a:t> (A</a:t>
            </a:r>
            <a:r>
              <a:rPr kumimoji="0" lang="zh-CN" altLang="zh-CN" sz="2800" b="1" i="0" u="none" strike="noStrike" kern="1200" cap="none" spc="0" normalizeH="0" baseline="0" noProof="1">
                <a:ln>
                  <a:noFill/>
                </a:ln>
                <a:solidFill>
                  <a:schemeClr val="tx1"/>
                </a:solidFill>
                <a:effectLst/>
                <a:uLnTx/>
                <a:uFillTx/>
                <a:latin typeface="+mn-lt"/>
                <a:ea typeface="+mn-ea"/>
                <a:cs typeface="+mn-cs"/>
              </a:rPr>
              <a:t>或</a:t>
            </a:r>
            <a:r>
              <a:rPr kumimoji="0" lang="en-US" altLang="zh-CN" sz="2800" b="1" i="0" u="none" strike="noStrike" kern="1200" cap="none" spc="0" normalizeH="0" baseline="0" noProof="1">
                <a:ln>
                  <a:noFill/>
                </a:ln>
                <a:solidFill>
                  <a:schemeClr val="tx1"/>
                </a:solidFill>
                <a:effectLst/>
                <a:uLnTx/>
                <a:uFillTx/>
                <a:latin typeface="+mn-lt"/>
                <a:ea typeface="+mn-ea"/>
                <a:cs typeface="+mn-cs"/>
              </a:rPr>
              <a:t>B</a:t>
            </a:r>
            <a:r>
              <a:rPr kumimoji="0" lang="zh-CN" altLang="zh-CN" sz="2800" b="1" i="0" u="none" strike="noStrike" kern="1200" cap="none" spc="0" normalizeH="0" baseline="0" noProof="1">
                <a:ln>
                  <a:noFill/>
                </a:ln>
                <a:solidFill>
                  <a:schemeClr val="tx1"/>
                </a:solidFill>
                <a:effectLst/>
                <a:uLnTx/>
                <a:uFillTx/>
                <a:latin typeface="+mn-lt"/>
                <a:ea typeface="+mn-ea"/>
                <a:cs typeface="+mn-cs"/>
              </a:rPr>
              <a:t>或</a:t>
            </a:r>
            <a:r>
              <a:rPr kumimoji="0" lang="en-US" altLang="zh-CN" sz="2800" b="1" i="0" u="none" strike="noStrike" kern="1200" cap="none" spc="0" normalizeH="0" baseline="0" noProof="1">
                <a:ln>
                  <a:noFill/>
                </a:ln>
                <a:solidFill>
                  <a:schemeClr val="tx1"/>
                </a:solidFill>
                <a:effectLst/>
                <a:uLnTx/>
                <a:uFillTx/>
                <a:latin typeface="+mn-lt"/>
                <a:ea typeface="+mn-ea"/>
                <a:cs typeface="+mn-cs"/>
              </a:rPr>
              <a:t>C);</a:t>
            </a:r>
            <a:r>
              <a:rPr kumimoji="0" lang="en-US" altLang="zh-CN" sz="2800" b="1" i="0" u="none" strike="noStrike" kern="1200" cap="none" spc="0" normalizeH="0" noProof="1">
                <a:ln>
                  <a:noFill/>
                </a:ln>
                <a:solidFill>
                  <a:schemeClr val="tx1"/>
                </a:solidFill>
                <a:effectLst/>
                <a:uLnTx/>
                <a:uFillTx/>
                <a:latin typeface="+mn-lt"/>
                <a:ea typeface="+mn-ea"/>
                <a:cs typeface="+mn-cs"/>
              </a:rPr>
              <a:t>         </a:t>
            </a:r>
            <a:r>
              <a:rPr kumimoji="0" lang="en-US" altLang="zh-CN" sz="2800" b="1" i="0" u="none" strike="noStrike" kern="1200" cap="none" spc="0" normalizeH="0" baseline="0" noProof="1">
                <a:ln>
                  <a:noFill/>
                </a:ln>
                <a:solidFill>
                  <a:schemeClr val="tx1"/>
                </a:solidFill>
                <a:effectLst/>
                <a:uLnTx/>
                <a:uFillTx/>
                <a:latin typeface="+mn-lt"/>
                <a:ea typeface="+mn-ea"/>
                <a:cs typeface="+mn-cs"/>
              </a:rPr>
              <a:t>(2)</a:t>
            </a:r>
            <a:r>
              <a:rPr kumimoji="0" lang="zh-CN" altLang="zh-CN" sz="2800" b="1" i="0" u="none" strike="noStrike" kern="1200" cap="none" spc="0" normalizeH="0" baseline="0" noProof="1">
                <a:ln>
                  <a:noFill/>
                </a:ln>
                <a:solidFill>
                  <a:schemeClr val="tx1"/>
                </a:solidFill>
                <a:effectLst/>
                <a:uLnTx/>
                <a:uFillTx/>
                <a:latin typeface="+mn-lt"/>
                <a:ea typeface="+mn-ea"/>
                <a:cs typeface="+mn-cs"/>
              </a:rPr>
              <a:t>你标注刻度的过程是:             . </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1266"/>
          <p:cNvSpPr txBox="1">
            <a:spLocks noRot="1"/>
          </p:cNvSpPr>
          <p:nvPr/>
        </p:nvSpPr>
        <p:spPr>
          <a:xfrm>
            <a:off x="514350" y="1190625"/>
            <a:ext cx="11296650" cy="4498975"/>
          </a:xfrm>
          <a:prstGeom prst="rect">
            <a:avLst/>
          </a:prstGeom>
        </p:spPr>
        <p:txBody>
          <a:bodyPr/>
          <a:lstStyle/>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0" i="0" u="none" strike="noStrike" kern="1200" cap="none" spc="0" normalizeH="0" baseline="0" noProof="1">
                <a:ln>
                  <a:noFill/>
                </a:ln>
                <a:solidFill>
                  <a:schemeClr val="tx1"/>
                </a:solidFill>
                <a:effectLst/>
                <a:uLnTx/>
                <a:uFillTx/>
                <a:latin typeface="+mn-lt"/>
                <a:ea typeface="+mn-ea"/>
                <a:cs typeface="+mn-cs"/>
              </a:rPr>
              <a:t>      </a:t>
            </a:r>
            <a:r>
              <a:rPr kumimoji="0" lang="zh-CN" altLang="zh-CN" sz="2800" b="1" i="0" u="none" strike="noStrike" kern="1200" cap="none" spc="0" normalizeH="0" baseline="0" noProof="1">
                <a:ln>
                  <a:noFill/>
                </a:ln>
                <a:solidFill>
                  <a:schemeClr val="tx1"/>
                </a:solidFill>
                <a:effectLst/>
                <a:uLnTx/>
                <a:uFillTx/>
                <a:latin typeface="+mn-lt"/>
                <a:ea typeface="+mn-ea"/>
                <a:cs typeface="+mn-cs"/>
              </a:rPr>
              <a:t>依据：课标 “机械运动和力”中活动建议</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用弹簧或橡皮筋制作简易测力计。</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zh-CN" sz="2800" b="1" i="0" u="none" strike="noStrike" kern="1200" cap="none" spc="0" normalizeH="0" baseline="0" noProof="1">
                <a:ln>
                  <a:noFill/>
                </a:ln>
                <a:solidFill>
                  <a:schemeClr val="tx1"/>
                </a:solidFill>
                <a:effectLst/>
                <a:uLnTx/>
                <a:uFillTx/>
                <a:latin typeface="+mn-lt"/>
                <a:ea typeface="+mn-ea"/>
                <a:cs typeface="+mn-cs"/>
              </a:rPr>
              <a:t>      而且学生在学习温度计的使用时也学过摄氏温标的的规定方法。</a:t>
            </a:r>
            <a:endParaRPr kumimoji="0" lang="zh-CN" altLang="zh-CN" sz="2800" b="1"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4338"/>
          <p:cNvSpPr txBox="1">
            <a:spLocks noRot="1" noChangeArrowheads="1"/>
          </p:cNvSpPr>
          <p:nvPr/>
        </p:nvSpPr>
        <p:spPr>
          <a:xfrm>
            <a:off x="466724" y="1162050"/>
            <a:ext cx="11430001" cy="4498975"/>
          </a:xfrm>
          <a:prstGeom prst="rect">
            <a:avLst/>
          </a:prstGeom>
        </p:spPr>
        <p:txBody>
          <a:bodyPr/>
          <a:lstStyle/>
          <a:p>
            <a:pPr marL="228600" lvl="0">
              <a:lnSpc>
                <a:spcPct val="150000"/>
              </a:lnSpc>
              <a:spcBef>
                <a:spcPts val="1000"/>
              </a:spcBef>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     </a:t>
            </a:r>
            <a:r>
              <a:rPr lang="zh-CN" altLang="en-US" sz="2800" b="1" dirty="0">
                <a:solidFill>
                  <a:srgbClr val="C00000"/>
                </a:solidFill>
              </a:rPr>
              <a:t>答</a:t>
            </a:r>
            <a:r>
              <a:rPr lang="en-US" altLang="zh-CN" sz="2800" b="1" dirty="0">
                <a:solidFill>
                  <a:srgbClr val="C00000"/>
                </a:solidFill>
              </a:rPr>
              <a:t>:</a:t>
            </a:r>
            <a:r>
              <a:rPr lang="zh-CN" altLang="en-US" sz="2800" b="1" dirty="0">
                <a:solidFill>
                  <a:srgbClr val="C00000"/>
                </a:solidFill>
              </a:rPr>
              <a:t>自制温度计标刻度</a:t>
            </a:r>
            <a:endParaRPr lang="en-US" altLang="zh-CN" sz="2800" b="1" dirty="0">
              <a:solidFill>
                <a:srgbClr val="C00000"/>
              </a:solidFill>
            </a:endParaRPr>
          </a:p>
          <a:p>
            <a:pPr marL="228600" marR="0" lvl="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en-US" altLang="zh-CN" sz="2800" b="1" dirty="0">
                <a:solidFill>
                  <a:srgbClr val="C00000"/>
                </a:solidFill>
              </a:rPr>
              <a:t>(l)</a:t>
            </a:r>
            <a:r>
              <a:rPr lang="zh-CN" altLang="en-US" sz="2800" b="1" dirty="0">
                <a:solidFill>
                  <a:srgbClr val="C00000"/>
                </a:solidFill>
              </a:rPr>
              <a:t>把自制温度计的玻璃泡放人冰水混合物中，待液柱稳定后在液面处的位置标出</a:t>
            </a:r>
            <a:r>
              <a:rPr lang="en-US" altLang="zh-CN" sz="2800" b="1" dirty="0">
                <a:solidFill>
                  <a:srgbClr val="C00000"/>
                </a:solidFill>
              </a:rPr>
              <a:t>0</a:t>
            </a:r>
            <a:r>
              <a:rPr lang="zh-CN" altLang="en-US" sz="2800" b="1" dirty="0">
                <a:solidFill>
                  <a:srgbClr val="C00000"/>
                </a:solidFill>
              </a:rPr>
              <a:t>刻线和数字</a:t>
            </a:r>
            <a:r>
              <a:rPr lang="en-US" altLang="zh-CN" sz="2800" b="1" dirty="0">
                <a:solidFill>
                  <a:srgbClr val="C00000"/>
                </a:solidFill>
              </a:rPr>
              <a:t>0;(l</a:t>
            </a:r>
            <a:r>
              <a:rPr lang="zh-CN" altLang="en-US" sz="2800" b="1" dirty="0">
                <a:solidFill>
                  <a:srgbClr val="C00000"/>
                </a:solidFill>
              </a:rPr>
              <a:t>分</a:t>
            </a:r>
            <a:r>
              <a:rPr lang="en-US" altLang="zh-CN" sz="2800" b="1" dirty="0">
                <a:solidFill>
                  <a:srgbClr val="C00000"/>
                </a:solidFill>
              </a:rPr>
              <a:t>)</a:t>
            </a:r>
            <a:endParaRPr lang="en-US" altLang="zh-CN" sz="2800" b="1" dirty="0">
              <a:solidFill>
                <a:srgbClr val="C00000"/>
              </a:solidFill>
            </a:endParaRPr>
          </a:p>
          <a:p>
            <a:pPr marL="228600" marR="0" lvl="0" algn="l" defTabSz="914400" rtl="0" eaLnBrk="1" fontAlgn="auto" latinLnBrk="0" hangingPunct="1">
              <a:lnSpc>
                <a:spcPct val="150000"/>
              </a:lnSpc>
              <a:spcBef>
                <a:spcPts val="1000"/>
              </a:spcBef>
              <a:spcAft>
                <a:spcPts val="0"/>
              </a:spcAft>
              <a:buClrTx/>
              <a:buSzTx/>
              <a:defRPr/>
            </a:pPr>
            <a:r>
              <a:rPr lang="en-US" altLang="zh-CN" sz="2800" b="1" dirty="0">
                <a:solidFill>
                  <a:srgbClr val="C00000"/>
                </a:solidFill>
              </a:rPr>
              <a:t> (2)</a:t>
            </a:r>
            <a:r>
              <a:rPr lang="zh-CN" altLang="en-US" sz="2800" b="1" dirty="0">
                <a:solidFill>
                  <a:srgbClr val="C00000"/>
                </a:solidFill>
              </a:rPr>
              <a:t>把自制温度计的玻璃泡放在一标准大气压下的沸水中，待液柱稳定后在液面处的位置标出</a:t>
            </a:r>
            <a:r>
              <a:rPr lang="en-US" altLang="zh-CN" sz="2800" b="1" dirty="0">
                <a:solidFill>
                  <a:srgbClr val="C00000"/>
                </a:solidFill>
              </a:rPr>
              <a:t>100</a:t>
            </a:r>
            <a:r>
              <a:rPr lang="zh-CN" altLang="en-US" sz="2800" b="1" dirty="0">
                <a:solidFill>
                  <a:srgbClr val="C00000"/>
                </a:solidFill>
              </a:rPr>
              <a:t>刻线和数字</a:t>
            </a:r>
            <a:r>
              <a:rPr lang="en-US" altLang="zh-CN" sz="2800" b="1" dirty="0">
                <a:solidFill>
                  <a:srgbClr val="C00000"/>
                </a:solidFill>
              </a:rPr>
              <a:t>100;(1</a:t>
            </a:r>
            <a:r>
              <a:rPr lang="zh-CN" altLang="en-US" sz="2800" b="1" dirty="0">
                <a:solidFill>
                  <a:srgbClr val="C00000"/>
                </a:solidFill>
              </a:rPr>
              <a:t>分</a:t>
            </a:r>
            <a:r>
              <a:rPr lang="en-US" altLang="zh-CN" sz="2800" b="1" dirty="0">
                <a:solidFill>
                  <a:srgbClr val="C00000"/>
                </a:solidFill>
              </a:rPr>
              <a:t>)</a:t>
            </a:r>
            <a:endParaRPr lang="en-US" altLang="zh-CN" sz="2800" b="1" dirty="0">
              <a:solidFill>
                <a:srgbClr val="C00000"/>
              </a:solidFill>
            </a:endParaRPr>
          </a:p>
          <a:p>
            <a:pPr marL="228600" marR="0" lvl="0" algn="l" defTabSz="914400" rtl="0" eaLnBrk="1" fontAlgn="auto" latinLnBrk="0" hangingPunct="1">
              <a:lnSpc>
                <a:spcPct val="150000"/>
              </a:lnSpc>
              <a:spcBef>
                <a:spcPts val="1000"/>
              </a:spcBef>
              <a:spcAft>
                <a:spcPts val="0"/>
              </a:spcAft>
              <a:buClrTx/>
              <a:buSzTx/>
              <a:defRPr/>
            </a:pPr>
            <a:r>
              <a:rPr lang="en-US" altLang="zh-CN" sz="2800" b="1" dirty="0">
                <a:solidFill>
                  <a:srgbClr val="C00000"/>
                </a:solidFill>
              </a:rPr>
              <a:t>(3)</a:t>
            </a:r>
            <a:r>
              <a:rPr lang="zh-CN" altLang="en-US" sz="2800" b="1" dirty="0">
                <a:solidFill>
                  <a:srgbClr val="C00000"/>
                </a:solidFill>
              </a:rPr>
              <a:t>在</a:t>
            </a:r>
            <a:r>
              <a:rPr lang="en-US" altLang="zh-CN" sz="2800" b="1" dirty="0">
                <a:solidFill>
                  <a:srgbClr val="C00000"/>
                </a:solidFill>
              </a:rPr>
              <a:t>0</a:t>
            </a:r>
            <a:r>
              <a:rPr lang="zh-CN" altLang="en-US" sz="2800" b="1" dirty="0">
                <a:solidFill>
                  <a:srgbClr val="C00000"/>
                </a:solidFill>
              </a:rPr>
              <a:t>刻线和</a:t>
            </a:r>
            <a:r>
              <a:rPr lang="en-US" altLang="zh-CN" sz="2800" b="1" dirty="0">
                <a:solidFill>
                  <a:srgbClr val="C00000"/>
                </a:solidFill>
              </a:rPr>
              <a:t>100</a:t>
            </a:r>
            <a:r>
              <a:rPr lang="zh-CN" altLang="en-US" sz="2800" b="1" dirty="0">
                <a:solidFill>
                  <a:srgbClr val="C00000"/>
                </a:solidFill>
              </a:rPr>
              <a:t>刻线之间分成</a:t>
            </a:r>
            <a:r>
              <a:rPr lang="en-US" altLang="zh-CN" sz="2800" b="1" dirty="0">
                <a:solidFill>
                  <a:srgbClr val="C00000"/>
                </a:solidFill>
              </a:rPr>
              <a:t>50</a:t>
            </a:r>
            <a:r>
              <a:rPr lang="zh-CN" altLang="en-US" sz="2800" b="1" dirty="0">
                <a:solidFill>
                  <a:srgbClr val="C00000"/>
                </a:solidFill>
              </a:rPr>
              <a:t>等份，标出各刻线和对应的部分数字</a:t>
            </a:r>
            <a:r>
              <a:rPr lang="en-US" altLang="zh-CN" sz="2800" b="1" dirty="0">
                <a:solidFill>
                  <a:srgbClr val="C00000"/>
                </a:solidFill>
              </a:rPr>
              <a:t>;(1</a:t>
            </a:r>
            <a:r>
              <a:rPr lang="zh-CN" altLang="en-US" sz="2800" b="1" dirty="0">
                <a:solidFill>
                  <a:srgbClr val="C00000"/>
                </a:solidFill>
              </a:rPr>
              <a:t>分</a:t>
            </a:r>
            <a:r>
              <a:rPr lang="en-US" altLang="zh-CN" sz="2800" b="1" dirty="0">
                <a:solidFill>
                  <a:srgbClr val="C00000"/>
                </a:solidFill>
              </a:rPr>
              <a:t>) </a:t>
            </a:r>
            <a:endParaRPr lang="en-US" altLang="zh-CN" sz="2800" b="1" dirty="0">
              <a:solidFill>
                <a:srgbClr val="C00000"/>
              </a:solidFill>
            </a:endParaRPr>
          </a:p>
          <a:p>
            <a:pPr marL="228600" marR="0" lvl="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800" b="1" i="0" u="none" strike="noStrike" kern="1200" cap="none" spc="0" normalizeH="0" baseline="0" noProof="0" dirty="0">
              <a:ln>
                <a:noFill/>
              </a:ln>
              <a:solidFill>
                <a:srgbClr val="FF3300"/>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100" y="1203643"/>
            <a:ext cx="11182350" cy="3580467"/>
          </a:xfrm>
          <a:prstGeom prst="rect">
            <a:avLst/>
          </a:prstGeom>
        </p:spPr>
        <p:txBody>
          <a:bodyPr wrap="square">
            <a:spAutoFit/>
          </a:bodyPr>
          <a:lstStyle/>
          <a:p>
            <a:pPr marL="228600" lvl="0">
              <a:lnSpc>
                <a:spcPct val="150000"/>
              </a:lnSpc>
              <a:spcBef>
                <a:spcPts val="1000"/>
              </a:spcBef>
              <a:defRPr/>
            </a:pPr>
            <a:r>
              <a:rPr lang="en-US" altLang="zh-CN" sz="2800" b="1" dirty="0">
                <a:solidFill>
                  <a:srgbClr val="C00000"/>
                </a:solidFill>
              </a:rPr>
              <a:t>(4)</a:t>
            </a:r>
            <a:r>
              <a:rPr lang="zh-CN" altLang="en-US" sz="2800" b="1" dirty="0">
                <a:solidFill>
                  <a:srgbClr val="C00000"/>
                </a:solidFill>
              </a:rPr>
              <a:t>在自制温度计的适当的位置标出单位</a:t>
            </a:r>
            <a:r>
              <a:rPr lang="en-US" altLang="zh-CN" sz="2800" b="1" dirty="0">
                <a:solidFill>
                  <a:srgbClr val="C00000"/>
                </a:solidFill>
              </a:rPr>
              <a:t>℃</a:t>
            </a:r>
            <a:r>
              <a:rPr lang="zh-CN" altLang="en-US" sz="2800" b="1" dirty="0">
                <a:solidFill>
                  <a:srgbClr val="C00000"/>
                </a:solidFill>
              </a:rPr>
              <a:t>。</a:t>
            </a:r>
            <a:r>
              <a:rPr lang="en-US" altLang="zh-CN" sz="2800" b="1" dirty="0">
                <a:solidFill>
                  <a:srgbClr val="C00000"/>
                </a:solidFill>
              </a:rPr>
              <a:t>(l</a:t>
            </a:r>
            <a:r>
              <a:rPr lang="zh-CN" altLang="en-US" sz="2800" b="1" dirty="0">
                <a:solidFill>
                  <a:srgbClr val="C00000"/>
                </a:solidFill>
              </a:rPr>
              <a:t>分</a:t>
            </a:r>
            <a:r>
              <a:rPr lang="en-US" altLang="zh-CN" sz="2800" b="1" dirty="0">
                <a:solidFill>
                  <a:srgbClr val="C00000"/>
                </a:solidFill>
              </a:rPr>
              <a:t>)(</a:t>
            </a:r>
            <a:r>
              <a:rPr lang="zh-CN" altLang="en-US" sz="2800" b="1" dirty="0">
                <a:solidFill>
                  <a:srgbClr val="C00000"/>
                </a:solidFill>
              </a:rPr>
              <a:t>合理即可</a:t>
            </a:r>
            <a:r>
              <a:rPr lang="en-US" altLang="zh-CN" sz="2800" b="1" dirty="0">
                <a:solidFill>
                  <a:srgbClr val="C00000"/>
                </a:solidFill>
              </a:rPr>
              <a:t>)</a:t>
            </a:r>
            <a:endParaRPr lang="en-US" altLang="zh-CN" sz="2800" b="1" dirty="0">
              <a:solidFill>
                <a:srgbClr val="C00000"/>
              </a:solidFill>
            </a:endParaRPr>
          </a:p>
          <a:p>
            <a:pPr marL="228600" lvl="0">
              <a:lnSpc>
                <a:spcPct val="150000"/>
              </a:lnSpc>
              <a:spcBef>
                <a:spcPts val="1000"/>
              </a:spcBef>
              <a:defRPr/>
            </a:pPr>
            <a:endParaRPr lang="en-US" altLang="zh-CN" sz="2800" b="1" dirty="0">
              <a:solidFill>
                <a:srgbClr val="C00000"/>
              </a:solidFill>
            </a:endParaRPr>
          </a:p>
          <a:p>
            <a:pPr marL="228600" lvl="0">
              <a:lnSpc>
                <a:spcPct val="150000"/>
              </a:lnSpc>
              <a:spcBef>
                <a:spcPts val="1000"/>
              </a:spcBef>
              <a:defRPr/>
            </a:pPr>
            <a:r>
              <a:rPr lang="zh-CN" altLang="en-US" sz="2800" b="1" dirty="0">
                <a:solidFill>
                  <a:srgbClr val="C00000"/>
                </a:solidFill>
              </a:rPr>
              <a:t>对照：把冰水混合物的温度规定为</a:t>
            </a:r>
            <a:r>
              <a:rPr lang="en-US" altLang="zh-CN" sz="2800" b="1" dirty="0">
                <a:solidFill>
                  <a:srgbClr val="C00000"/>
                </a:solidFill>
              </a:rPr>
              <a:t>0℃,</a:t>
            </a:r>
            <a:r>
              <a:rPr lang="zh-CN" altLang="en-US" sz="2800" b="1" dirty="0">
                <a:solidFill>
                  <a:srgbClr val="C00000"/>
                </a:solidFill>
              </a:rPr>
              <a:t>把一标准大气压下，沸水的温度规定为</a:t>
            </a:r>
            <a:r>
              <a:rPr lang="en-US" altLang="zh-CN" sz="2800" b="1" dirty="0">
                <a:solidFill>
                  <a:srgbClr val="C00000"/>
                </a:solidFill>
              </a:rPr>
              <a:t>100℃, 0℃</a:t>
            </a:r>
            <a:r>
              <a:rPr lang="zh-CN" altLang="en-US" sz="2800" b="1" dirty="0">
                <a:solidFill>
                  <a:srgbClr val="C00000"/>
                </a:solidFill>
              </a:rPr>
              <a:t>和 </a:t>
            </a:r>
            <a:r>
              <a:rPr lang="en-US" altLang="zh-CN" sz="2800" b="1" dirty="0">
                <a:solidFill>
                  <a:srgbClr val="C00000"/>
                </a:solidFill>
              </a:rPr>
              <a:t>100℃</a:t>
            </a:r>
            <a:r>
              <a:rPr lang="zh-CN" altLang="en-US" sz="2800" b="1" dirty="0">
                <a:solidFill>
                  <a:srgbClr val="C00000"/>
                </a:solidFill>
              </a:rPr>
              <a:t>之间分成</a:t>
            </a:r>
            <a:r>
              <a:rPr lang="en-US" altLang="zh-CN" sz="2800" b="1" dirty="0">
                <a:solidFill>
                  <a:srgbClr val="C00000"/>
                </a:solidFill>
              </a:rPr>
              <a:t>100</a:t>
            </a:r>
            <a:r>
              <a:rPr lang="zh-CN" altLang="en-US" sz="2800" b="1" dirty="0">
                <a:solidFill>
                  <a:srgbClr val="C00000"/>
                </a:solidFill>
              </a:rPr>
              <a:t>等份</a:t>
            </a:r>
            <a:r>
              <a:rPr lang="en-US" altLang="zh-CN" sz="2800" b="1" dirty="0">
                <a:solidFill>
                  <a:srgbClr val="C00000"/>
                </a:solidFill>
              </a:rPr>
              <a:t>,</a:t>
            </a:r>
            <a:r>
              <a:rPr lang="zh-CN" altLang="en-US" sz="2800" b="1" dirty="0">
                <a:solidFill>
                  <a:srgbClr val="C00000"/>
                </a:solidFill>
              </a:rPr>
              <a:t>每一等份为摄氏温度的一个单位，叫做</a:t>
            </a:r>
            <a:r>
              <a:rPr lang="en-US" altLang="zh-CN" sz="2800" b="1" dirty="0">
                <a:solidFill>
                  <a:srgbClr val="C00000"/>
                </a:solidFill>
              </a:rPr>
              <a:t>1</a:t>
            </a:r>
            <a:r>
              <a:rPr lang="zh-CN" altLang="en-US" sz="2800" b="1" dirty="0">
                <a:solidFill>
                  <a:srgbClr val="C00000"/>
                </a:solidFill>
              </a:rPr>
              <a:t>摄氏度。</a:t>
            </a:r>
            <a:endParaRPr lang="zh-CN" altLang="en-US" sz="2800" b="1" dirty="0">
              <a:solidFill>
                <a:srgbClr val="C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0482"/>
          <p:cNvSpPr txBox="1">
            <a:spLocks noRot="1"/>
          </p:cNvSpPr>
          <p:nvPr/>
        </p:nvSpPr>
        <p:spPr>
          <a:xfrm>
            <a:off x="511175" y="1249363"/>
            <a:ext cx="11233150" cy="4498975"/>
          </a:xfrm>
          <a:prstGeom prst="rect">
            <a:avLst/>
          </a:prstGeom>
        </p:spPr>
        <p:txBody>
          <a:bodyPr/>
          <a:lstStyle/>
          <a:p>
            <a:pPr lvl="0">
              <a:lnSpc>
                <a:spcPct val="150000"/>
              </a:lnSpc>
              <a:spcBef>
                <a:spcPts val="1000"/>
              </a:spcBef>
              <a:defRPr/>
            </a:pPr>
            <a:r>
              <a:rPr lang="zh-CN" altLang="en-US" sz="2800" b="1" noProof="1">
                <a:solidFill>
                  <a:srgbClr val="C00000"/>
                </a:solidFill>
              </a:rPr>
              <a:t>自制弹簧测力计标刻度</a:t>
            </a:r>
            <a:endParaRPr lang="en-US" altLang="zh-CN" sz="2800" b="1" noProof="1">
              <a:solidFill>
                <a:srgbClr val="C00000"/>
              </a:solidFill>
            </a:endParaRPr>
          </a:p>
          <a:p>
            <a:pPr lvl="0">
              <a:lnSpc>
                <a:spcPct val="150000"/>
              </a:lnSpc>
              <a:spcBef>
                <a:spcPts val="1000"/>
              </a:spcBef>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(1)</a:t>
            </a:r>
            <a:r>
              <a:rPr kumimoji="0" lang="zh-CN" altLang="en-US" sz="2800" b="1" i="0" u="none" strike="noStrike" kern="1200" cap="none" spc="0" normalizeH="0" baseline="0" noProof="1">
                <a:ln>
                  <a:noFill/>
                </a:ln>
                <a:solidFill>
                  <a:srgbClr val="C00000"/>
                </a:solidFill>
                <a:effectLst/>
                <a:uLnTx/>
                <a:uFillTx/>
                <a:latin typeface="+mn-lt"/>
                <a:ea typeface="+mn-ea"/>
                <a:cs typeface="+mn-cs"/>
              </a:rPr>
              <a:t>悬挂弹簧</a:t>
            </a:r>
            <a:r>
              <a:rPr kumimoji="0" lang="en-US" altLang="zh-CN" sz="2800" b="1" i="0" u="none" strike="noStrike" kern="1200" cap="none" spc="0" normalizeH="0" baseline="0" noProof="1">
                <a:ln>
                  <a:noFill/>
                </a:ln>
                <a:solidFill>
                  <a:srgbClr val="C00000"/>
                </a:solidFill>
                <a:effectLst/>
                <a:uLnTx/>
                <a:uFillTx/>
                <a:latin typeface="+mn-lt"/>
                <a:ea typeface="+mn-ea"/>
                <a:cs typeface="+mn-cs"/>
              </a:rPr>
              <a:t>(</a:t>
            </a:r>
            <a:r>
              <a:rPr kumimoji="0" lang="zh-CN" altLang="en-US" sz="2800" b="1" i="0" u="none" strike="noStrike" kern="1200" cap="none" spc="0" normalizeH="0" baseline="0" noProof="1">
                <a:ln>
                  <a:noFill/>
                </a:ln>
                <a:solidFill>
                  <a:srgbClr val="C00000"/>
                </a:solidFill>
                <a:effectLst/>
                <a:uLnTx/>
                <a:uFillTx/>
                <a:latin typeface="+mn-lt"/>
                <a:ea typeface="+mn-ea"/>
                <a:cs typeface="+mn-cs"/>
              </a:rPr>
              <a:t>或橡皮筋</a:t>
            </a:r>
            <a:r>
              <a:rPr kumimoji="0" lang="en-US" altLang="zh-CN" sz="2800" b="1" i="0" u="none" strike="noStrike" kern="1200" cap="none" spc="0" normalizeH="0" baseline="0" noProof="1">
                <a:ln>
                  <a:noFill/>
                </a:ln>
                <a:solidFill>
                  <a:srgbClr val="C00000"/>
                </a:solidFill>
                <a:effectLst/>
                <a:uLnTx/>
                <a:uFillTx/>
                <a:latin typeface="+mn-lt"/>
                <a:ea typeface="+mn-ea"/>
                <a:cs typeface="+mn-cs"/>
              </a:rPr>
              <a:t>)</a:t>
            </a:r>
            <a:r>
              <a:rPr kumimoji="0" lang="zh-CN" altLang="en-US" sz="2800" b="1" i="0" u="none" strike="noStrike" kern="1200" cap="none" spc="0" normalizeH="0" baseline="0" noProof="1">
                <a:ln>
                  <a:noFill/>
                </a:ln>
                <a:solidFill>
                  <a:srgbClr val="C00000"/>
                </a:solidFill>
                <a:effectLst/>
                <a:uLnTx/>
                <a:uFillTx/>
                <a:latin typeface="+mn-lt"/>
                <a:ea typeface="+mn-ea"/>
                <a:cs typeface="+mn-cs"/>
              </a:rPr>
              <a:t>让其自由下垂，在刻度板上指针所指的位置标出</a:t>
            </a:r>
            <a:r>
              <a:rPr kumimoji="0" lang="en-US" altLang="zh-CN" sz="2800" b="1" i="0" u="none" strike="noStrike" kern="1200" cap="none" spc="0" normalizeH="0" baseline="0" noProof="1">
                <a:ln>
                  <a:noFill/>
                </a:ln>
                <a:solidFill>
                  <a:srgbClr val="C00000"/>
                </a:solidFill>
                <a:effectLst/>
                <a:uLnTx/>
                <a:uFillTx/>
                <a:latin typeface="+mn-lt"/>
                <a:ea typeface="+mn-ea"/>
                <a:cs typeface="+mn-cs"/>
              </a:rPr>
              <a:t>0</a:t>
            </a:r>
            <a:r>
              <a:rPr kumimoji="0" lang="zh-CN" altLang="en-US" sz="2800" b="1" i="0" u="none" strike="noStrike" kern="1200" cap="none" spc="0" normalizeH="0" baseline="0" noProof="1">
                <a:ln>
                  <a:noFill/>
                </a:ln>
                <a:solidFill>
                  <a:srgbClr val="C00000"/>
                </a:solidFill>
                <a:effectLst/>
                <a:uLnTx/>
                <a:uFillTx/>
                <a:latin typeface="+mn-lt"/>
                <a:ea typeface="+mn-ea"/>
                <a:cs typeface="+mn-cs"/>
              </a:rPr>
              <a:t>刻线和数字</a:t>
            </a:r>
            <a:r>
              <a:rPr kumimoji="0" lang="en-US" altLang="zh-CN" sz="2800" b="1" i="0" u="none" strike="noStrike" kern="1200" cap="none" spc="0" normalizeH="0" baseline="0" noProof="1">
                <a:ln>
                  <a:noFill/>
                </a:ln>
                <a:solidFill>
                  <a:srgbClr val="C00000"/>
                </a:solidFill>
                <a:effectLst/>
                <a:uLnTx/>
                <a:uFillTx/>
                <a:latin typeface="+mn-lt"/>
                <a:ea typeface="+mn-ea"/>
                <a:cs typeface="+mn-cs"/>
              </a:rPr>
              <a:t>0;(1</a:t>
            </a:r>
            <a:r>
              <a:rPr kumimoji="0" lang="zh-CN" altLang="en-US" sz="2800" b="1" i="0" u="none" strike="noStrike" kern="1200" cap="none" spc="0" normalizeH="0" baseline="0" noProof="1">
                <a:ln>
                  <a:noFill/>
                </a:ln>
                <a:solidFill>
                  <a:srgbClr val="C00000"/>
                </a:solidFill>
                <a:effectLst/>
                <a:uLnTx/>
                <a:uFillTx/>
                <a:latin typeface="+mn-lt"/>
                <a:ea typeface="+mn-ea"/>
                <a:cs typeface="+mn-cs"/>
              </a:rPr>
              <a:t>分</a:t>
            </a:r>
            <a:r>
              <a:rPr kumimoji="0" lang="en-US" altLang="zh-CN" sz="2800" b="1" i="0" u="none" strike="noStrike" kern="1200" cap="none" spc="0" normalizeH="0" baseline="0" noProof="1">
                <a:ln>
                  <a:noFill/>
                </a:ln>
                <a:solidFill>
                  <a:srgbClr val="C00000"/>
                </a:solidFill>
                <a:effectLst/>
                <a:uLnTx/>
                <a:uFillTx/>
                <a:latin typeface="+mn-lt"/>
                <a:ea typeface="+mn-ea"/>
                <a:cs typeface="+mn-cs"/>
              </a:rPr>
              <a:t>)</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en-US" altLang="zh-CN" sz="2800" b="1" i="0" u="none" strike="noStrike" kern="1200" cap="none" spc="0" normalizeH="0" baseline="0" noProof="1">
                <a:ln>
                  <a:noFill/>
                </a:ln>
                <a:solidFill>
                  <a:srgbClr val="C00000"/>
                </a:solidFill>
                <a:effectLst/>
                <a:uLnTx/>
                <a:uFillTx/>
                <a:latin typeface="+mn-lt"/>
                <a:ea typeface="+mn-ea"/>
                <a:cs typeface="+mn-cs"/>
              </a:rPr>
              <a:t>(2)</a:t>
            </a:r>
            <a:r>
              <a:rPr kumimoji="0" lang="zh-CN" altLang="en-US" sz="2800" b="1" i="0" u="none" strike="noStrike" kern="1200" cap="none" spc="0" normalizeH="0" baseline="0" noProof="1">
                <a:ln>
                  <a:noFill/>
                </a:ln>
                <a:solidFill>
                  <a:srgbClr val="C00000"/>
                </a:solidFill>
                <a:effectLst/>
                <a:uLnTx/>
                <a:uFillTx/>
                <a:latin typeface="+mn-lt"/>
                <a:ea typeface="+mn-ea"/>
                <a:cs typeface="+mn-cs"/>
              </a:rPr>
              <a:t>用标准的弹簧测力计拉自制的弹簧测力计的挂钩，当标准弹簧测力计的示数为</a:t>
            </a:r>
            <a:r>
              <a:rPr kumimoji="0" lang="en-US" altLang="zh-CN" sz="2800" b="1" i="0" u="none" strike="noStrike" kern="1200" cap="none" spc="0" normalizeH="0" baseline="0" noProof="1">
                <a:ln>
                  <a:noFill/>
                </a:ln>
                <a:solidFill>
                  <a:srgbClr val="C00000"/>
                </a:solidFill>
                <a:effectLst/>
                <a:uLnTx/>
                <a:uFillTx/>
                <a:latin typeface="+mn-lt"/>
                <a:ea typeface="+mn-ea"/>
                <a:cs typeface="+mn-cs"/>
              </a:rPr>
              <a:t>5N</a:t>
            </a:r>
            <a:r>
              <a:rPr kumimoji="0" lang="zh-CN" altLang="en-US" sz="2800" b="1" i="0" u="none" strike="noStrike" kern="1200" cap="none" spc="0" normalizeH="0" baseline="0" noProof="1">
                <a:ln>
                  <a:noFill/>
                </a:ln>
                <a:solidFill>
                  <a:srgbClr val="C00000"/>
                </a:solidFill>
                <a:effectLst/>
                <a:uLnTx/>
                <a:uFillTx/>
                <a:latin typeface="+mn-lt"/>
                <a:ea typeface="+mn-ea"/>
                <a:cs typeface="+mn-cs"/>
              </a:rPr>
              <a:t>时，在自制弹簧测力计刻度板指针所指位置标出</a:t>
            </a:r>
            <a:r>
              <a:rPr kumimoji="0" lang="en-US" altLang="zh-CN" sz="2800" b="1" i="0" u="none" strike="noStrike" kern="1200" cap="none" spc="0" normalizeH="0" baseline="0" noProof="1">
                <a:ln>
                  <a:noFill/>
                </a:ln>
                <a:solidFill>
                  <a:srgbClr val="C00000"/>
                </a:solidFill>
                <a:effectLst/>
                <a:uLnTx/>
                <a:uFillTx/>
                <a:latin typeface="+mn-lt"/>
                <a:ea typeface="+mn-ea"/>
                <a:cs typeface="+mn-cs"/>
              </a:rPr>
              <a:t>5</a:t>
            </a:r>
            <a:r>
              <a:rPr kumimoji="0" lang="zh-CN" altLang="en-US" sz="2800" b="1" i="0" u="none" strike="noStrike" kern="1200" cap="none" spc="0" normalizeH="0" baseline="0" noProof="1">
                <a:ln>
                  <a:noFill/>
                </a:ln>
                <a:solidFill>
                  <a:srgbClr val="C00000"/>
                </a:solidFill>
                <a:effectLst/>
                <a:uLnTx/>
                <a:uFillTx/>
                <a:latin typeface="+mn-lt"/>
                <a:ea typeface="+mn-ea"/>
                <a:cs typeface="+mn-cs"/>
              </a:rPr>
              <a:t>刻线和数字</a:t>
            </a:r>
            <a:r>
              <a:rPr kumimoji="0" lang="en-US" altLang="zh-CN" sz="2800" b="1" i="0" u="none" strike="noStrike" kern="1200" cap="none" spc="0" normalizeH="0" baseline="0" noProof="1">
                <a:ln>
                  <a:noFill/>
                </a:ln>
                <a:solidFill>
                  <a:srgbClr val="C00000"/>
                </a:solidFill>
                <a:effectLst/>
                <a:uLnTx/>
                <a:uFillTx/>
                <a:latin typeface="+mn-lt"/>
                <a:ea typeface="+mn-ea"/>
                <a:cs typeface="+mn-cs"/>
              </a:rPr>
              <a:t>5;(l</a:t>
            </a:r>
            <a:r>
              <a:rPr kumimoji="0" lang="zh-CN" altLang="en-US" sz="2800" b="1" i="0" u="none" strike="noStrike" kern="1200" cap="none" spc="0" normalizeH="0" baseline="0" noProof="1">
                <a:ln>
                  <a:noFill/>
                </a:ln>
                <a:solidFill>
                  <a:srgbClr val="C00000"/>
                </a:solidFill>
                <a:effectLst/>
                <a:uLnTx/>
                <a:uFillTx/>
                <a:latin typeface="+mn-lt"/>
                <a:ea typeface="+mn-ea"/>
                <a:cs typeface="+mn-cs"/>
              </a:rPr>
              <a:t>分</a:t>
            </a:r>
            <a:r>
              <a:rPr kumimoji="0" lang="en-US" altLang="zh-CN" sz="2800" b="1" i="0" u="none" strike="noStrike" kern="1200" cap="none" spc="0" normalizeH="0" baseline="0" noProof="1">
                <a:ln>
                  <a:noFill/>
                </a:ln>
                <a:solidFill>
                  <a:srgbClr val="C00000"/>
                </a:solidFill>
                <a:effectLst/>
                <a:uLnTx/>
                <a:uFillTx/>
                <a:latin typeface="+mn-lt"/>
                <a:ea typeface="+mn-ea"/>
                <a:cs typeface="+mn-cs"/>
              </a:rPr>
              <a:t>)</a:t>
            </a:r>
            <a:endParaRPr kumimoji="0" lang="en-US" altLang="zh-CN" sz="2800" b="1" i="0" u="none" strike="noStrike" kern="1200" cap="none" spc="0" normalizeH="0" baseline="0" noProof="1">
              <a:ln>
                <a:noFill/>
              </a:ln>
              <a:solidFill>
                <a:srgbClr val="C00000"/>
              </a:solidFill>
              <a:effectLst/>
              <a:uLnTx/>
              <a:uFillTx/>
              <a:latin typeface="+mn-lt"/>
              <a:ea typeface="+mn-ea"/>
              <a:cs typeface="+mn-cs"/>
            </a:endParaRPr>
          </a:p>
        </p:txBody>
      </p:sp>
    </p:spTree>
  </p:cSld>
  <p:clrMapOvr>
    <a:masterClrMapping/>
  </p:clrMapOvr>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6366</Words>
  <Application>WPS 演示</Application>
  <PresentationFormat>宽屏</PresentationFormat>
  <Paragraphs>285</Paragraphs>
  <Slides>44</Slides>
  <Notes>8</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44</vt:i4>
      </vt:variant>
    </vt:vector>
  </HeadingPairs>
  <TitlesOfParts>
    <vt:vector size="71" baseType="lpstr">
      <vt:lpstr>Arial</vt:lpstr>
      <vt:lpstr>宋体</vt:lpstr>
      <vt:lpstr>Wingdings</vt:lpstr>
      <vt:lpstr>思源黑体 CN Heavy</vt:lpstr>
      <vt:lpstr>黑体</vt:lpstr>
      <vt:lpstr>Noto Sans S Chinese Black</vt:lpstr>
      <vt:lpstr>杨任东竹石体-Bold</vt:lpstr>
      <vt:lpstr>字魂5号-无外润黑体</vt:lpstr>
      <vt:lpstr>思源黑体 CN Medium</vt:lpstr>
      <vt:lpstr>zihun58hao-chuangzhonghei</vt:lpstr>
      <vt:lpstr>+中文正文</vt:lpstr>
      <vt:lpstr>隶书</vt:lpstr>
      <vt:lpstr>Segoe Print</vt:lpstr>
      <vt:lpstr>微软雅黑</vt:lpstr>
      <vt:lpstr>Arial Unicode MS</vt:lpstr>
      <vt:lpstr>等线</vt:lpstr>
      <vt:lpstr>等线 Light</vt:lpstr>
      <vt:lpstr>Calibri</vt:lpstr>
      <vt:lpstr>Calibri Light</vt:lpstr>
      <vt:lpstr>Times New Roman</vt:lpstr>
      <vt:lpstr>仿宋_GB2312</vt:lpstr>
      <vt:lpstr>仿宋</vt:lpstr>
      <vt:lpstr>楷体_GB2312</vt:lpstr>
      <vt:lpstr>MingLiU_HKSCS</vt:lpstr>
      <vt:lpstr>MingLiU-ExtB</vt:lpstr>
      <vt:lpstr>9_自定义设计方案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2019-06-18T11:41:00Z</dcterms:created>
  <dcterms:modified xsi:type="dcterms:W3CDTF">2020-04-24T06:43:13Z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