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4"/>
  </p:notesMasterIdLst>
  <p:sldIdLst>
    <p:sldId id="390" r:id="rId2"/>
    <p:sldId id="260" r:id="rId3"/>
    <p:sldId id="261" r:id="rId4"/>
    <p:sldId id="262" r:id="rId5"/>
    <p:sldId id="264" r:id="rId6"/>
    <p:sldId id="268" r:id="rId7"/>
    <p:sldId id="269" r:id="rId8"/>
    <p:sldId id="270" r:id="rId9"/>
    <p:sldId id="271" r:id="rId10"/>
    <p:sldId id="272" r:id="rId11"/>
    <p:sldId id="275" r:id="rId12"/>
    <p:sldId id="276" r:id="rId13"/>
    <p:sldId id="277" r:id="rId14"/>
    <p:sldId id="279" r:id="rId15"/>
    <p:sldId id="280" r:id="rId16"/>
    <p:sldId id="282" r:id="rId17"/>
    <p:sldId id="283" r:id="rId18"/>
    <p:sldId id="287" r:id="rId19"/>
    <p:sldId id="289" r:id="rId20"/>
    <p:sldId id="292" r:id="rId21"/>
    <p:sldId id="293" r:id="rId22"/>
    <p:sldId id="294" r:id="rId23"/>
    <p:sldId id="296" r:id="rId24"/>
    <p:sldId id="297" r:id="rId25"/>
    <p:sldId id="301" r:id="rId26"/>
    <p:sldId id="302" r:id="rId27"/>
    <p:sldId id="303" r:id="rId28"/>
    <p:sldId id="304" r:id="rId29"/>
    <p:sldId id="306" r:id="rId30"/>
    <p:sldId id="308" r:id="rId31"/>
    <p:sldId id="309" r:id="rId32"/>
    <p:sldId id="310" r:id="rId33"/>
    <p:sldId id="311" r:id="rId34"/>
    <p:sldId id="312" r:id="rId35"/>
    <p:sldId id="313" r:id="rId36"/>
    <p:sldId id="314" r:id="rId37"/>
    <p:sldId id="315" r:id="rId38"/>
    <p:sldId id="316" r:id="rId39"/>
    <p:sldId id="318" r:id="rId40"/>
    <p:sldId id="320" r:id="rId41"/>
    <p:sldId id="321" r:id="rId42"/>
    <p:sldId id="323" r:id="rId43"/>
    <p:sldId id="324" r:id="rId44"/>
    <p:sldId id="325" r:id="rId45"/>
    <p:sldId id="327" r:id="rId46"/>
    <p:sldId id="328" r:id="rId47"/>
    <p:sldId id="329" r:id="rId48"/>
    <p:sldId id="330" r:id="rId49"/>
    <p:sldId id="331" r:id="rId50"/>
    <p:sldId id="332" r:id="rId51"/>
    <p:sldId id="333" r:id="rId52"/>
    <p:sldId id="334" r:id="rId53"/>
    <p:sldId id="335" r:id="rId54"/>
    <p:sldId id="337" r:id="rId55"/>
    <p:sldId id="338" r:id="rId56"/>
    <p:sldId id="340" r:id="rId57"/>
    <p:sldId id="341" r:id="rId58"/>
    <p:sldId id="342" r:id="rId59"/>
    <p:sldId id="344" r:id="rId60"/>
    <p:sldId id="345" r:id="rId61"/>
    <p:sldId id="346" r:id="rId62"/>
    <p:sldId id="348" r:id="rId63"/>
    <p:sldId id="349" r:id="rId64"/>
    <p:sldId id="350" r:id="rId65"/>
    <p:sldId id="352" r:id="rId66"/>
    <p:sldId id="353" r:id="rId67"/>
    <p:sldId id="356" r:id="rId68"/>
    <p:sldId id="358" r:id="rId69"/>
    <p:sldId id="359" r:id="rId70"/>
    <p:sldId id="361" r:id="rId71"/>
    <p:sldId id="363" r:id="rId72"/>
    <p:sldId id="364" r:id="rId73"/>
    <p:sldId id="366" r:id="rId74"/>
    <p:sldId id="367" r:id="rId75"/>
    <p:sldId id="368" r:id="rId76"/>
    <p:sldId id="370" r:id="rId77"/>
    <p:sldId id="371" r:id="rId78"/>
    <p:sldId id="372" r:id="rId79"/>
    <p:sldId id="374" r:id="rId80"/>
    <p:sldId id="375" r:id="rId81"/>
    <p:sldId id="376" r:id="rId82"/>
    <p:sldId id="377" r:id="rId83"/>
    <p:sldId id="379" r:id="rId84"/>
    <p:sldId id="380" r:id="rId85"/>
    <p:sldId id="381" r:id="rId86"/>
    <p:sldId id="382" r:id="rId87"/>
    <p:sldId id="383" r:id="rId88"/>
    <p:sldId id="384" r:id="rId89"/>
    <p:sldId id="385" r:id="rId90"/>
    <p:sldId id="386" r:id="rId91"/>
    <p:sldId id="387" r:id="rId92"/>
    <p:sldId id="389" r:id="rId93"/>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142" autoAdjust="0"/>
  </p:normalViewPr>
  <p:slideViewPr>
    <p:cSldViewPr>
      <p:cViewPr varScale="1">
        <p:scale>
          <a:sx n="89" d="100"/>
          <a:sy n="89" d="100"/>
        </p:scale>
        <p:origin x="-227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 Id="rId4" Type="http://schemas.openxmlformats.org/officeDocument/2006/relationships/image" Target="../media/image53.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60.wmf"/><Relationship Id="rId1" Type="http://schemas.openxmlformats.org/officeDocument/2006/relationships/image" Target="../media/image59.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image" Target="../media/image6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5.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image" Target="../media/image80.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84.wmf"/><Relationship Id="rId1" Type="http://schemas.openxmlformats.org/officeDocument/2006/relationships/image" Target="../media/image83.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8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90.wmf"/><Relationship Id="rId1" Type="http://schemas.openxmlformats.org/officeDocument/2006/relationships/image" Target="../media/image89.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95.wmf"/><Relationship Id="rId1" Type="http://schemas.openxmlformats.org/officeDocument/2006/relationships/image" Target="../media/image94.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98.wmf"/><Relationship Id="rId1" Type="http://schemas.openxmlformats.org/officeDocument/2006/relationships/image" Target="../media/image97.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03.wmf"/><Relationship Id="rId1" Type="http://schemas.openxmlformats.org/officeDocument/2006/relationships/image" Target="../media/image102.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105.wmf"/><Relationship Id="rId1" Type="http://schemas.openxmlformats.org/officeDocument/2006/relationships/image" Target="../media/image10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4"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t>2020/4/10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t>‹#›</a:t>
            </a:fld>
            <a:endParaRPr lang="zh-CN" altLang="en-US"/>
          </a:p>
        </p:txBody>
      </p:sp>
    </p:spTree>
    <p:extLst>
      <p:ext uri="{BB962C8B-B14F-4D97-AF65-F5344CB8AC3E}">
        <p14:creationId xmlns:p14="http://schemas.microsoft.com/office/powerpoint/2010/main" val="3460118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t>2020/4/10</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t>2020/4/10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日期占位符 3"/>
          <p:cNvSpPr>
            <a:spLocks noGrp="1"/>
          </p:cNvSpPr>
          <p:nvPr>
            <p:ph type="dt" sz="half" idx="2"/>
          </p:nvPr>
        </p:nvSpPr>
        <p:spPr>
          <a:xfrm>
            <a:off x="457200" y="6356350"/>
            <a:ext cx="2133600" cy="365125"/>
          </a:xfrm>
          <a:prstGeom prst="rect">
            <a:avLst/>
          </a:prstGeom>
        </p:spPr>
        <p:txBody>
          <a:bodyPr/>
          <a:lstStyle/>
          <a:p>
            <a:fld id="{D819A9AE-DFF2-479B-AF37-FAA367F55B3D}" type="datetimeFigureOut">
              <a:rPr lang="zh-CN" altLang="en-US" smtClean="0"/>
              <a:t>2020/4/10</a:t>
            </a:fld>
            <a:endParaRPr lang="zh-CN" altLang="en-US"/>
          </a:p>
        </p:txBody>
      </p:sp>
      <p:sp>
        <p:nvSpPr>
          <p:cNvPr id="14" name="页脚占位符 4"/>
          <p:cNvSpPr>
            <a:spLocks noGrp="1"/>
          </p:cNvSpPr>
          <p:nvPr>
            <p:ph type="ftr" sz="quarter" idx="3"/>
          </p:nvPr>
        </p:nvSpPr>
        <p:spPr>
          <a:xfrm>
            <a:off x="3124200" y="6356350"/>
            <a:ext cx="2895600" cy="365125"/>
          </a:xfrm>
          <a:prstGeom prst="rect">
            <a:avLst/>
          </a:prstGeom>
        </p:spPr>
        <p:txBody>
          <a:bodyPr/>
          <a:lstStyle/>
          <a:p>
            <a:endParaRPr lang="zh-CN" altLang="en-US"/>
          </a:p>
        </p:txBody>
      </p:sp>
      <p:sp>
        <p:nvSpPr>
          <p:cNvPr id="15" name="灯片编号占位符 5"/>
          <p:cNvSpPr>
            <a:spLocks noGrp="1"/>
          </p:cNvSpPr>
          <p:nvPr>
            <p:ph type="sldNum" sz="quarter" idx="4"/>
          </p:nvPr>
        </p:nvSpPr>
        <p:spPr>
          <a:xfrm>
            <a:off x="6553200" y="6356350"/>
            <a:ext cx="2133600" cy="365125"/>
          </a:xfrm>
          <a:prstGeom prst="rect">
            <a:avLst/>
          </a:prstGeom>
        </p:spPr>
        <p:txBody>
          <a:bodyPr/>
          <a:lstStyle/>
          <a:p>
            <a:fld id="{3F8935AA-09F9-4C1A-89F2-CB34E0111C49}" type="slidenum">
              <a:rPr lang="zh-CN" altLang="en-US" smtClean="0"/>
              <a:t>‹#›</a:t>
            </a:fld>
            <a:endParaRPr lang="zh-CN" altLang="en-US"/>
          </a:p>
        </p:txBody>
      </p:sp>
      <p:sp>
        <p:nvSpPr>
          <p:cNvPr id="24" name="矩形 23"/>
          <p:cNvSpPr/>
          <p:nvPr/>
        </p:nvSpPr>
        <p:spPr>
          <a:xfrm>
            <a:off x="7900416" y="562356"/>
            <a:ext cx="662940" cy="192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a:hlinkHover r:id="" action="ppaction://noaction" highlightClick="1"/>
          </p:cNvPr>
          <p:cNvSpPr txBox="1"/>
          <p:nvPr/>
        </p:nvSpPr>
        <p:spPr>
          <a:xfrm>
            <a:off x="7471476" y="517676"/>
            <a:ext cx="973281" cy="292388"/>
          </a:xfrm>
          <a:prstGeom prst="rect">
            <a:avLst/>
          </a:prstGeom>
          <a:noFill/>
        </p:spPr>
        <p:txBody>
          <a:bodyPr wrap="square" rtlCol="0">
            <a:spAutoFit/>
          </a:bodyPr>
          <a:lstStyle/>
          <a:p>
            <a:r>
              <a:rPr lang="zh-CN" altLang="en-US" sz="1300" b="1" dirty="0" smtClean="0">
                <a:solidFill>
                  <a:schemeClr val="bg1"/>
                </a:solidFill>
                <a:latin typeface="黑体" panose="02010609060101010101" pitchFamily="49" charset="-122"/>
                <a:ea typeface="黑体" panose="02010609060101010101" pitchFamily="49" charset="-122"/>
              </a:rPr>
              <a:t>栏目索引</a:t>
            </a:r>
            <a:endParaRPr lang="zh-CN" altLang="en-US" sz="1300" b="1" dirty="0">
              <a:solidFill>
                <a:schemeClr val="bg1"/>
              </a:solidFill>
              <a:latin typeface="黑体" panose="02010609060101010101" pitchFamily="49" charset="-122"/>
              <a:ea typeface="黑体" panose="02010609060101010101" pitchFamily="49" charset="-122"/>
            </a:endParaRPr>
          </a:p>
        </p:txBody>
      </p:sp>
      <p:pic>
        <p:nvPicPr>
          <p:cNvPr id="4" name="图片 3" descr="PPT模板八年级-09.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
            <a:ext cx="9236848" cy="6924397"/>
          </a:xfrm>
          <a:prstGeom prst="rect">
            <a:avLst/>
          </a:prstGeom>
        </p:spPr>
      </p:pic>
      <p:sp>
        <p:nvSpPr>
          <p:cNvPr id="8" name="TextBox 7"/>
          <p:cNvSpPr txBox="1"/>
          <p:nvPr/>
        </p:nvSpPr>
        <p:spPr>
          <a:xfrm>
            <a:off x="152401" y="151086"/>
            <a:ext cx="9144000" cy="369332"/>
          </a:xfrm>
          <a:prstGeom prst="rect">
            <a:avLst/>
          </a:prstGeom>
          <a:noFill/>
        </p:spPr>
        <p:txBody>
          <a:bodyPr wrap="square" rtlCol="0">
            <a:spAutoFit/>
          </a:bodyPr>
          <a:lstStyle/>
          <a:p>
            <a:pPr marL="0" indent="0" algn="ctr" eaLnBrk="0" latinLnBrk="1" hangingPunct="0">
              <a:lnSpc>
                <a:spcPct val="100000"/>
              </a:lnSpc>
              <a:spcBef>
                <a:spcPts val="140"/>
              </a:spcBef>
              <a:buNone/>
            </a:pPr>
            <a:r>
              <a:rPr lang="zh-CN" altLang="en-US" sz="1800" kern="0" dirty="0" smtClean="0">
                <a:solidFill>
                  <a:srgbClr val="000000"/>
                </a:solidFill>
                <a:latin typeface="Times New Roman" panose="02020603050405020304" pitchFamily="65" charset="-122"/>
                <a:ea typeface="黑体" panose="02010609060101010101" pitchFamily="49" charset="-122"/>
              </a:rPr>
              <a:t>第2节　滑轮</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9.xml"/><Relationship Id="rId7" Type="http://schemas.openxmlformats.org/officeDocument/2006/relationships/image" Target="../media/image12.wmf"/><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11.wmf"/><Relationship Id="rId4" Type="http://schemas.openxmlformats.org/officeDocument/2006/relationships/oleObject" Target="../embeddings/oleObject5.bin"/><Relationship Id="rId9" Type="http://schemas.openxmlformats.org/officeDocument/2006/relationships/image" Target="../media/image13.wmf"/></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7.w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oleObject9.bin"/><Relationship Id="rId5" Type="http://schemas.openxmlformats.org/officeDocument/2006/relationships/image" Target="../media/image16.wmf"/><Relationship Id="rId4"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13.xml"/><Relationship Id="rId7" Type="http://schemas.openxmlformats.org/officeDocument/2006/relationships/image" Target="../media/image20.w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embeddings/oleObject11.bin"/><Relationship Id="rId11" Type="http://schemas.openxmlformats.org/officeDocument/2006/relationships/image" Target="../media/image22.wmf"/><Relationship Id="rId5" Type="http://schemas.openxmlformats.org/officeDocument/2006/relationships/image" Target="../media/image19.wmf"/><Relationship Id="rId10" Type="http://schemas.openxmlformats.org/officeDocument/2006/relationships/oleObject" Target="../embeddings/oleObject13.bin"/><Relationship Id="rId4" Type="http://schemas.openxmlformats.org/officeDocument/2006/relationships/oleObject" Target="../embeddings/oleObject10.bin"/><Relationship Id="rId9" Type="http://schemas.openxmlformats.org/officeDocument/2006/relationships/image" Target="../media/image21.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31.w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embeddings/oleObject15.bin"/><Relationship Id="rId5" Type="http://schemas.openxmlformats.org/officeDocument/2006/relationships/image" Target="../media/image30.wmf"/><Relationship Id="rId4" Type="http://schemas.openxmlformats.org/officeDocument/2006/relationships/oleObject" Target="../embeddings/oleObject14.bin"/></Relationships>
</file>

<file path=ppt/slides/_rels/slide24.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notesSlide" Target="../notesSlides/notesSlide23.xml"/><Relationship Id="rId7" Type="http://schemas.openxmlformats.org/officeDocument/2006/relationships/oleObject" Target="../embeddings/oleObject17.bin"/><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image" Target="../media/image32.wmf"/><Relationship Id="rId5" Type="http://schemas.openxmlformats.org/officeDocument/2006/relationships/oleObject" Target="../embeddings/oleObject16.bin"/><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vmlDrawing" Target="../drawings/vmlDrawing8.vml"/><Relationship Id="rId5" Type="http://schemas.openxmlformats.org/officeDocument/2006/relationships/image" Target="../media/image36.wmf"/><Relationship Id="rId4" Type="http://schemas.openxmlformats.org/officeDocument/2006/relationships/oleObject" Target="../embeddings/oleObject18.bin"/></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5.w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4.wmf"/><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notesSlide" Target="../notesSlides/notesSlide32.xml"/><Relationship Id="rId7" Type="http://schemas.openxmlformats.org/officeDocument/2006/relationships/oleObject" Target="../embeddings/oleObject20.bin"/><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image" Target="../media/image42.wmf"/><Relationship Id="rId5" Type="http://schemas.openxmlformats.org/officeDocument/2006/relationships/oleObject" Target="../embeddings/oleObject19.bin"/><Relationship Id="rId10" Type="http://schemas.openxmlformats.org/officeDocument/2006/relationships/image" Target="../media/image44.wmf"/><Relationship Id="rId4" Type="http://schemas.openxmlformats.org/officeDocument/2006/relationships/image" Target="../media/image45.jpeg"/><Relationship Id="rId9" Type="http://schemas.openxmlformats.org/officeDocument/2006/relationships/oleObject" Target="../embeddings/oleObject21.bin"/></Relationships>
</file>

<file path=ppt/slides/_rels/slide3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notesSlide" Target="../notesSlides/notesSlide34.xml"/><Relationship Id="rId7" Type="http://schemas.openxmlformats.org/officeDocument/2006/relationships/image" Target="../media/image48.wmf"/><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embeddings/oleObject23.bin"/><Relationship Id="rId5" Type="http://schemas.openxmlformats.org/officeDocument/2006/relationships/image" Target="../media/image47.wmf"/><Relationship Id="rId4" Type="http://schemas.openxmlformats.org/officeDocument/2006/relationships/oleObject" Target="../embeddings/oleObject22.bin"/><Relationship Id="rId9" Type="http://schemas.openxmlformats.org/officeDocument/2006/relationships/image" Target="../media/image49.wmf"/></Relationships>
</file>

<file path=ppt/slides/_rels/slide36.xml.rels><?xml version="1.0" encoding="UTF-8" standalone="yes"?>
<Relationships xmlns="http://schemas.openxmlformats.org/package/2006/relationships"><Relationship Id="rId8" Type="http://schemas.openxmlformats.org/officeDocument/2006/relationships/image" Target="../media/image51.wmf"/><Relationship Id="rId13" Type="http://schemas.openxmlformats.org/officeDocument/2006/relationships/image" Target="../media/image55.png"/><Relationship Id="rId3" Type="http://schemas.openxmlformats.org/officeDocument/2006/relationships/notesSlide" Target="../notesSlides/notesSlide35.xml"/><Relationship Id="rId7" Type="http://schemas.openxmlformats.org/officeDocument/2006/relationships/oleObject" Target="../embeddings/oleObject26.bin"/><Relationship Id="rId12" Type="http://schemas.openxmlformats.org/officeDocument/2006/relationships/image" Target="../media/image53.wmf"/><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image" Target="../media/image50.wmf"/><Relationship Id="rId11" Type="http://schemas.openxmlformats.org/officeDocument/2006/relationships/oleObject" Target="../embeddings/oleObject28.bin"/><Relationship Id="rId5" Type="http://schemas.openxmlformats.org/officeDocument/2006/relationships/oleObject" Target="../embeddings/oleObject25.bin"/><Relationship Id="rId10" Type="http://schemas.openxmlformats.org/officeDocument/2006/relationships/image" Target="../media/image52.wmf"/><Relationship Id="rId4" Type="http://schemas.openxmlformats.org/officeDocument/2006/relationships/image" Target="../media/image54.jpeg"/><Relationship Id="rId9" Type="http://schemas.openxmlformats.org/officeDocument/2006/relationships/oleObject" Target="../embeddings/oleObject27.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vmlDrawing" Target="../drawings/vmlDrawing12.vml"/><Relationship Id="rId5" Type="http://schemas.openxmlformats.org/officeDocument/2006/relationships/image" Target="../media/image56.wmf"/><Relationship Id="rId4" Type="http://schemas.openxmlformats.org/officeDocument/2006/relationships/oleObject" Target="../embeddings/oleObject29.bin"/></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0.wmf"/><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oleObject" Target="../embeddings/oleObject31.bin"/><Relationship Id="rId5" Type="http://schemas.openxmlformats.org/officeDocument/2006/relationships/image" Target="../media/image59.wmf"/><Relationship Id="rId4" Type="http://schemas.openxmlformats.org/officeDocument/2006/relationships/oleObject" Target="../embeddings/oleObject30.bin"/></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image" Target="../media/image67.w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oleObject" Target="../embeddings/oleObject33.bin"/><Relationship Id="rId5" Type="http://schemas.openxmlformats.org/officeDocument/2006/relationships/image" Target="../media/image66.wmf"/><Relationship Id="rId4" Type="http://schemas.openxmlformats.org/officeDocument/2006/relationships/oleObject" Target="../embeddings/oleObject32.bin"/></Relationships>
</file>

<file path=ppt/slides/_rels/slide4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7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vmlDrawing" Target="../drawings/vmlDrawing15.vml"/><Relationship Id="rId5" Type="http://schemas.openxmlformats.org/officeDocument/2006/relationships/image" Target="../media/image71.wmf"/><Relationship Id="rId4" Type="http://schemas.openxmlformats.org/officeDocument/2006/relationships/oleObject" Target="../embeddings/oleObject34.bin"/></Relationships>
</file>

<file path=ppt/slides/_rels/slide5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75.wmf"/><Relationship Id="rId5" Type="http://schemas.openxmlformats.org/officeDocument/2006/relationships/oleObject" Target="../embeddings/oleObject35.bin"/><Relationship Id="rId4" Type="http://schemas.openxmlformats.org/officeDocument/2006/relationships/image" Target="../media/image76.jpeg"/></Relationships>
</file>

<file path=ppt/slides/_rels/slide5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7" Type="http://schemas.openxmlformats.org/officeDocument/2006/relationships/image" Target="../media/image81.w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embeddings/oleObject37.bin"/><Relationship Id="rId5" Type="http://schemas.openxmlformats.org/officeDocument/2006/relationships/image" Target="../media/image80.wmf"/><Relationship Id="rId4" Type="http://schemas.openxmlformats.org/officeDocument/2006/relationships/oleObject" Target="../embeddings/oleObject36.bin"/></Relationships>
</file>

<file path=ppt/slides/_rels/slide6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7" Type="http://schemas.openxmlformats.org/officeDocument/2006/relationships/image" Target="../media/image84.wmf"/><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oleObject" Target="../embeddings/oleObject39.bin"/><Relationship Id="rId5" Type="http://schemas.openxmlformats.org/officeDocument/2006/relationships/image" Target="../media/image83.wmf"/><Relationship Id="rId4" Type="http://schemas.openxmlformats.org/officeDocument/2006/relationships/oleObject" Target="../embeddings/oleObject38.bin"/></Relationships>
</file>

<file path=ppt/slides/_rels/slide6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image" Target="../media/image86.jpeg"/></Relationships>
</file>

<file path=ppt/slides/_rels/slide6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vmlDrawing" Target="../drawings/vmlDrawing19.vml"/><Relationship Id="rId5" Type="http://schemas.openxmlformats.org/officeDocument/2006/relationships/image" Target="../media/image88.wmf"/><Relationship Id="rId4" Type="http://schemas.openxmlformats.org/officeDocument/2006/relationships/oleObject" Target="../embeddings/oleObject40.bin"/></Relationships>
</file>

<file path=ppt/slides/_rels/slide69.xml.rels><?xml version="1.0" encoding="UTF-8" standalone="yes"?>
<Relationships xmlns="http://schemas.openxmlformats.org/package/2006/relationships"><Relationship Id="rId8" Type="http://schemas.openxmlformats.org/officeDocument/2006/relationships/oleObject" Target="../embeddings/oleObject42.bin"/><Relationship Id="rId3" Type="http://schemas.openxmlformats.org/officeDocument/2006/relationships/notesSlide" Target="../notesSlides/notesSlide68.xml"/><Relationship Id="rId7" Type="http://schemas.openxmlformats.org/officeDocument/2006/relationships/image" Target="../media/image89.wmf"/><Relationship Id="rId2" Type="http://schemas.openxmlformats.org/officeDocument/2006/relationships/slideLayout" Target="../slideLayouts/slideLayout3.xml"/><Relationship Id="rId1" Type="http://schemas.openxmlformats.org/officeDocument/2006/relationships/vmlDrawing" Target="../drawings/vmlDrawing20.vml"/><Relationship Id="rId6" Type="http://schemas.openxmlformats.org/officeDocument/2006/relationships/oleObject" Target="../embeddings/oleObject41.bin"/><Relationship Id="rId5" Type="http://schemas.openxmlformats.org/officeDocument/2006/relationships/image" Target="../media/image92.png"/><Relationship Id="rId4" Type="http://schemas.openxmlformats.org/officeDocument/2006/relationships/image" Target="../media/image91.jpeg"/><Relationship Id="rId9" Type="http://schemas.openxmlformats.org/officeDocument/2006/relationships/image" Target="../media/image90.w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8.w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7.wmf"/><Relationship Id="rId4" Type="http://schemas.openxmlformats.org/officeDocument/2006/relationships/oleObject" Target="../embeddings/oleObject3.bin"/></Relationships>
</file>

<file path=ppt/slides/_rels/slide7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image" Target="../media/image95.wmf"/><Relationship Id="rId2" Type="http://schemas.openxmlformats.org/officeDocument/2006/relationships/slideLayout" Target="../slideLayouts/slideLayout3.xml"/><Relationship Id="rId1" Type="http://schemas.openxmlformats.org/officeDocument/2006/relationships/vmlDrawing" Target="../drawings/vmlDrawing21.vml"/><Relationship Id="rId6" Type="http://schemas.openxmlformats.org/officeDocument/2006/relationships/oleObject" Target="../embeddings/oleObject44.bin"/><Relationship Id="rId5" Type="http://schemas.openxmlformats.org/officeDocument/2006/relationships/image" Target="../media/image94.wmf"/><Relationship Id="rId4" Type="http://schemas.openxmlformats.org/officeDocument/2006/relationships/oleObject" Target="../embeddings/oleObject43.bin"/></Relationships>
</file>

<file path=ppt/slides/_rels/slide7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7" Type="http://schemas.openxmlformats.org/officeDocument/2006/relationships/image" Target="../media/image98.wmf"/><Relationship Id="rId2" Type="http://schemas.openxmlformats.org/officeDocument/2006/relationships/slideLayout" Target="../slideLayouts/slideLayout3.xml"/><Relationship Id="rId1" Type="http://schemas.openxmlformats.org/officeDocument/2006/relationships/vmlDrawing" Target="../drawings/vmlDrawing22.vml"/><Relationship Id="rId6" Type="http://schemas.openxmlformats.org/officeDocument/2006/relationships/oleObject" Target="../embeddings/oleObject46.bin"/><Relationship Id="rId5" Type="http://schemas.openxmlformats.org/officeDocument/2006/relationships/image" Target="../media/image97.wmf"/><Relationship Id="rId4" Type="http://schemas.openxmlformats.org/officeDocument/2006/relationships/oleObject" Target="../embeddings/oleObject45.bin"/></Relationships>
</file>

<file path=ppt/slides/_rels/slide7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5.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7" Type="http://schemas.openxmlformats.org/officeDocument/2006/relationships/image" Target="../media/image103.wmf"/><Relationship Id="rId2" Type="http://schemas.openxmlformats.org/officeDocument/2006/relationships/slideLayout" Target="../slideLayouts/slideLayout3.xml"/><Relationship Id="rId1" Type="http://schemas.openxmlformats.org/officeDocument/2006/relationships/vmlDrawing" Target="../drawings/vmlDrawing23.vml"/><Relationship Id="rId6" Type="http://schemas.openxmlformats.org/officeDocument/2006/relationships/oleObject" Target="../embeddings/oleObject48.bin"/><Relationship Id="rId5" Type="http://schemas.openxmlformats.org/officeDocument/2006/relationships/image" Target="../media/image102.wmf"/><Relationship Id="rId4" Type="http://schemas.openxmlformats.org/officeDocument/2006/relationships/oleObject" Target="../embeddings/oleObject47.bin"/></Relationships>
</file>

<file path=ppt/slides/_rels/slide78.xml.rels><?xml version="1.0" encoding="UTF-8" standalone="yes"?>
<Relationships xmlns="http://schemas.openxmlformats.org/package/2006/relationships"><Relationship Id="rId8" Type="http://schemas.openxmlformats.org/officeDocument/2006/relationships/image" Target="../media/image105.wmf"/><Relationship Id="rId3" Type="http://schemas.openxmlformats.org/officeDocument/2006/relationships/notesSlide" Target="../notesSlides/notesSlide77.xml"/><Relationship Id="rId7" Type="http://schemas.openxmlformats.org/officeDocument/2006/relationships/oleObject" Target="../embeddings/oleObject50.bin"/><Relationship Id="rId2" Type="http://schemas.openxmlformats.org/officeDocument/2006/relationships/slideLayout" Target="../slideLayouts/slideLayout3.xml"/><Relationship Id="rId1" Type="http://schemas.openxmlformats.org/officeDocument/2006/relationships/vmlDrawing" Target="../drawings/vmlDrawing24.vml"/><Relationship Id="rId6" Type="http://schemas.openxmlformats.org/officeDocument/2006/relationships/image" Target="../media/image104.wmf"/><Relationship Id="rId5" Type="http://schemas.openxmlformats.org/officeDocument/2006/relationships/oleObject" Target="../embeddings/oleObject49.bin"/><Relationship Id="rId4" Type="http://schemas.openxmlformats.org/officeDocument/2006/relationships/image" Target="../media/image106.jpeg"/></Relationships>
</file>

<file path=ppt/slides/_rels/slide79.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84.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86.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4"/>
          <p:cNvSpPr txBox="1"/>
          <p:nvPr/>
        </p:nvSpPr>
        <p:spPr>
          <a:xfrm>
            <a:off x="0" y="1368811"/>
            <a:ext cx="9144000" cy="1031051"/>
          </a:xfrm>
          <a:prstGeom prst="rect">
            <a:avLst/>
          </a:prstGeom>
          <a:noFill/>
        </p:spPr>
        <p:txBody>
          <a:bodyPr wrap="square" rtlCol="0">
            <a:spAutoFit/>
          </a:bodyPr>
          <a:lstStyle/>
          <a:p>
            <a:pPr algn="ctr"/>
            <a:r>
              <a:rPr lang="zh-CN" altLang="en-US" sz="3500" b="1" dirty="0" smtClean="0">
                <a:latin typeface="黑体" panose="02010609060101010101" pitchFamily="49" charset="-122"/>
                <a:ea typeface="黑体" panose="02010609060101010101" pitchFamily="49" charset="-122"/>
              </a:rPr>
              <a:t> 初中物理（人教版）</a:t>
            </a:r>
            <a:endParaRPr lang="en-US" altLang="zh-CN" sz="3500" b="1" dirty="0" smtClean="0">
              <a:latin typeface="黑体" panose="02010609060101010101" pitchFamily="49" charset="-122"/>
              <a:ea typeface="黑体" panose="02010609060101010101" pitchFamily="49" charset="-122"/>
            </a:endParaRPr>
          </a:p>
          <a:p>
            <a:pPr algn="ctr"/>
            <a:endParaRPr lang="en-US" altLang="zh-CN" sz="400" b="1" dirty="0" smtClean="0">
              <a:latin typeface="黑体" panose="02010609060101010101" pitchFamily="49" charset="-122"/>
              <a:ea typeface="黑体" panose="02010609060101010101" pitchFamily="49" charset="-122"/>
            </a:endParaRPr>
          </a:p>
          <a:p>
            <a:pPr algn="ctr"/>
            <a:r>
              <a:rPr lang="zh-CN" altLang="en-US" sz="2200" dirty="0" smtClean="0">
                <a:latin typeface="黑体" panose="02010609060101010101" pitchFamily="49" charset="-122"/>
                <a:ea typeface="黑体" panose="02010609060101010101" pitchFamily="49" charset="-122"/>
              </a:rPr>
              <a:t>八年级 下册</a:t>
            </a:r>
            <a:endParaRPr lang="zh-CN" altLang="en-US" sz="2200" dirty="0">
              <a:latin typeface="黑体" panose="02010609060101010101" pitchFamily="49" charset="-122"/>
              <a:ea typeface="黑体" panose="02010609060101010101" pitchFamily="49" charset="-122"/>
            </a:endParaRPr>
          </a:p>
        </p:txBody>
      </p:sp>
      <p:sp>
        <p:nvSpPr>
          <p:cNvPr id="7" name="矩形 6"/>
          <p:cNvSpPr/>
          <p:nvPr/>
        </p:nvSpPr>
        <p:spPr>
          <a:xfrm>
            <a:off x="-142908" y="3045317"/>
            <a:ext cx="9286908" cy="523220"/>
          </a:xfrm>
          <a:prstGeom prst="rect">
            <a:avLst/>
          </a:prstGeom>
        </p:spPr>
        <p:txBody>
          <a:bodyPr wrap="square">
            <a:spAutoFit/>
          </a:bodyPr>
          <a:lstStyle/>
          <a:p>
            <a:pPr algn="ctr" eaLnBrk="0" latinLnBrk="1" hangingPunct="0">
              <a:spcBef>
                <a:spcPts val="140"/>
              </a:spcBef>
            </a:pPr>
            <a:r>
              <a:rPr lang="zh-CN" altLang="en-US" sz="2800" kern="0" dirty="0" smtClean="0">
                <a:solidFill>
                  <a:srgbClr val="000000"/>
                </a:solidFill>
                <a:latin typeface="Times New Roman" panose="02020603050405020304" pitchFamily="65" charset="-122"/>
                <a:ea typeface="黑体" panose="02010609060101010101" pitchFamily="49" charset="-122"/>
              </a:rPr>
              <a:t>第十二章　简单机械</a:t>
            </a:r>
            <a:endParaRPr lang="zh-CN" alt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0885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在不计滑轮自重、绳重及摩擦的情况下,</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7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7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7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220"/>
              </a:spcBef>
              <a:buNone/>
            </a:pP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最小,因此答案为C。 </a:t>
            </a:r>
            <a:endParaRPr lang="zh-CN" altLang="en-US" dirty="0"/>
          </a:p>
        </p:txBody>
      </p:sp>
      <p:graphicFrame>
        <p:nvGraphicFramePr>
          <p:cNvPr id="4" name="对象 3"/>
          <p:cNvGraphicFramePr>
            <a:graphicFrameLocks noChangeAspect="1"/>
          </p:cNvGraphicFramePr>
          <p:nvPr/>
        </p:nvGraphicFramePr>
        <p:xfrm>
          <a:off x="6097635" y="803781"/>
          <a:ext cx="238125" cy="552450"/>
        </p:xfrm>
        <a:graphic>
          <a:graphicData uri="http://schemas.openxmlformats.org/presentationml/2006/ole">
            <mc:AlternateContent xmlns:mc="http://schemas.openxmlformats.org/markup-compatibility/2006">
              <mc:Choice xmlns:v="urn:schemas-microsoft-com:vml" Requires="v">
                <p:oleObj spid="_x0000_s3079" name="Equation" r:id="rId4" imgW="6400800" imgH="14630400" progId="Equation.DSMT4">
                  <p:embed/>
                </p:oleObj>
              </mc:Choice>
              <mc:Fallback>
                <p:oleObj name="Equation" r:id="rId4" imgW="6400800" imgH="14630400" progId="Equation.DSMT4">
                  <p:embed/>
                  <p:pic>
                    <p:nvPicPr>
                      <p:cNvPr id="0" name="图片 3072"/>
                      <p:cNvPicPr>
                        <a:picLocks noChangeAspect="1"/>
                      </p:cNvPicPr>
                      <p:nvPr/>
                    </p:nvPicPr>
                    <p:blipFill>
                      <a:blip r:embed="rId5"/>
                      <a:stretch>
                        <a:fillRect/>
                      </a:stretch>
                    </p:blipFill>
                    <p:spPr>
                      <a:xfrm>
                        <a:off x="6097635" y="803781"/>
                        <a:ext cx="238125" cy="5524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475039" y="803781"/>
          <a:ext cx="238125" cy="552450"/>
        </p:xfrm>
        <a:graphic>
          <a:graphicData uri="http://schemas.openxmlformats.org/presentationml/2006/ole">
            <mc:AlternateContent xmlns:mc="http://schemas.openxmlformats.org/markup-compatibility/2006">
              <mc:Choice xmlns:v="urn:schemas-microsoft-com:vml" Requires="v">
                <p:oleObj spid="_x0000_s3080" name="Equation" r:id="rId6" imgW="6400800" imgH="14630400" progId="Equation.DSMT4">
                  <p:embed/>
                </p:oleObj>
              </mc:Choice>
              <mc:Fallback>
                <p:oleObj name="Equation" r:id="rId6" imgW="6400800" imgH="14630400" progId="Equation.DSMT4">
                  <p:embed/>
                  <p:pic>
                    <p:nvPicPr>
                      <p:cNvPr id="0" name="图片 3074"/>
                      <p:cNvPicPr>
                        <a:picLocks noChangeAspect="1"/>
                      </p:cNvPicPr>
                      <p:nvPr/>
                    </p:nvPicPr>
                    <p:blipFill>
                      <a:blip r:embed="rId7"/>
                      <a:stretch>
                        <a:fillRect/>
                      </a:stretch>
                    </p:blipFill>
                    <p:spPr>
                      <a:xfrm>
                        <a:off x="7475039" y="803781"/>
                        <a:ext cx="238125" cy="5524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8169874" y="803781"/>
          <a:ext cx="238125" cy="552450"/>
        </p:xfrm>
        <a:graphic>
          <a:graphicData uri="http://schemas.openxmlformats.org/presentationml/2006/ole">
            <mc:AlternateContent xmlns:mc="http://schemas.openxmlformats.org/markup-compatibility/2006">
              <mc:Choice xmlns:v="urn:schemas-microsoft-com:vml" Requires="v">
                <p:oleObj spid="_x0000_s3081" name="Equation" r:id="rId8" imgW="6400800" imgH="14630400" progId="Equation.DSMT4">
                  <p:embed/>
                </p:oleObj>
              </mc:Choice>
              <mc:Fallback>
                <p:oleObj name="Equation" r:id="rId8" imgW="6400800" imgH="14630400" progId="Equation.DSMT4">
                  <p:embed/>
                  <p:pic>
                    <p:nvPicPr>
                      <p:cNvPr id="0" name="图片 3075"/>
                      <p:cNvPicPr>
                        <a:picLocks noChangeAspect="1"/>
                      </p:cNvPicPr>
                      <p:nvPr/>
                    </p:nvPicPr>
                    <p:blipFill>
                      <a:blip r:embed="rId9"/>
                      <a:stretch>
                        <a:fillRect/>
                      </a:stretch>
                    </p:blipFill>
                    <p:spPr>
                      <a:xfrm>
                        <a:off x="8169874" y="803781"/>
                        <a:ext cx="238125" cy="552450"/>
                      </a:xfrm>
                      <a:prstGeom prst="rect">
                        <a:avLst/>
                      </a:prstGeom>
                      <a:noFill/>
                      <a:ln w="9525">
                        <a:noFill/>
                      </a:ln>
                    </p:spPr>
                  </p:pic>
                </p:oleObj>
              </mc:Fallback>
            </mc:AlternateContent>
          </a:graphicData>
        </a:graphic>
      </p:graphicFrame>
      <p:sp>
        <p:nvSpPr>
          <p:cNvPr id="7" name="TextBox 2"/>
          <p:cNvSpPr txBox="1"/>
          <p:nvPr/>
        </p:nvSpPr>
        <p:spPr>
          <a:xfrm>
            <a:off x="428596" y="1920071"/>
            <a:ext cx="8467200" cy="411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C</a:t>
            </a:r>
            <a:endParaRPr lang="zh-CN" alt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79084"/>
            <a:ext cx="8467200" cy="4527201"/>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题型一    滑轮组的组装及设计</a:t>
            </a:r>
            <a:endParaRPr lang="zh-CN" altLang="en-US" sz="2400" b="1"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例1 </a:t>
            </a:r>
            <a:r>
              <a:rPr lang="zh-CN" altLang="en-US" sz="2010" kern="0" dirty="0" smtClean="0">
                <a:solidFill>
                  <a:srgbClr val="000000"/>
                </a:solidFill>
                <a:latin typeface="Times New Roman" panose="02020603050405020304" pitchFamily="65" charset="-122"/>
                <a:ea typeface="宋体" panose="02010600030101010101" pitchFamily="2" charset="-122"/>
              </a:rPr>
              <a:t>   (2017山东泰安肥城期末)如图12-2-3所示,用甲、乙两个滑轮组提起</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重物时,甲滑轮组的绕绳方法最省力,乙滑轮组用80 N的力提起了重300 N</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的物体(不计摩擦和动滑轮重、绳重)。请你画出两个滑轮组的绕绳方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法。</a:t>
            </a:r>
            <a:endParaRPr lang="zh-CN" altLang="en-US" dirty="0"/>
          </a:p>
          <a:p>
            <a:pPr marL="0" indent="0" eaLnBrk="0" latinLnBrk="1" hangingPunct="0">
              <a:lnSpc>
                <a:spcPct val="150000"/>
              </a:lnSpc>
              <a:spcBef>
                <a:spcPts val="0"/>
              </a:spcBef>
              <a:buNone/>
            </a:pPr>
            <a:r>
              <a:rPr lang="zh-CN" altLang="en-US" sz="6705" kern="0" spc="3343"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51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图12-2-3</a:t>
            </a:r>
            <a:endParaRPr lang="zh-CN" altLang="en-US" dirty="0"/>
          </a:p>
        </p:txBody>
      </p:sp>
      <p:pic>
        <p:nvPicPr>
          <p:cNvPr id="3" name="图片 3" descr="textimage3.jpeg"/>
          <p:cNvPicPr>
            <a:picLocks noChangeAspect="1"/>
          </p:cNvPicPr>
          <p:nvPr/>
        </p:nvPicPr>
        <p:blipFill>
          <a:blip r:embed="rId3"/>
          <a:stretch>
            <a:fillRect/>
          </a:stretch>
        </p:blipFill>
        <p:spPr>
          <a:xfrm>
            <a:off x="500034" y="3563145"/>
            <a:ext cx="1216174" cy="1669970"/>
          </a:xfrm>
          <a:prstGeom prst="rect">
            <a:avLst/>
          </a:prstGeom>
        </p:spPr>
      </p:pic>
      <p:pic>
        <p:nvPicPr>
          <p:cNvPr id="4" name="图片 3" descr="PPT模板八年级-13.png"/>
          <p:cNvPicPr>
            <a:picLocks noChangeAspect="1"/>
          </p:cNvPicPr>
          <p:nvPr/>
        </p:nvPicPr>
        <p:blipFill>
          <a:blip r:embed="rId4"/>
          <a:stretch>
            <a:fillRect/>
          </a:stretch>
        </p:blipFill>
        <p:spPr>
          <a:xfrm>
            <a:off x="469003" y="777063"/>
            <a:ext cx="4245873" cy="4572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0729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甲图由一个动滑轮和一个定滑轮组成滑轮组,当</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=3时最省力,绳子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的固定端固定在动滑轮上。乙图中的滑轮组要求用80 N的力提起重300 N</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的物体,可以求出物重与拉力之比为:</a:t>
            </a:r>
            <a:r>
              <a:rPr lang="zh-CN" altLang="en-US" sz="2950" kern="0" spc="4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zh-CN" altLang="en-US" sz="2480" kern="0" spc="2169"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=3.75,故该滑轮组承担物</a:t>
            </a:r>
            <a:endParaRPr lang="zh-CN" altLang="en-US" dirty="0"/>
          </a:p>
          <a:p>
            <a:pPr marL="0" indent="0" eaLnBrk="0" latinLnBrk="1" hangingPunct="0">
              <a:lnSpc>
                <a:spcPct val="150000"/>
              </a:lnSpc>
              <a:spcBef>
                <a:spcPts val="35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重的绳子的段数</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应为4。</a:t>
            </a:r>
            <a:endParaRPr lang="zh-CN" altLang="en-US" dirty="0"/>
          </a:p>
        </p:txBody>
      </p:sp>
      <p:graphicFrame>
        <p:nvGraphicFramePr>
          <p:cNvPr id="4" name="对象 3"/>
          <p:cNvGraphicFramePr>
            <a:graphicFrameLocks noChangeAspect="1"/>
          </p:cNvGraphicFramePr>
          <p:nvPr/>
        </p:nvGraphicFramePr>
        <p:xfrm>
          <a:off x="4508913" y="1765128"/>
          <a:ext cx="381000" cy="657225"/>
        </p:xfrm>
        <a:graphic>
          <a:graphicData uri="http://schemas.openxmlformats.org/presentationml/2006/ole">
            <mc:AlternateContent xmlns:mc="http://schemas.openxmlformats.org/markup-compatibility/2006">
              <mc:Choice xmlns:v="urn:schemas-microsoft-com:vml" Requires="v">
                <p:oleObj spid="_x0000_s4102" name="Equation" r:id="rId4" imgW="10058400" imgH="17373600" progId="Equation.DSMT4">
                  <p:embed/>
                </p:oleObj>
              </mc:Choice>
              <mc:Fallback>
                <p:oleObj name="Equation" r:id="rId4" imgW="10058400" imgH="17373600" progId="Equation.DSMT4">
                  <p:embed/>
                  <p:pic>
                    <p:nvPicPr>
                      <p:cNvPr id="0" name="图片 4096"/>
                      <p:cNvPicPr>
                        <a:picLocks noChangeAspect="1"/>
                      </p:cNvPicPr>
                      <p:nvPr/>
                    </p:nvPicPr>
                    <p:blipFill>
                      <a:blip r:embed="rId5"/>
                      <a:stretch>
                        <a:fillRect/>
                      </a:stretch>
                    </p:blipFill>
                    <p:spPr>
                      <a:xfrm>
                        <a:off x="4508913" y="1765128"/>
                        <a:ext cx="381000" cy="657225"/>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5097963" y="1793851"/>
          <a:ext cx="590550" cy="552449"/>
        </p:xfrm>
        <a:graphic>
          <a:graphicData uri="http://schemas.openxmlformats.org/presentationml/2006/ole">
            <mc:AlternateContent xmlns:mc="http://schemas.openxmlformats.org/markup-compatibility/2006">
              <mc:Choice xmlns:v="urn:schemas-microsoft-com:vml" Requires="v">
                <p:oleObj spid="_x0000_s4103" name="Equation" r:id="rId6" imgW="15544800" imgH="14630400" progId="Equation.DSMT4">
                  <p:embed/>
                </p:oleObj>
              </mc:Choice>
              <mc:Fallback>
                <p:oleObj name="Equation" r:id="rId6" imgW="15544800" imgH="14630400" progId="Equation.DSMT4">
                  <p:embed/>
                  <p:pic>
                    <p:nvPicPr>
                      <p:cNvPr id="0" name="图片 4098"/>
                      <p:cNvPicPr>
                        <a:picLocks noChangeAspect="1"/>
                      </p:cNvPicPr>
                      <p:nvPr/>
                    </p:nvPicPr>
                    <p:blipFill>
                      <a:blip r:embed="rId7"/>
                      <a:stretch>
                        <a:fillRect/>
                      </a:stretch>
                    </p:blipFill>
                    <p:spPr>
                      <a:xfrm>
                        <a:off x="5097963" y="1793851"/>
                        <a:ext cx="590550" cy="552449"/>
                      </a:xfrm>
                      <a:prstGeom prst="rect">
                        <a:avLst/>
                      </a:prstGeom>
                      <a:noFill/>
                      <a:ln w="9525">
                        <a:noFill/>
                      </a:ln>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1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如图12-2-4所示</a:t>
            </a:r>
            <a:endParaRPr lang="zh-CN" altLang="en-US" dirty="0"/>
          </a:p>
        </p:txBody>
      </p:sp>
      <p:sp>
        <p:nvSpPr>
          <p:cNvPr id="3" name="TextBox 3"/>
          <p:cNvSpPr txBox="1"/>
          <p:nvPr/>
        </p:nvSpPr>
        <p:spPr>
          <a:xfrm>
            <a:off x="1044000" y="5325192"/>
            <a:ext cx="7092000" cy="266111"/>
          </a:xfrm>
          <a:prstGeom prst="rect">
            <a:avLst/>
          </a:prstGeom>
          <a:noFill/>
        </p:spPr>
        <p:txBody>
          <a:bodyPr wrap="square" lIns="0" tIns="0" rIns="0" bIns="0" rtlCol="0">
            <a:spAutoFit/>
          </a:bodyPr>
          <a:lstStyle/>
          <a:p>
            <a:pPr marL="0" indent="0" algn="ctr" eaLnBrk="0" latinLnBrk="1" hangingPunct="0">
              <a:lnSpc>
                <a:spcPct val="100000"/>
              </a:lnSpc>
              <a:spcBef>
                <a:spcPts val="140"/>
              </a:spcBef>
              <a:buNone/>
            </a:pPr>
            <a:r>
              <a:rPr lang="zh-CN" altLang="en-US" sz="1585" kern="0" dirty="0" smtClean="0">
                <a:solidFill>
                  <a:srgbClr val="000000"/>
                </a:solidFill>
                <a:latin typeface="Times New Roman" panose="02020603050405020304" pitchFamily="65" charset="-122"/>
                <a:ea typeface="黑体" panose="02010609060101010101" pitchFamily="49" charset="-122"/>
              </a:rPr>
              <a:t>图12-2-4</a:t>
            </a:r>
            <a:endParaRPr lang="zh-CN" altLang="en-US"/>
          </a:p>
        </p:txBody>
      </p:sp>
      <p:pic>
        <p:nvPicPr>
          <p:cNvPr id="4" name="图片 4" descr="textimage4.jpeg"/>
          <p:cNvPicPr>
            <a:picLocks noChangeAspect="1"/>
          </p:cNvPicPr>
          <p:nvPr/>
        </p:nvPicPr>
        <p:blipFill>
          <a:blip r:embed="rId3"/>
          <a:stretch>
            <a:fillRect/>
          </a:stretch>
        </p:blipFill>
        <p:spPr>
          <a:xfrm>
            <a:off x="3060000" y="1185192"/>
            <a:ext cx="3024000" cy="406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716322"/>
          <a:ext cx="7740000" cy="3775649"/>
        </p:xfrm>
        <a:graphic>
          <a:graphicData uri="http://schemas.openxmlformats.org/drawingml/2006/table">
            <a:tbl>
              <a:tblPr/>
              <a:tblGrid>
                <a:gridCol w="2580000"/>
                <a:gridCol w="2580000"/>
                <a:gridCol w="2580000"/>
              </a:tblGrid>
              <a:tr h="2061149">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①求</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求承担物重的绳子的“段数”</a:t>
                      </a:r>
                    </a:p>
                  </a:txBody>
                  <a:tcPr marL="45720" marR="45720"/>
                </a:tc>
                <a:tc>
                  <a:txBody>
                    <a:bodyPr/>
                    <a:lstStyle/>
                    <a:p>
                      <a:pPr eaLnBrk="0" latinLnBrk="1" hangingPunct="0">
                        <a:lnSpc>
                          <a:spcPct val="150000"/>
                        </a:lnSpc>
                        <a:spcBef>
                          <a:spcPts val="195"/>
                        </a:spcBef>
                      </a:pPr>
                      <a:r>
                        <a:rPr lang="zh-CN" altLang="en-US" sz="1415" kern="0" dirty="0" smtClean="0">
                          <a:solidFill>
                            <a:srgbClr val="000000"/>
                          </a:solidFill>
                          <a:latin typeface="Times New Roman" panose="02020603050405020304" pitchFamily="65" charset="-122"/>
                          <a:ea typeface="宋体" panose="02010600030101010101" pitchFamily="2" charset="-122"/>
                        </a:rPr>
                        <a:t>求解方法有两种,一是根据</a:t>
                      </a:r>
                      <a:r>
                        <a:rPr lang="zh-CN" altLang="en-US" sz="1415" i="1" kern="0" dirty="0" smtClean="0">
                          <a:solidFill>
                            <a:srgbClr val="000000"/>
                          </a:solidFill>
                          <a:latin typeface="Times New Roman" panose="02020603050405020304" pitchFamily="65" charset="-122"/>
                          <a:ea typeface="宋体" panose="02010600030101010101" pitchFamily="2" charset="-122"/>
                        </a:rPr>
                        <a:t>n</a:t>
                      </a:r>
                      <a:r>
                        <a:rPr lang="zh-CN" altLang="en-US" sz="1415" kern="0" dirty="0" smtClean="0">
                          <a:solidFill>
                            <a:srgbClr val="000000"/>
                          </a:solidFill>
                          <a:latin typeface="Times New Roman" panose="02020603050405020304" pitchFamily="65" charset="-122"/>
                          <a:ea typeface="宋体" panose="02010600030101010101" pitchFamily="2" charset="-122"/>
                        </a:rPr>
                        <a:t>=</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930" kern="0" spc="3396" dirty="0" smtClean="0">
                          <a:solidFill>
                            <a:srgbClr val="000000"/>
                          </a:solidFill>
                          <a:latin typeface="Times New Roman" panose="02020603050405020304" pitchFamily="65" charset="-122"/>
                          <a:ea typeface="宋体" panose="02010600030101010101" pitchFamily="2" charset="-122"/>
                        </a:rPr>
                        <a:t> </a:t>
                      </a:r>
                      <a:r>
                        <a:rPr lang="zh-CN" altLang="en-US" sz="1415" kern="0" dirty="0" smtClean="0">
                          <a:solidFill>
                            <a:srgbClr val="000000"/>
                          </a:solidFill>
                          <a:latin typeface="Times New Roman" panose="02020603050405020304" pitchFamily="65" charset="-122"/>
                          <a:ea typeface="宋体" panose="02010600030101010101" pitchFamily="2" charset="-122"/>
                        </a:rPr>
                        <a:t>去求,当</a:t>
                      </a:r>
                      <a:r>
                        <a:rPr lang="zh-CN" altLang="en-US" sz="1415" i="1" kern="0" dirty="0" smtClean="0">
                          <a:solidFill>
                            <a:srgbClr val="000000"/>
                          </a:solidFill>
                          <a:latin typeface="Times New Roman" panose="02020603050405020304" pitchFamily="65" charset="-122"/>
                          <a:ea typeface="宋体" panose="02010600030101010101" pitchFamily="2" charset="-122"/>
                        </a:rPr>
                        <a:t>G</a:t>
                      </a:r>
                      <a:r>
                        <a:rPr lang="zh-CN" altLang="en-US" sz="1065" kern="0" baseline="-15000" dirty="0" smtClean="0">
                          <a:solidFill>
                            <a:srgbClr val="000000"/>
                          </a:solidFill>
                          <a:latin typeface="Times New Roman" panose="02020603050405020304" pitchFamily="65" charset="-122"/>
                          <a:ea typeface="宋体" panose="02010600030101010101" pitchFamily="2" charset="-122"/>
                        </a:rPr>
                        <a:t>物</a:t>
                      </a:r>
                      <a:r>
                        <a:rPr lang="zh-CN" altLang="en-US" sz="1415" kern="0" dirty="0" smtClean="0">
                          <a:solidFill>
                            <a:srgbClr val="000000"/>
                          </a:solidFill>
                          <a:latin typeface="Times New Roman" panose="02020603050405020304" pitchFamily="65" charset="-122"/>
                          <a:ea typeface="宋体" panose="02010600030101010101" pitchFamily="2" charset="-122"/>
                        </a:rPr>
                        <a:t>+</a:t>
                      </a:r>
                      <a:r>
                        <a:rPr lang="zh-CN" altLang="en-US" sz="1415" i="1" kern="0" dirty="0" smtClean="0">
                          <a:solidFill>
                            <a:srgbClr val="000000"/>
                          </a:solidFill>
                          <a:latin typeface="Times New Roman" panose="02020603050405020304" pitchFamily="65" charset="-122"/>
                          <a:ea typeface="宋体" panose="02010600030101010101" pitchFamily="2" charset="-122"/>
                        </a:rPr>
                        <a:t>G</a:t>
                      </a:r>
                      <a:r>
                        <a:rPr lang="zh-CN" altLang="en-US" sz="1065" kern="0" baseline="-15000" dirty="0" smtClean="0">
                          <a:solidFill>
                            <a:srgbClr val="000000"/>
                          </a:solidFill>
                          <a:latin typeface="Times New Roman" panose="02020603050405020304" pitchFamily="65" charset="-122"/>
                          <a:ea typeface="宋体" panose="02010600030101010101" pitchFamily="2" charset="-122"/>
                        </a:rPr>
                        <a:t>动</a:t>
                      </a:r>
                      <a:r>
                        <a:rPr lang="zh-CN" altLang="en-US" sz="1415" kern="0" dirty="0" smtClean="0">
                          <a:solidFill>
                            <a:srgbClr val="000000"/>
                          </a:solidFill>
                          <a:latin typeface="Times New Roman" panose="02020603050405020304" pitchFamily="65" charset="-122"/>
                          <a:ea typeface="宋体" panose="02010600030101010101" pitchFamily="2" charset="-122"/>
                        </a:rPr>
                        <a:t>不能被</a:t>
                      </a:r>
                    </a:p>
                    <a:p>
                      <a:pPr eaLnBrk="0" latinLnBrk="1" hangingPunct="0">
                        <a:lnSpc>
                          <a:spcPct val="150000"/>
                        </a:lnSpc>
                        <a:spcBef>
                          <a:spcPts val="195"/>
                        </a:spcBef>
                      </a:pPr>
                      <a:r>
                        <a:rPr lang="zh-CN" altLang="en-US" sz="1415" i="1" kern="0" dirty="0" smtClean="0">
                          <a:solidFill>
                            <a:srgbClr val="000000"/>
                          </a:solidFill>
                          <a:latin typeface="Times New Roman" panose="02020603050405020304" pitchFamily="65" charset="-122"/>
                          <a:ea typeface="宋体" panose="02010600030101010101" pitchFamily="2" charset="-122"/>
                        </a:rPr>
                        <a:t>F</a:t>
                      </a:r>
                      <a:r>
                        <a:rPr lang="zh-CN" altLang="en-US" sz="1415" kern="0" dirty="0" smtClean="0">
                          <a:solidFill>
                            <a:srgbClr val="000000"/>
                          </a:solidFill>
                          <a:latin typeface="Times New Roman" panose="02020603050405020304" pitchFamily="65" charset="-122"/>
                          <a:ea typeface="宋体" panose="02010600030101010101" pitchFamily="2" charset="-122"/>
                        </a:rPr>
                        <a:t>整除时,要采用“只入不舍”</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的方法来处理小数位;二是根据</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移动距离的关系</a:t>
                      </a:r>
                      <a:r>
                        <a:rPr lang="zh-CN" altLang="en-US" sz="1415" i="1" kern="0" dirty="0" smtClean="0">
                          <a:solidFill>
                            <a:srgbClr val="000000"/>
                          </a:solidFill>
                          <a:latin typeface="Times New Roman" panose="02020603050405020304" pitchFamily="65" charset="-122"/>
                          <a:ea typeface="宋体" panose="02010600030101010101" pitchFamily="2" charset="-122"/>
                        </a:rPr>
                        <a:t>n</a:t>
                      </a:r>
                      <a:r>
                        <a:rPr lang="zh-CN" altLang="en-US" sz="1415" kern="0" dirty="0" smtClean="0">
                          <a:solidFill>
                            <a:srgbClr val="000000"/>
                          </a:solidFill>
                          <a:latin typeface="Times New Roman" panose="02020603050405020304" pitchFamily="65" charset="-122"/>
                          <a:ea typeface="宋体" panose="02010600030101010101" pitchFamily="2" charset="-122"/>
                        </a:rPr>
                        <a:t>=</a:t>
                      </a:r>
                      <a:r>
                        <a:rPr lang="zh-CN" altLang="en-US" sz="1865" kern="0" spc="-663" dirty="0" smtClean="0">
                          <a:solidFill>
                            <a:srgbClr val="000000"/>
                          </a:solidFill>
                          <a:latin typeface="Times New Roman" panose="02020603050405020304" pitchFamily="65" charset="-122"/>
                          <a:ea typeface="宋体" panose="02010600030101010101" pitchFamily="2" charset="-122"/>
                        </a:rPr>
                        <a:t> </a:t>
                      </a:r>
                      <a:r>
                        <a:rPr lang="zh-CN" altLang="en-US" sz="1415" kern="0" dirty="0" smtClean="0">
                          <a:solidFill>
                            <a:srgbClr val="000000"/>
                          </a:solidFill>
                          <a:latin typeface="Times New Roman" panose="02020603050405020304" pitchFamily="65" charset="-122"/>
                          <a:ea typeface="宋体" panose="02010600030101010101" pitchFamily="2" charset="-122"/>
                        </a:rPr>
                        <a:t>来求</a:t>
                      </a:r>
                    </a:p>
                  </a:txBody>
                  <a:tcPr marL="45720" marR="45720"/>
                </a:tc>
              </a:tr>
              <a:tr h="17145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②定</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确定动滑轮的“个数”</a:t>
                      </a:r>
                    </a:p>
                  </a:txBody>
                  <a:tcPr marL="45720" marR="45720"/>
                </a:tc>
                <a:tc>
                  <a:txBody>
                    <a:bodyPr/>
                    <a:lstStyle/>
                    <a:p>
                      <a:pPr eaLnBrk="0" latinLnBrk="1" hangingPunct="0">
                        <a:lnSpc>
                          <a:spcPct val="150000"/>
                        </a:lnSpc>
                        <a:spcBef>
                          <a:spcPts val="170"/>
                        </a:spcBef>
                      </a:pPr>
                      <a:r>
                        <a:rPr lang="zh-CN" altLang="en-US" sz="1415" kern="0" dirty="0" smtClean="0">
                          <a:solidFill>
                            <a:srgbClr val="000000"/>
                          </a:solidFill>
                          <a:latin typeface="Times New Roman" panose="02020603050405020304" pitchFamily="65" charset="-122"/>
                          <a:ea typeface="宋体" panose="02010600030101010101" pitchFamily="2" charset="-122"/>
                        </a:rPr>
                        <a:t>根据求出的绳子的段数</a:t>
                      </a:r>
                      <a:r>
                        <a:rPr lang="zh-CN" altLang="en-US" sz="1415" i="1" kern="0" dirty="0" smtClean="0">
                          <a:solidFill>
                            <a:srgbClr val="000000"/>
                          </a:solidFill>
                          <a:latin typeface="Times New Roman" panose="02020603050405020304" pitchFamily="65" charset="-122"/>
                          <a:ea typeface="宋体" panose="02010600030101010101" pitchFamily="2" charset="-122"/>
                        </a:rPr>
                        <a:t>n</a:t>
                      </a:r>
                      <a:r>
                        <a:rPr lang="zh-CN" altLang="en-US" sz="1415" kern="0" dirty="0" smtClean="0">
                          <a:solidFill>
                            <a:srgbClr val="000000"/>
                          </a:solidFill>
                          <a:latin typeface="Times New Roman" panose="02020603050405020304" pitchFamily="65" charset="-122"/>
                          <a:ea typeface="宋体" panose="02010600030101010101" pitchFamily="2" charset="-122"/>
                        </a:rPr>
                        <a:t>来确</a:t>
                      </a:r>
                      <a:r>
                        <a:rPr dirty="0"/>
                        <a:t/>
                      </a:r>
                      <a:br>
                        <a:rPr dirty="0"/>
                      </a:br>
                      <a:r>
                        <a:rPr lang="zh-CN" altLang="en-US" sz="1415" kern="0" dirty="0" smtClean="0">
                          <a:solidFill>
                            <a:srgbClr val="000000"/>
                          </a:solidFill>
                          <a:latin typeface="Times New Roman" panose="02020603050405020304" pitchFamily="65" charset="-122"/>
                          <a:ea typeface="宋体" panose="02010600030101010101" pitchFamily="2" charset="-122"/>
                        </a:rPr>
                        <a:t>定。当</a:t>
                      </a:r>
                      <a:r>
                        <a:rPr lang="zh-CN" altLang="en-US" sz="1415" i="1" kern="0" dirty="0" smtClean="0">
                          <a:solidFill>
                            <a:srgbClr val="000000"/>
                          </a:solidFill>
                          <a:latin typeface="Times New Roman" panose="02020603050405020304" pitchFamily="65" charset="-122"/>
                          <a:ea typeface="宋体" panose="02010600030101010101" pitchFamily="2" charset="-122"/>
                        </a:rPr>
                        <a:t>n</a:t>
                      </a:r>
                      <a:r>
                        <a:rPr lang="zh-CN" altLang="en-US" sz="1415" kern="0" dirty="0" smtClean="0">
                          <a:solidFill>
                            <a:srgbClr val="000000"/>
                          </a:solidFill>
                          <a:latin typeface="Times New Roman" panose="02020603050405020304" pitchFamily="65" charset="-122"/>
                          <a:ea typeface="宋体" panose="02010600030101010101" pitchFamily="2" charset="-122"/>
                        </a:rPr>
                        <a:t>为奇数时,动滑轮的个</a:t>
                      </a:r>
                      <a:r>
                        <a:rPr dirty="0"/>
                        <a:t/>
                      </a:r>
                      <a:br>
                        <a:rPr dirty="0"/>
                      </a:br>
                      <a:r>
                        <a:rPr lang="zh-CN" altLang="en-US" sz="1415" kern="0" dirty="0" smtClean="0">
                          <a:solidFill>
                            <a:srgbClr val="000000"/>
                          </a:solidFill>
                          <a:latin typeface="Times New Roman" panose="02020603050405020304" pitchFamily="65" charset="-122"/>
                          <a:ea typeface="宋体" panose="02010600030101010101" pitchFamily="2" charset="-122"/>
                        </a:rPr>
                        <a:t>数</a:t>
                      </a:r>
                      <a:r>
                        <a:rPr lang="zh-CN" altLang="en-US" sz="1415" i="1" kern="0" dirty="0" smtClean="0">
                          <a:solidFill>
                            <a:srgbClr val="000000"/>
                          </a:solidFill>
                          <a:latin typeface="Times New Roman" panose="02020603050405020304" pitchFamily="65" charset="-122"/>
                          <a:ea typeface="宋体" panose="02010600030101010101" pitchFamily="2" charset="-122"/>
                        </a:rPr>
                        <a:t>N</a:t>
                      </a:r>
                      <a:r>
                        <a:rPr lang="zh-CN" altLang="en-US" sz="1415" kern="0" dirty="0" smtClean="0">
                          <a:solidFill>
                            <a:srgbClr val="000000"/>
                          </a:solidFill>
                          <a:latin typeface="Times New Roman" panose="02020603050405020304" pitchFamily="65" charset="-122"/>
                          <a:ea typeface="宋体" panose="02010600030101010101" pitchFamily="2" charset="-122"/>
                        </a:rPr>
                        <a:t>=</a:t>
                      </a:r>
                      <a:r>
                        <a:rPr lang="zh-CN" altLang="en-US" sz="1865" kern="0" spc="161" dirty="0" smtClean="0">
                          <a:solidFill>
                            <a:srgbClr val="000000"/>
                          </a:solidFill>
                          <a:latin typeface="Times New Roman" panose="02020603050405020304" pitchFamily="65" charset="-122"/>
                          <a:ea typeface="宋体" panose="02010600030101010101" pitchFamily="2" charset="-122"/>
                        </a:rPr>
                        <a:t> </a:t>
                      </a:r>
                      <a:r>
                        <a:rPr lang="zh-CN" altLang="en-US" sz="1415" kern="0" dirty="0" smtClean="0">
                          <a:solidFill>
                            <a:srgbClr val="000000"/>
                          </a:solidFill>
                          <a:latin typeface="Times New Roman" panose="02020603050405020304" pitchFamily="65" charset="-122"/>
                          <a:ea typeface="宋体" panose="02010600030101010101" pitchFamily="2" charset="-122"/>
                        </a:rPr>
                        <a:t>;当</a:t>
                      </a:r>
                      <a:r>
                        <a:rPr lang="zh-CN" altLang="en-US" sz="1415" i="1" kern="0" dirty="0" smtClean="0">
                          <a:solidFill>
                            <a:srgbClr val="000000"/>
                          </a:solidFill>
                          <a:latin typeface="Times New Roman" panose="02020603050405020304" pitchFamily="65" charset="-122"/>
                          <a:ea typeface="宋体" panose="02010600030101010101" pitchFamily="2" charset="-122"/>
                        </a:rPr>
                        <a:t>n</a:t>
                      </a:r>
                      <a:r>
                        <a:rPr lang="zh-CN" altLang="en-US" sz="1415" kern="0" dirty="0" smtClean="0">
                          <a:solidFill>
                            <a:srgbClr val="000000"/>
                          </a:solidFill>
                          <a:latin typeface="Times New Roman" panose="02020603050405020304" pitchFamily="65" charset="-122"/>
                          <a:ea typeface="宋体" panose="02010600030101010101" pitchFamily="2" charset="-122"/>
                        </a:rPr>
                        <a:t>为偶数时,动滑轮</a:t>
                      </a:r>
                    </a:p>
                    <a:p>
                      <a:pPr eaLnBrk="0" latinLnBrk="1" hangingPunct="0">
                        <a:lnSpc>
                          <a:spcPct val="150000"/>
                        </a:lnSpc>
                        <a:spcBef>
                          <a:spcPts val="170"/>
                        </a:spcBef>
                      </a:pPr>
                      <a:r>
                        <a:rPr lang="zh-CN" altLang="en-US" sz="1415" kern="0" dirty="0" smtClean="0">
                          <a:solidFill>
                            <a:srgbClr val="000000"/>
                          </a:solidFill>
                          <a:latin typeface="Times New Roman" panose="02020603050405020304" pitchFamily="65" charset="-122"/>
                          <a:ea typeface="宋体" panose="02010600030101010101" pitchFamily="2" charset="-122"/>
                        </a:rPr>
                        <a:t>的个数</a:t>
                      </a:r>
                      <a:r>
                        <a:rPr lang="zh-CN" altLang="en-US" sz="1415" i="1" kern="0" dirty="0" smtClean="0">
                          <a:solidFill>
                            <a:srgbClr val="000000"/>
                          </a:solidFill>
                          <a:latin typeface="Times New Roman" panose="02020603050405020304" pitchFamily="65" charset="-122"/>
                          <a:ea typeface="宋体" panose="02010600030101010101" pitchFamily="2" charset="-122"/>
                        </a:rPr>
                        <a:t>N</a:t>
                      </a:r>
                      <a:r>
                        <a:rPr lang="zh-CN" altLang="en-US" sz="1415" kern="0" dirty="0" smtClean="0">
                          <a:solidFill>
                            <a:srgbClr val="000000"/>
                          </a:solidFill>
                          <a:latin typeface="Times New Roman" panose="02020603050405020304" pitchFamily="65" charset="-122"/>
                          <a:ea typeface="宋体" panose="02010600030101010101" pitchFamily="2" charset="-122"/>
                        </a:rPr>
                        <a:t>=</a:t>
                      </a:r>
                      <a:r>
                        <a:rPr lang="zh-CN" altLang="en-US" sz="1865" kern="0" spc="-663" dirty="0" smtClean="0">
                          <a:solidFill>
                            <a:srgbClr val="000000"/>
                          </a:solidFill>
                          <a:latin typeface="Times New Roman" panose="02020603050405020304" pitchFamily="65" charset="-122"/>
                          <a:ea typeface="宋体" panose="02010600030101010101" pitchFamily="2" charset="-122"/>
                        </a:rPr>
                        <a:t> </a:t>
                      </a:r>
                    </a:p>
                  </a:txBody>
                  <a:tcPr marL="45720" marR="45720"/>
                </a:tc>
              </a:tr>
            </a:tbl>
          </a:graphicData>
        </a:graphic>
      </p:graphicFrame>
      <p:graphicFrame>
        <p:nvGraphicFramePr>
          <p:cNvPr id="4" name="对象 3"/>
          <p:cNvGraphicFramePr>
            <a:graphicFrameLocks noChangeAspect="1"/>
          </p:cNvGraphicFramePr>
          <p:nvPr/>
        </p:nvGraphicFramePr>
        <p:xfrm>
          <a:off x="5952000" y="1710624"/>
          <a:ext cx="676274" cy="419099"/>
        </p:xfrm>
        <a:graphic>
          <a:graphicData uri="http://schemas.openxmlformats.org/presentationml/2006/ole">
            <mc:AlternateContent xmlns:mc="http://schemas.openxmlformats.org/markup-compatibility/2006">
              <mc:Choice xmlns:v="urn:schemas-microsoft-com:vml" Requires="v">
                <p:oleObj spid="_x0000_s5128" name="Equation" r:id="rId4" imgW="17983200" imgH="10972800" progId="Equation.DSMT4">
                  <p:embed/>
                </p:oleObj>
              </mc:Choice>
              <mc:Fallback>
                <p:oleObj name="Equation" r:id="rId4" imgW="17983200" imgH="10972800" progId="Equation.DSMT4">
                  <p:embed/>
                  <p:pic>
                    <p:nvPicPr>
                      <p:cNvPr id="0" name="图片 5120"/>
                      <p:cNvPicPr>
                        <a:picLocks noChangeAspect="1"/>
                      </p:cNvPicPr>
                      <p:nvPr/>
                    </p:nvPicPr>
                    <p:blipFill>
                      <a:blip r:embed="rId5"/>
                      <a:stretch>
                        <a:fillRect/>
                      </a:stretch>
                    </p:blipFill>
                    <p:spPr>
                      <a:xfrm>
                        <a:off x="5952000" y="1710624"/>
                        <a:ext cx="676274" cy="41909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403513" y="2843551"/>
          <a:ext cx="152399" cy="400049"/>
        </p:xfrm>
        <a:graphic>
          <a:graphicData uri="http://schemas.openxmlformats.org/presentationml/2006/ole">
            <mc:AlternateContent xmlns:mc="http://schemas.openxmlformats.org/markup-compatibility/2006">
              <mc:Choice xmlns:v="urn:schemas-microsoft-com:vml" Requires="v">
                <p:oleObj spid="_x0000_s5129" name="Equation" r:id="rId6" imgW="3962400" imgH="10668000" progId="Equation.DSMT4">
                  <p:embed/>
                </p:oleObj>
              </mc:Choice>
              <mc:Fallback>
                <p:oleObj name="Equation" r:id="rId6" imgW="3962400" imgH="10668000" progId="Equation.DSMT4">
                  <p:embed/>
                  <p:pic>
                    <p:nvPicPr>
                      <p:cNvPr id="0" name="图片 5122"/>
                      <p:cNvPicPr>
                        <a:picLocks noChangeAspect="1"/>
                      </p:cNvPicPr>
                      <p:nvPr/>
                    </p:nvPicPr>
                    <p:blipFill>
                      <a:blip r:embed="rId7"/>
                      <a:stretch>
                        <a:fillRect/>
                      </a:stretch>
                    </p:blipFill>
                    <p:spPr>
                      <a:xfrm>
                        <a:off x="7403513" y="2843551"/>
                        <a:ext cx="152399" cy="4000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6350504" y="4106828"/>
          <a:ext cx="257175" cy="400050"/>
        </p:xfrm>
        <a:graphic>
          <a:graphicData uri="http://schemas.openxmlformats.org/presentationml/2006/ole">
            <mc:AlternateContent xmlns:mc="http://schemas.openxmlformats.org/markup-compatibility/2006">
              <mc:Choice xmlns:v="urn:schemas-microsoft-com:vml" Requires="v">
                <p:oleObj spid="_x0000_s5130" name="Equation" r:id="rId8" imgW="6705600" imgH="10668000" progId="Equation.DSMT4">
                  <p:embed/>
                </p:oleObj>
              </mc:Choice>
              <mc:Fallback>
                <p:oleObj name="Equation" r:id="rId8" imgW="6705600" imgH="10668000" progId="Equation.DSMT4">
                  <p:embed/>
                  <p:pic>
                    <p:nvPicPr>
                      <p:cNvPr id="0" name="图片 5123"/>
                      <p:cNvPicPr>
                        <a:picLocks noChangeAspect="1"/>
                      </p:cNvPicPr>
                      <p:nvPr/>
                    </p:nvPicPr>
                    <p:blipFill>
                      <a:blip r:embed="rId9"/>
                      <a:stretch>
                        <a:fillRect/>
                      </a:stretch>
                    </p:blipFill>
                    <p:spPr>
                      <a:xfrm>
                        <a:off x="6350504" y="4106828"/>
                        <a:ext cx="257175" cy="4000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6710504" y="4558872"/>
          <a:ext cx="152399" cy="400049"/>
        </p:xfrm>
        <a:graphic>
          <a:graphicData uri="http://schemas.openxmlformats.org/presentationml/2006/ole">
            <mc:AlternateContent xmlns:mc="http://schemas.openxmlformats.org/markup-compatibility/2006">
              <mc:Choice xmlns:v="urn:schemas-microsoft-com:vml" Requires="v">
                <p:oleObj spid="_x0000_s5131" name="Equation" r:id="rId10" imgW="3962400" imgH="10668000" progId="Equation.DSMT4">
                  <p:embed/>
                </p:oleObj>
              </mc:Choice>
              <mc:Fallback>
                <p:oleObj name="Equation" r:id="rId10" imgW="3962400" imgH="10668000" progId="Equation.DSMT4">
                  <p:embed/>
                  <p:pic>
                    <p:nvPicPr>
                      <p:cNvPr id="0" name="图片 5124"/>
                      <p:cNvPicPr>
                        <a:picLocks noChangeAspect="1"/>
                      </p:cNvPicPr>
                      <p:nvPr/>
                    </p:nvPicPr>
                    <p:blipFill>
                      <a:blip r:embed="rId11"/>
                      <a:stretch>
                        <a:fillRect/>
                      </a:stretch>
                    </p:blipFill>
                    <p:spPr>
                      <a:xfrm>
                        <a:off x="6710504" y="4558872"/>
                        <a:ext cx="152399" cy="400049"/>
                      </a:xfrm>
                      <a:prstGeom prst="rect">
                        <a:avLst/>
                      </a:prstGeom>
                      <a:noFill/>
                      <a:ln w="9525">
                        <a:noFill/>
                      </a:ln>
                    </p:spPr>
                  </p:pic>
                </p:oleObj>
              </mc:Fallback>
            </mc:AlternateContent>
          </a:graphicData>
        </a:graphic>
      </p:graphicFrame>
      <p:sp>
        <p:nvSpPr>
          <p:cNvPr id="8" name="TextBox 2"/>
          <p:cNvSpPr txBox="1"/>
          <p:nvPr/>
        </p:nvSpPr>
        <p:spPr>
          <a:xfrm>
            <a:off x="540000" y="720000"/>
            <a:ext cx="8467200" cy="8760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方法归纳</a:t>
            </a:r>
            <a:r>
              <a:rPr lang="zh-CN" altLang="en-US" sz="2010" kern="0" dirty="0" smtClean="0">
                <a:solidFill>
                  <a:srgbClr val="000000"/>
                </a:solidFill>
                <a:latin typeface="Times New Roman" panose="02020603050405020304" pitchFamily="65" charset="-122"/>
                <a:ea typeface="宋体" panose="02010600030101010101" pitchFamily="2" charset="-122"/>
              </a:rPr>
              <a:t>　解答“滑轮组的组装及设计”问题时,一般要按照以下思路解</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答:</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000" y="1260000"/>
          <a:ext cx="7740000" cy="3380398"/>
        </p:xfrm>
        <a:graphic>
          <a:graphicData uri="http://schemas.openxmlformats.org/drawingml/2006/table">
            <a:tbl>
              <a:tblPr/>
              <a:tblGrid>
                <a:gridCol w="2580000"/>
                <a:gridCol w="2580000"/>
                <a:gridCol w="2580000"/>
              </a:tblGrid>
              <a:tr h="17820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③找</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找绳子的“起点”</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可依据“奇动偶定”的原则来</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确定。当</a:t>
                      </a:r>
                      <a:r>
                        <a:rPr lang="zh-CN" altLang="en-US" sz="1415" i="1" kern="0" dirty="0" smtClean="0">
                          <a:solidFill>
                            <a:srgbClr val="000000"/>
                          </a:solidFill>
                          <a:latin typeface="Times New Roman" panose="02020603050405020304" pitchFamily="65" charset="-122"/>
                          <a:ea typeface="宋体" panose="02010600030101010101" pitchFamily="2" charset="-122"/>
                        </a:rPr>
                        <a:t>n</a:t>
                      </a:r>
                      <a:r>
                        <a:rPr lang="zh-CN" altLang="en-US" sz="1415" kern="0" dirty="0" smtClean="0">
                          <a:solidFill>
                            <a:srgbClr val="000000"/>
                          </a:solidFill>
                          <a:latin typeface="Times New Roman" panose="02020603050405020304" pitchFamily="65" charset="-122"/>
                          <a:ea typeface="宋体" panose="02010600030101010101" pitchFamily="2" charset="-122"/>
                        </a:rPr>
                        <a:t>为奇数时,绳子的起</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始端在动滑轮的挂钩上;当</a:t>
                      </a:r>
                      <a:r>
                        <a:rPr lang="zh-CN" altLang="en-US" sz="1415" i="1" kern="0" dirty="0" smtClean="0">
                          <a:solidFill>
                            <a:srgbClr val="000000"/>
                          </a:solidFill>
                          <a:latin typeface="Times New Roman" panose="02020603050405020304" pitchFamily="65" charset="-122"/>
                          <a:ea typeface="宋体" panose="02010600030101010101" pitchFamily="2" charset="-122"/>
                        </a:rPr>
                        <a:t>n</a:t>
                      </a:r>
                      <a:r>
                        <a:rPr lang="zh-CN" altLang="en-US" sz="1415" kern="0" dirty="0" smtClean="0">
                          <a:solidFill>
                            <a:srgbClr val="000000"/>
                          </a:solidFill>
                          <a:latin typeface="Times New Roman" panose="02020603050405020304" pitchFamily="65" charset="-122"/>
                          <a:ea typeface="宋体" panose="02010600030101010101" pitchFamily="2" charset="-122"/>
                        </a:rPr>
                        <a:t>为</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偶数时,绳子的起始端在定滑轮</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的挂钩上</a:t>
                      </a:r>
                    </a:p>
                  </a:txBody>
                  <a:tcPr marL="45720" marR="45720"/>
                </a:tc>
              </a:tr>
              <a:tr h="799199">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④画</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画绕线、确定滑轮个数</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根据要求确定滑轮的个数,最后</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得到符合要求的装配图</a:t>
                      </a:r>
                    </a:p>
                  </a:txBody>
                  <a:tcPr marL="45720" marR="45720"/>
                </a:tc>
              </a:tr>
              <a:tr h="799199">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说明</a:t>
                      </a:r>
                    </a:p>
                  </a:txBody>
                  <a:tcPr marL="45720" marR="45720"/>
                </a:tc>
                <a:tc gridSpan="2">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定滑轮和动滑轮个数已知的滑轮组组装问题,可以按照“①求、</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②找、③画”的思路解答</a:t>
                      </a:r>
                    </a:p>
                  </a:txBody>
                  <a:tcPr marL="45720" marR="45720"/>
                </a:tc>
                <a:tc hMerge="1">
                  <a:txBody>
                    <a:bodyPr/>
                    <a:lstStyle/>
                    <a:p>
                      <a:endParaRPr lang="zh-CN"/>
                    </a:p>
                  </a:txBody>
                  <a:tcPr marL="45720" marR="45720"/>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879340"/>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题型二    滑轮及滑轮组的水平使用</a:t>
            </a:r>
            <a:endParaRPr lang="zh-CN" altLang="en-US" sz="2400" b="1"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例2 </a:t>
            </a:r>
            <a:r>
              <a:rPr lang="zh-CN" altLang="en-US" sz="2010" kern="0" dirty="0" smtClean="0">
                <a:solidFill>
                  <a:srgbClr val="000000"/>
                </a:solidFill>
                <a:latin typeface="Times New Roman" panose="02020603050405020304" pitchFamily="65" charset="-122"/>
                <a:ea typeface="宋体" panose="02010600030101010101" pitchFamily="2" charset="-122"/>
              </a:rPr>
              <a:t>   (2019河南郑州模拟)如图12-2-5所示,物体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重120 N,在重力为</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的物</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体</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的作用下在水平桌面上做匀速直线运动,</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与桌面之间的摩擦力为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如果在</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上加一个水平向左、大小为180 N的拉力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(注:图中未画出),当物</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体</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匀速上升时(不计摩擦、绳重及滑轮重),则下列选项正确的是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6315" kern="0" spc="1911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37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图12-2-5</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=30 N　　B.</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=90 N　　C.</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=90 N　　D.</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=180 N</a:t>
            </a:r>
            <a:endParaRPr lang="zh-CN" altLang="en-US" dirty="0"/>
          </a:p>
        </p:txBody>
      </p:sp>
      <p:pic>
        <p:nvPicPr>
          <p:cNvPr id="3" name="图片 3" descr="textimage5.jpeg"/>
          <p:cNvPicPr>
            <a:picLocks noChangeAspect="1"/>
          </p:cNvPicPr>
          <p:nvPr/>
        </p:nvPicPr>
        <p:blipFill>
          <a:blip r:embed="rId3"/>
          <a:stretch>
            <a:fillRect/>
          </a:stretch>
        </p:blipFill>
        <p:spPr>
          <a:xfrm>
            <a:off x="596024" y="3063079"/>
            <a:ext cx="3116925" cy="158144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26946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由图可知,该滑轮组左侧为动滑轮,右侧为定滑轮。物体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在物体</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的作用下在水平桌面上做匀速直线运动,可知物体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所受摩擦力等于绳子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的拉力,由动滑轮的特点可知,</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,在</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上加一个水平向左、大小为180 N</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,物体</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匀速上升,物体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所受摩擦力变为向右,可得</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,计算可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得,</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=90 N,</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 =45 N,故答案为C。</a:t>
            </a:r>
            <a:endParaRPr lang="zh-CN" altLang="en-US" dirty="0"/>
          </a:p>
        </p:txBody>
      </p:sp>
      <p:sp>
        <p:nvSpPr>
          <p:cNvPr id="3" name="TextBox 2"/>
          <p:cNvSpPr txBox="1"/>
          <p:nvPr/>
        </p:nvSpPr>
        <p:spPr>
          <a:xfrm>
            <a:off x="500034" y="3134517"/>
            <a:ext cx="8467200" cy="411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C</a:t>
            </a:r>
            <a:endParaRPr lang="zh-CN" altLang="en-US" b="1" dirty="0"/>
          </a:p>
        </p:txBody>
      </p:sp>
      <p:sp>
        <p:nvSpPr>
          <p:cNvPr id="5" name="TextBox 2"/>
          <p:cNvSpPr txBox="1"/>
          <p:nvPr/>
        </p:nvSpPr>
        <p:spPr>
          <a:xfrm>
            <a:off x="500034" y="3634583"/>
            <a:ext cx="8467200" cy="18049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点拨</a:t>
            </a:r>
            <a:r>
              <a:rPr lang="zh-CN" altLang="en-US" sz="2010" kern="0" dirty="0" smtClean="0">
                <a:solidFill>
                  <a:srgbClr val="000000"/>
                </a:solidFill>
                <a:latin typeface="Times New Roman" panose="02020603050405020304" pitchFamily="65" charset="-122"/>
                <a:ea typeface="宋体" panose="02010600030101010101" pitchFamily="2" charset="-122"/>
              </a:rPr>
              <a:t>　解答在水平方向上使用滑轮和滑轮组问题时,要注意此时克服的是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物体与水平面间的摩擦力。对于复杂不便直接观察的“水平使用的滑轮</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和滑轮组”,可以将图形顺时针或逆时针旋转90</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变为“竖直”来帮助我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们分析。</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34" y="1348567"/>
            <a:ext cx="8467200" cy="3908955"/>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易错点    动滑轮不一定都省一半的力</a:t>
            </a:r>
            <a:endParaRPr lang="zh-CN" altLang="en-US" sz="2400" b="1"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如图12-2-6所示,物体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重60 N,当滑轮在力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的作用下,以0.4 m/s的速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度匀速上升时,物体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的速度为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的大小为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。(不计绳</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重、滑轮重及摩擦)</a:t>
            </a:r>
            <a:endParaRPr lang="zh-CN" altLang="en-US" dirty="0"/>
          </a:p>
          <a:p>
            <a:pPr marL="0" indent="0" eaLnBrk="0" latinLnBrk="1" hangingPunct="0">
              <a:lnSpc>
                <a:spcPct val="150000"/>
              </a:lnSpc>
              <a:spcBef>
                <a:spcPts val="0"/>
              </a:spcBef>
              <a:buNone/>
            </a:pPr>
            <a:r>
              <a:rPr lang="zh-CN" altLang="en-US" sz="6150" kern="0" spc="224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图12-2-6</a:t>
            </a:r>
            <a:endParaRPr lang="zh-CN" altLang="en-US" dirty="0"/>
          </a:p>
        </p:txBody>
      </p:sp>
      <p:pic>
        <p:nvPicPr>
          <p:cNvPr id="3" name="图片 3" descr="textimage6.jpeg"/>
          <p:cNvPicPr>
            <a:picLocks noChangeAspect="1"/>
          </p:cNvPicPr>
          <p:nvPr/>
        </p:nvPicPr>
        <p:blipFill>
          <a:blip r:embed="rId3"/>
          <a:stretch>
            <a:fillRect/>
          </a:stretch>
        </p:blipFill>
        <p:spPr>
          <a:xfrm>
            <a:off x="555462" y="3161589"/>
            <a:ext cx="1035875" cy="1544564"/>
          </a:xfrm>
          <a:prstGeom prst="rect">
            <a:avLst/>
          </a:prstGeom>
        </p:spPr>
      </p:pic>
      <p:pic>
        <p:nvPicPr>
          <p:cNvPr id="4" name="图片 3" descr="PPT模板八年级-14.png"/>
          <p:cNvPicPr>
            <a:picLocks noChangeAspect="1"/>
          </p:cNvPicPr>
          <p:nvPr/>
        </p:nvPicPr>
        <p:blipFill>
          <a:blip r:embed="rId4"/>
          <a:stretch>
            <a:fillRect/>
          </a:stretch>
        </p:blipFill>
        <p:spPr>
          <a:xfrm>
            <a:off x="428596" y="919939"/>
            <a:ext cx="4245873" cy="4267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857945"/>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首先对滑轮进行受力分析</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它共受</a:t>
            </a:r>
            <a:r>
              <a:rPr lang="en-US" altLang="zh-CN" sz="2010" kern="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个力的作用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向下的两个力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大小</a:t>
            </a:r>
            <a:r>
              <a:rPr lang="zh-CN" altLang="en-US" sz="2400" dirty="0" smtClean="0"/>
              <a:t/>
            </a:r>
            <a:br>
              <a:rPr lang="zh-CN" altLang="en-US" sz="240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相等且都等于物体</a:t>
            </a:r>
            <a:r>
              <a:rPr lang="en-US" altLang="zh-CN"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的重力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及向上的拉力</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因为滑轮匀速运动</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所以这</a:t>
            </a:r>
            <a:r>
              <a:rPr lang="en-US" altLang="zh-CN" sz="2010" kern="0" dirty="0" smtClean="0">
                <a:solidFill>
                  <a:srgbClr val="000000"/>
                </a:solidFill>
                <a:latin typeface="Times New Roman" panose="02020603050405020304" pitchFamily="65" charset="-122"/>
                <a:ea typeface="宋体" panose="02010600030101010101" pitchFamily="2" charset="-122"/>
              </a:rPr>
              <a:t>3</a:t>
            </a:r>
            <a:r>
              <a:rPr lang="zh-CN" altLang="en-US" sz="2400" dirty="0" smtClean="0"/>
              <a:t/>
            </a:r>
            <a:br>
              <a:rPr lang="zh-CN" altLang="en-US" sz="240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个力平衡</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即</a:t>
            </a:r>
            <a:r>
              <a:rPr lang="en-US" altLang="zh-CN" sz="2010" i="1" kern="0" dirty="0" smtClean="0">
                <a:solidFill>
                  <a:srgbClr val="000000"/>
                </a:solidFill>
                <a:latin typeface="Times New Roman" panose="02020603050405020304" pitchFamily="65" charset="-122"/>
                <a:ea typeface="宋体" panose="02010600030101010101" pitchFamily="2" charset="-122"/>
              </a:rPr>
              <a:t>F</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en-US" altLang="zh-CN"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。滑轮速度等于物体移动速度的一半。</a:t>
            </a:r>
            <a:endParaRPr lang="zh-CN" altLang="en-US" sz="240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0.8 m/s　120 N</a:t>
            </a:r>
            <a:endParaRPr lang="zh-CN" altLang="en-US" dirty="0"/>
          </a:p>
        </p:txBody>
      </p:sp>
      <p:sp>
        <p:nvSpPr>
          <p:cNvPr id="3" name="TextBox 2"/>
          <p:cNvSpPr txBox="1"/>
          <p:nvPr/>
        </p:nvSpPr>
        <p:spPr>
          <a:xfrm>
            <a:off x="500034" y="2777327"/>
            <a:ext cx="8467200" cy="13404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易错警示</a:t>
            </a:r>
            <a:r>
              <a:rPr lang="zh-CN" altLang="en-US" sz="2010" kern="0" dirty="0" smtClean="0">
                <a:solidFill>
                  <a:srgbClr val="000000"/>
                </a:solidFill>
                <a:latin typeface="Times New Roman" panose="02020603050405020304" pitchFamily="65" charset="-122"/>
                <a:ea typeface="宋体" panose="02010600030101010101" pitchFamily="2" charset="-122"/>
              </a:rPr>
              <a:t>　使用动滑轮时,如果动力作用在动滑轮绳子自由端,则省力,不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考虑动滑轮重、绳重和摩擦时,可省一半的力;如果动力作用在动滑轮的轴</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上,则费力,不考虑动滑轮重、绳重和摩擦时,费一倍的力,省一半的距离。</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76800" y="1920071"/>
            <a:ext cx="8467200" cy="411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知识点一    定滑轮和动滑轮</a:t>
            </a:r>
            <a:endParaRPr lang="zh-CN" altLang="en-US" b="1" dirty="0"/>
          </a:p>
        </p:txBody>
      </p:sp>
      <p:graphicFrame>
        <p:nvGraphicFramePr>
          <p:cNvPr id="3" name="表格 3"/>
          <p:cNvGraphicFramePr>
            <a:graphicFrameLocks noGrp="1"/>
          </p:cNvGraphicFramePr>
          <p:nvPr/>
        </p:nvGraphicFramePr>
        <p:xfrm>
          <a:off x="720000" y="2580768"/>
          <a:ext cx="7740000" cy="1742400"/>
        </p:xfrm>
        <a:graphic>
          <a:graphicData uri="http://schemas.openxmlformats.org/drawingml/2006/table">
            <a:tbl>
              <a:tblPr/>
              <a:tblGrid>
                <a:gridCol w="2580000"/>
                <a:gridCol w="2580000"/>
                <a:gridCol w="2580000"/>
              </a:tblGrid>
              <a:tr h="4716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定滑轮</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动滑轮</a:t>
                      </a:r>
                    </a:p>
                  </a:txBody>
                  <a:tcPr marL="45720" marR="45720"/>
                </a:tc>
              </a:tr>
              <a:tr h="4716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概念</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轴固定不动的滑轮</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轴可以随物体一起运动的滑轮</a:t>
                      </a:r>
                    </a:p>
                  </a:txBody>
                  <a:tcPr marL="45720" marR="45720"/>
                </a:tc>
              </a:tr>
              <a:tr h="799200">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特点</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不省力也不省距离,可以改变力</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的方向</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可以省力,但费距离,且不能改变</a:t>
                      </a:r>
                      <a:br>
                        <a:rPr lang="zh-CN" altLang="en-US" sz="1415" kern="0" dirty="0" smtClean="0">
                          <a:solidFill>
                            <a:srgbClr val="000000"/>
                          </a:solidFill>
                          <a:latin typeface="Times New Roman" panose="02020603050405020304" pitchFamily="65" charset="-122"/>
                          <a:ea typeface="宋体" panose="02010600030101010101" pitchFamily="2" charset="-122"/>
                        </a:rPr>
                      </a:br>
                      <a:r>
                        <a:rPr lang="zh-CN" altLang="en-US" sz="1415" kern="0" dirty="0" smtClean="0">
                          <a:solidFill>
                            <a:srgbClr val="000000"/>
                          </a:solidFill>
                          <a:latin typeface="Times New Roman" panose="02020603050405020304" pitchFamily="65" charset="-122"/>
                          <a:ea typeface="宋体" panose="02010600030101010101" pitchFamily="2" charset="-122"/>
                        </a:rPr>
                        <a:t>力的方向</a:t>
                      </a:r>
                    </a:p>
                  </a:txBody>
                  <a:tcPr marL="45720" marR="45720"/>
                </a:tc>
              </a:tr>
            </a:tbl>
          </a:graphicData>
        </a:graphic>
      </p:graphicFrame>
      <p:pic>
        <p:nvPicPr>
          <p:cNvPr id="4" name="图片 3" descr="PPT模板八年级-07.png"/>
          <p:cNvPicPr>
            <a:picLocks noChangeAspect="1"/>
          </p:cNvPicPr>
          <p:nvPr/>
        </p:nvPicPr>
        <p:blipFill>
          <a:blip r:embed="rId3"/>
          <a:stretch>
            <a:fillRect/>
          </a:stretch>
        </p:blipFill>
        <p:spPr>
          <a:xfrm>
            <a:off x="4071934" y="777063"/>
            <a:ext cx="1048514" cy="539497"/>
          </a:xfrm>
          <a:prstGeom prst="rect">
            <a:avLst/>
          </a:prstGeom>
        </p:spPr>
      </p:pic>
      <p:pic>
        <p:nvPicPr>
          <p:cNvPr id="5" name="图片 4" descr="PPT模板八年级-10.png"/>
          <p:cNvPicPr>
            <a:picLocks noChangeAspect="1"/>
          </p:cNvPicPr>
          <p:nvPr/>
        </p:nvPicPr>
        <p:blipFill>
          <a:blip r:embed="rId4"/>
          <a:stretch>
            <a:fillRect/>
          </a:stretch>
        </p:blipFill>
        <p:spPr>
          <a:xfrm>
            <a:off x="642910" y="1491443"/>
            <a:ext cx="4276353" cy="39928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596" y="1920071"/>
            <a:ext cx="8467200" cy="4358437"/>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知识点一    定滑轮和动滑轮</a:t>
            </a:r>
            <a:endParaRPr lang="zh-CN" altLang="en-US" sz="2400" b="1"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1.(2018上海静安二模)如图12-2-1所示,分别用力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匀速提起物体</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,不考虑摩擦、绳重,三个力的大小关系是(　　)</a:t>
            </a:r>
            <a:endParaRPr lang="zh-CN" altLang="en-US" dirty="0"/>
          </a:p>
          <a:p>
            <a:pPr marL="0" indent="0" eaLnBrk="0" latinLnBrk="1" hangingPunct="0">
              <a:lnSpc>
                <a:spcPct val="150000"/>
              </a:lnSpc>
              <a:spcBef>
                <a:spcPts val="0"/>
              </a:spcBef>
              <a:buNone/>
            </a:pPr>
            <a:r>
              <a:rPr lang="zh-CN" altLang="en-US" sz="6085" kern="0" spc="448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28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图12-2-1</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&lt;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&lt;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B.</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D.</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7.jpeg"/>
          <p:cNvPicPr>
            <a:picLocks noChangeAspect="1"/>
          </p:cNvPicPr>
          <p:nvPr/>
        </p:nvPicPr>
        <p:blipFill>
          <a:blip r:embed="rId3"/>
          <a:stretch>
            <a:fillRect/>
          </a:stretch>
        </p:blipFill>
        <p:spPr>
          <a:xfrm>
            <a:off x="571472" y="3348831"/>
            <a:ext cx="1307293" cy="1529811"/>
          </a:xfrm>
          <a:prstGeom prst="rect">
            <a:avLst/>
          </a:prstGeom>
        </p:spPr>
      </p:pic>
      <p:pic>
        <p:nvPicPr>
          <p:cNvPr id="4" name="图片 3" descr="PPT模板八年级-16.png"/>
          <p:cNvPicPr>
            <a:picLocks noChangeAspect="1"/>
          </p:cNvPicPr>
          <p:nvPr/>
        </p:nvPicPr>
        <p:blipFill>
          <a:blip r:embed="rId4"/>
          <a:stretch>
            <a:fillRect/>
          </a:stretch>
        </p:blipFill>
        <p:spPr>
          <a:xfrm>
            <a:off x="357158" y="1562881"/>
            <a:ext cx="4245873" cy="441961"/>
          </a:xfrm>
          <a:prstGeom prst="rect">
            <a:avLst/>
          </a:prstGeom>
        </p:spPr>
      </p:pic>
      <p:pic>
        <p:nvPicPr>
          <p:cNvPr id="5" name="图片 4" descr="PPT模板八年级-04.png"/>
          <p:cNvPicPr>
            <a:picLocks noChangeAspect="1"/>
          </p:cNvPicPr>
          <p:nvPr/>
        </p:nvPicPr>
        <p:blipFill>
          <a:blip r:embed="rId5"/>
          <a:stretch>
            <a:fillRect/>
          </a:stretch>
        </p:blipFill>
        <p:spPr>
          <a:xfrm>
            <a:off x="4286248" y="848501"/>
            <a:ext cx="1024130" cy="5394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3404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B</a:t>
            </a:r>
            <a:r>
              <a:rPr lang="zh-CN" altLang="en-US" sz="2010" kern="0" dirty="0" smtClean="0">
                <a:solidFill>
                  <a:srgbClr val="000000"/>
                </a:solidFill>
                <a:latin typeface="Times New Roman" panose="02020603050405020304" pitchFamily="65" charset="-122"/>
                <a:ea typeface="宋体" panose="02010600030101010101" pitchFamily="2" charset="-122"/>
              </a:rPr>
              <a:t>　定滑轮相当于一等臂杠杆,能改变力的方向,但不能省力。利用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定滑轮沿三个不同方向拉同一物体时,所用拉力的大小相等,均等于物体的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重力,故选B。</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2.(独家原创试题)在移动比较重的石滚时,可以用一根绳子一端固定,并绕</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着石滚的另一端用力将石滚沿地面匀速滚动,如图12-2-2所示,若石滚重2 0</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00 N,匀速滚动时与地面间的滚动摩擦力约为200 N,则该装置相当于一个</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,拉力的大小为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a:t>
            </a:r>
            <a:endParaRPr lang="zh-CN" altLang="en-US"/>
          </a:p>
          <a:p>
            <a:pPr marL="0" indent="0" eaLnBrk="0" latinLnBrk="1" hangingPunct="0">
              <a:lnSpc>
                <a:spcPct val="150000"/>
              </a:lnSpc>
              <a:spcBef>
                <a:spcPts val="0"/>
              </a:spcBef>
              <a:buNone/>
            </a:pPr>
            <a:r>
              <a:rPr lang="zh-CN" altLang="en-US" sz="3080" kern="0" spc="14693"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4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图12-2-2</a:t>
            </a:r>
            <a:endParaRPr lang="zh-CN" altLang="en-US"/>
          </a:p>
        </p:txBody>
      </p:sp>
      <p:pic>
        <p:nvPicPr>
          <p:cNvPr id="3" name="图片 3" descr="textimage8.jpeg"/>
          <p:cNvPicPr>
            <a:picLocks noChangeAspect="1"/>
          </p:cNvPicPr>
          <p:nvPr/>
        </p:nvPicPr>
        <p:blipFill>
          <a:blip r:embed="rId3"/>
          <a:stretch>
            <a:fillRect/>
          </a:stretch>
        </p:blipFill>
        <p:spPr>
          <a:xfrm>
            <a:off x="540000" y="2643392"/>
            <a:ext cx="2257425" cy="6953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277261"/>
            <a:ext cx="8467200" cy="15000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   由图知,该装置相当于一个动滑轮,用力拉着石滚运动时,克服的是</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石滚与地面间的摩擦力,因为动滑轮可以省一半的力,故拉力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200 </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N=100 N。</a:t>
            </a:r>
            <a:endParaRPr lang="zh-CN" altLang="en-US" dirty="0"/>
          </a:p>
        </p:txBody>
      </p:sp>
      <p:graphicFrame>
        <p:nvGraphicFramePr>
          <p:cNvPr id="4" name="对象 3"/>
          <p:cNvGraphicFramePr>
            <a:graphicFrameLocks noChangeAspect="1"/>
          </p:cNvGraphicFramePr>
          <p:nvPr/>
        </p:nvGraphicFramePr>
        <p:xfrm>
          <a:off x="7315245" y="2777327"/>
          <a:ext cx="180975" cy="552450"/>
        </p:xfrm>
        <a:graphic>
          <a:graphicData uri="http://schemas.openxmlformats.org/presentationml/2006/ole">
            <mc:AlternateContent xmlns:mc="http://schemas.openxmlformats.org/markup-compatibility/2006">
              <mc:Choice xmlns:v="urn:schemas-microsoft-com:vml" Requires="v">
                <p:oleObj spid="_x0000_s6150" name="Equation" r:id="rId4" imgW="4876800" imgH="14630400" progId="Equation.DSMT4">
                  <p:embed/>
                </p:oleObj>
              </mc:Choice>
              <mc:Fallback>
                <p:oleObj name="Equation" r:id="rId4" imgW="4876800" imgH="14630400" progId="Equation.DSMT4">
                  <p:embed/>
                  <p:pic>
                    <p:nvPicPr>
                      <p:cNvPr id="0" name="图片 6144"/>
                      <p:cNvPicPr>
                        <a:picLocks noChangeAspect="1"/>
                      </p:cNvPicPr>
                      <p:nvPr/>
                    </p:nvPicPr>
                    <p:blipFill>
                      <a:blip r:embed="rId5"/>
                      <a:stretch>
                        <a:fillRect/>
                      </a:stretch>
                    </p:blipFill>
                    <p:spPr>
                      <a:xfrm>
                        <a:off x="7315245" y="2777327"/>
                        <a:ext cx="180975" cy="5524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715272" y="2777327"/>
          <a:ext cx="180975" cy="552450"/>
        </p:xfrm>
        <a:graphic>
          <a:graphicData uri="http://schemas.openxmlformats.org/presentationml/2006/ole">
            <mc:AlternateContent xmlns:mc="http://schemas.openxmlformats.org/markup-compatibility/2006">
              <mc:Choice xmlns:v="urn:schemas-microsoft-com:vml" Requires="v">
                <p:oleObj spid="_x0000_s6151" name="Equation" r:id="rId6" imgW="4876800" imgH="14630400" progId="Equation.DSMT4">
                  <p:embed/>
                </p:oleObj>
              </mc:Choice>
              <mc:Fallback>
                <p:oleObj name="Equation" r:id="rId6" imgW="4876800" imgH="14630400" progId="Equation.DSMT4">
                  <p:embed/>
                  <p:pic>
                    <p:nvPicPr>
                      <p:cNvPr id="0" name="图片 6146"/>
                      <p:cNvPicPr>
                        <a:picLocks noChangeAspect="1"/>
                      </p:cNvPicPr>
                      <p:nvPr/>
                    </p:nvPicPr>
                    <p:blipFill>
                      <a:blip r:embed="rId7"/>
                      <a:stretch>
                        <a:fillRect/>
                      </a:stretch>
                    </p:blipFill>
                    <p:spPr>
                      <a:xfrm>
                        <a:off x="7715272" y="2777327"/>
                        <a:ext cx="180975" cy="552450"/>
                      </a:xfrm>
                      <a:prstGeom prst="rect">
                        <a:avLst/>
                      </a:prstGeom>
                      <a:noFill/>
                      <a:ln w="9525">
                        <a:noFill/>
                      </a:ln>
                    </p:spPr>
                  </p:pic>
                </p:oleObj>
              </mc:Fallback>
            </mc:AlternateContent>
          </a:graphicData>
        </a:graphic>
      </p:graphicFrame>
      <p:sp>
        <p:nvSpPr>
          <p:cNvPr id="6" name="TextBox 2"/>
          <p:cNvSpPr txBox="1"/>
          <p:nvPr/>
        </p:nvSpPr>
        <p:spPr>
          <a:xfrm>
            <a:off x="540000" y="1437110"/>
            <a:ext cx="8467200" cy="411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动滑轮　 100</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3.(2017广西柳州城中一模)如图12-2-3所示,被匀速提升的物体重100 N,动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滑轮重5 N,忽略绳重和摩擦,绳子自由端的拉力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N。动滑轮实</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质是一个</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杠杆。</a:t>
            </a:r>
            <a:endParaRPr lang="zh-CN" altLang="en-US"/>
          </a:p>
          <a:p>
            <a:pPr marL="0" indent="0" eaLnBrk="0" latinLnBrk="1" hangingPunct="0">
              <a:lnSpc>
                <a:spcPct val="150000"/>
              </a:lnSpc>
              <a:spcBef>
                <a:spcPts val="0"/>
              </a:spcBef>
              <a:buNone/>
            </a:pPr>
            <a:r>
              <a:rPr lang="zh-CN" altLang="en-US" sz="4945" kern="0" spc="81"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85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图12-2-3</a:t>
            </a:r>
            <a:endParaRPr lang="zh-CN" altLang="en-US"/>
          </a:p>
        </p:txBody>
      </p:sp>
      <p:pic>
        <p:nvPicPr>
          <p:cNvPr id="3" name="图片 3" descr="textimage9.jpeg"/>
          <p:cNvPicPr>
            <a:picLocks noChangeAspect="1"/>
          </p:cNvPicPr>
          <p:nvPr/>
        </p:nvPicPr>
        <p:blipFill>
          <a:blip r:embed="rId4" cstate="print"/>
          <a:stretch>
            <a:fillRect/>
          </a:stretch>
        </p:blipFill>
        <p:spPr>
          <a:xfrm>
            <a:off x="540000" y="2216020"/>
            <a:ext cx="638175" cy="1238250"/>
          </a:xfrm>
          <a:prstGeom prst="rect">
            <a:avLst/>
          </a:prstGeom>
        </p:spPr>
      </p:pic>
      <p:sp>
        <p:nvSpPr>
          <p:cNvPr id="4" name="TextBox 2"/>
          <p:cNvSpPr txBox="1"/>
          <p:nvPr/>
        </p:nvSpPr>
        <p:spPr>
          <a:xfrm>
            <a:off x="540000" y="3920335"/>
            <a:ext cx="8467200" cy="4644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52.5　省力</a:t>
            </a:r>
            <a:endParaRPr lang="zh-CN" altLang="en-US" dirty="0"/>
          </a:p>
        </p:txBody>
      </p:sp>
      <p:sp>
        <p:nvSpPr>
          <p:cNvPr id="5" name="TextBox 2"/>
          <p:cNvSpPr txBox="1"/>
          <p:nvPr/>
        </p:nvSpPr>
        <p:spPr>
          <a:xfrm>
            <a:off x="540000" y="4563277"/>
            <a:ext cx="8467200" cy="9909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因为忽略绳重和摩擦,所以匀速提升物体时绳子自由端的拉力: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2655" kern="0" spc="43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70" kern="0" spc="6206"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=52.5 N。动滑轮实质是一个省力杠杆。</a:t>
            </a:r>
            <a:endParaRPr lang="zh-CN" altLang="en-US" dirty="0"/>
          </a:p>
        </p:txBody>
      </p:sp>
      <p:graphicFrame>
        <p:nvGraphicFramePr>
          <p:cNvPr id="92161" name="Object 1"/>
          <p:cNvGraphicFramePr>
            <a:graphicFrameLocks noChangeAspect="1"/>
          </p:cNvGraphicFramePr>
          <p:nvPr/>
        </p:nvGraphicFramePr>
        <p:xfrm>
          <a:off x="539750" y="5042706"/>
          <a:ext cx="885825" cy="571500"/>
        </p:xfrm>
        <a:graphic>
          <a:graphicData uri="http://schemas.openxmlformats.org/presentationml/2006/ole">
            <mc:AlternateContent xmlns:mc="http://schemas.openxmlformats.org/markup-compatibility/2006">
              <mc:Choice xmlns:v="urn:schemas-microsoft-com:vml" Requires="v">
                <p:oleObj spid="_x0000_s7173" name="Equation" r:id="rId5" imgW="23469600" imgH="15240000" progId="Equation.DSMT4">
                  <p:embed/>
                </p:oleObj>
              </mc:Choice>
              <mc:Fallback>
                <p:oleObj name="Equation" r:id="rId5" imgW="23469600" imgH="15240000" progId="Equation.DSMT4">
                  <p:embed/>
                  <p:pic>
                    <p:nvPicPr>
                      <p:cNvPr id="0" name="图片 7168"/>
                      <p:cNvPicPr>
                        <a:picLocks noChangeAspect="1"/>
                      </p:cNvPicPr>
                      <p:nvPr/>
                    </p:nvPicPr>
                    <p:blipFill>
                      <a:blip r:embed="rId6"/>
                      <a:stretch>
                        <a:fillRect/>
                      </a:stretch>
                    </p:blipFill>
                    <p:spPr>
                      <a:xfrm>
                        <a:off x="539750" y="5042706"/>
                        <a:ext cx="885825" cy="571500"/>
                      </a:xfrm>
                      <a:prstGeom prst="rect">
                        <a:avLst/>
                      </a:prstGeom>
                      <a:noFill/>
                      <a:ln w="9525">
                        <a:noFill/>
                      </a:ln>
                    </p:spPr>
                  </p:pic>
                </p:oleObj>
              </mc:Fallback>
            </mc:AlternateContent>
          </a:graphicData>
        </a:graphic>
      </p:graphicFrame>
      <p:graphicFrame>
        <p:nvGraphicFramePr>
          <p:cNvPr id="92162" name="Object 2"/>
          <p:cNvGraphicFramePr>
            <a:graphicFrameLocks noChangeAspect="1"/>
          </p:cNvGraphicFramePr>
          <p:nvPr/>
        </p:nvGraphicFramePr>
        <p:xfrm>
          <a:off x="1570038" y="5063343"/>
          <a:ext cx="1114425" cy="552450"/>
        </p:xfrm>
        <a:graphic>
          <a:graphicData uri="http://schemas.openxmlformats.org/presentationml/2006/ole">
            <mc:AlternateContent xmlns:mc="http://schemas.openxmlformats.org/markup-compatibility/2006">
              <mc:Choice xmlns:v="urn:schemas-microsoft-com:vml" Requires="v">
                <p:oleObj spid="_x0000_s7174" name="Equation" r:id="rId7" imgW="29565600" imgH="14630400" progId="Equation.DSMT4">
                  <p:embed/>
                </p:oleObj>
              </mc:Choice>
              <mc:Fallback>
                <p:oleObj name="Equation" r:id="rId7" imgW="29565600" imgH="14630400" progId="Equation.DSMT4">
                  <p:embed/>
                  <p:pic>
                    <p:nvPicPr>
                      <p:cNvPr id="0" name="图片 7169"/>
                      <p:cNvPicPr>
                        <a:picLocks noChangeAspect="1"/>
                      </p:cNvPicPr>
                      <p:nvPr/>
                    </p:nvPicPr>
                    <p:blipFill>
                      <a:blip r:embed="rId8"/>
                      <a:stretch>
                        <a:fillRect/>
                      </a:stretch>
                    </p:blipFill>
                    <p:spPr>
                      <a:xfrm>
                        <a:off x="1570038" y="5063343"/>
                        <a:ext cx="1114425" cy="552450"/>
                      </a:xfrm>
                      <a:prstGeom prst="rect">
                        <a:avLst/>
                      </a:prstGeom>
                      <a:noFill/>
                      <a:ln w="9525">
                        <a:noFill/>
                      </a:ln>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644926"/>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知识点二    滑轮组</a:t>
            </a:r>
            <a:endParaRPr lang="zh-CN" altLang="en-US" sz="2400" b="1"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4.(2019上海宝山二模)在图所示中,用轻质滑轮匀速提升同一重物</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,所用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最小的是图</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4085" kern="0" spc="1501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0.jpeg"/>
          <p:cNvPicPr>
            <a:picLocks noChangeAspect="1"/>
          </p:cNvPicPr>
          <p:nvPr/>
        </p:nvPicPr>
        <p:blipFill>
          <a:blip r:embed="rId3"/>
          <a:stretch>
            <a:fillRect/>
          </a:stretch>
        </p:blipFill>
        <p:spPr>
          <a:xfrm>
            <a:off x="571472" y="2420137"/>
            <a:ext cx="3695700" cy="390525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9794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D</a:t>
            </a:r>
            <a:r>
              <a:rPr lang="zh-CN" altLang="en-US" sz="2010" kern="0" dirty="0" smtClean="0">
                <a:solidFill>
                  <a:srgbClr val="000000"/>
                </a:solidFill>
                <a:latin typeface="Times New Roman" panose="02020603050405020304" pitchFamily="65" charset="-122"/>
                <a:ea typeface="宋体" panose="02010600030101010101" pitchFamily="2" charset="-122"/>
              </a:rPr>
              <a:t>    A、B中,定滑轮只改变力的方向,不会省力,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;C中,</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;D</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中,</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7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。因此答案为D。</a:t>
            </a:r>
            <a:endParaRPr lang="zh-CN" altLang="en-US" dirty="0"/>
          </a:p>
        </p:txBody>
      </p:sp>
      <p:graphicFrame>
        <p:nvGraphicFramePr>
          <p:cNvPr id="4" name="对象 3"/>
          <p:cNvGraphicFramePr>
            <a:graphicFrameLocks noChangeAspect="1"/>
          </p:cNvGraphicFramePr>
          <p:nvPr/>
        </p:nvGraphicFramePr>
        <p:xfrm>
          <a:off x="1160017" y="1268973"/>
          <a:ext cx="238124" cy="552449"/>
        </p:xfrm>
        <a:graphic>
          <a:graphicData uri="http://schemas.openxmlformats.org/presentationml/2006/ole">
            <mc:AlternateContent xmlns:mc="http://schemas.openxmlformats.org/markup-compatibility/2006">
              <mc:Choice xmlns:v="urn:schemas-microsoft-com:vml" Requires="v">
                <p:oleObj spid="_x0000_s8196" name="Equation" r:id="rId4" imgW="6400800" imgH="14630400" progId="Equation.DSMT4">
                  <p:embed/>
                </p:oleObj>
              </mc:Choice>
              <mc:Fallback>
                <p:oleObj name="Equation" r:id="rId4" imgW="6400800" imgH="14630400" progId="Equation.DSMT4">
                  <p:embed/>
                  <p:pic>
                    <p:nvPicPr>
                      <p:cNvPr id="0" name="图片 8192"/>
                      <p:cNvPicPr>
                        <a:picLocks noChangeAspect="1"/>
                      </p:cNvPicPr>
                      <p:nvPr/>
                    </p:nvPicPr>
                    <p:blipFill>
                      <a:blip r:embed="rId5"/>
                      <a:stretch>
                        <a:fillRect/>
                      </a:stretch>
                    </p:blipFill>
                    <p:spPr>
                      <a:xfrm>
                        <a:off x="1160017" y="1268973"/>
                        <a:ext cx="238124" cy="552449"/>
                      </a:xfrm>
                      <a:prstGeom prst="rect">
                        <a:avLst/>
                      </a:prstGeom>
                      <a:noFill/>
                      <a:ln w="9525">
                        <a:noFill/>
                      </a:ln>
                    </p:spPr>
                  </p:pic>
                </p:oleObj>
              </mc:Fallback>
            </mc:AlternateContent>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5.(2018四川成都高新区二模)在图12-2-4中用线代表绳子,将两个滑轮连成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省力的滑轮组,人用力往下拉绳使重物升起。</a:t>
            </a:r>
            <a:endParaRPr lang="zh-CN" altLang="en-US"/>
          </a:p>
          <a:p>
            <a:pPr marL="0" indent="0" eaLnBrk="0" latinLnBrk="1" hangingPunct="0">
              <a:lnSpc>
                <a:spcPct val="150000"/>
              </a:lnSpc>
              <a:spcBef>
                <a:spcPts val="0"/>
              </a:spcBef>
              <a:buNone/>
            </a:pPr>
            <a:r>
              <a:rPr lang="zh-CN" altLang="en-US" sz="5955" kern="0" spc="3344"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23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图12-2-4</a:t>
            </a:r>
            <a:endParaRPr lang="zh-CN" altLang="en-US"/>
          </a:p>
        </p:txBody>
      </p:sp>
      <p:pic>
        <p:nvPicPr>
          <p:cNvPr id="3" name="图片 3" descr="textimage11.jpeg"/>
          <p:cNvPicPr>
            <a:picLocks noChangeAspect="1"/>
          </p:cNvPicPr>
          <p:nvPr/>
        </p:nvPicPr>
        <p:blipFill>
          <a:blip r:embed="rId3"/>
          <a:stretch>
            <a:fillRect/>
          </a:stretch>
        </p:blipFill>
        <p:spPr>
          <a:xfrm>
            <a:off x="552793" y="1788008"/>
            <a:ext cx="1155513" cy="1500303"/>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839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如图所示</a:t>
            </a:r>
            <a:endParaRPr lang="zh-CN" altLang="en-US" dirty="0"/>
          </a:p>
          <a:p>
            <a:pPr marL="0" indent="0" eaLnBrk="0" latinLnBrk="1" hangingPunct="0">
              <a:lnSpc>
                <a:spcPct val="150000"/>
              </a:lnSpc>
              <a:spcBef>
                <a:spcPts val="0"/>
              </a:spcBef>
              <a:buNone/>
            </a:pPr>
            <a:r>
              <a:rPr lang="zh-CN" altLang="en-US" sz="5955" kern="0" spc="3344"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2.jpeg"/>
          <p:cNvPicPr>
            <a:picLocks noChangeAspect="1"/>
          </p:cNvPicPr>
          <p:nvPr/>
        </p:nvPicPr>
        <p:blipFill>
          <a:blip r:embed="rId3"/>
          <a:stretch>
            <a:fillRect/>
          </a:stretch>
        </p:blipFill>
        <p:spPr>
          <a:xfrm>
            <a:off x="540000" y="1306205"/>
            <a:ext cx="1181100" cy="1533524"/>
          </a:xfrm>
          <a:prstGeom prst="rect">
            <a:avLst/>
          </a:prstGeom>
        </p:spPr>
      </p:pic>
      <p:sp>
        <p:nvSpPr>
          <p:cNvPr id="4" name="TextBox 2"/>
          <p:cNvSpPr txBox="1"/>
          <p:nvPr/>
        </p:nvSpPr>
        <p:spPr>
          <a:xfrm>
            <a:off x="540000" y="3063079"/>
            <a:ext cx="8467200" cy="8760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人用力往下拉绳使重物升起,因此人的动力方向向下,重物运动方向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向上,故由两根绳子承担物重,绳子一端固定在定滑轮上。</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322431"/>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1.(2019湖南永州模拟)在日常生活中,用100 N的拉力不能提起重150 N的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物体的简单机械是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A.杠杆　　B.斜面</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C.一个定滑轮　　D.一个动滑轮</a:t>
            </a:r>
            <a:endParaRPr lang="zh-CN" altLang="en-US" dirty="0"/>
          </a:p>
        </p:txBody>
      </p:sp>
      <p:pic>
        <p:nvPicPr>
          <p:cNvPr id="3" name="图片 2" descr="PPT模板-08.png"/>
          <p:cNvPicPr>
            <a:picLocks noChangeAspect="1"/>
          </p:cNvPicPr>
          <p:nvPr/>
        </p:nvPicPr>
        <p:blipFill>
          <a:blip r:embed="rId3"/>
          <a:stretch>
            <a:fillRect/>
          </a:stretch>
        </p:blipFill>
        <p:spPr>
          <a:xfrm>
            <a:off x="571472" y="848501"/>
            <a:ext cx="1941580" cy="381001"/>
          </a:xfrm>
          <a:prstGeom prst="rect">
            <a:avLst/>
          </a:prstGeom>
        </p:spPr>
      </p:pic>
      <p:sp>
        <p:nvSpPr>
          <p:cNvPr id="4" name="TextBox 2"/>
          <p:cNvSpPr txBox="1"/>
          <p:nvPr/>
        </p:nvSpPr>
        <p:spPr>
          <a:xfrm>
            <a:off x="540000" y="3205955"/>
            <a:ext cx="8467200" cy="18049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C</a:t>
            </a:r>
            <a:r>
              <a:rPr lang="zh-CN" altLang="en-US" sz="2010" kern="0" dirty="0" smtClean="0">
                <a:solidFill>
                  <a:srgbClr val="000000"/>
                </a:solidFill>
                <a:latin typeface="Times New Roman" panose="02020603050405020304" pitchFamily="65" charset="-122"/>
                <a:ea typeface="宋体" panose="02010600030101010101" pitchFamily="2" charset="-122"/>
              </a:rPr>
              <a:t>　用100 N的拉力提起重150 N的物体,必然是一个可以省力的简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单机械。杠杆、斜面可以省力;定滑轮只能改变力的方向,不可以省力;动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滑轮可以省力。因此定滑轮不能用100 N的拉力提起重150 N的物体,故正</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确答案为C。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3579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说明</a:t>
            </a:r>
            <a:r>
              <a:rPr lang="zh-CN" altLang="en-US" sz="2010" kern="0" dirty="0" smtClean="0">
                <a:solidFill>
                  <a:srgbClr val="000000"/>
                </a:solidFill>
                <a:latin typeface="Times New Roman" panose="02020603050405020304" pitchFamily="65" charset="-122"/>
                <a:ea typeface="宋体" panose="02010600030101010101" pitchFamily="2" charset="-122"/>
              </a:rPr>
              <a:t>　(1)从理论上看,使用定滑轮不省力也不费力,但由于摩擦力的存在,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实际动力要大于阻力。使用动滑轮可以省力,当</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竖直向上拉动时,在不计</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摩擦和绳重的情况下,</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动</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物</a:t>
            </a:r>
            <a:r>
              <a:rPr lang="zh-CN" altLang="en-US" sz="2010" kern="0" dirty="0" smtClean="0">
                <a:solidFill>
                  <a:srgbClr val="000000"/>
                </a:solidFill>
                <a:latin typeface="Times New Roman" panose="02020603050405020304" pitchFamily="65" charset="-122"/>
                <a:ea typeface="宋体" panose="02010600030101010101" pitchFamily="2" charset="-122"/>
              </a:rPr>
              <a:t>),由于摩擦和绳重的存在,</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动</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物</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但绳端移动的距离却刚好是重物移动距离的二倍。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(2)在这里,我们所讲的动滑轮的轴要和重物一起运动,如果动滑轮的轴不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是和重物一起运动而是和动力一起运动就不能简单地说能省一半的力了,</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我们可以根据受力分析及动滑轮的特点对这种情况进行研究。</a:t>
            </a:r>
            <a:endParaRPr lang="zh-CN" altLang="en-US" dirty="0"/>
          </a:p>
        </p:txBody>
      </p:sp>
      <p:graphicFrame>
        <p:nvGraphicFramePr>
          <p:cNvPr id="4" name="对象 3"/>
          <p:cNvGraphicFramePr>
            <a:graphicFrameLocks noChangeAspect="1"/>
          </p:cNvGraphicFramePr>
          <p:nvPr/>
        </p:nvGraphicFramePr>
        <p:xfrm>
          <a:off x="3204817" y="1734165"/>
          <a:ext cx="180975" cy="552450"/>
        </p:xfrm>
        <a:graphic>
          <a:graphicData uri="http://schemas.openxmlformats.org/presentationml/2006/ole">
            <mc:AlternateContent xmlns:mc="http://schemas.openxmlformats.org/markup-compatibility/2006">
              <mc:Choice xmlns:v="urn:schemas-microsoft-com:vml" Requires="v">
                <p:oleObj spid="_x0000_s1030" name="Equation" r:id="rId4" imgW="4876800" imgH="14630400" progId="Equation.DSMT4">
                  <p:embed/>
                </p:oleObj>
              </mc:Choice>
              <mc:Fallback>
                <p:oleObj name="Equation" r:id="rId4" imgW="4876800" imgH="14630400" progId="Equation.DSMT4">
                  <p:embed/>
                  <p:pic>
                    <p:nvPicPr>
                      <p:cNvPr id="0" name="图片 1024"/>
                      <p:cNvPicPr>
                        <a:picLocks noChangeAspect="1"/>
                      </p:cNvPicPr>
                      <p:nvPr/>
                    </p:nvPicPr>
                    <p:blipFill>
                      <a:blip r:embed="rId5"/>
                      <a:stretch>
                        <a:fillRect/>
                      </a:stretch>
                    </p:blipFill>
                    <p:spPr>
                      <a:xfrm>
                        <a:off x="3204817" y="1734165"/>
                        <a:ext cx="180975" cy="5524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309264" y="1734165"/>
          <a:ext cx="180975" cy="552450"/>
        </p:xfrm>
        <a:graphic>
          <a:graphicData uri="http://schemas.openxmlformats.org/presentationml/2006/ole">
            <mc:AlternateContent xmlns:mc="http://schemas.openxmlformats.org/markup-compatibility/2006">
              <mc:Choice xmlns:v="urn:schemas-microsoft-com:vml" Requires="v">
                <p:oleObj spid="_x0000_s1031" name="Equation" r:id="rId6" imgW="4876800" imgH="14630400" progId="Equation.DSMT4">
                  <p:embed/>
                </p:oleObj>
              </mc:Choice>
              <mc:Fallback>
                <p:oleObj name="Equation" r:id="rId6" imgW="4876800" imgH="14630400" progId="Equation.DSMT4">
                  <p:embed/>
                  <p:pic>
                    <p:nvPicPr>
                      <p:cNvPr id="0" name="图片 1026"/>
                      <p:cNvPicPr>
                        <a:picLocks noChangeAspect="1"/>
                      </p:cNvPicPr>
                      <p:nvPr/>
                    </p:nvPicPr>
                    <p:blipFill>
                      <a:blip r:embed="rId7"/>
                      <a:stretch>
                        <a:fillRect/>
                      </a:stretch>
                    </p:blipFill>
                    <p:spPr>
                      <a:xfrm>
                        <a:off x="7309264" y="1734165"/>
                        <a:ext cx="180975" cy="552450"/>
                      </a:xfrm>
                      <a:prstGeom prst="rect">
                        <a:avLst/>
                      </a:prstGeom>
                      <a:noFill/>
                      <a:ln w="9525">
                        <a:noFill/>
                      </a:ln>
                    </p:spPr>
                  </p:pic>
                </p:oleObj>
              </mc:Fallback>
            </mc:AlternateContent>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2.如图所示是塔式起重机的起重滑轮组的三种绕绳方式,摩擦和绳重不计,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起吊相同重物时,钢丝绳上的拉力</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4085" kern="0" spc="35788"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A.甲最小　    B.乙最小</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C.丙最小　    D.三种方式同样大</a:t>
            </a:r>
            <a:endParaRPr lang="zh-CN" altLang="en-US"/>
          </a:p>
        </p:txBody>
      </p:sp>
      <p:pic>
        <p:nvPicPr>
          <p:cNvPr id="3" name="图片 3" descr="textimage13.jpeg"/>
          <p:cNvPicPr>
            <a:picLocks noChangeAspect="1"/>
          </p:cNvPicPr>
          <p:nvPr/>
        </p:nvPicPr>
        <p:blipFill>
          <a:blip r:embed="rId3"/>
          <a:stretch>
            <a:fillRect/>
          </a:stretch>
        </p:blipFill>
        <p:spPr>
          <a:xfrm>
            <a:off x="1000730" y="2220670"/>
            <a:ext cx="5412664" cy="3337131"/>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8760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C</a:t>
            </a:r>
            <a:r>
              <a:rPr lang="zh-CN" altLang="en-US" sz="2010" kern="0" dirty="0" smtClean="0">
                <a:solidFill>
                  <a:srgbClr val="000000"/>
                </a:solidFill>
                <a:latin typeface="Times New Roman" panose="02020603050405020304" pitchFamily="65" charset="-122"/>
                <a:ea typeface="宋体" panose="02010600030101010101" pitchFamily="2" charset="-122"/>
              </a:rPr>
              <a:t>　吊起相同重物,滑轮组的动滑轮上绳子股数越多越省力,丙图中</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的绳子股数最多,所以最省力的是丙。</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3.如图所示的装置中,每个滑轮重1 N,物块重10 N,不考虑绳重及摩擦,当物</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块匀速上升时,拉力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为</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7030" kern="0" spc="3542"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64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A.2.5 N　　B.3 N　　C.3.5 N　　D.3.25 N</a:t>
            </a:r>
            <a:endParaRPr lang="zh-CN" altLang="en-US"/>
          </a:p>
        </p:txBody>
      </p:sp>
      <p:pic>
        <p:nvPicPr>
          <p:cNvPr id="3" name="图片 3" descr="textimage14.jpeg"/>
          <p:cNvPicPr>
            <a:picLocks noChangeAspect="1"/>
          </p:cNvPicPr>
          <p:nvPr/>
        </p:nvPicPr>
        <p:blipFill>
          <a:blip r:embed="rId3"/>
          <a:stretch>
            <a:fillRect/>
          </a:stretch>
        </p:blipFill>
        <p:spPr>
          <a:xfrm>
            <a:off x="577834" y="1845348"/>
            <a:ext cx="1267356" cy="1743738"/>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1452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D</a:t>
            </a:r>
            <a:r>
              <a:rPr lang="zh-CN" altLang="en-US" sz="2010" kern="0" dirty="0" smtClean="0">
                <a:solidFill>
                  <a:srgbClr val="000000"/>
                </a:solidFill>
                <a:latin typeface="Times New Roman" panose="02020603050405020304" pitchFamily="65" charset="-122"/>
                <a:ea typeface="宋体" panose="02010600030101010101" pitchFamily="2" charset="-122"/>
              </a:rPr>
              <a:t>　如图所示,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提起下面的重物和其中一个动滑轮,2股绳子承担</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物重,根据</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0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动</a:t>
            </a:r>
            <a:r>
              <a:rPr lang="zh-CN" altLang="en-US" sz="2010" kern="0" dirty="0" smtClean="0">
                <a:solidFill>
                  <a:srgbClr val="000000"/>
                </a:solidFill>
                <a:latin typeface="Times New Roman" panose="02020603050405020304" pitchFamily="65" charset="-122"/>
                <a:ea typeface="宋体" panose="02010600030101010101" pitchFamily="2" charset="-122"/>
              </a:rPr>
              <a:t>)可知,</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 N+1 </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)=5.5 N,同理,</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(5.5 N+1</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N)=3.25 N。</a:t>
            </a:r>
            <a:endParaRPr lang="zh-CN" altLang="en-US" dirty="0"/>
          </a:p>
          <a:p>
            <a:pPr marL="0" indent="0" eaLnBrk="0" latinLnBrk="1" hangingPunct="0">
              <a:lnSpc>
                <a:spcPct val="150000"/>
              </a:lnSpc>
              <a:spcBef>
                <a:spcPts val="0"/>
              </a:spcBef>
              <a:buNone/>
            </a:pPr>
            <a:r>
              <a:rPr lang="zh-CN" altLang="en-US" sz="8175" kern="0" spc="4274"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5.jpeg"/>
          <p:cNvPicPr>
            <a:picLocks noChangeAspect="1"/>
          </p:cNvPicPr>
          <p:nvPr/>
        </p:nvPicPr>
        <p:blipFill>
          <a:blip r:embed="rId4"/>
          <a:stretch>
            <a:fillRect/>
          </a:stretch>
        </p:blipFill>
        <p:spPr>
          <a:xfrm>
            <a:off x="540000" y="2443471"/>
            <a:ext cx="1581150" cy="2181225"/>
          </a:xfrm>
          <a:prstGeom prst="rect">
            <a:avLst/>
          </a:prstGeom>
        </p:spPr>
      </p:pic>
      <p:graphicFrame>
        <p:nvGraphicFramePr>
          <p:cNvPr id="5" name="对象 4"/>
          <p:cNvGraphicFramePr>
            <a:graphicFrameLocks noChangeAspect="1"/>
          </p:cNvGraphicFramePr>
          <p:nvPr/>
        </p:nvGraphicFramePr>
        <p:xfrm>
          <a:off x="1926817" y="1268973"/>
          <a:ext cx="200024" cy="552449"/>
        </p:xfrm>
        <a:graphic>
          <a:graphicData uri="http://schemas.openxmlformats.org/presentationml/2006/ole">
            <mc:AlternateContent xmlns:mc="http://schemas.openxmlformats.org/markup-compatibility/2006">
              <mc:Choice xmlns:v="urn:schemas-microsoft-com:vml" Requires="v">
                <p:oleObj spid="_x0000_s9223" name="Equation" r:id="rId5" imgW="5181600" imgH="14630400" progId="Equation.DSMT4">
                  <p:embed/>
                </p:oleObj>
              </mc:Choice>
              <mc:Fallback>
                <p:oleObj name="Equation" r:id="rId5" imgW="5181600" imgH="14630400" progId="Equation.DSMT4">
                  <p:embed/>
                  <p:pic>
                    <p:nvPicPr>
                      <p:cNvPr id="0" name="图片 9216"/>
                      <p:cNvPicPr>
                        <a:picLocks noChangeAspect="1"/>
                      </p:cNvPicPr>
                      <p:nvPr/>
                    </p:nvPicPr>
                    <p:blipFill>
                      <a:blip r:embed="rId6"/>
                      <a:stretch>
                        <a:fillRect/>
                      </a:stretch>
                    </p:blipFill>
                    <p:spPr>
                      <a:xfrm>
                        <a:off x="1926817" y="1268973"/>
                        <a:ext cx="200024" cy="5524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3877714" y="1268973"/>
          <a:ext cx="180975" cy="552450"/>
        </p:xfrm>
        <a:graphic>
          <a:graphicData uri="http://schemas.openxmlformats.org/presentationml/2006/ole">
            <mc:AlternateContent xmlns:mc="http://schemas.openxmlformats.org/markup-compatibility/2006">
              <mc:Choice xmlns:v="urn:schemas-microsoft-com:vml" Requires="v">
                <p:oleObj spid="_x0000_s9224" name="Equation" r:id="rId7" imgW="4876800" imgH="14630400" progId="Equation.DSMT4">
                  <p:embed/>
                </p:oleObj>
              </mc:Choice>
              <mc:Fallback>
                <p:oleObj name="Equation" r:id="rId7" imgW="4876800" imgH="14630400" progId="Equation.DSMT4">
                  <p:embed/>
                  <p:pic>
                    <p:nvPicPr>
                      <p:cNvPr id="0" name="图片 9218"/>
                      <p:cNvPicPr>
                        <a:picLocks noChangeAspect="1"/>
                      </p:cNvPicPr>
                      <p:nvPr/>
                    </p:nvPicPr>
                    <p:blipFill>
                      <a:blip r:embed="rId8"/>
                      <a:stretch>
                        <a:fillRect/>
                      </a:stretch>
                    </p:blipFill>
                    <p:spPr>
                      <a:xfrm>
                        <a:off x="3877714" y="1268973"/>
                        <a:ext cx="180975" cy="552450"/>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7033559" y="1268973"/>
          <a:ext cx="180975" cy="552450"/>
        </p:xfrm>
        <a:graphic>
          <a:graphicData uri="http://schemas.openxmlformats.org/presentationml/2006/ole">
            <mc:AlternateContent xmlns:mc="http://schemas.openxmlformats.org/markup-compatibility/2006">
              <mc:Choice xmlns:v="urn:schemas-microsoft-com:vml" Requires="v">
                <p:oleObj spid="_x0000_s9225" name="Equation" r:id="rId9" imgW="4876800" imgH="14630400" progId="Equation.DSMT4">
                  <p:embed/>
                </p:oleObj>
              </mc:Choice>
              <mc:Fallback>
                <p:oleObj name="Equation" r:id="rId9" imgW="4876800" imgH="14630400" progId="Equation.DSMT4">
                  <p:embed/>
                  <p:pic>
                    <p:nvPicPr>
                      <p:cNvPr id="0" name="图片 9219"/>
                      <p:cNvPicPr>
                        <a:picLocks noChangeAspect="1"/>
                      </p:cNvPicPr>
                      <p:nvPr/>
                    </p:nvPicPr>
                    <p:blipFill>
                      <a:blip r:embed="rId10"/>
                      <a:stretch>
                        <a:fillRect/>
                      </a:stretch>
                    </p:blipFill>
                    <p:spPr>
                      <a:xfrm>
                        <a:off x="7033559" y="1268973"/>
                        <a:ext cx="180975" cy="552450"/>
                      </a:xfrm>
                      <a:prstGeom prst="rect">
                        <a:avLst/>
                      </a:prstGeom>
                      <a:noFill/>
                      <a:ln w="9525">
                        <a:noFill/>
                      </a:ln>
                    </p:spPr>
                  </p:pic>
                </p:oleObj>
              </mc:Fallback>
            </mc:AlternateContent>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4.(2018湖南长沙模拟)使用如图所示的装置提升同一个物体,(不计滑轮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重、绳重和摩擦)最省力的装置是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8990" kern="0" spc="4815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16.jpeg"/>
          <p:cNvPicPr>
            <a:picLocks noChangeAspect="1"/>
          </p:cNvPicPr>
          <p:nvPr/>
        </p:nvPicPr>
        <p:blipFill>
          <a:blip r:embed="rId3"/>
          <a:stretch>
            <a:fillRect/>
          </a:stretch>
        </p:blipFill>
        <p:spPr>
          <a:xfrm>
            <a:off x="540000" y="1833104"/>
            <a:ext cx="7258050" cy="241935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5885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D</a:t>
            </a:r>
            <a:r>
              <a:rPr lang="zh-CN" altLang="en-US" sz="2010" kern="0" dirty="0" smtClean="0">
                <a:solidFill>
                  <a:srgbClr val="000000"/>
                </a:solidFill>
                <a:latin typeface="Times New Roman" panose="02020603050405020304" pitchFamily="65" charset="-122"/>
                <a:ea typeface="宋体" panose="02010600030101010101" pitchFamily="2" charset="-122"/>
              </a:rPr>
              <a:t>　在不计滑轮重、绳重和摩擦的情况下:A图是定滑轮,由定滑轮</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的特点可知,不省力,即</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;B图是动滑轮,由动滑轮的特点可知,省一半的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力,即</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;C图是滑轮组,绕在动滑轮上的绳子有2股,则</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C</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;D图是滑</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轮组,绕在动滑轮上的绳子有3股,则</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D</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242"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。由以上分析可知:在滑轮重、</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绳重及摩擦不计的情况下最省力的是D。</a:t>
            </a:r>
            <a:endParaRPr lang="zh-CN" altLang="en-US" dirty="0"/>
          </a:p>
        </p:txBody>
      </p:sp>
      <p:graphicFrame>
        <p:nvGraphicFramePr>
          <p:cNvPr id="4" name="对象 3"/>
          <p:cNvGraphicFramePr>
            <a:graphicFrameLocks noChangeAspect="1"/>
          </p:cNvGraphicFramePr>
          <p:nvPr/>
        </p:nvGraphicFramePr>
        <p:xfrm>
          <a:off x="1500858" y="1734165"/>
          <a:ext cx="180975" cy="552450"/>
        </p:xfrm>
        <a:graphic>
          <a:graphicData uri="http://schemas.openxmlformats.org/presentationml/2006/ole">
            <mc:AlternateContent xmlns:mc="http://schemas.openxmlformats.org/markup-compatibility/2006">
              <mc:Choice xmlns:v="urn:schemas-microsoft-com:vml" Requires="v">
                <p:oleObj spid="_x0000_s10247" name="Equation" r:id="rId4" imgW="4876800" imgH="14630400" progId="Equation.DSMT4">
                  <p:embed/>
                </p:oleObj>
              </mc:Choice>
              <mc:Fallback>
                <p:oleObj name="Equation" r:id="rId4" imgW="4876800" imgH="14630400" progId="Equation.DSMT4">
                  <p:embed/>
                  <p:pic>
                    <p:nvPicPr>
                      <p:cNvPr id="0" name="图片 10240"/>
                      <p:cNvPicPr>
                        <a:picLocks noChangeAspect="1"/>
                      </p:cNvPicPr>
                      <p:nvPr/>
                    </p:nvPicPr>
                    <p:blipFill>
                      <a:blip r:embed="rId5"/>
                      <a:stretch>
                        <a:fillRect/>
                      </a:stretch>
                    </p:blipFill>
                    <p:spPr>
                      <a:xfrm>
                        <a:off x="1500858" y="1734165"/>
                        <a:ext cx="180975" cy="5524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7094475" y="1734165"/>
          <a:ext cx="180975" cy="552450"/>
        </p:xfrm>
        <a:graphic>
          <a:graphicData uri="http://schemas.openxmlformats.org/presentationml/2006/ole">
            <mc:AlternateContent xmlns:mc="http://schemas.openxmlformats.org/markup-compatibility/2006">
              <mc:Choice xmlns:v="urn:schemas-microsoft-com:vml" Requires="v">
                <p:oleObj spid="_x0000_s10248" name="Equation" r:id="rId6" imgW="4876800" imgH="14630400" progId="Equation.DSMT4">
                  <p:embed/>
                </p:oleObj>
              </mc:Choice>
              <mc:Fallback>
                <p:oleObj name="Equation" r:id="rId6" imgW="4876800" imgH="14630400" progId="Equation.DSMT4">
                  <p:embed/>
                  <p:pic>
                    <p:nvPicPr>
                      <p:cNvPr id="0" name="图片 10242"/>
                      <p:cNvPicPr>
                        <a:picLocks noChangeAspect="1"/>
                      </p:cNvPicPr>
                      <p:nvPr/>
                    </p:nvPicPr>
                    <p:blipFill>
                      <a:blip r:embed="rId7"/>
                      <a:stretch>
                        <a:fillRect/>
                      </a:stretch>
                    </p:blipFill>
                    <p:spPr>
                      <a:xfrm>
                        <a:off x="7094475" y="1734165"/>
                        <a:ext cx="180975" cy="552450"/>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4766810" y="2361120"/>
          <a:ext cx="171449" cy="552449"/>
        </p:xfrm>
        <a:graphic>
          <a:graphicData uri="http://schemas.openxmlformats.org/presentationml/2006/ole">
            <mc:AlternateContent xmlns:mc="http://schemas.openxmlformats.org/markup-compatibility/2006">
              <mc:Choice xmlns:v="urn:schemas-microsoft-com:vml" Requires="v">
                <p:oleObj spid="_x0000_s10249" name="Equation" r:id="rId8" imgW="4572000" imgH="14630400" progId="Equation.DSMT4">
                  <p:embed/>
                </p:oleObj>
              </mc:Choice>
              <mc:Fallback>
                <p:oleObj name="Equation" r:id="rId8" imgW="4572000" imgH="14630400" progId="Equation.DSMT4">
                  <p:embed/>
                  <p:pic>
                    <p:nvPicPr>
                      <p:cNvPr id="0" name="图片 10243"/>
                      <p:cNvPicPr>
                        <a:picLocks noChangeAspect="1"/>
                      </p:cNvPicPr>
                      <p:nvPr/>
                    </p:nvPicPr>
                    <p:blipFill>
                      <a:blip r:embed="rId9"/>
                      <a:stretch>
                        <a:fillRect/>
                      </a:stretch>
                    </p:blipFill>
                    <p:spPr>
                      <a:xfrm>
                        <a:off x="4766810" y="2361120"/>
                        <a:ext cx="171449" cy="552449"/>
                      </a:xfrm>
                      <a:prstGeom prst="rect">
                        <a:avLst/>
                      </a:prstGeom>
                      <a:noFill/>
                      <a:ln w="9525">
                        <a:noFill/>
                      </a:ln>
                    </p:spPr>
                  </p:pic>
                </p:oleObj>
              </mc:Fallback>
            </mc:AlternateContent>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047664"/>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1.(2019湖南邵阳绥宁模拟)用如图12-2-5所示的滑轮组提起重为</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的物体,</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图中</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是弹簧测力计,不计滑轮和弹簧测力计的重力及轮与轴的摩擦,则</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5955" kern="0" spc="4394"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23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图12-2-5</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7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的读数等于</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　    B.</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7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的读数等于</a:t>
            </a:r>
            <a:r>
              <a:rPr lang="zh-CN" altLang="en-US" sz="2010" i="1" kern="0" dirty="0" smtClean="0">
                <a:solidFill>
                  <a:srgbClr val="000000"/>
                </a:solidFill>
                <a:latin typeface="Times New Roman" panose="02020603050405020304" pitchFamily="65" charset="-122"/>
                <a:ea typeface="宋体" panose="02010600030101010101" pitchFamily="2" charset="-122"/>
              </a:rPr>
              <a:t>F</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7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的读数等于</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　    D.</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7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的读数等于</a:t>
            </a:r>
            <a:r>
              <a:rPr lang="zh-CN" altLang="en-US" sz="2010" i="1" kern="0" dirty="0" smtClean="0">
                <a:solidFill>
                  <a:srgbClr val="000000"/>
                </a:solidFill>
                <a:latin typeface="Times New Roman" panose="02020603050405020304" pitchFamily="65" charset="-122"/>
                <a:ea typeface="宋体" panose="02010600030101010101" pitchFamily="2" charset="-122"/>
              </a:rPr>
              <a:t>G</a:t>
            </a:r>
            <a:endParaRPr lang="zh-CN" altLang="en-US" dirty="0"/>
          </a:p>
        </p:txBody>
      </p:sp>
      <p:pic>
        <p:nvPicPr>
          <p:cNvPr id="3" name="图片 3" descr="textimage17.jpeg"/>
          <p:cNvPicPr>
            <a:picLocks noChangeAspect="1"/>
          </p:cNvPicPr>
          <p:nvPr/>
        </p:nvPicPr>
        <p:blipFill>
          <a:blip r:embed="rId4"/>
          <a:stretch>
            <a:fillRect/>
          </a:stretch>
        </p:blipFill>
        <p:spPr>
          <a:xfrm>
            <a:off x="554237" y="2718392"/>
            <a:ext cx="1285974" cy="1500303"/>
          </a:xfrm>
          <a:prstGeom prst="rect">
            <a:avLst/>
          </a:prstGeom>
        </p:spPr>
      </p:pic>
      <p:graphicFrame>
        <p:nvGraphicFramePr>
          <p:cNvPr id="5" name="对象 4"/>
          <p:cNvGraphicFramePr>
            <a:graphicFrameLocks noChangeAspect="1"/>
          </p:cNvGraphicFramePr>
          <p:nvPr/>
        </p:nvGraphicFramePr>
        <p:xfrm>
          <a:off x="1089003" y="4662873"/>
          <a:ext cx="238124" cy="552449"/>
        </p:xfrm>
        <a:graphic>
          <a:graphicData uri="http://schemas.openxmlformats.org/presentationml/2006/ole">
            <mc:AlternateContent xmlns:mc="http://schemas.openxmlformats.org/markup-compatibility/2006">
              <mc:Choice xmlns:v="urn:schemas-microsoft-com:vml" Requires="v">
                <p:oleObj spid="_x0000_s11272" name="Equation" r:id="rId5" imgW="6400800" imgH="14630400" progId="Equation.DSMT4">
                  <p:embed/>
                </p:oleObj>
              </mc:Choice>
              <mc:Fallback>
                <p:oleObj name="Equation" r:id="rId5" imgW="6400800" imgH="14630400" progId="Equation.DSMT4">
                  <p:embed/>
                  <p:pic>
                    <p:nvPicPr>
                      <p:cNvPr id="0" name="图片 11264"/>
                      <p:cNvPicPr>
                        <a:picLocks noChangeAspect="1"/>
                      </p:cNvPicPr>
                      <p:nvPr/>
                    </p:nvPicPr>
                    <p:blipFill>
                      <a:blip r:embed="rId6"/>
                      <a:stretch>
                        <a:fillRect/>
                      </a:stretch>
                    </p:blipFill>
                    <p:spPr>
                      <a:xfrm>
                        <a:off x="1089003" y="4662873"/>
                        <a:ext cx="238124" cy="552449"/>
                      </a:xfrm>
                      <a:prstGeom prst="rect">
                        <a:avLst/>
                      </a:prstGeom>
                      <a:noFill/>
                      <a:ln w="9525">
                        <a:noFill/>
                      </a:ln>
                    </p:spPr>
                  </p:pic>
                </p:oleObj>
              </mc:Fallback>
            </mc:AlternateContent>
          </a:graphicData>
        </a:graphic>
      </p:graphicFrame>
      <p:graphicFrame>
        <p:nvGraphicFramePr>
          <p:cNvPr id="6" name="对象 5"/>
          <p:cNvGraphicFramePr>
            <a:graphicFrameLocks noChangeAspect="1"/>
          </p:cNvGraphicFramePr>
          <p:nvPr/>
        </p:nvGraphicFramePr>
        <p:xfrm>
          <a:off x="3998557" y="4662873"/>
          <a:ext cx="238124" cy="552449"/>
        </p:xfrm>
        <a:graphic>
          <a:graphicData uri="http://schemas.openxmlformats.org/presentationml/2006/ole">
            <mc:AlternateContent xmlns:mc="http://schemas.openxmlformats.org/markup-compatibility/2006">
              <mc:Choice xmlns:v="urn:schemas-microsoft-com:vml" Requires="v">
                <p:oleObj spid="_x0000_s11273" name="Equation" r:id="rId7" imgW="6400800" imgH="14630400" progId="Equation.DSMT4">
                  <p:embed/>
                </p:oleObj>
              </mc:Choice>
              <mc:Fallback>
                <p:oleObj name="Equation" r:id="rId7" imgW="6400800" imgH="14630400" progId="Equation.DSMT4">
                  <p:embed/>
                  <p:pic>
                    <p:nvPicPr>
                      <p:cNvPr id="0" name="图片 11266"/>
                      <p:cNvPicPr>
                        <a:picLocks noChangeAspect="1"/>
                      </p:cNvPicPr>
                      <p:nvPr/>
                    </p:nvPicPr>
                    <p:blipFill>
                      <a:blip r:embed="rId8"/>
                      <a:stretch>
                        <a:fillRect/>
                      </a:stretch>
                    </p:blipFill>
                    <p:spPr>
                      <a:xfrm>
                        <a:off x="3998557" y="4662873"/>
                        <a:ext cx="238124" cy="552449"/>
                      </a:xfrm>
                      <a:prstGeom prst="rect">
                        <a:avLst/>
                      </a:prstGeom>
                      <a:noFill/>
                      <a:ln w="9525">
                        <a:noFill/>
                      </a:ln>
                    </p:spPr>
                  </p:pic>
                </p:oleObj>
              </mc:Fallback>
            </mc:AlternateContent>
          </a:graphicData>
        </a:graphic>
      </p:graphicFrame>
      <p:graphicFrame>
        <p:nvGraphicFramePr>
          <p:cNvPr id="7" name="对象 6"/>
          <p:cNvGraphicFramePr>
            <a:graphicFrameLocks noChangeAspect="1"/>
          </p:cNvGraphicFramePr>
          <p:nvPr/>
        </p:nvGraphicFramePr>
        <p:xfrm>
          <a:off x="1074900" y="5257220"/>
          <a:ext cx="238125" cy="552449"/>
        </p:xfrm>
        <a:graphic>
          <a:graphicData uri="http://schemas.openxmlformats.org/presentationml/2006/ole">
            <mc:AlternateContent xmlns:mc="http://schemas.openxmlformats.org/markup-compatibility/2006">
              <mc:Choice xmlns:v="urn:schemas-microsoft-com:vml" Requires="v">
                <p:oleObj spid="_x0000_s11274" name="Equation" r:id="rId9" imgW="6400800" imgH="14630400" progId="Equation.DSMT4">
                  <p:embed/>
                </p:oleObj>
              </mc:Choice>
              <mc:Fallback>
                <p:oleObj name="Equation" r:id="rId9" imgW="6400800" imgH="14630400" progId="Equation.DSMT4">
                  <p:embed/>
                  <p:pic>
                    <p:nvPicPr>
                      <p:cNvPr id="0" name="图片 11267"/>
                      <p:cNvPicPr>
                        <a:picLocks noChangeAspect="1"/>
                      </p:cNvPicPr>
                      <p:nvPr/>
                    </p:nvPicPr>
                    <p:blipFill>
                      <a:blip r:embed="rId10"/>
                      <a:stretch>
                        <a:fillRect/>
                      </a:stretch>
                    </p:blipFill>
                    <p:spPr>
                      <a:xfrm>
                        <a:off x="1074900" y="5257220"/>
                        <a:ext cx="238125" cy="552449"/>
                      </a:xfrm>
                      <a:prstGeom prst="rect">
                        <a:avLst/>
                      </a:prstGeom>
                      <a:noFill/>
                      <a:ln w="9525">
                        <a:noFill/>
                      </a:ln>
                    </p:spPr>
                  </p:pic>
                </p:oleObj>
              </mc:Fallback>
            </mc:AlternateContent>
          </a:graphicData>
        </a:graphic>
      </p:graphicFrame>
      <p:graphicFrame>
        <p:nvGraphicFramePr>
          <p:cNvPr id="8" name="对象 7"/>
          <p:cNvGraphicFramePr>
            <a:graphicFrameLocks noChangeAspect="1"/>
          </p:cNvGraphicFramePr>
          <p:nvPr/>
        </p:nvGraphicFramePr>
        <p:xfrm>
          <a:off x="4026776" y="5257220"/>
          <a:ext cx="238124" cy="552449"/>
        </p:xfrm>
        <a:graphic>
          <a:graphicData uri="http://schemas.openxmlformats.org/presentationml/2006/ole">
            <mc:AlternateContent xmlns:mc="http://schemas.openxmlformats.org/markup-compatibility/2006">
              <mc:Choice xmlns:v="urn:schemas-microsoft-com:vml" Requires="v">
                <p:oleObj spid="_x0000_s11275" name="Equation" r:id="rId11" imgW="6400800" imgH="14630400" progId="Equation.DSMT4">
                  <p:embed/>
                </p:oleObj>
              </mc:Choice>
              <mc:Fallback>
                <p:oleObj name="Equation" r:id="rId11" imgW="6400800" imgH="14630400" progId="Equation.DSMT4">
                  <p:embed/>
                  <p:pic>
                    <p:nvPicPr>
                      <p:cNvPr id="0" name="图片 11268"/>
                      <p:cNvPicPr>
                        <a:picLocks noChangeAspect="1"/>
                      </p:cNvPicPr>
                      <p:nvPr/>
                    </p:nvPicPr>
                    <p:blipFill>
                      <a:blip r:embed="rId12"/>
                      <a:stretch>
                        <a:fillRect/>
                      </a:stretch>
                    </p:blipFill>
                    <p:spPr>
                      <a:xfrm>
                        <a:off x="4026776" y="5257220"/>
                        <a:ext cx="238124" cy="552449"/>
                      </a:xfrm>
                      <a:prstGeom prst="rect">
                        <a:avLst/>
                      </a:prstGeom>
                      <a:noFill/>
                      <a:ln w="9525">
                        <a:noFill/>
                      </a:ln>
                    </p:spPr>
                  </p:pic>
                </p:oleObj>
              </mc:Fallback>
            </mc:AlternateContent>
          </a:graphicData>
        </a:graphic>
      </p:graphicFrame>
      <p:pic>
        <p:nvPicPr>
          <p:cNvPr id="9" name="图片 8" descr="PPT模板八年级-17.png"/>
          <p:cNvPicPr>
            <a:picLocks noChangeAspect="1"/>
          </p:cNvPicPr>
          <p:nvPr/>
        </p:nvPicPr>
        <p:blipFill>
          <a:blip r:embed="rId13"/>
          <a:stretch>
            <a:fillRect/>
          </a:stretch>
        </p:blipFill>
        <p:spPr>
          <a:xfrm>
            <a:off x="357158" y="777063"/>
            <a:ext cx="4245873" cy="4693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552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B</a:t>
            </a:r>
            <a:r>
              <a:rPr lang="zh-CN" altLang="en-US" sz="2010" kern="0" dirty="0" smtClean="0">
                <a:solidFill>
                  <a:srgbClr val="000000"/>
                </a:solidFill>
                <a:latin typeface="Times New Roman" panose="02020603050405020304" pitchFamily="65" charset="-122"/>
                <a:ea typeface="宋体" panose="02010600030101010101" pitchFamily="2" charset="-122"/>
              </a:rPr>
              <a:t>　由图可知,与动滑轮相连的绳子有2段,则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7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;与动滑轮相连的</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两段绳子是由一条绳子缠绕而成,因此绳子上的拉力都相等,</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的读数等于</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graphicFrame>
        <p:nvGraphicFramePr>
          <p:cNvPr id="4" name="对象 3"/>
          <p:cNvGraphicFramePr>
            <a:graphicFrameLocks noChangeAspect="1"/>
          </p:cNvGraphicFramePr>
          <p:nvPr/>
        </p:nvGraphicFramePr>
        <p:xfrm>
          <a:off x="6442500" y="803781"/>
          <a:ext cx="238125" cy="552450"/>
        </p:xfrm>
        <a:graphic>
          <a:graphicData uri="http://schemas.openxmlformats.org/presentationml/2006/ole">
            <mc:AlternateContent xmlns:mc="http://schemas.openxmlformats.org/markup-compatibility/2006">
              <mc:Choice xmlns:v="urn:schemas-microsoft-com:vml" Requires="v">
                <p:oleObj spid="_x0000_s12292" name="Equation" r:id="rId4" imgW="6400800" imgH="14630400" progId="Equation.DSMT4">
                  <p:embed/>
                </p:oleObj>
              </mc:Choice>
              <mc:Fallback>
                <p:oleObj name="Equation" r:id="rId4" imgW="6400800" imgH="14630400" progId="Equation.DSMT4">
                  <p:embed/>
                  <p:pic>
                    <p:nvPicPr>
                      <p:cNvPr id="0" name="图片 12288"/>
                      <p:cNvPicPr>
                        <a:picLocks noChangeAspect="1"/>
                      </p:cNvPicPr>
                      <p:nvPr/>
                    </p:nvPicPr>
                    <p:blipFill>
                      <a:blip r:embed="rId5"/>
                      <a:stretch>
                        <a:fillRect/>
                      </a:stretch>
                    </p:blipFill>
                    <p:spPr>
                      <a:xfrm>
                        <a:off x="6442500" y="803781"/>
                        <a:ext cx="238125" cy="552450"/>
                      </a:xfrm>
                      <a:prstGeom prst="rect">
                        <a:avLst/>
                      </a:prstGeom>
                      <a:noFill/>
                      <a:ln w="9525">
                        <a:noFill/>
                      </a:ln>
                    </p:spPr>
                  </p:pic>
                </p:oleObj>
              </mc:Fallback>
            </mc:AlternateContent>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2.(独家原创试题)如图12-2-6所示的装置中,物体重为</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,不计绳重,若使重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物匀速下降时的拉力为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,则使重物匀速上升时的拉力为</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5955" kern="0" spc="4694"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23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图12-2-6</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　    B.</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　    C.小于</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　    D.大于</a:t>
            </a:r>
            <a:r>
              <a:rPr lang="zh-CN" altLang="en-US" sz="2010" i="1" kern="0" dirty="0" smtClean="0">
                <a:solidFill>
                  <a:srgbClr val="000000"/>
                </a:solidFill>
                <a:latin typeface="Times New Roman" panose="02020603050405020304" pitchFamily="65" charset="-122"/>
                <a:ea typeface="宋体" panose="02010600030101010101" pitchFamily="2" charset="-122"/>
              </a:rPr>
              <a:t>G</a:t>
            </a:r>
            <a:endParaRPr lang="zh-CN" altLang="en-US"/>
          </a:p>
        </p:txBody>
      </p:sp>
      <p:pic>
        <p:nvPicPr>
          <p:cNvPr id="3" name="图片 3" descr="textimage18.jpeg"/>
          <p:cNvPicPr>
            <a:picLocks noChangeAspect="1"/>
          </p:cNvPicPr>
          <p:nvPr/>
        </p:nvPicPr>
        <p:blipFill>
          <a:blip r:embed="rId3"/>
          <a:stretch>
            <a:fillRect/>
          </a:stretch>
        </p:blipFill>
        <p:spPr>
          <a:xfrm>
            <a:off x="554650" y="1788008"/>
            <a:ext cx="1323249" cy="1500303"/>
          </a:xfrm>
          <a:prstGeom prst="rect">
            <a:avLst/>
          </a:prstGeom>
        </p:spPr>
      </p:pic>
      <p:sp>
        <p:nvSpPr>
          <p:cNvPr id="4" name="TextBox 2"/>
          <p:cNvSpPr txBox="1"/>
          <p:nvPr/>
        </p:nvSpPr>
        <p:spPr>
          <a:xfrm>
            <a:off x="540000" y="4420401"/>
            <a:ext cx="8467200" cy="8760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D</a:t>
            </a:r>
            <a:r>
              <a:rPr lang="zh-CN" altLang="en-US" sz="2010" kern="0" dirty="0" smtClean="0">
                <a:solidFill>
                  <a:srgbClr val="000000"/>
                </a:solidFill>
                <a:latin typeface="Times New Roman" panose="02020603050405020304" pitchFamily="65" charset="-122"/>
                <a:ea typeface="宋体" panose="02010600030101010101" pitchFamily="2" charset="-122"/>
              </a:rPr>
              <a:t>　物体重为</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,不计绳重,若使重物匀速下降时的摩擦力为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,则</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,使重物匀速上升时的摩擦力为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,故拉力大于</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3.(2019辽宁铁岭一模)高速铁路的输电线,无论冬、夏都绷得直直的,以保</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障列车电极与输电线的良好接触。图12-2-7为输电线的牵引装置。钢绳</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通过滑轮组悬挂20个相同的坠砣,每个坠砣质量为25 kg,不计滑轮和钢绳</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自重及摩擦,输电线</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端受到的拉力大小为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N。若5 s内坠砣串下</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降了40 cm。则输电线</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端向左移动速度是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m/s。(</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取10 N/kg,不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考虑钢绳的热胀冷缩)</a:t>
            </a:r>
            <a:endParaRPr lang="zh-CN" altLang="en-US"/>
          </a:p>
          <a:p>
            <a:pPr marL="0" indent="0" eaLnBrk="0" latinLnBrk="1" hangingPunct="0">
              <a:lnSpc>
                <a:spcPct val="150000"/>
              </a:lnSpc>
              <a:spcBef>
                <a:spcPts val="0"/>
              </a:spcBef>
              <a:buNone/>
            </a:pPr>
            <a:r>
              <a:rPr lang="zh-CN" altLang="en-US" sz="9450" kern="0" spc="1260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55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图12-2-7</a:t>
            </a:r>
            <a:endParaRPr lang="zh-CN" altLang="en-US"/>
          </a:p>
        </p:txBody>
      </p:sp>
      <p:pic>
        <p:nvPicPr>
          <p:cNvPr id="3" name="图片 3" descr="textimage19.jpeg"/>
          <p:cNvPicPr>
            <a:picLocks noChangeAspect="1"/>
          </p:cNvPicPr>
          <p:nvPr/>
        </p:nvPicPr>
        <p:blipFill>
          <a:blip r:embed="rId3"/>
          <a:stretch>
            <a:fillRect/>
          </a:stretch>
        </p:blipFill>
        <p:spPr>
          <a:xfrm>
            <a:off x="684299" y="3834699"/>
            <a:ext cx="2511750" cy="228962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4819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例1</a:t>
            </a:r>
            <a:r>
              <a:rPr lang="zh-CN" altLang="en-US" sz="2010" kern="0" dirty="0" smtClean="0">
                <a:solidFill>
                  <a:srgbClr val="000000"/>
                </a:solidFill>
                <a:latin typeface="Times New Roman" panose="02020603050405020304" pitchFamily="65" charset="-122"/>
                <a:ea typeface="宋体" panose="02010600030101010101" pitchFamily="2" charset="-122"/>
              </a:rPr>
              <a:t>    如图12-2-1所示,古代护城河吊桥上安装的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滑轮</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0135" kern="0" spc="252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81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图12-2-1</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A.动滑轮,能省力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B.定滑轮,能改变力的方向</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C.定滑轮,能省力</a:t>
            </a:r>
            <a:endParaRPr lang="zh-CN" altLang="en-US" dirty="0"/>
          </a:p>
        </p:txBody>
      </p:sp>
      <p:pic>
        <p:nvPicPr>
          <p:cNvPr id="3" name="图片 3" descr="textimage0.jpeg"/>
          <p:cNvPicPr>
            <a:picLocks noChangeAspect="1"/>
          </p:cNvPicPr>
          <p:nvPr/>
        </p:nvPicPr>
        <p:blipFill>
          <a:blip r:embed="rId3"/>
          <a:stretch>
            <a:fillRect/>
          </a:stretch>
        </p:blipFill>
        <p:spPr>
          <a:xfrm>
            <a:off x="791669" y="2010421"/>
            <a:ext cx="3992460" cy="2444536"/>
          </a:xfrm>
          <a:prstGeom prst="rect">
            <a:avLst/>
          </a:prstGeom>
        </p:spPr>
      </p:pic>
      <p:sp>
        <p:nvSpPr>
          <p:cNvPr id="4" name="矩形 3"/>
          <p:cNvSpPr/>
          <p:nvPr/>
        </p:nvSpPr>
        <p:spPr>
          <a:xfrm>
            <a:off x="510997" y="6134913"/>
            <a:ext cx="2775119" cy="507831"/>
          </a:xfrm>
          <a:prstGeom prst="rect">
            <a:avLst/>
          </a:prstGeom>
        </p:spPr>
        <p:txBody>
          <a:bodyPr wrap="none">
            <a:spAutoFit/>
          </a:bodyPr>
          <a:lstStyle/>
          <a:p>
            <a:pPr eaLnBrk="0" latinLnBrk="1" hangingPunct="0">
              <a:lnSpc>
                <a:spcPct val="150000"/>
              </a:lnSpc>
            </a:pPr>
            <a:r>
              <a:rPr lang="zh-CN" altLang="en-US" kern="0" dirty="0" smtClean="0">
                <a:solidFill>
                  <a:srgbClr val="000000"/>
                </a:solidFill>
                <a:latin typeface="Times New Roman" panose="02020603050405020304" pitchFamily="65" charset="-122"/>
                <a:ea typeface="宋体" panose="02010600030101010101" pitchFamily="2" charset="-122"/>
              </a:rPr>
              <a:t>D.动滑轮,能改变力的方向</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420137"/>
            <a:ext cx="8467200" cy="25324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   坠砣的总重力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=20</a:t>
            </a:r>
            <a:r>
              <a:rPr lang="zh-CN" altLang="en-US" sz="2010" i="1" kern="0" dirty="0" smtClean="0">
                <a:solidFill>
                  <a:srgbClr val="000000"/>
                </a:solidFill>
                <a:latin typeface="Times New Roman" panose="02020603050405020304" pitchFamily="65" charset="-122"/>
                <a:ea typeface="宋体" panose="02010600030101010101" pitchFamily="2" charset="-122"/>
              </a:rPr>
              <a:t>mg</a:t>
            </a:r>
            <a:r>
              <a:rPr lang="zh-CN" altLang="en-US" sz="2010" kern="0" dirty="0" smtClean="0">
                <a:solidFill>
                  <a:srgbClr val="000000"/>
                </a:solidFill>
                <a:latin typeface="Times New Roman" panose="02020603050405020304" pitchFamily="65" charset="-122"/>
                <a:ea typeface="宋体" panose="02010600030101010101" pitchFamily="2" charset="-122"/>
              </a:rPr>
              <a:t>=20</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25 kg</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 N/kg=5</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N,坠砣处为定滑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轮,只改变力的方向,不改变力的大小,因此钢绳受到的拉力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绳</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=5</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N;</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输电线处为一个动滑轮,输电线处受到的拉力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电</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绳</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5</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N=1</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4</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 N;5 s内坠砣串下降了40 cm,则输电线移动了20 cm,则输电线的速度</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242"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220"/>
              </a:spcBef>
              <a:buNone/>
            </a:pPr>
            <a:r>
              <a:rPr lang="zh-CN" altLang="en-US" sz="2590" kern="0" spc="1682"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=0.04 m/s。</a:t>
            </a:r>
            <a:endParaRPr lang="zh-CN" altLang="en-US" dirty="0"/>
          </a:p>
        </p:txBody>
      </p:sp>
      <p:graphicFrame>
        <p:nvGraphicFramePr>
          <p:cNvPr id="4" name="对象 3"/>
          <p:cNvGraphicFramePr>
            <a:graphicFrameLocks noChangeAspect="1"/>
          </p:cNvGraphicFramePr>
          <p:nvPr/>
        </p:nvGraphicFramePr>
        <p:xfrm>
          <a:off x="8166205" y="3837284"/>
          <a:ext cx="171449" cy="552449"/>
        </p:xfrm>
        <a:graphic>
          <a:graphicData uri="http://schemas.openxmlformats.org/presentationml/2006/ole">
            <mc:AlternateContent xmlns:mc="http://schemas.openxmlformats.org/markup-compatibility/2006">
              <mc:Choice xmlns:v="urn:schemas-microsoft-com:vml" Requires="v">
                <p:oleObj spid="_x0000_s13318" name="Equation" r:id="rId4" imgW="4572000" imgH="14630400" progId="Equation.DSMT4">
                  <p:embed/>
                </p:oleObj>
              </mc:Choice>
              <mc:Fallback>
                <p:oleObj name="Equation" r:id="rId4" imgW="4572000" imgH="14630400" progId="Equation.DSMT4">
                  <p:embed/>
                  <p:pic>
                    <p:nvPicPr>
                      <p:cNvPr id="0" name="图片 13312"/>
                      <p:cNvPicPr>
                        <a:picLocks noChangeAspect="1"/>
                      </p:cNvPicPr>
                      <p:nvPr/>
                    </p:nvPicPr>
                    <p:blipFill>
                      <a:blip r:embed="rId5"/>
                      <a:stretch>
                        <a:fillRect/>
                      </a:stretch>
                    </p:blipFill>
                    <p:spPr>
                      <a:xfrm>
                        <a:off x="8166205" y="3837284"/>
                        <a:ext cx="171449" cy="5524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540000" y="4491839"/>
          <a:ext cx="542925" cy="552449"/>
        </p:xfrm>
        <a:graphic>
          <a:graphicData uri="http://schemas.openxmlformats.org/presentationml/2006/ole">
            <mc:AlternateContent xmlns:mc="http://schemas.openxmlformats.org/markup-compatibility/2006">
              <mc:Choice xmlns:v="urn:schemas-microsoft-com:vml" Requires="v">
                <p:oleObj spid="_x0000_s13319" name="Equation" r:id="rId6" imgW="14325600" imgH="14630400" progId="Equation.DSMT4">
                  <p:embed/>
                </p:oleObj>
              </mc:Choice>
              <mc:Fallback>
                <p:oleObj name="Equation" r:id="rId6" imgW="14325600" imgH="14630400" progId="Equation.DSMT4">
                  <p:embed/>
                  <p:pic>
                    <p:nvPicPr>
                      <p:cNvPr id="0" name="图片 13314"/>
                      <p:cNvPicPr>
                        <a:picLocks noChangeAspect="1"/>
                      </p:cNvPicPr>
                      <p:nvPr/>
                    </p:nvPicPr>
                    <p:blipFill>
                      <a:blip r:embed="rId7"/>
                      <a:stretch>
                        <a:fillRect/>
                      </a:stretch>
                    </p:blipFill>
                    <p:spPr>
                      <a:xfrm>
                        <a:off x="540000" y="4491839"/>
                        <a:ext cx="542925" cy="552449"/>
                      </a:xfrm>
                      <a:prstGeom prst="rect">
                        <a:avLst/>
                      </a:prstGeom>
                      <a:noFill/>
                      <a:ln w="9525">
                        <a:noFill/>
                      </a:ln>
                    </p:spPr>
                  </p:pic>
                </p:oleObj>
              </mc:Fallback>
            </mc:AlternateContent>
          </a:graphicData>
        </a:graphic>
      </p:graphicFrame>
      <p:sp>
        <p:nvSpPr>
          <p:cNvPr id="6" name="TextBox 2"/>
          <p:cNvSpPr txBox="1"/>
          <p:nvPr/>
        </p:nvSpPr>
        <p:spPr>
          <a:xfrm>
            <a:off x="540000" y="1848633"/>
            <a:ext cx="8467200" cy="411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1</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4</a:t>
            </a:r>
            <a:r>
              <a:rPr lang="zh-CN" altLang="en-US" sz="2010" kern="0" dirty="0" smtClean="0">
                <a:solidFill>
                  <a:srgbClr val="000000"/>
                </a:solidFill>
                <a:latin typeface="Times New Roman" panose="02020603050405020304" pitchFamily="65" charset="-122"/>
                <a:ea typeface="宋体" panose="02010600030101010101" pitchFamily="2" charset="-122"/>
              </a:rPr>
              <a:t>　0.04</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4.如图12-2-8所示,滑轮</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组成滑轮组,滑轮</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可以看做等臂杠杆,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重为500 N的人站在重为300 N的吊篮内,他至少用</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N的拉力拉住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绳子,才能使自己和吊篮在空中保持静止。(不计滑轮重、绳重和摩擦)</a:t>
            </a:r>
            <a:endParaRPr lang="zh-CN" altLang="en-US"/>
          </a:p>
          <a:p>
            <a:pPr marL="0" indent="0" eaLnBrk="0" latinLnBrk="1" hangingPunct="0">
              <a:lnSpc>
                <a:spcPct val="150000"/>
              </a:lnSpc>
              <a:spcBef>
                <a:spcPts val="0"/>
              </a:spcBef>
              <a:buNone/>
            </a:pPr>
            <a:r>
              <a:rPr lang="zh-CN" altLang="en-US" sz="4975" kern="0" spc="49"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86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图12-2-8</a:t>
            </a:r>
            <a:endParaRPr lang="zh-CN" altLang="en-US"/>
          </a:p>
        </p:txBody>
      </p:sp>
      <p:pic>
        <p:nvPicPr>
          <p:cNvPr id="3" name="图片 3" descr="textimage20.jpeg"/>
          <p:cNvPicPr>
            <a:picLocks noChangeAspect="1"/>
          </p:cNvPicPr>
          <p:nvPr/>
        </p:nvPicPr>
        <p:blipFill>
          <a:blip r:embed="rId3" cstate="print"/>
          <a:stretch>
            <a:fillRect/>
          </a:stretch>
        </p:blipFill>
        <p:spPr>
          <a:xfrm>
            <a:off x="540000" y="2216684"/>
            <a:ext cx="638175" cy="124777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77195"/>
            <a:ext cx="8467200" cy="30114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滑轮</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的轴固定不动,是定滑轮,可以看做等臂杠杆。</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随物体运动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是动滑轮。对人和吊篮整体受力分析,如图所示,整体受重力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总</a:t>
            </a:r>
            <a:r>
              <a:rPr lang="zh-CN" altLang="en-US" sz="2010" kern="0" dirty="0" smtClean="0">
                <a:solidFill>
                  <a:srgbClr val="000000"/>
                </a:solidFill>
                <a:latin typeface="Times New Roman" panose="02020603050405020304" pitchFamily="65" charset="-122"/>
                <a:ea typeface="宋体" panose="02010600030101010101" pitchFamily="2" charset="-122"/>
              </a:rPr>
              <a:t>,竖直向上</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,由图知</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。由受力平衡有</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总</a:t>
            </a:r>
            <a:r>
              <a:rPr lang="zh-CN" altLang="en-US" sz="2010" kern="0" dirty="0" smtClean="0">
                <a:solidFill>
                  <a:srgbClr val="000000"/>
                </a:solidFill>
                <a:latin typeface="Times New Roman" panose="02020603050405020304" pitchFamily="65" charset="-122"/>
                <a:ea typeface="宋体" panose="02010600030101010101" pitchFamily="2" charset="-122"/>
              </a:rPr>
              <a:t>=4</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,解得</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=200 </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N,则人拉绳的力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=200 N。</a:t>
            </a:r>
            <a:endParaRPr lang="zh-CN" altLang="en-US" dirty="0"/>
          </a:p>
          <a:p>
            <a:pPr marL="0" indent="0" eaLnBrk="0" latinLnBrk="1" hangingPunct="0">
              <a:lnSpc>
                <a:spcPct val="150000"/>
              </a:lnSpc>
              <a:spcBef>
                <a:spcPts val="0"/>
              </a:spcBef>
              <a:buNone/>
            </a:pPr>
            <a:r>
              <a:rPr lang="zh-CN" altLang="en-US" sz="5920" kern="0" spc="-72"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1.jpeg"/>
          <p:cNvPicPr>
            <a:picLocks noChangeAspect="1"/>
          </p:cNvPicPr>
          <p:nvPr/>
        </p:nvPicPr>
        <p:blipFill>
          <a:blip r:embed="rId3"/>
          <a:stretch>
            <a:fillRect/>
          </a:stretch>
        </p:blipFill>
        <p:spPr>
          <a:xfrm>
            <a:off x="540000" y="3848897"/>
            <a:ext cx="742949" cy="1523999"/>
          </a:xfrm>
          <a:prstGeom prst="rect">
            <a:avLst/>
          </a:prstGeom>
        </p:spPr>
      </p:pic>
      <p:sp>
        <p:nvSpPr>
          <p:cNvPr id="4" name="TextBox 2"/>
          <p:cNvSpPr txBox="1"/>
          <p:nvPr/>
        </p:nvSpPr>
        <p:spPr>
          <a:xfrm>
            <a:off x="540000" y="1062815"/>
            <a:ext cx="8467200" cy="4644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　200</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5.(2018山东临沂模拟)某小组同学研究动滑轮的使用特点,他们先用弹簧</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测力计缓慢提起钩码,如图12-2-9(a)所示,再分别用重力不同的动滑轮甲、</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乙、丙(</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甲</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乙</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丙</a:t>
            </a:r>
            <a:r>
              <a:rPr lang="zh-CN" altLang="en-US" sz="2010" kern="0" dirty="0" smtClean="0">
                <a:solidFill>
                  <a:srgbClr val="000000"/>
                </a:solidFill>
                <a:latin typeface="Times New Roman" panose="02020603050405020304" pitchFamily="65" charset="-122"/>
                <a:ea typeface="宋体" panose="02010600030101010101" pitchFamily="2" charset="-122"/>
              </a:rPr>
              <a:t>)缓慢提起相同钩码,如图(b)、(c)、(d)所示。请仔细观</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察图中的操作和弹簧测力计的示数,然后归纳得出结论。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(1)比较(a)与(b)[或(a)与(c),或(a)与(d)]两图可得:</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(2)比较(b)、(c)、(d)三图可得</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2678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4085" kern="0" spc="25963"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图12-2-9</a:t>
            </a:r>
            <a:endParaRPr lang="zh-CN" altLang="en-US"/>
          </a:p>
        </p:txBody>
      </p:sp>
      <p:pic>
        <p:nvPicPr>
          <p:cNvPr id="3" name="图片 3" descr="textimage22.jpeg"/>
          <p:cNvPicPr>
            <a:picLocks noChangeAspect="1"/>
          </p:cNvPicPr>
          <p:nvPr/>
        </p:nvPicPr>
        <p:blipFill>
          <a:blip r:embed="rId3"/>
          <a:stretch>
            <a:fillRect/>
          </a:stretch>
        </p:blipFill>
        <p:spPr>
          <a:xfrm>
            <a:off x="909969" y="1290286"/>
            <a:ext cx="4346410" cy="3337131"/>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322431"/>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en-US" altLang="zh-CN" sz="2010" kern="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使用动滑轮能省力</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但不能改变用力方向　</a:t>
            </a:r>
            <a:r>
              <a:rPr lang="en-US" altLang="zh-CN"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使用动滑轮匀速</a:t>
            </a:r>
            <a:r>
              <a:rPr lang="zh-CN" altLang="en-US" sz="2400" dirty="0" smtClean="0"/>
              <a:t/>
            </a:r>
            <a:br>
              <a:rPr lang="zh-CN" altLang="en-US" sz="2400" dirty="0" smtClean="0"/>
            </a:br>
            <a:r>
              <a:rPr lang="zh-CN" altLang="en-US" sz="2010" kern="0" dirty="0" smtClean="0">
                <a:solidFill>
                  <a:srgbClr val="000000"/>
                </a:solidFill>
                <a:latin typeface="Times New Roman" panose="02020603050405020304" pitchFamily="65" charset="-122"/>
                <a:ea typeface="宋体" panose="02010600030101010101" pitchFamily="2" charset="-122"/>
              </a:rPr>
              <a:t>提起相同重物时</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动滑轮的重力越小</a:t>
            </a:r>
            <a:r>
              <a:rPr lang="en-US" altLang="zh-CN" sz="2010" kern="0" dirty="0" smtClean="0">
                <a:solidFill>
                  <a:srgbClr val="000000"/>
                </a:solidFill>
                <a:latin typeface="Times New Roman" panose="02020603050405020304" pitchFamily="65"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所用的拉力越小</a:t>
            </a:r>
            <a:endParaRPr lang="zh-CN" altLang="en-US" sz="240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(1)比较(a)与(b)[或(a)与(c),或(a)与(d)]两图可得:使用动滑轮能省力,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但不能改变用力方向。(2)比较(b)、(c)、(d)三图可得:使用动滑轮匀速提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起相同重物时,动滑轮的重力越小,所用的拉力越小。</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989636"/>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1.(2017江苏扬州江都邵樊期中)在学校物理科技节上,玲玲老师给大家演</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示了神奇的“二力平衡”。如图所示,当一学生握住中间细细的圆柱体并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保持静止时,玲玲老师用两个弹簧测力计拉动圆柱体两侧的“同一根”细</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线,使“整根”细线向右做匀速运动,神奇的是:左手甲弹簧测力计的示数</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为4.8 N,右手乙弹簧测力计的示数却只有1.6 N。“同一根”细线右端所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受拉力小,为何细线还能向右匀速运动呢?原来中空的细圆柱体内部另有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“机械”,你认为内部最有可能的滑轮绕线结构是下列图中的(不计滑轮</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重、线重及摩擦)(　　)</a:t>
            </a:r>
            <a:endParaRPr lang="zh-CN" altLang="en-US" dirty="0"/>
          </a:p>
          <a:p>
            <a:pPr marL="0" indent="0" eaLnBrk="0" latinLnBrk="1" hangingPunct="0">
              <a:lnSpc>
                <a:spcPct val="150000"/>
              </a:lnSpc>
              <a:spcBef>
                <a:spcPts val="0"/>
              </a:spcBef>
              <a:buNone/>
            </a:pPr>
            <a:r>
              <a:rPr lang="zh-CN" altLang="en-US" sz="3505" kern="0" spc="49668"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3.jpeg"/>
          <p:cNvPicPr>
            <a:picLocks noChangeAspect="1"/>
          </p:cNvPicPr>
          <p:nvPr/>
        </p:nvPicPr>
        <p:blipFill>
          <a:blip r:embed="rId3"/>
          <a:stretch>
            <a:fillRect/>
          </a:stretch>
        </p:blipFill>
        <p:spPr>
          <a:xfrm>
            <a:off x="540000" y="4977978"/>
            <a:ext cx="6753225" cy="819149"/>
          </a:xfrm>
          <a:prstGeom prst="rect">
            <a:avLst/>
          </a:prstGeom>
        </p:spPr>
      </p:pic>
      <p:pic>
        <p:nvPicPr>
          <p:cNvPr id="4" name="图片 3" descr="PPT模板-08.png"/>
          <p:cNvPicPr>
            <a:picLocks noChangeAspect="1"/>
          </p:cNvPicPr>
          <p:nvPr/>
        </p:nvPicPr>
        <p:blipFill>
          <a:blip r:embed="rId4"/>
          <a:stretch>
            <a:fillRect/>
          </a:stretch>
        </p:blipFill>
        <p:spPr>
          <a:xfrm>
            <a:off x="571472"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1800" kern="0" spc="45349"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24.jpeg"/>
          <p:cNvPicPr>
            <a:picLocks noChangeAspect="1"/>
          </p:cNvPicPr>
          <p:nvPr/>
        </p:nvPicPr>
        <p:blipFill>
          <a:blip r:embed="rId3"/>
          <a:stretch>
            <a:fillRect/>
          </a:stretch>
        </p:blipFill>
        <p:spPr>
          <a:xfrm>
            <a:off x="540000" y="959781"/>
            <a:ext cx="7258050" cy="323850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5000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B</a:t>
            </a:r>
            <a:r>
              <a:rPr lang="zh-CN" altLang="en-US" sz="2010" kern="0" dirty="0" smtClean="0">
                <a:solidFill>
                  <a:srgbClr val="000000"/>
                </a:solidFill>
                <a:latin typeface="Times New Roman" panose="02020603050405020304" pitchFamily="65" charset="-122"/>
                <a:ea typeface="宋体" panose="02010600030101010101" pitchFamily="2" charset="-122"/>
              </a:rPr>
              <a:t>　由“左手甲弹簧测力计的示数为4.8 N,右手乙弹簧测力计的示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数却只有1.6 N”可知,</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乙</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242"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甲</a:t>
            </a:r>
            <a:r>
              <a:rPr lang="zh-CN" altLang="en-US" sz="2010" kern="0" dirty="0" smtClean="0">
                <a:solidFill>
                  <a:srgbClr val="000000"/>
                </a:solidFill>
                <a:latin typeface="Times New Roman" panose="02020603050405020304" pitchFamily="65" charset="-122"/>
                <a:ea typeface="宋体" panose="02010600030101010101" pitchFamily="2" charset="-122"/>
              </a:rPr>
              <a:t>,A图中,</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甲</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乙</a:t>
            </a:r>
            <a:r>
              <a:rPr lang="zh-CN" altLang="en-US" sz="2010" kern="0" dirty="0" smtClean="0">
                <a:solidFill>
                  <a:srgbClr val="000000"/>
                </a:solidFill>
                <a:latin typeface="Times New Roman" panose="02020603050405020304" pitchFamily="65" charset="-122"/>
                <a:ea typeface="宋体" panose="02010600030101010101" pitchFamily="2" charset="-122"/>
              </a:rPr>
              <a:t>,C图中,</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甲</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242"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乙</a:t>
            </a:r>
            <a:r>
              <a:rPr lang="zh-CN" altLang="en-US" sz="2010" kern="0" dirty="0" smtClean="0">
                <a:solidFill>
                  <a:srgbClr val="000000"/>
                </a:solidFill>
                <a:latin typeface="Times New Roman" panose="02020603050405020304" pitchFamily="65" charset="-122"/>
                <a:ea typeface="宋体" panose="02010600030101010101" pitchFamily="2" charset="-122"/>
              </a:rPr>
              <a:t>,D图中,</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甲</a:t>
            </a:r>
            <a:r>
              <a:rPr lang="zh-CN" altLang="en-US" sz="2010" kern="0" dirty="0" smtClean="0">
                <a:solidFill>
                  <a:srgbClr val="000000"/>
                </a:solidFill>
                <a:latin typeface="Times New Roman" panose="02020603050405020304" pitchFamily="65" charset="-122"/>
                <a:ea typeface="宋体" panose="02010600030101010101" pitchFamily="2" charset="-122"/>
              </a:rPr>
              <a:t>=4</a:t>
            </a:r>
            <a:endParaRPr lang="zh-CN" altLang="en-US" dirty="0"/>
          </a:p>
          <a:p>
            <a:pPr marL="0" indent="0" eaLnBrk="0" latinLnBrk="1" hangingPunct="0">
              <a:lnSpc>
                <a:spcPct val="150000"/>
              </a:lnSpc>
              <a:spcBef>
                <a:spcPts val="220"/>
              </a:spcBef>
              <a:buNone/>
            </a:pP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乙</a:t>
            </a:r>
            <a:r>
              <a:rPr lang="zh-CN" altLang="en-US" sz="2010" kern="0" dirty="0" smtClean="0">
                <a:solidFill>
                  <a:srgbClr val="000000"/>
                </a:solidFill>
                <a:latin typeface="Times New Roman" panose="02020603050405020304" pitchFamily="65" charset="-122"/>
                <a:ea typeface="宋体" panose="02010600030101010101" pitchFamily="2" charset="-122"/>
              </a:rPr>
              <a:t>。故只有B符合题意。</a:t>
            </a:r>
            <a:endParaRPr lang="zh-CN" altLang="en-US" dirty="0"/>
          </a:p>
        </p:txBody>
      </p:sp>
      <p:graphicFrame>
        <p:nvGraphicFramePr>
          <p:cNvPr id="4" name="对象 3"/>
          <p:cNvGraphicFramePr>
            <a:graphicFrameLocks noChangeAspect="1"/>
          </p:cNvGraphicFramePr>
          <p:nvPr/>
        </p:nvGraphicFramePr>
        <p:xfrm>
          <a:off x="3389403" y="1268973"/>
          <a:ext cx="171450" cy="552450"/>
        </p:xfrm>
        <a:graphic>
          <a:graphicData uri="http://schemas.openxmlformats.org/presentationml/2006/ole">
            <mc:AlternateContent xmlns:mc="http://schemas.openxmlformats.org/markup-compatibility/2006">
              <mc:Choice xmlns:v="urn:schemas-microsoft-com:vml" Requires="v">
                <p:oleObj spid="_x0000_s14342" name="Equation" r:id="rId4" imgW="4572000" imgH="14630400" progId="Equation.DSMT4">
                  <p:embed/>
                </p:oleObj>
              </mc:Choice>
              <mc:Fallback>
                <p:oleObj name="Equation" r:id="rId4" imgW="4572000" imgH="14630400" progId="Equation.DSMT4">
                  <p:embed/>
                  <p:pic>
                    <p:nvPicPr>
                      <p:cNvPr id="0" name="图片 14336"/>
                      <p:cNvPicPr>
                        <a:picLocks noChangeAspect="1"/>
                      </p:cNvPicPr>
                      <p:nvPr/>
                    </p:nvPicPr>
                    <p:blipFill>
                      <a:blip r:embed="rId5"/>
                      <a:stretch>
                        <a:fillRect/>
                      </a:stretch>
                    </p:blipFill>
                    <p:spPr>
                      <a:xfrm>
                        <a:off x="3389403" y="1268973"/>
                        <a:ext cx="171450" cy="5524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6618892" y="1268973"/>
          <a:ext cx="171449" cy="552449"/>
        </p:xfrm>
        <a:graphic>
          <a:graphicData uri="http://schemas.openxmlformats.org/presentationml/2006/ole">
            <mc:AlternateContent xmlns:mc="http://schemas.openxmlformats.org/markup-compatibility/2006">
              <mc:Choice xmlns:v="urn:schemas-microsoft-com:vml" Requires="v">
                <p:oleObj spid="_x0000_s14343" name="Equation" r:id="rId6" imgW="4572000" imgH="14630400" progId="Equation.DSMT4">
                  <p:embed/>
                </p:oleObj>
              </mc:Choice>
              <mc:Fallback>
                <p:oleObj name="Equation" r:id="rId6" imgW="4572000" imgH="14630400" progId="Equation.DSMT4">
                  <p:embed/>
                  <p:pic>
                    <p:nvPicPr>
                      <p:cNvPr id="0" name="图片 14338"/>
                      <p:cNvPicPr>
                        <a:picLocks noChangeAspect="1"/>
                      </p:cNvPicPr>
                      <p:nvPr/>
                    </p:nvPicPr>
                    <p:blipFill>
                      <a:blip r:embed="rId7"/>
                      <a:stretch>
                        <a:fillRect/>
                      </a:stretch>
                    </p:blipFill>
                    <p:spPr>
                      <a:xfrm>
                        <a:off x="6618892" y="1268973"/>
                        <a:ext cx="171449" cy="552449"/>
                      </a:xfrm>
                      <a:prstGeom prst="rect">
                        <a:avLst/>
                      </a:prstGeom>
                      <a:noFill/>
                      <a:ln w="9525">
                        <a:noFill/>
                      </a:ln>
                    </p:spPr>
                  </p:pic>
                </p:oleObj>
              </mc:Fallback>
            </mc:AlternateContent>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2.(2018四川绵阳二模)如图所示,物体</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放在水平桌面上。现通过一动滑轮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(质量和摩擦均不计)在绳子自由端施加一拉力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,拉着</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向左做匀速直线运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动,此时弹簧测力计(质量可忽略)示数为10 N。若在</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上加放一物块</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保持</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向左继续做匀速直线运动,需在绕过动滑轮绳子的自由端施加一拉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',则</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6410" kern="0" spc="29062"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4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运动时受到向左的摩擦力</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B.加放</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前,</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受到20 N的摩擦力</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C.加放</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前,</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受到10 N的摩擦力</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D.加放</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后,力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'保持10 N不变</a:t>
            </a:r>
            <a:endParaRPr lang="zh-CN" altLang="en-US"/>
          </a:p>
        </p:txBody>
      </p:sp>
      <p:pic>
        <p:nvPicPr>
          <p:cNvPr id="3" name="图片 3" descr="textimage25.jpeg"/>
          <p:cNvPicPr>
            <a:picLocks noChangeAspect="1"/>
          </p:cNvPicPr>
          <p:nvPr/>
        </p:nvPicPr>
        <p:blipFill>
          <a:blip r:embed="rId3"/>
          <a:stretch>
            <a:fillRect/>
          </a:stretch>
        </p:blipFill>
        <p:spPr>
          <a:xfrm>
            <a:off x="625539" y="3207910"/>
            <a:ext cx="4334246" cy="160357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8760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从图中可以看出,护城河吊桥上安装的滑轮是一个定滑轮,不能省</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力,但能改变力的方向。</a:t>
            </a:r>
            <a:endParaRPr lang="zh-CN" altLang="en-US" dirty="0"/>
          </a:p>
        </p:txBody>
      </p:sp>
      <p:sp>
        <p:nvSpPr>
          <p:cNvPr id="3" name="TextBox 2"/>
          <p:cNvSpPr txBox="1"/>
          <p:nvPr/>
        </p:nvSpPr>
        <p:spPr>
          <a:xfrm>
            <a:off x="428596" y="1705757"/>
            <a:ext cx="8467200" cy="4644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kern="0" dirty="0" smtClean="0">
                <a:solidFill>
                  <a:srgbClr val="000000"/>
                </a:solidFill>
                <a:latin typeface="Times New Roman" panose="02020603050405020304" pitchFamily="65" charset="-122"/>
                <a:ea typeface="宋体" panose="02010600030101010101" pitchFamily="2" charset="-122"/>
              </a:rPr>
              <a:t>   B</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33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B</a:t>
            </a:r>
            <a:r>
              <a:rPr lang="zh-CN" altLang="en-US" sz="2010" kern="0" dirty="0" smtClean="0">
                <a:solidFill>
                  <a:srgbClr val="000000"/>
                </a:solidFill>
                <a:latin typeface="Times New Roman" panose="02020603050405020304" pitchFamily="65" charset="-122"/>
                <a:ea typeface="宋体" panose="02010600030101010101" pitchFamily="2" charset="-122"/>
              </a:rPr>
              <a:t>　加放</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前,</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向左做匀速直线运动,</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的大小等于弹簧测力计的示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数,并且</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受到向左2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 N=20 N的拉力作用,而</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受到向右的摩擦力与向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左的拉力为平衡力,因此加放</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前,</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受到20 N的摩擦力,故A、C错误,B正</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确;若在</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上加放一个物块</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,在绳自由端施加力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'使</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向左做匀速直线</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运动,此时物块</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不受摩擦力作用,由于</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对桌面的压力增大,所以</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2010" kern="0" dirty="0" smtClean="0">
                <a:solidFill>
                  <a:srgbClr val="000000"/>
                </a:solidFill>
                <a:latin typeface="Times New Roman" panose="02020603050405020304" pitchFamily="65" charset="-122"/>
                <a:ea typeface="宋体" panose="02010600030101010101" pitchFamily="2" charset="-122"/>
              </a:rPr>
              <a:t>受到桌</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面的摩擦力增大,故</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'大于10 N,故D错。</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233670"/>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1.(2019山东济南历下一模,8,★☆☆)如图12-2-10所示,分别用定滑轮和动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滑轮将重为</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的物体提升相同的高度。不计滑轮重、绳重及摩擦,下列说</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7590" kern="0" spc="17911"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5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图12-2-10</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大于</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　    B.</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小于</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等于</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　    D.</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大小随方向改变</a:t>
            </a:r>
            <a:endParaRPr lang="zh-CN" altLang="en-US" dirty="0"/>
          </a:p>
        </p:txBody>
      </p:sp>
      <p:pic>
        <p:nvPicPr>
          <p:cNvPr id="3" name="图片 3" descr="textimage26.jpeg"/>
          <p:cNvPicPr>
            <a:picLocks noChangeAspect="1"/>
          </p:cNvPicPr>
          <p:nvPr/>
        </p:nvPicPr>
        <p:blipFill>
          <a:blip r:embed="rId3"/>
          <a:stretch>
            <a:fillRect/>
          </a:stretch>
        </p:blipFill>
        <p:spPr>
          <a:xfrm>
            <a:off x="653303" y="2805272"/>
            <a:ext cx="3011892" cy="1869144"/>
          </a:xfrm>
          <a:prstGeom prst="rect">
            <a:avLst/>
          </a:prstGeom>
        </p:spPr>
      </p:pic>
      <p:pic>
        <p:nvPicPr>
          <p:cNvPr id="4" name="图片 3" descr="PPT模板八年级-18.png"/>
          <p:cNvPicPr>
            <a:picLocks noChangeAspect="1"/>
          </p:cNvPicPr>
          <p:nvPr/>
        </p:nvPicPr>
        <p:blipFill>
          <a:blip r:embed="rId4"/>
          <a:stretch>
            <a:fillRect/>
          </a:stretch>
        </p:blipFill>
        <p:spPr>
          <a:xfrm>
            <a:off x="428596" y="777063"/>
            <a:ext cx="4236729" cy="4541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9794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A</a:t>
            </a:r>
            <a:r>
              <a:rPr lang="zh-CN" altLang="en-US" sz="2010" kern="0" dirty="0" smtClean="0">
                <a:solidFill>
                  <a:srgbClr val="000000"/>
                </a:solidFill>
                <a:latin typeface="Times New Roman" panose="02020603050405020304" pitchFamily="65" charset="-122"/>
                <a:ea typeface="宋体" panose="02010600030101010101" pitchFamily="2" charset="-122"/>
              </a:rPr>
              <a:t>　不计滑轮重、绳重及摩擦,定滑轮只能改变力的方向,不能省力,</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;动滑轮可以省力,且</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7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,因此</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,答案为A。</a:t>
            </a:r>
            <a:endParaRPr lang="zh-CN" altLang="en-US" dirty="0"/>
          </a:p>
        </p:txBody>
      </p:sp>
      <p:graphicFrame>
        <p:nvGraphicFramePr>
          <p:cNvPr id="4" name="对象 3"/>
          <p:cNvGraphicFramePr>
            <a:graphicFrameLocks noChangeAspect="1"/>
          </p:cNvGraphicFramePr>
          <p:nvPr/>
        </p:nvGraphicFramePr>
        <p:xfrm>
          <a:off x="3633134" y="1268973"/>
          <a:ext cx="238124" cy="552449"/>
        </p:xfrm>
        <a:graphic>
          <a:graphicData uri="http://schemas.openxmlformats.org/presentationml/2006/ole">
            <mc:AlternateContent xmlns:mc="http://schemas.openxmlformats.org/markup-compatibility/2006">
              <mc:Choice xmlns:v="urn:schemas-microsoft-com:vml" Requires="v">
                <p:oleObj spid="_x0000_s15364" name="Equation" r:id="rId4" imgW="6400800" imgH="14630400" progId="Equation.DSMT4">
                  <p:embed/>
                </p:oleObj>
              </mc:Choice>
              <mc:Fallback>
                <p:oleObj name="Equation" r:id="rId4" imgW="6400800" imgH="14630400" progId="Equation.DSMT4">
                  <p:embed/>
                  <p:pic>
                    <p:nvPicPr>
                      <p:cNvPr id="0" name="图片 15360"/>
                      <p:cNvPicPr>
                        <a:picLocks noChangeAspect="1"/>
                      </p:cNvPicPr>
                      <p:nvPr/>
                    </p:nvPicPr>
                    <p:blipFill>
                      <a:blip r:embed="rId5"/>
                      <a:stretch>
                        <a:fillRect/>
                      </a:stretch>
                    </p:blipFill>
                    <p:spPr>
                      <a:xfrm>
                        <a:off x="3633134" y="1268973"/>
                        <a:ext cx="238124" cy="552449"/>
                      </a:xfrm>
                      <a:prstGeom prst="rect">
                        <a:avLst/>
                      </a:prstGeom>
                      <a:noFill/>
                      <a:ln w="9525">
                        <a:noFill/>
                      </a:ln>
                    </p:spPr>
                  </p:pic>
                </p:oleObj>
              </mc:Fallback>
            </mc:AlternateContent>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27558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2.(2017山东泰安肥城期末,16,★☆☆)观察如图12-2-11所示的科学漫画,漫</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画中胖子、瘦子、袋子重分别为</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,则三者大小关系为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2715" kern="0" spc="4046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378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图12-2-11</a:t>
            </a:r>
            <a:endParaRPr lang="zh-CN" altLang="en-US"/>
          </a:p>
        </p:txBody>
      </p:sp>
      <p:pic>
        <p:nvPicPr>
          <p:cNvPr id="3" name="图片 3" descr="textimage27.jpeg"/>
          <p:cNvPicPr>
            <a:picLocks noChangeAspect="1"/>
          </p:cNvPicPr>
          <p:nvPr/>
        </p:nvPicPr>
        <p:blipFill>
          <a:blip r:embed="rId3"/>
          <a:stretch>
            <a:fillRect/>
          </a:stretch>
        </p:blipFill>
        <p:spPr>
          <a:xfrm>
            <a:off x="1000363" y="2612883"/>
            <a:ext cx="5832497" cy="3027304"/>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393458"/>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sz="240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由图可知,胖子重</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大于袋子重</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,瘦子重</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小于袋子重</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,所以三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者的关系为</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3.(2017陕西西安高新一中模拟,11,★★☆)小明和小杰握住两根较光滑的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木棍,小华将绳子的一端系在其中一根木棍上,然后如图12-2-12所示依次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将绳子绕过两根木棍,小明和小杰相距一定的距离握紧木棍站稳后,小华在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处拉绳子的另一端,用很小的力便能拉动他们。两根木棍和绳子组成的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机械相当于</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。若小华所用的拉力为30 N,则小明和小杰受到的拉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力分别为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N(绳重、摩擦忽略不计)。</a:t>
            </a:r>
            <a:endParaRPr lang="zh-CN" altLang="en-US"/>
          </a:p>
          <a:p>
            <a:pPr marL="0" indent="0" eaLnBrk="0" latinLnBrk="1" hangingPunct="0">
              <a:lnSpc>
                <a:spcPct val="150000"/>
              </a:lnSpc>
              <a:spcBef>
                <a:spcPts val="0"/>
              </a:spcBef>
              <a:buNone/>
            </a:pPr>
            <a:r>
              <a:rPr lang="zh-CN" altLang="en-US" sz="7295" kern="0" spc="1003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74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图12-2-12</a:t>
            </a:r>
            <a:endParaRPr lang="zh-CN" altLang="en-US"/>
          </a:p>
        </p:txBody>
      </p:sp>
      <p:pic>
        <p:nvPicPr>
          <p:cNvPr id="3" name="图片 3" descr="textimage28.jpeg"/>
          <p:cNvPicPr>
            <a:picLocks noChangeAspect="1"/>
          </p:cNvPicPr>
          <p:nvPr/>
        </p:nvPicPr>
        <p:blipFill>
          <a:blip r:embed="rId3"/>
          <a:stretch>
            <a:fillRect/>
          </a:stretch>
        </p:blipFill>
        <p:spPr>
          <a:xfrm>
            <a:off x="609355" y="3720017"/>
            <a:ext cx="2061564" cy="1802753"/>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322431"/>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滑轮组　180　210</a:t>
            </a:r>
            <a:endParaRPr lang="zh-CN" altLang="en-US" sz="240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从使用的情况看,两根木棍和绳子组成的机械相当于滑轮组;小华所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用的拉力是30 N,由题图可见,小明那端木棍有6段绳子相连,因此小明受到</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的拉力为30 N</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6=180 N;小杰那端木棍有7段绳子相连,因此小杰受到的拉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力为30 N</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7=210 N。</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4.(2019湖南郴州模拟,24,★☆☆)在图12-2-13中画出滑轮组最省力的绕线</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方式。</a:t>
            </a:r>
            <a:endParaRPr lang="zh-CN" altLang="en-US"/>
          </a:p>
          <a:p>
            <a:pPr marL="0" indent="0" eaLnBrk="0" latinLnBrk="1" hangingPunct="0">
              <a:lnSpc>
                <a:spcPct val="150000"/>
              </a:lnSpc>
              <a:spcBef>
                <a:spcPts val="0"/>
              </a:spcBef>
              <a:buNone/>
            </a:pPr>
            <a:r>
              <a:rPr lang="zh-CN" altLang="en-US" sz="5955" kern="0" spc="419"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23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图12-2-13</a:t>
            </a:r>
            <a:endParaRPr lang="zh-CN" altLang="en-US"/>
          </a:p>
        </p:txBody>
      </p:sp>
      <p:pic>
        <p:nvPicPr>
          <p:cNvPr id="3" name="图片 3" descr="textimage29.jpeg"/>
          <p:cNvPicPr>
            <a:picLocks noChangeAspect="1"/>
          </p:cNvPicPr>
          <p:nvPr/>
        </p:nvPicPr>
        <p:blipFill>
          <a:blip r:embed="rId3"/>
          <a:stretch>
            <a:fillRect/>
          </a:stretch>
        </p:blipFill>
        <p:spPr>
          <a:xfrm>
            <a:off x="548769" y="1788008"/>
            <a:ext cx="792085" cy="1500303"/>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4245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如图所示</a:t>
            </a:r>
            <a:endParaRPr lang="zh-CN" altLang="en-US" dirty="0"/>
          </a:p>
          <a:p>
            <a:pPr marL="0" indent="0" eaLnBrk="0" latinLnBrk="1" hangingPunct="0">
              <a:lnSpc>
                <a:spcPct val="150000"/>
              </a:lnSpc>
              <a:spcBef>
                <a:spcPts val="0"/>
              </a:spcBef>
              <a:buNone/>
            </a:pPr>
            <a:r>
              <a:rPr lang="zh-CN" altLang="en-US" sz="4160" kern="0" spc="-1459"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30.jpeg"/>
          <p:cNvPicPr>
            <a:picLocks noChangeAspect="1"/>
          </p:cNvPicPr>
          <p:nvPr/>
        </p:nvPicPr>
        <p:blipFill>
          <a:blip r:embed="rId4" cstate="print"/>
          <a:stretch>
            <a:fillRect/>
          </a:stretch>
        </p:blipFill>
        <p:spPr>
          <a:xfrm>
            <a:off x="3851275" y="1213485"/>
            <a:ext cx="603885" cy="1778000"/>
          </a:xfrm>
          <a:prstGeom prst="rect">
            <a:avLst/>
          </a:prstGeom>
        </p:spPr>
      </p:pic>
      <p:sp>
        <p:nvSpPr>
          <p:cNvPr id="4" name="TextBox 2"/>
          <p:cNvSpPr txBox="1"/>
          <p:nvPr/>
        </p:nvSpPr>
        <p:spPr>
          <a:xfrm>
            <a:off x="540000" y="2991641"/>
            <a:ext cx="8467200" cy="19084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滑轮重、绳重、摩擦不计的情况下,使用滑轮组时,由几段绳子承担</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物重,提起物体的力就是物重的几分之一。 根据题意,仅有一个动滑轮和</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一个定滑轮组成的滑轮组,最多可以有3段绳子承担物重,此时拉力为物重</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a:t>
            </a:r>
            <a:r>
              <a:rPr lang="zh-CN" altLang="en-US" sz="2590" kern="0" spc="-1242"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,绳子的起始端在动滑轮挂钩上。</a:t>
            </a:r>
            <a:endParaRPr lang="zh-CN" altLang="en-US" dirty="0"/>
          </a:p>
        </p:txBody>
      </p:sp>
      <p:graphicFrame>
        <p:nvGraphicFramePr>
          <p:cNvPr id="168961" name="Object 1"/>
          <p:cNvGraphicFramePr>
            <a:graphicFrameLocks noChangeAspect="1"/>
          </p:cNvGraphicFramePr>
          <p:nvPr/>
        </p:nvGraphicFramePr>
        <p:xfrm>
          <a:off x="795338" y="4420401"/>
          <a:ext cx="171450" cy="552450"/>
        </p:xfrm>
        <a:graphic>
          <a:graphicData uri="http://schemas.openxmlformats.org/presentationml/2006/ole">
            <mc:AlternateContent xmlns:mc="http://schemas.openxmlformats.org/markup-compatibility/2006">
              <mc:Choice xmlns:v="urn:schemas-microsoft-com:vml" Requires="v">
                <p:oleObj spid="_x0000_s16388" name="Equation" r:id="rId5" imgW="4572000" imgH="14630400" progId="Equation.DSMT4">
                  <p:embed/>
                </p:oleObj>
              </mc:Choice>
              <mc:Fallback>
                <p:oleObj name="Equation" r:id="rId5" imgW="4572000" imgH="14630400" progId="Equation.DSMT4">
                  <p:embed/>
                  <p:pic>
                    <p:nvPicPr>
                      <p:cNvPr id="0" name="图片 16384"/>
                      <p:cNvPicPr>
                        <a:picLocks noChangeAspect="1"/>
                      </p:cNvPicPr>
                      <p:nvPr/>
                    </p:nvPicPr>
                    <p:blipFill>
                      <a:blip r:embed="rId6"/>
                      <a:stretch>
                        <a:fillRect/>
                      </a:stretch>
                    </p:blipFill>
                    <p:spPr>
                      <a:xfrm>
                        <a:off x="795338" y="4420401"/>
                        <a:ext cx="171450" cy="552450"/>
                      </a:xfrm>
                      <a:prstGeom prst="rect">
                        <a:avLst/>
                      </a:prstGeom>
                      <a:noFill/>
                      <a:ln w="9525">
                        <a:noFill/>
                      </a:ln>
                    </p:spPr>
                  </p:pic>
                </p:oleObj>
              </mc:Fallback>
            </mc:AlternateContent>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783104"/>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1.(2018四川成都成华模拟,32,★☆☆)如图所示,质量分别为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dirty="0"/>
              <a:t/>
            </a:r>
            <a:br>
              <a:rPr dirty="0"/>
            </a:b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)的物体通过轻绳和弹簧连接起来,三个物体均处于静止状态。不计弹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簧自重、绳重和摩擦,关于此装置的说法正确的是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4290" kern="0" spc="1409"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6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A.绳子对质量为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的物体的拉力大小为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i="1" kern="0" dirty="0" smtClean="0">
                <a:solidFill>
                  <a:srgbClr val="000000"/>
                </a:solidFill>
                <a:latin typeface="Times New Roman" panose="02020603050405020304" pitchFamily="65" charset="-122"/>
                <a:ea typeface="宋体" panose="02010600030101010101" pitchFamily="2" charset="-122"/>
              </a:rPr>
              <a:t>g</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B.绳子对质量为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的物体的拉力大小为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g</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C.弹簧中拉力大小为(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D.地面对质量为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的物体的支持力大小为(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endParaRPr lang="zh-CN" altLang="en-US" dirty="0"/>
          </a:p>
        </p:txBody>
      </p:sp>
      <p:pic>
        <p:nvPicPr>
          <p:cNvPr id="3" name="图片 3" descr="textimage31.jpeg"/>
          <p:cNvPicPr>
            <a:picLocks noChangeAspect="1"/>
          </p:cNvPicPr>
          <p:nvPr/>
        </p:nvPicPr>
        <p:blipFill>
          <a:blip r:embed="rId3"/>
          <a:stretch>
            <a:fillRect/>
          </a:stretch>
        </p:blipFill>
        <p:spPr>
          <a:xfrm>
            <a:off x="540000" y="2667942"/>
            <a:ext cx="723900" cy="1047750"/>
          </a:xfrm>
          <a:prstGeom prst="rect">
            <a:avLst/>
          </a:prstGeom>
        </p:spPr>
      </p:pic>
      <p:pic>
        <p:nvPicPr>
          <p:cNvPr id="4" name="图片 3" descr="PPT模板-08.png"/>
          <p:cNvPicPr>
            <a:picLocks noChangeAspect="1"/>
          </p:cNvPicPr>
          <p:nvPr/>
        </p:nvPicPr>
        <p:blipFill>
          <a:blip r:embed="rId4"/>
          <a:stretch>
            <a:fillRect/>
          </a:stretch>
        </p:blipFill>
        <p:spPr>
          <a:xfrm>
            <a:off x="571472"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322431"/>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知识点二    滑轮组</a:t>
            </a:r>
            <a:endParaRPr lang="zh-CN" altLang="en-US" sz="2400" b="1" dirty="0" smtClean="0"/>
          </a:p>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1.概念</a:t>
            </a:r>
            <a:endParaRPr lang="zh-CN" altLang="en-US" sz="2400" b="1" dirty="0" smtClean="0"/>
          </a:p>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把动滑轮和定滑轮组合在一起,构成滑轮组。</a:t>
            </a:r>
            <a:endParaRPr lang="zh-CN" altLang="en-US" sz="240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2.特点</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滑轮组既可以省力,也可以改变力的方向,但是费距离。</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1984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A</a:t>
            </a:r>
            <a:r>
              <a:rPr lang="zh-CN" altLang="en-US" sz="2010" kern="0" dirty="0" smtClean="0">
                <a:solidFill>
                  <a:srgbClr val="000000"/>
                </a:solidFill>
                <a:latin typeface="Times New Roman" panose="02020603050405020304" pitchFamily="65" charset="-122"/>
                <a:ea typeface="宋体" panose="02010600030101010101" pitchFamily="2" charset="-122"/>
              </a:rPr>
              <a:t>　定滑轮只能改变力的方向,不能改变力的大小,因此绳子对质量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的物体的拉力大小为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,故A正确;绳子各处拉力相等,因此绳子对质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的物体的拉力大小为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,故B错误;因</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,则对质量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的物体进行受力分析有:</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弹</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,因此</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弹</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,故C错误;对质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的物体进行受力分析,质量为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的物体只受到弹簧的拉力、绳子的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拉力和自身的重力,因此地面对质量为</a:t>
            </a:r>
            <a:r>
              <a:rPr lang="zh-CN" altLang="en-US" sz="2010" i="1" kern="0" dirty="0" smtClean="0">
                <a:solidFill>
                  <a:srgbClr val="000000"/>
                </a:solidFill>
                <a:latin typeface="Times New Roman" panose="02020603050405020304" pitchFamily="65" charset="-122"/>
                <a:ea typeface="宋体" panose="02010600030101010101" pitchFamily="2" charset="-122"/>
              </a:rPr>
              <a:t>m</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的物体的支持力大小为0,故D错</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误。</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2.(2017云南一模,4,★★☆)如图所示,弹簧测力计和细线的重力不计,一切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摩擦不计,重物的重力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=10 N,则弹簧测力计</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静止时的读数分别为</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6545" kern="0" spc="50606"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45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A.10 N,20 N　　B.10 N,10 N</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C.10 N,0　　D.0,0</a:t>
            </a:r>
            <a:endParaRPr lang="zh-CN" altLang="en-US"/>
          </a:p>
        </p:txBody>
      </p:sp>
      <p:pic>
        <p:nvPicPr>
          <p:cNvPr id="3" name="图片 3" descr="textimage32.jpeg"/>
          <p:cNvPicPr>
            <a:picLocks noChangeAspect="1"/>
          </p:cNvPicPr>
          <p:nvPr/>
        </p:nvPicPr>
        <p:blipFill>
          <a:blip r:embed="rId3"/>
          <a:stretch>
            <a:fillRect/>
          </a:stretch>
        </p:blipFill>
        <p:spPr>
          <a:xfrm>
            <a:off x="693013" y="2284476"/>
            <a:ext cx="6952022" cy="1633086"/>
          </a:xfrm>
          <a:prstGeom prst="rect">
            <a:avLst/>
          </a:prstGeom>
        </p:spPr>
      </p:pic>
      <p:sp>
        <p:nvSpPr>
          <p:cNvPr id="4" name="TextBox 2"/>
          <p:cNvSpPr txBox="1"/>
          <p:nvPr/>
        </p:nvSpPr>
        <p:spPr>
          <a:xfrm>
            <a:off x="540000" y="4777591"/>
            <a:ext cx="8467200" cy="13404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B</a:t>
            </a:r>
            <a:r>
              <a:rPr lang="zh-CN" altLang="en-US" sz="2010" kern="0" dirty="0" smtClean="0">
                <a:solidFill>
                  <a:srgbClr val="000000"/>
                </a:solidFill>
                <a:latin typeface="Times New Roman" panose="02020603050405020304" pitchFamily="65" charset="-122"/>
                <a:ea typeface="宋体" panose="02010600030101010101" pitchFamily="2" charset="-122"/>
              </a:rPr>
              <a:t>　弹簧测力计</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受到向右10 N的拉力,保持静止,受向左的拉力也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是10 N,则弹簧测力计</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的读数为10 N;同理,弹簧测力计</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两端受的力都是1</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0 N,保持静止,则弹簧测力计</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的读数也为10 N。</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3.(2018湖南长沙模拟,6,★☆☆)如图所示,在一水平地面上,木箱重600 N,</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受到的摩擦力为300 N,用力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拉动木箱使它匀速直线运动了2 m(不计滑轮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重、绳重及绳与滑轮间的摩擦),下列说法正确的是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5955" kern="0" spc="32744"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23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的大小为100 N</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的大小为200 N</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C.绳自由端移动了4 m</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D.绳自由端移动了1 m</a:t>
            </a:r>
            <a:endParaRPr lang="zh-CN" altLang="en-US"/>
          </a:p>
        </p:txBody>
      </p:sp>
      <p:pic>
        <p:nvPicPr>
          <p:cNvPr id="3" name="图片 3" descr="textimage33.jpeg"/>
          <p:cNvPicPr>
            <a:picLocks noChangeAspect="1"/>
          </p:cNvPicPr>
          <p:nvPr/>
        </p:nvPicPr>
        <p:blipFill>
          <a:blip r:embed="rId3"/>
          <a:stretch>
            <a:fillRect/>
          </a:stretch>
        </p:blipFill>
        <p:spPr>
          <a:xfrm>
            <a:off x="593236" y="2253200"/>
            <a:ext cx="4808427" cy="1500303"/>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5000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C</a:t>
            </a:r>
            <a:r>
              <a:rPr lang="zh-CN" altLang="en-US" sz="2010" kern="0" dirty="0" smtClean="0">
                <a:solidFill>
                  <a:srgbClr val="000000"/>
                </a:solidFill>
                <a:latin typeface="Times New Roman" panose="02020603050405020304" pitchFamily="65" charset="-122"/>
                <a:ea typeface="宋体" panose="02010600030101010101" pitchFamily="2" charset="-122"/>
              </a:rPr>
              <a:t>　由图知,</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=2,不计滑轮重、绳重及绳与滑轮间的摩擦,则拉力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300 N=150 N,故A、B错;绳自由端移动的距离</a:t>
            </a:r>
            <a:r>
              <a:rPr lang="zh-CN" altLang="en-US" sz="2010" i="1" kern="0" dirty="0" smtClean="0">
                <a:solidFill>
                  <a:srgbClr val="000000"/>
                </a:solidFill>
                <a:latin typeface="Times New Roman" panose="02020603050405020304" pitchFamily="65" charset="-122"/>
                <a:ea typeface="宋体" panose="02010600030101010101" pitchFamily="2" charset="-122"/>
              </a:rPr>
              <a:t>s</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s</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箱</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2 m=4 m,故</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C正确、D错。</a:t>
            </a:r>
            <a:endParaRPr lang="zh-CN" altLang="en-US" dirty="0"/>
          </a:p>
        </p:txBody>
      </p:sp>
      <p:graphicFrame>
        <p:nvGraphicFramePr>
          <p:cNvPr id="4" name="对象 3"/>
          <p:cNvGraphicFramePr>
            <a:graphicFrameLocks noChangeAspect="1"/>
          </p:cNvGraphicFramePr>
          <p:nvPr/>
        </p:nvGraphicFramePr>
        <p:xfrm>
          <a:off x="540000" y="1268973"/>
          <a:ext cx="180975" cy="552449"/>
        </p:xfrm>
        <a:graphic>
          <a:graphicData uri="http://schemas.openxmlformats.org/presentationml/2006/ole">
            <mc:AlternateContent xmlns:mc="http://schemas.openxmlformats.org/markup-compatibility/2006">
              <mc:Choice xmlns:v="urn:schemas-microsoft-com:vml" Requires="v">
                <p:oleObj spid="_x0000_s17414" name="Equation" r:id="rId4" imgW="4876800" imgH="14630400" progId="Equation.DSMT4">
                  <p:embed/>
                </p:oleObj>
              </mc:Choice>
              <mc:Fallback>
                <p:oleObj name="Equation" r:id="rId4" imgW="4876800" imgH="14630400" progId="Equation.DSMT4">
                  <p:embed/>
                  <p:pic>
                    <p:nvPicPr>
                      <p:cNvPr id="0" name="图片 17408"/>
                      <p:cNvPicPr>
                        <a:picLocks noChangeAspect="1"/>
                      </p:cNvPicPr>
                      <p:nvPr/>
                    </p:nvPicPr>
                    <p:blipFill>
                      <a:blip r:embed="rId5"/>
                      <a:stretch>
                        <a:fillRect/>
                      </a:stretch>
                    </p:blipFill>
                    <p:spPr>
                      <a:xfrm>
                        <a:off x="540000" y="1268973"/>
                        <a:ext cx="180975" cy="5524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940027" y="1268973"/>
          <a:ext cx="180975" cy="552449"/>
        </p:xfrm>
        <a:graphic>
          <a:graphicData uri="http://schemas.openxmlformats.org/presentationml/2006/ole">
            <mc:AlternateContent xmlns:mc="http://schemas.openxmlformats.org/markup-compatibility/2006">
              <mc:Choice xmlns:v="urn:schemas-microsoft-com:vml" Requires="v">
                <p:oleObj spid="_x0000_s17415" name="Equation" r:id="rId6" imgW="4876800" imgH="14630400" progId="Equation.DSMT4">
                  <p:embed/>
                </p:oleObj>
              </mc:Choice>
              <mc:Fallback>
                <p:oleObj name="Equation" r:id="rId6" imgW="4876800" imgH="14630400" progId="Equation.DSMT4">
                  <p:embed/>
                  <p:pic>
                    <p:nvPicPr>
                      <p:cNvPr id="0" name="图片 17410"/>
                      <p:cNvPicPr>
                        <a:picLocks noChangeAspect="1"/>
                      </p:cNvPicPr>
                      <p:nvPr/>
                    </p:nvPicPr>
                    <p:blipFill>
                      <a:blip r:embed="rId7"/>
                      <a:stretch>
                        <a:fillRect/>
                      </a:stretch>
                    </p:blipFill>
                    <p:spPr>
                      <a:xfrm>
                        <a:off x="940027" y="1268973"/>
                        <a:ext cx="180975" cy="552449"/>
                      </a:xfrm>
                      <a:prstGeom prst="rect">
                        <a:avLst/>
                      </a:prstGeom>
                      <a:noFill/>
                      <a:ln w="9525">
                        <a:noFill/>
                      </a:ln>
                    </p:spPr>
                  </p:pic>
                </p:oleObj>
              </mc:Fallback>
            </mc:AlternateContent>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4.(2019天津一模,16,★☆☆)如图所示,用滑轮匀速提升物体,滑轮</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(选填“</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”或“</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”)可以等效为等臂杠杆,使用它的好处是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,若物体的重力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均为20牛,不计摩擦和滑轮重力,力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牛,物体在5秒内上升2米的过程中,力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的功率为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瓦,机械能</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(选填“变大”“变小”或“不变”)。</a:t>
            </a:r>
            <a:endParaRPr lang="zh-CN" altLang="en-US"/>
          </a:p>
          <a:p>
            <a:pPr marL="0" indent="0" eaLnBrk="0" latinLnBrk="1" hangingPunct="0">
              <a:lnSpc>
                <a:spcPct val="150000"/>
              </a:lnSpc>
              <a:spcBef>
                <a:spcPts val="0"/>
              </a:spcBef>
              <a:buNone/>
            </a:pPr>
            <a:r>
              <a:rPr lang="zh-CN" altLang="en-US" sz="8240" kern="0" spc="1763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34.jpeg"/>
          <p:cNvPicPr>
            <a:picLocks noChangeAspect="1"/>
          </p:cNvPicPr>
          <p:nvPr/>
        </p:nvPicPr>
        <p:blipFill>
          <a:blip r:embed="rId3"/>
          <a:stretch>
            <a:fillRect/>
          </a:stretch>
        </p:blipFill>
        <p:spPr>
          <a:xfrm>
            <a:off x="540000" y="3213419"/>
            <a:ext cx="3286125" cy="2200275"/>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205823"/>
            <a:ext cx="8467200" cy="24289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定滑轮只能改变力的方向,不能省力,它的本质是等臂杠杆,因此滑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轮</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可以等效为等臂杠杆;使用定滑轮的好处是可以改变力的方向;不计摩</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擦和滑轮重力,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=20 N;</a:t>
            </a:r>
            <a:r>
              <a:rPr lang="zh-CN" altLang="en-US" sz="2010" i="1" kern="0" dirty="0" smtClean="0">
                <a:solidFill>
                  <a:srgbClr val="000000"/>
                </a:solidFill>
                <a:latin typeface="Times New Roman" panose="02020603050405020304" pitchFamily="65" charset="-122"/>
                <a:ea typeface="宋体" panose="02010600030101010101" pitchFamily="2" charset="-122"/>
              </a:rPr>
              <a:t>W</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i="1" kern="0" dirty="0" smtClean="0">
                <a:solidFill>
                  <a:srgbClr val="000000"/>
                </a:solidFill>
                <a:latin typeface="Times New Roman" panose="02020603050405020304" pitchFamily="65" charset="-122"/>
                <a:ea typeface="宋体" panose="02010600030101010101" pitchFamily="2" charset="-122"/>
              </a:rPr>
              <a:t>s</a:t>
            </a:r>
            <a:r>
              <a:rPr lang="zh-CN" altLang="en-US" sz="2010" kern="0" dirty="0" smtClean="0">
                <a:solidFill>
                  <a:srgbClr val="000000"/>
                </a:solidFill>
                <a:latin typeface="Times New Roman" panose="02020603050405020304" pitchFamily="65" charset="-122"/>
                <a:ea typeface="宋体" panose="02010600030101010101" pitchFamily="2" charset="-122"/>
              </a:rPr>
              <a:t>=20 N</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2 m=40 J,</a:t>
            </a:r>
            <a:r>
              <a:rPr lang="zh-CN" altLang="en-US" sz="2010" i="1" kern="0" dirty="0" smtClean="0">
                <a:solidFill>
                  <a:srgbClr val="000000"/>
                </a:solidFill>
                <a:latin typeface="Times New Roman" panose="02020603050405020304" pitchFamily="65" charset="-122"/>
                <a:ea typeface="宋体" panose="02010600030101010101" pitchFamily="2" charset="-122"/>
              </a:rPr>
              <a:t>P</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4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55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=8 W;物体在</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上升的过程中,速度不变,质量不变,高度升高,因此重力势能增大,动能不变,</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机械能变大。</a:t>
            </a:r>
            <a:endParaRPr lang="zh-CN" altLang="en-US" dirty="0"/>
          </a:p>
        </p:txBody>
      </p:sp>
      <p:graphicFrame>
        <p:nvGraphicFramePr>
          <p:cNvPr id="4" name="对象 3"/>
          <p:cNvGraphicFramePr>
            <a:graphicFrameLocks noChangeAspect="1"/>
          </p:cNvGraphicFramePr>
          <p:nvPr/>
        </p:nvGraphicFramePr>
        <p:xfrm>
          <a:off x="6195142" y="3205955"/>
          <a:ext cx="276225" cy="552450"/>
        </p:xfrm>
        <a:graphic>
          <a:graphicData uri="http://schemas.openxmlformats.org/presentationml/2006/ole">
            <mc:AlternateContent xmlns:mc="http://schemas.openxmlformats.org/markup-compatibility/2006">
              <mc:Choice xmlns:v="urn:schemas-microsoft-com:vml" Requires="v">
                <p:oleObj spid="_x0000_s18438" name="Equation" r:id="rId4" imgW="7315200" imgH="14630400" progId="Equation.DSMT4">
                  <p:embed/>
                </p:oleObj>
              </mc:Choice>
              <mc:Fallback>
                <p:oleObj name="Equation" r:id="rId4" imgW="7315200" imgH="14630400" progId="Equation.DSMT4">
                  <p:embed/>
                  <p:pic>
                    <p:nvPicPr>
                      <p:cNvPr id="0" name="图片 18432"/>
                      <p:cNvPicPr>
                        <a:picLocks noChangeAspect="1"/>
                      </p:cNvPicPr>
                      <p:nvPr/>
                    </p:nvPicPr>
                    <p:blipFill>
                      <a:blip r:embed="rId5"/>
                      <a:stretch>
                        <a:fillRect/>
                      </a:stretch>
                    </p:blipFill>
                    <p:spPr>
                      <a:xfrm>
                        <a:off x="6195142" y="3205955"/>
                        <a:ext cx="276225" cy="5524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6615516" y="3205955"/>
          <a:ext cx="400050" cy="552450"/>
        </p:xfrm>
        <a:graphic>
          <a:graphicData uri="http://schemas.openxmlformats.org/presentationml/2006/ole">
            <mc:AlternateContent xmlns:mc="http://schemas.openxmlformats.org/markup-compatibility/2006">
              <mc:Choice xmlns:v="urn:schemas-microsoft-com:vml" Requires="v">
                <p:oleObj spid="_x0000_s18439" name="Equation" r:id="rId6" imgW="10668000" imgH="14630400" progId="Equation.DSMT4">
                  <p:embed/>
                </p:oleObj>
              </mc:Choice>
              <mc:Fallback>
                <p:oleObj name="Equation" r:id="rId6" imgW="10668000" imgH="14630400" progId="Equation.DSMT4">
                  <p:embed/>
                  <p:pic>
                    <p:nvPicPr>
                      <p:cNvPr id="0" name="图片 18434"/>
                      <p:cNvPicPr>
                        <a:picLocks noChangeAspect="1"/>
                      </p:cNvPicPr>
                      <p:nvPr/>
                    </p:nvPicPr>
                    <p:blipFill>
                      <a:blip r:embed="rId7"/>
                      <a:stretch>
                        <a:fillRect/>
                      </a:stretch>
                    </p:blipFill>
                    <p:spPr>
                      <a:xfrm>
                        <a:off x="6615516" y="3205955"/>
                        <a:ext cx="400050" cy="552450"/>
                      </a:xfrm>
                      <a:prstGeom prst="rect">
                        <a:avLst/>
                      </a:prstGeom>
                      <a:noFill/>
                      <a:ln w="9525">
                        <a:noFill/>
                      </a:ln>
                    </p:spPr>
                  </p:pic>
                </p:oleObj>
              </mc:Fallback>
            </mc:AlternateContent>
          </a:graphicData>
        </a:graphic>
      </p:graphicFrame>
      <p:sp>
        <p:nvSpPr>
          <p:cNvPr id="6" name="TextBox 2"/>
          <p:cNvSpPr txBox="1"/>
          <p:nvPr/>
        </p:nvSpPr>
        <p:spPr>
          <a:xfrm>
            <a:off x="540000" y="1634319"/>
            <a:ext cx="8467200" cy="411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a:t>
            </a:r>
            <a:r>
              <a:rPr lang="zh-CN" altLang="en-US" sz="2010" b="1"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　可以改变力的方向　20　8　变大 </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5.(2018广西北海模拟,17,★★☆)用如图所示的滑轮组提升重物,用笔画线</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代替绳子画出最省力的绳子绕法。</a:t>
            </a:r>
            <a:endParaRPr lang="zh-CN" altLang="en-US"/>
          </a:p>
          <a:p>
            <a:pPr marL="0" indent="0" eaLnBrk="0" latinLnBrk="1" hangingPunct="0">
              <a:lnSpc>
                <a:spcPct val="150000"/>
              </a:lnSpc>
              <a:spcBef>
                <a:spcPts val="0"/>
              </a:spcBef>
              <a:buNone/>
            </a:pPr>
            <a:r>
              <a:rPr lang="zh-CN" altLang="en-US" sz="3345" kern="0" spc="-139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35.jpeg"/>
          <p:cNvPicPr>
            <a:picLocks noChangeAspect="1"/>
          </p:cNvPicPr>
          <p:nvPr/>
        </p:nvPicPr>
        <p:blipFill>
          <a:blip r:embed="rId3" cstate="print"/>
          <a:stretch>
            <a:fillRect/>
          </a:stretch>
        </p:blipFill>
        <p:spPr>
          <a:xfrm>
            <a:off x="2413635" y="1718310"/>
            <a:ext cx="450850" cy="1404620"/>
          </a:xfrm>
          <a:prstGeom prst="rect">
            <a:avLst/>
          </a:prstGeom>
        </p:spPr>
      </p:pic>
      <p:sp>
        <p:nvSpPr>
          <p:cNvPr id="4" name="TextBox 2"/>
          <p:cNvSpPr txBox="1"/>
          <p:nvPr/>
        </p:nvSpPr>
        <p:spPr>
          <a:xfrm>
            <a:off x="540000" y="2634451"/>
            <a:ext cx="8467200" cy="169989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如图所示</a:t>
            </a:r>
            <a:endParaRPr lang="zh-CN" altLang="en-US" dirty="0"/>
          </a:p>
          <a:p>
            <a:pPr marL="0" indent="0" eaLnBrk="0" latinLnBrk="1" hangingPunct="0">
              <a:lnSpc>
                <a:spcPct val="150000"/>
              </a:lnSpc>
              <a:spcBef>
                <a:spcPts val="0"/>
              </a:spcBef>
              <a:buNone/>
            </a:pPr>
            <a:r>
              <a:rPr lang="zh-CN" altLang="en-US" sz="3345" kern="0" spc="-131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5" name="图片 3" descr="textimage36.jpeg"/>
          <p:cNvPicPr>
            <a:picLocks noChangeAspect="1"/>
          </p:cNvPicPr>
          <p:nvPr/>
        </p:nvPicPr>
        <p:blipFill>
          <a:blip r:embed="rId4" cstate="print"/>
          <a:stretch>
            <a:fillRect/>
          </a:stretch>
        </p:blipFill>
        <p:spPr>
          <a:xfrm>
            <a:off x="2413635" y="3423920"/>
            <a:ext cx="450850" cy="1352550"/>
          </a:xfrm>
          <a:prstGeom prst="rect">
            <a:avLst/>
          </a:prstGeom>
        </p:spPr>
      </p:pic>
      <p:sp>
        <p:nvSpPr>
          <p:cNvPr id="6" name="TextBox 2"/>
          <p:cNvSpPr txBox="1"/>
          <p:nvPr/>
        </p:nvSpPr>
        <p:spPr>
          <a:xfrm>
            <a:off x="540000" y="4206087"/>
            <a:ext cx="8467200" cy="1390650"/>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sz="201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图中只有一个动滑轮,则由3段绳子承担物重是最省力的绕绳方法;</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绳子先系在动滑轮的固定挂钩上,绕过上面的定滑轮,再绕过动滑轮即可。</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6.(2017山东泰安肥城二模,34,★★☆)如图所示,是一辆汽车通过滑轮组将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深井中的石块拉至井口的装置图。已知井深12 m,石块重</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石</a:t>
            </a:r>
            <a:r>
              <a:rPr lang="zh-CN" altLang="en-US" sz="2010" kern="0" dirty="0" smtClean="0">
                <a:solidFill>
                  <a:srgbClr val="000000"/>
                </a:solidFill>
                <a:latin typeface="Times New Roman" panose="02020603050405020304" pitchFamily="65" charset="-122"/>
                <a:ea typeface="宋体" panose="02010600030101010101" pitchFamily="2" charset="-122"/>
              </a:rPr>
              <a:t>=6</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N,汽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车重</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车</a:t>
            </a:r>
            <a:r>
              <a:rPr lang="zh-CN" altLang="en-US" sz="2010" kern="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4</a:t>
            </a:r>
            <a:r>
              <a:rPr lang="zh-CN" altLang="en-US" sz="2010" kern="0" dirty="0" smtClean="0">
                <a:solidFill>
                  <a:srgbClr val="000000"/>
                </a:solidFill>
                <a:latin typeface="Times New Roman" panose="02020603050405020304" pitchFamily="65" charset="-122"/>
                <a:ea typeface="宋体" panose="02010600030101010101" pitchFamily="2" charset="-122"/>
              </a:rPr>
              <a:t> N,汽车匀速拉绳子时的拉力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拉</a:t>
            </a:r>
            <a:r>
              <a:rPr lang="zh-CN" altLang="en-US" sz="2010" kern="0" dirty="0" smtClean="0">
                <a:solidFill>
                  <a:srgbClr val="000000"/>
                </a:solidFill>
                <a:latin typeface="Times New Roman" panose="02020603050405020304" pitchFamily="65" charset="-122"/>
                <a:ea typeface="宋体" panose="02010600030101010101" pitchFamily="2" charset="-122"/>
              </a:rPr>
              <a:t>=2.2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N,汽车受到的阻力</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为车重的0.1,忽略绳重及绳子与滑轮之间的摩擦力。(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取10 N/kg)求:(7分)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(1)动滑轮的重力;</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(2)将石块从井底拉至井口的过程中,汽车拉绳子的拉力对滑轮组做了多少</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功?</a:t>
            </a:r>
            <a:endParaRPr lang="zh-CN" altLang="en-US"/>
          </a:p>
          <a:p>
            <a:pPr marL="0" indent="0" eaLnBrk="0" latinLnBrk="1" hangingPunct="0">
              <a:lnSpc>
                <a:spcPct val="150000"/>
              </a:lnSpc>
              <a:spcBef>
                <a:spcPts val="0"/>
              </a:spcBef>
              <a:buNone/>
            </a:pPr>
            <a:r>
              <a:rPr lang="zh-CN" altLang="en-US" sz="10885" kern="0" spc="208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37.jpeg"/>
          <p:cNvPicPr>
            <a:picLocks noChangeAspect="1"/>
          </p:cNvPicPr>
          <p:nvPr/>
        </p:nvPicPr>
        <p:blipFill>
          <a:blip r:embed="rId3"/>
          <a:stretch>
            <a:fillRect/>
          </a:stretch>
        </p:blipFill>
        <p:spPr>
          <a:xfrm>
            <a:off x="540000" y="3508200"/>
            <a:ext cx="4029074" cy="2971799"/>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062947"/>
            <a:ext cx="8467200" cy="19795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(1)由图可知,承担物重的绳子股数</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=3,由于忽略绳重及绳子与滑轮</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之间的摩擦力,由</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拉</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655" kern="0" spc="43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得动滑轮的重力: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动</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nF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拉</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石</a:t>
            </a:r>
            <a:r>
              <a:rPr lang="zh-CN" altLang="en-US" sz="2010" kern="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2.2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N-6</a:t>
            </a:r>
            <a:endParaRPr lang="zh-CN" altLang="en-US" dirty="0"/>
          </a:p>
          <a:p>
            <a:pPr marL="0" indent="0" eaLnBrk="0" latinLnBrk="1" hangingPunct="0">
              <a:lnSpc>
                <a:spcPct val="150000"/>
              </a:lnSpc>
              <a:spcBef>
                <a:spcPts val="245"/>
              </a:spcBef>
              <a:buNone/>
            </a:pP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N=600 N。(2)绳子自由端移动的距离:</a:t>
            </a:r>
            <a:r>
              <a:rPr lang="zh-CN" altLang="en-US" sz="2010" i="1" kern="0" dirty="0" smtClean="0">
                <a:solidFill>
                  <a:srgbClr val="000000"/>
                </a:solidFill>
                <a:latin typeface="Times New Roman" panose="02020603050405020304" pitchFamily="65" charset="-122"/>
                <a:ea typeface="宋体" panose="02010600030101010101" pitchFamily="2" charset="-122"/>
              </a:rPr>
              <a:t>s</a:t>
            </a:r>
            <a:r>
              <a:rPr lang="zh-CN" altLang="en-US" sz="2010" kern="0" dirty="0" smtClean="0">
                <a:solidFill>
                  <a:srgbClr val="000000"/>
                </a:solidFill>
                <a:latin typeface="Times New Roman" panose="02020603050405020304" pitchFamily="65" charset="-122"/>
                <a:ea typeface="宋体" panose="02010600030101010101" pitchFamily="2" charset="-122"/>
              </a:rPr>
              <a:t>=3</a:t>
            </a:r>
            <a:r>
              <a:rPr lang="zh-CN" altLang="en-US" sz="2010" i="1" kern="0" dirty="0" smtClean="0">
                <a:solidFill>
                  <a:srgbClr val="000000"/>
                </a:solidFill>
                <a:latin typeface="Times New Roman" panose="02020603050405020304" pitchFamily="65" charset="-122"/>
                <a:ea typeface="宋体" panose="02010600030101010101" pitchFamily="2" charset="-122"/>
              </a:rPr>
              <a:t>h</a:t>
            </a:r>
            <a:r>
              <a:rPr lang="zh-CN" altLang="en-US" sz="2010" kern="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12 m=36 m,汽车拉绳</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子的拉力对滑轮组做的功:</a:t>
            </a:r>
            <a:r>
              <a:rPr lang="zh-CN" altLang="en-US" sz="2010" i="1" kern="0" dirty="0" smtClean="0">
                <a:solidFill>
                  <a:srgbClr val="000000"/>
                </a:solidFill>
                <a:latin typeface="Times New Roman" panose="02020603050405020304" pitchFamily="65" charset="-122"/>
                <a:ea typeface="宋体" panose="02010600030101010101" pitchFamily="2" charset="-122"/>
              </a:rPr>
              <a:t>W</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拉</a:t>
            </a:r>
            <a:r>
              <a:rPr lang="zh-CN" altLang="en-US" sz="2010" i="1" kern="0" dirty="0" smtClean="0">
                <a:solidFill>
                  <a:srgbClr val="000000"/>
                </a:solidFill>
                <a:latin typeface="Times New Roman" panose="02020603050405020304" pitchFamily="65" charset="-122"/>
                <a:ea typeface="宋体" panose="02010600030101010101" pitchFamily="2" charset="-122"/>
              </a:rPr>
              <a:t>s</a:t>
            </a:r>
            <a:r>
              <a:rPr lang="zh-CN" altLang="en-US" sz="2010" kern="0" dirty="0" smtClean="0">
                <a:solidFill>
                  <a:srgbClr val="000000"/>
                </a:solidFill>
                <a:latin typeface="Times New Roman" panose="02020603050405020304" pitchFamily="65" charset="-122"/>
                <a:ea typeface="宋体" panose="02010600030101010101" pitchFamily="2" charset="-122"/>
              </a:rPr>
              <a:t>=2.2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Times New Roman" panose="02020603050405020304" pitchFamily="65" charset="-122"/>
                <a:ea typeface="宋体" panose="02010600030101010101" pitchFamily="2" charset="-122"/>
              </a:rPr>
              <a:t> N</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36 m=7.92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4</a:t>
            </a:r>
            <a:r>
              <a:rPr lang="zh-CN" altLang="en-US" sz="2010" kern="0" dirty="0" smtClean="0">
                <a:solidFill>
                  <a:srgbClr val="000000"/>
                </a:solidFill>
                <a:latin typeface="Times New Roman" panose="02020603050405020304" pitchFamily="65" charset="-122"/>
                <a:ea typeface="宋体" panose="02010600030101010101" pitchFamily="2" charset="-122"/>
              </a:rPr>
              <a:t> J。</a:t>
            </a:r>
            <a:endParaRPr lang="zh-CN" altLang="en-US" dirty="0"/>
          </a:p>
        </p:txBody>
      </p:sp>
      <p:graphicFrame>
        <p:nvGraphicFramePr>
          <p:cNvPr id="4" name="对象 3"/>
          <p:cNvGraphicFramePr>
            <a:graphicFrameLocks noChangeAspect="1"/>
          </p:cNvGraphicFramePr>
          <p:nvPr/>
        </p:nvGraphicFramePr>
        <p:xfrm>
          <a:off x="2821417" y="2563013"/>
          <a:ext cx="885825" cy="571500"/>
        </p:xfrm>
        <a:graphic>
          <a:graphicData uri="http://schemas.openxmlformats.org/presentationml/2006/ole">
            <mc:AlternateContent xmlns:mc="http://schemas.openxmlformats.org/markup-compatibility/2006">
              <mc:Choice xmlns:v="urn:schemas-microsoft-com:vml" Requires="v">
                <p:oleObj spid="_x0000_s19460" name="Equation" r:id="rId4" imgW="23469600" imgH="15240000" progId="Equation.DSMT4">
                  <p:embed/>
                </p:oleObj>
              </mc:Choice>
              <mc:Fallback>
                <p:oleObj name="Equation" r:id="rId4" imgW="23469600" imgH="15240000" progId="Equation.DSMT4">
                  <p:embed/>
                  <p:pic>
                    <p:nvPicPr>
                      <p:cNvPr id="0" name="图片 19456"/>
                      <p:cNvPicPr>
                        <a:picLocks noChangeAspect="1"/>
                      </p:cNvPicPr>
                      <p:nvPr/>
                    </p:nvPicPr>
                    <p:blipFill>
                      <a:blip r:embed="rId5"/>
                      <a:stretch>
                        <a:fillRect/>
                      </a:stretch>
                    </p:blipFill>
                    <p:spPr>
                      <a:xfrm>
                        <a:off x="2821417" y="2563013"/>
                        <a:ext cx="885825" cy="571500"/>
                      </a:xfrm>
                      <a:prstGeom prst="rect">
                        <a:avLst/>
                      </a:prstGeom>
                      <a:noFill/>
                      <a:ln w="9525">
                        <a:noFill/>
                      </a:ln>
                    </p:spPr>
                  </p:pic>
                </p:oleObj>
              </mc:Fallback>
            </mc:AlternateContent>
          </a:graphicData>
        </a:graphic>
      </p:graphicFrame>
      <p:sp>
        <p:nvSpPr>
          <p:cNvPr id="5" name="TextBox 2"/>
          <p:cNvSpPr txBox="1"/>
          <p:nvPr/>
        </p:nvSpPr>
        <p:spPr>
          <a:xfrm>
            <a:off x="540000" y="1420005"/>
            <a:ext cx="8467200" cy="411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(1)600 N　(2)7.92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10</a:t>
            </a:r>
            <a:r>
              <a:rPr lang="zh-CN" altLang="en-US" sz="1515" kern="0" baseline="59000" dirty="0" smtClean="0">
                <a:solidFill>
                  <a:srgbClr val="000000"/>
                </a:solidFill>
                <a:latin typeface="Times New Roman" panose="02020603050405020304" pitchFamily="65" charset="-122"/>
                <a:ea typeface="宋体" panose="02010600030101010101" pitchFamily="2" charset="-122"/>
              </a:rPr>
              <a:t>4</a:t>
            </a:r>
            <a:r>
              <a:rPr lang="zh-CN" altLang="en-US" sz="2010" kern="0" dirty="0" smtClean="0">
                <a:solidFill>
                  <a:srgbClr val="000000"/>
                </a:solidFill>
                <a:latin typeface="Times New Roman" panose="02020603050405020304" pitchFamily="65" charset="-122"/>
                <a:ea typeface="宋体" panose="02010600030101010101" pitchFamily="2" charset="-122"/>
              </a:rPr>
              <a:t> J</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315412"/>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1.(2019湖南郴州中考,14,★☆☆)利用如图12-2-14所示的滑轮组匀速提升</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200 N的重物,动滑轮重为10 N(不计绳重与摩擦),则拉力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的大小为</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5955" kern="0" spc="1169"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23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图12-2-14</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A.70 N　　B.100 N　　C.105 N　　D.110 N</a:t>
            </a:r>
            <a:endParaRPr lang="zh-CN" altLang="en-US" dirty="0"/>
          </a:p>
        </p:txBody>
      </p:sp>
      <p:pic>
        <p:nvPicPr>
          <p:cNvPr id="3" name="图片 3" descr="textimage38.jpeg"/>
          <p:cNvPicPr>
            <a:picLocks noChangeAspect="1"/>
          </p:cNvPicPr>
          <p:nvPr/>
        </p:nvPicPr>
        <p:blipFill>
          <a:blip r:embed="rId4"/>
          <a:stretch>
            <a:fillRect/>
          </a:stretch>
        </p:blipFill>
        <p:spPr>
          <a:xfrm>
            <a:off x="549801" y="2718392"/>
            <a:ext cx="885272" cy="1500303"/>
          </a:xfrm>
          <a:prstGeom prst="rect">
            <a:avLst/>
          </a:prstGeom>
        </p:spPr>
      </p:pic>
      <p:pic>
        <p:nvPicPr>
          <p:cNvPr id="4" name="图片 3" descr="PPT模板八年级-19.png"/>
          <p:cNvPicPr>
            <a:picLocks noChangeAspect="1"/>
          </p:cNvPicPr>
          <p:nvPr/>
        </p:nvPicPr>
        <p:blipFill>
          <a:blip r:embed="rId5"/>
          <a:stretch>
            <a:fillRect/>
          </a:stretch>
        </p:blipFill>
        <p:spPr>
          <a:xfrm>
            <a:off x="357158" y="777063"/>
            <a:ext cx="4270257" cy="490729"/>
          </a:xfrm>
          <a:prstGeom prst="rect">
            <a:avLst/>
          </a:prstGeom>
        </p:spPr>
      </p:pic>
      <p:sp>
        <p:nvSpPr>
          <p:cNvPr id="5" name="TextBox 2"/>
          <p:cNvSpPr txBox="1"/>
          <p:nvPr/>
        </p:nvSpPr>
        <p:spPr>
          <a:xfrm>
            <a:off x="540000" y="5134781"/>
            <a:ext cx="8467200" cy="12223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C</a:t>
            </a:r>
            <a:r>
              <a:rPr lang="zh-CN" altLang="en-US" sz="2010" kern="0" dirty="0" smtClean="0">
                <a:solidFill>
                  <a:srgbClr val="000000"/>
                </a:solidFill>
                <a:latin typeface="Times New Roman" panose="02020603050405020304" pitchFamily="65" charset="-122"/>
                <a:ea typeface="宋体" panose="02010600030101010101" pitchFamily="2" charset="-122"/>
              </a:rPr>
              <a:t>　由图知,动滑轮和物体的重力由2段绳子承担,故拉力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物</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endParaRPr lang="zh-CN" altLang="en-US" dirty="0"/>
          </a:p>
          <a:p>
            <a:pPr marL="0" indent="0" eaLnBrk="0" latinLnBrk="1" hangingPunct="0">
              <a:lnSpc>
                <a:spcPct val="150000"/>
              </a:lnSpc>
              <a:spcBef>
                <a:spcPts val="220"/>
              </a:spcBef>
              <a:buNone/>
            </a:pPr>
            <a:r>
              <a:rPr lang="zh-CN" altLang="en-US" sz="1515" kern="0" baseline="-15000" dirty="0" smtClean="0">
                <a:solidFill>
                  <a:srgbClr val="000000"/>
                </a:solidFill>
                <a:latin typeface="Times New Roman" panose="02020603050405020304" pitchFamily="65" charset="-122"/>
                <a:ea typeface="宋体" panose="02010600030101010101" pitchFamily="2" charset="-122"/>
              </a:rPr>
              <a:t>动</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(200 N+10 N)=105 N。</a:t>
            </a:r>
            <a:endParaRPr lang="zh-CN" altLang="en-US" dirty="0"/>
          </a:p>
        </p:txBody>
      </p:sp>
      <p:graphicFrame>
        <p:nvGraphicFramePr>
          <p:cNvPr id="212993" name="Object 1"/>
          <p:cNvGraphicFramePr>
            <a:graphicFrameLocks noChangeAspect="1"/>
          </p:cNvGraphicFramePr>
          <p:nvPr/>
        </p:nvGraphicFramePr>
        <p:xfrm>
          <a:off x="7656513" y="5206219"/>
          <a:ext cx="180975" cy="552450"/>
        </p:xfrm>
        <a:graphic>
          <a:graphicData uri="http://schemas.openxmlformats.org/presentationml/2006/ole">
            <mc:AlternateContent xmlns:mc="http://schemas.openxmlformats.org/markup-compatibility/2006">
              <mc:Choice xmlns:v="urn:schemas-microsoft-com:vml" Requires="v">
                <p:oleObj spid="_x0000_s20485" name="Equation" r:id="rId6" imgW="4876800" imgH="14630400" progId="Equation.DSMT4">
                  <p:embed/>
                </p:oleObj>
              </mc:Choice>
              <mc:Fallback>
                <p:oleObj name="Equation" r:id="rId6" imgW="4876800" imgH="14630400" progId="Equation.DSMT4">
                  <p:embed/>
                  <p:pic>
                    <p:nvPicPr>
                      <p:cNvPr id="0" name="图片 20480"/>
                      <p:cNvPicPr>
                        <a:picLocks noChangeAspect="1"/>
                      </p:cNvPicPr>
                      <p:nvPr/>
                    </p:nvPicPr>
                    <p:blipFill>
                      <a:blip r:embed="rId7"/>
                      <a:stretch>
                        <a:fillRect/>
                      </a:stretch>
                    </p:blipFill>
                    <p:spPr>
                      <a:xfrm>
                        <a:off x="7656513" y="5206219"/>
                        <a:ext cx="180975" cy="552450"/>
                      </a:xfrm>
                      <a:prstGeom prst="rect">
                        <a:avLst/>
                      </a:prstGeom>
                      <a:noFill/>
                      <a:ln w="9525">
                        <a:noFill/>
                      </a:ln>
                    </p:spPr>
                  </p:pic>
                </p:oleObj>
              </mc:Fallback>
            </mc:AlternateContent>
          </a:graphicData>
        </a:graphic>
      </p:graphicFrame>
      <p:graphicFrame>
        <p:nvGraphicFramePr>
          <p:cNvPr id="212994" name="Object 2"/>
          <p:cNvGraphicFramePr>
            <a:graphicFrameLocks noChangeAspect="1"/>
          </p:cNvGraphicFramePr>
          <p:nvPr/>
        </p:nvGraphicFramePr>
        <p:xfrm>
          <a:off x="896938" y="5833282"/>
          <a:ext cx="180975" cy="552450"/>
        </p:xfrm>
        <a:graphic>
          <a:graphicData uri="http://schemas.openxmlformats.org/presentationml/2006/ole">
            <mc:AlternateContent xmlns:mc="http://schemas.openxmlformats.org/markup-compatibility/2006">
              <mc:Choice xmlns:v="urn:schemas-microsoft-com:vml" Requires="v">
                <p:oleObj spid="_x0000_s20486" name="Equation" r:id="rId8" imgW="4876800" imgH="14630400" progId="Equation.DSMT4">
                  <p:embed/>
                </p:oleObj>
              </mc:Choice>
              <mc:Fallback>
                <p:oleObj name="Equation" r:id="rId8" imgW="4876800" imgH="14630400" progId="Equation.DSMT4">
                  <p:embed/>
                  <p:pic>
                    <p:nvPicPr>
                      <p:cNvPr id="0" name="图片 20481"/>
                      <p:cNvPicPr>
                        <a:picLocks noChangeAspect="1"/>
                      </p:cNvPicPr>
                      <p:nvPr/>
                    </p:nvPicPr>
                    <p:blipFill>
                      <a:blip r:embed="rId9"/>
                      <a:stretch>
                        <a:fillRect/>
                      </a:stretch>
                    </p:blipFill>
                    <p:spPr>
                      <a:xfrm>
                        <a:off x="896938" y="5833282"/>
                        <a:ext cx="180975" cy="552450"/>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549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3.省力情况及判断</a:t>
            </a:r>
            <a:endParaRPr lang="zh-CN" altLang="en-US"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(1)使用滑轮组时,若不计机械摩擦及绳重,滑轮组由几段绳子承担物重,提</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起物体所用的力就是物体和动滑轮总重的几分之一,即动力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655" kern="0" spc="431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忽略动滑轮重,则有</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655" kern="0" spc="342"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,其中</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为承担物重的绳子的段数。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(2)确定承担物重的绳子的段数</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的方法:在动滑轮与定滑轮之间画一条虚</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线,只计算“提升”动滑轮的绳子段数。如图12-2-2甲所示,有4段绳子吊</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着动滑轮,</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甲</a:t>
            </a:r>
            <a:r>
              <a:rPr lang="zh-CN" altLang="en-US" sz="2010" kern="0" dirty="0" smtClean="0">
                <a:solidFill>
                  <a:srgbClr val="000000"/>
                </a:solidFill>
                <a:latin typeface="Times New Roman" panose="02020603050405020304" pitchFamily="65" charset="-122"/>
                <a:ea typeface="宋体" panose="02010600030101010101" pitchFamily="2" charset="-122"/>
              </a:rPr>
              <a:t>=4;如图乙所示,有5段绳子吊着动滑轮,</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乙</a:t>
            </a:r>
            <a:r>
              <a:rPr lang="zh-CN" altLang="en-US" sz="2010" kern="0" dirty="0" smtClean="0">
                <a:solidFill>
                  <a:srgbClr val="000000"/>
                </a:solidFill>
                <a:latin typeface="Times New Roman" panose="02020603050405020304" pitchFamily="65" charset="-122"/>
                <a:ea typeface="宋体" panose="02010600030101010101" pitchFamily="2" charset="-122"/>
              </a:rPr>
              <a:t>=5。</a:t>
            </a:r>
            <a:endParaRPr lang="zh-CN" altLang="en-US" dirty="0"/>
          </a:p>
        </p:txBody>
      </p:sp>
      <p:graphicFrame>
        <p:nvGraphicFramePr>
          <p:cNvPr id="4" name="对象 3"/>
          <p:cNvGraphicFramePr>
            <a:graphicFrameLocks noChangeAspect="1"/>
          </p:cNvGraphicFramePr>
          <p:nvPr/>
        </p:nvGraphicFramePr>
        <p:xfrm>
          <a:off x="7294417" y="1724330"/>
          <a:ext cx="885824" cy="571499"/>
        </p:xfrm>
        <a:graphic>
          <a:graphicData uri="http://schemas.openxmlformats.org/presentationml/2006/ole">
            <mc:AlternateContent xmlns:mc="http://schemas.openxmlformats.org/markup-compatibility/2006">
              <mc:Choice xmlns:v="urn:schemas-microsoft-com:vml" Requires="v">
                <p:oleObj spid="_x0000_s2054" name="Equation" r:id="rId4" imgW="23469600" imgH="15240000" progId="Equation.DSMT4">
                  <p:embed/>
                </p:oleObj>
              </mc:Choice>
              <mc:Fallback>
                <p:oleObj name="Equation" r:id="rId4" imgW="23469600" imgH="15240000" progId="Equation.DSMT4">
                  <p:embed/>
                  <p:pic>
                    <p:nvPicPr>
                      <p:cNvPr id="0" name="图片 2048"/>
                      <p:cNvPicPr>
                        <a:picLocks noChangeAspect="1"/>
                      </p:cNvPicPr>
                      <p:nvPr/>
                    </p:nvPicPr>
                    <p:blipFill>
                      <a:blip r:embed="rId5"/>
                      <a:stretch>
                        <a:fillRect/>
                      </a:stretch>
                    </p:blipFill>
                    <p:spPr>
                      <a:xfrm>
                        <a:off x="7294417" y="1724330"/>
                        <a:ext cx="885824" cy="57149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2949217" y="2336906"/>
          <a:ext cx="380999" cy="571499"/>
        </p:xfrm>
        <a:graphic>
          <a:graphicData uri="http://schemas.openxmlformats.org/presentationml/2006/ole">
            <mc:AlternateContent xmlns:mc="http://schemas.openxmlformats.org/markup-compatibility/2006">
              <mc:Choice xmlns:v="urn:schemas-microsoft-com:vml" Requires="v">
                <p:oleObj spid="_x0000_s2055" name="Equation" r:id="rId6" imgW="10058400" imgH="15240000" progId="Equation.DSMT4">
                  <p:embed/>
                </p:oleObj>
              </mc:Choice>
              <mc:Fallback>
                <p:oleObj name="Equation" r:id="rId6" imgW="10058400" imgH="15240000" progId="Equation.DSMT4">
                  <p:embed/>
                  <p:pic>
                    <p:nvPicPr>
                      <p:cNvPr id="0" name="图片 2050"/>
                      <p:cNvPicPr>
                        <a:picLocks noChangeAspect="1"/>
                      </p:cNvPicPr>
                      <p:nvPr/>
                    </p:nvPicPr>
                    <p:blipFill>
                      <a:blip r:embed="rId7"/>
                      <a:stretch>
                        <a:fillRect/>
                      </a:stretch>
                    </p:blipFill>
                    <p:spPr>
                      <a:xfrm>
                        <a:off x="2949217" y="2336906"/>
                        <a:ext cx="380999" cy="571499"/>
                      </a:xfrm>
                      <a:prstGeom prst="rect">
                        <a:avLst/>
                      </a:prstGeom>
                      <a:noFill/>
                      <a:ln w="9525">
                        <a:noFill/>
                      </a:ln>
                    </p:spPr>
                  </p:pic>
                </p:oleObj>
              </mc:Fallback>
            </mc:AlternateContent>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2.(2017山东济宁中考,15,★★☆)小可在</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端用如图12-2-15所示的动滑轮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匀速提起200 N的水桶,若不计绳重、滑轮重及摩擦,则人拉绳子</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端的动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力为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N;实际测量</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端的拉力为110 N,不计绳重及摩擦,则滑轮重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a:t>
            </a:r>
            <a:endParaRPr lang="zh-CN" altLang="en-US"/>
          </a:p>
          <a:p>
            <a:pPr marL="0" indent="0" eaLnBrk="0" latinLnBrk="1" hangingPunct="0">
              <a:lnSpc>
                <a:spcPct val="150000"/>
              </a:lnSpc>
              <a:spcBef>
                <a:spcPts val="0"/>
              </a:spcBef>
              <a:buNone/>
            </a:pPr>
            <a:r>
              <a:rPr lang="zh-CN" altLang="en-US" sz="4420" kern="0" spc="-44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65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图12-2-15</a:t>
            </a:r>
            <a:endParaRPr lang="zh-CN" altLang="en-US"/>
          </a:p>
        </p:txBody>
      </p:sp>
      <p:pic>
        <p:nvPicPr>
          <p:cNvPr id="3" name="图片 3" descr="textimage39.jpeg"/>
          <p:cNvPicPr>
            <a:picLocks noChangeAspect="1"/>
          </p:cNvPicPr>
          <p:nvPr/>
        </p:nvPicPr>
        <p:blipFill>
          <a:blip r:embed="rId3"/>
          <a:stretch>
            <a:fillRect/>
          </a:stretch>
        </p:blipFill>
        <p:spPr>
          <a:xfrm>
            <a:off x="540000" y="2670596"/>
            <a:ext cx="504825" cy="1085849"/>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34319"/>
            <a:ext cx="8467200" cy="1552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因为有两段绳子承担物重,不计滑轮重、绳重和摩擦,拉力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200 N=100 N;若不计绳重及摩擦,实际测量</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端的拉力为110 N时,</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动</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110 N-200 N=20 N。</a:t>
            </a:r>
            <a:endParaRPr lang="zh-CN" altLang="en-US" dirty="0"/>
          </a:p>
        </p:txBody>
      </p:sp>
      <p:graphicFrame>
        <p:nvGraphicFramePr>
          <p:cNvPr id="4" name="对象 3"/>
          <p:cNvGraphicFramePr>
            <a:graphicFrameLocks noChangeAspect="1"/>
          </p:cNvGraphicFramePr>
          <p:nvPr/>
        </p:nvGraphicFramePr>
        <p:xfrm>
          <a:off x="7869517" y="1705757"/>
          <a:ext cx="180975" cy="552450"/>
        </p:xfrm>
        <a:graphic>
          <a:graphicData uri="http://schemas.openxmlformats.org/presentationml/2006/ole">
            <mc:AlternateContent xmlns:mc="http://schemas.openxmlformats.org/markup-compatibility/2006">
              <mc:Choice xmlns:v="urn:schemas-microsoft-com:vml" Requires="v">
                <p:oleObj spid="_x0000_s21510" name="Equation" r:id="rId4" imgW="4876800" imgH="14630400" progId="Equation.DSMT4">
                  <p:embed/>
                </p:oleObj>
              </mc:Choice>
              <mc:Fallback>
                <p:oleObj name="Equation" r:id="rId4" imgW="4876800" imgH="14630400" progId="Equation.DSMT4">
                  <p:embed/>
                  <p:pic>
                    <p:nvPicPr>
                      <p:cNvPr id="0" name="图片 21504"/>
                      <p:cNvPicPr>
                        <a:picLocks noChangeAspect="1"/>
                      </p:cNvPicPr>
                      <p:nvPr/>
                    </p:nvPicPr>
                    <p:blipFill>
                      <a:blip r:embed="rId5"/>
                      <a:stretch>
                        <a:fillRect/>
                      </a:stretch>
                    </p:blipFill>
                    <p:spPr>
                      <a:xfrm>
                        <a:off x="7869517" y="1705757"/>
                        <a:ext cx="180975" cy="552450"/>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8379227" y="1705757"/>
          <a:ext cx="180975" cy="552450"/>
        </p:xfrm>
        <a:graphic>
          <a:graphicData uri="http://schemas.openxmlformats.org/presentationml/2006/ole">
            <mc:AlternateContent xmlns:mc="http://schemas.openxmlformats.org/markup-compatibility/2006">
              <mc:Choice xmlns:v="urn:schemas-microsoft-com:vml" Requires="v">
                <p:oleObj spid="_x0000_s21511" name="Equation" r:id="rId6" imgW="4876800" imgH="14630400" progId="Equation.DSMT4">
                  <p:embed/>
                </p:oleObj>
              </mc:Choice>
              <mc:Fallback>
                <p:oleObj name="Equation" r:id="rId6" imgW="4876800" imgH="14630400" progId="Equation.DSMT4">
                  <p:embed/>
                  <p:pic>
                    <p:nvPicPr>
                      <p:cNvPr id="0" name="图片 21506"/>
                      <p:cNvPicPr>
                        <a:picLocks noChangeAspect="1"/>
                      </p:cNvPicPr>
                      <p:nvPr/>
                    </p:nvPicPr>
                    <p:blipFill>
                      <a:blip r:embed="rId7"/>
                      <a:stretch>
                        <a:fillRect/>
                      </a:stretch>
                    </p:blipFill>
                    <p:spPr>
                      <a:xfrm>
                        <a:off x="8379227" y="1705757"/>
                        <a:ext cx="180975" cy="552450"/>
                      </a:xfrm>
                      <a:prstGeom prst="rect">
                        <a:avLst/>
                      </a:prstGeom>
                      <a:noFill/>
                      <a:ln w="9525">
                        <a:noFill/>
                      </a:ln>
                    </p:spPr>
                  </p:pic>
                </p:oleObj>
              </mc:Fallback>
            </mc:AlternateContent>
          </a:graphicData>
        </a:graphic>
      </p:graphicFrame>
      <p:sp>
        <p:nvSpPr>
          <p:cNvPr id="6" name="TextBox 2"/>
          <p:cNvSpPr txBox="1"/>
          <p:nvPr/>
        </p:nvSpPr>
        <p:spPr>
          <a:xfrm>
            <a:off x="540000" y="1205691"/>
            <a:ext cx="8467200" cy="411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100　20 </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3.(2015广东中考,12,★★☆)如图12-2-16所示,已知物体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和动滑轮的总重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为200 N,当物体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匀速上升高度为1 m 时,绳子移动的距离为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m,人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对绳子的拉力为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N,拉力所做的功为</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J。(绳子与滑轮的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摩擦力、空气阻力忽略不计)</a:t>
            </a:r>
            <a:endParaRPr lang="zh-CN" altLang="en-US"/>
          </a:p>
          <a:p>
            <a:pPr marL="0" indent="0" eaLnBrk="0" latinLnBrk="1" hangingPunct="0">
              <a:lnSpc>
                <a:spcPct val="150000"/>
              </a:lnSpc>
              <a:spcBef>
                <a:spcPts val="0"/>
              </a:spcBef>
              <a:buNone/>
            </a:pPr>
            <a:r>
              <a:rPr lang="zh-CN" altLang="en-US" sz="5760" kern="0" spc="4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16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图12-2-16</a:t>
            </a:r>
            <a:endParaRPr lang="zh-CN" altLang="en-US"/>
          </a:p>
        </p:txBody>
      </p:sp>
      <p:pic>
        <p:nvPicPr>
          <p:cNvPr id="3" name="图片 3" descr="textimage40.jpeg"/>
          <p:cNvPicPr>
            <a:picLocks noChangeAspect="1"/>
          </p:cNvPicPr>
          <p:nvPr/>
        </p:nvPicPr>
        <p:blipFill>
          <a:blip r:embed="rId3"/>
          <a:stretch>
            <a:fillRect/>
          </a:stretch>
        </p:blipFill>
        <p:spPr>
          <a:xfrm>
            <a:off x="545443" y="2707966"/>
            <a:ext cx="779687" cy="1456043"/>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77195"/>
            <a:ext cx="8467200" cy="12297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   由题图知,承担物重的绳子的段数</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s</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nh</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 m=2 m,</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625" kern="0" spc="30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230"/>
              </a:spcBef>
              <a:buNone/>
            </a:pPr>
            <a:r>
              <a:rPr lang="zh-CN" altLang="en-US" sz="2590" kern="0" spc="2132"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=100 N,</a:t>
            </a:r>
            <a:r>
              <a:rPr lang="zh-CN" altLang="en-US" sz="2010" i="1" kern="0" dirty="0" smtClean="0">
                <a:solidFill>
                  <a:srgbClr val="000000"/>
                </a:solidFill>
                <a:latin typeface="Times New Roman" panose="02020603050405020304" pitchFamily="65" charset="-122"/>
                <a:ea typeface="宋体" panose="02010600030101010101" pitchFamily="2" charset="-122"/>
              </a:rPr>
              <a:t>W</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Fs</a:t>
            </a:r>
            <a:r>
              <a:rPr lang="zh-CN" altLang="en-US" sz="2010" kern="0" dirty="0" smtClean="0">
                <a:solidFill>
                  <a:srgbClr val="000000"/>
                </a:solidFill>
                <a:latin typeface="Times New Roman" panose="02020603050405020304" pitchFamily="65" charset="-122"/>
                <a:ea typeface="宋体" panose="02010600030101010101" pitchFamily="2" charset="-122"/>
              </a:rPr>
              <a:t>=100 N</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2 m=200 J。</a:t>
            </a:r>
            <a:endParaRPr lang="zh-CN" altLang="en-US" dirty="0"/>
          </a:p>
        </p:txBody>
      </p:sp>
      <p:graphicFrame>
        <p:nvGraphicFramePr>
          <p:cNvPr id="4" name="对象 3"/>
          <p:cNvGraphicFramePr>
            <a:graphicFrameLocks noChangeAspect="1"/>
          </p:cNvGraphicFramePr>
          <p:nvPr/>
        </p:nvGraphicFramePr>
        <p:xfrm>
          <a:off x="7620432" y="1848633"/>
          <a:ext cx="371474" cy="561974"/>
        </p:xfrm>
        <a:graphic>
          <a:graphicData uri="http://schemas.openxmlformats.org/presentationml/2006/ole">
            <mc:AlternateContent xmlns:mc="http://schemas.openxmlformats.org/markup-compatibility/2006">
              <mc:Choice xmlns:v="urn:schemas-microsoft-com:vml" Requires="v">
                <p:oleObj spid="_x0000_s22534" name="Equation" r:id="rId4" imgW="9753600" imgH="14935200" progId="Equation.DSMT4">
                  <p:embed/>
                </p:oleObj>
              </mc:Choice>
              <mc:Fallback>
                <p:oleObj name="Equation" r:id="rId4" imgW="9753600" imgH="14935200" progId="Equation.DSMT4">
                  <p:embed/>
                  <p:pic>
                    <p:nvPicPr>
                      <p:cNvPr id="0" name="图片 22528"/>
                      <p:cNvPicPr>
                        <a:picLocks noChangeAspect="1"/>
                      </p:cNvPicPr>
                      <p:nvPr/>
                    </p:nvPicPr>
                    <p:blipFill>
                      <a:blip r:embed="rId5"/>
                      <a:stretch>
                        <a:fillRect/>
                      </a:stretch>
                    </p:blipFill>
                    <p:spPr>
                      <a:xfrm>
                        <a:off x="7620432" y="1848633"/>
                        <a:ext cx="371474" cy="561974"/>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540000" y="2517146"/>
          <a:ext cx="600075" cy="552449"/>
        </p:xfrm>
        <a:graphic>
          <a:graphicData uri="http://schemas.openxmlformats.org/presentationml/2006/ole">
            <mc:AlternateContent xmlns:mc="http://schemas.openxmlformats.org/markup-compatibility/2006">
              <mc:Choice xmlns:v="urn:schemas-microsoft-com:vml" Requires="v">
                <p:oleObj spid="_x0000_s22535" name="Equation" r:id="rId6" imgW="15849600" imgH="14630400" progId="Equation.DSMT4">
                  <p:embed/>
                </p:oleObj>
              </mc:Choice>
              <mc:Fallback>
                <p:oleObj name="Equation" r:id="rId6" imgW="15849600" imgH="14630400" progId="Equation.DSMT4">
                  <p:embed/>
                  <p:pic>
                    <p:nvPicPr>
                      <p:cNvPr id="0" name="图片 22530"/>
                      <p:cNvPicPr>
                        <a:picLocks noChangeAspect="1"/>
                      </p:cNvPicPr>
                      <p:nvPr/>
                    </p:nvPicPr>
                    <p:blipFill>
                      <a:blip r:embed="rId7"/>
                      <a:stretch>
                        <a:fillRect/>
                      </a:stretch>
                    </p:blipFill>
                    <p:spPr>
                      <a:xfrm>
                        <a:off x="540000" y="2517146"/>
                        <a:ext cx="600075" cy="552449"/>
                      </a:xfrm>
                      <a:prstGeom prst="rect">
                        <a:avLst/>
                      </a:prstGeom>
                      <a:noFill/>
                      <a:ln w="9525">
                        <a:noFill/>
                      </a:ln>
                    </p:spPr>
                  </p:pic>
                </p:oleObj>
              </mc:Fallback>
            </mc:AlternateContent>
          </a:graphicData>
        </a:graphic>
      </p:graphicFrame>
      <p:sp>
        <p:nvSpPr>
          <p:cNvPr id="6" name="TextBox 2"/>
          <p:cNvSpPr txBox="1"/>
          <p:nvPr/>
        </p:nvSpPr>
        <p:spPr>
          <a:xfrm>
            <a:off x="540000" y="1348567"/>
            <a:ext cx="8467200" cy="411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2　100　200</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4.(2019贵州铜仁中考,20,★★☆)一个工人站在地面上,使用如图12-2-17所</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示的滑轮组将重物从地面提升到楼顶,要求绳子的自由端要向下拉,请你用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笔画线代替绳子,画出滑轮组最省力的绕绳方法。</a:t>
            </a:r>
            <a:endParaRPr lang="zh-CN" altLang="en-US"/>
          </a:p>
          <a:p>
            <a:pPr marL="0" indent="0" eaLnBrk="0" latinLnBrk="1" hangingPunct="0">
              <a:lnSpc>
                <a:spcPct val="150000"/>
              </a:lnSpc>
              <a:spcBef>
                <a:spcPts val="0"/>
              </a:spcBef>
              <a:buNone/>
            </a:pPr>
            <a:r>
              <a:rPr lang="zh-CN" altLang="en-US" sz="5955" kern="0" spc="44"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23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图12-2-17</a:t>
            </a:r>
            <a:endParaRPr lang="zh-CN" altLang="en-US"/>
          </a:p>
        </p:txBody>
      </p:sp>
      <p:pic>
        <p:nvPicPr>
          <p:cNvPr id="3" name="图片 3" descr="textimage41.jpeg"/>
          <p:cNvPicPr>
            <a:picLocks noChangeAspect="1"/>
          </p:cNvPicPr>
          <p:nvPr/>
        </p:nvPicPr>
        <p:blipFill>
          <a:blip r:embed="rId3" cstate="print"/>
          <a:stretch>
            <a:fillRect/>
          </a:stretch>
        </p:blipFill>
        <p:spPr>
          <a:xfrm>
            <a:off x="548253" y="2253200"/>
            <a:ext cx="745492" cy="1500303"/>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4847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如图所示</a:t>
            </a:r>
            <a:endParaRPr lang="zh-CN" altLang="en-US" dirty="0"/>
          </a:p>
          <a:p>
            <a:pPr marL="0" indent="0" eaLnBrk="0" latinLnBrk="1" hangingPunct="0">
              <a:lnSpc>
                <a:spcPct val="150000"/>
              </a:lnSpc>
              <a:spcBef>
                <a:spcPts val="0"/>
              </a:spcBef>
              <a:buNone/>
            </a:pPr>
            <a:r>
              <a:rPr lang="zh-CN" altLang="en-US" sz="4420" kern="0" spc="-67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42.jpeg"/>
          <p:cNvPicPr>
            <a:picLocks noChangeAspect="1"/>
          </p:cNvPicPr>
          <p:nvPr/>
        </p:nvPicPr>
        <p:blipFill>
          <a:blip r:embed="rId3" cstate="print"/>
          <a:stretch>
            <a:fillRect/>
          </a:stretch>
        </p:blipFill>
        <p:spPr>
          <a:xfrm>
            <a:off x="540000" y="1275020"/>
            <a:ext cx="476249" cy="1085849"/>
          </a:xfrm>
          <a:prstGeom prst="rect">
            <a:avLst/>
          </a:prstGeom>
        </p:spPr>
      </p:pic>
      <p:sp>
        <p:nvSpPr>
          <p:cNvPr id="4" name="TextBox 2"/>
          <p:cNvSpPr txBox="1"/>
          <p:nvPr/>
        </p:nvSpPr>
        <p:spPr>
          <a:xfrm>
            <a:off x="540000" y="2563013"/>
            <a:ext cx="8467200" cy="8760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要使滑轮组最省力,需要使动滑轮处的绳子段数最多,所以要从动滑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轮绕起。</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69160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1.(2019四川绵阳中考,20,★★★)用水平力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拉动如图所示装置,使木板</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在粗糙水平面上向右匀速运动,物块</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在木板</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上表面相对地面静止,连接</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与竖直墙壁之间的水平绳的拉力大小为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。不计滑轮重和绳重,滑轮轴光</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滑。则</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与</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的大小关系是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5630" kern="0" spc="29621"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11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　    B.</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&lt;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&lt;2</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　    D.</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&gt;2</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43.jpeg"/>
          <p:cNvPicPr>
            <a:picLocks noChangeAspect="1"/>
          </p:cNvPicPr>
          <p:nvPr/>
        </p:nvPicPr>
        <p:blipFill>
          <a:blip r:embed="rId3"/>
          <a:stretch>
            <a:fillRect/>
          </a:stretch>
        </p:blipFill>
        <p:spPr>
          <a:xfrm>
            <a:off x="558269" y="3166208"/>
            <a:ext cx="4440210" cy="1426535"/>
          </a:xfrm>
          <a:prstGeom prst="rect">
            <a:avLst/>
          </a:prstGeom>
        </p:spPr>
      </p:pic>
      <p:pic>
        <p:nvPicPr>
          <p:cNvPr id="4" name="图片 3" descr="PPT模板-08.png"/>
          <p:cNvPicPr>
            <a:picLocks noChangeAspect="1"/>
          </p:cNvPicPr>
          <p:nvPr/>
        </p:nvPicPr>
        <p:blipFill>
          <a:blip r:embed="rId4"/>
          <a:stretch>
            <a:fillRect/>
          </a:stretch>
        </p:blipFill>
        <p:spPr>
          <a:xfrm>
            <a:off x="571472" y="777063"/>
            <a:ext cx="1941580" cy="3810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06793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D</a:t>
            </a:r>
            <a:r>
              <a:rPr lang="zh-CN" altLang="en-US" sz="2010" kern="0" dirty="0" smtClean="0">
                <a:solidFill>
                  <a:srgbClr val="000000"/>
                </a:solidFill>
                <a:latin typeface="Times New Roman" panose="02020603050405020304" pitchFamily="65" charset="-122"/>
                <a:ea typeface="宋体" panose="02010600030101010101" pitchFamily="2" charset="-122"/>
              </a:rPr>
              <a:t>　不计滑轮重和绳重,滑轮轴光滑,由图知,物体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对滑轮的拉力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绳</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,把</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看成一个整体,它在水平方向上受到绳对它向右的拉力(大小</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绳</a:t>
            </a:r>
            <a:r>
              <a:rPr lang="zh-CN" altLang="en-US" sz="2010" kern="0" dirty="0" smtClean="0">
                <a:solidFill>
                  <a:srgbClr val="000000"/>
                </a:solidFill>
                <a:latin typeface="Times New Roman" panose="02020603050405020304" pitchFamily="65" charset="-122"/>
                <a:ea typeface="宋体" panose="02010600030101010101" pitchFamily="2" charset="-122"/>
              </a:rPr>
              <a:t>)和向左的拉力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、向左的摩擦力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,该整体匀速运动,受力平衡,故</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绳</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,即</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&gt;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&gt;2</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graphicFrame>
        <p:nvGraphicFramePr>
          <p:cNvPr id="4" name="对象 3"/>
          <p:cNvGraphicFramePr>
            <a:graphicFrameLocks noChangeAspect="1"/>
          </p:cNvGraphicFramePr>
          <p:nvPr/>
        </p:nvGraphicFramePr>
        <p:xfrm>
          <a:off x="684149" y="1268973"/>
          <a:ext cx="180975" cy="552449"/>
        </p:xfrm>
        <a:graphic>
          <a:graphicData uri="http://schemas.openxmlformats.org/presentationml/2006/ole">
            <mc:AlternateContent xmlns:mc="http://schemas.openxmlformats.org/markup-compatibility/2006">
              <mc:Choice xmlns:v="urn:schemas-microsoft-com:vml" Requires="v">
                <p:oleObj spid="_x0000_s23558" name="Equation" r:id="rId4" imgW="4876800" imgH="14630400" progId="Equation.DSMT4">
                  <p:embed/>
                </p:oleObj>
              </mc:Choice>
              <mc:Fallback>
                <p:oleObj name="Equation" r:id="rId4" imgW="4876800" imgH="14630400" progId="Equation.DSMT4">
                  <p:embed/>
                  <p:pic>
                    <p:nvPicPr>
                      <p:cNvPr id="0" name="图片 23552"/>
                      <p:cNvPicPr>
                        <a:picLocks noChangeAspect="1"/>
                      </p:cNvPicPr>
                      <p:nvPr/>
                    </p:nvPicPr>
                    <p:blipFill>
                      <a:blip r:embed="rId5"/>
                      <a:stretch>
                        <a:fillRect/>
                      </a:stretch>
                    </p:blipFill>
                    <p:spPr>
                      <a:xfrm>
                        <a:off x="684149" y="1268973"/>
                        <a:ext cx="180975" cy="552449"/>
                      </a:xfrm>
                      <a:prstGeom prst="rect">
                        <a:avLst/>
                      </a:prstGeom>
                      <a:noFill/>
                      <a:ln w="9525">
                        <a:noFill/>
                      </a:ln>
                    </p:spPr>
                  </p:pic>
                </p:oleObj>
              </mc:Fallback>
            </mc:AlternateContent>
          </a:graphicData>
        </a:graphic>
      </p:graphicFrame>
      <p:graphicFrame>
        <p:nvGraphicFramePr>
          <p:cNvPr id="5" name="对象 4"/>
          <p:cNvGraphicFramePr>
            <a:graphicFrameLocks noChangeAspect="1"/>
          </p:cNvGraphicFramePr>
          <p:nvPr/>
        </p:nvGraphicFramePr>
        <p:xfrm>
          <a:off x="1663237" y="2361120"/>
          <a:ext cx="180974" cy="552449"/>
        </p:xfrm>
        <a:graphic>
          <a:graphicData uri="http://schemas.openxmlformats.org/presentationml/2006/ole">
            <mc:AlternateContent xmlns:mc="http://schemas.openxmlformats.org/markup-compatibility/2006">
              <mc:Choice xmlns:v="urn:schemas-microsoft-com:vml" Requires="v">
                <p:oleObj spid="_x0000_s23559" name="Equation" r:id="rId6" imgW="4876800" imgH="14630400" progId="Equation.DSMT4">
                  <p:embed/>
                </p:oleObj>
              </mc:Choice>
              <mc:Fallback>
                <p:oleObj name="Equation" r:id="rId6" imgW="4876800" imgH="14630400" progId="Equation.DSMT4">
                  <p:embed/>
                  <p:pic>
                    <p:nvPicPr>
                      <p:cNvPr id="0" name="图片 23554"/>
                      <p:cNvPicPr>
                        <a:picLocks noChangeAspect="1"/>
                      </p:cNvPicPr>
                      <p:nvPr/>
                    </p:nvPicPr>
                    <p:blipFill>
                      <a:blip r:embed="rId7"/>
                      <a:stretch>
                        <a:fillRect/>
                      </a:stretch>
                    </p:blipFill>
                    <p:spPr>
                      <a:xfrm>
                        <a:off x="1663237" y="2361120"/>
                        <a:ext cx="180974" cy="552449"/>
                      </a:xfrm>
                      <a:prstGeom prst="rect">
                        <a:avLst/>
                      </a:prstGeom>
                      <a:noFill/>
                      <a:ln w="9525">
                        <a:noFill/>
                      </a:ln>
                    </p:spPr>
                  </p:pic>
                </p:oleObj>
              </mc:Fallback>
            </mc:AlternateContent>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2.(2016福建龙岩中考,12,★☆☆)如图,用重为0.2 N的动滑轮将重2 N的物</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体匀速提升,不计摩擦和绳重,则所用的拉力为</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5140" kern="0" spc="123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92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A.1 N　　B.1.1 N　　C.1.2 N　　D.2.2 N</a:t>
            </a:r>
            <a:endParaRPr lang="zh-CN" altLang="en-US"/>
          </a:p>
        </p:txBody>
      </p:sp>
      <p:pic>
        <p:nvPicPr>
          <p:cNvPr id="3" name="图片 3" descr="textimage44.jpeg"/>
          <p:cNvPicPr>
            <a:picLocks noChangeAspect="1"/>
          </p:cNvPicPr>
          <p:nvPr/>
        </p:nvPicPr>
        <p:blipFill>
          <a:blip r:embed="rId4"/>
          <a:stretch>
            <a:fillRect/>
          </a:stretch>
        </p:blipFill>
        <p:spPr>
          <a:xfrm>
            <a:off x="540000" y="1754809"/>
            <a:ext cx="809625" cy="1295400"/>
          </a:xfrm>
          <a:prstGeom prst="rect">
            <a:avLst/>
          </a:prstGeom>
        </p:spPr>
      </p:pic>
      <p:sp>
        <p:nvSpPr>
          <p:cNvPr id="4" name="TextBox 2"/>
          <p:cNvSpPr txBox="1"/>
          <p:nvPr/>
        </p:nvSpPr>
        <p:spPr>
          <a:xfrm>
            <a:off x="540000" y="3706021"/>
            <a:ext cx="8467200" cy="10885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B</a:t>
            </a:r>
            <a:r>
              <a:rPr lang="zh-CN" altLang="en-US" sz="2010" kern="0" dirty="0" smtClean="0">
                <a:solidFill>
                  <a:srgbClr val="000000"/>
                </a:solidFill>
                <a:latin typeface="Times New Roman" panose="02020603050405020304" pitchFamily="65" charset="-122"/>
                <a:ea typeface="宋体" panose="02010600030101010101" pitchFamily="2" charset="-122"/>
              </a:rPr>
              <a:t>　由图知,</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=2,不计摩擦和绳重,则拉力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物</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动</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590" kern="0" spc="-1167"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(2 N+0.2 </a:t>
            </a:r>
            <a:endParaRPr lang="zh-CN" altLang="en-US" dirty="0"/>
          </a:p>
          <a:p>
            <a:pPr marL="0" indent="0" eaLnBrk="0" latinLnBrk="1" hangingPunct="0">
              <a:lnSpc>
                <a:spcPct val="150000"/>
              </a:lnSpc>
              <a:spcBef>
                <a:spcPts val="22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N)=1.1 N。</a:t>
            </a:r>
            <a:endParaRPr lang="zh-CN" altLang="en-US" dirty="0"/>
          </a:p>
        </p:txBody>
      </p:sp>
      <p:graphicFrame>
        <p:nvGraphicFramePr>
          <p:cNvPr id="239617" name="Object 1"/>
          <p:cNvGraphicFramePr>
            <a:graphicFrameLocks noChangeAspect="1"/>
          </p:cNvGraphicFramePr>
          <p:nvPr/>
        </p:nvGraphicFramePr>
        <p:xfrm>
          <a:off x="5948363" y="3777459"/>
          <a:ext cx="180975" cy="552450"/>
        </p:xfrm>
        <a:graphic>
          <a:graphicData uri="http://schemas.openxmlformats.org/presentationml/2006/ole">
            <mc:AlternateContent xmlns:mc="http://schemas.openxmlformats.org/markup-compatibility/2006">
              <mc:Choice xmlns:v="urn:schemas-microsoft-com:vml" Requires="v">
                <p:oleObj spid="_x0000_s24581" name="Equation" r:id="rId5" imgW="4876800" imgH="14630400" progId="Equation.DSMT4">
                  <p:embed/>
                </p:oleObj>
              </mc:Choice>
              <mc:Fallback>
                <p:oleObj name="Equation" r:id="rId5" imgW="4876800" imgH="14630400" progId="Equation.DSMT4">
                  <p:embed/>
                  <p:pic>
                    <p:nvPicPr>
                      <p:cNvPr id="0" name="图片 24576"/>
                      <p:cNvPicPr>
                        <a:picLocks noChangeAspect="1"/>
                      </p:cNvPicPr>
                      <p:nvPr/>
                    </p:nvPicPr>
                    <p:blipFill>
                      <a:blip r:embed="rId6"/>
                      <a:stretch>
                        <a:fillRect/>
                      </a:stretch>
                    </p:blipFill>
                    <p:spPr>
                      <a:xfrm>
                        <a:off x="5948363" y="3777459"/>
                        <a:ext cx="180975" cy="552450"/>
                      </a:xfrm>
                      <a:prstGeom prst="rect">
                        <a:avLst/>
                      </a:prstGeom>
                      <a:noFill/>
                      <a:ln w="9525">
                        <a:noFill/>
                      </a:ln>
                    </p:spPr>
                  </p:pic>
                </p:oleObj>
              </mc:Fallback>
            </mc:AlternateContent>
          </a:graphicData>
        </a:graphic>
      </p:graphicFrame>
      <p:graphicFrame>
        <p:nvGraphicFramePr>
          <p:cNvPr id="239618" name="Object 2"/>
          <p:cNvGraphicFramePr>
            <a:graphicFrameLocks noChangeAspect="1"/>
          </p:cNvGraphicFramePr>
          <p:nvPr/>
        </p:nvGraphicFramePr>
        <p:xfrm>
          <a:off x="7212013" y="3777459"/>
          <a:ext cx="180975" cy="552450"/>
        </p:xfrm>
        <a:graphic>
          <a:graphicData uri="http://schemas.openxmlformats.org/presentationml/2006/ole">
            <mc:AlternateContent xmlns:mc="http://schemas.openxmlformats.org/markup-compatibility/2006">
              <mc:Choice xmlns:v="urn:schemas-microsoft-com:vml" Requires="v">
                <p:oleObj spid="_x0000_s24582" name="Equation" r:id="rId7" imgW="4876800" imgH="14630400" progId="Equation.DSMT4">
                  <p:embed/>
                </p:oleObj>
              </mc:Choice>
              <mc:Fallback>
                <p:oleObj name="Equation" r:id="rId7" imgW="4876800" imgH="14630400" progId="Equation.DSMT4">
                  <p:embed/>
                  <p:pic>
                    <p:nvPicPr>
                      <p:cNvPr id="0" name="图片 24577"/>
                      <p:cNvPicPr>
                        <a:picLocks noChangeAspect="1"/>
                      </p:cNvPicPr>
                      <p:nvPr/>
                    </p:nvPicPr>
                    <p:blipFill>
                      <a:blip r:embed="rId8"/>
                      <a:stretch>
                        <a:fillRect/>
                      </a:stretch>
                    </p:blipFill>
                    <p:spPr>
                      <a:xfrm>
                        <a:off x="7212013" y="3777459"/>
                        <a:ext cx="180975" cy="552450"/>
                      </a:xfrm>
                      <a:prstGeom prst="rect">
                        <a:avLst/>
                      </a:prstGeom>
                      <a:noFill/>
                      <a:ln w="9525">
                        <a:noFill/>
                      </a:ln>
                    </p:spPr>
                  </p:pic>
                </p:oleObj>
              </mc:Fallback>
            </mc:AlternateContent>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3.(2018浙江宁波中考,15,★★☆)如图所示,</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=4 N,</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=3 N,此时物体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相对</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于地面静止,物体</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以0.1 m/s的速度在物体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表面向左做匀速直线运动(不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计弹簧测力计、滑轮和绳子的自重及滑轮和绳子之间的摩擦)。下列说法</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错误的是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7000" kern="0" spc="28474"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62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的功率为0.6 W</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B.弹簧测力计读数为9 N</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和地面之间有摩擦力</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D.如果增大</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,物体</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可能向左运动</a:t>
            </a:r>
            <a:endParaRPr lang="zh-CN" altLang="en-US"/>
          </a:p>
        </p:txBody>
      </p:sp>
      <p:pic>
        <p:nvPicPr>
          <p:cNvPr id="3" name="图片 3" descr="textimage45.jpeg"/>
          <p:cNvPicPr>
            <a:picLocks noChangeAspect="1"/>
          </p:cNvPicPr>
          <p:nvPr/>
        </p:nvPicPr>
        <p:blipFill>
          <a:blip r:embed="rId3"/>
          <a:stretch>
            <a:fillRect/>
          </a:stretch>
        </p:blipFill>
        <p:spPr>
          <a:xfrm>
            <a:off x="664944" y="2773995"/>
            <a:ext cx="4255436" cy="173636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224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3565" kern="0" spc="34211"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41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图12-2-2</a:t>
            </a:r>
            <a:endParaRPr lang="zh-CN" altLang="en-US"/>
          </a:p>
        </p:txBody>
      </p:sp>
      <p:pic>
        <p:nvPicPr>
          <p:cNvPr id="3" name="图片 3" descr="textimage1.jpeg"/>
          <p:cNvPicPr>
            <a:picLocks noChangeAspect="1"/>
          </p:cNvPicPr>
          <p:nvPr/>
        </p:nvPicPr>
        <p:blipFill>
          <a:blip r:embed="rId3"/>
          <a:stretch>
            <a:fillRect/>
          </a:stretch>
        </p:blipFill>
        <p:spPr>
          <a:xfrm>
            <a:off x="971468" y="1262485"/>
            <a:ext cx="5204487" cy="3219102"/>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2741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    D</a:t>
            </a:r>
            <a:r>
              <a:rPr lang="zh-CN" altLang="en-US" sz="2010" kern="0" dirty="0" smtClean="0">
                <a:solidFill>
                  <a:srgbClr val="000000"/>
                </a:solidFill>
                <a:latin typeface="Times New Roman" panose="02020603050405020304" pitchFamily="65" charset="-122"/>
                <a:ea typeface="宋体" panose="02010600030101010101" pitchFamily="2" charset="-122"/>
              </a:rPr>
              <a:t>　由图知,水平使用滑轮组,</a:t>
            </a:r>
            <a:r>
              <a:rPr lang="zh-CN" altLang="en-US" sz="2010" i="1" kern="0" dirty="0" smtClean="0">
                <a:solidFill>
                  <a:srgbClr val="000000"/>
                </a:solidFill>
                <a:latin typeface="Times New Roman" panose="02020603050405020304" pitchFamily="65" charset="-122"/>
                <a:ea typeface="宋体" panose="02010600030101010101" pitchFamily="2" charset="-122"/>
              </a:rPr>
              <a:t>n</a:t>
            </a:r>
            <a:r>
              <a:rPr lang="zh-CN" altLang="en-US" sz="2010" kern="0" dirty="0" smtClean="0">
                <a:solidFill>
                  <a:srgbClr val="000000"/>
                </a:solidFill>
                <a:latin typeface="Times New Roman" panose="02020603050405020304" pitchFamily="65" charset="-122"/>
                <a:ea typeface="宋体" panose="02010600030101010101" pitchFamily="2" charset="-122"/>
              </a:rPr>
              <a:t>=2,绳端移动速度</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物</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0.1 m/s=0.</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2 m/s,拉力做功的功率</a:t>
            </a:r>
            <a:r>
              <a:rPr lang="zh-CN" altLang="en-US" sz="2010" i="1" kern="0" dirty="0" smtClean="0">
                <a:solidFill>
                  <a:srgbClr val="000000"/>
                </a:solidFill>
                <a:latin typeface="Times New Roman" panose="02020603050405020304" pitchFamily="65" charset="-122"/>
                <a:ea typeface="宋体" panose="02010600030101010101" pitchFamily="2" charset="-122"/>
              </a:rPr>
              <a:t>P</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v</a:t>
            </a:r>
            <a:r>
              <a:rPr lang="zh-CN" altLang="en-US" sz="2010" kern="0" dirty="0" smtClean="0">
                <a:solidFill>
                  <a:srgbClr val="000000"/>
                </a:solidFill>
                <a:latin typeface="Times New Roman" panose="02020603050405020304" pitchFamily="65" charset="-122"/>
                <a:ea typeface="宋体" panose="02010600030101010101" pitchFamily="2" charset="-122"/>
              </a:rPr>
              <a:t>=3 N</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0.2 m/s=0.6 W,A正确;不计弹簧测力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计、滑轮和绳子的自重及滑轮和绳子之间的摩擦,弹簧测力计的示数</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=3</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dirty="0"/>
              <a:t/>
            </a:r>
            <a:br>
              <a:rPr dirty="0"/>
            </a:b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=3</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3 N=9 N,B正确;物体</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受绳的拉力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3 N=6 N,由于物体</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向左</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做匀速直线运动,则</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=6 N,方向水平向右。对</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受力分析知,</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受水平向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右的</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=4 N、</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对</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水平向左的摩擦力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=6 N、地面对</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的摩擦力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,由力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的平衡有</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,代入数据得</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i="1" kern="0" baseline="-1500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=6 N-4 N=2 N,方向水平向右,C正确;如</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果增大</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对</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的压力和接触面的粗糙程度不变,</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与</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之间的摩擦力不变,</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受力不变,还是处于静止状态,故D错。</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4.(2016山东东营中考,19,★★☆)如图所示,某人在</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处提起物体,请在图中</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画出最省力的绳子绕法。</a:t>
            </a:r>
            <a:endParaRPr lang="zh-CN" altLang="en-US"/>
          </a:p>
          <a:p>
            <a:pPr marL="0" indent="0" eaLnBrk="0" latinLnBrk="1" hangingPunct="0">
              <a:lnSpc>
                <a:spcPct val="150000"/>
              </a:lnSpc>
              <a:spcBef>
                <a:spcPts val="0"/>
              </a:spcBef>
              <a:buNone/>
            </a:pPr>
            <a:r>
              <a:rPr lang="zh-CN" altLang="en-US" sz="7260" kern="0" spc="17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46.jpeg"/>
          <p:cNvPicPr>
            <a:picLocks noChangeAspect="1"/>
          </p:cNvPicPr>
          <p:nvPr/>
        </p:nvPicPr>
        <p:blipFill>
          <a:blip r:embed="rId3"/>
          <a:stretch>
            <a:fillRect/>
          </a:stretch>
        </p:blipFill>
        <p:spPr>
          <a:xfrm>
            <a:off x="540000" y="1797937"/>
            <a:ext cx="1143000" cy="1914525"/>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0727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如图所示</a:t>
            </a:r>
            <a:endParaRPr lang="zh-CN" altLang="en-US" dirty="0"/>
          </a:p>
          <a:p>
            <a:pPr marL="0" indent="0" eaLnBrk="0" latinLnBrk="1" hangingPunct="0">
              <a:lnSpc>
                <a:spcPct val="150000"/>
              </a:lnSpc>
              <a:spcBef>
                <a:spcPts val="0"/>
              </a:spcBef>
              <a:buNone/>
            </a:pPr>
            <a:r>
              <a:rPr lang="zh-CN" altLang="en-US" sz="6965" kern="0" spc="1582"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47.jpeg"/>
          <p:cNvPicPr>
            <a:picLocks noChangeAspect="1"/>
          </p:cNvPicPr>
          <p:nvPr/>
        </p:nvPicPr>
        <p:blipFill>
          <a:blip r:embed="rId3"/>
          <a:stretch>
            <a:fillRect/>
          </a:stretch>
        </p:blipFill>
        <p:spPr>
          <a:xfrm>
            <a:off x="540000" y="1326774"/>
            <a:ext cx="1085850" cy="1828800"/>
          </a:xfrm>
          <a:prstGeom prst="rect">
            <a:avLst/>
          </a:prstGeom>
        </p:spPr>
      </p:pic>
      <p:sp>
        <p:nvSpPr>
          <p:cNvPr id="4" name="TextBox 2"/>
          <p:cNvSpPr txBox="1"/>
          <p:nvPr/>
        </p:nvSpPr>
        <p:spPr>
          <a:xfrm>
            <a:off x="540000" y="3348831"/>
            <a:ext cx="8467200" cy="8760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　</a:t>
            </a:r>
            <a:r>
              <a:rPr lang="zh-CN" altLang="en-US" sz="2010" kern="0" dirty="0" smtClean="0">
                <a:solidFill>
                  <a:srgbClr val="000000"/>
                </a:solidFill>
                <a:latin typeface="Times New Roman" panose="02020603050405020304" pitchFamily="65" charset="-122"/>
                <a:ea typeface="宋体" panose="02010600030101010101" pitchFamily="2" charset="-122"/>
              </a:rPr>
              <a:t>题图中定、动滑轮各一个,人在</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处向上拉绳子,绕成由三股绳子承</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担物重的滑轮组最为省力,如答案图。</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1804981"/>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(2018北京昌平二模)小鹏利用滑轮组及相关器材进行实验,拉力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与重力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的实验数据如表所示。请根据表中数据判断:当</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=8 N时,拉力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N。</a:t>
            </a:r>
            <a:endParaRPr lang="zh-CN" altLang="en-US" dirty="0"/>
          </a:p>
        </p:txBody>
      </p:sp>
      <p:graphicFrame>
        <p:nvGraphicFramePr>
          <p:cNvPr id="4" name="表格 4"/>
          <p:cNvGraphicFramePr>
            <a:graphicFrameLocks noGrp="1"/>
          </p:cNvGraphicFramePr>
          <p:nvPr/>
        </p:nvGraphicFramePr>
        <p:xfrm>
          <a:off x="720000" y="2580768"/>
          <a:ext cx="7739998" cy="943200"/>
        </p:xfrm>
        <a:graphic>
          <a:graphicData uri="http://schemas.openxmlformats.org/drawingml/2006/table">
            <a:tbl>
              <a:tblPr/>
              <a:tblGrid>
                <a:gridCol w="1105714"/>
                <a:gridCol w="1105714"/>
                <a:gridCol w="1105714"/>
                <a:gridCol w="1105714"/>
                <a:gridCol w="1105714"/>
                <a:gridCol w="1105714"/>
                <a:gridCol w="1105714"/>
              </a:tblGrid>
              <a:tr h="471600">
                <a:tc>
                  <a:txBody>
                    <a:bodyPr/>
                    <a:lstStyle/>
                    <a:p>
                      <a:pPr eaLnBrk="0" latinLnBrk="1" hangingPunct="0">
                        <a:lnSpc>
                          <a:spcPct val="150000"/>
                        </a:lnSpc>
                        <a:spcBef>
                          <a:spcPts val="0"/>
                        </a:spcBef>
                      </a:pPr>
                      <a:r>
                        <a:rPr lang="zh-CN" altLang="en-US" sz="1415" i="1" kern="0" dirty="0" smtClean="0">
                          <a:solidFill>
                            <a:srgbClr val="000000"/>
                          </a:solidFill>
                          <a:latin typeface="Times New Roman" panose="02020603050405020304" pitchFamily="65" charset="-122"/>
                          <a:ea typeface="宋体" panose="02010600030101010101" pitchFamily="2" charset="-122"/>
                        </a:rPr>
                        <a:t>G</a:t>
                      </a:r>
                      <a:r>
                        <a:rPr lang="zh-CN" altLang="en-US" sz="1415" kern="0" dirty="0" smtClean="0">
                          <a:solidFill>
                            <a:srgbClr val="000000"/>
                          </a:solidFill>
                          <a:latin typeface="Times New Roman" panose="02020603050405020304" pitchFamily="65" charset="-122"/>
                          <a:ea typeface="宋体" panose="02010600030101010101" pitchFamily="2" charset="-122"/>
                        </a:rPr>
                        <a:t>/N</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6</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9</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12</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15</a:t>
                      </a:r>
                    </a:p>
                  </a:txBody>
                  <a:tcPr marL="45720" marR="45720"/>
                </a:tc>
              </a:tr>
              <a:tr h="471600">
                <a:tc>
                  <a:txBody>
                    <a:bodyPr/>
                    <a:lstStyle/>
                    <a:p>
                      <a:pPr eaLnBrk="0" latinLnBrk="1" hangingPunct="0">
                        <a:lnSpc>
                          <a:spcPct val="150000"/>
                        </a:lnSpc>
                        <a:spcBef>
                          <a:spcPts val="0"/>
                        </a:spcBef>
                      </a:pPr>
                      <a:r>
                        <a:rPr lang="zh-CN" altLang="en-US" sz="1415" i="1" kern="0" dirty="0" smtClean="0">
                          <a:solidFill>
                            <a:srgbClr val="000000"/>
                          </a:solidFill>
                          <a:latin typeface="Times New Roman" panose="02020603050405020304" pitchFamily="65" charset="-122"/>
                          <a:ea typeface="宋体" panose="02010600030101010101" pitchFamily="2" charset="-122"/>
                        </a:rPr>
                        <a:t>F</a:t>
                      </a:r>
                      <a:r>
                        <a:rPr lang="zh-CN" altLang="en-US" sz="1415" kern="0" dirty="0" smtClean="0">
                          <a:solidFill>
                            <a:srgbClr val="000000"/>
                          </a:solidFill>
                          <a:latin typeface="Times New Roman" panose="02020603050405020304" pitchFamily="65" charset="-122"/>
                          <a:ea typeface="宋体" panose="02010600030101010101" pitchFamily="2" charset="-122"/>
                        </a:rPr>
                        <a:t>/N</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0.5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1.3</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2.5</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3.7</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4.9</a:t>
                      </a:r>
                    </a:p>
                  </a:txBody>
                  <a:tcPr marL="45720" marR="45720"/>
                </a:tc>
                <a:tc>
                  <a:txBody>
                    <a:bodyPr/>
                    <a:lstStyle/>
                    <a:p>
                      <a:pPr eaLnBrk="0" latinLnBrk="1" hangingPunct="0">
                        <a:lnSpc>
                          <a:spcPct val="150000"/>
                        </a:lnSpc>
                        <a:spcBef>
                          <a:spcPts val="0"/>
                        </a:spcBef>
                      </a:pPr>
                      <a:r>
                        <a:rPr lang="zh-CN" altLang="en-US" sz="1415" kern="0" dirty="0" smtClean="0">
                          <a:solidFill>
                            <a:srgbClr val="000000"/>
                          </a:solidFill>
                          <a:latin typeface="Times New Roman" panose="02020603050405020304" pitchFamily="65" charset="-122"/>
                          <a:ea typeface="宋体" panose="02010600030101010101" pitchFamily="2" charset="-122"/>
                        </a:rPr>
                        <a:t>6.1</a:t>
                      </a:r>
                    </a:p>
                  </a:txBody>
                  <a:tcPr marL="45720" marR="45720"/>
                </a:tc>
              </a:tr>
            </a:tbl>
          </a:graphicData>
        </a:graphic>
      </p:graphicFrame>
      <p:pic>
        <p:nvPicPr>
          <p:cNvPr id="5" name="图片 4" descr="PPT模板八年级-20.png"/>
          <p:cNvPicPr>
            <a:picLocks noChangeAspect="1"/>
          </p:cNvPicPr>
          <p:nvPr/>
        </p:nvPicPr>
        <p:blipFill>
          <a:blip r:embed="rId3"/>
          <a:stretch>
            <a:fillRect/>
          </a:stretch>
        </p:blipFill>
        <p:spPr>
          <a:xfrm>
            <a:off x="357158" y="705625"/>
            <a:ext cx="4236729" cy="4937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109347"/>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3.3</a:t>
            </a:r>
            <a:endParaRPr lang="zh-CN" altLang="en-US" sz="240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本题借助探究滑轮组的数据记录来考查“获取和处理信息”以及</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利用数学知识加以计算的能力,对物理观念、科学思维、科学探究等素养</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进行了综合考查。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由表格数据可知,3 N</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15 N时,随着物重的增加,拉力均匀增大,物重每</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增加3 N,拉力增大1.2 N,所以,拉力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与重力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的关系为一次函数关系,设</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kG</a:t>
            </a:r>
            <a:r>
              <a:rPr lang="zh-CN" altLang="en-US" sz="2010" kern="0" dirty="0" smtClean="0">
                <a:solidFill>
                  <a:srgbClr val="000000"/>
                </a:solidFill>
                <a:latin typeface="Times New Roman" panose="02020603050405020304" pitchFamily="65" charset="-122"/>
                <a:ea typeface="宋体" panose="02010600030101010101" pitchFamily="2" charset="-122"/>
              </a:rPr>
              <a:t>+</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由表格第三、第四列的数据可得:1.3 N=</a:t>
            </a:r>
            <a:r>
              <a:rPr lang="zh-CN" altLang="en-US" sz="2010" i="1" kern="0" dirty="0" smtClean="0">
                <a:solidFill>
                  <a:srgbClr val="000000"/>
                </a:solidFill>
                <a:latin typeface="Times New Roman" panose="02020603050405020304" pitchFamily="65" charset="-122"/>
                <a:ea typeface="宋体" panose="02010600030101010101" pitchFamily="2" charset="-122"/>
              </a:rPr>
              <a:t>k</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3 N+</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①;2.5 N=</a:t>
            </a:r>
            <a:r>
              <a:rPr lang="zh-CN" altLang="en-US" sz="2010" i="1" kern="0" dirty="0" smtClean="0">
                <a:solidFill>
                  <a:srgbClr val="000000"/>
                </a:solidFill>
                <a:latin typeface="Times New Roman" panose="02020603050405020304" pitchFamily="65" charset="-122"/>
                <a:ea typeface="宋体" panose="02010600030101010101" pitchFamily="2" charset="-122"/>
              </a:rPr>
              <a:t>k</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6 N+</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②。解</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得:</a:t>
            </a:r>
            <a:r>
              <a:rPr lang="zh-CN" altLang="en-US" sz="2010" i="1" kern="0" dirty="0" smtClean="0">
                <a:solidFill>
                  <a:srgbClr val="000000"/>
                </a:solidFill>
                <a:latin typeface="Times New Roman" panose="02020603050405020304" pitchFamily="65" charset="-122"/>
                <a:ea typeface="宋体" panose="02010600030101010101" pitchFamily="2" charset="-122"/>
              </a:rPr>
              <a:t>k</a:t>
            </a:r>
            <a:r>
              <a:rPr lang="zh-CN" altLang="en-US" sz="2010" kern="0" dirty="0" smtClean="0">
                <a:solidFill>
                  <a:srgbClr val="000000"/>
                </a:solidFill>
                <a:latin typeface="Times New Roman" panose="02020603050405020304" pitchFamily="65" charset="-122"/>
                <a:ea typeface="宋体" panose="02010600030101010101" pitchFamily="2" charset="-122"/>
              </a:rPr>
              <a:t>=0.4,将</a:t>
            </a:r>
            <a:r>
              <a:rPr lang="zh-CN" altLang="en-US" sz="2010" i="1" kern="0" dirty="0" smtClean="0">
                <a:solidFill>
                  <a:srgbClr val="000000"/>
                </a:solidFill>
                <a:latin typeface="Times New Roman" panose="02020603050405020304" pitchFamily="65" charset="-122"/>
                <a:ea typeface="宋体" panose="02010600030101010101" pitchFamily="2" charset="-122"/>
              </a:rPr>
              <a:t>k</a:t>
            </a:r>
            <a:r>
              <a:rPr lang="zh-CN" altLang="en-US" sz="2010" kern="0" dirty="0" smtClean="0">
                <a:solidFill>
                  <a:srgbClr val="000000"/>
                </a:solidFill>
                <a:latin typeface="Times New Roman" panose="02020603050405020304" pitchFamily="65" charset="-122"/>
                <a:ea typeface="宋体" panose="02010600030101010101" pitchFamily="2" charset="-122"/>
              </a:rPr>
              <a:t>=0.4代入①得:</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=0.1 N;所以拉力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与重力</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的关系式是:</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=0.4</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+0.1 N,</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当</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=8 N时,拉力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2010" kern="0" dirty="0" smtClean="0">
                <a:solidFill>
                  <a:srgbClr val="000000"/>
                </a:solidFill>
                <a:latin typeface="Times New Roman" panose="02020603050405020304" pitchFamily="65" charset="-122"/>
                <a:ea typeface="宋体" panose="02010600030101010101" pitchFamily="2" charset="-122"/>
              </a:rPr>
              <a:t>=0.4</a:t>
            </a:r>
            <a:r>
              <a:rPr lang="zh-CN" altLang="en-US" sz="2010" i="1" kern="0" dirty="0" smtClean="0">
                <a:solidFill>
                  <a:srgbClr val="000000"/>
                </a:solidFill>
                <a:latin typeface="Times New Roman" panose="02020603050405020304" pitchFamily="65" charset="-122"/>
                <a:ea typeface="宋体" panose="02010600030101010101" pitchFamily="2" charset="-122"/>
              </a:rPr>
              <a:t>G</a:t>
            </a:r>
            <a:r>
              <a:rPr lang="zh-CN" altLang="en-US" sz="2010" kern="0" dirty="0" smtClean="0">
                <a:solidFill>
                  <a:srgbClr val="000000"/>
                </a:solidFill>
                <a:latin typeface="Times New Roman" panose="02020603050405020304" pitchFamily="65" charset="-122"/>
                <a:ea typeface="宋体" panose="02010600030101010101" pitchFamily="2" charset="-122"/>
              </a:rPr>
              <a:t>+0.1 N=0.4</a:t>
            </a:r>
            <a:r>
              <a:rPr lang="zh-CN" altLang="en-US" sz="2010" kern="0" dirty="0" smtClean="0">
                <a:solidFill>
                  <a:srgbClr val="000000"/>
                </a:solidFill>
                <a:latin typeface="Arial Narrow" panose="020B0606020202030204" pitchFamily="65" charset="-122"/>
                <a:ea typeface="Arial Unicode MS" panose="020B0604020202020204"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8 N+0.1 N=3.3 N。</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1.在生产、生活中,人们会用到轮轴,轮轴由具有公共转轴的轮子和轴构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(1)辘轳(如图1所示)就是轮轴的一种,它的侧面图如图2所示,辘轳也可以看</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成是杠杆的变形,辘轳绕着转动的轴心就是支点,作用在把手上的力为动力</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1</a:t>
            </a:r>
            <a:r>
              <a:rPr lang="zh-CN" altLang="en-US" sz="2010" kern="0" dirty="0" smtClean="0">
                <a:solidFill>
                  <a:srgbClr val="000000"/>
                </a:solidFill>
                <a:latin typeface="Times New Roman" panose="02020603050405020304" pitchFamily="65" charset="-122"/>
                <a:ea typeface="宋体" panose="02010600030101010101" pitchFamily="2" charset="-122"/>
              </a:rPr>
              <a:t>,井绳对轴向下的拉力是阻力</a:t>
            </a:r>
            <a:r>
              <a:rPr lang="zh-CN" altLang="en-US" sz="2010" i="1" kern="0" dirty="0" smtClean="0">
                <a:solidFill>
                  <a:srgbClr val="000000"/>
                </a:solidFill>
                <a:latin typeface="Times New Roman" panose="02020603050405020304" pitchFamily="65" charset="-122"/>
                <a:ea typeface="宋体" panose="02010600030101010101" pitchFamily="2" charset="-122"/>
              </a:rPr>
              <a:t>F</a:t>
            </a:r>
            <a:r>
              <a:rPr lang="zh-CN" altLang="en-US" sz="1515" kern="0" baseline="-15000" dirty="0" smtClean="0">
                <a:solidFill>
                  <a:srgbClr val="000000"/>
                </a:solidFill>
                <a:latin typeface="Times New Roman" panose="02020603050405020304" pitchFamily="65" charset="-122"/>
                <a:ea typeface="宋体" panose="02010600030101010101" pitchFamily="2" charset="-122"/>
              </a:rPr>
              <a:t>2</a:t>
            </a:r>
            <a:r>
              <a:rPr lang="zh-CN" altLang="en-US" sz="2010" kern="0" dirty="0" smtClean="0">
                <a:solidFill>
                  <a:srgbClr val="000000"/>
                </a:solidFill>
                <a:latin typeface="Times New Roman" panose="02020603050405020304" pitchFamily="65" charset="-122"/>
                <a:ea typeface="宋体" panose="02010600030101010101" pitchFamily="2" charset="-122"/>
              </a:rPr>
              <a:t>,请在辘轳的侧面图上画出辘轳的杠杆示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意图。通过示意图可以发现辘轳是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杠杆。</a:t>
            </a:r>
            <a:endParaRPr lang="zh-CN" altLang="en-US" dirty="0"/>
          </a:p>
          <a:p>
            <a:pPr marL="0" indent="0" eaLnBrk="0" latinLnBrk="1" hangingPunct="0">
              <a:lnSpc>
                <a:spcPct val="150000"/>
              </a:lnSpc>
              <a:spcBef>
                <a:spcPts val="0"/>
              </a:spcBef>
              <a:buNone/>
            </a:pPr>
            <a:r>
              <a:rPr lang="zh-CN" altLang="en-US" sz="9970" kern="0" spc="47178"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48.jpeg"/>
          <p:cNvPicPr>
            <a:picLocks noChangeAspect="1"/>
          </p:cNvPicPr>
          <p:nvPr/>
        </p:nvPicPr>
        <p:blipFill>
          <a:blip r:embed="rId3"/>
          <a:stretch>
            <a:fillRect/>
          </a:stretch>
        </p:blipFill>
        <p:spPr>
          <a:xfrm>
            <a:off x="571472" y="4063211"/>
            <a:ext cx="5889388" cy="2194995"/>
          </a:xfrm>
          <a:prstGeom prst="rect">
            <a:avLst/>
          </a:prstGeom>
        </p:spPr>
      </p:pic>
      <p:pic>
        <p:nvPicPr>
          <p:cNvPr id="4" name="图片 3" descr="PPT模板-08.png"/>
          <p:cNvPicPr>
            <a:picLocks noChangeAspect="1"/>
          </p:cNvPicPr>
          <p:nvPr/>
        </p:nvPicPr>
        <p:blipFill>
          <a:blip r:embed="rId4"/>
          <a:stretch>
            <a:fillRect/>
          </a:stretch>
        </p:blipFill>
        <p:spPr>
          <a:xfrm>
            <a:off x="500034" y="848501"/>
            <a:ext cx="1941580" cy="381001"/>
          </a:xfrm>
          <a:prstGeom prst="rect">
            <a:avLst/>
          </a:prstGeom>
        </p:spPr>
      </p:pic>
      <p:sp>
        <p:nvSpPr>
          <p:cNvPr id="5" name="矩形 4"/>
          <p:cNvSpPr/>
          <p:nvPr/>
        </p:nvSpPr>
        <p:spPr>
          <a:xfrm>
            <a:off x="714348" y="6270024"/>
            <a:ext cx="5205271" cy="507831"/>
          </a:xfrm>
          <a:prstGeom prst="rect">
            <a:avLst/>
          </a:prstGeom>
        </p:spPr>
        <p:txBody>
          <a:bodyPr wrap="none">
            <a:spAutoFit/>
          </a:bodyPr>
          <a:lstStyle/>
          <a:p>
            <a:pPr eaLnBrk="0" latinLnBrk="1" hangingPunct="0">
              <a:lnSpc>
                <a:spcPct val="150000"/>
              </a:lnSpc>
            </a:pPr>
            <a:r>
              <a:rPr lang="zh-CN" altLang="en-US" kern="0" dirty="0" smtClean="0">
                <a:solidFill>
                  <a:srgbClr val="000000"/>
                </a:solidFill>
                <a:latin typeface="Times New Roman" panose="02020603050405020304" pitchFamily="65" charset="-122"/>
                <a:ea typeface="宋体" panose="02010600030101010101" pitchFamily="2" charset="-122"/>
              </a:rPr>
              <a:t>图1　　　　　　　　　　　           　　　　　图2</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197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7455" kern="0" spc="49692"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图3</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(2)动手探究:选用身边的器材探究轮轴的特点完成实验,如:圆珠笔芯(可以</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选用油性笔笔芯或普通圆珠笔笔芯,如图3所示),若手头没有圆珠笔笔芯也</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可以选用其他一头粗一头细的笔芯代替。该实验不考虑摩擦力不同对结</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果的影响。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①左手捏紧笔头,右手旋转笔管,则左手不能使笔头部分保持不被旋转。</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②左手捏紧笔管,右手旋转笔头,则左手能使笔管部分保持不被旋转。</a:t>
            </a:r>
            <a:endParaRPr lang="zh-CN" altLang="en-US" dirty="0"/>
          </a:p>
        </p:txBody>
      </p:sp>
      <p:pic>
        <p:nvPicPr>
          <p:cNvPr id="3" name="图片 3" descr="textimage49.jpeg"/>
          <p:cNvPicPr>
            <a:picLocks noChangeAspect="1"/>
          </p:cNvPicPr>
          <p:nvPr/>
        </p:nvPicPr>
        <p:blipFill>
          <a:blip r:embed="rId3"/>
          <a:stretch>
            <a:fillRect/>
          </a:stretch>
        </p:blipFill>
        <p:spPr>
          <a:xfrm>
            <a:off x="785786" y="777063"/>
            <a:ext cx="6771999" cy="1839637"/>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③当笔管转动一圈,笔头也转动一圈,由于笔头的直径小于笔管的直径,所</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以捏住笔管的手比捏住笔头的手费距离。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根据以上实验,圆珠笔笔芯也相当于轮轴,笔管相当于</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(填“轮”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或“轴”),笔头相当于</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(填“轮”或“轴”),所以使用轮轴时,当</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轮带动轴,则</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(填“省”或“费”)力,但</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(填“省”或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“费”)距离。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(3)应用:①通过以上学习,判断图4中不是轮轴的实例是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②体重相同、力气一样的</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两同学在玩游戏。</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握住如图5所示球棒的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细端,</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握住球棒的粗端,各自向相反方向拧,获胜者是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6475" kern="0" spc="50672"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50.jpeg"/>
          <p:cNvPicPr>
            <a:picLocks noChangeAspect="1"/>
          </p:cNvPicPr>
          <p:nvPr/>
        </p:nvPicPr>
        <p:blipFill>
          <a:blip r:embed="rId3"/>
          <a:stretch>
            <a:fillRect/>
          </a:stretch>
        </p:blipFill>
        <p:spPr>
          <a:xfrm>
            <a:off x="540000" y="4794075"/>
            <a:ext cx="7258050" cy="1685925"/>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277377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(1)如图　省力　(2)轮　轴　省　费　(3)①D　②</a:t>
            </a:r>
            <a:r>
              <a:rPr lang="zh-CN" altLang="en-US" sz="2010" i="1" kern="0" dirty="0" smtClean="0">
                <a:solidFill>
                  <a:srgbClr val="000000"/>
                </a:solidFill>
                <a:latin typeface="Times New Roman" panose="02020603050405020304" pitchFamily="65" charset="-122"/>
                <a:ea typeface="宋体" panose="02010600030101010101" pitchFamily="2" charset="-122"/>
              </a:rPr>
              <a:t>B</a:t>
            </a:r>
            <a:endParaRPr lang="zh-CN" altLang="en-US" dirty="0"/>
          </a:p>
          <a:p>
            <a:pPr marL="0" indent="0" eaLnBrk="0" latinLnBrk="1" hangingPunct="0">
              <a:lnSpc>
                <a:spcPct val="150000"/>
              </a:lnSpc>
              <a:spcBef>
                <a:spcPts val="0"/>
              </a:spcBef>
              <a:buNone/>
            </a:pPr>
            <a:r>
              <a:rPr lang="zh-CN" altLang="en-US" sz="10005" kern="0" spc="9045"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51.jpeg"/>
          <p:cNvPicPr>
            <a:picLocks noChangeAspect="1"/>
          </p:cNvPicPr>
          <p:nvPr/>
        </p:nvPicPr>
        <p:blipFill>
          <a:blip r:embed="rId3"/>
          <a:stretch>
            <a:fillRect/>
          </a:stretch>
        </p:blipFill>
        <p:spPr>
          <a:xfrm>
            <a:off x="540000" y="1388480"/>
            <a:ext cx="2419350" cy="2714625"/>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412741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正确解答本题需要从题干中获取有效信息,考查了全面利用简单机</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械“物理观念”解答实际问题的能力,对物理观念、科学思维、科学探究</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等素养进行了综合考查。(1)辘轳相当于杠杆。其支点在轴心,阻力作用在</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轴上,动力作用在轮上;动力臂大于阻力臂,所以辘轳是一个省力杠杆。(2)</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用圆珠笔笔芯探究轮轴的实验中,笔管相当于轮,而笔头相当于轴。使用轮</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轴时,当轮带动轴,轮半径大于轴半径,省力但费距离。(3)①螺丝刀、方向</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盘和扳手在使用时都是轮轴,羊角锤在使用时不是轮轴;②体重相同、力气</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一样的</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和</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两同学,</a:t>
            </a: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握住球棒的细端,</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握住球棒的粗端,</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端半径大省力,</a:t>
            </a:r>
            <a:r>
              <a:rPr dirty="0"/>
              <a:t/>
            </a:r>
            <a:br>
              <a:rPr dirty="0"/>
            </a:br>
            <a:r>
              <a:rPr lang="zh-CN" altLang="en-US" sz="2010" i="1" kern="0" dirty="0" smtClean="0">
                <a:solidFill>
                  <a:srgbClr val="000000"/>
                </a:solidFill>
                <a:latin typeface="Times New Roman" panose="02020603050405020304" pitchFamily="65" charset="-122"/>
                <a:ea typeface="宋体" panose="02010600030101010101" pitchFamily="2" charset="-122"/>
              </a:rPr>
              <a:t>A</a:t>
            </a:r>
            <a:r>
              <a:rPr lang="zh-CN" altLang="en-US" sz="2010" kern="0" dirty="0" smtClean="0">
                <a:solidFill>
                  <a:srgbClr val="000000"/>
                </a:solidFill>
                <a:latin typeface="Times New Roman" panose="02020603050405020304" pitchFamily="65" charset="-122"/>
                <a:ea typeface="宋体" panose="02010600030101010101" pitchFamily="2" charset="-122"/>
              </a:rPr>
              <a:t>端半径小费力,因此</a:t>
            </a:r>
            <a:r>
              <a:rPr lang="zh-CN" altLang="en-US" sz="2010" i="1" kern="0" dirty="0" smtClean="0">
                <a:solidFill>
                  <a:srgbClr val="000000"/>
                </a:solidFill>
                <a:latin typeface="Times New Roman" panose="02020603050405020304" pitchFamily="65" charset="-122"/>
                <a:ea typeface="宋体" panose="02010600030101010101" pitchFamily="2" charset="-122"/>
              </a:rPr>
              <a:t>B</a:t>
            </a:r>
            <a:r>
              <a:rPr lang="zh-CN" altLang="en-US" sz="2010" kern="0" dirty="0" smtClean="0">
                <a:solidFill>
                  <a:srgbClr val="000000"/>
                </a:solidFill>
                <a:latin typeface="Times New Roman" panose="02020603050405020304" pitchFamily="65" charset="-122"/>
                <a:ea typeface="宋体" panose="02010600030101010101" pitchFamily="2" charset="-122"/>
              </a:rPr>
              <a:t>同学获胜。</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7496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例2  </a:t>
            </a:r>
            <a:r>
              <a:rPr lang="zh-CN" altLang="en-US" sz="2010" kern="0" dirty="0" smtClean="0">
                <a:solidFill>
                  <a:srgbClr val="000000"/>
                </a:solidFill>
                <a:latin typeface="Times New Roman" panose="02020603050405020304" pitchFamily="65" charset="-122"/>
                <a:ea typeface="宋体" panose="02010600030101010101" pitchFamily="2" charset="-122"/>
              </a:rPr>
              <a:t> 用相同的滑轮组装成如图所示的滑轮组,</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用它们提起相同的物体时最省力的绕绳方法是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2225" kern="0" spc="44925"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jpeg"/>
          <p:cNvPicPr>
            <a:picLocks noChangeAspect="1"/>
          </p:cNvPicPr>
          <p:nvPr/>
        </p:nvPicPr>
        <p:blipFill>
          <a:blip r:embed="rId3"/>
          <a:stretch>
            <a:fillRect/>
          </a:stretch>
        </p:blipFill>
        <p:spPr>
          <a:xfrm>
            <a:off x="540000" y="1898791"/>
            <a:ext cx="7258050" cy="3362324"/>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2.(2018浙江湖州期末)小科、小明和小红进行探究定滑轮的特点的实验。</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(1)这个探究活动中弹簧测力计需要测量的量是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lang="zh-CN" altLang="en-US" sz="2010" u="sng" kern="0" dirty="0" smtClean="0">
                <a:solidFill>
                  <a:srgbClr val="000000"/>
                </a:solidFill>
                <a:latin typeface="Times New Roman" panose="02020603050405020304" pitchFamily="65" charset="-122"/>
                <a:ea typeface="宋体" panose="02010600030101010101" pitchFamily="2" charset="-122"/>
              </a:rPr>
            </a:b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(2)小科、小明和小红分别利用如图甲、乙和丙所示方法对弹簧测力计进</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行调零。然后他们进行图丁的实验操作,则正确的实验操作是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A.甲　    B.乙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C.丙　    D.都可以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(3)本实验始终利用图丁的方式拉弹簧测力计,对下列实验探究方案的分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析,最合理的是</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A.方案一:拉相同数量钩码,多次测量求平均值。</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B.方案二:拉不同数量钩码,各测一组数据。</a:t>
            </a:r>
            <a:endParaRPr lang="zh-CN" alt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4085" kern="0" spc="40213"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pic>
        <p:nvPicPr>
          <p:cNvPr id="3" name="图片 3" descr="textimage52.jpeg"/>
          <p:cNvPicPr>
            <a:picLocks noChangeAspect="1"/>
          </p:cNvPicPr>
          <p:nvPr/>
        </p:nvPicPr>
        <p:blipFill>
          <a:blip r:embed="rId3"/>
          <a:stretch>
            <a:fillRect/>
          </a:stretch>
        </p:blipFill>
        <p:spPr>
          <a:xfrm>
            <a:off x="540000" y="1006227"/>
            <a:ext cx="6896100" cy="390525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3251403"/>
          </a:xfrm>
          <a:prstGeom prst="rect">
            <a:avLst/>
          </a:prstGeom>
          <a:noFill/>
        </p:spPr>
        <p:txBody>
          <a:bodyPr wrap="square" lIns="0" tIns="0" rIns="0" bIns="0" rtlCol="0">
            <a:spAutoFit/>
          </a:bodyPr>
          <a:lstStyle/>
          <a:p>
            <a:pPr eaLnBrk="0" latinLnBrk="1" hangingPunct="0">
              <a:lnSpc>
                <a:spcPct val="150000"/>
              </a:lnSpc>
            </a:pPr>
            <a:r>
              <a:rPr lang="zh-CN" altLang="en-US" sz="2010" b="1" kern="0" dirty="0" smtClean="0">
                <a:solidFill>
                  <a:srgbClr val="000000"/>
                </a:solidFill>
                <a:latin typeface="Times New Roman" panose="02020603050405020304" pitchFamily="65" charset="-122"/>
                <a:ea typeface="宋体" panose="02010600030101010101" pitchFamily="2" charset="-122"/>
              </a:rPr>
              <a:t>答案</a:t>
            </a:r>
            <a:r>
              <a:rPr lang="zh-CN" altLang="en-US" sz="2010" kern="0" dirty="0" smtClean="0">
                <a:solidFill>
                  <a:srgbClr val="000000"/>
                </a:solidFill>
                <a:latin typeface="Times New Roman" panose="02020603050405020304" pitchFamily="65" charset="-122"/>
                <a:ea typeface="宋体" panose="02010600030101010101" pitchFamily="2" charset="-122"/>
              </a:rPr>
              <a:t>　(1)绳子自由端的拉力和物体的重力　(2)B　(3)B</a:t>
            </a:r>
            <a:endParaRPr lang="zh-CN" altLang="en-US" sz="2400" dirty="0" smtClean="0"/>
          </a:p>
          <a:p>
            <a:pPr marL="0" indent="0" eaLnBrk="0" latinLnBrk="1" hangingPunct="0">
              <a:lnSpc>
                <a:spcPct val="150000"/>
              </a:lnSpc>
              <a:spcBef>
                <a:spcPts val="0"/>
              </a:spcBef>
              <a:buNone/>
            </a:pPr>
            <a:r>
              <a:rPr lang="zh-CN" altLang="en-US" sz="2010" b="1" kern="0" dirty="0" smtClean="0">
                <a:solidFill>
                  <a:srgbClr val="000000"/>
                </a:solidFill>
                <a:latin typeface="Times New Roman" panose="02020603050405020304" pitchFamily="65" charset="-122"/>
                <a:ea typeface="宋体" panose="02010600030101010101" pitchFamily="2" charset="-122"/>
              </a:rPr>
              <a:t>解析</a:t>
            </a:r>
            <a:r>
              <a:rPr lang="zh-CN" altLang="en-US" sz="2010" kern="0" dirty="0" smtClean="0">
                <a:solidFill>
                  <a:srgbClr val="000000"/>
                </a:solidFill>
                <a:latin typeface="Times New Roman" panose="02020603050405020304" pitchFamily="65" charset="-122"/>
                <a:ea typeface="宋体" panose="02010600030101010101" pitchFamily="2" charset="-122"/>
              </a:rPr>
              <a:t>　本题通过图示实验解读考查了“基于实验得出结论”的探究能力,</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通过分析实验方案考查了“评估、反思”探究能力。(1)用弹簧测力计来</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测绳子自由端的拉力和物体的重力;(2)图丁将弹簧测力计倒过来使用,需</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要考虑弹簧测力计外壳重力的影响,使用前需要倒过来调零,故乙操作正</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确,故选B;(3)多次测量求平均值可以减小误差,而我们是研究定滑轮的特</a:t>
            </a:r>
            <a:r>
              <a:rPr dirty="0"/>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点,应选不同数量的钩码,各测一组数据。方案二合理,故选B。</a:t>
            </a:r>
            <a:endParaRPr lang="zh-CN" altLang="en-US" dirty="0"/>
          </a:p>
        </p:txBody>
      </p:sp>
    </p:spTree>
  </p:cSld>
  <p:clrMapOvr>
    <a:masterClrMapping/>
  </p:clrMapOvr>
</p:sld>
</file>

<file path=ppt/theme/theme1.xml><?xml version="1.0" encoding="utf-8"?>
<a:theme xmlns:a="http://schemas.openxmlformats.org/drawingml/2006/main" name="主题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八年级PPT模板</Template>
  <TotalTime>0</TotalTime>
  <Words>1232</Words>
  <Application>Microsoft Office PowerPoint</Application>
  <PresentationFormat>自定义</PresentationFormat>
  <Paragraphs>341</Paragraphs>
  <Slides>92</Slides>
  <Notes>91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92</vt:i4>
      </vt:variant>
    </vt:vector>
  </HeadingPairs>
  <TitlesOfParts>
    <vt:vector size="94" baseType="lpstr">
      <vt:lpstr>主题2</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User</cp:lastModifiedBy>
  <cp:revision>141</cp:revision>
  <dcterms:created xsi:type="dcterms:W3CDTF">2019-10-09T09:16:00Z</dcterms:created>
  <dcterms:modified xsi:type="dcterms:W3CDTF">2020-04-10T13:11:58Z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