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  <p:sldId id="4004" r:id="rId45"/>
    <p:sldId id="4005" r:id="rId46"/>
    <p:sldId id="4006" r:id="rId47"/>
    <p:sldId id="4007" r:id="rId48"/>
    <p:sldId id="4008" r:id="rId49"/>
    <p:sldId id="4009" r:id="rId50"/>
    <p:sldId id="4010" r:id="rId51"/>
  </p:sldIdLst>
  <p:sldSz cx="9144000" cy="6858000" type="screen4x3"/>
  <p:notesSz cx="6858000" cy="9144000"/>
  <p:custDataLst>
    <p:tags r:id="rId5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3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第七章  力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71830" y="1437640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（2）使用方法：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“</a:t>
            </a:r>
            <a:r>
              <a:rPr lang="zh-CN" sz="28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看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”：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、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、指针是否指零.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“</a:t>
            </a:r>
            <a:r>
              <a:rPr lang="zh-CN" sz="28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调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”：指针调零，即要使指针指在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 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上.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“</a:t>
            </a:r>
            <a:r>
              <a:rPr lang="zh-CN" sz="28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拉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”：要使弹簧测力计的轴线方向与受力方向一致. 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“</a:t>
            </a:r>
            <a:r>
              <a:rPr lang="zh-CN" sz="28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读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”：要等指针稳定后再读数，视线与指针相平，读数=挂钩受力. 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（3）注意事项：加在弹簧测力计上的力不许超过它的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 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. 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8365" y="1973580"/>
            <a:ext cx="1424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量程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7155" y="1960880"/>
            <a:ext cx="1424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分度值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0640" y="2495550"/>
            <a:ext cx="1776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零刻度线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2215" y="5564505"/>
            <a:ext cx="1424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量程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71830" y="1365885"/>
            <a:ext cx="78955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4490" marR="0" lvl="0" indent="-36449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1.重力的概念：由于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而受的力叫重力. 通常用字母G表示.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25844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重力的施力物体是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     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 重力的三要素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（1）重力大小：G=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，其中g=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，它表示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                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（2）重力的方向：总是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.（注意不是垂直向下）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（3）重力的作用点：在物体的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上.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1968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质地均匀外形规则物体的重心，在它的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2800" u="sng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 u="sng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19685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u="sng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处. 如球的重心在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重心不一定在物体上.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6355" y="791845"/>
            <a:ext cx="789559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41960" marR="0" lvl="0" indent="-441960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三、 重力</a:t>
            </a:r>
            <a:r>
              <a:rPr 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（10年10考）</a:t>
            </a:r>
            <a:endParaRPr lang="zh-CN" sz="2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66883" y="136588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地球的吸引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18381" y="21710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地球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82391" y="3026410"/>
            <a:ext cx="6565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21463" y="3026410"/>
            <a:ext cx="13582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9.8N/kg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02853" y="3448685"/>
            <a:ext cx="57270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质量为1kg的物体所受的重力为9.8N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64711" y="389763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竖直向下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52161" y="47529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重心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68095" y="5140325"/>
            <a:ext cx="72269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几何中心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34991" y="5582920"/>
            <a:ext cx="9867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球心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223710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例题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（2018·成都改编）在“探究重力与质量的关系”的实验中：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（1）在实验过程中，需要的测量工具有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和     　　　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（2）测量物体重力前，除了观察弹簧测力计的量程和分度值外，还应将弹簧测力计在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方向调零.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剖析重点实验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129571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探究物体所受重力大小与物体质量的关系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8032" y="32842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天平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4144" y="383032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弹簧测力计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5177" y="48240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竖直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21815" y="4928235"/>
            <a:ext cx="5500370" cy="13963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21920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21360" indent="-72136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（3）测量物体重力时，应将物体挂在弹簧测力计下并让它处于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状态，这时弹簧测力计的示数（即拉力大小）就等于物体的重力.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721360" indent="-72136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（4）根据实验测得的数据可知：物体所受重力G与物体质量m的比值为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N/kg.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721360" indent="-72136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（5）分析表中实验数据，得出的结论是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721360" indent="-721360"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1722" y="17424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静止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5077" y="327660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9.8 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4197" y="4283075"/>
            <a:ext cx="447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物体所受重力与质量成正比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24205" y="165036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08635" indent="-508635"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（6）实验小组的小虹同学提出：“还可以测量其他物体的质量和重力，将这些数据与本次实验的数据放到一起来寻找规律. ”而同组的小宇同学不赞同，他认为“必须全部用本次实验的物体的重力与质量的数据来寻找规律”. 你认为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同学的观点是正确的.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u="sng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8337" y="42329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663065"/>
            <a:ext cx="7895590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（7）本实验需要多次测量，其目的与以下实验中多次测量的目的不相同的是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53390" indent="-5016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A. 探究同种物质的质量和体积的关系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3111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B. 探究反射角与入射角的关系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3111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C. 用刻度尺测量物体的长度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（8）若干年后，小宇在我国建成的太空站工作时，你认为他用同样的器材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（选填“能”或“不能”）完成该探究.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07712" y="21164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6547" y="44811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不能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599122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对物体运动状态改变的理解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193992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以下是我们生活中常见到的几种现象：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①用力揉面团，面团形状发生变化；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②篮球撞在篮板上被弹回；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③用力握小皮球，皮球瘪了；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④一阵风把地面上的灰尘吹得漫天飞舞.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在这些现象中，物体因为受力而改变运动状态的是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，物体因为受力而改变形状的是　     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. （填序号）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290" y="4979670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②④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5880" y="5542280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①③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74688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【点拨1】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（1）运动状态包括：速度的大小和方向.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（2）速度大小和方向任一改变或全部改变，运动状态就改变. 速度的大小改变，如：物体由静止变为运动、物体由运动变为静止、加速或者减速等；速度的方向改变，如：物体做曲线运动、转弯等.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24205" y="174688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：（2019·北部湾）“足球进校园”活动的开展，使同学们越来越喜欢足球运动. 下列现象不属于力改变物体运动状态的是（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足球在空中沿弧线飞行          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足球在草地上越滚越慢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被踩在脚下的足球变扁          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守门员抱住飞来的足球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3835" y="282765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520" y="3947795"/>
            <a:ext cx="7426960" cy="1115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4205" y="2320925"/>
            <a:ext cx="789559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例2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如图是一个物体所受重力的示意图，其中正确的是（ 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5790" y="290639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083945"/>
            <a:ext cx="784860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二、对物体所受重力的方向是竖直向下的理解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612073"/>
            <a:ext cx="8170863" cy="1641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82040" indent="-1082040" algn="just">
              <a:lnSpc>
                <a:spcPct val="12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考点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通过常见事例或实验，了解重力、弹力，认识力的作用效果.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935" indent="-627380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考点2.用示意图描述力. 会测量力的大小.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107156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184499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860" y="1732598"/>
            <a:ext cx="825182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【点拨2】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竖直向下是指无论物体与支持面的关系如何变化，重力的方向总是与水平面垂直. 而垂直向下指垂直于某个平面向下，该平面不一定是水平面. 压力和支持力的方向都垂直于接触面. 为了研究方便，常把力的作用点画在物体的重心上.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9585" y="2823210"/>
            <a:ext cx="2813050" cy="2950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：如图1是地球表面附近的一些物体，请画出飞机所受重力的示意图.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2120" y="2516505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65" y="2966720"/>
            <a:ext cx="3355340" cy="29311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1195" y="1155700"/>
            <a:ext cx="354139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三、 画力的示意图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1796415"/>
            <a:ext cx="789559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如图2，画出静止在地面上的物体的受力示意图.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9370" y="3508375"/>
            <a:ext cx="3985260" cy="21139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33755" y="2912745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580" y="3215005"/>
            <a:ext cx="4182745" cy="30124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746885"/>
            <a:ext cx="789559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【点拨3】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画力的示意图步骤：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" y="2601595"/>
            <a:ext cx="8691880" cy="151193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变式1：物体在水平面上运动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（1）在图3中画出在地面上匀速向右行驶的汽车的受力示意图.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0170" y="3479800"/>
            <a:ext cx="3028950" cy="2536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3463925"/>
            <a:ext cx="3248660" cy="27127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6280" y="2886075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9880" y="3792855"/>
            <a:ext cx="2690495" cy="24803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变式2：物体在斜面上静止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（2）（2018·桂林）请画出图4中放在斜面上静止的物体所受作用力的示意图.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6280" y="2957830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610" y="3457575"/>
            <a:ext cx="3030855" cy="28155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5530" y="3869055"/>
            <a:ext cx="3450590" cy="2390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变式3：物体在光滑斜面上运动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（3）（2019苏州）如图5所示，物块沿绝对光滑的斜面下滑，请画出物块受力的示意图.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3029585"/>
            <a:ext cx="3322955" cy="26860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6280" y="2957830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变式4：物体在粗糙斜面上运动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（4）（2018·临沂）如图6所示，物体沿斜面匀速下滑，请画出物体受力的示意图. （O为物体的重心）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885" y="3910330"/>
            <a:ext cx="2660015" cy="2316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0" y="3474720"/>
            <a:ext cx="3042920" cy="22936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6280" y="3388360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变式5：物体随另一物体运动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（5）（2018·大庆）如图7所示，请画出随传送带一起向下匀速运动的小物块的受力示意图.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0055" y="3479800"/>
            <a:ext cx="2355850" cy="226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775" y="2957830"/>
            <a:ext cx="2841625" cy="29343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6280" y="2957830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388110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（2019·乐山）小红穿上旱冰鞋向右用力推墙，会被墙向左推开（如图8所示）.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人先对墙施加了推力，然后墙再对人施加推力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墙对人的推力大于人对墙的推力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人对墙的推力与墙对人的推力是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一对平衡力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人对墙的推力与墙对人的推力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是一对相互作用力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8415" y="245808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9555" y="3581400"/>
            <a:ext cx="1971040" cy="27127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2138680"/>
            <a:ext cx="788606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近几年广东省中考对本章知识的考查主要集中在力的概念、作用效果和三要素，弹簧测力计的原理及使用，重力与质量关系，考查内容一般难度不大，要求不高. 因此，复习时以掌握基础知识、正确理解概念为主. 题型多为选择题、填空题、作图题、综合能力题.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23983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72845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（2019·沈阳）一个金属小球从斜面顶端由静止开始滚下，到达水平桌面后受条形磁体吸引，不再沿直线运动，如图9所示. 下列判断正确的是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该实验所用的金属球一定是铜球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小球在斜面顶端时，具有动能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小球从斜面滚下的过程中，重力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势能增大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小球运动的过程中，运动状态不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断改变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5680" y="279019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62675" y="3500755"/>
            <a:ext cx="2585085" cy="1718945"/>
            <a:chOff x="9705" y="5513"/>
            <a:chExt cx="4071" cy="270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05" y="6066"/>
              <a:ext cx="3792" cy="215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1962" y="5513"/>
              <a:ext cx="1815" cy="9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3418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（2019·内江）如图10所示，坐在船上的人，用力推另一只船，船就相互远离而去，这个现象表明力的作用是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的，力可以改变物体的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状态.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8525" y="277685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相互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6025" y="329882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运动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7405" y="4231640"/>
            <a:ext cx="3288665" cy="15494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72845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（2019·南京）如图11所示，两辆相同的小车上分别固定一块磁体和一个铁块，将它们靠近到一定距离后由静止释放，两小车同时运动.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两小车相互远离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小车运动起来是因为小车有惯性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磁体对铁块有作用力，同时铁块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对磁体也有作用力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磁体对铁块的作用力和铁块受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到的重力是一对平衡力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4360" y="279019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7430" y="3130550"/>
            <a:ext cx="2589530" cy="11811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239520"/>
            <a:ext cx="7706995" cy="5229225"/>
            <a:chOff x="210" y="803"/>
            <a:chExt cx="12594" cy="8235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1569"/>
              <a:ext cx="12593" cy="7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 （2019·巴中）下列关于力的说法正确的是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（ 　　） 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A. 空中自由下落的小球速度越来越快，小球的惯性力越来越大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B. 踢足球时脚对足球的力和足球对脚的力是一对平衡力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C. 力的大小、方向和作用点都可能影响力的作用效果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D. 物体的重心一定在物体上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3474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力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62355" y="228219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000" y="1244600"/>
            <a:ext cx="762000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（2019·广东）头球是足球比赛中常用的技术.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头球过程中，头对足球的力改变了足球的运动状态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足球被顶飞，是因为头对足球的力大于足球对头的力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头对足球的作用力消失时，足球的惯性也消失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足球在空中飞行时，以运动员为参照物，足球是静止的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3610" y="185864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75" y="2539365"/>
            <a:ext cx="4793615" cy="3648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如图所示的现象中，力的作用效果跟其他三图不同的是（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4580" y="184721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4688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（2019·邵阳）俗话说“鸡蛋碰石头——自不量力”，从物理学角度看（ 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石头对鸡蛋的作用力更大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先有石头对鸡蛋的作用力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鸡蛋对石头的没有作用力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石头和鸡蛋间同时有等大的相互作用力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41875" y="2318385"/>
            <a:ext cx="1565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D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用一水平推力推矿泉水瓶的下部，水瓶会沿桌面滑动，用同样大小的水平推力推矿泉水瓶的上部，水瓶会翻倒. 这说明力的作用效果与（ 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力的大小有关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力的方向有关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力的作用点有关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受力面积有关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7415" y="3335020"/>
            <a:ext cx="144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4688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（2019·盐城）4月28日，马龙夺得“2019年布达佩斯世乒赛男子单打”冠军，成为54年来获得三连冠的第一人. 决赛中，马龙将迎面飞来的球扣回，这一现象表明球受到的作用力改变了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，该力的施力物体是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 球离开球拍后，由于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仍向前运动.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2525" y="3321685"/>
            <a:ext cx="170434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    运动状态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02680" y="3794760"/>
            <a:ext cx="144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球拍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6535" y="4360545"/>
            <a:ext cx="144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惯性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8943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（2016·枣庄）如图12所示，一根弹簧，一端固定在竖直墙上，在弹性限度内用手水平向右拉伸弹簧的另一端. 下列有关“弹簧形变产生的力”的描述正确的是（ 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手对弹簧的拉力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弹簧对手的拉力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墙对弹簧的拉力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以上说法都不正确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9810" y="338264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弹力及弹簧测力计</a:t>
            </a:r>
            <a:endParaRPr lang="zh-CN" altLang="en-US" sz="2800" b="1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0" y="3593465"/>
            <a:ext cx="3266440" cy="18846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1150938" y="119094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知识结构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8440" y="2159635"/>
            <a:ext cx="8707120" cy="2540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6565" y="1675130"/>
            <a:ext cx="823087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（2017·宜昌）几位同学使用同一弹簧拉力器锻炼身体，每位同学都可以将弹簧拉力器拉开至两臂伸直. 两臂伸直时，对弹簧拉力器拉力最大的是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几位同学都一样大	B. 手臂长的同学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体重大的同学	     	D. 力气大的同学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1845" y="327215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（2019·常德）如图13所示，弹簧测力计和细线的重力及一切摩擦均不计，物重G=5N. 则弹簧测力计A的示数为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N，弹簧测力计B的示数为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4925" y="236664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7375" y="285686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7055" y="3165475"/>
            <a:ext cx="2980690" cy="305752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4720" y="3444875"/>
            <a:ext cx="1086485" cy="2658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0. （2017·贵港改编）弹簧测力计是用来测量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的仪器，它是利用在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内，弹簧受到的拉力越大，弹簧的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就越长的原理制成的. 使用弹簧测力计之前，要先观察弹簧测力计的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，并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调整指针在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如图14所示，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弹簧测力计的量程是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N，分度值是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N，所测物体M受到的重力是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00" y="1837690"/>
            <a:ext cx="1254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8010" y="1863090"/>
            <a:ext cx="1844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弹性限度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8120" y="2359660"/>
            <a:ext cx="1644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伸长量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3380" y="3369945"/>
            <a:ext cx="1254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量程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9050" y="3369945"/>
            <a:ext cx="1543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分度值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13380" y="3891915"/>
            <a:ext cx="1706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零刻度线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0625" y="4395470"/>
            <a:ext cx="1254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4040" y="4923790"/>
            <a:ext cx="1254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0.2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8010" y="4917440"/>
            <a:ext cx="1254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760" y="2943225"/>
            <a:ext cx="4094480" cy="29756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818640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如图所示的图像中，能表示物体所受重力与质量的关系的图像是（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0510" y="242125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  </a:t>
            </a:r>
            <a:r>
              <a:rPr lang="zh-CN" altLang="en-US" sz="2800" b="1">
                <a:sym typeface="+mn-ea"/>
              </a:rPr>
              <a:t> 重力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820" y="2962275"/>
            <a:ext cx="7198360" cy="22136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531620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（2017·天津）利用铅垂线和三角尺判断桌面是否水平，如图所示的做法正确的是（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93205" y="2058670"/>
            <a:ext cx="1628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88110"/>
            <a:ext cx="799655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13.树上的苹果落向地面是由于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作用的结果，其施力物体是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泥瓦工人通常用重垂线来检验砌的墙是否竖直，这是根据重力的方向总是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的原理.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 （2017·南山模拟）一个物体的重力为30N，它的质量是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kg；月球对它表面附近的物体的引力是地球对地面附近同一物体引力的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1/6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，若月球上宇航员的总质量为90kg，则月球对他的引力为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N；一个桥头立着20t的限重标志，这座桥面受到的压力超过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N就可能发生危险. （g=10N/kg）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4745" y="1316355"/>
            <a:ext cx="288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重力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5460" y="1757045"/>
            <a:ext cx="288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地球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1135" y="2612390"/>
            <a:ext cx="288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竖直向下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9730" y="3470910"/>
            <a:ext cx="288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4520" y="4750435"/>
            <a:ext cx="288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5075" y="5203190"/>
            <a:ext cx="288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5280" y="3963035"/>
            <a:ext cx="2701290" cy="24060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15. （2017·杭州）小金对太空中的星球比较感兴趣，他从网上查得：甲、乙两个星球表面上物体的重力（G）与其质量（m）的关系图像如图15所示. 从图中信息可知，相同质量的物体在甲星球表面上的重力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（选填“大于”“等于”或“小于”）其在乙星球表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面上的重力；据图可得甲星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球表面上物体的重力G与其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质量m的关系式是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0720" y="3441065"/>
            <a:ext cx="1316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大于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715" y="5897245"/>
            <a:ext cx="2977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G=m×15N/kg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16.（2019·南充）如图16所示，物体A放在斜面上处于静止状态，在图中画出物体A所受重力G和对斜面的压力F的示意图.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190" y="3483610"/>
            <a:ext cx="3095625" cy="2230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490" y="3124835"/>
            <a:ext cx="3817620" cy="25888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6280" y="2957830"/>
            <a:ext cx="1843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237045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1.力的概念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：力是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2.力的单位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：国际单位制中力的单位是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，简称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表示.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6576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力的感性认识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：拿起两个鸡蛋所用的力大约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13335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3.力产生的条件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：①必须有两个物体或一个物体的两部分；②物体间必须有相互作用（可以不接触）.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7990" y="2442210"/>
            <a:ext cx="3440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物体对物体的作用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力</a:t>
            </a:r>
            <a:r>
              <a:rPr lang="zh-CN" altLang="en-US" sz="2800">
                <a:sym typeface="+mn-ea"/>
              </a:rPr>
              <a:t>（10年9考，2019、2018、2017、2016、2015、2014、2013、2012、2011年考）</a:t>
            </a:r>
            <a:endParaRPr lang="zh-CN" altLang="en-US"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0855" y="2964180"/>
            <a:ext cx="1478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1595" y="3473450"/>
            <a:ext cx="1478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27705" y="3473450"/>
            <a:ext cx="1478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9345" y="3995420"/>
            <a:ext cx="1478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9" grpId="0"/>
      <p:bldP spid="9" grpId="1"/>
      <p:bldP spid="17" grpId="0"/>
      <p:bldP spid="17" grpId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686560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4. 力的作用效果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：改变物体的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；改变物体的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说明：物体的运动状态是否改变一般指：物体的运动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是否改变或者物体的运动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是否改变.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5. 力的三要素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：力的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　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，称为力的三要素.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5527040" y="1600835"/>
            <a:ext cx="15068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形状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2243455" y="21367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运动状态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48385" y="3165475"/>
            <a:ext cx="15068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4090" y="3165475"/>
            <a:ext cx="21983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速度的大小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0185" y="4192905"/>
            <a:ext cx="15068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6845" y="4192905"/>
            <a:ext cx="15068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方向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875" y="4670425"/>
            <a:ext cx="15068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作用点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758315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/>
              <a:t>6. 力的性质</a:t>
            </a:r>
            <a:r>
              <a:rPr lang="zh-CN" altLang="en-US" sz="2800"/>
              <a:t>：物体间力的作用是</a:t>
            </a:r>
            <a:r>
              <a:rPr lang="zh-CN" altLang="en-US" sz="2800" u="sng"/>
              <a:t>　          　</a:t>
            </a:r>
            <a:r>
              <a:rPr lang="zh-CN" altLang="en-US" sz="2800"/>
              <a:t>的.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      （相互作用力在任何情况下都是</a:t>
            </a:r>
            <a:r>
              <a:rPr lang="zh-CN" altLang="en-US" sz="2800" u="sng"/>
              <a:t>　         　</a:t>
            </a:r>
            <a:r>
              <a:rPr lang="zh-CN" altLang="en-US" sz="2800"/>
              <a:t>相等，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　         　</a:t>
            </a:r>
            <a:r>
              <a:rPr lang="zh-CN" altLang="en-US" sz="2800"/>
              <a:t>相反，作用在</a:t>
            </a:r>
            <a:r>
              <a:rPr lang="zh-CN" altLang="en-US" sz="2800" u="sng"/>
              <a:t>　         　</a:t>
            </a:r>
            <a:r>
              <a:rPr lang="zh-CN" altLang="en-US" sz="2800"/>
              <a:t>物体上. ）两物体相互作用时，施力物体同时也是受力物体，反之，受力物体同时也是施力物体.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b="1"/>
              <a:t>7. 力的示意图</a:t>
            </a:r>
            <a:r>
              <a:rPr lang="zh-CN" altLang="en-US" sz="2800"/>
              <a:t>：用一根</a:t>
            </a:r>
            <a:r>
              <a:rPr lang="zh-CN" altLang="en-US" sz="2800" u="sng"/>
              <a:t>　                          </a:t>
            </a:r>
            <a:r>
              <a:rPr lang="zh-CN" altLang="en-US" sz="2800"/>
              <a:t>的线段表示力的大小、方向、作用点的图. 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593080" y="1758315"/>
            <a:ext cx="1590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相互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58535" y="2298700"/>
            <a:ext cx="1590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6575" y="2789555"/>
            <a:ext cx="1590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方向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1150" y="2820670"/>
            <a:ext cx="1590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两个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6605" y="4367530"/>
            <a:ext cx="1590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带箭头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0560" y="1294130"/>
            <a:ext cx="7895590" cy="5333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22935" indent="-622935" algn="just">
              <a:lnSpc>
                <a:spcPct val="120000"/>
              </a:lnSpc>
            </a:pPr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 弹力、弹簧测力计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（10年4考，2019、2017、2013、2012年考）</a:t>
            </a:r>
            <a:endParaRPr lang="zh-CN" sz="32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 弹力：</a:t>
            </a:r>
            <a:endParaRPr lang="zh-CN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（1）弹性：物体在受力时会发生形变，不受力时，又恢复到原来的形状的性质. </a:t>
            </a:r>
            <a:endParaRPr lang="zh-CN" sz="2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（2）塑性：物体在发生形变后不能自动恢复到原来形状的性质. </a:t>
            </a:r>
            <a:endParaRPr lang="zh-CN" sz="2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（3）弹力：物体由于发生</a:t>
            </a:r>
            <a:r>
              <a:rPr lang="zh-CN" sz="2800" u="sng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　</a:t>
            </a:r>
            <a:r>
              <a:rPr 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而产生的力. 压力、支持力、摩擦力等，实质都是弹力. </a:t>
            </a:r>
            <a:endParaRPr lang="zh-CN" sz="2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5746" y="496697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弹性形变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71830" y="186817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（4）弹力大小：物体的弹性有一定的限度，在弹性限度内，外力越大，物体的弹性形变程度越大，弹力就越大.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 弹簧测力计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22935" marR="0" lvl="0" indent="-622935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（1）原理：在弹性限度内，弹簧受到的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越大，弹簧的伸长量就越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3906" y="393573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拉力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5579" y="442658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REFSHAPE" val="348584684"/>
  <p:tag name="KSO_WM_UNIT_PLACING_PICTURE_USER_VIEWPORT" val="{&quot;height&quot;:4830,&quot;width&quot;:16560}"/>
</p:tagLst>
</file>

<file path=ppt/tags/tag2.xml><?xml version="1.0" encoding="utf-8"?>
<p:tagLst xmlns:p="http://schemas.openxmlformats.org/presentationml/2006/main">
  <p:tag name="REFSHAPE" val="585614332"/>
  <p:tag name="KSO_WM_UNIT_PLACING_PICTURE_USER_VIEWPORT" val="{&quot;height&quot;:5235,&quot;width&quot;:20625}"/>
</p:tagLst>
</file>

<file path=ppt/tags/tag3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5975</Words>
  <Application>WPS 演示</Application>
  <PresentationFormat>自定义</PresentationFormat>
  <Paragraphs>416</Paragraphs>
  <Slides>48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