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273" r:id="rId2"/>
    <p:sldId id="329" r:id="rId3"/>
    <p:sldId id="299" r:id="rId4"/>
    <p:sldId id="285" r:id="rId5"/>
    <p:sldId id="327" r:id="rId6"/>
    <p:sldId id="330" r:id="rId7"/>
    <p:sldId id="331" r:id="rId8"/>
    <p:sldId id="308" r:id="rId9"/>
    <p:sldId id="355" r:id="rId10"/>
    <p:sldId id="311" r:id="rId11"/>
    <p:sldId id="356" r:id="rId12"/>
    <p:sldId id="312" r:id="rId13"/>
    <p:sldId id="326" r:id="rId14"/>
    <p:sldId id="301" r:id="rId15"/>
    <p:sldId id="300" r:id="rId16"/>
    <p:sldId id="313" r:id="rId17"/>
    <p:sldId id="314" r:id="rId18"/>
    <p:sldId id="303" r:id="rId19"/>
    <p:sldId id="333" r:id="rId20"/>
    <p:sldId id="357" r:id="rId21"/>
    <p:sldId id="365" r:id="rId22"/>
    <p:sldId id="334" r:id="rId23"/>
    <p:sldId id="366" r:id="rId24"/>
    <p:sldId id="358" r:id="rId25"/>
    <p:sldId id="368" r:id="rId26"/>
    <p:sldId id="359" r:id="rId27"/>
    <p:sldId id="367" r:id="rId28"/>
    <p:sldId id="360" r:id="rId29"/>
    <p:sldId id="302" r:id="rId30"/>
    <p:sldId id="307" r:id="rId31"/>
    <p:sldId id="317" r:id="rId32"/>
    <p:sldId id="319" r:id="rId33"/>
    <p:sldId id="349" r:id="rId34"/>
    <p:sldId id="352" r:id="rId35"/>
    <p:sldId id="353" r:id="rId36"/>
    <p:sldId id="369" r:id="rId37"/>
    <p:sldId id="354" r:id="rId38"/>
    <p:sldId id="361" r:id="rId39"/>
    <p:sldId id="371" r:id="rId40"/>
    <p:sldId id="362" r:id="rId41"/>
    <p:sldId id="363" r:id="rId42"/>
    <p:sldId id="370" r:id="rId43"/>
    <p:sldId id="364" r:id="rId4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9E8A"/>
    <a:srgbClr val="62BFAA"/>
    <a:srgbClr val="45A994"/>
    <a:srgbClr val="006762"/>
    <a:srgbClr val="CCEAE4"/>
    <a:srgbClr val="B5E1D8"/>
    <a:srgbClr val="3A3A3A"/>
    <a:srgbClr val="6ABC6E"/>
    <a:srgbClr val="99CA6C"/>
    <a:srgbClr val="006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8120" autoAdjust="0"/>
  </p:normalViewPr>
  <p:slideViewPr>
    <p:cSldViewPr snapToGrid="0">
      <p:cViewPr varScale="1">
        <p:scale>
          <a:sx n="150" d="100"/>
          <a:sy n="150" d="100"/>
        </p:scale>
        <p:origin x="-930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CD3C4-6B98-4A67-815F-F0B5C4B3F82D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C8234-9F36-4217-8CB7-C38B8802845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16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80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9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32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412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377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999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776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55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73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13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094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9239-D668-474B-AEC1-AED18A126247}" type="datetimeFigureOut">
              <a:rPr lang="zh-CN" altLang="en-US" smtClean="0"/>
              <a:pPr/>
              <a:t>2020/4/8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D4752-0CE7-4497-9789-8CD18D74C9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442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80A6C559-DA15-4C3F-8A8E-5BE44F54E11B}"/>
              </a:ext>
            </a:extLst>
          </p:cNvPr>
          <p:cNvSpPr txBox="1"/>
          <p:nvPr/>
        </p:nvSpPr>
        <p:spPr>
          <a:xfrm>
            <a:off x="2952997" y="1876477"/>
            <a:ext cx="3817318" cy="737501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3600" b="1" spc="100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第三章</a:t>
            </a:r>
            <a:r>
              <a:rPr lang="zh-CN" altLang="en-US" sz="3600" b="1" spc="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光和眼睛</a:t>
            </a:r>
            <a:endParaRPr lang="zh-CN" alt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本框 5">
            <a:extLst>
              <a:ext uri="{FF2B5EF4-FFF2-40B4-BE49-F238E27FC236}">
                <a16:creationId xmlns="" xmlns:a16="http://schemas.microsoft.com/office/drawing/2014/main" id="{AC661369-7F35-4FB2-A688-71209A56C55B}"/>
              </a:ext>
            </a:extLst>
          </p:cNvPr>
          <p:cNvSpPr txBox="1"/>
          <p:nvPr/>
        </p:nvSpPr>
        <p:spPr>
          <a:xfrm>
            <a:off x="6629518" y="341967"/>
            <a:ext cx="2146742" cy="338554"/>
          </a:xfrm>
          <a:prstGeom prst="rect">
            <a:avLst/>
          </a:prstGeom>
          <a:noFill/>
          <a:effectLst>
            <a:outerShdw sx="1000" sy="1000" algn="ctr" rotWithShape="0">
              <a:srgbClr val="000000"/>
            </a:outerShdw>
          </a:effectLst>
        </p:spPr>
        <p:txBody>
          <a:bodyPr wrap="none" rtlCol="0">
            <a:spAutoFit/>
          </a:bodyPr>
          <a:lstStyle/>
          <a:p>
            <a:pPr algn="r"/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第一篇</a:t>
            </a:r>
            <a:r>
              <a:rPr lang="zh-CN" altLang="en-US" sz="1600" spc="100" dirty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1600" spc="100" dirty="0" smtClean="0">
                <a:solidFill>
                  <a:schemeClr val="tx1">
                    <a:alpha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考点过关篇</a:t>
            </a:r>
            <a:endParaRPr lang="zh-CN" altLang="en-US" sz="1600" spc="100" dirty="0">
              <a:solidFill>
                <a:schemeClr val="tx1">
                  <a:alpha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574358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64932" y="663704"/>
            <a:ext cx="5081954" cy="85477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1.</a:t>
            </a:r>
            <a:r>
              <a:rPr lang="zh-CN" altLang="en-US" dirty="0" smtClean="0"/>
              <a:t>如图</a:t>
            </a:r>
            <a:r>
              <a:rPr lang="en-US" dirty="0" smtClean="0"/>
              <a:t>3-25</a:t>
            </a:r>
            <a:r>
              <a:rPr lang="zh-CN" altLang="en-US" dirty="0" smtClean="0"/>
              <a:t>所示，在眼球的结构中，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相当于凸透镜，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相当于光屏。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693145" y="641835"/>
            <a:ext cx="111600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晶状体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220737" y="1020208"/>
            <a:ext cx="781825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视网膜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80226" y="292016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考点三　眼睛和眼镜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pic>
        <p:nvPicPr>
          <p:cNvPr id="18" name="G76.EPS" descr="id:214749958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26705" y="767638"/>
            <a:ext cx="2654367" cy="1324932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6890949" y="2326627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3-25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>
            <a:off x="724316" y="276931"/>
            <a:ext cx="8110195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近视眼、远视眼的成因及矫正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）近视眼是由于晶状体变厚，折光能力变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，如图</a:t>
            </a:r>
            <a:r>
              <a:rPr lang="en-US" dirty="0" smtClean="0"/>
              <a:t>3-26</a:t>
            </a:r>
            <a:r>
              <a:rPr lang="zh-CN" altLang="en-US" dirty="0" smtClean="0"/>
              <a:t>中的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所示，应配戴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透镜矫正视力，使进入眼睛的光线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（选填“发散”或“会聚”），如图中的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所示。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）远视眼是由于晶状体变薄，折光能力变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，如图中的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所示，应配戴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</a:t>
            </a:r>
            <a:r>
              <a:rPr lang="zh-CN" altLang="en-US" dirty="0" smtClean="0"/>
              <a:t>透镜矫正视力，使进入眼睛的光线</a:t>
            </a:r>
            <a:r>
              <a:rPr lang="zh-CN" altLang="en-US" u="sng" dirty="0" smtClean="0"/>
              <a:t>　　  </a:t>
            </a:r>
            <a:r>
              <a:rPr lang="zh-CN" altLang="en-US" dirty="0" smtClean="0"/>
              <a:t>（选填“发散”或“会聚”），如图中的</a:t>
            </a:r>
            <a:r>
              <a:rPr lang="zh-CN" altLang="en-US" u="sng" dirty="0" smtClean="0"/>
              <a:t>　　</a:t>
            </a:r>
            <a:r>
              <a:rPr lang="zh-CN" altLang="en-US" dirty="0" smtClean="0"/>
              <a:t>所示。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526050" y="633047"/>
            <a:ext cx="39079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928021" y="661183"/>
            <a:ext cx="361413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252371" y="1072524"/>
            <a:ext cx="41515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凹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702701" y="1056653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发散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636209" y="1498224"/>
            <a:ext cx="338001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382598" y="1908662"/>
            <a:ext cx="49851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弱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019475" y="1898178"/>
            <a:ext cx="35232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248535" y="2287060"/>
            <a:ext cx="724738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会聚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837149" y="2741342"/>
            <a:ext cx="456699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1" name="G77.EPS" descr="id:2147499588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85948" y="2854186"/>
            <a:ext cx="2764684" cy="1574019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6274199" y="3744710"/>
            <a:ext cx="1294227" cy="35778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3-26</a:t>
            </a:r>
            <a:endParaRPr lang="zh-CN" altLang="en-US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67620" y="2293034"/>
            <a:ext cx="60491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凸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  <p:bldP spid="19" grpId="0"/>
      <p:bldP spid="25" grpId="0"/>
      <p:bldP spid="26" grpId="0"/>
      <p:bldP spid="27" grpId="0"/>
      <p:bldP spid="28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707665"/>
            <a:ext cx="7874602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b="1" dirty="0" smtClean="0"/>
              <a:t>显微镜的作用：</a:t>
            </a:r>
            <a:r>
              <a:rPr lang="zh-CN" altLang="en-US" dirty="0" smtClean="0"/>
              <a:t>来自微小物体的光线通过物镜（相当于投影仪）成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　   　  </a:t>
            </a:r>
            <a:r>
              <a:rPr lang="zh-CN" altLang="en-US" dirty="0" smtClean="0"/>
              <a:t>像，再经过目镜（相当于放大镜）成</a:t>
            </a:r>
            <a:r>
              <a:rPr lang="zh-CN" altLang="en-US" u="sng" dirty="0" smtClean="0"/>
              <a:t>　　　　　　    　</a:t>
            </a:r>
            <a:r>
              <a:rPr lang="zh-CN" altLang="en-US" dirty="0" smtClean="0"/>
              <a:t>像。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望远镜的作用：</a:t>
            </a:r>
            <a:r>
              <a:rPr lang="zh-CN" altLang="en-US" dirty="0" smtClean="0"/>
              <a:t>远处很大的物体发出的光线通过物镜（相当于照相机）在焦点附近成</a:t>
            </a:r>
            <a:r>
              <a:rPr lang="zh-CN" altLang="en-US" u="sng" dirty="0" smtClean="0"/>
              <a:t>　　　　　           </a:t>
            </a:r>
            <a:r>
              <a:rPr lang="zh-CN" altLang="en-US" dirty="0" smtClean="0"/>
              <a:t>像，再经过目镜（相当于放大镜）成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　            </a:t>
            </a:r>
            <a:r>
              <a:rPr lang="zh-CN" altLang="en-US" dirty="0" smtClean="0"/>
              <a:t>像。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考点四　显微镜和望远镜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851480" y="1150260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倒立、放大的实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224779" y="1157373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正立、放大的虚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810432" y="1966669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倒立、缩小的实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48585" y="2408104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正立、放大的虚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837790" y="734103"/>
            <a:ext cx="783318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如图</a:t>
            </a:r>
            <a:r>
              <a:rPr lang="en-US" dirty="0" smtClean="0"/>
              <a:t>3-27</a:t>
            </a:r>
            <a:r>
              <a:rPr lang="zh-CN" altLang="en-US" dirty="0" smtClean="0"/>
              <a:t>所示，凸透镜对光线有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作用， 凹透镜对光线有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作用。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491465" y="687312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会聚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437266" y="662855"/>
            <a:ext cx="571615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发散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7011988" y="2481348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3-27</a:t>
            </a:r>
            <a:endParaRPr lang="zh-CN" altLang="en-US" sz="1400" dirty="0"/>
          </a:p>
        </p:txBody>
      </p:sp>
      <p:sp>
        <p:nvSpPr>
          <p:cNvPr id="13" name="矩形 12"/>
          <p:cNvSpPr/>
          <p:nvPr/>
        </p:nvSpPr>
        <p:spPr>
          <a:xfrm>
            <a:off x="775736" y="276930"/>
            <a:ext cx="27494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考点五　课本重要图片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14921" y="3055299"/>
            <a:ext cx="5470265" cy="1289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如图</a:t>
            </a:r>
            <a:r>
              <a:rPr lang="en-US" dirty="0" smtClean="0"/>
              <a:t>3-28</a:t>
            </a:r>
            <a:r>
              <a:rPr lang="zh-CN" altLang="en-US" dirty="0" smtClean="0"/>
              <a:t>所示，通过实验发现，平行于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的光经凸透镜折射后，会聚于主光轴上的某一点，这一点也是光斑</a:t>
            </a:r>
            <a:r>
              <a:rPr lang="zh-CN" altLang="en-US" u="sng" dirty="0" smtClean="0"/>
              <a:t>　　　　   　</a:t>
            </a:r>
            <a:r>
              <a:rPr lang="zh-CN" altLang="en-US" dirty="0" smtClean="0"/>
              <a:t>的一点，叫凸透镜的焦点。</a:t>
            </a:r>
            <a:endParaRPr lang="zh-CN" altLang="en-US" dirty="0"/>
          </a:p>
        </p:txBody>
      </p:sp>
      <p:sp>
        <p:nvSpPr>
          <p:cNvPr id="19" name="矩形 18"/>
          <p:cNvSpPr/>
          <p:nvPr/>
        </p:nvSpPr>
        <p:spPr>
          <a:xfrm>
            <a:off x="7736950" y="4211641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3-28</a:t>
            </a:r>
            <a:endParaRPr lang="zh-CN" altLang="en-US" sz="1400" dirty="0"/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046164" y="3022427"/>
            <a:ext cx="98677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主光轴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2071050" y="3912319"/>
            <a:ext cx="14077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最小、最亮 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23" name="g78.jpg" descr="id:214749960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42129" y="1380027"/>
            <a:ext cx="4746009" cy="1510318"/>
          </a:xfrm>
          <a:prstGeom prst="rect">
            <a:avLst/>
          </a:prstGeom>
        </p:spPr>
      </p:pic>
      <p:pic>
        <p:nvPicPr>
          <p:cNvPr id="24" name="g79.jpg" descr="id:2147499616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84473" y="3108026"/>
            <a:ext cx="1455704" cy="1306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21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透镜的认识和判断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37228" y="824424"/>
            <a:ext cx="7934143" cy="12702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　　</a:t>
            </a:r>
            <a:r>
              <a:rPr lang="zh-CN" altLang="en-US" dirty="0" smtClean="0"/>
              <a:t> 凸透镜：中间厚、边缘薄，对光线有会聚作用，如照相机的镜头、放大镜等；凹透镜：中间薄、边缘厚，对光线有发散作用，如近视眼镜。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04896" y="346365"/>
            <a:ext cx="7996204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例１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柳州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如图</a:t>
            </a:r>
            <a:r>
              <a:rPr lang="en-US" dirty="0" smtClean="0"/>
              <a:t>3-29</a:t>
            </a:r>
            <a:r>
              <a:rPr lang="zh-CN" altLang="en-US" dirty="0" smtClean="0"/>
              <a:t>所示的透镜中最适合用来观察细小物体的（　　）</a:t>
            </a:r>
          </a:p>
        </p:txBody>
      </p:sp>
      <p:sp>
        <p:nvSpPr>
          <p:cNvPr id="3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 flipH="1">
            <a:off x="7870892" y="367862"/>
            <a:ext cx="40300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  <a:latin typeface="+mn-ea"/>
              </a:rPr>
              <a:t>D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006450" y="2982555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3-29</a:t>
            </a:r>
            <a:endParaRPr lang="zh-CN" altLang="en-US" sz="1400" dirty="0"/>
          </a:p>
        </p:txBody>
      </p:sp>
      <p:pic>
        <p:nvPicPr>
          <p:cNvPr id="10" name="20LZ6.EPS" descr="id:214749964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34687" y="1212389"/>
            <a:ext cx="5430327" cy="1337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5216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274432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突破二　凸透镜成像规律及其应用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26718" y="729830"/>
            <a:ext cx="7930419" cy="33966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b="1" dirty="0" smtClean="0">
                <a:solidFill>
                  <a:srgbClr val="409E8A"/>
                </a:solidFill>
              </a:rPr>
              <a:t>【</a:t>
            </a:r>
            <a:r>
              <a:rPr lang="zh-CN" altLang="en-US" b="1" dirty="0" smtClean="0">
                <a:solidFill>
                  <a:srgbClr val="409E8A"/>
                </a:solidFill>
              </a:rPr>
              <a:t>突破金钥匙</a:t>
            </a:r>
            <a:r>
              <a:rPr lang="en-US" altLang="zh-CN" b="1" dirty="0" smtClean="0">
                <a:solidFill>
                  <a:srgbClr val="409E8A"/>
                </a:solidFill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　　 凸透镜成像规律记忆口诀：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）规律一：一倍焦距点分虚实，二倍焦距点分大小。（焦点是实像和虚像的分界点，二倍焦距点是像成放大和缩小的分界点）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）规律二：成实像时，物近像远像变大；物远像近像变小。（物体向凸透镜靠近时，所成的实像变大且远离凸透镜；物体远离凸透镜时，所成的实像变小且靠近凸透镜）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）规律三：虚像</a:t>
            </a:r>
            <a:r>
              <a:rPr lang="zh-CN" altLang="en-US" u="sng" dirty="0" smtClean="0"/>
              <a:t>同</a:t>
            </a:r>
            <a:r>
              <a:rPr lang="zh-CN" altLang="en-US" dirty="0" smtClean="0"/>
              <a:t>侧，实像</a:t>
            </a:r>
            <a:r>
              <a:rPr lang="zh-CN" altLang="en-US" u="sng" dirty="0" smtClean="0"/>
              <a:t>异</a:t>
            </a:r>
            <a:r>
              <a:rPr lang="zh-CN" altLang="en-US" dirty="0" smtClean="0"/>
              <a:t>侧。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787312" y="276027"/>
            <a:ext cx="7917872" cy="464318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  <a:r>
              <a:rPr lang="en-US" b="1" dirty="0" smtClean="0">
                <a:solidFill>
                  <a:srgbClr val="409E8A"/>
                </a:solidFill>
              </a:rPr>
              <a:t>2</a:t>
            </a:r>
            <a:r>
              <a:rPr lang="en-US" dirty="0" smtClean="0"/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苏州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将一凸透镜正对太阳，可在距凸透镜</a:t>
            </a:r>
            <a:r>
              <a:rPr lang="en-US" dirty="0" smtClean="0"/>
              <a:t>15 cm</a:t>
            </a:r>
            <a:r>
              <a:rPr lang="zh-CN" altLang="en-US" dirty="0" smtClean="0"/>
              <a:t>处得到一个最小、最亮的光斑。现将该凸透镜和蜡烛、光屏安装到光具座上，位置如图</a:t>
            </a:r>
            <a:r>
              <a:rPr lang="en-US" dirty="0" smtClean="0"/>
              <a:t>3-30</a:t>
            </a:r>
            <a:r>
              <a:rPr lang="zh-CN" altLang="en-US" dirty="0" smtClean="0"/>
              <a:t>所示。下列说法正确的是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此时可以在光屏上观察到清晰缩小的像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仅在凸透镜左侧附近放一合适的凹透镜，可模拟近视眼的矫正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将蜡烛移到</a:t>
            </a:r>
            <a:r>
              <a:rPr lang="en-US" dirty="0" smtClean="0"/>
              <a:t>30 cm</a:t>
            </a:r>
            <a:r>
              <a:rPr lang="zh-CN" altLang="en-US" dirty="0" smtClean="0"/>
              <a:t>刻度处，移动光屏可在光屏上得到清晰等大的像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将蜡烛移到</a:t>
            </a:r>
            <a:r>
              <a:rPr lang="en-US" dirty="0" smtClean="0"/>
              <a:t>40 cm</a:t>
            </a:r>
            <a:r>
              <a:rPr lang="zh-CN" altLang="en-US" dirty="0" smtClean="0"/>
              <a:t>刻度处，移动光屏可在光屏上得到清晰放大的像</a:t>
            </a: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37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314212" y="2513715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3-30</a:t>
            </a:r>
            <a:endParaRPr lang="zh-CN" altLang="en-US" sz="1400" dirty="0"/>
          </a:p>
        </p:txBody>
      </p:sp>
      <p:pic>
        <p:nvPicPr>
          <p:cNvPr id="12" name="20WLZT926.EPS" descr="id:214749966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39359" y="1667511"/>
            <a:ext cx="3946672" cy="1348249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3484716" y="1167884"/>
            <a:ext cx="34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B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831272" y="353293"/>
            <a:ext cx="4665637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  <a:latin typeface="+mn-ea"/>
              </a:rPr>
              <a:t>例</a:t>
            </a:r>
            <a:r>
              <a:rPr lang="en-US" b="1" dirty="0" smtClean="0">
                <a:solidFill>
                  <a:srgbClr val="409E8A"/>
                </a:solidFill>
                <a:latin typeface="+mn-ea"/>
              </a:rPr>
              <a:t>3 </a:t>
            </a:r>
            <a:r>
              <a:rPr lang="zh-CN" altLang="en-US" dirty="0" smtClean="0"/>
              <a:t>无人机利用携带的焦距一定的微型摄像机进行航拍，来自地面景物的光通过摄像机镜头，会聚在感光晶片上，形成倒立、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（选填“放大”或“缩小”）的实像；当无人机上升时，需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（选填“增大”或“减小”）镜头与感光晶片间的距离，才能拍摄到清晰的画面。</a:t>
            </a:r>
            <a:r>
              <a:rPr lang="en-US" dirty="0" smtClean="0"/>
              <a:t> </a:t>
            </a:r>
            <a:endParaRPr lang="zh-CN" altLang="en-US" dirty="0" smtClean="0">
              <a:latin typeface="+mn-ea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-7792" y="1845585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6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3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19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中考考点解读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228210" y="119941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缩小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7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5833241" y="489960"/>
            <a:ext cx="2984938" cy="38121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摄像机的镜头相当于一个凸透镜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其成像的原理是：当物距大于二倍焦距时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凸透镜成倒立、缩小的实像；当物距增大时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像距减小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当无人机高度上升时增大了物距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这时需减小镜头与感光晶片间的距离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才能拍摄到清晰的画面。</a:t>
            </a:r>
          </a:p>
        </p:txBody>
      </p:sp>
      <p:sp>
        <p:nvSpPr>
          <p:cNvPr id="8" name="矩形 7"/>
          <p:cNvSpPr/>
          <p:nvPr/>
        </p:nvSpPr>
        <p:spPr>
          <a:xfrm>
            <a:off x="1879148" y="203498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减小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0" y="813173"/>
            <a:ext cx="7874602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1.2020</a:t>
            </a:r>
            <a:r>
              <a:rPr lang="zh-CN" altLang="en-US" b="1" dirty="0" smtClean="0"/>
              <a:t>中考命题点预测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）实验前调节烛焰的中心、凸透镜的中心和光屏的中心大致在同一高度（目的是让像能成在光屏的中央）。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）焦距的测量及判断（长度测量结果的记录）。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）根据实验现象判断成像特点。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）根据像的要求调整物体、凸透镜或光屏的位置。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）无论怎样移动光屏，均得不到像的原因：</a:t>
            </a:r>
            <a:r>
              <a:rPr lang="en-US" dirty="0" smtClean="0"/>
              <a:t>①</a:t>
            </a:r>
            <a:r>
              <a:rPr lang="zh-CN" altLang="en-US" dirty="0" smtClean="0"/>
              <a:t>凸透镜、光屏、烛焰三者的中心不在同一高度；</a:t>
            </a:r>
            <a:r>
              <a:rPr lang="en-US" dirty="0" smtClean="0"/>
              <a:t>②</a:t>
            </a:r>
            <a:r>
              <a:rPr lang="zh-CN" altLang="en-US" dirty="0" smtClean="0"/>
              <a:t>物距小于或等于焦距，凸透镜成虚像或不成像；</a:t>
            </a:r>
            <a:r>
              <a:rPr lang="en-US" dirty="0" smtClean="0"/>
              <a:t>③</a:t>
            </a:r>
            <a:r>
              <a:rPr lang="zh-CN" altLang="en-US" dirty="0" smtClean="0"/>
              <a:t>光具座的长度不够四倍焦距。</a:t>
            </a:r>
          </a:p>
        </p:txBody>
      </p:sp>
      <p:sp>
        <p:nvSpPr>
          <p:cNvPr id="8" name="矩形 7"/>
          <p:cNvSpPr/>
          <p:nvPr/>
        </p:nvSpPr>
        <p:spPr>
          <a:xfrm>
            <a:off x="791088" y="320892"/>
            <a:ext cx="32624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</a:rPr>
              <a:t>突破　探究凸透镜成像规律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="" xmlns:a16="http://schemas.microsoft.com/office/drawing/2014/main" id="{D7A3CC0C-7B50-47F5-93CC-6BB1519DFB82}"/>
              </a:ext>
            </a:extLst>
          </p:cNvPr>
          <p:cNvSpPr txBox="1"/>
          <p:nvPr/>
        </p:nvSpPr>
        <p:spPr>
          <a:xfrm>
            <a:off x="814192" y="1801904"/>
            <a:ext cx="7910185" cy="67286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6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课时</a:t>
            </a:r>
            <a:r>
              <a:rPr lang="en-US" altLang="zh-CN" sz="26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02</a:t>
            </a:r>
            <a:r>
              <a:rPr lang="zh-CN" altLang="en-US" sz="26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6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透镜及其应用</a:t>
            </a:r>
            <a:endParaRPr lang="zh-CN" altLang="en-US" sz="26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435429" y="2484913"/>
            <a:ext cx="8708571" cy="0"/>
          </a:xfrm>
          <a:prstGeom prst="line">
            <a:avLst/>
          </a:prstGeom>
          <a:ln w="19050">
            <a:solidFill>
              <a:srgbClr val="409E8A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59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79" y="320804"/>
            <a:ext cx="7941743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6</a:t>
            </a:r>
            <a:r>
              <a:rPr lang="zh-CN" altLang="en-US" dirty="0" smtClean="0"/>
              <a:t>）光屏上成清晰的像时，对调蜡烛与光屏的位置，光屏上还能成像（光路可逆）。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7</a:t>
            </a:r>
            <a:r>
              <a:rPr lang="zh-CN" altLang="en-US" dirty="0" smtClean="0"/>
              <a:t>）用纸遮住凸透镜的一部分，光屏上的像会变暗，像还是一个完整的像。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8</a:t>
            </a:r>
            <a:r>
              <a:rPr lang="zh-CN" altLang="en-US" dirty="0" smtClean="0"/>
              <a:t>）蜡烛变短时透镜的调整。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9</a:t>
            </a:r>
            <a:r>
              <a:rPr lang="zh-CN" altLang="en-US" dirty="0" smtClean="0"/>
              <a:t>）光路中加透镜后要得到清晰像的处理方案。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930962" y="2536553"/>
            <a:ext cx="29562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2.</a:t>
            </a:r>
            <a:r>
              <a:rPr lang="zh-CN" altLang="en-US" dirty="0" smtClean="0"/>
              <a:t>实验装置如图</a:t>
            </a:r>
            <a:r>
              <a:rPr lang="en-US" dirty="0" smtClean="0"/>
              <a:t>3-31</a:t>
            </a:r>
            <a:r>
              <a:rPr lang="zh-CN" altLang="en-US" dirty="0" smtClean="0"/>
              <a:t>所示。</a:t>
            </a:r>
            <a:endParaRPr lang="zh-CN" altLang="en-US" dirty="0"/>
          </a:p>
        </p:txBody>
      </p:sp>
      <p:pic>
        <p:nvPicPr>
          <p:cNvPr id="14" name="G86.EPS" descr="id:214749969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69032" y="3001271"/>
            <a:ext cx="3337169" cy="1447636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6407371" y="3934530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3-31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79" y="320804"/>
            <a:ext cx="7941743" cy="251677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b="1" dirty="0" smtClean="0"/>
              <a:t>实验设计：</a:t>
            </a:r>
            <a:r>
              <a:rPr lang="en-US" dirty="0" smtClean="0"/>
              <a:t>①</a:t>
            </a:r>
            <a:r>
              <a:rPr lang="zh-CN" altLang="en-US" dirty="0" smtClean="0"/>
              <a:t>安装蜡烛、凸透镜与光屏，使蜡烛和光屏分别位于凸透镜的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</a:t>
            </a:r>
            <a:r>
              <a:rPr lang="en-US" dirty="0" smtClean="0"/>
              <a:t>②</a:t>
            </a:r>
            <a:r>
              <a:rPr lang="zh-CN" altLang="en-US" dirty="0" smtClean="0"/>
              <a:t>点燃蜡烛，调节高度，使凸透镜的中心、光屏的中心、烛焰的中心大致在</a:t>
            </a:r>
            <a:r>
              <a:rPr lang="zh-CN" altLang="en-US" u="sng" dirty="0" smtClean="0"/>
              <a:t>　　　　　　</a:t>
            </a:r>
            <a:r>
              <a:rPr lang="zh-CN" altLang="en-US" dirty="0" smtClean="0"/>
              <a:t>，这样做的目的是使像成在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；</a:t>
            </a:r>
            <a:r>
              <a:rPr lang="en-US" dirty="0" smtClean="0"/>
              <a:t>③</a:t>
            </a:r>
            <a:r>
              <a:rPr lang="zh-CN" altLang="en-US" dirty="0" smtClean="0"/>
              <a:t>调整蜡烛、光屏到透镜的距离，进行实验，每种情况都要多做几次，以保证实验结论更具有普遍性；</a:t>
            </a:r>
            <a:r>
              <a:rPr lang="en-US" dirty="0" smtClean="0"/>
              <a:t>④</a:t>
            </a:r>
            <a:r>
              <a:rPr lang="zh-CN" altLang="en-US" dirty="0" smtClean="0"/>
              <a:t>记下每次成像时的成像特点及物距、像距和焦距的大小关系。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b="1" dirty="0" smtClean="0"/>
              <a:t>实验结论：</a:t>
            </a:r>
            <a:r>
              <a:rPr lang="en-US" altLang="zh-CN" dirty="0" smtClean="0"/>
              <a:t>【</a:t>
            </a:r>
            <a:r>
              <a:rPr lang="zh-CN" altLang="en-US" dirty="0" smtClean="0"/>
              <a:t>见本课时中考考点解读</a:t>
            </a:r>
            <a:r>
              <a:rPr lang="en-US" altLang="zh-CN" dirty="0" smtClean="0"/>
              <a:t>·</a:t>
            </a:r>
            <a:r>
              <a:rPr lang="zh-CN" altLang="en-US" dirty="0" smtClean="0"/>
              <a:t>考点二</a:t>
            </a:r>
            <a:r>
              <a:rPr lang="en-US" altLang="zh-CN" dirty="0" smtClean="0"/>
              <a:t>】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158792" y="750865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两侧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129860" y="1160769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同一高度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204154" y="115721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光屏中央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791307" y="683472"/>
            <a:ext cx="797462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淄博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小明在“探究凸透镜成像规律”的实验中，所用凸透镜的焦距为</a:t>
            </a:r>
            <a:r>
              <a:rPr lang="en-US" dirty="0" smtClean="0"/>
              <a:t>15 cm</a:t>
            </a:r>
            <a:r>
              <a:rPr lang="zh-CN" altLang="en-US" dirty="0" smtClean="0"/>
              <a:t>。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）如图</a:t>
            </a:r>
            <a:r>
              <a:rPr lang="en-US" dirty="0" smtClean="0"/>
              <a:t>3-32</a:t>
            </a:r>
            <a:r>
              <a:rPr lang="zh-CN" altLang="en-US" dirty="0" smtClean="0"/>
              <a:t>甲所示，移动光屏找到清晰的烛焰的像，这个像是图乙中的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，利用此原理可以制成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（选填“照相机”“幻灯机”或“放大镜”）。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71434" y="347181"/>
            <a:ext cx="7874602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5.</a:t>
            </a:r>
            <a:r>
              <a:rPr lang="zh-CN" altLang="en-US" b="1" dirty="0" smtClean="0"/>
              <a:t>考题速递</a:t>
            </a:r>
            <a:endParaRPr lang="zh-CN" altLang="en-US" b="1" dirty="0"/>
          </a:p>
        </p:txBody>
      </p:sp>
      <p:sp>
        <p:nvSpPr>
          <p:cNvPr id="13" name="矩形 12"/>
          <p:cNvSpPr/>
          <p:nvPr/>
        </p:nvSpPr>
        <p:spPr>
          <a:xfrm>
            <a:off x="1396288" y="1943022"/>
            <a:ext cx="3674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D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5" name="20WLZT148.EPS" descr="id:214749970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73111" y="3035597"/>
            <a:ext cx="4194420" cy="1211088"/>
          </a:xfrm>
          <a:prstGeom prst="rect">
            <a:avLst/>
          </a:prstGeom>
        </p:spPr>
      </p:pic>
      <p:pic>
        <p:nvPicPr>
          <p:cNvPr id="16" name="20WLZT149.EPS" descr="id:2147499714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75066" y="3092782"/>
            <a:ext cx="3403815" cy="1136318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4525818" y="4330184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3-32</a:t>
            </a:r>
            <a:endParaRPr lang="zh-CN" altLang="en-US" sz="1400" dirty="0"/>
          </a:p>
        </p:txBody>
      </p:sp>
      <p:sp>
        <p:nvSpPr>
          <p:cNvPr id="12" name="矩形 11"/>
          <p:cNvSpPr/>
          <p:nvPr/>
        </p:nvSpPr>
        <p:spPr>
          <a:xfrm>
            <a:off x="4340067" y="1956160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照相机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3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851337" y="321794"/>
            <a:ext cx="7861739" cy="9037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（</a:t>
            </a:r>
            <a:r>
              <a:rPr lang="en-US" dirty="0" smtClean="0">
                <a:solidFill>
                  <a:srgbClr val="C00000"/>
                </a:solidFill>
              </a:rPr>
              <a:t>1</a:t>
            </a:r>
            <a:r>
              <a:rPr lang="zh-CN" altLang="en-US" dirty="0" smtClean="0">
                <a:solidFill>
                  <a:srgbClr val="C00000"/>
                </a:solidFill>
              </a:rPr>
              <a:t>）由图甲可知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此时的物距为</a:t>
            </a:r>
            <a:r>
              <a:rPr lang="en-US" dirty="0" smtClean="0">
                <a:solidFill>
                  <a:srgbClr val="C00000"/>
                </a:solidFill>
              </a:rPr>
              <a:t>40 cm,</a:t>
            </a:r>
            <a:r>
              <a:rPr lang="zh-CN" altLang="en-US" dirty="0" smtClean="0">
                <a:solidFill>
                  <a:srgbClr val="C00000"/>
                </a:solidFill>
              </a:rPr>
              <a:t>在二倍焦距以外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凸透镜成倒立、缩小的实像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即图乙中的</a:t>
            </a:r>
            <a:r>
              <a:rPr lang="en-US" dirty="0" smtClean="0">
                <a:solidFill>
                  <a:srgbClr val="C00000"/>
                </a:solidFill>
              </a:rPr>
              <a:t>D,</a:t>
            </a:r>
            <a:r>
              <a:rPr lang="zh-CN" altLang="en-US" dirty="0" smtClean="0">
                <a:solidFill>
                  <a:srgbClr val="C00000"/>
                </a:solidFill>
              </a:rPr>
              <a:t>利用该原理制成了照相机。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4" name="矩形 13"/>
          <p:cNvSpPr/>
          <p:nvPr/>
        </p:nvSpPr>
        <p:spPr>
          <a:xfrm>
            <a:off x="835269" y="340572"/>
            <a:ext cx="797462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淄博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小明在“探究凸透镜成像规律”的实验中，所用凸透镜的焦距为</a:t>
            </a:r>
            <a:r>
              <a:rPr lang="en-US" dirty="0" smtClean="0"/>
              <a:t>15 cm</a:t>
            </a:r>
            <a:r>
              <a:rPr lang="zh-CN" altLang="en-US" dirty="0" smtClean="0"/>
              <a:t>。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）小明把蜡烛依次放在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位置，在坐标纸上记录了光屏上像的位置和大小，如图丙所示，</a:t>
            </a:r>
            <a:r>
              <a:rPr lang="en-US" dirty="0" smtClean="0"/>
              <a:t>A'</a:t>
            </a:r>
            <a:r>
              <a:rPr lang="zh-CN" altLang="en-US" dirty="0" smtClean="0"/>
              <a:t>、</a:t>
            </a:r>
            <a:r>
              <a:rPr lang="en-US" dirty="0" smtClean="0"/>
              <a:t>B'</a:t>
            </a:r>
            <a:r>
              <a:rPr lang="zh-CN" altLang="en-US" dirty="0" smtClean="0"/>
              <a:t>分别表示蜡烛在</a:t>
            </a:r>
            <a:r>
              <a:rPr lang="en-US" dirty="0" smtClean="0"/>
              <a:t>A</a:t>
            </a:r>
            <a:r>
              <a:rPr lang="zh-CN" altLang="en-US" dirty="0" smtClean="0"/>
              <a:t>、</a:t>
            </a:r>
            <a:r>
              <a:rPr lang="en-US" dirty="0" smtClean="0"/>
              <a:t>B</a:t>
            </a:r>
            <a:r>
              <a:rPr lang="zh-CN" altLang="en-US" dirty="0" smtClean="0"/>
              <a:t>处所成的像。跟同学们交流后发现：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①</a:t>
            </a:r>
            <a:r>
              <a:rPr lang="zh-CN" altLang="en-US" dirty="0" smtClean="0"/>
              <a:t>成倒立、放大像的条件是</a:t>
            </a:r>
            <a:r>
              <a:rPr lang="zh-CN" altLang="en-US" u="sng" dirty="0" smtClean="0"/>
              <a:t>　                                                </a:t>
            </a:r>
            <a:r>
              <a:rPr lang="zh-CN" altLang="en-US" dirty="0" smtClean="0"/>
              <a:t>；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②</a:t>
            </a:r>
            <a:r>
              <a:rPr lang="zh-CN" altLang="en-US" dirty="0" smtClean="0"/>
              <a:t>成实像时，物距减小，像距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pic>
        <p:nvPicPr>
          <p:cNvPr id="15" name="20WLZT148.EPS" descr="id:214749970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0357" y="1224382"/>
            <a:ext cx="4194420" cy="1211088"/>
          </a:xfrm>
          <a:prstGeom prst="rect">
            <a:avLst/>
          </a:prstGeom>
        </p:spPr>
      </p:pic>
      <p:pic>
        <p:nvPicPr>
          <p:cNvPr id="16" name="20WLZT149.EPS" descr="id:2147499714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01443" y="1228812"/>
            <a:ext cx="3403815" cy="1136318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4912679" y="2158484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3-32</a:t>
            </a:r>
            <a:endParaRPr lang="zh-CN" altLang="en-US" sz="1400" dirty="0"/>
          </a:p>
        </p:txBody>
      </p:sp>
      <p:sp>
        <p:nvSpPr>
          <p:cNvPr id="10" name="矩形 9"/>
          <p:cNvSpPr/>
          <p:nvPr/>
        </p:nvSpPr>
        <p:spPr>
          <a:xfrm>
            <a:off x="3673136" y="3669346"/>
            <a:ext cx="34163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物距在一倍焦距和二倍焦距之间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944034" y="407924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增大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3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851337" y="321794"/>
            <a:ext cx="7861739" cy="9037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（</a:t>
            </a:r>
            <a:r>
              <a:rPr lang="en-US" dirty="0" smtClean="0">
                <a:solidFill>
                  <a:srgbClr val="C00000"/>
                </a:solidFill>
              </a:rPr>
              <a:t>2</a:t>
            </a:r>
            <a:r>
              <a:rPr lang="zh-CN" altLang="en-US" dirty="0" smtClean="0">
                <a:solidFill>
                  <a:srgbClr val="C00000"/>
                </a:solidFill>
              </a:rPr>
              <a:t>）当物体到凸透镜的距离在一倍焦距和二倍焦距之间时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凸透镜成倒立、放大的实像；凸透镜成实像时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物距减小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像距变大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像变大。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4" name="矩形 13"/>
          <p:cNvSpPr/>
          <p:nvPr/>
        </p:nvSpPr>
        <p:spPr>
          <a:xfrm>
            <a:off x="835269" y="340572"/>
            <a:ext cx="797462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b="1" dirty="0" smtClean="0">
                <a:solidFill>
                  <a:srgbClr val="409E8A"/>
                </a:solidFill>
              </a:rPr>
              <a:t>例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淄博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小明在“探究凸透镜成像规律”的实验中，所用凸透镜的焦距为</a:t>
            </a:r>
            <a:r>
              <a:rPr lang="en-US" dirty="0" smtClean="0"/>
              <a:t>15 cm</a:t>
            </a:r>
            <a:r>
              <a:rPr lang="zh-CN" altLang="en-US" dirty="0" smtClean="0"/>
              <a:t>。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）保持凸透镜位置不动，小明又把蜡烛放在距凸透镜</a:t>
            </a:r>
            <a:r>
              <a:rPr lang="en-US" dirty="0" smtClean="0"/>
              <a:t>18 cm</a:t>
            </a:r>
            <a:r>
              <a:rPr lang="zh-CN" altLang="en-US" dirty="0" smtClean="0"/>
              <a:t>处，在光具座上无论怎样移动光屏，都找不到清晰的像，原因可能是</a:t>
            </a:r>
            <a:r>
              <a:rPr lang="zh-CN" altLang="en-US" u="sng" dirty="0" smtClean="0"/>
              <a:t>　　　　　　　　　　</a:t>
            </a:r>
            <a:r>
              <a:rPr lang="zh-CN" altLang="en-US" dirty="0" smtClean="0"/>
              <a:t>。聪明的小明拿起一副眼镜放在蜡烛和凸透镜之间靠近凸透镜处，在光具座上移动光屏，光屏上出现了清晰的像，则小明拿起的眼镜是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（选填“近视镜”或“远视镜”）。</a:t>
            </a:r>
            <a:endParaRPr lang="zh-CN" altLang="en-US" dirty="0"/>
          </a:p>
        </p:txBody>
      </p:sp>
      <p:pic>
        <p:nvPicPr>
          <p:cNvPr id="15" name="20WLZT148.EPS" descr="id:214749970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0357" y="1154042"/>
            <a:ext cx="4194420" cy="1211088"/>
          </a:xfrm>
          <a:prstGeom prst="rect">
            <a:avLst/>
          </a:prstGeom>
        </p:spPr>
      </p:pic>
      <p:pic>
        <p:nvPicPr>
          <p:cNvPr id="16" name="20WLZT149.EPS" descr="id:2147499714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01443" y="1186608"/>
            <a:ext cx="3403815" cy="1136318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4912679" y="2158484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3-32</a:t>
            </a:r>
            <a:endParaRPr lang="zh-CN" altLang="en-US" sz="1400" dirty="0"/>
          </a:p>
        </p:txBody>
      </p:sp>
      <p:sp>
        <p:nvSpPr>
          <p:cNvPr id="10" name="矩形 9"/>
          <p:cNvSpPr/>
          <p:nvPr/>
        </p:nvSpPr>
        <p:spPr>
          <a:xfrm>
            <a:off x="6460868" y="2828518"/>
            <a:ext cx="23182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像距太大</a:t>
            </a:r>
            <a:r>
              <a:rPr lang="en-US" b="1" dirty="0" smtClean="0">
                <a:solidFill>
                  <a:srgbClr val="C00000"/>
                </a:solidFill>
              </a:rPr>
              <a:t>,</a:t>
            </a:r>
            <a:r>
              <a:rPr lang="zh-CN" altLang="en-US" b="1" dirty="0" smtClean="0">
                <a:solidFill>
                  <a:srgbClr val="C00000"/>
                </a:solidFill>
              </a:rPr>
              <a:t>光具座太短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435184" y="3679856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远视镜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3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851337" y="321794"/>
            <a:ext cx="7861739" cy="21501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小明又把蜡烛放在距凸透镜</a:t>
            </a:r>
            <a:r>
              <a:rPr lang="en-US" dirty="0" smtClean="0">
                <a:solidFill>
                  <a:srgbClr val="C00000"/>
                </a:solidFill>
              </a:rPr>
              <a:t>18 cm</a:t>
            </a:r>
            <a:r>
              <a:rPr lang="zh-CN" altLang="en-US" dirty="0" smtClean="0">
                <a:solidFill>
                  <a:srgbClr val="C00000"/>
                </a:solidFill>
              </a:rPr>
              <a:t>处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在光具座上无论怎样移动光屏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都找不到清晰的像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原因可能是像距太大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光具座太短；聪明的小明拿起一副眼镜放在蜡烛和凸透镜之间靠近凸透镜处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在光具座上移动光屏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光屏上出现了清晰的像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说明两个透镜组合起来以后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光屏上接收到了蜡烛的像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说明像距变小了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则小明拿起的眼镜对光具有会聚作用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是远视镜。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8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9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常考实验突破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4" name="矩形 13"/>
          <p:cNvSpPr/>
          <p:nvPr/>
        </p:nvSpPr>
        <p:spPr>
          <a:xfrm>
            <a:off x="826476" y="683472"/>
            <a:ext cx="797462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）实验时若用纸遮住凸透镜的一部分，光屏上的像是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（选填“完整”或“不完整”）的；若用发光二极管代替蜡烛，你认为这样做的好处是</a:t>
            </a:r>
            <a:r>
              <a:rPr lang="zh-CN" altLang="en-US" u="sng" dirty="0" smtClean="0"/>
              <a:t>　　　　　　　　　　　　　　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5</a:t>
            </a:r>
            <a:r>
              <a:rPr lang="zh-CN" altLang="en-US" dirty="0" smtClean="0"/>
              <a:t>）实验时在蜡烛与凸透镜之间放置一副近视眼镜，要使光屏上的像清晰，光屏应向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（选填“靠近”或“远离”）凸透镜的方向移动。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6</a:t>
            </a:r>
            <a:r>
              <a:rPr lang="zh-CN" altLang="en-US" dirty="0" smtClean="0"/>
              <a:t>）实验过程中，蜡烛燃烧不断缩短，导致光屏上的像向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（选填“上”或“下”）移动。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7</a:t>
            </a:r>
            <a:r>
              <a:rPr lang="zh-CN" altLang="en-US" dirty="0" smtClean="0"/>
              <a:t>）当烛焰通过凸透镜在光屏上成一实像时，如果透镜上有污点，则光屏上的像的大小将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（选填“变大”“变小”或“不变”），像的明暗程度将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（选填“变亮”“变暗”或“不变”）。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89348" y="175364"/>
            <a:ext cx="766592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dirty="0" smtClean="0">
                <a:solidFill>
                  <a:srgbClr val="0FA0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dirty="0" smtClean="0">
                <a:solidFill>
                  <a:srgbClr val="0FA0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实验拓展 </a:t>
            </a:r>
            <a:r>
              <a:rPr lang="en-US" altLang="zh-CN" dirty="0" smtClean="0">
                <a:solidFill>
                  <a:srgbClr val="0FA09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·</a:t>
            </a:r>
            <a:endParaRPr lang="zh-CN" altLang="en-US" dirty="0">
              <a:solidFill>
                <a:srgbClr val="0FA09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757899" y="70559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完整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1172267" y="1535746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使像稳定且易于比较像与物的大小关系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884006" y="236945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远离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318471" y="2751388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上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451565" y="400567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不变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284916" y="4415581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变暗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3" grpId="0"/>
      <p:bldP spid="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99244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4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108000" y="181738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3849" y="335978"/>
            <a:ext cx="5405213" cy="445851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图</a:t>
            </a:r>
            <a:r>
              <a:rPr lang="en-US" dirty="0" smtClean="0"/>
              <a:t>3-33</a:t>
            </a:r>
            <a:r>
              <a:rPr lang="zh-CN" altLang="en-US" dirty="0" smtClean="0"/>
              <a:t>是德国设计师设计的一个球形透镜太阳能系统，通过透镜聚光之后再发电。此透镜是一个（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endParaRPr lang="en-US" altLang="zh-CN" sz="1400" dirty="0" smtClean="0"/>
          </a:p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3-33</a:t>
            </a:r>
            <a:endParaRPr lang="zh-CN" altLang="en-US" sz="1400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凸透镜，对光线具有会聚作用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凸透镜，对光线具有发散作用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凹透镜，对光线具有会聚作用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凹透镜，对光线具有发散作用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770629" y="739735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g80.jpg" descr="id:2147499742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94703" y="1245145"/>
            <a:ext cx="2112906" cy="1404977"/>
          </a:xfrm>
          <a:prstGeom prst="rect">
            <a:avLst/>
          </a:prstGeom>
        </p:spPr>
      </p:pic>
      <p:sp>
        <p:nvSpPr>
          <p:cNvPr id="9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6390289" y="489960"/>
            <a:ext cx="2340671" cy="21501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根据这是一个球形透镜和它能聚光可以得出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这个透镜是凸透镜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对光有会聚作用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正确。</a:t>
            </a: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787204" y="384711"/>
          <a:ext cx="7846842" cy="4274820"/>
        </p:xfrm>
        <a:graphic>
          <a:graphicData uri="http://schemas.openxmlformats.org/drawingml/2006/table">
            <a:tbl>
              <a:tblPr/>
              <a:tblGrid>
                <a:gridCol w="1032804"/>
                <a:gridCol w="3349869"/>
                <a:gridCol w="3464169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b="1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【柳州考情分析】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知识内容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考试要求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考情分析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凸透镜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及其应用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认识凸透镜的会聚作用和凹透镜的发散作用；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探究并知道凸透镜成像的规律；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了解凸透镜成像规律的应用；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4.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了解人眼成像的原理，了解近视眼和远视眼的成因与矫正办法；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5.</a:t>
                      </a: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通过实验，了解白光的组成和不同色光混合的现象</a:t>
                      </a:r>
                    </a:p>
                  </a:txBody>
                  <a:tcPr marL="66675" marR="66675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年：透镜识别；（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年：照相机成像原理；（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年：凸透镜成像实验；（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年：透镜的三条特殊光线作图；（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年：近视眼镜；（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年：放大镜；（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年：透镜识别；（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年：照相机镜头；（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分）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83441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826178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89019" y="309601"/>
            <a:ext cx="4865547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小柳同学做“探究凸透镜成像”的实验，当他把烛焰移到距透镜</a:t>
            </a:r>
            <a:r>
              <a:rPr lang="en-US" dirty="0" smtClean="0"/>
              <a:t>39 cm</a:t>
            </a:r>
            <a:r>
              <a:rPr lang="zh-CN" altLang="en-US" dirty="0" smtClean="0"/>
              <a:t>的地方时，在光屏上观察到清晰的倒立、缩小的像，则该凸透镜的焦距不可能是（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A.5 cm		B.10 cm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C.15 cm		D.20 cm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287437" y="1555187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5896303" y="489960"/>
            <a:ext cx="2834657" cy="256569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把蜡烛放在距离凸透镜</a:t>
            </a:r>
            <a:r>
              <a:rPr lang="en-US" dirty="0" smtClean="0">
                <a:solidFill>
                  <a:srgbClr val="C00000"/>
                </a:solidFill>
              </a:rPr>
              <a:t>39 cm</a:t>
            </a:r>
            <a:r>
              <a:rPr lang="zh-CN" altLang="en-US" dirty="0" smtClean="0">
                <a:solidFill>
                  <a:srgbClr val="C00000"/>
                </a:solidFill>
              </a:rPr>
              <a:t>的某一位置时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在透镜另一侧得到一个清晰的倒立、缩小的像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则</a:t>
            </a:r>
            <a:r>
              <a:rPr lang="en-US" dirty="0" smtClean="0">
                <a:solidFill>
                  <a:srgbClr val="C00000"/>
                </a:solidFill>
              </a:rPr>
              <a:t>u&gt;2f,</a:t>
            </a:r>
            <a:r>
              <a:rPr lang="zh-CN" altLang="en-US" dirty="0" smtClean="0">
                <a:solidFill>
                  <a:srgbClr val="C00000"/>
                </a:solidFill>
              </a:rPr>
              <a:t>即</a:t>
            </a:r>
            <a:r>
              <a:rPr lang="en-US" dirty="0" smtClean="0">
                <a:solidFill>
                  <a:srgbClr val="C00000"/>
                </a:solidFill>
              </a:rPr>
              <a:t>39 cm&gt;2f,</a:t>
            </a:r>
            <a:r>
              <a:rPr lang="zh-CN" altLang="en-US" dirty="0" smtClean="0">
                <a:solidFill>
                  <a:srgbClr val="C00000"/>
                </a:solidFill>
              </a:rPr>
              <a:t>解得</a:t>
            </a:r>
            <a:r>
              <a:rPr lang="en-US" dirty="0" smtClean="0">
                <a:solidFill>
                  <a:srgbClr val="C00000"/>
                </a:solidFill>
              </a:rPr>
              <a:t>f&lt;19.5 cm,</a:t>
            </a:r>
            <a:r>
              <a:rPr lang="zh-CN" altLang="en-US" dirty="0" smtClean="0">
                <a:solidFill>
                  <a:srgbClr val="C00000"/>
                </a:solidFill>
              </a:rPr>
              <a:t>故选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9407" y="285144"/>
            <a:ext cx="4968731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盐城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小明利用太阳光测量凸透镜的焦距，图</a:t>
            </a:r>
            <a:r>
              <a:rPr lang="en-US" dirty="0" smtClean="0"/>
              <a:t>3-34</a:t>
            </a:r>
            <a:r>
              <a:rPr lang="zh-CN" altLang="en-US" dirty="0" smtClean="0"/>
              <a:t>中的操作最合理的是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783660" y="729757"/>
            <a:ext cx="36571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928648" y="3783950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3-34</a:t>
            </a:r>
            <a:endParaRPr lang="zh-CN" altLang="en-US" sz="1400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834413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9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826178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5875283" y="405876"/>
            <a:ext cx="2874822" cy="33966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用平行光聚焦法测量凸透镜的焦距时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平行光要与凸透镜主光轴平行（平行光正对凸透镜）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白纸与主光轴垂直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移动白纸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在白纸上出现最小、最亮的光斑时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测量凸透镜到白纸之间的距离就等于凸透镜的焦距。故选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</a:p>
        </p:txBody>
      </p:sp>
      <p:pic>
        <p:nvPicPr>
          <p:cNvPr id="14" name="20WNW350.EPS" descr="id:214749974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49132" y="1422549"/>
            <a:ext cx="4221883" cy="214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37699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382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911627" cy="298119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dirty="0" smtClean="0"/>
              <a:t>小明在做“探究凸透镜成像规律”的实验时，将点燃的蜡烛放在距凸透镜</a:t>
            </a:r>
            <a:r>
              <a:rPr lang="en-US" dirty="0" smtClean="0"/>
              <a:t>32 cm</a:t>
            </a:r>
            <a:r>
              <a:rPr lang="zh-CN" altLang="en-US" dirty="0" smtClean="0"/>
              <a:t>处，在透镜另一侧距离透镜</a:t>
            </a:r>
            <a:r>
              <a:rPr lang="en-US" dirty="0" smtClean="0"/>
              <a:t>18 cm</a:t>
            </a:r>
            <a:r>
              <a:rPr lang="zh-CN" altLang="en-US" dirty="0" smtClean="0"/>
              <a:t>处的光屏上得到烛焰清晰的像，则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光屏上所成的是倒立、放大的实像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光屏上所成的是倒立、等大的实像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该透镜的焦距</a:t>
            </a:r>
            <a:r>
              <a:rPr lang="en-US" dirty="0" smtClean="0"/>
              <a:t>f</a:t>
            </a:r>
            <a:r>
              <a:rPr lang="zh-CN" altLang="en-US" dirty="0" smtClean="0"/>
              <a:t>一定满足</a:t>
            </a:r>
            <a:r>
              <a:rPr lang="en-US" dirty="0" smtClean="0"/>
              <a:t>9 cm&lt;f&lt;16 cm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该透镜的焦距</a:t>
            </a:r>
            <a:r>
              <a:rPr lang="en-US" dirty="0" smtClean="0"/>
              <a:t>f</a:t>
            </a:r>
            <a:r>
              <a:rPr lang="zh-CN" altLang="en-US" dirty="0" smtClean="0"/>
              <a:t>一定满足</a:t>
            </a:r>
            <a:r>
              <a:rPr lang="en-US" dirty="0" smtClean="0"/>
              <a:t>18 cm&lt;f&lt;32 cm</a:t>
            </a:r>
            <a:endParaRPr lang="zh-CN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1600622" y="1209926"/>
            <a:ext cx="340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C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64631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7774992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en-US" b="1" dirty="0" smtClean="0"/>
              <a:t>5. </a:t>
            </a:r>
            <a:r>
              <a:rPr lang="en-US" dirty="0" smtClean="0">
                <a:solidFill>
                  <a:srgbClr val="409E8A"/>
                </a:solidFill>
              </a:rPr>
              <a:t>[2018</a:t>
            </a:r>
            <a:r>
              <a:rPr lang="en-US" altLang="zh-CN" dirty="0" smtClean="0">
                <a:solidFill>
                  <a:srgbClr val="409E8A"/>
                </a:solidFill>
              </a:rPr>
              <a:t>· </a:t>
            </a:r>
            <a:r>
              <a:rPr lang="zh-CN" altLang="en-US" dirty="0" smtClean="0">
                <a:solidFill>
                  <a:srgbClr val="409E8A"/>
                </a:solidFill>
              </a:rPr>
              <a:t>柳州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如图</a:t>
            </a:r>
            <a:r>
              <a:rPr lang="en-US" dirty="0" smtClean="0"/>
              <a:t>3-35</a:t>
            </a:r>
            <a:r>
              <a:rPr lang="zh-CN" altLang="en-US" dirty="0" smtClean="0"/>
              <a:t>所示，能正确表示照相机成像原理的是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4147445" y="3937966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3-35</a:t>
            </a:r>
            <a:endParaRPr lang="zh-CN" altLang="en-US" sz="1400" dirty="0"/>
          </a:p>
        </p:txBody>
      </p:sp>
      <p:sp>
        <p:nvSpPr>
          <p:cNvPr id="10" name="矩形 9"/>
          <p:cNvSpPr/>
          <p:nvPr/>
        </p:nvSpPr>
        <p:spPr>
          <a:xfrm>
            <a:off x="7583104" y="316545"/>
            <a:ext cx="3674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D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3" name="19LZ157.EPS" descr="id:2147499756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50266" y="910033"/>
            <a:ext cx="4731732" cy="2800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80225" y="309601"/>
            <a:ext cx="8003289" cy="43892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700" b="1" dirty="0" smtClean="0"/>
              <a:t>6. </a:t>
            </a:r>
            <a:r>
              <a:rPr lang="en-US" sz="1700" dirty="0" smtClean="0">
                <a:solidFill>
                  <a:srgbClr val="409E8A"/>
                </a:solidFill>
              </a:rPr>
              <a:t>[2018</a:t>
            </a:r>
            <a:r>
              <a:rPr lang="en-US" altLang="zh-CN" sz="1700" dirty="0" smtClean="0">
                <a:solidFill>
                  <a:srgbClr val="409E8A"/>
                </a:solidFill>
              </a:rPr>
              <a:t>· </a:t>
            </a:r>
            <a:r>
              <a:rPr lang="zh-CN" altLang="en-US" sz="1700" dirty="0" smtClean="0">
                <a:solidFill>
                  <a:srgbClr val="409E8A"/>
                </a:solidFill>
              </a:rPr>
              <a:t>临沂</a:t>
            </a:r>
            <a:r>
              <a:rPr lang="en-US" altLang="zh-CN" sz="1700" dirty="0" smtClean="0">
                <a:solidFill>
                  <a:srgbClr val="409E8A"/>
                </a:solidFill>
              </a:rPr>
              <a:t>]</a:t>
            </a:r>
            <a:r>
              <a:rPr lang="zh-CN" altLang="en-US" sz="1700" dirty="0" smtClean="0"/>
              <a:t>在“探究凸透镜成像规律”的实验中，蜡烛、凸透镜和光屏的位置如图</a:t>
            </a:r>
            <a:r>
              <a:rPr lang="en-US" sz="1700" dirty="0" smtClean="0"/>
              <a:t>3-36</a:t>
            </a:r>
            <a:r>
              <a:rPr lang="zh-CN" altLang="en-US" sz="1700" dirty="0" smtClean="0"/>
              <a:t>所示，烛焰在光屏上恰好成一清晰等大的实像，下列说法正确的是（　　）</a:t>
            </a:r>
          </a:p>
          <a:p>
            <a:pPr algn="just">
              <a:lnSpc>
                <a:spcPct val="150000"/>
              </a:lnSpc>
            </a:pPr>
            <a:endParaRPr lang="en-US" sz="1700" dirty="0" smtClean="0"/>
          </a:p>
          <a:p>
            <a:pPr algn="just">
              <a:lnSpc>
                <a:spcPct val="150000"/>
              </a:lnSpc>
            </a:pPr>
            <a:endParaRPr lang="en-US" sz="1700" dirty="0" smtClean="0"/>
          </a:p>
          <a:p>
            <a:pPr algn="just">
              <a:lnSpc>
                <a:spcPct val="150000"/>
              </a:lnSpc>
            </a:pPr>
            <a:endParaRPr lang="en-US" sz="1700" dirty="0" smtClean="0"/>
          </a:p>
          <a:p>
            <a:pPr algn="just">
              <a:lnSpc>
                <a:spcPct val="150000"/>
              </a:lnSpc>
            </a:pPr>
            <a:endParaRPr lang="en-US" sz="1700" dirty="0" smtClean="0"/>
          </a:p>
          <a:p>
            <a:pPr algn="just">
              <a:lnSpc>
                <a:spcPct val="150000"/>
              </a:lnSpc>
            </a:pPr>
            <a:endParaRPr lang="en-US" sz="1700" dirty="0" smtClean="0"/>
          </a:p>
          <a:p>
            <a:pPr algn="just">
              <a:lnSpc>
                <a:spcPct val="150000"/>
              </a:lnSpc>
            </a:pPr>
            <a:r>
              <a:rPr lang="en-US" sz="1700" dirty="0" smtClean="0"/>
              <a:t>A.</a:t>
            </a:r>
            <a:r>
              <a:rPr lang="zh-CN" altLang="en-US" sz="1700" dirty="0" smtClean="0"/>
              <a:t>该凸透镜的焦距是</a:t>
            </a:r>
            <a:r>
              <a:rPr lang="en-US" sz="1700" dirty="0" smtClean="0"/>
              <a:t>20 cm</a:t>
            </a:r>
            <a:endParaRPr lang="zh-CN" altLang="en-US" sz="1700" dirty="0" smtClean="0"/>
          </a:p>
          <a:p>
            <a:pPr algn="just">
              <a:lnSpc>
                <a:spcPct val="150000"/>
              </a:lnSpc>
            </a:pPr>
            <a:r>
              <a:rPr lang="en-US" sz="1700" dirty="0" smtClean="0"/>
              <a:t>B.</a:t>
            </a:r>
            <a:r>
              <a:rPr lang="zh-CN" altLang="en-US" sz="1700" dirty="0" smtClean="0"/>
              <a:t>将蜡烛移动到</a:t>
            </a:r>
            <a:r>
              <a:rPr lang="en-US" sz="1700" dirty="0" smtClean="0"/>
              <a:t>20 cm</a:t>
            </a:r>
            <a:r>
              <a:rPr lang="zh-CN" altLang="en-US" sz="1700" dirty="0" smtClean="0"/>
              <a:t>刻度处，移动光屏可得到倒立、放大的实像</a:t>
            </a:r>
          </a:p>
          <a:p>
            <a:pPr algn="just">
              <a:lnSpc>
                <a:spcPct val="150000"/>
              </a:lnSpc>
            </a:pPr>
            <a:r>
              <a:rPr lang="en-US" sz="1700" dirty="0" smtClean="0"/>
              <a:t>C.</a:t>
            </a:r>
            <a:r>
              <a:rPr lang="zh-CN" altLang="en-US" sz="1700" dirty="0" smtClean="0"/>
              <a:t>将蜡烛移动到</a:t>
            </a:r>
            <a:r>
              <a:rPr lang="en-US" sz="1700" dirty="0" smtClean="0"/>
              <a:t>35 cm</a:t>
            </a:r>
            <a:r>
              <a:rPr lang="zh-CN" altLang="en-US" sz="1700" dirty="0" smtClean="0"/>
              <a:t>刻度处，为使烛焰在光屏上成一清晰的像，应向右移动光屏</a:t>
            </a:r>
          </a:p>
          <a:p>
            <a:pPr algn="just">
              <a:lnSpc>
                <a:spcPct val="150000"/>
              </a:lnSpc>
            </a:pPr>
            <a:r>
              <a:rPr lang="en-US" sz="1700" dirty="0" smtClean="0"/>
              <a:t>D.</a:t>
            </a:r>
            <a:r>
              <a:rPr lang="zh-CN" altLang="en-US" sz="1700" dirty="0" smtClean="0"/>
              <a:t>将蜡烛移动到</a:t>
            </a:r>
            <a:r>
              <a:rPr lang="en-US" sz="1700" dirty="0" smtClean="0"/>
              <a:t>45 cm</a:t>
            </a:r>
            <a:r>
              <a:rPr lang="zh-CN" altLang="en-US" sz="1700" dirty="0" smtClean="0"/>
              <a:t>刻度处，为使烛焰在光屏上成一清晰的像，应向右移动光屏</a:t>
            </a:r>
            <a:endParaRPr lang="zh-CN" altLang="en-US" sz="1700" dirty="0"/>
          </a:p>
        </p:txBody>
      </p:sp>
      <p:sp>
        <p:nvSpPr>
          <p:cNvPr id="9" name="矩形 8"/>
          <p:cNvSpPr/>
          <p:nvPr/>
        </p:nvSpPr>
        <p:spPr>
          <a:xfrm>
            <a:off x="8356242" y="798728"/>
            <a:ext cx="4090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C 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1" name="19LZ158.EPS" descr="id:2147499763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38496" y="1064471"/>
            <a:ext cx="4500649" cy="1628759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4071891" y="2621624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3-36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79" y="327185"/>
            <a:ext cx="7901117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7.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德州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图</a:t>
            </a:r>
            <a:r>
              <a:rPr lang="en-US" dirty="0" smtClean="0"/>
              <a:t>3-37</a:t>
            </a:r>
            <a:r>
              <a:rPr lang="zh-CN" altLang="en-US" dirty="0" smtClean="0"/>
              <a:t>是小强用手机、透镜和纸盒自制的简易“投影仪”，它能将手机上的画面放大投射到白墙上。下列说法不正确的是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手机屏幕到透镜的距离应在透镜的一倍焦距和二倍焦距之间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白墙上呈现的是手机画面倒立、放大的实像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若用不透明的硬纸板遮住透镜的一部分，白墙上的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画面将不再完整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从各个角度都能清楚地看到白墙上的像，是因为白墙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对照射到其上面的光产生漫反射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7554718" y="829836"/>
            <a:ext cx="340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C00000"/>
                </a:solidFill>
              </a:rPr>
              <a:t>C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4" name="20WLZT1063.EPS" descr="id:214749977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90087" y="1603444"/>
            <a:ext cx="2044315" cy="1416966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7108027" y="3316318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3-37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830317" y="384856"/>
            <a:ext cx="7942685" cy="256569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根据投影仪成像的原理可知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手机到透镜的距离应大于一倍焦距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小于二倍焦距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正确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不符合题意；投影仪成的像是倒立、放大的实像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B</a:t>
            </a:r>
            <a:r>
              <a:rPr lang="zh-CN" altLang="en-US" dirty="0" smtClean="0">
                <a:solidFill>
                  <a:srgbClr val="C00000"/>
                </a:solidFill>
              </a:rPr>
              <a:t>正确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不符合题意；若用不透明的硬纸板遮住透镜的一部分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白墙上的画面仍然完整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只是亮度变暗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zh-CN" altLang="en-US" dirty="0" smtClean="0">
                <a:solidFill>
                  <a:srgbClr val="C00000"/>
                </a:solidFill>
              </a:rPr>
              <a:t>错误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符合题意；发生漫反射的物体可以从不同角度都能看到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因此从各个角度都能清楚地看到白墙上的像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是因为白墙对照射到其上面的光产生了漫反射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故</a:t>
            </a:r>
            <a:r>
              <a:rPr lang="en-US" dirty="0" smtClean="0">
                <a:solidFill>
                  <a:srgbClr val="C00000"/>
                </a:solidFill>
              </a:rPr>
              <a:t>D</a:t>
            </a:r>
            <a:r>
              <a:rPr lang="zh-CN" altLang="en-US" dirty="0" smtClean="0">
                <a:solidFill>
                  <a:srgbClr val="C00000"/>
                </a:solidFill>
              </a:rPr>
              <a:t>正确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不符合题意。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45056" y="327185"/>
            <a:ext cx="4751854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8.</a:t>
            </a:r>
            <a:r>
              <a:rPr lang="zh-CN" altLang="en-US" b="1" dirty="0" smtClean="0"/>
              <a:t> </a:t>
            </a:r>
            <a:r>
              <a:rPr lang="en-US" altLang="zh-CN" dirty="0" smtClean="0">
                <a:solidFill>
                  <a:srgbClr val="409E8A"/>
                </a:solidFill>
              </a:rPr>
              <a:t>[</a:t>
            </a:r>
            <a:r>
              <a:rPr lang="en-US" dirty="0" smtClean="0">
                <a:solidFill>
                  <a:srgbClr val="409E8A"/>
                </a:solidFill>
              </a:rPr>
              <a:t>2018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常州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蝴蝶研究专家章丽晖在茅山首次发现国家二级保护动物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中华虎凤蝶，他先用相机拍摄了蝴蝶休憩的照片，如图</a:t>
            </a:r>
            <a:r>
              <a:rPr lang="en-US" dirty="0" smtClean="0"/>
              <a:t>3-38</a:t>
            </a:r>
            <a:r>
              <a:rPr lang="zh-CN" altLang="en-US" dirty="0" smtClean="0"/>
              <a:t>甲所示，为了拍摄照片乙，应（　　）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相机适当靠近蝴蝶，镜头略向外伸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B.</a:t>
            </a:r>
            <a:r>
              <a:rPr lang="zh-CN" altLang="en-US" dirty="0" smtClean="0"/>
              <a:t>相机适当靠近蝴蝶，镜头略向内缩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相机适当远离蝴蝶，镜头略向外伸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D.</a:t>
            </a:r>
            <a:r>
              <a:rPr lang="zh-CN" altLang="en-US" dirty="0" smtClean="0"/>
              <a:t>相机适当远离蝴蝶，镜头略向内缩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668221" y="1562968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19WL67.EPS" descr="id:214749977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28901" y="573528"/>
            <a:ext cx="2728838" cy="1623134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6887309" y="2570083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sz="1400" dirty="0" smtClean="0"/>
              <a:t>3-38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24034" y="264124"/>
            <a:ext cx="7800987" cy="38121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9.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枣庄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智能手机给人们带来了许多便利，但长时间盯着手机屏幕，容易导致视力下降。图</a:t>
            </a:r>
            <a:r>
              <a:rPr lang="en-US" dirty="0" smtClean="0"/>
              <a:t>3-39</a:t>
            </a:r>
            <a:r>
              <a:rPr lang="zh-CN" altLang="en-US" dirty="0" smtClean="0"/>
              <a:t>所示关于近视眼及其矫正的原理图正确的是</a:t>
            </a:r>
            <a:r>
              <a:rPr lang="en-US" dirty="0" smtClean="0"/>
              <a:t>	</a:t>
            </a:r>
            <a:r>
              <a:rPr lang="zh-CN" altLang="en-US" dirty="0" smtClean="0"/>
              <a:t>（　　）</a:t>
            </a:r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altLang="zh-CN" dirty="0" smtClean="0"/>
          </a:p>
          <a:p>
            <a:pPr algn="just">
              <a:lnSpc>
                <a:spcPct val="150000"/>
              </a:lnSpc>
            </a:pP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 smtClean="0"/>
              <a:t>A.</a:t>
            </a:r>
            <a:r>
              <a:rPr lang="zh-CN" altLang="en-US" dirty="0" smtClean="0"/>
              <a:t>甲、乙</a:t>
            </a:r>
            <a:r>
              <a:rPr lang="en-US" dirty="0" smtClean="0"/>
              <a:t>		B.</a:t>
            </a:r>
            <a:r>
              <a:rPr lang="zh-CN" altLang="en-US" dirty="0" smtClean="0"/>
              <a:t>甲、丁</a:t>
            </a:r>
          </a:p>
          <a:p>
            <a:pPr algn="just">
              <a:lnSpc>
                <a:spcPct val="150000"/>
              </a:lnSpc>
            </a:pPr>
            <a:r>
              <a:rPr lang="en-US" dirty="0" smtClean="0"/>
              <a:t>C.</a:t>
            </a:r>
            <a:r>
              <a:rPr lang="zh-CN" altLang="en-US" dirty="0" smtClean="0"/>
              <a:t>丙、乙</a:t>
            </a:r>
            <a:r>
              <a:rPr lang="en-US" dirty="0" smtClean="0"/>
              <a:t>		D.</a:t>
            </a:r>
            <a:r>
              <a:rPr lang="zh-CN" altLang="en-US" dirty="0" smtClean="0"/>
              <a:t>丙、丁</a:t>
            </a:r>
            <a:endParaRPr lang="zh-CN" altLang="en-US" dirty="0"/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574893" y="1093722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006748" y="3146334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3-39</a:t>
            </a:r>
            <a:endParaRPr lang="zh-CN" altLang="en-US" sz="1400" dirty="0"/>
          </a:p>
        </p:txBody>
      </p:sp>
      <p:pic>
        <p:nvPicPr>
          <p:cNvPr id="13" name="20WLZT1280.EPS" descr="id:214749978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704" y="1272395"/>
            <a:ext cx="3221869" cy="1690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970671" y="335702"/>
            <a:ext cx="7512147" cy="34625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图甲的入射光线会聚在视网膜的前方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表示的是近视眼的成像情况；为了使光线会聚在后面的视网膜上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就需要使光线在进入人的眼睛以前发散一下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因此通过配戴对光线具有发散作用的凹透镜来矫正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即图乙能正确表示近视眼的矫正情况。图丙的入射光线会聚在视网膜的后方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表示的是远视眼的成像情况；远视眼是因为晶状体焦距太长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像落在了视网膜的后方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为了使光线会聚在前面的视网膜上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就需要使光线在进入人的眼睛以前会聚一下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因此通过配戴对光线具有会聚作用的凸透镜来矫正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即图丁能正确表示远视眼的矫正情况。故选</a:t>
            </a:r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81" y="707665"/>
            <a:ext cx="4169944" cy="256569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）中间比边缘厚的透镜叫凸透镜，对光线有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作用。如图</a:t>
            </a:r>
            <a:r>
              <a:rPr lang="en-US" dirty="0" smtClean="0"/>
              <a:t>3-20</a:t>
            </a:r>
            <a:r>
              <a:rPr lang="zh-CN" altLang="en-US" dirty="0" smtClean="0"/>
              <a:t>中的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      </a:t>
            </a:r>
            <a:r>
              <a:rPr lang="zh-CN" altLang="en-US" dirty="0" smtClean="0"/>
              <a:t>（选填字母序号）。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）中间比边缘薄的透镜叫凹透镜，对光线有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作用。如图中的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     　</a:t>
            </a:r>
            <a:r>
              <a:rPr lang="zh-CN" altLang="en-US" dirty="0" smtClean="0"/>
              <a:t>（选填字母序号）。　</a:t>
            </a: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透镜的类型和对光线的作用</a:t>
            </a:r>
            <a:endParaRPr lang="zh-CN" altLang="en-US" sz="2000" b="1" dirty="0">
              <a:solidFill>
                <a:srgbClr val="409E8A"/>
              </a:solidFill>
            </a:endParaRPr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937241" y="1081553"/>
            <a:ext cx="1053661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会聚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964596" y="1517989"/>
            <a:ext cx="1088457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  <a:latin typeface="+mn-ea"/>
              </a:rPr>
              <a:t>A</a:t>
            </a: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、</a:t>
            </a:r>
            <a:r>
              <a:rPr lang="en-US" b="1" dirty="0" smtClean="0">
                <a:solidFill>
                  <a:srgbClr val="C00000"/>
                </a:solidFill>
                <a:latin typeface="+mn-ea"/>
              </a:rPr>
              <a:t>C</a:t>
            </a:r>
            <a:r>
              <a:rPr lang="zh-CN" altLang="en-US" b="1" dirty="0" smtClean="0">
                <a:solidFill>
                  <a:srgbClr val="C00000"/>
                </a:solidFill>
                <a:latin typeface="+mn-ea"/>
              </a:rPr>
              <a:t>、</a:t>
            </a:r>
            <a:r>
              <a:rPr lang="en-US" b="1" dirty="0" smtClean="0">
                <a:solidFill>
                  <a:srgbClr val="C00000"/>
                </a:solidFill>
                <a:latin typeface="+mn-ea"/>
              </a:rPr>
              <a:t>D</a:t>
            </a:r>
            <a:endParaRPr lang="zh-CN" altLang="en-US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646214" y="2364547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发散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11" name="G72.EPS" descr="id:2147499510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9532" y="773522"/>
            <a:ext cx="2188329" cy="3181716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6800195" y="4149183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3-20</a:t>
            </a:r>
            <a:endParaRPr lang="zh-CN" altLang="en-US" sz="1400" dirty="0"/>
          </a:p>
        </p:txBody>
      </p:sp>
      <p:sp>
        <p:nvSpPr>
          <p:cNvPr id="14" name="矩形 13"/>
          <p:cNvSpPr/>
          <p:nvPr/>
        </p:nvSpPr>
        <p:spPr>
          <a:xfrm>
            <a:off x="920290" y="2800726"/>
            <a:ext cx="10631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B</a:t>
            </a:r>
            <a:r>
              <a:rPr lang="zh-CN" altLang="en-US" b="1" dirty="0" smtClean="0">
                <a:solidFill>
                  <a:srgbClr val="C00000"/>
                </a:solidFill>
              </a:rPr>
              <a:t>、</a:t>
            </a:r>
            <a:r>
              <a:rPr lang="en-US" b="1" dirty="0" smtClean="0">
                <a:solidFill>
                  <a:srgbClr val="C00000"/>
                </a:solidFill>
              </a:rPr>
              <a:t>E</a:t>
            </a:r>
            <a:r>
              <a:rPr lang="zh-CN" altLang="en-US" b="1" dirty="0" smtClean="0">
                <a:solidFill>
                  <a:srgbClr val="C00000"/>
                </a:solidFill>
              </a:rPr>
              <a:t>、</a:t>
            </a:r>
            <a:r>
              <a:rPr lang="en-US" b="1" dirty="0" smtClean="0">
                <a:solidFill>
                  <a:srgbClr val="C00000"/>
                </a:solidFill>
              </a:rPr>
              <a:t>F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5" grpId="0"/>
      <p:bldP spid="1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格 13"/>
          <p:cNvGraphicFramePr>
            <a:graphicFrameLocks noGrp="1"/>
          </p:cNvGraphicFramePr>
          <p:nvPr/>
        </p:nvGraphicFramePr>
        <p:xfrm>
          <a:off x="1490954" y="2900244"/>
          <a:ext cx="4234961" cy="1554480"/>
        </p:xfrm>
        <a:graphic>
          <a:graphicData uri="http://schemas.openxmlformats.org/drawingml/2006/table">
            <a:tbl>
              <a:tblPr/>
              <a:tblGrid>
                <a:gridCol w="1131276"/>
                <a:gridCol w="562708"/>
                <a:gridCol w="589085"/>
                <a:gridCol w="589084"/>
                <a:gridCol w="483577"/>
                <a:gridCol w="422031"/>
                <a:gridCol w="457200"/>
              </a:tblGrid>
              <a:tr h="1651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物距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u/cm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60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50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像距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v/cm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12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12.5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21.1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物距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u/cm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12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像距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v/cm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22.5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24.3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26.7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30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35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60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矩形 14"/>
          <p:cNvSpPr/>
          <p:nvPr/>
        </p:nvSpPr>
        <p:spPr>
          <a:xfrm>
            <a:off x="687518" y="4544199"/>
            <a:ext cx="78779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）根据表格中数据可知凸透镜的焦距</a:t>
            </a:r>
            <a:r>
              <a:rPr lang="en-US" dirty="0" smtClean="0"/>
              <a:t>f=</a:t>
            </a:r>
            <a:r>
              <a:rPr lang="zh-CN" altLang="en-US" u="sng" dirty="0" smtClean="0"/>
              <a:t>　　　　</a:t>
            </a:r>
            <a:r>
              <a:rPr lang="en-US" dirty="0" smtClean="0"/>
              <a:t>cm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34545" y="211571"/>
            <a:ext cx="5929013" cy="131919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10.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威海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如图</a:t>
            </a:r>
            <a:r>
              <a:rPr lang="en-US" dirty="0" smtClean="0"/>
              <a:t>3-40</a:t>
            </a:r>
            <a:r>
              <a:rPr lang="zh-CN" altLang="en-US" dirty="0" smtClean="0"/>
              <a:t>甲所示是“探究凸透镜成像的规律”实验的装置，小明通过实验得到了下表所示的实验数据，请回答下列问题：</a:t>
            </a:r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5713367" y="1739727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3-40</a:t>
            </a:r>
            <a:endParaRPr lang="zh-CN" altLang="en-US" sz="1400" dirty="0"/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282761" y="4431688"/>
            <a:ext cx="662013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20WLZT119.EPS" descr="id:214749979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1122" y="1419768"/>
            <a:ext cx="4375827" cy="1448500"/>
          </a:xfrm>
          <a:prstGeom prst="rect">
            <a:avLst/>
          </a:prstGeom>
        </p:spPr>
      </p:pic>
      <p:sp>
        <p:nvSpPr>
          <p:cNvPr id="11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6726621" y="363836"/>
            <a:ext cx="2119952" cy="38121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因为物体在凸透镜的二倍焦距处时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成倒立、等大的实像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此时像距等于物距。根据表中数据可知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物距等于</a:t>
            </a:r>
            <a:r>
              <a:rPr lang="en-US" dirty="0" smtClean="0">
                <a:solidFill>
                  <a:srgbClr val="C00000"/>
                </a:solidFill>
              </a:rPr>
              <a:t>20 cm</a:t>
            </a:r>
            <a:r>
              <a:rPr lang="zh-CN" altLang="en-US" dirty="0" smtClean="0">
                <a:solidFill>
                  <a:srgbClr val="C00000"/>
                </a:solidFill>
              </a:rPr>
              <a:t>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像距也等于</a:t>
            </a:r>
            <a:r>
              <a:rPr lang="en-US" dirty="0" smtClean="0">
                <a:solidFill>
                  <a:srgbClr val="C00000"/>
                </a:solidFill>
              </a:rPr>
              <a:t>20 cm,</a:t>
            </a:r>
            <a:r>
              <a:rPr lang="zh-CN" altLang="en-US" dirty="0" smtClean="0">
                <a:solidFill>
                  <a:srgbClr val="C00000"/>
                </a:solidFill>
              </a:rPr>
              <a:t>所以此凸透镜焦距为</a:t>
            </a:r>
            <a:r>
              <a:rPr lang="en-US" dirty="0" smtClean="0">
                <a:solidFill>
                  <a:srgbClr val="C00000"/>
                </a:solidFill>
              </a:rPr>
              <a:t>10 cm</a:t>
            </a:r>
            <a:r>
              <a:rPr lang="zh-CN" altLang="en-US" dirty="0" smtClean="0">
                <a:solidFill>
                  <a:srgbClr val="C00000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749469" y="2722714"/>
            <a:ext cx="804769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600" dirty="0" smtClean="0"/>
              <a:t>（</a:t>
            </a:r>
            <a:r>
              <a:rPr lang="en-US" altLang="zh-CN" sz="1600" dirty="0" smtClean="0"/>
              <a:t>2</a:t>
            </a:r>
            <a:r>
              <a:rPr lang="zh-CN" altLang="en-US" sz="1600" dirty="0" smtClean="0"/>
              <a:t>）当</a:t>
            </a:r>
            <a:r>
              <a:rPr lang="en-US" sz="1600" dirty="0" smtClean="0"/>
              <a:t>u=25 cm</a:t>
            </a:r>
            <a:r>
              <a:rPr lang="zh-CN" altLang="en-US" sz="1600" dirty="0" smtClean="0"/>
              <a:t>时，像距</a:t>
            </a:r>
            <a:r>
              <a:rPr lang="en-US" sz="1600" dirty="0" smtClean="0"/>
              <a:t>v</a:t>
            </a:r>
            <a:r>
              <a:rPr lang="zh-CN" altLang="en-US" sz="1600" dirty="0" smtClean="0"/>
              <a:t>应该在</a:t>
            </a:r>
            <a:r>
              <a:rPr lang="zh-CN" altLang="en-US" sz="1600" u="sng" dirty="0" smtClean="0"/>
              <a:t>　　</a:t>
            </a:r>
            <a:r>
              <a:rPr lang="zh-CN" altLang="en-US" sz="1600" dirty="0" smtClean="0"/>
              <a:t>（选填“</a:t>
            </a:r>
            <a:r>
              <a:rPr lang="en-US" sz="1600" dirty="0" smtClean="0"/>
              <a:t>15~16</a:t>
            </a:r>
            <a:r>
              <a:rPr lang="zh-CN" altLang="en-US" sz="1600" dirty="0" smtClean="0"/>
              <a:t>”“</a:t>
            </a:r>
            <a:r>
              <a:rPr lang="en-US" sz="1600" dirty="0" smtClean="0"/>
              <a:t>16~17</a:t>
            </a:r>
            <a:r>
              <a:rPr lang="zh-CN" altLang="en-US" sz="1600" dirty="0" smtClean="0"/>
              <a:t>”“</a:t>
            </a:r>
            <a:r>
              <a:rPr lang="en-US" sz="1600" dirty="0" smtClean="0"/>
              <a:t>17~18</a:t>
            </a:r>
            <a:r>
              <a:rPr lang="zh-CN" altLang="en-US" sz="1600" dirty="0" smtClean="0"/>
              <a:t>”“</a:t>
            </a:r>
            <a:r>
              <a:rPr lang="en-US" sz="1600" dirty="0" smtClean="0"/>
              <a:t>18~19</a:t>
            </a:r>
            <a:r>
              <a:rPr lang="zh-CN" altLang="en-US" sz="1600" dirty="0" smtClean="0"/>
              <a:t>”或“</a:t>
            </a:r>
            <a:r>
              <a:rPr lang="en-US" sz="1600" dirty="0" smtClean="0"/>
              <a:t>19~20</a:t>
            </a:r>
            <a:r>
              <a:rPr lang="zh-CN" altLang="en-US" sz="1600" dirty="0" smtClean="0"/>
              <a:t>”）</a:t>
            </a:r>
            <a:r>
              <a:rPr lang="en-US" sz="1600" dirty="0" smtClean="0"/>
              <a:t>cm </a:t>
            </a:r>
            <a:r>
              <a:rPr lang="zh-CN" altLang="en-US" sz="1600" dirty="0" smtClean="0"/>
              <a:t>范围内；当</a:t>
            </a:r>
            <a:r>
              <a:rPr lang="en-US" sz="1600" dirty="0" smtClean="0"/>
              <a:t>u‘=60 cm</a:t>
            </a:r>
            <a:r>
              <a:rPr lang="zh-CN" altLang="en-US" sz="1600" dirty="0" smtClean="0"/>
              <a:t>时，光屏上成</a:t>
            </a:r>
            <a:r>
              <a:rPr lang="zh-CN" altLang="en-US" sz="1600" u="sng" dirty="0" smtClean="0"/>
              <a:t>　　　</a:t>
            </a:r>
            <a:r>
              <a:rPr lang="zh-CN" altLang="en-US" sz="1600" dirty="0" smtClean="0"/>
              <a:t>（选填“放大”或“缩小”）的像，此种成像原理可以制成什么光学仪器？</a:t>
            </a:r>
            <a:r>
              <a:rPr lang="zh-CN" altLang="en-US" sz="1600" u="sng" dirty="0" smtClean="0"/>
              <a:t>　　　　</a:t>
            </a:r>
            <a:r>
              <a:rPr lang="zh-CN" altLang="en-US" sz="1600" dirty="0" smtClean="0"/>
              <a:t>（选填“照相机”或“投影仪”）；此时，用遮光板遮住</a:t>
            </a:r>
            <a:r>
              <a:rPr lang="en-US" sz="1600" dirty="0" smtClean="0"/>
              <a:t>LED</a:t>
            </a:r>
            <a:r>
              <a:rPr lang="zh-CN" altLang="en-US" sz="1600" dirty="0" smtClean="0"/>
              <a:t>光源的一部分，光屏上的像相比原来的像会</a:t>
            </a:r>
            <a:r>
              <a:rPr lang="zh-CN" altLang="en-US" sz="1600" u="sng" dirty="0" smtClean="0"/>
              <a:t>　        </a:t>
            </a:r>
            <a:r>
              <a:rPr lang="en-US" sz="1600" u="sng" dirty="0" smtClean="0"/>
              <a:t> </a:t>
            </a:r>
            <a:r>
              <a:rPr lang="zh-CN" altLang="en-US" sz="1600" dirty="0" smtClean="0"/>
              <a:t>（选填“变暗”“缩小”或“不完整”）。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53848" y="230470"/>
            <a:ext cx="8126382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10.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威海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如图</a:t>
            </a:r>
            <a:r>
              <a:rPr lang="en-US" dirty="0" smtClean="0"/>
              <a:t>3-40</a:t>
            </a:r>
            <a:r>
              <a:rPr lang="zh-CN" altLang="en-US" dirty="0" smtClean="0"/>
              <a:t>甲所示是“探究凸透镜成像的规律”实验的装置，小明通过实验得到了下表所示的实验数据，请回答下列问题：</a:t>
            </a:r>
            <a:endParaRPr lang="zh-CN" altLang="en-US" dirty="0"/>
          </a:p>
        </p:txBody>
      </p:sp>
      <p:graphicFrame>
        <p:nvGraphicFramePr>
          <p:cNvPr id="14" name="表格 13"/>
          <p:cNvGraphicFramePr>
            <a:graphicFrameLocks noGrp="1"/>
          </p:cNvGraphicFramePr>
          <p:nvPr/>
        </p:nvGraphicFramePr>
        <p:xfrm>
          <a:off x="831732" y="1169091"/>
          <a:ext cx="4234961" cy="1463040"/>
        </p:xfrm>
        <a:graphic>
          <a:graphicData uri="http://schemas.openxmlformats.org/drawingml/2006/table">
            <a:tbl>
              <a:tblPr/>
              <a:tblGrid>
                <a:gridCol w="1131276"/>
                <a:gridCol w="562708"/>
                <a:gridCol w="589085"/>
                <a:gridCol w="589084"/>
                <a:gridCol w="483577"/>
                <a:gridCol w="422031"/>
                <a:gridCol w="457200"/>
              </a:tblGrid>
              <a:tr h="1651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物距</a:t>
                      </a: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u/cm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60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50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19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像距</a:t>
                      </a: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v/cm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12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12.5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21.1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物距</a:t>
                      </a: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u/cm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18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17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16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14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12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dbl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像距</a:t>
                      </a: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v/cm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22.5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24.3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26.7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30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35</a:t>
                      </a:r>
                      <a:endParaRPr lang="zh-CN" sz="16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60</a:t>
                      </a:r>
                      <a:endParaRPr lang="zh-CN" sz="16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矩形 10"/>
          <p:cNvSpPr/>
          <p:nvPr/>
        </p:nvSpPr>
        <p:spPr>
          <a:xfrm>
            <a:off x="4238598" y="4209205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不完整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846780" y="2733925"/>
            <a:ext cx="9316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16</a:t>
            </a:r>
            <a:r>
              <a:rPr lang="en-US" b="1" i="1" dirty="0" smtClean="0">
                <a:solidFill>
                  <a:srgbClr val="C00000"/>
                </a:solidFill>
              </a:rPr>
              <a:t>~</a:t>
            </a:r>
            <a:r>
              <a:rPr lang="en-US" b="1" dirty="0" smtClean="0">
                <a:solidFill>
                  <a:srgbClr val="C00000"/>
                </a:solidFill>
              </a:rPr>
              <a:t>17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314930" y="346965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缩小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894715" y="384802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照相机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18" grpId="0"/>
      <p:bldP spid="1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31">
            <a:extLst>
              <a:ext uri="{FF2B5EF4-FFF2-40B4-BE49-F238E27FC236}">
                <a16:creationId xmlns="" xmlns:a16="http://schemas.microsoft.com/office/drawing/2014/main" id="{B0D6B1F8-D14E-4B75-A040-E9496181774B}"/>
              </a:ext>
            </a:extLst>
          </p:cNvPr>
          <p:cNvSpPr txBox="1"/>
          <p:nvPr/>
        </p:nvSpPr>
        <p:spPr>
          <a:xfrm>
            <a:off x="830317" y="384856"/>
            <a:ext cx="7942685" cy="13191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zh-CN" altLang="en-US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解析</a:t>
            </a:r>
            <a:r>
              <a:rPr lang="en-US" altLang="zh-CN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dirty="0" smtClean="0">
                <a:solidFill>
                  <a:srgbClr val="C00000"/>
                </a:solidFill>
              </a:rPr>
              <a:t>物体在凸透镜二倍焦距之外时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成倒立、缩小的实像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照相机就是利用这个原理制成的。用遮光板遮住</a:t>
            </a:r>
            <a:r>
              <a:rPr lang="en-US" dirty="0" smtClean="0">
                <a:solidFill>
                  <a:srgbClr val="C00000"/>
                </a:solidFill>
              </a:rPr>
              <a:t>LED</a:t>
            </a:r>
            <a:r>
              <a:rPr lang="zh-CN" altLang="en-US" dirty="0" smtClean="0">
                <a:solidFill>
                  <a:srgbClr val="C00000"/>
                </a:solidFill>
              </a:rPr>
              <a:t>光源的一部分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相当于物体不完整</a:t>
            </a:r>
            <a:r>
              <a:rPr lang="en-US" dirty="0" smtClean="0">
                <a:solidFill>
                  <a:srgbClr val="C00000"/>
                </a:solidFill>
              </a:rPr>
              <a:t>,</a:t>
            </a:r>
            <a:r>
              <a:rPr lang="zh-CN" altLang="en-US" dirty="0" smtClean="0">
                <a:solidFill>
                  <a:srgbClr val="C00000"/>
                </a:solidFill>
              </a:rPr>
              <a:t>则它所成的像也不完整。</a:t>
            </a:r>
          </a:p>
        </p:txBody>
      </p:sp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xmlns="" id="{45AB04A7-9050-478D-85EF-066586968C3B}"/>
              </a:ext>
            </a:extLst>
          </p:cNvPr>
          <p:cNvSpPr/>
          <p:nvPr/>
        </p:nvSpPr>
        <p:spPr>
          <a:xfrm>
            <a:off x="0" y="1772867"/>
            <a:ext cx="437283" cy="1406026"/>
          </a:xfrm>
          <a:prstGeom prst="rect">
            <a:avLst/>
          </a:prstGeom>
          <a:solidFill>
            <a:srgbClr val="409E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10">
            <a:extLst>
              <a:ext uri="{FF2B5EF4-FFF2-40B4-BE49-F238E27FC236}">
                <a16:creationId xmlns:a16="http://schemas.microsoft.com/office/drawing/2014/main" xmlns="" id="{F29EDA0F-BC0A-4D7C-956E-5318319B6409}"/>
              </a:ext>
            </a:extLst>
          </p:cNvPr>
          <p:cNvSpPr txBox="1"/>
          <p:nvPr/>
        </p:nvSpPr>
        <p:spPr>
          <a:xfrm>
            <a:off x="96421" y="2876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常考实验突破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0">
            <a:extLst>
              <a:ext uri="{FF2B5EF4-FFF2-40B4-BE49-F238E27FC236}">
                <a16:creationId xmlns:a16="http://schemas.microsoft.com/office/drawing/2014/main" xmlns="" id="{BB9B33FC-E080-44CC-B608-FE671F79480C}"/>
              </a:ext>
            </a:extLst>
          </p:cNvPr>
          <p:cNvSpPr txBox="1"/>
          <p:nvPr/>
        </p:nvSpPr>
        <p:spPr>
          <a:xfrm>
            <a:off x="90000" y="178221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高效课堂训练</a:t>
            </a:r>
            <a:endParaRPr lang="zh-CN" altLang="en-US" sz="14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745056" y="327185"/>
            <a:ext cx="8126382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10. </a:t>
            </a:r>
            <a:r>
              <a:rPr lang="en-US" dirty="0" smtClean="0">
                <a:solidFill>
                  <a:srgbClr val="409E8A"/>
                </a:solidFill>
              </a:rPr>
              <a:t>[2019</a:t>
            </a:r>
            <a:r>
              <a:rPr lang="en-US" altLang="zh-CN" dirty="0" smtClean="0">
                <a:solidFill>
                  <a:srgbClr val="409E8A"/>
                </a:solidFill>
              </a:rPr>
              <a:t>·</a:t>
            </a:r>
            <a:r>
              <a:rPr lang="zh-CN" altLang="en-US" dirty="0" smtClean="0">
                <a:solidFill>
                  <a:srgbClr val="409E8A"/>
                </a:solidFill>
              </a:rPr>
              <a:t>威海</a:t>
            </a:r>
            <a:r>
              <a:rPr lang="en-US" altLang="zh-CN" dirty="0" smtClean="0">
                <a:solidFill>
                  <a:srgbClr val="409E8A"/>
                </a:solidFill>
              </a:rPr>
              <a:t>]</a:t>
            </a:r>
            <a:r>
              <a:rPr lang="zh-CN" altLang="en-US" dirty="0" smtClean="0"/>
              <a:t>如图</a:t>
            </a:r>
            <a:r>
              <a:rPr lang="en-US" dirty="0" smtClean="0"/>
              <a:t>3-40</a:t>
            </a:r>
            <a:r>
              <a:rPr lang="zh-CN" altLang="en-US" dirty="0" smtClean="0"/>
              <a:t>甲所示是“探究凸透镜成像的规律”实验的装置，小明通过实验得到了下表所示的实验数据，请回答下列问题：</a:t>
            </a:r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6400601" y="2736046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3-40</a:t>
            </a:r>
            <a:endParaRPr lang="zh-CN" altLang="en-US" sz="1400" dirty="0"/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903016" y="3149426"/>
            <a:ext cx="1157012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如图所示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3" name="20WLZT119.EPS" descr="id:2147499791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8789" y="1276828"/>
            <a:ext cx="4271061" cy="1413820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763616" y="1295695"/>
            <a:ext cx="354562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</a:t>
            </a:r>
            <a:r>
              <a:rPr lang="en-US" dirty="0" smtClean="0"/>
              <a:t>LED</a:t>
            </a:r>
            <a:r>
              <a:rPr lang="zh-CN" altLang="en-US" dirty="0" smtClean="0"/>
              <a:t>光源的高度</a:t>
            </a:r>
            <a:r>
              <a:rPr lang="en-US" dirty="0" smtClean="0"/>
              <a:t>h=10 cm</a:t>
            </a:r>
            <a:r>
              <a:rPr lang="zh-CN" altLang="en-US" dirty="0" smtClean="0"/>
              <a:t>，小明经过认真测量，得到像高</a:t>
            </a:r>
            <a:r>
              <a:rPr lang="en-US" dirty="0" smtClean="0"/>
              <a:t>h'</a:t>
            </a:r>
            <a:r>
              <a:rPr lang="zh-CN" altLang="en-US" dirty="0" smtClean="0"/>
              <a:t>与物距</a:t>
            </a:r>
            <a:r>
              <a:rPr lang="en-US" dirty="0" smtClean="0"/>
              <a:t>u</a:t>
            </a:r>
            <a:r>
              <a:rPr lang="zh-CN" altLang="en-US" dirty="0" smtClean="0"/>
              <a:t>的数据如图乙所示，请在图中画出</a:t>
            </a:r>
            <a:r>
              <a:rPr lang="en-US" dirty="0" smtClean="0"/>
              <a:t>h'</a:t>
            </a:r>
            <a:r>
              <a:rPr lang="zh-CN" altLang="en-US" dirty="0" smtClean="0"/>
              <a:t>与</a:t>
            </a:r>
            <a:r>
              <a:rPr lang="en-US" dirty="0" smtClean="0"/>
              <a:t>u</a:t>
            </a:r>
            <a:r>
              <a:rPr lang="zh-CN" altLang="en-US" dirty="0" smtClean="0"/>
              <a:t>的关系图像。</a:t>
            </a:r>
            <a:endParaRPr lang="zh-CN" altLang="en-US" dirty="0"/>
          </a:p>
        </p:txBody>
      </p:sp>
      <p:pic>
        <p:nvPicPr>
          <p:cNvPr id="11" name="20WLZT120.EPS" descr="id:2147490660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64454" y="3188241"/>
            <a:ext cx="2291627" cy="149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703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矩形 21"/>
          <p:cNvSpPr/>
          <p:nvPr/>
        </p:nvSpPr>
        <p:spPr>
          <a:xfrm>
            <a:off x="826477" y="3160724"/>
            <a:ext cx="793945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3.</a:t>
            </a:r>
            <a:r>
              <a:rPr lang="zh-CN" altLang="en-US" dirty="0" smtClean="0"/>
              <a:t>平行于主光轴的光通过凸透镜会聚在主光轴上的一点叫凸透镜的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。凸透镜有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个实焦点，凹透镜有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个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焦点。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4.</a:t>
            </a:r>
            <a:r>
              <a:rPr lang="zh-CN" altLang="en-US" dirty="0" smtClean="0"/>
              <a:t>从透镜焦点到光心的距离叫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62641" y="382350"/>
            <a:ext cx="7928976" cy="85477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dirty="0" smtClean="0"/>
              <a:t>透镜的中心叫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，凡是通过光心</a:t>
            </a:r>
            <a:r>
              <a:rPr lang="en-US" dirty="0" smtClean="0"/>
              <a:t>O</a:t>
            </a:r>
            <a:r>
              <a:rPr lang="zh-CN" altLang="en-US" dirty="0" smtClean="0"/>
              <a:t>的光线都不改变传播方向；通过光心</a:t>
            </a:r>
            <a:r>
              <a:rPr lang="en-US" dirty="0" smtClean="0"/>
              <a:t>O</a:t>
            </a:r>
            <a:r>
              <a:rPr lang="zh-CN" altLang="en-US" dirty="0" smtClean="0"/>
              <a:t>和球面球心</a:t>
            </a:r>
            <a:r>
              <a:rPr lang="en-US" dirty="0" smtClean="0"/>
              <a:t>C</a:t>
            </a:r>
            <a:r>
              <a:rPr lang="zh-CN" altLang="en-US" dirty="0" smtClean="0"/>
              <a:t>的直线叫透镜的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，如图</a:t>
            </a:r>
            <a:r>
              <a:rPr lang="en-US" dirty="0" smtClean="0"/>
              <a:t>3-21</a:t>
            </a:r>
            <a:r>
              <a:rPr lang="zh-CN" altLang="en-US" dirty="0" smtClean="0"/>
              <a:t>所示。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509347" y="337036"/>
            <a:ext cx="694909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光心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165200" y="743355"/>
            <a:ext cx="84823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主光轴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586316" y="3123948"/>
            <a:ext cx="84823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焦点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8" name="n2.EPS" descr="id:2147499517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41659" y="1489314"/>
            <a:ext cx="4621411" cy="1359394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6908534" y="2439839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3-21</a:t>
            </a:r>
            <a:endParaRPr lang="zh-CN" altLang="en-US" sz="1400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989557" y="3528597"/>
            <a:ext cx="84823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两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5042813" y="3512833"/>
            <a:ext cx="84823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两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251502" y="3523342"/>
            <a:ext cx="84823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虚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075860" y="3943757"/>
            <a:ext cx="848236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焦距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10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38555" y="285634"/>
            <a:ext cx="5240214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5.</a:t>
            </a:r>
            <a:r>
              <a:rPr lang="zh-CN" altLang="en-US" b="1" dirty="0" smtClean="0"/>
              <a:t>三条特殊光线：</a:t>
            </a:r>
            <a:r>
              <a:rPr lang="zh-CN" altLang="en-US" dirty="0" smtClean="0"/>
              <a:t>平行于主光轴的光线经过凸透镜折射后过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；过焦点的光线经过凸透镜折射后</a:t>
            </a:r>
            <a:r>
              <a:rPr lang="zh-CN" altLang="en-US" u="sng" dirty="0" smtClean="0"/>
              <a:t>　　　　　　　　</a:t>
            </a:r>
            <a:r>
              <a:rPr lang="zh-CN" altLang="en-US" dirty="0" smtClean="0"/>
              <a:t>；过凸透镜光心的光线传播方向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 algn="just">
              <a:lnSpc>
                <a:spcPct val="150000"/>
              </a:lnSpc>
            </a:pPr>
            <a:r>
              <a:rPr lang="zh-CN" altLang="en-US" dirty="0" smtClean="0"/>
              <a:t>请你完成图</a:t>
            </a:r>
            <a:r>
              <a:rPr lang="en-US" dirty="0" smtClean="0"/>
              <a:t>3-22</a:t>
            </a:r>
            <a:r>
              <a:rPr lang="zh-CN" altLang="en-US" dirty="0" smtClean="0"/>
              <a:t>的光路图。</a:t>
            </a:r>
            <a:endParaRPr lang="zh-CN" altLang="en-US" dirty="0"/>
          </a:p>
        </p:txBody>
      </p: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883325" y="669808"/>
            <a:ext cx="569468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焦点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067994" y="1062250"/>
            <a:ext cx="1801330" cy="43927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</a:rPr>
              <a:t>平行于主光轴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073571" y="1492090"/>
            <a:ext cx="786760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平行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783523" y="2437673"/>
            <a:ext cx="1013746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如图所示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8" name="20LZ4.EPS" descr="id:2147499524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39098" y="279698"/>
            <a:ext cx="2216673" cy="3509787"/>
          </a:xfrm>
          <a:prstGeom prst="rect">
            <a:avLst/>
          </a:prstGeom>
        </p:spPr>
      </p:pic>
      <p:sp>
        <p:nvSpPr>
          <p:cNvPr id="19" name="矩形 18"/>
          <p:cNvSpPr/>
          <p:nvPr/>
        </p:nvSpPr>
        <p:spPr>
          <a:xfrm>
            <a:off x="7128340" y="3987284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3-22</a:t>
            </a:r>
            <a:endParaRPr lang="zh-CN" altLang="en-US" sz="1400" dirty="0"/>
          </a:p>
        </p:txBody>
      </p:sp>
      <p:pic>
        <p:nvPicPr>
          <p:cNvPr id="21" name="20LZ5.EPS" descr="id:2147490653;FounderCES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42924" y="2970988"/>
            <a:ext cx="4172586" cy="1601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780227" y="285634"/>
            <a:ext cx="5365596" cy="215019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6.</a:t>
            </a:r>
            <a:r>
              <a:rPr lang="zh-CN" altLang="en-US" dirty="0" smtClean="0"/>
              <a:t>凸透镜焦距的粗略测量方法，如图</a:t>
            </a:r>
            <a:r>
              <a:rPr lang="en-US" dirty="0" smtClean="0"/>
              <a:t>3-23</a:t>
            </a:r>
            <a:r>
              <a:rPr lang="zh-CN" altLang="en-US" dirty="0" smtClean="0"/>
              <a:t>所示：</a:t>
            </a:r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）让凸透镜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太阳光，使白纸在另一侧来回移动，直到纸上的光斑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、</a:t>
            </a:r>
            <a:r>
              <a:rPr lang="zh-CN" altLang="en-US" u="sng" dirty="0" smtClean="0"/>
              <a:t>　　　</a:t>
            </a:r>
            <a:r>
              <a:rPr lang="zh-CN" altLang="en-US" dirty="0" smtClean="0"/>
              <a:t>为止。</a:t>
            </a:r>
            <a:r>
              <a:rPr lang="en-US" dirty="0" smtClean="0"/>
              <a:t> </a:t>
            </a:r>
            <a:endParaRPr lang="zh-CN" altLang="en-US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）用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测出光斑到凸透镜的距离</a:t>
            </a:r>
            <a:r>
              <a:rPr lang="en-US" dirty="0" smtClean="0"/>
              <a:t>D</a:t>
            </a:r>
            <a:r>
              <a:rPr lang="zh-CN" altLang="en-US" dirty="0" smtClean="0"/>
              <a:t>即为凸透镜的焦距</a:t>
            </a:r>
            <a:r>
              <a:rPr lang="en-US" dirty="0" smtClean="0"/>
              <a:t>f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pic>
        <p:nvPicPr>
          <p:cNvPr id="8" name="G74.EPS" descr="id:2147499545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57372" y="509988"/>
            <a:ext cx="1903005" cy="1477073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7163510" y="2096938"/>
            <a:ext cx="7585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dirty="0" smtClean="0"/>
              <a:t>图</a:t>
            </a:r>
            <a:r>
              <a:rPr lang="en-US" sz="1400" dirty="0" smtClean="0"/>
              <a:t>3-23</a:t>
            </a:r>
            <a:endParaRPr lang="zh-CN" altLang="en-US" sz="1400" dirty="0"/>
          </a:p>
        </p:txBody>
      </p:sp>
      <p:sp>
        <p:nvSpPr>
          <p:cNvPr id="11" name="矩形 10"/>
          <p:cNvSpPr/>
          <p:nvPr/>
        </p:nvSpPr>
        <p:spPr>
          <a:xfrm>
            <a:off x="782514" y="2514450"/>
            <a:ext cx="79042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7.</a:t>
            </a:r>
            <a:r>
              <a:rPr lang="zh-CN" altLang="en-US" b="1" dirty="0" smtClean="0"/>
              <a:t>小结：</a:t>
            </a:r>
            <a:r>
              <a:rPr lang="zh-CN" altLang="en-US" dirty="0" smtClean="0"/>
              <a:t>凸透镜和凹透镜的辨别方法：</a:t>
            </a:r>
            <a:r>
              <a:rPr lang="en-US" dirty="0" smtClean="0"/>
              <a:t>①</a:t>
            </a:r>
            <a:r>
              <a:rPr lang="zh-CN" altLang="en-US" dirty="0" smtClean="0"/>
              <a:t>用手摸，中间厚、边缘薄的是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，中间薄、边缘厚的是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；</a:t>
            </a:r>
            <a:r>
              <a:rPr lang="en-US" dirty="0" smtClean="0"/>
              <a:t>②</a:t>
            </a:r>
            <a:r>
              <a:rPr lang="zh-CN" altLang="en-US" dirty="0" smtClean="0"/>
              <a:t>用平行光检测，对光起</a:t>
            </a:r>
            <a:endParaRPr lang="en-US" altLang="zh-CN" dirty="0" smtClean="0"/>
          </a:p>
          <a:p>
            <a:pPr algn="just">
              <a:lnSpc>
                <a:spcPct val="150000"/>
              </a:lnSpc>
            </a:pPr>
            <a:r>
              <a:rPr lang="zh-CN" altLang="en-US" u="sng" dirty="0" smtClean="0"/>
              <a:t>　　　　</a:t>
            </a:r>
            <a:r>
              <a:rPr lang="zh-CN" altLang="en-US" dirty="0" smtClean="0"/>
              <a:t>作用的是凸透镜，对光起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作用的是凹透镜；</a:t>
            </a:r>
            <a:r>
              <a:rPr lang="en-US" dirty="0" smtClean="0"/>
              <a:t>③</a:t>
            </a:r>
            <a:r>
              <a:rPr lang="zh-CN" altLang="en-US" dirty="0" smtClean="0"/>
              <a:t>用光屏检测，能在</a:t>
            </a:r>
            <a:r>
              <a:rPr lang="zh-CN" altLang="en-US" u="sng" dirty="0" smtClean="0"/>
              <a:t>　　　　</a:t>
            </a:r>
            <a:r>
              <a:rPr lang="zh-CN" altLang="en-US" dirty="0" smtClean="0"/>
              <a:t>上呈现像的是凸透镜，不能在光屏上呈现像的是凹透镜。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1445173" y="3793606"/>
            <a:ext cx="719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光屏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377993" y="74747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正对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355455" y="114686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最小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259344" y="112584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最亮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684507" y="1577787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刻度尺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127459" y="293362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凸透镜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4406688" y="2954642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凹透镜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948586" y="336454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会聚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4417000" y="3375056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发散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" name="文本框 15">
            <a:extLst>
              <a:ext uri="{FF2B5EF4-FFF2-40B4-BE49-F238E27FC236}">
                <a16:creationId xmlns="" xmlns:a16="http://schemas.microsoft.com/office/drawing/2014/main" id="{513755DF-9709-473A-BB92-B4F2B780B634}"/>
              </a:ext>
            </a:extLst>
          </p:cNvPr>
          <p:cNvSpPr txBox="1"/>
          <p:nvPr/>
        </p:nvSpPr>
        <p:spPr>
          <a:xfrm>
            <a:off x="832979" y="707665"/>
            <a:ext cx="7950535" cy="33966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>1.</a:t>
            </a:r>
            <a:r>
              <a:rPr lang="zh-CN" altLang="en-US" dirty="0" smtClean="0"/>
              <a:t>实验器材如图</a:t>
            </a:r>
            <a:r>
              <a:rPr lang="en-US" dirty="0" smtClean="0"/>
              <a:t>3-24</a:t>
            </a:r>
            <a:r>
              <a:rPr lang="zh-CN" altLang="en-US" dirty="0" smtClean="0"/>
              <a:t>所示。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2.</a:t>
            </a:r>
            <a:r>
              <a:rPr lang="zh-CN" altLang="en-US" b="1" dirty="0" smtClean="0"/>
              <a:t>凸透镜成像的原理：</a:t>
            </a:r>
            <a:r>
              <a:rPr lang="zh-CN" altLang="en-US" dirty="0" smtClean="0"/>
              <a:t>光的</a:t>
            </a:r>
            <a:r>
              <a:rPr lang="zh-CN" altLang="en-US" u="sng" dirty="0" smtClean="0"/>
              <a:t>　　　　　</a:t>
            </a:r>
            <a:r>
              <a:rPr lang="zh-CN" altLang="en-US" dirty="0" smtClean="0"/>
              <a:t>。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898955" y="3518462"/>
            <a:ext cx="708947" cy="4882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折射</a:t>
            </a:r>
            <a:endParaRPr lang="zh-CN" altLang="en-US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框 12">
            <a:extLst>
              <a:ext uri="{FF2B5EF4-FFF2-40B4-BE49-F238E27FC236}">
                <a16:creationId xmlns="" xmlns:a16="http://schemas.microsoft.com/office/drawing/2014/main" id="{8CB8DA87-30EF-4CE6-BCFA-63A6A0982DC1}"/>
              </a:ext>
            </a:extLst>
          </p:cNvPr>
          <p:cNvSpPr txBox="1"/>
          <p:nvPr/>
        </p:nvSpPr>
        <p:spPr>
          <a:xfrm>
            <a:off x="832980" y="327185"/>
            <a:ext cx="4745138" cy="38048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zh-CN" altLang="en-US" sz="2000" b="1" dirty="0" smtClean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</a:t>
            </a:r>
            <a:r>
              <a:rPr lang="zh-CN" altLang="en-US" sz="2000" b="1" dirty="0">
                <a:solidFill>
                  <a:srgbClr val="409E8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　</a:t>
            </a:r>
            <a:r>
              <a:rPr lang="zh-CN" altLang="en-US" sz="2000" b="1" dirty="0" smtClean="0">
                <a:solidFill>
                  <a:srgbClr val="409E8A"/>
                </a:solidFill>
              </a:rPr>
              <a:t>凸透镜成像规律及应用</a:t>
            </a:r>
            <a:endParaRPr lang="zh-CN" altLang="en-US" sz="2000" b="1" dirty="0">
              <a:solidFill>
                <a:srgbClr val="409E8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2" name="G75.EPS" descr="id:2147499559;FounderCES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33165" y="1202139"/>
            <a:ext cx="4218982" cy="1592217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4192729" y="2894610"/>
            <a:ext cx="758541" cy="3774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400" dirty="0" smtClean="0"/>
              <a:t>图</a:t>
            </a:r>
            <a:r>
              <a:rPr lang="en-US" altLang="zh-CN" sz="1400" dirty="0" smtClean="0"/>
              <a:t>3-24</a:t>
            </a:r>
            <a:endParaRPr lang="zh-CN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表格 23"/>
          <p:cNvGraphicFramePr>
            <a:graphicFrameLocks noGrp="1"/>
          </p:cNvGraphicFramePr>
          <p:nvPr/>
        </p:nvGraphicFramePr>
        <p:xfrm>
          <a:off x="829408" y="777631"/>
          <a:ext cx="7892561" cy="2720340"/>
        </p:xfrm>
        <a:graphic>
          <a:graphicData uri="http://schemas.openxmlformats.org/drawingml/2006/table">
            <a:tbl>
              <a:tblPr/>
              <a:tblGrid>
                <a:gridCol w="1025769"/>
                <a:gridCol w="685800"/>
                <a:gridCol w="2048608"/>
                <a:gridCol w="1107830"/>
                <a:gridCol w="1652954"/>
                <a:gridCol w="1371600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物距</a:t>
                      </a:r>
                      <a:r>
                        <a:rPr lang="en-US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u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像的性质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像距</a:t>
                      </a: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v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应用举例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正或倒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缩小、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放大或</a:t>
                      </a: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等大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实或虚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u&gt;2f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</a:t>
                      </a:r>
                      <a:r>
                        <a:rPr lang="en-US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altLang="zh-CN" sz="1700" u="sng" kern="1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altLang="zh-CN" sz="1700" u="sng" kern="1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          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照相机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u=2f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</a:t>
                      </a:r>
                      <a:r>
                        <a:rPr lang="en-US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altLang="zh-CN" sz="1700" u="sng" kern="1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</a:t>
                      </a:r>
                      <a:r>
                        <a:rPr lang="en-US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altLang="zh-CN" sz="1700" u="sng" kern="1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           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测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焦距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f&lt;u&lt;2f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</a:t>
                      </a:r>
                      <a:r>
                        <a:rPr lang="en-US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altLang="zh-CN" sz="1700" u="sng" kern="1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</a:t>
                      </a:r>
                      <a:r>
                        <a:rPr lang="en-US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altLang="zh-CN" sz="1700" u="sng" kern="1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           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投影仪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u=f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　　　　</a:t>
                      </a:r>
                      <a:r>
                        <a:rPr lang="en-US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测</a:t>
                      </a: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焦距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700" kern="10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u&lt;f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</a:t>
                      </a:r>
                      <a:r>
                        <a:rPr lang="en-US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altLang="zh-CN" sz="1700" u="sng" kern="1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 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　</a:t>
                      </a:r>
                      <a:r>
                        <a:rPr lang="en-US" sz="17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altLang="zh-CN" sz="1700" u="sng" kern="10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            </a:t>
                      </a:r>
                      <a:r>
                        <a:rPr lang="zh-CN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　</a:t>
                      </a:r>
                      <a:r>
                        <a:rPr lang="en-US" sz="1700" u="sng" kern="100" dirty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+mn-ea"/>
                          <a:ea typeface="+mn-ea"/>
                          <a:cs typeface="Times New Roman"/>
                        </a:rPr>
                        <a:t> 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700" kern="10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  <a:cs typeface="Times New Roman"/>
                        </a:rPr>
                        <a:t>放大镜</a:t>
                      </a:r>
                      <a:endParaRPr lang="zh-CN" sz="1700" kern="100" dirty="0">
                        <a:solidFill>
                          <a:srgbClr val="000000"/>
                        </a:solidFill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文本框 10">
            <a:extLst>
              <a:ext uri="{FF2B5EF4-FFF2-40B4-BE49-F238E27FC236}">
                <a16:creationId xmlns:a16="http://schemas.microsoft.com/office/drawing/2014/main" xmlns="" id="{6671E1FD-836D-4A1B-9A94-A63F53F4C781}"/>
              </a:ext>
            </a:extLst>
          </p:cNvPr>
          <p:cNvSpPr txBox="1"/>
          <p:nvPr/>
        </p:nvSpPr>
        <p:spPr>
          <a:xfrm>
            <a:off x="91652" y="1843855"/>
            <a:ext cx="288147" cy="1406026"/>
          </a:xfrm>
          <a:prstGeom prst="rect">
            <a:avLst/>
          </a:prstGeom>
          <a:noFill/>
        </p:spPr>
        <p:txBody>
          <a:bodyPr vert="eaVert" wrap="square" lIns="36000" tIns="72000" rIns="36000" bIns="0" rtlCol="0" anchor="ctr" anchorCtr="0">
            <a:spAutoFit/>
          </a:bodyPr>
          <a:lstStyle/>
          <a:p>
            <a:r>
              <a:rPr lang="zh-CN" altLang="en-US" sz="1400" spc="300" dirty="0" smtClean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重难考向突破</a:t>
            </a:r>
            <a:endParaRPr lang="zh-CN" altLang="en-US" sz="1400" spc="30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" name="组合 18">
            <a:extLst>
              <a:ext uri="{FF2B5EF4-FFF2-40B4-BE49-F238E27FC236}">
                <a16:creationId xmlns:a16="http://schemas.microsoft.com/office/drawing/2014/main" xmlns="" id="{41C437C5-B799-474C-AAB3-DB0A44035AE7}"/>
              </a:ext>
            </a:extLst>
          </p:cNvPr>
          <p:cNvGrpSpPr/>
          <p:nvPr/>
        </p:nvGrpSpPr>
        <p:grpSpPr>
          <a:xfrm>
            <a:off x="-7792" y="287615"/>
            <a:ext cx="437283" cy="1425155"/>
            <a:chOff x="-7792" y="331456"/>
            <a:chExt cx="428625" cy="1425155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xmlns="" id="{45AB04A7-9050-478D-85EF-066586968C3B}"/>
                </a:ext>
              </a:extLst>
            </p:cNvPr>
            <p:cNvSpPr/>
            <p:nvPr/>
          </p:nvSpPr>
          <p:spPr>
            <a:xfrm>
              <a:off x="-7792" y="350585"/>
              <a:ext cx="428625" cy="1406026"/>
            </a:xfrm>
            <a:prstGeom prst="rect">
              <a:avLst/>
            </a:prstGeom>
            <a:solidFill>
              <a:srgbClr val="409E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ctr"/>
              <a:endParaRPr lang="zh-CN" altLang="en-US" dirty="0">
                <a:solidFill>
                  <a:srgbClr val="C00000"/>
                </a:solidFill>
              </a:endParaRPr>
            </a:p>
          </p:txBody>
        </p:sp>
        <p:sp>
          <p:nvSpPr>
            <p:cNvPr id="7" name="文本框 10">
              <a:extLst>
                <a:ext uri="{FF2B5EF4-FFF2-40B4-BE49-F238E27FC236}">
                  <a16:creationId xmlns:a16="http://schemas.microsoft.com/office/drawing/2014/main" xmlns="" id="{F29EDA0F-BC0A-4D7C-956E-5318319B6409}"/>
                </a:ext>
              </a:extLst>
            </p:cNvPr>
            <p:cNvSpPr txBox="1"/>
            <p:nvPr/>
          </p:nvSpPr>
          <p:spPr>
            <a:xfrm>
              <a:off x="94355" y="331456"/>
              <a:ext cx="282442" cy="1406026"/>
            </a:xfrm>
            <a:prstGeom prst="rect">
              <a:avLst/>
            </a:prstGeom>
            <a:noFill/>
          </p:spPr>
          <p:txBody>
            <a:bodyPr vert="eaVert" wrap="square" lIns="36000" tIns="72000" rIns="36000" bIns="0" rtlCol="0" anchor="ctr" anchorCtr="0">
              <a:spAutoFit/>
            </a:bodyPr>
            <a:lstStyle/>
            <a:p>
              <a:r>
                <a:rPr lang="zh-CN" altLang="en-US" sz="1400" spc="300" dirty="0" smtClean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中考考点解读</a:t>
              </a:r>
              <a:endParaRPr lang="zh-CN" altLang="en-US" sz="1400" spc="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0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1984545" y="1440622"/>
            <a:ext cx="453855" cy="46511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倒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327720" y="1482664"/>
            <a:ext cx="634681" cy="46511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缩小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955628" y="1476929"/>
            <a:ext cx="530772" cy="46511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032459" y="1431307"/>
            <a:ext cx="1041003" cy="46511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b="1" dirty="0" smtClean="0">
                <a:solidFill>
                  <a:srgbClr val="C00000"/>
                </a:solidFill>
              </a:rPr>
              <a:t>f &lt;v&lt;2f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005805" y="1890178"/>
            <a:ext cx="694909" cy="46511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倒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306234" y="1892329"/>
            <a:ext cx="771780" cy="4188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等大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976424" y="1853871"/>
            <a:ext cx="520488" cy="46511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6212089" y="1864382"/>
            <a:ext cx="861373" cy="46511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700" b="1" dirty="0" smtClean="0">
                <a:solidFill>
                  <a:srgbClr val="C00000"/>
                </a:solidFill>
              </a:rPr>
              <a:t>v=2f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2002722" y="2258995"/>
            <a:ext cx="404147" cy="46511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倒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41902" y="320891"/>
            <a:ext cx="26837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3.</a:t>
            </a:r>
            <a:r>
              <a:rPr lang="zh-CN" altLang="en-US" b="1" dirty="0" smtClean="0"/>
              <a:t>凸透镜成像规律及应用</a:t>
            </a:r>
            <a:endParaRPr lang="zh-CN" altLang="en-US" b="1" dirty="0"/>
          </a:p>
        </p:txBody>
      </p:sp>
      <p:sp>
        <p:nvSpPr>
          <p:cNvPr id="21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3332279" y="2264251"/>
            <a:ext cx="609099" cy="46511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放大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文本框 12">
            <a:extLst>
              <a:ext uri="{FF2B5EF4-FFF2-40B4-BE49-F238E27FC236}">
                <a16:creationId xmlns:a16="http://schemas.microsoft.com/office/drawing/2014/main" xmlns="" id="{2795C5FE-A0E3-4855-B937-A2DA6BC1A4B9}"/>
              </a:ext>
            </a:extLst>
          </p:cNvPr>
          <p:cNvSpPr txBox="1"/>
          <p:nvPr/>
        </p:nvSpPr>
        <p:spPr>
          <a:xfrm>
            <a:off x="4992190" y="2237499"/>
            <a:ext cx="520488" cy="46511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7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</a:t>
            </a:r>
            <a:endParaRPr lang="zh-CN" altLang="en-US" sz="17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6170004" y="2324022"/>
            <a:ext cx="69923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b="1" dirty="0" smtClean="0">
                <a:solidFill>
                  <a:srgbClr val="C00000"/>
                </a:solidFill>
              </a:rPr>
              <a:t>v&gt;2f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4143928" y="2712905"/>
            <a:ext cx="83869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不成像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2005073" y="3096533"/>
            <a:ext cx="40267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正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3240039" y="3112299"/>
            <a:ext cx="620683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放大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4900673" y="3091277"/>
            <a:ext cx="402674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700" b="1" dirty="0" smtClean="0">
                <a:solidFill>
                  <a:srgbClr val="C00000"/>
                </a:solidFill>
              </a:rPr>
              <a:t>虚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6203955" y="3101788"/>
            <a:ext cx="61747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700" b="1" dirty="0" smtClean="0">
                <a:solidFill>
                  <a:srgbClr val="C00000"/>
                </a:solidFill>
              </a:rPr>
              <a:t>v&gt;u</a:t>
            </a:r>
            <a:endParaRPr lang="zh-CN" altLang="en-US" sz="17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922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5" grpId="0"/>
      <p:bldP spid="17" grpId="0"/>
      <p:bldP spid="18" grpId="0"/>
      <p:bldP spid="19" grpId="0"/>
      <p:bldP spid="25" grpId="0"/>
      <p:bldP spid="26" grpId="0"/>
      <p:bldP spid="27" grpId="0"/>
      <p:bldP spid="28" grpId="0"/>
      <p:bldP spid="21" grpId="0"/>
      <p:bldP spid="22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1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36000" rIns="36000" bIns="36000" rtlCol="0">
        <a:spAutoFit/>
      </a:bodyPr>
      <a:lstStyle>
        <a:defPPr algn="l">
          <a:lnSpc>
            <a:spcPct val="150000"/>
          </a:lnSpc>
          <a:defRPr sz="1400" dirty="0" smtClean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2993</TotalTime>
  <Words>2997</Words>
  <Application>Microsoft Office PowerPoint</Application>
  <PresentationFormat>全屏显示(16:9)</PresentationFormat>
  <Paragraphs>470</Paragraphs>
  <Slides>43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43</vt:i4>
      </vt:variant>
    </vt:vector>
  </HeadingPairs>
  <TitlesOfParts>
    <vt:vector size="44" baseType="lpstr">
      <vt:lpstr>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/>
  <dc:creator/>
  <cp:keywords/>
  <dc:description/>
  <dcterms:created xsi:type="dcterms:W3CDTF">2018-08-24T06:22:56Z</dcterms:created>
  <dcterms:modified xsi:type="dcterms:W3CDTF">2020-04-08T00:12:22Z</dcterms:modified>
  <cp:category/>
</cp:coreProperties>
</file>