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750" r:id="rId2"/>
    <p:sldId id="1221" r:id="rId3"/>
    <p:sldId id="751" r:id="rId4"/>
    <p:sldId id="1094" r:id="rId5"/>
    <p:sldId id="1096" r:id="rId6"/>
    <p:sldId id="1316" r:id="rId7"/>
    <p:sldId id="1317" r:id="rId8"/>
    <p:sldId id="1318" r:id="rId9"/>
    <p:sldId id="1319" r:id="rId10"/>
    <p:sldId id="1320" r:id="rId11"/>
    <p:sldId id="1321" r:id="rId12"/>
    <p:sldId id="1322" r:id="rId13"/>
    <p:sldId id="1323" r:id="rId14"/>
    <p:sldId id="1325" r:id="rId15"/>
    <p:sldId id="1326" r:id="rId16"/>
    <p:sldId id="1327" r:id="rId17"/>
    <p:sldId id="1328" r:id="rId18"/>
    <p:sldId id="1329" r:id="rId19"/>
    <p:sldId id="1330" r:id="rId20"/>
    <p:sldId id="1100" r:id="rId21"/>
    <p:sldId id="1118" r:id="rId22"/>
    <p:sldId id="1331" r:id="rId23"/>
    <p:sldId id="1332" r:id="rId24"/>
    <p:sldId id="1333" r:id="rId25"/>
    <p:sldId id="1334" r:id="rId26"/>
    <p:sldId id="1335" r:id="rId27"/>
    <p:sldId id="1336" r:id="rId28"/>
    <p:sldId id="1130" r:id="rId29"/>
    <p:sldId id="1131" r:id="rId30"/>
    <p:sldId id="1337" r:id="rId31"/>
    <p:sldId id="1338" r:id="rId32"/>
    <p:sldId id="1339" r:id="rId33"/>
    <p:sldId id="1340" r:id="rId34"/>
    <p:sldId id="1341" r:id="rId35"/>
    <p:sldId id="1342" r:id="rId36"/>
    <p:sldId id="1343" r:id="rId37"/>
    <p:sldId id="1344" r:id="rId38"/>
    <p:sldId id="1345" r:id="rId39"/>
    <p:sldId id="1346" r:id="rId40"/>
    <p:sldId id="1347" r:id="rId41"/>
    <p:sldId id="1348" r:id="rId42"/>
    <p:sldId id="1349" r:id="rId43"/>
    <p:sldId id="1350" r:id="rId44"/>
    <p:sldId id="1351" r:id="rId45"/>
    <p:sldId id="1353" r:id="rId46"/>
    <p:sldId id="1354" r:id="rId47"/>
  </p:sldIdLst>
  <p:sldSz cx="12192000" cy="6858000"/>
  <p:notesSz cx="6858000" cy="9144000"/>
  <p:custDataLst>
    <p:tags r:id="rId4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750"/>
            <p14:sldId id="1221"/>
            <p14:sldId id="751"/>
          </p14:sldIdLst>
        </p14:section>
        <p14:section name="考点帮" id="{978995A4-9037-4E87-967E-4A5438635121}">
          <p14:sldIdLst>
            <p14:sldId id="1094"/>
            <p14:sldId id="1096"/>
            <p14:sldId id="1316"/>
            <p14:sldId id="1317"/>
            <p14:sldId id="1318"/>
            <p14:sldId id="1319"/>
            <p14:sldId id="1320"/>
            <p14:sldId id="1321"/>
            <p14:sldId id="1322"/>
            <p14:sldId id="1323"/>
            <p14:sldId id="1325"/>
            <p14:sldId id="1326"/>
            <p14:sldId id="1327"/>
            <p14:sldId id="1328"/>
            <p14:sldId id="1329"/>
            <p14:sldId id="1330"/>
          </p14:sldIdLst>
        </p14:section>
        <p14:section name="方法帮" id="{4648BAD8-85C3-4DAE-941B-012047793868}">
          <p14:sldIdLst>
            <p14:sldId id="1100"/>
            <p14:sldId id="1118"/>
            <p14:sldId id="1331"/>
            <p14:sldId id="1332"/>
            <p14:sldId id="1333"/>
            <p14:sldId id="1334"/>
            <p14:sldId id="1335"/>
            <p14:sldId id="1336"/>
          </p14:sldIdLst>
        </p14:section>
        <p14:section name="实验帮" id="{F398CBF7-8BEC-40DE-AA10-9D0847B8683C}">
          <p14:sldIdLst>
            <p14:sldId id="1130"/>
            <p14:sldId id="1131"/>
            <p14:sldId id="1337"/>
            <p14:sldId id="1338"/>
            <p14:sldId id="1339"/>
            <p14:sldId id="1340"/>
            <p14:sldId id="1341"/>
            <p14:sldId id="1342"/>
            <p14:sldId id="1343"/>
            <p14:sldId id="1344"/>
            <p14:sldId id="1345"/>
            <p14:sldId id="1346"/>
            <p14:sldId id="1347"/>
            <p14:sldId id="1348"/>
            <p14:sldId id="1349"/>
            <p14:sldId id="1350"/>
            <p14:sldId id="1351"/>
            <p14:sldId id="1353"/>
            <p14:sldId id="1354"/>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14" d="100"/>
          <a:sy n="114" d="100"/>
        </p:scale>
        <p:origin x="-414" y="-108"/>
      </p:cViewPr>
      <p:guideLst>
        <p:guide orient="horz" pos="2105"/>
        <p:guide pos="3851"/>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1670594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5.xml"/><Relationship Id="rId5" Type="http://schemas.openxmlformats.org/officeDocument/2006/relationships/image" Target="../media/image12.jpe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21.jpeg"/></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第五讲　机械运动　运动和力</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2.</a:t>
            </a:r>
            <a:r>
              <a:rPr sz="2400" dirty="0">
                <a:latin typeface="黑体" panose="02010609060101010101" pitchFamily="49" charset="-122"/>
                <a:ea typeface="黑体" panose="02010609060101010101" pitchFamily="49" charset="-122"/>
                <a:cs typeface="宋体" panose="02010600030101010101" pitchFamily="2" charset="-122"/>
                <a:sym typeface="+mn-ea"/>
              </a:rPr>
              <a:t>重力</a:t>
            </a:r>
            <a:endParaRPr sz="2400" dirty="0">
              <a:latin typeface="宋体" panose="02010600030101010101" pitchFamily="2" charset="-122"/>
              <a:ea typeface="宋体" panose="02010600030101010101" pitchFamily="2" charset="-122"/>
              <a:cs typeface="宋体" panose="02010600030101010101" pitchFamily="2" charset="-122"/>
              <a:sym typeface="+mn-ea"/>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(1)定义:由于</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而使物体受到的力叫重力,用</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表示.地面附近的所有物体都受到重力作用.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(2)重力的受力物体就是在地面附近的物体,而施力物体总是</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(3)重力的三要素</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ⅰ.大小:物体所受重力与其质量成</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.公式为G=</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,其中G表示重力,单位为N;m表示质量,单位为kg;g=9.8 N/kg,近似计算时常取</a:t>
            </a:r>
            <a:r>
              <a:rPr lang="en-US" sz="2400" dirty="0">
                <a:latin typeface="宋体" panose="02010600030101010101" pitchFamily="2" charset="-122"/>
                <a:ea typeface="宋体" panose="02010600030101010101" pitchFamily="2" charset="-122"/>
                <a:cs typeface="宋体" panose="02010600030101010101" pitchFamily="2" charset="-122"/>
                <a:sym typeface="+mn-ea"/>
              </a:rPr>
              <a:t>__________</a:t>
            </a:r>
            <a:r>
              <a:rPr sz="2400" dirty="0">
                <a:latin typeface="宋体" panose="02010600030101010101" pitchFamily="2" charset="-122"/>
                <a:ea typeface="宋体" panose="02010600030101010101" pitchFamily="2" charset="-122"/>
                <a:cs typeface="宋体" panose="02010600030101010101" pitchFamily="2" charset="-122"/>
                <a:sym typeface="+mn-ea"/>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ⅱ.方向:</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.应用:水平仪、重垂线等. </a:t>
            </a:r>
          </a:p>
        </p:txBody>
      </p:sp>
      <p:sp>
        <p:nvSpPr>
          <p:cNvPr id="3" name="矩形 2"/>
          <p:cNvSpPr/>
          <p:nvPr/>
        </p:nvSpPr>
        <p:spPr>
          <a:xfrm>
            <a:off x="2810510" y="1901190"/>
            <a:ext cx="17367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地球吸引</a:t>
            </a:r>
          </a:p>
        </p:txBody>
      </p:sp>
      <p:sp>
        <p:nvSpPr>
          <p:cNvPr id="2" name="矩形 1"/>
          <p:cNvSpPr/>
          <p:nvPr/>
        </p:nvSpPr>
        <p:spPr>
          <a:xfrm>
            <a:off x="8755380" y="1901190"/>
            <a:ext cx="1194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G</a:t>
            </a:r>
          </a:p>
        </p:txBody>
      </p:sp>
      <p:sp>
        <p:nvSpPr>
          <p:cNvPr id="5" name="矩形 4"/>
          <p:cNvSpPr/>
          <p:nvPr/>
        </p:nvSpPr>
        <p:spPr>
          <a:xfrm>
            <a:off x="8970645" y="2987675"/>
            <a:ext cx="1194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地球</a:t>
            </a:r>
          </a:p>
        </p:txBody>
      </p:sp>
      <p:sp>
        <p:nvSpPr>
          <p:cNvPr id="6" name="矩形 5"/>
          <p:cNvSpPr/>
          <p:nvPr/>
        </p:nvSpPr>
        <p:spPr>
          <a:xfrm>
            <a:off x="5726430" y="4163060"/>
            <a:ext cx="1448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正比</a:t>
            </a:r>
          </a:p>
        </p:txBody>
      </p:sp>
      <p:sp>
        <p:nvSpPr>
          <p:cNvPr id="8" name="矩形 7"/>
          <p:cNvSpPr/>
          <p:nvPr/>
        </p:nvSpPr>
        <p:spPr>
          <a:xfrm>
            <a:off x="8379460" y="4163060"/>
            <a:ext cx="5905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mg</a:t>
            </a:r>
          </a:p>
        </p:txBody>
      </p:sp>
      <p:sp>
        <p:nvSpPr>
          <p:cNvPr id="10" name="矩形 9"/>
          <p:cNvSpPr/>
          <p:nvPr/>
        </p:nvSpPr>
        <p:spPr>
          <a:xfrm>
            <a:off x="9338310" y="4740275"/>
            <a:ext cx="13087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 N/kg</a:t>
            </a:r>
          </a:p>
        </p:txBody>
      </p:sp>
      <p:sp>
        <p:nvSpPr>
          <p:cNvPr id="11" name="矩形 10"/>
          <p:cNvSpPr/>
          <p:nvPr/>
        </p:nvSpPr>
        <p:spPr>
          <a:xfrm>
            <a:off x="2183130" y="5200650"/>
            <a:ext cx="142113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竖直向下</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3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P spid="8"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4485640"/>
          </a:xfrm>
          <a:prstGeom prst="rect">
            <a:avLst/>
          </a:prstGeom>
        </p:spPr>
        <p:txBody>
          <a:bodyPr wrap="square">
            <a:spAutoFit/>
          </a:bodyPr>
          <a:lstStyle/>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ⅲ.作用点:重力作用在物体的每一部分.重力的等效作用点称为</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.形状规则、质量分布均匀的物体,重心在其几何中心处.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(4)重力大小的估计:通常利用质量来估计重力.普通中学生的重力约500 N,1个鸡蛋的重力约0.5 N.</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3.</a:t>
            </a:r>
            <a:r>
              <a:rPr sz="2400" dirty="0">
                <a:latin typeface="黑体" panose="02010609060101010101" pitchFamily="49" charset="-122"/>
                <a:ea typeface="黑体" panose="02010609060101010101" pitchFamily="49" charset="-122"/>
                <a:cs typeface="宋体" panose="02010600030101010101" pitchFamily="2" charset="-122"/>
                <a:sym typeface="+mn-ea"/>
              </a:rPr>
              <a:t>摩擦力</a:t>
            </a:r>
            <a:endParaRPr sz="2400" dirty="0">
              <a:latin typeface="宋体" panose="02010600030101010101" pitchFamily="2" charset="-122"/>
              <a:ea typeface="宋体" panose="02010600030101010101" pitchFamily="2" charset="-122"/>
              <a:cs typeface="宋体" panose="02010600030101010101" pitchFamily="2" charset="-122"/>
              <a:sym typeface="+mn-ea"/>
            </a:endParaRP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(1)滑动摩擦力:一个物体在另一个物体表面上滑动时所受到的</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物体相对运动的力. </a:t>
            </a:r>
          </a:p>
        </p:txBody>
      </p:sp>
      <p:sp>
        <p:nvSpPr>
          <p:cNvPr id="11" name="矩形 10"/>
          <p:cNvSpPr/>
          <p:nvPr/>
        </p:nvSpPr>
        <p:spPr>
          <a:xfrm>
            <a:off x="9427210" y="1464945"/>
            <a:ext cx="142113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重心</a:t>
            </a:r>
          </a:p>
        </p:txBody>
      </p:sp>
      <p:sp>
        <p:nvSpPr>
          <p:cNvPr id="2" name="矩形 1"/>
          <p:cNvSpPr/>
          <p:nvPr/>
        </p:nvSpPr>
        <p:spPr>
          <a:xfrm>
            <a:off x="9315450" y="4570095"/>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阻碍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5113020"/>
          </a:xfrm>
          <a:prstGeom prst="rect">
            <a:avLst/>
          </a:prstGeom>
        </p:spPr>
        <p:txBody>
          <a:bodyPr wrap="square">
            <a:spAutoFit/>
          </a:bodyPr>
          <a:lstStyle/>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ⅰ.产生条件:两物体相互</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、接触面</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、物体间</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运动(滑动).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ⅱ.大小:滑动摩擦力的大小与</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有关.接触面越</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、压力越</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,滑动摩擦力就越大.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ⅲ.方向:滑动摩擦力的方向与物体相对运动的方向</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,即滑动摩擦力总是阻碍物体的相对运动,且与接触面平行.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sym typeface="+mn-ea"/>
              </a:rPr>
              <a:t>(2)静摩擦力:一个物体在另一个物体表面上有相对运动的趋势时,所受到的阻碍物体开始运动的力叫静摩擦力.</a:t>
            </a:r>
          </a:p>
        </p:txBody>
      </p:sp>
      <p:sp>
        <p:nvSpPr>
          <p:cNvPr id="2" name="矩形 1"/>
          <p:cNvSpPr/>
          <p:nvPr/>
        </p:nvSpPr>
        <p:spPr>
          <a:xfrm>
            <a:off x="4266565" y="1486535"/>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挤压</a:t>
            </a:r>
          </a:p>
        </p:txBody>
      </p:sp>
      <p:sp>
        <p:nvSpPr>
          <p:cNvPr id="3" name="矩形 2"/>
          <p:cNvSpPr/>
          <p:nvPr/>
        </p:nvSpPr>
        <p:spPr>
          <a:xfrm>
            <a:off x="6753860" y="1486535"/>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粗糙</a:t>
            </a:r>
          </a:p>
        </p:txBody>
      </p:sp>
      <p:sp>
        <p:nvSpPr>
          <p:cNvPr id="5" name="矩形 4"/>
          <p:cNvSpPr/>
          <p:nvPr/>
        </p:nvSpPr>
        <p:spPr>
          <a:xfrm>
            <a:off x="9315450" y="1486535"/>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相对</a:t>
            </a:r>
          </a:p>
        </p:txBody>
      </p:sp>
      <p:sp>
        <p:nvSpPr>
          <p:cNvPr id="6" name="矩形 5"/>
          <p:cNvSpPr/>
          <p:nvPr/>
        </p:nvSpPr>
        <p:spPr>
          <a:xfrm>
            <a:off x="5114925" y="2691765"/>
            <a:ext cx="4779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接触面的粗糙程度、压力的大小</a:t>
            </a:r>
          </a:p>
        </p:txBody>
      </p:sp>
      <p:sp>
        <p:nvSpPr>
          <p:cNvPr id="8" name="矩形 7"/>
          <p:cNvSpPr/>
          <p:nvPr/>
        </p:nvSpPr>
        <p:spPr>
          <a:xfrm>
            <a:off x="1538605" y="3312160"/>
            <a:ext cx="11055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粗糙</a:t>
            </a:r>
          </a:p>
        </p:txBody>
      </p:sp>
      <p:sp>
        <p:nvSpPr>
          <p:cNvPr id="10" name="矩形 9"/>
          <p:cNvSpPr/>
          <p:nvPr/>
        </p:nvSpPr>
        <p:spPr>
          <a:xfrm>
            <a:off x="4142105" y="3394710"/>
            <a:ext cx="4876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11" name="矩形 10"/>
          <p:cNvSpPr/>
          <p:nvPr/>
        </p:nvSpPr>
        <p:spPr>
          <a:xfrm>
            <a:off x="7856220" y="3930650"/>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3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4076700"/>
          </a:xfrm>
          <a:prstGeom prst="rect">
            <a:avLst/>
          </a:prstGeom>
        </p:spPr>
        <p:txBody>
          <a:bodyPr wrap="square">
            <a:spAutoFit/>
          </a:bodyPr>
          <a:lstStyle/>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sym typeface="+mn-ea"/>
              </a:rPr>
              <a:t>ⅰ.产生条件:两物体相互</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、接触面</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、物体间有</a:t>
            </a:r>
            <a:r>
              <a:rPr lang="en-US" sz="2400" dirty="0">
                <a:latin typeface="宋体" panose="02010600030101010101" pitchFamily="2" charset="-122"/>
                <a:ea typeface="宋体" panose="02010600030101010101" pitchFamily="2" charset="-122"/>
                <a:cs typeface="宋体" panose="02010600030101010101" pitchFamily="2" charset="-122"/>
                <a:sym typeface="+mn-ea"/>
              </a:rPr>
              <a:t>____________</a:t>
            </a:r>
            <a:endParaRPr sz="2400" dirty="0">
              <a:latin typeface="宋体" panose="02010600030101010101" pitchFamily="2" charset="-122"/>
              <a:ea typeface="宋体" panose="02010600030101010101" pitchFamily="2" charset="-122"/>
              <a:cs typeface="宋体" panose="02010600030101010101" pitchFamily="2" charset="-122"/>
              <a:sym typeface="+mn-ea"/>
            </a:endParaRPr>
          </a:p>
          <a:p>
            <a:pPr algn="just" fontAlgn="auto">
              <a:lnSpc>
                <a:spcPct val="180000"/>
              </a:lnSpc>
            </a:pP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sym typeface="+mn-ea"/>
              </a:rPr>
              <a:t>ⅱ.大小:静摩擦力的大小与物体的受力和运动情况有关,使物体保持相对静止.</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sym typeface="+mn-ea"/>
              </a:rPr>
              <a:t>ⅲ.方向:静摩擦力的方向与物体相对运动趋势的方向</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 </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sym typeface="+mn-ea"/>
              </a:rPr>
              <a:t>(3)滚动摩擦力:一个物体在另一个物体表面滚动时所受到的阻碍物体滚动的力叫滚动摩擦力.相同情况下,滚动摩擦力一般比滑动摩擦力</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得多. </a:t>
            </a:r>
          </a:p>
        </p:txBody>
      </p:sp>
      <p:sp>
        <p:nvSpPr>
          <p:cNvPr id="11" name="矩形 10"/>
          <p:cNvSpPr/>
          <p:nvPr/>
        </p:nvSpPr>
        <p:spPr>
          <a:xfrm>
            <a:off x="4436110" y="1507490"/>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挤压</a:t>
            </a:r>
          </a:p>
        </p:txBody>
      </p:sp>
      <p:sp>
        <p:nvSpPr>
          <p:cNvPr id="2" name="矩形 1"/>
          <p:cNvSpPr/>
          <p:nvPr/>
        </p:nvSpPr>
        <p:spPr>
          <a:xfrm>
            <a:off x="6758305" y="1507490"/>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粗糙</a:t>
            </a:r>
          </a:p>
        </p:txBody>
      </p:sp>
      <p:sp>
        <p:nvSpPr>
          <p:cNvPr id="3" name="矩形 2"/>
          <p:cNvSpPr/>
          <p:nvPr/>
        </p:nvSpPr>
        <p:spPr>
          <a:xfrm>
            <a:off x="9436100" y="1507490"/>
            <a:ext cx="171577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相对运动的</a:t>
            </a:r>
          </a:p>
        </p:txBody>
      </p:sp>
      <p:sp>
        <p:nvSpPr>
          <p:cNvPr id="5" name="矩形 4"/>
          <p:cNvSpPr/>
          <p:nvPr/>
        </p:nvSpPr>
        <p:spPr>
          <a:xfrm>
            <a:off x="8032750" y="3482975"/>
            <a:ext cx="942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相反</a:t>
            </a:r>
          </a:p>
        </p:txBody>
      </p:sp>
      <p:sp>
        <p:nvSpPr>
          <p:cNvPr id="6" name="矩形 5"/>
          <p:cNvSpPr/>
          <p:nvPr/>
        </p:nvSpPr>
        <p:spPr>
          <a:xfrm>
            <a:off x="8654415" y="4810125"/>
            <a:ext cx="5384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p>
        </p:txBody>
      </p:sp>
      <p:sp>
        <p:nvSpPr>
          <p:cNvPr id="8" name="矩形 7"/>
          <p:cNvSpPr/>
          <p:nvPr/>
        </p:nvSpPr>
        <p:spPr>
          <a:xfrm>
            <a:off x="1057275" y="2129790"/>
            <a:ext cx="9201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趋势</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3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3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5" grpId="0"/>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755650"/>
          </a:xfrm>
          <a:prstGeom prst="rect">
            <a:avLst/>
          </a:prstGeom>
        </p:spPr>
        <p:txBody>
          <a:bodyPr wrap="square">
            <a:spAutoFit/>
          </a:bodyPr>
          <a:lstStyle/>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sym typeface="+mn-ea"/>
              </a:rPr>
              <a:t>(4)增大或减小摩擦的方法</a:t>
            </a:r>
          </a:p>
        </p:txBody>
      </p:sp>
      <p:graphicFrame>
        <p:nvGraphicFramePr>
          <p:cNvPr id="2" name="表格 1"/>
          <p:cNvGraphicFramePr/>
          <p:nvPr>
            <p:custDataLst>
              <p:tags r:id="rId1"/>
            </p:custDataLst>
          </p:nvPr>
        </p:nvGraphicFramePr>
        <p:xfrm>
          <a:off x="886460" y="2270125"/>
          <a:ext cx="9964420" cy="3828415"/>
        </p:xfrm>
        <a:graphic>
          <a:graphicData uri="http://schemas.openxmlformats.org/drawingml/2006/table">
            <a:tbl>
              <a:tblPr firstRow="1" bandRow="1">
                <a:tableStyleId>{5940675A-B579-460E-94D1-54222C63F5DA}</a:tableStyleId>
              </a:tblPr>
              <a:tblGrid>
                <a:gridCol w="1688465"/>
                <a:gridCol w="2293620"/>
                <a:gridCol w="2943860"/>
                <a:gridCol w="3038475"/>
              </a:tblGrid>
              <a:tr h="41021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目的</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方法</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542415">
                <a:tc rowSpan="2">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增大有益摩擦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压力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刹车时用力捏闸</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3954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fontAlgn="auto">
                        <a:lnSpc>
                          <a:spcPct val="150000"/>
                        </a:lnSpc>
                        <a:buNone/>
                      </a:pPr>
                      <a:r>
                        <a:rPr lang="en-US" sz="20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接触面的粗糙程度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单杠运动员手上涂抹镁粉</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p>
                    <a:p>
                      <a:pPr indent="0" algn="ctr"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 </a:t>
                      </a:r>
                    </a:p>
                    <a:p>
                      <a:pPr indent="0" algn="ctr"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 </a:t>
                      </a:r>
                    </a:p>
                    <a:p>
                      <a:pPr indent="0" algn="ctr"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 </a:t>
                      </a:r>
                      <a:endParaRPr 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769" name="18ZKYBWLKDBS71.jpg"/>
          <p:cNvPicPr>
            <a:picLocks noChangeAspect="1"/>
          </p:cNvPicPr>
          <p:nvPr/>
        </p:nvPicPr>
        <p:blipFill>
          <a:blip r:embed="rId3"/>
          <a:stretch>
            <a:fillRect/>
          </a:stretch>
        </p:blipFill>
        <p:spPr>
          <a:xfrm>
            <a:off x="8656955" y="2846705"/>
            <a:ext cx="1541780" cy="1164590"/>
          </a:xfrm>
          <a:prstGeom prst="rect">
            <a:avLst/>
          </a:prstGeom>
        </p:spPr>
      </p:pic>
      <p:pic>
        <p:nvPicPr>
          <p:cNvPr id="771" name="18ZKYBWLKDBS72.jpg"/>
          <p:cNvPicPr>
            <a:picLocks noChangeAspect="1"/>
          </p:cNvPicPr>
          <p:nvPr/>
        </p:nvPicPr>
        <p:blipFill>
          <a:blip r:embed="rId4"/>
          <a:stretch>
            <a:fillRect/>
          </a:stretch>
        </p:blipFill>
        <p:spPr>
          <a:xfrm>
            <a:off x="8738870" y="4404360"/>
            <a:ext cx="1459865" cy="1587500"/>
          </a:xfrm>
          <a:prstGeom prst="rect">
            <a:avLst/>
          </a:prstGeom>
        </p:spPr>
      </p:pic>
      <p:sp>
        <p:nvSpPr>
          <p:cNvPr id="6" name="矩形 5"/>
          <p:cNvSpPr/>
          <p:nvPr/>
        </p:nvSpPr>
        <p:spPr>
          <a:xfrm>
            <a:off x="2748280" y="3199130"/>
            <a:ext cx="8534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p>
        </p:txBody>
      </p:sp>
      <p:sp>
        <p:nvSpPr>
          <p:cNvPr id="3" name="矩形 2"/>
          <p:cNvSpPr/>
          <p:nvPr/>
        </p:nvSpPr>
        <p:spPr>
          <a:xfrm>
            <a:off x="2748280" y="4684395"/>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graphicFrame>
        <p:nvGraphicFramePr>
          <p:cNvPr id="2" name="表格 1"/>
          <p:cNvGraphicFramePr/>
          <p:nvPr>
            <p:custDataLst>
              <p:tags r:id="rId1"/>
            </p:custDataLst>
          </p:nvPr>
        </p:nvGraphicFramePr>
        <p:xfrm>
          <a:off x="1013460" y="1311275"/>
          <a:ext cx="10153650" cy="4818380"/>
        </p:xfrm>
        <a:graphic>
          <a:graphicData uri="http://schemas.openxmlformats.org/drawingml/2006/table">
            <a:tbl>
              <a:tblPr firstRow="1" bandRow="1">
                <a:tableStyleId>{5940675A-B579-460E-94D1-54222C63F5DA}</a:tableStyleId>
              </a:tblPr>
              <a:tblGrid>
                <a:gridCol w="922655"/>
                <a:gridCol w="2286000"/>
                <a:gridCol w="3848735"/>
                <a:gridCol w="3096260"/>
              </a:tblGrid>
              <a:tr h="58166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目的</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方法</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97000">
                <a:tc rowSpan="3">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增大有益摩擦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p>
                      <a:pPr indent="0" fontAlgn="auto">
                        <a:lnSpc>
                          <a:spcPct val="150000"/>
                        </a:lnSpc>
                        <a:buNone/>
                      </a:pPr>
                      <a:r>
                        <a:rPr lang="zh-CN" altLang="en-US" sz="2000" b="0">
                          <a:solidFill>
                            <a:srgbClr val="000000"/>
                          </a:solidFill>
                          <a:latin typeface="宋体" panose="02010600030101010101" pitchFamily="2" charset="-122"/>
                          <a:ea typeface="宋体" panose="02010600030101010101" pitchFamily="2" charset="-122"/>
                        </a:rPr>
                        <a:t>增大</a:t>
                      </a:r>
                      <a:r>
                        <a:rPr lang="en-US" altLang="zh-CN" sz="2000" b="0">
                          <a:solidFill>
                            <a:srgbClr val="000000"/>
                          </a:solidFill>
                          <a:latin typeface="宋体" panose="02010600030101010101" pitchFamily="2" charset="-122"/>
                          <a:ea typeface="宋体" panose="02010600030101010101" pitchFamily="2" charset="-122"/>
                        </a:rPr>
                        <a:t>接触面的粗糙程度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鞋底有凹凸不平的花纹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 </a:t>
                      </a:r>
                    </a:p>
                    <a:p>
                      <a:pPr indent="0" algn="ctr" fontAlgn="auto">
                        <a:lnSpc>
                          <a:spcPct val="150000"/>
                        </a:lnSpc>
                        <a:buNone/>
                      </a:pPr>
                      <a:r>
                        <a:rPr lang="en-US" altLang="zh-CN" sz="2000" b="0">
                          <a:solidFill>
                            <a:srgbClr val="000000"/>
                          </a:solidFill>
                          <a:latin typeface="宋体" panose="02010600030101010101" pitchFamily="2" charset="-122"/>
                          <a:ea typeface="宋体" panose="02010600030101010101" pitchFamily="2" charset="-122"/>
                        </a:rPr>
                        <a:t> </a:t>
                      </a:r>
                      <a:endParaRPr 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51320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二胡弓毛上擦些松香</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2651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变滚动为滑动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急刹车时车轮停止转动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772" name="18ZKYBWLKDBS73.jpg"/>
          <p:cNvPicPr>
            <a:picLocks noChangeAspect="1"/>
          </p:cNvPicPr>
          <p:nvPr/>
        </p:nvPicPr>
        <p:blipFill>
          <a:blip r:embed="rId3"/>
          <a:stretch>
            <a:fillRect/>
          </a:stretch>
        </p:blipFill>
        <p:spPr>
          <a:xfrm>
            <a:off x="9113520" y="1988185"/>
            <a:ext cx="1250315" cy="1153160"/>
          </a:xfrm>
          <a:prstGeom prst="rect">
            <a:avLst/>
          </a:prstGeom>
        </p:spPr>
      </p:pic>
      <p:pic>
        <p:nvPicPr>
          <p:cNvPr id="773" name="18ZKYBWLKDBS74.jpg"/>
          <p:cNvPicPr>
            <a:picLocks noChangeAspect="1"/>
          </p:cNvPicPr>
          <p:nvPr/>
        </p:nvPicPr>
        <p:blipFill>
          <a:blip r:embed="rId4"/>
          <a:stretch>
            <a:fillRect/>
          </a:stretch>
        </p:blipFill>
        <p:spPr>
          <a:xfrm>
            <a:off x="9175750" y="3342005"/>
            <a:ext cx="1188085" cy="1423670"/>
          </a:xfrm>
          <a:prstGeom prst="rect">
            <a:avLst/>
          </a:prstGeom>
        </p:spPr>
      </p:pic>
      <p:pic>
        <p:nvPicPr>
          <p:cNvPr id="774" name="18ZKYBWLKDBS75.jpg"/>
          <p:cNvPicPr>
            <a:picLocks noChangeAspect="1"/>
          </p:cNvPicPr>
          <p:nvPr/>
        </p:nvPicPr>
        <p:blipFill>
          <a:blip r:embed="rId5"/>
          <a:stretch>
            <a:fillRect/>
          </a:stretch>
        </p:blipFill>
        <p:spPr>
          <a:xfrm>
            <a:off x="8976360" y="4999990"/>
            <a:ext cx="1517650" cy="1036955"/>
          </a:xfrm>
          <a:prstGeom prst="rect">
            <a:avLst/>
          </a:prstGeom>
        </p:spPr>
      </p:pic>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graphicFrame>
        <p:nvGraphicFramePr>
          <p:cNvPr id="3" name="表格 2"/>
          <p:cNvGraphicFramePr/>
          <p:nvPr>
            <p:custDataLst>
              <p:tags r:id="rId1"/>
            </p:custDataLst>
          </p:nvPr>
        </p:nvGraphicFramePr>
        <p:xfrm>
          <a:off x="806450" y="1236980"/>
          <a:ext cx="10217150" cy="5060950"/>
        </p:xfrm>
        <a:graphic>
          <a:graphicData uri="http://schemas.openxmlformats.org/drawingml/2006/table">
            <a:tbl>
              <a:tblPr firstRow="1" bandRow="1">
                <a:tableStyleId>{5940675A-B579-460E-94D1-54222C63F5DA}</a:tableStyleId>
              </a:tblPr>
              <a:tblGrid>
                <a:gridCol w="1569720"/>
                <a:gridCol w="2751455"/>
                <a:gridCol w="2753995"/>
                <a:gridCol w="3141980"/>
              </a:tblGrid>
              <a:tr h="3790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目的</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方法</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14375">
                <a:tc rowSpan="3">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减小有害摩擦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压力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顺杆滑下时放松握杆</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13804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buNone/>
                      </a:pPr>
                      <a:r>
                        <a:rPr lang="en-US" sz="20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接触面的粗糙程度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冰壶运动中“刷冰”</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2943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变滑动为滚动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自行车的滚动轴承</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777" name="18ZKYBWLKDBS76.jpg"/>
          <p:cNvPicPr>
            <a:picLocks noChangeAspect="1"/>
          </p:cNvPicPr>
          <p:nvPr/>
        </p:nvPicPr>
        <p:blipFill>
          <a:blip r:embed="rId3"/>
          <a:stretch>
            <a:fillRect/>
          </a:stretch>
        </p:blipFill>
        <p:spPr>
          <a:xfrm>
            <a:off x="8711565" y="2494915"/>
            <a:ext cx="1778000" cy="1640840"/>
          </a:xfrm>
          <a:prstGeom prst="rect">
            <a:avLst/>
          </a:prstGeom>
        </p:spPr>
      </p:pic>
      <p:pic>
        <p:nvPicPr>
          <p:cNvPr id="778" name="18ZKYBWLKDBS77.jpg"/>
          <p:cNvPicPr>
            <a:picLocks noChangeAspect="1"/>
          </p:cNvPicPr>
          <p:nvPr/>
        </p:nvPicPr>
        <p:blipFill>
          <a:blip r:embed="rId4"/>
          <a:stretch>
            <a:fillRect/>
          </a:stretch>
        </p:blipFill>
        <p:spPr>
          <a:xfrm>
            <a:off x="8970010" y="4500245"/>
            <a:ext cx="1260475" cy="1525905"/>
          </a:xfrm>
          <a:prstGeom prst="rect">
            <a:avLst/>
          </a:prstGeom>
        </p:spPr>
      </p:pic>
      <p:sp>
        <p:nvSpPr>
          <p:cNvPr id="2" name="矩形 1"/>
          <p:cNvSpPr/>
          <p:nvPr/>
        </p:nvSpPr>
        <p:spPr>
          <a:xfrm>
            <a:off x="2458720" y="1643380"/>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p>
        </p:txBody>
      </p:sp>
      <p:sp>
        <p:nvSpPr>
          <p:cNvPr id="4" name="矩形 3"/>
          <p:cNvSpPr/>
          <p:nvPr/>
        </p:nvSpPr>
        <p:spPr>
          <a:xfrm>
            <a:off x="2458720" y="2841625"/>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graphicFrame>
        <p:nvGraphicFramePr>
          <p:cNvPr id="2" name="表格 1"/>
          <p:cNvGraphicFramePr/>
          <p:nvPr>
            <p:custDataLst>
              <p:tags r:id="rId1"/>
            </p:custDataLst>
          </p:nvPr>
        </p:nvGraphicFramePr>
        <p:xfrm>
          <a:off x="657860" y="1129665"/>
          <a:ext cx="9648825" cy="5443220"/>
        </p:xfrm>
        <a:graphic>
          <a:graphicData uri="http://schemas.openxmlformats.org/drawingml/2006/table">
            <a:tbl>
              <a:tblPr firstRow="1" bandRow="1">
                <a:tableStyleId>{5940675A-B579-460E-94D1-54222C63F5DA}</a:tableStyleId>
              </a:tblPr>
              <a:tblGrid>
                <a:gridCol w="1748790"/>
                <a:gridCol w="2012950"/>
                <a:gridCol w="2919730"/>
                <a:gridCol w="2967355"/>
              </a:tblGrid>
              <a:tr h="3683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目的</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方法</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举例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例图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46250">
                <a:tc rowSpan="4">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减小有害摩擦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p>
                      <a:pPr indent="0">
                        <a:buNone/>
                      </a:pPr>
                      <a:r>
                        <a:rPr lang="en-US" altLang="zh-CN" sz="2000" b="0">
                          <a:solidFill>
                            <a:srgbClr val="000000"/>
                          </a:solidFill>
                          <a:latin typeface="宋体" panose="02010600030101010101" pitchFamily="2" charset="-122"/>
                          <a:ea typeface="宋体" panose="02010600030101010101" pitchFamily="2" charset="-122"/>
                        </a:rPr>
                        <a:t>  使接触面分开</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altLang="zh-CN" sz="2000" b="0">
                          <a:solidFill>
                            <a:srgbClr val="000000"/>
                          </a:solidFill>
                          <a:latin typeface="宋体" panose="02010600030101010101" pitchFamily="2" charset="-122"/>
                          <a:ea typeface="宋体" panose="02010600030101010101" pitchFamily="2" charset="-122"/>
                        </a:rPr>
                        <a:t>门轴合页加润滑剂</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altLang="zh-CN" sz="2000" b="0">
                          <a:solidFill>
                            <a:srgbClr val="000000"/>
                          </a:solidFill>
                          <a:latin typeface="宋体" panose="02010600030101010101" pitchFamily="2" charset="-122"/>
                          <a:ea typeface="宋体" panose="02010600030101010101" pitchFamily="2" charset="-122"/>
                        </a:rPr>
                        <a:t> </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95400">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rowSpan="2">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气垫船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0990">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rowSpan="2">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32280">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zh-CN"/>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sz="2000" b="0">
                        <a:solidFill>
                          <a:srgbClr val="000000"/>
                        </a:solidFill>
                        <a:latin typeface="宋体" panose="02010600030101010101" pitchFamily="2" charset="-122"/>
                        <a:ea typeface="宋体" panose="02010600030101010101" pitchFamily="2" charset="-122"/>
                        <a:cs typeface="NEU-BZ-S92" charset="0"/>
                      </a:endParaRPr>
                    </a:p>
                    <a:p>
                      <a:pPr indent="0" algn="ctr">
                        <a:buNone/>
                      </a:pPr>
                      <a:endParaRPr lang="en-US" sz="2000" b="0">
                        <a:solidFill>
                          <a:srgbClr val="000000"/>
                        </a:solidFill>
                        <a:latin typeface="宋体" panose="02010600030101010101" pitchFamily="2" charset="-122"/>
                        <a:ea typeface="宋体" panose="02010600030101010101" pitchFamily="2" charset="-122"/>
                        <a:cs typeface="NEU-BZ-S92" charset="0"/>
                      </a:endParaRPr>
                    </a:p>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磁浮列车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tcPr>
                </a:tc>
              </a:tr>
            </a:tbl>
          </a:graphicData>
        </a:graphic>
      </p:graphicFrame>
      <p:pic>
        <p:nvPicPr>
          <p:cNvPr id="779" name="18ZKYBWLKDBS78.jpg"/>
          <p:cNvPicPr>
            <a:picLocks noChangeAspect="1"/>
          </p:cNvPicPr>
          <p:nvPr/>
        </p:nvPicPr>
        <p:blipFill>
          <a:blip r:embed="rId3"/>
          <a:stretch>
            <a:fillRect/>
          </a:stretch>
        </p:blipFill>
        <p:spPr>
          <a:xfrm>
            <a:off x="8023860" y="1588135"/>
            <a:ext cx="1573530" cy="1461770"/>
          </a:xfrm>
          <a:prstGeom prst="rect">
            <a:avLst/>
          </a:prstGeom>
        </p:spPr>
      </p:pic>
      <p:pic>
        <p:nvPicPr>
          <p:cNvPr id="780" name="18ZKYBWLKDBS79.jpg"/>
          <p:cNvPicPr>
            <a:picLocks noChangeAspect="1"/>
          </p:cNvPicPr>
          <p:nvPr/>
        </p:nvPicPr>
        <p:blipFill>
          <a:blip r:embed="rId4"/>
          <a:stretch>
            <a:fillRect/>
          </a:stretch>
        </p:blipFill>
        <p:spPr>
          <a:xfrm>
            <a:off x="7963535" y="3521710"/>
            <a:ext cx="1693545" cy="1173480"/>
          </a:xfrm>
          <a:prstGeom prst="rect">
            <a:avLst/>
          </a:prstGeom>
        </p:spPr>
      </p:pic>
      <p:pic>
        <p:nvPicPr>
          <p:cNvPr id="781" name="18ZKYBWLKDBS80.jpg"/>
          <p:cNvPicPr>
            <a:picLocks noChangeAspect="1"/>
          </p:cNvPicPr>
          <p:nvPr/>
        </p:nvPicPr>
        <p:blipFill>
          <a:blip r:embed="rId5"/>
          <a:stretch>
            <a:fillRect/>
          </a:stretch>
        </p:blipFill>
        <p:spPr>
          <a:xfrm>
            <a:off x="7908925" y="5192395"/>
            <a:ext cx="1803400" cy="1165225"/>
          </a:xfrm>
          <a:prstGeom prst="rect">
            <a:avLst/>
          </a:prstGeom>
        </p:spPr>
      </p:pic>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33104"/>
            <a:ext cx="10694013" cy="3969385"/>
          </a:xfrm>
          <a:prstGeom prst="rect">
            <a:avLst/>
          </a:prstGeom>
        </p:spPr>
        <p:txBody>
          <a:bodyPr wrap="square">
            <a:spAutoFit/>
          </a:bodyPr>
          <a:lstStyle/>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1.物体相互接触不一定产生力的作用,不接触的物体间可能有力的作用.   (　)</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2.物体受到力的作用时,运动方向一定改变.	                       (　)</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3.测量过物体的重力后,再测量一个水平拉力时,需要对弹簧测力计重新校零.	                                                           (　)</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4.重心一定在物体的内部.	                                         (　)</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5.同一物体的质量是不变的,因此重力也是不变的.	                 (　)</a:t>
            </a:r>
          </a:p>
        </p:txBody>
      </p:sp>
      <p:sp>
        <p:nvSpPr>
          <p:cNvPr id="2" name="矩形 1"/>
          <p:cNvSpPr/>
          <p:nvPr/>
        </p:nvSpPr>
        <p:spPr>
          <a:xfrm>
            <a:off x="10803255" y="2276475"/>
            <a:ext cx="549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803255" y="286893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803255" y="4005580"/>
            <a:ext cx="4749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803255" y="4466590"/>
            <a:ext cx="5492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6" name="矩形 5"/>
          <p:cNvSpPr/>
          <p:nvPr/>
        </p:nvSpPr>
        <p:spPr>
          <a:xfrm>
            <a:off x="10803255" y="511746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45804"/>
            <a:ext cx="10694013" cy="3857625"/>
          </a:xfrm>
          <a:prstGeom prst="rect">
            <a:avLst/>
          </a:prstGeom>
        </p:spPr>
        <p:txBody>
          <a:bodyPr wrap="square">
            <a:spAutoFit/>
          </a:bodyPr>
          <a:lstStyle/>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6.压力和接触面的粗糙程度相同时,接触面积越大,滑动摩擦力越大.	     (　)</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7.蹬车前进时,自行车后轮受到的摩擦力方向向前.	                 (　)</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8.滑动摩擦力的方向一定与物体运动的方向相反.	                 (　)</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9.受静摩擦力作用的物体可能是运动的,受滑动摩擦力作用的物体可能是静止的.	                                                           (　)</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10.弹力是由受力物体发生形变而产生的.	                       (　)</a:t>
            </a:r>
          </a:p>
        </p:txBody>
      </p:sp>
      <p:sp>
        <p:nvSpPr>
          <p:cNvPr id="6" name="矩形 5"/>
          <p:cNvSpPr/>
          <p:nvPr/>
        </p:nvSpPr>
        <p:spPr>
          <a:xfrm>
            <a:off x="10803255" y="179768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803255" y="309880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803255" y="494284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803255" y="2524125"/>
            <a:ext cx="549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803255" y="4321810"/>
            <a:ext cx="549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3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sp>
        <p:nvSpPr>
          <p:cNvPr id="10" name="矩形 9"/>
          <p:cNvSpPr/>
          <p:nvPr/>
        </p:nvSpPr>
        <p:spPr>
          <a:xfrm>
            <a:off x="1054735" y="3075940"/>
            <a:ext cx="10081895" cy="706755"/>
          </a:xfrm>
          <a:prstGeom prst="rect">
            <a:avLst/>
          </a:prstGeom>
        </p:spPr>
        <p:txBody>
          <a:bodyPr wrap="square">
            <a:spAutoFit/>
          </a:bodyPr>
          <a:lstStyle/>
          <a:p>
            <a:pPr algn="ctr"/>
            <a:r>
              <a:rPr lang="zh-CN" altLang="en-US" sz="4000" b="1" dirty="0">
                <a:solidFill>
                  <a:srgbClr val="EE3028"/>
                </a:solidFill>
                <a:cs typeface="+mn-ea"/>
                <a:sym typeface="+mn-lt"/>
              </a:rPr>
              <a:t>第二节　力  重力  弹力  摩擦力</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6" name="矩形 5"/>
          <p:cNvSpPr/>
          <p:nvPr/>
        </p:nvSpPr>
        <p:spPr>
          <a:xfrm>
            <a:off x="763112" y="1257200"/>
            <a:ext cx="10741315" cy="5077460"/>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[2019四川南充]</a:t>
            </a:r>
            <a:r>
              <a:rPr sz="2400" dirty="0">
                <a:latin typeface="宋体" panose="02010600030101010101" pitchFamily="2" charset="-122"/>
                <a:ea typeface="宋体" panose="02010600030101010101" pitchFamily="2" charset="-122"/>
                <a:cs typeface="宋体" panose="02010600030101010101" pitchFamily="2" charset="-122"/>
              </a:rPr>
              <a:t>如图,物体A放在斜面上处于静止状态,在图中画出A所受的重力G和A对斜面的压力F的示意图.(重心已标出)</a:t>
            </a: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rPr>
              <a:t>     第</a:t>
            </a:r>
            <a:r>
              <a:rPr lang="en-US" altLang="zh-CN" sz="2000" dirty="0">
                <a:latin typeface="宋体" panose="02010600030101010101" pitchFamily="2" charset="-122"/>
                <a:ea typeface="宋体" panose="02010600030101010101" pitchFamily="2" charset="-122"/>
                <a:cs typeface="宋体" panose="02010600030101010101" pitchFamily="2" charset="-122"/>
              </a:rPr>
              <a:t>1</a:t>
            </a:r>
            <a:r>
              <a:rPr lang="zh-CN" altLang="en-US" sz="2000" dirty="0">
                <a:latin typeface="宋体" panose="02010600030101010101" pitchFamily="2" charset="-122"/>
                <a:ea typeface="宋体" panose="02010600030101010101" pitchFamily="2" charset="-122"/>
                <a:cs typeface="宋体" panose="02010600030101010101" pitchFamily="2" charset="-122"/>
              </a:rPr>
              <a:t>题图                      第</a:t>
            </a:r>
            <a:r>
              <a:rPr lang="en-US" altLang="zh-CN" sz="2000" dirty="0">
                <a:latin typeface="宋体" panose="02010600030101010101" pitchFamily="2" charset="-122"/>
                <a:ea typeface="宋体" panose="02010600030101010101" pitchFamily="2" charset="-122"/>
                <a:cs typeface="宋体" panose="02010600030101010101" pitchFamily="2" charset="-122"/>
              </a:rPr>
              <a:t>2</a:t>
            </a:r>
            <a:r>
              <a:rPr lang="zh-CN" altLang="en-US" sz="2000" dirty="0">
                <a:latin typeface="宋体" panose="02010600030101010101" pitchFamily="2" charset="-122"/>
                <a:ea typeface="宋体" panose="02010600030101010101" pitchFamily="2" charset="-122"/>
                <a:cs typeface="宋体" panose="02010600030101010101" pitchFamily="2" charset="-122"/>
              </a:rPr>
              <a:t>题图</a:t>
            </a:r>
            <a:endParaRPr lang="en-US" altLang="zh-CN" sz="20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lang="en-US" altLang="zh-CN" sz="2400" dirty="0">
                <a:latin typeface="黑体" panose="02010609060101010101" pitchFamily="49" charset="-122"/>
                <a:ea typeface="黑体" panose="02010609060101010101" pitchFamily="49" charset="-122"/>
                <a:cs typeface="黑体" panose="02010609060101010101" pitchFamily="49" charset="-122"/>
              </a:rPr>
              <a:t>例2</a:t>
            </a:r>
            <a:r>
              <a:rPr lang="zh-CN" altLang="en-US" sz="2400" dirty="0">
                <a:latin typeface="黑体" panose="02010609060101010101" pitchFamily="49" charset="-122"/>
                <a:ea typeface="黑体" panose="02010609060101010101" pitchFamily="49" charset="-122"/>
                <a:sym typeface="+mn-ea"/>
              </a:rPr>
              <a:t>　</a:t>
            </a:r>
            <a:r>
              <a:rPr lang="en-US" altLang="zh-CN" sz="2400" dirty="0">
                <a:latin typeface="仿宋" panose="02010609060101010101" pitchFamily="49" charset="-122"/>
                <a:ea typeface="仿宋" panose="02010609060101010101" pitchFamily="49" charset="-122"/>
                <a:cs typeface="仿宋" panose="02010609060101010101" pitchFamily="49" charset="-122"/>
              </a:rPr>
              <a:t>[2020合肥45中一模]</a:t>
            </a:r>
            <a:r>
              <a:rPr lang="en-US" altLang="zh-CN" sz="2400" dirty="0">
                <a:latin typeface="宋体" panose="02010600030101010101" pitchFamily="2" charset="-122"/>
                <a:ea typeface="宋体" panose="02010600030101010101" pitchFamily="2" charset="-122"/>
                <a:cs typeface="宋体" panose="02010600030101010101" pitchFamily="2" charset="-122"/>
              </a:rPr>
              <a:t>港口和机场常用传送带运送行李,旅客的行李箱会随着传送带一起斜向上匀速运动,如图所示.请在图中画出行李箱所受的摩擦力f的示意图.(假设行李箱质量分布均匀,力的作用点画在物体重心) </a:t>
            </a:r>
          </a:p>
        </p:txBody>
      </p:sp>
      <p:pic>
        <p:nvPicPr>
          <p:cNvPr id="803" name="20WJJCZQGWLKKK41.jpg" descr="id:2147493028;FounderCES"/>
          <p:cNvPicPr>
            <a:picLocks noChangeAspect="1"/>
          </p:cNvPicPr>
          <p:nvPr/>
        </p:nvPicPr>
        <p:blipFill>
          <a:blip r:embed="rId2"/>
          <a:stretch>
            <a:fillRect/>
          </a:stretch>
        </p:blipFill>
        <p:spPr>
          <a:xfrm>
            <a:off x="2790190" y="2713990"/>
            <a:ext cx="2325370" cy="1278890"/>
          </a:xfrm>
          <a:prstGeom prst="rect">
            <a:avLst/>
          </a:prstGeom>
        </p:spPr>
      </p:pic>
      <p:pic>
        <p:nvPicPr>
          <p:cNvPr id="805" name="ZKB-AH-80.jpg" descr="id:2147493042;FounderCES"/>
          <p:cNvPicPr>
            <a:picLocks noChangeAspect="1"/>
          </p:cNvPicPr>
          <p:nvPr/>
        </p:nvPicPr>
        <p:blipFill>
          <a:blip r:embed="rId3"/>
          <a:stretch>
            <a:fillRect/>
          </a:stretch>
        </p:blipFill>
        <p:spPr>
          <a:xfrm>
            <a:off x="6453505" y="3009265"/>
            <a:ext cx="2079625" cy="1154430"/>
          </a:xfrm>
          <a:prstGeom prst="rect">
            <a:avLst/>
          </a:prstGeom>
        </p:spPr>
      </p:pic>
      <p:pic>
        <p:nvPicPr>
          <p:cNvPr id="834" name="20WJJCZQGWLKKKDA41-1.jpg" descr="id:2147505827;FounderCES"/>
          <p:cNvPicPr>
            <a:picLocks noChangeAspect="1"/>
          </p:cNvPicPr>
          <p:nvPr/>
        </p:nvPicPr>
        <p:blipFill>
          <a:blip r:embed="rId4"/>
          <a:stretch>
            <a:fillRect/>
          </a:stretch>
        </p:blipFill>
        <p:spPr>
          <a:xfrm>
            <a:off x="2789555" y="2550160"/>
            <a:ext cx="2326005" cy="1606550"/>
          </a:xfrm>
          <a:prstGeom prst="rect">
            <a:avLst/>
          </a:prstGeom>
        </p:spPr>
      </p:pic>
      <p:pic>
        <p:nvPicPr>
          <p:cNvPr id="837" name="ZKB-AH-81彩.jpg" descr="id:2147505848;FounderCES"/>
          <p:cNvPicPr>
            <a:picLocks noChangeAspect="1"/>
          </p:cNvPicPr>
          <p:nvPr/>
        </p:nvPicPr>
        <p:blipFill>
          <a:blip r:embed="rId5"/>
          <a:stretch>
            <a:fillRect/>
          </a:stretch>
        </p:blipFill>
        <p:spPr>
          <a:xfrm>
            <a:off x="6409690" y="2954020"/>
            <a:ext cx="2167255" cy="120269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4"/>
                                        </p:tgtEl>
                                        <p:attrNameLst>
                                          <p:attrName>style.visibility</p:attrName>
                                        </p:attrNameLst>
                                      </p:cBhvr>
                                      <p:to>
                                        <p:strVal val="visible"/>
                                      </p:to>
                                    </p:set>
                                    <p:animEffect transition="in" filter="fade">
                                      <p:cBhvr>
                                        <p:cTn id="7" dur="500"/>
                                        <p:tgtEl>
                                          <p:spTgt spid="8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7"/>
                                        </p:tgtEl>
                                        <p:attrNameLst>
                                          <p:attrName>style.visibility</p:attrName>
                                        </p:attrNameLst>
                                      </p:cBhvr>
                                      <p:to>
                                        <p:strVal val="visible"/>
                                      </p:to>
                                    </p:set>
                                    <p:animEffect transition="in" filter="fade">
                                      <p:cBhvr>
                                        <p:cTn id="12" dur="500"/>
                                        <p:tgtEl>
                                          <p:spTgt spid="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6" name="矩形 5"/>
          <p:cNvSpPr/>
          <p:nvPr/>
        </p:nvSpPr>
        <p:spPr>
          <a:xfrm>
            <a:off x="763112" y="1257200"/>
            <a:ext cx="10741315" cy="3415030"/>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[2020江苏连云港]</a:t>
            </a:r>
            <a:r>
              <a:rPr sz="2400" dirty="0">
                <a:latin typeface="宋体" panose="02010600030101010101" pitchFamily="2" charset="-122"/>
                <a:ea typeface="宋体" panose="02010600030101010101" pitchFamily="2" charset="-122"/>
                <a:cs typeface="宋体" panose="02010600030101010101" pitchFamily="2" charset="-122"/>
              </a:rPr>
              <a:t>如图所示,物体A放在B上,在水平拉力F作用下一起向右做匀速直线运动,不计空气阻力,画出物体A的受力示意图.</a:t>
            </a: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rPr>
              <a:t> </a:t>
            </a:r>
            <a:endParaRPr lang="en-US" altLang="zh-CN" sz="2400" dirty="0">
              <a:latin typeface="宋体" panose="02010600030101010101" pitchFamily="2" charset="-122"/>
              <a:ea typeface="宋体" panose="02010600030101010101" pitchFamily="2" charset="-122"/>
              <a:cs typeface="宋体" panose="02010600030101010101" pitchFamily="2" charset="-122"/>
            </a:endParaRPr>
          </a:p>
        </p:txBody>
      </p:sp>
      <p:pic>
        <p:nvPicPr>
          <p:cNvPr id="807" name="2020LYXWL-8-1.jpg" descr="id:2147493056;FounderCES"/>
          <p:cNvPicPr>
            <a:picLocks noChangeAspect="1"/>
          </p:cNvPicPr>
          <p:nvPr/>
        </p:nvPicPr>
        <p:blipFill>
          <a:blip r:embed="rId2"/>
          <a:stretch>
            <a:fillRect/>
          </a:stretch>
        </p:blipFill>
        <p:spPr>
          <a:xfrm>
            <a:off x="3747135" y="3306445"/>
            <a:ext cx="3244850" cy="1365885"/>
          </a:xfrm>
          <a:prstGeom prst="rect">
            <a:avLst/>
          </a:prstGeom>
        </p:spPr>
      </p:pic>
      <p:pic>
        <p:nvPicPr>
          <p:cNvPr id="840" name="2020lYGD-4彩.jpg" descr="id:2147505869;FounderCES"/>
          <p:cNvPicPr>
            <a:picLocks noChangeAspect="1"/>
          </p:cNvPicPr>
          <p:nvPr/>
        </p:nvPicPr>
        <p:blipFill>
          <a:blip r:embed="rId3"/>
          <a:stretch>
            <a:fillRect/>
          </a:stretch>
        </p:blipFill>
        <p:spPr>
          <a:xfrm>
            <a:off x="3658870" y="2778760"/>
            <a:ext cx="3333115" cy="189357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0"/>
                                        </p:tgtEl>
                                        <p:attrNameLst>
                                          <p:attrName>style.visibility</p:attrName>
                                        </p:attrNameLst>
                                      </p:cBhvr>
                                      <p:to>
                                        <p:strVal val="visible"/>
                                      </p:to>
                                    </p:set>
                                    <p:animEffect transition="in" filter="fade">
                                      <p:cBhvr>
                                        <p:cTn id="7" dur="500"/>
                                        <p:tgtEl>
                                          <p:spTgt spid="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45804"/>
            <a:ext cx="10694013" cy="4523105"/>
          </a:xfrm>
          <a:prstGeom prst="rect">
            <a:avLst/>
          </a:prstGeom>
        </p:spPr>
        <p:txBody>
          <a:bodyPr wrap="square">
            <a:spAutoFit/>
          </a:bodyPr>
          <a:lstStyle/>
          <a:p>
            <a:pPr algn="ctr" fontAlgn="auto">
              <a:lnSpc>
                <a:spcPct val="200000"/>
              </a:lnSpc>
            </a:pPr>
            <a:r>
              <a:rPr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力的示意图的画法</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力的示意图要反映力的三要素:大小、方向、作用点.</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(1)力的作用点一般画在受力物体上,而且一般应画在受力点处,重力的等效作用点是物体的重心;在物体同时受几个力且不引起转动时,几个力的作用点一般都画在物体的重心处.</a:t>
            </a:r>
          </a:p>
          <a:p>
            <a:pPr algn="just" fontAlgn="auto">
              <a:lnSpc>
                <a:spcPct val="20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45804"/>
            <a:ext cx="10694013" cy="3857625"/>
          </a:xfrm>
          <a:prstGeom prst="rect">
            <a:avLst/>
          </a:prstGeom>
        </p:spPr>
        <p:txBody>
          <a:bodyPr wrap="square">
            <a:spAutoFit/>
          </a:bodyPr>
          <a:lstStyle/>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(2)要沿着力的方向画线段:重力方向——竖直向下,支持力(或压力)方向——垂直于接触面,绳子的拉力方向——沿着绳子指向绳子收缩的方向,摩擦力方向——与相对运动或相对运动趋势的方向相反.</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(3)物体受多个力作用时,如果可以确定各力的大小关系,应该用线段的长短将该大小关系体现出来,较大的力要画得长一些;在线段的末端标上箭头,并标注力的符号,若力的大小已知,一般应写出力的大小.</a:t>
            </a:r>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3" name="矩形 12"/>
          <p:cNvSpPr/>
          <p:nvPr/>
        </p:nvSpPr>
        <p:spPr>
          <a:xfrm>
            <a:off x="757367" y="1645804"/>
            <a:ext cx="10694013" cy="4431030"/>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[2020湖北黄石]</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一个质量分布均匀的小球放在光滑的水平地面上,左边与竖直光滑墙壁接触,小球处于静止状态,如图,在图中画出小球的受力示意图.</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第</a:t>
            </a:r>
            <a:r>
              <a:rPr lang="en-US" alt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题图                 第</a:t>
            </a:r>
            <a:r>
              <a:rPr lang="en-US" alt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题图</a:t>
            </a:r>
            <a:endParaRPr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[2020湖北咸宁]</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如图所示,木棒在手指上平衡,画出它所受重力的示意图(力的作用点画在木棒的重心上).</a:t>
            </a:r>
          </a:p>
        </p:txBody>
      </p:sp>
      <p:pic>
        <p:nvPicPr>
          <p:cNvPr id="817" name="FLXLWLZY37.EPS" descr="id:2147493126;FounderCES"/>
          <p:cNvPicPr>
            <a:picLocks noChangeAspect="1"/>
          </p:cNvPicPr>
          <p:nvPr/>
        </p:nvPicPr>
        <p:blipFill>
          <a:blip r:embed="rId2"/>
          <a:stretch>
            <a:fillRect/>
          </a:stretch>
        </p:blipFill>
        <p:spPr>
          <a:xfrm>
            <a:off x="2950210" y="3032760"/>
            <a:ext cx="1448435" cy="1383665"/>
          </a:xfrm>
          <a:prstGeom prst="rect">
            <a:avLst/>
          </a:prstGeom>
        </p:spPr>
      </p:pic>
      <p:pic>
        <p:nvPicPr>
          <p:cNvPr id="818" name="中45QG-WL-151.jpg" descr="id:2147493133;FounderCES"/>
          <p:cNvPicPr>
            <a:picLocks noChangeAspect="1"/>
          </p:cNvPicPr>
          <p:nvPr/>
        </p:nvPicPr>
        <p:blipFill>
          <a:blip r:embed="rId3"/>
          <a:stretch>
            <a:fillRect/>
          </a:stretch>
        </p:blipFill>
        <p:spPr>
          <a:xfrm>
            <a:off x="5463540" y="3346450"/>
            <a:ext cx="2574925" cy="1069975"/>
          </a:xfrm>
          <a:prstGeom prst="rect">
            <a:avLst/>
          </a:prstGeom>
        </p:spPr>
      </p:pic>
      <p:pic>
        <p:nvPicPr>
          <p:cNvPr id="851" name="FLXLWLZYDA37彩.EPS" descr="id:2147505946;FounderCES"/>
          <p:cNvPicPr>
            <a:picLocks noChangeAspect="1"/>
          </p:cNvPicPr>
          <p:nvPr/>
        </p:nvPicPr>
        <p:blipFill>
          <a:blip r:embed="rId4"/>
          <a:stretch>
            <a:fillRect/>
          </a:stretch>
        </p:blipFill>
        <p:spPr>
          <a:xfrm>
            <a:off x="2840990" y="2891790"/>
            <a:ext cx="1469390" cy="1666240"/>
          </a:xfrm>
          <a:prstGeom prst="rect">
            <a:avLst/>
          </a:prstGeom>
        </p:spPr>
      </p:pic>
      <p:pic>
        <p:nvPicPr>
          <p:cNvPr id="853" name="中45QG-WL-157.jpg" descr="id:2147505960;FounderCES"/>
          <p:cNvPicPr>
            <a:picLocks noChangeAspect="1"/>
          </p:cNvPicPr>
          <p:nvPr/>
        </p:nvPicPr>
        <p:blipFill>
          <a:blip r:embed="rId5"/>
          <a:stretch>
            <a:fillRect/>
          </a:stretch>
        </p:blipFill>
        <p:spPr>
          <a:xfrm>
            <a:off x="5448300" y="3113405"/>
            <a:ext cx="2673985" cy="130365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1"/>
                                        </p:tgtEl>
                                        <p:attrNameLst>
                                          <p:attrName>style.visibility</p:attrName>
                                        </p:attrNameLst>
                                      </p:cBhvr>
                                      <p:to>
                                        <p:strVal val="visible"/>
                                      </p:to>
                                    </p:set>
                                    <p:animEffect transition="in" filter="fade">
                                      <p:cBhvr>
                                        <p:cTn id="7" dur="500"/>
                                        <p:tgtEl>
                                          <p:spTgt spid="8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3"/>
                                        </p:tgtEl>
                                        <p:attrNameLst>
                                          <p:attrName>style.visibility</p:attrName>
                                        </p:attrNameLst>
                                      </p:cBhvr>
                                      <p:to>
                                        <p:strVal val="visible"/>
                                      </p:to>
                                    </p:set>
                                    <p:animEffect transition="in" filter="fade">
                                      <p:cBhvr>
                                        <p:cTn id="12" dur="500"/>
                                        <p:tgtEl>
                                          <p:spTgt spid="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3" name="矩形 12"/>
          <p:cNvSpPr/>
          <p:nvPr/>
        </p:nvSpPr>
        <p:spPr>
          <a:xfrm>
            <a:off x="757367" y="1645804"/>
            <a:ext cx="10694013" cy="332295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3.</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[2020滁州一模]</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如图甲所示,一个木块在光滑的水平面上以v</a:t>
            </a:r>
            <a:r>
              <a:rPr sz="2400" baseline="-250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0</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的速度向右做匀速直线运动,之后冲上粗糙斜面.若将木块看成一个有质量的点(如图乙),请在图乙中画出木块在粗糙斜面上向上冲时受力的示意图.</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pic>
        <p:nvPicPr>
          <p:cNvPr id="819" name="19WJJANZKBWLZYY16.EPS" descr="id:2147493140;FounderCES"/>
          <p:cNvPicPr>
            <a:picLocks noChangeAspect="1"/>
          </p:cNvPicPr>
          <p:nvPr/>
        </p:nvPicPr>
        <p:blipFill>
          <a:blip r:embed="rId2"/>
          <a:stretch>
            <a:fillRect/>
          </a:stretch>
        </p:blipFill>
        <p:spPr>
          <a:xfrm>
            <a:off x="3659505" y="4053840"/>
            <a:ext cx="4332605" cy="1104265"/>
          </a:xfrm>
          <a:prstGeom prst="rect">
            <a:avLst/>
          </a:prstGeom>
        </p:spPr>
      </p:pic>
      <p:pic>
        <p:nvPicPr>
          <p:cNvPr id="855" name="19WJJANZKBWLZYYDA16-1.EPS" descr="id:2147505974;FounderCES"/>
          <p:cNvPicPr>
            <a:picLocks noChangeAspect="1"/>
          </p:cNvPicPr>
          <p:nvPr/>
        </p:nvPicPr>
        <p:blipFill>
          <a:blip r:embed="rId3"/>
          <a:stretch>
            <a:fillRect/>
          </a:stretch>
        </p:blipFill>
        <p:spPr>
          <a:xfrm>
            <a:off x="6388100" y="3438525"/>
            <a:ext cx="1604010" cy="145478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5"/>
                                        </p:tgtEl>
                                        <p:attrNameLst>
                                          <p:attrName>style.visibility</p:attrName>
                                        </p:attrNameLst>
                                      </p:cBhvr>
                                      <p:to>
                                        <p:strVal val="visible"/>
                                      </p:to>
                                    </p:set>
                                    <p:animEffect transition="in" filter="fade">
                                      <p:cBhvr>
                                        <p:cTn id="7" dur="500"/>
                                        <p:tgtEl>
                                          <p:spTgt spid="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力的示意图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8" name="圆角矩形 36"/>
          <p:cNvSpPr/>
          <p:nvPr/>
        </p:nvSpPr>
        <p:spPr>
          <a:xfrm>
            <a:off x="563879" y="13098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166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p>
        </p:txBody>
      </p:sp>
      <p:sp>
        <p:nvSpPr>
          <p:cNvPr id="13" name="矩形 12"/>
          <p:cNvSpPr/>
          <p:nvPr/>
        </p:nvSpPr>
        <p:spPr>
          <a:xfrm>
            <a:off x="757367" y="1645804"/>
            <a:ext cx="10694013" cy="2768600"/>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4.</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[2020合肥38中三模]</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如图所示,木块和小车一起沿水平地面向右运动;在小车突然刹车减速的过程中,木块相对于小车仍保持静止.已知小车上表面水平,请画出小车刹车减速过程中木块所受力的示意图. </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lang="zh-CN" sz="20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a:t>
            </a:r>
            <a:endPar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p:txBody>
      </p:sp>
      <p:pic>
        <p:nvPicPr>
          <p:cNvPr id="820" name="ZKB-AH-82.jpg" descr="id:2147493147;FounderCES"/>
          <p:cNvPicPr>
            <a:picLocks noChangeAspect="1"/>
          </p:cNvPicPr>
          <p:nvPr/>
        </p:nvPicPr>
        <p:blipFill>
          <a:blip r:embed="rId2"/>
          <a:stretch>
            <a:fillRect/>
          </a:stretch>
        </p:blipFill>
        <p:spPr>
          <a:xfrm>
            <a:off x="3902710" y="3897630"/>
            <a:ext cx="4386580" cy="1186815"/>
          </a:xfrm>
          <a:prstGeom prst="rect">
            <a:avLst/>
          </a:prstGeom>
        </p:spPr>
      </p:pic>
      <p:pic>
        <p:nvPicPr>
          <p:cNvPr id="857" name="ZKB-AH-83彩.jpg" descr="id:2147505988;FounderCES"/>
          <p:cNvPicPr>
            <a:picLocks noChangeAspect="1"/>
          </p:cNvPicPr>
          <p:nvPr/>
        </p:nvPicPr>
        <p:blipFill>
          <a:blip r:embed="rId3"/>
          <a:stretch>
            <a:fillRect/>
          </a:stretch>
        </p:blipFill>
        <p:spPr>
          <a:xfrm>
            <a:off x="3877945" y="3304540"/>
            <a:ext cx="4411345" cy="203581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7"/>
                                        </p:tgtEl>
                                        <p:attrNameLst>
                                          <p:attrName>style.visibility</p:attrName>
                                        </p:attrNameLst>
                                      </p:cBhvr>
                                      <p:to>
                                        <p:strVal val="visible"/>
                                      </p:to>
                                    </p:set>
                                    <p:animEffect transition="in" filter="fade">
                                      <p:cBhvr>
                                        <p:cTn id="7" dur="500"/>
                                        <p:tgtEl>
                                          <p:spTgt spid="8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6" name="矩形 5"/>
          <p:cNvSpPr/>
          <p:nvPr/>
        </p:nvSpPr>
        <p:spPr>
          <a:xfrm>
            <a:off x="763270" y="1257300"/>
            <a:ext cx="6611620" cy="5077460"/>
          </a:xfrm>
          <a:prstGeom prst="rect">
            <a:avLst/>
          </a:prstGeom>
        </p:spPr>
        <p:txBody>
          <a:bodyPr wrap="square">
            <a:spAutoFit/>
          </a:bodyPr>
          <a:lstStyle/>
          <a:p>
            <a:pPr algn="just">
              <a:lnSpc>
                <a:spcPct val="15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4</a:t>
            </a:r>
            <a:r>
              <a:rPr lang="zh-CN" altLang="en-US" sz="2400" spc="-50" dirty="0">
                <a:latin typeface="黑体" panose="02010609060101010101" pitchFamily="49" charset="-122"/>
                <a:ea typeface="黑体" panose="02010609060101010101" pitchFamily="49" charset="-122"/>
              </a:rPr>
              <a:t>　</a:t>
            </a:r>
            <a:r>
              <a:rPr sz="2400" spc="-50" dirty="0">
                <a:latin typeface="仿宋" panose="02010609060101010101" pitchFamily="49" charset="-122"/>
                <a:ea typeface="仿宋" panose="02010609060101010101" pitchFamily="49" charset="-122"/>
                <a:cs typeface="仿宋" panose="02010609060101010101" pitchFamily="49" charset="-122"/>
              </a:rPr>
              <a:t>[2020淮南东部地区二模]</a:t>
            </a:r>
            <a:r>
              <a:rPr sz="2400" spc="-50" dirty="0">
                <a:latin typeface="宋体" panose="02010600030101010101" pitchFamily="2" charset="-122"/>
                <a:ea typeface="宋体" panose="02010600030101010101" pitchFamily="2" charset="-122"/>
                <a:cs typeface="宋体" panose="02010600030101010101" pitchFamily="2" charset="-122"/>
              </a:rPr>
              <a:t>在探究“影响滑动摩擦力大小的因素”的实验中,装置如图所示,铝块和木块的外形相同,一端带有定滑轮的长木板固定不动,铝块通过细线与弹簧测力计相连.(忽略滑轮的摩擦)</a:t>
            </a:r>
          </a:p>
          <a:p>
            <a:pPr algn="just">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(1)图甲中,将铝块放在水平木板上,竖直向上拉测力计,当铝块沿水平方向做</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运动时,铝块所受滑动摩擦力f的大小等于测力计的示数F</a:t>
            </a:r>
            <a:r>
              <a:rPr sz="2400" spc="-50" baseline="-25000" dirty="0">
                <a:latin typeface="宋体" panose="02010600030101010101" pitchFamily="2" charset="-122"/>
                <a:ea typeface="宋体" panose="02010600030101010101" pitchFamily="2" charset="-122"/>
                <a:cs typeface="宋体" panose="02010600030101010101" pitchFamily="2" charset="-122"/>
              </a:rPr>
              <a:t>1</a:t>
            </a:r>
            <a:r>
              <a:rPr sz="2400" spc="-50" dirty="0">
                <a:latin typeface="宋体" panose="02010600030101010101" pitchFamily="2" charset="-122"/>
                <a:ea typeface="宋体" panose="02010600030101010101" pitchFamily="2" charset="-122"/>
                <a:cs typeface="宋体" panose="02010600030101010101" pitchFamily="2" charset="-122"/>
              </a:rPr>
              <a:t>,则f=</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N. </a:t>
            </a:r>
          </a:p>
        </p:txBody>
      </p:sp>
      <p:pic>
        <p:nvPicPr>
          <p:cNvPr id="824" name="ZKB-AH-84.jpg" descr="id:2147493175;FounderCES"/>
          <p:cNvPicPr>
            <a:picLocks noChangeAspect="1"/>
          </p:cNvPicPr>
          <p:nvPr/>
        </p:nvPicPr>
        <p:blipFill>
          <a:blip r:embed="rId2"/>
          <a:stretch>
            <a:fillRect/>
          </a:stretch>
        </p:blipFill>
        <p:spPr>
          <a:xfrm>
            <a:off x="7745730" y="2344420"/>
            <a:ext cx="4103370" cy="3217545"/>
          </a:xfrm>
          <a:prstGeom prst="rect">
            <a:avLst/>
          </a:prstGeom>
        </p:spPr>
      </p:pic>
      <p:sp>
        <p:nvSpPr>
          <p:cNvPr id="2" name="矩形 1"/>
          <p:cNvSpPr/>
          <p:nvPr/>
        </p:nvSpPr>
        <p:spPr>
          <a:xfrm>
            <a:off x="4490720" y="4672330"/>
            <a:ext cx="18249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匀速直线</a:t>
            </a:r>
          </a:p>
        </p:txBody>
      </p:sp>
      <p:sp>
        <p:nvSpPr>
          <p:cNvPr id="3" name="矩形 2"/>
          <p:cNvSpPr/>
          <p:nvPr/>
        </p:nvSpPr>
        <p:spPr>
          <a:xfrm>
            <a:off x="1588770" y="5745480"/>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1.6</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stCxn id="5" idx="2"/>
          </p:cNvCxnSpPr>
          <p:nvPr/>
        </p:nvCxnSpPr>
        <p:spPr>
          <a:xfrm flipH="1">
            <a:off x="3369310" y="2505710"/>
            <a:ext cx="1905" cy="2538095"/>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7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573073" y="1929814"/>
            <a:ext cx="1596297" cy="576159"/>
            <a:chOff x="5205047" y="4634666"/>
            <a:chExt cx="1596297" cy="576159"/>
          </a:xfrm>
          <a:solidFill>
            <a:srgbClr val="EE3028"/>
          </a:solidFill>
        </p:grpSpPr>
        <p:sp>
          <p:nvSpPr>
            <p:cNvPr id="5" name="圆角矩形 1">
              <a:hlinkClick r:id="rId2" action="ppaction://hlinksldjump"/>
            </p:cNvPr>
            <p:cNvSpPr/>
            <p:nvPr/>
          </p:nvSpPr>
          <p:spPr>
            <a:xfrm>
              <a:off x="5205047" y="463466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4843" y="472278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706900" y="1650414"/>
            <a:ext cx="6524625" cy="1568450"/>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力</a:t>
            </a:r>
          </a:p>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弹力、重力、摩擦力</a:t>
            </a:r>
          </a:p>
        </p:txBody>
      </p:sp>
      <p:grpSp>
        <p:nvGrpSpPr>
          <p:cNvPr id="7" name="组合 6"/>
          <p:cNvGrpSpPr/>
          <p:nvPr/>
        </p:nvGrpSpPr>
        <p:grpSpPr>
          <a:xfrm>
            <a:off x="2573073" y="3405802"/>
            <a:ext cx="1596297" cy="576159"/>
            <a:chOff x="5205047" y="3772336"/>
            <a:chExt cx="1596297" cy="576159"/>
          </a:xfrm>
          <a:solidFill>
            <a:srgbClr val="EE3028"/>
          </a:solidFill>
        </p:grpSpPr>
        <p:sp>
          <p:nvSpPr>
            <p:cNvPr id="8" name="圆角矩形 42">
              <a:hlinkClick r:id="rId3" action="ppaction://hlinksldjump"/>
            </p:cNvPr>
            <p:cNvSpPr/>
            <p:nvPr/>
          </p:nvSpPr>
          <p:spPr>
            <a:xfrm>
              <a:off x="5205047" y="377233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4843" y="386045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4706896" y="3278802"/>
            <a:ext cx="6524625" cy="829945"/>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命题角度 　力的示意图</a:t>
            </a:r>
          </a:p>
        </p:txBody>
      </p:sp>
      <p:grpSp>
        <p:nvGrpSpPr>
          <p:cNvPr id="10" name="组合 9"/>
          <p:cNvGrpSpPr/>
          <p:nvPr/>
        </p:nvGrpSpPr>
        <p:grpSpPr>
          <a:xfrm>
            <a:off x="2573073" y="4902205"/>
            <a:ext cx="1596297" cy="576159"/>
            <a:chOff x="5205047" y="4260016"/>
            <a:chExt cx="1596297" cy="576159"/>
          </a:xfrm>
          <a:solidFill>
            <a:srgbClr val="EE3028"/>
          </a:solidFill>
        </p:grpSpPr>
        <p:sp>
          <p:nvSpPr>
            <p:cNvPr id="11" name="圆角矩形 49">
              <a:hlinkClick r:id="" action="ppaction://noaction"/>
            </p:cNvPr>
            <p:cNvSpPr/>
            <p:nvPr/>
          </p:nvSpPr>
          <p:spPr>
            <a:xfrm>
              <a:off x="5205047" y="426001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4843" y="434813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6" name="文本框 25"/>
          <p:cNvSpPr txBox="1"/>
          <p:nvPr/>
        </p:nvSpPr>
        <p:spPr>
          <a:xfrm>
            <a:off x="4706620" y="4298315"/>
            <a:ext cx="6525260" cy="1568450"/>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实验</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探究影响滑动摩擦力大小的因素</a:t>
            </a:r>
          </a:p>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sym typeface="+mn-ea"/>
              </a:rPr>
              <a:t>实验</a:t>
            </a:r>
            <a:r>
              <a:rPr lang="en-US" altLang="zh-CN" sz="2400" dirty="0">
                <a:solidFill>
                  <a:schemeClr val="tx1">
                    <a:lumMod val="85000"/>
                    <a:lumOff val="15000"/>
                  </a:schemeClr>
                </a:solidFill>
                <a:latin typeface="+mn-ea"/>
                <a:sym typeface="+mn-ea"/>
              </a:rPr>
              <a:t>2</a:t>
            </a:r>
            <a:r>
              <a:rPr lang="zh-CN" altLang="en-US" sz="2400" dirty="0">
                <a:solidFill>
                  <a:schemeClr val="tx1">
                    <a:lumMod val="85000"/>
                    <a:lumOff val="15000"/>
                  </a:schemeClr>
                </a:solidFill>
                <a:latin typeface="+mn-ea"/>
                <a:sym typeface="+mn-ea"/>
              </a:rPr>
              <a:t> 　</a:t>
            </a:r>
            <a:r>
              <a:rPr lang="zh-CN" altLang="en-US" sz="2400" dirty="0">
                <a:solidFill>
                  <a:schemeClr val="tx1">
                    <a:lumMod val="85000"/>
                    <a:lumOff val="15000"/>
                  </a:schemeClr>
                </a:solidFill>
                <a:latin typeface="+mn-ea"/>
              </a:rPr>
              <a:t>探究弹簧拉力与伸长量的关系</a:t>
            </a: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6" name="矩形 5"/>
          <p:cNvSpPr/>
          <p:nvPr/>
        </p:nvSpPr>
        <p:spPr>
          <a:xfrm>
            <a:off x="763270" y="1257300"/>
            <a:ext cx="6611620" cy="3969385"/>
          </a:xfrm>
          <a:prstGeom prst="rect">
            <a:avLst/>
          </a:prstGeom>
        </p:spPr>
        <p:txBody>
          <a:bodyPr wrap="square">
            <a:spAutoFit/>
          </a:bodyPr>
          <a:lstStyle/>
          <a:p>
            <a:pPr algn="just">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(2)图乙实验完成后,利用原有器材,还可进一步探究滑动摩擦力大小与接触面粗糙程度的关系,请你简要说明实验方案:</a:t>
            </a:r>
            <a:r>
              <a:rPr lang="en-US" sz="2400" spc="-50" dirty="0">
                <a:latin typeface="宋体" panose="02010600030101010101" pitchFamily="2" charset="-122"/>
                <a:ea typeface="宋体" panose="02010600030101010101" pitchFamily="2" charset="-122"/>
                <a:cs typeface="宋体" panose="02010600030101010101" pitchFamily="2" charset="-122"/>
              </a:rPr>
              <a:t>__________________________</a:t>
            </a:r>
          </a:p>
          <a:p>
            <a:pPr algn="just">
              <a:lnSpc>
                <a:spcPct val="150000"/>
              </a:lnSpc>
            </a:pPr>
            <a:r>
              <a:rPr lang="en-US" sz="2400" spc="-50" dirty="0">
                <a:latin typeface="宋体" panose="02010600030101010101" pitchFamily="2" charset="-122"/>
                <a:ea typeface="宋体" panose="02010600030101010101" pitchFamily="2" charset="-122"/>
                <a:cs typeface="宋体" panose="02010600030101010101" pitchFamily="2" charset="-122"/>
              </a:rPr>
              <a:t>__________________________________________</a:t>
            </a:r>
            <a:r>
              <a:rPr sz="2400" spc="-50" dirty="0">
                <a:latin typeface="宋体" panose="02010600030101010101" pitchFamily="2" charset="-122"/>
                <a:ea typeface="宋体" panose="02010600030101010101" pitchFamily="2" charset="-122"/>
                <a:cs typeface="宋体" panose="02010600030101010101" pitchFamily="2" charset="-122"/>
              </a:rPr>
              <a:t>. </a:t>
            </a:r>
          </a:p>
          <a:p>
            <a:pPr algn="just">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(3)请你判断:图丙中,铝块水平运动时所受滑动摩擦力</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(选填“大于”“等于”或“小于”)图甲中铝块所受滑动摩擦力.</a:t>
            </a:r>
          </a:p>
        </p:txBody>
      </p:sp>
      <p:pic>
        <p:nvPicPr>
          <p:cNvPr id="824" name="ZKB-AH-84.jpg" descr="id:2147493175;FounderCES"/>
          <p:cNvPicPr>
            <a:picLocks noChangeAspect="1"/>
          </p:cNvPicPr>
          <p:nvPr/>
        </p:nvPicPr>
        <p:blipFill>
          <a:blip r:embed="rId2"/>
          <a:stretch>
            <a:fillRect/>
          </a:stretch>
        </p:blipFill>
        <p:spPr>
          <a:xfrm>
            <a:off x="7733030" y="1820545"/>
            <a:ext cx="4103370" cy="3217545"/>
          </a:xfrm>
          <a:prstGeom prst="rect">
            <a:avLst/>
          </a:prstGeom>
        </p:spPr>
      </p:pic>
      <p:sp>
        <p:nvSpPr>
          <p:cNvPr id="3" name="矩形 2"/>
          <p:cNvSpPr/>
          <p:nvPr/>
        </p:nvSpPr>
        <p:spPr>
          <a:xfrm>
            <a:off x="3481705" y="2362835"/>
            <a:ext cx="37426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将木块与铝块互换位置,重</a:t>
            </a:r>
          </a:p>
        </p:txBody>
      </p:sp>
      <p:sp>
        <p:nvSpPr>
          <p:cNvPr id="2" name="矩形 1"/>
          <p:cNvSpPr/>
          <p:nvPr/>
        </p:nvSpPr>
        <p:spPr>
          <a:xfrm>
            <a:off x="913765" y="2934970"/>
            <a:ext cx="57118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复实验,</a:t>
            </a: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比较两次实验弹簧测力计的示数</a:t>
            </a:r>
          </a:p>
        </p:txBody>
      </p:sp>
      <p:sp>
        <p:nvSpPr>
          <p:cNvPr id="4" name="矩形 3"/>
          <p:cNvSpPr/>
          <p:nvPr/>
        </p:nvSpPr>
        <p:spPr>
          <a:xfrm>
            <a:off x="1588770" y="4131310"/>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等于</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51052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(4)比较图甲和图乙所示的两次实验,可以得出:</a:t>
            </a:r>
            <a:r>
              <a:rPr lang="en-US" sz="2400" dirty="0">
                <a:latin typeface="宋体" panose="02010600030101010101" pitchFamily="2" charset="-122"/>
                <a:ea typeface="宋体" panose="02010600030101010101" pitchFamily="2" charset="-122"/>
              </a:rPr>
              <a:t>__________________________</a:t>
            </a:r>
          </a:p>
          <a:p>
            <a:pPr algn="just" fontAlgn="auto">
              <a:lnSpc>
                <a:spcPct val="150000"/>
              </a:lnSpc>
            </a:pPr>
            <a:r>
              <a:rPr lang="en-US" sz="2400" dirty="0">
                <a:latin typeface="宋体" panose="02010600030101010101" pitchFamily="2" charset="-122"/>
                <a:ea typeface="宋体" panose="02010600030101010101" pitchFamily="2" charset="-122"/>
              </a:rPr>
              <a:t>________________________________</a:t>
            </a:r>
            <a:r>
              <a:rPr sz="2400" dirty="0">
                <a:latin typeface="宋体" panose="02010600030101010101" pitchFamily="2" charset="-122"/>
                <a:ea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rPr>
              <a:t>(5)实验小组的同学将铝块竖直切去一半,按照正确的操作方法拉动铝块在木板上运动,如图丁所示,读出弹簧测力计的示数为0.8 N;与图甲实验的数据对比后,他们得出“滑动摩擦力的大小与接触面积有关”的结论.你认为该实验设计是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(选填“正确”或“错误”)的,原因是</a:t>
            </a:r>
            <a:r>
              <a:rPr lang="en-US" sz="2400" dirty="0">
                <a:latin typeface="宋体" panose="02010600030101010101" pitchFamily="2" charset="-122"/>
                <a:ea typeface="宋体" panose="02010600030101010101" pitchFamily="2" charset="-122"/>
              </a:rPr>
              <a:t>____________________</a:t>
            </a:r>
          </a:p>
          <a:p>
            <a:pPr algn="just" fontAlgn="auto">
              <a:lnSpc>
                <a:spcPct val="150000"/>
              </a:lnSpc>
            </a:pPr>
            <a:r>
              <a:rPr lang="en-US" sz="2400" dirty="0">
                <a:latin typeface="宋体" panose="02010600030101010101" pitchFamily="2" charset="-122"/>
                <a:ea typeface="宋体" panose="02010600030101010101" pitchFamily="2" charset="-122"/>
              </a:rPr>
              <a:t>_______</a:t>
            </a:r>
            <a:r>
              <a:rPr sz="2400" dirty="0">
                <a:latin typeface="宋体" panose="02010600030101010101" pitchFamily="2" charset="-122"/>
                <a:ea typeface="宋体" panose="02010600030101010101" pitchFamily="2" charset="-122"/>
              </a:rPr>
              <a:t>. </a:t>
            </a:r>
          </a:p>
        </p:txBody>
      </p:sp>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5" name="矩形 4"/>
          <p:cNvSpPr/>
          <p:nvPr/>
        </p:nvSpPr>
        <p:spPr>
          <a:xfrm>
            <a:off x="7167245" y="1629410"/>
            <a:ext cx="38061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在接触面粗糙程度相同时,</a:t>
            </a:r>
          </a:p>
        </p:txBody>
      </p:sp>
      <p:sp>
        <p:nvSpPr>
          <p:cNvPr id="6" name="矩形 5"/>
          <p:cNvSpPr/>
          <p:nvPr/>
        </p:nvSpPr>
        <p:spPr>
          <a:xfrm>
            <a:off x="960120" y="2214245"/>
            <a:ext cx="46647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压力越大,滑动摩擦力越大</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873885" y="4385310"/>
            <a:ext cx="95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错误</a:t>
            </a:r>
          </a:p>
        </p:txBody>
      </p:sp>
      <p:sp>
        <p:nvSpPr>
          <p:cNvPr id="10" name="矩形 9"/>
          <p:cNvSpPr/>
          <p:nvPr/>
        </p:nvSpPr>
        <p:spPr>
          <a:xfrm>
            <a:off x="8057515" y="4385310"/>
            <a:ext cx="26574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没有控制压力大小</a:t>
            </a:r>
          </a:p>
        </p:txBody>
      </p:sp>
      <p:sp>
        <p:nvSpPr>
          <p:cNvPr id="11" name="矩形 10"/>
          <p:cNvSpPr/>
          <p:nvPr/>
        </p:nvSpPr>
        <p:spPr>
          <a:xfrm>
            <a:off x="960120" y="4845685"/>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3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3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(4)比较图甲和图乙所示的两次实验,可以得出:</a:t>
            </a:r>
            <a:r>
              <a:rPr lang="en-US" sz="2400" dirty="0">
                <a:latin typeface="宋体" panose="02010600030101010101" pitchFamily="2" charset="-122"/>
                <a:ea typeface="宋体" panose="02010600030101010101" pitchFamily="2" charset="-122"/>
              </a:rPr>
              <a:t>__________________________</a:t>
            </a:r>
          </a:p>
          <a:p>
            <a:pPr algn="just" fontAlgn="auto">
              <a:lnSpc>
                <a:spcPct val="150000"/>
              </a:lnSpc>
            </a:pPr>
            <a:r>
              <a:rPr lang="en-US" sz="2400" dirty="0">
                <a:latin typeface="宋体" panose="02010600030101010101" pitchFamily="2" charset="-122"/>
                <a:ea typeface="宋体" panose="02010600030101010101" pitchFamily="2" charset="-122"/>
              </a:rPr>
              <a:t>__________________________</a:t>
            </a:r>
            <a:r>
              <a:rPr sz="2400" dirty="0">
                <a:latin typeface="宋体" panose="02010600030101010101" pitchFamily="2" charset="-122"/>
                <a:ea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rPr>
              <a:t>(5)实验小组的同学将铝块竖直切去一半,按照正确的操作方法拉动铝块在木板上运动,如图丁所示,读出弹簧测力计的示数为0.8 N;与图甲实验的数据对比后,</a:t>
            </a:r>
          </a:p>
        </p:txBody>
      </p:sp>
      <p:sp>
        <p:nvSpPr>
          <p:cNvPr id="3" name="圆角矩形 36"/>
          <p:cNvSpPr/>
          <p:nvPr/>
        </p:nvSpPr>
        <p:spPr>
          <a:xfrm>
            <a:off x="542924" y="12844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829" name="ZKB-AH-85.jpg" descr="id:2147493210;FounderCES"/>
          <p:cNvPicPr>
            <a:picLocks noChangeAspect="1"/>
          </p:cNvPicPr>
          <p:nvPr/>
        </p:nvPicPr>
        <p:blipFill>
          <a:blip r:embed="rId2"/>
          <a:stretch>
            <a:fillRect/>
          </a:stretch>
        </p:blipFill>
        <p:spPr>
          <a:xfrm>
            <a:off x="9034145" y="3970020"/>
            <a:ext cx="2249170" cy="1818005"/>
          </a:xfrm>
          <a:prstGeom prst="rect">
            <a:avLst/>
          </a:prstGeom>
        </p:spPr>
      </p:pic>
      <p:sp>
        <p:nvSpPr>
          <p:cNvPr id="5" name="矩形 4"/>
          <p:cNvSpPr/>
          <p:nvPr/>
        </p:nvSpPr>
        <p:spPr>
          <a:xfrm>
            <a:off x="854075" y="3858260"/>
            <a:ext cx="7709535" cy="175323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他们得出“滑动摩擦力的大小与接触面积有关”的结论.你认为该实验设计是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(选填“正确”或“错误”)的,原因是</a:t>
            </a:r>
            <a:r>
              <a:rPr lang="en-US" sz="2400" dirty="0">
                <a:latin typeface="宋体" panose="02010600030101010101" pitchFamily="2" charset="-122"/>
                <a:ea typeface="宋体" panose="02010600030101010101" pitchFamily="2" charset="-122"/>
              </a:rPr>
              <a:t>_______________________</a:t>
            </a:r>
            <a:r>
              <a:rPr sz="2400" dirty="0">
                <a:latin typeface="宋体" panose="02010600030101010101" pitchFamily="2" charset="-122"/>
                <a:ea typeface="宋体" panose="02010600030101010101" pitchFamily="2" charset="-122"/>
              </a:rPr>
              <a:t>. </a:t>
            </a:r>
          </a:p>
        </p:txBody>
      </p:sp>
      <p:sp>
        <p:nvSpPr>
          <p:cNvPr id="11" name="矩形 10"/>
          <p:cNvSpPr/>
          <p:nvPr/>
        </p:nvSpPr>
        <p:spPr>
          <a:xfrm>
            <a:off x="7119620" y="1659890"/>
            <a:ext cx="38430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在接触面粗糙程度相同时,</a:t>
            </a:r>
          </a:p>
        </p:txBody>
      </p:sp>
      <p:sp>
        <p:nvSpPr>
          <p:cNvPr id="6" name="矩形 5"/>
          <p:cNvSpPr/>
          <p:nvPr/>
        </p:nvSpPr>
        <p:spPr>
          <a:xfrm>
            <a:off x="998855" y="2120900"/>
            <a:ext cx="47771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压力越大,滑动摩擦力越大</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3725545" y="4504690"/>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错误</a:t>
            </a:r>
          </a:p>
        </p:txBody>
      </p:sp>
      <p:sp>
        <p:nvSpPr>
          <p:cNvPr id="10" name="矩形 9"/>
          <p:cNvSpPr/>
          <p:nvPr/>
        </p:nvSpPr>
        <p:spPr>
          <a:xfrm>
            <a:off x="2439670" y="5062220"/>
            <a:ext cx="33362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没有控制压力大小不变</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3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8"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(6)另一个实验小组对实验方案进行了改进:如图戊,将弹簧测力计的挂环固定,挂钩钩住木块,将木块放在长木板上,使弹簧测力计保持水平;实验时拉着长木板沿水平方向运动,弹簧测力计的示数就等于木块所受的滑动摩擦力的大小.改进后,只要水平向左拉动长木板,无论速度大小怎样变化,木块都保持静止,处于　　　　　状态,弹簧测力计的拉力</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木块所受的滑动摩擦力. </a:t>
            </a:r>
          </a:p>
          <a:p>
            <a:pPr algn="just" fontAlgn="auto">
              <a:lnSpc>
                <a:spcPct val="150000"/>
              </a:lnSpc>
            </a:pPr>
            <a:endParaRPr sz="2400" dirty="0">
              <a:latin typeface="宋体" panose="02010600030101010101" pitchFamily="2" charset="-122"/>
              <a:ea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endParaRPr>
          </a:p>
          <a:p>
            <a:pPr algn="ctr" fontAlgn="auto">
              <a:lnSpc>
                <a:spcPct val="150000"/>
              </a:lnSpc>
            </a:pPr>
            <a:r>
              <a:rPr lang="zh-CN" altLang="en-US" sz="2400" dirty="0">
                <a:latin typeface="宋体" panose="02010600030101010101" pitchFamily="2" charset="-122"/>
                <a:ea typeface="宋体" panose="02010600030101010101" pitchFamily="2" charset="-122"/>
              </a:rPr>
              <a:t>戊</a:t>
            </a:r>
          </a:p>
        </p:txBody>
      </p:sp>
      <p:sp>
        <p:nvSpPr>
          <p:cNvPr id="3" name="圆角矩形 36"/>
          <p:cNvSpPr/>
          <p:nvPr/>
        </p:nvSpPr>
        <p:spPr>
          <a:xfrm>
            <a:off x="542924" y="12844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837" name="18考点帮S197.EPS" descr="id:2147493266;FounderCES"/>
          <p:cNvPicPr>
            <a:picLocks noChangeAspect="1"/>
          </p:cNvPicPr>
          <p:nvPr/>
        </p:nvPicPr>
        <p:blipFill>
          <a:blip r:embed="rId2"/>
          <a:stretch>
            <a:fillRect/>
          </a:stretch>
        </p:blipFill>
        <p:spPr>
          <a:xfrm>
            <a:off x="4436745" y="4466590"/>
            <a:ext cx="2865755" cy="915670"/>
          </a:xfrm>
          <a:prstGeom prst="rect">
            <a:avLst/>
          </a:prstGeom>
        </p:spPr>
      </p:pic>
      <p:sp>
        <p:nvSpPr>
          <p:cNvPr id="8" name="矩形 7"/>
          <p:cNvSpPr/>
          <p:nvPr/>
        </p:nvSpPr>
        <p:spPr>
          <a:xfrm>
            <a:off x="4331335" y="3835400"/>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平衡</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300220"/>
          </a:xfrm>
          <a:prstGeom prst="rect">
            <a:avLst/>
          </a:prstGeom>
        </p:spPr>
        <p:txBody>
          <a:bodyPr wrap="square">
            <a:spAutoFit/>
          </a:bodyPr>
          <a:lstStyle/>
          <a:p>
            <a:pPr algn="just" fontAlgn="auto">
              <a:lnSpc>
                <a:spcPct val="190000"/>
              </a:lnSpc>
            </a:pPr>
            <a:r>
              <a:rPr sz="2400" dirty="0">
                <a:latin typeface="宋体" panose="02010600030101010101" pitchFamily="2" charset="-122"/>
                <a:ea typeface="宋体" panose="02010600030101010101" pitchFamily="2" charset="-122"/>
              </a:rPr>
              <a:t>(7)在(6)的实验中,由于滑动摩擦力的大小与长木板的运动速度大小</a:t>
            </a:r>
            <a:r>
              <a:rPr lang="en-US" sz="2400" dirty="0">
                <a:latin typeface="宋体" panose="02010600030101010101" pitchFamily="2" charset="-122"/>
                <a:ea typeface="宋体" panose="02010600030101010101" pitchFamily="2" charset="-122"/>
              </a:rPr>
              <a:t>_________</a:t>
            </a:r>
            <a:r>
              <a:rPr sz="2400" dirty="0">
                <a:latin typeface="宋体" panose="02010600030101010101" pitchFamily="2" charset="-122"/>
                <a:ea typeface="宋体" panose="02010600030101010101" pitchFamily="2" charset="-122"/>
              </a:rPr>
              <a:t>,因此弹簧测力计的示数应该是稳定的;若实验中正确操作却发现弹簧测力计的示数不稳定,可能的原因是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90000"/>
              </a:lnSpc>
            </a:pPr>
            <a:r>
              <a:rPr sz="2400" dirty="0">
                <a:latin typeface="宋体" panose="02010600030101010101" pitchFamily="2" charset="-122"/>
                <a:ea typeface="宋体" panose="02010600030101010101" pitchFamily="2" charset="-122"/>
              </a:rPr>
              <a:t>(8)在(6)中实验的基础上,再取来一个弹簧测力计,用其水平向左匀速拉动长木板,系统稳定时两个弹簧测力计的读数分别为2.4 N、1.0 N,则长木板对木块的滑动摩擦力为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N,实验桌面对长木板的滑动摩擦力为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N. </a:t>
            </a:r>
          </a:p>
        </p:txBody>
      </p:sp>
      <p:sp>
        <p:nvSpPr>
          <p:cNvPr id="3" name="圆角矩形 36"/>
          <p:cNvSpPr/>
          <p:nvPr/>
        </p:nvSpPr>
        <p:spPr>
          <a:xfrm>
            <a:off x="542924" y="12844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8" name="矩形 7"/>
          <p:cNvSpPr/>
          <p:nvPr/>
        </p:nvSpPr>
        <p:spPr>
          <a:xfrm>
            <a:off x="9883775" y="1753235"/>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无关</a:t>
            </a:r>
          </a:p>
        </p:txBody>
      </p:sp>
      <p:sp>
        <p:nvSpPr>
          <p:cNvPr id="5" name="矩形 4"/>
          <p:cNvSpPr/>
          <p:nvPr/>
        </p:nvSpPr>
        <p:spPr>
          <a:xfrm>
            <a:off x="4432935" y="3104515"/>
            <a:ext cx="50933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长木板上表面粗糙程度不均匀</a:t>
            </a:r>
          </a:p>
        </p:txBody>
      </p:sp>
      <p:sp>
        <p:nvSpPr>
          <p:cNvPr id="6" name="矩形 5"/>
          <p:cNvSpPr/>
          <p:nvPr/>
        </p:nvSpPr>
        <p:spPr>
          <a:xfrm>
            <a:off x="2828290" y="5213985"/>
            <a:ext cx="7169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p>
        </p:txBody>
      </p:sp>
      <p:sp>
        <p:nvSpPr>
          <p:cNvPr id="10" name="矩形 9"/>
          <p:cNvSpPr/>
          <p:nvPr/>
        </p:nvSpPr>
        <p:spPr>
          <a:xfrm>
            <a:off x="8627110" y="5302250"/>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1.4</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3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52310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实验原理</a:t>
            </a: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1.实验原理:二力平衡条件.</a:t>
            </a:r>
          </a:p>
          <a:p>
            <a:pPr algn="just" fontAlgn="auto">
              <a:lnSpc>
                <a:spcPct val="150000"/>
              </a:lnSpc>
            </a:pPr>
            <a:r>
              <a:rPr sz="2400" dirty="0">
                <a:latin typeface="宋体" panose="02010600030101010101" pitchFamily="2" charset="-122"/>
                <a:ea typeface="宋体" panose="02010600030101010101" pitchFamily="2" charset="-122"/>
              </a:rPr>
              <a:t>2.转换法的应用:将测量摩擦力转换成测量弹簧测力计的拉力.</a:t>
            </a:r>
          </a:p>
          <a:p>
            <a:pPr algn="just" fontAlgn="auto">
              <a:lnSpc>
                <a:spcPct val="150000"/>
              </a:lnSpc>
            </a:pPr>
            <a:r>
              <a:rPr sz="2400" dirty="0">
                <a:latin typeface="黑体" panose="02010609060101010101" pitchFamily="49" charset="-122"/>
                <a:ea typeface="黑体" panose="02010609060101010101" pitchFamily="49" charset="-122"/>
              </a:rPr>
              <a:t>实验器材</a:t>
            </a:r>
          </a:p>
          <a:p>
            <a:pPr algn="just" fontAlgn="auto">
              <a:lnSpc>
                <a:spcPct val="150000"/>
              </a:lnSpc>
            </a:pPr>
            <a:r>
              <a:rPr sz="2400" dirty="0">
                <a:latin typeface="宋体" panose="02010600030101010101" pitchFamily="2" charset="-122"/>
                <a:ea typeface="宋体" panose="02010600030101010101" pitchFamily="2" charset="-122"/>
              </a:rPr>
              <a:t>3.实验器材:木块、弹簧测力计、表面粗糙程度不同的多块长木板(或一块长木板和粗糙程度不同的多种表面材料,如毛巾、棉布等)、砝码等.</a:t>
            </a:r>
          </a:p>
          <a:p>
            <a:pPr algn="just" fontAlgn="auto">
              <a:lnSpc>
                <a:spcPct val="150000"/>
              </a:lnSpc>
            </a:pPr>
            <a:r>
              <a:rPr sz="2400" dirty="0">
                <a:latin typeface="宋体" panose="02010600030101010101" pitchFamily="2" charset="-122"/>
                <a:ea typeface="宋体" panose="02010600030101010101" pitchFamily="2" charset="-122"/>
              </a:rPr>
              <a:t>4.弹簧测力计的使用和读数(详见考点帮考点1).</a:t>
            </a:r>
          </a:p>
          <a:p>
            <a:pPr algn="just" fontAlgn="auto">
              <a:lnSpc>
                <a:spcPct val="150000"/>
              </a:lnSpc>
            </a:pPr>
            <a:r>
              <a:rPr sz="2400" dirty="0">
                <a:latin typeface="宋体" panose="02010600030101010101" pitchFamily="2" charset="-122"/>
                <a:ea typeface="宋体" panose="02010600030101010101" pitchFamily="2" charset="-122"/>
              </a:rPr>
              <a:t>5.对长木板的要求:粗糙程度均匀,水平放置.</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523105"/>
          </a:xfrm>
          <a:prstGeom prst="rect">
            <a:avLst/>
          </a:prstGeom>
        </p:spPr>
        <p:txBody>
          <a:bodyPr wrap="square">
            <a:spAutoFit/>
          </a:bodyPr>
          <a:lstStyle/>
          <a:p>
            <a:pPr algn="just" fontAlgn="auto">
              <a:lnSpc>
                <a:spcPct val="200000"/>
              </a:lnSpc>
            </a:pPr>
            <a:r>
              <a:rPr sz="2400" dirty="0">
                <a:latin typeface="黑体" panose="02010609060101010101" pitchFamily="49" charset="-122"/>
                <a:ea typeface="黑体" panose="02010609060101010101" pitchFamily="49" charset="-122"/>
              </a:rPr>
              <a:t>实验操作要点</a:t>
            </a:r>
          </a:p>
          <a:p>
            <a:pPr algn="just" fontAlgn="auto">
              <a:lnSpc>
                <a:spcPct val="200000"/>
              </a:lnSpc>
            </a:pPr>
            <a:r>
              <a:rPr sz="2400" dirty="0">
                <a:latin typeface="宋体" panose="02010600030101010101" pitchFamily="2" charset="-122"/>
                <a:ea typeface="宋体" panose="02010600030101010101" pitchFamily="2" charset="-122"/>
              </a:rPr>
              <a:t>6.水平拉动的目的:使拉力和摩擦力在同一直线上.</a:t>
            </a:r>
          </a:p>
          <a:p>
            <a:pPr algn="just" fontAlgn="auto">
              <a:lnSpc>
                <a:spcPct val="200000"/>
              </a:lnSpc>
            </a:pPr>
            <a:r>
              <a:rPr sz="2400" dirty="0">
                <a:latin typeface="宋体" panose="02010600030101010101" pitchFamily="2" charset="-122"/>
                <a:ea typeface="宋体" panose="02010600030101010101" pitchFamily="2" charset="-122"/>
              </a:rPr>
              <a:t>7.使木块做匀速直线运动的原因:①让木块“运动”而不是“静止”是因为研究的是滑动摩擦力,而不是静摩擦力;②“匀速直线”的目的是使木块处于平衡状态,此时滑动摩擦力等于弹簧测力计的示数.</a:t>
            </a:r>
          </a:p>
          <a:p>
            <a:pPr algn="just" fontAlgn="auto">
              <a:lnSpc>
                <a:spcPct val="200000"/>
              </a:lnSpc>
            </a:pPr>
            <a:r>
              <a:rPr sz="2400" dirty="0">
                <a:latin typeface="宋体" panose="02010600030101010101" pitchFamily="2" charset="-122"/>
                <a:ea typeface="宋体" panose="02010600030101010101" pitchFamily="2" charset="-122"/>
              </a:rPr>
              <a:t>8.必须在运动的过程中读数,不能停止后读数.</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9.控制变量法的应用:</a:t>
            </a:r>
          </a:p>
          <a:p>
            <a:pPr algn="just" fontAlgn="auto">
              <a:lnSpc>
                <a:spcPct val="200000"/>
              </a:lnSpc>
            </a:pPr>
            <a:r>
              <a:rPr sz="2400" dirty="0">
                <a:latin typeface="宋体" panose="02010600030101010101" pitchFamily="2" charset="-122"/>
                <a:ea typeface="宋体" panose="02010600030101010101" pitchFamily="2" charset="-122"/>
              </a:rPr>
              <a:t>①需要控制的变量有接触面的粗糙程度、压力大小、接触面积等;</a:t>
            </a:r>
          </a:p>
          <a:p>
            <a:pPr algn="just" fontAlgn="auto">
              <a:lnSpc>
                <a:spcPct val="200000"/>
              </a:lnSpc>
            </a:pPr>
            <a:r>
              <a:rPr sz="2400" dirty="0">
                <a:latin typeface="宋体" panose="02010600030101010101" pitchFamily="2" charset="-122"/>
                <a:ea typeface="宋体" panose="02010600030101010101" pitchFamily="2" charset="-122"/>
              </a:rPr>
              <a:t>②通过更换长木板或长木板的表面材料控制接触面的粗糙程度,通过在木块上加减砝码控制压力大小,通过翻转木块改变接触面积;</a:t>
            </a:r>
          </a:p>
          <a:p>
            <a:pPr algn="just" fontAlgn="auto">
              <a:lnSpc>
                <a:spcPct val="200000"/>
              </a:lnSpc>
            </a:pPr>
            <a:r>
              <a:rPr sz="2400" dirty="0">
                <a:latin typeface="宋体" panose="02010600030101010101" pitchFamily="2" charset="-122"/>
                <a:ea typeface="宋体" panose="02010600030101010101" pitchFamily="2" charset="-122"/>
              </a:rPr>
              <a:t>③探究一个因素时,其他因素要保持相同.</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52310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实验分析</a:t>
            </a:r>
          </a:p>
          <a:p>
            <a:pPr algn="just" fontAlgn="auto">
              <a:lnSpc>
                <a:spcPct val="150000"/>
              </a:lnSpc>
            </a:pPr>
            <a:r>
              <a:rPr sz="2400" dirty="0">
                <a:latin typeface="宋体" panose="02010600030101010101" pitchFamily="2" charset="-122"/>
                <a:ea typeface="宋体" panose="02010600030101010101" pitchFamily="2" charset="-122"/>
              </a:rPr>
              <a:t>10.多次测量的目的:寻找普遍规律.</a:t>
            </a:r>
          </a:p>
          <a:p>
            <a:pPr algn="just" fontAlgn="auto">
              <a:lnSpc>
                <a:spcPct val="150000"/>
              </a:lnSpc>
            </a:pPr>
            <a:r>
              <a:rPr sz="2400" dirty="0">
                <a:latin typeface="宋体" panose="02010600030101010101" pitchFamily="2" charset="-122"/>
                <a:ea typeface="宋体" panose="02010600030101010101" pitchFamily="2" charset="-122"/>
              </a:rPr>
              <a:t>11.实验数据表格:①表格内包含压力(或砝码数量)、接触面情况(粗糙程度)、弹簧测力计示数;②需要多次测量.</a:t>
            </a:r>
          </a:p>
          <a:p>
            <a:pPr algn="just" fontAlgn="auto">
              <a:lnSpc>
                <a:spcPct val="150000"/>
              </a:lnSpc>
            </a:pPr>
            <a:r>
              <a:rPr sz="2400" dirty="0">
                <a:latin typeface="宋体" panose="02010600030101010101" pitchFamily="2" charset="-122"/>
                <a:ea typeface="宋体" panose="02010600030101010101" pitchFamily="2" charset="-122"/>
              </a:rPr>
              <a:t>12.滑动摩擦力的大小:弹簧测力计的示数就是滑动摩擦力的大小,f=F.</a:t>
            </a:r>
          </a:p>
          <a:p>
            <a:pPr algn="just" fontAlgn="auto">
              <a:lnSpc>
                <a:spcPct val="150000"/>
              </a:lnSpc>
            </a:pPr>
            <a:r>
              <a:rPr sz="2400" dirty="0">
                <a:latin typeface="宋体" panose="02010600030101010101" pitchFamily="2" charset="-122"/>
                <a:ea typeface="宋体" panose="02010600030101010101" pitchFamily="2" charset="-122"/>
              </a:rPr>
              <a:t>13.实验评估:较难控制木块做匀速直线运动.</a:t>
            </a:r>
          </a:p>
          <a:p>
            <a:pPr algn="just" fontAlgn="auto">
              <a:lnSpc>
                <a:spcPct val="150000"/>
              </a:lnSpc>
            </a:pPr>
            <a:r>
              <a:rPr sz="2400" dirty="0">
                <a:latin typeface="黑体" panose="02010609060101010101" pitchFamily="49" charset="-122"/>
                <a:ea typeface="黑体" panose="02010609060101010101" pitchFamily="49" charset="-122"/>
                <a:cs typeface="黑体" panose="02010609060101010101" pitchFamily="49" charset="-122"/>
              </a:rPr>
              <a:t>实验结论:</a:t>
            </a:r>
            <a:r>
              <a:rPr sz="2400" dirty="0">
                <a:latin typeface="宋体" panose="02010600030101010101" pitchFamily="2" charset="-122"/>
                <a:ea typeface="宋体" panose="02010600030101010101" pitchFamily="2" charset="-122"/>
              </a:rPr>
              <a:t>摩擦力的大小跟接触面所受的压力大小及接触面的粗糙程度有关,接触面受到的压力越大,接触面越粗糙,滑动摩擦力越大.</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1.利用图像进行数据处理:摩擦力—压力图像是一条过原点的倾斜直线(在第一象限的部分).</a:t>
            </a:r>
          </a:p>
          <a:p>
            <a:pPr algn="just" fontAlgn="auto">
              <a:lnSpc>
                <a:spcPct val="200000"/>
              </a:lnSpc>
            </a:pPr>
            <a:r>
              <a:rPr sz="2400" dirty="0">
                <a:latin typeface="宋体" panose="02010600030101010101" pitchFamily="2" charset="-122"/>
                <a:ea typeface="宋体" panose="02010600030101010101" pitchFamily="2" charset="-122"/>
              </a:rPr>
              <a:t>2.加速拉动时,弹簧测力计示数会变大,不能据此得出滑动摩擦力的大小与速度大小有关,因为此时木块不是平衡状态,弹簧测力计示数与滑动摩擦力不相等.</a:t>
            </a:r>
          </a:p>
          <a:p>
            <a:pPr algn="just" fontAlgn="auto">
              <a:lnSpc>
                <a:spcPct val="200000"/>
              </a:lnSpc>
            </a:pPr>
            <a:r>
              <a:rPr sz="2400" dirty="0">
                <a:latin typeface="宋体" panose="02010600030101010101" pitchFamily="2" charset="-122"/>
                <a:ea typeface="宋体" panose="02010600030101010101" pitchFamily="2" charset="-122"/>
              </a:rPr>
              <a:t>3.动摩擦因数:      .</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pic>
        <p:nvPicPr>
          <p:cNvPr id="3" name="图片 2"/>
          <p:cNvPicPr>
            <a:picLocks noChangeAspect="1"/>
          </p:cNvPicPr>
          <p:nvPr/>
        </p:nvPicPr>
        <p:blipFill>
          <a:blip r:embed="rId2"/>
          <a:stretch>
            <a:fillRect/>
          </a:stretch>
        </p:blipFill>
        <p:spPr>
          <a:xfrm>
            <a:off x="2828290" y="4692650"/>
            <a:ext cx="757555" cy="643255"/>
          </a:xfrm>
          <a:prstGeom prst="rect">
            <a:avLst/>
          </a:prstGeom>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探究影响滑动摩擦力大小的因素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p>
        </p:txBody>
      </p:sp>
      <p:sp>
        <p:nvSpPr>
          <p:cNvPr id="2" name="矩形 1"/>
          <p:cNvSpPr/>
          <p:nvPr/>
        </p:nvSpPr>
        <p:spPr>
          <a:xfrm>
            <a:off x="757555" y="1551305"/>
            <a:ext cx="10624820" cy="4521835"/>
          </a:xfrm>
          <a:prstGeom prst="rect">
            <a:avLst/>
          </a:prstGeom>
        </p:spPr>
        <p:txBody>
          <a:bodyPr wrap="square">
            <a:spAutoFit/>
          </a:bodyPr>
          <a:lstStyle/>
          <a:p>
            <a:pPr algn="just" fontAlgn="auto">
              <a:lnSpc>
                <a:spcPct val="120000"/>
              </a:lnSpc>
            </a:pPr>
            <a:r>
              <a:rPr sz="2400" dirty="0">
                <a:latin typeface="宋体" panose="02010600030101010101" pitchFamily="2" charset="-122"/>
                <a:ea typeface="宋体" panose="02010600030101010101" pitchFamily="2" charset="-122"/>
              </a:rPr>
              <a:t>4.实验方法的改进</a:t>
            </a:r>
          </a:p>
          <a:p>
            <a:pPr algn="just" fontAlgn="auto">
              <a:lnSpc>
                <a:spcPct val="120000"/>
              </a:lnSpc>
            </a:pPr>
            <a:r>
              <a:rPr sz="2400" dirty="0">
                <a:latin typeface="宋体" panose="02010600030101010101" pitchFamily="2" charset="-122"/>
                <a:ea typeface="宋体" panose="02010600030101010101" pitchFamily="2" charset="-122"/>
              </a:rPr>
              <a:t>①如图</a:t>
            </a:r>
            <a:r>
              <a:rPr lang="zh-CN" sz="2400" dirty="0">
                <a:latin typeface="宋体" panose="02010600030101010101" pitchFamily="2" charset="-122"/>
                <a:ea typeface="宋体" panose="02010600030101010101" pitchFamily="2" charset="-122"/>
              </a:rPr>
              <a:t>甲</a:t>
            </a:r>
            <a:r>
              <a:rPr sz="2400" dirty="0">
                <a:latin typeface="宋体" panose="02010600030101010101" pitchFamily="2" charset="-122"/>
                <a:ea typeface="宋体" panose="02010600030101010101" pitchFamily="2" charset="-122"/>
              </a:rPr>
              <a:t>所示,固定弹簧测力计,拉动长木板向左运动,系统稳定后木块是静止的(相对于地面),只要长木板保持向左运动(无须匀速),木块所受拉力就等于滑动摩擦力,便于操作;同时弹簧测力计静止(相对于地面),便于读数.</a:t>
            </a: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endParaRPr sz="2400" dirty="0">
              <a:latin typeface="宋体" panose="02010600030101010101" pitchFamily="2" charset="-122"/>
              <a:ea typeface="宋体" panose="02010600030101010101" pitchFamily="2" charset="-122"/>
            </a:endParaRPr>
          </a:p>
          <a:p>
            <a:pPr algn="just" fontAlgn="auto">
              <a:lnSpc>
                <a:spcPct val="120000"/>
              </a:lnSpc>
            </a:pPr>
            <a:r>
              <a:rPr lang="zh-CN" sz="2400" dirty="0">
                <a:latin typeface="宋体" panose="02010600030101010101" pitchFamily="2" charset="-122"/>
                <a:ea typeface="宋体" panose="02010600030101010101" pitchFamily="2" charset="-122"/>
              </a:rPr>
              <a:t>             甲                         乙</a:t>
            </a:r>
            <a:endParaRPr sz="2400" dirty="0">
              <a:latin typeface="宋体" panose="02010600030101010101" pitchFamily="2" charset="-122"/>
              <a:ea typeface="宋体" panose="02010600030101010101" pitchFamily="2" charset="-122"/>
            </a:endParaRPr>
          </a:p>
          <a:p>
            <a:pPr algn="just" fontAlgn="auto">
              <a:lnSpc>
                <a:spcPct val="120000"/>
              </a:lnSpc>
            </a:pPr>
            <a:r>
              <a:rPr sz="2400" dirty="0">
                <a:latin typeface="宋体" panose="02010600030101010101" pitchFamily="2" charset="-122"/>
                <a:ea typeface="宋体" panose="02010600030101010101" pitchFamily="2" charset="-122"/>
              </a:rPr>
              <a:t>②如图</a:t>
            </a:r>
            <a:r>
              <a:rPr lang="zh-CN" sz="2400" dirty="0">
                <a:latin typeface="宋体" panose="02010600030101010101" pitchFamily="2" charset="-122"/>
                <a:ea typeface="宋体" panose="02010600030101010101" pitchFamily="2" charset="-122"/>
              </a:rPr>
              <a:t>乙</a:t>
            </a:r>
            <a:r>
              <a:rPr sz="2400" dirty="0">
                <a:latin typeface="宋体" panose="02010600030101010101" pitchFamily="2" charset="-122"/>
                <a:ea typeface="宋体" panose="02010600030101010101" pitchFamily="2" charset="-122"/>
              </a:rPr>
              <a:t>所示,用砂桶代替弹簧测力计,便于控制拉力稳定;砂桶相比钩码的优点:可以连续改变拉力大小.</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pic>
        <p:nvPicPr>
          <p:cNvPr id="840" name="18考点帮S198.jpg" descr="id:2147493287;FounderCES"/>
          <p:cNvPicPr>
            <a:picLocks noChangeAspect="1"/>
          </p:cNvPicPr>
          <p:nvPr/>
        </p:nvPicPr>
        <p:blipFill>
          <a:blip r:embed="rId2"/>
          <a:stretch>
            <a:fillRect/>
          </a:stretch>
        </p:blipFill>
        <p:spPr>
          <a:xfrm>
            <a:off x="1505585" y="3634105"/>
            <a:ext cx="2675255" cy="854710"/>
          </a:xfrm>
          <a:prstGeom prst="rect">
            <a:avLst/>
          </a:prstGeom>
        </p:spPr>
      </p:pic>
      <p:pic>
        <p:nvPicPr>
          <p:cNvPr id="841" name="18ZKYBWLKDBS89.jpg" descr="id:2147493294;FounderCES"/>
          <p:cNvPicPr>
            <a:picLocks noChangeAspect="1"/>
          </p:cNvPicPr>
          <p:nvPr/>
        </p:nvPicPr>
        <p:blipFill>
          <a:blip r:embed="rId3"/>
          <a:stretch>
            <a:fillRect/>
          </a:stretch>
        </p:blipFill>
        <p:spPr>
          <a:xfrm>
            <a:off x="5743575" y="3440430"/>
            <a:ext cx="2670810" cy="1242060"/>
          </a:xfrm>
          <a:prstGeom prst="rect">
            <a:avLst/>
          </a:prstGeom>
        </p:spPr>
      </p:pic>
    </p:spTree>
  </p:cSld>
  <p:clrMapOvr>
    <a:masterClrMapping/>
  </p:clrMapOvr>
  <p:transition spd="med">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3" name="矩形 2"/>
          <p:cNvSpPr/>
          <p:nvPr/>
        </p:nvSpPr>
        <p:spPr>
          <a:xfrm>
            <a:off x="763270" y="1257300"/>
            <a:ext cx="10701020" cy="1863090"/>
          </a:xfrm>
          <a:prstGeom prst="rect">
            <a:avLst/>
          </a:prstGeom>
        </p:spPr>
        <p:txBody>
          <a:bodyPr wrap="square">
            <a:spAutoFit/>
          </a:bodyPr>
          <a:lstStyle/>
          <a:p>
            <a:pPr algn="just" fontAlgn="auto">
              <a:lnSpc>
                <a:spcPct val="160000"/>
              </a:lnSpc>
            </a:pPr>
            <a:r>
              <a:rPr lang="zh-CN" altLang="en-US" sz="2400" spc="-50" dirty="0">
                <a:latin typeface="黑体" panose="02010609060101010101" pitchFamily="49" charset="-122"/>
                <a:ea typeface="黑体" panose="02010609060101010101" pitchFamily="49" charset="-122"/>
              </a:rPr>
              <a:t>例</a:t>
            </a:r>
            <a:r>
              <a:rPr lang="en-US" sz="2400" spc="-50" dirty="0">
                <a:latin typeface="黑体" panose="02010609060101010101" pitchFamily="49" charset="-122"/>
                <a:ea typeface="黑体" panose="02010609060101010101" pitchFamily="49" charset="-122"/>
              </a:rPr>
              <a:t>5  </a:t>
            </a:r>
            <a:r>
              <a:rPr sz="2400" spc="-50" dirty="0">
                <a:latin typeface="宋体" panose="02010600030101010101" pitchFamily="2" charset="-122"/>
                <a:ea typeface="宋体" panose="02010600030101010101" pitchFamily="2" charset="-122"/>
                <a:cs typeface="宋体" panose="02010600030101010101" pitchFamily="2" charset="-122"/>
              </a:rPr>
              <a:t>在研究弹簧的伸长量与拉力的关系的实验中,小安将弹簧水平放置测出其自然长度,然后竖直悬挂让其自然下垂,在其下端施加竖直向下的拉力F,根据测得的F与弹簧的伸长量x的数据作出F-x图像.实验过程中没有超出弹簧的弹性限度.</a:t>
            </a:r>
          </a:p>
        </p:txBody>
      </p:sp>
      <p:pic>
        <p:nvPicPr>
          <p:cNvPr id="844" name="18考点帮S199.jpg" descr="id:2147493315;FounderCES"/>
          <p:cNvPicPr>
            <a:picLocks noChangeAspect="1"/>
          </p:cNvPicPr>
          <p:nvPr/>
        </p:nvPicPr>
        <p:blipFill>
          <a:blip r:embed="rId2"/>
          <a:stretch>
            <a:fillRect/>
          </a:stretch>
        </p:blipFill>
        <p:spPr>
          <a:xfrm>
            <a:off x="8985250" y="3717925"/>
            <a:ext cx="2479040" cy="2027555"/>
          </a:xfrm>
          <a:prstGeom prst="rect">
            <a:avLst/>
          </a:prstGeom>
        </p:spPr>
      </p:pic>
      <p:sp>
        <p:nvSpPr>
          <p:cNvPr id="4" name="矩形 3"/>
          <p:cNvSpPr/>
          <p:nvPr/>
        </p:nvSpPr>
        <p:spPr>
          <a:xfrm>
            <a:off x="650240" y="3088640"/>
            <a:ext cx="8100695" cy="2453640"/>
          </a:xfrm>
          <a:prstGeom prst="rect">
            <a:avLst/>
          </a:prstGeom>
        </p:spPr>
        <p:txBody>
          <a:bodyPr wrap="square">
            <a:spAutoFit/>
          </a:bodyPr>
          <a:lstStyle/>
          <a:p>
            <a:pPr algn="just" fontAlgn="auto">
              <a:lnSpc>
                <a:spcPct val="160000"/>
              </a:lnSpc>
            </a:pPr>
            <a:r>
              <a:rPr sz="2400" spc="-50" dirty="0">
                <a:latin typeface="宋体" panose="02010600030101010101" pitchFamily="2" charset="-122"/>
                <a:ea typeface="宋体" panose="02010600030101010101" pitchFamily="2" charset="-122"/>
                <a:cs typeface="宋体" panose="02010600030101010101" pitchFamily="2" charset="-122"/>
              </a:rPr>
              <a:t>(1)由图像可知,该弹簧受到的拉力每增加1 N,弹簧的伸长量增加</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cm. </a:t>
            </a:r>
          </a:p>
          <a:p>
            <a:pPr algn="just" fontAlgn="auto">
              <a:lnSpc>
                <a:spcPct val="160000"/>
              </a:lnSpc>
            </a:pPr>
            <a:r>
              <a:rPr sz="2400" spc="-50" dirty="0">
                <a:latin typeface="宋体" panose="02010600030101010101" pitchFamily="2" charset="-122"/>
                <a:ea typeface="宋体" panose="02010600030101010101" pitchFamily="2" charset="-122"/>
                <a:cs typeface="宋体" panose="02010600030101010101" pitchFamily="2" charset="-122"/>
              </a:rPr>
              <a:t>(2)根据图像写出F与x的关系式:</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60000"/>
              </a:lnSpc>
            </a:pPr>
            <a:r>
              <a:rPr sz="2400" spc="-50" dirty="0">
                <a:latin typeface="宋体" panose="02010600030101010101" pitchFamily="2" charset="-122"/>
                <a:ea typeface="宋体" panose="02010600030101010101" pitchFamily="2" charset="-122"/>
                <a:cs typeface="宋体" panose="02010600030101010101" pitchFamily="2" charset="-122"/>
              </a:rPr>
              <a:t>(3)该图像不经过原点的原因是</a:t>
            </a:r>
            <a:r>
              <a:rPr lang="en-US" sz="2400" spc="-50" dirty="0">
                <a:latin typeface="宋体" panose="02010600030101010101" pitchFamily="2" charset="-122"/>
                <a:ea typeface="宋体" panose="02010600030101010101" pitchFamily="2" charset="-122"/>
                <a:cs typeface="宋体" panose="02010600030101010101" pitchFamily="2" charset="-122"/>
              </a:rPr>
              <a:t>________________________</a:t>
            </a:r>
            <a:r>
              <a:rPr sz="2400" spc="-50" dirty="0">
                <a:latin typeface="宋体" panose="02010600030101010101" pitchFamily="2" charset="-122"/>
                <a:ea typeface="宋体" panose="02010600030101010101" pitchFamily="2" charset="-122"/>
                <a:cs typeface="宋体" panose="02010600030101010101" pitchFamily="2" charset="-122"/>
              </a:rPr>
              <a:t>. </a:t>
            </a:r>
          </a:p>
        </p:txBody>
      </p:sp>
      <p:sp>
        <p:nvSpPr>
          <p:cNvPr id="10" name="矩形 9"/>
          <p:cNvSpPr/>
          <p:nvPr/>
        </p:nvSpPr>
        <p:spPr>
          <a:xfrm>
            <a:off x="1588135" y="3793490"/>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0.5</a:t>
            </a:r>
          </a:p>
        </p:txBody>
      </p:sp>
      <p:sp>
        <p:nvSpPr>
          <p:cNvPr id="2" name="矩形 1"/>
          <p:cNvSpPr/>
          <p:nvPr/>
        </p:nvSpPr>
        <p:spPr>
          <a:xfrm>
            <a:off x="4993005" y="4363085"/>
            <a:ext cx="2593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F=2 N/cm×x-1 N</a:t>
            </a:r>
          </a:p>
        </p:txBody>
      </p:sp>
      <p:sp>
        <p:nvSpPr>
          <p:cNvPr id="5" name="矩形 4"/>
          <p:cNvSpPr/>
          <p:nvPr/>
        </p:nvSpPr>
        <p:spPr>
          <a:xfrm>
            <a:off x="4716780" y="4989195"/>
            <a:ext cx="379603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弹簧的自重导致弹簧伸长</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2" name="矩形 1"/>
          <p:cNvSpPr/>
          <p:nvPr/>
        </p:nvSpPr>
        <p:spPr>
          <a:xfrm>
            <a:off x="757555" y="1551305"/>
            <a:ext cx="10624820"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(4)小明用另外一种规格的弹簧并采用正确的操作方法探究了同样的问题,得到的数据如下表.</a:t>
            </a:r>
          </a:p>
          <a:p>
            <a:pPr algn="just" fontAlgn="auto">
              <a:lnSpc>
                <a:spcPct val="200000"/>
              </a:lnSpc>
            </a:pPr>
            <a:endParaRPr sz="2400" dirty="0">
              <a:latin typeface="宋体" panose="02010600030101010101" pitchFamily="2" charset="-122"/>
              <a:ea typeface="宋体" panose="02010600030101010101" pitchFamily="2" charset="-122"/>
            </a:endParaRPr>
          </a:p>
          <a:p>
            <a:pPr algn="just" fontAlgn="auto">
              <a:lnSpc>
                <a:spcPct val="200000"/>
              </a:lnSpc>
            </a:pPr>
            <a:endParaRPr sz="2400" dirty="0">
              <a:latin typeface="宋体" panose="02010600030101010101" pitchFamily="2" charset="-122"/>
              <a:ea typeface="宋体" panose="02010600030101010101" pitchFamily="2" charset="-122"/>
            </a:endParaRPr>
          </a:p>
          <a:p>
            <a:pPr algn="just" fontAlgn="auto">
              <a:lnSpc>
                <a:spcPct val="200000"/>
              </a:lnSpc>
            </a:pPr>
            <a:endParaRPr sz="2400" dirty="0">
              <a:latin typeface="宋体" panose="02010600030101010101" pitchFamily="2" charset="-122"/>
              <a:ea typeface="宋体" panose="02010600030101010101" pitchFamily="2" charset="-122"/>
            </a:endParaRP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p>
        </p:txBody>
      </p:sp>
      <p:graphicFrame>
        <p:nvGraphicFramePr>
          <p:cNvPr id="8" name="表格 7"/>
          <p:cNvGraphicFramePr/>
          <p:nvPr>
            <p:custDataLst>
              <p:tags r:id="rId1"/>
            </p:custDataLst>
          </p:nvPr>
        </p:nvGraphicFramePr>
        <p:xfrm>
          <a:off x="1694180" y="3660140"/>
          <a:ext cx="8751570" cy="1407795"/>
        </p:xfrm>
        <a:graphic>
          <a:graphicData uri="http://schemas.openxmlformats.org/drawingml/2006/table">
            <a:tbl>
              <a:tblPr firstRow="1" bandRow="1">
                <a:tableStyleId>{5940675A-B579-460E-94D1-54222C63F5DA}</a:tableStyleId>
              </a:tblPr>
              <a:tblGrid>
                <a:gridCol w="1484630"/>
                <a:gridCol w="723900"/>
                <a:gridCol w="573405"/>
                <a:gridCol w="685165"/>
                <a:gridCol w="748665"/>
                <a:gridCol w="585470"/>
                <a:gridCol w="584200"/>
                <a:gridCol w="673100"/>
                <a:gridCol w="673735"/>
                <a:gridCol w="673100"/>
                <a:gridCol w="673100"/>
                <a:gridCol w="673100"/>
              </a:tblGrid>
              <a:tr h="72898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拉力大小/N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9</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7881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弹簧长度/cm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6</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8</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9</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12</a:t>
                      </a:r>
                      <a:r>
                        <a:rPr lang="en-US" sz="2000" b="0" i="1">
                          <a:solidFill>
                            <a:srgbClr val="000000"/>
                          </a:solidFill>
                          <a:latin typeface="宋体" panose="02010600030101010101" pitchFamily="2" charset="-122"/>
                          <a:ea typeface="宋体" panose="02010600030101010101" pitchFamily="2" charset="-122"/>
                          <a:cs typeface="NEU-BZ-S92" charset="0"/>
                        </a:rPr>
                        <a:t>.</a:t>
                      </a: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2" name="矩形 1"/>
          <p:cNvSpPr/>
          <p:nvPr/>
        </p:nvSpPr>
        <p:spPr>
          <a:xfrm>
            <a:off x="757555" y="1551305"/>
            <a:ext cx="10624820"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①小明使用的弹簧的原长是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cm. </a:t>
            </a:r>
          </a:p>
          <a:p>
            <a:pPr algn="just" fontAlgn="auto">
              <a:lnSpc>
                <a:spcPct val="200000"/>
              </a:lnSpc>
            </a:pPr>
            <a:r>
              <a:rPr sz="2400" dirty="0">
                <a:latin typeface="宋体" panose="02010600030101010101" pitchFamily="2" charset="-122"/>
                <a:ea typeface="宋体" panose="02010600030101010101" pitchFamily="2" charset="-122"/>
              </a:rPr>
              <a:t>②小明得到的实验结论是</a:t>
            </a:r>
            <a:r>
              <a:rPr lang="en-US" sz="2400" dirty="0">
                <a:latin typeface="宋体" panose="02010600030101010101" pitchFamily="2" charset="-122"/>
                <a:ea typeface="宋体" panose="02010600030101010101" pitchFamily="2" charset="-122"/>
              </a:rPr>
              <a:t>_____________________________________________.</a:t>
            </a:r>
            <a:endParaRPr sz="2400" dirty="0">
              <a:latin typeface="宋体" panose="02010600030101010101" pitchFamily="2" charset="-122"/>
              <a:ea typeface="宋体" panose="02010600030101010101" pitchFamily="2" charset="-122"/>
            </a:endParaRPr>
          </a:p>
          <a:p>
            <a:pPr algn="just" fontAlgn="auto">
              <a:lnSpc>
                <a:spcPct val="200000"/>
              </a:lnSpc>
            </a:pPr>
            <a:r>
              <a:rPr sz="2400" dirty="0">
                <a:latin typeface="宋体" panose="02010600030101010101" pitchFamily="2" charset="-122"/>
                <a:ea typeface="宋体" panose="02010600030101010101" pitchFamily="2" charset="-122"/>
              </a:rPr>
              <a:t>③若用小明使用的这种规格的弹簧制作分度值为0.2 N的弹簧测力计,则相邻刻度线间的距离是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mm;弹簧的最大测量值不应超过</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N. </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p>
        </p:txBody>
      </p:sp>
      <p:sp>
        <p:nvSpPr>
          <p:cNvPr id="10" name="矩形 9"/>
          <p:cNvSpPr/>
          <p:nvPr/>
        </p:nvSpPr>
        <p:spPr>
          <a:xfrm>
            <a:off x="4566920" y="1774190"/>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3.5</a:t>
            </a:r>
          </a:p>
        </p:txBody>
      </p:sp>
      <p:sp>
        <p:nvSpPr>
          <p:cNvPr id="3" name="矩形 2"/>
          <p:cNvSpPr/>
          <p:nvPr/>
        </p:nvSpPr>
        <p:spPr>
          <a:xfrm>
            <a:off x="4228465" y="2557780"/>
            <a:ext cx="68605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在弹性限度内,弹簧的伸长量跟受到的拉力成正比</a:t>
            </a:r>
          </a:p>
        </p:txBody>
      </p:sp>
      <p:sp>
        <p:nvSpPr>
          <p:cNvPr id="8" name="矩形 7"/>
          <p:cNvSpPr/>
          <p:nvPr/>
        </p:nvSpPr>
        <p:spPr>
          <a:xfrm>
            <a:off x="3085465" y="4022725"/>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a:t>
            </a:r>
          </a:p>
        </p:txBody>
      </p:sp>
      <p:sp>
        <p:nvSpPr>
          <p:cNvPr id="11" name="矩形 10"/>
          <p:cNvSpPr/>
          <p:nvPr/>
        </p:nvSpPr>
        <p:spPr>
          <a:xfrm>
            <a:off x="8406765" y="4022725"/>
            <a:ext cx="1256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7</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8" grpId="0"/>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2" name="矩形 1"/>
          <p:cNvSpPr/>
          <p:nvPr/>
        </p:nvSpPr>
        <p:spPr>
          <a:xfrm>
            <a:off x="757555" y="1551305"/>
            <a:ext cx="10624820" cy="452310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实验操作要点</a:t>
            </a:r>
          </a:p>
          <a:p>
            <a:pPr algn="just" fontAlgn="auto">
              <a:lnSpc>
                <a:spcPct val="150000"/>
              </a:lnSpc>
            </a:pPr>
            <a:r>
              <a:rPr sz="2400" dirty="0">
                <a:latin typeface="宋体" panose="02010600030101010101" pitchFamily="2" charset="-122"/>
                <a:ea typeface="宋体" panose="02010600030101010101" pitchFamily="2" charset="-122"/>
              </a:rPr>
              <a:t>4.长度的测量:①弹簧的自重会影响弹簧的长度,因此实验中不能随意改变弹簧的方向;②刻度尺的读数.</a:t>
            </a:r>
          </a:p>
          <a:p>
            <a:pPr algn="just" fontAlgn="auto">
              <a:lnSpc>
                <a:spcPct val="150000"/>
              </a:lnSpc>
            </a:pPr>
            <a:r>
              <a:rPr sz="2400" dirty="0">
                <a:latin typeface="宋体" panose="02010600030101010101" pitchFamily="2" charset="-122"/>
                <a:ea typeface="宋体" panose="02010600030101010101" pitchFamily="2" charset="-122"/>
              </a:rPr>
              <a:t>5.力的测量:弹簧测力计的使用和读数.</a:t>
            </a:r>
          </a:p>
          <a:p>
            <a:pPr algn="just" fontAlgn="auto">
              <a:lnSpc>
                <a:spcPct val="150000"/>
              </a:lnSpc>
            </a:pPr>
            <a:r>
              <a:rPr sz="2400" dirty="0">
                <a:latin typeface="宋体" panose="02010600030101010101" pitchFamily="2" charset="-122"/>
                <a:ea typeface="宋体" panose="02010600030101010101" pitchFamily="2" charset="-122"/>
              </a:rPr>
              <a:t>6.不能超过弹性限度:超出弹簧的弹性限度时,弹力与弹簧伸长量不成正比,同时弹簧损坏,撤去拉力后不能恢复原状.</a:t>
            </a:r>
          </a:p>
          <a:p>
            <a:pPr algn="just" fontAlgn="auto">
              <a:lnSpc>
                <a:spcPct val="150000"/>
              </a:lnSpc>
            </a:pPr>
            <a:r>
              <a:rPr sz="2400" dirty="0">
                <a:latin typeface="黑体" panose="02010609060101010101" pitchFamily="49" charset="-122"/>
                <a:ea typeface="黑体" panose="02010609060101010101" pitchFamily="49" charset="-122"/>
              </a:rPr>
              <a:t>实验数据处理</a:t>
            </a:r>
          </a:p>
          <a:p>
            <a:pPr algn="just" fontAlgn="auto">
              <a:lnSpc>
                <a:spcPct val="150000"/>
              </a:lnSpc>
            </a:pPr>
            <a:r>
              <a:rPr sz="2400" dirty="0">
                <a:latin typeface="宋体" panose="02010600030101010101" pitchFamily="2" charset="-122"/>
                <a:ea typeface="宋体" panose="02010600030101010101" pitchFamily="2" charset="-122"/>
              </a:rPr>
              <a:t>7.数据表格:①需记录拉力、弹簧总长度、弹簧伸长量;②需要记录多组数据.</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2" name="矩形 1"/>
          <p:cNvSpPr/>
          <p:nvPr/>
        </p:nvSpPr>
        <p:spPr>
          <a:xfrm>
            <a:off x="757555" y="1551305"/>
            <a:ext cx="1062482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8.多次测量的目的:寻找普遍规律.</a:t>
            </a:r>
          </a:p>
          <a:p>
            <a:pPr algn="just" fontAlgn="auto">
              <a:lnSpc>
                <a:spcPct val="150000"/>
              </a:lnSpc>
            </a:pPr>
            <a:r>
              <a:rPr sz="2400" dirty="0">
                <a:latin typeface="黑体" panose="02010609060101010101" pitchFamily="49" charset="-122"/>
                <a:ea typeface="黑体" panose="02010609060101010101" pitchFamily="49" charset="-122"/>
              </a:rPr>
              <a:t>实验分析</a:t>
            </a:r>
          </a:p>
          <a:p>
            <a:pPr algn="just" fontAlgn="auto">
              <a:lnSpc>
                <a:spcPct val="150000"/>
              </a:lnSpc>
            </a:pPr>
            <a:r>
              <a:rPr sz="2400" dirty="0">
                <a:latin typeface="宋体" panose="02010600030101010101" pitchFamily="2" charset="-122"/>
                <a:ea typeface="宋体" panose="02010600030101010101" pitchFamily="2" charset="-122"/>
              </a:rPr>
              <a:t>9.弹簧的伸长量=弹簧的长度-弹簧的原长,即x=L-L</a:t>
            </a:r>
            <a:r>
              <a:rPr sz="2400" baseline="-25000" dirty="0">
                <a:latin typeface="宋体" panose="02010600030101010101" pitchFamily="2" charset="-122"/>
                <a:ea typeface="宋体" panose="02010600030101010101" pitchFamily="2" charset="-122"/>
              </a:rPr>
              <a:t>0</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10.实验中使弹簧伸长的力是弹簧受到的拉力,不是钩码的重力,更不是弹簧对外的拉力.</a:t>
            </a:r>
          </a:p>
          <a:p>
            <a:pPr algn="just" fontAlgn="auto">
              <a:lnSpc>
                <a:spcPct val="150000"/>
              </a:lnSpc>
            </a:pPr>
            <a:r>
              <a:rPr sz="2400" dirty="0">
                <a:latin typeface="宋体" panose="02010600030101010101" pitchFamily="2" charset="-122"/>
                <a:ea typeface="宋体" panose="02010600030101010101" pitchFamily="2" charset="-122"/>
              </a:rPr>
              <a:t>11.图像法:作出F-x图像,是一条过原点的倾斜直线(在第一象限的部分).</a:t>
            </a:r>
          </a:p>
          <a:p>
            <a:pPr algn="just" fontAlgn="auto">
              <a:lnSpc>
                <a:spcPct val="150000"/>
              </a:lnSpc>
            </a:pPr>
            <a:r>
              <a:rPr sz="2400" dirty="0">
                <a:latin typeface="宋体" panose="02010600030101010101" pitchFamily="2" charset="-122"/>
                <a:ea typeface="宋体" panose="02010600030101010101" pitchFamily="2" charset="-122"/>
              </a:rPr>
              <a:t>实验结论:在弹性限度内,弹簧的伸长量与弹簧所受拉力成正比,即F=kx.</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探究弹簧拉力与伸长量的关系</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p>
        </p:txBody>
      </p:sp>
      <p:sp>
        <p:nvSpPr>
          <p:cNvPr id="2" name="矩形 1"/>
          <p:cNvSpPr/>
          <p:nvPr/>
        </p:nvSpPr>
        <p:spPr>
          <a:xfrm>
            <a:off x="757555" y="1551305"/>
            <a:ext cx="1062482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1.劲度系数:k=   .</a:t>
            </a:r>
          </a:p>
          <a:p>
            <a:pPr algn="just" fontAlgn="auto">
              <a:lnSpc>
                <a:spcPct val="150000"/>
              </a:lnSpc>
            </a:pPr>
            <a:r>
              <a:rPr sz="2400" dirty="0">
                <a:latin typeface="宋体" panose="02010600030101010101" pitchFamily="2" charset="-122"/>
                <a:ea typeface="宋体" panose="02010600030101010101" pitchFamily="2" charset="-122"/>
              </a:rPr>
              <a:t>2.在弹性限度内,对同一个弹簧,其拉力和弹簧伸长量的比值为定值;对不同的弹簧,其拉力和弹簧伸长量的比值一般不同.</a:t>
            </a:r>
          </a:p>
          <a:p>
            <a:pPr algn="just" fontAlgn="auto">
              <a:lnSpc>
                <a:spcPct val="150000"/>
              </a:lnSpc>
            </a:pPr>
            <a:r>
              <a:rPr sz="2400" dirty="0">
                <a:latin typeface="宋体" panose="02010600030101010101" pitchFamily="2" charset="-122"/>
                <a:ea typeface="宋体" panose="02010600030101010101" pitchFamily="2" charset="-122"/>
              </a:rPr>
              <a:t>3.实验变式:如图,弹簧水平放置,以避免弹簧自重对实验的影响;不足之处是弹簧与桌面之间、绳子与滑轮之间存在的摩擦会造成实验误差.</a:t>
            </a:r>
          </a:p>
        </p:txBody>
      </p:sp>
      <p:sp>
        <p:nvSpPr>
          <p:cNvPr id="5"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pic>
        <p:nvPicPr>
          <p:cNvPr id="3" name="图片 2"/>
          <p:cNvPicPr>
            <a:picLocks noChangeAspect="1"/>
          </p:cNvPicPr>
          <p:nvPr/>
        </p:nvPicPr>
        <p:blipFill>
          <a:blip r:embed="rId2"/>
          <a:stretch>
            <a:fillRect/>
          </a:stretch>
        </p:blipFill>
        <p:spPr>
          <a:xfrm>
            <a:off x="2928620" y="1640840"/>
            <a:ext cx="288290" cy="672465"/>
          </a:xfrm>
          <a:prstGeom prst="rect">
            <a:avLst/>
          </a:prstGeom>
        </p:spPr>
      </p:pic>
      <p:pic>
        <p:nvPicPr>
          <p:cNvPr id="851" name="18考点帮S200.jpg" descr="id:2147493372;FounderCES"/>
          <p:cNvPicPr>
            <a:picLocks noChangeAspect="1"/>
          </p:cNvPicPr>
          <p:nvPr/>
        </p:nvPicPr>
        <p:blipFill>
          <a:blip r:embed="rId3"/>
          <a:stretch>
            <a:fillRect/>
          </a:stretch>
        </p:blipFill>
        <p:spPr>
          <a:xfrm>
            <a:off x="4662170" y="4596765"/>
            <a:ext cx="2343785" cy="1234440"/>
          </a:xfrm>
          <a:prstGeom prst="rect">
            <a:avLst/>
          </a:prstGeom>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88759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a:t>
            </a:r>
            <a:r>
              <a:rPr sz="2400" dirty="0">
                <a:latin typeface="黑体" panose="02010609060101010101" pitchFamily="49" charset="-122"/>
                <a:ea typeface="黑体" panose="02010609060101010101" pitchFamily="49" charset="-122"/>
              </a:rPr>
              <a:t>力的概念和性质</a:t>
            </a:r>
            <a:endParaRPr sz="2400" dirty="0">
              <a:latin typeface="宋体" panose="02010600030101010101" pitchFamily="2" charset="-122"/>
              <a:ea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rPr>
              <a:t>(1)力的物质性:力是一个物体对另一个物体的作用;力不能脱离物体存在,没有施力物体或受力物体就没有力.</a:t>
            </a:r>
          </a:p>
          <a:p>
            <a:pPr algn="just" fontAlgn="auto">
              <a:lnSpc>
                <a:spcPct val="130000"/>
              </a:lnSpc>
            </a:pPr>
            <a:r>
              <a:rPr sz="2400" dirty="0">
                <a:latin typeface="宋体" panose="02010600030101010101" pitchFamily="2" charset="-122"/>
                <a:ea typeface="宋体" panose="02010600030101010101" pitchFamily="2" charset="-122"/>
              </a:rPr>
              <a:t>(2)力的相互性:物体间力的作用是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的. </a:t>
            </a:r>
          </a:p>
          <a:p>
            <a:pPr algn="just" fontAlgn="auto">
              <a:lnSpc>
                <a:spcPct val="130000"/>
              </a:lnSpc>
            </a:pPr>
            <a:r>
              <a:rPr sz="2400" dirty="0">
                <a:latin typeface="宋体" panose="02010600030101010101" pitchFamily="2" charset="-122"/>
                <a:ea typeface="宋体" panose="02010600030101010101" pitchFamily="2" charset="-122"/>
              </a:rPr>
              <a:t>ⅰ.两物体相互作用时,施力物体同时也是受力物体,受力物体同时也是施力物体;</a:t>
            </a:r>
          </a:p>
          <a:p>
            <a:pPr algn="just" fontAlgn="auto">
              <a:lnSpc>
                <a:spcPct val="130000"/>
              </a:lnSpc>
            </a:pPr>
            <a:r>
              <a:rPr sz="2400" dirty="0">
                <a:latin typeface="宋体" panose="02010600030101010101" pitchFamily="2" charset="-122"/>
                <a:ea typeface="宋体" panose="02010600030101010101" pitchFamily="2" charset="-122"/>
              </a:rPr>
              <a:t>ⅱ.相互作用的一对力总是大小</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,方向</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,作用在同一直线上,作用在不同物体上. </a:t>
            </a:r>
          </a:p>
          <a:p>
            <a:pPr algn="just" fontAlgn="auto">
              <a:lnSpc>
                <a:spcPct val="130000"/>
              </a:lnSpc>
            </a:pPr>
            <a:r>
              <a:rPr sz="2400" dirty="0">
                <a:latin typeface="宋体" panose="02010600030101010101" pitchFamily="2" charset="-122"/>
                <a:ea typeface="宋体" panose="02010600030101010101" pitchFamily="2" charset="-122"/>
              </a:rPr>
              <a:t>(3)力的符号:一般用</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表示力. </a:t>
            </a:r>
          </a:p>
          <a:p>
            <a:pPr algn="just" fontAlgn="auto">
              <a:lnSpc>
                <a:spcPct val="130000"/>
              </a:lnSpc>
            </a:pPr>
            <a:r>
              <a:rPr sz="2400" dirty="0">
                <a:latin typeface="宋体" panose="02010600030101010101" pitchFamily="2" charset="-122"/>
                <a:ea typeface="宋体" panose="02010600030101010101" pitchFamily="2" charset="-122"/>
              </a:rPr>
              <a:t>(4)力的单位:牛顿,简称</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,符号是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3" name="矩形 2"/>
          <p:cNvSpPr/>
          <p:nvPr/>
        </p:nvSpPr>
        <p:spPr>
          <a:xfrm>
            <a:off x="5681980" y="2725420"/>
            <a:ext cx="8286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相互</a:t>
            </a:r>
          </a:p>
        </p:txBody>
      </p:sp>
      <p:sp>
        <p:nvSpPr>
          <p:cNvPr id="2" name="矩形 1"/>
          <p:cNvSpPr/>
          <p:nvPr/>
        </p:nvSpPr>
        <p:spPr>
          <a:xfrm>
            <a:off x="5156835" y="4221480"/>
            <a:ext cx="13544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相等</a:t>
            </a:r>
          </a:p>
        </p:txBody>
      </p:sp>
      <p:sp>
        <p:nvSpPr>
          <p:cNvPr id="4" name="矩形 3"/>
          <p:cNvSpPr/>
          <p:nvPr/>
        </p:nvSpPr>
        <p:spPr>
          <a:xfrm>
            <a:off x="7997190" y="4221480"/>
            <a:ext cx="866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相反</a:t>
            </a:r>
          </a:p>
        </p:txBody>
      </p:sp>
      <p:sp>
        <p:nvSpPr>
          <p:cNvPr id="5" name="矩形 4"/>
          <p:cNvSpPr/>
          <p:nvPr/>
        </p:nvSpPr>
        <p:spPr>
          <a:xfrm>
            <a:off x="3922395" y="5172075"/>
            <a:ext cx="5010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F</a:t>
            </a:r>
          </a:p>
        </p:txBody>
      </p:sp>
      <p:sp>
        <p:nvSpPr>
          <p:cNvPr id="8" name="矩形 7"/>
          <p:cNvSpPr/>
          <p:nvPr/>
        </p:nvSpPr>
        <p:spPr>
          <a:xfrm>
            <a:off x="4326890" y="5632450"/>
            <a:ext cx="5010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牛</a:t>
            </a:r>
          </a:p>
        </p:txBody>
      </p:sp>
      <p:sp>
        <p:nvSpPr>
          <p:cNvPr id="10" name="矩形 9"/>
          <p:cNvSpPr/>
          <p:nvPr/>
        </p:nvSpPr>
        <p:spPr>
          <a:xfrm>
            <a:off x="7278370" y="5632450"/>
            <a:ext cx="5010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N</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370903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rPr>
              <a:t>2.</a:t>
            </a:r>
            <a:r>
              <a:rPr sz="2400" dirty="0">
                <a:latin typeface="黑体" panose="02010609060101010101" pitchFamily="49" charset="-122"/>
                <a:ea typeface="黑体" panose="02010609060101010101" pitchFamily="49" charset="-122"/>
              </a:rPr>
              <a:t>力的作用效果</a:t>
            </a:r>
            <a:endParaRPr sz="2400" dirty="0">
              <a:latin typeface="宋体" panose="02010600030101010101" pitchFamily="2" charset="-122"/>
              <a:ea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rPr>
              <a:t>(1)力有两种作用效果:</a:t>
            </a:r>
          </a:p>
          <a:p>
            <a:pPr algn="just" fontAlgn="auto">
              <a:lnSpc>
                <a:spcPct val="140000"/>
              </a:lnSpc>
            </a:pPr>
            <a:r>
              <a:rPr sz="2400" dirty="0">
                <a:latin typeface="宋体" panose="02010600030101010101" pitchFamily="2" charset="-122"/>
                <a:ea typeface="宋体" panose="02010600030101010101" pitchFamily="2" charset="-122"/>
              </a:rPr>
              <a:t>ⅰ.使物体的</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发生改变(简称形变),如图甲中跳板被压弯(弹性形变)、橡皮泥被捏扁(塑性形变); </a:t>
            </a:r>
          </a:p>
          <a:p>
            <a:pPr algn="just" fontAlgn="auto">
              <a:lnSpc>
                <a:spcPct val="140000"/>
              </a:lnSpc>
            </a:pPr>
            <a:r>
              <a:rPr sz="2400" dirty="0">
                <a:latin typeface="宋体" panose="02010600030101010101" pitchFamily="2" charset="-122"/>
                <a:ea typeface="宋体" panose="02010600030101010101" pitchFamily="2" charset="-122"/>
              </a:rPr>
              <a:t>ⅱ.使物体的</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发生改变,如箭被射出(动静状态变化)、汽车刹车减速(速度大小变化)、图乙中沿直线运动的铁球被磁铁吸引而偏离直线(运动方向变化). </a:t>
            </a:r>
          </a:p>
        </p:txBody>
      </p:sp>
      <p:pic>
        <p:nvPicPr>
          <p:cNvPr id="729" name="18ZKYBWLKDBS69.jpg" descr="id:2147492922;FounderCES"/>
          <p:cNvPicPr>
            <a:picLocks noChangeAspect="1"/>
          </p:cNvPicPr>
          <p:nvPr/>
        </p:nvPicPr>
        <p:blipFill>
          <a:blip r:embed="rId2"/>
          <a:stretch>
            <a:fillRect/>
          </a:stretch>
        </p:blipFill>
        <p:spPr>
          <a:xfrm>
            <a:off x="4615180" y="4763770"/>
            <a:ext cx="2712085" cy="1609725"/>
          </a:xfrm>
          <a:prstGeom prst="rect">
            <a:avLst/>
          </a:prstGeom>
        </p:spPr>
      </p:pic>
      <p:sp>
        <p:nvSpPr>
          <p:cNvPr id="10" name="矩形 9"/>
          <p:cNvSpPr/>
          <p:nvPr/>
        </p:nvSpPr>
        <p:spPr>
          <a:xfrm>
            <a:off x="2647315" y="2414270"/>
            <a:ext cx="1043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形状</a:t>
            </a:r>
          </a:p>
        </p:txBody>
      </p:sp>
      <p:sp>
        <p:nvSpPr>
          <p:cNvPr id="2" name="矩形 1"/>
          <p:cNvSpPr/>
          <p:nvPr/>
        </p:nvSpPr>
        <p:spPr>
          <a:xfrm>
            <a:off x="2647315" y="3399155"/>
            <a:ext cx="16992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运动状态</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16126"/>
            <a:ext cx="10665775" cy="4225290"/>
          </a:xfrm>
          <a:prstGeom prst="rect">
            <a:avLst/>
          </a:prstGeom>
        </p:spPr>
        <p:txBody>
          <a:bodyPr wrap="square">
            <a:spAutoFit/>
          </a:bodyPr>
          <a:lstStyle/>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(2)若物体发生形变或运动状态发生改变,则物体一定受到了力的作用.</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力的三要素和力的示意图</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(1)力的三要素:影响力的作用效果的因素有力的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和</a:t>
            </a:r>
          </a:p>
          <a:p>
            <a:pPr algn="just" fontAlgn="auto">
              <a:lnSpc>
                <a:spcPct val="160000"/>
              </a:lnSpc>
            </a:pP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.力的三要素中只要有一个发生改变,力的作用效果就将发生改变. </a:t>
            </a:r>
          </a:p>
          <a:p>
            <a:pPr algn="just" fontAlgn="auto">
              <a:lnSpc>
                <a:spcPct val="160000"/>
              </a:lnSpc>
            </a:pPr>
            <a:r>
              <a:rPr sz="2400" dirty="0">
                <a:latin typeface="宋体" panose="02010600030101010101" pitchFamily="2" charset="-122"/>
                <a:ea typeface="宋体" panose="02010600030101010101" pitchFamily="2" charset="-122"/>
                <a:cs typeface="宋体" panose="02010600030101010101" pitchFamily="2" charset="-122"/>
              </a:rPr>
              <a:t>(2)力的示意图:用一根末端带箭头的线段表示力,箭头的方向表示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,线段的起点或终点表示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;在同一图中,力越大,线段应该越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,有时还应标出力的大小. </a:t>
            </a:r>
          </a:p>
        </p:txBody>
      </p:sp>
      <p:sp>
        <p:nvSpPr>
          <p:cNvPr id="2" name="矩形 1"/>
          <p:cNvSpPr/>
          <p:nvPr/>
        </p:nvSpPr>
        <p:spPr>
          <a:xfrm>
            <a:off x="7443470" y="2616835"/>
            <a:ext cx="8547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大小</a:t>
            </a:r>
          </a:p>
        </p:txBody>
      </p:sp>
      <p:sp>
        <p:nvSpPr>
          <p:cNvPr id="3" name="矩形 2"/>
          <p:cNvSpPr/>
          <p:nvPr/>
        </p:nvSpPr>
        <p:spPr>
          <a:xfrm>
            <a:off x="9198610" y="2616835"/>
            <a:ext cx="866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方向</a:t>
            </a:r>
          </a:p>
        </p:txBody>
      </p:sp>
      <p:sp>
        <p:nvSpPr>
          <p:cNvPr id="4" name="矩形 3"/>
          <p:cNvSpPr/>
          <p:nvPr/>
        </p:nvSpPr>
        <p:spPr>
          <a:xfrm>
            <a:off x="850900" y="3198495"/>
            <a:ext cx="11963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作用点</a:t>
            </a:r>
          </a:p>
        </p:txBody>
      </p:sp>
      <p:sp>
        <p:nvSpPr>
          <p:cNvPr id="5" name="矩形 4"/>
          <p:cNvSpPr/>
          <p:nvPr/>
        </p:nvSpPr>
        <p:spPr>
          <a:xfrm>
            <a:off x="9729470" y="3767455"/>
            <a:ext cx="14344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力的方向</a:t>
            </a:r>
          </a:p>
        </p:txBody>
      </p:sp>
      <p:sp>
        <p:nvSpPr>
          <p:cNvPr id="8" name="矩形 7"/>
          <p:cNvSpPr/>
          <p:nvPr/>
        </p:nvSpPr>
        <p:spPr>
          <a:xfrm>
            <a:off x="3977005" y="4367530"/>
            <a:ext cx="20770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力的作用点</a:t>
            </a:r>
          </a:p>
        </p:txBody>
      </p:sp>
      <p:sp>
        <p:nvSpPr>
          <p:cNvPr id="10" name="矩形 9"/>
          <p:cNvSpPr/>
          <p:nvPr/>
        </p:nvSpPr>
        <p:spPr>
          <a:xfrm>
            <a:off x="10346690" y="4367530"/>
            <a:ext cx="4248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长</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50570" y="3569970"/>
            <a:ext cx="10678160" cy="296862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ⅱ.测量前,轻轻拉动挂钩几次,防止弹簧被外壳卡住;观察指针是否指在零刻度线上,如果不在则要进行</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ⅲ.测力时,要保证弹簧的伸长方向与所测力的方向</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,弹簧不能靠在刻度盘上.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ⅳ.读数时,视线必须与刻度盘</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且正对刻度线.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ⅴ.记录的数据要包含数值和</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p>
        </p:txBody>
      </p:sp>
      <p:sp>
        <p:nvSpPr>
          <p:cNvPr id="2" name="矩形 1"/>
          <p:cNvSpPr/>
          <p:nvPr/>
        </p:nvSpPr>
        <p:spPr>
          <a:xfrm>
            <a:off x="750570" y="1073150"/>
            <a:ext cx="9493250" cy="2489200"/>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4.</a:t>
            </a:r>
            <a:r>
              <a:rPr sz="2400" dirty="0">
                <a:latin typeface="黑体" panose="02010609060101010101" pitchFamily="49" charset="-122"/>
                <a:ea typeface="黑体" panose="02010609060101010101" pitchFamily="49" charset="-122"/>
                <a:cs typeface="黑体" panose="02010609060101010101" pitchFamily="49" charset="-122"/>
              </a:rPr>
              <a:t>测量工具:弹簧测力计(如图所示)</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(1)原理:在弹性限度内,弹簧的伸长量与所受的拉力成</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(2)使用要求</a:t>
            </a:r>
          </a:p>
          <a:p>
            <a:pPr algn="just" fontAlgn="auto">
              <a:lnSpc>
                <a:spcPct val="130000"/>
              </a:lnSpc>
            </a:pPr>
            <a:r>
              <a:rPr sz="2400" dirty="0">
                <a:latin typeface="宋体" panose="02010600030101010101" pitchFamily="2" charset="-122"/>
                <a:ea typeface="宋体" panose="02010600030101010101" pitchFamily="2" charset="-122"/>
                <a:cs typeface="宋体" panose="02010600030101010101" pitchFamily="2" charset="-122"/>
              </a:rPr>
              <a:t>ⅰ.选择弹簧测力计时要了解其</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,所测拉力不允许超过</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p:txBody>
      </p:sp>
      <p:pic>
        <p:nvPicPr>
          <p:cNvPr id="3" name="图片 2"/>
          <p:cNvPicPr>
            <a:picLocks noChangeAspect="1"/>
          </p:cNvPicPr>
          <p:nvPr/>
        </p:nvPicPr>
        <p:blipFill>
          <a:blip r:embed="rId2"/>
          <a:stretch>
            <a:fillRect/>
          </a:stretch>
        </p:blipFill>
        <p:spPr>
          <a:xfrm>
            <a:off x="10725785" y="1073150"/>
            <a:ext cx="572135" cy="2376170"/>
          </a:xfrm>
          <a:prstGeom prst="rect">
            <a:avLst/>
          </a:prstGeom>
        </p:spPr>
      </p:pic>
      <p:sp>
        <p:nvSpPr>
          <p:cNvPr id="10" name="矩形 9"/>
          <p:cNvSpPr/>
          <p:nvPr/>
        </p:nvSpPr>
        <p:spPr>
          <a:xfrm>
            <a:off x="8074660" y="1565910"/>
            <a:ext cx="8280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正比</a:t>
            </a:r>
          </a:p>
        </p:txBody>
      </p:sp>
      <p:sp>
        <p:nvSpPr>
          <p:cNvPr id="4" name="矩形 3"/>
          <p:cNvSpPr/>
          <p:nvPr/>
        </p:nvSpPr>
        <p:spPr>
          <a:xfrm>
            <a:off x="5198110" y="2528570"/>
            <a:ext cx="12185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量程</a:t>
            </a:r>
          </a:p>
        </p:txBody>
      </p:sp>
      <p:sp>
        <p:nvSpPr>
          <p:cNvPr id="5" name="矩形 4"/>
          <p:cNvSpPr/>
          <p:nvPr/>
        </p:nvSpPr>
        <p:spPr>
          <a:xfrm>
            <a:off x="7054215" y="2528570"/>
            <a:ext cx="11969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分度值</a:t>
            </a:r>
          </a:p>
        </p:txBody>
      </p:sp>
      <p:sp>
        <p:nvSpPr>
          <p:cNvPr id="8" name="矩形 7"/>
          <p:cNvSpPr/>
          <p:nvPr/>
        </p:nvSpPr>
        <p:spPr>
          <a:xfrm>
            <a:off x="2675255" y="2988945"/>
            <a:ext cx="18395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最大测量值</a:t>
            </a:r>
          </a:p>
        </p:txBody>
      </p:sp>
      <p:sp>
        <p:nvSpPr>
          <p:cNvPr id="11" name="矩形 10"/>
          <p:cNvSpPr/>
          <p:nvPr/>
        </p:nvSpPr>
        <p:spPr>
          <a:xfrm>
            <a:off x="4090035" y="4034155"/>
            <a:ext cx="10331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校零</a:t>
            </a:r>
          </a:p>
        </p:txBody>
      </p:sp>
      <p:sp>
        <p:nvSpPr>
          <p:cNvPr id="12" name="矩形 11"/>
          <p:cNvSpPr/>
          <p:nvPr/>
        </p:nvSpPr>
        <p:spPr>
          <a:xfrm>
            <a:off x="7826375" y="4494530"/>
            <a:ext cx="25825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在一条直线上</a:t>
            </a:r>
          </a:p>
        </p:txBody>
      </p:sp>
      <p:sp>
        <p:nvSpPr>
          <p:cNvPr id="13" name="矩形 12"/>
          <p:cNvSpPr/>
          <p:nvPr/>
        </p:nvSpPr>
        <p:spPr>
          <a:xfrm>
            <a:off x="4848860" y="5515610"/>
            <a:ext cx="11195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垂直</a:t>
            </a:r>
          </a:p>
        </p:txBody>
      </p:sp>
      <p:sp>
        <p:nvSpPr>
          <p:cNvPr id="14" name="矩形 13"/>
          <p:cNvSpPr/>
          <p:nvPr/>
        </p:nvSpPr>
        <p:spPr>
          <a:xfrm>
            <a:off x="4697730" y="5975985"/>
            <a:ext cx="1194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单位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3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3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5" grpId="0"/>
      <p:bldP spid="8"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弹力、重力、摩擦力</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3112" y="1337081"/>
            <a:ext cx="1066577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1.</a:t>
            </a:r>
            <a:r>
              <a:rPr sz="2400" dirty="0">
                <a:latin typeface="黑体" panose="02010609060101010101" pitchFamily="49" charset="-122"/>
                <a:ea typeface="黑体" panose="02010609060101010101" pitchFamily="49" charset="-122"/>
                <a:cs typeface="宋体" panose="02010600030101010101" pitchFamily="2" charset="-122"/>
                <a:sym typeface="+mn-ea"/>
              </a:rPr>
              <a:t>弹力</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(1)弹性形变:物体受力发生形变,若撤去作用力后物体恢复原状,这种形变称为弹性形变;但弹性有一定的限度,若形变量超过弹性限度,物体将不能恢复原状.</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(2)弹力:物体由于发生</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而产生的力叫弹力.一般来说,支持力、拉力、压力都属于弹力. </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(3)弹力的大小与物体的形变量有关,在弹性限度内,形变量越大,弹力越</a:t>
            </a:r>
            <a:r>
              <a:rPr lang="en-US" sz="2400" dirty="0">
                <a:latin typeface="宋体" panose="02010600030101010101" pitchFamily="2" charset="-122"/>
                <a:ea typeface="宋体" panose="02010600030101010101" pitchFamily="2" charset="-122"/>
                <a:cs typeface="宋体" panose="02010600030101010101" pitchFamily="2" charset="-122"/>
                <a:sym typeface="+mn-ea"/>
              </a:rPr>
              <a:t>______.</a:t>
            </a:r>
            <a:endParaRPr sz="2400" dirty="0">
              <a:latin typeface="宋体" panose="02010600030101010101" pitchFamily="2" charset="-122"/>
              <a:ea typeface="宋体" panose="02010600030101010101" pitchFamily="2" charset="-122"/>
              <a:cs typeface="宋体" panose="02010600030101010101" pitchFamily="2" charset="-122"/>
              <a:sym typeface="+mn-ea"/>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(4)弹力的方向与物体形变的方向</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.压力、支持力与接触面垂直,绳子拉力沿着绳子指向绳子收缩的方向. </a:t>
            </a: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14" name="矩形 13"/>
          <p:cNvSpPr/>
          <p:nvPr/>
        </p:nvSpPr>
        <p:spPr>
          <a:xfrm>
            <a:off x="4205605" y="3073400"/>
            <a:ext cx="16617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弹性形变</a:t>
            </a:r>
          </a:p>
        </p:txBody>
      </p:sp>
      <p:sp>
        <p:nvSpPr>
          <p:cNvPr id="2" name="矩形 1"/>
          <p:cNvSpPr/>
          <p:nvPr/>
        </p:nvSpPr>
        <p:spPr>
          <a:xfrm>
            <a:off x="10385425" y="4121150"/>
            <a:ext cx="1194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3" name="矩形 2"/>
          <p:cNvSpPr/>
          <p:nvPr/>
        </p:nvSpPr>
        <p:spPr>
          <a:xfrm>
            <a:off x="5599430" y="4740275"/>
            <a:ext cx="11944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78af52a3-bf16-493c-b6a1-40ef84850481}"/>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78af52a3-bf16-493c-b6a1-40ef84850481}"/>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3c3f4a41-e54a-4ebb-8294-415b822e1914}"/>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237d5396-4794-467f-a9ad-f28e969a9112}"/>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32e56c8e-b27d-4279-bd00-76ffcfc88b5d}"/>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1828</Words>
  <Application>Microsoft Office PowerPoint</Application>
  <PresentationFormat>自定义</PresentationFormat>
  <Paragraphs>449</Paragraphs>
  <Slides>46</Slides>
  <Notes>0</Notes>
  <HiddenSlides>0</HiddenSlides>
  <MMClips>0</MMClips>
  <ScaleCrop>false</ScaleCrop>
  <HeadingPairs>
    <vt:vector size="4" baseType="variant">
      <vt:variant>
        <vt:lpstr>主题</vt:lpstr>
      </vt:variant>
      <vt:variant>
        <vt:i4>1</vt:i4>
      </vt:variant>
      <vt:variant>
        <vt:lpstr>幻灯片标题</vt:lpstr>
      </vt:variant>
      <vt:variant>
        <vt:i4>46</vt:i4>
      </vt:variant>
    </vt:vector>
  </HeadingPairs>
  <TitlesOfParts>
    <vt:vector size="4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