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80" r:id="rId3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68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1F8ADAA-14F1-4FA4-B9B8-1CFF5F90A27E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3188B46-812A-45C4-B410-A9ABC0B77DD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C7E1FD-68D6-490D-9348-995D92434F0C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单击此处编辑母版文本样式</a:t>
            </a:r>
            <a:endParaRPr lang="zh-CN" altLang="en-US" noProof="0" dirty="0" smtClean="0"/>
          </a:p>
          <a:p>
            <a:pPr lvl="1"/>
            <a:r>
              <a:rPr lang="zh-CN" altLang="en-US" noProof="0" dirty="0" smtClean="0"/>
              <a:t>第二级</a:t>
            </a:r>
            <a:endParaRPr lang="zh-CN" altLang="en-US" noProof="0" dirty="0" smtClean="0"/>
          </a:p>
          <a:p>
            <a:pPr lvl="2"/>
            <a:r>
              <a:rPr lang="zh-CN" altLang="en-US" noProof="0" dirty="0" smtClean="0"/>
              <a:t>第三级</a:t>
            </a:r>
            <a:endParaRPr lang="zh-CN" altLang="en-US" noProof="0" dirty="0" smtClean="0"/>
          </a:p>
          <a:p>
            <a:pPr lvl="3"/>
            <a:r>
              <a:rPr lang="zh-CN" altLang="en-US" noProof="0" dirty="0" smtClean="0"/>
              <a:t>第四级</a:t>
            </a:r>
            <a:endParaRPr lang="zh-CN" altLang="en-US" noProof="0" dirty="0" smtClean="0"/>
          </a:p>
          <a:p>
            <a:pPr lvl="4"/>
            <a:r>
              <a:rPr lang="zh-CN" altLang="en-US" noProof="0" dirty="0" smtClean="0"/>
              <a:t>第五级</a:t>
            </a:r>
            <a:endParaRPr lang="zh-CN" altLang="en-US" noProof="0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28F3222-8887-4DD2-8F0D-4841BB9F77F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4EF2FB-68DA-483B-88B7-1E578C4C0C8A}" type="slidenum">
              <a:rPr lang="zh-CN" altLang="en-US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D5A0E48-90B0-4DF8-9E9C-4033B2DC3695}" type="slidenum">
              <a:rPr lang="zh-CN" altLang="en-US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>
                <a:ea typeface="微软雅黑" panose="020B0503020204020204" pitchFamily="34" charset="-122"/>
              </a:endParaRPr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>
              <a:ea typeface="微软雅黑" panose="020B0503020204020204" pitchFamily="34" charset="-122"/>
            </a:endParaRPr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8"/>
          <p:cNvSpPr>
            <a:spLocks noChangeArrowheads="1"/>
          </p:cNvSpPr>
          <p:nvPr userDrawn="1"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>
                <a:ea typeface="微软雅黑" panose="020B0503020204020204" pitchFamily="34" charset="-122"/>
              </a:endParaRPr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424FA71-F678-4B0A-A00C-6D9C0051B9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167" y="1905001"/>
            <a:ext cx="11387667" cy="41941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>
              <a:ea typeface="微软雅黑" panose="020B0503020204020204" pitchFamily="34" charset="-122"/>
            </a:endParaRPr>
          </a:p>
        </p:txBody>
      </p:sp>
      <p:grpSp>
        <p:nvGrpSpPr>
          <p:cNvPr id="7172" name="组合 8"/>
          <p:cNvGrpSpPr/>
          <p:nvPr/>
        </p:nvGrpSpPr>
        <p:grpSpPr bwMode="auto">
          <a:xfrm>
            <a:off x="87313" y="1987550"/>
            <a:ext cx="7816850" cy="1371600"/>
            <a:chOff x="-961841" y="2106166"/>
            <a:chExt cx="7816361" cy="137020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477993" y="2106166"/>
              <a:ext cx="2935104" cy="55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第十五章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电流和电路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961841" y="2645366"/>
              <a:ext cx="7816361" cy="83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串联和并联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971550"/>
            <a:ext cx="40290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2"/>
          <p:cNvSpPr>
            <a:spLocks noChangeArrowheads="1"/>
          </p:cNvSpPr>
          <p:nvPr/>
        </p:nvSpPr>
        <p:spPr bwMode="auto">
          <a:xfrm>
            <a:off x="287338" y="1842637"/>
            <a:ext cx="2108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连接并联电路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文本框 3"/>
          <p:cNvSpPr txBox="1">
            <a:spLocks noChangeArrowheads="1"/>
          </p:cNvSpPr>
          <p:nvPr/>
        </p:nvSpPr>
        <p:spPr bwMode="auto">
          <a:xfrm>
            <a:off x="2416175" y="904425"/>
            <a:ext cx="46370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二、连接串联和并联电路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8"/>
          <p:cNvSpPr>
            <a:spLocks noChangeArrowheads="1"/>
          </p:cNvSpPr>
          <p:nvPr/>
        </p:nvSpPr>
        <p:spPr bwMode="auto">
          <a:xfrm>
            <a:off x="2506663" y="5824087"/>
            <a:ext cx="8799512" cy="608013"/>
          </a:xfrm>
          <a:prstGeom prst="roundRect">
            <a:avLst>
              <a:gd name="adj" fmla="val 214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在并联电路中，支路开关只能控制所在支路的用电器。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1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15113" y="3011037"/>
            <a:ext cx="13620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2338" y="3827012"/>
            <a:ext cx="14509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238" y="2893562"/>
            <a:ext cx="18827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2338" y="4787450"/>
            <a:ext cx="145097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75450" y="3942900"/>
            <a:ext cx="13620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75450" y="4817612"/>
            <a:ext cx="13620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7" name="未知"/>
          <p:cNvSpPr/>
          <p:nvPr/>
        </p:nvSpPr>
        <p:spPr bwMode="auto">
          <a:xfrm>
            <a:off x="7705725" y="3207887"/>
            <a:ext cx="514350" cy="296863"/>
          </a:xfrm>
          <a:custGeom>
            <a:avLst/>
            <a:gdLst>
              <a:gd name="T0" fmla="*/ 513994 w 363"/>
              <a:gd name="T1" fmla="*/ 92526 h 231"/>
              <a:gd name="T2" fmla="*/ 193987 w 363"/>
              <a:gd name="T3" fmla="*/ 34697 h 231"/>
              <a:gd name="T4" fmla="*/ 0 w 363"/>
              <a:gd name="T5" fmla="*/ 296855 h 231"/>
              <a:gd name="T6" fmla="*/ 0 60000 65536"/>
              <a:gd name="T7" fmla="*/ 0 60000 65536"/>
              <a:gd name="T8" fmla="*/ 0 60000 65536"/>
              <a:gd name="T9" fmla="*/ 0 w 363"/>
              <a:gd name="T10" fmla="*/ 0 h 231"/>
              <a:gd name="T11" fmla="*/ 363 w 363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231">
                <a:moveTo>
                  <a:pt x="363" y="72"/>
                </a:moveTo>
                <a:cubicBezTo>
                  <a:pt x="280" y="36"/>
                  <a:pt x="198" y="0"/>
                  <a:pt x="137" y="27"/>
                </a:cubicBezTo>
                <a:cubicBezTo>
                  <a:pt x="76" y="54"/>
                  <a:pt x="38" y="142"/>
                  <a:pt x="0" y="231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18" name="未知"/>
          <p:cNvSpPr/>
          <p:nvPr/>
        </p:nvSpPr>
        <p:spPr bwMode="auto">
          <a:xfrm>
            <a:off x="6518275" y="3504750"/>
            <a:ext cx="579438" cy="1016000"/>
          </a:xfrm>
          <a:custGeom>
            <a:avLst/>
            <a:gdLst>
              <a:gd name="T0" fmla="*/ 417709 w 409"/>
              <a:gd name="T1" fmla="*/ 0 h 790"/>
              <a:gd name="T2" fmla="*/ 32567 w 409"/>
              <a:gd name="T3" fmla="*/ 291714 h 790"/>
              <a:gd name="T4" fmla="*/ 225138 w 409"/>
              <a:gd name="T5" fmla="*/ 903415 h 790"/>
              <a:gd name="T6" fmla="*/ 579128 w 409"/>
              <a:gd name="T7" fmla="*/ 962529 h 790"/>
              <a:gd name="T8" fmla="*/ 0 60000 65536"/>
              <a:gd name="T9" fmla="*/ 0 60000 65536"/>
              <a:gd name="T10" fmla="*/ 0 60000 65536"/>
              <a:gd name="T11" fmla="*/ 0 60000 65536"/>
              <a:gd name="T12" fmla="*/ 0 w 409"/>
              <a:gd name="T13" fmla="*/ 0 h 790"/>
              <a:gd name="T14" fmla="*/ 409 w 409"/>
              <a:gd name="T15" fmla="*/ 790 h 7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9" h="790">
                <a:moveTo>
                  <a:pt x="295" y="0"/>
                </a:moveTo>
                <a:cubicBezTo>
                  <a:pt x="170" y="55"/>
                  <a:pt x="46" y="110"/>
                  <a:pt x="23" y="227"/>
                </a:cubicBezTo>
                <a:cubicBezTo>
                  <a:pt x="0" y="344"/>
                  <a:pt x="95" y="616"/>
                  <a:pt x="159" y="703"/>
                </a:cubicBezTo>
                <a:cubicBezTo>
                  <a:pt x="223" y="790"/>
                  <a:pt x="367" y="741"/>
                  <a:pt x="409" y="749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19" name="未知"/>
          <p:cNvSpPr/>
          <p:nvPr/>
        </p:nvSpPr>
        <p:spPr bwMode="auto">
          <a:xfrm>
            <a:off x="7867650" y="4438200"/>
            <a:ext cx="931863" cy="92075"/>
          </a:xfrm>
          <a:custGeom>
            <a:avLst/>
            <a:gdLst>
              <a:gd name="T0" fmla="*/ 0 w 658"/>
              <a:gd name="T1" fmla="*/ 29557 h 72"/>
              <a:gd name="T2" fmla="*/ 448860 w 658"/>
              <a:gd name="T3" fmla="*/ 87386 h 72"/>
              <a:gd name="T4" fmla="*/ 931703 w 658"/>
              <a:gd name="T5" fmla="*/ 0 h 72"/>
              <a:gd name="T6" fmla="*/ 0 60000 65536"/>
              <a:gd name="T7" fmla="*/ 0 60000 65536"/>
              <a:gd name="T8" fmla="*/ 0 60000 65536"/>
              <a:gd name="T9" fmla="*/ 0 w 658"/>
              <a:gd name="T10" fmla="*/ 0 h 72"/>
              <a:gd name="T11" fmla="*/ 658 w 658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72">
                <a:moveTo>
                  <a:pt x="0" y="23"/>
                </a:moveTo>
                <a:cubicBezTo>
                  <a:pt x="103" y="47"/>
                  <a:pt x="207" y="72"/>
                  <a:pt x="317" y="68"/>
                </a:cubicBezTo>
                <a:cubicBezTo>
                  <a:pt x="427" y="64"/>
                  <a:pt x="542" y="32"/>
                  <a:pt x="658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20" name="未知"/>
          <p:cNvSpPr/>
          <p:nvPr/>
        </p:nvSpPr>
        <p:spPr bwMode="auto">
          <a:xfrm>
            <a:off x="9729788" y="3301550"/>
            <a:ext cx="444500" cy="1136650"/>
          </a:xfrm>
          <a:custGeom>
            <a:avLst/>
            <a:gdLst>
              <a:gd name="T0" fmla="*/ 0 w 314"/>
              <a:gd name="T1" fmla="*/ 1137300 h 885"/>
              <a:gd name="T2" fmla="*/ 385142 w 314"/>
              <a:gd name="T3" fmla="*/ 903415 h 885"/>
              <a:gd name="T4" fmla="*/ 353990 w 314"/>
              <a:gd name="T5" fmla="*/ 204328 h 885"/>
              <a:gd name="T6" fmla="*/ 128853 w 314"/>
              <a:gd name="T7" fmla="*/ 0 h 885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885"/>
              <a:gd name="T14" fmla="*/ 314 w 314"/>
              <a:gd name="T15" fmla="*/ 885 h 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885">
                <a:moveTo>
                  <a:pt x="0" y="885"/>
                </a:moveTo>
                <a:cubicBezTo>
                  <a:pt x="115" y="854"/>
                  <a:pt x="230" y="824"/>
                  <a:pt x="272" y="703"/>
                </a:cubicBezTo>
                <a:cubicBezTo>
                  <a:pt x="314" y="582"/>
                  <a:pt x="280" y="276"/>
                  <a:pt x="250" y="159"/>
                </a:cubicBezTo>
                <a:cubicBezTo>
                  <a:pt x="220" y="42"/>
                  <a:pt x="155" y="21"/>
                  <a:pt x="91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21" name="未知"/>
          <p:cNvSpPr/>
          <p:nvPr/>
        </p:nvSpPr>
        <p:spPr bwMode="auto">
          <a:xfrm>
            <a:off x="6680200" y="4468362"/>
            <a:ext cx="384175" cy="873125"/>
          </a:xfrm>
          <a:custGeom>
            <a:avLst/>
            <a:gdLst>
              <a:gd name="T0" fmla="*/ 385142 w 272"/>
              <a:gd name="T1" fmla="*/ 0 h 680"/>
              <a:gd name="T2" fmla="*/ 0 w 272"/>
              <a:gd name="T3" fmla="*/ 465200 h 680"/>
              <a:gd name="T4" fmla="*/ 385142 w 272"/>
              <a:gd name="T5" fmla="*/ 873857 h 680"/>
              <a:gd name="T6" fmla="*/ 0 60000 65536"/>
              <a:gd name="T7" fmla="*/ 0 60000 65536"/>
              <a:gd name="T8" fmla="*/ 0 60000 65536"/>
              <a:gd name="T9" fmla="*/ 0 w 272"/>
              <a:gd name="T10" fmla="*/ 0 h 680"/>
              <a:gd name="T11" fmla="*/ 272 w 272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680">
                <a:moveTo>
                  <a:pt x="272" y="0"/>
                </a:moveTo>
                <a:cubicBezTo>
                  <a:pt x="136" y="124"/>
                  <a:pt x="0" y="249"/>
                  <a:pt x="0" y="362"/>
                </a:cubicBezTo>
                <a:cubicBezTo>
                  <a:pt x="0" y="475"/>
                  <a:pt x="136" y="577"/>
                  <a:pt x="272" y="680"/>
                </a:cubicBezTo>
              </a:path>
            </a:pathLst>
          </a:custGeom>
          <a:noFill/>
          <a:ln w="38100">
            <a:solidFill>
              <a:srgbClr val="339966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22" name="未知"/>
          <p:cNvSpPr/>
          <p:nvPr/>
        </p:nvSpPr>
        <p:spPr bwMode="auto">
          <a:xfrm>
            <a:off x="7867650" y="5341487"/>
            <a:ext cx="931863" cy="212725"/>
          </a:xfrm>
          <a:custGeom>
            <a:avLst/>
            <a:gdLst>
              <a:gd name="T0" fmla="*/ 0 w 658"/>
              <a:gd name="T1" fmla="*/ 0 h 166"/>
              <a:gd name="T2" fmla="*/ 481427 w 658"/>
              <a:gd name="T3" fmla="*/ 204328 h 166"/>
              <a:gd name="T4" fmla="*/ 931703 w 658"/>
              <a:gd name="T5" fmla="*/ 57829 h 166"/>
              <a:gd name="T6" fmla="*/ 0 60000 65536"/>
              <a:gd name="T7" fmla="*/ 0 60000 65536"/>
              <a:gd name="T8" fmla="*/ 0 60000 65536"/>
              <a:gd name="T9" fmla="*/ 0 w 658"/>
              <a:gd name="T10" fmla="*/ 0 h 166"/>
              <a:gd name="T11" fmla="*/ 658 w 658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166">
                <a:moveTo>
                  <a:pt x="0" y="0"/>
                </a:moveTo>
                <a:cubicBezTo>
                  <a:pt x="115" y="76"/>
                  <a:pt x="230" y="152"/>
                  <a:pt x="340" y="159"/>
                </a:cubicBezTo>
                <a:cubicBezTo>
                  <a:pt x="450" y="166"/>
                  <a:pt x="554" y="105"/>
                  <a:pt x="658" y="45"/>
                </a:cubicBezTo>
              </a:path>
            </a:pathLst>
          </a:custGeom>
          <a:noFill/>
          <a:ln w="38100">
            <a:solidFill>
              <a:srgbClr val="339966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23" name="未知"/>
          <p:cNvSpPr/>
          <p:nvPr/>
        </p:nvSpPr>
        <p:spPr bwMode="auto">
          <a:xfrm>
            <a:off x="9729788" y="4408037"/>
            <a:ext cx="396875" cy="1020763"/>
          </a:xfrm>
          <a:custGeom>
            <a:avLst/>
            <a:gdLst>
              <a:gd name="T0" fmla="*/ 0 w 280"/>
              <a:gd name="T1" fmla="*/ 1020357 h 794"/>
              <a:gd name="T2" fmla="*/ 353990 w 280"/>
              <a:gd name="T3" fmla="*/ 787757 h 794"/>
              <a:gd name="T4" fmla="*/ 257705 w 280"/>
              <a:gd name="T5" fmla="*/ 174772 h 794"/>
              <a:gd name="T6" fmla="*/ 0 w 280"/>
              <a:gd name="T7" fmla="*/ 0 h 794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794"/>
              <a:gd name="T14" fmla="*/ 280 w 280"/>
              <a:gd name="T15" fmla="*/ 794 h 7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794">
                <a:moveTo>
                  <a:pt x="0" y="794"/>
                </a:moveTo>
                <a:cubicBezTo>
                  <a:pt x="110" y="758"/>
                  <a:pt x="220" y="723"/>
                  <a:pt x="250" y="613"/>
                </a:cubicBezTo>
                <a:cubicBezTo>
                  <a:pt x="280" y="503"/>
                  <a:pt x="224" y="238"/>
                  <a:pt x="182" y="136"/>
                </a:cubicBezTo>
                <a:cubicBezTo>
                  <a:pt x="140" y="34"/>
                  <a:pt x="70" y="17"/>
                  <a:pt x="0" y="0"/>
                </a:cubicBezTo>
              </a:path>
            </a:pathLst>
          </a:custGeom>
          <a:noFill/>
          <a:ln w="38100">
            <a:solidFill>
              <a:srgbClr val="339966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4" name="Text Box 18"/>
          <p:cNvSpPr txBox="1">
            <a:spLocks noChangeArrowheads="1"/>
          </p:cNvSpPr>
          <p:nvPr/>
        </p:nvSpPr>
        <p:spPr bwMode="auto">
          <a:xfrm>
            <a:off x="9474200" y="4704900"/>
            <a:ext cx="7588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5" name="Text Box 19"/>
          <p:cNvSpPr txBox="1">
            <a:spLocks noChangeArrowheads="1"/>
          </p:cNvSpPr>
          <p:nvPr/>
        </p:nvSpPr>
        <p:spPr bwMode="auto">
          <a:xfrm>
            <a:off x="9410700" y="3547612"/>
            <a:ext cx="7588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6" name="Text Box 20"/>
          <p:cNvSpPr txBox="1">
            <a:spLocks noChangeArrowheads="1"/>
          </p:cNvSpPr>
          <p:nvPr/>
        </p:nvSpPr>
        <p:spPr bwMode="auto">
          <a:xfrm>
            <a:off x="7610475" y="4785862"/>
            <a:ext cx="860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7" name="Text Box 21"/>
          <p:cNvSpPr txBox="1">
            <a:spLocks noChangeArrowheads="1"/>
          </p:cNvSpPr>
          <p:nvPr/>
        </p:nvSpPr>
        <p:spPr bwMode="auto">
          <a:xfrm>
            <a:off x="7672388" y="3861937"/>
            <a:ext cx="7826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8" name="Text Box 22"/>
          <p:cNvSpPr txBox="1">
            <a:spLocks noChangeArrowheads="1"/>
          </p:cNvSpPr>
          <p:nvPr/>
        </p:nvSpPr>
        <p:spPr bwMode="auto">
          <a:xfrm>
            <a:off x="7105650" y="2739575"/>
            <a:ext cx="8270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altLang="zh-CN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89" name="Group 23"/>
          <p:cNvGrpSpPr/>
          <p:nvPr/>
        </p:nvGrpSpPr>
        <p:grpSpPr bwMode="auto">
          <a:xfrm>
            <a:off x="2892425" y="2747512"/>
            <a:ext cx="2738438" cy="2763838"/>
            <a:chOff x="0" y="0"/>
            <a:chExt cx="1717" cy="1824"/>
          </a:xfrm>
        </p:grpSpPr>
        <p:cxnSp>
          <p:nvCxnSpPr>
            <p:cNvPr id="11295" name="直接连接符 20"/>
            <p:cNvCxnSpPr>
              <a:cxnSpLocks noChangeShapeType="1"/>
            </p:cNvCxnSpPr>
            <p:nvPr/>
          </p:nvCxnSpPr>
          <p:spPr bwMode="auto">
            <a:xfrm flipV="1">
              <a:off x="605" y="1062"/>
              <a:ext cx="10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</p:cxnSp>
        <p:cxnSp>
          <p:nvCxnSpPr>
            <p:cNvPr id="11296" name="直接连接符 20"/>
            <p:cNvCxnSpPr>
              <a:cxnSpLocks noChangeShapeType="1"/>
            </p:cNvCxnSpPr>
            <p:nvPr/>
          </p:nvCxnSpPr>
          <p:spPr bwMode="auto">
            <a:xfrm flipV="1">
              <a:off x="601" y="1646"/>
              <a:ext cx="1088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</p:spPr>
        </p:cxnSp>
        <p:cxnSp>
          <p:nvCxnSpPr>
            <p:cNvPr id="11297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1363" y="1321"/>
              <a:ext cx="654" cy="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</p:spPr>
        </p:cxnSp>
        <p:cxnSp>
          <p:nvCxnSpPr>
            <p:cNvPr id="11298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04" y="1330"/>
              <a:ext cx="654" cy="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</p:spPr>
        </p:cxnSp>
        <p:sp>
          <p:nvSpPr>
            <p:cNvPr id="11299" name="Line 41"/>
            <p:cNvSpPr>
              <a:spLocks noChangeShapeType="1"/>
            </p:cNvSpPr>
            <p:nvPr/>
          </p:nvSpPr>
          <p:spPr bwMode="auto">
            <a:xfrm>
              <a:off x="33" y="332"/>
              <a:ext cx="22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1300" name="直接连接符 20"/>
            <p:cNvCxnSpPr>
              <a:cxnSpLocks noChangeShapeType="1"/>
            </p:cNvCxnSpPr>
            <p:nvPr/>
          </p:nvCxnSpPr>
          <p:spPr bwMode="auto">
            <a:xfrm flipV="1">
              <a:off x="26" y="1045"/>
              <a:ext cx="36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</p:cxnSp>
        <p:sp>
          <p:nvSpPr>
            <p:cNvPr id="11301" name="AutoShape 21"/>
            <p:cNvSpPr>
              <a:spLocks noChangeArrowheads="1"/>
            </p:cNvSpPr>
            <p:nvPr/>
          </p:nvSpPr>
          <p:spPr bwMode="auto">
            <a:xfrm>
              <a:off x="963" y="886"/>
              <a:ext cx="318" cy="31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2" name="Line 32"/>
            <p:cNvSpPr>
              <a:spLocks noChangeShapeType="1"/>
            </p:cNvSpPr>
            <p:nvPr/>
          </p:nvSpPr>
          <p:spPr bwMode="auto">
            <a:xfrm>
              <a:off x="871" y="117"/>
              <a:ext cx="0" cy="4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3" name="Line 33"/>
            <p:cNvSpPr>
              <a:spLocks noChangeShapeType="1"/>
            </p:cNvSpPr>
            <p:nvPr/>
          </p:nvSpPr>
          <p:spPr bwMode="auto">
            <a:xfrm>
              <a:off x="955" y="201"/>
              <a:ext cx="0" cy="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4" name="Line 34"/>
            <p:cNvSpPr>
              <a:spLocks noChangeShapeType="1"/>
            </p:cNvSpPr>
            <p:nvPr/>
          </p:nvSpPr>
          <p:spPr bwMode="auto">
            <a:xfrm flipV="1">
              <a:off x="960" y="325"/>
              <a:ext cx="743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1305" name="直接连接符 23"/>
            <p:cNvCxnSpPr>
              <a:cxnSpLocks noChangeShapeType="1"/>
            </p:cNvCxnSpPr>
            <p:nvPr/>
          </p:nvCxnSpPr>
          <p:spPr bwMode="auto">
            <a:xfrm rot="5400000" flipH="1" flipV="1">
              <a:off x="1341" y="676"/>
              <a:ext cx="716" cy="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cxnSp>
          <p:nvCxnSpPr>
            <p:cNvPr id="11306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28" y="671"/>
              <a:ext cx="716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sp>
          <p:nvSpPr>
            <p:cNvPr id="11307" name="Line 41"/>
            <p:cNvSpPr>
              <a:spLocks noChangeShapeType="1"/>
            </p:cNvSpPr>
            <p:nvPr/>
          </p:nvSpPr>
          <p:spPr bwMode="auto">
            <a:xfrm>
              <a:off x="450" y="336"/>
              <a:ext cx="420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8" name="Text Box 37"/>
            <p:cNvSpPr txBox="1">
              <a:spLocks noChangeArrowheads="1"/>
            </p:cNvSpPr>
            <p:nvPr/>
          </p:nvSpPr>
          <p:spPr bwMode="auto">
            <a:xfrm>
              <a:off x="1158" y="1277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9" name="Text Box 38"/>
            <p:cNvSpPr txBox="1">
              <a:spLocks noChangeArrowheads="1"/>
            </p:cNvSpPr>
            <p:nvPr/>
          </p:nvSpPr>
          <p:spPr bwMode="auto">
            <a:xfrm>
              <a:off x="1158" y="647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310" name="直接连接符 20"/>
            <p:cNvCxnSpPr>
              <a:cxnSpLocks noChangeShapeType="1"/>
            </p:cNvCxnSpPr>
            <p:nvPr/>
          </p:nvCxnSpPr>
          <p:spPr bwMode="auto">
            <a:xfrm flipV="1">
              <a:off x="26" y="1660"/>
              <a:ext cx="347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</p:spPr>
        </p:cxnSp>
        <p:sp>
          <p:nvSpPr>
            <p:cNvPr id="11311" name="AutoShape 21"/>
            <p:cNvSpPr>
              <a:spLocks noChangeArrowheads="1"/>
            </p:cNvSpPr>
            <p:nvPr/>
          </p:nvSpPr>
          <p:spPr bwMode="auto">
            <a:xfrm>
              <a:off x="963" y="1509"/>
              <a:ext cx="318" cy="315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12" name="Oval 41"/>
            <p:cNvSpPr>
              <a:spLocks noChangeArrowheads="1"/>
            </p:cNvSpPr>
            <p:nvPr/>
          </p:nvSpPr>
          <p:spPr bwMode="auto">
            <a:xfrm>
              <a:off x="0" y="1015"/>
              <a:ext cx="49" cy="5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13" name="Oval 42"/>
            <p:cNvSpPr>
              <a:spLocks noChangeArrowheads="1"/>
            </p:cNvSpPr>
            <p:nvPr/>
          </p:nvSpPr>
          <p:spPr bwMode="auto">
            <a:xfrm>
              <a:off x="1668" y="1024"/>
              <a:ext cx="49" cy="5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14" name="Text Box 43"/>
            <p:cNvSpPr txBox="1">
              <a:spLocks noChangeArrowheads="1"/>
            </p:cNvSpPr>
            <p:nvPr/>
          </p:nvSpPr>
          <p:spPr bwMode="auto">
            <a:xfrm>
              <a:off x="419" y="664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15" name="Line 44"/>
            <p:cNvSpPr>
              <a:spLocks noChangeShapeType="1"/>
            </p:cNvSpPr>
            <p:nvPr/>
          </p:nvSpPr>
          <p:spPr bwMode="auto">
            <a:xfrm flipV="1">
              <a:off x="386" y="962"/>
              <a:ext cx="26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6" name="Text Box 45"/>
            <p:cNvSpPr txBox="1">
              <a:spLocks noChangeArrowheads="1"/>
            </p:cNvSpPr>
            <p:nvPr/>
          </p:nvSpPr>
          <p:spPr bwMode="auto">
            <a:xfrm>
              <a:off x="419" y="1272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Group 46"/>
            <p:cNvGrpSpPr/>
            <p:nvPr/>
          </p:nvGrpSpPr>
          <p:grpSpPr bwMode="auto">
            <a:xfrm>
              <a:off x="250" y="0"/>
              <a:ext cx="307" cy="369"/>
              <a:chOff x="0" y="0"/>
              <a:chExt cx="307" cy="369"/>
            </a:xfrm>
          </p:grpSpPr>
          <p:sp>
            <p:nvSpPr>
              <p:cNvPr id="5" name="Text Box 47"/>
              <p:cNvSpPr txBox="1">
                <a:spLocks noChangeArrowheads="1"/>
              </p:cNvSpPr>
              <p:nvPr/>
            </p:nvSpPr>
            <p:spPr bwMode="auto">
              <a:xfrm>
                <a:off x="55" y="0"/>
                <a:ext cx="228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Line 44"/>
              <p:cNvSpPr>
                <a:spLocks noChangeShapeType="1"/>
              </p:cNvSpPr>
              <p:nvPr/>
            </p:nvSpPr>
            <p:spPr bwMode="auto">
              <a:xfrm flipV="1">
                <a:off x="68" y="236"/>
                <a:ext cx="239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Oval 42"/>
              <p:cNvSpPr>
                <a:spLocks noChangeArrowheads="1"/>
              </p:cNvSpPr>
              <p:nvPr/>
            </p:nvSpPr>
            <p:spPr bwMode="auto">
              <a:xfrm>
                <a:off x="0" y="304"/>
                <a:ext cx="67" cy="6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373" y="1019"/>
              <a:ext cx="67" cy="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flipV="1">
              <a:off x="386" y="1575"/>
              <a:ext cx="263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373" y="1634"/>
              <a:ext cx="67" cy="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90" name="Rectangle 54"/>
          <p:cNvSpPr>
            <a:spLocks noChangeArrowheads="1"/>
          </p:cNvSpPr>
          <p:nvPr/>
        </p:nvSpPr>
        <p:spPr bwMode="auto">
          <a:xfrm>
            <a:off x="3146425" y="1856925"/>
            <a:ext cx="71739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请根据电路图，连接实物图，比较开关的作用。</a:t>
            </a:r>
            <a:endParaRPr lang="zh-CN" altLang="en-US" sz="24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1193800" y="5676450"/>
            <a:ext cx="1587500" cy="841375"/>
            <a:chOff x="1178832" y="5119235"/>
            <a:chExt cx="1587500" cy="841375"/>
          </a:xfrm>
        </p:grpSpPr>
        <p:sp>
          <p:nvSpPr>
            <p:cNvPr id="11293" name="流程图: 决策 11"/>
            <p:cNvSpPr>
              <a:spLocks noChangeArrowheads="1"/>
            </p:cNvSpPr>
            <p:nvPr/>
          </p:nvSpPr>
          <p:spPr bwMode="auto">
            <a:xfrm>
              <a:off x="1178832" y="5119235"/>
              <a:ext cx="1587500" cy="841375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1294" name="文本框 7"/>
            <p:cNvSpPr txBox="1">
              <a:spLocks noChangeArrowheads="1"/>
            </p:cNvSpPr>
            <p:nvPr/>
          </p:nvSpPr>
          <p:spPr bwMode="auto">
            <a:xfrm>
              <a:off x="1505857" y="5312229"/>
              <a:ext cx="93662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椭圆形标注 59"/>
          <p:cNvSpPr/>
          <p:nvPr/>
        </p:nvSpPr>
        <p:spPr bwMode="auto">
          <a:xfrm>
            <a:off x="10391775" y="2631625"/>
            <a:ext cx="1800225" cy="1247775"/>
          </a:xfrm>
          <a:prstGeom prst="wedgeEllipseCallout">
            <a:avLst>
              <a:gd name="adj1" fmla="val -65378"/>
              <a:gd name="adj2" fmla="val 10615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先串联，再并联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1317" grpId="0" animBg="1"/>
      <p:bldP spid="11318" grpId="0" animBg="1"/>
      <p:bldP spid="11319" grpId="0" animBg="1"/>
      <p:bldP spid="11320" grpId="0" animBg="1"/>
      <p:bldP spid="11321" grpId="0" animBg="1"/>
      <p:bldP spid="11322" grpId="0" animBg="1"/>
      <p:bldP spid="11323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1"/>
          <p:cNvSpPr>
            <a:spLocks noChangeArrowheads="1"/>
          </p:cNvSpPr>
          <p:nvPr/>
        </p:nvSpPr>
        <p:spPr bwMode="auto">
          <a:xfrm>
            <a:off x="4166951" y="1484383"/>
            <a:ext cx="29686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串联电路和并联电路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83988" y="2125733"/>
          <a:ext cx="10755085" cy="424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42"/>
                <a:gridCol w="2531292"/>
                <a:gridCol w="1808479"/>
                <a:gridCol w="1901372"/>
                <a:gridCol w="2743200"/>
              </a:tblGrid>
              <a:tr h="129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连接方式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电路图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电流路径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工作特点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开关控制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</a:tr>
              <a:tr h="14724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串联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</a:tr>
              <a:tr h="14724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并联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538551" y="3957708"/>
            <a:ext cx="11525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043501" y="4976883"/>
            <a:ext cx="172878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用电器独立工作互不影响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8992951" y="3537021"/>
            <a:ext cx="22987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开关控制整个电路，与位置无关</a:t>
            </a:r>
            <a:endParaRPr lang="zh-CN" alt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459176" y="5383283"/>
            <a:ext cx="12969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7049851" y="3540196"/>
            <a:ext cx="173037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用电器同时工作相互影响</a:t>
            </a:r>
            <a:endParaRPr lang="zh-CN" alt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9015176" y="5029271"/>
            <a:ext cx="2479675" cy="1201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干路开关控制整个电路，支路开关控制所在支路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32"/>
          <p:cNvGrpSpPr/>
          <p:nvPr/>
        </p:nvGrpSpPr>
        <p:grpSpPr bwMode="auto">
          <a:xfrm>
            <a:off x="3087451" y="3495746"/>
            <a:ext cx="1554162" cy="1303337"/>
            <a:chOff x="0" y="0"/>
            <a:chExt cx="1009" cy="868"/>
          </a:xfrm>
        </p:grpSpPr>
        <p:sp>
          <p:nvSpPr>
            <p:cNvPr id="18486" name="Rectangle 33"/>
            <p:cNvSpPr>
              <a:spLocks noChangeArrowheads="1"/>
            </p:cNvSpPr>
            <p:nvPr/>
          </p:nvSpPr>
          <p:spPr bwMode="auto">
            <a:xfrm>
              <a:off x="0" y="116"/>
              <a:ext cx="986" cy="4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487" name="Group 34"/>
            <p:cNvGrpSpPr/>
            <p:nvPr/>
          </p:nvGrpSpPr>
          <p:grpSpPr bwMode="auto">
            <a:xfrm>
              <a:off x="677" y="0"/>
              <a:ext cx="48" cy="223"/>
              <a:chOff x="0" y="0"/>
              <a:chExt cx="91" cy="476"/>
            </a:xfrm>
          </p:grpSpPr>
          <p:sp>
            <p:nvSpPr>
              <p:cNvPr id="18496" name="Rectangle 35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97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98" name="Line 33"/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88" name="Group 38"/>
            <p:cNvGrpSpPr/>
            <p:nvPr/>
          </p:nvGrpSpPr>
          <p:grpSpPr bwMode="auto">
            <a:xfrm>
              <a:off x="167" y="58"/>
              <a:ext cx="165" cy="93"/>
              <a:chOff x="0" y="0"/>
              <a:chExt cx="317" cy="182"/>
            </a:xfrm>
          </p:grpSpPr>
          <p:sp>
            <p:nvSpPr>
              <p:cNvPr id="18493" name="Rectangle 39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94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95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89" name="AutoShape 21"/>
            <p:cNvSpPr>
              <a:spLocks noChangeArrowheads="1"/>
            </p:cNvSpPr>
            <p:nvPr/>
          </p:nvSpPr>
          <p:spPr bwMode="auto">
            <a:xfrm>
              <a:off x="190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90" name="AutoShape 21"/>
            <p:cNvSpPr>
              <a:spLocks noChangeArrowheads="1"/>
            </p:cNvSpPr>
            <p:nvPr/>
          </p:nvSpPr>
          <p:spPr bwMode="auto">
            <a:xfrm>
              <a:off x="617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91" name="Rectangle 44"/>
            <p:cNvSpPr>
              <a:spLocks noChangeArrowheads="1"/>
            </p:cNvSpPr>
            <p:nvPr/>
          </p:nvSpPr>
          <p:spPr bwMode="auto">
            <a:xfrm>
              <a:off x="726" y="590"/>
              <a:ext cx="283" cy="2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8492" name="Rectangle 45"/>
            <p:cNvSpPr>
              <a:spLocks noChangeArrowheads="1"/>
            </p:cNvSpPr>
            <p:nvPr/>
          </p:nvSpPr>
          <p:spPr bwMode="auto">
            <a:xfrm>
              <a:off x="270" y="604"/>
              <a:ext cx="284" cy="2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46"/>
          <p:cNvGrpSpPr/>
          <p:nvPr/>
        </p:nvGrpSpPr>
        <p:grpSpPr bwMode="auto">
          <a:xfrm>
            <a:off x="3087451" y="4921321"/>
            <a:ext cx="1512887" cy="1511300"/>
            <a:chOff x="0" y="0"/>
            <a:chExt cx="896" cy="901"/>
          </a:xfrm>
        </p:grpSpPr>
        <p:sp>
          <p:nvSpPr>
            <p:cNvPr id="18471" name="Rectangle 47"/>
            <p:cNvSpPr>
              <a:spLocks noChangeArrowheads="1"/>
            </p:cNvSpPr>
            <p:nvPr/>
          </p:nvSpPr>
          <p:spPr bwMode="auto">
            <a:xfrm>
              <a:off x="0" y="249"/>
              <a:ext cx="896" cy="5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472" name="Group 48"/>
            <p:cNvGrpSpPr/>
            <p:nvPr/>
          </p:nvGrpSpPr>
          <p:grpSpPr bwMode="auto">
            <a:xfrm>
              <a:off x="567" y="703"/>
              <a:ext cx="44" cy="196"/>
              <a:chOff x="0" y="0"/>
              <a:chExt cx="91" cy="476"/>
            </a:xfrm>
          </p:grpSpPr>
          <p:sp>
            <p:nvSpPr>
              <p:cNvPr id="18483" name="Rectangle 49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84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85" name="Line 33"/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73" name="Group 52"/>
            <p:cNvGrpSpPr/>
            <p:nvPr/>
          </p:nvGrpSpPr>
          <p:grpSpPr bwMode="auto">
            <a:xfrm>
              <a:off x="113" y="733"/>
              <a:ext cx="152" cy="84"/>
              <a:chOff x="0" y="0"/>
              <a:chExt cx="317" cy="182"/>
            </a:xfrm>
          </p:grpSpPr>
          <p:sp>
            <p:nvSpPr>
              <p:cNvPr id="18480" name="Rectangle 53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81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82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74" name="AutoShape 21"/>
            <p:cNvSpPr>
              <a:spLocks noChangeArrowheads="1"/>
            </p:cNvSpPr>
            <p:nvPr/>
          </p:nvSpPr>
          <p:spPr bwMode="auto">
            <a:xfrm>
              <a:off x="385" y="15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499" y="476"/>
              <a:ext cx="259" cy="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8476" name="Rectangle 58"/>
            <p:cNvSpPr>
              <a:spLocks noChangeArrowheads="1"/>
            </p:cNvSpPr>
            <p:nvPr/>
          </p:nvSpPr>
          <p:spPr bwMode="auto">
            <a:xfrm>
              <a:off x="476" y="0"/>
              <a:ext cx="258" cy="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8477" name="Line 59"/>
            <p:cNvSpPr>
              <a:spLocks noChangeShapeType="1"/>
            </p:cNvSpPr>
            <p:nvPr/>
          </p:nvSpPr>
          <p:spPr bwMode="auto">
            <a:xfrm>
              <a:off x="0" y="521"/>
              <a:ext cx="8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AutoShape 21"/>
            <p:cNvSpPr>
              <a:spLocks noChangeArrowheads="1"/>
            </p:cNvSpPr>
            <p:nvPr/>
          </p:nvSpPr>
          <p:spPr bwMode="auto">
            <a:xfrm>
              <a:off x="385" y="41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79" name="Rectangle 61"/>
            <p:cNvSpPr>
              <a:spLocks noChangeArrowheads="1"/>
            </p:cNvSpPr>
            <p:nvPr/>
          </p:nvSpPr>
          <p:spPr bwMode="auto">
            <a:xfrm>
              <a:off x="113" y="521"/>
              <a:ext cx="250" cy="2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</a:rPr>
                <a:t>s</a:t>
              </a:r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 descr="2-14 家庭电路都是并联电路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8301" y="1635298"/>
            <a:ext cx="622935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809842" y="4979934"/>
            <a:ext cx="806450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家庭中的电灯、电扇、电冰箱、电视机、电脑等用电器大多是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在电路中的。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013042" y="5785023"/>
            <a:ext cx="817245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用来装饰居室、烘托欢乐气氛的彩色小灯泡，有些就是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串联和并联组合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而成的。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文本框 3"/>
          <p:cNvSpPr txBox="1">
            <a:spLocks noChangeArrowheads="1"/>
          </p:cNvSpPr>
          <p:nvPr/>
        </p:nvSpPr>
        <p:spPr bwMode="auto">
          <a:xfrm>
            <a:off x="2119302" y="895977"/>
            <a:ext cx="4637088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三、生活中的电路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961">
            <a:off x="7292291" y="3279281"/>
            <a:ext cx="821411" cy="1508497"/>
          </a:xfrm>
          <a:prstGeom prst="rect">
            <a:avLst/>
          </a:prstGeom>
        </p:spPr>
      </p:pic>
      <p:sp>
        <p:nvSpPr>
          <p:cNvPr id="8" name="TextBox 18"/>
          <p:cNvSpPr>
            <a:spLocks noChangeArrowheads="1"/>
          </p:cNvSpPr>
          <p:nvPr/>
        </p:nvSpPr>
        <p:spPr bwMode="auto">
          <a:xfrm>
            <a:off x="7770576" y="1375628"/>
            <a:ext cx="3681412" cy="2419945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判断电路是串联还是并联的方法：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①根据各用电器能否各自独立工作来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判断；②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根据电流路径的多少来判断</a:t>
            </a:r>
            <a:endParaRPr lang="en-US" altLang="zh-CN" sz="2400" dirty="0" smtClean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896938" y="1500188"/>
            <a:ext cx="67325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．根据电路图连接实物电路。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7" name="Group 6"/>
          <p:cNvGrpSpPr/>
          <p:nvPr/>
        </p:nvGrpSpPr>
        <p:grpSpPr bwMode="auto">
          <a:xfrm>
            <a:off x="1619250" y="2463800"/>
            <a:ext cx="2808288" cy="2530475"/>
            <a:chOff x="0" y="0"/>
            <a:chExt cx="1769" cy="1594"/>
          </a:xfrm>
        </p:grpSpPr>
        <p:sp>
          <p:nvSpPr>
            <p:cNvPr id="13341" name="Rectangle 102"/>
            <p:cNvSpPr>
              <a:spLocks noChangeArrowheads="1"/>
            </p:cNvSpPr>
            <p:nvPr/>
          </p:nvSpPr>
          <p:spPr bwMode="auto">
            <a:xfrm>
              <a:off x="0" y="136"/>
              <a:ext cx="1769" cy="1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2" name="Line 51"/>
            <p:cNvSpPr>
              <a:spLocks noChangeShapeType="1"/>
            </p:cNvSpPr>
            <p:nvPr/>
          </p:nvSpPr>
          <p:spPr bwMode="auto">
            <a:xfrm>
              <a:off x="0" y="771"/>
              <a:ext cx="17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43" name="Group 9"/>
            <p:cNvGrpSpPr/>
            <p:nvPr/>
          </p:nvGrpSpPr>
          <p:grpSpPr bwMode="auto">
            <a:xfrm>
              <a:off x="998" y="1180"/>
              <a:ext cx="85" cy="340"/>
              <a:chOff x="0" y="0"/>
              <a:chExt cx="85" cy="340"/>
            </a:xfrm>
          </p:grpSpPr>
          <p:sp>
            <p:nvSpPr>
              <p:cNvPr id="13358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9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0" name="Line 25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4" name="Group 13"/>
            <p:cNvGrpSpPr/>
            <p:nvPr/>
          </p:nvGrpSpPr>
          <p:grpSpPr bwMode="auto">
            <a:xfrm>
              <a:off x="227" y="1248"/>
              <a:ext cx="283" cy="170"/>
              <a:chOff x="0" y="0"/>
              <a:chExt cx="256" cy="142"/>
            </a:xfrm>
          </p:grpSpPr>
          <p:sp>
            <p:nvSpPr>
              <p:cNvPr id="13355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6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7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345" name="Group 17"/>
            <p:cNvGrpSpPr/>
            <p:nvPr/>
          </p:nvGrpSpPr>
          <p:grpSpPr bwMode="auto">
            <a:xfrm>
              <a:off x="1202" y="34"/>
              <a:ext cx="283" cy="170"/>
              <a:chOff x="0" y="0"/>
              <a:chExt cx="256" cy="142"/>
            </a:xfrm>
          </p:grpSpPr>
          <p:sp>
            <p:nvSpPr>
              <p:cNvPr id="13352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3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4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346" name="AutoShape 44"/>
            <p:cNvSpPr>
              <a:spLocks noChangeArrowheads="1"/>
            </p:cNvSpPr>
            <p:nvPr/>
          </p:nvSpPr>
          <p:spPr bwMode="auto">
            <a:xfrm>
              <a:off x="408" y="0"/>
              <a:ext cx="295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7" name="AutoShape 44"/>
            <p:cNvSpPr>
              <a:spLocks noChangeArrowheads="1"/>
            </p:cNvSpPr>
            <p:nvPr/>
          </p:nvSpPr>
          <p:spPr bwMode="auto">
            <a:xfrm>
              <a:off x="749" y="612"/>
              <a:ext cx="294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8" name="Text Box 45"/>
            <p:cNvSpPr txBox="1">
              <a:spLocks noChangeArrowheads="1"/>
            </p:cNvSpPr>
            <p:nvPr/>
          </p:nvSpPr>
          <p:spPr bwMode="auto">
            <a:xfrm>
              <a:off x="227" y="159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9" name="Text Box 50"/>
            <p:cNvSpPr txBox="1">
              <a:spLocks noChangeArrowheads="1"/>
            </p:cNvSpPr>
            <p:nvPr/>
          </p:nvSpPr>
          <p:spPr bwMode="auto">
            <a:xfrm>
              <a:off x="561" y="817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50" name="Text Box 99"/>
            <p:cNvSpPr txBox="1">
              <a:spLocks noChangeArrowheads="1"/>
            </p:cNvSpPr>
            <p:nvPr/>
          </p:nvSpPr>
          <p:spPr bwMode="auto">
            <a:xfrm>
              <a:off x="1265" y="159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51" name="Text Box 99"/>
            <p:cNvSpPr txBox="1">
              <a:spLocks noChangeArrowheads="1"/>
            </p:cNvSpPr>
            <p:nvPr/>
          </p:nvSpPr>
          <p:spPr bwMode="auto">
            <a:xfrm>
              <a:off x="318" y="1361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18" name="Group 27"/>
          <p:cNvGrpSpPr/>
          <p:nvPr/>
        </p:nvGrpSpPr>
        <p:grpSpPr bwMode="auto">
          <a:xfrm>
            <a:off x="5611813" y="2268538"/>
            <a:ext cx="4284662" cy="3049587"/>
            <a:chOff x="0" y="0"/>
            <a:chExt cx="2699" cy="1921"/>
          </a:xfrm>
        </p:grpSpPr>
        <p:grpSp>
          <p:nvGrpSpPr>
            <p:cNvPr id="13319" name="Group 28"/>
            <p:cNvGrpSpPr/>
            <p:nvPr/>
          </p:nvGrpSpPr>
          <p:grpSpPr bwMode="auto">
            <a:xfrm>
              <a:off x="1519" y="0"/>
              <a:ext cx="227" cy="476"/>
              <a:chOff x="0" y="0"/>
              <a:chExt cx="1846" cy="3540"/>
            </a:xfrm>
          </p:grpSpPr>
          <p:sp>
            <p:nvSpPr>
              <p:cNvPr id="13335" name="AutoShap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6" name="Oval 30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7" name="WordArt 31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干电池</a:t>
                </a:r>
                <a:endParaRPr lang="zh-CN" altLang="en-US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8" name="AutoShape 32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9" name="Oval 33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WordArt 34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．</a:t>
                </a: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 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＋</a:t>
                </a:r>
                <a:endParaRPr lang="zh-CN" altLang="en-US" sz="24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320" name="Group 35"/>
            <p:cNvGrpSpPr/>
            <p:nvPr/>
          </p:nvGrpSpPr>
          <p:grpSpPr bwMode="auto">
            <a:xfrm>
              <a:off x="1950" y="22"/>
              <a:ext cx="227" cy="476"/>
              <a:chOff x="0" y="0"/>
              <a:chExt cx="1846" cy="3540"/>
            </a:xfrm>
          </p:grpSpPr>
          <p:sp>
            <p:nvSpPr>
              <p:cNvPr id="13329" name="AutoShape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0" name="Oval 37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1" name="WordArt 38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干电池</a:t>
                </a:r>
                <a:endParaRPr lang="zh-CN" altLang="en-US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2" name="AutoShape 39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3" name="Oval 40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WordArt 41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．</a:t>
                </a: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 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＋</a:t>
                </a:r>
                <a:endParaRPr lang="zh-CN" altLang="en-US" sz="24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321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882" y="1383"/>
              <a:ext cx="771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98" y="794"/>
              <a:ext cx="771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36" y="136"/>
              <a:ext cx="839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1270"/>
              <a:ext cx="839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Text Box 104"/>
            <p:cNvSpPr txBox="1">
              <a:spLocks noChangeArrowheads="1"/>
            </p:cNvSpPr>
            <p:nvPr/>
          </p:nvSpPr>
          <p:spPr bwMode="auto">
            <a:xfrm>
              <a:off x="1474" y="725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6" name="Text Box 109"/>
            <p:cNvSpPr txBox="1">
              <a:spLocks noChangeArrowheads="1"/>
            </p:cNvSpPr>
            <p:nvPr/>
          </p:nvSpPr>
          <p:spPr bwMode="auto">
            <a:xfrm>
              <a:off x="2358" y="1247"/>
              <a:ext cx="341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7" name="Text Box 99"/>
            <p:cNvSpPr txBox="1">
              <a:spLocks noChangeArrowheads="1"/>
            </p:cNvSpPr>
            <p:nvPr/>
          </p:nvSpPr>
          <p:spPr bwMode="auto">
            <a:xfrm>
              <a:off x="476" y="1202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28" name="Text Box 99"/>
            <p:cNvSpPr txBox="1">
              <a:spLocks noChangeArrowheads="1"/>
            </p:cNvSpPr>
            <p:nvPr/>
          </p:nvSpPr>
          <p:spPr bwMode="auto">
            <a:xfrm>
              <a:off x="521" y="68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2"/>
          <p:cNvGrpSpPr/>
          <p:nvPr/>
        </p:nvGrpSpPr>
        <p:grpSpPr bwMode="auto">
          <a:xfrm>
            <a:off x="2005771" y="2235319"/>
            <a:ext cx="3692525" cy="4111625"/>
            <a:chOff x="0" y="0"/>
            <a:chExt cx="2326" cy="2590"/>
          </a:xfrm>
        </p:grpSpPr>
        <p:grpSp>
          <p:nvGrpSpPr>
            <p:cNvPr id="14379" name="Group 3"/>
            <p:cNvGrpSpPr/>
            <p:nvPr/>
          </p:nvGrpSpPr>
          <p:grpSpPr bwMode="auto">
            <a:xfrm>
              <a:off x="136" y="302"/>
              <a:ext cx="1956" cy="2288"/>
              <a:chOff x="0" y="0"/>
              <a:chExt cx="1956" cy="2288"/>
            </a:xfrm>
          </p:grpSpPr>
          <p:pic>
            <p:nvPicPr>
              <p:cNvPr id="14386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77" y="1814"/>
                <a:ext cx="1202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7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" y="982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8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29" y="952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9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1021" y="0"/>
                <a:ext cx="839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90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0" y="45"/>
                <a:ext cx="839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91" name="Text Box 104"/>
              <p:cNvSpPr txBox="1">
                <a:spLocks noChangeArrowheads="1"/>
              </p:cNvSpPr>
              <p:nvPr/>
            </p:nvSpPr>
            <p:spPr bwMode="auto">
              <a:xfrm>
                <a:off x="1588" y="953"/>
                <a:ext cx="368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altLang="zh-CN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2" name="Text Box 109"/>
              <p:cNvSpPr txBox="1">
                <a:spLocks noChangeArrowheads="1"/>
              </p:cNvSpPr>
              <p:nvPr/>
            </p:nvSpPr>
            <p:spPr bwMode="auto">
              <a:xfrm>
                <a:off x="499" y="953"/>
                <a:ext cx="341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altLang="zh-CN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3" name="Text Box 99"/>
              <p:cNvSpPr txBox="1">
                <a:spLocks noChangeArrowheads="1"/>
              </p:cNvSpPr>
              <p:nvPr/>
            </p:nvSpPr>
            <p:spPr bwMode="auto">
              <a:xfrm>
                <a:off x="313" y="499"/>
                <a:ext cx="368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en-US" altLang="zh-CN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4" name="Text Box 99"/>
              <p:cNvSpPr txBox="1">
                <a:spLocks noChangeArrowheads="1"/>
              </p:cNvSpPr>
              <p:nvPr/>
            </p:nvSpPr>
            <p:spPr bwMode="auto">
              <a:xfrm>
                <a:off x="1316" y="453"/>
                <a:ext cx="368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en-US" altLang="zh-CN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380" name="未知"/>
            <p:cNvSpPr/>
            <p:nvPr/>
          </p:nvSpPr>
          <p:spPr bwMode="auto">
            <a:xfrm>
              <a:off x="1452" y="665"/>
              <a:ext cx="874" cy="1788"/>
            </a:xfrm>
            <a:custGeom>
              <a:avLst/>
              <a:gdLst>
                <a:gd name="T0" fmla="*/ 0 w 874"/>
                <a:gd name="T1" fmla="*/ 1746 h 1788"/>
                <a:gd name="T2" fmla="*/ 385 w 874"/>
                <a:gd name="T3" fmla="*/ 1701 h 1788"/>
                <a:gd name="T4" fmla="*/ 794 w 874"/>
                <a:gd name="T5" fmla="*/ 1225 h 1788"/>
                <a:gd name="T6" fmla="*/ 862 w 874"/>
                <a:gd name="T7" fmla="*/ 817 h 1788"/>
                <a:gd name="T8" fmla="*/ 748 w 874"/>
                <a:gd name="T9" fmla="*/ 386 h 1788"/>
                <a:gd name="T10" fmla="*/ 567 w 874"/>
                <a:gd name="T11" fmla="*/ 159 h 1788"/>
                <a:gd name="T12" fmla="*/ 340 w 874"/>
                <a:gd name="T13" fmla="*/ 0 h 17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4"/>
                <a:gd name="T22" fmla="*/ 0 h 1788"/>
                <a:gd name="T23" fmla="*/ 874 w 874"/>
                <a:gd name="T24" fmla="*/ 1788 h 17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4" h="1788">
                  <a:moveTo>
                    <a:pt x="0" y="1746"/>
                  </a:moveTo>
                  <a:cubicBezTo>
                    <a:pt x="126" y="1767"/>
                    <a:pt x="253" y="1788"/>
                    <a:pt x="385" y="1701"/>
                  </a:cubicBezTo>
                  <a:cubicBezTo>
                    <a:pt x="517" y="1614"/>
                    <a:pt x="714" y="1372"/>
                    <a:pt x="794" y="1225"/>
                  </a:cubicBezTo>
                  <a:cubicBezTo>
                    <a:pt x="874" y="1078"/>
                    <a:pt x="870" y="957"/>
                    <a:pt x="862" y="817"/>
                  </a:cubicBezTo>
                  <a:cubicBezTo>
                    <a:pt x="854" y="677"/>
                    <a:pt x="797" y="496"/>
                    <a:pt x="748" y="386"/>
                  </a:cubicBezTo>
                  <a:cubicBezTo>
                    <a:pt x="699" y="276"/>
                    <a:pt x="635" y="223"/>
                    <a:pt x="567" y="159"/>
                  </a:cubicBezTo>
                  <a:cubicBezTo>
                    <a:pt x="499" y="95"/>
                    <a:pt x="419" y="47"/>
                    <a:pt x="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81" name="未知"/>
            <p:cNvSpPr/>
            <p:nvPr/>
          </p:nvSpPr>
          <p:spPr bwMode="auto">
            <a:xfrm>
              <a:off x="777" y="0"/>
              <a:ext cx="1443" cy="740"/>
            </a:xfrm>
            <a:custGeom>
              <a:avLst/>
              <a:gdLst>
                <a:gd name="T0" fmla="*/ 1043 w 1443"/>
                <a:gd name="T1" fmla="*/ 688 h 740"/>
                <a:gd name="T2" fmla="*/ 1292 w 1443"/>
                <a:gd name="T3" fmla="*/ 574 h 740"/>
                <a:gd name="T4" fmla="*/ 1360 w 1443"/>
                <a:gd name="T5" fmla="*/ 212 h 740"/>
                <a:gd name="T6" fmla="*/ 793 w 1443"/>
                <a:gd name="T7" fmla="*/ 7 h 740"/>
                <a:gd name="T8" fmla="*/ 385 w 1443"/>
                <a:gd name="T9" fmla="*/ 257 h 740"/>
                <a:gd name="T10" fmla="*/ 136 w 1443"/>
                <a:gd name="T11" fmla="*/ 665 h 740"/>
                <a:gd name="T12" fmla="*/ 0 w 1443"/>
                <a:gd name="T13" fmla="*/ 710 h 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3"/>
                <a:gd name="T22" fmla="*/ 0 h 740"/>
                <a:gd name="T23" fmla="*/ 1443 w 1443"/>
                <a:gd name="T24" fmla="*/ 740 h 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3" h="740">
                  <a:moveTo>
                    <a:pt x="1043" y="688"/>
                  </a:moveTo>
                  <a:cubicBezTo>
                    <a:pt x="1141" y="670"/>
                    <a:pt x="1239" y="653"/>
                    <a:pt x="1292" y="574"/>
                  </a:cubicBezTo>
                  <a:cubicBezTo>
                    <a:pt x="1345" y="495"/>
                    <a:pt x="1443" y="306"/>
                    <a:pt x="1360" y="212"/>
                  </a:cubicBezTo>
                  <a:cubicBezTo>
                    <a:pt x="1277" y="118"/>
                    <a:pt x="955" y="0"/>
                    <a:pt x="793" y="7"/>
                  </a:cubicBezTo>
                  <a:cubicBezTo>
                    <a:pt x="631" y="14"/>
                    <a:pt x="494" y="147"/>
                    <a:pt x="385" y="257"/>
                  </a:cubicBezTo>
                  <a:cubicBezTo>
                    <a:pt x="276" y="367"/>
                    <a:pt x="200" y="590"/>
                    <a:pt x="136" y="665"/>
                  </a:cubicBezTo>
                  <a:cubicBezTo>
                    <a:pt x="72" y="740"/>
                    <a:pt x="36" y="725"/>
                    <a:pt x="0" y="7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82" name="未知"/>
            <p:cNvSpPr/>
            <p:nvPr/>
          </p:nvSpPr>
          <p:spPr bwMode="auto">
            <a:xfrm>
              <a:off x="0" y="733"/>
              <a:ext cx="310" cy="926"/>
            </a:xfrm>
            <a:custGeom>
              <a:avLst/>
              <a:gdLst>
                <a:gd name="T0" fmla="*/ 310 w 310"/>
                <a:gd name="T1" fmla="*/ 0 h 926"/>
                <a:gd name="T2" fmla="*/ 38 w 310"/>
                <a:gd name="T3" fmla="*/ 386 h 926"/>
                <a:gd name="T4" fmla="*/ 83 w 310"/>
                <a:gd name="T5" fmla="*/ 839 h 926"/>
                <a:gd name="T6" fmla="*/ 310 w 310"/>
                <a:gd name="T7" fmla="*/ 907 h 9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926"/>
                <a:gd name="T14" fmla="*/ 310 w 310"/>
                <a:gd name="T15" fmla="*/ 926 h 9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926">
                  <a:moveTo>
                    <a:pt x="310" y="0"/>
                  </a:moveTo>
                  <a:cubicBezTo>
                    <a:pt x="193" y="123"/>
                    <a:pt x="76" y="246"/>
                    <a:pt x="38" y="386"/>
                  </a:cubicBezTo>
                  <a:cubicBezTo>
                    <a:pt x="0" y="526"/>
                    <a:pt x="38" y="752"/>
                    <a:pt x="83" y="839"/>
                  </a:cubicBezTo>
                  <a:cubicBezTo>
                    <a:pt x="128" y="926"/>
                    <a:pt x="272" y="896"/>
                    <a:pt x="310" y="90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83" name="未知"/>
            <p:cNvSpPr/>
            <p:nvPr/>
          </p:nvSpPr>
          <p:spPr bwMode="auto">
            <a:xfrm>
              <a:off x="840" y="1595"/>
              <a:ext cx="1109" cy="426"/>
            </a:xfrm>
            <a:custGeom>
              <a:avLst/>
              <a:gdLst>
                <a:gd name="T0" fmla="*/ 0 w 1109"/>
                <a:gd name="T1" fmla="*/ 68 h 426"/>
                <a:gd name="T2" fmla="*/ 281 w 1109"/>
                <a:gd name="T3" fmla="*/ 338 h 426"/>
                <a:gd name="T4" fmla="*/ 618 w 1109"/>
                <a:gd name="T5" fmla="*/ 411 h 426"/>
                <a:gd name="T6" fmla="*/ 863 w 1109"/>
                <a:gd name="T7" fmla="*/ 378 h 426"/>
                <a:gd name="T8" fmla="*/ 1075 w 1109"/>
                <a:gd name="T9" fmla="*/ 120 h 426"/>
                <a:gd name="T10" fmla="*/ 1065 w 1109"/>
                <a:gd name="T11" fmla="*/ 0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9"/>
                <a:gd name="T19" fmla="*/ 0 h 426"/>
                <a:gd name="T20" fmla="*/ 1109 w 1109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9" h="426">
                  <a:moveTo>
                    <a:pt x="0" y="68"/>
                  </a:moveTo>
                  <a:cubicBezTo>
                    <a:pt x="47" y="113"/>
                    <a:pt x="178" y="281"/>
                    <a:pt x="281" y="338"/>
                  </a:cubicBezTo>
                  <a:cubicBezTo>
                    <a:pt x="384" y="395"/>
                    <a:pt x="521" y="404"/>
                    <a:pt x="618" y="411"/>
                  </a:cubicBezTo>
                  <a:cubicBezTo>
                    <a:pt x="715" y="418"/>
                    <a:pt x="787" y="426"/>
                    <a:pt x="863" y="378"/>
                  </a:cubicBezTo>
                  <a:cubicBezTo>
                    <a:pt x="939" y="330"/>
                    <a:pt x="1041" y="183"/>
                    <a:pt x="1075" y="120"/>
                  </a:cubicBezTo>
                  <a:cubicBezTo>
                    <a:pt x="1109" y="57"/>
                    <a:pt x="1067" y="25"/>
                    <a:pt x="106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84" name="未知"/>
            <p:cNvSpPr/>
            <p:nvPr/>
          </p:nvSpPr>
          <p:spPr bwMode="auto">
            <a:xfrm>
              <a:off x="1078" y="665"/>
              <a:ext cx="347" cy="968"/>
            </a:xfrm>
            <a:custGeom>
              <a:avLst/>
              <a:gdLst>
                <a:gd name="T0" fmla="*/ 234 w 347"/>
                <a:gd name="T1" fmla="*/ 0 h 968"/>
                <a:gd name="T2" fmla="*/ 132 w 347"/>
                <a:gd name="T3" fmla="*/ 136 h 968"/>
                <a:gd name="T4" fmla="*/ 39 w 347"/>
                <a:gd name="T5" fmla="*/ 348 h 968"/>
                <a:gd name="T6" fmla="*/ 26 w 347"/>
                <a:gd name="T7" fmla="*/ 692 h 968"/>
                <a:gd name="T8" fmla="*/ 198 w 347"/>
                <a:gd name="T9" fmla="*/ 924 h 968"/>
                <a:gd name="T10" fmla="*/ 347 w 347"/>
                <a:gd name="T11" fmla="*/ 953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968"/>
                <a:gd name="T20" fmla="*/ 347 w 347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968">
                  <a:moveTo>
                    <a:pt x="234" y="0"/>
                  </a:moveTo>
                  <a:cubicBezTo>
                    <a:pt x="217" y="23"/>
                    <a:pt x="164" y="78"/>
                    <a:pt x="132" y="136"/>
                  </a:cubicBezTo>
                  <a:cubicBezTo>
                    <a:pt x="100" y="194"/>
                    <a:pt x="57" y="255"/>
                    <a:pt x="39" y="348"/>
                  </a:cubicBezTo>
                  <a:cubicBezTo>
                    <a:pt x="21" y="441"/>
                    <a:pt x="0" y="596"/>
                    <a:pt x="26" y="692"/>
                  </a:cubicBezTo>
                  <a:cubicBezTo>
                    <a:pt x="52" y="788"/>
                    <a:pt x="144" y="880"/>
                    <a:pt x="198" y="924"/>
                  </a:cubicBezTo>
                  <a:cubicBezTo>
                    <a:pt x="252" y="968"/>
                    <a:pt x="316" y="947"/>
                    <a:pt x="347" y="9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85" name="未知"/>
            <p:cNvSpPr/>
            <p:nvPr/>
          </p:nvSpPr>
          <p:spPr bwMode="auto">
            <a:xfrm>
              <a:off x="65" y="1636"/>
              <a:ext cx="734" cy="776"/>
            </a:xfrm>
            <a:custGeom>
              <a:avLst/>
              <a:gdLst>
                <a:gd name="T0" fmla="*/ 734 w 734"/>
                <a:gd name="T1" fmla="*/ 0 h 776"/>
                <a:gd name="T2" fmla="*/ 472 w 734"/>
                <a:gd name="T3" fmla="*/ 207 h 776"/>
                <a:gd name="T4" fmla="*/ 61 w 734"/>
                <a:gd name="T5" fmla="*/ 373 h 776"/>
                <a:gd name="T6" fmla="*/ 107 w 734"/>
                <a:gd name="T7" fmla="*/ 710 h 776"/>
                <a:gd name="T8" fmla="*/ 326 w 734"/>
                <a:gd name="T9" fmla="*/ 771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4"/>
                <a:gd name="T16" fmla="*/ 0 h 776"/>
                <a:gd name="T17" fmla="*/ 734 w 734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4" h="776">
                  <a:moveTo>
                    <a:pt x="734" y="0"/>
                  </a:moveTo>
                  <a:cubicBezTo>
                    <a:pt x="690" y="35"/>
                    <a:pt x="584" y="145"/>
                    <a:pt x="472" y="207"/>
                  </a:cubicBezTo>
                  <a:cubicBezTo>
                    <a:pt x="360" y="269"/>
                    <a:pt x="122" y="289"/>
                    <a:pt x="61" y="373"/>
                  </a:cubicBezTo>
                  <a:cubicBezTo>
                    <a:pt x="0" y="457"/>
                    <a:pt x="63" y="644"/>
                    <a:pt x="107" y="710"/>
                  </a:cubicBezTo>
                  <a:cubicBezTo>
                    <a:pt x="151" y="776"/>
                    <a:pt x="281" y="758"/>
                    <a:pt x="326" y="7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2616958" y="1406644"/>
            <a:ext cx="67325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．根据实物电路画电路图。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7"/>
          <p:cNvGrpSpPr/>
          <p:nvPr/>
        </p:nvGrpSpPr>
        <p:grpSpPr bwMode="auto">
          <a:xfrm>
            <a:off x="7476296" y="3279894"/>
            <a:ext cx="2808287" cy="2447925"/>
            <a:chOff x="7831138" y="2706688"/>
            <a:chExt cx="2808287" cy="2447925"/>
          </a:xfrm>
        </p:grpSpPr>
        <p:grpSp>
          <p:nvGrpSpPr>
            <p:cNvPr id="14343" name="组合 56"/>
            <p:cNvGrpSpPr/>
            <p:nvPr/>
          </p:nvGrpSpPr>
          <p:grpSpPr bwMode="auto">
            <a:xfrm>
              <a:off x="7831138" y="2706688"/>
              <a:ext cx="2808287" cy="2447925"/>
              <a:chOff x="7831138" y="2706688"/>
              <a:chExt cx="2808287" cy="2447925"/>
            </a:xfrm>
          </p:grpSpPr>
          <p:grpSp>
            <p:nvGrpSpPr>
              <p:cNvPr id="14347" name="组合 67"/>
              <p:cNvGrpSpPr/>
              <p:nvPr/>
            </p:nvGrpSpPr>
            <p:grpSpPr bwMode="auto">
              <a:xfrm>
                <a:off x="7831138" y="2706688"/>
                <a:ext cx="2808287" cy="2447925"/>
                <a:chOff x="5291138" y="3141665"/>
                <a:chExt cx="2808287" cy="2447923"/>
              </a:xfrm>
            </p:grpSpPr>
            <p:grpSp>
              <p:nvGrpSpPr>
                <p:cNvPr id="14349" name="Group 24"/>
                <p:cNvGrpSpPr/>
                <p:nvPr/>
              </p:nvGrpSpPr>
              <p:grpSpPr bwMode="auto">
                <a:xfrm>
                  <a:off x="5291138" y="4356100"/>
                  <a:ext cx="2808287" cy="1233488"/>
                  <a:chOff x="0" y="-6"/>
                  <a:chExt cx="1769" cy="777"/>
                </a:xfrm>
              </p:grpSpPr>
              <p:grpSp>
                <p:nvGrpSpPr>
                  <p:cNvPr id="14371" name="Group 25"/>
                  <p:cNvGrpSpPr/>
                  <p:nvPr/>
                </p:nvGrpSpPr>
                <p:grpSpPr bwMode="auto">
                  <a:xfrm flipV="1">
                    <a:off x="0" y="-6"/>
                    <a:ext cx="1769" cy="619"/>
                    <a:chOff x="0" y="0"/>
                    <a:chExt cx="1769" cy="619"/>
                  </a:xfrm>
                </p:grpSpPr>
                <p:sp>
                  <p:nvSpPr>
                    <p:cNvPr id="14376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"/>
                      <a:ext cx="176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77" name="Line 5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-306" y="306"/>
                      <a:ext cx="61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78" name="Line 5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463" y="313"/>
                      <a:ext cx="61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372" name="Group 29"/>
                  <p:cNvGrpSpPr/>
                  <p:nvPr/>
                </p:nvGrpSpPr>
                <p:grpSpPr bwMode="auto">
                  <a:xfrm>
                    <a:off x="821" y="431"/>
                    <a:ext cx="85" cy="340"/>
                    <a:chOff x="0" y="0"/>
                    <a:chExt cx="85" cy="340"/>
                  </a:xfrm>
                </p:grpSpPr>
                <p:sp>
                  <p:nvSpPr>
                    <p:cNvPr id="14373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3"/>
                      <a:ext cx="85" cy="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437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0" cy="3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7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" y="85"/>
                      <a:ext cx="0" cy="17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4350" name="Group 33"/>
                <p:cNvGrpSpPr/>
                <p:nvPr/>
              </p:nvGrpSpPr>
              <p:grpSpPr bwMode="auto">
                <a:xfrm>
                  <a:off x="5291138" y="3141665"/>
                  <a:ext cx="2808287" cy="1204909"/>
                  <a:chOff x="0" y="0"/>
                  <a:chExt cx="1769" cy="759"/>
                </a:xfrm>
              </p:grpSpPr>
              <p:grpSp>
                <p:nvGrpSpPr>
                  <p:cNvPr id="14360" name="Group 34"/>
                  <p:cNvGrpSpPr/>
                  <p:nvPr/>
                </p:nvGrpSpPr>
                <p:grpSpPr bwMode="auto">
                  <a:xfrm>
                    <a:off x="0" y="140"/>
                    <a:ext cx="1769" cy="619"/>
                    <a:chOff x="0" y="0"/>
                    <a:chExt cx="1769" cy="619"/>
                  </a:xfrm>
                </p:grpSpPr>
                <p:sp>
                  <p:nvSpPr>
                    <p:cNvPr id="14368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"/>
                      <a:ext cx="176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69" name="Line 5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-306" y="306"/>
                      <a:ext cx="61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70" name="Line 5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463" y="313"/>
                      <a:ext cx="61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361" name="Group 38"/>
                  <p:cNvGrpSpPr/>
                  <p:nvPr/>
                </p:nvGrpSpPr>
                <p:grpSpPr bwMode="auto">
                  <a:xfrm>
                    <a:off x="1225" y="37"/>
                    <a:ext cx="283" cy="170"/>
                    <a:chOff x="0" y="0"/>
                    <a:chExt cx="256" cy="142"/>
                  </a:xfrm>
                </p:grpSpPr>
                <p:sp>
                  <p:nvSpPr>
                    <p:cNvPr id="14365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0"/>
                      <a:ext cx="226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4366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" y="0"/>
                      <a:ext cx="227" cy="8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67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7"/>
                      <a:ext cx="57" cy="5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4362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15" y="0"/>
                    <a:ext cx="295" cy="295"/>
                  </a:xfrm>
                  <a:prstGeom prst="flowChartSummingJunct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36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" y="159"/>
                    <a:ext cx="482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L</a:t>
                    </a:r>
                    <a:r>
                      <a:rPr lang="en-US" altLang="zh-CN" sz="2400" baseline="-250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endParaRPr lang="en-US" altLang="zh-CN" sz="2400" baseline="-25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364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3" y="183"/>
                    <a:ext cx="368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S</a:t>
                    </a:r>
                    <a:r>
                      <a:rPr lang="en-US" altLang="zh-CN" sz="2400" baseline="-250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</a:t>
                    </a:r>
                    <a:endParaRPr lang="en-US" altLang="zh-CN" sz="2400" baseline="-25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4351" name="Group 45"/>
                <p:cNvGrpSpPr/>
                <p:nvPr/>
              </p:nvGrpSpPr>
              <p:grpSpPr bwMode="auto">
                <a:xfrm>
                  <a:off x="5291138" y="4149725"/>
                  <a:ext cx="2808287" cy="572709"/>
                  <a:chOff x="0" y="0"/>
                  <a:chExt cx="1769" cy="572709"/>
                </a:xfrm>
              </p:grpSpPr>
              <p:sp>
                <p:nvSpPr>
                  <p:cNvPr id="14352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6" y="203377"/>
                    <a:ext cx="36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S</a:t>
                    </a:r>
                    <a:r>
                      <a:rPr lang="en-US" altLang="zh-CN" sz="2400" baseline="-250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endParaRPr lang="en-US" altLang="zh-CN" sz="2400" baseline="-25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35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36"/>
                    <a:ext cx="176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 type="oval" w="med" len="med"/>
                    <a:tailEnd type="oval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354" name="Group 47"/>
                  <p:cNvGrpSpPr/>
                  <p:nvPr/>
                </p:nvGrpSpPr>
                <p:grpSpPr bwMode="auto">
                  <a:xfrm>
                    <a:off x="1127" y="43"/>
                    <a:ext cx="283" cy="170"/>
                    <a:chOff x="0" y="0"/>
                    <a:chExt cx="256" cy="142"/>
                  </a:xfrm>
                </p:grpSpPr>
                <p:sp>
                  <p:nvSpPr>
                    <p:cNvPr id="14357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0"/>
                      <a:ext cx="226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4358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" y="0"/>
                      <a:ext cx="227" cy="8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59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7"/>
                      <a:ext cx="57" cy="5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rgbClr val="CC0000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14355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381" y="0"/>
                    <a:ext cx="294" cy="295"/>
                  </a:xfrm>
                  <a:prstGeom prst="flowChartSummingJunct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356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" y="227"/>
                    <a:ext cx="48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L</a:t>
                    </a:r>
                    <a:r>
                      <a:rPr lang="en-US" altLang="zh-CN" sz="2400" baseline="-250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</a:t>
                    </a:r>
                    <a:endParaRPr lang="en-US" altLang="zh-CN" sz="2400" baseline="-250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4348" name="AutoShape 44"/>
              <p:cNvSpPr>
                <a:spLocks noChangeArrowheads="1"/>
              </p:cNvSpPr>
              <p:nvPr/>
            </p:nvSpPr>
            <p:spPr bwMode="auto">
              <a:xfrm>
                <a:off x="8494713" y="3452813"/>
                <a:ext cx="466725" cy="468312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344" name="Rectangle 15"/>
            <p:cNvSpPr>
              <a:spLocks noChangeArrowheads="1"/>
            </p:cNvSpPr>
            <p:nvPr/>
          </p:nvSpPr>
          <p:spPr bwMode="auto">
            <a:xfrm>
              <a:off x="9772650" y="3565525"/>
              <a:ext cx="396875" cy="269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5" name="Line 16"/>
            <p:cNvSpPr>
              <a:spLocks noChangeShapeType="1"/>
            </p:cNvSpPr>
            <p:nvPr/>
          </p:nvSpPr>
          <p:spPr bwMode="auto">
            <a:xfrm flipV="1">
              <a:off x="9758363" y="3565525"/>
              <a:ext cx="398462" cy="16351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Oval 17"/>
            <p:cNvSpPr>
              <a:spLocks noChangeArrowheads="1"/>
            </p:cNvSpPr>
            <p:nvPr/>
          </p:nvSpPr>
          <p:spPr bwMode="auto">
            <a:xfrm>
              <a:off x="9750425" y="3687763"/>
              <a:ext cx="100013" cy="10636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561769" y="1868274"/>
            <a:ext cx="8027988" cy="97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．如图所示的四个电路图中，开关闭合时，三盏灯属于并联关系的是（    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5" name="Group 3"/>
          <p:cNvGrpSpPr/>
          <p:nvPr/>
        </p:nvGrpSpPr>
        <p:grpSpPr bwMode="auto">
          <a:xfrm>
            <a:off x="1314119" y="3757399"/>
            <a:ext cx="1655763" cy="1260475"/>
            <a:chOff x="0" y="0"/>
            <a:chExt cx="1043" cy="794"/>
          </a:xfrm>
        </p:grpSpPr>
        <p:sp>
          <p:nvSpPr>
            <p:cNvPr id="1542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032" cy="6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430" name="Group 5"/>
            <p:cNvGrpSpPr/>
            <p:nvPr/>
          </p:nvGrpSpPr>
          <p:grpSpPr bwMode="auto">
            <a:xfrm>
              <a:off x="839" y="567"/>
              <a:ext cx="51" cy="227"/>
              <a:chOff x="0" y="0"/>
              <a:chExt cx="91" cy="476"/>
            </a:xfrm>
          </p:grpSpPr>
          <p:sp>
            <p:nvSpPr>
              <p:cNvPr id="15444" name="Rectangle 6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45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6" name="Line 33"/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31" name="Group 9"/>
            <p:cNvGrpSpPr/>
            <p:nvPr/>
          </p:nvGrpSpPr>
          <p:grpSpPr bwMode="auto">
            <a:xfrm>
              <a:off x="544" y="631"/>
              <a:ext cx="174" cy="95"/>
              <a:chOff x="0" y="0"/>
              <a:chExt cx="317" cy="182"/>
            </a:xfrm>
          </p:grpSpPr>
          <p:sp>
            <p:nvSpPr>
              <p:cNvPr id="15441" name="Rectangle 10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42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3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432" name="Rectangle 13"/>
            <p:cNvSpPr>
              <a:spLocks noChangeArrowheads="1"/>
            </p:cNvSpPr>
            <p:nvPr/>
          </p:nvSpPr>
          <p:spPr bwMode="auto">
            <a:xfrm>
              <a:off x="748" y="23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33" name="Rectangle 14"/>
            <p:cNvSpPr>
              <a:spLocks noChangeArrowheads="1"/>
            </p:cNvSpPr>
            <p:nvPr/>
          </p:nvSpPr>
          <p:spPr bwMode="auto">
            <a:xfrm>
              <a:off x="204" y="0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34" name="Line 15"/>
            <p:cNvSpPr>
              <a:spLocks noChangeShapeType="1"/>
            </p:cNvSpPr>
            <p:nvPr/>
          </p:nvSpPr>
          <p:spPr bwMode="auto">
            <a:xfrm>
              <a:off x="0" y="273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5" name="AutoShape 21"/>
            <p:cNvSpPr>
              <a:spLocks noChangeArrowheads="1"/>
            </p:cNvSpPr>
            <p:nvPr/>
          </p:nvSpPr>
          <p:spPr bwMode="auto">
            <a:xfrm>
              <a:off x="113" y="159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36" name="AutoShape 21"/>
            <p:cNvSpPr>
              <a:spLocks noChangeArrowheads="1"/>
            </p:cNvSpPr>
            <p:nvPr/>
          </p:nvSpPr>
          <p:spPr bwMode="auto">
            <a:xfrm>
              <a:off x="612" y="164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37" name="Rectangle 18"/>
            <p:cNvSpPr>
              <a:spLocks noChangeArrowheads="1"/>
            </p:cNvSpPr>
            <p:nvPr/>
          </p:nvSpPr>
          <p:spPr bwMode="auto">
            <a:xfrm>
              <a:off x="544" y="409"/>
              <a:ext cx="23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38" name="Line 19"/>
            <p:cNvSpPr>
              <a:spLocks noChangeShapeType="1"/>
            </p:cNvSpPr>
            <p:nvPr/>
          </p:nvSpPr>
          <p:spPr bwMode="auto">
            <a:xfrm>
              <a:off x="453" y="273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9" name="AutoShape 21"/>
            <p:cNvSpPr>
              <a:spLocks noChangeArrowheads="1"/>
            </p:cNvSpPr>
            <p:nvPr/>
          </p:nvSpPr>
          <p:spPr bwMode="auto">
            <a:xfrm>
              <a:off x="113" y="590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40" name="Rectangle 21"/>
            <p:cNvSpPr>
              <a:spLocks noChangeArrowheads="1"/>
            </p:cNvSpPr>
            <p:nvPr/>
          </p:nvSpPr>
          <p:spPr bwMode="auto">
            <a:xfrm>
              <a:off x="204" y="409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6" name="Group 90"/>
          <p:cNvGrpSpPr/>
          <p:nvPr/>
        </p:nvGrpSpPr>
        <p:grpSpPr bwMode="auto">
          <a:xfrm>
            <a:off x="3838244" y="3551024"/>
            <a:ext cx="1657350" cy="1439863"/>
            <a:chOff x="1587" y="2115"/>
            <a:chExt cx="1044" cy="907"/>
          </a:xfrm>
        </p:grpSpPr>
        <p:sp>
          <p:nvSpPr>
            <p:cNvPr id="15413" name="Rectangle 23"/>
            <p:cNvSpPr>
              <a:spLocks noChangeArrowheads="1"/>
            </p:cNvSpPr>
            <p:nvPr/>
          </p:nvSpPr>
          <p:spPr bwMode="auto">
            <a:xfrm>
              <a:off x="1587" y="2229"/>
              <a:ext cx="1044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4" name="AutoShape 21"/>
            <p:cNvSpPr>
              <a:spLocks noChangeArrowheads="1"/>
            </p:cNvSpPr>
            <p:nvPr/>
          </p:nvSpPr>
          <p:spPr bwMode="auto">
            <a:xfrm>
              <a:off x="2040" y="2115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5" name="Rectangle 25"/>
            <p:cNvSpPr>
              <a:spLocks noChangeArrowheads="1"/>
            </p:cNvSpPr>
            <p:nvPr/>
          </p:nvSpPr>
          <p:spPr bwMode="auto">
            <a:xfrm>
              <a:off x="1746" y="2297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6" name="Line 26"/>
            <p:cNvSpPr>
              <a:spLocks noChangeShapeType="1"/>
            </p:cNvSpPr>
            <p:nvPr/>
          </p:nvSpPr>
          <p:spPr bwMode="auto">
            <a:xfrm>
              <a:off x="1587" y="2569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7" name="AutoShape 21"/>
            <p:cNvSpPr>
              <a:spLocks noChangeArrowheads="1"/>
            </p:cNvSpPr>
            <p:nvPr/>
          </p:nvSpPr>
          <p:spPr bwMode="auto">
            <a:xfrm>
              <a:off x="1681" y="2478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8" name="Rectangle 28"/>
            <p:cNvSpPr>
              <a:spLocks noChangeArrowheads="1"/>
            </p:cNvSpPr>
            <p:nvPr/>
          </p:nvSpPr>
          <p:spPr bwMode="auto">
            <a:xfrm>
              <a:off x="2040" y="2342"/>
              <a:ext cx="29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419" name="Group 29"/>
            <p:cNvGrpSpPr/>
            <p:nvPr/>
          </p:nvGrpSpPr>
          <p:grpSpPr bwMode="auto">
            <a:xfrm>
              <a:off x="2040" y="2524"/>
              <a:ext cx="176" cy="95"/>
              <a:chOff x="0" y="0"/>
              <a:chExt cx="317" cy="182"/>
            </a:xfrm>
          </p:grpSpPr>
          <p:sp>
            <p:nvSpPr>
              <p:cNvPr id="15426" name="Rectangle 30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27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8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20" name="Group 33"/>
            <p:cNvGrpSpPr/>
            <p:nvPr/>
          </p:nvGrpSpPr>
          <p:grpSpPr bwMode="auto">
            <a:xfrm>
              <a:off x="2403" y="2455"/>
              <a:ext cx="51" cy="227"/>
              <a:chOff x="0" y="0"/>
              <a:chExt cx="91" cy="476"/>
            </a:xfrm>
          </p:grpSpPr>
          <p:sp>
            <p:nvSpPr>
              <p:cNvPr id="15423" name="Rectangle 34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24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5" name="Line 33"/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421" name="AutoShape 21"/>
            <p:cNvSpPr>
              <a:spLocks noChangeArrowheads="1"/>
            </p:cNvSpPr>
            <p:nvPr/>
          </p:nvSpPr>
          <p:spPr bwMode="auto">
            <a:xfrm>
              <a:off x="2040" y="2823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22" name="Rectangle 38"/>
            <p:cNvSpPr>
              <a:spLocks noChangeArrowheads="1"/>
            </p:cNvSpPr>
            <p:nvPr/>
          </p:nvSpPr>
          <p:spPr bwMode="auto">
            <a:xfrm>
              <a:off x="2177" y="2682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7" name="Group 39"/>
          <p:cNvGrpSpPr/>
          <p:nvPr/>
        </p:nvGrpSpPr>
        <p:grpSpPr bwMode="auto">
          <a:xfrm>
            <a:off x="6043282" y="3214474"/>
            <a:ext cx="1728787" cy="1824038"/>
            <a:chOff x="0" y="0"/>
            <a:chExt cx="1089" cy="1149"/>
          </a:xfrm>
        </p:grpSpPr>
        <p:sp>
          <p:nvSpPr>
            <p:cNvPr id="15393" name="Rectangle 40"/>
            <p:cNvSpPr>
              <a:spLocks noChangeArrowheads="1"/>
            </p:cNvSpPr>
            <p:nvPr/>
          </p:nvSpPr>
          <p:spPr bwMode="auto">
            <a:xfrm>
              <a:off x="0" y="295"/>
              <a:ext cx="1032" cy="7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394" name="Group 41"/>
            <p:cNvGrpSpPr/>
            <p:nvPr/>
          </p:nvGrpSpPr>
          <p:grpSpPr bwMode="auto">
            <a:xfrm>
              <a:off x="726" y="930"/>
              <a:ext cx="44" cy="196"/>
              <a:chOff x="0" y="0"/>
              <a:chExt cx="91" cy="476"/>
            </a:xfrm>
          </p:grpSpPr>
          <p:sp>
            <p:nvSpPr>
              <p:cNvPr id="15410" name="Rectangle 42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11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2" name="Line 33"/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95" name="Group 45"/>
            <p:cNvGrpSpPr/>
            <p:nvPr/>
          </p:nvGrpSpPr>
          <p:grpSpPr bwMode="auto">
            <a:xfrm>
              <a:off x="204" y="975"/>
              <a:ext cx="152" cy="84"/>
              <a:chOff x="0" y="0"/>
              <a:chExt cx="317" cy="182"/>
            </a:xfrm>
          </p:grpSpPr>
          <p:sp>
            <p:nvSpPr>
              <p:cNvPr id="15407" name="Rectangle 46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08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9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396" name="AutoShape 21"/>
            <p:cNvSpPr>
              <a:spLocks noChangeArrowheads="1"/>
            </p:cNvSpPr>
            <p:nvPr/>
          </p:nvSpPr>
          <p:spPr bwMode="auto">
            <a:xfrm>
              <a:off x="545" y="190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7" name="Rectangle 50"/>
            <p:cNvSpPr>
              <a:spLocks noChangeArrowheads="1"/>
            </p:cNvSpPr>
            <p:nvPr/>
          </p:nvSpPr>
          <p:spPr bwMode="auto">
            <a:xfrm>
              <a:off x="658" y="295"/>
              <a:ext cx="275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8" name="Rectangle 51"/>
            <p:cNvSpPr>
              <a:spLocks noChangeArrowheads="1"/>
            </p:cNvSpPr>
            <p:nvPr/>
          </p:nvSpPr>
          <p:spPr bwMode="auto">
            <a:xfrm>
              <a:off x="341" y="0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9" name="Rectangle 52"/>
            <p:cNvSpPr>
              <a:spLocks noChangeArrowheads="1"/>
            </p:cNvSpPr>
            <p:nvPr/>
          </p:nvSpPr>
          <p:spPr bwMode="auto">
            <a:xfrm>
              <a:off x="976" y="544"/>
              <a:ext cx="113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00" name="Line 53"/>
            <p:cNvSpPr>
              <a:spLocks noChangeShapeType="1"/>
            </p:cNvSpPr>
            <p:nvPr/>
          </p:nvSpPr>
          <p:spPr bwMode="auto">
            <a:xfrm>
              <a:off x="273" y="544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1" name="Line 54"/>
            <p:cNvSpPr>
              <a:spLocks noChangeShapeType="1"/>
            </p:cNvSpPr>
            <p:nvPr/>
          </p:nvSpPr>
          <p:spPr bwMode="auto">
            <a:xfrm>
              <a:off x="273" y="771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Line 55"/>
            <p:cNvSpPr>
              <a:spLocks noChangeShapeType="1"/>
            </p:cNvSpPr>
            <p:nvPr/>
          </p:nvSpPr>
          <p:spPr bwMode="auto">
            <a:xfrm>
              <a:off x="273" y="544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3" name="AutoShape 21"/>
            <p:cNvSpPr>
              <a:spLocks noChangeArrowheads="1"/>
            </p:cNvSpPr>
            <p:nvPr/>
          </p:nvSpPr>
          <p:spPr bwMode="auto">
            <a:xfrm>
              <a:off x="567" y="454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04" name="AutoShape 21"/>
            <p:cNvSpPr>
              <a:spLocks noChangeArrowheads="1"/>
            </p:cNvSpPr>
            <p:nvPr/>
          </p:nvSpPr>
          <p:spPr bwMode="auto">
            <a:xfrm>
              <a:off x="567" y="681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05" name="Rectangle 58"/>
            <p:cNvSpPr>
              <a:spLocks noChangeArrowheads="1"/>
            </p:cNvSpPr>
            <p:nvPr/>
          </p:nvSpPr>
          <p:spPr bwMode="auto">
            <a:xfrm>
              <a:off x="681" y="703"/>
              <a:ext cx="275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06" name="Rectangle 59"/>
            <p:cNvSpPr>
              <a:spLocks noChangeArrowheads="1"/>
            </p:cNvSpPr>
            <p:nvPr/>
          </p:nvSpPr>
          <p:spPr bwMode="auto">
            <a:xfrm>
              <a:off x="182" y="771"/>
              <a:ext cx="23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8" name="Group 89"/>
          <p:cNvGrpSpPr/>
          <p:nvPr/>
        </p:nvGrpSpPr>
        <p:grpSpPr bwMode="auto">
          <a:xfrm>
            <a:off x="8546769" y="3363699"/>
            <a:ext cx="2300288" cy="1692275"/>
            <a:chOff x="4014" y="1979"/>
            <a:chExt cx="1449" cy="1066"/>
          </a:xfrm>
        </p:grpSpPr>
        <p:sp>
          <p:nvSpPr>
            <p:cNvPr id="15375" name="Rectangle 61"/>
            <p:cNvSpPr>
              <a:spLocks noChangeArrowheads="1"/>
            </p:cNvSpPr>
            <p:nvPr/>
          </p:nvSpPr>
          <p:spPr bwMode="auto">
            <a:xfrm>
              <a:off x="4195" y="2705"/>
              <a:ext cx="23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6" name="Rectangle 62"/>
            <p:cNvSpPr>
              <a:spLocks noChangeArrowheads="1"/>
            </p:cNvSpPr>
            <p:nvPr/>
          </p:nvSpPr>
          <p:spPr bwMode="auto">
            <a:xfrm>
              <a:off x="4014" y="2228"/>
              <a:ext cx="1111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377" name="Group 63"/>
            <p:cNvGrpSpPr/>
            <p:nvPr/>
          </p:nvGrpSpPr>
          <p:grpSpPr bwMode="auto">
            <a:xfrm>
              <a:off x="4694" y="2818"/>
              <a:ext cx="46" cy="227"/>
              <a:chOff x="0" y="0"/>
              <a:chExt cx="91" cy="476"/>
            </a:xfrm>
          </p:grpSpPr>
          <p:sp>
            <p:nvSpPr>
              <p:cNvPr id="15390" name="Rectangle 64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91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2" name="Line 33"/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78" name="Group 67"/>
            <p:cNvGrpSpPr/>
            <p:nvPr/>
          </p:nvGrpSpPr>
          <p:grpSpPr bwMode="auto">
            <a:xfrm>
              <a:off x="4218" y="2886"/>
              <a:ext cx="152" cy="84"/>
              <a:chOff x="0" y="0"/>
              <a:chExt cx="317" cy="182"/>
            </a:xfrm>
          </p:grpSpPr>
          <p:sp>
            <p:nvSpPr>
              <p:cNvPr id="15387" name="Rectangle 68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88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9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379" name="AutoShape 21"/>
            <p:cNvSpPr>
              <a:spLocks noChangeArrowheads="1"/>
            </p:cNvSpPr>
            <p:nvPr/>
          </p:nvSpPr>
          <p:spPr bwMode="auto">
            <a:xfrm>
              <a:off x="5034" y="263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0" name="Rectangle 72"/>
            <p:cNvSpPr>
              <a:spLocks noChangeArrowheads="1"/>
            </p:cNvSpPr>
            <p:nvPr/>
          </p:nvSpPr>
          <p:spPr bwMode="auto">
            <a:xfrm>
              <a:off x="4740" y="2273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1" name="Rectangle 73"/>
            <p:cNvSpPr>
              <a:spLocks noChangeArrowheads="1"/>
            </p:cNvSpPr>
            <p:nvPr/>
          </p:nvSpPr>
          <p:spPr bwMode="auto">
            <a:xfrm>
              <a:off x="4740" y="1979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2" name="Line 74"/>
            <p:cNvSpPr>
              <a:spLocks noChangeShapeType="1"/>
            </p:cNvSpPr>
            <p:nvPr/>
          </p:nvSpPr>
          <p:spPr bwMode="auto">
            <a:xfrm>
              <a:off x="4377" y="2229"/>
              <a:ext cx="0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Line 75"/>
            <p:cNvSpPr>
              <a:spLocks noChangeShapeType="1"/>
            </p:cNvSpPr>
            <p:nvPr/>
          </p:nvSpPr>
          <p:spPr bwMode="auto">
            <a:xfrm>
              <a:off x="4377" y="2523"/>
              <a:ext cx="7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oval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AutoShape 21"/>
            <p:cNvSpPr>
              <a:spLocks noChangeArrowheads="1"/>
            </p:cNvSpPr>
            <p:nvPr/>
          </p:nvSpPr>
          <p:spPr bwMode="auto">
            <a:xfrm>
              <a:off x="4626" y="241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5" name="AutoShape 21"/>
            <p:cNvSpPr>
              <a:spLocks noChangeArrowheads="1"/>
            </p:cNvSpPr>
            <p:nvPr/>
          </p:nvSpPr>
          <p:spPr bwMode="auto">
            <a:xfrm>
              <a:off x="4604" y="2124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6" name="Rectangle 78"/>
            <p:cNvSpPr>
              <a:spLocks noChangeArrowheads="1"/>
            </p:cNvSpPr>
            <p:nvPr/>
          </p:nvSpPr>
          <p:spPr bwMode="auto">
            <a:xfrm>
              <a:off x="5171" y="2660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69" name="Text Box 79"/>
          <p:cNvSpPr txBox="1">
            <a:spLocks noChangeArrowheads="1"/>
          </p:cNvSpPr>
          <p:nvPr/>
        </p:nvSpPr>
        <p:spPr bwMode="auto">
          <a:xfrm>
            <a:off x="2004682" y="5113124"/>
            <a:ext cx="4333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0" name="Text Box 80"/>
          <p:cNvSpPr txBox="1">
            <a:spLocks noChangeArrowheads="1"/>
          </p:cNvSpPr>
          <p:nvPr/>
        </p:nvSpPr>
        <p:spPr bwMode="auto">
          <a:xfrm>
            <a:off x="4449432" y="5135349"/>
            <a:ext cx="4333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Text Box 81"/>
          <p:cNvSpPr txBox="1">
            <a:spLocks noChangeArrowheads="1"/>
          </p:cNvSpPr>
          <p:nvPr/>
        </p:nvSpPr>
        <p:spPr bwMode="auto">
          <a:xfrm>
            <a:off x="6668757" y="5222662"/>
            <a:ext cx="4333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2" name="Text Box 82"/>
          <p:cNvSpPr txBox="1">
            <a:spLocks noChangeArrowheads="1"/>
          </p:cNvSpPr>
          <p:nvPr/>
        </p:nvSpPr>
        <p:spPr bwMode="auto">
          <a:xfrm>
            <a:off x="9489744" y="5236949"/>
            <a:ext cx="4333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4073194" y="2314362"/>
            <a:ext cx="4159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4" name="Rectangle 88"/>
          <p:cNvSpPr>
            <a:spLocks noChangeArrowheads="1"/>
          </p:cNvSpPr>
          <p:nvPr/>
        </p:nvSpPr>
        <p:spPr bwMode="auto">
          <a:xfrm>
            <a:off x="3533444" y="3682787"/>
            <a:ext cx="4635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868488" y="1384300"/>
            <a:ext cx="795655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．改动一根导线，使开关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控制小灯泡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9" name="Group 4"/>
          <p:cNvGrpSpPr/>
          <p:nvPr/>
        </p:nvGrpSpPr>
        <p:grpSpPr bwMode="auto">
          <a:xfrm>
            <a:off x="3667125" y="2706688"/>
            <a:ext cx="4686300" cy="3122612"/>
            <a:chOff x="0" y="0"/>
            <a:chExt cx="2952" cy="1967"/>
          </a:xfrm>
        </p:grpSpPr>
        <p:grpSp>
          <p:nvGrpSpPr>
            <p:cNvPr id="16392" name="Group 5"/>
            <p:cNvGrpSpPr/>
            <p:nvPr/>
          </p:nvGrpSpPr>
          <p:grpSpPr bwMode="auto">
            <a:xfrm>
              <a:off x="0" y="87"/>
              <a:ext cx="227" cy="499"/>
              <a:chOff x="0" y="0"/>
              <a:chExt cx="1846" cy="3540"/>
            </a:xfrm>
          </p:grpSpPr>
          <p:sp>
            <p:nvSpPr>
              <p:cNvPr id="16411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12" name="Oval 7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13" name="WordArt 8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干电池</a:t>
                </a:r>
                <a:endParaRPr lang="zh-CN" altLang="en-US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14" name="AutoShape 9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15" name="Oval 10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WordArt 11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．</a:t>
                </a: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 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＋</a:t>
                </a:r>
                <a:endParaRPr lang="zh-CN" altLang="en-US" sz="24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93" name="Group 12"/>
            <p:cNvGrpSpPr/>
            <p:nvPr/>
          </p:nvGrpSpPr>
          <p:grpSpPr bwMode="auto">
            <a:xfrm>
              <a:off x="499" y="87"/>
              <a:ext cx="227" cy="499"/>
              <a:chOff x="0" y="0"/>
              <a:chExt cx="1846" cy="3540"/>
            </a:xfrm>
          </p:grpSpPr>
          <p:sp>
            <p:nvSpPr>
              <p:cNvPr id="16405" name="AutoShap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FFCEB"/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6" name="Oval 14"/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885200"/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7" name="WordArt 15"/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干电池</a:t>
                </a:r>
                <a:endParaRPr lang="zh-CN" altLang="en-US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8" name="AutoShape 16"/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9" name="Oval 17"/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AAAAAA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WordArt 18"/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．</a:t>
                </a:r>
                <a:r>
                  <a:rPr lang="en-US" altLang="zh-CN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 </a:t>
                </a:r>
                <a:r>
                  <a:rPr lang="zh-CN" altLang="en-US" sz="24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＋</a:t>
                </a:r>
                <a:endParaRPr lang="zh-CN" altLang="en-US" sz="24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6394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19" y="1131"/>
              <a:ext cx="816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658" y="1221"/>
              <a:ext cx="816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180" y="155"/>
              <a:ext cx="884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Text Box 104"/>
            <p:cNvSpPr txBox="1">
              <a:spLocks noChangeArrowheads="1"/>
            </p:cNvSpPr>
            <p:nvPr/>
          </p:nvSpPr>
          <p:spPr bwMode="auto">
            <a:xfrm>
              <a:off x="703" y="1131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8" name="Text Box 109"/>
            <p:cNvSpPr txBox="1">
              <a:spLocks noChangeArrowheads="1"/>
            </p:cNvSpPr>
            <p:nvPr/>
          </p:nvSpPr>
          <p:spPr bwMode="auto">
            <a:xfrm>
              <a:off x="2019" y="1131"/>
              <a:ext cx="341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9" name="Text Box 99"/>
            <p:cNvSpPr txBox="1">
              <a:spLocks noChangeArrowheads="1"/>
            </p:cNvSpPr>
            <p:nvPr/>
          </p:nvSpPr>
          <p:spPr bwMode="auto">
            <a:xfrm>
              <a:off x="1452" y="65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0" name="未知"/>
            <p:cNvSpPr/>
            <p:nvPr/>
          </p:nvSpPr>
          <p:spPr bwMode="auto">
            <a:xfrm>
              <a:off x="114" y="0"/>
              <a:ext cx="544" cy="711"/>
            </a:xfrm>
            <a:custGeom>
              <a:avLst/>
              <a:gdLst>
                <a:gd name="T0" fmla="*/ 0 w 544"/>
                <a:gd name="T1" fmla="*/ 110 h 711"/>
                <a:gd name="T2" fmla="*/ 90 w 544"/>
                <a:gd name="T3" fmla="*/ 19 h 711"/>
                <a:gd name="T4" fmla="*/ 136 w 544"/>
                <a:gd name="T5" fmla="*/ 19 h 711"/>
                <a:gd name="T6" fmla="*/ 249 w 544"/>
                <a:gd name="T7" fmla="*/ 133 h 711"/>
                <a:gd name="T8" fmla="*/ 249 w 544"/>
                <a:gd name="T9" fmla="*/ 473 h 711"/>
                <a:gd name="T10" fmla="*/ 323 w 544"/>
                <a:gd name="T11" fmla="*/ 675 h 711"/>
                <a:gd name="T12" fmla="*/ 436 w 544"/>
                <a:gd name="T13" fmla="*/ 688 h 711"/>
                <a:gd name="T14" fmla="*/ 544 w 544"/>
                <a:gd name="T15" fmla="*/ 564 h 7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"/>
                <a:gd name="T25" fmla="*/ 0 h 711"/>
                <a:gd name="T26" fmla="*/ 544 w 544"/>
                <a:gd name="T27" fmla="*/ 711 h 7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" h="711">
                  <a:moveTo>
                    <a:pt x="0" y="110"/>
                  </a:moveTo>
                  <a:cubicBezTo>
                    <a:pt x="33" y="72"/>
                    <a:pt x="67" y="34"/>
                    <a:pt x="90" y="19"/>
                  </a:cubicBezTo>
                  <a:cubicBezTo>
                    <a:pt x="113" y="4"/>
                    <a:pt x="110" y="0"/>
                    <a:pt x="136" y="19"/>
                  </a:cubicBezTo>
                  <a:cubicBezTo>
                    <a:pt x="162" y="38"/>
                    <a:pt x="230" y="57"/>
                    <a:pt x="249" y="133"/>
                  </a:cubicBezTo>
                  <a:cubicBezTo>
                    <a:pt x="268" y="209"/>
                    <a:pt x="237" y="383"/>
                    <a:pt x="249" y="473"/>
                  </a:cubicBezTo>
                  <a:cubicBezTo>
                    <a:pt x="261" y="563"/>
                    <a:pt x="292" y="639"/>
                    <a:pt x="323" y="675"/>
                  </a:cubicBezTo>
                  <a:cubicBezTo>
                    <a:pt x="354" y="711"/>
                    <a:pt x="399" y="706"/>
                    <a:pt x="436" y="688"/>
                  </a:cubicBezTo>
                  <a:cubicBezTo>
                    <a:pt x="473" y="670"/>
                    <a:pt x="521" y="590"/>
                    <a:pt x="544" y="56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1" name="未知"/>
            <p:cNvSpPr/>
            <p:nvPr/>
          </p:nvSpPr>
          <p:spPr bwMode="auto">
            <a:xfrm>
              <a:off x="1860" y="499"/>
              <a:ext cx="1092" cy="1073"/>
            </a:xfrm>
            <a:custGeom>
              <a:avLst/>
              <a:gdLst>
                <a:gd name="T0" fmla="*/ 0 w 1092"/>
                <a:gd name="T1" fmla="*/ 42 h 1073"/>
                <a:gd name="T2" fmla="*/ 227 w 1092"/>
                <a:gd name="T3" fmla="*/ 19 h 1073"/>
                <a:gd name="T4" fmla="*/ 590 w 1092"/>
                <a:gd name="T5" fmla="*/ 155 h 1073"/>
                <a:gd name="T6" fmla="*/ 975 w 1092"/>
                <a:gd name="T7" fmla="*/ 563 h 1073"/>
                <a:gd name="T8" fmla="*/ 1066 w 1092"/>
                <a:gd name="T9" fmla="*/ 994 h 1073"/>
                <a:gd name="T10" fmla="*/ 817 w 1092"/>
                <a:gd name="T11" fmla="*/ 1040 h 10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2"/>
                <a:gd name="T19" fmla="*/ 0 h 1073"/>
                <a:gd name="T20" fmla="*/ 1092 w 1092"/>
                <a:gd name="T21" fmla="*/ 1073 h 10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2" h="1073">
                  <a:moveTo>
                    <a:pt x="0" y="42"/>
                  </a:moveTo>
                  <a:cubicBezTo>
                    <a:pt x="64" y="21"/>
                    <a:pt x="129" y="0"/>
                    <a:pt x="227" y="19"/>
                  </a:cubicBezTo>
                  <a:cubicBezTo>
                    <a:pt x="325" y="38"/>
                    <a:pt x="465" y="64"/>
                    <a:pt x="590" y="155"/>
                  </a:cubicBezTo>
                  <a:cubicBezTo>
                    <a:pt x="715" y="246"/>
                    <a:pt x="896" y="423"/>
                    <a:pt x="975" y="563"/>
                  </a:cubicBezTo>
                  <a:cubicBezTo>
                    <a:pt x="1054" y="703"/>
                    <a:pt x="1092" y="915"/>
                    <a:pt x="1066" y="994"/>
                  </a:cubicBezTo>
                  <a:cubicBezTo>
                    <a:pt x="1040" y="1073"/>
                    <a:pt x="928" y="1056"/>
                    <a:pt x="817" y="10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2" name="未知"/>
            <p:cNvSpPr/>
            <p:nvPr/>
          </p:nvSpPr>
          <p:spPr bwMode="auto">
            <a:xfrm>
              <a:off x="794" y="1493"/>
              <a:ext cx="1384" cy="474"/>
            </a:xfrm>
            <a:custGeom>
              <a:avLst/>
              <a:gdLst>
                <a:gd name="T0" fmla="*/ 0 w 1384"/>
                <a:gd name="T1" fmla="*/ 114 h 474"/>
                <a:gd name="T2" fmla="*/ 299 w 1384"/>
                <a:gd name="T3" fmla="*/ 426 h 474"/>
                <a:gd name="T4" fmla="*/ 742 w 1384"/>
                <a:gd name="T5" fmla="*/ 400 h 474"/>
                <a:gd name="T6" fmla="*/ 1060 w 1384"/>
                <a:gd name="T7" fmla="*/ 301 h 474"/>
                <a:gd name="T8" fmla="*/ 1186 w 1384"/>
                <a:gd name="T9" fmla="*/ 95 h 474"/>
                <a:gd name="T10" fmla="*/ 1384 w 1384"/>
                <a:gd name="T11" fmla="*/ 0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4"/>
                <a:gd name="T19" fmla="*/ 0 h 474"/>
                <a:gd name="T20" fmla="*/ 1384 w 1384"/>
                <a:gd name="T21" fmla="*/ 474 h 4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4" h="474">
                  <a:moveTo>
                    <a:pt x="0" y="114"/>
                  </a:moveTo>
                  <a:cubicBezTo>
                    <a:pt x="50" y="166"/>
                    <a:pt x="175" y="378"/>
                    <a:pt x="299" y="426"/>
                  </a:cubicBezTo>
                  <a:cubicBezTo>
                    <a:pt x="423" y="474"/>
                    <a:pt x="615" y="421"/>
                    <a:pt x="742" y="400"/>
                  </a:cubicBezTo>
                  <a:cubicBezTo>
                    <a:pt x="869" y="379"/>
                    <a:pt x="986" y="352"/>
                    <a:pt x="1060" y="301"/>
                  </a:cubicBezTo>
                  <a:cubicBezTo>
                    <a:pt x="1134" y="250"/>
                    <a:pt x="1132" y="145"/>
                    <a:pt x="1186" y="95"/>
                  </a:cubicBezTo>
                  <a:cubicBezTo>
                    <a:pt x="1240" y="45"/>
                    <a:pt x="1343" y="20"/>
                    <a:pt x="13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3" name="未知"/>
            <p:cNvSpPr/>
            <p:nvPr/>
          </p:nvSpPr>
          <p:spPr bwMode="auto">
            <a:xfrm>
              <a:off x="114" y="586"/>
              <a:ext cx="717" cy="1044"/>
            </a:xfrm>
            <a:custGeom>
              <a:avLst/>
              <a:gdLst>
                <a:gd name="T0" fmla="*/ 0 w 717"/>
                <a:gd name="T1" fmla="*/ 0 h 1044"/>
                <a:gd name="T2" fmla="*/ 45 w 717"/>
                <a:gd name="T3" fmla="*/ 386 h 1044"/>
                <a:gd name="T4" fmla="*/ 131 w 717"/>
                <a:gd name="T5" fmla="*/ 632 h 1044"/>
                <a:gd name="T6" fmla="*/ 340 w 717"/>
                <a:gd name="T7" fmla="*/ 885 h 1044"/>
                <a:gd name="T8" fmla="*/ 657 w 717"/>
                <a:gd name="T9" fmla="*/ 1021 h 1044"/>
                <a:gd name="T10" fmla="*/ 703 w 717"/>
                <a:gd name="T11" fmla="*/ 1021 h 10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7"/>
                <a:gd name="T19" fmla="*/ 0 h 1044"/>
                <a:gd name="T20" fmla="*/ 717 w 717"/>
                <a:gd name="T21" fmla="*/ 1044 h 10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7" h="1044">
                  <a:moveTo>
                    <a:pt x="0" y="0"/>
                  </a:moveTo>
                  <a:cubicBezTo>
                    <a:pt x="9" y="144"/>
                    <a:pt x="23" y="281"/>
                    <a:pt x="45" y="386"/>
                  </a:cubicBezTo>
                  <a:cubicBezTo>
                    <a:pt x="67" y="491"/>
                    <a:pt x="82" y="549"/>
                    <a:pt x="131" y="632"/>
                  </a:cubicBezTo>
                  <a:cubicBezTo>
                    <a:pt x="180" y="715"/>
                    <a:pt x="252" y="820"/>
                    <a:pt x="340" y="885"/>
                  </a:cubicBezTo>
                  <a:cubicBezTo>
                    <a:pt x="428" y="950"/>
                    <a:pt x="597" y="998"/>
                    <a:pt x="657" y="1021"/>
                  </a:cubicBezTo>
                  <a:cubicBezTo>
                    <a:pt x="717" y="1044"/>
                    <a:pt x="710" y="1032"/>
                    <a:pt x="703" y="102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4" name="未知"/>
            <p:cNvSpPr/>
            <p:nvPr/>
          </p:nvSpPr>
          <p:spPr bwMode="auto">
            <a:xfrm>
              <a:off x="1293" y="564"/>
              <a:ext cx="388" cy="1043"/>
            </a:xfrm>
            <a:custGeom>
              <a:avLst/>
              <a:gdLst>
                <a:gd name="T0" fmla="*/ 68 w 388"/>
                <a:gd name="T1" fmla="*/ 0 h 1043"/>
                <a:gd name="T2" fmla="*/ 181 w 388"/>
                <a:gd name="T3" fmla="*/ 158 h 1043"/>
                <a:gd name="T4" fmla="*/ 318 w 388"/>
                <a:gd name="T5" fmla="*/ 385 h 1043"/>
                <a:gd name="T6" fmla="*/ 386 w 388"/>
                <a:gd name="T7" fmla="*/ 612 h 1043"/>
                <a:gd name="T8" fmla="*/ 309 w 388"/>
                <a:gd name="T9" fmla="*/ 865 h 1043"/>
                <a:gd name="T10" fmla="*/ 144 w 388"/>
                <a:gd name="T11" fmla="*/ 1011 h 1043"/>
                <a:gd name="T12" fmla="*/ 0 w 388"/>
                <a:gd name="T13" fmla="*/ 1043 h 10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"/>
                <a:gd name="T22" fmla="*/ 0 h 1043"/>
                <a:gd name="T23" fmla="*/ 388 w 388"/>
                <a:gd name="T24" fmla="*/ 1043 h 10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" h="1043">
                  <a:moveTo>
                    <a:pt x="68" y="0"/>
                  </a:moveTo>
                  <a:cubicBezTo>
                    <a:pt x="103" y="47"/>
                    <a:pt x="139" y="94"/>
                    <a:pt x="181" y="158"/>
                  </a:cubicBezTo>
                  <a:cubicBezTo>
                    <a:pt x="223" y="222"/>
                    <a:pt x="284" y="309"/>
                    <a:pt x="318" y="385"/>
                  </a:cubicBezTo>
                  <a:cubicBezTo>
                    <a:pt x="352" y="461"/>
                    <a:pt x="388" y="532"/>
                    <a:pt x="386" y="612"/>
                  </a:cubicBezTo>
                  <a:cubicBezTo>
                    <a:pt x="384" y="692"/>
                    <a:pt x="349" y="799"/>
                    <a:pt x="309" y="865"/>
                  </a:cubicBezTo>
                  <a:cubicBezTo>
                    <a:pt x="269" y="931"/>
                    <a:pt x="195" y="981"/>
                    <a:pt x="144" y="1011"/>
                  </a:cubicBezTo>
                  <a:cubicBezTo>
                    <a:pt x="93" y="1041"/>
                    <a:pt x="30" y="1036"/>
                    <a:pt x="0" y="104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未知"/>
          <p:cNvSpPr/>
          <p:nvPr/>
        </p:nvSpPr>
        <p:spPr bwMode="auto">
          <a:xfrm>
            <a:off x="4684713" y="2765425"/>
            <a:ext cx="1258887" cy="815975"/>
          </a:xfrm>
          <a:custGeom>
            <a:avLst/>
            <a:gdLst>
              <a:gd name="T0" fmla="*/ 0 w 793"/>
              <a:gd name="T1" fmla="*/ 120650 h 514"/>
              <a:gd name="T2" fmla="*/ 142875 w 793"/>
              <a:gd name="T3" fmla="*/ 12700 h 514"/>
              <a:gd name="T4" fmla="*/ 539750 w 793"/>
              <a:gd name="T5" fmla="*/ 84137 h 514"/>
              <a:gd name="T6" fmla="*/ 755650 w 793"/>
              <a:gd name="T7" fmla="*/ 515937 h 514"/>
              <a:gd name="T8" fmla="*/ 900112 w 793"/>
              <a:gd name="T9" fmla="*/ 768350 h 514"/>
              <a:gd name="T10" fmla="*/ 1258887 w 793"/>
              <a:gd name="T11" fmla="*/ 804862 h 5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3"/>
              <a:gd name="T19" fmla="*/ 0 h 514"/>
              <a:gd name="T20" fmla="*/ 793 w 793"/>
              <a:gd name="T21" fmla="*/ 514 h 5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3" h="514">
                <a:moveTo>
                  <a:pt x="0" y="76"/>
                </a:moveTo>
                <a:cubicBezTo>
                  <a:pt x="16" y="44"/>
                  <a:pt x="33" y="12"/>
                  <a:pt x="90" y="8"/>
                </a:cubicBezTo>
                <a:cubicBezTo>
                  <a:pt x="147" y="4"/>
                  <a:pt x="276" y="0"/>
                  <a:pt x="340" y="53"/>
                </a:cubicBezTo>
                <a:cubicBezTo>
                  <a:pt x="404" y="106"/>
                  <a:pt x="438" y="253"/>
                  <a:pt x="476" y="325"/>
                </a:cubicBezTo>
                <a:cubicBezTo>
                  <a:pt x="514" y="397"/>
                  <a:pt x="514" y="454"/>
                  <a:pt x="567" y="484"/>
                </a:cubicBezTo>
                <a:cubicBezTo>
                  <a:pt x="620" y="514"/>
                  <a:pt x="706" y="510"/>
                  <a:pt x="793" y="50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未知"/>
          <p:cNvSpPr/>
          <p:nvPr/>
        </p:nvSpPr>
        <p:spPr bwMode="auto">
          <a:xfrm>
            <a:off x="4611688" y="2573338"/>
            <a:ext cx="2597150" cy="998537"/>
          </a:xfrm>
          <a:custGeom>
            <a:avLst/>
            <a:gdLst>
              <a:gd name="T0" fmla="*/ 0 w 1636"/>
              <a:gd name="T1" fmla="*/ 331787 h 629"/>
              <a:gd name="T2" fmla="*/ 993775 w 1636"/>
              <a:gd name="T3" fmla="*/ 41275 h 629"/>
              <a:gd name="T4" fmla="*/ 1752600 w 1636"/>
              <a:gd name="T5" fmla="*/ 84137 h 629"/>
              <a:gd name="T6" fmla="*/ 2409825 w 1636"/>
              <a:gd name="T7" fmla="*/ 277812 h 629"/>
              <a:gd name="T8" fmla="*/ 2527300 w 1636"/>
              <a:gd name="T9" fmla="*/ 762000 h 629"/>
              <a:gd name="T10" fmla="*/ 1990725 w 1636"/>
              <a:gd name="T11" fmla="*/ 998537 h 6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6"/>
              <a:gd name="T19" fmla="*/ 0 h 629"/>
              <a:gd name="T20" fmla="*/ 1636 w 1636"/>
              <a:gd name="T21" fmla="*/ 629 h 6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6" h="629">
                <a:moveTo>
                  <a:pt x="0" y="209"/>
                </a:moveTo>
                <a:cubicBezTo>
                  <a:pt x="104" y="180"/>
                  <a:pt x="442" y="52"/>
                  <a:pt x="626" y="26"/>
                </a:cubicBezTo>
                <a:cubicBezTo>
                  <a:pt x="810" y="0"/>
                  <a:pt x="955" y="28"/>
                  <a:pt x="1104" y="53"/>
                </a:cubicBezTo>
                <a:cubicBezTo>
                  <a:pt x="1253" y="78"/>
                  <a:pt x="1437" y="104"/>
                  <a:pt x="1518" y="175"/>
                </a:cubicBezTo>
                <a:cubicBezTo>
                  <a:pt x="1599" y="246"/>
                  <a:pt x="1636" y="404"/>
                  <a:pt x="1592" y="480"/>
                </a:cubicBezTo>
                <a:cubicBezTo>
                  <a:pt x="1548" y="556"/>
                  <a:pt x="1324" y="598"/>
                  <a:pt x="1254" y="629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563688" y="1398588"/>
            <a:ext cx="8316912" cy="941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．开关闭合后，会出现什么情况？改一根线，使它成为并联电路。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3" name="Group 3"/>
          <p:cNvGrpSpPr/>
          <p:nvPr/>
        </p:nvGrpSpPr>
        <p:grpSpPr bwMode="auto">
          <a:xfrm>
            <a:off x="3406775" y="2541588"/>
            <a:ext cx="4967288" cy="3186112"/>
            <a:chOff x="0" y="0"/>
            <a:chExt cx="3129" cy="2007"/>
          </a:xfrm>
        </p:grpSpPr>
        <p:pic>
          <p:nvPicPr>
            <p:cNvPr id="17416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72" y="0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9" y="1066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587" y="22"/>
              <a:ext cx="132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52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未知"/>
            <p:cNvSpPr/>
            <p:nvPr/>
          </p:nvSpPr>
          <p:spPr bwMode="auto">
            <a:xfrm>
              <a:off x="1043" y="197"/>
              <a:ext cx="680" cy="211"/>
            </a:xfrm>
            <a:custGeom>
              <a:avLst/>
              <a:gdLst>
                <a:gd name="T0" fmla="*/ 0 w 706"/>
                <a:gd name="T1" fmla="*/ 211 h 211"/>
                <a:gd name="T2" fmla="*/ 88 w 706"/>
                <a:gd name="T3" fmla="*/ 52 h 211"/>
                <a:gd name="T4" fmla="*/ 174 w 706"/>
                <a:gd name="T5" fmla="*/ 30 h 211"/>
                <a:gd name="T6" fmla="*/ 502 w 706"/>
                <a:gd name="T7" fmla="*/ 7 h 211"/>
                <a:gd name="T8" fmla="*/ 655 w 706"/>
                <a:gd name="T9" fmla="*/ 75 h 211"/>
                <a:gd name="T10" fmla="*/ 655 w 706"/>
                <a:gd name="T11" fmla="*/ 143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6"/>
                <a:gd name="T19" fmla="*/ 0 h 211"/>
                <a:gd name="T20" fmla="*/ 706 w 70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6" h="211">
                  <a:moveTo>
                    <a:pt x="0" y="211"/>
                  </a:moveTo>
                  <a:cubicBezTo>
                    <a:pt x="30" y="146"/>
                    <a:pt x="61" y="82"/>
                    <a:pt x="91" y="52"/>
                  </a:cubicBezTo>
                  <a:cubicBezTo>
                    <a:pt x="121" y="22"/>
                    <a:pt x="109" y="37"/>
                    <a:pt x="181" y="30"/>
                  </a:cubicBezTo>
                  <a:cubicBezTo>
                    <a:pt x="253" y="23"/>
                    <a:pt x="438" y="0"/>
                    <a:pt x="521" y="7"/>
                  </a:cubicBezTo>
                  <a:cubicBezTo>
                    <a:pt x="604" y="14"/>
                    <a:pt x="654" y="52"/>
                    <a:pt x="680" y="75"/>
                  </a:cubicBezTo>
                  <a:cubicBezTo>
                    <a:pt x="706" y="98"/>
                    <a:pt x="693" y="120"/>
                    <a:pt x="680" y="14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1" name="未知"/>
            <p:cNvSpPr/>
            <p:nvPr/>
          </p:nvSpPr>
          <p:spPr bwMode="auto">
            <a:xfrm>
              <a:off x="2676" y="363"/>
              <a:ext cx="453" cy="1198"/>
            </a:xfrm>
            <a:custGeom>
              <a:avLst/>
              <a:gdLst>
                <a:gd name="T0" fmla="*/ 136 w 453"/>
                <a:gd name="T1" fmla="*/ 0 h 1198"/>
                <a:gd name="T2" fmla="*/ 181 w 453"/>
                <a:gd name="T3" fmla="*/ 90 h 1198"/>
                <a:gd name="T4" fmla="*/ 295 w 453"/>
                <a:gd name="T5" fmla="*/ 226 h 1198"/>
                <a:gd name="T6" fmla="*/ 453 w 453"/>
                <a:gd name="T7" fmla="*/ 657 h 1198"/>
                <a:gd name="T8" fmla="*/ 295 w 453"/>
                <a:gd name="T9" fmla="*/ 1111 h 1198"/>
                <a:gd name="T10" fmla="*/ 0 w 453"/>
                <a:gd name="T11" fmla="*/ 1179 h 1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1198"/>
                <a:gd name="T20" fmla="*/ 453 w 453"/>
                <a:gd name="T21" fmla="*/ 1198 h 1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1198">
                  <a:moveTo>
                    <a:pt x="136" y="0"/>
                  </a:moveTo>
                  <a:cubicBezTo>
                    <a:pt x="145" y="26"/>
                    <a:pt x="155" y="52"/>
                    <a:pt x="181" y="90"/>
                  </a:cubicBezTo>
                  <a:cubicBezTo>
                    <a:pt x="207" y="128"/>
                    <a:pt x="250" y="132"/>
                    <a:pt x="295" y="226"/>
                  </a:cubicBezTo>
                  <a:cubicBezTo>
                    <a:pt x="340" y="320"/>
                    <a:pt x="453" y="510"/>
                    <a:pt x="453" y="657"/>
                  </a:cubicBezTo>
                  <a:cubicBezTo>
                    <a:pt x="453" y="804"/>
                    <a:pt x="371" y="1024"/>
                    <a:pt x="295" y="1111"/>
                  </a:cubicBezTo>
                  <a:cubicBezTo>
                    <a:pt x="219" y="1198"/>
                    <a:pt x="109" y="1188"/>
                    <a:pt x="0" y="117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2" name="未知"/>
            <p:cNvSpPr/>
            <p:nvPr/>
          </p:nvSpPr>
          <p:spPr bwMode="auto">
            <a:xfrm>
              <a:off x="839" y="1425"/>
              <a:ext cx="1156" cy="181"/>
            </a:xfrm>
            <a:custGeom>
              <a:avLst/>
              <a:gdLst>
                <a:gd name="T0" fmla="*/ 1156 w 1156"/>
                <a:gd name="T1" fmla="*/ 140 h 181"/>
                <a:gd name="T2" fmla="*/ 771 w 1156"/>
                <a:gd name="T3" fmla="*/ 162 h 181"/>
                <a:gd name="T4" fmla="*/ 226 w 1156"/>
                <a:gd name="T5" fmla="*/ 26 h 181"/>
                <a:gd name="T6" fmla="*/ 0 w 1156"/>
                <a:gd name="T7" fmla="*/ 4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6"/>
                <a:gd name="T13" fmla="*/ 0 h 181"/>
                <a:gd name="T14" fmla="*/ 1156 w 115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6" h="181">
                  <a:moveTo>
                    <a:pt x="1156" y="140"/>
                  </a:moveTo>
                  <a:cubicBezTo>
                    <a:pt x="1041" y="160"/>
                    <a:pt x="926" y="181"/>
                    <a:pt x="771" y="162"/>
                  </a:cubicBezTo>
                  <a:cubicBezTo>
                    <a:pt x="616" y="143"/>
                    <a:pt x="354" y="52"/>
                    <a:pt x="226" y="26"/>
                  </a:cubicBezTo>
                  <a:cubicBezTo>
                    <a:pt x="98" y="0"/>
                    <a:pt x="49" y="2"/>
                    <a:pt x="0" y="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3" name="未知"/>
            <p:cNvSpPr/>
            <p:nvPr/>
          </p:nvSpPr>
          <p:spPr bwMode="auto">
            <a:xfrm>
              <a:off x="90" y="1429"/>
              <a:ext cx="2816" cy="578"/>
            </a:xfrm>
            <a:custGeom>
              <a:avLst/>
              <a:gdLst>
                <a:gd name="T0" fmla="*/ 2608 w 2816"/>
                <a:gd name="T1" fmla="*/ 113 h 578"/>
                <a:gd name="T2" fmla="*/ 2699 w 2816"/>
                <a:gd name="T3" fmla="*/ 272 h 578"/>
                <a:gd name="T4" fmla="*/ 2608 w 2816"/>
                <a:gd name="T5" fmla="*/ 521 h 578"/>
                <a:gd name="T6" fmla="*/ 1452 w 2816"/>
                <a:gd name="T7" fmla="*/ 567 h 578"/>
                <a:gd name="T8" fmla="*/ 227 w 2816"/>
                <a:gd name="T9" fmla="*/ 453 h 578"/>
                <a:gd name="T10" fmla="*/ 91 w 2816"/>
                <a:gd name="T11" fmla="*/ 0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16"/>
                <a:gd name="T19" fmla="*/ 0 h 578"/>
                <a:gd name="T20" fmla="*/ 2816 w 2816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16" h="578">
                  <a:moveTo>
                    <a:pt x="2608" y="113"/>
                  </a:moveTo>
                  <a:cubicBezTo>
                    <a:pt x="2653" y="158"/>
                    <a:pt x="2699" y="204"/>
                    <a:pt x="2699" y="272"/>
                  </a:cubicBezTo>
                  <a:cubicBezTo>
                    <a:pt x="2699" y="340"/>
                    <a:pt x="2816" y="472"/>
                    <a:pt x="2608" y="521"/>
                  </a:cubicBezTo>
                  <a:cubicBezTo>
                    <a:pt x="2400" y="570"/>
                    <a:pt x="1849" y="578"/>
                    <a:pt x="1452" y="567"/>
                  </a:cubicBezTo>
                  <a:cubicBezTo>
                    <a:pt x="1055" y="556"/>
                    <a:pt x="454" y="547"/>
                    <a:pt x="227" y="453"/>
                  </a:cubicBezTo>
                  <a:cubicBezTo>
                    <a:pt x="0" y="359"/>
                    <a:pt x="45" y="179"/>
                    <a:pt x="91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未知"/>
          <p:cNvSpPr/>
          <p:nvPr/>
        </p:nvSpPr>
        <p:spPr bwMode="auto">
          <a:xfrm>
            <a:off x="3368675" y="3254375"/>
            <a:ext cx="788988" cy="1590675"/>
          </a:xfrm>
          <a:custGeom>
            <a:avLst/>
            <a:gdLst>
              <a:gd name="T0" fmla="*/ 325438 w 497"/>
              <a:gd name="T1" fmla="*/ 1590675 h 1002"/>
              <a:gd name="T2" fmla="*/ 87313 w 497"/>
              <a:gd name="T3" fmla="*/ 1397000 h 1002"/>
              <a:gd name="T4" fmla="*/ 44450 w 497"/>
              <a:gd name="T5" fmla="*/ 642938 h 1002"/>
              <a:gd name="T6" fmla="*/ 357188 w 497"/>
              <a:gd name="T7" fmla="*/ 142875 h 1002"/>
              <a:gd name="T8" fmla="*/ 788988 w 497"/>
              <a:gd name="T9" fmla="*/ 0 h 10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7"/>
              <a:gd name="T16" fmla="*/ 0 h 1002"/>
              <a:gd name="T17" fmla="*/ 497 w 497"/>
              <a:gd name="T18" fmla="*/ 1002 h 10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7" h="1002">
                <a:moveTo>
                  <a:pt x="205" y="1002"/>
                </a:moveTo>
                <a:cubicBezTo>
                  <a:pt x="181" y="982"/>
                  <a:pt x="84" y="979"/>
                  <a:pt x="55" y="880"/>
                </a:cubicBezTo>
                <a:cubicBezTo>
                  <a:pt x="26" y="781"/>
                  <a:pt x="0" y="537"/>
                  <a:pt x="28" y="405"/>
                </a:cubicBezTo>
                <a:cubicBezTo>
                  <a:pt x="56" y="273"/>
                  <a:pt x="147" y="157"/>
                  <a:pt x="225" y="90"/>
                </a:cubicBezTo>
                <a:cubicBezTo>
                  <a:pt x="303" y="23"/>
                  <a:pt x="448" y="15"/>
                  <a:pt x="49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未知"/>
          <p:cNvSpPr/>
          <p:nvPr/>
        </p:nvSpPr>
        <p:spPr bwMode="auto">
          <a:xfrm>
            <a:off x="3859213" y="3254375"/>
            <a:ext cx="1231900" cy="1584325"/>
          </a:xfrm>
          <a:custGeom>
            <a:avLst/>
            <a:gdLst>
              <a:gd name="T0" fmla="*/ 336550 w 776"/>
              <a:gd name="T1" fmla="*/ 0 h 998"/>
              <a:gd name="T2" fmla="*/ 120650 w 776"/>
              <a:gd name="T3" fmla="*/ 611188 h 998"/>
              <a:gd name="T4" fmla="*/ 1057275 w 776"/>
              <a:gd name="T5" fmla="*/ 1008063 h 998"/>
              <a:gd name="T6" fmla="*/ 1165225 w 776"/>
              <a:gd name="T7" fmla="*/ 1368425 h 998"/>
              <a:gd name="T8" fmla="*/ 841375 w 776"/>
              <a:gd name="T9" fmla="*/ 1584325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"/>
              <a:gd name="T16" fmla="*/ 0 h 998"/>
              <a:gd name="T17" fmla="*/ 776 w 776"/>
              <a:gd name="T18" fmla="*/ 998 h 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" h="998">
                <a:moveTo>
                  <a:pt x="212" y="0"/>
                </a:moveTo>
                <a:cubicBezTo>
                  <a:pt x="106" y="139"/>
                  <a:pt x="0" y="279"/>
                  <a:pt x="76" y="385"/>
                </a:cubicBezTo>
                <a:cubicBezTo>
                  <a:pt x="152" y="491"/>
                  <a:pt x="556" y="556"/>
                  <a:pt x="666" y="635"/>
                </a:cubicBezTo>
                <a:cubicBezTo>
                  <a:pt x="776" y="714"/>
                  <a:pt x="757" y="801"/>
                  <a:pt x="734" y="862"/>
                </a:cubicBezTo>
                <a:cubicBezTo>
                  <a:pt x="711" y="923"/>
                  <a:pt x="620" y="960"/>
                  <a:pt x="530" y="99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3"/>
          <p:cNvGrpSpPr/>
          <p:nvPr/>
        </p:nvGrpSpPr>
        <p:grpSpPr bwMode="auto">
          <a:xfrm>
            <a:off x="1814513" y="2112963"/>
            <a:ext cx="2657475" cy="2468562"/>
            <a:chOff x="0" y="0"/>
            <a:chExt cx="1674" cy="1555"/>
          </a:xfrm>
        </p:grpSpPr>
        <p:pic>
          <p:nvPicPr>
            <p:cNvPr id="19473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4" name="Text Box 5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串联</a:t>
              </a:r>
              <a:endPara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并联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1" name="Group 6"/>
          <p:cNvGrpSpPr/>
          <p:nvPr/>
        </p:nvGrpSpPr>
        <p:grpSpPr bwMode="auto">
          <a:xfrm>
            <a:off x="4797425" y="2022475"/>
            <a:ext cx="1828800" cy="2468563"/>
            <a:chOff x="0" y="0"/>
            <a:chExt cx="1152" cy="1555"/>
          </a:xfrm>
        </p:grpSpPr>
        <p:pic>
          <p:nvPicPr>
            <p:cNvPr id="19471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Text Box 8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连接串并联电路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2" name="Group 9"/>
          <p:cNvGrpSpPr/>
          <p:nvPr/>
        </p:nvGrpSpPr>
        <p:grpSpPr bwMode="auto">
          <a:xfrm>
            <a:off x="7132638" y="1997075"/>
            <a:ext cx="2670175" cy="2470150"/>
            <a:chOff x="0" y="0"/>
            <a:chExt cx="1682" cy="1556"/>
          </a:xfrm>
        </p:grpSpPr>
        <p:pic>
          <p:nvPicPr>
            <p:cNvPr id="19469" name="单圆角矩形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82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597" y="65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生活中的电路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3" name="Group 12"/>
          <p:cNvGrpSpPr/>
          <p:nvPr/>
        </p:nvGrpSpPr>
        <p:grpSpPr bwMode="auto">
          <a:xfrm>
            <a:off x="3997325" y="2640013"/>
            <a:ext cx="615950" cy="1322387"/>
            <a:chOff x="0" y="0"/>
            <a:chExt cx="388" cy="833"/>
          </a:xfrm>
        </p:grpSpPr>
        <p:pic>
          <p:nvPicPr>
            <p:cNvPr id="19467" name="燕尾形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14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  <p:grpSp>
        <p:nvGrpSpPr>
          <p:cNvPr id="19464" name="Group 15"/>
          <p:cNvGrpSpPr/>
          <p:nvPr/>
        </p:nvGrpSpPr>
        <p:grpSpPr bwMode="auto">
          <a:xfrm>
            <a:off x="6877050" y="2682875"/>
            <a:ext cx="614363" cy="1328738"/>
            <a:chOff x="0" y="0"/>
            <a:chExt cx="387" cy="837"/>
          </a:xfrm>
        </p:grpSpPr>
        <p:pic>
          <p:nvPicPr>
            <p:cNvPr id="19465" name="燕尾形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8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17"/>
            <p:cNvSpPr txBox="1">
              <a:spLocks noChangeArrowheads="1"/>
            </p:cNvSpPr>
            <p:nvPr/>
          </p:nvSpPr>
          <p:spPr bwMode="auto">
            <a:xfrm>
              <a:off x="36" y="24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54288" y="2278063"/>
            <a:ext cx="6807200" cy="168592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动手动脑学物理  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     第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电流的测量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883586" y="2880744"/>
            <a:ext cx="10653713" cy="168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什么是串联电路和并联电路，会画简单的串、并联电路图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通过实验探究串、并联电路的特点，会连接简单的串联和并联电路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尝试根据已有知识、经验，按要求设计简单的串、并联电路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89485" y="178808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9" descr="小彩灯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6675" y="919162"/>
            <a:ext cx="78486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" descr="问号2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40114">
            <a:off x="1012825" y="2249487"/>
            <a:ext cx="889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>
            <a:spLocks noChangeArrowheads="1"/>
          </p:cNvSpPr>
          <p:nvPr/>
        </p:nvSpPr>
        <p:spPr bwMode="auto">
          <a:xfrm>
            <a:off x="493713" y="3251200"/>
            <a:ext cx="3062287" cy="1676400"/>
          </a:xfrm>
          <a:prstGeom prst="roundRect">
            <a:avLst>
              <a:gd name="adj" fmla="val 48981"/>
            </a:avLst>
          </a:prstGeom>
          <a:noFill/>
          <a:ln w="28575">
            <a:solidFill>
              <a:schemeClr val="accent1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这些灯泡是如何连接的？请提出你的猜想。</a:t>
            </a:r>
            <a:endParaRPr lang="zh-CN" altLang="en-US" sz="24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路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2832100"/>
            <a:ext cx="57245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181682035859gnxw613c003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9450" y="2538412"/>
            <a:ext cx="33416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26325" y="1641475"/>
            <a:ext cx="165258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0238" y="4029075"/>
            <a:ext cx="2143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4978400" y="1425575"/>
            <a:ext cx="5994400" cy="34194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7" name="图片 7" descr="导线.jpg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5232400" y="2505075"/>
            <a:ext cx="18859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288" y="1219200"/>
            <a:ext cx="15509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59938" y="2093913"/>
            <a:ext cx="165258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504825" y="2081213"/>
            <a:ext cx="4095750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用一个电源、两个灯泡、一个开关和一些导线组成电路，要想让两个小灯泡都发光，可以有几种接法？</a:t>
            </a: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2484413" y="1389442"/>
            <a:ext cx="2881313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一、串联和并联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963713" y="3234117"/>
            <a:ext cx="4356100" cy="2644775"/>
            <a:chOff x="0" y="0"/>
            <a:chExt cx="2585" cy="1531"/>
          </a:xfrm>
        </p:grpSpPr>
        <p:grpSp>
          <p:nvGrpSpPr>
            <p:cNvPr id="6165" name="Group 4"/>
            <p:cNvGrpSpPr/>
            <p:nvPr/>
          </p:nvGrpSpPr>
          <p:grpSpPr bwMode="auto">
            <a:xfrm>
              <a:off x="0" y="34"/>
              <a:ext cx="2585" cy="1497"/>
              <a:chOff x="0" y="0"/>
              <a:chExt cx="2585" cy="1497"/>
            </a:xfrm>
          </p:grpSpPr>
          <p:pic>
            <p:nvPicPr>
              <p:cNvPr id="6169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3" name="未知"/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60 w 374"/>
                  <a:gd name="T1" fmla="*/ 0 h 862"/>
                  <a:gd name="T2" fmla="*/ 322 w 374"/>
                  <a:gd name="T3" fmla="*/ 286 h 862"/>
                  <a:gd name="T4" fmla="*/ 0 w 374"/>
                  <a:gd name="T5" fmla="*/ 774 h 862"/>
                  <a:gd name="T6" fmla="*/ 0 60000 65536"/>
                  <a:gd name="T7" fmla="*/ 0 60000 65536"/>
                  <a:gd name="T8" fmla="*/ 0 60000 65536"/>
                  <a:gd name="T9" fmla="*/ 0 w 374"/>
                  <a:gd name="T10" fmla="*/ 0 h 862"/>
                  <a:gd name="T11" fmla="*/ 374 w 374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4" name="未知"/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665 w 749"/>
                  <a:gd name="T1" fmla="*/ 0 h 250"/>
                  <a:gd name="T2" fmla="*/ 222 w 749"/>
                  <a:gd name="T3" fmla="*/ 61 h 250"/>
                  <a:gd name="T4" fmla="*/ 0 w 749"/>
                  <a:gd name="T5" fmla="*/ 224 h 250"/>
                  <a:gd name="T6" fmla="*/ 0 60000 65536"/>
                  <a:gd name="T7" fmla="*/ 0 60000 65536"/>
                  <a:gd name="T8" fmla="*/ 0 60000 65536"/>
                  <a:gd name="T9" fmla="*/ 0 w 749"/>
                  <a:gd name="T10" fmla="*/ 0 h 250"/>
                  <a:gd name="T11" fmla="*/ 749 w 749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5" name="未知"/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349 w 393"/>
                  <a:gd name="T1" fmla="*/ 917 h 1021"/>
                  <a:gd name="T2" fmla="*/ 27 w 393"/>
                  <a:gd name="T3" fmla="*/ 489 h 1021"/>
                  <a:gd name="T4" fmla="*/ 187 w 393"/>
                  <a:gd name="T5" fmla="*/ 0 h 1021"/>
                  <a:gd name="T6" fmla="*/ 0 60000 65536"/>
                  <a:gd name="T7" fmla="*/ 0 60000 65536"/>
                  <a:gd name="T8" fmla="*/ 0 60000 65536"/>
                  <a:gd name="T9" fmla="*/ 0 w 393"/>
                  <a:gd name="T10" fmla="*/ 0 h 1021"/>
                  <a:gd name="T11" fmla="*/ 393 w 393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6" name="未知"/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88"/>
                  <a:gd name="T11" fmla="*/ 590 w 590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698" y="714"/>
              <a:ext cx="275" cy="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7" name="Text Box 14"/>
            <p:cNvSpPr txBox="1">
              <a:spLocks noChangeArrowheads="1"/>
            </p:cNvSpPr>
            <p:nvPr/>
          </p:nvSpPr>
          <p:spPr bwMode="auto">
            <a:xfrm>
              <a:off x="340" y="0"/>
              <a:ext cx="220" cy="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8" name="Text Box 15"/>
            <p:cNvSpPr txBox="1">
              <a:spLocks noChangeArrowheads="1"/>
            </p:cNvSpPr>
            <p:nvPr/>
          </p:nvSpPr>
          <p:spPr bwMode="auto">
            <a:xfrm>
              <a:off x="1964" y="536"/>
              <a:ext cx="275" cy="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16"/>
          <p:cNvGrpSpPr/>
          <p:nvPr/>
        </p:nvGrpSpPr>
        <p:grpSpPr bwMode="auto">
          <a:xfrm>
            <a:off x="7310413" y="3508754"/>
            <a:ext cx="2989263" cy="2060575"/>
            <a:chOff x="0" y="0"/>
            <a:chExt cx="1883" cy="1298"/>
          </a:xfrm>
        </p:grpSpPr>
        <p:sp>
          <p:nvSpPr>
            <p:cNvPr id="6152" name="Rectangle 17"/>
            <p:cNvSpPr>
              <a:spLocks noChangeArrowheads="1"/>
            </p:cNvSpPr>
            <p:nvPr/>
          </p:nvSpPr>
          <p:spPr bwMode="auto">
            <a:xfrm>
              <a:off x="0" y="227"/>
              <a:ext cx="1883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53" name="Group 18"/>
            <p:cNvGrpSpPr/>
            <p:nvPr/>
          </p:nvGrpSpPr>
          <p:grpSpPr bwMode="auto">
            <a:xfrm>
              <a:off x="1293" y="0"/>
              <a:ext cx="91" cy="431"/>
              <a:chOff x="0" y="0"/>
              <a:chExt cx="91" cy="476"/>
            </a:xfrm>
          </p:grpSpPr>
          <p:sp>
            <p:nvSpPr>
              <p:cNvPr id="6162" name="Rectangle 19"/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3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" name="Line 33"/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54" name="Group 22"/>
            <p:cNvGrpSpPr/>
            <p:nvPr/>
          </p:nvGrpSpPr>
          <p:grpSpPr bwMode="auto">
            <a:xfrm>
              <a:off x="318" y="113"/>
              <a:ext cx="317" cy="182"/>
              <a:chOff x="0" y="0"/>
              <a:chExt cx="317" cy="182"/>
            </a:xfrm>
          </p:grpSpPr>
          <p:sp>
            <p:nvSpPr>
              <p:cNvPr id="6159" name="Rectangle 23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0" name="Line 44"/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" name="Oval 42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55" name="AutoShape 21"/>
            <p:cNvSpPr>
              <a:spLocks noChangeArrowheads="1"/>
            </p:cNvSpPr>
            <p:nvPr/>
          </p:nvSpPr>
          <p:spPr bwMode="auto">
            <a:xfrm>
              <a:off x="363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6" name="AutoShape 21"/>
            <p:cNvSpPr>
              <a:spLocks noChangeArrowheads="1"/>
            </p:cNvSpPr>
            <p:nvPr/>
          </p:nvSpPr>
          <p:spPr bwMode="auto">
            <a:xfrm>
              <a:off x="1178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1525" y="771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8" name="Rectangle 29"/>
            <p:cNvSpPr>
              <a:spLocks noChangeArrowheads="1"/>
            </p:cNvSpPr>
            <p:nvPr/>
          </p:nvSpPr>
          <p:spPr bwMode="auto">
            <a:xfrm>
              <a:off x="645" y="798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1036613" y="2353054"/>
            <a:ext cx="590550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．用电器依次相连的电路叫做</a:t>
            </a: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串联电路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2"/>
          <p:cNvGrpSpPr/>
          <p:nvPr/>
        </p:nvGrpSpPr>
        <p:grpSpPr bwMode="auto">
          <a:xfrm>
            <a:off x="1217992" y="3158912"/>
            <a:ext cx="4319587" cy="2716212"/>
            <a:chOff x="0" y="0"/>
            <a:chExt cx="2585" cy="1613"/>
          </a:xfrm>
        </p:grpSpPr>
        <p:pic>
          <p:nvPicPr>
            <p:cNvPr id="720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3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4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6" name="未知"/>
            <p:cNvSpPr/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60 w 374"/>
                <a:gd name="T1" fmla="*/ 0 h 862"/>
                <a:gd name="T2" fmla="*/ 322 w 374"/>
                <a:gd name="T3" fmla="*/ 286 h 862"/>
                <a:gd name="T4" fmla="*/ 0 w 374"/>
                <a:gd name="T5" fmla="*/ 774 h 862"/>
                <a:gd name="T6" fmla="*/ 0 60000 65536"/>
                <a:gd name="T7" fmla="*/ 0 60000 65536"/>
                <a:gd name="T8" fmla="*/ 0 60000 65536"/>
                <a:gd name="T9" fmla="*/ 0 w 374"/>
                <a:gd name="T10" fmla="*/ 0 h 862"/>
                <a:gd name="T11" fmla="*/ 374 w 374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07" name="未知"/>
            <p:cNvSpPr/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349 w 393"/>
                <a:gd name="T1" fmla="*/ 917 h 1021"/>
                <a:gd name="T2" fmla="*/ 27 w 393"/>
                <a:gd name="T3" fmla="*/ 489 h 1021"/>
                <a:gd name="T4" fmla="*/ 187 w 393"/>
                <a:gd name="T5" fmla="*/ 0 h 1021"/>
                <a:gd name="T6" fmla="*/ 0 60000 65536"/>
                <a:gd name="T7" fmla="*/ 0 60000 65536"/>
                <a:gd name="T8" fmla="*/ 0 60000 65536"/>
                <a:gd name="T9" fmla="*/ 0 w 393"/>
                <a:gd name="T10" fmla="*/ 0 h 1021"/>
                <a:gd name="T11" fmla="*/ 393 w 393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08" name="未知"/>
            <p:cNvSpPr/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  <a:gd name="T6" fmla="*/ 0 60000 65536"/>
                <a:gd name="T7" fmla="*/ 0 60000 65536"/>
                <a:gd name="T8" fmla="*/ 0 60000 65536"/>
                <a:gd name="T9" fmla="*/ 0 w 1292"/>
                <a:gd name="T10" fmla="*/ 0 h 571"/>
                <a:gd name="T11" fmla="*/ 1292 w 1292"/>
                <a:gd name="T12" fmla="*/ 571 h 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09" name="未知"/>
            <p:cNvSpPr/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1"/>
                <a:gd name="T13" fmla="*/ 0 h 491"/>
                <a:gd name="T14" fmla="*/ 1501 w 1501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>
              <a:solidFill>
                <a:srgbClr val="003399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10" name="未知"/>
            <p:cNvSpPr/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  <a:gd name="T6" fmla="*/ 0 60000 65536"/>
                <a:gd name="T7" fmla="*/ 0 60000 65536"/>
                <a:gd name="T8" fmla="*/ 0 60000 65536"/>
                <a:gd name="T9" fmla="*/ 0 w 590"/>
                <a:gd name="T10" fmla="*/ 0 h 188"/>
                <a:gd name="T11" fmla="*/ 590 w 59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11" name="Text Box 12"/>
            <p:cNvSpPr txBox="1">
              <a:spLocks noChangeArrowheads="1"/>
            </p:cNvSpPr>
            <p:nvPr/>
          </p:nvSpPr>
          <p:spPr bwMode="auto">
            <a:xfrm>
              <a:off x="1986" y="568"/>
              <a:ext cx="277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12" name="Text Box 13"/>
            <p:cNvSpPr txBox="1">
              <a:spLocks noChangeArrowheads="1"/>
            </p:cNvSpPr>
            <p:nvPr/>
          </p:nvSpPr>
          <p:spPr bwMode="auto">
            <a:xfrm>
              <a:off x="725" y="817"/>
              <a:ext cx="277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13" name="Text Box 14"/>
            <p:cNvSpPr txBox="1">
              <a:spLocks noChangeArrowheads="1"/>
            </p:cNvSpPr>
            <p:nvPr/>
          </p:nvSpPr>
          <p:spPr bwMode="auto">
            <a:xfrm>
              <a:off x="385" y="0"/>
              <a:ext cx="222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207004" y="2501687"/>
            <a:ext cx="971550" cy="503237"/>
          </a:xfrm>
          <a:prstGeom prst="wedgeRoundRectCallout">
            <a:avLst>
              <a:gd name="adj1" fmla="val 5556"/>
              <a:gd name="adj2" fmla="val 149056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</p:spPr>
        <p:txBody>
          <a:bodyPr lIns="18000" tIns="10800" rIns="18000" bIns="10800"/>
          <a:lstStyle/>
          <a:p>
            <a:pPr algn="ctr"/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干路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724279" y="6111662"/>
            <a:ext cx="1223963" cy="468312"/>
          </a:xfrm>
          <a:prstGeom prst="wedgeRoundRectCallout">
            <a:avLst>
              <a:gd name="adj1" fmla="val 76718"/>
              <a:gd name="adj2" fmla="val -195083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</p:spPr>
        <p:txBody>
          <a:bodyPr lIns="18000" tIns="10800" rIns="18000" bIns="10800"/>
          <a:lstStyle/>
          <a:p>
            <a:pPr algn="ctr"/>
            <a:r>
              <a:rPr lang="en-US" altLang="zh-CN" sz="240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支路</a:t>
            </a:r>
            <a:endParaRPr lang="zh-CN" altLang="en-US" sz="240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4391404" y="5973549"/>
            <a:ext cx="1152525" cy="466725"/>
          </a:xfrm>
          <a:prstGeom prst="wedgeRoundRectCallout">
            <a:avLst>
              <a:gd name="adj1" fmla="val -43801"/>
              <a:gd name="adj2" fmla="val -276532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</p:spPr>
        <p:txBody>
          <a:bodyPr lIns="18000" tIns="10800" rIns="18000" bIns="10800"/>
          <a:lstStyle/>
          <a:p>
            <a:pPr algn="ctr"/>
            <a:r>
              <a:rPr lang="en-US" altLang="zh-CN" sz="240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支路</a:t>
            </a:r>
            <a:endParaRPr lang="zh-CN" altLang="en-US" sz="2400">
              <a:solidFill>
                <a:srgbClr val="339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826504" y="2842999"/>
            <a:ext cx="936625" cy="469900"/>
          </a:xfrm>
          <a:prstGeom prst="wedgeRoundRectCallout">
            <a:avLst>
              <a:gd name="adj1" fmla="val 93051"/>
              <a:gd name="adj2" fmla="val 161824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</p:spPr>
        <p:txBody>
          <a:bodyPr lIns="18000" tIns="10800" rIns="18000" bIns="10800"/>
          <a:lstStyle/>
          <a:p>
            <a:pPr algn="ctr"/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干路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6588504" y="5937037"/>
            <a:ext cx="1260475" cy="468312"/>
          </a:xfrm>
          <a:prstGeom prst="wedgeRoundRectCallout">
            <a:avLst>
              <a:gd name="adj1" fmla="val 56551"/>
              <a:gd name="adj2" fmla="val -134745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支路</a:t>
            </a:r>
            <a:endParaRPr lang="zh-CN" altLang="en-US" sz="240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10211179" y="5014699"/>
            <a:ext cx="1154113" cy="503238"/>
          </a:xfrm>
          <a:prstGeom prst="wedgeRoundRectCallout">
            <a:avLst>
              <a:gd name="adj1" fmla="val -175880"/>
              <a:gd name="adj2" fmla="val -132380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</p:spPr>
        <p:txBody>
          <a:bodyPr lIns="18000" rIns="18000"/>
          <a:lstStyle/>
          <a:p>
            <a:pPr algn="ctr"/>
            <a:r>
              <a:rPr lang="en-US" altLang="zh-CN" sz="240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400" baseline="-2500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支路</a:t>
            </a:r>
            <a:endParaRPr lang="zh-CN" altLang="en-US" sz="2400">
              <a:solidFill>
                <a:srgbClr val="3399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9" name="Group 21"/>
          <p:cNvGrpSpPr/>
          <p:nvPr/>
        </p:nvGrpSpPr>
        <p:grpSpPr bwMode="auto">
          <a:xfrm>
            <a:off x="7179054" y="3055724"/>
            <a:ext cx="2654300" cy="2625725"/>
            <a:chOff x="0" y="0"/>
            <a:chExt cx="1672" cy="1654"/>
          </a:xfrm>
        </p:grpSpPr>
        <p:cxnSp>
          <p:nvCxnSpPr>
            <p:cNvPr id="7182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1336" y="1204"/>
              <a:ext cx="635" cy="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</p:spPr>
        </p:cxnSp>
        <p:cxnSp>
          <p:nvCxnSpPr>
            <p:cNvPr id="26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291" y="1177"/>
              <a:ext cx="635" cy="6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</a:ln>
          </p:spPr>
        </p:cxnSp>
        <p:sp>
          <p:nvSpPr>
            <p:cNvPr id="7184" name="Line 41"/>
            <p:cNvSpPr>
              <a:spLocks noChangeShapeType="1"/>
            </p:cNvSpPr>
            <p:nvPr/>
          </p:nvSpPr>
          <p:spPr bwMode="auto">
            <a:xfrm>
              <a:off x="32" y="209"/>
              <a:ext cx="220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Line 44"/>
            <p:cNvSpPr>
              <a:spLocks noChangeShapeType="1"/>
            </p:cNvSpPr>
            <p:nvPr/>
          </p:nvSpPr>
          <p:spPr bwMode="auto">
            <a:xfrm flipV="1">
              <a:off x="295" y="100"/>
              <a:ext cx="233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186" name="直接连接符 20"/>
            <p:cNvCxnSpPr>
              <a:cxnSpLocks noChangeShapeType="1"/>
            </p:cNvCxnSpPr>
            <p:nvPr/>
          </p:nvCxnSpPr>
          <p:spPr bwMode="auto">
            <a:xfrm flipV="1">
              <a:off x="23" y="905"/>
              <a:ext cx="1633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</p:spPr>
        </p:cxnSp>
        <p:sp>
          <p:nvSpPr>
            <p:cNvPr id="7187" name="AutoShape 21"/>
            <p:cNvSpPr>
              <a:spLocks noChangeArrowheads="1"/>
            </p:cNvSpPr>
            <p:nvPr/>
          </p:nvSpPr>
          <p:spPr bwMode="auto">
            <a:xfrm>
              <a:off x="681" y="75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8" name="Line 32"/>
            <p:cNvSpPr>
              <a:spLocks noChangeShapeType="1"/>
            </p:cNvSpPr>
            <p:nvPr/>
          </p:nvSpPr>
          <p:spPr bwMode="auto">
            <a:xfrm>
              <a:off x="961" y="0"/>
              <a:ext cx="0" cy="4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Line 33"/>
            <p:cNvSpPr>
              <a:spLocks noChangeShapeType="1"/>
            </p:cNvSpPr>
            <p:nvPr/>
          </p:nvSpPr>
          <p:spPr bwMode="auto">
            <a:xfrm>
              <a:off x="1043" y="91"/>
              <a:ext cx="0" cy="2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Line 34"/>
            <p:cNvSpPr>
              <a:spLocks noChangeShapeType="1"/>
            </p:cNvSpPr>
            <p:nvPr/>
          </p:nvSpPr>
          <p:spPr bwMode="auto">
            <a:xfrm flipV="1">
              <a:off x="1043" y="204"/>
              <a:ext cx="61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191" name="直接连接符 23"/>
            <p:cNvCxnSpPr>
              <a:cxnSpLocks noChangeShapeType="1"/>
            </p:cNvCxnSpPr>
            <p:nvPr/>
          </p:nvCxnSpPr>
          <p:spPr bwMode="auto">
            <a:xfrm rot="5400000" flipH="1" flipV="1">
              <a:off x="1302" y="538"/>
              <a:ext cx="695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cxnSp>
          <p:nvCxnSpPr>
            <p:cNvPr id="7192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24" y="538"/>
              <a:ext cx="695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sp>
          <p:nvSpPr>
            <p:cNvPr id="7193" name="Line 41"/>
            <p:cNvSpPr>
              <a:spLocks noChangeShapeType="1"/>
            </p:cNvSpPr>
            <p:nvPr/>
          </p:nvSpPr>
          <p:spPr bwMode="auto">
            <a:xfrm>
              <a:off x="476" y="204"/>
              <a:ext cx="477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Text Box 34"/>
            <p:cNvSpPr txBox="1">
              <a:spLocks noChangeArrowheads="1"/>
            </p:cNvSpPr>
            <p:nvPr/>
          </p:nvSpPr>
          <p:spPr bwMode="auto">
            <a:xfrm>
              <a:off x="873" y="1139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95" name="Text Box 35"/>
            <p:cNvSpPr txBox="1">
              <a:spLocks noChangeArrowheads="1"/>
            </p:cNvSpPr>
            <p:nvPr/>
          </p:nvSpPr>
          <p:spPr bwMode="auto">
            <a:xfrm>
              <a:off x="318" y="191"/>
              <a:ext cx="23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96" name="Text Box 36"/>
            <p:cNvSpPr txBox="1">
              <a:spLocks noChangeArrowheads="1"/>
            </p:cNvSpPr>
            <p:nvPr/>
          </p:nvSpPr>
          <p:spPr bwMode="auto">
            <a:xfrm>
              <a:off x="881" y="528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197" name="直接连接符 20"/>
            <p:cNvCxnSpPr>
              <a:cxnSpLocks noChangeShapeType="1"/>
            </p:cNvCxnSpPr>
            <p:nvPr/>
          </p:nvCxnSpPr>
          <p:spPr bwMode="auto">
            <a:xfrm flipV="1">
              <a:off x="13" y="1511"/>
              <a:ext cx="1633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</p:spPr>
        </p:cxnSp>
        <p:sp>
          <p:nvSpPr>
            <p:cNvPr id="7198" name="AutoShape 21"/>
            <p:cNvSpPr>
              <a:spLocks noChangeArrowheads="1"/>
            </p:cNvSpPr>
            <p:nvPr/>
          </p:nvSpPr>
          <p:spPr bwMode="auto">
            <a:xfrm>
              <a:off x="681" y="134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000099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99" name="Oval 39"/>
            <p:cNvSpPr>
              <a:spLocks noChangeArrowheads="1"/>
            </p:cNvSpPr>
            <p:nvPr/>
          </p:nvSpPr>
          <p:spPr bwMode="auto">
            <a:xfrm>
              <a:off x="0" y="872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00" name="Oval 40"/>
            <p:cNvSpPr>
              <a:spLocks noChangeArrowheads="1"/>
            </p:cNvSpPr>
            <p:nvPr/>
          </p:nvSpPr>
          <p:spPr bwMode="auto">
            <a:xfrm>
              <a:off x="1624" y="881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01" name="Oval 42"/>
            <p:cNvSpPr>
              <a:spLocks noChangeArrowheads="1"/>
            </p:cNvSpPr>
            <p:nvPr/>
          </p:nvSpPr>
          <p:spPr bwMode="auto">
            <a:xfrm>
              <a:off x="250" y="191"/>
              <a:ext cx="65" cy="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2518154" y="1873037"/>
            <a:ext cx="71643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．用电器并列相连的电路叫做</a:t>
            </a: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并联电路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文本框 3"/>
          <p:cNvSpPr txBox="1">
            <a:spLocks noChangeArrowheads="1"/>
          </p:cNvSpPr>
          <p:nvPr/>
        </p:nvSpPr>
        <p:spPr bwMode="auto">
          <a:xfrm>
            <a:off x="2187954" y="1049124"/>
            <a:ext cx="2859088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一、串联和并联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1938740" y="3609122"/>
            <a:ext cx="4500563" cy="2789238"/>
            <a:chOff x="0" y="0"/>
            <a:chExt cx="2585" cy="1532"/>
          </a:xfrm>
        </p:grpSpPr>
        <p:grpSp>
          <p:nvGrpSpPr>
            <p:cNvPr id="8201" name="Group 7"/>
            <p:cNvGrpSpPr/>
            <p:nvPr/>
          </p:nvGrpSpPr>
          <p:grpSpPr bwMode="auto">
            <a:xfrm>
              <a:off x="0" y="35"/>
              <a:ext cx="2585" cy="1497"/>
              <a:chOff x="0" y="0"/>
              <a:chExt cx="2585" cy="1497"/>
            </a:xfrm>
          </p:grpSpPr>
          <p:pic>
            <p:nvPicPr>
              <p:cNvPr id="8205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6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7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8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9" name="未知"/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60 w 374"/>
                  <a:gd name="T1" fmla="*/ 0 h 862"/>
                  <a:gd name="T2" fmla="*/ 322 w 374"/>
                  <a:gd name="T3" fmla="*/ 286 h 862"/>
                  <a:gd name="T4" fmla="*/ 0 w 374"/>
                  <a:gd name="T5" fmla="*/ 774 h 862"/>
                  <a:gd name="T6" fmla="*/ 0 60000 65536"/>
                  <a:gd name="T7" fmla="*/ 0 60000 65536"/>
                  <a:gd name="T8" fmla="*/ 0 60000 65536"/>
                  <a:gd name="T9" fmla="*/ 0 w 374"/>
                  <a:gd name="T10" fmla="*/ 0 h 862"/>
                  <a:gd name="T11" fmla="*/ 374 w 374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0" name="未知"/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665 w 749"/>
                  <a:gd name="T1" fmla="*/ 0 h 250"/>
                  <a:gd name="T2" fmla="*/ 222 w 749"/>
                  <a:gd name="T3" fmla="*/ 61 h 250"/>
                  <a:gd name="T4" fmla="*/ 0 w 749"/>
                  <a:gd name="T5" fmla="*/ 224 h 250"/>
                  <a:gd name="T6" fmla="*/ 0 60000 65536"/>
                  <a:gd name="T7" fmla="*/ 0 60000 65536"/>
                  <a:gd name="T8" fmla="*/ 0 60000 65536"/>
                  <a:gd name="T9" fmla="*/ 0 w 749"/>
                  <a:gd name="T10" fmla="*/ 0 h 250"/>
                  <a:gd name="T11" fmla="*/ 749 w 749"/>
                  <a:gd name="T12" fmla="*/ 250 h 2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1" name="未知"/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349 w 393"/>
                  <a:gd name="T1" fmla="*/ 917 h 1021"/>
                  <a:gd name="T2" fmla="*/ 27 w 393"/>
                  <a:gd name="T3" fmla="*/ 489 h 1021"/>
                  <a:gd name="T4" fmla="*/ 187 w 393"/>
                  <a:gd name="T5" fmla="*/ 0 h 1021"/>
                  <a:gd name="T6" fmla="*/ 0 60000 65536"/>
                  <a:gd name="T7" fmla="*/ 0 60000 65536"/>
                  <a:gd name="T8" fmla="*/ 0 60000 65536"/>
                  <a:gd name="T9" fmla="*/ 0 w 393"/>
                  <a:gd name="T10" fmla="*/ 0 h 1021"/>
                  <a:gd name="T11" fmla="*/ 393 w 393"/>
                  <a:gd name="T12" fmla="*/ 1021 h 1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2" name="未知"/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590"/>
                  <a:gd name="T10" fmla="*/ 0 h 188"/>
                  <a:gd name="T11" fmla="*/ 590 w 590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02" name="Text Box 16"/>
            <p:cNvSpPr txBox="1">
              <a:spLocks noChangeArrowheads="1"/>
            </p:cNvSpPr>
            <p:nvPr/>
          </p:nvSpPr>
          <p:spPr bwMode="auto">
            <a:xfrm>
              <a:off x="698" y="714"/>
              <a:ext cx="266" cy="2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3" name="Text Box 17"/>
            <p:cNvSpPr txBox="1">
              <a:spLocks noChangeArrowheads="1"/>
            </p:cNvSpPr>
            <p:nvPr/>
          </p:nvSpPr>
          <p:spPr bwMode="auto">
            <a:xfrm>
              <a:off x="340" y="0"/>
              <a:ext cx="213" cy="2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4" name="Text Box 18"/>
            <p:cNvSpPr txBox="1">
              <a:spLocks noChangeArrowheads="1"/>
            </p:cNvSpPr>
            <p:nvPr/>
          </p:nvSpPr>
          <p:spPr bwMode="auto">
            <a:xfrm>
              <a:off x="1964" y="536"/>
              <a:ext cx="266" cy="2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8"/>
          <p:cNvSpPr>
            <a:spLocks noChangeArrowheads="1"/>
          </p:cNvSpPr>
          <p:nvPr/>
        </p:nvSpPr>
        <p:spPr bwMode="auto">
          <a:xfrm>
            <a:off x="7452128" y="3647222"/>
            <a:ext cx="3681412" cy="1915924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电路过程中开关应断开，在检查电路连接无误后，方可闭合开关。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784628" y="2070835"/>
            <a:ext cx="97059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在串联电路中，开关的位置改变了，它的控制作用是否改变呢？</a:t>
            </a: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1143403" y="2780447"/>
            <a:ext cx="55340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　　实验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：连接串联电路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0" name="文本框 3"/>
          <p:cNvSpPr txBox="1">
            <a:spLocks noChangeArrowheads="1"/>
          </p:cNvSpPr>
          <p:nvPr/>
        </p:nvSpPr>
        <p:spPr bwMode="auto">
          <a:xfrm>
            <a:off x="2170515" y="1280260"/>
            <a:ext cx="46370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二、连接串联和并联电路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08547"/>
          <p:cNvSpPr>
            <a:spLocks noChangeArrowheads="1" noChangeShapeType="1" noTextEdit="1"/>
          </p:cNvSpPr>
          <p:nvPr/>
        </p:nvSpPr>
        <p:spPr bwMode="auto">
          <a:xfrm>
            <a:off x="6996515" y="3385058"/>
            <a:ext cx="2090738" cy="784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72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小贴士</a:t>
            </a:r>
            <a:endParaRPr lang="zh-CN" altLang="en-US" sz="72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文本框 3"/>
          <p:cNvSpPr txBox="1">
            <a:spLocks noChangeArrowheads="1"/>
          </p:cNvSpPr>
          <p:nvPr/>
        </p:nvSpPr>
        <p:spPr bwMode="auto">
          <a:xfrm>
            <a:off x="2416175" y="1034600"/>
            <a:ext cx="46370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二、连接串联和并联电路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21" name="Group 2"/>
          <p:cNvGrpSpPr/>
          <p:nvPr/>
        </p:nvGrpSpPr>
        <p:grpSpPr bwMode="auto">
          <a:xfrm>
            <a:off x="1844675" y="2839587"/>
            <a:ext cx="3721100" cy="2581275"/>
            <a:chOff x="0" y="0"/>
            <a:chExt cx="2254" cy="1523"/>
          </a:xfrm>
        </p:grpSpPr>
        <p:pic>
          <p:nvPicPr>
            <p:cNvPr id="9240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025" y="0"/>
              <a:ext cx="10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41" name="Group 4"/>
            <p:cNvGrpSpPr/>
            <p:nvPr/>
          </p:nvGrpSpPr>
          <p:grpSpPr bwMode="auto">
            <a:xfrm>
              <a:off x="0" y="199"/>
              <a:ext cx="790" cy="751"/>
              <a:chOff x="0" y="0"/>
              <a:chExt cx="790" cy="751"/>
            </a:xfrm>
          </p:grpSpPr>
          <p:pic>
            <p:nvPicPr>
              <p:cNvPr id="925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47"/>
                <a:ext cx="790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3" name="Text Box 6"/>
              <p:cNvSpPr txBox="1">
                <a:spLocks noChangeArrowheads="1"/>
              </p:cNvSpPr>
              <p:nvPr/>
            </p:nvSpPr>
            <p:spPr bwMode="auto">
              <a:xfrm>
                <a:off x="454" y="0"/>
                <a:ext cx="281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altLang="zh-CN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242" name="Group 7"/>
            <p:cNvGrpSpPr/>
            <p:nvPr/>
          </p:nvGrpSpPr>
          <p:grpSpPr bwMode="auto">
            <a:xfrm>
              <a:off x="477" y="948"/>
              <a:ext cx="741" cy="575"/>
              <a:chOff x="0" y="0"/>
              <a:chExt cx="741" cy="575"/>
            </a:xfrm>
          </p:grpSpPr>
          <p:pic>
            <p:nvPicPr>
              <p:cNvPr id="9250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56"/>
                <a:ext cx="741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1" name="Text Box 9"/>
              <p:cNvSpPr txBox="1">
                <a:spLocks noChangeArrowheads="1"/>
              </p:cNvSpPr>
              <p:nvPr/>
            </p:nvSpPr>
            <p:spPr bwMode="auto">
              <a:xfrm>
                <a:off x="409" y="0"/>
                <a:ext cx="224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243" name="Group 10"/>
            <p:cNvGrpSpPr/>
            <p:nvPr/>
          </p:nvGrpSpPr>
          <p:grpSpPr bwMode="auto">
            <a:xfrm>
              <a:off x="1384" y="630"/>
              <a:ext cx="789" cy="744"/>
              <a:chOff x="0" y="0"/>
              <a:chExt cx="789" cy="744"/>
            </a:xfrm>
          </p:grpSpPr>
          <p:pic>
            <p:nvPicPr>
              <p:cNvPr id="9248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40"/>
                <a:ext cx="789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49" name="Text Box 12"/>
              <p:cNvSpPr txBox="1">
                <a:spLocks noChangeArrowheads="1"/>
              </p:cNvSpPr>
              <p:nvPr/>
            </p:nvSpPr>
            <p:spPr bwMode="auto">
              <a:xfrm>
                <a:off x="431" y="0"/>
                <a:ext cx="281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altLang="zh-CN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44" name="未知"/>
            <p:cNvSpPr/>
            <p:nvPr/>
          </p:nvSpPr>
          <p:spPr bwMode="auto">
            <a:xfrm>
              <a:off x="1996" y="256"/>
              <a:ext cx="258" cy="907"/>
            </a:xfrm>
            <a:custGeom>
              <a:avLst/>
              <a:gdLst>
                <a:gd name="T0" fmla="*/ 0 w 258"/>
                <a:gd name="T1" fmla="*/ 0 h 907"/>
                <a:gd name="T2" fmla="*/ 250 w 258"/>
                <a:gd name="T3" fmla="*/ 567 h 907"/>
                <a:gd name="T4" fmla="*/ 46 w 258"/>
                <a:gd name="T5" fmla="*/ 907 h 907"/>
                <a:gd name="T6" fmla="*/ 0 60000 65536"/>
                <a:gd name="T7" fmla="*/ 0 60000 65536"/>
                <a:gd name="T8" fmla="*/ 0 60000 65536"/>
                <a:gd name="T9" fmla="*/ 0 w 258"/>
                <a:gd name="T10" fmla="*/ 0 h 907"/>
                <a:gd name="T11" fmla="*/ 258 w 258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" h="907">
                  <a:moveTo>
                    <a:pt x="0" y="0"/>
                  </a:moveTo>
                  <a:cubicBezTo>
                    <a:pt x="121" y="208"/>
                    <a:pt x="242" y="416"/>
                    <a:pt x="250" y="567"/>
                  </a:cubicBezTo>
                  <a:cubicBezTo>
                    <a:pt x="258" y="718"/>
                    <a:pt x="80" y="847"/>
                    <a:pt x="46" y="90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5" name="未知"/>
            <p:cNvSpPr/>
            <p:nvPr/>
          </p:nvSpPr>
          <p:spPr bwMode="auto">
            <a:xfrm>
              <a:off x="1089" y="1163"/>
              <a:ext cx="431" cy="283"/>
            </a:xfrm>
            <a:custGeom>
              <a:avLst/>
              <a:gdLst>
                <a:gd name="T0" fmla="*/ 431 w 431"/>
                <a:gd name="T1" fmla="*/ 0 h 283"/>
                <a:gd name="T2" fmla="*/ 249 w 431"/>
                <a:gd name="T3" fmla="*/ 249 h 283"/>
                <a:gd name="T4" fmla="*/ 0 w 431"/>
                <a:gd name="T5" fmla="*/ 204 h 283"/>
                <a:gd name="T6" fmla="*/ 0 60000 65536"/>
                <a:gd name="T7" fmla="*/ 0 60000 65536"/>
                <a:gd name="T8" fmla="*/ 0 60000 65536"/>
                <a:gd name="T9" fmla="*/ 0 w 431"/>
                <a:gd name="T10" fmla="*/ 0 h 283"/>
                <a:gd name="T11" fmla="*/ 431 w 43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283">
                  <a:moveTo>
                    <a:pt x="431" y="0"/>
                  </a:moveTo>
                  <a:cubicBezTo>
                    <a:pt x="376" y="107"/>
                    <a:pt x="321" y="215"/>
                    <a:pt x="249" y="249"/>
                  </a:cubicBezTo>
                  <a:cubicBezTo>
                    <a:pt x="177" y="283"/>
                    <a:pt x="88" y="243"/>
                    <a:pt x="0" y="20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6" name="未知"/>
            <p:cNvSpPr/>
            <p:nvPr/>
          </p:nvSpPr>
          <p:spPr bwMode="auto">
            <a:xfrm>
              <a:off x="95" y="754"/>
              <a:ext cx="563" cy="613"/>
            </a:xfrm>
            <a:custGeom>
              <a:avLst/>
              <a:gdLst>
                <a:gd name="T0" fmla="*/ 563 w 563"/>
                <a:gd name="T1" fmla="*/ 613 h 613"/>
                <a:gd name="T2" fmla="*/ 87 w 563"/>
                <a:gd name="T3" fmla="*/ 409 h 613"/>
                <a:gd name="T4" fmla="*/ 41 w 563"/>
                <a:gd name="T5" fmla="*/ 0 h 613"/>
                <a:gd name="T6" fmla="*/ 0 60000 65536"/>
                <a:gd name="T7" fmla="*/ 0 60000 65536"/>
                <a:gd name="T8" fmla="*/ 0 60000 65536"/>
                <a:gd name="T9" fmla="*/ 0 w 563"/>
                <a:gd name="T10" fmla="*/ 0 h 613"/>
                <a:gd name="T11" fmla="*/ 563 w 563"/>
                <a:gd name="T12" fmla="*/ 613 h 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3" h="613">
                  <a:moveTo>
                    <a:pt x="563" y="613"/>
                  </a:moveTo>
                  <a:cubicBezTo>
                    <a:pt x="368" y="562"/>
                    <a:pt x="174" y="511"/>
                    <a:pt x="87" y="409"/>
                  </a:cubicBezTo>
                  <a:cubicBezTo>
                    <a:pt x="0" y="307"/>
                    <a:pt x="20" y="153"/>
                    <a:pt x="4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7" name="未知"/>
            <p:cNvSpPr/>
            <p:nvPr/>
          </p:nvSpPr>
          <p:spPr bwMode="auto">
            <a:xfrm>
              <a:off x="658" y="256"/>
              <a:ext cx="408" cy="476"/>
            </a:xfrm>
            <a:custGeom>
              <a:avLst/>
              <a:gdLst>
                <a:gd name="T0" fmla="*/ 0 w 408"/>
                <a:gd name="T1" fmla="*/ 476 h 476"/>
                <a:gd name="T2" fmla="*/ 250 w 408"/>
                <a:gd name="T3" fmla="*/ 340 h 476"/>
                <a:gd name="T4" fmla="*/ 408 w 408"/>
                <a:gd name="T5" fmla="*/ 0 h 476"/>
                <a:gd name="T6" fmla="*/ 0 60000 65536"/>
                <a:gd name="T7" fmla="*/ 0 60000 65536"/>
                <a:gd name="T8" fmla="*/ 0 60000 65536"/>
                <a:gd name="T9" fmla="*/ 0 w 408"/>
                <a:gd name="T10" fmla="*/ 0 h 476"/>
                <a:gd name="T11" fmla="*/ 408 w 408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476">
                  <a:moveTo>
                    <a:pt x="0" y="476"/>
                  </a:moveTo>
                  <a:cubicBezTo>
                    <a:pt x="91" y="447"/>
                    <a:pt x="182" y="419"/>
                    <a:pt x="250" y="340"/>
                  </a:cubicBezTo>
                  <a:cubicBezTo>
                    <a:pt x="318" y="261"/>
                    <a:pt x="363" y="130"/>
                    <a:pt x="40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22" name="Group 17"/>
          <p:cNvGrpSpPr/>
          <p:nvPr/>
        </p:nvGrpSpPr>
        <p:grpSpPr bwMode="auto">
          <a:xfrm>
            <a:off x="6978650" y="2707825"/>
            <a:ext cx="3690938" cy="2535237"/>
            <a:chOff x="0" y="0"/>
            <a:chExt cx="2234" cy="1503"/>
          </a:xfrm>
        </p:grpSpPr>
        <p:pic>
          <p:nvPicPr>
            <p:cNvPr id="922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" y="899"/>
              <a:ext cx="790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" y="165"/>
              <a:ext cx="10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3" y="49"/>
              <a:ext cx="74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4" y="707"/>
              <a:ext cx="789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未知"/>
            <p:cNvSpPr/>
            <p:nvPr/>
          </p:nvSpPr>
          <p:spPr bwMode="auto">
            <a:xfrm>
              <a:off x="1946" y="362"/>
              <a:ext cx="288" cy="729"/>
            </a:xfrm>
            <a:custGeom>
              <a:avLst/>
              <a:gdLst>
                <a:gd name="T0" fmla="*/ 52 w 374"/>
                <a:gd name="T1" fmla="*/ 0 h 862"/>
                <a:gd name="T2" fmla="*/ 280 w 374"/>
                <a:gd name="T3" fmla="*/ 269 h 862"/>
                <a:gd name="T4" fmla="*/ 0 w 374"/>
                <a:gd name="T5" fmla="*/ 729 h 862"/>
                <a:gd name="T6" fmla="*/ 0 60000 65536"/>
                <a:gd name="T7" fmla="*/ 0 60000 65536"/>
                <a:gd name="T8" fmla="*/ 0 60000 65536"/>
                <a:gd name="T9" fmla="*/ 0 w 374"/>
                <a:gd name="T10" fmla="*/ 0 h 862"/>
                <a:gd name="T11" fmla="*/ 374 w 374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4" name="未知"/>
            <p:cNvSpPr/>
            <p:nvPr/>
          </p:nvSpPr>
          <p:spPr bwMode="auto">
            <a:xfrm>
              <a:off x="827" y="1091"/>
              <a:ext cx="578" cy="211"/>
            </a:xfrm>
            <a:custGeom>
              <a:avLst/>
              <a:gdLst>
                <a:gd name="T0" fmla="*/ 578 w 749"/>
                <a:gd name="T1" fmla="*/ 0 h 250"/>
                <a:gd name="T2" fmla="*/ 193 w 749"/>
                <a:gd name="T3" fmla="*/ 57 h 250"/>
                <a:gd name="T4" fmla="*/ 0 w 749"/>
                <a:gd name="T5" fmla="*/ 211 h 250"/>
                <a:gd name="T6" fmla="*/ 0 60000 65536"/>
                <a:gd name="T7" fmla="*/ 0 60000 65536"/>
                <a:gd name="T8" fmla="*/ 0 60000 65536"/>
                <a:gd name="T9" fmla="*/ 0 w 749"/>
                <a:gd name="T10" fmla="*/ 0 h 250"/>
                <a:gd name="T11" fmla="*/ 749 w 749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9" h="250">
                  <a:moveTo>
                    <a:pt x="749" y="0"/>
                  </a:moveTo>
                  <a:cubicBezTo>
                    <a:pt x="562" y="13"/>
                    <a:pt x="375" y="26"/>
                    <a:pt x="250" y="68"/>
                  </a:cubicBezTo>
                  <a:cubicBezTo>
                    <a:pt x="125" y="110"/>
                    <a:pt x="62" y="180"/>
                    <a:pt x="0" y="25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5" name="未知"/>
            <p:cNvSpPr/>
            <p:nvPr/>
          </p:nvSpPr>
          <p:spPr bwMode="auto">
            <a:xfrm>
              <a:off x="0" y="438"/>
              <a:ext cx="303" cy="864"/>
            </a:xfrm>
            <a:custGeom>
              <a:avLst/>
              <a:gdLst>
                <a:gd name="T0" fmla="*/ 303 w 393"/>
                <a:gd name="T1" fmla="*/ 864 h 1021"/>
                <a:gd name="T2" fmla="*/ 23 w 393"/>
                <a:gd name="T3" fmla="*/ 460 h 1021"/>
                <a:gd name="T4" fmla="*/ 163 w 393"/>
                <a:gd name="T5" fmla="*/ 0 h 1021"/>
                <a:gd name="T6" fmla="*/ 0 60000 65536"/>
                <a:gd name="T7" fmla="*/ 0 60000 65536"/>
                <a:gd name="T8" fmla="*/ 0 60000 65536"/>
                <a:gd name="T9" fmla="*/ 0 w 393"/>
                <a:gd name="T10" fmla="*/ 0 h 1021"/>
                <a:gd name="T11" fmla="*/ 393 w 393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6" name="Text Box 25"/>
            <p:cNvSpPr txBox="1">
              <a:spLocks noChangeArrowheads="1"/>
            </p:cNvSpPr>
            <p:nvPr/>
          </p:nvSpPr>
          <p:spPr bwMode="auto">
            <a:xfrm>
              <a:off x="595" y="735"/>
              <a:ext cx="281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7" name="Text Box 26"/>
            <p:cNvSpPr txBox="1">
              <a:spLocks noChangeArrowheads="1"/>
            </p:cNvSpPr>
            <p:nvPr/>
          </p:nvSpPr>
          <p:spPr bwMode="auto">
            <a:xfrm>
              <a:off x="1779" y="0"/>
              <a:ext cx="224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8" name="Text Box 27"/>
            <p:cNvSpPr txBox="1">
              <a:spLocks noChangeArrowheads="1"/>
            </p:cNvSpPr>
            <p:nvPr/>
          </p:nvSpPr>
          <p:spPr bwMode="auto">
            <a:xfrm>
              <a:off x="1695" y="568"/>
              <a:ext cx="281" cy="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9" name="未知"/>
            <p:cNvSpPr/>
            <p:nvPr/>
          </p:nvSpPr>
          <p:spPr bwMode="auto">
            <a:xfrm>
              <a:off x="1078" y="244"/>
              <a:ext cx="499" cy="216"/>
            </a:xfrm>
            <a:custGeom>
              <a:avLst/>
              <a:gdLst>
                <a:gd name="T0" fmla="*/ 499 w 499"/>
                <a:gd name="T1" fmla="*/ 148 h 216"/>
                <a:gd name="T2" fmla="*/ 182 w 499"/>
                <a:gd name="T3" fmla="*/ 11 h 216"/>
                <a:gd name="T4" fmla="*/ 0 w 499"/>
                <a:gd name="T5" fmla="*/ 216 h 216"/>
                <a:gd name="T6" fmla="*/ 0 60000 65536"/>
                <a:gd name="T7" fmla="*/ 0 60000 65536"/>
                <a:gd name="T8" fmla="*/ 0 60000 65536"/>
                <a:gd name="T9" fmla="*/ 0 w 499"/>
                <a:gd name="T10" fmla="*/ 0 h 216"/>
                <a:gd name="T11" fmla="*/ 499 w 499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216">
                  <a:moveTo>
                    <a:pt x="499" y="148"/>
                  </a:moveTo>
                  <a:cubicBezTo>
                    <a:pt x="382" y="74"/>
                    <a:pt x="265" y="0"/>
                    <a:pt x="182" y="11"/>
                  </a:cubicBezTo>
                  <a:cubicBezTo>
                    <a:pt x="99" y="22"/>
                    <a:pt x="49" y="119"/>
                    <a:pt x="0" y="21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18"/>
          <p:cNvSpPr>
            <a:spLocks noChangeArrowheads="1"/>
          </p:cNvSpPr>
          <p:nvPr/>
        </p:nvSpPr>
        <p:spPr bwMode="auto">
          <a:xfrm>
            <a:off x="2405063" y="5506587"/>
            <a:ext cx="8013700" cy="1025525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在串联电路中，开关控制所有用电器；开关位置的改变不影响它对用电器的控制作用。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4" name="Rectangle 30"/>
          <p:cNvSpPr>
            <a:spLocks noChangeArrowheads="1"/>
          </p:cNvSpPr>
          <p:nvPr/>
        </p:nvSpPr>
        <p:spPr bwMode="auto">
          <a:xfrm>
            <a:off x="2319338" y="2147437"/>
            <a:ext cx="64039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改变串联电路中开关的位置，比较开关的作用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3"/>
          <p:cNvGrpSpPr/>
          <p:nvPr/>
        </p:nvGrpSpPr>
        <p:grpSpPr bwMode="auto">
          <a:xfrm>
            <a:off x="787400" y="5516112"/>
            <a:ext cx="1587500" cy="841375"/>
            <a:chOff x="1178832" y="5119235"/>
            <a:chExt cx="1587500" cy="841375"/>
          </a:xfrm>
        </p:grpSpPr>
        <p:sp>
          <p:nvSpPr>
            <p:cNvPr id="9227" name="流程图: 决策 11"/>
            <p:cNvSpPr>
              <a:spLocks noChangeArrowheads="1"/>
            </p:cNvSpPr>
            <p:nvPr/>
          </p:nvSpPr>
          <p:spPr bwMode="auto">
            <a:xfrm>
              <a:off x="1178832" y="5119235"/>
              <a:ext cx="1587500" cy="841375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9228" name="文本框 7"/>
            <p:cNvSpPr txBox="1">
              <a:spLocks noChangeArrowheads="1"/>
            </p:cNvSpPr>
            <p:nvPr/>
          </p:nvSpPr>
          <p:spPr bwMode="auto">
            <a:xfrm>
              <a:off x="1505857" y="5312229"/>
              <a:ext cx="93662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2057400" y="1533075"/>
            <a:ext cx="55340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　　实验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：连接串联电路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6377911" y="2719909"/>
            <a:ext cx="4176713" cy="2752725"/>
            <a:chOff x="0" y="0"/>
            <a:chExt cx="2585" cy="1613"/>
          </a:xfrm>
        </p:grpSpPr>
        <p:pic>
          <p:nvPicPr>
            <p:cNvPr id="10273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4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5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6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7" name="未知"/>
            <p:cNvSpPr/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60 w 374"/>
                <a:gd name="T1" fmla="*/ 0 h 862"/>
                <a:gd name="T2" fmla="*/ 322 w 374"/>
                <a:gd name="T3" fmla="*/ 286 h 862"/>
                <a:gd name="T4" fmla="*/ 0 w 374"/>
                <a:gd name="T5" fmla="*/ 774 h 862"/>
                <a:gd name="T6" fmla="*/ 0 60000 65536"/>
                <a:gd name="T7" fmla="*/ 0 60000 65536"/>
                <a:gd name="T8" fmla="*/ 0 60000 65536"/>
                <a:gd name="T9" fmla="*/ 0 w 374"/>
                <a:gd name="T10" fmla="*/ 0 h 862"/>
                <a:gd name="T11" fmla="*/ 374 w 374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8" name="未知"/>
            <p:cNvSpPr/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349 w 393"/>
                <a:gd name="T1" fmla="*/ 917 h 1021"/>
                <a:gd name="T2" fmla="*/ 27 w 393"/>
                <a:gd name="T3" fmla="*/ 489 h 1021"/>
                <a:gd name="T4" fmla="*/ 187 w 393"/>
                <a:gd name="T5" fmla="*/ 0 h 1021"/>
                <a:gd name="T6" fmla="*/ 0 60000 65536"/>
                <a:gd name="T7" fmla="*/ 0 60000 65536"/>
                <a:gd name="T8" fmla="*/ 0 60000 65536"/>
                <a:gd name="T9" fmla="*/ 0 w 393"/>
                <a:gd name="T10" fmla="*/ 0 h 1021"/>
                <a:gd name="T11" fmla="*/ 393 w 393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9" name="未知"/>
            <p:cNvSpPr/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  <a:gd name="T6" fmla="*/ 0 60000 65536"/>
                <a:gd name="T7" fmla="*/ 0 60000 65536"/>
                <a:gd name="T8" fmla="*/ 0 60000 65536"/>
                <a:gd name="T9" fmla="*/ 0 w 1292"/>
                <a:gd name="T10" fmla="*/ 0 h 571"/>
                <a:gd name="T11" fmla="*/ 1292 w 1292"/>
                <a:gd name="T12" fmla="*/ 571 h 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0" name="未知"/>
            <p:cNvSpPr/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1"/>
                <a:gd name="T13" fmla="*/ 0 h 491"/>
                <a:gd name="T14" fmla="*/ 1501 w 1501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>
              <a:solidFill>
                <a:schemeClr val="folHlink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1" name="未知"/>
            <p:cNvSpPr/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  <a:gd name="T6" fmla="*/ 0 60000 65536"/>
                <a:gd name="T7" fmla="*/ 0 60000 65536"/>
                <a:gd name="T8" fmla="*/ 0 60000 65536"/>
                <a:gd name="T9" fmla="*/ 0 w 590"/>
                <a:gd name="T10" fmla="*/ 0 h 188"/>
                <a:gd name="T11" fmla="*/ 590 w 59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2" name="Text Box 16"/>
            <p:cNvSpPr txBox="1">
              <a:spLocks noChangeArrowheads="1"/>
            </p:cNvSpPr>
            <p:nvPr/>
          </p:nvSpPr>
          <p:spPr bwMode="auto">
            <a:xfrm>
              <a:off x="1986" y="567"/>
              <a:ext cx="287" cy="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3" name="Text Box 17"/>
            <p:cNvSpPr txBox="1">
              <a:spLocks noChangeArrowheads="1"/>
            </p:cNvSpPr>
            <p:nvPr/>
          </p:nvSpPr>
          <p:spPr bwMode="auto">
            <a:xfrm>
              <a:off x="725" y="817"/>
              <a:ext cx="287" cy="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4" name="Text Box 18"/>
            <p:cNvSpPr txBox="1">
              <a:spLocks noChangeArrowheads="1"/>
            </p:cNvSpPr>
            <p:nvPr/>
          </p:nvSpPr>
          <p:spPr bwMode="auto">
            <a:xfrm>
              <a:off x="385" y="0"/>
              <a:ext cx="229" cy="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8"/>
          <p:cNvSpPr>
            <a:spLocks noChangeArrowheads="1"/>
          </p:cNvSpPr>
          <p:nvPr/>
        </p:nvSpPr>
        <p:spPr bwMode="auto">
          <a:xfrm>
            <a:off x="2807624" y="5845696"/>
            <a:ext cx="8148637" cy="566738"/>
          </a:xfrm>
          <a:prstGeom prst="roundRect">
            <a:avLst>
              <a:gd name="adj" fmla="val 214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在并联电路中，干路开关控制所有用电器。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20"/>
          <p:cNvGrpSpPr/>
          <p:nvPr/>
        </p:nvGrpSpPr>
        <p:grpSpPr bwMode="auto">
          <a:xfrm>
            <a:off x="3172749" y="2754834"/>
            <a:ext cx="2690812" cy="2662237"/>
            <a:chOff x="0" y="0"/>
            <a:chExt cx="1695" cy="1677"/>
          </a:xfrm>
        </p:grpSpPr>
        <p:cxnSp>
          <p:nvCxnSpPr>
            <p:cNvPr id="10253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1342" y="1178"/>
              <a:ext cx="643" cy="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</p:spPr>
        </p:cxnSp>
        <p:cxnSp>
          <p:nvCxnSpPr>
            <p:cNvPr id="10254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00" y="1187"/>
              <a:ext cx="643" cy="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</p:spPr>
        </p:cxnSp>
        <p:sp>
          <p:nvSpPr>
            <p:cNvPr id="10255" name="Line 41"/>
            <p:cNvSpPr>
              <a:spLocks noChangeShapeType="1"/>
            </p:cNvSpPr>
            <p:nvPr/>
          </p:nvSpPr>
          <p:spPr bwMode="auto">
            <a:xfrm>
              <a:off x="32" y="211"/>
              <a:ext cx="223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Line 44"/>
            <p:cNvSpPr>
              <a:spLocks noChangeShapeType="1"/>
            </p:cNvSpPr>
            <p:nvPr/>
          </p:nvSpPr>
          <p:spPr bwMode="auto">
            <a:xfrm flipV="1">
              <a:off x="295" y="99"/>
              <a:ext cx="227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0257" name="直接连接符 20"/>
            <p:cNvCxnSpPr>
              <a:cxnSpLocks noChangeShapeType="1"/>
            </p:cNvCxnSpPr>
            <p:nvPr/>
          </p:nvCxnSpPr>
          <p:spPr bwMode="auto">
            <a:xfrm flipV="1">
              <a:off x="25" y="912"/>
              <a:ext cx="16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</p:spPr>
        </p:cxnSp>
        <p:sp>
          <p:nvSpPr>
            <p:cNvPr id="10258" name="AutoShape 21"/>
            <p:cNvSpPr>
              <a:spLocks noChangeArrowheads="1"/>
            </p:cNvSpPr>
            <p:nvPr/>
          </p:nvSpPr>
          <p:spPr bwMode="auto">
            <a:xfrm>
              <a:off x="691" y="756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>
              <a:off x="860" y="0"/>
              <a:ext cx="0" cy="4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>
              <a:off x="943" y="83"/>
              <a:ext cx="0" cy="2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Line 34"/>
            <p:cNvSpPr>
              <a:spLocks noChangeShapeType="1"/>
            </p:cNvSpPr>
            <p:nvPr/>
          </p:nvSpPr>
          <p:spPr bwMode="auto">
            <a:xfrm flipV="1">
              <a:off x="948" y="204"/>
              <a:ext cx="733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0262" name="直接连接符 23"/>
            <p:cNvCxnSpPr>
              <a:cxnSpLocks noChangeShapeType="1"/>
            </p:cNvCxnSpPr>
            <p:nvPr/>
          </p:nvCxnSpPr>
          <p:spPr bwMode="auto">
            <a:xfrm rot="5400000" flipH="1" flipV="1">
              <a:off x="1321" y="544"/>
              <a:ext cx="704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cxnSp>
          <p:nvCxnSpPr>
            <p:cNvPr id="10263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23" y="544"/>
              <a:ext cx="704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</p:spPr>
        </p:cxnSp>
        <p:sp>
          <p:nvSpPr>
            <p:cNvPr id="10264" name="Line 41"/>
            <p:cNvSpPr>
              <a:spLocks noChangeShapeType="1"/>
            </p:cNvSpPr>
            <p:nvPr/>
          </p:nvSpPr>
          <p:spPr bwMode="auto">
            <a:xfrm>
              <a:off x="444" y="215"/>
              <a:ext cx="415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5" name="Text Box 33"/>
            <p:cNvSpPr txBox="1">
              <a:spLocks noChangeArrowheads="1"/>
            </p:cNvSpPr>
            <p:nvPr/>
          </p:nvSpPr>
          <p:spPr bwMode="auto">
            <a:xfrm>
              <a:off x="885" y="1152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6" name="Text Box 34"/>
            <p:cNvSpPr txBox="1">
              <a:spLocks noChangeArrowheads="1"/>
            </p:cNvSpPr>
            <p:nvPr/>
          </p:nvSpPr>
          <p:spPr bwMode="auto">
            <a:xfrm>
              <a:off x="273" y="293"/>
              <a:ext cx="23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7" name="Text Box 35"/>
            <p:cNvSpPr txBox="1">
              <a:spLocks noChangeArrowheads="1"/>
            </p:cNvSpPr>
            <p:nvPr/>
          </p:nvSpPr>
          <p:spPr bwMode="auto">
            <a:xfrm>
              <a:off x="893" y="534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268" name="直接连接符 20"/>
            <p:cNvCxnSpPr>
              <a:cxnSpLocks noChangeShapeType="1"/>
            </p:cNvCxnSpPr>
            <p:nvPr/>
          </p:nvCxnSpPr>
          <p:spPr bwMode="auto">
            <a:xfrm flipV="1">
              <a:off x="25" y="1516"/>
              <a:ext cx="165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</p:spPr>
        </p:cxnSp>
        <p:sp>
          <p:nvSpPr>
            <p:cNvPr id="10269" name="AutoShape 21"/>
            <p:cNvSpPr>
              <a:spLocks noChangeArrowheads="1"/>
            </p:cNvSpPr>
            <p:nvPr/>
          </p:nvSpPr>
          <p:spPr bwMode="auto">
            <a:xfrm>
              <a:off x="692" y="1367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0" name="Oval 38"/>
            <p:cNvSpPr>
              <a:spLocks noChangeArrowheads="1"/>
            </p:cNvSpPr>
            <p:nvPr/>
          </p:nvSpPr>
          <p:spPr bwMode="auto">
            <a:xfrm>
              <a:off x="0" y="882"/>
              <a:ext cx="49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1" name="Oval 39"/>
            <p:cNvSpPr>
              <a:spLocks noChangeArrowheads="1"/>
            </p:cNvSpPr>
            <p:nvPr/>
          </p:nvSpPr>
          <p:spPr bwMode="auto">
            <a:xfrm>
              <a:off x="1646" y="891"/>
              <a:ext cx="49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2" name="Oval 42"/>
            <p:cNvSpPr>
              <a:spLocks noChangeArrowheads="1"/>
            </p:cNvSpPr>
            <p:nvPr/>
          </p:nvSpPr>
          <p:spPr bwMode="auto">
            <a:xfrm>
              <a:off x="250" y="189"/>
              <a:ext cx="66" cy="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47" name="Rectangle 42"/>
          <p:cNvSpPr>
            <a:spLocks noChangeArrowheads="1"/>
          </p:cNvSpPr>
          <p:nvPr/>
        </p:nvSpPr>
        <p:spPr bwMode="auto">
          <a:xfrm>
            <a:off x="369224" y="1788046"/>
            <a:ext cx="2108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连接并联电路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Rectangle 43"/>
          <p:cNvSpPr>
            <a:spLocks noChangeArrowheads="1"/>
          </p:cNvSpPr>
          <p:nvPr/>
        </p:nvSpPr>
        <p:spPr bwMode="auto">
          <a:xfrm>
            <a:off x="2777461" y="1638821"/>
            <a:ext cx="7920038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r>
              <a:rPr lang="zh-CN" altLang="en-US" sz="240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在并联电路中，干路开关和支路开关对各用电器的控制作用有什么不同呢？</a:t>
            </a:r>
            <a:endParaRPr lang="zh-CN" altLang="en-US" sz="240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9" name="文本框 3"/>
          <p:cNvSpPr txBox="1">
            <a:spLocks noChangeArrowheads="1"/>
          </p:cNvSpPr>
          <p:nvPr/>
        </p:nvSpPr>
        <p:spPr bwMode="auto">
          <a:xfrm>
            <a:off x="2498061" y="849834"/>
            <a:ext cx="46370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二、连接串联和并联电路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13"/>
          <p:cNvGrpSpPr/>
          <p:nvPr/>
        </p:nvGrpSpPr>
        <p:grpSpPr bwMode="auto">
          <a:xfrm>
            <a:off x="1450311" y="5679009"/>
            <a:ext cx="1587500" cy="841375"/>
            <a:chOff x="1178832" y="5119235"/>
            <a:chExt cx="1587500" cy="841375"/>
          </a:xfrm>
        </p:grpSpPr>
        <p:sp>
          <p:nvSpPr>
            <p:cNvPr id="10251" name="流程图: 决策 11"/>
            <p:cNvSpPr>
              <a:spLocks noChangeArrowheads="1"/>
            </p:cNvSpPr>
            <p:nvPr/>
          </p:nvSpPr>
          <p:spPr bwMode="auto">
            <a:xfrm>
              <a:off x="1178832" y="5119235"/>
              <a:ext cx="1587500" cy="841375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0252" name="文本框 7"/>
            <p:cNvSpPr txBox="1">
              <a:spLocks noChangeArrowheads="1"/>
            </p:cNvSpPr>
            <p:nvPr/>
          </p:nvSpPr>
          <p:spPr bwMode="auto">
            <a:xfrm>
              <a:off x="1505857" y="5312229"/>
              <a:ext cx="93662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0248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WPS 演示</Application>
  <PresentationFormat>宽屏</PresentationFormat>
  <Paragraphs>314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/>
      <vt:lpstr>Arial Unicode MS</vt:lpstr>
      <vt:lpstr>Times New Roman</vt:lpstr>
      <vt:lpstr>华文新魏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417</cp:revision>
  <dcterms:created xsi:type="dcterms:W3CDTF">2013-07-01T03:05:00Z</dcterms:created>
  <dcterms:modified xsi:type="dcterms:W3CDTF">2018-05-01T06:38:58Z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