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19" r:id="rId3"/>
    <p:sldId id="282" r:id="rId4"/>
    <p:sldId id="259" r:id="rId5"/>
    <p:sldId id="320" r:id="rId6"/>
    <p:sldId id="284" r:id="rId7"/>
    <p:sldId id="317" r:id="rId8"/>
    <p:sldId id="318" r:id="rId9"/>
    <p:sldId id="288" r:id="rId10"/>
    <p:sldId id="289" r:id="rId11"/>
    <p:sldId id="324" r:id="rId12"/>
    <p:sldId id="295" r:id="rId13"/>
    <p:sldId id="323" r:id="rId14"/>
    <p:sldId id="311" r:id="rId15"/>
    <p:sldId id="296" r:id="rId16"/>
    <p:sldId id="310" r:id="rId17"/>
    <p:sldId id="297" r:id="rId18"/>
    <p:sldId id="325" r:id="rId19"/>
    <p:sldId id="312" r:id="rId20"/>
    <p:sldId id="309" r:id="rId21"/>
    <p:sldId id="313" r:id="rId22"/>
    <p:sldId id="322" r:id="rId23"/>
    <p:sldId id="299" r:id="rId24"/>
    <p:sldId id="300" r:id="rId25"/>
    <p:sldId id="301" r:id="rId26"/>
    <p:sldId id="303" r:id="rId27"/>
    <p:sldId id="321" r:id="rId28"/>
    <p:sldId id="326" r:id="rId29"/>
    <p:sldId id="328" r:id="rId30"/>
    <p:sldId id="327" r:id="rId31"/>
    <p:sldId id="305" r:id="rId32"/>
    <p:sldId id="306" r:id="rId33"/>
  </p:sldIdLst>
  <p:sldSz cx="9144000" cy="6858000" type="screen4x3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5E6B669-8A4C-497D-92BD-631EE6EA23D1}" type="datetimeFigureOut">
              <a:rPr lang="zh-CN" altLang="en-US"/>
              <a:pPr>
                <a:defRPr/>
              </a:pPr>
              <a:t>2020/11/2</a:t>
            </a:fld>
            <a:endParaRPr lang="en-US" altLang="zh-CN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21915C4-AAE6-4EA4-8FE1-04FF5C9F2CF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9369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FC3B8-72CA-4EB2-AA2D-1994CE334F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3CCEA-1D8F-44A4-B73C-D8D53E47BD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69290-B63D-4AA6-A747-DC19DE56AB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6BA23-494E-43B0-89A7-264845907B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05FE-1CA7-441A-B43D-32085FA165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616B-CCAC-44B7-896C-C284330193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16BA-C75F-431E-9F52-A38E9C3EE7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BFD8B-244F-439A-88CA-6DAC538342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D8847-BEE9-4F2A-BC38-C3BCE23524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2DCE2-08C8-4F2A-8AF5-3930DE28BD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A34D5-33D9-48FD-8842-FEDAAE61C9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1204-EFFA-4D06-85A4-9D7076CACF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1F940D88-8F25-418D-B999-007BFB7394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9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90600"/>
            <a:ext cx="8610600" cy="1470025"/>
          </a:xfrm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第十八章 电功率</a:t>
            </a:r>
            <a:b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电功率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．“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千瓦时”的含义：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表示电功率是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1kW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的用电器，工作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1h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所消耗的电能。</a:t>
            </a:r>
          </a:p>
          <a:p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240644" name="Object 4"/>
          <p:cNvGraphicFramePr>
            <a:graphicFrameLocks noChangeAspect="1"/>
          </p:cNvGraphicFramePr>
          <p:nvPr/>
        </p:nvGraphicFramePr>
        <p:xfrm>
          <a:off x="1143000" y="2819400"/>
          <a:ext cx="462121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079280" imgH="863280" progId="Equation.DSMT4">
                  <p:embed/>
                </p:oleObj>
              </mc:Choice>
              <mc:Fallback>
                <p:oleObj name="Equation" r:id="rId3" imgW="1079280" imgH="8632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2819400"/>
                        <a:ext cx="4621213" cy="350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20"/>
          <p:cNvSpPr>
            <a:spLocks noChangeArrowheads="1"/>
          </p:cNvSpPr>
          <p:nvPr/>
        </p:nvSpPr>
        <p:spPr bwMode="auto">
          <a:xfrm>
            <a:off x="431800" y="4545013"/>
            <a:ext cx="60055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FF0000"/>
                </a:solidFill>
                <a:ea typeface="宋体"/>
                <a:cs typeface="Times New Roman" pitchFamily="18" charset="0"/>
              </a:rPr>
              <a:t>答：这台电视机的功率是 </a:t>
            </a:r>
            <a:r>
              <a:rPr lang="en-US" altLang="zh-CN" sz="2800" b="1">
                <a:solidFill>
                  <a:srgbClr val="FF0000"/>
                </a:solidFill>
                <a:ea typeface="宋体"/>
                <a:cs typeface="Times New Roman" pitchFamily="18" charset="0"/>
              </a:rPr>
              <a:t>200 W</a:t>
            </a:r>
            <a:r>
              <a:rPr lang="zh-CN" altLang="en-US" sz="2800" b="1">
                <a:solidFill>
                  <a:srgbClr val="FF0000"/>
                </a:solidFill>
                <a:ea typeface="宋体"/>
                <a:cs typeface="Times New Roman" pitchFamily="18" charset="0"/>
              </a:rPr>
              <a:t>。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31800" y="3190875"/>
            <a:ext cx="11160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CC0000"/>
                </a:solidFill>
                <a:ea typeface="宋体"/>
                <a:cs typeface="Times New Roman" pitchFamily="18" charset="0"/>
              </a:rPr>
              <a:t>解：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1403350" y="2987677"/>
            <a:ext cx="6048375" cy="954088"/>
            <a:chOff x="1020" y="2380"/>
            <a:chExt cx="3810" cy="601"/>
          </a:xfrm>
        </p:grpSpPr>
        <p:sp>
          <p:nvSpPr>
            <p:cNvPr id="23560" name="Rectangle 10"/>
            <p:cNvSpPr>
              <a:spLocks noChangeArrowheads="1"/>
            </p:cNvSpPr>
            <p:nvPr/>
          </p:nvSpPr>
          <p:spPr bwMode="auto">
            <a:xfrm>
              <a:off x="1020" y="2516"/>
              <a:ext cx="3810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 i="1">
                  <a:solidFill>
                    <a:srgbClr val="FF0000"/>
                  </a:solidFill>
                  <a:ea typeface="宋体"/>
                </a:rPr>
                <a:t>P </a:t>
              </a:r>
              <a:r>
                <a:rPr lang="en-US" altLang="zh-CN" sz="2800" b="1">
                  <a:solidFill>
                    <a:srgbClr val="FF0000"/>
                  </a:solidFill>
                  <a:ea typeface="宋体"/>
                </a:rPr>
                <a:t>=</a:t>
              </a:r>
              <a:r>
                <a:rPr lang="zh-CN" altLang="en-US" sz="2800" b="1">
                  <a:solidFill>
                    <a:srgbClr val="FF0000"/>
                  </a:solidFill>
                  <a:ea typeface="宋体"/>
                </a:rPr>
                <a:t>　　</a:t>
              </a:r>
              <a:r>
                <a:rPr lang="en-US" altLang="zh-CN" sz="2800" b="1">
                  <a:solidFill>
                    <a:srgbClr val="FF0000"/>
                  </a:solidFill>
                  <a:ea typeface="宋体"/>
                </a:rPr>
                <a:t>= </a:t>
              </a:r>
              <a:r>
                <a:rPr lang="zh-CN" altLang="en-US" sz="2800" b="1">
                  <a:solidFill>
                    <a:srgbClr val="FF0000"/>
                  </a:solidFill>
                  <a:ea typeface="宋体"/>
                </a:rPr>
                <a:t>　　　　</a:t>
              </a:r>
              <a:r>
                <a:rPr lang="en-US" altLang="zh-CN" sz="2800" b="1">
                  <a:solidFill>
                    <a:srgbClr val="FF0000"/>
                  </a:solidFill>
                  <a:ea typeface="宋体"/>
                </a:rPr>
                <a:t>= 0.2 kW =</a:t>
              </a:r>
              <a:r>
                <a:rPr lang="zh-CN" altLang="en-US" sz="2800" b="1">
                  <a:solidFill>
                    <a:srgbClr val="FF0000"/>
                  </a:solidFill>
                  <a:ea typeface="宋体"/>
                </a:rPr>
                <a:t> </a:t>
              </a:r>
              <a:r>
                <a:rPr lang="en-US" altLang="zh-CN" sz="2800" b="1">
                  <a:solidFill>
                    <a:srgbClr val="FF0000"/>
                  </a:solidFill>
                  <a:ea typeface="宋体"/>
                </a:rPr>
                <a:t>200 W</a:t>
              </a:r>
            </a:p>
          </p:txBody>
        </p:sp>
        <p:sp>
          <p:nvSpPr>
            <p:cNvPr id="23561" name="Rectangle 11"/>
            <p:cNvSpPr>
              <a:spLocks noChangeArrowheads="1"/>
            </p:cNvSpPr>
            <p:nvPr/>
          </p:nvSpPr>
          <p:spPr bwMode="auto">
            <a:xfrm>
              <a:off x="1476" y="2380"/>
              <a:ext cx="315" cy="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buFont typeface="Arial"/>
                <a:buNone/>
              </a:pPr>
              <a:r>
                <a:rPr lang="en-US" altLang="zh-CN" sz="2800" b="1" i="1">
                  <a:solidFill>
                    <a:srgbClr val="FF0000"/>
                  </a:solidFill>
                  <a:ea typeface="宋体"/>
                </a:rPr>
                <a:t>W</a:t>
              </a:r>
            </a:p>
            <a:p>
              <a:pPr algn="ctr">
                <a:buFont typeface="Arial"/>
                <a:buNone/>
              </a:pPr>
              <a:r>
                <a:rPr lang="en-US" altLang="zh-CN" sz="2800" b="1" i="1">
                  <a:solidFill>
                    <a:srgbClr val="FF0000"/>
                  </a:solidFill>
                  <a:ea typeface="宋体"/>
                </a:rPr>
                <a:t>t</a:t>
              </a:r>
            </a:p>
          </p:txBody>
        </p:sp>
        <p:sp>
          <p:nvSpPr>
            <p:cNvPr id="23562" name="Line 12"/>
            <p:cNvSpPr>
              <a:spLocks noChangeShapeType="1"/>
            </p:cNvSpPr>
            <p:nvPr/>
          </p:nvSpPr>
          <p:spPr bwMode="auto">
            <a:xfrm>
              <a:off x="1476" y="2675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3" name="Rectangle 13"/>
            <p:cNvSpPr>
              <a:spLocks noChangeArrowheads="1"/>
            </p:cNvSpPr>
            <p:nvPr/>
          </p:nvSpPr>
          <p:spPr bwMode="auto">
            <a:xfrm>
              <a:off x="2020" y="2380"/>
              <a:ext cx="840" cy="6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buFont typeface="Arial"/>
                <a:buNone/>
              </a:pPr>
              <a:r>
                <a:rPr lang="en-US" altLang="zh-CN" sz="2800" b="1">
                  <a:solidFill>
                    <a:srgbClr val="FF0000"/>
                  </a:solidFill>
                  <a:ea typeface="宋体"/>
                </a:rPr>
                <a:t>1 kW·h</a:t>
              </a:r>
              <a:endParaRPr lang="en-US" altLang="zh-CN" sz="2800" b="1">
                <a:solidFill>
                  <a:srgbClr val="FF0000"/>
                </a:solidFill>
                <a:ea typeface="宋体" charset="-122"/>
              </a:endParaRPr>
            </a:p>
            <a:p>
              <a:pPr algn="ctr">
                <a:buFont typeface="Arial"/>
                <a:buNone/>
              </a:pPr>
              <a:r>
                <a:rPr lang="en-US" altLang="zh-CN" sz="2800" b="1">
                  <a:solidFill>
                    <a:srgbClr val="FF0000"/>
                  </a:solidFill>
                  <a:ea typeface="宋体"/>
                </a:rPr>
                <a:t>5 h</a:t>
              </a:r>
            </a:p>
          </p:txBody>
        </p:sp>
        <p:sp>
          <p:nvSpPr>
            <p:cNvPr id="23564" name="Line 14"/>
            <p:cNvSpPr>
              <a:spLocks noChangeShapeType="1"/>
            </p:cNvSpPr>
            <p:nvPr/>
          </p:nvSpPr>
          <p:spPr bwMode="auto">
            <a:xfrm>
              <a:off x="2020" y="2675"/>
              <a:ext cx="7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447801"/>
          </a:xfrm>
        </p:spPr>
        <p:txBody>
          <a:bodyPr/>
          <a:lstStyle/>
          <a:p>
            <a:pPr>
              <a:buNone/>
            </a:pP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一台电视机 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 h 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耗电 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度，这台电视机的功率是多少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?</a:t>
            </a:r>
            <a:endParaRPr lang="zh-CN" altLang="en-US">
              <a:solidFill>
                <a:srgbClr val="0000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7"/>
          <p:cNvSpPr>
            <a:spLocks noChangeArrowheads="1"/>
          </p:cNvSpPr>
          <p:nvPr/>
        </p:nvSpPr>
        <p:spPr bwMode="auto">
          <a:xfrm>
            <a:off x="431800" y="2667000"/>
            <a:ext cx="6911975" cy="3323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解：</a:t>
            </a:r>
            <a:r>
              <a:rPr lang="en-US" altLang="zh-CN" sz="2800" b="1" i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P</a:t>
            </a:r>
            <a:r>
              <a:rPr lang="en-US" altLang="zh-CN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 = 150 W = 0.15 kW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　　</a:t>
            </a:r>
            <a:r>
              <a:rPr lang="en-US" altLang="zh-CN" sz="2800" b="1" i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t</a:t>
            </a:r>
            <a:r>
              <a:rPr lang="en-US" altLang="zh-CN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 = 3 h×30 = 90 h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　　由</a:t>
            </a:r>
            <a:r>
              <a:rPr lang="en-US" altLang="zh-CN" sz="2800" b="1" i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P</a:t>
            </a:r>
            <a:r>
              <a:rPr lang="en-US" altLang="zh-CN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=</a:t>
            </a:r>
            <a:r>
              <a:rPr lang="en-US" altLang="zh-CN" sz="2800" b="1" i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W</a:t>
            </a:r>
            <a:r>
              <a:rPr lang="en-US" altLang="zh-CN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/</a:t>
            </a:r>
            <a:r>
              <a:rPr lang="en-US" altLang="zh-CN" sz="2800" b="1" i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t</a:t>
            </a:r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得</a:t>
            </a:r>
          </a:p>
          <a:p>
            <a:pPr>
              <a:lnSpc>
                <a:spcPct val="150000"/>
              </a:lnSpc>
            </a:pPr>
            <a:r>
              <a:rPr lang="zh-CN" altLang="en-US" sz="2800" b="1" i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　　</a:t>
            </a:r>
            <a:r>
              <a:rPr lang="en-US" altLang="zh-CN" sz="2800" b="1" i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W </a:t>
            </a:r>
            <a:r>
              <a:rPr lang="en-US" altLang="zh-CN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sz="2800" b="1" i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Pt </a:t>
            </a:r>
            <a:r>
              <a:rPr lang="en-US" altLang="zh-CN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= 0.15 kW×90 h = 13.5 kW · h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答：一个月用电 </a:t>
            </a:r>
            <a:r>
              <a:rPr lang="en-US" altLang="zh-CN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13.5 kW · h</a:t>
            </a:r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371600"/>
          </a:xfrm>
        </p:spPr>
        <p:txBody>
          <a:bodyPr/>
          <a:lstStyle/>
          <a:p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某电视机的电功率是 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150 W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，每天使用 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 h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，一个月用电多少千瓦时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? 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（按 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30 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天计算）</a:t>
            </a:r>
            <a:endParaRPr lang="zh-CN" altLang="en-US" sz="2800">
              <a:solidFill>
                <a:srgbClr val="0000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11"/>
          <p:cNvSpPr>
            <a:spLocks noChangeArrowheads="1"/>
          </p:cNvSpPr>
          <p:nvPr/>
        </p:nvSpPr>
        <p:spPr bwMode="auto">
          <a:xfrm>
            <a:off x="431800" y="4221163"/>
            <a:ext cx="81724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FF0000"/>
                </a:solidFill>
                <a:ea typeface="宋体"/>
                <a:cs typeface="Times New Roman" pitchFamily="18" charset="0"/>
              </a:rPr>
              <a:t>答：</a:t>
            </a:r>
            <a:r>
              <a:rPr lang="en-US" altLang="zh-CN" sz="2800" b="1">
                <a:solidFill>
                  <a:srgbClr val="FF0000"/>
                </a:solidFill>
                <a:ea typeface="宋体"/>
                <a:cs typeface="Times New Roman" pitchFamily="18" charset="0"/>
              </a:rPr>
              <a:t>1 </a:t>
            </a:r>
            <a:r>
              <a:rPr lang="zh-CN" altLang="en-US" sz="2800" b="1">
                <a:solidFill>
                  <a:srgbClr val="FF0000"/>
                </a:solidFill>
                <a:ea typeface="宋体"/>
                <a:cs typeface="Times New Roman" pitchFamily="18" charset="0"/>
              </a:rPr>
              <a:t>度电可以供 </a:t>
            </a:r>
            <a:r>
              <a:rPr lang="en-US" altLang="zh-CN" sz="2800" b="1">
                <a:solidFill>
                  <a:srgbClr val="FF0000"/>
                </a:solidFill>
                <a:ea typeface="宋体"/>
                <a:cs typeface="Times New Roman" pitchFamily="18" charset="0"/>
              </a:rPr>
              <a:t>40 W </a:t>
            </a:r>
            <a:r>
              <a:rPr lang="zh-CN" altLang="en-US" sz="2800" b="1">
                <a:solidFill>
                  <a:srgbClr val="FF0000"/>
                </a:solidFill>
                <a:ea typeface="宋体"/>
                <a:cs typeface="Times New Roman" pitchFamily="18" charset="0"/>
              </a:rPr>
              <a:t>的灯泡工作 </a:t>
            </a:r>
            <a:r>
              <a:rPr lang="en-US" altLang="zh-CN" sz="2800" b="1">
                <a:solidFill>
                  <a:srgbClr val="FF0000"/>
                </a:solidFill>
                <a:ea typeface="宋体"/>
                <a:cs typeface="Times New Roman" pitchFamily="18" charset="0"/>
              </a:rPr>
              <a:t>25 h</a:t>
            </a:r>
            <a:r>
              <a:rPr lang="zh-CN" altLang="en-US" sz="2800" b="1">
                <a:solidFill>
                  <a:srgbClr val="FF0000"/>
                </a:solidFill>
                <a:ea typeface="宋体"/>
                <a:cs typeface="Times New Roman" pitchFamily="18" charset="0"/>
              </a:rPr>
              <a:t>。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31800" y="2889250"/>
            <a:ext cx="1116013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600" b="1">
                <a:solidFill>
                  <a:srgbClr val="CC0000"/>
                </a:solidFill>
                <a:latin typeface="宋体" charset="-122"/>
                <a:ea typeface="宋体"/>
              </a:rPr>
              <a:t>解：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1371600" y="3047997"/>
            <a:ext cx="6048375" cy="955674"/>
            <a:chOff x="1429" y="3112"/>
            <a:chExt cx="3810" cy="602"/>
          </a:xfrm>
        </p:grpSpPr>
        <p:sp>
          <p:nvSpPr>
            <p:cNvPr id="22536" name="Rectangle 10"/>
            <p:cNvSpPr>
              <a:spLocks noChangeArrowheads="1"/>
            </p:cNvSpPr>
            <p:nvPr/>
          </p:nvSpPr>
          <p:spPr bwMode="auto">
            <a:xfrm>
              <a:off x="1429" y="3249"/>
              <a:ext cx="3810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 i="1">
                  <a:solidFill>
                    <a:srgbClr val="FF0000"/>
                  </a:solidFill>
                  <a:ea typeface="宋体"/>
                </a:rPr>
                <a:t>t </a:t>
              </a:r>
              <a:r>
                <a:rPr lang="en-US" altLang="zh-CN" sz="2800" b="1">
                  <a:solidFill>
                    <a:srgbClr val="FF0000"/>
                  </a:solidFill>
                  <a:ea typeface="宋体"/>
                </a:rPr>
                <a:t>=</a:t>
              </a:r>
              <a:r>
                <a:rPr lang="zh-CN" altLang="en-US" sz="2800" b="1">
                  <a:solidFill>
                    <a:srgbClr val="FF0000"/>
                  </a:solidFill>
                  <a:ea typeface="宋体"/>
                </a:rPr>
                <a:t>　　</a:t>
              </a:r>
              <a:r>
                <a:rPr lang="en-US" altLang="zh-CN" sz="2800" b="1">
                  <a:solidFill>
                    <a:srgbClr val="FF0000"/>
                  </a:solidFill>
                  <a:ea typeface="宋体"/>
                </a:rPr>
                <a:t>= </a:t>
              </a:r>
              <a:r>
                <a:rPr lang="zh-CN" altLang="en-US" sz="2800" b="1">
                  <a:solidFill>
                    <a:srgbClr val="FF0000"/>
                  </a:solidFill>
                  <a:ea typeface="宋体"/>
                </a:rPr>
                <a:t>　　　　 </a:t>
              </a:r>
              <a:r>
                <a:rPr lang="en-US" altLang="zh-CN" sz="2800" b="1">
                  <a:solidFill>
                    <a:srgbClr val="FF0000"/>
                  </a:solidFill>
                  <a:ea typeface="宋体"/>
                </a:rPr>
                <a:t>=</a:t>
              </a:r>
              <a:r>
                <a:rPr lang="zh-CN" altLang="en-US" sz="2800" b="1">
                  <a:solidFill>
                    <a:srgbClr val="FF0000"/>
                  </a:solidFill>
                  <a:ea typeface="宋体"/>
                </a:rPr>
                <a:t>　　　　</a:t>
              </a:r>
              <a:r>
                <a:rPr lang="en-US" altLang="zh-CN" sz="2800" b="1">
                  <a:solidFill>
                    <a:srgbClr val="FF0000"/>
                  </a:solidFill>
                  <a:ea typeface="宋体"/>
                </a:rPr>
                <a:t>=</a:t>
              </a:r>
              <a:r>
                <a:rPr lang="zh-CN" altLang="en-US" sz="2800" b="1">
                  <a:solidFill>
                    <a:srgbClr val="FF0000"/>
                  </a:solidFill>
                  <a:ea typeface="宋体"/>
                </a:rPr>
                <a:t> </a:t>
              </a:r>
              <a:r>
                <a:rPr lang="en-US" altLang="zh-CN" sz="2800" b="1">
                  <a:solidFill>
                    <a:srgbClr val="FF0000"/>
                  </a:solidFill>
                  <a:ea typeface="宋体"/>
                </a:rPr>
                <a:t>25 h</a:t>
              </a:r>
            </a:p>
          </p:txBody>
        </p:sp>
        <p:sp>
          <p:nvSpPr>
            <p:cNvPr id="22537" name="Rectangle 11"/>
            <p:cNvSpPr>
              <a:spLocks noChangeArrowheads="1"/>
            </p:cNvSpPr>
            <p:nvPr/>
          </p:nvSpPr>
          <p:spPr bwMode="auto">
            <a:xfrm>
              <a:off x="1814" y="3113"/>
              <a:ext cx="315" cy="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 i="1">
                  <a:solidFill>
                    <a:srgbClr val="FF0000"/>
                  </a:solidFill>
                  <a:ea typeface="宋体"/>
                </a:rPr>
                <a:t>W</a:t>
              </a:r>
            </a:p>
            <a:p>
              <a:pPr>
                <a:buFont typeface="Arial"/>
                <a:buNone/>
              </a:pPr>
              <a:r>
                <a:rPr lang="en-US" altLang="zh-CN" sz="2800" b="1" i="1">
                  <a:solidFill>
                    <a:srgbClr val="FF0000"/>
                  </a:solidFill>
                  <a:ea typeface="宋体"/>
                </a:rPr>
                <a:t>P</a:t>
              </a:r>
            </a:p>
          </p:txBody>
        </p:sp>
        <p:sp>
          <p:nvSpPr>
            <p:cNvPr id="22538" name="Line 12"/>
            <p:cNvSpPr>
              <a:spLocks noChangeShapeType="1"/>
            </p:cNvSpPr>
            <p:nvPr/>
          </p:nvSpPr>
          <p:spPr bwMode="auto">
            <a:xfrm>
              <a:off x="1814" y="3408"/>
              <a:ext cx="2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9" name="Rectangle 13"/>
            <p:cNvSpPr>
              <a:spLocks noChangeArrowheads="1"/>
            </p:cNvSpPr>
            <p:nvPr/>
          </p:nvSpPr>
          <p:spPr bwMode="auto">
            <a:xfrm>
              <a:off x="2429" y="3113"/>
              <a:ext cx="840" cy="6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buFont typeface="Arial"/>
                <a:buNone/>
              </a:pPr>
              <a:r>
                <a:rPr lang="en-US" altLang="zh-CN" sz="2800" b="1">
                  <a:solidFill>
                    <a:srgbClr val="FF0000"/>
                  </a:solidFill>
                  <a:ea typeface="宋体"/>
                </a:rPr>
                <a:t>1 kW·h</a:t>
              </a:r>
            </a:p>
            <a:p>
              <a:pPr algn="ctr">
                <a:buFont typeface="Arial"/>
                <a:buNone/>
              </a:pPr>
              <a:r>
                <a:rPr lang="en-US" altLang="zh-CN" sz="2800" b="1">
                  <a:solidFill>
                    <a:srgbClr val="FF0000"/>
                  </a:solidFill>
                  <a:ea typeface="宋体"/>
                </a:rPr>
                <a:t>40 W</a:t>
              </a:r>
            </a:p>
          </p:txBody>
        </p:sp>
        <p:sp>
          <p:nvSpPr>
            <p:cNvPr id="22540" name="Line 14"/>
            <p:cNvSpPr>
              <a:spLocks noChangeShapeType="1"/>
            </p:cNvSpPr>
            <p:nvPr/>
          </p:nvSpPr>
          <p:spPr bwMode="auto">
            <a:xfrm>
              <a:off x="2429" y="3408"/>
              <a:ext cx="7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1" name="Rectangle 15"/>
            <p:cNvSpPr>
              <a:spLocks noChangeArrowheads="1"/>
            </p:cNvSpPr>
            <p:nvPr/>
          </p:nvSpPr>
          <p:spPr bwMode="auto">
            <a:xfrm>
              <a:off x="3446" y="3112"/>
              <a:ext cx="913" cy="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buFont typeface="Arial"/>
                <a:buNone/>
              </a:pPr>
              <a:r>
                <a:rPr lang="en-US" altLang="zh-CN" sz="2800" b="1">
                  <a:solidFill>
                    <a:srgbClr val="FF0000"/>
                  </a:solidFill>
                  <a:ea typeface="宋体"/>
                </a:rPr>
                <a:t>1 kW·h</a:t>
              </a:r>
            </a:p>
            <a:p>
              <a:pPr algn="ctr">
                <a:buFont typeface="Arial"/>
                <a:buNone/>
              </a:pPr>
              <a:r>
                <a:rPr lang="en-US" altLang="zh-CN" sz="2800" b="1">
                  <a:solidFill>
                    <a:srgbClr val="FF0000"/>
                  </a:solidFill>
                  <a:ea typeface="宋体"/>
                </a:rPr>
                <a:t>0.04 kW</a:t>
              </a:r>
            </a:p>
          </p:txBody>
        </p:sp>
        <p:sp>
          <p:nvSpPr>
            <p:cNvPr id="22542" name="Line 16"/>
            <p:cNvSpPr>
              <a:spLocks noChangeShapeType="1"/>
            </p:cNvSpPr>
            <p:nvPr/>
          </p:nvSpPr>
          <p:spPr bwMode="auto">
            <a:xfrm>
              <a:off x="3495" y="3407"/>
              <a:ext cx="7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课堂练习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838200"/>
          </a:xfrm>
        </p:spPr>
        <p:txBody>
          <a:bodyPr/>
          <a:lstStyle/>
          <a:p>
            <a:pPr>
              <a:buNone/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度电可以供 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40 W 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的灯泡工作多长时间？</a:t>
            </a:r>
            <a:endParaRPr lang="zh-CN" altLang="en-US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95400" y="990600"/>
            <a:ext cx="7086600" cy="4770438"/>
          </a:xfrm>
          <a:prstGeom prst="rect">
            <a:avLst/>
          </a:prstGeom>
          <a:noFill/>
          <a:ln w="28575">
            <a:noFill/>
            <a:miter lim="800000"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914400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三、额定电压 额定功率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．额定电压和额定功率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）额定电压（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sz="2800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额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）：</a:t>
            </a:r>
          </a:p>
          <a:p>
            <a:pPr>
              <a:buClr>
                <a:schemeClr val="bg1"/>
              </a:buClr>
              <a:buFont typeface="Wingdings" pitchFamily="2" charset="2"/>
              <a:buChar char="p"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用电器正常工作的电压。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）额定功率（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2800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额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 ：</a:t>
            </a:r>
          </a:p>
          <a:p>
            <a:pPr>
              <a:buClr>
                <a:schemeClr val="bg1"/>
              </a:buClr>
              <a:buFont typeface="Wingdings" pitchFamily="2" charset="2"/>
              <a:buChar char="p"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用电器在额定电压下正常工作时的功率。</a:t>
            </a:r>
          </a:p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．实际电压和实际功率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）实际电压（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sz="2800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 ：</a:t>
            </a:r>
          </a:p>
          <a:p>
            <a:pPr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用电器在实际工作时的电压。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）实际功率（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2800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 ：</a:t>
            </a:r>
          </a:p>
          <a:p>
            <a:pPr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用电器在实际电压下工作的功率。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7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img?image&amp;quality=80&amp;size=b9999_10000&amp;sec=1511240122643&amp;di=f56aaff71a5c67a1c491ae5af491ee02&amp;imgtype=0&amp;src=http%3A%2F%2Fimg00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228600"/>
            <a:ext cx="5638800" cy="2790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83" name="Picture 3" descr="timg?image&amp;quality=80&amp;size=b9999_10000&amp;sec=1511239805417&amp;di=6652004f4341f14983abd947abafbcdc&amp;imgtype=0&amp;src=http%3A%2F%2Fczwl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2600" y="3048000"/>
            <a:ext cx="5715000" cy="36036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．用电器的电功率与两端电压的关系：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额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则 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额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；用电器正常工作。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&gt;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额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则 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&gt;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额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；可能烧毁用电器。</a:t>
            </a:r>
            <a:endParaRPr lang="zh-CN" altLang="en-US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&lt;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额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则 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&lt;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b="1" i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额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；用电器不能正常工作。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TextBox 4"/>
          <p:cNvSpPr>
            <a:spLocks noChangeArrowheads="1"/>
          </p:cNvSpPr>
          <p:nvPr/>
        </p:nvSpPr>
        <p:spPr bwMode="auto">
          <a:xfrm>
            <a:off x="431800" y="4976813"/>
            <a:ext cx="8135938" cy="1257300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/>
              <a:buNone/>
            </a:pPr>
            <a:r>
              <a:rPr lang="zh-CN" altLang="en-US" sz="2800" b="1">
                <a:solidFill>
                  <a:srgbClr val="C00000"/>
                </a:solidFill>
                <a:ea typeface="宋体"/>
                <a:cs typeface="Times New Roman" pitchFamily="18" charset="0"/>
              </a:rPr>
              <a:t>　　说明用电器消耗的电功率随着它两端电压的改变而改变。</a:t>
            </a:r>
            <a:endParaRPr lang="zh-CN" altLang="en-US" sz="2800" b="1">
              <a:solidFill>
                <a:srgbClr val="C00000"/>
              </a:solidFill>
              <a:latin typeface="宋体" charset="-122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431800" y="3146425"/>
            <a:ext cx="8189913" cy="1398588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buFont typeface="Arial"/>
              <a:buNone/>
              <a:defRPr/>
            </a:pPr>
            <a:r>
              <a:rPr lang="zh-CN" altLang="en-US" sz="2800" b="1">
                <a:solidFill>
                  <a:srgbClr val="0066CC"/>
                </a:solidFill>
                <a:latin typeface="楷体_GB2312" pitchFamily="49" charset="-122"/>
                <a:ea typeface="宋体" pitchFamily="2" charset="-122"/>
              </a:rPr>
              <a:t>　　</a:t>
            </a:r>
            <a:r>
              <a:rPr lang="zh-CN" altLang="en-US" sz="2800" b="1">
                <a:solidFill>
                  <a:srgbClr val="0066CC"/>
                </a:solidFill>
                <a:latin typeface="Arial"/>
                <a:ea typeface="宋体" pitchFamily="2" charset="-122"/>
              </a:rPr>
              <a:t>现象：</a:t>
            </a:r>
            <a:r>
              <a:rPr lang="zh-CN" altLang="en-US" sz="2800" b="1">
                <a:latin typeface="Arial"/>
                <a:ea typeface="宋体" pitchFamily="2" charset="-122"/>
              </a:rPr>
              <a:t>在电压为 </a:t>
            </a:r>
            <a:r>
              <a:rPr lang="en-US" sz="2800" b="1">
                <a:ea typeface="宋体" pitchFamily="2" charset="-122"/>
              </a:rPr>
              <a:t>2.5 V</a:t>
            </a:r>
            <a:r>
              <a:rPr lang="en-US" sz="2800" b="1">
                <a:latin typeface="Arial"/>
                <a:ea typeface="宋体" pitchFamily="2" charset="-122"/>
              </a:rPr>
              <a:t> </a:t>
            </a:r>
            <a:r>
              <a:rPr lang="zh-CN" altLang="en-US" sz="2800" b="1">
                <a:latin typeface="Arial"/>
                <a:ea typeface="宋体" pitchFamily="2" charset="-122"/>
              </a:rPr>
              <a:t>时，灯泡正常发光；在低于 </a:t>
            </a:r>
            <a:r>
              <a:rPr lang="en-US" sz="2800" b="1">
                <a:ea typeface="宋体" pitchFamily="2" charset="-122"/>
              </a:rPr>
              <a:t>2.5 V</a:t>
            </a:r>
            <a:r>
              <a:rPr lang="en-US" sz="2800" b="1">
                <a:latin typeface="Arial"/>
                <a:ea typeface="宋体" pitchFamily="2" charset="-122"/>
              </a:rPr>
              <a:t> </a:t>
            </a:r>
            <a:r>
              <a:rPr lang="zh-CN" altLang="en-US" sz="2800" b="1">
                <a:latin typeface="Arial"/>
                <a:ea typeface="宋体" pitchFamily="2" charset="-122"/>
              </a:rPr>
              <a:t>时，灯泡发光暗淡；在高于 </a:t>
            </a:r>
            <a:r>
              <a:rPr lang="en-US" sz="2800" b="1">
                <a:ea typeface="宋体" pitchFamily="2" charset="-122"/>
              </a:rPr>
              <a:t>3 V</a:t>
            </a:r>
            <a:r>
              <a:rPr lang="en-US" sz="2800" b="1">
                <a:latin typeface="Arial"/>
                <a:ea typeface="宋体" pitchFamily="2" charset="-122"/>
              </a:rPr>
              <a:t> </a:t>
            </a:r>
            <a:r>
              <a:rPr lang="zh-CN" altLang="en-US" sz="2800" b="1">
                <a:latin typeface="Arial"/>
                <a:ea typeface="宋体" pitchFamily="2" charset="-122"/>
              </a:rPr>
              <a:t>时，灯泡强烈发光。</a:t>
            </a:r>
            <a:endParaRPr lang="zh-CN" altLang="en-US" sz="2800" b="1">
              <a:solidFill>
                <a:srgbClr val="0066CC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演示实验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取一个标有“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2.5 V   0.5 W”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的电灯泡。把它接在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2.5 V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的电路中，它正常发光。把它分别接在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1.5 V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 V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的电路中，观察并比较它们的亮度。</a:t>
            </a:r>
          </a:p>
          <a:p>
            <a:endParaRPr lang="zh-CN" altLang="en-US" sz="280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animBg="1"/>
      <p:bldP spid="2498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四、两个重要计算式</a:t>
            </a:r>
          </a:p>
        </p:txBody>
      </p:sp>
      <p:graphicFrame>
        <p:nvGraphicFramePr>
          <p:cNvPr id="266244" name="Object 4"/>
          <p:cNvGraphicFramePr>
            <a:graphicFrameLocks noChangeAspect="1"/>
          </p:cNvGraphicFramePr>
          <p:nvPr/>
        </p:nvGraphicFramePr>
        <p:xfrm>
          <a:off x="1828800" y="3581400"/>
          <a:ext cx="3171825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508000" imgH="419100" progId="Equation.DSMT4">
                  <p:embed/>
                </p:oleObj>
              </mc:Choice>
              <mc:Fallback>
                <p:oleObj name="Equation" r:id="rId3" imgW="5080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3581400"/>
                        <a:ext cx="3171825" cy="2632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5" name="Object 5"/>
          <p:cNvGraphicFramePr>
            <a:graphicFrameLocks noChangeAspect="1"/>
          </p:cNvGraphicFramePr>
          <p:nvPr/>
        </p:nvGraphicFramePr>
        <p:xfrm>
          <a:off x="2133600" y="1524000"/>
          <a:ext cx="33528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5" imgW="533169" imgH="190417" progId="Equation.DSMT4">
                  <p:embed/>
                </p:oleObj>
              </mc:Choice>
              <mc:Fallback>
                <p:oleObj name="Equation" r:id="rId5" imgW="533169" imgH="19041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3600" y="1524000"/>
                        <a:ext cx="3352800" cy="119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62200" y="1371600"/>
            <a:ext cx="3468688" cy="4251325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10243" name="Picture 2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2000" y="3962400"/>
            <a:ext cx="1203325" cy="1905000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10244" name="Picture 25" descr="u=1988147006,1215876674&amp;fm=27&amp;gp=0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91200" y="3124200"/>
            <a:ext cx="3100388" cy="3505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04800" y="2667000"/>
            <a:ext cx="2362200" cy="91440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2060"/>
                </a:solidFill>
                <a:ea typeface="楷体" pitchFamily="49" charset="-122"/>
                <a:cs typeface="Times New Roman" pitchFamily="18" charset="0"/>
              </a:rPr>
              <a:t>400W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6096000" y="2209800"/>
            <a:ext cx="3276600" cy="91440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2060"/>
                </a:solidFill>
                <a:ea typeface="楷体" pitchFamily="49" charset="-122"/>
                <a:cs typeface="Times New Roman" pitchFamily="18" charset="0"/>
              </a:rPr>
              <a:t>1900W</a:t>
            </a:r>
          </a:p>
        </p:txBody>
      </p:sp>
      <p:sp>
        <p:nvSpPr>
          <p:cNvPr id="10247" name="标题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zh-CN" altLang="en-US" b="1" smtClean="0">
                <a:solidFill>
                  <a:srgbClr val="00206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比较电能表铝盘转动的快慢</a:t>
            </a:r>
            <a:endParaRPr lang="zh-CN" altLang="en-US" smtClean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①适用性：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101850"/>
            <a:ext cx="4419600" cy="3733800"/>
          </a:xfrm>
        </p:spPr>
        <p:txBody>
          <a:bodyPr/>
          <a:lstStyle/>
          <a:p>
            <a:pPr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066800" y="1444625"/>
          <a:ext cx="144780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3" imgW="457002" imgH="393529" progId="Equation.DSMT4">
                  <p:embed/>
                </p:oleObj>
              </mc:Choice>
              <mc:Fallback>
                <p:oleObj name="Equation" r:id="rId3" imgW="457002" imgH="393529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1444625"/>
                        <a:ext cx="1447800" cy="1236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2971800" y="1797050"/>
          <a:ext cx="148113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5" imgW="469696" imgH="177723" progId="Equation.DSMT4">
                  <p:embed/>
                </p:oleObj>
              </mc:Choice>
              <mc:Fallback>
                <p:oleObj name="Equation" r:id="rId5" imgW="469696" imgH="17772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1800" y="1797050"/>
                        <a:ext cx="1481138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7"/>
          <p:cNvGraphicFramePr>
            <a:graphicFrameLocks noChangeAspect="1"/>
          </p:cNvGraphicFramePr>
          <p:nvPr/>
        </p:nvGraphicFramePr>
        <p:xfrm>
          <a:off x="3124200" y="3713163"/>
          <a:ext cx="1600200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7" imgW="508000" imgH="419100" progId="Equation.DSMT4">
                  <p:embed/>
                </p:oleObj>
              </mc:Choice>
              <mc:Fallback>
                <p:oleObj name="Equation" r:id="rId7" imgW="5080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24200" y="3713163"/>
                        <a:ext cx="1600200" cy="1328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9"/>
          <p:cNvGraphicFramePr>
            <a:graphicFrameLocks noChangeAspect="1"/>
          </p:cNvGraphicFramePr>
          <p:nvPr/>
        </p:nvGraphicFramePr>
        <p:xfrm>
          <a:off x="990600" y="4038600"/>
          <a:ext cx="16875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9" imgW="533169" imgH="190417" progId="Equation.DSMT4">
                  <p:embed/>
                </p:oleObj>
              </mc:Choice>
              <mc:Fallback>
                <p:oleObj name="Equation" r:id="rId9" imgW="533169" imgH="19041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0600" y="4038600"/>
                        <a:ext cx="1687513" cy="603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78" name="Text Box 10"/>
          <p:cNvSpPr txBox="1">
            <a:spLocks noChangeArrowheads="1"/>
          </p:cNvSpPr>
          <p:nvPr/>
        </p:nvSpPr>
        <p:spPr bwMode="auto">
          <a:xfrm>
            <a:off x="5029200" y="1905000"/>
            <a:ext cx="2895600" cy="519113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适合所有电路。 </a:t>
            </a:r>
          </a:p>
        </p:txBody>
      </p:sp>
      <p:sp>
        <p:nvSpPr>
          <p:cNvPr id="263179" name="Text Box 11"/>
          <p:cNvSpPr txBox="1">
            <a:spLocks noChangeArrowheads="1"/>
          </p:cNvSpPr>
          <p:nvPr/>
        </p:nvSpPr>
        <p:spPr bwMode="auto">
          <a:xfrm>
            <a:off x="4800600" y="4233863"/>
            <a:ext cx="3962400" cy="2014537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适用于纯电阻电路，不含电动机。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电能全部转化为内能的电路。</a:t>
            </a:r>
            <a:r>
              <a:rPr lang="zh-CN" altLang="en-US" sz="2800"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5132" name="AutoShape 12"/>
          <p:cNvSpPr/>
          <p:nvPr/>
        </p:nvSpPr>
        <p:spPr bwMode="auto">
          <a:xfrm>
            <a:off x="457200" y="1905000"/>
            <a:ext cx="381000" cy="2743200"/>
          </a:xfrm>
          <a:prstGeom prst="leftBrace">
            <a:avLst>
              <a:gd name="adj1" fmla="val 6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8" grpId="0"/>
      <p:bldP spid="2631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②规律性：</a:t>
            </a:r>
          </a:p>
        </p:txBody>
      </p:sp>
      <p:sp>
        <p:nvSpPr>
          <p:cNvPr id="269334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229600" cy="762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③串正并反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990600" y="1981200"/>
          <a:ext cx="13001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508000" imgH="419100" progId="Equation.DSMT4">
                  <p:embed/>
                </p:oleObj>
              </mc:Choice>
              <mc:Fallback>
                <p:oleObj name="Equation" r:id="rId3" imgW="5080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981200"/>
                        <a:ext cx="1300163" cy="1079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990600" y="1066800"/>
          <a:ext cx="13716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5" imgW="533169" imgH="190417" progId="Equation.DSMT4">
                  <p:embed/>
                </p:oleObj>
              </mc:Choice>
              <mc:Fallback>
                <p:oleObj name="Equation" r:id="rId5" imgW="533169" imgH="19041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1066800"/>
                        <a:ext cx="1371600" cy="490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AutoShape 6"/>
          <p:cNvSpPr/>
          <p:nvPr/>
        </p:nvSpPr>
        <p:spPr bwMode="auto">
          <a:xfrm>
            <a:off x="609600" y="1295400"/>
            <a:ext cx="228600" cy="1600200"/>
          </a:xfrm>
          <a:prstGeom prst="lef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2895600" y="2133600"/>
            <a:ext cx="3810000" cy="94615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电压一定时，电功率与电阻成反比</a:t>
            </a:r>
            <a:r>
              <a:rPr lang="zh-CN" altLang="en-US" sz="2800"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2895600" y="1066800"/>
            <a:ext cx="3810000" cy="94615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电流一定时，电功率与电阻成正比 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762000" y="3840163"/>
            <a:ext cx="1752600" cy="2560637"/>
            <a:chOff x="480" y="2448"/>
            <a:chExt cx="1104" cy="1613"/>
          </a:xfrm>
        </p:grpSpPr>
        <p:sp>
          <p:nvSpPr>
            <p:cNvPr id="6158" name="AutoShape 9"/>
            <p:cNvSpPr/>
            <p:nvPr/>
          </p:nvSpPr>
          <p:spPr bwMode="auto">
            <a:xfrm>
              <a:off x="480" y="2736"/>
              <a:ext cx="144" cy="1008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graphicFrame>
          <p:nvGraphicFramePr>
            <p:cNvPr id="6148" name="Object 14"/>
            <p:cNvGraphicFramePr>
              <a:graphicFrameLocks noChangeAspect="1"/>
            </p:cNvGraphicFramePr>
            <p:nvPr/>
          </p:nvGraphicFramePr>
          <p:xfrm>
            <a:off x="720" y="2448"/>
            <a:ext cx="864" cy="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Equation" r:id="rId7" imgW="533160" imgH="431640" progId="Equation.DSMT4">
                    <p:embed/>
                  </p:oleObj>
                </mc:Choice>
                <mc:Fallback>
                  <p:oleObj name="Equation" r:id="rId7" imgW="533160" imgH="43164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20" y="2448"/>
                          <a:ext cx="864" cy="70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9" name="Object 15"/>
            <p:cNvGraphicFramePr>
              <a:graphicFrameLocks noChangeAspect="1"/>
            </p:cNvGraphicFramePr>
            <p:nvPr/>
          </p:nvGraphicFramePr>
          <p:xfrm>
            <a:off x="720" y="3360"/>
            <a:ext cx="864" cy="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Equation" r:id="rId9" imgW="533160" imgH="431640" progId="Equation.DSMT4">
                    <p:embed/>
                  </p:oleObj>
                </mc:Choice>
                <mc:Fallback>
                  <p:oleObj name="Equation" r:id="rId9" imgW="533160" imgH="43164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20" y="3360"/>
                          <a:ext cx="864" cy="70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9328" name="Text Box 16"/>
          <p:cNvSpPr txBox="1">
            <a:spLocks noChangeArrowheads="1"/>
          </p:cNvSpPr>
          <p:nvPr/>
        </p:nvSpPr>
        <p:spPr bwMode="auto">
          <a:xfrm>
            <a:off x="2819400" y="4068763"/>
            <a:ext cx="3505200" cy="94615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串联电路中电功率与电阻成正比 </a:t>
            </a:r>
          </a:p>
        </p:txBody>
      </p:sp>
      <p:sp>
        <p:nvSpPr>
          <p:cNvPr id="269329" name="Text Box 17"/>
          <p:cNvSpPr txBox="1">
            <a:spLocks noChangeArrowheads="1"/>
          </p:cNvSpPr>
          <p:nvPr/>
        </p:nvSpPr>
        <p:spPr bwMode="auto">
          <a:xfrm>
            <a:off x="2819400" y="5373688"/>
            <a:ext cx="3505200" cy="94615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并联电路中电功率与电阻成反比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34" grpId="0" build="p"/>
      <p:bldP spid="269319" grpId="0"/>
      <p:bldP spid="269320" grpId="0"/>
      <p:bldP spid="269328" grpId="0"/>
      <p:bldP spid="2693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685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_GB2312" pitchFamily="49" charset="-122"/>
              </a:rPr>
              <a:t>本课小结</a:t>
            </a:r>
          </a:p>
        </p:txBody>
      </p:sp>
      <p:pic>
        <p:nvPicPr>
          <p:cNvPr id="20481" name="Picture 1" descr="D:\我的文档\Pictures\114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1143000"/>
            <a:ext cx="8382000" cy="5486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Oval 13"/>
          <p:cNvSpPr>
            <a:spLocks noChangeArrowheads="1"/>
          </p:cNvSpPr>
          <p:nvPr/>
        </p:nvSpPr>
        <p:spPr bwMode="auto">
          <a:xfrm>
            <a:off x="4356100" y="5373688"/>
            <a:ext cx="1657350" cy="3603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/>
          <a:p>
            <a:pPr>
              <a:buFont typeface="Arial"/>
              <a:buNone/>
            </a:pPr>
            <a:endParaRPr lang="zh-CN" altLang="en-US" sz="1800">
              <a:latin typeface="Arial"/>
              <a:ea typeface="宋体" charset="-122"/>
            </a:endParaRPr>
          </a:p>
        </p:txBody>
      </p:sp>
      <p:pic>
        <p:nvPicPr>
          <p:cNvPr id="25604" name="Picture 4" descr="100W白炽灯泡铭牌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1800" y="2781300"/>
            <a:ext cx="4140200" cy="29527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48150" y="2600325"/>
            <a:ext cx="4183063" cy="32273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219200"/>
          </a:xfrm>
        </p:spPr>
        <p:txBody>
          <a:bodyPr/>
          <a:lstStyle/>
          <a:p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观察白炽灯泡和洗衣机的铭牌，理解其中的含义。</a:t>
            </a:r>
            <a:endParaRPr lang="zh-CN" altLang="en-US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7"/>
          <p:cNvSpPr>
            <a:spLocks noChangeArrowheads="1"/>
          </p:cNvSpPr>
          <p:nvPr/>
        </p:nvSpPr>
        <p:spPr bwMode="auto">
          <a:xfrm>
            <a:off x="431800" y="4400550"/>
            <a:ext cx="8101013" cy="5598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/>
              <a:buNone/>
            </a:pPr>
            <a:r>
              <a:rPr lang="zh-CN" altLang="en-US" sz="2800" b="1" smtClean="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因</a:t>
            </a:r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不能超过额定电压，所以应该串联 </a:t>
            </a:r>
            <a:r>
              <a:rPr lang="en-US" altLang="zh-CN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7</a:t>
            </a:r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个这种灯泡。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31800" y="2924175"/>
            <a:ext cx="8985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解：</a:t>
            </a:r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4103688" y="3105150"/>
            <a:ext cx="13620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FF0000"/>
                </a:solidFill>
                <a:ea typeface="宋体"/>
                <a:cs typeface="Times New Roman" pitchFamily="18" charset="0"/>
              </a:rPr>
              <a:t>≈ </a:t>
            </a:r>
            <a:r>
              <a:rPr lang="en-US" altLang="zh-CN" sz="2800" b="1">
                <a:solidFill>
                  <a:srgbClr val="FF0000"/>
                </a:solidFill>
                <a:ea typeface="宋体"/>
                <a:cs typeface="Times New Roman" pitchFamily="18" charset="0"/>
              </a:rPr>
              <a:t>6.1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2411413" y="2878138"/>
            <a:ext cx="1674812" cy="946150"/>
            <a:chOff x="1111" y="3356"/>
            <a:chExt cx="1055" cy="596"/>
          </a:xfrm>
        </p:grpSpPr>
        <p:sp>
          <p:nvSpPr>
            <p:cNvPr id="26633" name="Rectangle 11"/>
            <p:cNvSpPr>
              <a:spLocks noChangeArrowheads="1"/>
            </p:cNvSpPr>
            <p:nvPr/>
          </p:nvSpPr>
          <p:spPr bwMode="auto">
            <a:xfrm>
              <a:off x="1111" y="3492"/>
              <a:ext cx="499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 i="1">
                  <a:solidFill>
                    <a:srgbClr val="FF0000"/>
                  </a:solidFill>
                  <a:ea typeface="宋体"/>
                </a:rPr>
                <a:t>n </a:t>
              </a:r>
              <a:r>
                <a:rPr lang="en-US" altLang="zh-CN" sz="2800" b="1">
                  <a:solidFill>
                    <a:srgbClr val="FF0000"/>
                  </a:solidFill>
                  <a:ea typeface="宋体"/>
                </a:rPr>
                <a:t>=</a:t>
              </a:r>
            </a:p>
          </p:txBody>
        </p:sp>
        <p:sp>
          <p:nvSpPr>
            <p:cNvPr id="26634" name="Rectangle 12"/>
            <p:cNvSpPr>
              <a:spLocks noChangeArrowheads="1"/>
            </p:cNvSpPr>
            <p:nvPr/>
          </p:nvSpPr>
          <p:spPr bwMode="auto">
            <a:xfrm>
              <a:off x="1496" y="3356"/>
              <a:ext cx="670" cy="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buFont typeface="Arial"/>
                <a:buNone/>
              </a:pPr>
              <a:r>
                <a:rPr lang="en-US" altLang="zh-CN" sz="2800" b="1">
                  <a:solidFill>
                    <a:srgbClr val="FF0000"/>
                  </a:solidFill>
                  <a:ea typeface="宋体"/>
                </a:rPr>
                <a:t>220 V</a:t>
              </a:r>
            </a:p>
            <a:p>
              <a:pPr algn="ctr">
                <a:buFont typeface="Arial"/>
                <a:buNone/>
              </a:pPr>
              <a:r>
                <a:rPr lang="en-US" altLang="zh-CN" sz="2800" b="1">
                  <a:solidFill>
                    <a:srgbClr val="FF0000"/>
                  </a:solidFill>
                  <a:ea typeface="宋体"/>
                </a:rPr>
                <a:t>36 V</a:t>
              </a:r>
            </a:p>
          </p:txBody>
        </p:sp>
        <p:sp>
          <p:nvSpPr>
            <p:cNvPr id="26635" name="Line 13"/>
            <p:cNvSpPr>
              <a:spLocks noChangeShapeType="1"/>
            </p:cNvSpPr>
            <p:nvPr/>
          </p:nvSpPr>
          <p:spPr bwMode="auto">
            <a:xfrm>
              <a:off x="1496" y="3651"/>
              <a:ext cx="6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600"/>
          </a:xfrm>
        </p:spPr>
        <p:txBody>
          <a:bodyPr/>
          <a:lstStyle/>
          <a:p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一种彩色灯泡的额定电压是 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36 V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，要接在 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220 V 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的电路中，要串联多少个这种灯泡才行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?</a:t>
            </a:r>
          </a:p>
          <a:p>
            <a:endParaRPr lang="zh-CN" altLang="en-US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/>
      <p:bldP spid="2519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7"/>
          <p:cNvSpPr>
            <a:spLocks noChangeArrowheads="1"/>
          </p:cNvSpPr>
          <p:nvPr/>
        </p:nvSpPr>
        <p:spPr bwMode="auto">
          <a:xfrm>
            <a:off x="431800" y="4905375"/>
            <a:ext cx="81359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 smtClean="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答：这</a:t>
            </a:r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位记者的说法混淆了电能和电功率概念。  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514600"/>
          </a:xfrm>
        </p:spPr>
        <p:txBody>
          <a:bodyPr/>
          <a:lstStyle/>
          <a:p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一位电视记者在讲到某工厂上半年共节约电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5 000 kW · h 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的时候，手举一只理发用电吹风机说：“我这只电吹风是 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500 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瓦的，也就是 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0.5 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千瓦，这个工厂节省的电力可以开动 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10 000 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个这样的电吹风”。这位记者错在哪里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?</a:t>
            </a:r>
          </a:p>
          <a:p>
            <a:endParaRPr lang="zh-CN" altLang="en-US" sz="280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本课小结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35842" name="Picture 2" descr="D:\我的文档\Pictures\114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914400"/>
            <a:ext cx="8382000" cy="56848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4953000" cy="5135563"/>
          </a:xfrm>
        </p:spPr>
        <p:txBody>
          <a:bodyPr/>
          <a:lstStyle/>
          <a:p>
            <a:pPr latinLnBrk="1">
              <a:buFontTx/>
              <a:buNone/>
            </a:pP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2014•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镇江）如图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所示，某同学在“测量小灯泡电功率”的实验中，误将电压表并联在滑动变阻器两端，他从滑片置于最右端时开始记录第一组数据，调节滑测得多组数据，描绘出的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U-I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图象如图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所示，已知小灯泡的额定电压为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2.5V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，电源电压为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4.5V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，可求得小灯泡正常发光时的阻值为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____Ω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，额定功率为 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____W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，变阻器最大阻值为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 Ω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，为使实验中小灯泡两端电压不超过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3V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，则滑动变阻器接入电路的最小阻值为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 Ω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（保留一位小数）。</a:t>
            </a:r>
            <a:endParaRPr lang="en-US" altLang="zh-CN" sz="2200" b="1" smtClean="0">
              <a:solidFill>
                <a:srgbClr val="0000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atinLnBrk="1">
              <a:buFontTx/>
              <a:buNone/>
            </a:pP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12.5</a:t>
            </a: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0.5</a:t>
            </a: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40</a:t>
            </a: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6.8</a:t>
            </a:r>
            <a:endParaRPr lang="zh-CN" altLang="en-US" sz="2200" b="1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9700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0" y="1143000"/>
            <a:ext cx="3594100" cy="24384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4267200" cy="5486400"/>
          </a:xfrm>
        </p:spPr>
        <p:txBody>
          <a:bodyPr/>
          <a:lstStyle/>
          <a:p>
            <a:pPr>
              <a:buNone/>
            </a:pP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2019•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常州二模）如图甲是小明设计的调光台灯的电路，电源电压恒为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5V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，滑动变阻器标有“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20Ω2A”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，电流表、电压表使用的量程分别为“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～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0.6A”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和“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～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3V”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，小灯泡额定电压为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3V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，小灯泡的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I-U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关系图象如图乙所示。闭合开关，移动滑片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，在保证电路安全的前提下，下列说法正确的是（　　）</a:t>
            </a:r>
            <a:endParaRPr lang="en-US" altLang="zh-CN" sz="2000" b="1" smtClean="0">
              <a:solidFill>
                <a:srgbClr val="0000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2000" b="1" smtClean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．电流表的最大示数为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0.6 A</a:t>
            </a:r>
          </a:p>
          <a:p>
            <a:pPr>
              <a:buNone/>
            </a:pP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．灯泡的最小功率为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0.5 W</a:t>
            </a:r>
          </a:p>
          <a:p>
            <a:pPr>
              <a:buNone/>
            </a:pP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．电路的最大总功率为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3W</a:t>
            </a:r>
          </a:p>
          <a:p>
            <a:pPr>
              <a:buNone/>
            </a:pP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．滑动变阻器接入电路的最大阻值为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15Ω</a:t>
            </a:r>
          </a:p>
          <a:p>
            <a:pPr latinLnBrk="1">
              <a:buFontTx/>
              <a:buNone/>
            </a:pP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endParaRPr lang="zh-CN" altLang="en-US" sz="2000" b="1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6866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8199" y="1219200"/>
            <a:ext cx="4240837" cy="198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5715000" cy="5486400"/>
          </a:xfrm>
        </p:spPr>
        <p:txBody>
          <a:bodyPr/>
          <a:lstStyle/>
          <a:p>
            <a:pPr>
              <a:buNone/>
            </a:pP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锦州二模）如图所示，电源电压保持不变，小灯泡上标有“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4V”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字样，电流表的量程为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～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0.6A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．图乙是小灯泡的电流随其电压变化的图象。滑动变阻器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altLang="zh-CN" sz="20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的最大阻值为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20Ω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，定值电阻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altLang="zh-CN" sz="20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的阻值为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10Ω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．当闭合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0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、断开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0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、滑片移到中点时，小灯泡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恰好正常发光，则下列说法不正确的是（　　）</a:t>
            </a:r>
            <a:endParaRPr lang="en-US" altLang="zh-CN" sz="20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．电源电压为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9V</a:t>
            </a:r>
          </a:p>
          <a:p>
            <a:pPr>
              <a:buNone/>
            </a:pP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．闭合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0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，断开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0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，滑片移到中点时，用一个“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4V 0.5W”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的灯泡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L´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替换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L´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将会烧毁</a:t>
            </a:r>
            <a:endParaRPr lang="en-US" altLang="zh-CN" sz="20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．闭合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0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，断开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0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，当小灯泡的功率为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0.8W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时，滑动变阻器的阻值是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17.5Ω</a:t>
            </a:r>
          </a:p>
          <a:p>
            <a:pPr>
              <a:buNone/>
            </a:pP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．闭合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0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，断开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0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，为保证电路安全，电阻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altLang="zh-CN" sz="20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的最大功率为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8.1W</a:t>
            </a:r>
          </a:p>
          <a:p>
            <a:pPr latinLnBrk="1">
              <a:buFontTx/>
              <a:buNone/>
            </a:pP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endParaRPr lang="zh-CN" altLang="en-US" sz="20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47107" name="Picture 3" descr="D:\我的文档\Pictures\113 - 副本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24600" y="1066800"/>
            <a:ext cx="2362200" cy="48051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792162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一、电功率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．物理意义：表示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电流做功快慢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．物理量符号：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</a:p>
          <a:p>
            <a:pPr marL="342900" lvl="2" indent="-342900"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．定义：</a:t>
            </a:r>
            <a:endParaRPr lang="en-US" altLang="zh-CN" sz="2800" b="1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lvl="2" indent="-342900"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电功率等于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电功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与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时间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之</a:t>
            </a:r>
            <a:r>
              <a:rPr lang="zh-CN" altLang="en-US" sz="2800" b="1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．公式：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）定义式：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zh-CN" altLang="en-US" sz="2800" b="1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Tx/>
              <a:buNone/>
            </a:pPr>
            <a:r>
              <a:rPr lang="zh-CN" altLang="en-US" sz="2800" b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）导出式：（计算式）</a:t>
            </a:r>
          </a:p>
          <a:p>
            <a:pPr marL="342900" lvl="2" indent="-342900">
              <a:buFontTx/>
              <a:buNone/>
            </a:pP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236548" name="Object 4"/>
          <p:cNvGraphicFramePr>
            <a:graphicFrameLocks noChangeAspect="1"/>
          </p:cNvGraphicFramePr>
          <p:nvPr/>
        </p:nvGraphicFramePr>
        <p:xfrm>
          <a:off x="2743200" y="3352800"/>
          <a:ext cx="15240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457002" imgH="393529" progId="Equation.DSMT4">
                  <p:embed/>
                </p:oleObj>
              </mc:Choice>
              <mc:Fallback>
                <p:oleObj name="Equation" r:id="rId3" imgW="457002" imgH="393529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3352800"/>
                        <a:ext cx="1524000" cy="1301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0" name="Object 6"/>
          <p:cNvGraphicFramePr>
            <a:graphicFrameLocks noChangeAspect="1"/>
          </p:cNvGraphicFramePr>
          <p:nvPr/>
        </p:nvGraphicFramePr>
        <p:xfrm>
          <a:off x="2667000" y="5486400"/>
          <a:ext cx="17526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5" imgW="469696" imgH="177723" progId="Equation.DSMT4">
                  <p:embed/>
                </p:oleObj>
              </mc:Choice>
              <mc:Fallback>
                <p:oleObj name="Equation" r:id="rId5" imgW="469696" imgH="17772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000" y="5486400"/>
                        <a:ext cx="1752600" cy="56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4267200" cy="5486400"/>
          </a:xfrm>
        </p:spPr>
        <p:txBody>
          <a:bodyPr/>
          <a:lstStyle/>
          <a:p>
            <a:pPr>
              <a:buNone/>
            </a:pP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2019•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通辽）如图甲所示，闭合开关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，调节滑动变阻器的滑片，滑片从最右端滑至最左端时，小灯泡恰好正常发光。电流表示数与两电压表示数的关系图象如图乙。下列说法中正确的是（　　）</a:t>
            </a:r>
            <a:b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endParaRPr lang="zh-CN" altLang="en-US" sz="20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．电源电压为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9V</a:t>
            </a:r>
          </a:p>
          <a:p>
            <a:pPr>
              <a:buNone/>
            </a:pP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．滑动变阻器的最大阻值为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14Ω</a:t>
            </a:r>
          </a:p>
          <a:p>
            <a:pPr>
              <a:buNone/>
            </a:pP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．小灯泡的额定功率为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8W</a:t>
            </a:r>
          </a:p>
          <a:p>
            <a:pPr>
              <a:buNone/>
            </a:pP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．电路总功率的变化范围为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8W</a:t>
            </a:r>
            <a:r>
              <a:rPr lang="zh-CN" altLang="en-US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～</a:t>
            </a:r>
            <a:r>
              <a:rPr lang="en-US" altLang="zh-CN" sz="2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12W</a:t>
            </a:r>
          </a:p>
          <a:p>
            <a:pPr>
              <a:buNone/>
            </a:pP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endParaRPr lang="zh-CN" altLang="en-US" sz="20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46082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00600" y="1143000"/>
            <a:ext cx="4051440" cy="1981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latin typeface="楷体_GB2312" pitchFamily="49" charset="-122"/>
                <a:ea typeface="楷体_GB2312" pitchFamily="49" charset="-122"/>
              </a:rPr>
              <a:t>额定功率和实际功率的关系 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1450" y="1943100"/>
            <a:ext cx="8801100" cy="2971800"/>
          </a:xfrm>
          <a:prstGeom prst="rect">
            <a:avLst/>
          </a:prstGeom>
          <a:noFill/>
          <a:ln w="28575">
            <a:noFill/>
            <a:miter lim="800000"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电功与电功率的关系 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1295400"/>
            <a:ext cx="8439150" cy="4657725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31748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0274300" y="12357100"/>
            <a:ext cx="469900" cy="4445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．单位：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7924800" cy="50292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）国际单位：瓦特，瓦，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）常用单位：千瓦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kW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，毫瓦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mW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．单位换算：</a:t>
            </a:r>
            <a:r>
              <a:rPr lang="zh-CN" altLang="en-US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00709" name="Object 5"/>
          <p:cNvGraphicFramePr>
            <a:graphicFrameLocks noChangeAspect="1"/>
          </p:cNvGraphicFramePr>
          <p:nvPr/>
        </p:nvGraphicFramePr>
        <p:xfrm>
          <a:off x="1219200" y="3352800"/>
          <a:ext cx="63246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701720" imgH="228600" progId="Equation.DSMT4">
                  <p:embed/>
                </p:oleObj>
              </mc:Choice>
              <mc:Fallback>
                <p:oleObj name="Equation" r:id="rId3" imgW="170172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3352800"/>
                        <a:ext cx="6324600" cy="1008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52800" y="152400"/>
            <a:ext cx="2438400" cy="2987675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11267" name="Picture 5" descr="èä¼ç½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" y="3276600"/>
            <a:ext cx="8763000" cy="32004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00600" cy="868362"/>
          </a:xfrm>
        </p:spPr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．估测</a:t>
            </a:r>
          </a:p>
        </p:txBody>
      </p:sp>
      <p:pic>
        <p:nvPicPr>
          <p:cNvPr id="12291" name="Picture 4" descr="KRN}L0SC_A9J7_P%1Y9$Y(I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1143000"/>
            <a:ext cx="8686800" cy="32766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355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0"/>
            <a:ext cx="8686800" cy="1905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100W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左右：电视机、电风扇、电脑、洗衣机；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）较大：电饭锅、电炉子、电热水壶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1000W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以上：电热水器、空调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timgsa.baidu.com/timg?image&amp;quality=80&amp;size=b9999_10000&amp;sec=1573453197378&amp;di=8ec056554875be5a05030284df89c865&amp;imgtype=0&amp;src=http%3A%2F%2Fthumb.1010pic.com%2Fpic3%2Fquiz%2Fimages%2F201706%2F257%2Fcfc059a2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228600"/>
            <a:ext cx="4324350" cy="4724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15" name="Picture 5" descr="C:\Users\Administrator\Pictures\111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95800" y="3581400"/>
            <a:ext cx="4551363" cy="304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timgsa.baidu.com/timg?image&amp;quality=80&amp;size=b9999_10000&amp;sec=1573453386837&amp;di=b4bddb01f37e6918b13e4ff50b2a2264&amp;imgtype=0&amp;src=http%3A%2F%2Fgss0.baidu.com%2F9fo3dSag_xI4khGko9WTAnF6hhy%2Fzhidao%2Fpic%2Fitem%2F83025aafa40f4bfb51dbed8d014f78f0f63618db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381000"/>
            <a:ext cx="8840788" cy="5638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二、千瓦时的来历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．推导：</a:t>
            </a:r>
          </a:p>
          <a:p>
            <a:pPr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当电功率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单位是千瓦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kW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，时间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单位是小时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，则电功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单位是千瓦时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kW·h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．千瓦和千瓦时的区别：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千瓦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kW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是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电功率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的单位；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千瓦时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kW·h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是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电能或电功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的单位。</a:t>
            </a:r>
          </a:p>
          <a:p>
            <a:pPr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62200" y="1600200"/>
            <a:ext cx="3810000" cy="1090613"/>
          </a:xfrm>
          <a:prstGeom prst="rect">
            <a:avLst/>
          </a:prstGeom>
          <a:noFill/>
          <a:ln w="2857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1609</Words>
  <Application>Microsoft Office PowerPoint</Application>
  <PresentationFormat>全屏显示(4:3)</PresentationFormat>
  <Paragraphs>135</Paragraphs>
  <Slides>32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4" baseType="lpstr">
      <vt:lpstr>默认设计模板</vt:lpstr>
      <vt:lpstr>Equation</vt:lpstr>
      <vt:lpstr>第十八章 电功率 第2节 电功率 </vt:lpstr>
      <vt:lpstr>比较电能表铝盘转动的快慢</vt:lpstr>
      <vt:lpstr>一、电功率</vt:lpstr>
      <vt:lpstr>5．单位：</vt:lpstr>
      <vt:lpstr>PowerPoint 演示文稿</vt:lpstr>
      <vt:lpstr>7．估测</vt:lpstr>
      <vt:lpstr>PowerPoint 演示文稿</vt:lpstr>
      <vt:lpstr>PowerPoint 演示文稿</vt:lpstr>
      <vt:lpstr>二、千瓦时的来历</vt:lpstr>
      <vt:lpstr>3．“1千瓦时”的含义：</vt:lpstr>
      <vt:lpstr>课堂练习</vt:lpstr>
      <vt:lpstr>课堂练习</vt:lpstr>
      <vt:lpstr>课堂练习</vt:lpstr>
      <vt:lpstr>PowerPoint 演示文稿</vt:lpstr>
      <vt:lpstr>三、额定电压 额定功率</vt:lpstr>
      <vt:lpstr>PowerPoint 演示文稿</vt:lpstr>
      <vt:lpstr>3．用电器的电功率与两端电压的关系：</vt:lpstr>
      <vt:lpstr>演示实验</vt:lpstr>
      <vt:lpstr>四、两个重要计算式</vt:lpstr>
      <vt:lpstr>①适用性：</vt:lpstr>
      <vt:lpstr>②规律性：</vt:lpstr>
      <vt:lpstr>本课小结</vt:lpstr>
      <vt:lpstr>课堂练习</vt:lpstr>
      <vt:lpstr>课堂练习</vt:lpstr>
      <vt:lpstr>课堂练习</vt:lpstr>
      <vt:lpstr>本课小结</vt:lpstr>
      <vt:lpstr>课堂练习</vt:lpstr>
      <vt:lpstr>课堂练习</vt:lpstr>
      <vt:lpstr>课堂练习</vt:lpstr>
      <vt:lpstr>课堂练习</vt:lpstr>
      <vt:lpstr>额定功率和实际功率的关系 </vt:lpstr>
      <vt:lpstr>电功与电功率的关系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第十八章 电功率 第2节 电功率 </dc:title>
  <cp:lastModifiedBy>User</cp:lastModifiedBy>
  <cp:revision>1</cp:revision>
  <cp:lastPrinted>1601-01-01T00:00:00Z</cp:lastPrinted>
  <dcterms:created xsi:type="dcterms:W3CDTF">2017-08-28T12:32:26Z</dcterms:created>
  <dcterms:modified xsi:type="dcterms:W3CDTF">2020-11-02T14:37:50Z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