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407" r:id="rId3"/>
    <p:sldId id="453" r:id="rId4"/>
    <p:sldId id="455" r:id="rId5"/>
    <p:sldId id="456" r:id="rId6"/>
    <p:sldId id="457" r:id="rId7"/>
    <p:sldId id="460" r:id="rId8"/>
    <p:sldId id="461" r:id="rId9"/>
    <p:sldId id="462" r:id="rId10"/>
    <p:sldId id="463" r:id="rId11"/>
    <p:sldId id="458" r:id="rId12"/>
    <p:sldId id="464" r:id="rId13"/>
  </p:sldIdLst>
  <p:sldSz cx="9144000" cy="5145088"/>
  <p:notesSz cx="6858000" cy="9144000"/>
  <p:custDataLst>
    <p:tags r:id="rId16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melia BT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melia BT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melia BT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melia BT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melia BT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melia BT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melia BT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melia BT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melia BT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  <p:ext uri="{1BD7E111-0CB8-44D6-8891-C1BB2F81B7CC}">
      <p1710:readonlyRecommended xmlns:p1710="http://schemas.microsoft.com/office/powerpoint/2017/10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97" autoAdjust="0"/>
    <p:restoredTop sz="94660"/>
  </p:normalViewPr>
  <p:slideViewPr>
    <p:cSldViewPr>
      <p:cViewPr varScale="1">
        <p:scale>
          <a:sx n="144" d="100"/>
          <a:sy n="144" d="100"/>
        </p:scale>
        <p:origin x="-684" y="-96"/>
      </p:cViewPr>
      <p:guideLst>
        <p:guide orient="horz" pos="1716"/>
        <p:guide pos="292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2856" y="-90"/>
      </p:cViewPr>
      <p:guideLst>
        <p:guide orient="horz" pos="3050"/>
        <p:guide pos="219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l">
              <a:defRPr sz="1200" b="0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 b="0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l">
              <a:defRPr sz="1200" b="0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 b="0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fld id="{45009425-7D28-4AE9-9390-D1E329DD12CE}" type="slidenum">
              <a:rPr lang="en-US" altLang="zh-CN"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019357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l">
              <a:defRPr sz="1200" b="0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 b="0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2588" y="685800"/>
            <a:ext cx="6092825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zh-CN" noProof="0" smtClean="0"/>
              <a:t>Click to edit Master text styles</a:t>
            </a:r>
          </a:p>
          <a:p>
            <a:pPr lvl="1"/>
            <a:r>
              <a:rPr lang="en-US" altLang="zh-CN" noProof="0" smtClean="0"/>
              <a:t>Second level</a:t>
            </a:r>
          </a:p>
          <a:p>
            <a:pPr lvl="2"/>
            <a:r>
              <a:rPr lang="en-US" altLang="zh-CN" noProof="0" smtClean="0"/>
              <a:t>Third level</a:t>
            </a:r>
          </a:p>
          <a:p>
            <a:pPr lvl="3"/>
            <a:r>
              <a:rPr lang="en-US" altLang="zh-CN" noProof="0" smtClean="0"/>
              <a:t>Fourth level</a:t>
            </a:r>
          </a:p>
          <a:p>
            <a:pPr lvl="4"/>
            <a:r>
              <a:rPr lang="en-US" altLang="zh-CN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l">
              <a:defRPr sz="1200" b="0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 b="0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fld id="{9F96CFA8-3050-428A-B463-2A1972A380C7}" type="slidenum">
              <a:rPr lang="en-US" altLang="zh-CN"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116975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9939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>
              <a:latin typeface="Arial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AD9C00E-26A7-4D7A-81B8-A354F8B88B00}" type="slidenum">
              <a:rPr lang="en-US" altLang="zh-CN" smtClean="0"/>
              <a:t>1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燕尾形 66"/>
          <p:cNvSpPr/>
          <p:nvPr userDrawn="1"/>
        </p:nvSpPr>
        <p:spPr bwMode="auto">
          <a:xfrm>
            <a:off x="158552" y="268288"/>
            <a:ext cx="216024" cy="216024"/>
          </a:xfrm>
          <a:prstGeom prst="chevron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微软雅黑" pitchFamily="34" charset="-122"/>
            </a:endParaRPr>
          </a:p>
        </p:txBody>
      </p:sp>
      <p:sp>
        <p:nvSpPr>
          <p:cNvPr id="68" name="燕尾形 67"/>
          <p:cNvSpPr/>
          <p:nvPr userDrawn="1"/>
        </p:nvSpPr>
        <p:spPr bwMode="auto">
          <a:xfrm>
            <a:off x="310952" y="268288"/>
            <a:ext cx="216024" cy="216024"/>
          </a:xfrm>
          <a:prstGeom prst="chevron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cxnSp>
        <p:nvCxnSpPr>
          <p:cNvPr id="101" name="直接连接符 100"/>
          <p:cNvCxnSpPr/>
          <p:nvPr userDrawn="1"/>
        </p:nvCxnSpPr>
        <p:spPr bwMode="auto">
          <a:xfrm>
            <a:off x="158750" y="556260"/>
            <a:ext cx="89916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93725" y="76835"/>
            <a:ext cx="5868670" cy="527050"/>
          </a:xfrm>
        </p:spPr>
        <p:txBody>
          <a:bodyPr/>
          <a:lstStyle>
            <a:lvl1pPr>
              <a:defRPr sz="2800" b="1">
                <a:latin typeface="黑体" panose="02010609060101010101" charset="-122"/>
                <a:ea typeface="黑体" panose="02010609060101010101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 spd="med" advTm="5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85" name="五边形 22"/>
          <p:cNvSpPr>
            <a:spLocks noChangeArrowheads="1"/>
          </p:cNvSpPr>
          <p:nvPr userDrawn="1"/>
        </p:nvSpPr>
        <p:spPr bwMode="auto">
          <a:xfrm>
            <a:off x="0" y="239830"/>
            <a:ext cx="523670" cy="353478"/>
          </a:xfrm>
          <a:prstGeom prst="homePlate">
            <a:avLst>
              <a:gd name="adj" fmla="val 49904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1286" name="燕尾形 23"/>
          <p:cNvSpPr>
            <a:spLocks noChangeArrowheads="1"/>
          </p:cNvSpPr>
          <p:nvPr userDrawn="1"/>
        </p:nvSpPr>
        <p:spPr bwMode="auto">
          <a:xfrm>
            <a:off x="424887" y="239830"/>
            <a:ext cx="323724" cy="353478"/>
          </a:xfrm>
          <a:prstGeom prst="chevron">
            <a:avLst>
              <a:gd name="adj" fmla="val 50000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22325" y="153035"/>
            <a:ext cx="5868670" cy="527050"/>
          </a:xfrm>
        </p:spPr>
        <p:txBody>
          <a:bodyPr/>
          <a:lstStyle>
            <a:lvl1pPr>
              <a:defRPr sz="2800" b="1">
                <a:latin typeface="黑体" panose="02010609060101010101" charset="-122"/>
                <a:ea typeface="黑体" panose="02010609060101010101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 spd="med" advTm="5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8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80" y="0"/>
            <a:ext cx="9139555" cy="5145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Tm="5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任意多边形 23"/>
          <p:cNvSpPr/>
          <p:nvPr userDrawn="1"/>
        </p:nvSpPr>
        <p:spPr bwMode="auto">
          <a:xfrm flipV="1">
            <a:off x="0" y="146051"/>
            <a:ext cx="9151144" cy="3061097"/>
          </a:xfrm>
          <a:custGeom>
            <a:avLst/>
            <a:gdLst>
              <a:gd name="T0" fmla="*/ 803941 w 12201987"/>
              <a:gd name="T1" fmla="*/ 4078036 h 4082606"/>
              <a:gd name="T2" fmla="*/ 2047148 w 12201987"/>
              <a:gd name="T3" fmla="*/ 4078036 h 4082606"/>
              <a:gd name="T4" fmla="*/ 2622639 w 12201987"/>
              <a:gd name="T5" fmla="*/ 2635166 h 4082606"/>
              <a:gd name="T6" fmla="*/ 7327344 w 12201987"/>
              <a:gd name="T7" fmla="*/ 4078036 h 4082606"/>
              <a:gd name="T8" fmla="*/ 12200139 w 12201987"/>
              <a:gd name="T9" fmla="*/ 4078036 h 4082606"/>
              <a:gd name="T10" fmla="*/ 12200139 w 12201987"/>
              <a:gd name="T11" fmla="*/ 3910631 h 4082606"/>
              <a:gd name="T12" fmla="*/ 2132091 w 12201987"/>
              <a:gd name="T13" fmla="*/ 683421 h 4082606"/>
              <a:gd name="T14" fmla="*/ 803941 w 12201987"/>
              <a:gd name="T15" fmla="*/ 4078036 h 4082606"/>
              <a:gd name="T16" fmla="*/ 0 w 12201987"/>
              <a:gd name="T17" fmla="*/ 4078036 h 4082606"/>
              <a:gd name="T18" fmla="*/ 519409 w 12201987"/>
              <a:gd name="T19" fmla="*/ 4078036 h 4082606"/>
              <a:gd name="T20" fmla="*/ 1879271 w 12201987"/>
              <a:gd name="T21" fmla="*/ 602380 h 4082606"/>
              <a:gd name="T22" fmla="*/ 0 w 12201987"/>
              <a:gd name="T23" fmla="*/ 0 h 4082606"/>
              <a:gd name="T24" fmla="*/ 0 w 12201987"/>
              <a:gd name="T25" fmla="*/ 4078036 h 408260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2201987" h="4082606">
                <a:moveTo>
                  <a:pt x="804061" y="4082606"/>
                </a:moveTo>
                <a:lnTo>
                  <a:pt x="2047460" y="4082606"/>
                </a:lnTo>
                <a:lnTo>
                  <a:pt x="2623035" y="2638119"/>
                </a:lnTo>
                <a:lnTo>
                  <a:pt x="7328452" y="4082606"/>
                </a:lnTo>
                <a:lnTo>
                  <a:pt x="12201987" y="4082606"/>
                </a:lnTo>
                <a:lnTo>
                  <a:pt x="12201987" y="3915013"/>
                </a:lnTo>
                <a:lnTo>
                  <a:pt x="2132415" y="684186"/>
                </a:lnTo>
                <a:lnTo>
                  <a:pt x="804061" y="4082606"/>
                </a:lnTo>
                <a:close/>
                <a:moveTo>
                  <a:pt x="0" y="4082606"/>
                </a:moveTo>
                <a:lnTo>
                  <a:pt x="519489" y="4082606"/>
                </a:lnTo>
                <a:lnTo>
                  <a:pt x="1879555" y="603056"/>
                </a:lnTo>
                <a:lnTo>
                  <a:pt x="0" y="0"/>
                </a:lnTo>
                <a:lnTo>
                  <a:pt x="0" y="4082606"/>
                </a:lnTo>
                <a:close/>
              </a:path>
            </a:pathLst>
          </a:custGeom>
          <a:solidFill>
            <a:srgbClr val="0094D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0723" name="任意多边形 21"/>
          <p:cNvSpPr/>
          <p:nvPr userDrawn="1"/>
        </p:nvSpPr>
        <p:spPr bwMode="auto">
          <a:xfrm rot="10800000" flipV="1">
            <a:off x="0" y="496095"/>
            <a:ext cx="9144000" cy="5070872"/>
          </a:xfrm>
          <a:custGeom>
            <a:avLst/>
            <a:gdLst>
              <a:gd name="T0" fmla="*/ 3875109 w 12192000"/>
              <a:gd name="T1" fmla="*/ 1243198 h 6761344"/>
              <a:gd name="T2" fmla="*/ 1718260 w 12192000"/>
              <a:gd name="T3" fmla="*/ 6760620 h 6761344"/>
              <a:gd name="T4" fmla="*/ 12192000 w 12192000"/>
              <a:gd name="T5" fmla="*/ 6760620 h 6761344"/>
              <a:gd name="T6" fmla="*/ 12192000 w 12192000"/>
              <a:gd name="T7" fmla="*/ 3911388 h 6761344"/>
              <a:gd name="T8" fmla="*/ 3875109 w 12192000"/>
              <a:gd name="T9" fmla="*/ 1243198 h 6761344"/>
              <a:gd name="T10" fmla="*/ 0 w 12192000"/>
              <a:gd name="T11" fmla="*/ 0 h 6761344"/>
              <a:gd name="T12" fmla="*/ 0 w 12192000"/>
              <a:gd name="T13" fmla="*/ 6760620 h 6761344"/>
              <a:gd name="T14" fmla="*/ 1454836 w 12192000"/>
              <a:gd name="T15" fmla="*/ 6760620 h 6761344"/>
              <a:gd name="T16" fmla="*/ 3641039 w 12192000"/>
              <a:gd name="T17" fmla="*/ 1168105 h 6761344"/>
              <a:gd name="T18" fmla="*/ 0 w 12192000"/>
              <a:gd name="T19" fmla="*/ 0 h 676134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2192000" h="6761344">
                <a:moveTo>
                  <a:pt x="3875109" y="1243330"/>
                </a:moveTo>
                <a:lnTo>
                  <a:pt x="1718260" y="6761344"/>
                </a:lnTo>
                <a:lnTo>
                  <a:pt x="12192000" y="6761344"/>
                </a:lnTo>
                <a:lnTo>
                  <a:pt x="12192000" y="3911808"/>
                </a:lnTo>
                <a:lnTo>
                  <a:pt x="3875109" y="1243330"/>
                </a:lnTo>
                <a:close/>
                <a:moveTo>
                  <a:pt x="0" y="0"/>
                </a:moveTo>
                <a:lnTo>
                  <a:pt x="0" y="6761344"/>
                </a:lnTo>
                <a:lnTo>
                  <a:pt x="1454836" y="6761344"/>
                </a:lnTo>
                <a:lnTo>
                  <a:pt x="3641039" y="1168229"/>
                </a:lnTo>
                <a:lnTo>
                  <a:pt x="0" y="0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0724" name="任意多边形 27"/>
          <p:cNvSpPr/>
          <p:nvPr userDrawn="1"/>
        </p:nvSpPr>
        <p:spPr bwMode="auto">
          <a:xfrm>
            <a:off x="0" y="795"/>
            <a:ext cx="9151144" cy="145256"/>
          </a:xfrm>
          <a:custGeom>
            <a:avLst/>
            <a:gdLst>
              <a:gd name="T0" fmla="*/ 8829809 w 12201987"/>
              <a:gd name="T1" fmla="*/ 0 h 193179"/>
              <a:gd name="T2" fmla="*/ 12200139 w 12201987"/>
              <a:gd name="T3" fmla="*/ 0 h 193179"/>
              <a:gd name="T4" fmla="*/ 12200139 w 12201987"/>
              <a:gd name="T5" fmla="*/ 195171 h 193179"/>
              <a:gd name="T6" fmla="*/ 8945954 w 12201987"/>
              <a:gd name="T7" fmla="*/ 195171 h 193179"/>
              <a:gd name="T8" fmla="*/ 8829809 w 12201987"/>
              <a:gd name="T9" fmla="*/ 0 h 193179"/>
              <a:gd name="T10" fmla="*/ 0 w 12201987"/>
              <a:gd name="T11" fmla="*/ 0 h 193179"/>
              <a:gd name="T12" fmla="*/ 8515213 w 12201987"/>
              <a:gd name="T13" fmla="*/ 0 h 193179"/>
              <a:gd name="T14" fmla="*/ 8631358 w 12201987"/>
              <a:gd name="T15" fmla="*/ 195171 h 193179"/>
              <a:gd name="T16" fmla="*/ 0 w 12201987"/>
              <a:gd name="T17" fmla="*/ 195171 h 193179"/>
              <a:gd name="T18" fmla="*/ 0 w 12201987"/>
              <a:gd name="T19" fmla="*/ 0 h 19317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2201987" h="193179">
                <a:moveTo>
                  <a:pt x="8831145" y="0"/>
                </a:moveTo>
                <a:lnTo>
                  <a:pt x="12201987" y="0"/>
                </a:lnTo>
                <a:lnTo>
                  <a:pt x="12201987" y="193179"/>
                </a:lnTo>
                <a:lnTo>
                  <a:pt x="8947310" y="193179"/>
                </a:lnTo>
                <a:lnTo>
                  <a:pt x="8831145" y="0"/>
                </a:lnTo>
                <a:close/>
                <a:moveTo>
                  <a:pt x="0" y="0"/>
                </a:moveTo>
                <a:lnTo>
                  <a:pt x="8516501" y="0"/>
                </a:lnTo>
                <a:lnTo>
                  <a:pt x="8632666" y="193179"/>
                </a:lnTo>
                <a:lnTo>
                  <a:pt x="0" y="193179"/>
                </a:lnTo>
                <a:lnTo>
                  <a:pt x="0" y="0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0725" name="文本框 25"/>
          <p:cNvSpPr txBox="1">
            <a:spLocks noChangeArrowheads="1"/>
          </p:cNvSpPr>
          <p:nvPr userDrawn="1"/>
        </p:nvSpPr>
        <p:spPr bwMode="auto">
          <a:xfrm rot="-1089225">
            <a:off x="1982392" y="2089121"/>
            <a:ext cx="464105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6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Thank  You</a:t>
            </a:r>
            <a:endParaRPr lang="zh-CN" altLang="en-US" sz="600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ransition spd="med" advTm="500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ransition spd="med" advTm="500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49"/>
          <p:cNvSpPr txBox="1">
            <a:spLocks noChangeArrowheads="1"/>
          </p:cNvSpPr>
          <p:nvPr/>
        </p:nvSpPr>
        <p:spPr bwMode="auto">
          <a:xfrm>
            <a:off x="4190028" y="1109690"/>
            <a:ext cx="3868420" cy="791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91440" bIns="91440">
            <a:spAutoFit/>
            <a:scene3d>
              <a:camera prst="orthographicFront"/>
              <a:lightRig rig="threePt" dir="t"/>
            </a:scene3d>
          </a:bodyPr>
          <a:lstStyle>
            <a:lvl1pPr eaLnBrk="0" hangingPunct="0">
              <a:defRPr b="1">
                <a:solidFill>
                  <a:schemeClr val="tx1"/>
                </a:solidFill>
                <a:latin typeface="Amelia BT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melia BT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melia BT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melia BT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melia BT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  <a:buSzPct val="90000"/>
            </a:pPr>
            <a:r>
              <a:rPr lang="zh-CN" altLang="en-US" sz="440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第一章  声现象</a:t>
            </a:r>
          </a:p>
        </p:txBody>
      </p:sp>
      <p:sp>
        <p:nvSpPr>
          <p:cNvPr id="14" name="TextBox 50"/>
          <p:cNvSpPr txBox="1">
            <a:spLocks noChangeArrowheads="1"/>
          </p:cNvSpPr>
          <p:nvPr/>
        </p:nvSpPr>
        <p:spPr bwMode="auto">
          <a:xfrm>
            <a:off x="4499683" y="2051174"/>
            <a:ext cx="3057247" cy="572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91440" bIns="9144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melia BT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melia BT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melia BT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melia BT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melia BT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  <a:buSzPct val="90000"/>
            </a:pPr>
            <a:r>
              <a:rPr lang="zh-CN" altLang="en-US" sz="2800" dirty="0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三、噪声及其控制</a:t>
            </a:r>
          </a:p>
        </p:txBody>
      </p:sp>
      <p:cxnSp>
        <p:nvCxnSpPr>
          <p:cNvPr id="2" name="直接连接符 1"/>
          <p:cNvCxnSpPr/>
          <p:nvPr/>
        </p:nvCxnSpPr>
        <p:spPr>
          <a:xfrm>
            <a:off x="4344035" y="1963420"/>
            <a:ext cx="37338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med" advTm="500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>
                <a:sym typeface="+mn-ea"/>
              </a:rPr>
              <a:t>探究新知</a:t>
            </a:r>
            <a:endParaRPr lang="zh-CN" altLang="en-US"/>
          </a:p>
        </p:txBody>
      </p:sp>
      <p:pic>
        <p:nvPicPr>
          <p:cNvPr id="21506" name="文本占位符 21505" descr="无标题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8105" y="1515745"/>
            <a:ext cx="5876925" cy="344932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507" name="文本框 21506"/>
          <p:cNvSpPr txBox="1"/>
          <p:nvPr/>
        </p:nvSpPr>
        <p:spPr>
          <a:xfrm>
            <a:off x="866775" y="685800"/>
            <a:ext cx="7590790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</a:pPr>
            <a:r>
              <a:rPr lang="zh-CN" altLang="en-US" sz="2400" b="1">
                <a:solidFill>
                  <a:srgbClr val="FF0000"/>
                </a:solidFill>
                <a:latin typeface="Arial" panose="020B0604020202020204" pitchFamily="34" charset="0"/>
              </a:rPr>
              <a:t>      观察空军地勤人员的耳罩，这是采取了哪一种减弱噪声的方法？</a:t>
            </a:r>
          </a:p>
        </p:txBody>
      </p:sp>
    </p:spTree>
  </p:cSld>
  <p:clrMapOvr>
    <a:masterClrMapping/>
  </p:clrMapOvr>
  <p:transition spd="med" advTm="500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矩形 20482"/>
          <p:cNvSpPr/>
          <p:nvPr/>
        </p:nvSpPr>
        <p:spPr>
          <a:xfrm>
            <a:off x="611188" y="581025"/>
            <a:ext cx="158115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zh-CN" altLang="en-US" sz="2800" b="1">
                <a:solidFill>
                  <a:srgbClr val="990033"/>
                </a:solidFill>
                <a:latin typeface="黑体" panose="02010609060101010101" charset="-122"/>
                <a:ea typeface="黑体" panose="02010609060101010101" charset="-122"/>
              </a:rPr>
              <a:t>思 考：</a:t>
            </a:r>
          </a:p>
        </p:txBody>
      </p:sp>
      <p:sp>
        <p:nvSpPr>
          <p:cNvPr id="20484" name="矩形 20483"/>
          <p:cNvSpPr/>
          <p:nvPr/>
        </p:nvSpPr>
        <p:spPr>
          <a:xfrm>
            <a:off x="1763713" y="581025"/>
            <a:ext cx="71501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1</a:t>
            </a:r>
            <a:r>
              <a:rPr lang="zh-CN" altLang="en-US" sz="28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、以下几种情况分别从哪些途径减弱噪声？ </a:t>
            </a:r>
          </a:p>
        </p:txBody>
      </p:sp>
      <p:pic>
        <p:nvPicPr>
          <p:cNvPr id="20485" name="图片 2048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190625"/>
            <a:ext cx="1905000" cy="2590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86" name="图片 2048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9400" y="1190625"/>
            <a:ext cx="1773238" cy="2590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87" name="图片 2048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2500" y="1190625"/>
            <a:ext cx="1717675" cy="2590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88" name="图片 2048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62738" y="1190625"/>
            <a:ext cx="1795462" cy="2590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89" name="矩形 20488"/>
          <p:cNvSpPr/>
          <p:nvPr/>
        </p:nvSpPr>
        <p:spPr>
          <a:xfrm>
            <a:off x="1763713" y="3989388"/>
            <a:ext cx="6934200" cy="519112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r>
              <a:rPr lang="en-US" altLang="zh-CN" sz="2800" b="1">
                <a:latin typeface="黑体" panose="02010609060101010101" charset="-122"/>
                <a:ea typeface="黑体" panose="02010609060101010101" charset="-122"/>
              </a:rPr>
              <a:t>2</a:t>
            </a:r>
            <a:r>
              <a:rPr lang="zh-CN" altLang="en-US" sz="2800" b="1">
                <a:latin typeface="黑体" panose="02010609060101010101" charset="-122"/>
                <a:ea typeface="黑体" panose="02010609060101010101" charset="-122"/>
              </a:rPr>
              <a:t>、你知道还有什么减弱噪声的新技术？</a:t>
            </a:r>
            <a:endParaRPr lang="zh-CN" altLang="en-US" sz="2800" b="1">
              <a:solidFill>
                <a:srgbClr val="990033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0491" name="矩形 20490"/>
          <p:cNvSpPr/>
          <p:nvPr/>
        </p:nvSpPr>
        <p:spPr>
          <a:xfrm>
            <a:off x="3421063" y="4565650"/>
            <a:ext cx="2087562" cy="519113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r>
              <a:rPr lang="zh-CN" altLang="en-US" sz="2800" b="1">
                <a:solidFill>
                  <a:srgbClr val="FF33CC"/>
                </a:solidFill>
                <a:latin typeface="黑体" panose="02010609060101010101" charset="-122"/>
                <a:ea typeface="黑体" panose="02010609060101010101" charset="-122"/>
              </a:rPr>
              <a:t>以声消声</a:t>
            </a:r>
            <a:endParaRPr lang="zh-CN" altLang="en-US" sz="2400" b="1">
              <a:solidFill>
                <a:srgbClr val="FF33CC"/>
              </a:solidFill>
              <a:latin typeface="黑体" charset="-122"/>
              <a:ea typeface="黑体" charset="-122"/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593725" y="76835"/>
            <a:ext cx="5868670" cy="527050"/>
          </a:xfrm>
        </p:spPr>
        <p:txBody>
          <a:bodyPr/>
          <a:lstStyle/>
          <a:p>
            <a:r>
              <a:rPr lang="zh-CN" altLang="en-US"/>
              <a:t>探究新知</a:t>
            </a:r>
          </a:p>
        </p:txBody>
      </p:sp>
      <p:cxnSp>
        <p:nvCxnSpPr>
          <p:cNvPr id="8" name="直接箭头连接符 7"/>
          <p:cNvCxnSpPr/>
          <p:nvPr/>
        </p:nvCxnSpPr>
        <p:spPr>
          <a:xfrm>
            <a:off x="2411095" y="332105"/>
            <a:ext cx="215265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标题 2"/>
          <p:cNvSpPr>
            <a:spLocks noGrp="1"/>
          </p:cNvSpPr>
          <p:nvPr/>
        </p:nvSpPr>
        <p:spPr>
          <a:xfrm>
            <a:off x="4699000" y="76835"/>
            <a:ext cx="2077720" cy="527050"/>
          </a:xfr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黑体" panose="02010609060101010101" charset="-122"/>
                <a:ea typeface="黑体" panose="02010609060101010101" charset="-122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en-US"/>
              <a:t>噪声的控制</a:t>
            </a:r>
          </a:p>
        </p:txBody>
      </p:sp>
    </p:spTree>
  </p:cSld>
  <p:clrMapOvr>
    <a:masterClrMapping/>
  </p:clrMapOvr>
  <p:transition spd="med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9" grpId="0"/>
      <p:bldP spid="2049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 hidden="1"/>
          <p:cNvPicPr/>
          <p:nvPr/>
        </p:nvPicPr>
        <p:blipFill>
          <a:blip r:embed="rId2"/>
          <a:stretch>
            <a:fillRect/>
          </a:stretch>
        </p:blipFill>
        <p:spPr>
          <a:xfrm>
            <a:off x="11137900" y="10414000"/>
            <a:ext cx="393700" cy="419100"/>
          </a:xfrm>
          <a:prstGeom prst="cube">
            <a:avLst/>
          </a:prstGeom>
        </p:spPr>
      </p:pic>
    </p:spTree>
  </p:cSld>
  <p:clrMapOvr>
    <a:masterClrMapping/>
  </p:clrMapOvr>
  <p:transition spd="med" advTm="5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新课引入</a:t>
            </a:r>
          </a:p>
        </p:txBody>
      </p:sp>
      <p:sp>
        <p:nvSpPr>
          <p:cNvPr id="11285" name="五边形 22"/>
          <p:cNvSpPr>
            <a:spLocks noChangeArrowheads="1"/>
          </p:cNvSpPr>
          <p:nvPr userDrawn="1"/>
        </p:nvSpPr>
        <p:spPr bwMode="auto">
          <a:xfrm>
            <a:off x="0" y="239830"/>
            <a:ext cx="523670" cy="353478"/>
          </a:xfrm>
          <a:prstGeom prst="homePlate">
            <a:avLst>
              <a:gd name="adj" fmla="val 49904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1286" name="燕尾形 23"/>
          <p:cNvSpPr>
            <a:spLocks noChangeArrowheads="1"/>
          </p:cNvSpPr>
          <p:nvPr userDrawn="1"/>
        </p:nvSpPr>
        <p:spPr bwMode="auto">
          <a:xfrm>
            <a:off x="424887" y="239830"/>
            <a:ext cx="323724" cy="353478"/>
          </a:xfrm>
          <a:prstGeom prst="chevron">
            <a:avLst>
              <a:gd name="adj" fmla="val 50000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pic>
        <p:nvPicPr>
          <p:cNvPr id="5" name="图片 4" descr="噪声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815" y="1071245"/>
            <a:ext cx="4029075" cy="340042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862195" y="1216660"/>
            <a:ext cx="4072890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/>
              <a:t>为什么有的声音，特别刺耳难听、令人厌烦，噪声会对我们的工作和生活带来哪些影响呢？</a:t>
            </a:r>
          </a:p>
        </p:txBody>
      </p:sp>
    </p:spTree>
  </p:cSld>
  <p:clrMapOvr>
    <a:masterClrMapping/>
  </p:clrMapOvr>
  <p:transition spd="med" advTm="5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84200" y="67310"/>
            <a:ext cx="5868670" cy="527050"/>
          </a:xfrm>
        </p:spPr>
        <p:txBody>
          <a:bodyPr/>
          <a:lstStyle/>
          <a:p>
            <a:r>
              <a:rPr lang="zh-CN" altLang="en-US"/>
              <a:t>探究新知</a:t>
            </a: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319405" y="746760"/>
          <a:ext cx="8082280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7720"/>
                <a:gridCol w="1963420"/>
                <a:gridCol w="2020570"/>
                <a:gridCol w="2020570"/>
              </a:tblGrid>
              <a:tr h="36576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</a:tr>
              <a:tr h="64008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400">
                          <a:solidFill>
                            <a:srgbClr val="FF0000"/>
                          </a:solidFill>
                          <a:latin typeface="黑体" panose="02010609060101010101" charset="-122"/>
                          <a:ea typeface="黑体" panose="02010609060101010101" charset="-122"/>
                          <a:sym typeface="+mn-ea"/>
                        </a:rPr>
                        <a:t>交通噪声：</a:t>
                      </a: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/>
                        <a:t>主要指的是机动车辆、飞机、火车和轮船等交通工具在运行时发出的噪声.这些噪声的噪声源是流动的，干扰范围大.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</a:tr>
              <a:tr h="64008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400">
                          <a:solidFill>
                            <a:srgbClr val="FF0000"/>
                          </a:solidFill>
                          <a:latin typeface="黑体" panose="02010609060101010101" charset="-122"/>
                          <a:ea typeface="黑体" panose="02010609060101010101" charset="-122"/>
                          <a:sym typeface="+mn-ea"/>
                        </a:rPr>
                        <a:t>工业噪声：</a:t>
                      </a: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主要指工业生产劳动中产生的噪声.主要来自机器和高速运转设备.</a:t>
                      </a:r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</a:tr>
              <a:tr h="9144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400">
                          <a:solidFill>
                            <a:srgbClr val="FF0000"/>
                          </a:solidFill>
                          <a:latin typeface="黑体" panose="02010609060101010101" charset="-122"/>
                          <a:ea typeface="黑体" panose="02010609060101010101" charset="-122"/>
                          <a:sym typeface="+mn-ea"/>
                        </a:rPr>
                        <a:t>建筑施工噪声</a:t>
                      </a: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/>
                        <a:t>主要指建筑施工现场产生的噪声.在施工中要大量使用各种动力机械，要进行挖掘、打洞、搅拌，要频繁地运输材料和构件，从而产生大量噪声.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</a:tr>
              <a:tr h="14630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400">
                          <a:solidFill>
                            <a:srgbClr val="FF0000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  <a:sym typeface="+mn-ea"/>
                        </a:rPr>
                        <a:t>社会生活噪声</a:t>
                      </a:r>
                      <a:r>
                        <a:rPr lang="en-US" altLang="zh-CN" sz="2400">
                          <a:solidFill>
                            <a:srgbClr val="FF0000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  <a:sym typeface="+mn-ea"/>
                        </a:rPr>
                        <a:t>:</a:t>
                      </a:r>
                      <a:endParaRPr lang="en-US" altLang="zh-CN" sz="2400">
                        <a:solidFill>
                          <a:srgbClr val="FF0000"/>
                        </a:solidFill>
                        <a:latin typeface="黑体" charset="-122"/>
                        <a:ea typeface="黑体" charset="-122"/>
                        <a:cs typeface="黑体"/>
                        <a:sym typeface="+mn-ea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/>
                        <a:t>主要指人们在商业交易、体育比赛、游行集会、娱乐场所等各种社会活动中产生的喧闹声，以及收录机、电视机、洗衣机等各种家电的嘈杂声，这类噪声一般在80分贝以下.如洗衣机、缝纫机噪声为50--80分贝，电风扇的噪声为30～65分贝，空调机、电视机为70分贝.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8" name="直接箭头连接符 7"/>
          <p:cNvCxnSpPr/>
          <p:nvPr/>
        </p:nvCxnSpPr>
        <p:spPr>
          <a:xfrm>
            <a:off x="2411095" y="332105"/>
            <a:ext cx="215265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标题 2"/>
          <p:cNvSpPr>
            <a:spLocks noGrp="1"/>
          </p:cNvSpPr>
          <p:nvPr/>
        </p:nvSpPr>
        <p:spPr>
          <a:xfrm>
            <a:off x="4699000" y="76835"/>
            <a:ext cx="2077720" cy="527050"/>
          </a:xfr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黑体" panose="02010609060101010101" charset="-122"/>
                <a:ea typeface="黑体" panose="02010609060101010101" charset="-122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en-US"/>
              <a:t>噪声的来源</a:t>
            </a:r>
          </a:p>
        </p:txBody>
      </p:sp>
    </p:spTree>
  </p:cSld>
  <p:clrMapOvr>
    <a:masterClrMapping/>
  </p:clrMapOvr>
  <p:transition spd="med" advTm="5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探究新知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16000"/>
            <a:ext cx="4107180" cy="3298190"/>
          </a:xfrm>
          <a:prstGeom prst="rect">
            <a:avLst/>
          </a:prstGeom>
        </p:spPr>
      </p:pic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4217035" y="1016000"/>
            <a:ext cx="4926330" cy="4603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1</a:t>
            </a:r>
            <a:r>
              <a:rPr kumimoji="0" lang="zh-CN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、对人心理方面：</a:t>
            </a:r>
            <a:endParaRPr kumimoji="0" lang="zh-CN" altLang="en-US" sz="2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charset="-122"/>
              <a:ea typeface="黑体" charset="-122"/>
              <a:cs typeface="黑体"/>
              <a:sym typeface="+mn-ea"/>
            </a:endParaRPr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4217035" y="2744788"/>
            <a:ext cx="4895850" cy="4603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2、对人生理方面：</a:t>
            </a:r>
          </a:p>
        </p:txBody>
      </p:sp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4650740" y="1619250"/>
            <a:ext cx="4492625" cy="82994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使人心烦意乱、坐卧不宁（影响睡眠、休息、学习、工作）</a:t>
            </a:r>
          </a:p>
        </p:txBody>
      </p:sp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4650740" y="3485515"/>
            <a:ext cx="4493895" cy="4603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损害听力，神经衰弱，诱发疾病</a:t>
            </a:r>
          </a:p>
        </p:txBody>
      </p:sp>
      <p:sp>
        <p:nvSpPr>
          <p:cNvPr id="19465" name="Text Box 9"/>
          <p:cNvSpPr txBox="1">
            <a:spLocks noChangeArrowheads="1"/>
          </p:cNvSpPr>
          <p:nvPr/>
        </p:nvSpPr>
        <p:spPr bwMode="auto">
          <a:xfrm>
            <a:off x="4650740" y="4118610"/>
            <a:ext cx="6281738" cy="4603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噪声危害以</a:t>
            </a:r>
            <a:r>
              <a:rPr kumimoji="0" lang="en-US" altLang="zh-CN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_____</a:t>
            </a:r>
            <a:r>
              <a:rPr kumimoji="0" lang="zh-CN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划分等级</a:t>
            </a:r>
          </a:p>
        </p:txBody>
      </p:sp>
      <p:sp>
        <p:nvSpPr>
          <p:cNvPr id="19466" name="Text Box 10"/>
          <p:cNvSpPr txBox="1">
            <a:spLocks noChangeArrowheads="1"/>
          </p:cNvSpPr>
          <p:nvPr/>
        </p:nvSpPr>
        <p:spPr bwMode="auto">
          <a:xfrm>
            <a:off x="6282055" y="4022090"/>
            <a:ext cx="805815" cy="4603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分贝</a:t>
            </a:r>
          </a:p>
        </p:txBody>
      </p:sp>
      <p:cxnSp>
        <p:nvCxnSpPr>
          <p:cNvPr id="8" name="直接箭头连接符 7"/>
          <p:cNvCxnSpPr/>
          <p:nvPr/>
        </p:nvCxnSpPr>
        <p:spPr>
          <a:xfrm>
            <a:off x="2411095" y="332105"/>
            <a:ext cx="215265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标题 2"/>
          <p:cNvSpPr>
            <a:spLocks noGrp="1"/>
          </p:cNvSpPr>
          <p:nvPr/>
        </p:nvSpPr>
        <p:spPr>
          <a:xfrm>
            <a:off x="4699000" y="76835"/>
            <a:ext cx="2077720" cy="527050"/>
          </a:xfr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黑体" panose="02010609060101010101" charset="-122"/>
                <a:ea typeface="黑体" panose="02010609060101010101" charset="-122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en-US"/>
              <a:t>噪声的危害</a:t>
            </a:r>
          </a:p>
        </p:txBody>
      </p:sp>
    </p:spTree>
  </p:cSld>
  <p:clrMapOvr>
    <a:masterClrMapping/>
  </p:clrMapOvr>
  <p:transition spd="med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5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1" grpId="0"/>
      <p:bldP spid="19462" grpId="0"/>
      <p:bldP spid="19463" grpId="0"/>
      <p:bldP spid="19464" grpId="0"/>
      <p:bldP spid="19465" grpId="0"/>
      <p:bldP spid="1946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噪声的危害</a:t>
            </a:r>
          </a:p>
        </p:txBody>
      </p:sp>
      <p:sp>
        <p:nvSpPr>
          <p:cNvPr id="14340" name="矩形 14339"/>
          <p:cNvSpPr/>
          <p:nvPr/>
        </p:nvSpPr>
        <p:spPr>
          <a:xfrm>
            <a:off x="800100" y="1951038"/>
            <a:ext cx="19812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zh-CN" altLang="en-US" sz="2400" b="1">
                <a:solidFill>
                  <a:srgbClr val="990033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 </a:t>
            </a:r>
            <a:r>
              <a:rPr lang="zh-CN" altLang="en-US" sz="2400" b="1">
                <a:solidFill>
                  <a:srgbClr val="990033"/>
                </a:solidFill>
                <a:latin typeface="黑体" panose="02010609060101010101" charset="-122"/>
                <a:ea typeface="黑体" panose="02010609060101010101" charset="-122"/>
              </a:rPr>
              <a:t>讨论：</a:t>
            </a:r>
          </a:p>
        </p:txBody>
      </p:sp>
      <p:sp>
        <p:nvSpPr>
          <p:cNvPr id="14341" name="矩形 14340"/>
          <p:cNvSpPr/>
          <p:nvPr/>
        </p:nvSpPr>
        <p:spPr>
          <a:xfrm>
            <a:off x="2000250" y="1951038"/>
            <a:ext cx="6707188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不同声强级的声音对人产生什么影响？</a:t>
            </a:r>
          </a:p>
        </p:txBody>
      </p:sp>
      <p:sp>
        <p:nvSpPr>
          <p:cNvPr id="14342" name="文本框 14341"/>
          <p:cNvSpPr txBox="1"/>
          <p:nvPr/>
        </p:nvSpPr>
        <p:spPr>
          <a:xfrm>
            <a:off x="571500" y="679450"/>
            <a:ext cx="8391525" cy="1198880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lstStyle/>
          <a:p>
            <a:r>
              <a:rPr lang="zh-CN" altLang="en-US" sz="2400" b="1">
                <a:latin typeface="楷体_GB2312" panose="02010609030101010101" pitchFamily="49" charset="-122"/>
                <a:ea typeface="楷体_GB2312" panose="02010609030101010101" pitchFamily="49" charset="-122"/>
              </a:rPr>
              <a:t>    </a:t>
            </a:r>
            <a:r>
              <a:rPr lang="zh-CN" altLang="en-US" sz="2400" b="1">
                <a:latin typeface="黑体" panose="02010609060101010101" charset="-122"/>
                <a:ea typeface="黑体" panose="02010609060101010101" charset="-122"/>
              </a:rPr>
              <a:t>物理学中，用声强级来客观描述声音的强弱，它的单位是分贝（符号为</a:t>
            </a:r>
            <a:r>
              <a:rPr lang="en-US" altLang="zh-CN" sz="2400" b="1">
                <a:latin typeface="黑体" panose="02010609060101010101" charset="-122"/>
                <a:ea typeface="黑体" panose="02010609060101010101" charset="-122"/>
              </a:rPr>
              <a:t>dB</a:t>
            </a:r>
            <a:r>
              <a:rPr lang="zh-CN" altLang="en-US" sz="2400" b="1">
                <a:latin typeface="黑体" panose="02010609060101010101" charset="-122"/>
                <a:ea typeface="黑体" panose="02010609060101010101" charset="-122"/>
              </a:rPr>
              <a:t>）。声强级为</a:t>
            </a:r>
            <a:r>
              <a:rPr lang="en-US" altLang="zh-CN" sz="24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0dB</a:t>
            </a:r>
            <a:r>
              <a:rPr lang="zh-CN" altLang="en-US" sz="2400" b="1">
                <a:latin typeface="黑体" panose="02010609060101010101" charset="-122"/>
                <a:ea typeface="黑体" panose="02010609060101010101" charset="-122"/>
              </a:rPr>
              <a:t>的声音，人耳刚刚能听到它；</a:t>
            </a:r>
            <a:r>
              <a:rPr lang="en-US" altLang="zh-CN" sz="24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90dB</a:t>
            </a:r>
            <a:r>
              <a:rPr lang="zh-CN" altLang="en-US" sz="24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以上</a:t>
            </a:r>
            <a:r>
              <a:rPr lang="zh-CN" altLang="en-US" sz="2400" b="1">
                <a:latin typeface="黑体" panose="02010609060101010101" charset="-122"/>
                <a:ea typeface="黑体" panose="02010609060101010101" charset="-122"/>
              </a:rPr>
              <a:t>的噪声会对人的听力会造成损伤。</a:t>
            </a:r>
          </a:p>
        </p:txBody>
      </p:sp>
      <p:pic>
        <p:nvPicPr>
          <p:cNvPr id="14343" name="Picture 3"/>
          <p:cNvPicPr>
            <a:picLocks noChangeAspect="1"/>
          </p:cNvPicPr>
          <p:nvPr/>
        </p:nvPicPr>
        <p:blipFill>
          <a:blip r:embed="rId2"/>
          <a:srcRect t="4296" r="1449"/>
          <a:stretch>
            <a:fillRect/>
          </a:stretch>
        </p:blipFill>
        <p:spPr>
          <a:xfrm>
            <a:off x="593725" y="2456815"/>
            <a:ext cx="2590800" cy="268795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534" name="Text Box 6"/>
          <p:cNvSpPr txBox="1"/>
          <p:nvPr/>
        </p:nvSpPr>
        <p:spPr>
          <a:xfrm>
            <a:off x="3638550" y="2586355"/>
            <a:ext cx="501967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zh-CN" altLang="en-US" sz="2400" b="1">
                <a:latin typeface="黑体" panose="02010609060101010101" charset="-122"/>
                <a:ea typeface="黑体" panose="02010609060101010101" charset="-122"/>
              </a:rPr>
              <a:t>为了保护听力，声音不能超过</a:t>
            </a:r>
            <a:r>
              <a:rPr lang="en-US" altLang="zh-CN" sz="2400" b="1">
                <a:latin typeface="黑体" panose="02010609060101010101" charset="-122"/>
                <a:ea typeface="黑体" panose="02010609060101010101" charset="-122"/>
              </a:rPr>
              <a:t>90dB</a:t>
            </a:r>
            <a:r>
              <a:rPr lang="zh-CN" altLang="en-US" sz="2400" b="1">
                <a:latin typeface="黑体" panose="02010609060101010101" charset="-122"/>
                <a:ea typeface="黑体" panose="02010609060101010101" charset="-122"/>
              </a:rPr>
              <a:t>；</a:t>
            </a:r>
          </a:p>
        </p:txBody>
      </p:sp>
      <p:sp>
        <p:nvSpPr>
          <p:cNvPr id="22536" name="Text Box 8"/>
          <p:cNvSpPr txBox="1"/>
          <p:nvPr/>
        </p:nvSpPr>
        <p:spPr>
          <a:xfrm>
            <a:off x="3638550" y="3307080"/>
            <a:ext cx="5153025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zh-CN" altLang="en-US" sz="2400" b="1">
                <a:latin typeface="黑体" panose="02010609060101010101" charset="-122"/>
                <a:ea typeface="黑体" panose="02010609060101010101" charset="-122"/>
              </a:rPr>
              <a:t>为了保证工作和学习，声音不能超过</a:t>
            </a:r>
            <a:r>
              <a:rPr lang="en-US" altLang="zh-CN" sz="2400" b="1">
                <a:latin typeface="黑体" panose="02010609060101010101" charset="-122"/>
                <a:ea typeface="黑体" panose="02010609060101010101" charset="-122"/>
              </a:rPr>
              <a:t>70dB</a:t>
            </a:r>
            <a:r>
              <a:rPr lang="zh-CN" altLang="en-US" sz="2400" b="1">
                <a:latin typeface="黑体" panose="02010609060101010101" charset="-122"/>
                <a:ea typeface="黑体" panose="02010609060101010101" charset="-122"/>
              </a:rPr>
              <a:t>；</a:t>
            </a:r>
          </a:p>
        </p:txBody>
      </p:sp>
      <p:sp>
        <p:nvSpPr>
          <p:cNvPr id="22537" name="Text Box 9"/>
          <p:cNvSpPr txBox="1"/>
          <p:nvPr/>
        </p:nvSpPr>
        <p:spPr>
          <a:xfrm>
            <a:off x="3638550" y="4383405"/>
            <a:ext cx="5050155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zh-CN" altLang="en-US" sz="2400" b="1">
                <a:latin typeface="黑体" panose="02010609060101010101" charset="-122"/>
                <a:ea typeface="黑体" panose="02010609060101010101" charset="-122"/>
              </a:rPr>
              <a:t>为了保证休息和睡眠，声音不能超过</a:t>
            </a:r>
            <a:r>
              <a:rPr lang="en-US" altLang="zh-CN" sz="2400" b="1">
                <a:latin typeface="黑体" panose="02010609060101010101" charset="-122"/>
                <a:ea typeface="黑体" panose="02010609060101010101" charset="-122"/>
              </a:rPr>
              <a:t>50dB</a:t>
            </a:r>
            <a:r>
              <a:rPr lang="zh-CN" altLang="en-US" sz="2400" b="1">
                <a:latin typeface="黑体" panose="02010609060101010101" charset="-122"/>
                <a:ea typeface="黑体" panose="02010609060101010101" charset="-122"/>
              </a:rPr>
              <a:t>。</a:t>
            </a:r>
          </a:p>
        </p:txBody>
      </p:sp>
    </p:spTree>
  </p:cSld>
  <p:clrMapOvr>
    <a:masterClrMapping/>
  </p:clrMapOvr>
  <p:transition spd="med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/>
      <p:bldP spid="14341" grpId="0"/>
      <p:bldP spid="14342" grpId="0"/>
      <p:bldP spid="22534" grpId="0"/>
      <p:bldP spid="22536" grpId="0"/>
      <p:bldP spid="2253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593725" y="76835"/>
            <a:ext cx="5868670" cy="527050"/>
          </a:xfrm>
        </p:spPr>
        <p:txBody>
          <a:bodyPr/>
          <a:lstStyle/>
          <a:p>
            <a:r>
              <a:rPr lang="zh-CN" altLang="en-US"/>
              <a:t>探究新知</a:t>
            </a:r>
          </a:p>
        </p:txBody>
      </p:sp>
      <p:cxnSp>
        <p:nvCxnSpPr>
          <p:cNvPr id="8" name="直接箭头连接符 7"/>
          <p:cNvCxnSpPr/>
          <p:nvPr/>
        </p:nvCxnSpPr>
        <p:spPr>
          <a:xfrm>
            <a:off x="2411095" y="332105"/>
            <a:ext cx="215265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标题 2"/>
          <p:cNvSpPr>
            <a:spLocks noGrp="1"/>
          </p:cNvSpPr>
          <p:nvPr/>
        </p:nvSpPr>
        <p:spPr>
          <a:xfrm>
            <a:off x="4699000" y="76835"/>
            <a:ext cx="2077720" cy="527050"/>
          </a:xfr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黑体" panose="02010609060101010101" charset="-122"/>
                <a:ea typeface="黑体" panose="02010609060101010101" charset="-122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en-US"/>
              <a:t>噪声的控制</a:t>
            </a:r>
          </a:p>
        </p:txBody>
      </p:sp>
      <p:grpSp>
        <p:nvGrpSpPr>
          <p:cNvPr id="4" name="组合 3"/>
          <p:cNvGrpSpPr>
            <a:grpSpLocks noChangeAspect="1"/>
          </p:cNvGrpSpPr>
          <p:nvPr/>
        </p:nvGrpSpPr>
        <p:grpSpPr>
          <a:xfrm>
            <a:off x="914400" y="1456055"/>
            <a:ext cx="3086100" cy="2945765"/>
            <a:chOff x="0" y="0"/>
            <a:chExt cx="1440" cy="1584"/>
          </a:xfrm>
        </p:grpSpPr>
        <p:sp>
          <p:nvSpPr>
            <p:cNvPr id="5" name="矩形 4"/>
            <p:cNvSpPr>
              <a:spLocks noChangeAspect="1" noTextEdit="1"/>
            </p:cNvSpPr>
            <p:nvPr/>
          </p:nvSpPr>
          <p:spPr>
            <a:xfrm>
              <a:off x="0" y="0"/>
              <a:ext cx="1440" cy="1584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endParaRPr lang="zh-CN" altLang="en-US" sz="2800"/>
            </a:p>
          </p:txBody>
        </p:sp>
        <p:cxnSp>
          <p:nvCxnSpPr>
            <p:cNvPr id="6" name="_s18438"/>
            <p:cNvCxnSpPr>
              <a:stCxn id="14" idx="1"/>
              <a:endCxn id="11" idx="2"/>
            </p:cNvCxnSpPr>
            <p:nvPr/>
          </p:nvCxnSpPr>
          <p:spPr>
            <a:xfrm rot="10800000">
              <a:off x="432" y="288"/>
              <a:ext cx="144" cy="1152"/>
            </a:xfrm>
            <a:prstGeom prst="bentConnector2">
              <a:avLst/>
            </a:prstGeom>
            <a:ln w="2857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7" name="_s18439"/>
            <p:cNvCxnSpPr>
              <a:stCxn id="13" idx="1"/>
              <a:endCxn id="11" idx="2"/>
            </p:cNvCxnSpPr>
            <p:nvPr/>
          </p:nvCxnSpPr>
          <p:spPr>
            <a:xfrm rot="10800000">
              <a:off x="432" y="288"/>
              <a:ext cx="144" cy="720"/>
            </a:xfrm>
            <a:prstGeom prst="bentConnector2">
              <a:avLst/>
            </a:prstGeom>
            <a:ln w="2857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10" name="_s18440"/>
            <p:cNvCxnSpPr>
              <a:stCxn id="12" idx="1"/>
              <a:endCxn id="11" idx="2"/>
            </p:cNvCxnSpPr>
            <p:nvPr/>
          </p:nvCxnSpPr>
          <p:spPr>
            <a:xfrm rot="10800000">
              <a:off x="432" y="288"/>
              <a:ext cx="144" cy="288"/>
            </a:xfrm>
            <a:prstGeom prst="bentConnector2">
              <a:avLst/>
            </a:prstGeom>
            <a:ln w="2857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sp>
          <p:nvSpPr>
            <p:cNvPr id="11" name="_s18441"/>
            <p:cNvSpPr/>
            <p:nvPr/>
          </p:nvSpPr>
          <p:spPr>
            <a:xfrm>
              <a:off x="0" y="0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BBE0E3"/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lIns="0" tIns="0" rIns="0" bIns="0" anchor="ctr"/>
            <a:lstStyle/>
            <a:p>
              <a:pPr algn="ctr"/>
              <a:r>
                <a:rPr lang="zh-CN" altLang="en-US" sz="2800" b="1">
                  <a:solidFill>
                    <a:srgbClr val="008000"/>
                  </a:solidFill>
                  <a:latin typeface="Arial" panose="020B0604020202020204" pitchFamily="34" charset="0"/>
                  <a:ea typeface="黑体" panose="02010609060101010101" charset="-122"/>
                </a:rPr>
                <a:t>声音体系</a:t>
              </a:r>
            </a:p>
          </p:txBody>
        </p:sp>
        <p:sp>
          <p:nvSpPr>
            <p:cNvPr id="12" name="_s18442"/>
            <p:cNvSpPr/>
            <p:nvPr/>
          </p:nvSpPr>
          <p:spPr>
            <a:xfrm>
              <a:off x="576" y="432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BBE0E3"/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lIns="0" tIns="0" rIns="0" bIns="0" anchor="ctr"/>
            <a:lstStyle/>
            <a:p>
              <a:pPr algn="ctr"/>
              <a:r>
                <a:rPr lang="zh-CN" altLang="en-US" sz="2800" b="1">
                  <a:solidFill>
                    <a:srgbClr val="008000"/>
                  </a:solidFill>
                  <a:latin typeface="Arial" panose="020B0604020202020204" pitchFamily="34" charset="0"/>
                  <a:ea typeface="黑体" panose="02010609060101010101" charset="-122"/>
                </a:rPr>
                <a:t>产生</a:t>
              </a:r>
            </a:p>
          </p:txBody>
        </p:sp>
        <p:sp>
          <p:nvSpPr>
            <p:cNvPr id="13" name="_s18443"/>
            <p:cNvSpPr/>
            <p:nvPr/>
          </p:nvSpPr>
          <p:spPr>
            <a:xfrm>
              <a:off x="576" y="864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BBE0E3"/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lIns="0" tIns="0" rIns="0" bIns="0" anchor="ctr"/>
            <a:lstStyle/>
            <a:p>
              <a:pPr algn="ctr"/>
              <a:r>
                <a:rPr lang="zh-CN" altLang="en-US" sz="2800" b="1">
                  <a:solidFill>
                    <a:srgbClr val="008000"/>
                  </a:solidFill>
                  <a:latin typeface="Arial" panose="020B0604020202020204" pitchFamily="34" charset="0"/>
                  <a:ea typeface="黑体" panose="02010609060101010101" charset="-122"/>
                </a:rPr>
                <a:t>传播</a:t>
              </a:r>
            </a:p>
          </p:txBody>
        </p:sp>
        <p:sp>
          <p:nvSpPr>
            <p:cNvPr id="14" name="_s18444"/>
            <p:cNvSpPr/>
            <p:nvPr/>
          </p:nvSpPr>
          <p:spPr>
            <a:xfrm>
              <a:off x="576" y="1296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BBE0E3"/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lIns="0" tIns="0" rIns="0" bIns="0" anchor="ctr"/>
            <a:lstStyle/>
            <a:p>
              <a:pPr algn="ctr"/>
              <a:r>
                <a:rPr lang="zh-CN" altLang="en-US" sz="2800" b="1">
                  <a:solidFill>
                    <a:srgbClr val="008000"/>
                  </a:solidFill>
                  <a:latin typeface="Arial" panose="020B0604020202020204" pitchFamily="34" charset="0"/>
                  <a:ea typeface="黑体" panose="02010609060101010101" charset="-122"/>
                </a:rPr>
                <a:t>接收</a:t>
              </a:r>
            </a:p>
          </p:txBody>
        </p:sp>
      </p:grpSp>
      <p:grpSp>
        <p:nvGrpSpPr>
          <p:cNvPr id="15" name="组合 14"/>
          <p:cNvGrpSpPr>
            <a:grpSpLocks noChangeAspect="1"/>
          </p:cNvGrpSpPr>
          <p:nvPr/>
        </p:nvGrpSpPr>
        <p:grpSpPr>
          <a:xfrm>
            <a:off x="4343400" y="1456055"/>
            <a:ext cx="3848100" cy="2945765"/>
            <a:chOff x="0" y="0"/>
            <a:chExt cx="1440" cy="1584"/>
          </a:xfrm>
        </p:grpSpPr>
        <p:sp>
          <p:nvSpPr>
            <p:cNvPr id="16" name="矩形 15"/>
            <p:cNvSpPr>
              <a:spLocks noChangeAspect="1" noTextEdit="1"/>
            </p:cNvSpPr>
            <p:nvPr/>
          </p:nvSpPr>
          <p:spPr>
            <a:xfrm>
              <a:off x="0" y="0"/>
              <a:ext cx="1440" cy="1584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endParaRPr lang="zh-CN" altLang="en-US" sz="2800"/>
            </a:p>
          </p:txBody>
        </p:sp>
        <p:cxnSp>
          <p:nvCxnSpPr>
            <p:cNvPr id="17" name="_s18447"/>
            <p:cNvCxnSpPr>
              <a:stCxn id="23" idx="3"/>
              <a:endCxn id="20" idx="2"/>
            </p:cNvCxnSpPr>
            <p:nvPr/>
          </p:nvCxnSpPr>
          <p:spPr>
            <a:xfrm flipV="1">
              <a:off x="864" y="288"/>
              <a:ext cx="144" cy="1152"/>
            </a:xfrm>
            <a:prstGeom prst="bentConnector2">
              <a:avLst/>
            </a:prstGeom>
            <a:ln w="2857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18" name="_s18448"/>
            <p:cNvCxnSpPr>
              <a:stCxn id="22" idx="3"/>
              <a:endCxn id="20" idx="2"/>
            </p:cNvCxnSpPr>
            <p:nvPr/>
          </p:nvCxnSpPr>
          <p:spPr>
            <a:xfrm flipV="1">
              <a:off x="864" y="288"/>
              <a:ext cx="144" cy="720"/>
            </a:xfrm>
            <a:prstGeom prst="bentConnector2">
              <a:avLst/>
            </a:prstGeom>
            <a:ln w="2857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19" name="_s18449"/>
            <p:cNvCxnSpPr>
              <a:stCxn id="21" idx="3"/>
              <a:endCxn id="20" idx="2"/>
            </p:cNvCxnSpPr>
            <p:nvPr/>
          </p:nvCxnSpPr>
          <p:spPr>
            <a:xfrm flipV="1">
              <a:off x="864" y="288"/>
              <a:ext cx="144" cy="288"/>
            </a:xfrm>
            <a:prstGeom prst="bentConnector2">
              <a:avLst/>
            </a:prstGeom>
            <a:ln w="2857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sp>
          <p:nvSpPr>
            <p:cNvPr id="20" name="_s18450"/>
            <p:cNvSpPr/>
            <p:nvPr/>
          </p:nvSpPr>
          <p:spPr>
            <a:xfrm>
              <a:off x="576" y="0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BBE0E3"/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lIns="0" tIns="0" rIns="0" bIns="0" anchor="ctr"/>
            <a:lstStyle/>
            <a:p>
              <a:pPr algn="ctr"/>
              <a:r>
                <a:rPr lang="zh-CN" altLang="en-US" sz="2800" b="1">
                  <a:solidFill>
                    <a:srgbClr val="FF0000"/>
                  </a:solidFill>
                  <a:latin typeface="Arial" panose="020B0604020202020204" pitchFamily="34" charset="0"/>
                  <a:ea typeface="黑体" panose="02010609060101010101" charset="-122"/>
                </a:rPr>
                <a:t>控制途径</a:t>
              </a:r>
            </a:p>
          </p:txBody>
        </p:sp>
        <p:sp>
          <p:nvSpPr>
            <p:cNvPr id="21" name="_s18451"/>
            <p:cNvSpPr/>
            <p:nvPr/>
          </p:nvSpPr>
          <p:spPr>
            <a:xfrm>
              <a:off x="0" y="432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BBE0E3"/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lIns="0" tIns="0" rIns="0" bIns="0" anchor="ctr"/>
            <a:lstStyle/>
            <a:p>
              <a:pPr algn="ctr"/>
              <a:r>
                <a:rPr lang="zh-CN" altLang="en-US" sz="2800" b="1">
                  <a:solidFill>
                    <a:srgbClr val="FF0000"/>
                  </a:solidFill>
                  <a:latin typeface="Arial" panose="020B0604020202020204" pitchFamily="34" charset="0"/>
                  <a:ea typeface="黑体" panose="02010609060101010101" charset="-122"/>
                </a:rPr>
                <a:t>在声源处控制</a:t>
              </a:r>
              <a:r>
                <a:rPr lang="zh-CN" altLang="en-US" sz="2800" b="1">
                  <a:solidFill>
                    <a:srgbClr val="FF0000"/>
                  </a:solidFill>
                  <a:latin typeface="Arial" panose="020B0604020202020204" pitchFamily="34" charset="0"/>
                </a:rPr>
                <a:t> </a:t>
              </a:r>
            </a:p>
          </p:txBody>
        </p:sp>
        <p:sp>
          <p:nvSpPr>
            <p:cNvPr id="22" name="_s18452"/>
            <p:cNvSpPr/>
            <p:nvPr/>
          </p:nvSpPr>
          <p:spPr>
            <a:xfrm>
              <a:off x="0" y="864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BBE0E3"/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lIns="0" tIns="0" rIns="0" bIns="0" anchor="ctr"/>
            <a:lstStyle/>
            <a:p>
              <a:pPr algn="ctr"/>
              <a:r>
                <a:rPr lang="zh-CN" altLang="en-US" sz="2800" b="1">
                  <a:solidFill>
                    <a:srgbClr val="FF0000"/>
                  </a:solidFill>
                  <a:latin typeface="Arial" panose="020B0604020202020204" pitchFamily="34" charset="0"/>
                  <a:ea typeface="黑体" panose="02010609060101010101" charset="-122"/>
                </a:rPr>
                <a:t>在传播中控制</a:t>
              </a:r>
            </a:p>
          </p:txBody>
        </p:sp>
        <p:sp>
          <p:nvSpPr>
            <p:cNvPr id="23" name="_s18453"/>
            <p:cNvSpPr/>
            <p:nvPr/>
          </p:nvSpPr>
          <p:spPr>
            <a:xfrm>
              <a:off x="0" y="1296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BBE0E3"/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lIns="0" tIns="0" rIns="0" bIns="0" anchor="ctr"/>
            <a:lstStyle/>
            <a:p>
              <a:pPr algn="ctr"/>
              <a:r>
                <a:rPr lang="zh-CN" altLang="en-US" sz="2800" b="1">
                  <a:solidFill>
                    <a:srgbClr val="FF0000"/>
                  </a:solidFill>
                  <a:latin typeface="Arial" panose="020B0604020202020204" pitchFamily="34" charset="0"/>
                  <a:ea typeface="黑体" panose="02010609060101010101" charset="-122"/>
                </a:rPr>
                <a:t>在人耳处减弱</a:t>
              </a:r>
              <a:r>
                <a:rPr lang="zh-CN" altLang="en-US" sz="2800" b="1">
                  <a:solidFill>
                    <a:srgbClr val="FF0000"/>
                  </a:solidFill>
                  <a:latin typeface="Arial" panose="020B0604020202020204" pitchFamily="34" charset="0"/>
                </a:rPr>
                <a:t> </a:t>
              </a:r>
            </a:p>
          </p:txBody>
        </p:sp>
      </p:grpSp>
      <p:sp>
        <p:nvSpPr>
          <p:cNvPr id="24" name="矩形 23"/>
          <p:cNvSpPr/>
          <p:nvPr/>
        </p:nvSpPr>
        <p:spPr>
          <a:xfrm>
            <a:off x="381000" y="723900"/>
            <a:ext cx="19812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zh-CN" altLang="en-US" sz="2800" b="1">
                <a:solidFill>
                  <a:srgbClr val="990033"/>
                </a:solidFill>
                <a:latin typeface="黑体" panose="02010609060101010101" charset="-122"/>
                <a:ea typeface="黑体" panose="02010609060101010101" charset="-122"/>
              </a:rPr>
              <a:t>  讨 论：</a:t>
            </a:r>
          </a:p>
        </p:txBody>
      </p:sp>
      <p:sp>
        <p:nvSpPr>
          <p:cNvPr id="25" name="矩形 24"/>
          <p:cNvSpPr/>
          <p:nvPr/>
        </p:nvSpPr>
        <p:spPr>
          <a:xfrm>
            <a:off x="2260600" y="723900"/>
            <a:ext cx="6704013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说说声音的形成流程和控制途径。</a:t>
            </a:r>
          </a:p>
        </p:txBody>
      </p:sp>
      <p:grpSp>
        <p:nvGrpSpPr>
          <p:cNvPr id="26" name="组合 25"/>
          <p:cNvGrpSpPr/>
          <p:nvPr/>
        </p:nvGrpSpPr>
        <p:grpSpPr>
          <a:xfrm>
            <a:off x="1510030" y="4597330"/>
            <a:ext cx="6804660" cy="472894"/>
            <a:chOff x="300" y="17"/>
            <a:chExt cx="3612" cy="298"/>
          </a:xfrm>
        </p:grpSpPr>
        <p:sp>
          <p:nvSpPr>
            <p:cNvPr id="27" name="矩形 26"/>
            <p:cNvSpPr/>
            <p:nvPr/>
          </p:nvSpPr>
          <p:spPr>
            <a:xfrm>
              <a:off x="300" y="25"/>
              <a:ext cx="683" cy="29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zh-CN" altLang="en-US" sz="2400" b="1">
                  <a:solidFill>
                    <a:srgbClr val="333399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  </a:t>
              </a:r>
              <a:r>
                <a:rPr lang="zh-CN" altLang="en-US" sz="2400" b="1">
                  <a:solidFill>
                    <a:srgbClr val="333399"/>
                  </a:solidFill>
                  <a:latin typeface="黑体" panose="02010609060101010101" charset="-122"/>
                  <a:ea typeface="黑体" panose="02010609060101010101" charset="-122"/>
                </a:rPr>
                <a:t>思 考：</a:t>
              </a:r>
            </a:p>
          </p:txBody>
        </p:sp>
        <p:sp>
          <p:nvSpPr>
            <p:cNvPr id="28" name="矩形 27"/>
            <p:cNvSpPr/>
            <p:nvPr/>
          </p:nvSpPr>
          <p:spPr>
            <a:xfrm>
              <a:off x="960" y="17"/>
              <a:ext cx="2952" cy="29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ctr">
              <a:spAutoFit/>
            </a:bodyPr>
            <a:lstStyle/>
            <a:p>
              <a:r>
                <a:rPr lang="zh-CN" altLang="en-US" sz="2400" b="1">
                  <a:latin typeface="黑体" panose="02010609060101010101" charset="-122"/>
                  <a:ea typeface="黑体" panose="02010609060101010101" charset="-122"/>
                </a:rPr>
                <a:t>课本图</a:t>
              </a:r>
              <a:r>
                <a:rPr lang="en-US" altLang="zh-CN" sz="2400" b="1">
                  <a:latin typeface="黑体" panose="02010609060101010101" charset="-122"/>
                  <a:ea typeface="黑体" panose="02010609060101010101" charset="-122"/>
                </a:rPr>
                <a:t>1-19</a:t>
              </a:r>
              <a:r>
                <a:rPr lang="zh-CN" altLang="en-US" sz="2400" b="1">
                  <a:latin typeface="黑体" panose="02010609060101010101" charset="-122"/>
                  <a:ea typeface="黑体" panose="02010609060101010101" charset="-122"/>
                </a:rPr>
                <a:t>控制噪声，分别属于哪一种？</a:t>
              </a:r>
            </a:p>
          </p:txBody>
        </p:sp>
      </p:grpSp>
    </p:spTree>
  </p:cSld>
  <p:clrMapOvr>
    <a:masterClrMapping/>
  </p:clrMapOvr>
  <p:transition spd="med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探究新知</a:t>
            </a:r>
          </a:p>
        </p:txBody>
      </p:sp>
      <p:sp>
        <p:nvSpPr>
          <p:cNvPr id="17410" name="标题 17409"/>
          <p:cNvSpPr>
            <a:spLocks noGrp="1"/>
          </p:cNvSpPr>
          <p:nvPr/>
        </p:nvSpPr>
        <p:spPr>
          <a:xfrm>
            <a:off x="466725" y="603885"/>
            <a:ext cx="8229600" cy="63881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b="0" i="0" u="non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800" b="1">
                <a:solidFill>
                  <a:srgbClr val="FF0066"/>
                </a:solidFill>
                <a:latin typeface="黑体" panose="02010609060101010101" charset="-122"/>
                <a:ea typeface="黑体" panose="02010609060101010101" charset="-122"/>
              </a:rPr>
              <a:t>动脑筋想一想</a:t>
            </a:r>
          </a:p>
        </p:txBody>
      </p:sp>
      <p:grpSp>
        <p:nvGrpSpPr>
          <p:cNvPr id="17412" name="组合 17411"/>
          <p:cNvGrpSpPr/>
          <p:nvPr/>
        </p:nvGrpSpPr>
        <p:grpSpPr>
          <a:xfrm>
            <a:off x="466725" y="1382395"/>
            <a:ext cx="8505984" cy="3733800"/>
            <a:chOff x="0" y="0"/>
            <a:chExt cx="4871" cy="2352"/>
          </a:xfrm>
        </p:grpSpPr>
        <p:pic>
          <p:nvPicPr>
            <p:cNvPr id="17413" name="图片 17412" descr="2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2304" cy="235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7414" name="文本框 17413"/>
            <p:cNvSpPr txBox="1"/>
            <p:nvPr/>
          </p:nvSpPr>
          <p:spPr>
            <a:xfrm>
              <a:off x="2951" y="534"/>
              <a:ext cx="1920" cy="87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Font typeface="Arial" panose="020B0604020202020204" pitchFamily="34" charset="0"/>
              </a:pPr>
              <a:r>
                <a:rPr lang="zh-CN" altLang="en-US" sz="2800" b="1">
                  <a:solidFill>
                    <a:srgbClr val="0066FF"/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   摩托车的消声器是在哪儿减弱了噪声</a:t>
              </a:r>
              <a:r>
                <a:rPr lang="en-US" altLang="zh-CN" sz="2800" b="1">
                  <a:solidFill>
                    <a:srgbClr val="0066FF"/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?</a:t>
              </a:r>
              <a:endParaRPr lang="en-US" altLang="zh-CN" sz="2800" b="1">
                <a:solidFill>
                  <a:srgbClr val="0066FF"/>
                </a:solidFill>
                <a:latin typeface="黑体" charset="-122"/>
                <a:ea typeface="黑体" charset="-122"/>
                <a:cs typeface="黑体"/>
              </a:endParaRPr>
            </a:p>
          </p:txBody>
        </p:sp>
      </p:grpSp>
    </p:spTree>
  </p:cSld>
  <p:clrMapOvr>
    <a:masterClrMapping/>
  </p:clrMapOvr>
  <p:transition spd="med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探究新知</a:t>
            </a:r>
          </a:p>
        </p:txBody>
      </p:sp>
      <p:pic>
        <p:nvPicPr>
          <p:cNvPr id="19458" name="文本占位符 19457" descr="DSC04948"/>
          <p:cNvPicPr>
            <a:picLocks noChangeAspect="1"/>
          </p:cNvPicPr>
          <p:nvPr/>
        </p:nvPicPr>
        <p:blipFill>
          <a:blip r:embed="rId2">
            <a:lum contrast="24000"/>
          </a:blip>
          <a:stretch>
            <a:fillRect/>
          </a:stretch>
        </p:blipFill>
        <p:spPr>
          <a:xfrm>
            <a:off x="1447800" y="731838"/>
            <a:ext cx="6034088" cy="3352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459" name="文本框 19458"/>
          <p:cNvSpPr txBox="1"/>
          <p:nvPr/>
        </p:nvSpPr>
        <p:spPr>
          <a:xfrm>
            <a:off x="1676400" y="4237038"/>
            <a:ext cx="5638800" cy="8299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</a:pPr>
            <a:r>
              <a:rPr lang="zh-CN" altLang="en-US" sz="2400" b="1">
                <a:solidFill>
                  <a:srgbClr val="0066FF"/>
                </a:solidFill>
                <a:latin typeface="Arial" panose="020B0604020202020204" pitchFamily="34" charset="0"/>
              </a:rPr>
              <a:t>    美丽的扬州火车站掩隐在叠叠山峦之中，从声学的角度分析这样做的好处？</a:t>
            </a:r>
          </a:p>
        </p:txBody>
      </p:sp>
    </p:spTree>
  </p:cSld>
  <p:clrMapOvr>
    <a:masterClrMapping/>
  </p:clrMapOvr>
  <p:transition spd="med" advTm="5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探究新知</a:t>
            </a:r>
          </a:p>
        </p:txBody>
      </p:sp>
      <p:pic>
        <p:nvPicPr>
          <p:cNvPr id="20482" name="文本占位符 20481" descr="chang10"/>
          <p:cNvPicPr>
            <a:picLocks noChangeAspect="1"/>
          </p:cNvPicPr>
          <p:nvPr/>
        </p:nvPicPr>
        <p:blipFill>
          <a:blip r:embed="rId2"/>
          <a:srcRect t="1729" r="1199"/>
          <a:stretch>
            <a:fillRect/>
          </a:stretch>
        </p:blipFill>
        <p:spPr>
          <a:xfrm>
            <a:off x="1936750" y="772795"/>
            <a:ext cx="5092700" cy="351536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83" name="文本框 20482"/>
          <p:cNvSpPr txBox="1"/>
          <p:nvPr/>
        </p:nvSpPr>
        <p:spPr>
          <a:xfrm>
            <a:off x="1031875" y="4481830"/>
            <a:ext cx="740918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</a:pPr>
            <a:r>
              <a:rPr lang="zh-CN" altLang="en-US" sz="2400" b="1">
                <a:solidFill>
                  <a:srgbClr val="FF0000"/>
                </a:solidFill>
                <a:latin typeface="Arial" panose="020B0604020202020204" pitchFamily="34" charset="0"/>
              </a:rPr>
              <a:t>      体育馆的顶部采用大量吸声材料，目的是什么？</a:t>
            </a:r>
          </a:p>
        </p:txBody>
      </p:sp>
    </p:spTree>
  </p:cSld>
  <p:clrMapOvr>
    <a:masterClrMapping/>
  </p:clrMapOvr>
  <p:transition spd="med" advTm="5000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1.7601 Service Pack 1"/>
  <p:tag name="AS_RELEASE_DATE" val="2020.05.14"/>
  <p:tag name="AS_TITLE" val="Aspose.Slides for .NET 4.0 Client Profile"/>
  <p:tag name="AS_VERSION" val="20.5"/>
  <p:tag name="ISPRING_OUTPUT_FOLDER" val="C:\Users\Administrator\Desktop"/>
  <p:tag name="ISPRING_PLAYERS_CUSTOMIZATION" val="UEsDBBQAAgAIALe280qguF8VZQQAAAQRAAAdAAAAdW5pdmVyc2FsL2NvbW1vbl9tZXNzYWdlcy5sbmetWG1v2zYQ/l6g/4EQUGADtrQd0KIYEge0xNhEZMmV6DjZMAiMxNhEKDHVi9vs037Nfth+yY6UncR9gaQkgG2YlO+54909d0cfHn/JFdqIspK6OHLeHrxxkChSnclideQs2MmvHxxU1bzIuNKFOHIK7aDj0csXh4oXq4avBHx/+QKhw1xUFSyrkVndr5HMjpz5OHHD2RwHF4kfTsJkTCfOyNX5DS9uka9X+qff3n/48vbd+58PX2/l+sDEM+z7+0DIIr170wMoYFHoJ4BG/CQg58wZmc9hcuGC+TQgzmj7ZZj0PCJnzsh8dsotoogELIl96pGExkkQMusLnzDiOaML3aA13whUa7SR4jOq1wLiWMtSoErJzD5INWwUjehS5oUzTIMkIjGLqMtoGDijWJfl7S8Wljf1WpegrkKZrPilEpnVCRljn9+UogLVvIaMQvCq1xJ+qXMui4NO1RFe0mCSsDD044QE3m7HGZEiQ17JjZqBKBGOSQQAJa9E+QjZxGaZFUdYqWEIUzqZ+vBmxoSpXK0VvOuhdswJxGAuii4pyBESQXbF8TKMPOM0UIU4uuFV9VmX2V5+PAxUFzAN3BBS0GUPwJnB2AFDjCXUjbIUad0FNiNxjCckGYfnkMjAu3CIRHgKdDsdInFBYqAIibtkAnxGJ9gkvKHYLv93/Eq5SWd1i3iagpxx30bqpoId41JggWVadTBMTUw+LiBsFPs/oHGLCt61q5XcCLCjzETZqQgqi0s8k0UfF/SP5ARTn3gJpJUXLhNmS57RmPNbVOga8WzDi1SgS5HyBnL9Fp5lMrPPTJyt/k+N/BvxeltVXm0LUuCR81dD7dmrYd8xq6nAproW+U3dpdo4bGv+Y6wwOf1DE/oc/XH6Y5cEOKLh80Smknmj2qr75PjcWTY0Rp1GPNFT/aP13JbEbW0dUyhYY6n7SxDopqZ/QANU/aVocAKK5m2JhhpOi6sBOoNwCxBo9FiMM3DVngln4MIB8ksyjimD2WgpLitZd44dlo1tgL4f2hTmPCVqcU/GS3GlYcJRgm/a6QO6kI10Z0AfDDd7rYJR5oPJAQCu2uQBSCVzsD/rgbmYkZ0H2gK/d5KlblRmyavktS3y4NsmF9+OTVelzu2u4tUuedsmc/wUK9rDRa3S+YD2f8e/3vF5QL/HRykmOHKniYsDl5hB33BV9RQCChhX+CxOfDw24sCFnNfpGprplW6KrCdQO6t75AQD2PbMseBluv7vn397YnxlSbuLtru/DwIBYpsqSO7A/gx0Laq/ukAYHu/L2UUfqe3dZicXNnCL6GQzo5CEz3KF4G1nyXUOWwfdeiHHtzHDjGF3OgMaxDbrdVPC5DYEYYajUyhldgh3RjNeXkMdZFqrQSjW0yb/6mHa72+XTa16+fxe9mmdxByY0XmCPc9etYF7SqbXbcvM4EKRbu/cCu7cfcHcKQ6gzH6FJzJZDwS0nWlXhIDn7fqe5ZtvG9XdqrL/Vxy+fvD3xf9QSwMEFAACAAgAt7bzSkPIPPmFBAAADBYAACcAAAB1bml2ZXJzYWwvZmxhc2hfcHVibGlzaGluZ19zZXR0aW5ncy54bWzlWF9z2jgQf+dTaHzTx2KSJmmSMWRIYiZM+XfguzRPGWELrIssuZYMpU/3ae6D9ZN0hYIDhSRy7pLpzA3DgKXd365Wu6uf5Z19TRiakUxSwevOXrXmIMJDEVE+rTt/BK33xw6SCvMIM8FJ3eHCQWeNipfmY0ZlPCJKgahEAMPlaarqTqxUeuq68/m8SmWa6VnBcgX4shqKxE0zIglXJHNThhfwoxYpkc49ggUAfBPB79UalQpCnkHqiihnBNEIPOdULwqzFsMydlwjNsbh3TQTOY8uBBMZyqbjuvPbcVN/VjIG6pImhOuYyAYM6mF1iqOIai8wG9FvBMWETmNwd6924KA5jVRcdz7U9jUOyLvbOEt0s3iscS4ERIGrewMJUTjCCptHY1GRr0quBsxQtOA4oWEAM0hHoO5cBrejTvvSv+31A390exV0O8aHEkqB/zkooRS0g45vJT8Y+iO/F/jD2/N2v6TGS6z43Wa7U1Ln2j8ftYOylnrNblmVwVW/Z6dz0e8Omr2bUq5d3Qz8Yafd+3Qb9PudoD140IJs3Egmz93MNg+yUuRZSIpk81ScJ2OOKYMK/ykFJVHQIxjOpiQQLQolMMFMEgf9lZLp7zlmVC10WUAruSMkbcqUhGqoU77uqCwnzgOcAQTHoA6Kgjo8Kerp4/HG0l1j/WFZO730ig4ziIUSb+z9Xu2wcP/k4Gn3H3HUgw6XYr7oiOmbe394VHi/f/RM9He56WGlcBhD14MNWfrmuetDK7GJ4Bt5pZ/RWLCoWBFJxiTq4YSsdfPRHeUtkNxz0AQqgMFamxnFzEFUwdrDQlnmY6moWp4arXVJBFhwvBHUHW3FIoxxJjfSvQi77thhw+cRuszwHI4kEw0z/Jj4gHAbsSsIPdPhJ5mNuJ9hWUISNRmzEe7i7I5kKBCCSavFrXIXtflEWLmTQKHaCF6TsaSK2IieUyvT1yJnEVqIHDF6R5ASCLzPE/gXE7R+JqNJJpLlKPAGhSSjkCozSuYkOrMxdAMmkhw0dW0wooyFLzn9hsZkIjLAJXgG+QPjVBr8aingFEv5AIpXPr4zJ3O7d+l/fqcXiKMZ5mFJcKhUkqTqVfDxAnGhVnoQjhDnkJ56UyIaLeds1lZ9+TZImuTMbPN/vRlr0K+4Ja9jpczGPOuBtdkYz5aFqItrCQ0lSGFLDCZMhNDnKc+JLWCIORKcLRAOgchIXdYzKnIJI6aADbR8uYdGH1G+fJrCmQQWs4hkVpC1vf0PB4dHH49PTqvu97//ef+k0j3FGzCszRmOd/Eo/35G61EWbq33cotbjNxacwf5tdb9mZ1bK25x9Gc0n2Dqz2g+wde3dFsiS3QjiLZSYff72z1b2yY0nquJ1m7eteSHvyLt6gMet+oDy2hYsZeh/6cVIATWql/Yme31baT6n2ykhobBDNbYi5ULcOJNTQeHM4/RBJhW9Gb96w0q9E1q5V+9o5hCe51aedEu/fLt5f8SMfNU3NJsXMsU1wWbl4d6JqGcJhBHzU+KG8fG4UHNc3dPVSqAtnmD26j8AFBLAwQUAAIACAC3tvNKlDB+ZrgCAABUCgAAIQAAAHVuaXZlcnNhbC9mbGFzaF9za2luX3NldHRpbmdzLnhtbJVWbW/aMBD+vl+B2HfSvdJJKVJLmVSJrdVa8d1JjsTCsSPboePfz+fYxIGEME6V8HPP4zvfnU1jtaN88WEyiVPBhHwFrSnPFSIem9DsbprUWgs+SwXXwPWMC1kSNl18/Gk/cWSZYyqxB3mtZktSaMPM7ecaiYvxbY42JEhFWRF+WItczBKS7nIpap6NplYcKpCM8p1h3vyYL1eDARhV+klD2clpdYt2naSSoBRgSt9XaKMqRhJgPtKN/VypaUNdPv2JbE8V1VZ2/wltSFaRHLpFvr1HG+Zzs3u3K3O0ywINf7WhfvmMNkhl5ACyu/njV7RBhajq6n9mpJIix4J2NZebeNQwQTJz/TCrG7RRAR4IA412wZXHnvUxILmv4b2P8bpKwV6wricPAjY9YbDQsoY48qvGpwrx/lxrcz9gsSVMGUIItaQXk/QLqZXfpou1vD/wTnkWkBzQMjaC1SUsm3wDYhdv+cvlg30qwvyOWJCghL0DgwxbsGX+NmU9YwZgy3xlNINnzg5n9FNPo/EtfiCumZerb7zAiVn6evmV92KkNV5cFYR2gOeUIoOFwnTeaAnYtTiyWJNSdJZTzMme5kRTwX8hLznYw6g4OnG4Seufq1hTzaBv3GyO5pEO+2XX49PY/Ca0Z2vWE22e8Lsp0ZqkRWl+k9R04nR3UxtkGvVL8JU0fJBPfCsCEcYe0pRE7kC+CcHUlQouNFydkmhu1hA9joIaxFF/kWO3SV/1eV0mIFemaRSUb0EXbIgFzQtm/vSGwjtkJ4oBbyPVhdmPE3ocywBwMwBEpsVxAppV4yprpimDPTDvDhB76KHTxcqM6dDE3es1bHU4cw45GcrgHrUz6Z6KdlbCfbqOHsHGpNWvaDzjc69JouzBOjffP8Jtyp1n2b9mOH1h9AZw09TZ2fjPK2hA/G/yH1BLAwQUAAIACAC3tvNKGQQLbVgEAAAdFQAAJgAAAHVuaXZlcnNhbC9odG1sX3B1Ymxpc2hpbmdfc2V0dGluZ3MueG1s3VjdTuM4FL7nKays5nIaygADKAUVCKKa/m2bXYYr5CZu48Wxs7bTTudqn2YfbJ9kj2sa6BSog4autEII4pzvOz8+5/g4wdm3jKEpkYoK3vDqtV0PER6LhPJJw/stuvp45CGlMU8wE5w0PC48dHa6E+TFiFGVDonWIKoQ0HB1kuuGl2qdn/j+bDarUZVL81awQgO/qsUi83NJFOGaSD9neA5/9DwnyntgcCCA30zwB9jpzg5CgWXqiKRgBNEELOfUOIXZtc6Y51upEY7vJ1IUPLkQTEgkJ6OG98tR0/wsZSzTJc0INyFRp7BolvUJThJqjMBsSL8TlBI6ScHa+u6+h2Y00WnD+7S7Z3hA3l/nWbBb37HhuRAQBK4fFGRE4wRrbB+tRk2+abVcsEvJnOOMxhG8QSYADe8yuhu2W5fhXbcXhcO766jTtjZUAEXh16gCKGpF7dBJvj8Ih2E3Cgd3561eRcRbtISdZqtdEXMTng9bUVVN3WanKqR/3eu6YS56nX6ze1vJtOvbfjhot7pf7qJerx21+o8oyMaVZAr81WwLICtFIWNSJlug0yIbcUwZFPgPKaiIhhbBsJyQSFxRKIExZop46I+cTH4tMKN6bsoCOsk9IXlT5STWA5PyDU/LgniPdJYQDIM6KAvq4Lisp89HK677VvujW89aGZQNpp8KLbZsfX33oDT/eP91818wNIAGl2M+b4vJ1q0/OCyt3zvcEP3nzAyw1jhOoevBhixsC/ynS0uxseAreWWe0UiwpPRoDCnOwJmmpJh5iGpwLi7fahMCfUUZJL/B1mtjrte8i1Ms1UoCl4E0PTg+DXmCLiWewRlj/bPLL4n3CXcRu4ZgMhNQIl3EQ4lVBUnUZMxFuIPlPZEoEoIpJ+eW2YhafCyczMmg9FwEb8hIUU1cRM+pk+obUbAEzUWBGL0nSAsE1hcZ/JcS9PSURWMpssUqw0ojxWhC0JSSGUnOXBTdgoqsAKTJdka01fBnQb+jERkLCbwETyF/YJ0qy1+rRJxjpR5J8dLGD/asbXUvw68fjIM4mWIeVySH2iNZrt+FH88RF3qJg3DEuID0NJuS0GTxzsW32tu3QdGsYHabf/ZmPKF+xy15Hy1VNmajBc5qUzxdFKIprgU1lCCFLbGc8CKGPk15QVwJY8yR4GyOcAyjiTJlPaWiULBiC9hSq7dbaPGI8sXTBK4MoFEmRDpR7tb3Pu0fHH4+Oj6p+f/89ffHV0EPQ1ufYaPOTm0XL07UG1AvztXOuLdrXJuxnZHPjLPO2B/nbWfg2tS9AfnK7L0B+coEvoa9EjIzjSBZS4Xnb2QP89f6QBP4Zvx5fpJaTHzbGaR6cD/nTpW98M9pHhmEvzsRQqicOoCb2m7PRar3xUVqYGeS/pN5xMkEOMMmtifDKcZoBrNTsrWOtIWa20r2v36PsLXxk7L/TXH/71vA/zYG9qn82rHyeaO8dq9+hNuB9dVPmqc7/wJQSwMEFAACAAgAt7bzStXMXCaVAQAAIAYAAB8AAAB1bml2ZXJzYWwvaHRtbF9za2luX3NldHRpbmdzLmpzjZTLTsMwEEX3fEVltqgqzwK7ihYJiQUS3SEWbjpNozoey3YDBfHvZNxCY2dC8Wzim5M7j8j+POrVS2Sid9v7DM9h/xTvgwakebuGk1hXHXpJunCqmMO0KEEVGkSCVD+f/spfe4IzFjqYzjbPZOsafgLpzUIq18QNY2EZzTFaxWhvjPbOJf6IOtt1te2oMebZ2nvU/Qy1B+37Gm0pAyOO78NqNpjAWIE9gC5kBpHpMKwucu94OaRochmWRurNI+bYn8lslVtc63lX/uXGgK1/+GoLDG6Gd5PIThXOP3go08STa4pu0lhwDnZ5ryYULKzkDFTDdxDWH2hk3G4ooavCFf6HHp1SNGkjc2hN6XpEEWO69mpNc0jR5jy8+y1xfkYREUpuwLasxhcUEYhmbf7xA43FnCbSQtsz/0UVynmh813qAQXLUbFk2zW9faOh/LGIjhAmR2jJnb6SEzUnOk707OF1SeZH7tPOOysFkQENB1ZsMT69SWj/QlMGV98OYB/0AsVJPQppV2CniKqu/zWt9ECyo69vUEsDBBQAAgAIALe280o9PC/RwQAAAOUBAAAaAAAAdW5pdmVyc2FsL2kxOG5fcHJlc2V0cy54bWydkbEKwjAQhvc+RbjdxG6lJHUT3Bx0lpqmGmkvJZdaH9+UinSRgEMg//F9PyQnd6++Y0/jyTpUkPMtMIPaNRZvCs6n/aYARqHGpu4cGgXogO2qTNq8wKM3ZAKxWIGk4B7CUAoxTRO3NPjYQK4bQywmrl0v4ukditkUw6LC4pb2L/szgyrLGJPX0XbhgFW8x7QgjLxWMDsXjdxi60D8AhqTAEyqwVACaH0CeAwJwI8rQIrvm+ekRwrxo2KQYrWeKnsDUEsDBBQAAgAIALe280qmQ2VXZwAAAGsAAAAcAAAAdW5pdmVyc2FsL2xvY2FsX3NldHRpbmdzLnhtbA3KMQ6DMAwAwJ1XWN5pExaoRGDr2KX0ARaxEJJjIxJV5ffNdsON8y8JfPnMu2lAf3MIrKvFXbeAn+XZDgi5kEYSUw6ohjBPzSi2kry5lBozHEIXnwunisIvSnVuZrFzvne9f+B9av5QSwMEFAACAAgARJRXRyO0Tvv7AgAAsAgAABQAAAB1bml2ZXJzYWwvcGxheWVyLnhtbK1V30/bMBB+LtL+h8jv2C0dA6oExJDQHsaE1LHtrTKJm3hN4sx2COWv39nO76VsSHtolZzv++58993Fv3rOUu+JScVFHqAFniOP5aGIeB4H6OHr7fE5urp8d+QXKd0z6fEoQGXODYCmyIuYCiUvNIDvqU4C1DNgYEZeIbmQXO+B+xS420gnS/TuaAYuuQpQonWxIqSqKswVIPJYibQ0JAqHIiOFZIrlmkni0kBeg13pv6Phl4mc6H3BVA9Z6LcHrklajmfFByTVEgsZk5P5fEF+3H1ehwnL6DHPlaZ5yJAHlZzZUj7ScHcnojJlythmvktyzbQ2SVjbzNcrvjjPPSXDADmHTcaUojFTOM1jRByWTID9bUpVUvOoAa3hVTte81q/jXnfNG62c6RzLsrHlKsEjvqQzjoJ9Mkwqp/Z61oFPTQKujVMyJPsV8kli+zrt1aM8wVyAVvF2TyxqkI4gKdbGmoh9zcAAxXVHcRt07BrGraglgO30dcdBWpuu2VUl5I1pZr5Tzxi4guVkhpZXGpZMp+MjDWWDME+cVeum9Q1xE90lp7+Q2+M36g1P9VrnbGA/9GYT0DU1oTnEXu+5eCjWQY11QyKbWxYFyk2MbucVPmY9XQ9MLkc66bARTxNZcxgDCOqKens5BCUSarAJSzlCNs7OAhOeJyk8NOTDOPTgzQZlbtJht7BQXAqwt0EtDW3ZSTjOo7E1CrIJxPrxA9LpUXGX6w8B3tGr6wOXxu55ui64O3B2fyPURzEaAZziyZWl3nq7avm8N7MqVadz6ZwloFaYR6YLgvn1cxCWYx8IralZapv+jk1+7AHHeU8NR3TXN9B76Ja8xfmVTwyX7rF0tQkYUYzAfpwvuwxQD9huwzCW9OhiFuRN3XAmNg3928r2mz5unWu64c67EMNnzirHMbN1EdQRyxFmUejHuKi+4ioFHbatWTUS9kWbrQ4AZGKIkDv4aG+88XpRXfls8VFg7V53bvALpc3rPQ64U5BpNZ1exG/3g3w+BtQSwMEFAACAAgAt7bzSqtYCahECAAAfyAAACkAAAB1bml2ZXJzYWwvc2tpbl9jdXN0b21pemF0aW9uX3NldHRpbmdzLnhtbLVa627juhH+36cgXBygBYr4Il8LrwtZohNhHcnHUpLdFoXBWIwtRBJdifZuDvyjT3Me7DxJh5QUS47tSNmttQlWw5lvhnPjxRnGz16obWPOAu83wj0W2pRzL1zFoz8hNFwyn0WziMaUx/UD5cELXfbNCJ+YoAE15iR0SeRqYjQeNdBEflC/p/b1Pry1x+0W6rVxC/eRjjsajA0UfaBoMKa3mtqwfgSR4EZ0SUN+GnVYL4y+FTDCmEbcCF36faQUufNDxRlcR8T1gC8eddvi2Wda93pbPKjd7PQ6eN9SFUXpIq2jN/XGvtcb9NQmwo12p6Hsx/2W0lJQs9NpDrr7Zq/VUeBtMugCShsPuqjda7db+r6FWyCNVHWst7R9Txk0mypow/2Btp9Mxr1GAzWbTaWt7ztdZTJuIOBWAENV+sKBiq6Mle5eHavNvoIm2mQ8ae+xjrtaB/VbuNto7NvjsdJoHJx7mF3eXQdq6elk7nwH8GQITo6K3KqfSK7hchtFwOzQYOMTTlFIAvqptmLMbTWavUavOailmSmzOOPLDCpSEyKQBcooDzKsS1I2Li3Jl0Kejjz3U+1xyzkLr5Ys5GDeVciigPi10Z+TbEnnUkaS7WhURe6JLOlBXU9+yoqluiCD4bkktGTBhoQvU7ZiV49k+byK2DZ0S5m5ftnQyPfCZ+BuDHoavqjI92JucBoU7MN98ZQX20CHiqkwr4vFU0rSJ4/UzzQ25KeC3EHl+x45Et15scelqNoUzyXRDVnRYgD6qnguy4SgpRi1nnjeF+L0Owd2RRR86yK7T15oVFSSNMiLUmyz3VTNp03EVsLZRbn3A/0q5zPoN+FKWNgQTykhMUGhsFSUUrfJ+etHjOnrcS8ZBqAFgptvLilJQs7GC826nanm18XUurYWY+O6NtKSqkSiLP/S6va/Nzvdvw7rqVxJJPtWnU6LWEiCdRrlsExnbk0XAIinCxN/cWoj8buyqHXnTA0T10bpfyoDzOb4vjYSv8uI3s3n2HQW9tTQ8cKwF6blSL9MsYP12ugr26I12VHEGdp59Bvia4qgPXsRRbHvuXJAtGwv3NIS+nTrVjXMxRzbztzQHMMyayObRdHL3yQy2fI1JM+axMj1YvLoU1eqhRSR46K9gHa5I0Pwj6894GQB8cKrMtrn6oNhXi8cy5raC2zqGaU2wqGL9IgITdWB5qqN54AREVi5Pya+kNknEZDq+5VBbozrmyn8OMKQG2+19uGHf8CaGYaQzGhYQhASB88h62z7wZrrwoegEBG0IXH8jUVuIWnyoSuBbZiaBampOTl8R8Bk2BB4L1xC6tAlL4F3i21bvcaLsfUFchxq06ooZH2GkvxcUegrtqGGsF1CzFTvjWtVVIQow6xAshpcEpHv/gsiyyXICW/uPLaNgSI8DGUiqzG+qqzJxr/eQSANdXqm2hNgcLZ8W3k7CqZELixzJXRBG9KwLrLr1zvjn4uJakyxvoB0062HhSO7pFAakBcUMo6IuyPhkqJHuiRbqIQXGHM9V46JyEsT/rP1fkOEp/3nl7R1mTr+8ssHTCo0vBOWwUYZlME2ZcPf0y7cls7gg4aIXD9rRRkHfNgEW8OmOjesnxOi2Au2ftKlf0agXo2rGqx37fhxf5UP2//BGDtpwWMDOtrYY5WEMKzEYsmBxdOvJGiYE1A3S/o5NHxxJq0EYFophsnQD8Dcg+cKhtyDR6tBPOCxbTiw2Xqgj+L0UUJY1moStdPxFmdEn8KR/LVUH+kTg/2ST8ku2cjA2iXDXybKua1SYWlxDGcKhpuAuUqSClB9LxBnqHKwd7c4c0WyGhTm88C2viur2/ee5YoAft4G9O0+7CligaT6JM7yOlmU/vGDhiRTnCd6Z9U2EK8FWjpWufr8oYjZWJ1rNwtNNTUsThSinv3yclAdwidTx15M1bFAgDIJCF+uYRV+Eue88ljJiUDHExXw0snblETL9R///b08zJE9CRWl1L9XxYHiF10Tv+L9y2Scxv8ugeOo46KofCkpmB6oMlFrC4eWMhXvGJCfP+XEQpJVKWCBuOEqpRoqII2i6jiqdnMLRWLLmmDbCLaCFUFu1fln6Htyq18b3ZLoGfqmw5hfFUg6XqQmr2zD4YS75X7ZEBzEf3ghEpN3jNlC1XV59IcS9b3lc7L6unB+SW/5kM9WVfC0G9WE5nwESV2PV8eUa1vWtKAjJO+HfrA7udS9Eg73KT6BFs4L1zMhj5g/Exdbb29ygUHcw0Eaj3gkTvTZW54jXrNvaexGT8SPgS1POmadgQ0zsVdMIYu0Y+65qB03x5oSjvnumQ+rgpbMJsdepB9LadpY3vvm7X6lvTEcDlnpUM7yA/GY36Tf+Rv+HPGY3xYrigWnujdCxyN5yewubkyiPL1M5ICHhrJHpTzZW5FHWDAVd7JxzqSUUOQMmEtHcmF0vICmxSxoeYPrZywehq97l1sh8/gipx2L7xwKA4fkrV/O3iH3uE/Pp7acBxRgPvryvVr+J18dHPsioSL+sqGfanAIIcu1aPNxDaUYn2pSbfK9zDnBTdbNRDPLiQprLksGspnLXl5JLhQtvJqRLKn0y0LD+hs/DeuXAjRMYc/HL9wGjzTCkAIetLg0iEVinn2dXYPdy93okdyZ0TwAXwN2COejrBByhEJeyS3Va1Ylb3kG2Fhyz6c76mdMOUrOPZc9MIyhPC5nt8qn9Inn8zulnCyDXHUfV0Ha6g65mMcsDpwVk+exk3LJSLWq4+QxlpM/0a2ypecwoROLUdalRb7nrUoIhcw9oQt4z3l/WM+vstCk3ny5ekwDUcA7+zcG/wNQSwMEFAACAAgAuLbzSgrKPODnPwAAJXYAABcAAAB1bml2ZXJzYWwvdW5pdmVyc2FsLnBuZ+29B1RTWfgvCqGIIAKK0osyKioKSJOWoCjoKMVBBUUBQYq0oJEakhALRSk6Kh0ig4KM0kQINYmCBocSEKQFEqQFhBBDSYAQcoMzKjpx/q733n3rrnV1LWFxyt5f+X1tn2+fE2NrbSkuKi/Kx8cnfvjQgd/4+ASF+PgAMSLC3CO1jreo3F/8kN8s9/MVNCuOcf8Q9NxntY+PrzhBbPEc90q+1QGHTkH4+NbWLv/nx4MfnefjC6w8fGDf8RAnap9zoannKdAScKsyn0TEg23h631jt41API4avslxXXQE/JK647nkzQOHDmnL/+GyedNJnz8cYn/xMrd9dl1AS/ca6PeO/cXlcCdj7GNSRkGpRx8zc5aSGko9n8ue0NPx6dArNC0pZMIKT0lQUwtRi0PbqlQ4c/iqTicodZIVBVrMAuu5RPALy674cb8IOUHPJidgsOwwdY6UhCj/NdU1Wjg+gRU/nhDNZjjzgTKi1UsL4wDki7wE565AzgsjTLzmyss0/FQvRcyFjSKWKAhBAODrebg/9D1UpyKiqv3MBp5dHjgPPar91Sxo8PJZ+Ey2yuGr+onC88PVbGdrfL2264oxkBCFaJP+LAgohnq18SsStXA4P3lJ0SfhiWbhM3UUECe0ZN9JeHqGC3hacLx87+4V8/ibqRdNeRxT7//l8vi2TSy8+opxOnWKDql/YCI4zKoxJhrLpr6Nt8b7mM7Owug3nasfN3ViGKWP2wfXZeGigDNZfbnA2byaQk04fLS4wnmxa/JN4E1YDFfUyn2EcCVKF7lCPnQxbJtNqT30Cwt6sg6/SM/VkFk1fRQgs6JqxGCJ9doGfkkGBF2apxS+EaEZay1rTcZHa7A0480T+HQaufpxbY85El1D9auayxTeQqfNzV9dJRGpWFd5BDubJS5EoscH91IdhQWZ4kLNxVifva9DxHcnrhBPbwHy5X7khTuKSDPdAfSlDzZ+QzbdZDv0Br2YiKG7fpk+KUcapaM95s7SwjodPQQP3MmIY9aPGwffyUDi6jFUR0ovq6od3tNMzbylpICP/KyR/jfCzRtFD5grNkGq76fv+3A7IXxo0lP7iiLoJodASz53SxOo3OA+iNUeyEw4mN1dkFQi5ZohsulS4n5ju6yz22pvuhFjYBeYgWG2PbaqSxwCZ5FA7soNWeL+5oQ3jN/0q4NQgtxqjlzbmiQqBGQUJ9S4W5jp9tEQHBZ5Zlr2HiFFCIxgEWkWY9n62mqqiQkBm5QTqKVWQYqFDsCEYI00YgxnRJ2DoSouPDSSFq1m9dFIVdQu60l7IBNKms408C1jEf3VnNrywAYVM6tx0xWjKzBV5Cdw8zqATpr3Cps2lh/2bd/DFx25WzlBeHvqoFemgMuigQI1ROPq1ZAJZ86sM1lExpUdNGSq3EAdgtQRXGu6UCEaSHTc4nbia1gfU+yppnQ0O75TKg5uEhzJR707E6Lx/vdCY+WbbCBF893D/UivV9kXCC1blhRKBJ8eJrwCyQ+F1xwb9HowXTzHEZGa2iXQfd4yw7VGv+UCev0ma5NgxasOwZUZmbaqtVFr8qYCX5YNzrsR5c7XEQZCmVRwNSOcdEHrUvOgH5EIzDJeigd9xrlZ4TIagmaAS6BUpuI7wm1Ob4VX6iBd/0C0h4bCSLXl88uX9ZQTPPLPaspzqlOciRGeLUWa0slEa4Wt6etEn4EzQhjdnmSvmUFKhQ2L9OutLAvavvFTS79nmcWm4g+FTThzJbM4Zir0NJQgjBEX6mHZHhBQJjZGgpyDY1/gCW7sxXj3AUNIWm4vwZV8FDl3ythnS6YOILor6Bo/PbVnAY91Qwx4+kXfLlFtlAz4bXIeVqqh+QXOSfpFDuoBE6+gUqLPxKGRgqGeC4tg3fZjESLrL/0K12fTpx12WxBzxw8K7IXFOwDJmFsccrwu09czzDZHR6inMxP1QnL8qDlyLG6iB+2QPo5z3sMFv5Hlh0HsxTM9KYBWVcqzBd/6XO61RkM1oq7tNflnn6Qxd0RzMe2QIy4/4h2mLp1M6i2qkTvXvK7eD4/VmUnG9G0ii0qxjLinGU2Du4VXOqeA1QL2q4Uu5ZixANnnYrVULeZKXsejDrqlgLdF31e9evWMQcdrqPTRtEnzLDNaUKKIkCsolykZnQKgYApxW8yRirsShPfmEtBZZsZ/KjeM5K6v49B8RkpeZ2L0Nl25PhYNw/QNYrLMfKHv1cF/yJYI9UBF6uB4+BDhEgKy9YiJMmtDQ10j8sjifuhambUr3fKodsA9W1Wawi27ajWRaDn+1l8o+LnhGv5L3Q5bE8FgE9mGV1gbLuWvntd/JEtBim8o+uKEZfV1VyumdHSnrFWg9TDBA2T5BtKD6NBJHVtUr3XLMvM3QOvUjLmU17Pkeg2kk/2NOX0kO1Xzq+EkLig2m3jRCm+hXrRM37xwatulleSUX0Me5NpBWI+NSPJkiK5Nm9RSOAgWO4IGS0UHTm9FhqKuMNjvqLkbuQ6KUEUzzAGfikZ4drWUZIyNX3CmzZRyeV56hSktNF7qgxu9eLaVsrc/KXm7ZFMYZkTEdIBsSFSz/AvSbuIheUDy1vN9gkKtx/GX2qASz4hxOdUwLIK1Xbi4KXwJRjQ83in7HNUsGu0u4Wes3JAmP5IrcZTccYslRfQHub+7C1VMH5wj5oitXhmDFJeDB183dXPVAfX+OfIkPdhXUWEle5KiizQR2kmE1DUA0ZThqEcL1CGsCGBjwo3SDqEuqtJ72UnPY8zzV4ZPFx/ha4D9yKbmP7p6NKs6xwH4leHPTmA/8l4UAD7GfqPzdehW3KMqLSmavP3ro1pFx7h3xCmHHM56cOvrOG2mrip9S2TP19f7tkfYumSvctqsLnX+6/xBUlRE6Jcr3yQMCnqq0l2jyCSRXwXlvk4BlBemkrDV0/nC36YYvoQIWzP1zdKuXw/f9Yg/C2chUS0YAF19320yeSV3uPblW1S/pejTLdds99d/zfSyJA59S5G+NzcdaBXQlLr7LdMiQtcA6/Z9ncQg47hJhu8M7ojglm+Z3s+fFXHgG2G6ZHO1pmD6Yd2+GNWvs5X/JP2A7ebPpLfrfnghpjmBYdbQqE6hw/cyNDfY8m+IhuxLXz/Qq3XJSYargMj+WJcS6yaQiaIBPu5vOonaH+4Vhrsze3wKx64cNxM63r+Le5N5uloYoZtLqZlBqtP5RGwG6BdFMfyVv2/pEYZ/uKridf3j1S5CA4qt0Mzl0StbZzaXhFNBQEUQPuHT6PdlfuPfYIusEJ3JLLkO4I74hTUzKYE2j/53USokpYVMH0WTAsAO21yAKXZ8P3LzthmSgPs88fCo0qdp+YUL3M3UbXNjSnJ3FJ3nilweNma6QlbgMe2nxxyezhft4k4nv2HvDIuscDqMFXHzJkjri+huyO7VtbtvIeamecJMKPFJhO39+pgqg4fF1WPRX4aK4qo00TfP94iQt/1HmI9+gZNvI/eeoPWetBMur7k86wfxa7m61K00i6LzR9wdd9hWLTMbcXslJOQe9b3ognLJO3L8voFZUPbzuLOHwpAOpGjBz/7fWHh3q23IWu41PRtGTT3FuHxayK4k/1Hfn/8MwRXG0DUS9L4Gwnh1jds7h09oL11z5o+sD4o77gNKd7ZA4XvszKJdVuDnfjSyJ/9GjT3/hvID3NEPWo/WrPpryuKXL5OsoKDmZPJ21QNaKwBvW2dGPfmS9DhC9MwfgE+KClVboYgkL3WTKNFHZlTRGaedjdKSm2VXWJK66/2gx640rvB3H+Oi6/b6MBryafVKKR3Rlc40Fzp+P0gorHCDh6iIVOwKe5DWtq06Uczk8pb0aFl3q2uYZqdIK8wXt0VelJAFWBZ/TaeojtA1EQvh/0F84BXC6V8nfp3CNZtHZ5Ekn+spgP2CKzk7uKbd/8REjegj3JYdqtLql/bTTG0TDVYIJyAm8gXkUYRoe4EZrfTFUf5NV1ZytlnYG72D4cQ1mnUbJEWlDbOYyuoNCiuEU37A/J0h16q87e8zT5/LiZB8Xv+VtZQ6boAWAnYExHCBdyO9BSpxdzhuhXBWqj1f68fULvz/q9ppjkjPzFAPZt16mwllk5Ai6Ny7KBpmkIOCTlaw/HsWdv7JW6k3FjZqDteJVs+8OVKVmxnmzaxXS6iWEjyv2rJkABBw3iH5ieRRi7abjVNLEec+zZyofX+420LICT4/fFZ3PgG0NNeq6iK/9kBE/xGhMAJ62URtVwqJn9pcufPDwE3Nyczwqdfdp/hZHqJ1hEz4wligTP1j47zPvM+7vwkMPG75z52PfPsfxOP2P9xxqwSgDJtpLeDeeAVZjo3Q5FoxPuVfwowI8jTdEMIt42geQorysyrs0Eb9D6XUFXr1XhHyqt7mcd67ncTlgthjBrAwnNc0wqtGRD7c7zsg7wp6bMd8i7cUfmW5ercS3wTRKfxXZKGfPU/IuxDzrfPtVVCCkgZLN5nzzpvXfKBfKw1Ph4ChvOwvoNniRVlSnln43f6HXNpFFQbmp3dOaku+O9Bbi7PcuBsSC4bt5AkQNCnWN5DzRzf8fV5uJOjXD4o6q7llEkv2KFoFdVny+b5rQvSOSJE14fm5vLlysCH+xrmnMX/silqWmS4D77HlQC3KObf5TDTayGRpbjD43D5fRwfbtjxeEDJr2uh+FqrURh9cy7lojr3tsQQcr4O8gqBVjGU5WHBaaz/FvlG4nDZt4SBZsmmgbX31hndlVkxeSO4vc7w9O3kWftcltpmcW6F81kB+SrYCNBM46hFJPcSp8A+RZW3cd521sTcewdPDES8YlxVvaz1uWWvc00j2rPEayG4FDo9EaIdhaRWu5OmdFvO0ElDNeCX4+SzckqcXDKjRdzMmKFqF6HZT5E+hfAoG2RztPixlJyOUHDRIFdZu2IRZu0sHDToCIpHQ95mBjPbzDQ2ivLyGb0WrIdMnQXi2XWEqI/tYvOpmhbnbnWFeZCJa6cw4VQL/fsOmfdCEa7c7/TMMvuOYUlHuOyWzKdoHOfIlgKkc5JG+d6BUDqwpWJB/PtAr5aF5PIlaqiOfaPqC2JvK08L1HdOHnQNjj+LFp8LSOrckEhLWVROeRJhvMJyJEQl1vhLS7BPu/WJ74M2UdZjEPN7eNfGCXFnNPdkU7GU3RYKMwYLxcA6SaWgU5X9DlpDh3Fl5ceCMliQY8aH0KG8H+Pf9RzAnVOX73FS2lM/cjpaTZKXSQprmN2TVn7kKj8O7jUQWuu/g7V7dT0dS/YfXiV8kWK7OHDykKGraY8y2VNr8JFpOsDXWOWykDtOSldEUEF/peyGNp4U4evs2008T5ETrni0+9JcPQXUq05rInZfxS0qsGyzxuiV8nIxb9xHEb8+3eB7vzcVs6KDy9NTXI4cSmfSWmYXWsanWvWRmtmBSgb0uM8qJUN8knu2h3aD64kryiYACtHPv/vtPZ4rLOxg8BVLw9vyTsVCa8Qkg6Fet1GFH9g2o3ISYcGJ1LUKXXlzzkHQl4HHpk3Jn3pG2635vDxAfzaxvjJDdkrB9Ui2bmlSwL3aCBo3TLnmX7kwfE53feE1kqzVMbD9UrQ4yST5ZtotXVC26lzOSXqgj32lnjvQ6qUk/doUSUhPlceCMW6S5iafgjiiAHMqk6EkEz4itQTTyDfZpvaYsJux6t6rGEfHy14PJF32C50HS9Qcc+n0qeMdSjU59X+gRbe+awnPxKfyt5QXvxlusNrgJPy/FrIUtXLVRdmBE84xzLt0d54iOVQ/HZilG66JIbYj8rYstxFXhU7inAN6o81Mqqyk1bxtHcQPOW+mtQCUXcmx0CLROD7P27aI86+kIZYKXlnGpCilHsGWO6U7Yy+IDd9at7TN+Jw++0xWsGeWDyTg3Fkb+i7dW/R+OOTTAe3tmFiDteh5CXIW6bnz+EMuoca/dJqGBkObpcIrCWUXUXcqV7/pT5d/OSV83NzhRPdQK0vXZRPqt36f7O0IkGnWd1v0zyn9vSNyyPDajA+xemqNMAuLkxCh/Tuf7onl6E/Sby08ugAZeXWFZvOnUvQIbLeAkVecNZJ2SA4a6zJO38nSqw8RVjia6V2pyFPqVwuKkIs+8H7fVkirRC9/liPweMLpOn+x/fnUV1FOsjkXv/BA4igFIiZ7xfkDaJnHG+neefmq454afqV11IYzsKDLQzL6HHcCI0HvW9tn1/56Fw9iEObSJK4FfH+bpn/zz6A5tmAPT1ZrS0agT1e9cqhGcFkspa2fKQw/Rice0LbQLRVsLIYUHeYbpArkPcyFCa/Va6U5zos6amLmB3f7xIb4ncc+0se2w9a5kxnXACW/Hd3NoVhdP/+TddPgh23QGwyon4/LhL60WBqj8rJwRldT5W6AEM9XU2SPhSpWt7x56bD8zoEd6A+Gp0t7fBotfwfIu1T4X0bKGQXGYbn5tP87v4Jt7Z14LJPVG6YWZzqTyRtDDVyPyhXo5ZPJ78VXZyEkY1Ix1eiAHfrEQ6RN+UKS4sKCzK2mXSS5PsW+UT/XBvHIzUIzNW0haukGJtYAPUflbr+Ebo2S50I1exCSocQmgtLXzZH26VKosfUNXJ87iqhKtD9tuX23a3zK60FsDGKA7GJRd3OnM8oeP3lnVHHyZp8k0d1p0XTqpajHC1CNRMO9cYkfwj5ayWPKN1/m101QZbHkd+fixGDadKwI2+z1Pa3V3vOkHdNQtjgJ2gMeqhilEgbVN1sliAFfQIFAgaUEaKSUVBQztT/TYE1td4OhkybM6SVS4rUclZuWxjliFJlgYlgWqhyeLCQzcWVUQ2IYjDSqCq7qYYf6G9aOwOHRZOG8Q5s87jC8dqA17pK2SkakClogWDp2h8kMMxNP9QYCoZKSkzuqBULVo2T4mS5FirmIZgvI7zQzhHTF1zZMe47KMl5jxLfgp7acggwXEKD35WMCEn1gNkVCkWqYgDvVlpaOsi2j5UsccnSmPeUfuZflOPQNE5dSg3rS8OnqVVW3qMpmDLGYn82stMK6a8x/Q/XAkSojlYXHg0MB4OO/qaa+zwrmGNlHFSh+4bjuLJKHSQKZQ+UPbcObZjAq2uY6shefm9KckXY29s3A+rqiNsPY8A1e59c3iPk/Ty7XPvX7nprZ/IFDoVXWVub0xoJx5vKOQ61+IJ5C4ABd51TpgHaYO+NInOVIoCnji3d3OqrOBTMQwz9DOBMv4ZuUCooDWtLuts24NdXcXkk8U1UHn3RSKUa3JltFScXNvwDvLaeMZBYj3R69murl3c74jLV1gUiFuNFfoqMI7r3aKv3z50OObeSzqxBURscSwXUzx1YnhGWWzHbx9slfEbmekuUpesLebSXAbrgH7R1+fLif5Bbl5997Z2d7gCka+TGcI1TGkmafX9M3KqijtlG2bhuYO4qPDw41w68AS5edNp/JFuNl7FwdSvWHTFRFnSj7vQi7UcbUj6DjSzlMsPawNd+Oe04BFlFRBHVE+PAPNO+vfC955bhy/I2B0vTA3sXT0CxrMF8ntHdUC8BvIVjfSknlO435alHDpEWD+doQ2RHXJ+Q6061cS95arcyRvr0tx5ByerJ3Jfv4hfbl85l3b2z7WK0ZzT3c+4q2VglaXEGtu+XyaNzofvU3tcuSe9jnOO4Xu9NIyyeWWz/m81dbubTWRL/oIp/ed5NNHVzbTTuj4/ZO8DdW7dCvjpNDxfnnetT1OT34NIQ+ww/Yx79q+9PR66GPAjoA43rV9v7x4JOU4/4ZHJ3gv6ZzOj6k5wb+h3IL3kk5AnHAt5M8I0Xbe1b9ZfkcdiXv6TDZvhJRbXL04Rgmnv5QJJoA4i33Bi5yNmIFSzOJUgz0sD7U0k1uIkfDjdwobe4iesFnU8BtCDHrmhvf1jBu7oyyTpHhpS9Zv3Z9P/l6mgM+9M4DhCR1LGwoNU3t9YC8h6MB44UrTtQnAhdE0+Rm8CmJxVDvsQ/9zhQTQVL1aFSUTWjD+8KCs9LiVz9TQHRvMS3ybDYj9qiyBal+dE9RdoLSjLIAnhG7Mbj1bpSDurBtItde906oInG23O0v8s+xDqTmybIyQitaRGZCto8cUemaGjhRoE04pav+mwml+BVJOGExWm2uNtjwU8N4eyMGk1sEtIFiajz/WNSMIa92HutGwmheqjvvaWndTFFNIBteByj61V2RN4y10sMSxwVbZV9jsc3H4QXJ3/aQjEL6RkJJgRS5oAW5seJZAmZkNiT8DYoKUGyj+zggNNLiSdUZdcvxZYajRFeUEyqGQRQNMbuDr2dy2UTdQdndz4RxT91oMgqIdzbFWSWC/ptzEE6XmQzScnMMP1oL83g+S/e5L8h8IS8Y0uwWmEgtDlroK1xhYXzwVmMLTUo/7/TbCMM4pQO1JVbQK1Y3sDrG4KjPurqMMSqB5XRrEtrqM3J1y0EdkstYTb6BeTlPaZ3xH3NKK4SaZ4oHG+5VBDdsZxf6+amnjiqZg8/iuyazOkCfdcX51YXQlgpx46IS9sPR8yKTbhHlVjW+Rm4pbyiNL1klkOAwff0zjzj4zk+DqxDWbcs4dxjSvsRqo2GNbjxZ6ds6KdboHuvOoz+94YKYBult/DsK6l3VAWBqydSdoN0+PUnHMsIzGsghl7sIWIv0sc3LFabq6Xpb5bqxW1TK1TnqIPkM7zFRJCozamfrO60AJPYFTFufrm5uxS0tpH9iZXGx7X+khIfBpRQLC8mpvfKPndLo44zJRLmhIPdx4FuHcpHO8PoVP7kEd/OW0x/07gdEUMJmocs4CaoPsciJpqnoKTUBJY3BuLjI166F+Ry+TK/r4Me3T4zQ7nvjs6KkbUmf0jhM7TdDiU8/o/io3/WhiQjkEOUJr/Ac02L6+dSH9BrBm1f4qBPXZom+7BOwFrvfZ3Jj4VE9nMS0yvNjZ8Dcs+LzJ+F0d+bWwv2ovMw4Ib6cevRpiJRVR99TQZ9NSBrFxpAZGDTV/7WZwO73jF1DofVMnucZGqn1Vc7Gqa7PzPfx1Xg7uT90tNSzDGrBZFZykoqqAHWM1EqREh6BD2RVNedN0E+rR6xf6tfqwivfiPfTlR9xo7lgb9SJwH7ekvHDoTYepPCPIGwHcSDAQ3/50Y0XNmPaNytISoT3qyf6U9u71FWeqOHjG477JYjmFGn9w4DxPWPZ6r79EZhvpu2YwAdGU6NsLY+KLPZHQ8zlmUHMMw4kvFBXBKJ1tlI6edVWgXp43D0yFsnC6tl40Gy1Y2v6OPBgLNzMSeQqf/lyrr/DJPCZFXGrjUcu5adkhRg6hM3J7dz3hrfvpO9Wo/VWFfkrx1E5d6b0zq4WZgeE7x8V4Juu/tl2MZ9crjB7MTrIjT7MnqMdnvLRKxmKHe8am1bLMrKEJwuXisj0Kq16NN7VSqwm43qNIh20W+Gx+MG0SWxjUykdxVO+xkavfPk31iUVZeWrUDdLPHEtIT0Vlzx67Ex5H7+2O9awFwVj7fLcxcmE0+IRdpPZ8iH4HfTrIYh/mnqqzp0mwiTIrg6lTLwdogxnq26nStt/SWTuVc70iv4Lt7WmkGFZVZ3jG2S3tu879NSU20jh1tPoxgkWa6U1gFHDajk05YDMOa7FDaqpXOxFVR1gj0xaB3Rqe0xmsdcT4VzqWVCbssrNuf1skhDwRecFq2m59DqfJ7+W0hZsS94o0Ep82GS41zjWYLLPqzDWiruwx4KvxC+gkA/30ySNVR/X7i2vGHNfkEAxqsLjLHbVZrMMTj92FLUOP5qgtcZEgfmH3hQV5whaeDwHihN2aCKG+PUvrCqtqCnHriER0XPqp2wnDkEwjeeV3+O0qq0IL2NihILWIZAx76HcCIo/Cu2h4mHoj34RgaI4Mhz6fWS+aWOBnYtNsEd3N3zrH0J+nEgUSSVjHbqdIlSgg/8BJBiSGzTP3cPjjXFEcN5vUrW1LG9h1ApUOR7yPZsMy0eKqm6VHYVaGwxwgK2B83CIuB3UjYJxlUongqQxuVHySC9hRlME7R/HNzaf/esJMyOI7zx9atz4P4yZQxDzeuWFQj3zhcaHjLs8APyf/OfmPTH6UmBqlAg+RIWOOmwmV2SPNsRyew0iK+hbSp2+c6Lf9mB331myPG47j+7r3oUWVm2IuP1bezx8D/ELgqzUiQrrXuBzsR8ZlzMVJy27/YlaHBPbzi2eJPlp+RO9y4KuH+WuvAwzjytmFHYe5zJlu6GIaT1IFFGokZbdr/fZFdp0Rti6mVpn2fwBMuUWDCF+s8Ion/y1t5g7clN0le8OoeDzsl6xvn2OHDN+z1+8ZCenmEpd7XLVZ6vOTKar1+ssTStDPVGpWf3gxOdvpDHpoUBTLrSFe7ZCkRO61nHHSWU7lL2ePHfQIRdR/nrpBbu69PbYSOvvW3qBjMqSCOz6ee8e1vQax6T7XuYLYtFet60lJr4qAd17iV70i15afppmp824hmduybgvx1tGveydKxf+zeWLaOzc0HjX4VQvLkf9sJXHefOyp+OtfviLAlvifTRS6hUGplDlDOA9WNtf/72EFFyTO1YlYFQ1Gg1bZO4W6U44IcSE8cOZvMZ9RuPZZzH0gJ0UoPvPvwdzXhA/vdO6uYfT4VKout3eEHBEa6JWkRJOm87kstsTlyKQMJ82rmSm9/ZS5/atVI1/yU6tGNcjlM5nua0Y/XuRSAKihOH6jRm4kOqPTf3F5ws/xRfNOweNso39EYOYu0KO0fDr5sRnNsPnfmeNIKn/C4wjRFc/sHwl/aXEJslzmfuQ7pW2FB26Qi8HvPHEnB1EeJjn1mHIWp4PJdM6R8GFGYlei36MI0V7s95yKDJA9ZkNTDh263VcrAVrMoeVmhv0JvUMwmW7cjZneie6u2bSTO0D6Q97VsJrSAUFAa7ml+oeZNhssPWPTPmI/wQ/UkeD3EsG92xBdgF/ub7Djve48UyZN34j0XVp+5m2Qr8yJF+Y8v7oqGJTgnv0cbH4lxMdsUUP5Jm25rPTPmAPvNhAXuqRQ4b/IeinjHN4GwVdWOF3bqIldvEQ7UlLNtWYkb984E7TP8IiqAmdsgT7tNZV9IWErUGEpaCN3cJpCC4ategU5l4qBqXpuOUr+U5IYXRhSMObGrWi9/h41whZ38LnKiuYr4p4WotDwZY5vf+44pR5BnEE3jCx0t9C4GSzGVvXqtRDMmNF8upRDXecdG2CozLqZ6rgs9NpEe+SuE/eZlf1UAY+NybvrVz6kArtBmmxVmXqeqkMwkT0H6tES59U/cCvuGYxJAxcqE18iBtwxmy8ePdj0z90sLm9moeSI8kLcDIxFp1WTzRY5vcRVjLgFlTCWme4SJMusUdYLawlcnYVWXibh+H3mAo8lFzVxK5KBqsUQsVAxi4AWmxAT6kHLaGwQHVqqixMb3LmkQMjgKIfGdRzj3zCHXSHljV+kHKsLvOiGTZeSNJi5aQFaSjMQ9AXJqeYy8I9g4RTsdCaAjuEs1l1R7AZdtkGa63An0K3jUDBDkNhqi3EuxESEHhBfSH6xlLcKsn7hA1R+w/coq/BF6ELiFa8FYorQRR2cQ4H42qcxBLTIkCPfJXIOJz6QmKAVO3wpcb/w+tC2562dnqZcA8zCvdfksxBeub7iFf7JrjtFmdK3HokdX2kMyT7Cy31X93kj/YtR8yoH/23UK+T7/8ao7/cd+6dnjOcTtgK5D+WiH4XHa30z+Au7/7b9n+z+ZPf/Abu4M1XT7x8XTi69L1zyZq5CfFhVRV7IJ/ewpzQ5T8F6LvfLkXNn48ljc33xZHpFIU+/r+gjjJnOoE0oQyeK+7ITgO8dxWUd8pBzSgnkWTdnnhTj5ZE24QPr5Z/f079yRXmfvY8qvPM6QB5xYUWCKiyu6CPYuK5lr6hE2bmP5xWq+WTlVhaSAU+kWiT9szddTleifOxtXSnxrvvcTCfSVh3HzUWvbkNkAyyEvoj0Be6Q+ofmYAyEAu3Tk5T21VTnKltrpbJdrgpbmCNpcGaVMXn8yXNP4LScQXJvv/jWv+lQ0jJa2Vbr4OmGQOEs1ItqTgFIQFVJrR1f51Zc/6Vrtpyf5FCuk/jms0gbNDSzPFY8ADNabm7mXqVvHjEGU6uGuWS/LrpJC9yNeV8w+YnbnX9fww1hxFWCgByxPV91Jy/3cy7PoB/GX37vcg9cdvvnXrECz08nlwdQ+ya5/Oc4Ms6J75epziNDb52o/4ix/+Sav2/5mDZ9JZ1s4c/Hi1rFcPkP2hi1hz73ggeYCvxz8l9aefTluO8MQPU21mlzIcP7UxM42vUHKfXfklGmYvHrZ5yPy326aVk+KxFuIf75uEu2DF/M4uy60C/bkco3/CClATvHnrG1fnvxuSeR8EXk1wAW3/RTfzquUMN3aKgwqf5xTc8/nba4fNkfozTC8XAuNer2us8QCfsiclXplWbwN8D+Pt41KmS2GVFzwIn6NvNTW8TLH6S091cjP1Ds3RVbwb6o4puGX/nPx3EWmnzr5se3THkXMv4F1P+B0v6Tby6wzj249rlNNPOLyEWEYr9pv18B8Fv1zpq37aGlnv/Q46j9g5Sif7cmSqht+Szy2R8EeMSBpbCY6p7Hn/qye2/8IKX/H5vikWsADgPMKUuDg1gTJVVe+oMUOjmTJsEths424CGwfgGVvQvhqLm6bUH0vhKVBFNGlwLRr5NT6swqPRuOL7MoI5ZIJJ1mdFXcZ4bP2tJEE4OPnf/WDSG37EcGSMeFszKswsBXUdkdpk0BghLzJlGZNM2lAc3lkfuCMvRFvFDg81WmrIA89+sAD7HkPV+wXLTvo8v7LQuXNaKnQPf60+04W01lvv6sACr7Q/dxPBYyZHpm0qffLaXLwmQj8TUlXX9sfjqkOaRARD2nCbqoYR4bPsnQq6s0ZJ2TDwmnGJO7Ye/EnMvTdmn1+VdNPJRf2JJpqV70XCxCd8noQnXlY+NPevn9o/Xk2br07PXMVnr1x4U4fHZKPM2rLDtrqZCzUFiVY5TDwXPwhD9OEVJWtXkYyNOXN2tiHCkK5LlXfWHzG6+nb7pFkCGgmqBPOoXFUQvtuZOZmh0Ev+HGyPBmB1BHmj6nOIHeWxznkCMu5EoeMJz2pHNYgKgtqXMP0Zt4BaGP9ITZIH2fEm1Vl0BpQ15/Zsc0j+h7SihCuWn9VEXfGsm11wGtyWimZPQI0FPlQAkQpqGM0u/xqyUvcTBoibqlOnuSj2qZHizzocL8FvQ26a5+of7Edd4s17ov1hP/z1z9tld7IgFUq1WQX4Dy7LlQ4gOKUZvfK0dh17uYDAxCXdpLgemQ4/eeWUEONq/LtFXdHwdzrmFqOzxtpXUnfmsIVz9Cwuc6wK9WXjxQlyW3RlFUqAcqVHf0qsgqLtnaU2RSsIu8aPobLWYkQA31LOAv+BlXuSycsCbfm7nxB/QVEezIp7Fan1lK3hIHV99TlWeHs3AzdoKXwuD6C3T9K8nuAerS9ehtQ5eXwgsRGijmlnr0nmfMbV4KH0SEGH22WqkcGFM6mv2afdMPb69w9MwfFSqwtd+6UmHxf6wFb1E/Xew1MP0qorXcok2xKQT+8lL3A8s20pKxQl/y4VvOrRGUxitd/iSf+31Jc6HhL5+29lKm6CZ0xfm3k/bE45bmKH6zJ2njlg6SoAQ8EYUHDvl4M8HPjmGHwvYjxbmBaHtWmabF0S+B6KN7TxQR2t1dHVZgSb5kXrfFezNPWJipB2RuhcZYsH8nckPMB4BqHNZavnDyffOnYHj+k6+YAq6Nal5VQ3kSFWZfVC220m10rnB9JYJHN5z/bqj97uj/U6jlyeEPhNoLi4FvQgLtgz/hc8uPhtojq0th2q5fQi3+R0PtYOGdV4+rKj+F2l1yPxpqf31EvSm1/tts7H8OtfKIDF2nvrcZn0Lt6x8Ntb/t93OOTeapxf8MYDwt6kdCLU9n8SOh9pXztjj74MDPoXbPj4bau7ZEGbWtn0Ue+KOhlqdL/5FQ+/BaD0ZW+0uodftBgD+gdx4efHu271OoTfzRrHfXlnbGy+gvWa/Sj2a9/weYYnYWzpg835xBC+zoz4W/zw1q/WWBdFI8PkMsjHBKYrbAJVTmq45pt34HtQ9dbgkX1ujh1/jizBYLxIQaN2q531oZKeL1AMu5h+41BS+RJpGujtgIGN74n9Lt38a5t0PkY2hP2XX/nLT8E6LZYjyeVvnv+BMfBOCw+g0w9Li+VaC5fTrCjdzD14UHgo3heAom7OpRJjccvnwgEzMcd+vLpoxznwvumczC5Q162WtWVq2fC+4ve/IOUZRW4ZGfGL6w4v7sf5fzZlXZywU5ZEVT1L0v5z8X7DzL+ZZJ7qiPcGd4tzSNpCJhCZwm8mJTM7PSR2vghdF4Pu/S3qInWUQQw+qjLThdEAdOpxBii4qab+zkuTih9QYvItShFC0iZAHf2VFjzXvA03LLgKmLC3x/kveemgdWUlzEWfQ65Prz7nnSepOzjDw1/yd26O+sMvvd4OpYa+CVUeB3nq3d1j/ItQfZi24Zlbx7zmQv2C1bhJRBR953mqBjn21f9kPRCuPt3+nYO5S2HJVjy4ut+76zYLOSV56asuiR/iwu3s1vK3n9jlpWiIv3qv4KXnl3oa0UF+8uuJW88lx+Wimu72FN+ic0fkLj/wpotDdBCKZo6EDMtqDljZV9TDsbU739Pq2BTuH0lwVsr6QEdgKCxrrR2cmaXZwmkPP39OWag2h9SxVJMrwn3ro8cV6apQpspoA/YasBZpCj9kv5iP2EpY0AebdKE6tBE1sdzFSBz70rSHrrb1CWcs6cNU2CUXuQQhsneSsOu5waPPNfbv88q/sXncx47FefLdeMczECqIwrhWkgSP6ssVwUBloQosEBodCwTLe4oAnzJwrk7kV0A2i6UQccZlqhUuyrIPqMBYSxK2xsgPNDk8+vrqrq9Vg0wPSgbJizd6nxi5PxBWq8AfrLstJYHqIHRCTBasnwg2pKVhdNlK1CjG+qqtwUNlSGDt22nEyd8fp9kDNNKV5a3uZZZWVpp6yz3nU+OU4yYdjexPLJeoLUOC1tu6R4sEkiax0HZRWyW4XTlMcuPgN0NrGPBEhp1HEowFdGFQl+4gOexXANsj4nCg5/H2QJD7bsHOMtnDvLwpnwWSwJjbcwTKX4/ul2vtqvl5giVGwdn47XVzsenbNXnsqgyK07r95iTSVsNU2MmZ3a2UGWET2gQ8KUbupoUHV1Vi8CkyEPEAvh1KcVKlGkrQGjlOImuzLjqSrjynjeruPjxI0VMbcXvDogNxCLnBnjtIE1Ej1+ZWqz89O+S7m0MQKCQuRn6A1Sy9T4onOMPdedn2vRH5tfZJGu3CLINExAz7b1zEQCcv2DJ2U15kN425z8Kq7N3Q9cbzWLSRMducu6UAJ/Mp8gbGQ5R0RvPqCmYhXeLO2Fvm0V1sjnBZrtv5vGfLmnGEVPZ+1HJr+VTKBBMbDnLzHk3Nu2Ls62e6aqKtuNeNud1dVlu1MKTYiELehHhBfCq5VUc95SxIWzuwn4SzsQpAeaNGMtdihpW7+D+i3CHeJfCYfS5RP8SuPgGjIEtKZ0dKCbs8796M6uSMlif6Cz4Lo2vk0dhP5zYTZIcxAKwzAnKs33KZ3N5e0lra4sTx94R+29YQYwdZhhJ7xHpJ4l/izh4J3M8VI1NpXgBg1VQY7BAD0IClvMFVqcHwStIBRneJGmDd3Yi9w0C7iUxko+Z64BEpd33Vh32ZjlvZ5wW+81JTqVygp9gvjrbyDxbpe+sO5nNPkZTX4mGj+h8RMa/xuhsS4rgjbb0a/CoatYOjh4vuQtV4eLKoMP8yJENY5/Z+dru07Xch/gd0rgogHgqyN2/BscHn3nPQyPPIvkNtgiN3znfRIvYbFJOYAdRba8oVVkS3DR4Zb8Owu+864PlqymldBxl6zv6DMr87nHcTOhk2d4i3EDU9splcvc/u8Icb/p1aZHEaJPynnDeuekW7Uul7nr3+lsuB4mnHaMK5uLvLF0shcfcoHLnNgJ3kgSm12jn82VzQBv235SnkB/w2Vu45+8LXvjezlfC65sfir+p+J/Kv6n4n8q/qfifyr+p+J/Kv6n4n8q/qfifyr+/yjFV0/9tXOnv/tHClgnVZul/lFAn1fY7VMkFa3PQtoj7BTy7nrfeCEWTsY8X1gW5xOzdIXl7VqYDZ+2ay3uQQg++rLlSvbzLj37rjchh7n3ZG+IhuxPV7AoWL+8aCKZLuXbQY9a89UGtgDHv1szvv0kwnIfhH5Y/0MI+l6zoXL8qpWnz9T+1/a5Rb116oTt81+f9G/4zx13lyfL3hjia+lfbZTz+c99fVgLwLDhFtQ3H3KQ+8+3Sjf3nTSihOxV/koA4t97/7LywjsJRPn/TW+cjtyPXP4+QhUBziipkkDM1VYxa2iwKrwydGIE44Z15biC3BBbXNZpfcXDDWSZZ9VLOLUddiNzN4YzY8N59rjwZqfK+NBCLpC8a3fwJKbMWHquA40pZb11Zr9NE+OPV6ruInfR8tP5qq1ljFeMVubTP+7MWWhaSyLljsVjdjsR06kOOacJYb+ede1n3e0E2aPGBvuycNtA869/Q5ptNGBUoffmanDybGDeMuRcDVYms9qTWVoIo+5qgC9No8iwUXOVStZSFx4Y9KbMOhTY0OgskolYmjfw5lQQYJNWpeCEIxrBjzIvNk7NwVhEMrztUg1+9tbtLZlu/s4kzhKTFl/TzAo7HRbZOuqrytLmQC+S3fxgeh6festdtWZOekJQb+aad01HIeaiSti/aeigM/5MwBefDcNVGUs/Si2vg2vCLt2woPqBocSz5iF/lamYhHxIHN5sG42yFJAn00LwxpNL0L8YGhDOHb924IuIR/NVZPZkFSeh0gKCwm9WhnZWkQK1WmJmXVMcDBIbBtft/qO1OWDTEmIymarzOysIRdlbpkk/Pah3bRjSbcxck23nKdCdwOI0N8oxyuV1Pu0t0J6jD92xKSjb1GwBb3Z4G8lpZ8e7VQ85DlWZI+2CZzYmpdW2TYfoHmvle4WwWS3kGonD5GhZRBItNCwhUMbLp27bSL6MErj2r8r7zBaN00bDNQD3956k00QuTSW7P7rVcD0q3XCdVZAxpJ8KRrBILps6Tc+fnzEc0BtqvOvGWldoaIraKV1exyXPg0teMXkDRTbQ7W/PG4ksR/XsYpw7QmtLxz9E0TaiZfBhBWtzgbulZatrz1uXAEtjEnIuGZnCyPv22PVf2tab/jtZOcorc5DcVrQ1dVjxZULANgWO1wxxts1cd7DtGCdd6tJo0vSt262UaIpYLoT1+/PnvUsZYb91o3u3eMhm7FGoh5+ZZI4DnZ6M7/37ezItYFWSD/xm07gh40Iz3jBzuqMs9D17w4j3hgQxIWFzpMZkXpZZbJ01GQw0NWuNHvGa2b6KsIe9rQEmvoixdelRRWfhMMO5yoxdoM7LKnt+3/dyFJJeqQlhBauAk4ximqnZ7HIyrfEMzLQA86lD0+zoFudpmGAOorbJsKqdHN4JzwxReH5ml3XoGfWALFsXMvTlNN9BB8kEMcHd0HV9MqPnBeBxtv23pLJwYyqhRsFvqtpjoOdBQaswS3MJnJC9syiiRIIzIz2b9P7j9siA3QI+mGISBkseeR+Sh533fxc64CZDea/NLLftB2SZVfv1t8BWbZaMhq5Pv7S+suLqGB0jZlUtdF/ctQcqWkcg2tzzom1v6TAkTbbC/zhAslOFJzK31Q8n9Nn1J99mAfF5rEvUFMDyZ2eCnZemkoKX30Po/0wqk6VU/pEyhjsgO3Dv7FYTCIs7NORGWJ7MR4eot8aE2QupFRBJWiB6jVFSHk+/IQSPE1lvkjCXC136vbNwMxL9ZS145SoCf0qtztTcdrDKXsYxcGu4hfotFFCS08csvq7G8sgYlMl5BNF9H4qIZlAVpETqLsa0bL2atmZ1j4J42XhdUM8rUOp8UMaFQy3KKEM1OacZE0to9nM7xvDpLBxtsZk2sTQIWhq0wjIQ80kIw8sX03RAl5b2PtMsro0qM3iq0jZN8hLvgaVypcoavPfpdffN7Ne/qiGMz7pmGKKTuqIcw+LtQDHjtn3XAMz07ZJWzsZ/VBe2ROVcpxCFB+gMqD8UghVUBrGHlEvjx+bpGZvMOjTl6eEaHnxDBKKCuIfLrYZS/G6FuRCNF1fcghkoKPTwhCMNMhQn7Ia16U5ye14Hs1IyuvBq9QSUzCIpsAMWOZgUAGq+0XMy8ebtaTcDsXQiIfNOsInNREPWCKc3C/e4EFN5E/fAEwUlgw3sNRNQ8N3HdpZ+DFjlkUhW+KLLGrOjWLcRjyVTKYRCWQKe7IblsLCcRKwNw28bfCMCPazPaILH+r28RCeTsMEj3n1VNQ5AxhYntyp/bgoVPxdaHW9eaKCcsPBy0E9pkFLcNxe6CAv1YreeHloiUZa42Rc0EgBRNZ0EPMdJSGSOlozFC7O66kOq8++zFwZksOXoc5mPZ/Nkosv5DthlOrelHKXTINcB9J6pnYx3QFSylr1EgjHob8O07TSrTlpsx/oxdgWPwi26ZfFk8yjMALikdyTLfYBW7bCVk5O6ZHVH52DJu8nQXRB/aJkeTMnvkBQC9cp+6QmbGEieYMi2xBQywOUiIgM7xy8WPdJBSKCmUi1omsuRtnecvQ2CvaVcCM06NdVFNY45+CbVuVVExbhVySjU+uq1CphyaPyFaRQHaKl+a3uYY1q5S7ywAGT2QznZ5p/3qcnPJXERBBUCGOJux3nHe6CbfCIBVLJjK46iQfAdIQYy2Pn3BJSp6uFPFJzpwc3bm/xpvvW3/UbIafSFS2zzLFwxlWJErxwEl685mPPOsgNtKqzGMj27zXdmyWn5rf8fc0TMyEuP14NlNMGkbM7FAdOOGY/KnvhM/Osg5z9N0ATmaqGcc7g3WbjLp8/+0nRRqoJAFBl5/+4iNu3TFyGK6nLFJ3xGIDPAJY8eGa59L++KYVhlUyBZZvGZaH4zQUG6XpjdsCFarSnQWOTevvpD6pKEjMDGFCGWR13mTmkRBchsCtcpS4p+fE3EfKpM2pYEYvF2n4vnDIMG/HPbCFv+grDCG7ieEHbz5ihscueyIll9fyc+93OQt3OCK62Xzm5ouhDuWaIisM5PXTLODyMBrzzavLfL4HGJ3zVI0L6ls3espis8zOPbt9XGdaEf7SNJbIIDmQzkmBdCeFOxv/H0/b7CZbQo1mA79yPVsnDL6KVlhr3PM5akBi9qKI/vKhv2ybyshGapoN2ycL1nGdMeu1Lad5vuR7GCRneJRnmIpPuARna7mtKq3JhLQW9txT8mW/6tuF6yWK4JfBSMqj7spJ9PtcrKPhXfnUklqxVnzIXqvqIGG4up1l6bA2MCXSap2Xin2l5tw+FZmthhV850IH7cRNfOZeF07tUzVKLw2hpTM/UPHPKDx9e7lO9ub7l9tRKcYWgyH6K7iJxttVTpW9541MWepC1NpmG4ps2chE9S4JP+cu8ixF7mFZRV98I8RIcqQ7UN7XWcNklH36Rg0OsVU62K3CFOVRCdj440VbyaBqMphGkuPaPcOEZP367Flo4YI656ui9THwcBq0RTfMG4JLBSMikLm0tJMy4zJXqvin6KJKT8achGGNm5+LOoxPPZwDYbveTmumSiE2HwnFsBkATUmg76uI+zynnuunPXwUEVWwkYYiZbpcZxa2JcYJgYOFTmz11yXcGbG+5MZG0/0RZ4KbW7WOFN49uZrtWBu6W9NGUNT0y2MCZLVKLKukn85eLCUyQB5ur9FEbnYLP9P03qiUhPFCzotm1/l9Uko89OlaOcBl/AbTdoSIOvCbTJNj4b1DxYX0YMyFYaI3P170YkKFhYWvVonTeKhhSkAJYp3Y9MsVX1EFp8o8l+02p2X1zUtdshF/0hEZu//vHgRdJgMa2um3QOMblLkNokzNySX8GuGAx5L/QH7PGLyx4vZqiCak1zeSztswX5pwQF6LTqbGo9vPFtwyCFXWPrPOv+0WcmIJfTYaao8IjFnARswWztg6HR+Sy0xNGrV9I3STYQ+uy8J8EPKyqb8hFeG32qCFQyqi0F0IaWOM8nqfN62qJ1fuPN8L42ZD7kGuCca4E+SznYBrn1l48v/CdtDPDlZlp4+Ign3IPpiWB4ViEWchFTZ58II6a2IS4x9aXIUT6SeSP1rx+epbTEVFjFSggJ0I2T4sCslEI1qwCC0Gbrdrz8JKQm7py/CtGlv8WxyFr88CT0TD4t4dSn/XP9LDJn6QN+I54s2lqv7NM8CMY5eCys5m8dGmlaBTFmpQ5dUJe0urS7E5LwAMJpSiKS7RNCFPbpLxafaR9v8YkLe0kuoc9dltyJbsO4bx6HkiN+YYI8DK7F3CYfzjJbL1onLjioDGh7BVo7SWb3kftgFCtCjzt82gABYY5jl8YBSFekWeReAHLe9vzQ0KVf1W/ZkUsq4gT1aP4KnCam2/AghGaaRiRUREIXQtLPSFhFVZ1Ul2TtzXgd4OXM9WL0cfam3H92vBZdQ84dXSBhwR1Fi2eoHR/koc61SZiZh1lmqt6hpbb3mQd3Fy8qZqI48yhsVasF8YPlXzoZ/JIgn6SYC/IgdhtoF9eBPQl69byX1tw7iIcj1LY3M3OVwpwRsV02YDgkrz1kqBeCCms0Jeseep0a1+7mDzKdlDj5TzFLxnmCWN1NQgKQ3ZSlzNPEweUPJkYJcGu5oSWAhLJJSIMG0hy8Orl56xyCQ+Os/rgNQYA5kWxMfxUdfs2PSlz9R3ccgmLZ2einpoy9J1ZXwRi0VXXJwVE5z/U9XwzGb/po2rA1JvNDd9K4qPMO/Isc53NqK9DPZcZP4JSljlDqVgv1oibo5hAWbpYELJp5PXdyt+QJxt+EHv8nKMkuV12BhSwxDbZBdwXagDLVS0AcIXIWOrFAYy19e81lxU1AWWbVwcFGji5hzvxglUdKW0WEmlVE645GQFAmg4Yj1iGM7Fcq+hB862D8P0spYD1J2nYQk+yIfso1JsROVugkO2SyguLBWcp4fI9rFjlGeEuxyarW/uXP22Gl1tRxbMhGkgbysQlbZ8YE9Gq5opo3R4ag2ipsbuRWJ/0Fn1ObuiuW7b734y6UR9796xDj6SxwpV0ZKDjcutti1t16nhhcYF0LVimvO0Q0XNuyPTvaee6FzCRpPYl1+xqIVQKqYmWDFtSyzJ5DRRdrQYu13jSBouNd9JvYuZtMa1WC6cNdcOwyO+GMWpVQiIVJs8jHZZNAAe2b84rs9nxfHZI5KDjWNcWxmwyZsFQcrJCfMSGxGcg/x9ryDv9VuPhX4QSJ66MzFdfUPS22tmndNe5aclCADs+FnHngmmZKe/hUBc4pm2NR9CDLKPXF4ypW7WtuHWL4Tt/FFHhzi1gla6U14/MZtLVCOzaPb+81wM43ne117DeADxpw8wkV9qglLTHG3S0j8w/HIONt7vie4i973cufIWUF84xqWQ5u4d7O9sWepnqSo3JrjN+eDVaXVAB2HiJuvz56NidYWtvJWXf+IgKZrK/EycBk9KMRLDQtJx3vBuDfNm+H6NbAi35Zl3i45vj7busxehirMh+7pOxpnmVGWH/cidHtieqr4bBp5JeWG8rI9JKQJ1M+JbTdh75dSEC+3iY59/DDkeffvBfp7+3hchK8V2LIv74fDvw15KvlDWStsPJCawL8F6l13y64aBVpC9xeZTIzqMLpQpK7kEm/H/71m6WRzRIho9tA8zH/ftvU8iu7Dih/aJlEYBs33pI8vPqbO8vclr89WikmNDC+nEQ83K9w5PriCzBFhlQc9GTltariBzgoZ/A1AP1qpzMCtvyBrNWrrgn865OnjWYzrFYm2pmjUmhfkfFGOs6bj/vv8EHrAwX7Xa78L1BLAwQUAAIACAC4tvNKD4Xayk0AAABqAAAAGwAAAHVuaXZlcnNhbC91bml2ZXJzYWwucG5nLnhtbLOxr8jNUShLLSrOzM+zVTLUM1Cyt+PlsikoSi3LTC1XqACKGekZQICSQqWtkgkStzwzpSTDVsncyBwhlpGamZ5RYqtkamIKF9QHGgkAUEsBAgAAFAACAAgAt7bzSqC4XxVlBAAABBEAAB0AAAAAAAAAAQAAAAAAAAAAAHVuaXZlcnNhbC9jb21tb25fbWVzc2FnZXMubG5nUEsBAgAAFAACAAgAt7bzSkPIPPmFBAAADBYAACcAAAAAAAAAAQAAAAAAoAQAAHVuaXZlcnNhbC9mbGFzaF9wdWJsaXNoaW5nX3NldHRpbmdzLnhtbFBLAQIAABQAAgAIALe280qUMH5muAIAAFQKAAAhAAAAAAAAAAEAAAAAAGoJAAB1bml2ZXJzYWwvZmxhc2hfc2tpbl9zZXR0aW5ncy54bWxQSwECAAAUAAIACAC3tvNKGQQLbVgEAAAdFQAAJgAAAAAAAAABAAAAAABhDAAAdW5pdmVyc2FsL2h0bWxfcHVibGlzaGluZ19zZXR0aW5ncy54bWxQSwECAAAUAAIACAC3tvNK1cxcJpUBAAAgBgAAHwAAAAAAAAABAAAAAAD9EAAAdW5pdmVyc2FsL2h0bWxfc2tpbl9zZXR0aW5ncy5qc1BLAQIAABQAAgAIALe280o9PC/RwQAAAOUBAAAaAAAAAAAAAAEAAAAAAM8SAAB1bml2ZXJzYWwvaTE4bl9wcmVzZXRzLnhtbFBLAQIAABQAAgAIALe280qmQ2VXZwAAAGsAAAAcAAAAAAAAAAEAAAAAAMgTAAB1bml2ZXJzYWwvbG9jYWxfc2V0dGluZ3MueG1sUEsBAgAAFAACAAgARJRXRyO0Tvv7AgAAsAgAABQAAAAAAAAAAQAAAAAAaRQAAHVuaXZlcnNhbC9wbGF5ZXIueG1sUEsBAgAAFAACAAgAt7bzSqtYCahECAAAfyAAACkAAAAAAAAAAQAAAAAAlhcAAHVuaXZlcnNhbC9za2luX2N1c3RvbWl6YXRpb25fc2V0dGluZ3MueG1sUEsBAgAAFAACAAgAuLbzSgrKPODnPwAAJXYAABcAAAAAAAAAAAAAAAAAISAAAHVuaXZlcnNhbC91bml2ZXJzYWwucG5nUEsBAgAAFAACAAgAuLbzSg+F2spNAAAAagAAABsAAAAAAAAAAQAAAAAAPWAAAHVuaXZlcnNhbC91bml2ZXJzYWwucG5nLnhtbFBLBQYAAAAACwALAEkDAADDYAAAAAA="/>
  <p:tag name="ISPRING_PRESENTATION_TITLE" val="57edbc9ccc5e6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_ULTRA_SCORM_COURSE_ID" val="C6649023-20CB-46EF-AFDA-1FB681D8EE2C"/>
  <p:tag name="ISPRINGCLOUDFOLDERID" val="0"/>
  <p:tag name="ISPRINGCLOUDFOLDERPATH" val="Repository"/>
  <p:tag name="ISPRINGONLINEFOLDERID" val="0"/>
  <p:tag name="ISPRINGONLINEFOLDERPATH" val="Content List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ab6556c2-39c6-4cc6-8480-3f77b46bfd2a}"/>
</p:tagLst>
</file>

<file path=ppt/theme/theme1.xml><?xml version="1.0" encoding="utf-8"?>
<a:theme xmlns:a="http://schemas.openxmlformats.org/drawingml/2006/main" name="Default Design">
  <a:themeElements>
    <a:clrScheme name="自定义 186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0070C0"/>
      </a:accent1>
      <a:accent2>
        <a:srgbClr val="4FACF3"/>
      </a:accent2>
      <a:accent3>
        <a:srgbClr val="40AFFF"/>
      </a:accent3>
      <a:accent4>
        <a:srgbClr val="4FACF3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Default Desig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CC3300"/>
        </a:dk2>
        <a:lt2>
          <a:srgbClr val="808080"/>
        </a:lt2>
        <a:accent1>
          <a:srgbClr val="FF6161"/>
        </a:accent1>
        <a:accent2>
          <a:srgbClr val="FFC319"/>
        </a:accent2>
        <a:accent3>
          <a:srgbClr val="FFFFFF"/>
        </a:accent3>
        <a:accent4>
          <a:srgbClr val="000000"/>
        </a:accent4>
        <a:accent5>
          <a:srgbClr val="FFB7B7"/>
        </a:accent5>
        <a:accent6>
          <a:srgbClr val="E7B016"/>
        </a:accent6>
        <a:hlink>
          <a:srgbClr val="A8D02A"/>
        </a:hlink>
        <a:folHlink>
          <a:srgbClr val="5CB1F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6666"/>
        </a:dk2>
        <a:lt2>
          <a:srgbClr val="808080"/>
        </a:lt2>
        <a:accent1>
          <a:srgbClr val="F8A230"/>
        </a:accent1>
        <a:accent2>
          <a:srgbClr val="5CACE2"/>
        </a:accent2>
        <a:accent3>
          <a:srgbClr val="FFFFFF"/>
        </a:accent3>
        <a:accent4>
          <a:srgbClr val="000000"/>
        </a:accent4>
        <a:accent5>
          <a:srgbClr val="FBCEAD"/>
        </a:accent5>
        <a:accent6>
          <a:srgbClr val="539BCD"/>
        </a:accent6>
        <a:hlink>
          <a:srgbClr val="E569A7"/>
        </a:hlink>
        <a:folHlink>
          <a:srgbClr val="95D84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66"/>
        </a:dk2>
        <a:lt2>
          <a:srgbClr val="808080"/>
        </a:lt2>
        <a:accent1>
          <a:srgbClr val="8EEA3A"/>
        </a:accent1>
        <a:accent2>
          <a:srgbClr val="F97B90"/>
        </a:accent2>
        <a:accent3>
          <a:srgbClr val="FFFFFF"/>
        </a:accent3>
        <a:accent4>
          <a:srgbClr val="000000"/>
        </a:accent4>
        <a:accent5>
          <a:srgbClr val="C6F3AE"/>
        </a:accent5>
        <a:accent6>
          <a:srgbClr val="E26F82"/>
        </a:accent6>
        <a:hlink>
          <a:srgbClr val="5DC2F5"/>
        </a:hlink>
        <a:folHlink>
          <a:srgbClr val="FFA41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:r="http://schemas.openxmlformats.org/officeDocument/2006/relationships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:r="http://schemas.openxmlformats.org/officeDocument/2006/relationships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:r="http://schemas.openxmlformats.org/officeDocument/2006/relationships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841</Words>
  <Application>Microsoft Office PowerPoint</Application>
  <PresentationFormat>自定义</PresentationFormat>
  <Paragraphs>59</Paragraphs>
  <Slides>12</Slides>
  <Notes>2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3" baseType="lpstr">
      <vt:lpstr>Default Design</vt:lpstr>
      <vt:lpstr>PowerPoint 演示文稿</vt:lpstr>
      <vt:lpstr>新课引入</vt:lpstr>
      <vt:lpstr>探究新知</vt:lpstr>
      <vt:lpstr>探究新知</vt:lpstr>
      <vt:lpstr>噪声的危害</vt:lpstr>
      <vt:lpstr>探究新知</vt:lpstr>
      <vt:lpstr>探究新知</vt:lpstr>
      <vt:lpstr>探究新知</vt:lpstr>
      <vt:lpstr>探究新知</vt:lpstr>
      <vt:lpstr>探究新知</vt:lpstr>
      <vt:lpstr>探究新知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cp:lastModifiedBy>User</cp:lastModifiedBy>
  <cp:revision>1</cp:revision>
  <dcterms:created xsi:type="dcterms:W3CDTF">2008-03-10T09:13:00Z</dcterms:created>
  <dcterms:modified xsi:type="dcterms:W3CDTF">2020-08-06T01:23:08Z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2052-11.1.0.9828</vt:lpwstr>
  </property>
</Properties>
</file>