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8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188085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44" y="-84"/>
      </p:cViewPr>
      <p:guideLst>
        <p:guide orient="horz" pos="2160"/>
        <p:guide pos="374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373CB-8363-474F-8C77-A38C110FFA63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685800"/>
            <a:ext cx="59404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CD5B1-33D7-43BA-91A2-7988544C37B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24744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备注占位符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39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57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91064" y="2130426"/>
            <a:ext cx="10098723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82128" y="3886200"/>
            <a:ext cx="8316595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613616" y="274639"/>
            <a:ext cx="2673191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94042" y="274639"/>
            <a:ext cx="782156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68206" y="914400"/>
            <a:ext cx="9549116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68206" y="3560400"/>
            <a:ext cx="9549116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7482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873" y="608400"/>
            <a:ext cx="10689257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92873" y="1490400"/>
            <a:ext cx="10689257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3317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39993" y="3848400"/>
            <a:ext cx="7570534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39993" y="4615200"/>
            <a:ext cx="7570534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4538964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873" y="608400"/>
            <a:ext cx="10689257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92873" y="1501200"/>
            <a:ext cx="5044684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47971" y="1501200"/>
            <a:ext cx="5044684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37674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873" y="608400"/>
            <a:ext cx="10689257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92873" y="1429200"/>
            <a:ext cx="5206058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92873" y="1854000"/>
            <a:ext cx="5206058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076608" y="1421729"/>
            <a:ext cx="5206058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076608" y="1854000"/>
            <a:ext cx="5206058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>
                <a:sym typeface="+mn-ea"/>
              </a:rPr>
              <a:t>单击此处编辑母版文本样式</a:t>
            </a:r>
          </a:p>
          <a:p>
            <a:pPr lvl="1"/>
            <a:r>
              <a:rPr>
                <a:sym typeface="+mn-ea"/>
              </a:rPr>
              <a:t>第二级</a:t>
            </a:r>
          </a:p>
          <a:p>
            <a:pPr lvl="2"/>
            <a:r>
              <a:rPr>
                <a:sym typeface="+mn-ea"/>
              </a:rPr>
              <a:t>第三级</a:t>
            </a:r>
          </a:p>
          <a:p>
            <a:pPr lvl="3"/>
            <a:r>
              <a:rPr>
                <a:sym typeface="+mn-ea"/>
              </a:rPr>
              <a:t>第四级</a:t>
            </a:r>
          </a:p>
          <a:p>
            <a:pPr lvl="4"/>
            <a:r>
              <a:rPr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7282499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92873" y="608400"/>
            <a:ext cx="10689257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21481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17699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92873" y="1555200"/>
            <a:ext cx="5099525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188332" y="1555200"/>
            <a:ext cx="5093798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9400476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9973600" y="914400"/>
            <a:ext cx="1017356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891064" y="914400"/>
            <a:ext cx="8935194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62341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92873" y="774000"/>
            <a:ext cx="10692765" cy="5482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val="143242554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68206" y="2484000"/>
            <a:ext cx="9549116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68206" y="3560400"/>
            <a:ext cx="9549116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</p:spTree>
    <p:extLst>
      <p:ext uri="{BB962C8B-B14F-4D97-AF65-F5344CB8AC3E}">
        <p14:creationId xmlns:p14="http://schemas.microsoft.com/office/powerpoint/2010/main" val="42791588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38505" y="4406901"/>
            <a:ext cx="1009872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38505" y="2906713"/>
            <a:ext cx="1009872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94043" y="1600201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39432" y="1600201"/>
            <a:ext cx="52473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2" y="1535113"/>
            <a:ext cx="524943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4042" y="2174875"/>
            <a:ext cx="524943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035307" y="1535113"/>
            <a:ext cx="525150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035307" y="2174875"/>
            <a:ext cx="525150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4043" y="273050"/>
            <a:ext cx="390871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45082" y="273051"/>
            <a:ext cx="66417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4043" y="1435101"/>
            <a:ext cx="390871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8730" y="4800600"/>
            <a:ext cx="712851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28730" y="612775"/>
            <a:ext cx="712851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28730" y="5367338"/>
            <a:ext cx="712851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13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594043" y="274638"/>
            <a:ext cx="106927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94043" y="1600201"/>
            <a:ext cx="10692765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594043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2021/2/23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59291" y="6356351"/>
            <a:ext cx="37622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514609" y="6356351"/>
            <a:ext cx="27721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9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592873" y="608400"/>
            <a:ext cx="10689257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592873" y="1490400"/>
            <a:ext cx="10689257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596381" y="6314400"/>
            <a:ext cx="2631094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2021/2/23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010956" y="6314400"/>
            <a:ext cx="3858938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651036" y="6314400"/>
            <a:ext cx="2631094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custDataLst>
      <p:tags r:id="rId13"/>
    </p:custDataLst>
    <p:extLst>
      <p:ext uri="{BB962C8B-B14F-4D97-AF65-F5344CB8AC3E}">
        <p14:creationId xmlns:p14="http://schemas.microsoft.com/office/powerpoint/2010/main" val="305447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ct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7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80.xml"/><Relationship Id="rId1" Type="http://schemas.openxmlformats.org/officeDocument/2006/relationships/tags" Target="../tags/tag7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8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2.xml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6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8.xml"/><Relationship Id="rId4" Type="http://schemas.openxmlformats.org/officeDocument/2006/relationships/image" Target="file:///C:\Documents%20and%20Settings\Administrator\&#26700;&#38754;\W&#27827;&#21271;&#29289;&#29702;&#38754;&#23545;&#38754;\EP475A.ti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18.xml"/><Relationship Id="rId1" Type="http://schemas.openxmlformats.org/officeDocument/2006/relationships/tags" Target="../tags/tag6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tags" Target="../tags/tag7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tags" Target="../tags/tag73.xml"/><Relationship Id="rId1" Type="http://schemas.openxmlformats.org/officeDocument/2006/relationships/tags" Target="../tags/tag72.xml"/><Relationship Id="rId6" Type="http://schemas.openxmlformats.org/officeDocument/2006/relationships/image" Target="../media/image6.png"/><Relationship Id="rId5" Type="http://schemas.openxmlformats.org/officeDocument/2006/relationships/image" Target="file:///C:\Documents%20and%20Settings\Administrator\&#26700;&#38754;\W&#27827;&#21271;&#29289;&#29702;&#38754;&#23545;&#38754;\EP477.TIF" TargetMode="Externa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file:///C:\Documents%20and%20Settings\Administrator\&#26700;&#38754;\W&#27827;&#21271;&#29289;&#29702;&#38754;&#23545;&#38754;\EP480.TIF" TargetMode="Externa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6" Type="http://schemas.openxmlformats.org/officeDocument/2006/relationships/image" Target="../media/image8.png"/><Relationship Id="rId5" Type="http://schemas.openxmlformats.org/officeDocument/2006/relationships/image" Target="file:///C:\Documents%20and%20Settings\Administrator\&#26700;&#38754;\W&#27827;&#21271;&#29289;&#29702;&#38754;&#23545;&#38754;\EP479.TIF" TargetMode="Externa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zh-CN" altLang="zh-CN" dirty="0">
                <a:solidFill>
                  <a:srgbClr val="0070C0"/>
                </a:solidFill>
              </a:rPr>
              <a:t>第十二讲  物态变化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8648889" y="5751195"/>
            <a:ext cx="2983207" cy="712470"/>
          </a:xfrm>
        </p:spPr>
        <p:txBody>
          <a:bodyPr>
            <a:noAutofit/>
          </a:bodyPr>
          <a:lstStyle/>
          <a:p>
            <a:r>
              <a:rPr lang="zh-CN" altLang="en-US" sz="3200"/>
              <a:t>一轮系统复习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16638463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657601" y="976551"/>
            <a:ext cx="10565470" cy="607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8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练习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如图甲所示为某物质的熔化图像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根据图像可知</a:t>
            </a: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2019557" y="1475146"/>
          <a:ext cx="7920567" cy="2774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文档" r:id="rId4" imgW="3839210" imgH="1311910" progId="">
                  <p:embed/>
                </p:oleObj>
              </mc:Choice>
              <mc:Fallback>
                <p:oleObj name="文档" r:id="rId4" imgW="3839210" imgH="131191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019557" y="1475146"/>
                        <a:ext cx="7920567" cy="27743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973364" y="4249420"/>
            <a:ext cx="9934123" cy="230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该物质是非晶体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第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min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该物质处于液态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若将装有冰水混合物的试管放入正在熔化的该物质中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如图乙所示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则试管内冰的质量会逐渐增加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图乙中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冰水混合物的内能会逐渐增加</a:t>
            </a:r>
            <a:endParaRPr lang="zh-CN" altLang="zh-CN" sz="2400">
              <a:solidFill>
                <a:srgbClr val="000000"/>
              </a:solidFill>
              <a:latin typeface="Times New Roman" panose="02020603050405020304" pitchFamily="18" charset="0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689728" y="1000763"/>
            <a:ext cx="632408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>
                <a:solidFill>
                  <a:srgbClr val="FF0000"/>
                </a:solidFill>
              </a:rPr>
              <a:t>C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144911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896456" y="985374"/>
            <a:ext cx="7931980" cy="5355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如图所示的四幅图像中能反映晶体凝固特点的是</a:t>
            </a: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 )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1200275" y="2005117"/>
          <a:ext cx="7920567" cy="4032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文档" r:id="rId4" imgW="3839210" imgH="1905000" progId="">
                  <p:embed/>
                </p:oleObj>
              </mc:Choice>
              <mc:Fallback>
                <p:oleObj name="文档" r:id="rId4" imgW="3839210" imgH="190500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200275" y="2005117"/>
                        <a:ext cx="7920567" cy="40320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8072173" y="997585"/>
            <a:ext cx="293927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>
                <a:solidFill>
                  <a:srgbClr val="FF0000"/>
                </a:solidFill>
              </a:rPr>
              <a:t>D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646052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83811" y="433055"/>
            <a:ext cx="10913075" cy="12922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en-US" altLang="zh-CN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</a:t>
            </a:r>
            <a:r>
              <a:rPr lang="zh-CN" altLang="en-US" sz="32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(多选)在探究石蜡和海波的熔化规律时,小琴根据实验目的,进行了认真规范的实验,获得的实验数据如下表所示。则下列四个选项中,判断正确的是</a:t>
            </a:r>
            <a:r>
              <a:rPr lang="zh-CN" altLang="en-US" sz="2400" kern="0" spc="302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　　)</a:t>
            </a:r>
            <a:endParaRPr lang="zh-CN" altLang="en-US" sz="2400">
              <a:solidFill>
                <a:srgbClr val="000000"/>
              </a:solidFill>
            </a:endParaRPr>
          </a:p>
        </p:txBody>
      </p:sp>
      <p:graphicFrame>
        <p:nvGraphicFramePr>
          <p:cNvPr id="3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69527" y="1897511"/>
          <a:ext cx="11146341" cy="1714500"/>
        </p:xfrm>
        <a:graphic>
          <a:graphicData uri="http://schemas.openxmlformats.org/drawingml/2006/table">
            <a:tbl>
              <a:tblPr/>
              <a:tblGrid>
                <a:gridCol w="1764182"/>
                <a:gridCol w="544539"/>
                <a:gridCol w="803195"/>
                <a:gridCol w="803814"/>
                <a:gridCol w="802576"/>
                <a:gridCol w="803814"/>
                <a:gridCol w="803195"/>
                <a:gridCol w="803814"/>
                <a:gridCol w="803814"/>
                <a:gridCol w="803195"/>
                <a:gridCol w="803195"/>
                <a:gridCol w="803195"/>
                <a:gridCol w="803814"/>
              </a:tblGrid>
              <a:tr h="571500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加热时间/min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10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11</a:t>
                      </a:r>
                    </a:p>
                  </a:txBody>
                  <a:tcPr marL="59404" marR="59404" marT="60960" marB="60960"/>
                </a:tc>
              </a:tr>
              <a:tr h="571500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石蜡的温度/℃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41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42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44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46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47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49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51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52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54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56</a:t>
                      </a:r>
                    </a:p>
                  </a:txBody>
                  <a:tcPr marL="59404" marR="59404" marT="60960" marB="60960"/>
                </a:tc>
              </a:tr>
              <a:tr h="571500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海波的温度/℃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40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42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44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46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50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53</a:t>
                      </a:r>
                    </a:p>
                  </a:txBody>
                  <a:tcPr marL="59404" marR="59404" marT="60960" marB="60960"/>
                </a:tc>
              </a:tr>
            </a:tbl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483859" y="4000507"/>
            <a:ext cx="10913075" cy="22155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A.石蜡是非晶体</a:t>
            </a:r>
            <a:endParaRPr lang="zh-CN" altLang="en-US" sz="32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B.海波熔化时的温度是48 ℃</a:t>
            </a:r>
            <a:endParaRPr lang="zh-CN" altLang="en-US" sz="32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C.海波在熔化过程中不需要吸热</a:t>
            </a:r>
            <a:endParaRPr lang="zh-CN" altLang="en-US" sz="32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D.42 ℃时,海波的状态是固态</a:t>
            </a:r>
          </a:p>
        </p:txBody>
      </p:sp>
    </p:spTree>
    <p:extLst>
      <p:ext uri="{BB962C8B-B14F-4D97-AF65-F5344CB8AC3E}">
        <p14:creationId xmlns:p14="http://schemas.microsoft.com/office/powerpoint/2010/main" val="23632569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19325" y="342250"/>
            <a:ext cx="10913075" cy="49002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4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、图甲是观察物质熔化和凝固现象的实验装置,图乙是根据实验数据绘制的温度随</a:t>
            </a:r>
            <a:r>
              <a:rPr sz="2400">
                <a:solidFill>
                  <a:srgbClr val="000000"/>
                </a:solidFill>
              </a:rPr>
              <a:t/>
            </a:r>
            <a:br>
              <a:rPr sz="2400">
                <a:solidFill>
                  <a:srgbClr val="000000"/>
                </a:solidFill>
              </a:rPr>
            </a:b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时间变化的图像。</a:t>
            </a:r>
            <a:endParaRPr lang="en-US" altLang="zh-CN" sz="1855" kern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endParaRPr lang="en-US" altLang="zh-CN" sz="1855" kern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endParaRPr lang="en-US" altLang="zh-CN" sz="1855" kern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endParaRPr lang="en-US" altLang="zh-CN" sz="1855" kern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endParaRPr lang="en-US" altLang="zh-CN" sz="1855" kern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ts val="3235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(1)安装图甲所示的器材时,应先确定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(选填“铁棒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”“铁夹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”或“铁圈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”)的位置。实验中,需要观察试管内物质的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,并记录温度和加热时间。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3" name="图片 3" descr="textimage22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59543" y="1009006"/>
            <a:ext cx="5383548" cy="2945103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619325" y="5380370"/>
            <a:ext cx="10913075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(2)分析图乙可知:该物质的凝固点为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;该物质第40 min的内能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(选填“大于”“等于”或“小于”)第20 min的内能。</a:t>
            </a:r>
            <a:endParaRPr lang="zh-CN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8017258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83811" y="328915"/>
            <a:ext cx="10913075" cy="695261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5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、图甲是“探究海波熔化时温度的变化规律”的实验装置。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(1)图乙温度计的示数为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℃。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(2)图丙是根据实验数据描绘出的海波温度随时间变化的图像,海波熔化过程对应图线中的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段(选填“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AB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”或“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BC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”),其熔点为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℃。熔化过程中海波吸收的热量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放出的热量(选填“大于”“小于”或“等于”)。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(3)用质量为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400" kern="0" baseline="-1500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的海波做实验,绘制的海波的温度随时间变化的图线如图丁中的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。若用质量为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400" kern="0" baseline="-1500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400" kern="0" baseline="-1500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&gt;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m</a:t>
            </a:r>
            <a:r>
              <a:rPr lang="zh-CN" altLang="en-US" sz="2400" kern="0" baseline="-1500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1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)的海波做实验,得到的图线可能是图丁中的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(选填“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”“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c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”或“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d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”)。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10920" kern="0" spc="48511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r>
              <a:rPr lang="zh-CN" altLang="en-US" sz="1855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3" name="图片 3" descr="textimage8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1734" y="4374523"/>
            <a:ext cx="6809143" cy="218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220747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矩形 1"/>
          <p:cNvSpPr>
            <a:spLocks noChangeArrowheads="1"/>
          </p:cNvSpPr>
          <p:nvPr/>
        </p:nvSpPr>
        <p:spPr bwMode="auto">
          <a:xfrm>
            <a:off x="585379" y="566420"/>
            <a:ext cx="5192922" cy="583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考点</a:t>
            </a:r>
            <a:r>
              <a:rPr lang="en-US" altLang="zh-CN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4   </a:t>
            </a:r>
            <a:r>
              <a:rPr lang="zh-CN" altLang="en-US" sz="32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汽化的两种方式</a:t>
            </a: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48380" y="1576745"/>
          <a:ext cx="10594982" cy="40136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5178"/>
                <a:gridCol w="1535505"/>
                <a:gridCol w="4299413"/>
                <a:gridCol w="3454885"/>
              </a:tblGrid>
              <a:tr h="629411">
                <a:tc gridSpan="2"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1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两种方式</a:t>
                      </a:r>
                    </a:p>
                  </a:txBody>
                  <a:tcPr marL="89101" marR="89101" marT="46462" marB="46462" anchor="ctr" anchorCtr="1"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1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蒸发</a:t>
                      </a:r>
                    </a:p>
                  </a:txBody>
                  <a:tcPr marL="89101" marR="89101" marT="46462" marB="46462" anchor="ctr" anchorCtr="1"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1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沸腾</a:t>
                      </a:r>
                    </a:p>
                  </a:txBody>
                  <a:tcPr marL="89101" marR="89101" marT="46462" marB="46462" anchor="ctr" anchorCtr="1">
                    <a:noFill/>
                  </a:tcPr>
                </a:tc>
              </a:tr>
              <a:tr h="726743">
                <a:tc rowSpan="3"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1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不同点</a:t>
                      </a:r>
                    </a:p>
                  </a:txBody>
                  <a:tcPr marL="89101" marR="89101" marT="46462" marB="46462" anchor="ctr" anchorCtr="1"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发生条件</a:t>
                      </a:r>
                    </a:p>
                  </a:txBody>
                  <a:tcPr marL="89101" marR="89101" marT="46462" marB="46462" anchor="ctr" anchorCtr="1"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在</a:t>
                      </a:r>
                      <a:r>
                        <a:rPr lang="en-US" altLang="zh-CN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温度下</a:t>
                      </a:r>
                    </a:p>
                  </a:txBody>
                  <a:tcPr marL="89101" marR="89101" marT="46462" marB="46462" anchor="ctr" anchorCtr="1"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达到</a:t>
                      </a:r>
                      <a:r>
                        <a:rPr lang="en-US" altLang="zh-CN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，持续吸热</a:t>
                      </a:r>
                    </a:p>
                  </a:txBody>
                  <a:tcPr marL="89101" marR="89101" marT="46462" marB="46462" anchor="ctr" anchorCtr="1"/>
                </a:tc>
              </a:tr>
              <a:tr h="1270635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影响因素</a:t>
                      </a:r>
                    </a:p>
                  </a:txBody>
                  <a:tcPr marL="89101" marR="89101" marT="46462" marB="46462" anchor="ctr" anchorCtr="1"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液体上方的空气流动速度、</a:t>
                      </a:r>
                      <a:r>
                        <a:rPr lang="en-US" altLang="zh-CN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en-US" altLang="zh-CN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</a:t>
                      </a:r>
                      <a:endParaRPr lang="zh-CN" altLang="en-US" sz="2400" b="0" i="0" u="non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101" marR="89101" marT="46462" marB="46462" anchor="ctr" anchorCtr="1"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供热快慢、气压高低</a:t>
                      </a:r>
                    </a:p>
                  </a:txBody>
                  <a:tcPr marL="89101" marR="89101" marT="46462" marB="46462" anchor="ctr" anchorCtr="1"/>
                </a:tc>
              </a:tr>
              <a:tr h="726743">
                <a:tc vMerge="1">
                  <a:txBody>
                    <a:bodyPr/>
                    <a:lstStyle/>
                    <a:p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举例</a:t>
                      </a:r>
                    </a:p>
                  </a:txBody>
                  <a:tcPr marL="89101" marR="89101" marT="46462" marB="46462" anchor="ctr" anchorCtr="1"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夏天教室洒的水慢慢变干</a:t>
                      </a:r>
                    </a:p>
                  </a:txBody>
                  <a:tcPr marL="89101" marR="89101" marT="46462" marB="46462" anchor="ctr" anchorCtr="1"/>
                </a:tc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烧开水</a:t>
                      </a:r>
                    </a:p>
                  </a:txBody>
                  <a:tcPr marL="89101" marR="89101" marT="46462" marB="46462" anchor="ctr" anchorCtr="1"/>
                </a:tc>
              </a:tr>
              <a:tr h="647941">
                <a:tc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1" i="0" u="none" kern="1200" baseline="0">
                          <a:solidFill>
                            <a:schemeClr val="tx1"/>
                          </a:solidFill>
                          <a:latin typeface="黑体" panose="02010609060101010101" pitchFamily="2" charset="-122"/>
                          <a:ea typeface="黑体" panose="02010609060101010101" pitchFamily="2" charset="-122"/>
                          <a:cs typeface="Times New Roman" panose="02020603050405020304" pitchFamily="18" charset="0"/>
                        </a:rPr>
                        <a:t>相同点</a:t>
                      </a:r>
                    </a:p>
                  </a:txBody>
                  <a:tcPr marL="89101" marR="89101" marT="46462" marB="46462" anchor="ctr" anchorCtr="1"/>
                </a:tc>
                <a:tc gridSpan="3">
                  <a:txBody>
                    <a:bodyPr/>
                    <a:lstStyle/>
                    <a:p>
                      <a:pPr marL="0" indent="0" algn="l" defTabSz="91440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None/>
                      </a:pP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都是</a:t>
                      </a:r>
                      <a:r>
                        <a:rPr lang="en-US" altLang="zh-CN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</a:t>
                      </a:r>
                      <a:r>
                        <a:rPr lang="zh-CN" altLang="en-US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现象，都需</a:t>
                      </a:r>
                      <a:r>
                        <a:rPr lang="en-US" altLang="zh-CN" sz="2400" b="0" i="0" u="none" kern="1200" baseline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</a:t>
                      </a:r>
                      <a:endParaRPr lang="zh-CN" altLang="en-US" sz="2400" b="0" i="0" u="none" kern="1200" baseline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89101" marR="89101" marT="46462" marB="46462" anchor="ctr" anchorCtr="1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anchor="ctr" anchorCtr="1"/>
                </a:tc>
              </a:tr>
            </a:tbl>
          </a:graphicData>
        </a:graphic>
      </p:graphicFrame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4990550" y="2338179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任何</a:t>
            </a: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8691474" y="2351431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沸点</a:t>
            </a:r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3735350" y="3634288"/>
            <a:ext cx="1731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液体的温度</a:t>
            </a:r>
          </a:p>
        </p:txBody>
      </p:sp>
      <p:sp>
        <p:nvSpPr>
          <p:cNvPr id="7" name="矩形 6"/>
          <p:cNvSpPr>
            <a:spLocks noChangeArrowheads="1"/>
          </p:cNvSpPr>
          <p:nvPr/>
        </p:nvSpPr>
        <p:spPr bwMode="auto">
          <a:xfrm>
            <a:off x="5700063" y="3630865"/>
            <a:ext cx="204094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液体的表面积</a:t>
            </a: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419389" y="5044481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汽化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7664778" y="5044481"/>
            <a:ext cx="8034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吸热</a:t>
            </a:r>
          </a:p>
        </p:txBody>
      </p:sp>
      <p:sp>
        <p:nvSpPr>
          <p:cNvPr id="2" name="矩形 1"/>
          <p:cNvSpPr/>
          <p:nvPr/>
        </p:nvSpPr>
        <p:spPr>
          <a:xfrm>
            <a:off x="7391838" y="779861"/>
            <a:ext cx="36503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沸点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：液体沸腾时的温度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897872" y="5988053"/>
            <a:ext cx="7953363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2. </a:t>
            </a:r>
            <a:r>
              <a:rPr lang="zh-CN" altLang="en-US" sz="2400">
                <a:solidFill>
                  <a:srgbClr val="000000"/>
                </a:solidFill>
                <a:ea typeface="黑体" panose="02010609060101010101" pitchFamily="2" charset="-122"/>
              </a:rPr>
              <a:t>液化的两种方式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——________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温度和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体积．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418753" y="5878833"/>
            <a:ext cx="7994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压缩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4333418" y="5878833"/>
            <a:ext cx="81000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降低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47468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>
            <a:spLocks noChangeAspect="1"/>
          </p:cNvSpPr>
          <p:nvPr/>
        </p:nvSpPr>
        <p:spPr>
          <a:xfrm>
            <a:off x="837053" y="1164169"/>
            <a:ext cx="8454559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练习：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如图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家中烧开水时会看到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白气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下列说法正确的是</a:t>
            </a: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  )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2382269" y="2029410"/>
          <a:ext cx="7920567" cy="19941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文档" r:id="rId4" imgW="3839210" imgH="943610" progId="">
                  <p:embed/>
                </p:oleObj>
              </mc:Choice>
              <mc:Fallback>
                <p:oleObj name="文档" r:id="rId4" imgW="3839210" imgH="94361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2382269" y="2029410"/>
                        <a:ext cx="7920567" cy="199416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矩形 8"/>
          <p:cNvSpPr>
            <a:spLocks noChangeAspect="1"/>
          </p:cNvSpPr>
          <p:nvPr/>
        </p:nvSpPr>
        <p:spPr>
          <a:xfrm>
            <a:off x="589533" y="3047737"/>
            <a:ext cx="10982714" cy="2932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它是水沸腾时产生的水蒸气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它是水蒸气和空气的混合物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它是水蒸气液化成的小水珠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它是水蒸气凝固成的小水珠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zh-CN" altLang="zh-CN" sz="2200">
              <a:solidFill>
                <a:srgbClr val="FF00FF"/>
              </a:solidFill>
              <a:ea typeface="黑体" panose="0201060906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>
                <a:solidFill>
                  <a:srgbClr val="FF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【解析】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我们看到的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白气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实际上是液态的水。首先壶内的水汽化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沸腾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成水蒸气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从壶嘴喷出来热的水蒸气遇冷液化成水滴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即是我们所看到的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白气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”,C</a:t>
            </a:r>
            <a:r>
              <a:rPr lang="zh-CN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项正确。</a:t>
            </a:r>
            <a:endParaRPr lang="zh-CN" altLang="zh-CN" sz="2200">
              <a:solidFill>
                <a:srgbClr val="FF0000"/>
              </a:solidFill>
              <a:latin typeface="Times New Roman" panose="02020603050405020304" pitchFamily="18" charset="0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2456498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83811" y="370825"/>
            <a:ext cx="10913075" cy="463232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、小明“探究水沸腾时温度变化的特点”的实验装置如图甲所示。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(1)当水温上升到90 ℃时,小明每隔0.5 min记录一次温度,然后绘制了温度随时间变化的图像,如图乙所示。从图像中可知水的沸点是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℃。停止加热,小明发现水不能继续沸腾,说明水在沸腾过程中不断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    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7740" kern="0" spc="5295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ts val="1570"/>
              </a:spcBef>
            </a:pPr>
            <a:r>
              <a:rPr lang="zh-CN" altLang="en-US" sz="1855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                    甲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3" name="图片 3" descr="textimage23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937" y="3002275"/>
            <a:ext cx="1696628" cy="1917520"/>
          </a:xfrm>
          <a:prstGeom prst="rect">
            <a:avLst/>
          </a:prstGeom>
        </p:spPr>
      </p:pic>
      <p:sp>
        <p:nvSpPr>
          <p:cNvPr id="4" name="TextBox 2"/>
          <p:cNvSpPr txBox="1"/>
          <p:nvPr/>
        </p:nvSpPr>
        <p:spPr>
          <a:xfrm>
            <a:off x="483772" y="1763015"/>
            <a:ext cx="10913075" cy="5095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13615" kern="0" spc="30737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ts val="3235"/>
              </a:spcBef>
            </a:pPr>
            <a:r>
              <a:rPr lang="zh-CN" altLang="en-US" sz="1855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                                                                                                       乙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1855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2)结合甲、乙两图,请你对本实验提出一条改进建议: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,改进后的好处是: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　　    　　　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。(写出一条即可)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5" name="图片 3" descr="textimage24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39685" y="2815586"/>
            <a:ext cx="4485552" cy="2512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08609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660786" y="634073"/>
            <a:ext cx="10913075" cy="56762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3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、小明利用如图甲所示的实验装置观察水的沸腾。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pc="33662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 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ts val="3235"/>
              </a:spcBef>
            </a:pPr>
            <a:endParaRPr lang="zh-CN" altLang="en-US" sz="2400" kern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3235"/>
              </a:spcBef>
            </a:pPr>
            <a:endParaRPr lang="zh-CN" altLang="en-US" sz="2400" kern="0" smtClean="0">
              <a:solidFill>
                <a:srgbClr val="000000"/>
              </a:solidFill>
              <a:latin typeface="Times New Roman" panose="02020603050405020304" pitchFamily="65" charset="-122"/>
              <a:ea typeface="宋体" panose="02010600030101010101" pitchFamily="2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ts val="3235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(1)组装器材时,应先固定图甲中的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(选填“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A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”或“</a:t>
            </a:r>
            <a:r>
              <a:rPr lang="zh-CN" altLang="en-US" sz="2400" i="1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B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”)。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(2)安装好实验器材后,为缩短实验时间,小明在烧杯中倒入热水,温度计示数如图乙所示,此时温度计的示数</a:t>
            </a:r>
            <a:b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</a:b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为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℃。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3" name="图片 3" descr="textimage29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2289" y="1243968"/>
            <a:ext cx="5328437" cy="278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460346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483811" y="526397"/>
            <a:ext cx="10913075" cy="11074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(3)在水温升高到90 ℃后,小明每隔1 min观察1次温度计的示数,记录在表中,直至水沸腾,如此持续3 min后停止读数。</a:t>
            </a:r>
          </a:p>
        </p:txBody>
      </p:sp>
      <p:graphicFrame>
        <p:nvGraphicFramePr>
          <p:cNvPr id="3" name="表格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701625" y="1904495"/>
          <a:ext cx="10445247" cy="1805940"/>
        </p:xfrm>
        <a:graphic>
          <a:graphicData uri="http://schemas.openxmlformats.org/drawingml/2006/table">
            <a:tbl>
              <a:tblPr/>
              <a:tblGrid>
                <a:gridCol w="1044525"/>
                <a:gridCol w="1044525"/>
                <a:gridCol w="1044525"/>
                <a:gridCol w="1044525"/>
                <a:gridCol w="1044525"/>
                <a:gridCol w="1044525"/>
                <a:gridCol w="1044525"/>
                <a:gridCol w="1044525"/>
                <a:gridCol w="1044525"/>
                <a:gridCol w="1044525"/>
              </a:tblGrid>
              <a:tr h="971550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时间/</a:t>
                      </a:r>
                      <a:b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</a:b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min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0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1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2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3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4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5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6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7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8</a:t>
                      </a:r>
                    </a:p>
                  </a:txBody>
                  <a:tcPr marL="59404" marR="59404" marT="60960" marB="60960"/>
                </a:tc>
              </a:tr>
              <a:tr h="834390"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温度/℃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90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92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94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96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98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99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99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 </a:t>
                      </a:r>
                    </a:p>
                  </a:txBody>
                  <a:tcPr marL="59404" marR="59404" marT="60960" marB="60960"/>
                </a:tc>
                <a:tc>
                  <a:txBody>
                    <a:bodyPr/>
                    <a:lstStyle/>
                    <a:p>
                      <a:pPr algn="ctr" eaLnBrk="0" latinLnBrk="1" hangingPunct="0">
                        <a:lnSpc>
                          <a:spcPct val="150000"/>
                        </a:lnSpc>
                        <a:spcBef>
                          <a:spcPct val="0"/>
                        </a:spcBef>
                      </a:pPr>
                      <a:r>
                        <a:rPr lang="zh-CN" altLang="en-US" sz="1855" kern="0" smtClean="0">
                          <a:solidFill>
                            <a:srgbClr val="000000"/>
                          </a:solidFill>
                          <a:latin typeface="Times New Roman" panose="02020603050405020304" pitchFamily="65" charset="-122"/>
                          <a:ea typeface="宋体" panose="02010600030101010101" pitchFamily="2" charset="-122"/>
                        </a:rPr>
                        <a:t>99</a:t>
                      </a:r>
                    </a:p>
                  </a:txBody>
                  <a:tcPr marL="59404" marR="59404" marT="60960" marB="60960"/>
                </a:tc>
              </a:tr>
            </a:tbl>
          </a:graphicData>
        </a:graphic>
      </p:graphicFrame>
      <p:sp>
        <p:nvSpPr>
          <p:cNvPr id="4" name="TextBox 2"/>
          <p:cNvSpPr txBox="1"/>
          <p:nvPr/>
        </p:nvSpPr>
        <p:spPr>
          <a:xfrm>
            <a:off x="467722" y="4081762"/>
            <a:ext cx="10913075" cy="19202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①在第7 min小明忘记记录数据,此时的水温应为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℃。</a:t>
            </a:r>
            <a:endParaRPr lang="zh-CN" altLang="en-US" sz="2400">
              <a:solidFill>
                <a:srgbClr val="000000"/>
              </a:solidFill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②小明观察到:沸腾时水中气泡的情形为图丙中</a:t>
            </a:r>
            <a:r>
              <a:rPr lang="zh-CN" altLang="en-US" sz="2400" u="sng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　　    </a:t>
            </a:r>
            <a:r>
              <a:rPr lang="zh-CN" altLang="en-US" sz="2400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图(选填“C”或“D”)。</a:t>
            </a:r>
            <a:endParaRPr lang="zh-CN" altLang="en-US" sz="2400">
              <a:solidFill>
                <a:srgbClr val="000000"/>
              </a:solidFill>
            </a:endParaRPr>
          </a:p>
          <a:p>
            <a:pPr algn="ctr" eaLnBrk="0" latinLnBrk="1" hangingPunct="0">
              <a:lnSpc>
                <a:spcPct val="150000"/>
              </a:lnSpc>
              <a:spcBef>
                <a:spcPts val="2990"/>
              </a:spcBef>
            </a:pPr>
            <a:r>
              <a:rPr lang="zh-CN" altLang="en-US" sz="1855" kern="0" smtClean="0">
                <a:solidFill>
                  <a:srgbClr val="000000"/>
                </a:solidFill>
                <a:latin typeface="Times New Roman" panose="02020603050405020304" pitchFamily="65" charset="-122"/>
                <a:ea typeface="宋体" panose="02010600030101010101" pitchFamily="2" charset="-122"/>
              </a:rPr>
              <a:t>丁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5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0148226" y="11760200"/>
            <a:ext cx="321773" cy="254000"/>
          </a:xfrm>
          <a:prstGeom prst="cube">
            <a:avLst/>
          </a:prstGeom>
        </p:spPr>
      </p:pic>
    </p:spTree>
    <p:extLst>
      <p:ext uri="{BB962C8B-B14F-4D97-AF65-F5344CB8AC3E}">
        <p14:creationId xmlns:p14="http://schemas.microsoft.com/office/powerpoint/2010/main" val="2694904967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530307" y="1104265"/>
            <a:ext cx="10635836" cy="56311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温度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24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概念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温度是表示物体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　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的物理量。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2  )</a:t>
            </a:r>
            <a:r>
              <a:rPr lang="zh-CN" altLang="zh-CN" sz="24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单位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①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摄氏温标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单位摄氏度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符号是</a:t>
            </a: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℃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规定在一个标准大气压下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冰水混合物的温度为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　</a:t>
            </a: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℃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沸水的温度为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　</a:t>
            </a: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℃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②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热力学温标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单位开尔文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符号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K;</a:t>
            </a: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③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两者数量关系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T=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273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en-US" altLang="zh-CN" sz="2400" i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+t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（3）温度的估测：a.人的正常体温是37 ℃左右；b.电冰箱冷藏室的温度一般为4～8 ℃；c.人游泳时最舒适的水温约为25 ℃；d.人体感觉舒适的环境温度为18~25 ℃；e.河北的最高气温约为40 ℃、最低气温约为-18 ℃；f.洗澡时适合的水温约为40 ℃.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34510" y="520703"/>
            <a:ext cx="4778329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考点</a:t>
            </a:r>
            <a:r>
              <a:rPr lang="en-US" altLang="zh-CN" sz="3200">
                <a:solidFill>
                  <a:srgbClr val="000000"/>
                </a:solidFill>
              </a:rPr>
              <a:t>1   </a:t>
            </a:r>
            <a:r>
              <a:rPr lang="zh-CN" altLang="en-US" sz="3200">
                <a:solidFill>
                  <a:srgbClr val="000000"/>
                </a:solidFill>
              </a:rPr>
              <a:t>温度和温度计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055579" y="1720853"/>
            <a:ext cx="1457261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冷热程度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5747362" y="2948943"/>
            <a:ext cx="85269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100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869350" y="2948943"/>
            <a:ext cx="50864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0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35411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618000" y="896540"/>
            <a:ext cx="7920567" cy="14219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4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温度计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1  )</a:t>
            </a:r>
            <a:r>
              <a:rPr lang="zh-CN" altLang="zh-CN" sz="24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原理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实验室常用温度计是利用液体的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　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2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1979954" y="2043945"/>
          <a:ext cx="7920567" cy="649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文档" r:id="rId4" imgW="3839210" imgH="307975" progId="">
                  <p:embed/>
                </p:oleObj>
              </mc:Choice>
              <mc:Fallback>
                <p:oleObj name="文档" r:id="rId4" imgW="3839210" imgH="307975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tretch>
                        <a:fillRect/>
                      </a:stretch>
                    </p:blipFill>
                    <p:spPr>
                      <a:xfrm>
                        <a:off x="1979954" y="2043945"/>
                        <a:ext cx="7920567" cy="64902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矩形 7"/>
          <p:cNvSpPr>
            <a:spLocks noChangeAspect="1"/>
          </p:cNvSpPr>
          <p:nvPr/>
        </p:nvSpPr>
        <p:spPr>
          <a:xfrm>
            <a:off x="497776" y="2824630"/>
            <a:ext cx="10706909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400" smtClean="0">
                <a:solidFill>
                  <a:srgbClr val="000000"/>
                </a:solidFill>
                <a:latin typeface="NEU-BZ-S92" panose="02020503000000020003" pitchFamily="18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</a:t>
            </a:r>
            <a:r>
              <a:rPr lang="en-US" altLang="zh-CN" sz="24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zh-CN" sz="2400">
                <a:solidFill>
                  <a:srgbClr val="000000"/>
                </a:solidFill>
                <a:ea typeface="黑体" panose="02010609060101010101" pitchFamily="2" charset="-122"/>
                <a:cs typeface="Times New Roman" panose="02020603050405020304" pitchFamily="18" charset="0"/>
              </a:rPr>
              <a:t>使用方法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①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估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测量前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先估计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        　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②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根据估计选择合适的温度计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观察温度计的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          　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③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放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温度计的玻璃泡与被测物体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      　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2400">
              <a:solidFill>
                <a:srgbClr val="000000"/>
              </a:solidFill>
              <a:latin typeface="NEU-BZ-S92" panose="02020503000000020003" pitchFamily="18" charset="-122"/>
              <a:ea typeface="NEU-BZ-S92" panose="02020503000000020003" pitchFamily="18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ct val="0"/>
              </a:spcAft>
              <a:tabLst>
                <a:tab pos="1188085" algn="l"/>
                <a:tab pos="2163445" algn="l"/>
                <a:tab pos="3142615" algn="l"/>
                <a:tab pos="4190365" algn="l"/>
              </a:tabLst>
            </a:pPr>
            <a:r>
              <a:rPr lang="zh-CN" altLang="zh-CN" sz="2400">
                <a:solidFill>
                  <a:srgbClr val="000000"/>
                </a:solidFill>
                <a:latin typeface="NEU-BZ-S92" panose="02020503000000020003" pitchFamily="18" charset="-122"/>
                <a:cs typeface="宋体" panose="02010600030101010101" pitchFamily="2" charset="-122"/>
              </a:rPr>
              <a:t>④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读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等温度计示数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　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读数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读数时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玻璃泡不能离开被测物体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视线要与温度计液柱的液面</a:t>
            </a:r>
            <a:r>
              <a:rPr lang="zh-CN" altLang="zh-CN" sz="2400" u="sng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       　</a:t>
            </a:r>
            <a:r>
              <a:rPr lang="zh-CN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r>
              <a:rPr lang="en-US" altLang="zh-CN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altLang="zh-CN" sz="2400">
              <a:solidFill>
                <a:srgbClr val="000000"/>
              </a:solidFill>
              <a:latin typeface="Times New Roman" panose="02020603050405020304" pitchFamily="18" charset="0"/>
              <a:ea typeface="NEU-BZ-S92" panose="02020503000000020003" pitchFamily="18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578403" y="1311913"/>
            <a:ext cx="137496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热胀冷缩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32828" y="3583940"/>
            <a:ext cx="2516636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被测物体的温度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743001" y="4021458"/>
            <a:ext cx="2626163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分度值和量程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14466" y="4613913"/>
            <a:ext cx="1828537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充分接触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181842" y="5074288"/>
            <a:ext cx="1470874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稳定后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920710" y="5714368"/>
            <a:ext cx="89353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相平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41828561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25358" y="1312545"/>
            <a:ext cx="10829519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体温计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测量范围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____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__℃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；分度值为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______℃.(2)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使用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：使用前要用力向下甩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其他温度计不需要向下甩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，体温计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选填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可以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不可以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”)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离开人体读数．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en-US" sz="2400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  <a:cs typeface="Times New Roman" panose="02020603050405020304" pitchFamily="18" charset="0"/>
              </a:rPr>
              <a:t>读数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：图中体温计的示数为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________℃.
</a:t>
            </a: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图片 -2147482459" descr="C:\Documents and Settings\Administrator\桌面\W河北物理面对面\EP475A.tif"/>
          <p:cNvPicPr>
            <a:picLocks noChangeAspect="1"/>
          </p:cNvPicPr>
          <p:nvPr/>
        </p:nvPicPr>
        <p:blipFill>
          <a:blip r:embed="rId3" r:link="rId4"/>
          <a:stretch>
            <a:fillRect/>
          </a:stretch>
        </p:blipFill>
        <p:spPr>
          <a:xfrm>
            <a:off x="2414537" y="4634865"/>
            <a:ext cx="7051161" cy="5765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文本框 2"/>
          <p:cNvSpPr txBox="1"/>
          <p:nvPr/>
        </p:nvSpPr>
        <p:spPr>
          <a:xfrm>
            <a:off x="2790145" y="1982473"/>
            <a:ext cx="122830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35</a:t>
            </a:r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～</a:t>
            </a:r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42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162572" y="1969773"/>
            <a:ext cx="65468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0.1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380923" y="2513333"/>
            <a:ext cx="91643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可以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744296" y="3619500"/>
            <a:ext cx="780918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36.8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698553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2"/>
          <p:cNvSpPr txBox="1"/>
          <p:nvPr/>
        </p:nvSpPr>
        <p:spPr>
          <a:xfrm>
            <a:off x="728852" y="3534414"/>
            <a:ext cx="10913075" cy="332359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二、判断物态变化及其吸放热,可按照下面“四步法”进行:</a:t>
            </a:r>
            <a:endParaRPr lang="zh-CN" altLang="en-US" sz="3200">
              <a:solidFill>
                <a:srgbClr val="00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第一步:判断发生物态变化前物质的状态;</a:t>
            </a:r>
            <a:endParaRPr lang="zh-CN" altLang="en-US" sz="3200">
              <a:solidFill>
                <a:srgbClr val="00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第二步:判断发生物态变化后物质的状态;</a:t>
            </a:r>
            <a:endParaRPr lang="zh-CN" altLang="en-US" sz="3200">
              <a:solidFill>
                <a:srgbClr val="00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第三步:根据物质前后状态的变化判断所发生的物态变化;</a:t>
            </a:r>
            <a:endParaRPr lang="zh-CN" altLang="en-US" sz="3200">
              <a:solidFill>
                <a:srgbClr val="000000"/>
              </a:solidFill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pPr eaLnBrk="0" latinLnBrk="1" hangingPunct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kern="0" smtClean="0">
                <a:solidFill>
                  <a:srgbClr val="000000"/>
                </a:solidFill>
                <a:latin typeface="微软雅黑" panose="020B0503020204020204" pitchFamily="34" charset="-122"/>
                <a:cs typeface="微软雅黑" panose="020B0503020204020204" pitchFamily="34" charset="-122"/>
              </a:rPr>
              <a:t>第四步:从固态→液态→气态是吸热过程,从气态→液态→固态是放热过程,从而判断其吸放热情况。</a:t>
            </a:r>
          </a:p>
        </p:txBody>
      </p:sp>
      <p:pic>
        <p:nvPicPr>
          <p:cNvPr id="3" name="图片 3" descr="textimage16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034" y="1223635"/>
            <a:ext cx="4735915" cy="233011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825472" y="542928"/>
            <a:ext cx="7013414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</a:rPr>
              <a:t>考点</a:t>
            </a:r>
            <a:r>
              <a:rPr lang="en-US" altLang="zh-CN" sz="3200">
                <a:solidFill>
                  <a:srgbClr val="000000"/>
                </a:solidFill>
              </a:rPr>
              <a:t>2  </a:t>
            </a:r>
            <a:r>
              <a:rPr lang="zh-CN" altLang="en-US" sz="3200">
                <a:solidFill>
                  <a:srgbClr val="000000"/>
                </a:solidFill>
              </a:rPr>
              <a:t>物态变化辨识及吸、放热判断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18310574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943043" y="705485"/>
            <a:ext cx="9479928" cy="415498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练习：</a:t>
            </a:r>
          </a:p>
          <a:p>
            <a:pPr>
              <a:lnSpc>
                <a:spcPct val="150000"/>
              </a:lnSpc>
            </a:pP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判断下列过程中的物态变化类型及吸、放热情况，并填入括号中．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冰雪消融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)(2)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雾凇的形成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 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)(3)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雾的形成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)(4)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霜的形成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(5) 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寒冬玻璃上的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冰花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”(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(6) 0 ℃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环境下，结冰的衣服变干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　 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
</a:t>
            </a:r>
            <a:endParaRPr lang="zh-CN" altLang="en-US" sz="240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657723" y="2164083"/>
            <a:ext cx="811239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熔化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3707197" y="2164083"/>
            <a:ext cx="780918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吸热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102016" y="2710183"/>
            <a:ext cx="79020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凝华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145923" y="2700658"/>
            <a:ext cx="81000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放热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762918" y="3275966"/>
            <a:ext cx="84836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液化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851377" y="3275966"/>
            <a:ext cx="81000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08709" y="3824607"/>
            <a:ext cx="79020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凝华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3851377" y="3824608"/>
            <a:ext cx="81000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放热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574099" y="4953003"/>
            <a:ext cx="858886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升华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4277108" y="4360548"/>
            <a:ext cx="79020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凝华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277698" y="4360548"/>
            <a:ext cx="81000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放热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776416" y="4953003"/>
            <a:ext cx="780918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吸热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54120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019773" y="1327151"/>
            <a:ext cx="9071524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(7)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吃冰棒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“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粘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”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舌头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(8)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铁矿石变铁水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(9)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樟脑丸变小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(10)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冬天戴眼镜进入室内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镜片变</a:t>
            </a: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模糊</a:t>
            </a: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(11)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给发烧的病人涂抹酒精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，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人感觉凉快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)(   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(12)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夏天从冰柜中取出的冰棍冒</a:t>
            </a: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白</a:t>
            </a:r>
            <a:r>
              <a:rPr lang="zh-CN" altLang="en-US" sz="240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气</a:t>
            </a: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(13)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用久的灯丝变细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(14)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冬天水烧开后壶嘴处喷出</a:t>
            </a: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“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白气</a:t>
            </a:r>
            <a:r>
              <a:rPr lang="en-US" sz="240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”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     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)(    </a:t>
            </a:r>
            <a:r>
              <a:rPr lang="zh-CN" altLang="en-US" sz="2400">
                <a:solidFill>
                  <a:srgbClr val="000000"/>
                </a:solidFill>
                <a:ea typeface="宋体" panose="02010600030101010101" pitchFamily="2" charset="-122"/>
              </a:rPr>
              <a:t>　　</a:t>
            </a:r>
            <a:r>
              <a:rPr 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)
</a:t>
            </a:r>
            <a:endParaRPr lang="zh-CN" altLang="en-US" sz="2400">
              <a:solidFill>
                <a:srgbClr val="000000"/>
              </a:solidFill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837145" y="1494793"/>
            <a:ext cx="84836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凝固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906421" y="1494793"/>
            <a:ext cx="878069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放热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574156" y="2044068"/>
            <a:ext cx="858268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熔化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685510" y="2044068"/>
            <a:ext cx="90715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吸热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312406" y="2614298"/>
            <a:ext cx="79948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升华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373639" y="2614298"/>
            <a:ext cx="88735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吸热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773941" y="3168018"/>
            <a:ext cx="81000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液化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842598" y="3168018"/>
            <a:ext cx="86755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放热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510955" y="3698242"/>
            <a:ext cx="790200" cy="830997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汽化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583942" y="3698243"/>
            <a:ext cx="82794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吸热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496722" y="4229738"/>
            <a:ext cx="8186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液化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7583944" y="4229738"/>
            <a:ext cx="81866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放热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3911400" y="4768218"/>
            <a:ext cx="858268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升华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4944166" y="4768218"/>
            <a:ext cx="827947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吸热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231877" y="5361308"/>
            <a:ext cx="90653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液化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7350657" y="5361308"/>
            <a:ext cx="955418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放热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484165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774732" y="466093"/>
            <a:ext cx="7735547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考点</a:t>
            </a:r>
            <a:r>
              <a:rPr lang="en-US" altLang="zh-CN" sz="320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3   </a:t>
            </a:r>
            <a:r>
              <a:rPr lang="zh-CN" altLang="en-US" sz="3200">
                <a:solidFill>
                  <a:srgbClr val="000000"/>
                </a:solidFill>
                <a:ea typeface="黑体" panose="02010609060101010101" pitchFamily="2" charset="-122"/>
              </a:rPr>
              <a:t>晶体、非晶体的熔化与凝固曲线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774519" y="1295817"/>
          <a:ext cx="9964183" cy="50404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23"/>
                <a:gridCol w="982384"/>
                <a:gridCol w="5927430"/>
                <a:gridCol w="2563046"/>
              </a:tblGrid>
              <a:tr h="648072">
                <a:tc gridSpan="2">
                  <a:txBody>
                    <a:bodyPr/>
                    <a:lstStyle/>
                    <a:p>
                      <a:endParaRPr lang="zh-CN" altLang="en-US" sz="240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晶体</a:t>
                      </a:r>
                      <a:endParaRPr lang="zh-CN" altLang="en-US" sz="240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非晶体</a:t>
                      </a:r>
                      <a:endParaRPr lang="zh-CN" altLang="en-US" sz="240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575945">
                <a:tc rowSpan="3"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熔化</a:t>
                      </a: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熔点</a:t>
                      </a: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+mn-ea"/>
                          <a:ea typeface="+mn-ea"/>
                        </a:rPr>
                        <a:t>有</a:t>
                      </a:r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+mn-ea"/>
                          <a:ea typeface="+mn-ea"/>
                        </a:rPr>
                        <a:t>无</a:t>
                      </a:r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944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图像</a:t>
                      </a: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872208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特点</a:t>
                      </a: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熔化前(</a:t>
                      </a:r>
                      <a:r>
                        <a:rPr sz="2400" i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OB</a:t>
                      </a: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段)：持续吸热，温度_____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熔化时(</a:t>
                      </a:r>
                      <a:r>
                        <a:rPr sz="2400" i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BC</a:t>
                      </a: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段)：持续吸热，温度________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熔点为</a:t>
                      </a:r>
                      <a:r>
                        <a:rPr sz="2400" i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℃</a:t>
                      </a: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smtClean="0">
                          <a:latin typeface="+mn-ea"/>
                          <a:ea typeface="+mn-ea"/>
                        </a:rPr>
                        <a:t>整个过程持续</a:t>
                      </a:r>
                      <a:r>
                        <a:rPr lang="en-US" altLang="zh-CN" sz="240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lang="zh-CN" altLang="en-US" sz="2400" smtClean="0">
                          <a:latin typeface="+mn-ea"/>
                          <a:ea typeface="+mn-ea"/>
                        </a:rPr>
                        <a:t>热量，温度</a:t>
                      </a:r>
                      <a:r>
                        <a:rPr lang="en-US" altLang="zh-CN" sz="240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_______</a:t>
                      </a:r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图片 -2147482435" descr="C:\Documents and Settings\Administrator\桌面\W河北物理面对面\EP477.TIF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4014118" y="2596518"/>
            <a:ext cx="2412060" cy="180911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-214748123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10279" y="2597150"/>
            <a:ext cx="2042021" cy="180848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文本框 4"/>
          <p:cNvSpPr txBox="1"/>
          <p:nvPr/>
        </p:nvSpPr>
        <p:spPr>
          <a:xfrm>
            <a:off x="6717631" y="4641853"/>
            <a:ext cx="802576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升高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855623" y="5210813"/>
            <a:ext cx="86693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不变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510279" y="5153028"/>
            <a:ext cx="866931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吸收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754083" y="5719448"/>
            <a:ext cx="824234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升高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21371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830211" y="514132"/>
          <a:ext cx="9964183" cy="49494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91323"/>
                <a:gridCol w="1099597"/>
                <a:gridCol w="5810217"/>
                <a:gridCol w="2563046"/>
              </a:tblGrid>
              <a:tr h="648072">
                <a:tc gridSpan="2">
                  <a:txBody>
                    <a:bodyPr/>
                    <a:lstStyle/>
                    <a:p>
                      <a:endParaRPr lang="zh-CN" altLang="en-US" sz="240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晶体</a:t>
                      </a:r>
                      <a:endParaRPr lang="zh-CN" altLang="en-US" sz="240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非晶体</a:t>
                      </a:r>
                      <a:endParaRPr lang="zh-CN" altLang="en-US" sz="2400">
                        <a:latin typeface="黑体" panose="02010609060101010101" pitchFamily="2" charset="-122"/>
                        <a:ea typeface="黑体" panose="02010609060101010101" pitchFamily="2" charset="-122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noFill/>
                  </a:tcPr>
                </a:tc>
              </a:tr>
              <a:tr h="619760">
                <a:tc rowSpan="3"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凝固</a:t>
                      </a: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凝固点</a:t>
                      </a: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+mn-ea"/>
                          <a:ea typeface="+mn-ea"/>
                        </a:rPr>
                        <a:t>有</a:t>
                      </a:r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+mn-ea"/>
                          <a:ea typeface="+mn-ea"/>
                        </a:rPr>
                        <a:t>无</a:t>
                      </a:r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944216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图像</a:t>
                      </a: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1647190">
                <a:tc v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2400" smtClean="0">
                          <a:latin typeface="黑体" panose="02010609060101010101" pitchFamily="2" charset="-122"/>
                          <a:ea typeface="黑体" panose="02010609060101010101" pitchFamily="2" charset="-122"/>
                        </a:rPr>
                        <a:t>特点</a:t>
                      </a:r>
                    </a:p>
                  </a:txBody>
                  <a:tcPr marL="89106" marR="89106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凝固前(</a:t>
                      </a:r>
                      <a:r>
                        <a:rPr sz="2400" i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DC</a:t>
                      </a: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段)：持续放热，温度________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凝固时(</a:t>
                      </a:r>
                      <a:r>
                        <a:rPr sz="2400" i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CB</a:t>
                      </a: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段)：持续放热，温度________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凝固点为</a:t>
                      </a:r>
                      <a:r>
                        <a:rPr sz="2400" i="1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 </a:t>
                      </a:r>
                      <a:r>
                        <a:rPr sz="240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℃</a:t>
                      </a: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smtClean="0">
                          <a:latin typeface="+mn-ea"/>
                          <a:ea typeface="+mn-ea"/>
                        </a:rPr>
                        <a:t>整个过程持续</a:t>
                      </a:r>
                      <a:r>
                        <a:rPr lang="en-US" altLang="zh-CN" sz="240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_______</a:t>
                      </a:r>
                      <a:r>
                        <a:rPr lang="zh-CN" altLang="en-US" sz="2400" smtClean="0">
                          <a:latin typeface="+mn-ea"/>
                          <a:ea typeface="+mn-ea"/>
                        </a:rPr>
                        <a:t>热量，温度</a:t>
                      </a:r>
                      <a:r>
                        <a:rPr lang="en-US" altLang="zh-CN" sz="2400" smtClean="0">
                          <a:latin typeface="+mn-ea"/>
                          <a:ea typeface="+mn-ea"/>
                          <a:cs typeface="Times New Roman" panose="02020603050405020304" pitchFamily="18" charset="0"/>
                        </a:rPr>
                        <a:t>_______</a:t>
                      </a:r>
                      <a:endParaRPr lang="zh-CN" altLang="en-US" sz="2400">
                        <a:latin typeface="+mn-ea"/>
                        <a:ea typeface="+mn-ea"/>
                      </a:endParaRPr>
                    </a:p>
                  </a:txBody>
                  <a:tcPr marL="89106" marR="89106" anchor="ctr" anchorCtr="1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" name="图片 -2147482433" descr="C:\Documents and Settings\Administrator\桌面\W河北物理面对面\EP479.TIF"/>
          <p:cNvPicPr>
            <a:picLocks noChangeAspect="1"/>
          </p:cNvPicPr>
          <p:nvPr/>
        </p:nvPicPr>
        <p:blipFill>
          <a:blip r:embed="rId4" r:link="rId5"/>
          <a:stretch>
            <a:fillRect/>
          </a:stretch>
        </p:blipFill>
        <p:spPr>
          <a:xfrm>
            <a:off x="3997412" y="1894208"/>
            <a:ext cx="2431243" cy="175069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-2147482432" descr="C:\Documents and Settings\Administrator\桌面\W河北物理面对面\EP480.TIF"/>
          <p:cNvPicPr>
            <a:picLocks noChangeAspect="1"/>
          </p:cNvPicPr>
          <p:nvPr/>
        </p:nvPicPr>
        <p:blipFill>
          <a:blip r:embed="rId6" r:link="rId7"/>
          <a:stretch>
            <a:fillRect/>
          </a:stretch>
        </p:blipFill>
        <p:spPr>
          <a:xfrm>
            <a:off x="8635893" y="1894208"/>
            <a:ext cx="2012938" cy="175069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0" name="文本框 99"/>
          <p:cNvSpPr txBox="1"/>
          <p:nvPr/>
        </p:nvSpPr>
        <p:spPr>
          <a:xfrm>
            <a:off x="7029503" y="3896362"/>
            <a:ext cx="802576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降低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029505" y="4424048"/>
            <a:ext cx="79267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不变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535650" y="4373248"/>
            <a:ext cx="845892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放出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8783166" y="4950463"/>
            <a:ext cx="887970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  <a:ea typeface="宋体" panose="02010600030101010101" pitchFamily="2" charset="-122"/>
              </a:rPr>
              <a:t>降低</a:t>
            </a:r>
          </a:p>
        </p:txBody>
      </p:sp>
      <p:sp>
        <p:nvSpPr>
          <p:cNvPr id="19483" name="矩形 7"/>
          <p:cNvSpPr>
            <a:spLocks noChangeArrowheads="1"/>
          </p:cNvSpPr>
          <p:nvPr/>
        </p:nvSpPr>
        <p:spPr bwMode="auto">
          <a:xfrm>
            <a:off x="959570" y="5787059"/>
            <a:ext cx="5753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00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注</a:t>
            </a:r>
            <a:r>
              <a:rPr lang="zh-CN" altLang="en-US" sz="2400" b="1">
                <a:solidFill>
                  <a:srgbClr val="000000"/>
                </a:solidFill>
              </a:rPr>
              <a:t>：同一种物质的凝固点和它的熔点相同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87384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5" grpId="0"/>
      <p:bldP spid="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2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3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4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5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6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7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8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9**"/>
  <p:tag name="KSO_WM_UNIT_LAYERLEVEL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0**"/>
  <p:tag name="KSO_WM_UNIT_LAYERLEVEL" val="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1**"/>
  <p:tag name="KSO_WM_UNIT_LAYERLEVEL" val="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SLIDE_ID" val="custom20205081_1"/>
  <p:tag name="KSO_WM_SLIDE_INDEX" val="1"/>
  <p:tag name="KSO_WM_SLIDE_ITEM_CNT" val="0"/>
  <p:tag name="KSO_WM_SLIDE_LAYOUT" val="a_b"/>
  <p:tag name="KSO_WM_SLIDE_LAYOUT_CNT" val="1_1"/>
  <p:tag name="KSO_WM_SLIDE_SUBTYPE" val="defaultBlank"/>
  <p:tag name="KSO_WM_SLIDE_TYPE" val="title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a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空白演示"/>
  <p:tag name="KSO_WM_UNIT_SHOW_EDIT_AREA_INDICATION" val="1"/>
  <p:tag name="KSO_WM_UNIT_TYPE" val="a"/>
  <p:tag name="KSO_WM_UNIT_VALUE" val="2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custom20205081_1*b*1"/>
  <p:tag name="KSO_WM_UNIT_INDEX" val="1"/>
  <p:tag name="KSO_WM_UNIT_ISCONTENTSTITLE" val="0"/>
  <p:tag name="KSO_WM_UNIT_ISNUMDGMTITLE" val="0"/>
  <p:tag name="KSO_WM_UNIT_LAYERLEVEL" val="1"/>
  <p:tag name="KSO_WM_UNIT_NOCLEAR" val="0"/>
  <p:tag name="KSO_WM_UNIT_PRESET_TEXT" val="单击输入您的封面副标题"/>
  <p:tag name="KSO_WM_UNIT_SHOW_EDIT_AREA_INDICATION" val="1"/>
  <p:tag name="KSO_WM_UNIT_TYPE" val="b"/>
  <p:tag name="KSO_WM_UNIT_VALUE" val="11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62ebf691-1705-41d1-b014-01daef5c1603}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79f1f67e-558c-4c69-b65e-ed4e90173463}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cedf6a3-07a6-4082-9df2-6b09ee65513c}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423961ee-5ac0-49e3-9a54-d8906e585af3}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08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bac5ebce-58da-4726-b149-9615943a8710}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1**"/>
  <p:tag name="KSO_WM_UNIT_LAYERLEVEL" val="1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r="http://schemas.openxmlformats.org/officeDocument/2006/relationships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1549</Words>
  <Application>Microsoft Office PowerPoint</Application>
  <PresentationFormat>自定义</PresentationFormat>
  <Paragraphs>234</Paragraphs>
  <Slides>19</Slides>
  <Notes>6</Notes>
  <HiddenSlides>0</HiddenSlides>
  <MMClips>0</MMClips>
  <ScaleCrop>false</ScaleCrop>
  <HeadingPairs>
    <vt:vector size="6" baseType="variant"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2" baseType="lpstr">
      <vt:lpstr>Office 主题</vt:lpstr>
      <vt:lpstr>Office 主题​​</vt:lpstr>
      <vt:lpstr>文档</vt:lpstr>
      <vt:lpstr>第十二讲  物态变化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第九讲  声与电磁波</dc:title>
  <dc:creator>Administrator</dc:creator>
  <cp:lastModifiedBy>User</cp:lastModifiedBy>
  <cp:revision>4</cp:revision>
  <dcterms:created xsi:type="dcterms:W3CDTF">2021-02-23T00:55:28Z</dcterms:created>
  <dcterms:modified xsi:type="dcterms:W3CDTF">2021-02-23T00:59:14Z</dcterms:modified>
</cp:coreProperties>
</file>