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307" r:id="rId3"/>
    <p:sldId id="264" r:id="rId4"/>
    <p:sldId id="308" r:id="rId5"/>
    <p:sldId id="309" r:id="rId6"/>
    <p:sldId id="310" r:id="rId7"/>
    <p:sldId id="306" r:id="rId8"/>
    <p:sldId id="311" r:id="rId9"/>
    <p:sldId id="312" r:id="rId10"/>
    <p:sldId id="313" r:id="rId11"/>
    <p:sldId id="314" r:id="rId12"/>
    <p:sldId id="260" r:id="rId13"/>
    <p:sldId id="316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333" autoAdjust="0"/>
  </p:normalViewPr>
  <p:slideViewPr>
    <p:cSldViewPr snapToGrid="0">
      <p:cViewPr varScale="1">
        <p:scale>
          <a:sx n="90" d="100"/>
          <a:sy n="90" d="100"/>
        </p:scale>
        <p:origin x="576" y="7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2018-7-3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4550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2018-7-3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2018-7-3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2018-7-3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12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latin typeface="黑体" panose="02010600030101010101" pitchFamily="2" charset="-122"/>
                <a:ea typeface="黑体" panose="02010600030101010101" pitchFamily="2" charset="-122"/>
              </a:rPr>
              <a:t>第四章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3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4" action="ppaction://hlinksldjump" tooltip="点击进入"/>
          </p:cNvPr>
          <p:cNvSpPr/>
          <p:nvPr/>
        </p:nvSpPr>
        <p:spPr>
          <a:xfrm>
            <a:off x="5642525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同侧圆角矩形 18">
            <a:hlinkClick r:id="rId15" action="ppaction://hlinksldjump" tooltip="点击进入"/>
          </p:cNvPr>
          <p:cNvSpPr/>
          <p:nvPr/>
        </p:nvSpPr>
        <p:spPr>
          <a:xfrm>
            <a:off x="8342561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sz="2000" b="1" i="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第</a:t>
            </a:r>
            <a:r>
              <a:rPr lang="en-US" altLang="zh-CN" sz="2000" b="1" i="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5</a:t>
            </a:r>
            <a:r>
              <a:rPr lang="zh-CN" altLang="zh-CN" sz="2000" b="1" i="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节　光的色散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5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6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7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7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8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4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/>
              <a:t>第四章　光现象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9DB4A041-F2A5-488A-BF46-090C1B77C3A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728683"/>
              </p:ext>
            </p:extLst>
          </p:nvPr>
        </p:nvGraphicFramePr>
        <p:xfrm>
          <a:off x="0" y="4456987"/>
          <a:ext cx="11430000" cy="17918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Document" r:id="rId3" imgW="3847376" imgH="603475" progId="Word.Document.12">
                  <p:embed/>
                </p:oleObj>
              </mc:Choice>
              <mc:Fallback>
                <p:oleObj name="Document" r:id="rId3" imgW="3847376" imgH="60347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4456987"/>
                        <a:ext cx="11430000" cy="17918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8BCBFC41-FEF8-49A9-A90C-821521028B9D}"/>
              </a:ext>
            </a:extLst>
          </p:cNvPr>
          <p:cNvSpPr>
            <a:spLocks noChangeAspect="1"/>
          </p:cNvSpPr>
          <p:nvPr/>
        </p:nvSpPr>
        <p:spPr>
          <a:xfrm>
            <a:off x="455428" y="1553307"/>
            <a:ext cx="11430000" cy="29036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让一细束阳光射到一个三棱镜上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经折射后发生色散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使这些已经发生色散的光再照射到另一个倒放的三棱镜上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如图所示。这两个三棱镜是完全相同的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并且底边互相平行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那么经过第二个三棱镜后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照射到光屏上的是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一束白光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彩色光带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上面是红色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下面是紫色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彩色光带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上面是紫色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下面是红色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条件不足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无法判定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8A6318A-1333-419E-8F5D-63C61E41F762}"/>
              </a:ext>
            </a:extLst>
          </p:cNvPr>
          <p:cNvSpPr/>
          <p:nvPr/>
        </p:nvSpPr>
        <p:spPr>
          <a:xfrm>
            <a:off x="4785776" y="2422279"/>
            <a:ext cx="28289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520406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0D3CA49-4B0D-4AA3-ABF5-1FFC4202CFC1}"/>
              </a:ext>
            </a:extLst>
          </p:cNvPr>
          <p:cNvSpPr>
            <a:spLocks noChangeAspect="1"/>
          </p:cNvSpPr>
          <p:nvPr/>
        </p:nvSpPr>
        <p:spPr>
          <a:xfrm>
            <a:off x="381000" y="2307292"/>
            <a:ext cx="11430000" cy="24974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光盘是用激光在反光铝膜上刻出凹凸的槽来记录音像信息的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其外表是一层平滑透明的保护膜。关于一张放在阳光下的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VCD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对着光盘能看到自己的像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是铝膜发生折射现象形成的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对着光盘能看到自己的像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是凹凸的音槽发生漫反射形成的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光盘上呈现彩色的扇形面是保护膜的反射形成的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光盘上呈现彩色的扇形面是光的色散现象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6D27515-9E00-4E64-ABED-A005A1B56ABE}"/>
              </a:ext>
            </a:extLst>
          </p:cNvPr>
          <p:cNvSpPr/>
          <p:nvPr/>
        </p:nvSpPr>
        <p:spPr>
          <a:xfrm>
            <a:off x="7826687" y="2860925"/>
            <a:ext cx="28289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82701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989E3707-A68E-4A1F-B8E5-6A8E77A2AC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0416325"/>
              </p:ext>
            </p:extLst>
          </p:nvPr>
        </p:nvGraphicFramePr>
        <p:xfrm>
          <a:off x="487325" y="3868470"/>
          <a:ext cx="11430000" cy="2989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Document" r:id="rId3" imgW="3847376" imgH="1006151" progId="Word.Document.12">
                  <p:embed/>
                </p:oleObj>
              </mc:Choice>
              <mc:Fallback>
                <p:oleObj name="Document" r:id="rId3" imgW="3847376" imgH="1006151" progId="Word.Document.12">
                  <p:embed/>
                  <p:pic>
                    <p:nvPicPr>
                      <p:cNvPr id="2" name="对象 1">
                        <a:extLst>
                          <a:ext uri="{FF2B5EF4-FFF2-40B4-BE49-F238E27FC236}">
                            <a16:creationId xmlns:a16="http://schemas.microsoft.com/office/drawing/2014/main" id="{7B764055-1AED-4170-A3AD-B5699734FA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7325" y="3868470"/>
                        <a:ext cx="11430000" cy="2989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FFE55EA7-C325-449B-8865-B7EEC967375B}"/>
              </a:ext>
            </a:extLst>
          </p:cNvPr>
          <p:cNvSpPr>
            <a:spLocks noChangeAspect="1"/>
          </p:cNvSpPr>
          <p:nvPr/>
        </p:nvSpPr>
        <p:spPr>
          <a:xfrm>
            <a:off x="487325" y="1402411"/>
            <a:ext cx="11430000" cy="29036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将半圆形玻璃砖放在竖直面内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它左方有较大的光屏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线光源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可沿玻璃砖圆弧移动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它发出的光束总是射向圆心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从图中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处移动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上先看到七色光带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以后各色光陆续消失。则此七色光带从下到上的排列顺序以及最早消失的光是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紫光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紫光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紫光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紫光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紫光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紫光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535EEBD-8F64-4E65-BCD1-D9F9B312C94F}"/>
              </a:ext>
            </a:extLst>
          </p:cNvPr>
          <p:cNvSpPr/>
          <p:nvPr/>
        </p:nvSpPr>
        <p:spPr>
          <a:xfrm>
            <a:off x="8804883" y="2331507"/>
            <a:ext cx="28289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CA0DD87E-0790-4123-B59F-AE0020C6E4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9917414"/>
              </p:ext>
            </p:extLst>
          </p:nvPr>
        </p:nvGraphicFramePr>
        <p:xfrm>
          <a:off x="168349" y="4178827"/>
          <a:ext cx="11430000" cy="2390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Document" r:id="rId3" imgW="3847376" imgH="804993" progId="Word.Document.12">
                  <p:embed/>
                </p:oleObj>
              </mc:Choice>
              <mc:Fallback>
                <p:oleObj name="Document" r:id="rId3" imgW="3847376" imgH="8049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8349" y="4178827"/>
                        <a:ext cx="11430000" cy="23906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713D4E49-CFE6-456D-8D87-299CF6BFEA80}"/>
              </a:ext>
            </a:extLst>
          </p:cNvPr>
          <p:cNvSpPr>
            <a:spLocks noChangeAspect="1"/>
          </p:cNvSpPr>
          <p:nvPr/>
        </p:nvSpPr>
        <p:spPr>
          <a:xfrm>
            <a:off x="381000" y="1006779"/>
            <a:ext cx="11430000" cy="37162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钞票的某些位置用荧光物质印上了标记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在紫外线下识别这些标记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是一种有效的防伪措施。某同学在较暗的环境中做了如图所示的三次实验。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1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他用紫外线灯照射面值为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元的钞票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“100”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字样发光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这表明紫外线能使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荧光物质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如图乙所示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他用紫外线灯照射一块透明玻璃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调整透明玻璃的位置和角度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看到钞票上的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“100”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字样再次发光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这表明紫外线能被透明玻璃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反射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如图丙所示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他把这块透明玻璃放在紫外线灯和钞票之间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让紫外线灯正对玻璃照射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在另一侧无论怎样移动钞票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,“100”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字样都不发光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他做这次实验是为了探</a:t>
            </a: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究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紫外线能否透过玻璃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378E051-2187-4DCE-81A1-A5CA112496B2}"/>
              </a:ext>
            </a:extLst>
          </p:cNvPr>
          <p:cNvSpPr/>
          <p:nvPr/>
        </p:nvSpPr>
        <p:spPr>
          <a:xfrm>
            <a:off x="958055" y="2267603"/>
            <a:ext cx="1253517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3FE8E4E-980A-476B-B166-E603D2E1DEA2}"/>
              </a:ext>
            </a:extLst>
          </p:cNvPr>
          <p:cNvSpPr/>
          <p:nvPr/>
        </p:nvSpPr>
        <p:spPr>
          <a:xfrm>
            <a:off x="6486985" y="3081881"/>
            <a:ext cx="636829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B241783-4CA9-4488-942F-EE8AD798C784}"/>
              </a:ext>
            </a:extLst>
          </p:cNvPr>
          <p:cNvSpPr/>
          <p:nvPr/>
        </p:nvSpPr>
        <p:spPr>
          <a:xfrm>
            <a:off x="958055" y="4288522"/>
            <a:ext cx="2635750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25180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/>
              <a:t>第</a:t>
            </a:r>
            <a:r>
              <a:rPr lang="en-US" altLang="zh-CN"/>
              <a:t>5</a:t>
            </a:r>
            <a:r>
              <a:rPr lang="zh-CN" altLang="zh-CN"/>
              <a:t>节　光的色散</a:t>
            </a:r>
          </a:p>
        </p:txBody>
      </p:sp>
    </p:spTree>
    <p:extLst>
      <p:ext uri="{BB962C8B-B14F-4D97-AF65-F5344CB8AC3E}">
        <p14:creationId xmlns:p14="http://schemas.microsoft.com/office/powerpoint/2010/main" val="7646610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DF3F0FC-50A7-43DA-B839-745529F412BA}"/>
              </a:ext>
            </a:extLst>
          </p:cNvPr>
          <p:cNvSpPr>
            <a:spLocks noChangeAspect="1"/>
          </p:cNvSpPr>
          <p:nvPr/>
        </p:nvSpPr>
        <p:spPr>
          <a:xfrm>
            <a:off x="381000" y="1226113"/>
            <a:ext cx="11430000" cy="12786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光的色散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让一束太阳光通过三棱镜射到白屏上就形成了一条彩色光带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其颜色自上而下依次是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红、橙、黄、绿、蓝、靛、紫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id="{7CB83549-594C-4552-A2A8-EE60881E44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3301727"/>
              </p:ext>
            </p:extLst>
          </p:nvPr>
        </p:nvGraphicFramePr>
        <p:xfrm>
          <a:off x="4640263" y="2663825"/>
          <a:ext cx="7167562" cy="178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Document" r:id="rId3" imgW="2424052" imgH="603475" progId="Word.Document.12">
                  <p:embed/>
                </p:oleObj>
              </mc:Choice>
              <mc:Fallback>
                <p:oleObj name="Document" r:id="rId3" imgW="2424052" imgH="60347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40263" y="2663825"/>
                        <a:ext cx="7167562" cy="1782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id="{5884AC2E-892B-4244-8424-F2E3D84F677B}"/>
              </a:ext>
            </a:extLst>
          </p:cNvPr>
          <p:cNvSpPr>
            <a:spLocks noChangeAspect="1"/>
          </p:cNvSpPr>
          <p:nvPr/>
        </p:nvSpPr>
        <p:spPr>
          <a:xfrm>
            <a:off x="381000" y="3445714"/>
            <a:ext cx="11430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下列现象中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属于光的色散现象的是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雨后天空中的彩虹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水中的月亮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黑板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小孔成像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BA53281-7C32-4755-BC5E-8FFC873F0DB8}"/>
              </a:ext>
            </a:extLst>
          </p:cNvPr>
          <p:cNvSpPr/>
          <p:nvPr/>
        </p:nvSpPr>
        <p:spPr>
          <a:xfrm>
            <a:off x="989953" y="2096479"/>
            <a:ext cx="3650310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41D748E-090B-4743-B26F-67DB08607FE2}"/>
              </a:ext>
            </a:extLst>
          </p:cNvPr>
          <p:cNvSpPr/>
          <p:nvPr/>
        </p:nvSpPr>
        <p:spPr>
          <a:xfrm>
            <a:off x="5168548" y="3498879"/>
            <a:ext cx="28289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232A5DDE-9BC1-4AF7-828C-D877606064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8402437"/>
              </p:ext>
            </p:extLst>
          </p:nvPr>
        </p:nvGraphicFramePr>
        <p:xfrm>
          <a:off x="295940" y="3083673"/>
          <a:ext cx="11430000" cy="2390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Document" r:id="rId3" imgW="3847376" imgH="804993" progId="Word.Document.12">
                  <p:embed/>
                </p:oleObj>
              </mc:Choice>
              <mc:Fallback>
                <p:oleObj name="Document" r:id="rId3" imgW="3847376" imgH="8049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5940" y="3083673"/>
                        <a:ext cx="11430000" cy="23906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615E523B-7605-4CDA-AA42-FFDAB6B541B7}"/>
              </a:ext>
            </a:extLst>
          </p:cNvPr>
          <p:cNvSpPr>
            <a:spLocks noChangeAspect="1"/>
          </p:cNvSpPr>
          <p:nvPr/>
        </p:nvSpPr>
        <p:spPr>
          <a:xfrm>
            <a:off x="295940" y="1383645"/>
            <a:ext cx="11430000" cy="24974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色光的混合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下列属于三原色光的是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白光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绿光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紫光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橙光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如图为光的三原色的示意图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两个区域应标的颜色分别是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蓝色、白色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黄色、黑色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绿色、白色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黄色、白色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DB8DBA3-E7D1-4CF4-9F4F-4F6DFF642102}"/>
              </a:ext>
            </a:extLst>
          </p:cNvPr>
          <p:cNvSpPr/>
          <p:nvPr/>
        </p:nvSpPr>
        <p:spPr>
          <a:xfrm>
            <a:off x="3669357" y="1929725"/>
            <a:ext cx="28289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0CF3B91-EB7A-4204-8DA3-E804C919BED5}"/>
              </a:ext>
            </a:extLst>
          </p:cNvPr>
          <p:cNvSpPr/>
          <p:nvPr/>
        </p:nvSpPr>
        <p:spPr>
          <a:xfrm>
            <a:off x="8730455" y="2726574"/>
            <a:ext cx="28289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193441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F9A0AAA-7F96-4424-8047-818C5E038A20}"/>
              </a:ext>
            </a:extLst>
          </p:cNvPr>
          <p:cNvSpPr>
            <a:spLocks noChangeAspect="1"/>
          </p:cNvSpPr>
          <p:nvPr/>
        </p:nvSpPr>
        <p:spPr>
          <a:xfrm>
            <a:off x="381000" y="1285453"/>
            <a:ext cx="11430000" cy="29036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看不见的光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电视机遥控器可以发出不同的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红外线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来实现电视机的遥控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适当的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紫外线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照射有助于人体合成维生素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红外线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紫外线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如图是利用红外线工作的防盗报警器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其原理是红外发射器发出一束较强的红外线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红外线接收器可接收红外线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当盗贼遮挡在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即挡住红外线时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红外线接收器无法接收到红外线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便驱动喇叭报警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从而达到防盗的目的。该原理说明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红外线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是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沿直线传播的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红外线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不能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穿透人体。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id="{6A36BF2F-8E7C-44AE-B8F0-D4ED07787D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4420301"/>
              </p:ext>
            </p:extLst>
          </p:nvPr>
        </p:nvGraphicFramePr>
        <p:xfrm>
          <a:off x="519223" y="4379566"/>
          <a:ext cx="11430000" cy="11929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Document" r:id="rId3" imgW="3847376" imgH="402317" progId="Word.Document.12">
                  <p:embed/>
                </p:oleObj>
              </mc:Choice>
              <mc:Fallback>
                <p:oleObj name="Document" r:id="rId3" imgW="3847376" imgH="40231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9223" y="4379566"/>
                        <a:ext cx="11430000" cy="11929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id="{DCACDF2B-D74E-4B3B-BBAD-E731D5A0F7EC}"/>
              </a:ext>
            </a:extLst>
          </p:cNvPr>
          <p:cNvSpPr/>
          <p:nvPr/>
        </p:nvSpPr>
        <p:spPr>
          <a:xfrm>
            <a:off x="4573125" y="1755141"/>
            <a:ext cx="1062130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2DE03B1-F217-4700-B4AB-865A96B35938}"/>
              </a:ext>
            </a:extLst>
          </p:cNvPr>
          <p:cNvSpPr/>
          <p:nvPr/>
        </p:nvSpPr>
        <p:spPr>
          <a:xfrm>
            <a:off x="9306948" y="1755141"/>
            <a:ext cx="1062130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D6E6935-907B-48A5-AF0D-CC0EA07DAD3A}"/>
              </a:ext>
            </a:extLst>
          </p:cNvPr>
          <p:cNvSpPr/>
          <p:nvPr/>
        </p:nvSpPr>
        <p:spPr>
          <a:xfrm>
            <a:off x="8137367" y="3362097"/>
            <a:ext cx="46437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6514BE8-13F1-4859-B000-ABF659583AEF}"/>
              </a:ext>
            </a:extLst>
          </p:cNvPr>
          <p:cNvSpPr/>
          <p:nvPr/>
        </p:nvSpPr>
        <p:spPr>
          <a:xfrm>
            <a:off x="3171964" y="3769969"/>
            <a:ext cx="772717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4134052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66A4170-17C0-4FA5-9CBA-0EBAF7A2A432}"/>
              </a:ext>
            </a:extLst>
          </p:cNvPr>
          <p:cNvSpPr>
            <a:spLocks noChangeAspect="1"/>
          </p:cNvSpPr>
          <p:nvPr/>
        </p:nvSpPr>
        <p:spPr>
          <a:xfrm>
            <a:off x="381000" y="2510425"/>
            <a:ext cx="11430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关于紫外线的用途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下列说法不正确的是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适当的紫外线照射有助于身体健康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进行遥控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能杀灭微生物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能使荧光物质发光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D7D9025-1BCB-49F3-9BAB-650B5DE1E854}"/>
              </a:ext>
            </a:extLst>
          </p:cNvPr>
          <p:cNvSpPr/>
          <p:nvPr/>
        </p:nvSpPr>
        <p:spPr>
          <a:xfrm>
            <a:off x="5781208" y="2574223"/>
            <a:ext cx="28289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933713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C8A22CA-D5DA-4463-B0D3-34E5EA610F5D}"/>
              </a:ext>
            </a:extLst>
          </p:cNvPr>
          <p:cNvSpPr>
            <a:spLocks noChangeAspect="1"/>
          </p:cNvSpPr>
          <p:nvPr/>
        </p:nvSpPr>
        <p:spPr>
          <a:xfrm>
            <a:off x="529856" y="1194216"/>
            <a:ext cx="11430000" cy="12786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为解决高楼灭火难题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军工转民用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导弹灭火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技术试验成功。如图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发射架上有三只眼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可见光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红外线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激光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当高楼内有烟雾、火源不明时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可用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红外线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发现火源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可用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激光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精确测量火源距离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可见光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红外线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激光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id="{B0E7B575-2EA6-4F2C-81FA-30DC48109F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1457932"/>
              </p:ext>
            </p:extLst>
          </p:nvPr>
        </p:nvGraphicFramePr>
        <p:xfrm>
          <a:off x="381000" y="3009245"/>
          <a:ext cx="11430000" cy="2390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Document" r:id="rId3" imgW="3847376" imgH="804993" progId="Word.Document.12">
                  <p:embed/>
                </p:oleObj>
              </mc:Choice>
              <mc:Fallback>
                <p:oleObj name="Document" r:id="rId3" imgW="3847376" imgH="8049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3009245"/>
                        <a:ext cx="11430000" cy="23906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id="{424CD374-E1F6-4E0E-8EFC-1A1BEAA5A9F7}"/>
              </a:ext>
            </a:extLst>
          </p:cNvPr>
          <p:cNvSpPr/>
          <p:nvPr/>
        </p:nvSpPr>
        <p:spPr>
          <a:xfrm>
            <a:off x="7720362" y="1660293"/>
            <a:ext cx="1019601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00EFF09-4396-4632-971F-E56A28B6472F}"/>
              </a:ext>
            </a:extLst>
          </p:cNvPr>
          <p:cNvSpPr/>
          <p:nvPr/>
        </p:nvSpPr>
        <p:spPr>
          <a:xfrm>
            <a:off x="10899497" y="1660293"/>
            <a:ext cx="762647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DCB7956-FDF9-4123-89B4-5960BB1D0FC4}"/>
              </a:ext>
            </a:extLst>
          </p:cNvPr>
          <p:cNvSpPr>
            <a:spLocks noChangeAspect="1"/>
          </p:cNvSpPr>
          <p:nvPr/>
        </p:nvSpPr>
        <p:spPr>
          <a:xfrm>
            <a:off x="381000" y="1901028"/>
            <a:ext cx="11430000" cy="33099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高亮度蓝色发光二极管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LED  )”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的三位发明者获得了诺贝尔物理学奖。在此前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红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色、绿色发光二极管已经面世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但直到发明了蓝色发光二极管后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利用发光二极管才能产生白色光源。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光的色散现象说明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太阳光是由三原色组成的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太阳光是由三色光组成的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白色光是单色光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太阳光可以分成七种颜色的色光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DE0553D-ED4E-4FA8-A8B3-A6CEA3CC13C0}"/>
              </a:ext>
            </a:extLst>
          </p:cNvPr>
          <p:cNvSpPr/>
          <p:nvPr/>
        </p:nvSpPr>
        <p:spPr>
          <a:xfrm>
            <a:off x="10697479" y="1964826"/>
            <a:ext cx="28289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E3B7BF1-7325-4FBE-B9F4-A0145792AAF7}"/>
              </a:ext>
            </a:extLst>
          </p:cNvPr>
          <p:cNvSpPr/>
          <p:nvPr/>
        </p:nvSpPr>
        <p:spPr>
          <a:xfrm>
            <a:off x="3361013" y="3252066"/>
            <a:ext cx="28289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333090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74365398-1700-46A6-A2C1-E1F4D25463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8871336"/>
              </p:ext>
            </p:extLst>
          </p:nvPr>
        </p:nvGraphicFramePr>
        <p:xfrm>
          <a:off x="6570442" y="1836406"/>
          <a:ext cx="5040312" cy="2389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Document" r:id="rId3" imgW="1707338" imgH="804993" progId="Word.Document.12">
                  <p:embed/>
                </p:oleObj>
              </mc:Choice>
              <mc:Fallback>
                <p:oleObj name="Document" r:id="rId3" imgW="1707338" imgH="8049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570442" y="1836406"/>
                        <a:ext cx="5040312" cy="2389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D3631858-8FCB-4D41-B78E-D591ED7267C7}"/>
              </a:ext>
            </a:extLst>
          </p:cNvPr>
          <p:cNvSpPr>
            <a:spLocks noChangeAspect="1"/>
          </p:cNvSpPr>
          <p:nvPr/>
        </p:nvSpPr>
        <p:spPr>
          <a:xfrm>
            <a:off x="306572" y="1164630"/>
            <a:ext cx="11430000" cy="45287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将一束太阳光投射到玻璃三棱镜上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在棱镜后侧光屏上的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范围内观察到了不同颜色的光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处应是紫光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将温度计放到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范围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的外侧会看到温度上升很快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将照相底片放到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范围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的外侧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底片不会感光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将温度计放到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范围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的外侧会看到温度上升很快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电焊工人在焊接时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要戴上防护眼罩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主要是为了防止紫外线对人眼的伤害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手机利用超声波传递信号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微波炉利用红外线来加热食品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夜视仪通过识别不同温度的物体辐射的紫外线进行侦察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965BF75-D304-443C-92E5-1E48181BDE3A}"/>
              </a:ext>
            </a:extLst>
          </p:cNvPr>
          <p:cNvSpPr/>
          <p:nvPr/>
        </p:nvSpPr>
        <p:spPr>
          <a:xfrm>
            <a:off x="2095739" y="1617536"/>
            <a:ext cx="28289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8CFDEE7-5985-41EE-B148-FFD09C128543}"/>
              </a:ext>
            </a:extLst>
          </p:cNvPr>
          <p:cNvSpPr/>
          <p:nvPr/>
        </p:nvSpPr>
        <p:spPr>
          <a:xfrm>
            <a:off x="3265162" y="3732794"/>
            <a:ext cx="28289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128348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数学模板.potx" id="{4E3097FD-EC0D-472D-988C-CB5AF688776E}" vid="{78F65961-5573-41D5-91AC-4296B067C0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8</TotalTime>
  <Words>754</Words>
  <Application>Microsoft Office PowerPoint</Application>
  <PresentationFormat>宽屏</PresentationFormat>
  <Paragraphs>60</Paragraphs>
  <Slides>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Adobe 黑体 Std R</vt:lpstr>
      <vt:lpstr>NEU-BZ-S92</vt:lpstr>
      <vt:lpstr>方正书宋_GBK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数学模板</vt:lpstr>
      <vt:lpstr>Document</vt:lpstr>
      <vt:lpstr>第四章　光现象</vt:lpstr>
      <vt:lpstr>第5节　光的色散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第四章　光现象</dc:title>
  <dc:creator>SunXueFeng</dc:creator>
  <cp:lastModifiedBy>SunXueFeng</cp:lastModifiedBy>
  <cp:revision>2</cp:revision>
  <dcterms:created xsi:type="dcterms:W3CDTF">2018-07-02T07:33:44Z</dcterms:created>
  <dcterms:modified xsi:type="dcterms:W3CDTF">2018-07-03T06:20:22Z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