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304" r:id="rId2"/>
    <p:sldId id="312" r:id="rId3"/>
    <p:sldId id="307" r:id="rId4"/>
    <p:sldId id="363" r:id="rId5"/>
    <p:sldId id="379" r:id="rId6"/>
    <p:sldId id="371" r:id="rId7"/>
    <p:sldId id="338" r:id="rId8"/>
    <p:sldId id="340" r:id="rId9"/>
    <p:sldId id="381" r:id="rId10"/>
    <p:sldId id="315" r:id="rId11"/>
    <p:sldId id="382" r:id="rId12"/>
    <p:sldId id="337" r:id="rId13"/>
    <p:sldId id="383" r:id="rId14"/>
    <p:sldId id="384" r:id="rId15"/>
    <p:sldId id="339" r:id="rId16"/>
    <p:sldId id="373" r:id="rId17"/>
    <p:sldId id="385" r:id="rId18"/>
    <p:sldId id="376" r:id="rId19"/>
    <p:sldId id="341" r:id="rId20"/>
    <p:sldId id="314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45" r:id="rId30"/>
    <p:sldId id="394" r:id="rId31"/>
    <p:sldId id="395" r:id="rId32"/>
    <p:sldId id="342" r:id="rId33"/>
    <p:sldId id="343" r:id="rId34"/>
    <p:sldId id="316" r:id="rId35"/>
    <p:sldId id="396" r:id="rId36"/>
    <p:sldId id="397" r:id="rId37"/>
    <p:sldId id="302" r:id="rId3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C1C1C"/>
    <a:srgbClr val="FF00FF"/>
    <a:srgbClr val="319095"/>
    <a:srgbClr val="D16809"/>
    <a:srgbClr val="F3F3F3"/>
    <a:srgbClr val="F5F5F5"/>
    <a:srgbClr val="5FCACB"/>
    <a:srgbClr val="F5841C"/>
    <a:srgbClr val="A0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9816" autoAdjust="0"/>
  </p:normalViewPr>
  <p:slideViewPr>
    <p:cSldViewPr snapToGrid="0" showGuides="1">
      <p:cViewPr>
        <p:scale>
          <a:sx n="100" d="100"/>
          <a:sy n="100" d="100"/>
        </p:scale>
        <p:origin x="-1944" y="-9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C1E6C-1C7A-46AD-9DE2-C229C9E19362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5790-5B6F-4904-B224-7CB9223085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42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pattFill prst="lgGrid">
          <a:fgClr>
            <a:srgbClr val="F3F3F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分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设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过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反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20171" y="490140"/>
            <a:ext cx="9153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 rot="13450455">
            <a:off x="8682067" y="4439898"/>
            <a:ext cx="496115" cy="1260894"/>
            <a:chOff x="11762339" y="3746221"/>
            <a:chExt cx="406107" cy="1155987"/>
          </a:xfrm>
        </p:grpSpPr>
        <p:sp>
          <p:nvSpPr>
            <p:cNvPr id="9" name="Freeform 16"/>
            <p:cNvSpPr/>
            <p:nvPr/>
          </p:nvSpPr>
          <p:spPr bwMode="auto">
            <a:xfrm flipV="1">
              <a:off x="11767353" y="3746221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 rot="15296182">
              <a:off x="11830602" y="4196908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 rot="7160246">
              <a:off x="11692179" y="4425941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2731254">
            <a:off x="259471" y="-270342"/>
            <a:ext cx="424636" cy="1208734"/>
            <a:chOff x="4454660" y="3810474"/>
            <a:chExt cx="406107" cy="1155987"/>
          </a:xfrm>
        </p:grpSpPr>
        <p:sp>
          <p:nvSpPr>
            <p:cNvPr id="13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rot="23880000" flipV="1">
            <a:off x="73789" y="-26610"/>
            <a:ext cx="159482" cy="453968"/>
            <a:chOff x="4454660" y="3810474"/>
            <a:chExt cx="406107" cy="1155987"/>
          </a:xfrm>
        </p:grpSpPr>
        <p:sp>
          <p:nvSpPr>
            <p:cNvPr id="17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rot="19500000" flipH="1" flipV="1">
            <a:off x="9013919" y="291600"/>
            <a:ext cx="159482" cy="453968"/>
            <a:chOff x="4454660" y="3810474"/>
            <a:chExt cx="406107" cy="1155987"/>
          </a:xfrm>
        </p:grpSpPr>
        <p:sp>
          <p:nvSpPr>
            <p:cNvPr id="25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7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jpe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jpeg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.png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9802"/>
            <a:ext cx="9144001" cy="3003698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2589452" y="2928042"/>
            <a:ext cx="3778980" cy="1685416"/>
            <a:chOff x="6240567" y="2771321"/>
            <a:chExt cx="3915294" cy="2045962"/>
          </a:xfrm>
        </p:grpSpPr>
        <p:grpSp>
          <p:nvGrpSpPr>
            <p:cNvPr id="89" name="组合 72"/>
            <p:cNvGrpSpPr/>
            <p:nvPr/>
          </p:nvGrpSpPr>
          <p:grpSpPr>
            <a:xfrm>
              <a:off x="6341196" y="2771321"/>
              <a:ext cx="3814665" cy="2045962"/>
              <a:chOff x="6341196" y="2771321"/>
              <a:chExt cx="3814665" cy="2045962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1196" y="2771321"/>
                <a:ext cx="3814665" cy="1905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新课标教科版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rgbClr val="319095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zh-CN" altLang="en-US" dirty="0" smtClean="0">
                    <a:solidFill>
                      <a:srgbClr val="D16809"/>
                    </a:solidFill>
                  </a:rPr>
                  <a:t>八年级上</a:t>
                </a:r>
                <a:endParaRPr lang="zh-CN" altLang="en-US" dirty="0">
                  <a:solidFill>
                    <a:srgbClr val="D16809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827" y="3087476"/>
                <a:ext cx="3695730" cy="1729807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0" name="组合 45"/>
            <p:cNvGrpSpPr/>
            <p:nvPr/>
          </p:nvGrpSpPr>
          <p:grpSpPr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1" name="Freeform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8172" y="2153381"/>
            <a:ext cx="2908489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2786" y="39705"/>
            <a:ext cx="6225455" cy="998520"/>
          </a:xfrm>
          <a:prstGeom prst="rect">
            <a:avLst/>
          </a:prstGeom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464208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72" y="1094554"/>
            <a:ext cx="1343299" cy="56988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人的发声和听声能力</a:t>
            </a:r>
          </a:p>
        </p:txBody>
      </p:sp>
      <p:sp>
        <p:nvSpPr>
          <p:cNvPr id="11" name="矩形 10"/>
          <p:cNvSpPr/>
          <p:nvPr/>
        </p:nvSpPr>
        <p:spPr>
          <a:xfrm>
            <a:off x="2087593" y="1066297"/>
            <a:ext cx="6366294" cy="19389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“牛羊骡马不进圈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老鼠搬家往外跑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是中国民间预测地震的民谣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体现了中国劳动人民的智慧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为什么会这样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95177" y="2978486"/>
            <a:ext cx="6825422" cy="18615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原来地震快发生时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会发出次声波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人类听不到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但是大多数动物的听觉范围比人广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能听得见次声波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次声波会让动物们很不舒服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所以会有异常反应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注意动物的异常反应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可以预测地震的到来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595629" y="552797"/>
            <a:ext cx="3620222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第三章  声</a:t>
            </a:r>
            <a:endParaRPr lang="zh-CN" altLang="en-US" sz="5400" dirty="0">
              <a:solidFill>
                <a:schemeClr val="accent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2463125" y="1845609"/>
            <a:ext cx="4631717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2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乐音的三个特征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38196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1571"/>
            <a:ext cx="1357364" cy="575851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</a:t>
            </a:r>
          </a:p>
        </p:txBody>
      </p:sp>
      <p:sp>
        <p:nvSpPr>
          <p:cNvPr id="11" name="矩形 10"/>
          <p:cNvSpPr/>
          <p:nvPr/>
        </p:nvSpPr>
        <p:spPr>
          <a:xfrm>
            <a:off x="1628359" y="3410624"/>
            <a:ext cx="6083655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我们生活中常见的“唱歌跑调”指的是音调不准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156.jpg" descr="id:2147512270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93245" y="1681262"/>
            <a:ext cx="2255132" cy="1400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38196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07" y="1091571"/>
            <a:ext cx="1316230" cy="575851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</a:t>
            </a:r>
          </a:p>
        </p:txBody>
      </p:sp>
      <p:sp>
        <p:nvSpPr>
          <p:cNvPr id="11" name="矩形 10"/>
          <p:cNvSpPr/>
          <p:nvPr/>
        </p:nvSpPr>
        <p:spPr>
          <a:xfrm>
            <a:off x="1645612" y="3255349"/>
            <a:ext cx="6083655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拿一张硬纸片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让它在木梳齿上划过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当慢划时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可以听到纸片发出“嚓嚓”声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低沉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当快划时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纸片发出声音的声调就会变高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声音尖细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wj157.jpg" descr="id:2147512284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6013" y="1408719"/>
            <a:ext cx="2215882" cy="1815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38196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07" y="1091571"/>
            <a:ext cx="1316230" cy="575851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</a:t>
            </a:r>
          </a:p>
        </p:txBody>
      </p:sp>
      <p:sp>
        <p:nvSpPr>
          <p:cNvPr id="11" name="矩形 10"/>
          <p:cNvSpPr/>
          <p:nvPr/>
        </p:nvSpPr>
        <p:spPr>
          <a:xfrm>
            <a:off x="2311880" y="1150504"/>
            <a:ext cx="457199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一些声音的频率表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648884" y="1687182"/>
          <a:ext cx="3443288" cy="3352800"/>
        </p:xfrm>
        <a:graphic>
          <a:graphicData uri="http://schemas.openxmlformats.org/drawingml/2006/table">
            <a:tbl>
              <a:tblPr/>
              <a:tblGrid>
                <a:gridCol w="1985963"/>
                <a:gridCol w="14573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声音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频率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/Hz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人能听到的声音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20~20000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人能发出的声音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64~1300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人敏感的声音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1000~3000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人最敏感的频率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2000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钢琴上的最低音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27.5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大提琴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70~800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钢琴的中央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261.6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钢琴上的最高音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4096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长笛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250~2500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狗的叫声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450~1080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229570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1571"/>
            <a:ext cx="1357364" cy="575851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响度</a:t>
            </a:r>
          </a:p>
        </p:txBody>
      </p:sp>
      <p:sp>
        <p:nvSpPr>
          <p:cNvPr id="22" name="矩形 21"/>
          <p:cNvSpPr/>
          <p:nvPr/>
        </p:nvSpPr>
        <p:spPr>
          <a:xfrm>
            <a:off x="998076" y="2263525"/>
            <a:ext cx="4057003" cy="9398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医生用的听诊器是靠减少声音的分散增大声音的响度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163.jpg" descr="id:2147512356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5516201" y="1863306"/>
            <a:ext cx="2272765" cy="1517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27845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07" y="1091571"/>
            <a:ext cx="1316230" cy="575851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响度</a:t>
            </a:r>
          </a:p>
        </p:txBody>
      </p:sp>
      <p:sp>
        <p:nvSpPr>
          <p:cNvPr id="22" name="矩形 21"/>
          <p:cNvSpPr/>
          <p:nvPr/>
        </p:nvSpPr>
        <p:spPr>
          <a:xfrm>
            <a:off x="1222365" y="3402212"/>
            <a:ext cx="2849304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弦乐器包括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琵琶、古筝、二胡、扬琴等靠弦发声的乐器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wj164.jpg" descr="id:214751237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1529178" y="1696915"/>
            <a:ext cx="2249192" cy="1450981"/>
          </a:xfrm>
          <a:prstGeom prst="rect">
            <a:avLst/>
          </a:prstGeom>
        </p:spPr>
      </p:pic>
      <p:pic>
        <p:nvPicPr>
          <p:cNvPr id="13" name="wj165.jpg" descr="id:2147512377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5359306" y="1696915"/>
            <a:ext cx="2249192" cy="1422303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5066869" y="3402212"/>
            <a:ext cx="2852180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管乐器包括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唢呐、笛子、箫、萨克斯等靠空气柱发声的乐器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82" y="4016829"/>
            <a:ext cx="1126671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555432" y="1831683"/>
            <a:ext cx="5259437" cy="1399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有些声音听不到是因为声音“太小了”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即响度小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有些声音听不到是因为频率不在可闻声范围内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24" y="1083999"/>
            <a:ext cx="1143306" cy="485039"/>
          </a:xfrm>
          <a:prstGeom prst="rect">
            <a:avLst/>
          </a:prstGeom>
        </p:spPr>
      </p:pic>
      <p:grpSp>
        <p:nvGrpSpPr>
          <p:cNvPr id="2" name="组合 18"/>
          <p:cNvGrpSpPr/>
          <p:nvPr/>
        </p:nvGrpSpPr>
        <p:grpSpPr>
          <a:xfrm>
            <a:off x="253093" y="0"/>
            <a:ext cx="2024281" cy="818555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响度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436604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1571"/>
            <a:ext cx="1357364" cy="575851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音调和响度的辨析</a:t>
            </a:r>
          </a:p>
        </p:txBody>
      </p:sp>
      <p:sp>
        <p:nvSpPr>
          <p:cNvPr id="22" name="矩形 21"/>
          <p:cNvSpPr/>
          <p:nvPr/>
        </p:nvSpPr>
        <p:spPr>
          <a:xfrm>
            <a:off x="791041" y="1935721"/>
            <a:ext cx="4591841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如图所示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,“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曾侯乙编钟”是我国迄今发现的气势最宏伟的一套大型编钟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是战国早期文物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编钟属于打击乐器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每个钟的音调不同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用大小不同的力敲击同一个钟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声音的响度不同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b25.jpg" descr="id:2147510409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5451895" y="1900368"/>
            <a:ext cx="2518913" cy="2018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22669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44" y="1093057"/>
            <a:ext cx="1350356" cy="572879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音色</a:t>
            </a:r>
          </a:p>
        </p:txBody>
      </p:sp>
      <p:sp>
        <p:nvSpPr>
          <p:cNvPr id="22" name="矩形 21"/>
          <p:cNvSpPr/>
          <p:nvPr/>
        </p:nvSpPr>
        <p:spPr>
          <a:xfrm>
            <a:off x="1759788" y="1048644"/>
            <a:ext cx="6452559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小兔子们依靠什么判断大灰狼不是外婆呢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10" name="wj168.jpg" descr="id:214751048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5510431" y="2020563"/>
            <a:ext cx="2391365" cy="189366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10441" y="2449727"/>
            <a:ext cx="3975627" cy="9398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大灰狼虽然模仿外婆说话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但是它的音色与外婆不同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595629" y="552797"/>
            <a:ext cx="3620222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第三章  声</a:t>
            </a:r>
            <a:endParaRPr lang="zh-CN" altLang="en-US" sz="5400" dirty="0">
              <a:solidFill>
                <a:schemeClr val="accent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2463125" y="1845609"/>
            <a:ext cx="3785332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1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认识声现象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82" y="4016829"/>
            <a:ext cx="1126671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555432" y="1831683"/>
            <a:ext cx="5259437" cy="18615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波形的“高度”代表响度的高低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波形的疏密程度表示音调的高低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越密集音调越高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波形的形状表示音色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一般乐音是规则的形状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噪音是杂乱无章的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24" y="1082757"/>
            <a:ext cx="1143306" cy="487523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253094" y="0"/>
            <a:ext cx="2386590" cy="818555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音色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595629" y="552797"/>
            <a:ext cx="3620222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第三章  声</a:t>
            </a:r>
            <a:endParaRPr lang="zh-CN" altLang="en-US" sz="5400" dirty="0">
              <a:solidFill>
                <a:schemeClr val="accent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3015221" y="1845609"/>
            <a:ext cx="2938946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3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噪　声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82" y="4016829"/>
            <a:ext cx="1126671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676202" y="2401026"/>
            <a:ext cx="5259437" cy="93820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从物理学角度看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噪声的波形无规则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乐音的波形很规律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24" y="1083999"/>
            <a:ext cx="1143306" cy="485039"/>
          </a:xfrm>
          <a:prstGeom prst="rect">
            <a:avLst/>
          </a:prstGeom>
        </p:spPr>
      </p:pic>
      <p:grpSp>
        <p:nvGrpSpPr>
          <p:cNvPr id="2" name="组合 18"/>
          <p:cNvGrpSpPr/>
          <p:nvPr/>
        </p:nvGrpSpPr>
        <p:grpSpPr>
          <a:xfrm>
            <a:off x="253094" y="0"/>
            <a:ext cx="3577034" cy="818555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307017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噪声及其来源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82" y="4016829"/>
            <a:ext cx="1126671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676202" y="2245749"/>
            <a:ext cx="5259437" cy="1399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从环保角度理解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有时乐音也会变成噪声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不想听到的、在不合适的时间听到的声音都是噪声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注意区分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24" y="1083999"/>
            <a:ext cx="1143306" cy="485039"/>
          </a:xfrm>
          <a:prstGeom prst="rect">
            <a:avLst/>
          </a:prstGeom>
        </p:spPr>
      </p:pic>
      <p:grpSp>
        <p:nvGrpSpPr>
          <p:cNvPr id="2" name="组合 18"/>
          <p:cNvGrpSpPr/>
          <p:nvPr/>
        </p:nvGrpSpPr>
        <p:grpSpPr>
          <a:xfrm>
            <a:off x="253094" y="0"/>
            <a:ext cx="3577034" cy="818555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307017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噪声及其来源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82" y="4016829"/>
            <a:ext cx="1126671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676202" y="2245749"/>
            <a:ext cx="5259437" cy="1399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声音强弱的等级是以人能听到的声音为标准划分的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,0 dB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是人能听到的最微弱的声音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不要理解成听不到的声音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24" y="1083999"/>
            <a:ext cx="1143306" cy="485039"/>
          </a:xfrm>
          <a:prstGeom prst="rect">
            <a:avLst/>
          </a:prstGeom>
        </p:spPr>
      </p:pic>
      <p:grpSp>
        <p:nvGrpSpPr>
          <p:cNvPr id="2" name="组合 18"/>
          <p:cNvGrpSpPr/>
          <p:nvPr/>
        </p:nvGrpSpPr>
        <p:grpSpPr>
          <a:xfrm>
            <a:off x="253093" y="0"/>
            <a:ext cx="4629457" cy="818555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307017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噪声的大小及其危害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22735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5" y="1094554"/>
            <a:ext cx="1302593" cy="56988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8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噪声的防治</a:t>
            </a:r>
          </a:p>
        </p:txBody>
      </p:sp>
      <p:sp>
        <p:nvSpPr>
          <p:cNvPr id="22" name="矩形 21"/>
          <p:cNvSpPr/>
          <p:nvPr/>
        </p:nvSpPr>
        <p:spPr>
          <a:xfrm>
            <a:off x="950410" y="1945791"/>
            <a:ext cx="4259944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一般道路上或交警手中会有噪声监测仪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图上的数字表示此时的噪声大小为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51.1 dB,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它可以显示实时的噪声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但是不能起到控制噪声的作用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wj189.jpg" descr="id:2147512901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5552229" y="2074282"/>
            <a:ext cx="1780224" cy="1578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0720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44" y="1093057"/>
            <a:ext cx="1350356" cy="572878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控制噪声</a:t>
            </a:r>
          </a:p>
        </p:txBody>
      </p:sp>
      <p:sp>
        <p:nvSpPr>
          <p:cNvPr id="11" name="矩形 10"/>
          <p:cNvSpPr/>
          <p:nvPr/>
        </p:nvSpPr>
        <p:spPr>
          <a:xfrm>
            <a:off x="3554082" y="3536655"/>
            <a:ext cx="2570672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防止噪声入耳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192.jpg" descr="id:214751293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164046" y="1411700"/>
            <a:ext cx="2684663" cy="1795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0720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84" y="1093057"/>
            <a:ext cx="1343475" cy="572878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控制噪声</a:t>
            </a:r>
          </a:p>
        </p:txBody>
      </p:sp>
      <p:sp>
        <p:nvSpPr>
          <p:cNvPr id="11" name="矩形 10"/>
          <p:cNvSpPr/>
          <p:nvPr/>
        </p:nvSpPr>
        <p:spPr>
          <a:xfrm>
            <a:off x="1621766" y="1932142"/>
            <a:ext cx="5365629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控制噪声的传播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吸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把噪声与接收者隔开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比如隔声罩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吸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比如利用多孔材料制作屏障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利用吸声材料制作消声器等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595629" y="552797"/>
            <a:ext cx="3620222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第三章  声</a:t>
            </a:r>
            <a:endParaRPr lang="zh-CN" altLang="en-US" sz="5400" dirty="0">
              <a:solidFill>
                <a:schemeClr val="accent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2569757" y="1845609"/>
            <a:ext cx="4208524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4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声与现代科技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71043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5" y="1103189"/>
            <a:ext cx="1302593" cy="55261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8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奇异的声现象</a:t>
            </a:r>
          </a:p>
        </p:txBody>
      </p:sp>
      <p:sp>
        <p:nvSpPr>
          <p:cNvPr id="22" name="矩形 21"/>
          <p:cNvSpPr/>
          <p:nvPr/>
        </p:nvSpPr>
        <p:spPr>
          <a:xfrm>
            <a:off x="3260783" y="3343271"/>
            <a:ext cx="233765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蝙蝠回声定位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wj197.jpg" descr="id:2147513195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2972825" y="1699939"/>
            <a:ext cx="2099506" cy="1352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9"/>
          <p:cNvGrpSpPr/>
          <p:nvPr/>
        </p:nvGrpSpPr>
        <p:grpSpPr>
          <a:xfrm>
            <a:off x="171452" y="0"/>
            <a:ext cx="225695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4553"/>
            <a:ext cx="1357364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声源</a:t>
            </a:r>
          </a:p>
        </p:txBody>
      </p:sp>
      <p:sp>
        <p:nvSpPr>
          <p:cNvPr id="23" name="矩形 22"/>
          <p:cNvSpPr/>
          <p:nvPr/>
        </p:nvSpPr>
        <p:spPr>
          <a:xfrm>
            <a:off x="1731622" y="3426224"/>
            <a:ext cx="6528745" cy="4765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中国古典乐器笛子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演奏时依靠空气柱振动发声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hb109.jpg" descr="id:2147509816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088231" y="1289250"/>
            <a:ext cx="2173882" cy="2000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71043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5" y="1094554"/>
            <a:ext cx="1302593" cy="56988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8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奇异的声现象</a:t>
            </a:r>
          </a:p>
        </p:txBody>
      </p:sp>
      <p:sp>
        <p:nvSpPr>
          <p:cNvPr id="22" name="矩形 21"/>
          <p:cNvSpPr/>
          <p:nvPr/>
        </p:nvSpPr>
        <p:spPr>
          <a:xfrm>
            <a:off x="1604511" y="1997550"/>
            <a:ext cx="5400138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蝙蝠发出超声波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这些超声波碰到障碍物或昆虫时会反射回来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根据回声到来的方向和时间确定目标的位置和距离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这种方式叫做回声定位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根据回声定位原理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科学家们发明了声呐、超声导盲仪、倒车雷达等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71043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5" y="1103189"/>
            <a:ext cx="1302593" cy="55261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8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奇异的声现象</a:t>
            </a:r>
          </a:p>
        </p:txBody>
      </p:sp>
      <p:sp>
        <p:nvSpPr>
          <p:cNvPr id="22" name="矩形 21"/>
          <p:cNvSpPr/>
          <p:nvPr/>
        </p:nvSpPr>
        <p:spPr>
          <a:xfrm>
            <a:off x="1138688" y="3481293"/>
            <a:ext cx="672860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当列队的士兵通过河上大桥时桥身会突然发生断裂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因为共振能将大桥震垮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所以军队过桥的时候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不会齐步走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199.jpg" descr="id:2147513216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2722764" y="1625401"/>
            <a:ext cx="2504843" cy="1688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3" y="0"/>
            <a:ext cx="3697805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15065" y="972679"/>
            <a:ext cx="1500996" cy="6190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类比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奇异的声现象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337" y="1056300"/>
            <a:ext cx="1149312" cy="49008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431985" y="2062670"/>
            <a:ext cx="6130186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水波可以传递能量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将一块石头扔进水中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一圈一圈的水波向四周散去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水波把振动传向远方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水波具有能量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声波的能量传播和水波类似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声波也具有能量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3" y="0"/>
            <a:ext cx="3974133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23308" y="2163887"/>
            <a:ext cx="6602442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超声波多用于医疗、军事、探测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次声波多用自然灾害检测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次声波对人体有害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3703578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超声是个多面手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98" y="1055029"/>
            <a:ext cx="1161192" cy="492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53093" y="0"/>
            <a:ext cx="3973850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90112" y="3309761"/>
            <a:ext cx="1897811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超声波洗牙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3703578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超声是个多面手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98" y="1057581"/>
            <a:ext cx="1161192" cy="487523"/>
          </a:xfrm>
          <a:prstGeom prst="rect">
            <a:avLst/>
          </a:prstGeom>
        </p:spPr>
      </p:pic>
      <p:pic>
        <p:nvPicPr>
          <p:cNvPr id="19" name="wj204.jpg" descr="id:2147513280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673414" y="1855775"/>
            <a:ext cx="1517696" cy="1187205"/>
          </a:xfrm>
          <a:prstGeom prst="rect">
            <a:avLst/>
          </a:prstGeom>
        </p:spPr>
      </p:pic>
      <p:pic>
        <p:nvPicPr>
          <p:cNvPr id="21" name="wj205.jpg" descr="id:2147513287;FounderCES"/>
          <p:cNvPicPr/>
          <p:nvPr/>
        </p:nvPicPr>
        <p:blipFill>
          <a:blip r:embed="rId6"/>
          <a:stretch>
            <a:fillRect/>
          </a:stretch>
        </p:blipFill>
        <p:spPr>
          <a:xfrm>
            <a:off x="3255055" y="1851110"/>
            <a:ext cx="1889650" cy="1218303"/>
          </a:xfrm>
          <a:prstGeom prst="rect">
            <a:avLst/>
          </a:prstGeom>
        </p:spPr>
      </p:pic>
      <p:pic>
        <p:nvPicPr>
          <p:cNvPr id="22" name="wj206.jpg" descr="id:2147513294;FounderCES"/>
          <p:cNvPicPr/>
          <p:nvPr/>
        </p:nvPicPr>
        <p:blipFill>
          <a:blip r:embed="rId7"/>
          <a:stretch>
            <a:fillRect/>
          </a:stretch>
        </p:blipFill>
        <p:spPr>
          <a:xfrm>
            <a:off x="6090802" y="1870386"/>
            <a:ext cx="1517696" cy="1166473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3309668" y="3309761"/>
            <a:ext cx="2156604" cy="47820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超声波清洗眼镜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5" name="矩形 24"/>
          <p:cNvSpPr/>
          <p:nvPr/>
        </p:nvSpPr>
        <p:spPr>
          <a:xfrm>
            <a:off x="5946476" y="3309761"/>
            <a:ext cx="2156604" cy="93820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强烈的声音可以震碎玻璃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3" grpId="0"/>
      <p:bldP spid="2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3" y="0"/>
            <a:ext cx="3214726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00337" y="1549971"/>
            <a:ext cx="5572666" cy="29777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次声波武器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是指能发射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 Hz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以下的次声波的大功率武器装置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声波是机械纵波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它可以在固体、液体和气体中传播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人们日常可以听到的声音是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20~20000 Hz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频率范围内的声波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低于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 Hz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的就是次声波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次声波之所以会被用作军事武器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在于次声波和人体器官固有频率相近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会产生共振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次声波与人体器官的共振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会导致器官变形、移位、甚至破裂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从而达到杀伤目的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次声本领大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98" y="1057581"/>
            <a:ext cx="1161192" cy="487523"/>
          </a:xfrm>
          <a:prstGeom prst="rect">
            <a:avLst/>
          </a:prstGeom>
        </p:spPr>
      </p:pic>
      <p:pic>
        <p:nvPicPr>
          <p:cNvPr id="16" name="wj208.jpg" descr="id:2147513316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6193580" y="1586036"/>
            <a:ext cx="2260308" cy="2549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3" y="0"/>
            <a:ext cx="3214726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17922" y="2619647"/>
            <a:ext cx="3674848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声识别技术可以用于安全领域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声识别技术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98" y="1057581"/>
            <a:ext cx="1161192" cy="487523"/>
          </a:xfrm>
          <a:prstGeom prst="rect">
            <a:avLst/>
          </a:prstGeom>
        </p:spPr>
      </p:pic>
      <p:pic>
        <p:nvPicPr>
          <p:cNvPr id="18" name="wj211.jpg" descr="id:2147513359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5268892" y="2341934"/>
            <a:ext cx="2253342" cy="1248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5475" y="123144"/>
            <a:ext cx="3228975" cy="611433"/>
          </a:xfrm>
          <a:prstGeom prst="rect">
            <a:avLst/>
          </a:prstGeom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4076700"/>
            <a:ext cx="9183278" cy="1066800"/>
          </a:xfrm>
          <a:prstGeom prst="rect">
            <a:avLst/>
          </a:prstGeom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" y="513669"/>
            <a:ext cx="5134350" cy="972232"/>
          </a:xfrm>
          <a:prstGeom prst="rect">
            <a:avLst/>
          </a:prstGeom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54378" y="3448050"/>
            <a:ext cx="4251379" cy="1200150"/>
          </a:xfrm>
          <a:prstGeom prst="rect">
            <a:avLst/>
          </a:prstGeom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-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39922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93" y="1094553"/>
            <a:ext cx="1336458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声源</a:t>
            </a:r>
          </a:p>
        </p:txBody>
      </p:sp>
      <p:sp>
        <p:nvSpPr>
          <p:cNvPr id="23" name="矩形 22"/>
          <p:cNvSpPr/>
          <p:nvPr/>
        </p:nvSpPr>
        <p:spPr>
          <a:xfrm>
            <a:off x="972498" y="1822286"/>
            <a:ext cx="6528745" cy="186320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物理实验中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将不可见、不易见的现象转换成可见、易见的现象的方法叫做转换法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比如在鼓面撒纸屑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将不易观察的鼓面振动转换为容易观察的纸屑的振动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初中物理实验多用此方法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10658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1571"/>
            <a:ext cx="1357364" cy="575851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声的传播</a:t>
            </a:r>
          </a:p>
        </p:txBody>
      </p:sp>
      <p:sp>
        <p:nvSpPr>
          <p:cNvPr id="11" name="矩形 10"/>
          <p:cNvSpPr/>
          <p:nvPr/>
        </p:nvSpPr>
        <p:spPr>
          <a:xfrm>
            <a:off x="2715289" y="3755680"/>
            <a:ext cx="5065738" cy="4765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将声波与水波作类比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138.jpg" descr="id:2147511768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2246978" y="2065649"/>
            <a:ext cx="1767268" cy="1240640"/>
          </a:xfrm>
          <a:prstGeom prst="rect">
            <a:avLst/>
          </a:prstGeom>
        </p:spPr>
      </p:pic>
      <p:pic>
        <p:nvPicPr>
          <p:cNvPr id="13" name="wj139.jpg" descr="id:2147511775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4367634" y="1788601"/>
            <a:ext cx="1774373" cy="1631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15834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71" y="1094553"/>
            <a:ext cx="1343301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声的传播</a:t>
            </a:r>
          </a:p>
        </p:txBody>
      </p:sp>
      <p:sp>
        <p:nvSpPr>
          <p:cNvPr id="12" name="矩形 11"/>
          <p:cNvSpPr/>
          <p:nvPr/>
        </p:nvSpPr>
        <p:spPr>
          <a:xfrm>
            <a:off x="1692557" y="1132297"/>
            <a:ext cx="6416273" cy="318548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大家喜欢看科幻电影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在电影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星球大战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中有这样一个场景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神鹰号飞船在太空将来犯的天狼号击中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神鹰号宇航员听到一声巨响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见天狼号被炸毁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得意的笑了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细心的你能发现电影中的科学错误吗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91680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71" y="1094553"/>
            <a:ext cx="1343301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声的传播</a:t>
            </a:r>
          </a:p>
        </p:txBody>
      </p:sp>
      <p:sp>
        <p:nvSpPr>
          <p:cNvPr id="24" name="矩形 23"/>
          <p:cNvSpPr/>
          <p:nvPr/>
        </p:nvSpPr>
        <p:spPr>
          <a:xfrm>
            <a:off x="961270" y="1769519"/>
            <a:ext cx="6854262" cy="1399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在太空中没有空气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是真空环境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因为声音的传播是需要介质的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不能在真空中传播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所以天狼号爆炸发出的声音根本无法传到神鹰号上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67593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4" y="1094553"/>
            <a:ext cx="1302595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声传播的速度</a:t>
            </a:r>
          </a:p>
        </p:txBody>
      </p:sp>
      <p:sp>
        <p:nvSpPr>
          <p:cNvPr id="22" name="矩形 21"/>
          <p:cNvSpPr/>
          <p:nvPr/>
        </p:nvSpPr>
        <p:spPr>
          <a:xfrm>
            <a:off x="588102" y="1963045"/>
            <a:ext cx="5967974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2018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中国自主研制的新一代隐身战斗机歼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-20,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开始列装空军作战部队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它的最大速度接近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马赫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我国国防力量进一步增强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马赫是表示速度的量词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一马赫即一倍音速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速度大约相当于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340.3 m/s.</a:t>
            </a:r>
          </a:p>
        </p:txBody>
      </p:sp>
      <p:pic>
        <p:nvPicPr>
          <p:cNvPr id="10" name="wj143.jpg" descr="id:2147511847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6735382" y="1897811"/>
            <a:ext cx="1838526" cy="1303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472835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4" y="1103188"/>
            <a:ext cx="1302595" cy="55261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人的发声和听声能力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6823" y="1495782"/>
            <a:ext cx="4589882" cy="275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26C4A"/>
      </a:accent1>
      <a:accent2>
        <a:srgbClr val="5FCACB"/>
      </a:accent2>
      <a:accent3>
        <a:srgbClr val="A0BF0D"/>
      </a:accent3>
      <a:accent4>
        <a:srgbClr val="FDB900"/>
      </a:accent4>
      <a:accent5>
        <a:srgbClr val="319095"/>
      </a:accent5>
      <a:accent6>
        <a:srgbClr val="F5841C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1292</Words>
  <Application>Microsoft Office PowerPoint</Application>
  <PresentationFormat>全屏显示(16:9)</PresentationFormat>
  <Paragraphs>110</Paragraphs>
  <Slides>37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1</cp:revision>
  <dcterms:created xsi:type="dcterms:W3CDTF">2019-08-20T01:55:35Z</dcterms:created>
  <dcterms:modified xsi:type="dcterms:W3CDTF">2020-02-25T01:17:57Z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2052-11.1.0.8907</vt:lpwstr>
  </property>
</Properties>
</file>