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47000">
              <a:schemeClr val="accent6">
                <a:lumMod val="40000"/>
                <a:lumOff val="60000"/>
              </a:schemeClr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0"/>
          <p:cNvSpPr/>
          <p:nvPr/>
        </p:nvSpPr>
        <p:spPr>
          <a:xfrm>
            <a:off x="4067944" y="915566"/>
            <a:ext cx="4680520" cy="1323439"/>
          </a:xfrm>
          <a:prstGeom prst="rect">
            <a:avLst/>
          </a:prstGeom>
          <a:ln w="12700"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45719" rIns="45719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6000" b="1" baseline="-25000" dirty="0" smtClean="0">
                <a:solidFill>
                  <a:srgbClr val="0066FF"/>
                </a:solidFill>
                <a:latin typeface="方正中倩简体" pitchFamily="65" charset="-122"/>
                <a:ea typeface="方正中倩简体" pitchFamily="65" charset="-122"/>
              </a:rPr>
              <a:t>2020</a:t>
            </a:r>
            <a:r>
              <a:rPr lang="zh-CN" altLang="en-US" sz="6000" b="1" baseline="-25000" dirty="0" smtClean="0">
                <a:solidFill>
                  <a:srgbClr val="0066FF"/>
                </a:solidFill>
                <a:latin typeface="方正中倩简体" pitchFamily="65" charset="-122"/>
                <a:ea typeface="方正中倩简体" pitchFamily="65" charset="-122"/>
              </a:rPr>
              <a:t>年中考物理</a:t>
            </a:r>
            <a:endParaRPr lang="en-US" altLang="zh-CN" sz="6000" b="1" baseline="-25000" dirty="0" smtClean="0">
              <a:solidFill>
                <a:srgbClr val="0066FF"/>
              </a:solidFill>
              <a:latin typeface="方正中倩简体" pitchFamily="65" charset="-122"/>
              <a:ea typeface="方正中倩简体" pitchFamily="65" charset="-122"/>
            </a:endParaRP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zh-CN" altLang="en-US" sz="6000" b="1" baseline="-25000" dirty="0" smtClean="0">
                <a:solidFill>
                  <a:srgbClr val="0066FF"/>
                </a:solidFill>
                <a:latin typeface="方正中倩简体" pitchFamily="65" charset="-122"/>
                <a:ea typeface="方正中倩简体" pitchFamily="65" charset="-122"/>
              </a:rPr>
              <a:t>一轮复习讲练测</a:t>
            </a:r>
          </a:p>
        </p:txBody>
      </p:sp>
      <p:sp>
        <p:nvSpPr>
          <p:cNvPr id="6" name="Shape 40"/>
          <p:cNvSpPr/>
          <p:nvPr/>
        </p:nvSpPr>
        <p:spPr>
          <a:xfrm>
            <a:off x="3683968" y="2706349"/>
            <a:ext cx="6120680" cy="58477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zh-CN" sz="4800" b="1" baseline="-25000" dirty="0">
                <a:solidFill>
                  <a:srgbClr val="111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itchFamily="49" charset="-122"/>
                <a:ea typeface="汉真广标" pitchFamily="49" charset="-122"/>
                <a:cs typeface="楷体" panose="02010609060101010101" charset="-122"/>
              </a:rPr>
              <a:t>专题</a:t>
            </a:r>
            <a:r>
              <a:rPr lang="en-US" altLang="zh-CN" sz="4800" b="1" baseline="-25000" dirty="0">
                <a:solidFill>
                  <a:srgbClr val="111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itchFamily="49" charset="-122"/>
                <a:ea typeface="汉真广标" pitchFamily="49" charset="-122"/>
                <a:cs typeface="楷体" panose="02010609060101010101" charset="-122"/>
              </a:rPr>
              <a:t>13 </a:t>
            </a:r>
            <a:r>
              <a:rPr lang="zh-CN" altLang="en-US" sz="4800" b="1" baseline="-25000" dirty="0" smtClean="0">
                <a:solidFill>
                  <a:srgbClr val="111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itchFamily="49" charset="-122"/>
                <a:ea typeface="汉真广标" pitchFamily="49" charset="-122"/>
                <a:cs typeface="楷体" panose="02010609060101010101" charset="-122"/>
              </a:rPr>
              <a:t>动能</a:t>
            </a:r>
            <a:r>
              <a:rPr lang="zh-CN" altLang="en-US" sz="4800" b="1" baseline="-25000" dirty="0">
                <a:solidFill>
                  <a:srgbClr val="111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itchFamily="49" charset="-122"/>
                <a:ea typeface="汉真广标" pitchFamily="49" charset="-122"/>
                <a:cs typeface="楷体" panose="02010609060101010101" charset="-122"/>
              </a:rPr>
              <a:t>、势能和机械能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45" y="907564"/>
            <a:ext cx="3528392" cy="245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29972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考点一：动能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27026" y="1116547"/>
            <a:ext cx="8668385" cy="259084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【点睛】从重力势能和动能大小的影响因素进行判断，又因为机械能等于动能和势能的总和，然后判断机械能的变化。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解析】嫦娥四号从距离月球表面100米到软着陆在月球表面的过程中，质量不变，高度减小，重力势能减少；该过程中其速度减小，动能减少；探测器没有发生弹性形变，不具有弹性势能，则机械能等于重力势能与动能的总和，所以其机械能减少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故答案为：减少；减少。</a:t>
            </a:r>
          </a:p>
        </p:txBody>
      </p:sp>
    </p:spTree>
    <p:extLst>
      <p:ext uri="{BB962C8B-B14F-4D97-AF65-F5344CB8AC3E}">
        <p14:creationId xmlns:p14="http://schemas.microsoft.com/office/powerpoint/2010/main" val="1150406499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考点一：动能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27026" y="1105726"/>
            <a:ext cx="8668385" cy="17575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altLang="zh-CN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（2019·保定市初三模拟冲刺追补）</a:t>
            </a:r>
            <a:r>
              <a:rPr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所示。小球A静止在木块上。将钢球B从高为h的位置由静止释放，与木块发生碰撞，木块向右运动，小球A落到正下方。钢球B下落过程中动能________(选填“增大”、“不变”或“减小”)；木块被撞出后，由于小球A由于具有________没有随木块一起运动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551430" y="1982285"/>
            <a:ext cx="599440" cy="36793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增大</a:t>
            </a:r>
          </a:p>
        </p:txBody>
      </p:sp>
      <p:pic>
        <p:nvPicPr>
          <p:cNvPr id="3" name="图片 -2147482405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481" y="2969608"/>
            <a:ext cx="2064385" cy="165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2479040" y="2387781"/>
            <a:ext cx="599440" cy="36793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惯性</a:t>
            </a:r>
          </a:p>
        </p:txBody>
      </p:sp>
    </p:spTree>
    <p:extLst>
      <p:ext uri="{BB962C8B-B14F-4D97-AF65-F5344CB8AC3E}">
        <p14:creationId xmlns:p14="http://schemas.microsoft.com/office/powerpoint/2010/main" val="4268859003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ldLvl="0" animBg="1"/>
      <p:bldP spid="3" grpId="0" bldLvl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zh-CN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一</a:t>
            </a:r>
            <a:r>
              <a:rPr lang="zh-CN" altLang="en-US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动能</a:t>
            </a:r>
            <a:endParaRPr lang="zh-CN" sz="2000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7026" y="1105726"/>
            <a:ext cx="8668385" cy="217389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【点睛】分析钢球B下落过程中动能和重力势能的变化； 木块被撞前，木块和A处于静止状态，被撞后由于惯性仍然要保持静止状态。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【解析】钢球B下落过程中，高度减小，重力势能减小，速度变大，动能增大；木块被撞出后，小球A由于具有惯性仍然要保持静止状态，故A没有随木块一起运动。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故答案：增大；惯性。</a:t>
            </a:r>
            <a:r>
              <a:rPr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4887432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zh-CN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二</a:t>
            </a:r>
            <a:r>
              <a:rPr lang="zh-CN" altLang="en-US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势能</a:t>
            </a:r>
            <a:endParaRPr lang="zh-CN" sz="2000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7026" y="1135644"/>
            <a:ext cx="8613775" cy="13412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lang="zh-CN" sz="1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（2018•南京）</a:t>
            </a:r>
            <a:r>
              <a:rPr lang="zh-CN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2018年5月21日凌晨，“鹊桥”号中继星在我国西昌卫星发射中心成功发射升空（如图所示）。“鹊桥”号中继星在随火箭加速上升过程中，重力势能</a:t>
            </a:r>
            <a:r>
              <a:rPr lang="zh-CN" sz="1800" b="0" u="sng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</a:t>
            </a:r>
            <a:r>
              <a:rPr lang="en-US" sz="1800" b="0" u="sng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sz="1800" b="0" u="sng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</a:t>
            </a:r>
            <a:r>
              <a:rPr lang="zh-CN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（选填“变大”、“变小”或“不变”，下同），动能</a:t>
            </a:r>
            <a:r>
              <a:rPr lang="zh-CN" sz="1800" b="0" u="sng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</a:t>
            </a:r>
            <a:r>
              <a:rPr lang="en-US" sz="1800" b="0" u="sng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sz="1800" b="0" u="sng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</a:t>
            </a:r>
            <a:r>
              <a:rPr lang="zh-CN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24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221" y="2573023"/>
            <a:ext cx="1929765" cy="184605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910590" y="2009021"/>
            <a:ext cx="600075" cy="36793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变大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859271" y="2009021"/>
            <a:ext cx="600075" cy="36793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变大</a:t>
            </a:r>
          </a:p>
        </p:txBody>
      </p:sp>
    </p:spTree>
    <p:extLst>
      <p:ext uri="{BB962C8B-B14F-4D97-AF65-F5344CB8AC3E}">
        <p14:creationId xmlns:p14="http://schemas.microsoft.com/office/powerpoint/2010/main" val="922801684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9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zh-CN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二</a:t>
            </a:r>
            <a:r>
              <a:rPr lang="zh-CN" altLang="en-US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势能</a:t>
            </a:r>
            <a:endParaRPr lang="zh-CN" sz="2000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7026" y="1135644"/>
            <a:ext cx="8613775" cy="38318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点睛】机械能包括动能和势能，物体动能和势能的变化会引起机械能的变化；动能与质量和速度有关，质量越大、速度越大则动能越大；重力势能与质量和高度有关，质量越大、高度越大则重力势能越大。此题考查电磁波的传播和机械能的知识；机械能的大小取决于动能和势能的大小，根据题目中动能和势能的大小变化可分析出机械能的大小变化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【解析】卫星加速上升过程中，质量不变、速度增大，动能变大；同时，质量不变、高度增加，所以重力势能变大；由于火箭对卫星做功，故使得其机械能不断增加。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故答案为：变大；变大。</a:t>
            </a:r>
          </a:p>
        </p:txBody>
      </p:sp>
    </p:spTree>
    <p:extLst>
      <p:ext uri="{BB962C8B-B14F-4D97-AF65-F5344CB8AC3E}">
        <p14:creationId xmlns:p14="http://schemas.microsoft.com/office/powerpoint/2010/main" val="3596957904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zh-CN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二</a:t>
            </a:r>
            <a:r>
              <a:rPr lang="zh-CN" altLang="en-US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势能</a:t>
            </a:r>
            <a:endParaRPr lang="zh-CN" sz="2000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7026" y="1135644"/>
            <a:ext cx="8613775" cy="217389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sz="1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（2017·深圳）</a:t>
            </a:r>
            <a:r>
              <a:rPr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关于功和能，下列描述正确的是（　）。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A．机械表上发条是增加了发条的弹性势能；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B．深圳大亚湾核电站是把电能转化为核能；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C．汽车加油后，以原来的速度继续匀速行驶它的动能会降低；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D．“飞流直下三千尺”中水的动能转化为重力势能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728970" y="1252137"/>
            <a:ext cx="367030" cy="36793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677122772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zh-CN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二</a:t>
            </a:r>
            <a:r>
              <a:rPr lang="zh-CN" altLang="en-US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势能</a:t>
            </a:r>
            <a:endParaRPr lang="zh-CN" sz="2000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3846" y="1000691"/>
            <a:ext cx="8613775" cy="42567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点睛】①发生弹性形变的物体具有弹性势能，弹性形变越大弹性势能越大；②核电站是将核能转化为电能的设备；③影响动能的因素是质量和速度；④影响重力势能的因素是质量和所在高度，在一定条件下动能和势能可以相互转化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【解析】A：上紧的机械表发条具有弹性势能，并且发条形变越大具有的弹性势能越大；故A正确。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B：在核电站中，核燃料发生裂变，释放出核能，把核能再转化为电能；故B错误。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C：汽车加油后相对于原来质量增加，虽然仍按原速度行驶，但动能相对于原来是增加的；故C错误。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D：“流直下三千尺”中，高处的水具有大量重力势能，下落过程中重力势能转化为动能；故D错误。</a:t>
            </a:r>
          </a:p>
        </p:txBody>
      </p:sp>
    </p:spTree>
    <p:extLst>
      <p:ext uri="{BB962C8B-B14F-4D97-AF65-F5344CB8AC3E}">
        <p14:creationId xmlns:p14="http://schemas.microsoft.com/office/powerpoint/2010/main" val="3299864925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zh-CN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二</a:t>
            </a:r>
            <a:r>
              <a:rPr lang="zh-CN" altLang="en-US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势能</a:t>
            </a:r>
            <a:endParaRPr lang="zh-CN" sz="2000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7026" y="1000691"/>
            <a:ext cx="8613775" cy="38404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sz="1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（2019·天津）</a:t>
            </a:r>
            <a:r>
              <a:rPr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小明同学在探究重力势能的大小与什么因素有关时，提出了如下猜想：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猜想一：物体的重力势能与物体的质量有关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猜想二：物体的重力势能与物体所在高度有关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为了验证上述猜想，他计划利用小桌、沙子、质量不同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的铁块和刻度尺进行实验：如图所示，将小桌桌腿朝下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放在平整的沙面上，把铁块从距桌面某一高度由静止释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放，撞击在桌面的中心部位，记录桌腿进入沙子的深度。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按上述方案进行实验，其实验数据如下表所示。</a:t>
            </a:r>
            <a:endParaRPr sz="18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-2147482416" descr="wps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325" y="1619439"/>
            <a:ext cx="1908810" cy="271625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97014425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zh-CN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二</a:t>
            </a:r>
            <a:r>
              <a:rPr lang="zh-CN" altLang="en-US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势能</a:t>
            </a:r>
            <a:endParaRPr lang="zh-CN" sz="2000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7" name="表格 6"/>
          <p:cNvGraphicFramePr/>
          <p:nvPr/>
        </p:nvGraphicFramePr>
        <p:xfrm>
          <a:off x="422911" y="1000692"/>
          <a:ext cx="7176135" cy="23941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9855"/>
                <a:gridCol w="1518285"/>
                <a:gridCol w="1793875"/>
                <a:gridCol w="2484120"/>
              </a:tblGrid>
              <a:tr h="653123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实验序号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13970" marR="13970" marT="14005" marB="14005" anchor="ctr">
                    <a:lnL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铁块质量m/g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3970" marR="13970" marT="14005" marB="14005" anchor="ctr">
                    <a:lnL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铁块距桌面高度H/cm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3970" marR="13970" marT="14005" marB="14005" anchor="ctr">
                    <a:lnL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桌腿进入沙子的深度h/cm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3970" marR="13970" marT="14005" marB="14005" anchor="ctr">
                    <a:lnL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20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①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13970" marR="13970" marT="14005" marB="14005" anchor="ctr">
                    <a:lnL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20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13970" marR="13970" marT="14005" marB="14005" anchor="ctr">
                    <a:lnL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20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13970" marR="13970" marT="14005" marB="14005" anchor="ctr">
                    <a:lnL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1.9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13970" marR="13970" marT="14005" marB="14005" anchor="ctr">
                    <a:lnL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20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②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13970" marR="13970" marT="14005" marB="14005" anchor="ctr">
                    <a:lnL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20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13970" marR="13970" marT="14005" marB="14005" anchor="ctr">
                    <a:lnL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30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13970" marR="13970" marT="14005" marB="14005" anchor="ctr">
                    <a:lnL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2.9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13970" marR="13970" marT="14005" marB="14005" anchor="ctr">
                    <a:lnL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20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③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13970" marR="13970" marT="14005" marB="14005" anchor="ctr">
                    <a:lnL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20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13970" marR="13970" marT="14005" marB="14005" anchor="ctr">
                    <a:lnL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40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13970" marR="13970" marT="14005" marB="14005" anchor="ctr">
                    <a:lnL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3.8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13970" marR="13970" marT="14005" marB="14005" anchor="ctr">
                    <a:lnL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20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④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13970" marR="13970" marT="14005" marB="14005" anchor="ctr">
                    <a:lnL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30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13970" marR="13970" marT="14005" marB="14005" anchor="ctr">
                    <a:lnL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20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13970" marR="13970" marT="14005" marB="14005" anchor="ctr">
                    <a:lnL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2.9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13970" marR="13970" marT="14005" marB="14005" anchor="ctr">
                    <a:lnL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20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⑤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13970" marR="13970" marT="14005" marB="14005" anchor="ctr">
                    <a:lnL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40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13970" marR="13970" marT="14005" marB="14005" anchor="ctr">
                    <a:lnL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20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13970" marR="13970" marT="14005" marB="14005" anchor="ctr">
                    <a:lnL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4.1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13970" marR="13970" marT="14005" marB="14005" anchor="ctr">
                    <a:lnL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422911" y="3394838"/>
            <a:ext cx="8434705" cy="13412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（1）实验中通过比较</a:t>
            </a:r>
            <a:r>
              <a:rPr lang="zh-CN" sz="1800" b="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来判断物体重力势能的大小；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（2）为了验证猜想一，需选择表中</a:t>
            </a:r>
            <a:r>
              <a:rPr lang="zh-CN" sz="1800" b="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（填实验序号）三组数据进行分析；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（3）分析表中①②③的实验数据，可得出的结论是：</a:t>
            </a:r>
            <a:r>
              <a:rPr lang="zh-CN" sz="1800" b="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1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42566" y="3471862"/>
            <a:ext cx="2369185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18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桌腿进入沙子的深度</a:t>
            </a:r>
            <a:endParaRPr lang="zh-CN" altLang="en-US" sz="1800" b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74796" y="3881178"/>
            <a:ext cx="1036955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18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①④⑤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300221" y="4664798"/>
            <a:ext cx="4557395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18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质量相同的物体，高度越大，重力势能越大</a:t>
            </a:r>
            <a:endParaRPr lang="zh-CN" altLang="en-US" sz="1800" b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0967411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zh-CN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二</a:t>
            </a:r>
            <a:r>
              <a:rPr lang="zh-CN" altLang="en-US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势能</a:t>
            </a:r>
            <a:endParaRPr lang="zh-CN" sz="2000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7026" y="1000691"/>
            <a:ext cx="8701405" cy="259084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点睛】（1）桌腿进入沙堆的深浅，体现了物体对其做功的多少。桌腿进入沙堆越深反映了小球具有的重力势能越大。这用到了转换法。（2）利用控制变量法，要验证重力势能的大小与质量有关，需控制质量其他的因素相同，只有质量不同，从图中找出符合条件的实验即可。（3）利用控制变量法，比较图中相同因素和不同因素，总结出研究的对象。在设计实验和写结论时常用控制变量法来分析。在研究物理量的变化时常用转换法来分析。</a:t>
            </a:r>
            <a:endParaRPr lang="zh-CN" altLang="en-US" sz="1800" b="0">
              <a:solidFill>
                <a:srgbClr val="1116CC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3473346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1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036" y="203703"/>
            <a:ext cx="1560195" cy="6302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361950" y="1659543"/>
            <a:ext cx="652780" cy="231139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复习目标</a:t>
            </a:r>
          </a:p>
        </p:txBody>
      </p:sp>
      <p:sp>
        <p:nvSpPr>
          <p:cNvPr id="4" name="左大括号 3"/>
          <p:cNvSpPr/>
          <p:nvPr/>
        </p:nvSpPr>
        <p:spPr>
          <a:xfrm>
            <a:off x="1169035" y="1378815"/>
            <a:ext cx="370840" cy="2654504"/>
          </a:xfrm>
          <a:prstGeom prst="leftBrace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91439" tIns="45719" rIns="91439" bIns="45719" numCol="1" spcCol="38100" rtlCol="0" anchor="t" forceAA="0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638936" y="928122"/>
            <a:ext cx="7374255" cy="5079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了解：</a:t>
            </a:r>
            <a:r>
              <a:rPr lang="zh-CN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机械能概念。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723390" y="3787602"/>
            <a:ext cx="7289800" cy="5079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会：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</a:rPr>
              <a:t>解释生活中利用动能或势能的现象。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767206" y="2650685"/>
            <a:ext cx="7117715" cy="5079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理解：</a:t>
            </a:r>
            <a:r>
              <a:rPr lang="zh-CN" sz="1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动能和势能的概念。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767206" y="1737841"/>
            <a:ext cx="6202045" cy="5079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掌握：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</a:rPr>
              <a:t>影响物体动能和势能大小的因素；机械能守恒定律。</a:t>
            </a:r>
          </a:p>
        </p:txBody>
      </p:sp>
    </p:spTree>
    <p:extLst>
      <p:ext uri="{BB962C8B-B14F-4D97-AF65-F5344CB8AC3E}">
        <p14:creationId xmlns:p14="http://schemas.microsoft.com/office/powerpoint/2010/main" val="1079766915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100" grpId="0"/>
      <p:bldP spid="7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zh-CN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二</a:t>
            </a:r>
            <a:r>
              <a:rPr lang="zh-CN" altLang="en-US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势能</a:t>
            </a:r>
            <a:endParaRPr lang="zh-CN" sz="2000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7026" y="1000691"/>
            <a:ext cx="8701405" cy="379396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【解析】（1）通过小明设计的实验可以知道，他是通过比较桌腿进入沙子的深浅来比较重力势能的大小的。桌腿进入沙堆越深说明物体做的功越多，它原来具有的重力势能越大；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（2）根据控制变量法，要验证物体的重力势能与物体的质量有关，应控制物体的高度相同，改变物体质量的大小，故小明要完成探究，需要找数个质量不同的物体进行实验；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故①④⑤三组数据符合，所以应利用①④⑤三组数据分析得出结论。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（3）比较表中①②③的实验数据，可以发现，高度相同，③中桌腿进入沙子的深度更深，所以，③中的物体具有重力势能大，即可以得出的初步结论是：质量相同的物体，高度越大，重力势能越大。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故答案为：（1）桌腿进入沙子的深度；（2）①④⑤；（3）质量相同的物体，高度越大，重力势能越大。</a:t>
            </a:r>
          </a:p>
        </p:txBody>
      </p:sp>
    </p:spTree>
    <p:extLst>
      <p:ext uri="{BB962C8B-B14F-4D97-AF65-F5344CB8AC3E}">
        <p14:creationId xmlns:p14="http://schemas.microsoft.com/office/powerpoint/2010/main" val="1757896644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zh-CN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三</a:t>
            </a:r>
            <a:r>
              <a:rPr lang="zh-CN" altLang="en-US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机械能</a:t>
            </a:r>
            <a:r>
              <a:rPr lang="zh-CN" sz="20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及其转化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27025" y="1000691"/>
            <a:ext cx="8547100" cy="259084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．（</a:t>
            </a:r>
            <a:r>
              <a:rPr lang="en-US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2019·</a:t>
            </a:r>
            <a:r>
              <a:rPr lang="zh-CN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泰安市新泰市中考一模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）如图是小朋友玩跳跳床的情景，对他们在上升和下落过程中分析正确的是（　　）。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A．小朋友在空中上升的过程中动能转化为重力势能；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B．小朋友从接触跳跳床到下落到最低处的过程中弹性势能转化为动能；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C．小朋友从空中下落，是由于惯性作用；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D．小朋友被跳跳床弹起时，若以地面为参照物，小朋友是静止的</a:t>
            </a:r>
          </a:p>
        </p:txBody>
      </p:sp>
      <p:pic>
        <p:nvPicPr>
          <p:cNvPr id="3" name="图片 -2147482407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406" y="3591538"/>
            <a:ext cx="1710055" cy="11763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3555366" y="1516951"/>
            <a:ext cx="254235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643619583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zh-CN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三</a:t>
            </a:r>
            <a:r>
              <a:rPr lang="zh-CN" altLang="en-US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机械能</a:t>
            </a:r>
            <a:r>
              <a:rPr lang="zh-CN" sz="20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及其转化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27025" y="1000691"/>
            <a:ext cx="8547100" cy="25853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点睛】（1）判断是哪种能量转化成了另一种能量的标准是：减小的转化为增多的；（2）地面及其附近的一切物体都受到重力的作用；（3）如果物体相对于参照物位置不变，则物体是静止的，如果物体相对于参照物位置不断变化，则物体是运动的。此题考查动能和势能的转化与守恒、运动和静止的相对性、惯性。解决此类问题的关键是要知道各能量跟哪些因素有关，根据各因素的变化情况分析能量的变化情况。</a:t>
            </a:r>
          </a:p>
        </p:txBody>
      </p:sp>
    </p:spTree>
    <p:extLst>
      <p:ext uri="{BB962C8B-B14F-4D97-AF65-F5344CB8AC3E}">
        <p14:creationId xmlns:p14="http://schemas.microsoft.com/office/powerpoint/2010/main" val="778412736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zh-CN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三</a:t>
            </a:r>
            <a:r>
              <a:rPr lang="zh-CN" altLang="en-US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机械能</a:t>
            </a:r>
            <a:r>
              <a:rPr lang="zh-CN" sz="20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及其转化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27025" y="1000691"/>
            <a:ext cx="8547100" cy="342348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【解析】A、小孩在空中上升的过程中，质量不变，速度变小，动能减小，同时其高度变大，重力势能增大，所以动能转化为重力势能，故A正确；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B、小孩从接触跳跳床到下落到最低处的过程中，速度最终减小为0，动能减小，同时高度变小，重力势能变小，蹦床的弹性形变变大，弹性势能增大，是动能和势能转化为弹性势能，故B错误；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C、小朋友受重力作用，重力竖直向下，所以会从高处落下，故C错误；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D、小朋友被跳跳床弹起时，若以地面为参照物，小朋友与地面之间发生了位置变化，是运动的，故D错误。故选A。</a:t>
            </a:r>
          </a:p>
        </p:txBody>
      </p:sp>
    </p:spTree>
    <p:extLst>
      <p:ext uri="{BB962C8B-B14F-4D97-AF65-F5344CB8AC3E}">
        <p14:creationId xmlns:p14="http://schemas.microsoft.com/office/powerpoint/2010/main" val="3823193664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zh-CN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三</a:t>
            </a:r>
            <a:r>
              <a:rPr lang="zh-CN" altLang="en-US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机械能</a:t>
            </a:r>
            <a:r>
              <a:rPr lang="zh-CN" sz="20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及其转化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27025" y="1000691"/>
            <a:ext cx="8547100" cy="17575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（2019·武汉市武昌区中考一模）</a:t>
            </a:r>
            <a:r>
              <a:rPr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，是高空跳介运动员跳伞表演中下降过程中的一个画面，跳伞运动员从飞机上跳出，经过一段时间加速后，在离地面7km时开始以5m/s的速度匀速下降至地面。在运动员从7km高空下落至地面的过程中，______能转化为______能，需要时间______S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00355" y="2276381"/>
            <a:ext cx="784828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重力势</a:t>
            </a:r>
          </a:p>
        </p:txBody>
      </p:sp>
      <p:pic>
        <p:nvPicPr>
          <p:cNvPr id="3" name="图片 -21474824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565" y="2841656"/>
            <a:ext cx="2811780" cy="19580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2105025" y="2276381"/>
            <a:ext cx="323163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内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923030" y="2276381"/>
            <a:ext cx="626110" cy="36793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1400</a:t>
            </a:r>
          </a:p>
        </p:txBody>
      </p:sp>
    </p:spTree>
    <p:extLst>
      <p:ext uri="{BB962C8B-B14F-4D97-AF65-F5344CB8AC3E}">
        <p14:creationId xmlns:p14="http://schemas.microsoft.com/office/powerpoint/2010/main" val="1344416654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bldLvl="0" animBg="1"/>
      <p:bldP spid="7" grpId="0" bldLvl="0" animBg="1"/>
      <p:bldP spid="9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zh-CN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三</a:t>
            </a:r>
            <a:r>
              <a:rPr lang="zh-CN" altLang="en-US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机械能</a:t>
            </a:r>
            <a:r>
              <a:rPr lang="zh-CN" sz="20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及其转化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27026" y="1146466"/>
            <a:ext cx="8668385" cy="13412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【解析】在运动员从7km高空下落至地面的过程中，运动员的质量不变，速度不变，但高度降低，重力势能变小，同时在此过程中空气阻力对其做功，使其内能变大，故重力势能转化为内能；</a:t>
            </a:r>
            <a:endParaRPr lang="zh-CN" altLang="en-US" sz="1800" b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-21474823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36" y="2569841"/>
            <a:ext cx="5469255" cy="805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11"/>
          <p:cNvSpPr txBox="1"/>
          <p:nvPr/>
        </p:nvSpPr>
        <p:spPr>
          <a:xfrm>
            <a:off x="445135" y="3625913"/>
            <a:ext cx="5080000" cy="369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indent="0" algn="l"/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故答案为：重力势；内；1400。</a:t>
            </a:r>
            <a:endParaRPr lang="zh-CN" altLang="en-US" sz="1800" b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8458946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zh-CN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三</a:t>
            </a:r>
            <a:r>
              <a:rPr lang="zh-CN" altLang="en-US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机械能</a:t>
            </a:r>
            <a:r>
              <a:rPr lang="zh-CN" sz="20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及其转化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27025" y="1000691"/>
            <a:ext cx="8547100" cy="38404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（2018·聊城）</a:t>
            </a:r>
            <a:r>
              <a:rPr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2018年2月12日13时03分,我国在西昌卫星发射中心用长征三号乙运载火箭，以“一箭双星”方式成功发射第二十八、二十九颗北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斗导航卫星，如图所示的卫星沿椭圆轨道绕地球运行，离地球最近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的一点叫近地点，最远的一点叫远地点，它在大气层外运行，不受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空气阻力，则下列说法正确的是（    ）。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A.卫星从远地点运行到近地点，重力势能减小，动能增大，机械能守恒；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B.卫星从远地点运行到近地点，重力势能增大，动能减小，机械能守恒；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C.卫星从近地点运行到远地点，重力势能增大，动能增大，机械能不守恒；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D.卫星从近地点运行到远地点、重力势能减小，动能减小，机械能不守恒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877946" y="2737259"/>
            <a:ext cx="254235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A</a:t>
            </a:r>
          </a:p>
        </p:txBody>
      </p:sp>
      <p:pic>
        <p:nvPicPr>
          <p:cNvPr id="3" name="图片 -2147482395" descr="http://p2.so.qhmsg.com/bdr/_240_/t0145f77bae6fa60017.png"/>
          <p:cNvPicPr>
            <a:picLocks noChangeAspect="1"/>
          </p:cNvPicPr>
          <p:nvPr/>
        </p:nvPicPr>
        <p:blipFill>
          <a:blip r:embed="rId3">
            <a:lum bright="23999"/>
          </a:blip>
          <a:stretch>
            <a:fillRect/>
          </a:stretch>
        </p:blipFill>
        <p:spPr>
          <a:xfrm>
            <a:off x="7157404" y="1561511"/>
            <a:ext cx="1628775" cy="137499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99998372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zh-CN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三</a:t>
            </a:r>
            <a:r>
              <a:rPr lang="zh-CN" altLang="en-US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机械能</a:t>
            </a:r>
            <a:r>
              <a:rPr lang="zh-CN" sz="20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及其转化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27025" y="1000691"/>
            <a:ext cx="8547100" cy="342348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60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点睛】掌握动能、势能大小的影响因素，掌握动能、势能的大小变化情况。同时知道卫星在绕地球运动时，没有任何物质和卫星摩擦，机械能没有消耗，机械能是守恒的。影响动能的因素是物体的质量和物体运动的速度；影响重力势能的因素是物体的质量和物体的高度。根据动能、重力势能影响因素的情况得出动能和重力势能的大小情况。再根据能量变化的规律：减小的能量转化为增大的能量得出答案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【解析】AB、在大气层外运行，不受空气阻力，机械能是守恒的；卫星从远地点运行到近地点时，相对高度减小，所以势能减小，同时速度增大，动能增大，故A正确、B错误；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CD、在大气层外运行，不受空气阻力，机械能是守恒的；卫星从近地点运行到远地点时，相对高度增大，所以势能增大，同时速度减小，动能减小，机械能守恒，故CD错误。故选A。</a:t>
            </a:r>
          </a:p>
        </p:txBody>
      </p:sp>
    </p:spTree>
    <p:extLst>
      <p:ext uri="{BB962C8B-B14F-4D97-AF65-F5344CB8AC3E}">
        <p14:creationId xmlns:p14="http://schemas.microsoft.com/office/powerpoint/2010/main" val="2940286937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500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/>
        </p:nvSpPr>
        <p:spPr>
          <a:xfrm>
            <a:off x="2743200" y="435415"/>
            <a:ext cx="2680970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zh-CN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一</a:t>
            </a:r>
            <a:r>
              <a:rPr lang="zh-CN" altLang="en-US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动能</a:t>
            </a:r>
            <a:endParaRPr lang="zh-CN" sz="2000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0" y="184606"/>
            <a:ext cx="1607820" cy="649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/>
        </p:nvSpPr>
        <p:spPr>
          <a:xfrm>
            <a:off x="327026" y="1000691"/>
            <a:ext cx="8668385" cy="217389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（2019·白银市靖远县中考二模）</a:t>
            </a:r>
            <a:r>
              <a:rPr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下列叙述正确的是（　　）。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A．物体的内能与温度有关，只要温度不变，物体的内能就一定不变；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B．用水平推力推桌子，桌子没动，是因为推力等于摩擦力；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C．做匀速圆周运动的物体受到平衡力的作用；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D．运动的物体所具有的能叫动能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210300" y="1114001"/>
            <a:ext cx="236601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064885590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500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/>
        </p:nvSpPr>
        <p:spPr>
          <a:xfrm>
            <a:off x="2743200" y="435415"/>
            <a:ext cx="2680970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zh-CN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一</a:t>
            </a:r>
            <a:r>
              <a:rPr lang="zh-CN" altLang="en-US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动能</a:t>
            </a:r>
            <a:endParaRPr lang="zh-CN" sz="2000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0" y="184606"/>
            <a:ext cx="1607820" cy="649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/>
        </p:nvSpPr>
        <p:spPr>
          <a:xfrm>
            <a:off x="327026" y="1000691"/>
            <a:ext cx="8668385" cy="30536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6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（2017•广元）</a:t>
            </a:r>
            <a:r>
              <a:rPr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如图甲所示是小张“探究物体的动能与哪些因素有关”的实验装置。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（1）小张让大小不同的实心钢球从同一斜面上相同的高度处由静止滚下，在水平面上运动并推动木块移动，是为了探究动能大小与</a:t>
            </a:r>
            <a:r>
              <a:rPr sz="160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</a:t>
            </a:r>
            <a:r>
              <a:rPr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的关系；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同班同学小红发现，木块被钢球撞击后移动的距离没有其他同学的明显，认为是木块太重导致滑动摩擦力过大的原因造成。为了验证猜测，小红设计了如图乙所示“探究滑动摩擦力与压力大小关系”的实验，当接触面粗糙程度不变，用弹簧测力计拉动木块匀速直线运动时，通过多次实验得到了表格中的相关数据，请你根据表中数据帮她分析并得出，滑动摩擦力f与压力F之间的数量关系式为</a:t>
            </a:r>
            <a:r>
              <a:rPr sz="160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</a:t>
            </a:r>
            <a:r>
              <a:rPr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721100" y="1755029"/>
            <a:ext cx="553996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质量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436495" y="3563529"/>
            <a:ext cx="792844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f=0.3F</a:t>
            </a:r>
          </a:p>
        </p:txBody>
      </p:sp>
    </p:spTree>
    <p:extLst>
      <p:ext uri="{BB962C8B-B14F-4D97-AF65-F5344CB8AC3E}">
        <p14:creationId xmlns:p14="http://schemas.microsoft.com/office/powerpoint/2010/main" val="4032234819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" grpId="0" bldLvl="0" animBg="1"/>
      <p:bldP spid="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sym typeface="微软雅黑" panose="020B0503020204020204" charset="-122"/>
              </a:rPr>
              <a:t>2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3016251" y="450056"/>
            <a:ext cx="1791335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/>
            <a:r>
              <a:rPr lang="zh-CN" sz="1800" b="1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一</a:t>
            </a:r>
            <a:r>
              <a:rPr lang="zh-CN" altLang="en-US" sz="1800" b="1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sz="1800" b="1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动能</a:t>
            </a:r>
            <a:endParaRPr lang="zh-CN" sz="18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3846" y="979047"/>
            <a:ext cx="8834755" cy="342348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1.什么是动能：物体由于</a:t>
            </a:r>
            <a:r>
              <a:rPr lang="zh-CN" sz="18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运动</a:t>
            </a:r>
            <a:r>
              <a:rPr lang="zh-CN" sz="18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而具有的能。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2.影响动能的因素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物体动能的大小与两个因素有关：一是物体的</a:t>
            </a:r>
            <a:r>
              <a:rPr lang="zh-CN" sz="18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质量</a:t>
            </a:r>
            <a:r>
              <a:rPr lang="zh-CN" sz="18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，二是物体运动的</a:t>
            </a:r>
            <a:r>
              <a:rPr lang="zh-CN" sz="18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速度</a:t>
            </a:r>
            <a:r>
              <a:rPr lang="zh-CN" sz="18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大小。当物体的质量一定时，物体运动的速度越大其动能</a:t>
            </a:r>
            <a:r>
              <a:rPr lang="zh-CN" sz="18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越大</a:t>
            </a:r>
            <a:r>
              <a:rPr lang="zh-CN" sz="18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，物体的速度越小其动能越小；具有相同运动速度的物体，质量越大动能</a:t>
            </a:r>
            <a:r>
              <a:rPr lang="zh-CN" sz="18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越大</a:t>
            </a:r>
            <a:r>
              <a:rPr lang="zh-CN" sz="18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，质量越小动能越小。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3.动能是“由于运动”而产生的，一定不要把它理解成“运动的物体具有的能量叫动能”，不运动的物体也具有能量，但不具有动能。例如在空中飞行的飞机，不但有动能而且还具有其它形式的能量。</a:t>
            </a:r>
          </a:p>
        </p:txBody>
      </p:sp>
    </p:spTree>
    <p:extLst>
      <p:ext uri="{BB962C8B-B14F-4D97-AF65-F5344CB8AC3E}">
        <p14:creationId xmlns:p14="http://schemas.microsoft.com/office/powerpoint/2010/main" val="613063985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500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/>
        </p:nvSpPr>
        <p:spPr>
          <a:xfrm>
            <a:off x="2743200" y="435415"/>
            <a:ext cx="2680970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zh-CN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一</a:t>
            </a:r>
            <a:r>
              <a:rPr lang="zh-CN" altLang="en-US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动能</a:t>
            </a:r>
            <a:endParaRPr lang="zh-CN" sz="2000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0" y="184606"/>
            <a:ext cx="1607820" cy="649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6198870" y="184606"/>
            <a:ext cx="236601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B</a:t>
            </a:r>
          </a:p>
        </p:txBody>
      </p:sp>
      <p:pic>
        <p:nvPicPr>
          <p:cNvPr id="3" name="图片 1" descr="学科网 版权所有"/>
          <p:cNvPicPr>
            <a:picLocks noChangeAspect="1"/>
          </p:cNvPicPr>
          <p:nvPr/>
        </p:nvPicPr>
        <p:blipFill>
          <a:blip r:embed="rId3"/>
          <a:srcRect r="253" b="1627"/>
          <a:stretch>
            <a:fillRect/>
          </a:stretch>
        </p:blipFill>
        <p:spPr>
          <a:xfrm>
            <a:off x="677546" y="1228584"/>
            <a:ext cx="8157845" cy="1259776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4" name="表格 3"/>
          <p:cNvGraphicFramePr/>
          <p:nvPr/>
        </p:nvGraphicFramePr>
        <p:xfrm>
          <a:off x="1196976" y="3010985"/>
          <a:ext cx="7182485" cy="10999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9010"/>
                <a:gridCol w="956310"/>
                <a:gridCol w="955675"/>
                <a:gridCol w="1082040"/>
                <a:gridCol w="955675"/>
                <a:gridCol w="993775"/>
              </a:tblGrid>
              <a:tr h="366665">
                <a:tc>
                  <a:txBody>
                    <a:bodyPr/>
                    <a:lstStyle/>
                    <a:p>
                      <a:pPr marL="0" indent="0" algn="ctr" eaLnBrk="1" fontAlgn="auto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实验次数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1" fontAlgn="auto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1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1" fontAlgn="auto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2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1" fontAlgn="auto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3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1" fontAlgn="auto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4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1" fontAlgn="auto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665">
                <a:tc>
                  <a:txBody>
                    <a:bodyPr/>
                    <a:lstStyle/>
                    <a:p>
                      <a:pPr marL="0" indent="0" algn="ctr" eaLnBrk="1" fontAlgn="auto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木块对木板压力F/N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1" fontAlgn="auto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2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1" fontAlgn="auto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3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1" fontAlgn="auto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4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1" fontAlgn="auto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1" fontAlgn="auto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6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665">
                <a:tc>
                  <a:txBody>
                    <a:bodyPr/>
                    <a:lstStyle/>
                    <a:p>
                      <a:pPr marL="0" indent="0" algn="ctr" eaLnBrk="1" fontAlgn="auto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弹簧测力计读数f/N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1" fontAlgn="auto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0.6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1" fontAlgn="auto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0.9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1" fontAlgn="auto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1.2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1" fontAlgn="auto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1.5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1" fontAlgn="auto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1.8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6236801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500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/>
        </p:nvSpPr>
        <p:spPr>
          <a:xfrm>
            <a:off x="2743200" y="435415"/>
            <a:ext cx="2680970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考点一：动能</a:t>
            </a:r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0" y="184606"/>
            <a:ext cx="1607820" cy="649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/>
        </p:nvSpPr>
        <p:spPr>
          <a:xfrm>
            <a:off x="327026" y="1000691"/>
            <a:ext cx="8668385" cy="2312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3．</a:t>
            </a:r>
            <a:r>
              <a:rPr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（2018·临沂）</a:t>
            </a:r>
            <a:r>
              <a:rPr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如图所示，单摆中的小球在ABC间不停地往复运动，如果不考虑阻力的影响，以下说法错误的是（　　）</a:t>
            </a:r>
            <a:r>
              <a:rPr 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A．小球在A、C处的势能最大；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B．小球在B处只受重力作用；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C．小球由A到B过程中，重力势能转化为动能；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D．小球运动到C处时，如果受到的外力全部消失，将保持静止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388235" y="1446928"/>
            <a:ext cx="236601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526" y="1669728"/>
            <a:ext cx="1914525" cy="195236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22020730"/>
      </p:ext>
    </p:extLst>
  </p:cSld>
  <p:clrMapOvr>
    <a:masterClrMapping/>
  </p:clrMapOvr>
  <p:transition spd="med" advTm="2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500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/>
        </p:nvSpPr>
        <p:spPr>
          <a:xfrm>
            <a:off x="2743200" y="435415"/>
            <a:ext cx="2680970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zh-CN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二</a:t>
            </a:r>
            <a:r>
              <a:rPr lang="zh-CN" altLang="en-US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势能</a:t>
            </a:r>
            <a:endParaRPr lang="zh-CN" sz="2000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0" y="184606"/>
            <a:ext cx="1607820" cy="649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/>
        </p:nvSpPr>
        <p:spPr>
          <a:xfrm>
            <a:off x="327026" y="1000691"/>
            <a:ext cx="8668385" cy="194281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（2019·绵阳）</a:t>
            </a:r>
            <a:r>
              <a:rPr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2019年1月3日，嫦娥四号实现了人类探测器首次成功在月球背面软着陆。嫦娥四号探测器在距离月球表面100米高处悬停，对月球表面识别，并自主避障，选定相对平坦的区域后，开始缓慢地竖直下降，最后成功软着陆。从距离月球表面100米到软着陆在月球表面的过程中，嫦娥四号探测器的重力势能________，机械能________。（选填“增加”或“不变”或“减少”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298315" y="2124240"/>
            <a:ext cx="553996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减小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902960" y="2124240"/>
            <a:ext cx="553996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减小</a:t>
            </a:r>
          </a:p>
        </p:txBody>
      </p:sp>
    </p:spTree>
    <p:extLst>
      <p:ext uri="{BB962C8B-B14F-4D97-AF65-F5344CB8AC3E}">
        <p14:creationId xmlns:p14="http://schemas.microsoft.com/office/powerpoint/2010/main" val="1989743052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" grpId="0" bldLvl="0" animBg="1"/>
      <p:bldP spid="4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500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/>
        </p:nvSpPr>
        <p:spPr>
          <a:xfrm>
            <a:off x="2743200" y="435415"/>
            <a:ext cx="2680970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zh-CN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二</a:t>
            </a:r>
            <a:r>
              <a:rPr lang="zh-CN" altLang="en-US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势能</a:t>
            </a:r>
            <a:endParaRPr lang="zh-CN" sz="2000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0" y="184606"/>
            <a:ext cx="1607820" cy="649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/>
        </p:nvSpPr>
        <p:spPr>
          <a:xfrm>
            <a:off x="327026" y="1000691"/>
            <a:ext cx="8668385" cy="120184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（2018·潍坊）</a:t>
            </a:r>
            <a:r>
              <a:rPr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某同学在探究弹性势能大小与形变量的关系时，猜测弹性势能可能与形变量x成正比，也可能与形变量的平方x2成正比。用如图装置进行探究，将弹簧套在光滑竖直杆上且底端固定在水平面上，刻度尺与杆平行，进行了如下操作：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25" y="2425976"/>
            <a:ext cx="3912870" cy="1772852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3" name="表格 2"/>
          <p:cNvGraphicFramePr/>
          <p:nvPr/>
        </p:nvGraphicFramePr>
        <p:xfrm>
          <a:off x="4286886" y="2425975"/>
          <a:ext cx="4708525" cy="20510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1830"/>
                <a:gridCol w="565150"/>
                <a:gridCol w="691515"/>
                <a:gridCol w="675005"/>
                <a:gridCol w="645795"/>
                <a:gridCol w="743585"/>
                <a:gridCol w="715645"/>
              </a:tblGrid>
              <a:tr h="465971">
                <a:tc>
                  <a:txBody>
                    <a:bodyPr/>
                    <a:lstStyle/>
                    <a:p>
                      <a:pPr marL="0" indent="0" algn="ctr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实验次数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h</a:t>
                      </a:r>
                      <a:r>
                        <a:rPr lang="en-US" sz="1400" b="0" baseline="-25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0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/m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h</a:t>
                      </a:r>
                      <a:r>
                        <a:rPr lang="en-US" sz="1400" b="0" baseline="-25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/m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h</a:t>
                      </a:r>
                      <a:r>
                        <a:rPr lang="en-US" sz="1400" b="0" baseline="-25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/m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x/m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X</a:t>
                      </a:r>
                      <a:r>
                        <a:rPr lang="en-US" sz="1400" b="0" baseline="30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/m</a:t>
                      </a:r>
                      <a:r>
                        <a:rPr lang="en-US" sz="1400" b="0" baseline="30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2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△h/m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850">
                <a:tc>
                  <a:txBody>
                    <a:bodyPr/>
                    <a:lstStyle/>
                    <a:p>
                      <a:pPr marL="0" indent="0" algn="ctr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1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0.50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0.40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0.55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0.40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0.01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0.15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952">
                <a:tc>
                  <a:txBody>
                    <a:bodyPr/>
                    <a:lstStyle/>
                    <a:p>
                      <a:pPr marL="0" indent="0" algn="ctr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2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0.50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0.30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0.90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0.20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0.04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0.60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850">
                <a:tc>
                  <a:txBody>
                    <a:bodyPr/>
                    <a:lstStyle/>
                    <a:p>
                      <a:pPr marL="0" indent="0" algn="ctr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3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0.50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0.20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1.55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0.30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0.09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1.35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1411">
                <a:tc>
                  <a:txBody>
                    <a:bodyPr/>
                    <a:lstStyle/>
                    <a:p>
                      <a:pPr marL="0" indent="0" algn="ctr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4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0.50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0.15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2.00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0.35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0.12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1.85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881621"/>
      </p:ext>
    </p:extLst>
  </p:cSld>
  <p:clrMapOvr>
    <a:masterClrMapping/>
  </p:clrMapOvr>
  <p:transition spd="med" advTm="2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500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/>
        </p:nvSpPr>
        <p:spPr>
          <a:xfrm>
            <a:off x="2743200" y="435415"/>
            <a:ext cx="2680970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zh-CN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二</a:t>
            </a:r>
            <a:r>
              <a:rPr lang="zh-CN" altLang="en-US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势能</a:t>
            </a:r>
            <a:endParaRPr lang="zh-CN" sz="2000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0" y="184606"/>
            <a:ext cx="1607820" cy="649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/>
        </p:nvSpPr>
        <p:spPr>
          <a:xfrm>
            <a:off x="327026" y="1000691"/>
            <a:ext cx="8668385" cy="416445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①弹簧处于自由状态时，读出其上端距水平面的高度h0；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②将中间有孔的小铁块套在光滑杆上放于弹簧上端，竖直向下按压铁块，读出此时弹簧上端到水平面的高度h1；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③释放小铁块，当铁块上升到最大高度时，读出铁块下端到水平面的高度h2；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④改变弹簧的压缩长度，重复步骤②③，将测出的数据记录在表格中，并计算出弹簧的形变量x、形变量的平方x2和小铁块上升的距离△h</a:t>
            </a:r>
            <a:r>
              <a:rPr 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（1）实验中弹簧的形变量x=</a:t>
            </a:r>
            <a:r>
              <a:rPr lang="zh-CN" sz="160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        　</a:t>
            </a:r>
            <a:r>
              <a:rPr 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（用所测物理量符号表示）；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（2）本实验中，弹簧弹性势能大小是通过</a:t>
            </a:r>
            <a:r>
              <a:rPr lang="zh-CN" sz="160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    　</a:t>
            </a:r>
            <a:r>
              <a:rPr 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来间接反映的；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A．h1        B．h2         C．h2﹣h0           D．h2﹣h1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（3）该同学根据表中数据分别做出图甲△h﹣x和图乙△h﹣x2图象，由此得到的结论是弹簧弹性势能的大小与</a:t>
            </a:r>
            <a:r>
              <a:rPr lang="zh-CN" sz="160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             　</a:t>
            </a:r>
            <a:r>
              <a:rPr 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成正比。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364990" y="3659651"/>
            <a:ext cx="268661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D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098165" y="3235695"/>
            <a:ext cx="802640" cy="3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en-US" sz="16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h</a:t>
            </a:r>
            <a:r>
              <a:rPr lang="en-US" sz="1600" b="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0</a:t>
            </a:r>
            <a:r>
              <a:rPr lang="zh-CN" sz="16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﹣</a:t>
            </a:r>
            <a:r>
              <a:rPr lang="en-US" sz="16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h</a:t>
            </a:r>
            <a:r>
              <a:rPr lang="en-US" sz="1600" b="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1</a:t>
            </a:r>
            <a:endParaRPr lang="zh-CN" alt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98931" y="4706175"/>
            <a:ext cx="1646555" cy="3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16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形变量的平方</a:t>
            </a:r>
            <a:endParaRPr lang="zh-CN" altLang="en-US" sz="1600" b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1703295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" grpId="0" bldLvl="0" animBg="1"/>
      <p:bldP spid="4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500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/>
        </p:nvSpPr>
        <p:spPr>
          <a:xfrm>
            <a:off x="2743200" y="435415"/>
            <a:ext cx="2680970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zh-CN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二</a:t>
            </a:r>
            <a:r>
              <a:rPr lang="zh-CN" altLang="en-US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势能</a:t>
            </a:r>
            <a:endParaRPr lang="zh-CN" sz="2000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0" y="184606"/>
            <a:ext cx="1607820" cy="649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/>
        </p:nvSpPr>
        <p:spPr>
          <a:xfrm>
            <a:off x="327026" y="1000691"/>
            <a:ext cx="8668385" cy="194281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（2017•眉山）</a:t>
            </a:r>
            <a:r>
              <a:rPr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如图所示，人造卫星沿椭圆形轨道绕地球运行，下列说法正确的是（  ）。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A．卫星在近地点时，动能最大，机械能最大；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B．卫星在远地点时，势能最大，机械能最大；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C．卫星从近地点向远地点运行时，动能逐渐减小，势能逐渐增大，机械能不变；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D．卫星从远地点向近地点运行时，动能逐渐减小，势能逐渐增大，机械能不变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198486" y="1101906"/>
            <a:ext cx="246219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C</a:t>
            </a:r>
          </a:p>
        </p:txBody>
      </p:sp>
      <p:pic>
        <p:nvPicPr>
          <p:cNvPr id="3" name="图片 4" descr="学科网 版权所有"/>
          <p:cNvPicPr>
            <a:picLocks noChangeAspect="1"/>
          </p:cNvPicPr>
          <p:nvPr/>
        </p:nvPicPr>
        <p:blipFill>
          <a:blip r:embed="rId3"/>
          <a:srcRect r="771" b="1257"/>
          <a:stretch>
            <a:fillRect/>
          </a:stretch>
        </p:blipFill>
        <p:spPr>
          <a:xfrm>
            <a:off x="2701291" y="3241424"/>
            <a:ext cx="2835275" cy="173274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95716721"/>
      </p:ext>
    </p:extLst>
  </p:cSld>
  <p:clrMapOvr>
    <a:masterClrMapping/>
  </p:clrMapOvr>
  <p:transition spd="med" advTm="2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500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/>
        </p:nvSpPr>
        <p:spPr>
          <a:xfrm>
            <a:off x="2743201" y="435415"/>
            <a:ext cx="358076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zh-CN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三</a:t>
            </a:r>
            <a:r>
              <a:rPr lang="zh-CN" altLang="en-US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机械能</a:t>
            </a:r>
            <a:r>
              <a:rPr lang="zh-CN" sz="20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及其转化</a:t>
            </a:r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0" y="184606"/>
            <a:ext cx="1607820" cy="649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/>
        </p:nvSpPr>
        <p:spPr>
          <a:xfrm>
            <a:off x="327026" y="1000691"/>
            <a:ext cx="8668385" cy="2312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（2017•龙东）（多选题）</a:t>
            </a:r>
            <a:r>
              <a:rPr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为了更好的推进习总书记提出的“一带一路”发展战略，我国计划发射十八颗通信卫星，为沿线国家提供服务。下列关于人造卫星说法中，正确的是（　）。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A．卫星运动到近地点时，动能最大，重力势能最小；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B．卫星运动到远地点时，动能最大，重力势能最小；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C．卫星由近地点向远地点运动，重力势能转化为动能；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D．卫星由远地点向近地点运动，重力势能转化为动能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034020" y="1425284"/>
            <a:ext cx="430565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AD</a:t>
            </a:r>
          </a:p>
        </p:txBody>
      </p:sp>
    </p:spTree>
    <p:extLst>
      <p:ext uri="{BB962C8B-B14F-4D97-AF65-F5344CB8AC3E}">
        <p14:creationId xmlns:p14="http://schemas.microsoft.com/office/powerpoint/2010/main" val="757536504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" grpId="0" bldLvl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500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/>
        </p:nvSpPr>
        <p:spPr>
          <a:xfrm>
            <a:off x="2743201" y="435415"/>
            <a:ext cx="358076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zh-CN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三</a:t>
            </a:r>
            <a:r>
              <a:rPr lang="zh-CN" altLang="en-US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机械能</a:t>
            </a:r>
            <a:r>
              <a:rPr lang="zh-CN" sz="20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及其转化</a:t>
            </a:r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0" y="184606"/>
            <a:ext cx="1607820" cy="649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/>
        </p:nvSpPr>
        <p:spPr>
          <a:xfrm>
            <a:off x="327026" y="1000691"/>
            <a:ext cx="8668385" cy="1572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（2018•玉林）</a:t>
            </a:r>
            <a:r>
              <a:rPr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2018年世界杯正在俄罗斯举行，如图所示，是正在加速下降的足球，在此过程中，对其机械能的变化情况，下列分析正确的是（　　）。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A．动能增大，重力势能减小	B．动能减小，重力势能增大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C．动能增大，重力势能增大	D．动能减小，重力势能减小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398136" y="1471118"/>
            <a:ext cx="254235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A</a:t>
            </a:r>
          </a:p>
        </p:txBody>
      </p:sp>
      <p:pic>
        <p:nvPicPr>
          <p:cNvPr id="3" name="图片24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415" y="2742352"/>
            <a:ext cx="2101850" cy="186706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21022851"/>
      </p:ext>
    </p:extLst>
  </p:cSld>
  <p:clrMapOvr>
    <a:masterClrMapping/>
  </p:clrMapOvr>
  <p:transition spd="med" advTm="2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500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/>
        </p:nvSpPr>
        <p:spPr>
          <a:xfrm>
            <a:off x="2743201" y="435415"/>
            <a:ext cx="358076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zh-CN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三</a:t>
            </a:r>
            <a:r>
              <a:rPr lang="zh-CN" altLang="en-US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sz="20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机械能</a:t>
            </a:r>
            <a:r>
              <a:rPr lang="zh-CN" sz="20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及其转化</a:t>
            </a:r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0" y="184606"/>
            <a:ext cx="1607820" cy="649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/>
        </p:nvSpPr>
        <p:spPr>
          <a:xfrm>
            <a:off x="327026" y="1000691"/>
            <a:ext cx="8668385" cy="1572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（2018•淄博）</a:t>
            </a:r>
            <a:r>
              <a:rPr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如图所示，弯曲的跳板把人弹至高处，这个过程中人的动能和重力势能的变化情况是（　　）。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A．动能减小，重力势能增大；             B．动能增大，重力势能减小；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C．动能先增大后减小，重力势能增大；D．动能先减小后增大，重力势能减小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517650" y="1483212"/>
            <a:ext cx="246219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C</a:t>
            </a:r>
          </a:p>
        </p:txBody>
      </p:sp>
      <p:pic>
        <p:nvPicPr>
          <p:cNvPr id="3" name="图片24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2746" y="2729620"/>
            <a:ext cx="2875915" cy="182314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419678503"/>
      </p:ext>
    </p:extLst>
  </p:cSld>
  <p:clrMapOvr>
    <a:masterClrMapping/>
  </p:clrMapOvr>
  <p:transition spd="med" advTm="2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sym typeface="微软雅黑" panose="020B0503020204020204" charset="-122"/>
              </a:rPr>
              <a:t>2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3016251" y="450056"/>
            <a:ext cx="1791335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/>
            <a:r>
              <a:rPr lang="zh-CN" sz="1800" b="1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二</a:t>
            </a:r>
            <a:r>
              <a:rPr lang="zh-CN" altLang="en-US" sz="1800" b="1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sz="1800" b="1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势能</a:t>
            </a:r>
            <a:endParaRPr lang="zh-CN" sz="18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3846" y="979047"/>
            <a:ext cx="8834755" cy="259084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1.重力势能：物体由于被</a:t>
            </a:r>
            <a:r>
              <a:rPr lang="zh-CN" sz="18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举高</a:t>
            </a:r>
            <a:r>
              <a:rPr lang="zh-CN" sz="18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而具有的能量，叫做重力势能。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（1）重力势能的大小与</a:t>
            </a:r>
            <a:r>
              <a:rPr lang="zh-CN" sz="18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质量</a:t>
            </a:r>
            <a:r>
              <a:rPr lang="zh-CN" sz="18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zh-CN" sz="18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高度</a:t>
            </a:r>
            <a:r>
              <a:rPr lang="zh-CN" sz="18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有关。物体的质量越大，被举得越高，则它的重力势能越大。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重力势能是“被举高”这个原因而产生的，一定不要把它理解成“被举高的物体具有的能量叫重力势能”，被举高的物体具有重力势能，同时也具有其他形式能量。例如在空中飞行的飞机，不但有重力势能而且还具有其它形式的能量。</a:t>
            </a:r>
          </a:p>
        </p:txBody>
      </p:sp>
    </p:spTree>
    <p:extLst>
      <p:ext uri="{BB962C8B-B14F-4D97-AF65-F5344CB8AC3E}">
        <p14:creationId xmlns:p14="http://schemas.microsoft.com/office/powerpoint/2010/main" val="3682527720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sym typeface="微软雅黑" panose="020B0503020204020204" charset="-122"/>
              </a:rPr>
              <a:t>2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3016251" y="450056"/>
            <a:ext cx="1791335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/>
            <a:r>
              <a:rPr lang="zh-CN" sz="1800" b="1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二</a:t>
            </a:r>
            <a:r>
              <a:rPr lang="zh-CN" altLang="en-US" sz="1800" b="1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sz="1800" b="1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势能</a:t>
            </a:r>
            <a:endParaRPr lang="zh-CN" sz="18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3846" y="979048"/>
            <a:ext cx="8834755" cy="38404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1.重力势能：物体由于被</a:t>
            </a:r>
            <a:r>
              <a:rPr lang="zh-CN" sz="18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举高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而具有的能量，叫做重力势能。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（1）重力势能的大小与</a:t>
            </a:r>
            <a:r>
              <a:rPr lang="zh-CN" sz="18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质量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zh-CN" sz="18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高度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有关。物体的质量越大，被举得越高，则它的重力势能越大。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重力势能是“被举高”这个原因而产生的，一定不要把它理解成“被举高的物体具有的能量叫重力势能”，被举高的物体具有重力势能，同时也具有其他形式能量。例如在空中飞行的飞机，不但有重力势能而且还具有其它形式的能量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2.弹性势能：物体由于发生</a:t>
            </a:r>
            <a:r>
              <a:rPr lang="zh-CN" sz="18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弹性形变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，而具有的能叫做弹性势能。撑杆跳高时弯曲的杆、拉开的弓箭都具有弹性势能。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弹性势能的大小与弹性形变的</a:t>
            </a:r>
            <a:r>
              <a:rPr lang="zh-CN" sz="18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程度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有关；形变程度越大，其弹性势能越大。</a:t>
            </a:r>
          </a:p>
        </p:txBody>
      </p:sp>
    </p:spTree>
    <p:extLst>
      <p:ext uri="{BB962C8B-B14F-4D97-AF65-F5344CB8AC3E}">
        <p14:creationId xmlns:p14="http://schemas.microsoft.com/office/powerpoint/2010/main" val="2559250029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sym typeface="微软雅黑" panose="020B0503020204020204" charset="-122"/>
              </a:rPr>
              <a:t>2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3016251" y="450056"/>
            <a:ext cx="1791335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/>
            <a:r>
              <a:rPr lang="zh-CN" sz="1800" b="1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三</a:t>
            </a:r>
            <a:r>
              <a:rPr lang="zh-CN" altLang="en-US" sz="1800" b="1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sz="1800" b="1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机械能</a:t>
            </a:r>
            <a:endParaRPr lang="zh-CN" sz="18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3846" y="979047"/>
            <a:ext cx="8834755" cy="416445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1.动能、重力势能和弹性势能统称为机械能。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2.动能与势能的相互转化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（1）在一定的条件下，</a:t>
            </a:r>
            <a:r>
              <a:rPr lang="zh-CN" sz="16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动能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zh-CN" sz="16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重力势能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之间可以相互转化。如将一块小石块，从低处抛向高处，再从高下落的过程中，先是动能转化为重力势能，后又是重力势转化为动能。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（2）在一定的条件下，</a:t>
            </a:r>
            <a:r>
              <a:rPr lang="zh-CN" sz="16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动能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zh-CN" sz="16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弹性势能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之间可以相互转化。如跳水运动员，在起跳的过程中，压跳板是动能转化为弹性势能，跳板将运动员反弹起来是弹性势能转化为动能。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（3）机械能守恒：如果一个过程中，只有动能和势能相互转化，机械能的</a:t>
            </a:r>
            <a:r>
              <a:rPr lang="zh-CN" sz="16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总和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就保持不变，这个规律叫做机械能守恒。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4）水能和风能的利用：自然界的流水和风能都是具有大量机械能的天然资源。利用水能发电，一定量的水，上、下水位差越大，水的重力势能越大，能发出的电就越多。利用风能发电，在风力资源丰富的地区，可以同时安装几十台到几百台风力发电机，组成“风车田”联在一起供电。</a:t>
            </a:r>
          </a:p>
        </p:txBody>
      </p:sp>
    </p:spTree>
    <p:extLst>
      <p:ext uri="{BB962C8B-B14F-4D97-AF65-F5344CB8AC3E}">
        <p14:creationId xmlns:p14="http://schemas.microsoft.com/office/powerpoint/2010/main" val="2623171171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考点一：动能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27026" y="1105725"/>
            <a:ext cx="8668385" cy="9243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altLang="zh-CN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（2019·潍坊）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无人机已被应用于诸多领域，如图所示是一款四翼无人机。在无人机匀速上升过程中，对其分析正确的是（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）。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-2147482427" descr="wps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170" y="3075915"/>
            <a:ext cx="1979930" cy="1545596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7" name="表格 6"/>
          <p:cNvGraphicFramePr/>
          <p:nvPr/>
        </p:nvGraphicFramePr>
        <p:xfrm>
          <a:off x="326709" y="2147156"/>
          <a:ext cx="6194425" cy="6263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7213"/>
                <a:gridCol w="3097212"/>
              </a:tblGrid>
              <a:tr h="313193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A．质量增加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9050" marR="19050" marT="19097" marB="19097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B．动能增加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9050" marR="19050" marT="19097" marB="19097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193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C．重力势能增加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9050" marR="19050" marT="19097" marB="19097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D．机械能不变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9050" marR="19050" marT="19097" marB="19097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4450080" y="1651267"/>
            <a:ext cx="466090" cy="36793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36207696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考点一：动能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27026" y="1105725"/>
            <a:ext cx="8668385" cy="342348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rgbClr val="1116CC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点睛】从动能和重力势能大小的影响因素进行判断。（1）动能大小跟质量、速度有关。质量一定时，速度越大，动能越大；速度一定时，质量越大，动能越大。（2）重力势能大小跟质量、被举得高度有关。被举得高度一定时，质量越大，重力势能越大；质量一定时，高度越高，重力势能越大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解析】无人机匀速上升过程中，无人机的质量不变，高度增大，重力势能增大；速度不变，质量不变，其动能不变；无人机上升过程中，没有发生弹性形变，不具有弹性势能，所以机械能等于重力势能与动能的总和，重力势能增大，动能不变，其机械能增大。故选C。</a:t>
            </a:r>
            <a:endParaRPr sz="18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2060727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考点一：动能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27026" y="1105726"/>
            <a:ext cx="8668385" cy="217389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altLang="zh-CN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（2019·绵阳）</a:t>
            </a:r>
            <a:r>
              <a:rPr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2019年1月3日，嫦娥四号实现了人类探测器首次成功在月球背面软着陆。嫦娥四号探测器在距离月球表面100米高处悬停，对月球表面识别，并自主避障，选定相对平坦的区域后，开始缓慢地竖直下降，最后成功软着陆。从距离月球表面100米到软着陆在月球表面的过程中，嫦娥四号探测器的重力势能________，机械能________。（选填“增加”或“不变”或“减少”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594600" y="2387781"/>
            <a:ext cx="599440" cy="36793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减少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51560" y="2794550"/>
            <a:ext cx="599440" cy="36793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减少</a:t>
            </a:r>
          </a:p>
        </p:txBody>
      </p:sp>
    </p:spTree>
    <p:extLst>
      <p:ext uri="{BB962C8B-B14F-4D97-AF65-F5344CB8AC3E}">
        <p14:creationId xmlns:p14="http://schemas.microsoft.com/office/powerpoint/2010/main" val="786756824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bldLvl="0" animBg="1"/>
      <p:bldP spid="9" grpId="0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2696</Words>
  <Application>Microsoft Office PowerPoint</Application>
  <PresentationFormat>全屏显示(16:9)</PresentationFormat>
  <Paragraphs>315</Paragraphs>
  <Slides>38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39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7</cp:revision>
  <dcterms:created xsi:type="dcterms:W3CDTF">2020-03-15T12:28:02Z</dcterms:created>
  <dcterms:modified xsi:type="dcterms:W3CDTF">2020-03-15T00:32:29Z</dcterms:modified>
</cp:coreProperties>
</file>