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60" r:id="rId1"/>
  </p:sldMasterIdLst>
  <p:notesMasterIdLst>
    <p:notesMasterId r:id="rId2"/>
  </p:notesMasterIdLst>
  <p:sldIdLst>
    <p:sldId id="758" r:id="rId3"/>
    <p:sldId id="744" r:id="rId4"/>
    <p:sldId id="749" r:id="rId5"/>
    <p:sldId id="762" r:id="rId6"/>
    <p:sldId id="750" r:id="rId7"/>
    <p:sldId id="760" r:id="rId8"/>
    <p:sldId id="764" r:id="rId9"/>
    <p:sldId id="831" r:id="rId10"/>
    <p:sldId id="832" r:id="rId11"/>
    <p:sldId id="833" r:id="rId12"/>
    <p:sldId id="834" r:id="rId13"/>
    <p:sldId id="835" r:id="rId14"/>
    <p:sldId id="836" r:id="rId15"/>
    <p:sldId id="837" r:id="rId16"/>
    <p:sldId id="838" r:id="rId17"/>
    <p:sldId id="839" r:id="rId18"/>
    <p:sldId id="759" r:id="rId19"/>
    <p:sldId id="789" r:id="rId20"/>
    <p:sldId id="864" r:id="rId21"/>
    <p:sldId id="865" r:id="rId22"/>
    <p:sldId id="866" r:id="rId23"/>
    <p:sldId id="867" r:id="rId24"/>
    <p:sldId id="868" r:id="rId25"/>
    <p:sldId id="869" r:id="rId26"/>
    <p:sldId id="870" r:id="rId27"/>
    <p:sldId id="871" r:id="rId28"/>
    <p:sldId id="872" r:id="rId29"/>
    <p:sldId id="873" r:id="rId30"/>
    <p:sldId id="874" r:id="rId31"/>
    <p:sldId id="875" r:id="rId32"/>
    <p:sldId id="876" r:id="rId33"/>
    <p:sldId id="877" r:id="rId34"/>
    <p:sldId id="878" r:id="rId35"/>
    <p:sldId id="879" r:id="rId36"/>
    <p:sldId id="880" r:id="rId37"/>
    <p:sldId id="881" r:id="rId38"/>
    <p:sldId id="882" r:id="rId39"/>
    <p:sldId id="883" r:id="rId40"/>
    <p:sldId id="884" r:id="rId41"/>
    <p:sldId id="885" r:id="rId42"/>
    <p:sldId id="886" r:id="rId43"/>
    <p:sldId id="887" r:id="rId44"/>
    <p:sldId id="888" r:id="rId45"/>
    <p:sldId id="889" r:id="rId46"/>
    <p:sldId id="890" r:id="rId47"/>
    <p:sldId id="891" r:id="rId48"/>
    <p:sldId id="892" r:id="rId49"/>
    <p:sldId id="893" r:id="rId50"/>
    <p:sldId id="735" r:id="rId51"/>
  </p:sldIdLst>
  <p:sldSz cx="11522075" cy="6480175"/>
  <p:notesSz cx="6858000" cy="9144000"/>
  <p:custDataLst>
    <p:tags r:id="rId52"/>
  </p:custDataLst>
  <p:defaultTextStyle>
    <a:defPPr>
      <a:defRPr lang="zh-CN"/>
    </a:defPPr>
    <a:lvl1pPr algn="l" rtl="0" fontAlgn="base">
      <a:spcBef>
        <a:spcPct val="0"/>
      </a:spcBef>
      <a:spcAft>
        <a:spcPct val="0"/>
      </a:spcAft>
      <a:buFont typeface="Arial" pitchFamily="34" charset="0"/>
      <a:defRPr sz="3200" b="1" kern="1200">
        <a:solidFill>
          <a:srgbClr val="FF0000"/>
        </a:solidFill>
        <a:latin typeface="Times New Roman" panose="02020603050405020304" pitchFamily="18" charset="0"/>
        <a:ea typeface="黑体" panose="02010609060101010101" pitchFamily="49" charset="-122"/>
        <a:cs typeface="+mn-cs"/>
      </a:defRPr>
    </a:lvl1pPr>
    <a:lvl2pPr marL="457200" algn="l" rtl="0" fontAlgn="base">
      <a:spcBef>
        <a:spcPct val="0"/>
      </a:spcBef>
      <a:spcAft>
        <a:spcPct val="0"/>
      </a:spcAft>
      <a:buFont typeface="Arial" pitchFamily="34" charset="0"/>
      <a:defRPr sz="3200" b="1" kern="1200">
        <a:solidFill>
          <a:srgbClr val="FF0000"/>
        </a:solidFill>
        <a:latin typeface="Times New Roman" panose="02020603050405020304" pitchFamily="18" charset="0"/>
        <a:ea typeface="黑体" panose="02010609060101010101" pitchFamily="49" charset="-122"/>
        <a:cs typeface="+mn-cs"/>
      </a:defRPr>
    </a:lvl2pPr>
    <a:lvl3pPr marL="914400" algn="l" rtl="0" fontAlgn="base">
      <a:spcBef>
        <a:spcPct val="0"/>
      </a:spcBef>
      <a:spcAft>
        <a:spcPct val="0"/>
      </a:spcAft>
      <a:buFont typeface="Arial" pitchFamily="34" charset="0"/>
      <a:defRPr sz="3200" b="1" kern="1200">
        <a:solidFill>
          <a:srgbClr val="FF0000"/>
        </a:solidFill>
        <a:latin typeface="Times New Roman" panose="02020603050405020304" pitchFamily="18" charset="0"/>
        <a:ea typeface="黑体" panose="02010609060101010101" pitchFamily="49" charset="-122"/>
        <a:cs typeface="+mn-cs"/>
      </a:defRPr>
    </a:lvl3pPr>
    <a:lvl4pPr marL="1371600" algn="l" rtl="0" fontAlgn="base">
      <a:spcBef>
        <a:spcPct val="0"/>
      </a:spcBef>
      <a:spcAft>
        <a:spcPct val="0"/>
      </a:spcAft>
      <a:buFont typeface="Arial" pitchFamily="34" charset="0"/>
      <a:defRPr sz="3200" b="1" kern="1200">
        <a:solidFill>
          <a:srgbClr val="FF0000"/>
        </a:solidFill>
        <a:latin typeface="Times New Roman" panose="02020603050405020304" pitchFamily="18" charset="0"/>
        <a:ea typeface="黑体" panose="02010609060101010101" pitchFamily="49" charset="-122"/>
        <a:cs typeface="+mn-cs"/>
      </a:defRPr>
    </a:lvl4pPr>
    <a:lvl5pPr marL="1828800" algn="l" rtl="0" fontAlgn="base">
      <a:spcBef>
        <a:spcPct val="0"/>
      </a:spcBef>
      <a:spcAft>
        <a:spcPct val="0"/>
      </a:spcAft>
      <a:buFont typeface="Arial" pitchFamily="34" charset="0"/>
      <a:defRPr sz="3200" b="1" kern="1200">
        <a:solidFill>
          <a:srgbClr val="FF0000"/>
        </a:solidFill>
        <a:latin typeface="Times New Roman" panose="02020603050405020304" pitchFamily="18" charset="0"/>
        <a:ea typeface="黑体" panose="02010609060101010101" pitchFamily="49" charset="-122"/>
        <a:cs typeface="+mn-cs"/>
      </a:defRPr>
    </a:lvl5pPr>
    <a:lvl6pPr marL="2286000" algn="l" defTabSz="914400" rtl="0" eaLnBrk="1" latinLnBrk="0" hangingPunct="1">
      <a:defRPr sz="3200" b="1" kern="1200">
        <a:solidFill>
          <a:srgbClr val="FF0000"/>
        </a:solidFill>
        <a:latin typeface="Times New Roman" panose="02020603050405020304" pitchFamily="18" charset="0"/>
        <a:ea typeface="黑体" panose="02010609060101010101" pitchFamily="49" charset="-122"/>
        <a:cs typeface="+mn-cs"/>
      </a:defRPr>
    </a:lvl6pPr>
    <a:lvl7pPr marL="2743200" algn="l" defTabSz="914400" rtl="0" eaLnBrk="1" latinLnBrk="0" hangingPunct="1">
      <a:defRPr sz="3200" b="1" kern="1200">
        <a:solidFill>
          <a:srgbClr val="FF0000"/>
        </a:solidFill>
        <a:latin typeface="Times New Roman" panose="02020603050405020304" pitchFamily="18" charset="0"/>
        <a:ea typeface="黑体" panose="02010609060101010101" pitchFamily="49" charset="-122"/>
        <a:cs typeface="+mn-cs"/>
      </a:defRPr>
    </a:lvl7pPr>
    <a:lvl8pPr marL="3200400" algn="l" defTabSz="914400" rtl="0" eaLnBrk="1" latinLnBrk="0" hangingPunct="1">
      <a:defRPr sz="3200" b="1" kern="1200">
        <a:solidFill>
          <a:srgbClr val="FF0000"/>
        </a:solidFill>
        <a:latin typeface="Times New Roman" panose="02020603050405020304" pitchFamily="18" charset="0"/>
        <a:ea typeface="黑体" panose="02010609060101010101" pitchFamily="49" charset="-122"/>
        <a:cs typeface="+mn-cs"/>
      </a:defRPr>
    </a:lvl8pPr>
    <a:lvl9pPr marL="3657600" algn="l" defTabSz="914400" rtl="0" eaLnBrk="1" latinLnBrk="0" hangingPunct="1">
      <a:defRPr sz="3200" b="1" kern="1200">
        <a:solidFill>
          <a:srgbClr val="FF0000"/>
        </a:solidFill>
        <a:latin typeface="Times New Roman" panose="02020603050405020304" pitchFamily="18" charset="0"/>
        <a:ea typeface="黑体" panose="02010609060101010101" pitchFamily="49" charset="-122"/>
        <a:cs typeface="+mn-cs"/>
      </a:defRPr>
    </a:lvl9pPr>
  </p:defaultTextStyle>
  <p:extLst>
    <p:ext uri="{EFAFB233-063F-42B5-8137-9DF3F51BA10A}">
      <p15:sldGuideLst xmlns:p15="http://schemas.microsoft.com/office/powerpoint/2012/main">
        <p15:guide id="1" orient="horz" pos="816" userDrawn="1">
          <p15:clr>
            <a:srgbClr val="A4A3A4"/>
          </p15:clr>
        </p15:guide>
        <p15:guide id="2" pos="227" userDrawn="1">
          <p15:clr>
            <a:srgbClr val="A4A3A4"/>
          </p15:clr>
        </p15:guide>
        <p15:guide id="3" orient="horz" pos="317" userDrawn="1">
          <p15:clr>
            <a:srgbClr val="A4A3A4"/>
          </p15:clr>
        </p15:guide>
        <p15:guide id="4" orient="horz" pos="272"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3" autoAdjust="0"/>
    <p:restoredTop sz="94591" autoAdjust="0"/>
  </p:normalViewPr>
  <p:slideViewPr>
    <p:cSldViewPr>
      <p:cViewPr varScale="1">
        <p:scale>
          <a:sx n="97" d="100"/>
          <a:sy n="97" d="100"/>
        </p:scale>
        <p:origin x="480" y="90"/>
      </p:cViewPr>
      <p:guideLst>
        <p:guide orient="horz" pos="816"/>
        <p:guide pos="227"/>
        <p:guide orient="horz" pos="317"/>
        <p:guide orient="horz" pos="272"/>
      </p:guideLst>
    </p:cSldViewPr>
  </p:slideViewPr>
  <p:outlineViewPr>
    <p:cViewPr>
      <p:scale>
        <a:sx n="33" d="100"/>
        <a:sy n="33" d="100"/>
      </p:scale>
      <p:origin x="0" y="0"/>
    </p:cViewPr>
  </p:outlineViewPr>
  <p:notesTextViewPr>
    <p:cViewPr>
      <p:scale>
        <a:sx n="3" d="2"/>
        <a:sy n="3" d="2"/>
      </p:scale>
      <p:origin x="0" y="0"/>
    </p:cViewPr>
  </p:notesTextViewPr>
  <p:sorterViewPr>
    <p:cViewPr>
      <p:scale>
        <a:sx n="130" d="100"/>
        <a:sy n="130" d="100"/>
      </p:scale>
      <p:origin x="0" y="0"/>
    </p:cViewPr>
  </p:sorter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 Type="http://schemas.openxmlformats.org/officeDocument/2006/relationships/slide" Target="slides/slide3.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tags" Target="tags/tag1.xml" /><Relationship Id="rId53" Type="http://schemas.openxmlformats.org/officeDocument/2006/relationships/presProps" Target="presProps.xml" /><Relationship Id="rId54" Type="http://schemas.openxmlformats.org/officeDocument/2006/relationships/viewProps" Target="viewProps.xml" /><Relationship Id="rId55" Type="http://schemas.openxmlformats.org/officeDocument/2006/relationships/theme" Target="theme/theme1.xml" /><Relationship Id="rId56" Type="http://schemas.openxmlformats.org/officeDocument/2006/relationships/tableStyles" Target="tableStyles.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1.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2.e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bwMode="auto">
      <p:bgPr>
        <a:solidFill>
          <a:schemeClr val="bg1"/>
        </a:solidFill>
        <a:effectLst/>
      </p:bgPr>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ct val="0"/>
              </a:spcBef>
              <a:spcAft>
                <a:spcPct val="0"/>
              </a:spcAft>
              <a:buFontTx/>
              <a:buNone/>
              <a:defRPr sz="1200" b="0">
                <a:solidFill>
                  <a:schemeClr val="tx1"/>
                </a:solidFill>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ct val="0"/>
              </a:spcBef>
              <a:spcAft>
                <a:spcPct val="0"/>
              </a:spcAft>
              <a:buFontTx/>
              <a:buNone/>
              <a:defRPr sz="1200" b="0">
                <a:solidFill>
                  <a:schemeClr val="tx1"/>
                </a:solidFill>
                <a:latin typeface="+mn-lt"/>
                <a:ea typeface="+mn-ea"/>
              </a:defRPr>
            </a:lvl1pPr>
          </a:lstStyle>
          <a:p>
            <a:pPr>
              <a:defRPr/>
            </a:pPr>
            <a:endParaRPr lang="zh-CN" altLang="en-US"/>
          </a:p>
        </p:txBody>
      </p:sp>
      <p:sp>
        <p:nvSpPr>
          <p:cNvPr id="5124" name="幻灯片图像占位符 3"/>
          <p:cNvSpPr>
            <a:spLocks noGrp="1" noRot="1" noChangeAspect="1" noChangeArrowheads="1"/>
          </p:cNvSpPr>
          <p:nvPr>
            <p:ph type="sldImg" idx="4294967295"/>
          </p:nvPr>
        </p:nvSpPr>
        <p:spPr bwMode="auto">
          <a:xfrm>
            <a:off x="381000" y="685800"/>
            <a:ext cx="6096000" cy="3429000"/>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ct val="0"/>
              </a:spcBef>
              <a:spcAft>
                <a:spcPct val="0"/>
              </a:spcAft>
              <a:buFontTx/>
              <a:buNone/>
              <a:defRPr sz="1200" b="0">
                <a:solidFill>
                  <a:schemeClr val="tx1"/>
                </a:solidFill>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noProof="1">
                <a:ea typeface="黑体" panose="02010609060101010101" pitchFamily="49" charset="-122"/>
              </a:defRPr>
            </a:lvl1pPr>
          </a:lstStyle>
          <a:p>
            <a:fld id="{A64CA497-71E0-4184-919F-D45F39379D11}" type="slidenum">
              <a:rPr lang="zh-CN" altLang="en-US"/>
              <a:t>‹#›</a:t>
            </a:fld>
            <a:endParaRPr lang="zh-CN" altLang="en-US">
              <a:ea typeface="黑体" panose="02010609060101010101" pitchFamily="49" charset="-122"/>
            </a:endParaRPr>
          </a:p>
        </p:txBody>
      </p:sp>
    </p:spTree>
    <p:extLst>
      <p:ext uri="{BB962C8B-B14F-4D97-AF65-F5344CB8AC3E}">
        <p14:creationId xmlns:p14="http://schemas.microsoft.com/office/powerpoint/2010/main" val="1747822530"/>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mn-lt"/>
        <a:ea typeface="+mn-ea"/>
        <a:cs typeface="+mn-cs"/>
      </a:defRPr>
    </a:lvl2pPr>
    <a:lvl3pPr marL="914400" algn="l" rtl="0" fontAlgn="base">
      <a:spcBef>
        <a:spcPct val="0"/>
      </a:spcBef>
      <a:spcAft>
        <a:spcPct val="0"/>
      </a:spcAft>
      <a:defRPr sz="1200" kern="1200">
        <a:solidFill>
          <a:schemeClr val="tx1"/>
        </a:solidFill>
        <a:latin typeface="+mn-lt"/>
        <a:ea typeface="+mn-ea"/>
        <a:cs typeface="+mn-cs"/>
      </a:defRPr>
    </a:lvl3pPr>
    <a:lvl4pPr marL="1371600" algn="l" rtl="0" fontAlgn="base">
      <a:spcBef>
        <a:spcPct val="0"/>
      </a:spcBef>
      <a:spcAft>
        <a:spcPct val="0"/>
      </a:spcAft>
      <a:defRPr sz="1200" kern="1200">
        <a:solidFill>
          <a:schemeClr val="tx1"/>
        </a:solidFill>
        <a:latin typeface="+mn-lt"/>
        <a:ea typeface="+mn-ea"/>
        <a:cs typeface="+mn-cs"/>
      </a:defRPr>
    </a:lvl4pPr>
    <a:lvl5pPr marL="1828800" algn="l" rtl="0" fontAlgn="base">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4CA497-71E0-4184-919F-D45F39379D11}" type="slidenum">
              <a:rPr lang="zh-CN" altLang="en-US" smtClean="0"/>
              <a:t>49</a:t>
            </a:fld>
            <a:endParaRPr lang="zh-CN" altLang="en-US">
              <a:ea typeface="黑体" panose="02010609060101010101" pitchFamily="49" charset="-122"/>
            </a:endParaRPr>
          </a:p>
        </p:txBody>
      </p:sp>
    </p:spTree>
    <p:extLst>
      <p:ext uri="{BB962C8B-B14F-4D97-AF65-F5344CB8AC3E}">
        <p14:creationId xmlns:p14="http://schemas.microsoft.com/office/powerpoint/2010/main" val="858147645"/>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3_标题幻灯片">
    <p:bg>
      <p:bgPr>
        <a:pattFill prst="pct5">
          <a:fgClr>
            <a:schemeClr val="bg2">
              <a:lumMod val="75000"/>
            </a:schemeClr>
          </a:fgClr>
          <a:bgClr>
            <a:schemeClr val="bg1"/>
          </a:bgClr>
        </a:pattFill>
        <a:effectLst/>
      </p:bgPr>
    </p:bg>
    <p:spTree>
      <p:nvGrpSpPr>
        <p:cNvPr id="1" name=""/>
        <p:cNvGrpSpPr/>
        <p:nvPr/>
      </p:nvGrpSpPr>
      <p:grpSpPr>
        <a:xfrm>
          <a:off x="0" y="0"/>
          <a:ext cx="0" cy="0"/>
        </a:xfrm>
      </p:grpSpPr>
    </p:spTree>
    <p:extLst>
      <p:ext uri="{BB962C8B-B14F-4D97-AF65-F5344CB8AC3E}">
        <p14:creationId xmlns:p14="http://schemas.microsoft.com/office/powerpoint/2010/main" val="1475108201"/>
      </p:ext>
    </p:extLst>
  </p:cSld>
  <p:clrMapOvr>
    <a:masterClrMapping/>
  </p:clrMapOvr>
  <p:transition>
    <p:fade/>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_标题和内容">
    <p:spTree>
      <p:nvGrpSpPr>
        <p:cNvPr id="1" name=""/>
        <p:cNvGrpSpPr/>
        <p:nvPr/>
      </p:nvGrpSpPr>
      <p:grpSpPr>
        <a:xfrm>
          <a:off x="0" y="0"/>
          <a:ext cx="0" cy="0"/>
        </a:xfrm>
      </p:grpSpPr>
    </p:spTree>
    <p:extLst>
      <p:ext uri="{BB962C8B-B14F-4D97-AF65-F5344CB8AC3E}">
        <p14:creationId xmlns:p14="http://schemas.microsoft.com/office/powerpoint/2010/main" val="375246955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Tree>
    <p:extLst>
      <p:ext uri="{BB962C8B-B14F-4D97-AF65-F5344CB8AC3E}">
        <p14:creationId xmlns:p14="http://schemas.microsoft.com/office/powerpoint/2010/main" val="384103702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Tree>
    <p:extLst>
      <p:ext uri="{BB962C8B-B14F-4D97-AF65-F5344CB8AC3E}">
        <p14:creationId xmlns:p14="http://schemas.microsoft.com/office/powerpoint/2010/main" val="17128942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1_标题幻灯片">
    <p:bg>
      <p:bgPr>
        <a:gradFill>
          <a:gsLst>
            <a:gs pos="61000">
              <a:schemeClr val="bg2">
                <a:lumMod val="90000"/>
              </a:schemeClr>
            </a:gs>
            <a:gs pos="100000">
              <a:schemeClr val="bg2">
                <a:lumMod val="50000"/>
              </a:schemeClr>
            </a:gs>
            <a:gs pos="0">
              <a:schemeClr val="bg2">
                <a:lumMod val="50000"/>
              </a:schemeClr>
            </a:gs>
            <a:gs pos="40000">
              <a:schemeClr val="bg2">
                <a:lumMod val="90000"/>
              </a:schemeClr>
            </a:gs>
          </a:gsLst>
          <a:lin ang="5400000" scaled="1"/>
        </a:gradFill>
        <a:effectLst/>
      </p:bgPr>
    </p:bg>
    <p:spTree>
      <p:nvGrpSpPr>
        <p:cNvPr id="1" name=""/>
        <p:cNvGrpSpPr/>
        <p:nvPr/>
      </p:nvGrpSpPr>
      <p:grpSpPr>
        <a:xfrm>
          <a:off x="0" y="0"/>
          <a:ext cx="0" cy="0"/>
        </a:xfrm>
      </p:grpSpPr>
      <p:sp>
        <p:nvSpPr>
          <p:cNvPr id="2" name="矩形 1"/>
          <p:cNvSpPr/>
          <p:nvPr userDrawn="1"/>
        </p:nvSpPr>
        <p:spPr>
          <a:xfrm>
            <a:off x="3201636" y="1583903"/>
            <a:ext cx="5128327" cy="3046988"/>
          </a:xfrm>
          <a:prstGeom prst="rect">
            <a:avLst/>
          </a:prstGeom>
          <a:noFill/>
        </p:spPr>
        <p:txBody>
          <a:bodyPr wrap="none" lIns="91440" tIns="45720" rIns="91440" bIns="45720">
            <a:spAutoFit/>
          </a:bodyPr>
          <a:lstStyle/>
          <a:p>
            <a:pPr algn="ctr"/>
            <a:r>
              <a:rPr lang="zh-CN" altLang="en-US" sz="9600" smtClean="0">
                <a:solidFill>
                  <a:schemeClr val="accent2"/>
                </a:solidFill>
                <a:effectLst>
                  <a:outerShdw dist="50800" dir="5400000" algn="ctr" rotWithShape="0">
                    <a:srgbClr val="000000">
                      <a:alpha val="60000"/>
                    </a:srgbClr>
                  </a:outerShdw>
                </a:effectLst>
                <a:latin typeface="隶书" panose="02010509060101010101" pitchFamily="49" charset="-122"/>
                <a:ea typeface="隶书" panose="02010509060101010101" pitchFamily="49" charset="-122"/>
              </a:rPr>
              <a:t>本课结束</a:t>
            </a:r>
            <a:endParaRPr lang="en-US" altLang="zh-CN" sz="9600" smtClean="0">
              <a:solidFill>
                <a:schemeClr val="accent2"/>
              </a:solidFill>
              <a:effectLst>
                <a:outerShdw dist="50800" dir="5400000" algn="ctr" rotWithShape="0">
                  <a:srgbClr val="000000">
                    <a:alpha val="60000"/>
                  </a:srgbClr>
                </a:outerShdw>
              </a:effectLst>
              <a:latin typeface="隶书" panose="02010509060101010101" pitchFamily="49" charset="-122"/>
              <a:ea typeface="隶书" panose="02010509060101010101" pitchFamily="49" charset="-122"/>
            </a:endParaRPr>
          </a:p>
          <a:p>
            <a:pPr algn="ctr"/>
            <a:r>
              <a:rPr lang="zh-CN" altLang="en-US" sz="9600" smtClean="0">
                <a:solidFill>
                  <a:schemeClr val="accent2"/>
                </a:solidFill>
                <a:effectLst>
                  <a:outerShdw dist="50800" dir="5400000" algn="ctr" rotWithShape="0">
                    <a:srgbClr val="000000">
                      <a:alpha val="60000"/>
                    </a:srgbClr>
                  </a:outerShdw>
                </a:effectLst>
                <a:latin typeface="隶书" panose="02010509060101010101" pitchFamily="49" charset="-122"/>
                <a:ea typeface="隶书" panose="02010509060101010101" pitchFamily="49" charset="-122"/>
              </a:rPr>
              <a:t>谢谢观看</a:t>
            </a:r>
            <a:endParaRPr lang="en-US" altLang="zh-CN" sz="9600" smtClean="0">
              <a:solidFill>
                <a:schemeClr val="accent2"/>
              </a:solidFill>
              <a:effectLst>
                <a:outerShdw dist="50800" dir="5400000" algn="ctr" rotWithShape="0">
                  <a:srgbClr val="000000">
                    <a:alpha val="60000"/>
                  </a:srgbClr>
                </a:outerShdw>
              </a:effectLst>
              <a:latin typeface="隶书" panose="02010509060101010101" pitchFamily="49" charset="-122"/>
              <a:ea typeface="隶书" panose="02010509060101010101" pitchFamily="49" charset="-122"/>
            </a:endParaRPr>
          </a:p>
        </p:txBody>
      </p:sp>
    </p:spTree>
    <p:extLst>
      <p:ext uri="{BB962C8B-B14F-4D97-AF65-F5344CB8AC3E}">
        <p14:creationId xmlns:p14="http://schemas.microsoft.com/office/powerpoint/2010/main" val="342607902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章节">
    <p:bg>
      <p:bgPr>
        <a:solidFill>
          <a:schemeClr val="bg1"/>
        </a:solidFill>
        <a:effectLst/>
      </p:bgPr>
    </p:bg>
    <p:spTree>
      <p:nvGrpSpPr>
        <p:cNvPr id="1" name=""/>
        <p:cNvGrpSpPr/>
        <p:nvPr/>
      </p:nvGrpSpPr>
      <p:grpSpPr>
        <a:xfrm>
          <a:off x="0" y="0"/>
          <a:ext cx="0" cy="0"/>
        </a:xfrm>
      </p:grpSpPr>
      <p:sp>
        <p:nvSpPr>
          <p:cNvPr id="53" name="矩形 52">
            <a:extLst>
              <a:ext uri="{FF2B5EF4-FFF2-40B4-BE49-F238E27FC236}">
                <a16:creationId xmlns:a16="http://schemas.microsoft.com/office/drawing/2014/main" xmlns="" id="{BA1ED049-C14D-4A1F-97F9-8FC803A6313A}"/>
              </a:ext>
            </a:extLst>
          </p:cNvPr>
          <p:cNvSpPr/>
          <p:nvPr userDrawn="1"/>
        </p:nvSpPr>
        <p:spPr>
          <a:xfrm>
            <a:off x="0" y="2256061"/>
            <a:ext cx="11522075" cy="1740047"/>
          </a:xfrm>
          <a:prstGeom prst="rect">
            <a:avLst/>
          </a:prstGeom>
          <a:solidFill>
            <a:srgbClr val="00A1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024"/>
          </a:p>
        </p:txBody>
      </p:sp>
      <p:sp>
        <p:nvSpPr>
          <p:cNvPr id="54" name="标题 1">
            <a:extLst>
              <a:ext uri="{FF2B5EF4-FFF2-40B4-BE49-F238E27FC236}">
                <a16:creationId xmlns:a16="http://schemas.microsoft.com/office/drawing/2014/main" xmlns="" id="{AA99C4E3-901A-413A-864D-39738AA96B93}"/>
              </a:ext>
            </a:extLst>
          </p:cNvPr>
          <p:cNvSpPr>
            <a:spLocks noGrp="1"/>
          </p:cNvSpPr>
          <p:nvPr>
            <p:ph type="ctrTitle"/>
          </p:nvPr>
        </p:nvSpPr>
        <p:spPr>
          <a:xfrm>
            <a:off x="0" y="2256061"/>
            <a:ext cx="11522075" cy="1740047"/>
          </a:xfrm>
          <a:prstGeom prst="rect">
            <a:avLst/>
          </a:prstGeom>
        </p:spPr>
        <p:txBody>
          <a:bodyPr anchor="ctr"/>
          <a:lstStyle>
            <a:lvl1pPr algn="ctr">
              <a:defRPr sz="4158">
                <a:solidFill>
                  <a:schemeClr val="bg1"/>
                </a:solidFill>
                <a:latin typeface="微软雅黑" panose="020b0503020204020204" pitchFamily="34" charset="-122"/>
                <a:ea typeface="微软雅黑" panose="020b0503020204020204" pitchFamily="34" charset="-122"/>
              </a:defRPr>
            </a:lvl1pPr>
          </a:lstStyle>
          <a:p>
            <a:r>
              <a:rPr lang="zh-CN" altLang="en-US" smtClean="0"/>
              <a:t>单击此处编辑母版标题样式</a:t>
            </a:r>
            <a:endParaRPr lang="zh-CN" altLang="en-US"/>
          </a:p>
        </p:txBody>
      </p:sp>
    </p:spTree>
    <p:extLst>
      <p:ext uri="{BB962C8B-B14F-4D97-AF65-F5344CB8AC3E}">
        <p14:creationId xmlns:p14="http://schemas.microsoft.com/office/powerpoint/2010/main" val="3564166665"/>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 Target="../slides/slide2.xml" TargetMode="Internal" /><Relationship Id="rId8"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矩形 6"/>
          <p:cNvSpPr/>
          <p:nvPr userDrawn="1"/>
        </p:nvSpPr>
        <p:spPr>
          <a:xfrm>
            <a:off x="-1" y="172927"/>
            <a:ext cx="11522075" cy="288032"/>
          </a:xfrm>
          <a:prstGeom prst="rect">
            <a:avLst/>
          </a:prstGeom>
          <a:gradFill flip="none" rotWithShape="1">
            <a:gsLst>
              <a:gs pos="65000">
                <a:schemeClr val="bg2">
                  <a:lumMod val="90000"/>
                </a:schemeClr>
              </a:gs>
              <a:gs pos="38000">
                <a:schemeClr val="bg2">
                  <a:lumMod val="75000"/>
                </a:schemeClr>
              </a:gs>
              <a:gs pos="1000">
                <a:srgbClr val="0070C0"/>
              </a:gs>
              <a:gs pos="100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9728" y="6404527"/>
            <a:ext cx="11522074" cy="7200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a:solidFill>
                  <a:schemeClr val="bg2">
                    <a:lumMod val="50000"/>
                  </a:schemeClr>
                </a:solidFill>
              </a:ln>
              <a:solidFill>
                <a:schemeClr val="bg2">
                  <a:lumMod val="50000"/>
                </a:schemeClr>
              </a:solidFill>
            </a:endParaRPr>
          </a:p>
        </p:txBody>
      </p:sp>
      <p:sp>
        <p:nvSpPr>
          <p:cNvPr id="10" name="云形标注 9">
            <a:hlinkClick r:id="rId7" action="ppaction://hlinksldjump"/>
          </p:cNvPr>
          <p:cNvSpPr/>
          <p:nvPr userDrawn="1"/>
        </p:nvSpPr>
        <p:spPr>
          <a:xfrm>
            <a:off x="10441557" y="42551"/>
            <a:ext cx="864096" cy="432048"/>
          </a:xfrm>
          <a:prstGeom prst="cloudCallout">
            <a:avLst/>
          </a:prstGeom>
          <a:solidFill>
            <a:schemeClr val="bg2">
              <a:lumMod val="9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zh-CN" altLang="en-US" sz="1200" smtClean="0"/>
              <a:t> 导航</a:t>
            </a:r>
            <a:endParaRPr lang="zh-CN" altLang="en-US" sz="1200">
              <a:solidFill>
                <a:srgbClr val="FF0000"/>
              </a:solidFill>
            </a:endParaRPr>
          </a:p>
        </p:txBody>
      </p:sp>
    </p:spTree>
    <p:extLst>
      <p:ext uri="{BB962C8B-B14F-4D97-AF65-F5344CB8AC3E}">
        <p14:creationId xmlns:p14="http://schemas.microsoft.com/office/powerpoint/2010/main" val="1345586147"/>
      </p:ext>
    </p:extLst>
  </p:cSld>
  <p:clrMap bg1="lt1" tx1="dk1" bg2="lt2" tx2="dk2" accent1="accent1" accent2="accent2" accent3="accent3" accent4="accent4" accent5="accent5" accent6="accent6" hlink="hlink" folHlink="folHlink"/>
  <p:sldLayoutIdLst>
    <p:sldLayoutId id="2147483697" r:id="rId1"/>
    <p:sldLayoutId id="2147483690" r:id="rId2"/>
    <p:sldLayoutId id="2147483691" r:id="rId3"/>
    <p:sldLayoutId id="2147483692" r:id="rId4"/>
    <p:sldLayoutId id="2147483694" r:id="rId5"/>
    <p:sldLayoutId id="2147483698" r:id="rId6"/>
  </p:sldLayoutIdLst>
  <p:transition/>
  <p:timing/>
  <p:txStyles>
    <p:titleStyle>
      <a:lvl1pPr algn="ctr" rtl="0" eaLnBrk="1" fontAlgn="base" hangingPunct="1">
        <a:spcBef>
          <a:spcPct val="0"/>
        </a:spcBef>
        <a:spcAft>
          <a:spcPct val="0"/>
        </a:spcAft>
        <a:defRPr sz="4158" kern="1200">
          <a:solidFill>
            <a:schemeClr val="tx1"/>
          </a:solidFill>
          <a:latin typeface="+mj-lt"/>
          <a:ea typeface="+mj-ea"/>
          <a:cs typeface="+mj-cs"/>
        </a:defRPr>
      </a:lvl1pPr>
      <a:lvl2pPr algn="ctr" rtl="0" eaLnBrk="1" fontAlgn="base" hangingPunct="1">
        <a:spcBef>
          <a:spcPct val="0"/>
        </a:spcBef>
        <a:spcAft>
          <a:spcPct val="0"/>
        </a:spcAft>
        <a:defRPr sz="4158">
          <a:solidFill>
            <a:schemeClr val="tx1"/>
          </a:solidFill>
          <a:latin typeface="Arial"/>
          <a:ea typeface="黑体" pitchFamily="2" charset="-122"/>
        </a:defRPr>
      </a:lvl2pPr>
      <a:lvl3pPr algn="ctr" rtl="0" eaLnBrk="1" fontAlgn="base" hangingPunct="1">
        <a:spcBef>
          <a:spcPct val="0"/>
        </a:spcBef>
        <a:spcAft>
          <a:spcPct val="0"/>
        </a:spcAft>
        <a:defRPr sz="4158">
          <a:solidFill>
            <a:schemeClr val="tx1"/>
          </a:solidFill>
          <a:latin typeface="Arial"/>
          <a:ea typeface="黑体" pitchFamily="2" charset="-122"/>
        </a:defRPr>
      </a:lvl3pPr>
      <a:lvl4pPr algn="ctr" rtl="0" eaLnBrk="1" fontAlgn="base" hangingPunct="1">
        <a:spcBef>
          <a:spcPct val="0"/>
        </a:spcBef>
        <a:spcAft>
          <a:spcPct val="0"/>
        </a:spcAft>
        <a:defRPr sz="4158">
          <a:solidFill>
            <a:schemeClr val="tx1"/>
          </a:solidFill>
          <a:latin typeface="Arial"/>
          <a:ea typeface="黑体" pitchFamily="2" charset="-122"/>
        </a:defRPr>
      </a:lvl4pPr>
      <a:lvl5pPr algn="ctr" rtl="0" eaLnBrk="1" fontAlgn="base" hangingPunct="1">
        <a:spcBef>
          <a:spcPct val="0"/>
        </a:spcBef>
        <a:spcAft>
          <a:spcPct val="0"/>
        </a:spcAft>
        <a:defRPr sz="4158">
          <a:solidFill>
            <a:schemeClr val="tx1"/>
          </a:solidFill>
          <a:latin typeface="Arial"/>
          <a:ea typeface="黑体" pitchFamily="2" charset="-122"/>
        </a:defRPr>
      </a:lvl5pPr>
      <a:lvl6pPr marL="432008" algn="ctr" rtl="0" eaLnBrk="1" fontAlgn="base" hangingPunct="1">
        <a:spcBef>
          <a:spcPct val="0"/>
        </a:spcBef>
        <a:spcAft>
          <a:spcPct val="0"/>
        </a:spcAft>
        <a:defRPr sz="4158">
          <a:solidFill>
            <a:schemeClr val="tx1"/>
          </a:solidFill>
          <a:latin typeface="Arial"/>
          <a:ea typeface="黑体" pitchFamily="2" charset="-122"/>
        </a:defRPr>
      </a:lvl6pPr>
      <a:lvl7pPr marL="864017" algn="ctr" rtl="0" eaLnBrk="1" fontAlgn="base" hangingPunct="1">
        <a:spcBef>
          <a:spcPct val="0"/>
        </a:spcBef>
        <a:spcAft>
          <a:spcPct val="0"/>
        </a:spcAft>
        <a:defRPr sz="4158">
          <a:solidFill>
            <a:schemeClr val="tx1"/>
          </a:solidFill>
          <a:latin typeface="Arial"/>
          <a:ea typeface="黑体" pitchFamily="2" charset="-122"/>
        </a:defRPr>
      </a:lvl7pPr>
      <a:lvl8pPr marL="1296025" algn="ctr" rtl="0" eaLnBrk="1" fontAlgn="base" hangingPunct="1">
        <a:spcBef>
          <a:spcPct val="0"/>
        </a:spcBef>
        <a:spcAft>
          <a:spcPct val="0"/>
        </a:spcAft>
        <a:defRPr sz="4158">
          <a:solidFill>
            <a:schemeClr val="tx1"/>
          </a:solidFill>
          <a:latin typeface="Arial"/>
          <a:ea typeface="黑体" pitchFamily="2" charset="-122"/>
        </a:defRPr>
      </a:lvl8pPr>
      <a:lvl9pPr marL="1728033" algn="ctr" rtl="0" eaLnBrk="1" fontAlgn="base" hangingPunct="1">
        <a:spcBef>
          <a:spcPct val="0"/>
        </a:spcBef>
        <a:spcAft>
          <a:spcPct val="0"/>
        </a:spcAft>
        <a:defRPr sz="4158">
          <a:solidFill>
            <a:schemeClr val="tx1"/>
          </a:solidFill>
          <a:latin typeface="Arial"/>
          <a:ea typeface="黑体" pitchFamily="2" charset="-122"/>
        </a:defRPr>
      </a:lvl9pPr>
    </p:titleStyle>
    <p:bodyStyle>
      <a:lvl1pPr marL="324006" indent="-324006" algn="l" rtl="0" eaLnBrk="1" fontAlgn="base" hangingPunct="1">
        <a:spcBef>
          <a:spcPct val="20000"/>
        </a:spcBef>
        <a:spcAft>
          <a:spcPct val="0"/>
        </a:spcAft>
        <a:buFont typeface="Arial"/>
        <a:buChar char="•"/>
        <a:defRPr sz="3024" kern="1200">
          <a:solidFill>
            <a:schemeClr val="tx1"/>
          </a:solidFill>
          <a:latin typeface="+mn-lt"/>
          <a:ea typeface="+mn-ea"/>
          <a:cs typeface="+mn-cs"/>
        </a:defRPr>
      </a:lvl1pPr>
      <a:lvl2pPr marL="702013" indent="-270005" algn="l" rtl="0" eaLnBrk="1" fontAlgn="base" hangingPunct="1">
        <a:spcBef>
          <a:spcPct val="20000"/>
        </a:spcBef>
        <a:spcAft>
          <a:spcPct val="0"/>
        </a:spcAft>
        <a:buFont typeface="Arial"/>
        <a:buChar char="–"/>
        <a:defRPr sz="2646" kern="1200">
          <a:solidFill>
            <a:schemeClr val="tx1"/>
          </a:solidFill>
          <a:latin typeface="+mn-lt"/>
          <a:ea typeface="+mn-ea"/>
          <a:cs typeface="+mn-cs"/>
        </a:defRPr>
      </a:lvl2pPr>
      <a:lvl3pPr marL="1080021" indent="-216004" algn="l" rtl="0" eaLnBrk="1" fontAlgn="base" hangingPunct="1">
        <a:spcBef>
          <a:spcPct val="20000"/>
        </a:spcBef>
        <a:spcAft>
          <a:spcPct val="0"/>
        </a:spcAft>
        <a:buFont typeface="Arial"/>
        <a:buChar char="•"/>
        <a:defRPr sz="2268" kern="1200">
          <a:solidFill>
            <a:schemeClr val="tx1"/>
          </a:solidFill>
          <a:latin typeface="+mn-lt"/>
          <a:ea typeface="+mn-ea"/>
          <a:cs typeface="+mn-cs"/>
        </a:defRPr>
      </a:lvl3pPr>
      <a:lvl4pPr marL="1512029" indent="-216004" algn="l" rtl="0" eaLnBrk="1" fontAlgn="base" hangingPunct="1">
        <a:spcBef>
          <a:spcPct val="20000"/>
        </a:spcBef>
        <a:spcAft>
          <a:spcPct val="0"/>
        </a:spcAft>
        <a:buFont typeface="Arial"/>
        <a:buChar char="–"/>
        <a:defRPr sz="1890" kern="1200">
          <a:solidFill>
            <a:schemeClr val="tx1"/>
          </a:solidFill>
          <a:latin typeface="+mn-lt"/>
          <a:ea typeface="+mn-ea"/>
          <a:cs typeface="+mn-cs"/>
        </a:defRPr>
      </a:lvl4pPr>
      <a:lvl5pPr marL="1944037" indent="-216004" algn="l" rtl="0" eaLnBrk="1" fontAlgn="base" hangingPunct="1">
        <a:spcBef>
          <a:spcPct val="20000"/>
        </a:spcBef>
        <a:spcAft>
          <a:spcPct val="0"/>
        </a:spcAft>
        <a:buFont typeface="Arial"/>
        <a:buChar char="»"/>
        <a:defRPr sz="1890" kern="1200">
          <a:solidFill>
            <a:schemeClr val="tx1"/>
          </a:solidFill>
          <a:latin typeface="+mn-lt"/>
          <a:ea typeface="+mn-ea"/>
          <a:cs typeface="+mn-cs"/>
        </a:defRPr>
      </a:lvl5pPr>
      <a:lvl6pPr marL="2376046" indent="-216004" algn="l" defTabSz="864017" rtl="0" eaLnBrk="1" latinLnBrk="0" hangingPunct="1">
        <a:spcBef>
          <a:spcPct val="20000"/>
        </a:spcBef>
        <a:buFont typeface="Arial" pitchFamily="34" charset="0"/>
        <a:buChar char="•"/>
        <a:defRPr sz="1890" kern="1200">
          <a:solidFill>
            <a:schemeClr val="tx1"/>
          </a:solidFill>
          <a:latin typeface="+mn-lt"/>
          <a:ea typeface="+mn-ea"/>
          <a:cs typeface="+mn-cs"/>
        </a:defRPr>
      </a:lvl6pPr>
      <a:lvl7pPr marL="2808054" indent="-216004" algn="l" defTabSz="864017" rtl="0" eaLnBrk="1" latinLnBrk="0" hangingPunct="1">
        <a:spcBef>
          <a:spcPct val="20000"/>
        </a:spcBef>
        <a:buFont typeface="Arial" pitchFamily="34" charset="0"/>
        <a:buChar char="•"/>
        <a:defRPr sz="1890" kern="1200">
          <a:solidFill>
            <a:schemeClr val="tx1"/>
          </a:solidFill>
          <a:latin typeface="+mn-lt"/>
          <a:ea typeface="+mn-ea"/>
          <a:cs typeface="+mn-cs"/>
        </a:defRPr>
      </a:lvl7pPr>
      <a:lvl8pPr marL="3240062" indent="-216004" algn="l" defTabSz="864017" rtl="0" eaLnBrk="1" latinLnBrk="0" hangingPunct="1">
        <a:spcBef>
          <a:spcPct val="20000"/>
        </a:spcBef>
        <a:buFont typeface="Arial" pitchFamily="34" charset="0"/>
        <a:buChar char="•"/>
        <a:defRPr sz="1890" kern="1200">
          <a:solidFill>
            <a:schemeClr val="tx1"/>
          </a:solidFill>
          <a:latin typeface="+mn-lt"/>
          <a:ea typeface="+mn-ea"/>
          <a:cs typeface="+mn-cs"/>
        </a:defRPr>
      </a:lvl8pPr>
      <a:lvl9pPr marL="3672070" indent="-216004" algn="l" defTabSz="864017" rtl="0" eaLnBrk="1" latinLnBrk="0" hangingPunct="1">
        <a:spcBef>
          <a:spcPct val="20000"/>
        </a:spcBef>
        <a:buFont typeface="Arial" pitchFamily="34" charset="0"/>
        <a:buChar char="•"/>
        <a:defRPr sz="1890" kern="1200">
          <a:solidFill>
            <a:schemeClr val="tx1"/>
          </a:solidFill>
          <a:latin typeface="+mn-lt"/>
          <a:ea typeface="+mn-ea"/>
          <a:cs typeface="+mn-cs"/>
        </a:defRPr>
      </a:lvl9pPr>
    </p:bodyStyle>
    <p:otherStyle>
      <a:defPPr>
        <a:defRPr lang="zh-CN"/>
      </a:defPPr>
      <a:lvl1pPr marL="0" algn="l" defTabSz="864017" rtl="0" eaLnBrk="1" latinLnBrk="0" hangingPunct="1">
        <a:defRPr sz="1701" kern="1200">
          <a:solidFill>
            <a:schemeClr val="tx1"/>
          </a:solidFill>
          <a:latin typeface="+mn-lt"/>
          <a:ea typeface="+mn-ea"/>
          <a:cs typeface="+mn-cs"/>
        </a:defRPr>
      </a:lvl1pPr>
      <a:lvl2pPr marL="432008" algn="l" defTabSz="864017" rtl="0" eaLnBrk="1" latinLnBrk="0" hangingPunct="1">
        <a:defRPr sz="1701" kern="1200">
          <a:solidFill>
            <a:schemeClr val="tx1"/>
          </a:solidFill>
          <a:latin typeface="+mn-lt"/>
          <a:ea typeface="+mn-ea"/>
          <a:cs typeface="+mn-cs"/>
        </a:defRPr>
      </a:lvl2pPr>
      <a:lvl3pPr marL="864017" algn="l" defTabSz="864017" rtl="0" eaLnBrk="1" latinLnBrk="0" hangingPunct="1">
        <a:defRPr sz="1701" kern="1200">
          <a:solidFill>
            <a:schemeClr val="tx1"/>
          </a:solidFill>
          <a:latin typeface="+mn-lt"/>
          <a:ea typeface="+mn-ea"/>
          <a:cs typeface="+mn-cs"/>
        </a:defRPr>
      </a:lvl3pPr>
      <a:lvl4pPr marL="1296025" algn="l" defTabSz="864017" rtl="0" eaLnBrk="1" latinLnBrk="0" hangingPunct="1">
        <a:defRPr sz="1701" kern="1200">
          <a:solidFill>
            <a:schemeClr val="tx1"/>
          </a:solidFill>
          <a:latin typeface="+mn-lt"/>
          <a:ea typeface="+mn-ea"/>
          <a:cs typeface="+mn-cs"/>
        </a:defRPr>
      </a:lvl4pPr>
      <a:lvl5pPr marL="1728033" algn="l" defTabSz="864017" rtl="0" eaLnBrk="1" latinLnBrk="0" hangingPunct="1">
        <a:defRPr sz="1701" kern="1200">
          <a:solidFill>
            <a:schemeClr val="tx1"/>
          </a:solidFill>
          <a:latin typeface="+mn-lt"/>
          <a:ea typeface="+mn-ea"/>
          <a:cs typeface="+mn-cs"/>
        </a:defRPr>
      </a:lvl5pPr>
      <a:lvl6pPr marL="2160041" algn="l" defTabSz="864017" rtl="0" eaLnBrk="1" latinLnBrk="0" hangingPunct="1">
        <a:defRPr sz="1701" kern="1200">
          <a:solidFill>
            <a:schemeClr val="tx1"/>
          </a:solidFill>
          <a:latin typeface="+mn-lt"/>
          <a:ea typeface="+mn-ea"/>
          <a:cs typeface="+mn-cs"/>
        </a:defRPr>
      </a:lvl6pPr>
      <a:lvl7pPr marL="2592050" algn="l" defTabSz="864017" rtl="0" eaLnBrk="1" latinLnBrk="0" hangingPunct="1">
        <a:defRPr sz="1701" kern="1200">
          <a:solidFill>
            <a:schemeClr val="tx1"/>
          </a:solidFill>
          <a:latin typeface="+mn-lt"/>
          <a:ea typeface="+mn-ea"/>
          <a:cs typeface="+mn-cs"/>
        </a:defRPr>
      </a:lvl7pPr>
      <a:lvl8pPr marL="3024058" algn="l" defTabSz="864017" rtl="0" eaLnBrk="1" latinLnBrk="0" hangingPunct="1">
        <a:defRPr sz="1701" kern="1200">
          <a:solidFill>
            <a:schemeClr val="tx1"/>
          </a:solidFill>
          <a:latin typeface="+mn-lt"/>
          <a:ea typeface="+mn-ea"/>
          <a:cs typeface="+mn-cs"/>
        </a:defRPr>
      </a:lvl8pPr>
      <a:lvl9pPr marL="3456066" algn="l" defTabSz="864017" rtl="0" eaLnBrk="1" latinLnBrk="0" hangingPunct="1">
        <a:defRPr sz="1701"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 Target="slide3.xml" TargetMode="Internal" /><Relationship Id="rId3" Type="http://schemas.openxmlformats.org/officeDocument/2006/relationships/slide" Target="slide5.xml" TargetMode="Internal" /><Relationship Id="rId4" Type="http://schemas.openxmlformats.org/officeDocument/2006/relationships/slide" Target="slide6.xml" TargetMode="Internal" /><Relationship Id="rId5" Type="http://schemas.openxmlformats.org/officeDocument/2006/relationships/slide" Target="slide17.xml" TargetMode="Interna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5.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6.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7.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package" Target="../embeddings/Microsoft_Word___1.docx" TargetMode="Internal" /><Relationship Id="rId3" Type="http://schemas.openxmlformats.org/officeDocument/2006/relationships/image" Target="../media/image1.emf" /><Relationship Id="rId4" Type="http://schemas.openxmlformats.org/officeDocument/2006/relationships/vmlDrawing" Target="../drawings/vmlDrawing1.v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8.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9.pn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0.pn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package" Target="../embeddings/Microsoft_Word___2.docx" TargetMode="Internal" /><Relationship Id="rId3" Type="http://schemas.openxmlformats.org/officeDocument/2006/relationships/image" Target="../media/image2.emf" /><Relationship Id="rId4" Type="http://schemas.openxmlformats.org/officeDocument/2006/relationships/vmlDrawing" Target="../drawings/vmlDrawing2.v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1.png"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image" Target="../media/image12.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ctrTitle"/>
          </p:nvPr>
        </p:nvSpPr>
        <p:spPr>
          <a:prstGeom prst="rect">
            <a:avLst/>
          </a:prstGeom>
        </p:spPr>
        <p:txBody>
          <a:bodyPr/>
          <a:lstStyle/>
          <a:p>
            <a:r>
              <a:rPr lang="zh-CN" altLang="en-US" b="1"/>
              <a:t>第二十章　信息的传递</a:t>
            </a:r>
            <a:endParaRPr lang="zh-CN" altLang="zh-CN"/>
          </a:p>
        </p:txBody>
      </p:sp>
      <p:sp>
        <p:nvSpPr>
          <p:cNvPr id="4" name="矩形 3"/>
          <p:cNvSpPr>
            <a:spLocks noChangeAspect="1"/>
          </p:cNvSpPr>
          <p:nvPr/>
        </p:nvSpPr>
        <p:spPr>
          <a:xfrm>
            <a:off x="236022" y="1440390"/>
            <a:ext cx="3690434" cy="614720"/>
          </a:xfrm>
          <a:prstGeom prst="rect">
            <a:avLst/>
          </a:prstGeom>
        </p:spPr>
        <p:txBody>
          <a:bodyPr wrap="none">
            <a:spAutoFit/>
          </a:bodyPr>
          <a:lstStyle/>
          <a:p>
            <a:pPr>
              <a:lnSpc>
                <a:spcPct val="120000"/>
              </a:lnSpc>
              <a:spcAft>
                <a:spcPct val="0"/>
              </a:spcAft>
              <a:tabLst>
                <a:tab pos="1122622"/>
                <a:tab pos="2044239"/>
                <a:tab pos="2969457"/>
                <a:tab pos="3959476"/>
              </a:tabLst>
            </a:pPr>
            <a:r>
              <a:rPr lang="zh-CN" altLang="en-US" sz="3024">
                <a:solidFill>
                  <a:srgbClr val="000000"/>
                </a:solidFill>
                <a:latin typeface="NEU-BZ-S92" panose="02010600010101010101" pitchFamily="2" charset="-122"/>
                <a:ea typeface="方正大黑_GBK" panose="03000509000000000000" pitchFamily="65" charset="-122"/>
                <a:cs typeface="Times New Roman" panose="02020603050405020304" pitchFamily="18" charset="0"/>
              </a:rPr>
              <a:t>第一阶段　章节复习</a:t>
            </a:r>
            <a:endParaRPr lang="zh-CN" altLang="zh-CN" sz="3024">
              <a:solidFill>
                <a:srgbClr val="000000"/>
              </a:solidFill>
              <a:latin typeface="NEU-BZ-S92" panose="02010600010101010101" pitchFamily="2" charset="-122"/>
              <a:ea typeface="方正大黑_GBK" panose="03000509000000000000" pitchFamily="65" charset="-122"/>
              <a:cs typeface="Times New Roman" panose="02020603050405020304" pitchFamily="18" charset="0"/>
            </a:endParaRPr>
          </a:p>
        </p:txBody>
      </p:sp>
    </p:spTree>
    <p:extLst>
      <p:ext uri="{BB962C8B-B14F-4D97-AF65-F5344CB8AC3E}">
        <p14:creationId xmlns:p14="http://schemas.microsoft.com/office/powerpoint/2010/main" val="3019643205"/>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536564"/>
            <a:ext cx="10807700" cy="2999667"/>
          </a:xfrm>
          <a:prstGeom prst="rect">
            <a:avLst/>
          </a:prstGeom>
        </p:spPr>
        <p:txBody>
          <a:bodyPr>
            <a:spAutoFit/>
          </a:bodyPr>
          <a:lstStyle/>
          <a:p>
            <a:pPr>
              <a:lnSpc>
                <a:spcPct val="120000"/>
              </a:lnSpc>
              <a:spcAft>
                <a:spcPct val="0"/>
              </a:spcAft>
              <a:tabLst>
                <a:tab pos="1029335"/>
                <a:tab pos="1850390"/>
                <a:tab pos="2538095"/>
                <a:tab pos="3221990"/>
              </a:tabLst>
            </a:pPr>
            <a:r>
              <a:rPr lang="zh-CN" altLang="zh-CN">
                <a:solidFill>
                  <a:srgbClr val="FF00FF"/>
                </a:solidFill>
                <a:latin typeface="Arial" pitchFamily="34" charset="0"/>
                <a:cs typeface="Times New Roman" panose="02020603050405020304" pitchFamily="18" charset="0"/>
              </a:rPr>
              <a:t>【解析】</a:t>
            </a:r>
            <a:r>
              <a:rPr lang="zh-CN" altLang="zh-CN">
                <a:solidFill>
                  <a:srgbClr val="000000"/>
                </a:solidFill>
                <a:latin typeface="Calibri" panose="020f0502020204030204" pitchFamily="34" charset="0"/>
                <a:ea typeface="Arial" pitchFamily="34" charset="0"/>
                <a:cs typeface="Times New Roman" panose="02020603050405020304" pitchFamily="18" charset="0"/>
              </a:rPr>
              <a:t> </a:t>
            </a:r>
            <a:r>
              <a:rPr lang="zh-CN" altLang="zh-CN">
                <a:solidFill>
                  <a:srgbClr val="000000"/>
                </a:solidFill>
                <a:ea typeface="楷体" panose="02010609060101010101" pitchFamily="49" charset="-122"/>
                <a:cs typeface="Times New Roman" panose="02020603050405020304" pitchFamily="18" charset="0"/>
              </a:rPr>
              <a:t>紫外线能使荧光物质发光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验钞机是利用紫外线来辨别钞票真伪的</a:t>
            </a: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楷体" panose="02010609060101010101" pitchFamily="49" charset="-122"/>
                <a:cs typeface="Times New Roman" panose="02020603050405020304" pitchFamily="18" charset="0"/>
              </a:rPr>
              <a:t>项错误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手机利用微波来传递信号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电视利用无线电波传递信号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微波也属于无线电波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所以</a:t>
            </a: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楷体" panose="02010609060101010101" pitchFamily="49" charset="-122"/>
                <a:cs typeface="Times New Roman" panose="02020603050405020304" pitchFamily="18" charset="0"/>
              </a:rPr>
              <a:t>项正确</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电视机的遥控器利用红外线来工作</a:t>
            </a:r>
            <a:r>
              <a:rPr lang="en-US" altLang="zh-CN">
                <a:solidFill>
                  <a:srgbClr val="000000"/>
                </a:solidFill>
                <a:ea typeface="宋体" panose="02010600030101010101" pitchFamily="2" charset="-122"/>
                <a:cs typeface="Times New Roman" panose="02020603050405020304" pitchFamily="18" charset="0"/>
              </a:rPr>
              <a:t>,C</a:t>
            </a:r>
            <a:r>
              <a:rPr lang="zh-CN" altLang="zh-CN">
                <a:solidFill>
                  <a:srgbClr val="000000"/>
                </a:solidFill>
                <a:ea typeface="楷体" panose="02010609060101010101" pitchFamily="49" charset="-122"/>
                <a:cs typeface="Times New Roman" panose="02020603050405020304" pitchFamily="18" charset="0"/>
              </a:rPr>
              <a:t>项错误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微波炉利用微波加热食品</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微波属于电磁波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所以</a:t>
            </a:r>
            <a:r>
              <a:rPr lang="en-US" altLang="zh-CN">
                <a:solidFill>
                  <a:srgbClr val="000000"/>
                </a:solidFill>
                <a:ea typeface="宋体" panose="02010600030101010101" pitchFamily="2" charset="-122"/>
                <a:cs typeface="Times New Roman" panose="02020603050405020304" pitchFamily="18" charset="0"/>
              </a:rPr>
              <a:t>D</a:t>
            </a:r>
            <a:r>
              <a:rPr lang="zh-CN" altLang="zh-CN">
                <a:solidFill>
                  <a:srgbClr val="000000"/>
                </a:solidFill>
                <a:ea typeface="楷体" panose="02010609060101010101" pitchFamily="49" charset="-122"/>
                <a:cs typeface="Times New Roman" panose="02020603050405020304" pitchFamily="18" charset="0"/>
              </a:rPr>
              <a:t>项正确</a:t>
            </a:r>
            <a:r>
              <a:rPr lang="en-US" altLang="zh-CN">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483285428"/>
      </p:ext>
    </p:extLst>
  </p:cSld>
  <p:clrMapOvr>
    <a:masterClrMapping/>
  </p:clrMapOvr>
  <p:transition spd="med">
    <p:pull/>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871935"/>
            <a:ext cx="10807700" cy="2456057"/>
          </a:xfrm>
          <a:prstGeom prst="rect">
            <a:avLst/>
          </a:prstGeom>
        </p:spPr>
        <p:txBody>
          <a:bodyPr>
            <a:spAutoFit/>
          </a:bodyPr>
          <a:lstStyle/>
          <a:p>
            <a:pPr>
              <a:lnSpc>
                <a:spcPct val="120000"/>
              </a:lnSpc>
              <a:spcAft>
                <a:spcPct val="0"/>
              </a:spcAft>
              <a:tabLst>
                <a:tab pos="1029335"/>
                <a:tab pos="1850390"/>
                <a:tab pos="2538095"/>
                <a:tab pos="3221990"/>
              </a:tabLst>
            </a:pPr>
            <a:r>
              <a:rPr lang="zh-CN" altLang="zh-CN">
                <a:solidFill>
                  <a:srgbClr val="000000"/>
                </a:solidFill>
                <a:latin typeface="Arial" pitchFamily="34" charset="0"/>
                <a:cs typeface="Times New Roman" panose="02020603050405020304" pitchFamily="18" charset="0"/>
              </a:rPr>
              <a:t>【变式训练</a:t>
            </a: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latin typeface="Arial" pitchFamily="34" charset="0"/>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下列工具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或设备</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与电磁波应用无关的</a:t>
            </a:r>
            <a:r>
              <a:rPr lang="zh-CN" altLang="zh-CN" smtClean="0">
                <a:solidFill>
                  <a:srgbClr val="000000"/>
                </a:solidFill>
                <a:ea typeface="宋体" panose="02010600030101010101" pitchFamily="2" charset="-122"/>
                <a:cs typeface="Times New Roman" panose="02020603050405020304" pitchFamily="18" charset="0"/>
              </a:rPr>
              <a:t>是</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验钞机</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B</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军用雷达</a:t>
            </a:r>
            <a:r>
              <a:rPr lang="en-US" altLang="zh-CN">
                <a:solidFill>
                  <a:srgbClr val="000000"/>
                </a:solidFill>
                <a:ea typeface="宋体" panose="02010600030101010101" pitchFamily="2" charset="-122"/>
                <a:cs typeface="Times New Roman" panose="02020603050405020304" pitchFamily="18" charset="0"/>
              </a:rPr>
              <a:t>	</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C</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医用</a:t>
            </a: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超</a:t>
            </a:r>
            <a:r>
              <a:rPr lang="en-US" altLang="zh-CN">
                <a:solidFill>
                  <a:srgbClr val="000000"/>
                </a:solidFill>
                <a:ea typeface="宋体" panose="02010600030101010101" pitchFamily="2" charset="-122"/>
                <a:cs typeface="Times New Roman" panose="02020603050405020304" pitchFamily="18" charset="0"/>
              </a:rPr>
              <a:t>	D.</a:t>
            </a:r>
            <a:r>
              <a:rPr lang="zh-CN" altLang="zh-CN">
                <a:solidFill>
                  <a:srgbClr val="000000"/>
                </a:solidFill>
                <a:ea typeface="宋体" panose="02010600030101010101" pitchFamily="2" charset="-122"/>
                <a:cs typeface="Times New Roman" panose="02020603050405020304" pitchFamily="18" charset="0"/>
              </a:rPr>
              <a:t>电视遥控器</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749973" y="2534852"/>
            <a:ext cx="481222" cy="584775"/>
          </a:xfrm>
          <a:prstGeom prst="rect">
            <a:avLst/>
          </a:prstGeom>
        </p:spPr>
        <p:txBody>
          <a:bodyPr wrap="none">
            <a:spAutoFit/>
          </a:bodyPr>
          <a:lstStyle/>
          <a:p>
            <a:r>
              <a:rPr lang="en-US" altLang="zh-CN" smtClean="0">
                <a:ea typeface="宋体" panose="02010600030101010101" pitchFamily="2" charset="-122"/>
              </a:rPr>
              <a:t>C</a:t>
            </a:r>
            <a:endParaRPr lang="zh-CN" altLang="en-US"/>
          </a:p>
        </p:txBody>
      </p:sp>
    </p:spTree>
    <p:extLst>
      <p:ext uri="{BB962C8B-B14F-4D97-AF65-F5344CB8AC3E}">
        <p14:creationId xmlns:p14="http://schemas.microsoft.com/office/powerpoint/2010/main" val="62844611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040519"/>
            <a:ext cx="10807700" cy="4228850"/>
          </a:xfrm>
          <a:prstGeom prst="rect">
            <a:avLst/>
          </a:prstGeom>
        </p:spPr>
        <p:txBody>
          <a:bodyPr>
            <a:spAutoFit/>
          </a:bodyPr>
          <a:lstStyle/>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a:t>
            </a:r>
            <a:r>
              <a:rPr lang="zh-CN" altLang="en-US" smtClean="0">
                <a:solidFill>
                  <a:srgbClr val="FF00FF"/>
                </a:solidFill>
                <a:latin typeface="Calibri" panose="020f0502020204030204" pitchFamily="34" charset="0"/>
                <a:ea typeface="宋体" panose="02010600030101010101" pitchFamily="2" charset="-122"/>
                <a:cs typeface="Times New Roman" panose="02020603050405020304" pitchFamily="18" charset="0"/>
              </a:rPr>
              <a:t>点</a:t>
            </a:r>
            <a:r>
              <a:rPr lang="en-US" altLang="zh-CN" smtClean="0">
                <a:solidFill>
                  <a:srgbClr val="FF00FF"/>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广播、电视和移动电话</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知识点梳理</a:t>
            </a:r>
          </a:p>
          <a:p>
            <a:pPr indent="267970">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我们听到的广播、看到的电视节目都是通过电磁波传递过来的</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移动电话的声音和信息都是由电磁波传递过来的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移动电话既是无线电接收台</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又是无线电发射台</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移动电话在通话时必须靠固定的基地台转接</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65021851"/>
      </p:ext>
    </p:extLst>
  </p:cSld>
  <p:clrMapOvr>
    <a:masterClrMapping/>
  </p:clrMapOvr>
  <p:transition spd="med">
    <p:pull/>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811479"/>
            <a:ext cx="10807700" cy="4819781"/>
          </a:xfrm>
          <a:prstGeom prst="rect">
            <a:avLst/>
          </a:prstGeom>
        </p:spPr>
        <p:txBody>
          <a:bodyPr>
            <a:spAutoFit/>
          </a:bodyPr>
          <a:lstStyle/>
          <a:p>
            <a:pPr>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典例精析</a:t>
            </a:r>
          </a:p>
          <a:p>
            <a:pPr>
              <a:lnSpc>
                <a:spcPct val="120000"/>
              </a:lnSpc>
              <a:spcAft>
                <a:spcPct val="0"/>
              </a:spcAft>
              <a:tabLst>
                <a:tab pos="1029335"/>
                <a:tab pos="1850390"/>
                <a:tab pos="2538095"/>
                <a:tab pos="3221990"/>
              </a:tabLst>
            </a:pPr>
            <a:r>
              <a:rPr lang="zh-CN" altLang="zh-CN" smtClean="0">
                <a:solidFill>
                  <a:srgbClr val="000000"/>
                </a:solidFill>
                <a:latin typeface="Arial" pitchFamily="34" charset="0"/>
                <a:cs typeface="Times New Roman" panose="02020603050405020304" pitchFamily="18" charset="0"/>
              </a:rPr>
              <a:t>【</a:t>
            </a:r>
            <a:r>
              <a:rPr lang="zh-CN" altLang="zh-CN">
                <a:solidFill>
                  <a:srgbClr val="000000"/>
                </a:solidFill>
                <a:latin typeface="Arial" pitchFamily="34" charset="0"/>
                <a:cs typeface="Times New Roman" panose="02020603050405020304" pitchFamily="18" charset="0"/>
              </a:rPr>
              <a:t>例</a:t>
            </a: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latin typeface="Arial" pitchFamily="34" charset="0"/>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近一年来在我们的生活中</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手机通信业务已经逐渐推广</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使用</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手机不仅通话信号好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还会在无线网络上网时效果更佳</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下列说法正确的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电磁波和声波在空气中的传播速度都是</a:t>
            </a:r>
            <a:r>
              <a:rPr lang="en-US" altLang="zh-CN">
                <a:solidFill>
                  <a:srgbClr val="000000"/>
                </a:solidFill>
                <a:ea typeface="宋体" panose="02010600030101010101" pitchFamily="2" charset="-122"/>
                <a:cs typeface="Times New Roman" panose="02020603050405020304" pitchFamily="18" charset="0"/>
              </a:rPr>
              <a:t>3×10</a:t>
            </a:r>
            <a:r>
              <a:rPr lang="en-US" altLang="zh-CN" baseline="30000">
                <a:solidFill>
                  <a:srgbClr val="000000"/>
                </a:solidFill>
                <a:ea typeface="宋体" panose="02010600030101010101" pitchFamily="2" charset="-122"/>
                <a:cs typeface="Times New Roman" panose="02020603050405020304" pitchFamily="18" charset="0"/>
              </a:rPr>
              <a:t>5</a:t>
            </a:r>
            <a:r>
              <a:rPr lang="en-US" altLang="zh-CN">
                <a:solidFill>
                  <a:srgbClr val="000000"/>
                </a:solidFill>
                <a:ea typeface="宋体" panose="02010600030101010101" pitchFamily="2" charset="-122"/>
                <a:cs typeface="Times New Roman" panose="02020603050405020304" pitchFamily="18" charset="0"/>
              </a:rPr>
              <a:t> km/s</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电磁波和声波都是由物体振动产生的</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zh-CN" altLang="zh-CN">
                <a:solidFill>
                  <a:srgbClr val="000000"/>
                </a:solidFill>
                <a:ea typeface="宋体" panose="02010600030101010101" pitchFamily="2" charset="-122"/>
                <a:cs typeface="Times New Roman" panose="02020603050405020304" pitchFamily="18" charset="0"/>
              </a:rPr>
              <a:t>手机无线上网是利用电磁波传输信息的</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D.</a:t>
            </a:r>
            <a:r>
              <a:rPr lang="zh-CN" altLang="zh-CN">
                <a:solidFill>
                  <a:srgbClr val="000000"/>
                </a:solidFill>
                <a:ea typeface="宋体" panose="02010600030101010101" pitchFamily="2" charset="-122"/>
                <a:cs typeface="Times New Roman" panose="02020603050405020304" pitchFamily="18" charset="0"/>
              </a:rPr>
              <a:t>电磁波能传递能量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声波不能传递能量</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5332173" y="2636594"/>
            <a:ext cx="481222" cy="584775"/>
          </a:xfrm>
          <a:prstGeom prst="rect">
            <a:avLst/>
          </a:prstGeom>
        </p:spPr>
        <p:txBody>
          <a:bodyPr wrap="none">
            <a:spAutoFit/>
          </a:bodyPr>
          <a:lstStyle/>
          <a:p>
            <a:r>
              <a:rPr lang="en-US" altLang="zh-CN" smtClean="0">
                <a:ea typeface="宋体" panose="02010600030101010101" pitchFamily="2" charset="-122"/>
              </a:rPr>
              <a:t>C</a:t>
            </a:r>
            <a:endParaRPr lang="zh-CN" altLang="en-US"/>
          </a:p>
        </p:txBody>
      </p:sp>
    </p:spTree>
    <p:extLst>
      <p:ext uri="{BB962C8B-B14F-4D97-AF65-F5344CB8AC3E}">
        <p14:creationId xmlns:p14="http://schemas.microsoft.com/office/powerpoint/2010/main" val="297284131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583903"/>
            <a:ext cx="10807700" cy="2999667"/>
          </a:xfrm>
          <a:prstGeom prst="rect">
            <a:avLst/>
          </a:prstGeom>
        </p:spPr>
        <p:txBody>
          <a:bodyPr>
            <a:spAutoFit/>
          </a:bodyPr>
          <a:lstStyle/>
          <a:p>
            <a:pPr>
              <a:lnSpc>
                <a:spcPct val="120000"/>
              </a:lnSpc>
              <a:spcAft>
                <a:spcPct val="0"/>
              </a:spcAft>
              <a:tabLst>
                <a:tab pos="1029335"/>
                <a:tab pos="1850390"/>
                <a:tab pos="2538095"/>
                <a:tab pos="3221990"/>
              </a:tabLst>
            </a:pPr>
            <a:r>
              <a:rPr lang="zh-CN" altLang="zh-CN">
                <a:solidFill>
                  <a:srgbClr val="FF00FF"/>
                </a:solidFill>
                <a:latin typeface="Arial" pitchFamily="34" charset="0"/>
                <a:cs typeface="Times New Roman" panose="02020603050405020304" pitchFamily="18" charset="0"/>
              </a:rPr>
              <a:t>【解析】</a:t>
            </a:r>
            <a:r>
              <a:rPr lang="zh-CN" altLang="zh-CN">
                <a:solidFill>
                  <a:srgbClr val="000000"/>
                </a:solidFill>
                <a:latin typeface="Calibri" panose="020f0502020204030204" pitchFamily="34" charset="0"/>
                <a:ea typeface="Arial" pitchFamily="34" charset="0"/>
                <a:cs typeface="Times New Roman" panose="02020603050405020304" pitchFamily="18" charset="0"/>
              </a:rPr>
              <a:t> </a:t>
            </a:r>
            <a:r>
              <a:rPr lang="zh-CN" altLang="zh-CN">
                <a:solidFill>
                  <a:srgbClr val="000000"/>
                </a:solidFill>
                <a:ea typeface="楷体" panose="02010609060101010101" pitchFamily="49" charset="-122"/>
                <a:cs typeface="Times New Roman" panose="02020603050405020304" pitchFamily="18" charset="0"/>
              </a:rPr>
              <a:t>声波在空气中的传播速度是</a:t>
            </a:r>
            <a:r>
              <a:rPr lang="en-US" altLang="zh-CN">
                <a:solidFill>
                  <a:srgbClr val="000000"/>
                </a:solidFill>
                <a:ea typeface="宋体" panose="02010600030101010101" pitchFamily="2" charset="-122"/>
                <a:cs typeface="Times New Roman" panose="02020603050405020304" pitchFamily="18" charset="0"/>
              </a:rPr>
              <a:t>340</a:t>
            </a:r>
            <a:r>
              <a:rPr lang="en-US" altLang="zh-CN">
                <a:solidFill>
                  <a:srgbClr val="000000"/>
                </a:solidFill>
                <a:ea typeface="楷体" panose="02010609060101010101" pitchFamily="49"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m/s,</a:t>
            </a:r>
            <a:r>
              <a:rPr lang="zh-CN" altLang="zh-CN">
                <a:solidFill>
                  <a:srgbClr val="000000"/>
                </a:solidFill>
                <a:ea typeface="楷体" panose="02010609060101010101" pitchFamily="49" charset="-122"/>
                <a:cs typeface="Times New Roman" panose="02020603050405020304" pitchFamily="18" charset="0"/>
              </a:rPr>
              <a:t>电磁波在空气中的传播速度是</a:t>
            </a:r>
            <a:r>
              <a:rPr lang="en-US" altLang="zh-CN">
                <a:solidFill>
                  <a:srgbClr val="000000"/>
                </a:solidFill>
                <a:ea typeface="宋体" panose="02010600030101010101" pitchFamily="2" charset="-122"/>
                <a:cs typeface="Times New Roman" panose="02020603050405020304" pitchFamily="18" charset="0"/>
              </a:rPr>
              <a:t>3×10</a:t>
            </a:r>
            <a:r>
              <a:rPr lang="en-US" altLang="zh-CN" baseline="30000">
                <a:solidFill>
                  <a:srgbClr val="000000"/>
                </a:solidFill>
                <a:ea typeface="宋体" panose="02010600030101010101" pitchFamily="2" charset="-122"/>
                <a:cs typeface="Times New Roman" panose="02020603050405020304" pitchFamily="18" charset="0"/>
              </a:rPr>
              <a:t>8</a:t>
            </a:r>
            <a:r>
              <a:rPr lang="en-US" altLang="zh-CN">
                <a:solidFill>
                  <a:srgbClr val="000000"/>
                </a:solidFill>
                <a:ea typeface="楷体" panose="02010609060101010101" pitchFamily="49"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m/s,A</a:t>
            </a:r>
            <a:r>
              <a:rPr lang="zh-CN" altLang="zh-CN">
                <a:solidFill>
                  <a:srgbClr val="000000"/>
                </a:solidFill>
                <a:ea typeface="楷体" panose="02010609060101010101" pitchFamily="49" charset="-122"/>
                <a:cs typeface="Times New Roman" panose="02020603050405020304" pitchFamily="18" charset="0"/>
              </a:rPr>
              <a:t>说法不正确</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电磁波是由迅速变化的电流产生的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而声波是由物体的振动产生的</a:t>
            </a: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楷体" panose="02010609060101010101" pitchFamily="49" charset="-122"/>
                <a:cs typeface="Times New Roman" panose="02020603050405020304" pitchFamily="18" charset="0"/>
              </a:rPr>
              <a:t>说法不正确</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手机无线上网是利用电磁波传输信息的</a:t>
            </a:r>
            <a:r>
              <a:rPr lang="en-US" altLang="zh-CN">
                <a:solidFill>
                  <a:srgbClr val="000000"/>
                </a:solidFill>
                <a:ea typeface="宋体" panose="02010600030101010101" pitchFamily="2" charset="-122"/>
                <a:cs typeface="Times New Roman" panose="02020603050405020304" pitchFamily="18" charset="0"/>
              </a:rPr>
              <a:t>,C</a:t>
            </a:r>
            <a:r>
              <a:rPr lang="zh-CN" altLang="zh-CN">
                <a:solidFill>
                  <a:srgbClr val="000000"/>
                </a:solidFill>
                <a:ea typeface="楷体" panose="02010609060101010101" pitchFamily="49" charset="-122"/>
                <a:cs typeface="Times New Roman" panose="02020603050405020304" pitchFamily="18" charset="0"/>
              </a:rPr>
              <a:t>说法正确</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电磁波和声波都能传递能量</a:t>
            </a:r>
            <a:r>
              <a:rPr lang="en-US" altLang="zh-CN">
                <a:solidFill>
                  <a:srgbClr val="000000"/>
                </a:solidFill>
                <a:ea typeface="宋体" panose="02010600030101010101" pitchFamily="2" charset="-122"/>
                <a:cs typeface="Times New Roman" panose="02020603050405020304" pitchFamily="18" charset="0"/>
              </a:rPr>
              <a:t>,D</a:t>
            </a:r>
            <a:r>
              <a:rPr lang="zh-CN" altLang="zh-CN">
                <a:solidFill>
                  <a:srgbClr val="000000"/>
                </a:solidFill>
                <a:ea typeface="楷体" panose="02010609060101010101" pitchFamily="49" charset="-122"/>
                <a:cs typeface="Times New Roman" panose="02020603050405020304" pitchFamily="18" charset="0"/>
              </a:rPr>
              <a:t>说法不正确</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243447664"/>
      </p:ext>
    </p:extLst>
  </p:cSld>
  <p:clrMapOvr>
    <a:masterClrMapping/>
  </p:clrMapOvr>
  <p:transition spd="med">
    <p:pull/>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295871"/>
            <a:ext cx="10807700" cy="3590598"/>
          </a:xfrm>
          <a:prstGeom prst="rect">
            <a:avLst/>
          </a:prstGeom>
        </p:spPr>
        <p:txBody>
          <a:bodyPr>
            <a:spAutoFit/>
          </a:bodyPr>
          <a:lstStyle/>
          <a:p>
            <a:pPr>
              <a:lnSpc>
                <a:spcPct val="120000"/>
              </a:lnSpc>
              <a:spcAft>
                <a:spcPct val="0"/>
              </a:spcAft>
              <a:tabLst>
                <a:tab pos="1029335"/>
                <a:tab pos="1850390"/>
                <a:tab pos="2538095"/>
                <a:tab pos="3221990"/>
              </a:tabLst>
            </a:pPr>
            <a:r>
              <a:rPr lang="zh-CN" altLang="zh-CN">
                <a:solidFill>
                  <a:srgbClr val="000000"/>
                </a:solidFill>
                <a:latin typeface="Arial" pitchFamily="34" charset="0"/>
                <a:cs typeface="Times New Roman" panose="02020603050405020304" pitchFamily="18" charset="0"/>
              </a:rPr>
              <a:t>【变式训练</a:t>
            </a: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latin typeface="Arial" pitchFamily="34" charset="0"/>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手机广泛运用于现代生活</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已成为人们不可或缺的通信工具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下列有关手机的说法中不正确的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接手机时能根据对方语言音色来判断对方是谁</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手机是利用电磁波来传递信息的唯一通信设备</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zh-CN" altLang="zh-CN">
                <a:solidFill>
                  <a:srgbClr val="000000"/>
                </a:solidFill>
                <a:ea typeface="宋体" panose="02010600030101010101" pitchFamily="2" charset="-122"/>
                <a:cs typeface="Times New Roman" panose="02020603050405020304" pitchFamily="18" charset="0"/>
              </a:rPr>
              <a:t>手机来电振动时将电能转化为机械能</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D.</a:t>
            </a:r>
            <a:r>
              <a:rPr lang="zh-CN" altLang="zh-CN">
                <a:solidFill>
                  <a:srgbClr val="000000"/>
                </a:solidFill>
                <a:ea typeface="宋体" panose="02010600030101010101" pitchFamily="2" charset="-122"/>
                <a:cs typeface="Times New Roman" panose="02020603050405020304" pitchFamily="18" charset="0"/>
              </a:rPr>
              <a:t>手机的话筒是将声信号转化为电信号的装置</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9443277" y="1943943"/>
            <a:ext cx="458780" cy="584775"/>
          </a:xfrm>
          <a:prstGeom prst="rect">
            <a:avLst/>
          </a:prstGeom>
        </p:spPr>
        <p:txBody>
          <a:bodyPr wrap="none">
            <a:spAutoFit/>
          </a:bodyPr>
          <a:lstStyle/>
          <a:p>
            <a:r>
              <a:rPr lang="en-US" altLang="zh-CN">
                <a:ea typeface="宋体" panose="02010600030101010101" pitchFamily="2" charset="-122"/>
              </a:rPr>
              <a:t>B</a:t>
            </a:r>
            <a:endParaRPr lang="zh-CN" altLang="en-US"/>
          </a:p>
        </p:txBody>
      </p:sp>
    </p:spTree>
    <p:extLst>
      <p:ext uri="{BB962C8B-B14F-4D97-AF65-F5344CB8AC3E}">
        <p14:creationId xmlns:p14="http://schemas.microsoft.com/office/powerpoint/2010/main" val="292522324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310696"/>
            <a:ext cx="10807700" cy="3637919"/>
          </a:xfrm>
          <a:prstGeom prst="rect">
            <a:avLst/>
          </a:prstGeom>
        </p:spPr>
        <p:txBody>
          <a:bodyPr>
            <a:spAutoFit/>
          </a:bodyPr>
          <a:lstStyle/>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a:t>
            </a:r>
            <a:r>
              <a:rPr lang="zh-CN" altLang="en-US" smtClean="0">
                <a:solidFill>
                  <a:srgbClr val="FF00FF"/>
                </a:solidFill>
                <a:latin typeface="Calibri" panose="020f0502020204030204" pitchFamily="34" charset="0"/>
                <a:ea typeface="宋体" panose="02010600030101010101" pitchFamily="2" charset="-122"/>
                <a:cs typeface="Times New Roman" panose="02020603050405020304" pitchFamily="18" charset="0"/>
              </a:rPr>
              <a:t>点</a:t>
            </a:r>
            <a:r>
              <a:rPr lang="en-US" altLang="zh-CN" smtClean="0">
                <a:solidFill>
                  <a:srgbClr val="FF00FF"/>
                </a:solidFill>
                <a:ea typeface="宋体" panose="02010600030101010101" pitchFamily="2" charset="-122"/>
                <a:cs typeface="Times New Roman" panose="02020603050405020304" pitchFamily="18" charset="0"/>
              </a:rPr>
              <a:t>4</a:t>
            </a:r>
            <a:r>
              <a:rPr lang="zh-CN" altLang="zh-CN">
                <a:solidFill>
                  <a:srgbClr val="000000"/>
                </a:solidFill>
                <a:ea typeface="宋体" panose="02010600030101010101" pitchFamily="2" charset="-122"/>
                <a:cs typeface="Times New Roman" panose="02020603050405020304" pitchFamily="18" charset="0"/>
              </a:rPr>
              <a:t>信息之路</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知识点梳理</a:t>
            </a:r>
          </a:p>
          <a:p>
            <a:pPr indent="267970">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卫星通信</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卫星通信系统由通信卫星、地面站和传输系统组成</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只要三颗地球同步卫星就可以实现全球通信</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光纤通信</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光纤通信传播快、容量大</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网络通信</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目前网络通信形式主要以电子邮件为主</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90060497"/>
      </p:ext>
    </p:extLst>
  </p:cSld>
  <p:clrMapOvr>
    <a:masterClrMapping/>
  </p:clrMapOvr>
  <p:transition spd="med">
    <p:pull/>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燕尾形 3"/>
          <p:cNvSpPr/>
          <p:nvPr/>
        </p:nvSpPr>
        <p:spPr>
          <a:xfrm>
            <a:off x="2820018" y="503783"/>
            <a:ext cx="5891564" cy="576064"/>
          </a:xfrm>
          <a:prstGeom prst="chevron">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mtClean="0">
                <a:solidFill>
                  <a:schemeClr val="tx1"/>
                </a:solidFill>
                <a:latin typeface="华文新魏" panose="02010800040101010101" pitchFamily="2" charset="-122"/>
                <a:ea typeface="华文新魏" panose="02010800040101010101" pitchFamily="2" charset="-122"/>
              </a:rPr>
              <a:t>冲  刺  演  练</a:t>
            </a:r>
            <a:endParaRPr lang="zh-CN" altLang="zh-CN">
              <a:solidFill>
                <a:schemeClr val="tx1"/>
              </a:solidFill>
              <a:latin typeface="华文新魏" panose="02010800040101010101" pitchFamily="2" charset="-122"/>
              <a:ea typeface="华文新魏" panose="02010800040101010101" pitchFamily="2" charset="-122"/>
            </a:endParaRPr>
          </a:p>
        </p:txBody>
      </p:sp>
      <p:sp>
        <p:nvSpPr>
          <p:cNvPr id="2" name="矩形 1"/>
          <p:cNvSpPr>
            <a:spLocks noChangeAspect="1"/>
          </p:cNvSpPr>
          <p:nvPr/>
        </p:nvSpPr>
        <p:spPr>
          <a:xfrm>
            <a:off x="361950" y="1698619"/>
            <a:ext cx="10807700" cy="3046988"/>
          </a:xfrm>
          <a:prstGeom prst="rect">
            <a:avLst/>
          </a:prstGeom>
        </p:spPr>
        <p:txBody>
          <a:bodyPr>
            <a:spAutoFit/>
          </a:bodyPr>
          <a:lstStyle/>
          <a:p>
            <a:pPr>
              <a:lnSpc>
                <a:spcPct val="120000"/>
              </a:lnSpc>
              <a:spcAft>
                <a:spcPct val="0"/>
              </a:spcAft>
              <a:tabLst>
                <a:tab pos="1029335"/>
                <a:tab pos="1850390"/>
                <a:tab pos="2538095"/>
                <a:tab pos="3221990"/>
              </a:tabLst>
            </a:pPr>
            <a:r>
              <a:rPr lang="zh-CN" altLang="en-US">
                <a:solidFill>
                  <a:srgbClr val="FF00FF"/>
                </a:solidFill>
                <a:ea typeface="宋体" panose="02010600030101010101" pitchFamily="2" charset="-122"/>
                <a:cs typeface="Times New Roman" panose="02020603050405020304" pitchFamily="18" charset="0"/>
              </a:rPr>
              <a:t>突破基础</a:t>
            </a: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柳州</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下列用电设备中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利用电磁波来传递图象信息的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手机</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电灯</a:t>
            </a:r>
            <a:r>
              <a:rPr lang="en-US" altLang="zh-CN">
                <a:solidFill>
                  <a:srgbClr val="000000"/>
                </a:solidFill>
                <a:ea typeface="宋体" panose="02010600030101010101" pitchFamily="2" charset="-122"/>
                <a:cs typeface="Times New Roman" panose="02020603050405020304" pitchFamily="18" charset="0"/>
              </a:rPr>
              <a:t>	</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电热水壶</a:t>
            </a:r>
            <a:r>
              <a:rPr lang="en-US" altLang="zh-CN">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smtClean="0">
                <a:solidFill>
                  <a:srgbClr val="000000"/>
                </a:solidFill>
                <a:ea typeface="宋体" panose="02010600030101010101" pitchFamily="2" charset="-122"/>
                <a:cs typeface="Times New Roman" panose="02020603050405020304" pitchFamily="18" charset="0"/>
              </a:rPr>
              <a:t>电饭锅</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
        <p:nvSpPr>
          <p:cNvPr id="5" name="矩形 4"/>
          <p:cNvSpPr/>
          <p:nvPr/>
        </p:nvSpPr>
        <p:spPr>
          <a:xfrm>
            <a:off x="1159173" y="2919893"/>
            <a:ext cx="481222" cy="584775"/>
          </a:xfrm>
          <a:prstGeom prst="rect">
            <a:avLst/>
          </a:prstGeom>
        </p:spPr>
        <p:txBody>
          <a:bodyPr wrap="none">
            <a:spAutoFit/>
          </a:bodyPr>
          <a:lstStyle/>
          <a:p>
            <a:r>
              <a:rPr lang="en-US" altLang="zh-CN" smtClean="0">
                <a:ea typeface="宋体" panose="02010600030101010101" pitchFamily="2" charset="-122"/>
              </a:rPr>
              <a:t>A</a:t>
            </a:r>
            <a:endParaRPr lang="zh-CN" altLang="en-US"/>
          </a:p>
        </p:txBody>
      </p:sp>
    </p:spTree>
    <p:extLst>
      <p:ext uri="{BB962C8B-B14F-4D97-AF65-F5344CB8AC3E}">
        <p14:creationId xmlns:p14="http://schemas.microsoft.com/office/powerpoint/2010/main" val="1740986315"/>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079847"/>
            <a:ext cx="10807700" cy="4181529"/>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金昌</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下列关于电磁波和信息技术说法正确的</a:t>
            </a:r>
            <a:r>
              <a:rPr lang="zh-CN" altLang="zh-CN" smtClean="0">
                <a:solidFill>
                  <a:srgbClr val="000000"/>
                </a:solidFill>
                <a:ea typeface="宋体" panose="02010600030101010101" pitchFamily="2" charset="-122"/>
                <a:cs typeface="Times New Roman" panose="02020603050405020304" pitchFamily="18" charset="0"/>
              </a:rPr>
              <a:t>是</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电磁波既能传递信息也能传递能量</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电磁波的传播需要介质</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电磁波可以传递信息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声波不能传递信息</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由我国华为公司主导的</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通信技术主要是利用超声波传递信息的</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759805" y="1727919"/>
            <a:ext cx="481222" cy="584775"/>
          </a:xfrm>
          <a:prstGeom prst="rect">
            <a:avLst/>
          </a:prstGeom>
        </p:spPr>
        <p:txBody>
          <a:bodyPr wrap="none">
            <a:spAutoFit/>
          </a:bodyPr>
          <a:lstStyle/>
          <a:p>
            <a:r>
              <a:rPr lang="en-US" altLang="zh-CN" smtClean="0">
                <a:ea typeface="宋体" panose="02010600030101010101" pitchFamily="2" charset="-122"/>
              </a:rPr>
              <a:t>A</a:t>
            </a:r>
            <a:endParaRPr lang="zh-CN" altLang="en-US"/>
          </a:p>
        </p:txBody>
      </p:sp>
    </p:spTree>
    <p:extLst>
      <p:ext uri="{BB962C8B-B14F-4D97-AF65-F5344CB8AC3E}">
        <p14:creationId xmlns:p14="http://schemas.microsoft.com/office/powerpoint/2010/main" val="1176296894"/>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6001643"/>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广元</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下列关于电磁波的说法正确的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电磁波在空气中的传播速度是</a:t>
            </a:r>
            <a:r>
              <a:rPr lang="en-US" altLang="zh-CN">
                <a:solidFill>
                  <a:srgbClr val="000000"/>
                </a:solidFill>
                <a:ea typeface="宋体" panose="02010600030101010101" pitchFamily="2" charset="-122"/>
                <a:cs typeface="Times New Roman" panose="02020603050405020304" pitchFamily="18" charset="0"/>
              </a:rPr>
              <a:t>340 m/s	</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电磁波只能传播声音信号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不能传递图象信号</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电磁波不能在真空中传播</a:t>
            </a:r>
            <a:r>
              <a:rPr lang="en-US" altLang="zh-CN">
                <a:solidFill>
                  <a:srgbClr val="000000"/>
                </a:solidFill>
                <a:ea typeface="宋体" panose="02010600030101010101" pitchFamily="2" charset="-122"/>
                <a:cs typeface="Times New Roman" panose="02020603050405020304" pitchFamily="18" charset="0"/>
              </a:rPr>
              <a:t>	</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北斗卫星定位系统既能发射也能接收电磁波</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邵阳</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9</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我国第</a:t>
            </a:r>
            <a:r>
              <a:rPr lang="en-US" altLang="zh-CN">
                <a:solidFill>
                  <a:srgbClr val="000000"/>
                </a:solidFill>
                <a:ea typeface="宋体" panose="02010600030101010101" pitchFamily="2" charset="-122"/>
                <a:cs typeface="Times New Roman" panose="02020603050405020304" pitchFamily="18" charset="0"/>
              </a:rPr>
              <a:t>54</a:t>
            </a:r>
            <a:r>
              <a:rPr lang="zh-CN" altLang="zh-CN">
                <a:solidFill>
                  <a:srgbClr val="000000"/>
                </a:solidFill>
                <a:ea typeface="宋体" panose="02010600030101010101" pitchFamily="2" charset="-122"/>
                <a:cs typeface="Times New Roman" panose="02020603050405020304" pitchFamily="18" charset="0"/>
              </a:rPr>
              <a:t>颗北斗导航卫星成功发射升空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它具有精密的单点定位功能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可实现动态分米级、事后厘米级的定位服务</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北斗导航卫星输送信号是</a:t>
            </a:r>
            <a:r>
              <a:rPr lang="zh-CN" altLang="zh-CN" smtClean="0">
                <a:solidFill>
                  <a:srgbClr val="000000"/>
                </a:solidFill>
                <a:ea typeface="宋体" panose="02010600030101010101" pitchFamily="2" charset="-122"/>
                <a:cs typeface="Times New Roman" panose="02020603050405020304" pitchFamily="18" charset="0"/>
              </a:rPr>
              <a:t>利用</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a:t>
            </a: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次声波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以上都不是</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8824701" y="514877"/>
            <a:ext cx="481222" cy="584775"/>
          </a:xfrm>
          <a:prstGeom prst="rect">
            <a:avLst/>
          </a:prstGeom>
        </p:spPr>
        <p:txBody>
          <a:bodyPr wrap="none">
            <a:spAutoFit/>
          </a:bodyPr>
          <a:lstStyle/>
          <a:p>
            <a:r>
              <a:rPr lang="en-US" altLang="zh-CN" smtClean="0">
                <a:ea typeface="宋体" panose="02010600030101010101" pitchFamily="2" charset="-122"/>
              </a:rPr>
              <a:t>D</a:t>
            </a:r>
            <a:endParaRPr lang="zh-CN" altLang="en-US"/>
          </a:p>
        </p:txBody>
      </p:sp>
      <p:sp>
        <p:nvSpPr>
          <p:cNvPr id="4" name="矩形 3"/>
          <p:cNvSpPr/>
          <p:nvPr/>
        </p:nvSpPr>
        <p:spPr>
          <a:xfrm>
            <a:off x="9855661" y="4618071"/>
            <a:ext cx="458780" cy="584775"/>
          </a:xfrm>
          <a:prstGeom prst="rect">
            <a:avLst/>
          </a:prstGeom>
        </p:spPr>
        <p:txBody>
          <a:bodyPr wrap="none">
            <a:spAutoFit/>
          </a:bodyPr>
          <a:lstStyle/>
          <a:p>
            <a:r>
              <a:rPr lang="en-US" altLang="zh-CN">
                <a:ea typeface="宋体" panose="02010600030101010101" pitchFamily="2" charset="-122"/>
              </a:rPr>
              <a:t>B</a:t>
            </a:r>
            <a:endParaRPr lang="zh-CN" altLang="en-US"/>
          </a:p>
        </p:txBody>
      </p:sp>
    </p:spTree>
    <p:extLst>
      <p:ext uri="{BB962C8B-B14F-4D97-AF65-F5344CB8AC3E}">
        <p14:creationId xmlns:p14="http://schemas.microsoft.com/office/powerpoint/2010/main" val="3991249814"/>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图文框 2">
            <a:hlinkClick r:id="rId2" action="ppaction://hlinksldjump"/>
          </p:cNvPr>
          <p:cNvSpPr/>
          <p:nvPr/>
        </p:nvSpPr>
        <p:spPr>
          <a:xfrm>
            <a:off x="1728589" y="1079847"/>
            <a:ext cx="8136904" cy="813316"/>
          </a:xfrm>
          <a:prstGeom prst="frame">
            <a:avLst/>
          </a:prstGeom>
          <a:gradFill flip="none" rotWithShape="1">
            <a:gsLst>
              <a:gs pos="0">
                <a:srgbClr val="00A1E9">
                  <a:tint val="66000"/>
                  <a:satMod val="160000"/>
                </a:srgbClr>
              </a:gs>
              <a:gs pos="50000">
                <a:srgbClr val="00A1E9">
                  <a:tint val="44500"/>
                  <a:satMod val="160000"/>
                </a:srgbClr>
              </a:gs>
              <a:gs pos="100000">
                <a:srgbClr val="00A1E9">
                  <a:tint val="23500"/>
                  <a:satMod val="160000"/>
                </a:srgbClr>
              </a:gs>
            </a:gsLst>
            <a:lin ang="16200000" scaled="1"/>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zh-CN" altLang="en-US" sz="4000" smtClean="0">
                <a:solidFill>
                  <a:srgbClr val="0070C0"/>
                </a:solidFill>
                <a:latin typeface="华文新魏" panose="02010800040101010101" pitchFamily="2" charset="-122"/>
                <a:ea typeface="华文新魏" panose="02010800040101010101" pitchFamily="2" charset="-122"/>
              </a:rPr>
              <a:t>考  情  分  析</a:t>
            </a:r>
            <a:endParaRPr lang="zh-CN" altLang="zh-CN" sz="4000">
              <a:solidFill>
                <a:srgbClr val="0070C0"/>
              </a:solidFill>
              <a:latin typeface="华文新魏" panose="02010800040101010101" pitchFamily="2" charset="-122"/>
              <a:ea typeface="华文新魏" panose="02010800040101010101" pitchFamily="2" charset="-122"/>
            </a:endParaRPr>
          </a:p>
        </p:txBody>
      </p:sp>
      <p:sp>
        <p:nvSpPr>
          <p:cNvPr id="4" name="图文框 3">
            <a:hlinkClick r:id="rId3" action="ppaction://hlinksldjump"/>
          </p:cNvPr>
          <p:cNvSpPr/>
          <p:nvPr/>
        </p:nvSpPr>
        <p:spPr>
          <a:xfrm>
            <a:off x="1728589" y="2092895"/>
            <a:ext cx="8136904" cy="813316"/>
          </a:xfrm>
          <a:prstGeom prst="frame">
            <a:avLst/>
          </a:prstGeom>
          <a:gradFill flip="none" rotWithShape="1">
            <a:gsLst>
              <a:gs pos="0">
                <a:srgbClr val="00A1E9">
                  <a:tint val="66000"/>
                  <a:satMod val="160000"/>
                </a:srgbClr>
              </a:gs>
              <a:gs pos="50000">
                <a:srgbClr val="00A1E9">
                  <a:tint val="44500"/>
                  <a:satMod val="160000"/>
                </a:srgbClr>
              </a:gs>
              <a:gs pos="100000">
                <a:srgbClr val="00A1E9">
                  <a:tint val="23500"/>
                  <a:satMod val="160000"/>
                </a:srgbClr>
              </a:gs>
            </a:gsLst>
            <a:lin ang="16200000" scaled="1"/>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zh-CN" altLang="en-US" sz="4000" smtClean="0">
                <a:solidFill>
                  <a:srgbClr val="0070C0"/>
                </a:solidFill>
                <a:latin typeface="华文新魏" panose="02010800040101010101" pitchFamily="2" charset="-122"/>
                <a:ea typeface="华文新魏" panose="02010800040101010101" pitchFamily="2" charset="-122"/>
              </a:rPr>
              <a:t>知  识  网  络</a:t>
            </a:r>
            <a:endParaRPr lang="zh-CN" altLang="zh-CN" sz="4000">
              <a:solidFill>
                <a:srgbClr val="0070C0"/>
              </a:solidFill>
              <a:latin typeface="华文新魏" panose="02010800040101010101" pitchFamily="2" charset="-122"/>
              <a:ea typeface="华文新魏" panose="02010800040101010101" pitchFamily="2" charset="-122"/>
            </a:endParaRPr>
          </a:p>
        </p:txBody>
      </p:sp>
      <p:sp>
        <p:nvSpPr>
          <p:cNvPr id="7" name="图文框 6">
            <a:hlinkClick r:id="rId4" action="ppaction://hlinksldjump"/>
          </p:cNvPr>
          <p:cNvSpPr/>
          <p:nvPr/>
        </p:nvSpPr>
        <p:spPr>
          <a:xfrm>
            <a:off x="1728589" y="3105995"/>
            <a:ext cx="8136904" cy="813316"/>
          </a:xfrm>
          <a:prstGeom prst="frame">
            <a:avLst/>
          </a:prstGeom>
          <a:gradFill flip="none" rotWithShape="1">
            <a:gsLst>
              <a:gs pos="0">
                <a:srgbClr val="00A1E9">
                  <a:tint val="66000"/>
                  <a:satMod val="160000"/>
                </a:srgbClr>
              </a:gs>
              <a:gs pos="50000">
                <a:srgbClr val="00A1E9">
                  <a:tint val="44500"/>
                  <a:satMod val="160000"/>
                </a:srgbClr>
              </a:gs>
              <a:gs pos="100000">
                <a:srgbClr val="00A1E9">
                  <a:tint val="23500"/>
                  <a:satMod val="160000"/>
                </a:srgbClr>
              </a:gs>
            </a:gsLst>
            <a:lin ang="16200000" scaled="1"/>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zh-CN" altLang="en-US" sz="4000" smtClean="0">
                <a:solidFill>
                  <a:srgbClr val="0070C0"/>
                </a:solidFill>
                <a:latin typeface="华文新魏" panose="02010800040101010101" pitchFamily="2" charset="-122"/>
                <a:ea typeface="华文新魏" panose="02010800040101010101" pitchFamily="2" charset="-122"/>
              </a:rPr>
              <a:t>突  破  知  识  点</a:t>
            </a:r>
            <a:endParaRPr lang="zh-CN" altLang="zh-CN" sz="4000">
              <a:solidFill>
                <a:srgbClr val="0070C0"/>
              </a:solidFill>
              <a:latin typeface="华文新魏" panose="02010800040101010101" pitchFamily="2" charset="-122"/>
              <a:ea typeface="华文新魏" panose="02010800040101010101" pitchFamily="2" charset="-122"/>
            </a:endParaRPr>
          </a:p>
        </p:txBody>
      </p:sp>
      <p:sp>
        <p:nvSpPr>
          <p:cNvPr id="8" name="图文框 7">
            <a:hlinkClick r:id="rId5" action="ppaction://hlinksldjump"/>
          </p:cNvPr>
          <p:cNvSpPr/>
          <p:nvPr/>
        </p:nvSpPr>
        <p:spPr>
          <a:xfrm>
            <a:off x="1728589" y="4119095"/>
            <a:ext cx="8136904" cy="813316"/>
          </a:xfrm>
          <a:prstGeom prst="frame">
            <a:avLst/>
          </a:prstGeom>
          <a:gradFill flip="none" rotWithShape="1">
            <a:gsLst>
              <a:gs pos="0">
                <a:srgbClr val="00A1E9">
                  <a:tint val="66000"/>
                  <a:satMod val="160000"/>
                </a:srgbClr>
              </a:gs>
              <a:gs pos="50000">
                <a:srgbClr val="00A1E9">
                  <a:tint val="44500"/>
                  <a:satMod val="160000"/>
                </a:srgbClr>
              </a:gs>
              <a:gs pos="100000">
                <a:srgbClr val="00A1E9">
                  <a:tint val="23500"/>
                  <a:satMod val="160000"/>
                </a:srgbClr>
              </a:gs>
            </a:gsLst>
            <a:lin ang="16200000" scaled="1"/>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zh-CN" altLang="en-US" sz="4000" smtClean="0">
                <a:solidFill>
                  <a:srgbClr val="0070C0"/>
                </a:solidFill>
                <a:latin typeface="华文新魏" panose="02010800040101010101" pitchFamily="2" charset="-122"/>
                <a:ea typeface="华文新魏" panose="02010800040101010101" pitchFamily="2" charset="-122"/>
              </a:rPr>
              <a:t>冲  刺  演  练</a:t>
            </a:r>
            <a:endParaRPr lang="zh-CN" altLang="zh-CN" sz="4000">
              <a:solidFill>
                <a:srgbClr val="0070C0"/>
              </a:solidFill>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621409961"/>
      </p:ext>
    </p:extLst>
  </p:cSld>
  <p:clrMapOvr>
    <a:masterClrMapping/>
  </p:clrMapOvr>
  <p:transition spd="med">
    <p:pull/>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5</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常州</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5</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19</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为抢救濒危病人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常州医生朱鼎暴露在</a:t>
            </a:r>
            <a:r>
              <a:rPr lang="en-US" altLang="zh-CN">
                <a:solidFill>
                  <a:srgbClr val="000000"/>
                </a:solidFill>
                <a:ea typeface="宋体" panose="02010600030101010101" pitchFamily="2" charset="-122"/>
                <a:cs typeface="Times New Roman" panose="02020603050405020304" pitchFamily="18" charset="0"/>
              </a:rPr>
              <a:t>X</a:t>
            </a:r>
            <a:r>
              <a:rPr lang="zh-CN" altLang="zh-CN">
                <a:solidFill>
                  <a:srgbClr val="000000"/>
                </a:solidFill>
                <a:ea typeface="宋体" panose="02010600030101010101" pitchFamily="2" charset="-122"/>
                <a:cs typeface="Times New Roman" panose="02020603050405020304" pitchFamily="18" charset="0"/>
              </a:rPr>
              <a:t>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电磁波的一种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下近</a:t>
            </a: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小时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之后才穿上铅制防护服继续抢救直至病人转危为安</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朱鼎事后流了鼻血</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好在身体未受其他严重伤害</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铅制防护服能阻碍</a:t>
            </a:r>
            <a:r>
              <a:rPr lang="en-US" altLang="zh-CN">
                <a:solidFill>
                  <a:srgbClr val="000000"/>
                </a:solidFill>
                <a:ea typeface="宋体" panose="02010600030101010101" pitchFamily="2" charset="-122"/>
                <a:cs typeface="Times New Roman" panose="02020603050405020304" pitchFamily="18" charset="0"/>
              </a:rPr>
              <a:t>X</a:t>
            </a:r>
            <a:r>
              <a:rPr lang="zh-CN" altLang="zh-CN">
                <a:solidFill>
                  <a:srgbClr val="000000"/>
                </a:solidFill>
                <a:ea typeface="宋体" panose="02010600030101010101" pitchFamily="2" charset="-122"/>
                <a:cs typeface="Times New Roman" panose="02020603050405020304" pitchFamily="18" charset="0"/>
              </a:rPr>
              <a:t>光传播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下列现象同样是阻碍电磁波传播的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①</a:t>
            </a:r>
            <a:r>
              <a:rPr lang="zh-CN" altLang="zh-CN">
                <a:solidFill>
                  <a:srgbClr val="000000"/>
                </a:solidFill>
                <a:ea typeface="宋体" panose="02010600030101010101" pitchFamily="2" charset="-122"/>
                <a:cs typeface="Times New Roman" panose="02020603050405020304" pitchFamily="18" charset="0"/>
              </a:rPr>
              <a:t>放在真空罩内的手机仍能接收到呼叫信号</a:t>
            </a:r>
            <a:r>
              <a:rPr lang="zh-CN" altLang="zh-CN" i="1">
                <a:solidFill>
                  <a:srgbClr val="000000"/>
                </a:solidFill>
                <a:ea typeface="宋体" panose="02010600030101010101" pitchFamily="2" charset="-122"/>
                <a:cs typeface="Times New Roman" panose="02020603050405020304" pitchFamily="18" charset="0"/>
              </a:rPr>
              <a:t>　</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②</a:t>
            </a:r>
            <a:r>
              <a:rPr lang="zh-CN" altLang="zh-CN">
                <a:solidFill>
                  <a:srgbClr val="000000"/>
                </a:solidFill>
                <a:ea typeface="宋体" panose="02010600030101010101" pitchFamily="2" charset="-122"/>
                <a:cs typeface="Times New Roman" panose="02020603050405020304" pitchFamily="18" charset="0"/>
              </a:rPr>
              <a:t>放在密闭金属盒内的收音机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不能接收到电台信号</a:t>
            </a:r>
            <a:r>
              <a:rPr lang="zh-CN" altLang="zh-CN" i="1">
                <a:solidFill>
                  <a:srgbClr val="000000"/>
                </a:solidFill>
                <a:ea typeface="宋体" panose="02010600030101010101" pitchFamily="2" charset="-122"/>
                <a:cs typeface="Times New Roman" panose="02020603050405020304" pitchFamily="18" charset="0"/>
              </a:rPr>
              <a:t>　</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③</a:t>
            </a:r>
            <a:r>
              <a:rPr lang="zh-CN" altLang="zh-CN">
                <a:solidFill>
                  <a:srgbClr val="000000"/>
                </a:solidFill>
                <a:ea typeface="宋体" panose="02010600030101010101" pitchFamily="2" charset="-122"/>
                <a:cs typeface="Times New Roman" panose="02020603050405020304" pitchFamily="18" charset="0"/>
              </a:rPr>
              <a:t>微波炉炉门上的玻璃覆盖有金属网</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可以防止微波泄漏</a:t>
            </a:r>
            <a:r>
              <a:rPr lang="zh-CN" altLang="zh-CN" i="1">
                <a:solidFill>
                  <a:srgbClr val="000000"/>
                </a:solidFill>
                <a:ea typeface="宋体" panose="02010600030101010101" pitchFamily="2" charset="-122"/>
                <a:cs typeface="Times New Roman" panose="02020603050405020304" pitchFamily="18" charset="0"/>
              </a:rPr>
              <a:t>　</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④</a:t>
            </a:r>
            <a:r>
              <a:rPr lang="zh-CN" altLang="zh-CN">
                <a:solidFill>
                  <a:srgbClr val="000000"/>
                </a:solidFill>
                <a:ea typeface="宋体" panose="02010600030101010101" pitchFamily="2" charset="-122"/>
                <a:cs typeface="Times New Roman" panose="02020603050405020304" pitchFamily="18" charset="0"/>
              </a:rPr>
              <a:t>用导线时断时续地连接旧干电池的两极</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附近的收音机发出咔啦咔啦的声音</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①②</a:t>
            </a:r>
            <a:r>
              <a:rPr lang="en-US" altLang="zh-CN">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②③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③④</a:t>
            </a:r>
            <a:r>
              <a:rPr lang="en-US" altLang="zh-CN">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①④</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5264985" y="2861792"/>
            <a:ext cx="458780" cy="584775"/>
          </a:xfrm>
          <a:prstGeom prst="rect">
            <a:avLst/>
          </a:prstGeom>
        </p:spPr>
        <p:txBody>
          <a:bodyPr wrap="square">
            <a:spAutoFit/>
          </a:bodyPr>
          <a:lstStyle/>
          <a:p>
            <a:r>
              <a:rPr lang="en-US" altLang="zh-CN">
                <a:ea typeface="宋体" panose="02010600030101010101" pitchFamily="2" charset="-122"/>
              </a:rPr>
              <a:t>B</a:t>
            </a:r>
            <a:endParaRPr lang="zh-CN" altLang="en-US"/>
          </a:p>
        </p:txBody>
      </p:sp>
    </p:spTree>
    <p:extLst>
      <p:ext uri="{BB962C8B-B14F-4D97-AF65-F5344CB8AC3E}">
        <p14:creationId xmlns:p14="http://schemas.microsoft.com/office/powerpoint/2010/main" val="225757409"/>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513615"/>
            <a:ext cx="10807700" cy="5780044"/>
          </a:xfrm>
          <a:prstGeom prst="rect">
            <a:avLst/>
          </a:prstGeom>
        </p:spPr>
        <p:txBody>
          <a:bodyPr>
            <a:spAutoFit/>
          </a:bodyPr>
          <a:lstStyle/>
          <a:p>
            <a:pPr>
              <a:lnSpc>
                <a:spcPct val="120000"/>
              </a:lnSpc>
              <a:spcAft>
                <a:spcPct val="0"/>
              </a:spcAft>
              <a:tabLst>
                <a:tab pos="1029335"/>
                <a:tab pos="1850390"/>
                <a:tab pos="2538095"/>
                <a:tab pos="3221990"/>
              </a:tabLst>
            </a:pPr>
            <a:r>
              <a:rPr lang="en-US" altLang="zh-CN" sz="2800">
                <a:solidFill>
                  <a:srgbClr val="000000"/>
                </a:solidFill>
                <a:ea typeface="宋体" panose="02010600030101010101" pitchFamily="2" charset="-122"/>
                <a:cs typeface="Times New Roman" panose="02020603050405020304" pitchFamily="18" charset="0"/>
              </a:rPr>
              <a:t>6</a:t>
            </a:r>
            <a:r>
              <a:rPr lang="en-US" altLang="zh-CN" sz="2800" i="1">
                <a:solidFill>
                  <a:srgbClr val="000000"/>
                </a:solidFill>
                <a:ea typeface="宋体" panose="02010600030101010101" pitchFamily="2" charset="-122"/>
                <a:cs typeface="Times New Roman" panose="02020603050405020304" pitchFamily="18" charset="0"/>
              </a:rPr>
              <a:t>.</a:t>
            </a:r>
            <a:r>
              <a:rPr lang="en-US" altLang="zh-CN" sz="2800">
                <a:solidFill>
                  <a:srgbClr val="000000"/>
                </a:solidFill>
                <a:ea typeface="宋体" panose="02010600030101010101" pitchFamily="2" charset="-122"/>
                <a:cs typeface="Times New Roman" panose="02020603050405020304" pitchFamily="18" charset="0"/>
              </a:rPr>
              <a:t>(2020·</a:t>
            </a:r>
            <a:r>
              <a:rPr lang="zh-CN" altLang="zh-CN" sz="2800">
                <a:solidFill>
                  <a:srgbClr val="000000"/>
                </a:solidFill>
                <a:ea typeface="楷体" panose="02010609060101010101" pitchFamily="49" charset="-122"/>
                <a:cs typeface="Times New Roman" panose="02020603050405020304" pitchFamily="18" charset="0"/>
              </a:rPr>
              <a:t>云南</a:t>
            </a:r>
            <a:r>
              <a:rPr lang="en-US" altLang="zh-CN" sz="2800">
                <a:solidFill>
                  <a:srgbClr val="000000"/>
                </a:solidFill>
                <a:ea typeface="宋体" panose="02010600030101010101" pitchFamily="2" charset="-122"/>
                <a:cs typeface="Times New Roman" panose="02020603050405020304" pitchFamily="18" charset="0"/>
              </a:rPr>
              <a:t>)2020</a:t>
            </a:r>
            <a:r>
              <a:rPr lang="zh-CN" altLang="zh-CN" sz="2800">
                <a:solidFill>
                  <a:srgbClr val="000000"/>
                </a:solidFill>
                <a:ea typeface="宋体" panose="02010600030101010101" pitchFamily="2" charset="-122"/>
                <a:cs typeface="Times New Roman" panose="02020603050405020304" pitchFamily="18" charset="0"/>
              </a:rPr>
              <a:t>年</a:t>
            </a:r>
            <a:r>
              <a:rPr lang="en-US" altLang="zh-CN" sz="2800">
                <a:solidFill>
                  <a:srgbClr val="000000"/>
                </a:solidFill>
                <a:ea typeface="宋体" panose="02010600030101010101" pitchFamily="2" charset="-122"/>
                <a:cs typeface="Times New Roman" panose="02020603050405020304" pitchFamily="18" charset="0"/>
              </a:rPr>
              <a:t>6</a:t>
            </a:r>
            <a:r>
              <a:rPr lang="zh-CN" altLang="zh-CN" sz="2800">
                <a:solidFill>
                  <a:srgbClr val="000000"/>
                </a:solidFill>
                <a:ea typeface="宋体" panose="02010600030101010101" pitchFamily="2" charset="-122"/>
                <a:cs typeface="Times New Roman" panose="02020603050405020304" pitchFamily="18" charset="0"/>
              </a:rPr>
              <a:t>月</a:t>
            </a:r>
            <a:r>
              <a:rPr lang="en-US" altLang="zh-CN" sz="2800">
                <a:solidFill>
                  <a:srgbClr val="000000"/>
                </a:solidFill>
                <a:ea typeface="宋体" panose="02010600030101010101" pitchFamily="2" charset="-122"/>
                <a:cs typeface="Times New Roman" panose="02020603050405020304" pitchFamily="18" charset="0"/>
              </a:rPr>
              <a:t>23</a:t>
            </a:r>
            <a:r>
              <a:rPr lang="zh-CN" altLang="zh-CN" sz="2800">
                <a:solidFill>
                  <a:srgbClr val="000000"/>
                </a:solidFill>
                <a:ea typeface="宋体" panose="02010600030101010101" pitchFamily="2" charset="-122"/>
                <a:cs typeface="Times New Roman" panose="02020603050405020304" pitchFamily="18" charset="0"/>
              </a:rPr>
              <a:t>日</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我国完成了北斗全球卫星导航系统收官卫星的发射</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全面建成了北斗系统</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该系统通过</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星间链路</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也就是卫星与卫星之间的连接</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对话</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为全球用户提供定位、导航、授时、短报文通信和国际搜救等服务</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smtClean="0">
                <a:solidFill>
                  <a:srgbClr val="000000"/>
                </a:solidFill>
                <a:ea typeface="宋体" panose="02010600030101010101" pitchFamily="2" charset="-122"/>
                <a:cs typeface="Times New Roman" panose="02020603050405020304" pitchFamily="18" charset="0"/>
              </a:rPr>
              <a:t>关于</a:t>
            </a:r>
            <a:endParaRPr lang="en-US" altLang="zh-CN" sz="2800"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sz="2800" smtClean="0">
                <a:solidFill>
                  <a:srgbClr val="000000"/>
                </a:solidFill>
                <a:ea typeface="宋体" panose="02010600030101010101" pitchFamily="2" charset="-122"/>
                <a:cs typeface="Times New Roman" panose="02020603050405020304" pitchFamily="18" charset="0"/>
              </a:rPr>
              <a:t>如</a:t>
            </a:r>
            <a:r>
              <a:rPr lang="zh-CN" altLang="zh-CN" sz="2800">
                <a:solidFill>
                  <a:srgbClr val="000000"/>
                </a:solidFill>
                <a:ea typeface="宋体" panose="02010600030101010101" pitchFamily="2" charset="-122"/>
                <a:cs typeface="Times New Roman" panose="02020603050405020304" pitchFamily="18" charset="0"/>
              </a:rPr>
              <a:t>图所示的情景</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说法正确的</a:t>
            </a:r>
            <a:r>
              <a:rPr lang="zh-CN" altLang="zh-CN" sz="2800" smtClean="0">
                <a:solidFill>
                  <a:srgbClr val="000000"/>
                </a:solidFill>
                <a:ea typeface="宋体" panose="02010600030101010101" pitchFamily="2" charset="-122"/>
                <a:cs typeface="Times New Roman" panose="02020603050405020304" pitchFamily="18" charset="0"/>
              </a:rPr>
              <a:t>是</a:t>
            </a:r>
            <a:r>
              <a:rPr lang="en-US" altLang="zh-CN" sz="2800" smtClean="0">
                <a:solidFill>
                  <a:srgbClr val="000000"/>
                </a:solidFill>
                <a:ea typeface="宋体" panose="02010600030101010101" pitchFamily="2" charset="-122"/>
                <a:cs typeface="Times New Roman" panose="02020603050405020304" pitchFamily="18" charset="0"/>
              </a:rPr>
              <a:t>(</a:t>
            </a:r>
            <a:r>
              <a:rPr lang="zh-CN" altLang="zh-CN" sz="2800" i="1">
                <a:solidFill>
                  <a:srgbClr val="000000"/>
                </a:solidFill>
                <a:ea typeface="宋体" panose="02010600030101010101" pitchFamily="2" charset="-122"/>
                <a:cs typeface="Times New Roman" panose="02020603050405020304" pitchFamily="18" charset="0"/>
              </a:rPr>
              <a:t>　　</a:t>
            </a:r>
            <a:r>
              <a:rPr lang="en-US" altLang="zh-CN" sz="2800">
                <a:solidFill>
                  <a:srgbClr val="000000"/>
                </a:solidFill>
                <a:ea typeface="宋体" panose="02010600030101010101" pitchFamily="2" charset="-122"/>
                <a:cs typeface="Times New Roman" panose="02020603050405020304" pitchFamily="18" charset="0"/>
              </a:rPr>
              <a:t>)</a:t>
            </a:r>
            <a:endParaRPr lang="zh-CN" altLang="zh-CN" sz="2800">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z="2800">
                <a:solidFill>
                  <a:srgbClr val="000000"/>
                </a:solidFill>
                <a:ea typeface="宋体" panose="02010600030101010101" pitchFamily="2" charset="-122"/>
                <a:cs typeface="Times New Roman" panose="02020603050405020304" pitchFamily="18" charset="0"/>
              </a:rPr>
              <a:t>A</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北斗卫星绕轨道从近地点向</a:t>
            </a:r>
            <a:r>
              <a:rPr lang="zh-CN" altLang="zh-CN" sz="2800" smtClean="0">
                <a:solidFill>
                  <a:srgbClr val="000000"/>
                </a:solidFill>
                <a:ea typeface="宋体" panose="02010600030101010101" pitchFamily="2" charset="-122"/>
                <a:cs typeface="Times New Roman" panose="02020603050405020304" pitchFamily="18" charset="0"/>
              </a:rPr>
              <a:t>远地点</a:t>
            </a:r>
            <a:endParaRPr lang="en-US" altLang="zh-CN" sz="2800"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sz="2800" smtClean="0">
                <a:solidFill>
                  <a:srgbClr val="000000"/>
                </a:solidFill>
                <a:ea typeface="宋体" panose="02010600030101010101" pitchFamily="2" charset="-122"/>
                <a:cs typeface="Times New Roman" panose="02020603050405020304" pitchFamily="18" charset="0"/>
              </a:rPr>
              <a:t>运行</a:t>
            </a:r>
            <a:r>
              <a:rPr lang="zh-CN" altLang="zh-CN" sz="2800">
                <a:solidFill>
                  <a:srgbClr val="000000"/>
                </a:solidFill>
                <a:ea typeface="宋体" panose="02010600030101010101" pitchFamily="2" charset="-122"/>
                <a:cs typeface="Times New Roman" panose="02020603050405020304" pitchFamily="18" charset="0"/>
              </a:rPr>
              <a:t>时</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动能增大</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势能减小</a:t>
            </a:r>
            <a:endParaRPr lang="zh-CN" altLang="zh-CN" sz="2800">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z="2800">
                <a:solidFill>
                  <a:srgbClr val="000000"/>
                </a:solidFill>
                <a:ea typeface="宋体" panose="02010600030101010101" pitchFamily="2" charset="-122"/>
                <a:cs typeface="Times New Roman" panose="02020603050405020304" pitchFamily="18" charset="0"/>
              </a:rPr>
              <a:t>B</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星箭分离前</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卫星相对于运载火箭</a:t>
            </a:r>
            <a:r>
              <a:rPr lang="zh-CN" altLang="zh-CN" sz="2800" smtClean="0">
                <a:solidFill>
                  <a:srgbClr val="000000"/>
                </a:solidFill>
                <a:ea typeface="宋体" panose="02010600030101010101" pitchFamily="2" charset="-122"/>
                <a:cs typeface="Times New Roman" panose="02020603050405020304" pitchFamily="18" charset="0"/>
              </a:rPr>
              <a:t>是</a:t>
            </a:r>
            <a:endParaRPr lang="en-US" altLang="zh-CN" sz="2800"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sz="2800" smtClean="0">
                <a:solidFill>
                  <a:srgbClr val="000000"/>
                </a:solidFill>
                <a:ea typeface="宋体" panose="02010600030101010101" pitchFamily="2" charset="-122"/>
                <a:cs typeface="Times New Roman" panose="02020603050405020304" pitchFamily="18" charset="0"/>
              </a:rPr>
              <a:t>静止</a:t>
            </a:r>
            <a:r>
              <a:rPr lang="zh-CN" altLang="zh-CN" sz="2800">
                <a:solidFill>
                  <a:srgbClr val="000000"/>
                </a:solidFill>
                <a:ea typeface="宋体" panose="02010600030101010101" pitchFamily="2" charset="-122"/>
                <a:cs typeface="Times New Roman" panose="02020603050405020304" pitchFamily="18" charset="0"/>
              </a:rPr>
              <a:t>的</a:t>
            </a:r>
            <a:endParaRPr lang="zh-CN" altLang="zh-CN" sz="2800">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z="2800">
                <a:solidFill>
                  <a:srgbClr val="000000"/>
                </a:solidFill>
                <a:ea typeface="宋体" panose="02010600030101010101" pitchFamily="2" charset="-122"/>
                <a:cs typeface="Times New Roman" panose="02020603050405020304" pitchFamily="18" charset="0"/>
              </a:rPr>
              <a:t>C</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北斗卫星绕轨道运行时受到平衡力的作用</a:t>
            </a:r>
            <a:endParaRPr lang="zh-CN" altLang="zh-CN" sz="2800">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z="2800">
                <a:solidFill>
                  <a:srgbClr val="000000"/>
                </a:solidFill>
                <a:ea typeface="宋体" panose="02010600030101010101" pitchFamily="2" charset="-122"/>
                <a:cs typeface="Times New Roman" panose="02020603050405020304" pitchFamily="18" charset="0"/>
              </a:rPr>
              <a:t>D</a:t>
            </a:r>
            <a:r>
              <a:rPr lang="en-US" altLang="zh-CN" sz="2800" i="1">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卫星与卫星之间的连接</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对话</a:t>
            </a:r>
            <a:r>
              <a:rPr lang="en-US" altLang="zh-CN" sz="2800">
                <a:solidFill>
                  <a:srgbClr val="000000"/>
                </a:solidFill>
                <a:ea typeface="宋体" panose="02010600030101010101" pitchFamily="2" charset="-122"/>
                <a:cs typeface="Times New Roman" panose="02020603050405020304" pitchFamily="18" charset="0"/>
              </a:rPr>
              <a:t>”</a:t>
            </a:r>
            <a:r>
              <a:rPr lang="zh-CN" altLang="zh-CN" sz="2800">
                <a:solidFill>
                  <a:srgbClr val="000000"/>
                </a:solidFill>
                <a:ea typeface="宋体" panose="02010600030101010101" pitchFamily="2" charset="-122"/>
                <a:cs typeface="Times New Roman" panose="02020603050405020304" pitchFamily="18" charset="0"/>
              </a:rPr>
              <a:t>利用了光纤通信</a:t>
            </a:r>
            <a:endParaRPr lang="zh-CN" altLang="zh-CN" sz="280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3" name="图片 2"/>
          <p:cNvPicPr>
            <a:picLocks noChangeAspect="1"/>
          </p:cNvPicPr>
          <p:nvPr/>
        </p:nvPicPr>
        <p:blipFill>
          <a:blip r:embed="rId2"/>
          <a:stretch>
            <a:fillRect/>
          </a:stretch>
        </p:blipFill>
        <p:spPr>
          <a:xfrm>
            <a:off x="6337101" y="2212332"/>
            <a:ext cx="5000000" cy="2847619"/>
          </a:xfrm>
          <a:prstGeom prst="rect">
            <a:avLst/>
          </a:prstGeom>
        </p:spPr>
      </p:pic>
      <p:sp>
        <p:nvSpPr>
          <p:cNvPr id="4" name="矩形 3"/>
          <p:cNvSpPr/>
          <p:nvPr/>
        </p:nvSpPr>
        <p:spPr>
          <a:xfrm>
            <a:off x="5443509" y="2592015"/>
            <a:ext cx="458780" cy="584775"/>
          </a:xfrm>
          <a:prstGeom prst="rect">
            <a:avLst/>
          </a:prstGeom>
        </p:spPr>
        <p:txBody>
          <a:bodyPr wrap="none">
            <a:spAutoFit/>
          </a:bodyPr>
          <a:lstStyle/>
          <a:p>
            <a:r>
              <a:rPr lang="en-US" altLang="zh-CN">
                <a:ea typeface="宋体" panose="02010600030101010101" pitchFamily="2" charset="-122"/>
              </a:rPr>
              <a:t>B</a:t>
            </a:r>
            <a:endParaRPr lang="zh-CN" altLang="en-US"/>
          </a:p>
        </p:txBody>
      </p:sp>
    </p:spTree>
    <p:extLst>
      <p:ext uri="{BB962C8B-B14F-4D97-AF65-F5344CB8AC3E}">
        <p14:creationId xmlns:p14="http://schemas.microsoft.com/office/powerpoint/2010/main" val="2736888060"/>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295871"/>
            <a:ext cx="10807700" cy="3590598"/>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7</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(2019·</a:t>
            </a:r>
            <a:r>
              <a:rPr lang="zh-CN" altLang="zh-CN">
                <a:solidFill>
                  <a:srgbClr val="000000"/>
                </a:solidFill>
                <a:ea typeface="楷体" panose="02010609060101010101" pitchFamily="49" charset="-122"/>
                <a:cs typeface="Times New Roman" panose="02020603050405020304" pitchFamily="18" charset="0"/>
              </a:rPr>
              <a:t>淮安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手机拨打、接听电话或</a:t>
            </a:r>
            <a:r>
              <a:rPr lang="en-US" altLang="zh-CN" err="1">
                <a:solidFill>
                  <a:srgbClr val="000000"/>
                </a:solidFill>
                <a:ea typeface="宋体" panose="02010600030101010101" pitchFamily="2" charset="-122"/>
                <a:cs typeface="Times New Roman" panose="02020603050405020304" pitchFamily="18" charset="0"/>
              </a:rPr>
              <a:t>WiFi</a:t>
            </a:r>
            <a:r>
              <a:rPr lang="zh-CN" altLang="zh-CN">
                <a:solidFill>
                  <a:srgbClr val="000000"/>
                </a:solidFill>
                <a:ea typeface="宋体" panose="02010600030101010101" pitchFamily="2" charset="-122"/>
                <a:cs typeface="Times New Roman" panose="02020603050405020304" pitchFamily="18" charset="0"/>
              </a:rPr>
              <a:t>上网都是利用了</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波传递信息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该波</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在真空中传播</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8</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永州</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6</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23</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北斗卫星导航系统全球组网完成</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该导航系统依靠</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传递信息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传播速度是</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m/s</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965997" y="1911263"/>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a:t>
            </a:r>
            <a:endParaRPr lang="zh-CN" altLang="en-US"/>
          </a:p>
        </p:txBody>
      </p:sp>
      <p:sp>
        <p:nvSpPr>
          <p:cNvPr id="4" name="矩形 3"/>
          <p:cNvSpPr/>
          <p:nvPr/>
        </p:nvSpPr>
        <p:spPr>
          <a:xfrm>
            <a:off x="6697141" y="1911263"/>
            <a:ext cx="596638"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能</a:t>
            </a:r>
            <a:endParaRPr lang="zh-CN" altLang="en-US"/>
          </a:p>
        </p:txBody>
      </p:sp>
      <p:sp>
        <p:nvSpPr>
          <p:cNvPr id="5" name="矩形 4"/>
          <p:cNvSpPr/>
          <p:nvPr/>
        </p:nvSpPr>
        <p:spPr>
          <a:xfrm>
            <a:off x="4268447" y="3672135"/>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6" name="矩形 5"/>
          <p:cNvSpPr/>
          <p:nvPr/>
        </p:nvSpPr>
        <p:spPr>
          <a:xfrm>
            <a:off x="884199" y="4267853"/>
            <a:ext cx="1348446" cy="584775"/>
          </a:xfrm>
          <a:prstGeom prst="rect">
            <a:avLst/>
          </a:prstGeom>
        </p:spPr>
        <p:txBody>
          <a:bodyPr wrap="none">
            <a:spAutoFit/>
          </a:bodyPr>
          <a:lstStyle/>
          <a:p>
            <a:r>
              <a:rPr lang="en-US" altLang="zh-CN">
                <a:ea typeface="宋体" panose="02010600030101010101" pitchFamily="2" charset="-122"/>
              </a:rPr>
              <a:t>3×10</a:t>
            </a:r>
            <a:r>
              <a:rPr lang="en-US" altLang="zh-CN" baseline="30000">
                <a:ea typeface="宋体" panose="02010600030101010101" pitchFamily="2" charset="-122"/>
              </a:rPr>
              <a:t>8</a:t>
            </a:r>
            <a:endParaRPr lang="zh-CN" altLang="en-US"/>
          </a:p>
        </p:txBody>
      </p:sp>
    </p:spTree>
    <p:extLst>
      <p:ext uri="{BB962C8B-B14F-4D97-AF65-F5344CB8AC3E}">
        <p14:creationId xmlns:p14="http://schemas.microsoft.com/office/powerpoint/2010/main" val="45452506"/>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295871"/>
            <a:ext cx="10807700" cy="3590598"/>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9</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鞍山</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5</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27</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11</a:t>
            </a:r>
            <a:r>
              <a:rPr lang="zh-CN" altLang="zh-CN">
                <a:solidFill>
                  <a:srgbClr val="000000"/>
                </a:solidFill>
                <a:ea typeface="宋体" panose="02010600030101010101" pitchFamily="2" charset="-122"/>
                <a:cs typeface="Times New Roman" panose="02020603050405020304" pitchFamily="18" charset="0"/>
              </a:rPr>
              <a:t>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中国珠峰测量科考登山队成功登上了世界屋脊</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珠穆朗玛峰</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GNSS(</a:t>
            </a:r>
            <a:r>
              <a:rPr lang="zh-CN" altLang="zh-CN">
                <a:solidFill>
                  <a:srgbClr val="000000"/>
                </a:solidFill>
                <a:ea typeface="宋体" panose="02010600030101010101" pitchFamily="2" charset="-122"/>
                <a:cs typeface="Times New Roman" panose="02020603050405020304" pitchFamily="18" charset="0"/>
              </a:rPr>
              <a:t>全球卫星导航系统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卫星测量是珠峰测高中的重要一环</a:t>
            </a:r>
            <a:r>
              <a:rPr lang="en-US" altLang="zh-CN">
                <a:solidFill>
                  <a:srgbClr val="000000"/>
                </a:solidFill>
                <a:ea typeface="宋体" panose="02010600030101010101" pitchFamily="2" charset="-122"/>
                <a:cs typeface="Times New Roman" panose="02020603050405020304" pitchFamily="18" charset="0"/>
              </a:rPr>
              <a:t>.GNSS</a:t>
            </a:r>
            <a:r>
              <a:rPr lang="zh-CN" altLang="zh-CN">
                <a:solidFill>
                  <a:srgbClr val="000000"/>
                </a:solidFill>
                <a:ea typeface="宋体" panose="02010600030101010101" pitchFamily="2" charset="-122"/>
                <a:cs typeface="Times New Roman" panose="02020603050405020304" pitchFamily="18" charset="0"/>
              </a:rPr>
              <a:t>是通过接收</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获取相关数据信息的</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登山队员携带测量设备向峰顶冲击的过程中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重力势能</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增加</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减少</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不变</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825165" y="3085289"/>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4" name="矩形 3"/>
          <p:cNvSpPr/>
          <p:nvPr/>
        </p:nvSpPr>
        <p:spPr>
          <a:xfrm>
            <a:off x="1031151" y="4263029"/>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增加</a:t>
            </a:r>
            <a:endParaRPr lang="zh-CN" altLang="en-US"/>
          </a:p>
        </p:txBody>
      </p:sp>
    </p:spTree>
    <p:extLst>
      <p:ext uri="{BB962C8B-B14F-4D97-AF65-F5344CB8AC3E}">
        <p14:creationId xmlns:p14="http://schemas.microsoft.com/office/powerpoint/2010/main" val="3734132157"/>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578655"/>
            <a:ext cx="10807700" cy="2999667"/>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10</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葫芦岛</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如图所示是我国首台</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氢燃料无人驾驶拖拉机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它依托</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网络通过</a:t>
            </a:r>
            <a:r>
              <a:rPr lang="en-US" altLang="zh-CN">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实现远程控制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采用氢燃料提供动力是因为氢的</a:t>
            </a:r>
            <a:r>
              <a:rPr lang="en-US" altLang="zh-CN">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比热容</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热值</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大</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以行进中的拖拉机为参照物</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路旁的树是</a:t>
            </a:r>
            <a:r>
              <a:rPr lang="en-US" altLang="zh-CN">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的</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3" name="image1343.jpeg"/>
          <p:cNvPicPr/>
          <p:nvPr/>
        </p:nvPicPr>
        <p:blipFill>
          <a:blip r:embed="rId2"/>
          <a:stretch>
            <a:fillRect/>
          </a:stretch>
        </p:blipFill>
        <p:spPr>
          <a:xfrm>
            <a:off x="4117194" y="3636253"/>
            <a:ext cx="3297211" cy="2340138"/>
          </a:xfrm>
          <a:prstGeom prst="rect">
            <a:avLst/>
          </a:prstGeom>
        </p:spPr>
      </p:pic>
      <p:sp>
        <p:nvSpPr>
          <p:cNvPr id="4" name="矩形 3"/>
          <p:cNvSpPr/>
          <p:nvPr/>
        </p:nvSpPr>
        <p:spPr>
          <a:xfrm>
            <a:off x="5155477" y="1205708"/>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5" name="矩形 4"/>
          <p:cNvSpPr/>
          <p:nvPr/>
        </p:nvSpPr>
        <p:spPr>
          <a:xfrm>
            <a:off x="1051021" y="2375991"/>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热值</a:t>
            </a:r>
            <a:endParaRPr lang="zh-CN" altLang="en-US"/>
          </a:p>
        </p:txBody>
      </p:sp>
      <p:sp>
        <p:nvSpPr>
          <p:cNvPr id="6" name="矩形 5"/>
          <p:cNvSpPr/>
          <p:nvPr/>
        </p:nvSpPr>
        <p:spPr>
          <a:xfrm>
            <a:off x="4906773" y="2960766"/>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运动</a:t>
            </a:r>
            <a:endParaRPr lang="zh-CN" altLang="en-US"/>
          </a:p>
        </p:txBody>
      </p:sp>
    </p:spTree>
    <p:extLst>
      <p:ext uri="{BB962C8B-B14F-4D97-AF65-F5344CB8AC3E}">
        <p14:creationId xmlns:p14="http://schemas.microsoft.com/office/powerpoint/2010/main" val="236550426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799927"/>
            <a:ext cx="10807700" cy="2408736"/>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11</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丹东</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6</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我国自主研发的北斗卫星导航系统的最后一颗组网人造地球卫星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北斗三号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发射成功</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该卫星入轨后</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是通过</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与地面进行信息传递的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北斗卫星导航系统包含多颗相对地球</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静止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的</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卫星</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3424015" y="3014127"/>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4" name="矩形 3"/>
          <p:cNvSpPr/>
          <p:nvPr/>
        </p:nvSpPr>
        <p:spPr>
          <a:xfrm>
            <a:off x="7593917" y="3591416"/>
            <a:ext cx="1832553"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地球同步</a:t>
            </a:r>
            <a:endParaRPr lang="zh-CN" altLang="en-US"/>
          </a:p>
        </p:txBody>
      </p:sp>
    </p:spTree>
    <p:extLst>
      <p:ext uri="{BB962C8B-B14F-4D97-AF65-F5344CB8AC3E}">
        <p14:creationId xmlns:p14="http://schemas.microsoft.com/office/powerpoint/2010/main" val="1931424418"/>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975159"/>
            <a:ext cx="10807700" cy="4181529"/>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12</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湘潭</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6</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23</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我国用长征三号乙运载火箭成功发射第</a:t>
            </a:r>
            <a:r>
              <a:rPr lang="en-US" altLang="zh-CN">
                <a:solidFill>
                  <a:srgbClr val="000000"/>
                </a:solidFill>
                <a:ea typeface="宋体" panose="02010600030101010101" pitchFamily="2" charset="-122"/>
                <a:cs typeface="Times New Roman" panose="02020603050405020304" pitchFamily="18" charset="0"/>
              </a:rPr>
              <a:t>55</a:t>
            </a:r>
            <a:r>
              <a:rPr lang="zh-CN" altLang="zh-CN">
                <a:solidFill>
                  <a:srgbClr val="000000"/>
                </a:solidFill>
                <a:ea typeface="宋体" panose="02010600030101010101" pitchFamily="2" charset="-122"/>
                <a:cs typeface="Times New Roman" panose="02020603050405020304" pitchFamily="18" charset="0"/>
              </a:rPr>
              <a:t>颗北斗导航卫星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至此</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中国北斗全球卫星导航系统的星座组网全部完成</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在卫星与火箭分离前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以火箭为参照物</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卫星是</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静止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运动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它们加速上升时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卫星的动能</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减小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增大</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不变</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北斗全球卫星导航系统依靠</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与地面传递信息</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2861053" y="2763703"/>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静止</a:t>
            </a:r>
            <a:endParaRPr lang="zh-CN" altLang="en-US"/>
          </a:p>
        </p:txBody>
      </p:sp>
      <p:sp>
        <p:nvSpPr>
          <p:cNvPr id="4" name="矩形 3"/>
          <p:cNvSpPr/>
          <p:nvPr/>
        </p:nvSpPr>
        <p:spPr>
          <a:xfrm>
            <a:off x="4392885" y="3358310"/>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增大</a:t>
            </a:r>
            <a:endParaRPr lang="zh-CN" altLang="en-US"/>
          </a:p>
        </p:txBody>
      </p:sp>
      <p:sp>
        <p:nvSpPr>
          <p:cNvPr id="5" name="矩形 4"/>
          <p:cNvSpPr/>
          <p:nvPr/>
        </p:nvSpPr>
        <p:spPr>
          <a:xfrm>
            <a:off x="6612117" y="3923421"/>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Tree>
    <p:extLst>
      <p:ext uri="{BB962C8B-B14F-4D97-AF65-F5344CB8AC3E}">
        <p14:creationId xmlns:p14="http://schemas.microsoft.com/office/powerpoint/2010/main" val="411722743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660815"/>
            <a:ext cx="10807700" cy="2408736"/>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13</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楷体" panose="02010609060101010101" pitchFamily="49" charset="-122"/>
                <a:cs typeface="Times New Roman" panose="02020603050405020304" pitchFamily="18" charset="0"/>
              </a:rPr>
              <a:t>广东</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汽车</a:t>
            </a:r>
            <a:r>
              <a:rPr lang="en-US" altLang="zh-CN">
                <a:solidFill>
                  <a:srgbClr val="000000"/>
                </a:solidFill>
                <a:ea typeface="宋体" panose="02010600030101010101" pitchFamily="2" charset="-122"/>
                <a:cs typeface="Times New Roman" panose="02020603050405020304" pitchFamily="18" charset="0"/>
              </a:rPr>
              <a:t>GPS</a:t>
            </a:r>
            <a:r>
              <a:rPr lang="zh-CN" altLang="zh-CN">
                <a:solidFill>
                  <a:srgbClr val="000000"/>
                </a:solidFill>
                <a:ea typeface="宋体" panose="02010600030101010101" pitchFamily="2" charset="-122"/>
                <a:cs typeface="Times New Roman" panose="02020603050405020304" pitchFamily="18" charset="0"/>
              </a:rPr>
              <a:t>导航仪与通讯卫星之间通过</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来传递信息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其在真空中的传播速度为</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m/s;</a:t>
            </a:r>
            <a:r>
              <a:rPr lang="zh-CN" altLang="zh-CN">
                <a:solidFill>
                  <a:srgbClr val="000000"/>
                </a:solidFill>
                <a:ea typeface="宋体" panose="02010600030101010101" pitchFamily="2" charset="-122"/>
                <a:cs typeface="Times New Roman" panose="02020603050405020304" pitchFamily="18" charset="0"/>
              </a:rPr>
              <a:t>如图所示是表示音频、视频和射频三种信号的波形示意图</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频率最高的是</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信号</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3" name="image1344.jpeg"/>
          <p:cNvPicPr/>
          <p:nvPr/>
        </p:nvPicPr>
        <p:blipFill>
          <a:blip r:embed="rId2"/>
          <a:stretch>
            <a:fillRect/>
          </a:stretch>
        </p:blipFill>
        <p:spPr>
          <a:xfrm>
            <a:off x="4032918" y="3232483"/>
            <a:ext cx="3465764" cy="2663983"/>
          </a:xfrm>
          <a:prstGeom prst="rect">
            <a:avLst/>
          </a:prstGeom>
        </p:spPr>
      </p:pic>
      <p:sp>
        <p:nvSpPr>
          <p:cNvPr id="4" name="矩形 3"/>
          <p:cNvSpPr/>
          <p:nvPr/>
        </p:nvSpPr>
        <p:spPr>
          <a:xfrm>
            <a:off x="792485" y="1272167"/>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5" name="矩形 4"/>
          <p:cNvSpPr/>
          <p:nvPr/>
        </p:nvSpPr>
        <p:spPr>
          <a:xfrm>
            <a:off x="736840" y="1883519"/>
            <a:ext cx="1656223" cy="584775"/>
          </a:xfrm>
          <a:prstGeom prst="rect">
            <a:avLst/>
          </a:prstGeom>
        </p:spPr>
        <p:txBody>
          <a:bodyPr wrap="none">
            <a:spAutoFit/>
          </a:bodyPr>
          <a:lstStyle/>
          <a:p>
            <a:r>
              <a:rPr lang="en-US" altLang="zh-CN">
                <a:ea typeface="宋体" panose="02010600030101010101" pitchFamily="2" charset="-122"/>
              </a:rPr>
              <a:t>3</a:t>
            </a:r>
            <a:r>
              <a:rPr lang="en-US" altLang="zh-CN" i="1">
                <a:ea typeface="宋体" panose="02010600030101010101" pitchFamily="2" charset="-122"/>
              </a:rPr>
              <a:t>.</a:t>
            </a:r>
            <a:r>
              <a:rPr lang="en-US" altLang="zh-CN">
                <a:ea typeface="宋体" panose="02010600030101010101" pitchFamily="2" charset="-122"/>
              </a:rPr>
              <a:t>0×10</a:t>
            </a:r>
            <a:r>
              <a:rPr lang="en-US" altLang="zh-CN" baseline="30000">
                <a:ea typeface="宋体" panose="02010600030101010101" pitchFamily="2" charset="-122"/>
              </a:rPr>
              <a:t>8</a:t>
            </a:r>
            <a:endParaRPr lang="zh-CN" altLang="en-US"/>
          </a:p>
        </p:txBody>
      </p:sp>
      <p:sp>
        <p:nvSpPr>
          <p:cNvPr id="6" name="矩形 5"/>
          <p:cNvSpPr/>
          <p:nvPr/>
        </p:nvSpPr>
        <p:spPr>
          <a:xfrm>
            <a:off x="6552628" y="2452839"/>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射频</a:t>
            </a:r>
            <a:endParaRPr lang="zh-CN" altLang="en-US"/>
          </a:p>
        </p:txBody>
      </p:sp>
    </p:spTree>
    <p:extLst>
      <p:ext uri="{BB962C8B-B14F-4D97-AF65-F5344CB8AC3E}">
        <p14:creationId xmlns:p14="http://schemas.microsoft.com/office/powerpoint/2010/main" val="3436852378"/>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14</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武汉</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6</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23</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我国北斗三号全球卫星导航系统的最后一颗组网卫星成功发射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能为全球提供</a:t>
            </a:r>
            <a:r>
              <a:rPr lang="zh-CN" altLang="zh-CN" smtClean="0">
                <a:solidFill>
                  <a:srgbClr val="000000"/>
                </a:solidFill>
                <a:ea typeface="宋体" panose="02010600030101010101" pitchFamily="2" charset="-122"/>
                <a:cs typeface="Times New Roman" panose="02020603050405020304" pitchFamily="18" charset="0"/>
              </a:rPr>
              <a:t>导</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smtClean="0">
                <a:solidFill>
                  <a:srgbClr val="000000"/>
                </a:solidFill>
                <a:ea typeface="宋体" panose="02010600030101010101" pitchFamily="2" charset="-122"/>
                <a:cs typeface="Times New Roman" panose="02020603050405020304" pitchFamily="18" charset="0"/>
              </a:rPr>
              <a:t>航</a:t>
            </a:r>
            <a:r>
              <a:rPr lang="zh-CN" altLang="zh-CN">
                <a:solidFill>
                  <a:srgbClr val="000000"/>
                </a:solidFill>
                <a:ea typeface="宋体" panose="02010600030101010101" pitchFamily="2" charset="-122"/>
                <a:cs typeface="Times New Roman" panose="02020603050405020304" pitchFamily="18" charset="0"/>
              </a:rPr>
              <a:t>、定位、授时和短报文等服务</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北斗卫星之间利用</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次声波</a:t>
            </a:r>
            <a:r>
              <a:rPr lang="en-US" altLang="zh-CN" smtClean="0">
                <a:solidFill>
                  <a:srgbClr val="000000"/>
                </a:solidFill>
                <a:ea typeface="宋体" panose="02010600030101010101" pitchFamily="2" charset="-122"/>
                <a:cs typeface="Times New Roman" panose="02020603050405020304" pitchFamily="18" charset="0"/>
              </a:rPr>
              <a:t>”</a:t>
            </a: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相互传递信息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实现</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星间链路</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北斗</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让天地互通更加智慧</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在某公交车站</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一同学从电子站牌上看到一辆公交车需要用时</a:t>
            </a:r>
            <a:r>
              <a:rPr lang="en-US" altLang="zh-CN">
                <a:solidFill>
                  <a:srgbClr val="000000"/>
                </a:solidFill>
                <a:ea typeface="宋体" panose="02010600030101010101" pitchFamily="2" charset="-122"/>
                <a:cs typeface="Times New Roman" panose="02020603050405020304" pitchFamily="18" charset="0"/>
              </a:rPr>
              <a:t>6</a:t>
            </a:r>
            <a:r>
              <a:rPr lang="zh-CN" altLang="zh-CN">
                <a:solidFill>
                  <a:srgbClr val="000000"/>
                </a:solidFill>
                <a:ea typeface="宋体" panose="02010600030101010101" pitchFamily="2" charset="-122"/>
                <a:cs typeface="Times New Roman" panose="02020603050405020304" pitchFamily="18" charset="0"/>
              </a:rPr>
              <a:t>分钟行驶</a:t>
            </a: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千米才能到达某站</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由此他预测该车的速度是</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千米</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小时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该车实际上提前</a:t>
            </a:r>
            <a:r>
              <a:rPr lang="en-US" altLang="zh-CN">
                <a:solidFill>
                  <a:srgbClr val="000000"/>
                </a:solidFill>
                <a:ea typeface="宋体" panose="02010600030101010101" pitchFamily="2" charset="-122"/>
                <a:cs typeface="Times New Roman" panose="02020603050405020304" pitchFamily="18" charset="0"/>
              </a:rPr>
              <a:t>8</a:t>
            </a:r>
            <a:r>
              <a:rPr lang="zh-CN" altLang="zh-CN">
                <a:solidFill>
                  <a:srgbClr val="000000"/>
                </a:solidFill>
                <a:ea typeface="宋体" panose="02010600030101010101" pitchFamily="2" charset="-122"/>
                <a:cs typeface="Times New Roman" panose="02020603050405020304" pitchFamily="18" charset="0"/>
              </a:rPr>
              <a:t>秒到达此站</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它的行驶速度是</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结果保留两位小数</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米</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秒</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3" name="image1345.jpeg"/>
          <p:cNvPicPr/>
          <p:nvPr/>
        </p:nvPicPr>
        <p:blipFill>
          <a:blip r:embed="rId2"/>
          <a:stretch>
            <a:fillRect/>
          </a:stretch>
        </p:blipFill>
        <p:spPr>
          <a:xfrm>
            <a:off x="9289429" y="1070015"/>
            <a:ext cx="1705274" cy="1781854"/>
          </a:xfrm>
          <a:prstGeom prst="rect">
            <a:avLst/>
          </a:prstGeom>
        </p:spPr>
      </p:pic>
      <p:sp>
        <p:nvSpPr>
          <p:cNvPr id="4" name="矩形 3"/>
          <p:cNvSpPr/>
          <p:nvPr/>
        </p:nvSpPr>
        <p:spPr>
          <a:xfrm>
            <a:off x="4589245" y="2237598"/>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5" name="矩形 4"/>
          <p:cNvSpPr/>
          <p:nvPr/>
        </p:nvSpPr>
        <p:spPr>
          <a:xfrm>
            <a:off x="6697141" y="4598407"/>
            <a:ext cx="595035" cy="584775"/>
          </a:xfrm>
          <a:prstGeom prst="rect">
            <a:avLst/>
          </a:prstGeom>
        </p:spPr>
        <p:txBody>
          <a:bodyPr wrap="none">
            <a:spAutoFit/>
          </a:bodyPr>
          <a:lstStyle/>
          <a:p>
            <a:r>
              <a:rPr lang="en-US" altLang="zh-CN"/>
              <a:t>32</a:t>
            </a:r>
            <a:endParaRPr lang="zh-CN" altLang="en-US"/>
          </a:p>
        </p:txBody>
      </p:sp>
      <p:sp>
        <p:nvSpPr>
          <p:cNvPr id="6" name="矩形 5"/>
          <p:cNvSpPr/>
          <p:nvPr/>
        </p:nvSpPr>
        <p:spPr>
          <a:xfrm>
            <a:off x="8419298" y="5194135"/>
            <a:ext cx="902811" cy="584775"/>
          </a:xfrm>
          <a:prstGeom prst="rect">
            <a:avLst/>
          </a:prstGeom>
        </p:spPr>
        <p:txBody>
          <a:bodyPr wrap="none">
            <a:spAutoFit/>
          </a:bodyPr>
          <a:lstStyle/>
          <a:p>
            <a:r>
              <a:rPr lang="en-US" altLang="zh-CN"/>
              <a:t>9</a:t>
            </a:r>
            <a:r>
              <a:rPr lang="en-US" altLang="zh-CN" i="1"/>
              <a:t>.</a:t>
            </a:r>
            <a:r>
              <a:rPr lang="en-US" altLang="zh-CN"/>
              <a:t>09</a:t>
            </a:r>
            <a:endParaRPr lang="zh-CN" altLang="en-US"/>
          </a:p>
        </p:txBody>
      </p:sp>
    </p:spTree>
    <p:extLst>
      <p:ext uri="{BB962C8B-B14F-4D97-AF65-F5344CB8AC3E}">
        <p14:creationId xmlns:p14="http://schemas.microsoft.com/office/powerpoint/2010/main" val="205255294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矩形 3"/>
          <p:cNvSpPr>
            <a:spLocks noChangeAspect="1"/>
          </p:cNvSpPr>
          <p:nvPr/>
        </p:nvSpPr>
        <p:spPr>
          <a:xfrm>
            <a:off x="361950" y="1511895"/>
            <a:ext cx="10807700" cy="3637919"/>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15</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连云港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将手机放在真空罩中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打电话呼叫手机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同时用抽气机抽去罩中的空气</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直到听不到铃声</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说明</a:t>
            </a:r>
            <a:r>
              <a:rPr lang="en-US" altLang="zh-CN" i="1" smtClean="0">
                <a:solidFill>
                  <a:srgbClr val="000000"/>
                </a:solidFill>
                <a:ea typeface="宋体" panose="02010600030101010101" pitchFamily="2" charset="-122"/>
                <a:cs typeface="Times New Roman" panose="02020603050405020304" pitchFamily="18" charset="0"/>
              </a:rPr>
              <a:t>_________________</a:t>
            </a:r>
            <a:r>
              <a:rPr lang="en-US" altLang="zh-CN" i="1">
                <a:solidFill>
                  <a:srgbClr val="000000"/>
                </a:solidFill>
                <a:ea typeface="宋体" panose="02010600030101010101" pitchFamily="2" charset="-122"/>
                <a:cs typeface="Times New Roman" panose="02020603050405020304" pitchFamily="18" charset="0"/>
              </a:rPr>
              <a:t>__</a:t>
            </a:r>
            <a:r>
              <a:rPr lang="en-US" altLang="zh-CN" i="1" smtClean="0">
                <a:solidFill>
                  <a:srgbClr val="000000"/>
                </a:solidFill>
                <a:ea typeface="宋体" panose="02010600030101010101" pitchFamily="2" charset="-122"/>
                <a:cs typeface="Times New Roman" panose="02020603050405020304" pitchFamily="18" charset="0"/>
              </a:rPr>
              <a:t>__</a:t>
            </a:r>
            <a:r>
              <a:rPr lang="en-US" altLang="zh-CN" smtClean="0">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但手机仍能接收到呼叫信号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说明</a:t>
            </a:r>
            <a:r>
              <a:rPr lang="en-US" altLang="zh-CN" i="1" smtClean="0">
                <a:solidFill>
                  <a:srgbClr val="000000"/>
                </a:solidFill>
                <a:ea typeface="宋体" panose="02010600030101010101" pitchFamily="2" charset="-122"/>
                <a:cs typeface="Times New Roman" panose="02020603050405020304" pitchFamily="18" charset="0"/>
              </a:rPr>
              <a:t>__________________</a:t>
            </a:r>
            <a:r>
              <a:rPr lang="en-US" altLang="zh-CN" i="1">
                <a:solidFill>
                  <a:srgbClr val="000000"/>
                </a:solidFill>
                <a:ea typeface="宋体" panose="02010600030101010101" pitchFamily="2" charset="-122"/>
                <a:cs typeface="Times New Roman" panose="02020603050405020304" pitchFamily="18" charset="0"/>
              </a:rPr>
              <a:t>____</a:t>
            </a:r>
            <a:r>
              <a:rPr lang="en-US" altLang="zh-CN" i="1" smtClean="0">
                <a:solidFill>
                  <a:srgbClr val="000000"/>
                </a:solidFill>
                <a:ea typeface="宋体" panose="02010600030101010101" pitchFamily="2" charset="-122"/>
                <a:cs typeface="Times New Roman" panose="02020603050405020304" pitchFamily="18" charset="0"/>
              </a:rPr>
              <a:t>__</a:t>
            </a:r>
            <a:r>
              <a:rPr lang="en-US" altLang="zh-CN" smtClean="0">
                <a:solidFill>
                  <a:srgbClr val="000000"/>
                </a:solidFill>
                <a:ea typeface="宋体" panose="02010600030101010101" pitchFamily="2" charset="-122"/>
                <a:cs typeface="Times New Roman" panose="02020603050405020304" pitchFamily="18" charset="0"/>
              </a:rPr>
              <a:t>,</a:t>
            </a:r>
            <a:r>
              <a:rPr lang="zh-CN" altLang="zh-CN" smtClean="0">
                <a:solidFill>
                  <a:srgbClr val="000000"/>
                </a:solidFill>
                <a:ea typeface="宋体" panose="02010600030101010101" pitchFamily="2" charset="-122"/>
                <a:cs typeface="Times New Roman" panose="02020603050405020304" pitchFamily="18" charset="0"/>
              </a:rPr>
              <a:t>如果</a:t>
            </a:r>
            <a:r>
              <a:rPr lang="zh-CN" altLang="zh-CN">
                <a:solidFill>
                  <a:srgbClr val="000000"/>
                </a:solidFill>
                <a:ea typeface="宋体" panose="02010600030101010101" pitchFamily="2" charset="-122"/>
                <a:cs typeface="Times New Roman" panose="02020603050405020304" pitchFamily="18" charset="0"/>
              </a:rPr>
              <a:t>将手机放在密闭的金属容器内</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手机</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不能</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接收到呼叫信号</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2" name="矩形 1"/>
          <p:cNvSpPr/>
          <p:nvPr/>
        </p:nvSpPr>
        <p:spPr>
          <a:xfrm>
            <a:off x="432445" y="2717488"/>
            <a:ext cx="4304383"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声音不能在真空中传播</a:t>
            </a:r>
            <a:endParaRPr lang="zh-CN" altLang="en-US"/>
          </a:p>
        </p:txBody>
      </p:sp>
      <p:sp>
        <p:nvSpPr>
          <p:cNvPr id="3" name="矩形 2"/>
          <p:cNvSpPr/>
          <p:nvPr/>
        </p:nvSpPr>
        <p:spPr>
          <a:xfrm>
            <a:off x="430774" y="3301358"/>
            <a:ext cx="4716356"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电磁波可以在真空中传播</a:t>
            </a:r>
            <a:endParaRPr lang="zh-CN" altLang="en-US"/>
          </a:p>
        </p:txBody>
      </p:sp>
      <p:sp>
        <p:nvSpPr>
          <p:cNvPr id="5" name="矩形 4"/>
          <p:cNvSpPr/>
          <p:nvPr/>
        </p:nvSpPr>
        <p:spPr>
          <a:xfrm>
            <a:off x="2798877" y="3889280"/>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不能</a:t>
            </a:r>
            <a:endParaRPr lang="zh-CN" altLang="en-US"/>
          </a:p>
        </p:txBody>
      </p:sp>
    </p:spTree>
    <p:extLst>
      <p:ext uri="{BB962C8B-B14F-4D97-AF65-F5344CB8AC3E}">
        <p14:creationId xmlns:p14="http://schemas.microsoft.com/office/powerpoint/2010/main" val="3778689605"/>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燕尾形 3"/>
          <p:cNvSpPr/>
          <p:nvPr/>
        </p:nvSpPr>
        <p:spPr>
          <a:xfrm>
            <a:off x="2820018" y="503783"/>
            <a:ext cx="5891564" cy="576064"/>
          </a:xfrm>
          <a:prstGeom prst="chevron">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mtClean="0">
                <a:solidFill>
                  <a:schemeClr val="tx1"/>
                </a:solidFill>
                <a:latin typeface="华文新魏" panose="02010800040101010101" pitchFamily="2" charset="-122"/>
                <a:ea typeface="华文新魏" panose="02010800040101010101" pitchFamily="2" charset="-122"/>
              </a:rPr>
              <a:t>考  情  分  析</a:t>
            </a:r>
            <a:endParaRPr lang="zh-CN" altLang="zh-CN">
              <a:solidFill>
                <a:schemeClr val="tx1"/>
              </a:solidFill>
              <a:latin typeface="华文新魏" panose="02010800040101010101" pitchFamily="2" charset="-122"/>
              <a:ea typeface="华文新魏" panose="02010800040101010101" pitchFamily="2" charset="-122"/>
            </a:endParaRPr>
          </a:p>
        </p:txBody>
      </p:sp>
      <p:graphicFrame>
        <p:nvGraphicFramePr>
          <p:cNvPr id="2" name="对象 1"/>
          <p:cNvGraphicFramePr>
            <a:graphicFrameLocks noChangeAspect="1"/>
          </p:cNvGraphicFramePr>
          <p:nvPr>
            <p:extLst>
              <p:ext uri="{D42A27DB-BD31-4B8C-83A1-F6EECF244321}">
                <p14:modId xmlns:p14="http://schemas.microsoft.com/office/powerpoint/2010/main" val="532377350"/>
              </p:ext>
            </p:extLst>
          </p:nvPr>
        </p:nvGraphicFramePr>
        <p:xfrm>
          <a:off x="361950" y="1463435"/>
          <a:ext cx="10807700" cy="4152916"/>
        </p:xfrm>
        <a:graphic>
          <a:graphicData uri="http://schemas.openxmlformats.org/presentationml/2006/ole">
            <mc:AlternateContent>
              <mc:Choice xmlns:v="urn:schemas-microsoft-com:vml" Requires="v">
                <p:oleObj spid="_x0000_s1038" name="文档" r:id="rId2" imgW="3826154" imgH="1470220" progId="Word.Document.12">
                  <p:embed/>
                </p:oleObj>
              </mc:Choice>
              <mc:Fallback>
                <p:oleObj name="文档" r:id="rId2" imgW="3826154" imgH="1470220" progId="Word.Document.12">
                  <p:embed/>
                  <p:pic>
                    <p:nvPicPr>
                      <p:cNvPr id="0" name="OLE substitute image"/>
                      <p:cNvPicPr/>
                      <p:nvPr/>
                    </p:nvPicPr>
                    <p:blipFill>
                      <a:blip r:embed="rId3"/>
                      <a:stretch>
                        <a:fillRect/>
                      </a:stretch>
                    </p:blipFill>
                    <p:spPr>
                      <a:xfrm>
                        <a:off x="361950" y="1463435"/>
                        <a:ext cx="10807700" cy="4152916"/>
                      </a:xfrm>
                      <a:prstGeom prst="rect">
                        <a:avLst/>
                      </a:prstGeom>
                    </p:spPr>
                  </p:pic>
                </p:oleObj>
              </mc:Fallback>
            </mc:AlternateContent>
          </a:graphicData>
        </a:graphic>
      </p:graphicFrame>
    </p:spTree>
    <p:extLst>
      <p:ext uri="{BB962C8B-B14F-4D97-AF65-F5344CB8AC3E}">
        <p14:creationId xmlns:p14="http://schemas.microsoft.com/office/powerpoint/2010/main" val="1864289175"/>
      </p:ext>
    </p:extLst>
  </p:cSld>
  <p:clrMapOvr>
    <a:masterClrMapping/>
  </p:clrMapOvr>
  <p:transition spd="slow">
    <p:wheel spokes="1"/>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305673"/>
            <a:ext cx="10807700" cy="3590598"/>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16</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(2019·</a:t>
            </a:r>
            <a:r>
              <a:rPr lang="zh-CN" altLang="zh-CN">
                <a:solidFill>
                  <a:srgbClr val="000000"/>
                </a:solidFill>
                <a:ea typeface="楷体" panose="02010609060101010101" pitchFamily="49" charset="-122"/>
                <a:cs typeface="Times New Roman" panose="02020603050405020304" pitchFamily="18" charset="0"/>
              </a:rPr>
              <a:t>荆门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随着科技的发展</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新材料新技术不断涌现</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人们对物质结构的研究越来越深入</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原子核是由质子和</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组成的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根据物质的导电性能不同</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人们把物质分为导体和绝缘体</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以及介于导体和绝缘体之间的</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卫星和地面控制中心是通过</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波来进行通信的</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1080517" y="2506365"/>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中子</a:t>
            </a:r>
            <a:endParaRPr lang="zh-CN" altLang="en-US"/>
          </a:p>
        </p:txBody>
      </p:sp>
      <p:sp>
        <p:nvSpPr>
          <p:cNvPr id="4" name="矩形 3"/>
          <p:cNvSpPr/>
          <p:nvPr/>
        </p:nvSpPr>
        <p:spPr>
          <a:xfrm>
            <a:off x="864698" y="3676738"/>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半导体</a:t>
            </a:r>
            <a:endParaRPr lang="zh-CN" altLang="en-US"/>
          </a:p>
        </p:txBody>
      </p:sp>
      <p:sp>
        <p:nvSpPr>
          <p:cNvPr id="5" name="矩形 4"/>
          <p:cNvSpPr/>
          <p:nvPr/>
        </p:nvSpPr>
        <p:spPr>
          <a:xfrm>
            <a:off x="8569349" y="3676211"/>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a:t>
            </a:r>
            <a:endParaRPr lang="zh-CN" altLang="en-US"/>
          </a:p>
        </p:txBody>
      </p:sp>
    </p:spTree>
    <p:extLst>
      <p:ext uri="{BB962C8B-B14F-4D97-AF65-F5344CB8AC3E}">
        <p14:creationId xmlns:p14="http://schemas.microsoft.com/office/powerpoint/2010/main" val="3621818107"/>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513615"/>
            <a:ext cx="10807700" cy="2456057"/>
          </a:xfrm>
          <a:prstGeom prst="rect">
            <a:avLst/>
          </a:prstGeom>
        </p:spPr>
        <p:txBody>
          <a:bodyPr>
            <a:spAutoFit/>
          </a:bodyPr>
          <a:lstStyle/>
          <a:p>
            <a:pPr>
              <a:lnSpc>
                <a:spcPct val="120000"/>
              </a:lnSpc>
              <a:spcAft>
                <a:spcPct val="0"/>
              </a:spcAft>
              <a:tabLst>
                <a:tab pos="1029335"/>
                <a:tab pos="1850390"/>
                <a:tab pos="2538095"/>
                <a:tab pos="3221990"/>
              </a:tabLst>
            </a:pPr>
            <a:r>
              <a:rPr lang="zh-CN" altLang="en-US">
                <a:solidFill>
                  <a:srgbClr val="FF00FF"/>
                </a:solidFill>
                <a:ea typeface="宋体" panose="02010600030101010101" pitchFamily="2" charset="-122"/>
                <a:cs typeface="Times New Roman" panose="02020603050405020304" pitchFamily="18" charset="0"/>
              </a:rPr>
              <a:t>突破能力</a:t>
            </a: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楷体" panose="02010609060101010101" pitchFamily="49" charset="-122"/>
                <a:cs typeface="Times New Roman" panose="02020603050405020304" pitchFamily="18" charset="0"/>
              </a:rPr>
              <a:t>泰州</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如图甲所示的某品牌插秧机使用北斗导航</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农民只需在作业前进行相关设定</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即可实现</a:t>
            </a:r>
            <a:r>
              <a:rPr lang="en-US" altLang="zh-CN">
                <a:solidFill>
                  <a:srgbClr val="000000"/>
                </a:solidFill>
                <a:ea typeface="宋体" panose="02010600030101010101" pitchFamily="2" charset="-122"/>
                <a:cs typeface="Times New Roman" panose="02020603050405020304" pitchFamily="18" charset="0"/>
              </a:rPr>
              <a:t>24</a:t>
            </a:r>
            <a:r>
              <a:rPr lang="zh-CN" altLang="zh-CN">
                <a:solidFill>
                  <a:srgbClr val="000000"/>
                </a:solidFill>
                <a:ea typeface="宋体" panose="02010600030101010101" pitchFamily="2" charset="-122"/>
                <a:cs typeface="Times New Roman" panose="02020603050405020304" pitchFamily="18" charset="0"/>
              </a:rPr>
              <a:t>小时无人值守自动作业</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5" name="image1347.jpeg"/>
          <p:cNvPicPr>
            <a:picLocks noChangeAspect="1"/>
          </p:cNvPicPr>
          <p:nvPr/>
        </p:nvPicPr>
        <p:blipFill>
          <a:blip r:embed="rId2"/>
          <a:stretch>
            <a:fillRect/>
          </a:stretch>
        </p:blipFill>
        <p:spPr>
          <a:xfrm>
            <a:off x="1825211" y="2387263"/>
            <a:ext cx="7881178" cy="3879637"/>
          </a:xfrm>
          <a:prstGeom prst="rect">
            <a:avLst/>
          </a:prstGeom>
        </p:spPr>
      </p:pic>
    </p:spTree>
    <p:extLst>
      <p:ext uri="{BB962C8B-B14F-4D97-AF65-F5344CB8AC3E}">
        <p14:creationId xmlns:p14="http://schemas.microsoft.com/office/powerpoint/2010/main" val="232410915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北斗导航卫星是通过</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向插秧机发送位置信息的</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该插秧机使用四冲程汽油机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图乙中汽油机处于</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冲程</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如果该汽油机飞轮的转速是</a:t>
            </a:r>
            <a:r>
              <a:rPr lang="en-US" altLang="zh-CN">
                <a:solidFill>
                  <a:srgbClr val="000000"/>
                </a:solidFill>
                <a:ea typeface="宋体" panose="02010600030101010101" pitchFamily="2" charset="-122"/>
                <a:cs typeface="Times New Roman" panose="02020603050405020304" pitchFamily="18" charset="0"/>
              </a:rPr>
              <a:t>60 r/s,</a:t>
            </a:r>
            <a:r>
              <a:rPr lang="zh-CN" altLang="zh-CN">
                <a:solidFill>
                  <a:srgbClr val="000000"/>
                </a:solidFill>
                <a:ea typeface="宋体" panose="02010600030101010101" pitchFamily="2" charset="-122"/>
                <a:cs typeface="Times New Roman" panose="02020603050405020304" pitchFamily="18" charset="0"/>
              </a:rPr>
              <a:t>则汽油机每秒钟对外做功</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次</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汽油属于</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清洁</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非清洁</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能源</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某段时间插秧机消耗汽油</a:t>
            </a:r>
            <a:r>
              <a:rPr lang="en-US" altLang="zh-CN">
                <a:solidFill>
                  <a:srgbClr val="000000"/>
                </a:solidFill>
                <a:ea typeface="宋体" panose="02010600030101010101" pitchFamily="2" charset="-122"/>
                <a:cs typeface="Times New Roman" panose="02020603050405020304" pitchFamily="18" charset="0"/>
              </a:rPr>
              <a:t>0</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21 kg,</a:t>
            </a:r>
            <a:r>
              <a:rPr lang="zh-CN" altLang="zh-CN">
                <a:solidFill>
                  <a:srgbClr val="000000"/>
                </a:solidFill>
                <a:ea typeface="宋体" panose="02010600030101010101" pitchFamily="2" charset="-122"/>
                <a:cs typeface="Times New Roman" panose="02020603050405020304" pitchFamily="18" charset="0"/>
              </a:rPr>
              <a:t>汽油完全燃烧放出的热量是</a:t>
            </a:r>
            <a:r>
              <a:rPr lang="en-US" altLang="zh-CN">
                <a:solidFill>
                  <a:srgbClr val="000000"/>
                </a:solidFill>
                <a:ea typeface="宋体" panose="02010600030101010101" pitchFamily="2" charset="-122"/>
                <a:cs typeface="Times New Roman" panose="02020603050405020304" pitchFamily="18" charset="0"/>
              </a:rPr>
              <a:t>____________J;</a:t>
            </a:r>
            <a:r>
              <a:rPr lang="zh-CN" altLang="zh-CN">
                <a:solidFill>
                  <a:srgbClr val="000000"/>
                </a:solidFill>
                <a:ea typeface="宋体" panose="02010600030101010101" pitchFamily="2" charset="-122"/>
                <a:cs typeface="Times New Roman" panose="02020603050405020304" pitchFamily="18" charset="0"/>
              </a:rPr>
              <a:t>若这些热量完全被</a:t>
            </a:r>
            <a:r>
              <a:rPr lang="en-US" altLang="zh-CN">
                <a:solidFill>
                  <a:srgbClr val="000000"/>
                </a:solidFill>
                <a:ea typeface="宋体" panose="02010600030101010101" pitchFamily="2" charset="-122"/>
                <a:cs typeface="Times New Roman" panose="02020603050405020304" pitchFamily="18" charset="0"/>
              </a:rPr>
              <a:t>40 kg</a:t>
            </a:r>
            <a:r>
              <a:rPr lang="zh-CN" altLang="zh-CN">
                <a:solidFill>
                  <a:srgbClr val="000000"/>
                </a:solidFill>
                <a:ea typeface="宋体" panose="02010600030101010101" pitchFamily="2" charset="-122"/>
                <a:cs typeface="Times New Roman" panose="02020603050405020304" pitchFamily="18" charset="0"/>
              </a:rPr>
              <a:t>、初温</a:t>
            </a:r>
            <a:r>
              <a:rPr lang="en-US" altLang="zh-CN">
                <a:solidFill>
                  <a:srgbClr val="000000"/>
                </a:solidFill>
                <a:ea typeface="宋体" panose="02010600030101010101" pitchFamily="2" charset="-122"/>
                <a:cs typeface="Times New Roman" panose="02020603050405020304" pitchFamily="18" charset="0"/>
              </a:rPr>
              <a:t>15 </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a:t>
            </a:r>
            <a:r>
              <a:rPr lang="zh-CN" altLang="zh-CN">
                <a:solidFill>
                  <a:srgbClr val="000000"/>
                </a:solidFill>
                <a:ea typeface="宋体" panose="02010600030101010101" pitchFamily="2" charset="-122"/>
                <a:cs typeface="Times New Roman" panose="02020603050405020304" pitchFamily="18" charset="0"/>
              </a:rPr>
              <a:t>的水吸收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则水温升高</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q</a:t>
            </a:r>
            <a:r>
              <a:rPr lang="zh-CN" altLang="zh-CN" baseline="-25000">
                <a:solidFill>
                  <a:srgbClr val="000000"/>
                </a:solidFill>
                <a:ea typeface="宋体" panose="02010600030101010101" pitchFamily="2" charset="-122"/>
                <a:cs typeface="Times New Roman" panose="02020603050405020304" pitchFamily="18" charset="0"/>
              </a:rPr>
              <a:t>汽油</a:t>
            </a:r>
            <a:r>
              <a:rPr lang="en-US" altLang="zh-CN">
                <a:solidFill>
                  <a:srgbClr val="000000"/>
                </a:solidFill>
                <a:ea typeface="宋体" panose="02010600030101010101" pitchFamily="2" charset="-122"/>
                <a:cs typeface="Times New Roman" panose="02020603050405020304" pitchFamily="18" charset="0"/>
              </a:rPr>
              <a:t>=4</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6×10</a:t>
            </a:r>
            <a:r>
              <a:rPr lang="en-US" altLang="zh-CN" baseline="30000">
                <a:solidFill>
                  <a:srgbClr val="000000"/>
                </a:solidFill>
                <a:ea typeface="宋体" panose="02010600030101010101" pitchFamily="2" charset="-122"/>
                <a:cs typeface="Times New Roman" panose="02020603050405020304" pitchFamily="18" charset="0"/>
              </a:rPr>
              <a:t>7</a:t>
            </a:r>
            <a:r>
              <a:rPr lang="en-US" altLang="zh-CN">
                <a:solidFill>
                  <a:srgbClr val="000000"/>
                </a:solidFill>
                <a:ea typeface="宋体" panose="02010600030101010101" pitchFamily="2" charset="-122"/>
                <a:cs typeface="Times New Roman" panose="02020603050405020304" pitchFamily="18" charset="0"/>
              </a:rPr>
              <a:t> J/kg,</a:t>
            </a:r>
            <a:r>
              <a:rPr lang="en-US" altLang="zh-CN" i="1" err="1">
                <a:solidFill>
                  <a:srgbClr val="000000"/>
                </a:solidFill>
                <a:ea typeface="宋体" panose="02010600030101010101" pitchFamily="2" charset="-122"/>
                <a:cs typeface="Times New Roman" panose="02020603050405020304" pitchFamily="18" charset="0"/>
              </a:rPr>
              <a:t>c</a:t>
            </a:r>
            <a:r>
              <a:rPr lang="zh-CN" altLang="zh-CN" baseline="-25000">
                <a:solidFill>
                  <a:srgbClr val="000000"/>
                </a:solidFill>
                <a:ea typeface="宋体" panose="02010600030101010101" pitchFamily="2" charset="-122"/>
                <a:cs typeface="Times New Roman" panose="02020603050405020304" pitchFamily="18" charset="0"/>
              </a:rPr>
              <a:t>水</a:t>
            </a:r>
            <a:r>
              <a:rPr lang="en-US" altLang="zh-CN">
                <a:solidFill>
                  <a:srgbClr val="000000"/>
                </a:solidFill>
                <a:ea typeface="宋体" panose="02010600030101010101" pitchFamily="2" charset="-122"/>
                <a:cs typeface="Times New Roman" panose="02020603050405020304" pitchFamily="18" charset="0"/>
              </a:rPr>
              <a:t>=4</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2×10</a:t>
            </a:r>
            <a:r>
              <a:rPr lang="en-US" altLang="zh-CN" baseline="30000">
                <a:solidFill>
                  <a:srgbClr val="000000"/>
                </a:solidFill>
                <a:ea typeface="宋体" panose="02010600030101010101" pitchFamily="2" charset="-122"/>
                <a:cs typeface="Times New Roman" panose="02020603050405020304" pitchFamily="18" charset="0"/>
              </a:rPr>
              <a:t>3</a:t>
            </a:r>
            <a:r>
              <a:rPr lang="en-US" altLang="zh-CN">
                <a:solidFill>
                  <a:srgbClr val="000000"/>
                </a:solidFill>
                <a:ea typeface="宋体" panose="02010600030101010101" pitchFamily="2" charset="-122"/>
                <a:cs typeface="Times New Roman" panose="02020603050405020304" pitchFamily="18" charset="0"/>
              </a:rPr>
              <a:t> J/(kg·</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5026013" y="489061"/>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4" name="矩形 3"/>
          <p:cNvSpPr/>
          <p:nvPr/>
        </p:nvSpPr>
        <p:spPr>
          <a:xfrm>
            <a:off x="1041189" y="2231975"/>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压缩</a:t>
            </a:r>
            <a:endParaRPr lang="zh-CN" altLang="en-US"/>
          </a:p>
        </p:txBody>
      </p:sp>
      <p:sp>
        <p:nvSpPr>
          <p:cNvPr id="5" name="矩形 4"/>
          <p:cNvSpPr/>
          <p:nvPr/>
        </p:nvSpPr>
        <p:spPr>
          <a:xfrm>
            <a:off x="4608909" y="2843825"/>
            <a:ext cx="595035" cy="584775"/>
          </a:xfrm>
          <a:prstGeom prst="rect">
            <a:avLst/>
          </a:prstGeom>
        </p:spPr>
        <p:txBody>
          <a:bodyPr wrap="none">
            <a:spAutoFit/>
          </a:bodyPr>
          <a:lstStyle/>
          <a:p>
            <a:r>
              <a:rPr lang="en-US" altLang="zh-CN" smtClean="0">
                <a:ea typeface="宋体" panose="02010600030101010101" pitchFamily="2" charset="-122"/>
              </a:rPr>
              <a:t>30</a:t>
            </a:r>
            <a:endParaRPr lang="zh-CN" altLang="en-US"/>
          </a:p>
        </p:txBody>
      </p:sp>
      <p:sp>
        <p:nvSpPr>
          <p:cNvPr id="6" name="矩形 5"/>
          <p:cNvSpPr/>
          <p:nvPr/>
        </p:nvSpPr>
        <p:spPr>
          <a:xfrm>
            <a:off x="3024733" y="3408936"/>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非清洁</a:t>
            </a:r>
            <a:endParaRPr lang="zh-CN" altLang="en-US"/>
          </a:p>
        </p:txBody>
      </p:sp>
      <p:sp>
        <p:nvSpPr>
          <p:cNvPr id="7" name="矩形 6"/>
          <p:cNvSpPr/>
          <p:nvPr/>
        </p:nvSpPr>
        <p:spPr>
          <a:xfrm>
            <a:off x="634453" y="4597286"/>
            <a:ext cx="1861407" cy="584775"/>
          </a:xfrm>
          <a:prstGeom prst="rect">
            <a:avLst/>
          </a:prstGeom>
        </p:spPr>
        <p:txBody>
          <a:bodyPr wrap="none">
            <a:spAutoFit/>
          </a:bodyPr>
          <a:lstStyle/>
          <a:p>
            <a:r>
              <a:rPr lang="en-US" altLang="zh-CN">
                <a:ea typeface="宋体" panose="02010600030101010101" pitchFamily="2" charset="-122"/>
              </a:rPr>
              <a:t>9</a:t>
            </a:r>
            <a:r>
              <a:rPr lang="en-US" altLang="zh-CN" i="1">
                <a:ea typeface="宋体" panose="02010600030101010101" pitchFamily="2" charset="-122"/>
              </a:rPr>
              <a:t>.</a:t>
            </a:r>
            <a:r>
              <a:rPr lang="en-US" altLang="zh-CN">
                <a:ea typeface="宋体" panose="02010600030101010101" pitchFamily="2" charset="-122"/>
              </a:rPr>
              <a:t>66×10</a:t>
            </a:r>
            <a:r>
              <a:rPr lang="en-US" altLang="zh-CN" baseline="30000">
                <a:ea typeface="宋体" panose="02010600030101010101" pitchFamily="2" charset="-122"/>
              </a:rPr>
              <a:t>6</a:t>
            </a:r>
            <a:endParaRPr lang="zh-CN" altLang="en-US"/>
          </a:p>
        </p:txBody>
      </p:sp>
      <p:sp>
        <p:nvSpPr>
          <p:cNvPr id="8" name="矩形 7"/>
          <p:cNvSpPr/>
          <p:nvPr/>
        </p:nvSpPr>
        <p:spPr>
          <a:xfrm>
            <a:off x="3663943" y="5177322"/>
            <a:ext cx="902811" cy="584775"/>
          </a:xfrm>
          <a:prstGeom prst="rect">
            <a:avLst/>
          </a:prstGeom>
        </p:spPr>
        <p:txBody>
          <a:bodyPr wrap="none">
            <a:spAutoFit/>
          </a:bodyPr>
          <a:lstStyle/>
          <a:p>
            <a:r>
              <a:rPr lang="en-US" altLang="zh-CN">
                <a:ea typeface="宋体" panose="02010600030101010101" pitchFamily="2" charset="-122"/>
              </a:rPr>
              <a:t>57</a:t>
            </a:r>
            <a:r>
              <a:rPr lang="en-US" altLang="zh-CN" i="1">
                <a:ea typeface="宋体" panose="02010600030101010101" pitchFamily="2" charset="-122"/>
              </a:rPr>
              <a:t>.</a:t>
            </a:r>
            <a:r>
              <a:rPr lang="en-US" altLang="zh-CN">
                <a:ea typeface="宋体" panose="02010600030101010101" pitchFamily="2" charset="-122"/>
              </a:rPr>
              <a:t>5</a:t>
            </a:r>
            <a:endParaRPr lang="zh-CN" altLang="en-US"/>
          </a:p>
        </p:txBody>
      </p:sp>
    </p:spTree>
    <p:extLst>
      <p:ext uri="{BB962C8B-B14F-4D97-AF65-F5344CB8AC3E}">
        <p14:creationId xmlns:p14="http://schemas.microsoft.com/office/powerpoint/2010/main" val="186429215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834327"/>
            <a:ext cx="10807700" cy="4772460"/>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宋体" panose="02010600030101010101" pitchFamily="2" charset="-122"/>
                <a:cs typeface="Times New Roman" panose="02020603050405020304" pitchFamily="18" charset="0"/>
              </a:rPr>
              <a:t>年被称为</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元年</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目前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全球运营商正在紧锣密鼓地进行</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商用部署</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据媒体报道</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截至</a:t>
            </a: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11</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全球已有</a:t>
            </a:r>
            <a:r>
              <a:rPr lang="en-US" altLang="zh-CN">
                <a:solidFill>
                  <a:srgbClr val="000000"/>
                </a:solidFill>
                <a:ea typeface="宋体" panose="02010600030101010101" pitchFamily="2" charset="-122"/>
                <a:cs typeface="Times New Roman" panose="02020603050405020304" pitchFamily="18" charset="0"/>
              </a:rPr>
              <a:t>182</a:t>
            </a:r>
            <a:r>
              <a:rPr lang="zh-CN" altLang="zh-CN">
                <a:solidFill>
                  <a:srgbClr val="000000"/>
                </a:solidFill>
                <a:ea typeface="宋体" panose="02010600030101010101" pitchFamily="2" charset="-122"/>
                <a:cs typeface="Times New Roman" panose="02020603050405020304" pitchFamily="18" charset="0"/>
              </a:rPr>
              <a:t>个运营商在</a:t>
            </a:r>
            <a:r>
              <a:rPr lang="en-US" altLang="zh-CN">
                <a:solidFill>
                  <a:srgbClr val="000000"/>
                </a:solidFill>
                <a:ea typeface="宋体" panose="02010600030101010101" pitchFamily="2" charset="-122"/>
                <a:cs typeface="Times New Roman" panose="02020603050405020304" pitchFamily="18" charset="0"/>
              </a:rPr>
              <a:t>78</a:t>
            </a:r>
            <a:r>
              <a:rPr lang="zh-CN" altLang="zh-CN">
                <a:solidFill>
                  <a:srgbClr val="000000"/>
                </a:solidFill>
                <a:ea typeface="宋体" panose="02010600030101010101" pitchFamily="2" charset="-122"/>
                <a:cs typeface="Times New Roman" panose="02020603050405020304" pitchFamily="18" charset="0"/>
              </a:rPr>
              <a:t>个国家进行了</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试验、部署和投资</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根据中国移动、中国联通和中国电信三大运营商的规划</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中国计划到</a:t>
            </a:r>
            <a:r>
              <a:rPr lang="en-US" altLang="zh-CN">
                <a:solidFill>
                  <a:srgbClr val="000000"/>
                </a:solidFill>
                <a:ea typeface="宋体" panose="02010600030101010101" pitchFamily="2" charset="-122"/>
                <a:cs typeface="Times New Roman" panose="02020603050405020304" pitchFamily="18" charset="0"/>
              </a:rPr>
              <a:t>2020</a:t>
            </a:r>
            <a:r>
              <a:rPr lang="zh-CN" altLang="zh-CN">
                <a:solidFill>
                  <a:srgbClr val="000000"/>
                </a:solidFill>
                <a:ea typeface="宋体" panose="02010600030101010101" pitchFamily="2" charset="-122"/>
                <a:cs typeface="Times New Roman" panose="02020603050405020304" pitchFamily="18" charset="0"/>
              </a:rPr>
              <a:t>年实现</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网络正式商用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迄今为止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每一代移动通信技术都带来了网速和数据流量方面的进步</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网络技术同样将极大地提高网速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从而使汽车自动驾驶或远程手术都变为现实</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与此同时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它还将打破扩增实境和虚拟实境的界限</a:t>
            </a:r>
            <a:r>
              <a:rPr lang="en-US" altLang="zh-CN" smtClean="0">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39901726"/>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595455"/>
            <a:ext cx="10807700" cy="1817805"/>
          </a:xfrm>
          <a:prstGeom prst="rect">
            <a:avLst/>
          </a:prstGeom>
        </p:spPr>
        <p:txBody>
          <a:bodyPr>
            <a:spAutoFit/>
          </a:bodyPr>
          <a:lstStyle/>
          <a:p>
            <a:pPr>
              <a:lnSpc>
                <a:spcPct val="120000"/>
              </a:lnSpc>
              <a:spcAft>
                <a:spcPct val="0"/>
              </a:spcAft>
              <a:tabLst>
                <a:tab pos="1029335"/>
                <a:tab pos="1850390"/>
                <a:tab pos="2538095"/>
                <a:tab pos="3221990"/>
              </a:tabLst>
            </a:pPr>
            <a:r>
              <a:rPr lang="zh-CN" altLang="zh-CN">
                <a:solidFill>
                  <a:srgbClr val="000000"/>
                </a:solidFill>
                <a:ea typeface="宋体" panose="02010600030101010101" pitchFamily="2" charset="-122"/>
                <a:cs typeface="Times New Roman" panose="02020603050405020304" pitchFamily="18" charset="0"/>
              </a:rPr>
              <a:t>借助</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网络可以使大量感应器同时工作</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从而使服务变得更加</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智能化</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比如</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它可以帮助人们更好地协调路况或者自动通知管理部门哪一个垃圾筒应该清理了</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3" name="图片 2"/>
          <p:cNvPicPr>
            <a:picLocks noChangeAspect="1"/>
          </p:cNvPicPr>
          <p:nvPr/>
        </p:nvPicPr>
        <p:blipFill>
          <a:blip r:embed="rId2"/>
          <a:stretch>
            <a:fillRect/>
          </a:stretch>
        </p:blipFill>
        <p:spPr>
          <a:xfrm>
            <a:off x="361950" y="2537726"/>
            <a:ext cx="10807700" cy="3494537"/>
          </a:xfrm>
          <a:prstGeom prst="rect">
            <a:avLst/>
          </a:prstGeom>
        </p:spPr>
      </p:pic>
    </p:spTree>
    <p:extLst>
      <p:ext uri="{BB962C8B-B14F-4D97-AF65-F5344CB8AC3E}">
        <p14:creationId xmlns:p14="http://schemas.microsoft.com/office/powerpoint/2010/main" val="1712985143"/>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603168"/>
            <a:ext cx="10807700" cy="5363391"/>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无线通信主要是将要传输的信号加载在电磁波上进行传播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将待传输的信号加载到高频振荡信号上的过程称为</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网络技术能极大地提高网速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主要是通过提高载波的</a:t>
            </a:r>
            <a:r>
              <a:rPr lang="en-US" altLang="zh-CN">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电磁波在真空中的传播速度为</a:t>
            </a:r>
            <a:r>
              <a:rPr lang="en-US" altLang="zh-CN">
                <a:solidFill>
                  <a:srgbClr val="000000"/>
                </a:solidFill>
                <a:ea typeface="宋体" panose="02010600030101010101" pitchFamily="2" charset="-122"/>
                <a:cs typeface="Times New Roman" panose="02020603050405020304" pitchFamily="18" charset="0"/>
              </a:rPr>
              <a:t>____________,28 GHz</a:t>
            </a:r>
            <a:r>
              <a:rPr lang="zh-CN" altLang="zh-CN">
                <a:solidFill>
                  <a:srgbClr val="000000"/>
                </a:solidFill>
                <a:ea typeface="宋体" panose="02010600030101010101" pitchFamily="2" charset="-122"/>
                <a:cs typeface="Times New Roman" panose="02020603050405020304" pitchFamily="18" charset="0"/>
              </a:rPr>
              <a:t>的</a:t>
            </a:r>
            <a:r>
              <a:rPr lang="en-US" altLang="zh-CN">
                <a:solidFill>
                  <a:srgbClr val="000000"/>
                </a:solidFill>
                <a:ea typeface="宋体" panose="02010600030101010101" pitchFamily="2" charset="-122"/>
                <a:cs typeface="Times New Roman" panose="02020603050405020304" pitchFamily="18" charset="0"/>
              </a:rPr>
              <a:t>5G</a:t>
            </a:r>
            <a:r>
              <a:rPr lang="zh-CN" altLang="zh-CN">
                <a:solidFill>
                  <a:srgbClr val="000000"/>
                </a:solidFill>
                <a:ea typeface="宋体" panose="02010600030101010101" pitchFamily="2" charset="-122"/>
                <a:cs typeface="Times New Roman" panose="02020603050405020304" pitchFamily="18" charset="0"/>
              </a:rPr>
              <a:t>载波对应的波长约为</a:t>
            </a:r>
            <a:r>
              <a:rPr lang="en-US" altLang="zh-CN">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水下接收信号时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电磁波从真空中进入水中传播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其传播频率</a:t>
            </a:r>
            <a:r>
              <a:rPr lang="en-US" altLang="zh-CN" smtClean="0">
                <a:solidFill>
                  <a:srgbClr val="000000"/>
                </a:solidFill>
                <a:ea typeface="宋体" panose="02010600030101010101" pitchFamily="2" charset="-122"/>
                <a:cs typeface="Times New Roman" panose="02020603050405020304" pitchFamily="18" charset="0"/>
              </a:rPr>
              <a:t>________(</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变大</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变小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不变</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波长</a:t>
            </a:r>
            <a:r>
              <a:rPr lang="en-US" altLang="zh-CN" smtClean="0">
                <a:solidFill>
                  <a:srgbClr val="000000"/>
                </a:solidFill>
                <a:ea typeface="宋体" panose="02010600030101010101" pitchFamily="2" charset="-122"/>
                <a:cs typeface="Times New Roman" panose="02020603050405020304" pitchFamily="18" charset="0"/>
              </a:rPr>
              <a:t>________(</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变大</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变小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不变</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1008509" y="1819591"/>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调制</a:t>
            </a:r>
            <a:endParaRPr lang="zh-CN" altLang="en-US"/>
          </a:p>
        </p:txBody>
      </p:sp>
      <p:sp>
        <p:nvSpPr>
          <p:cNvPr id="4" name="矩形 3"/>
          <p:cNvSpPr/>
          <p:nvPr/>
        </p:nvSpPr>
        <p:spPr>
          <a:xfrm>
            <a:off x="2683341" y="2394534"/>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频率</a:t>
            </a:r>
            <a:endParaRPr lang="zh-CN" altLang="en-US"/>
          </a:p>
        </p:txBody>
      </p:sp>
      <p:sp>
        <p:nvSpPr>
          <p:cNvPr id="5" name="矩形 4"/>
          <p:cNvSpPr/>
          <p:nvPr/>
        </p:nvSpPr>
        <p:spPr>
          <a:xfrm>
            <a:off x="6398261" y="2989141"/>
            <a:ext cx="2066591" cy="584775"/>
          </a:xfrm>
          <a:prstGeom prst="rect">
            <a:avLst/>
          </a:prstGeom>
        </p:spPr>
        <p:txBody>
          <a:bodyPr wrap="none">
            <a:spAutoFit/>
          </a:bodyPr>
          <a:lstStyle/>
          <a:p>
            <a:r>
              <a:rPr lang="en-US" altLang="zh-CN">
                <a:ea typeface="宋体" panose="02010600030101010101" pitchFamily="2" charset="-122"/>
              </a:rPr>
              <a:t>3×10</a:t>
            </a:r>
            <a:r>
              <a:rPr lang="en-US" altLang="zh-CN" baseline="30000">
                <a:ea typeface="宋体" panose="02010600030101010101" pitchFamily="2" charset="-122"/>
              </a:rPr>
              <a:t>8</a:t>
            </a:r>
            <a:r>
              <a:rPr lang="en-US" altLang="zh-CN">
                <a:ea typeface="宋体" panose="02010600030101010101" pitchFamily="2" charset="-122"/>
              </a:rPr>
              <a:t> m/s</a:t>
            </a:r>
            <a:endParaRPr lang="zh-CN" altLang="en-US"/>
          </a:p>
        </p:txBody>
      </p:sp>
      <p:sp>
        <p:nvSpPr>
          <p:cNvPr id="6" name="矩形 5"/>
          <p:cNvSpPr/>
          <p:nvPr/>
        </p:nvSpPr>
        <p:spPr>
          <a:xfrm>
            <a:off x="4464893" y="3573916"/>
            <a:ext cx="1688283" cy="584775"/>
          </a:xfrm>
          <a:prstGeom prst="rect">
            <a:avLst/>
          </a:prstGeom>
        </p:spPr>
        <p:txBody>
          <a:bodyPr wrap="none">
            <a:spAutoFit/>
          </a:bodyPr>
          <a:lstStyle/>
          <a:p>
            <a:r>
              <a:rPr lang="en-US" altLang="zh-CN">
                <a:ea typeface="宋体" panose="02010600030101010101" pitchFamily="2" charset="-122"/>
              </a:rPr>
              <a:t>10.7 mm</a:t>
            </a:r>
            <a:endParaRPr lang="zh-CN" altLang="en-US"/>
          </a:p>
        </p:txBody>
      </p:sp>
      <p:sp>
        <p:nvSpPr>
          <p:cNvPr id="7" name="矩形 6"/>
          <p:cNvSpPr/>
          <p:nvPr/>
        </p:nvSpPr>
        <p:spPr>
          <a:xfrm>
            <a:off x="1152525" y="4733711"/>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不变</a:t>
            </a:r>
            <a:endParaRPr lang="zh-CN" altLang="en-US"/>
          </a:p>
        </p:txBody>
      </p:sp>
      <p:sp>
        <p:nvSpPr>
          <p:cNvPr id="8" name="矩形 7"/>
          <p:cNvSpPr/>
          <p:nvPr/>
        </p:nvSpPr>
        <p:spPr>
          <a:xfrm>
            <a:off x="8886877" y="4733712"/>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变</a:t>
            </a:r>
            <a:r>
              <a:rPr lang="zh-CN" altLang="zh-CN" smtClean="0">
                <a:ea typeface="宋体" panose="02010600030101010101" pitchFamily="2" charset="-122"/>
                <a:cs typeface="Times New Roman" panose="02020603050405020304" pitchFamily="18" charset="0"/>
              </a:rPr>
              <a:t>小</a:t>
            </a:r>
            <a:endParaRPr lang="zh-CN" altLang="en-US"/>
          </a:p>
        </p:txBody>
      </p:sp>
    </p:spTree>
    <p:extLst>
      <p:ext uri="{BB962C8B-B14F-4D97-AF65-F5344CB8AC3E}">
        <p14:creationId xmlns:p14="http://schemas.microsoft.com/office/powerpoint/2010/main" val="2555728239"/>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511895"/>
            <a:ext cx="10807700" cy="1865126"/>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(4)5G</a:t>
            </a:r>
            <a:r>
              <a:rPr lang="zh-CN" altLang="zh-CN">
                <a:solidFill>
                  <a:srgbClr val="000000"/>
                </a:solidFill>
                <a:ea typeface="宋体" panose="02010600030101010101" pitchFamily="2" charset="-122"/>
                <a:cs typeface="Times New Roman" panose="02020603050405020304" pitchFamily="18" charset="0"/>
              </a:rPr>
              <a:t>时代将需要布设很多小型的通信基站在我们身边</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如路灯杆、广告灯箱、楼宇内部的天花板等</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这么做的原因是什么</a:t>
            </a:r>
            <a:r>
              <a:rPr lang="en-US" altLang="zh-CN" smtClean="0">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a:spLocks noChangeAspect="1"/>
          </p:cNvSpPr>
          <p:nvPr/>
        </p:nvSpPr>
        <p:spPr>
          <a:xfrm>
            <a:off x="361950" y="3357357"/>
            <a:ext cx="10807700" cy="1226874"/>
          </a:xfrm>
          <a:prstGeom prst="rect">
            <a:avLst/>
          </a:prstGeom>
        </p:spPr>
        <p:txBody>
          <a:bodyPr>
            <a:spAutoFit/>
          </a:bodyPr>
          <a:lstStyle/>
          <a:p>
            <a:pPr>
              <a:lnSpc>
                <a:spcPct val="120000"/>
              </a:lnSpc>
              <a:spcAft>
                <a:spcPct val="0"/>
              </a:spcAft>
              <a:tabLst>
                <a:tab pos="1029335"/>
                <a:tab pos="1850390"/>
                <a:tab pos="2538095"/>
                <a:tab pos="3221990"/>
              </a:tabLst>
            </a:pPr>
            <a:r>
              <a:rPr lang="en-US" altLang="zh-CN">
                <a:ea typeface="宋体" panose="02010600030101010101" pitchFamily="2" charset="-122"/>
                <a:cs typeface="Times New Roman" panose="02020603050405020304" pitchFamily="18" charset="0"/>
              </a:rPr>
              <a:t>5G</a:t>
            </a:r>
            <a:r>
              <a:rPr lang="zh-CN" altLang="zh-CN">
                <a:ea typeface="宋体" panose="02010600030101010101" pitchFamily="2" charset="-122"/>
                <a:cs typeface="Times New Roman" panose="02020603050405020304" pitchFamily="18" charset="0"/>
              </a:rPr>
              <a:t>信号采用了高频段</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容易衰减</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传输距离大幅缩短</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覆盖能力减弱</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095063523"/>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阅读短文</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回答问题</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zh-CN">
                <a:solidFill>
                  <a:srgbClr val="000000"/>
                </a:solidFill>
                <a:ea typeface="宋体" panose="02010600030101010101" pitchFamily="2" charset="-122"/>
                <a:cs typeface="Times New Roman" panose="02020603050405020304" pitchFamily="18" charset="0"/>
              </a:rPr>
              <a:t>中国北斗卫星导航系统是继美国</a:t>
            </a:r>
            <a:r>
              <a:rPr lang="en-US" altLang="zh-CN">
                <a:solidFill>
                  <a:srgbClr val="000000"/>
                </a:solidFill>
                <a:ea typeface="宋体" panose="02010600030101010101" pitchFamily="2" charset="-122"/>
                <a:cs typeface="Times New Roman" panose="02020603050405020304" pitchFamily="18" charset="0"/>
              </a:rPr>
              <a:t>GPS</a:t>
            </a:r>
            <a:r>
              <a:rPr lang="zh-CN" altLang="zh-CN">
                <a:solidFill>
                  <a:srgbClr val="000000"/>
                </a:solidFill>
                <a:ea typeface="宋体" panose="02010600030101010101" pitchFamily="2" charset="-122"/>
                <a:cs typeface="Times New Roman" panose="02020603050405020304" pitchFamily="18" charset="0"/>
              </a:rPr>
              <a:t>、俄罗斯格洛纳斯、欧洲伽利略之后的全球第四大卫星导航系统</a:t>
            </a:r>
            <a:r>
              <a:rPr lang="en-US" altLang="zh-CN">
                <a:solidFill>
                  <a:srgbClr val="000000"/>
                </a:solidFill>
                <a:ea typeface="宋体" panose="02010600030101010101" pitchFamily="2" charset="-122"/>
                <a:cs typeface="Times New Roman" panose="02020603050405020304" pitchFamily="18" charset="0"/>
              </a:rPr>
              <a:t>.2012</a:t>
            </a:r>
            <a:r>
              <a:rPr lang="zh-CN" altLang="zh-CN">
                <a:solidFill>
                  <a:srgbClr val="000000"/>
                </a:solidFill>
                <a:ea typeface="宋体" panose="02010600030101010101" pitchFamily="2"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12</a:t>
            </a:r>
            <a:r>
              <a:rPr lang="zh-CN" altLang="zh-CN">
                <a:solidFill>
                  <a:srgbClr val="000000"/>
                </a:solidFill>
                <a:ea typeface="宋体" panose="02010600030101010101" pitchFamily="2"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27</a:t>
            </a:r>
            <a:r>
              <a:rPr lang="zh-CN" altLang="zh-CN">
                <a:solidFill>
                  <a:srgbClr val="000000"/>
                </a:solidFill>
                <a:ea typeface="宋体" panose="02010600030101010101" pitchFamily="2"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我国自行研制的全球卫星定位与通信系统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北斗卫星导航系统</a:t>
            </a:r>
            <a:r>
              <a:rPr lang="en-US" altLang="zh-CN">
                <a:solidFill>
                  <a:srgbClr val="000000"/>
                </a:solidFill>
                <a:ea typeface="宋体" panose="02010600030101010101" pitchFamily="2" charset="-122"/>
                <a:cs typeface="Times New Roman" panose="02020603050405020304" pitchFamily="18" charset="0"/>
              </a:rPr>
              <a:t>(BDS)</a:t>
            </a:r>
            <a:r>
              <a:rPr lang="zh-CN" altLang="zh-CN">
                <a:solidFill>
                  <a:srgbClr val="000000"/>
                </a:solidFill>
                <a:ea typeface="宋体" panose="02010600030101010101" pitchFamily="2" charset="-122"/>
                <a:cs typeface="Times New Roman" panose="02020603050405020304" pitchFamily="18" charset="0"/>
              </a:rPr>
              <a:t>正式对外运营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这是继美国的全球</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zh-CN">
                <a:solidFill>
                  <a:srgbClr val="000000"/>
                </a:solidFill>
                <a:ea typeface="宋体" panose="02010600030101010101" pitchFamily="2" charset="-122"/>
                <a:cs typeface="Times New Roman" panose="02020603050405020304" pitchFamily="18" charset="0"/>
              </a:rPr>
              <a:t>定位系统</a:t>
            </a:r>
            <a:r>
              <a:rPr lang="en-US" altLang="zh-CN">
                <a:solidFill>
                  <a:srgbClr val="000000"/>
                </a:solidFill>
                <a:ea typeface="宋体" panose="02010600030101010101" pitchFamily="2" charset="-122"/>
                <a:cs typeface="Times New Roman" panose="02020603050405020304" pitchFamily="18" charset="0"/>
              </a:rPr>
              <a:t>(GPS)</a:t>
            </a:r>
            <a:r>
              <a:rPr lang="zh-CN" altLang="zh-CN">
                <a:solidFill>
                  <a:srgbClr val="000000"/>
                </a:solidFill>
                <a:ea typeface="宋体" panose="02010600030101010101" pitchFamily="2" charset="-122"/>
                <a:cs typeface="Times New Roman" panose="02020603050405020304" pitchFamily="18" charset="0"/>
              </a:rPr>
              <a:t>和俄罗斯的</a:t>
            </a:r>
            <a:r>
              <a:rPr lang="en-US" altLang="zh-CN">
                <a:solidFill>
                  <a:srgbClr val="000000"/>
                </a:solidFill>
                <a:ea typeface="宋体" panose="02010600030101010101" pitchFamily="2" charset="-122"/>
                <a:cs typeface="Times New Roman" panose="02020603050405020304" pitchFamily="18" charset="0"/>
              </a:rPr>
              <a:t>GLONASS</a:t>
            </a:r>
            <a:r>
              <a:rPr lang="zh-CN" altLang="zh-CN">
                <a:solidFill>
                  <a:srgbClr val="000000"/>
                </a:solidFill>
                <a:ea typeface="宋体" panose="02010600030101010101" pitchFamily="2" charset="-122"/>
                <a:cs typeface="Times New Roman" panose="02020603050405020304" pitchFamily="18" charset="0"/>
              </a:rPr>
              <a:t>之后第三个成熟的卫星导航系统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从此中国不再受制于美国的</a:t>
            </a:r>
            <a:r>
              <a:rPr lang="en-US" altLang="zh-CN">
                <a:solidFill>
                  <a:srgbClr val="000000"/>
                </a:solidFill>
                <a:ea typeface="宋体" panose="02010600030101010101" pitchFamily="2" charset="-122"/>
                <a:cs typeface="Times New Roman" panose="02020603050405020304" pitchFamily="18" charset="0"/>
              </a:rPr>
              <a:t>GPS</a:t>
            </a:r>
            <a:r>
              <a:rPr lang="zh-CN" altLang="zh-CN">
                <a:solidFill>
                  <a:srgbClr val="000000"/>
                </a:solidFill>
                <a:ea typeface="宋体" panose="02010600030101010101" pitchFamily="2" charset="-122"/>
                <a:cs typeface="Times New Roman" panose="02020603050405020304" pitchFamily="18" charset="0"/>
              </a:rPr>
              <a:t>系统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显示了我国强大的科技实力</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北斗卫星导航系统如图</a:t>
            </a: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所示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系统的空间端由</a:t>
            </a:r>
            <a:r>
              <a:rPr lang="en-US" altLang="zh-CN">
                <a:solidFill>
                  <a:srgbClr val="000000"/>
                </a:solidFill>
                <a:ea typeface="宋体" panose="02010600030101010101" pitchFamily="2" charset="-122"/>
                <a:cs typeface="Times New Roman" panose="02020603050405020304" pitchFamily="18" charset="0"/>
              </a:rPr>
              <a:t>5</a:t>
            </a:r>
            <a:r>
              <a:rPr lang="zh-CN" altLang="zh-CN">
                <a:solidFill>
                  <a:srgbClr val="000000"/>
                </a:solidFill>
                <a:ea typeface="宋体" panose="02010600030101010101" pitchFamily="2" charset="-122"/>
                <a:cs typeface="Times New Roman" panose="02020603050405020304" pitchFamily="18" charset="0"/>
              </a:rPr>
              <a:t>颗静止轨道卫星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地球同步卫星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和</a:t>
            </a:r>
            <a:r>
              <a:rPr lang="en-US" altLang="zh-CN">
                <a:solidFill>
                  <a:srgbClr val="000000"/>
                </a:solidFill>
                <a:ea typeface="宋体" panose="02010600030101010101" pitchFamily="2" charset="-122"/>
                <a:cs typeface="Times New Roman" panose="02020603050405020304" pitchFamily="18" charset="0"/>
              </a:rPr>
              <a:t>30</a:t>
            </a:r>
            <a:r>
              <a:rPr lang="zh-CN" altLang="zh-CN">
                <a:solidFill>
                  <a:srgbClr val="000000"/>
                </a:solidFill>
                <a:ea typeface="宋体" panose="02010600030101010101" pitchFamily="2" charset="-122"/>
                <a:cs typeface="Times New Roman" panose="02020603050405020304" pitchFamily="18" charset="0"/>
              </a:rPr>
              <a:t>颗非静止轨道卫星组成</a:t>
            </a:r>
            <a:r>
              <a:rPr lang="en-US" altLang="zh-CN">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49581354"/>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图片 1"/>
          <p:cNvPicPr>
            <a:picLocks noChangeAspect="1"/>
          </p:cNvPicPr>
          <p:nvPr/>
        </p:nvPicPr>
        <p:blipFill>
          <a:blip r:embed="rId2"/>
          <a:stretch>
            <a:fillRect/>
          </a:stretch>
        </p:blipFill>
        <p:spPr>
          <a:xfrm>
            <a:off x="3185285" y="527343"/>
            <a:ext cx="5151505" cy="2168539"/>
          </a:xfrm>
          <a:prstGeom prst="rect">
            <a:avLst/>
          </a:prstGeom>
        </p:spPr>
      </p:pic>
      <p:sp>
        <p:nvSpPr>
          <p:cNvPr id="3" name="矩形 2"/>
          <p:cNvSpPr>
            <a:spLocks noChangeAspect="1"/>
          </p:cNvSpPr>
          <p:nvPr/>
        </p:nvSpPr>
        <p:spPr>
          <a:xfrm>
            <a:off x="361950" y="2693489"/>
            <a:ext cx="10807700" cy="3590598"/>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每颗地球同步卫星都是在相对于地面某一固定高度的圆周上运行的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若在这个圆周上均匀放</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颗同步卫星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它们发送的微波信号几乎可覆盖全球</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如图</a:t>
            </a: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所示为我国自行研制的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北斗一号系统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示意图</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该系统在传递信息过程中主要</a:t>
            </a:r>
            <a:r>
              <a:rPr lang="zh-CN" altLang="zh-CN" smtClean="0">
                <a:solidFill>
                  <a:srgbClr val="000000"/>
                </a:solidFill>
                <a:ea typeface="宋体" panose="02010600030101010101" pitchFamily="2" charset="-122"/>
                <a:cs typeface="Times New Roman" panose="02020603050405020304" pitchFamily="18" charset="0"/>
              </a:rPr>
              <a:t>依靠</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次声波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光导纤维</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4" name="矩形 3"/>
          <p:cNvSpPr/>
          <p:nvPr/>
        </p:nvSpPr>
        <p:spPr>
          <a:xfrm>
            <a:off x="7675443" y="3331759"/>
            <a:ext cx="389850" cy="584775"/>
          </a:xfrm>
          <a:prstGeom prst="rect">
            <a:avLst/>
          </a:prstGeom>
        </p:spPr>
        <p:txBody>
          <a:bodyPr wrap="none">
            <a:spAutoFit/>
          </a:bodyPr>
          <a:lstStyle/>
          <a:p>
            <a:r>
              <a:rPr lang="en-US" altLang="zh-CN">
                <a:ea typeface="宋体" panose="02010600030101010101" pitchFamily="2" charset="-122"/>
              </a:rPr>
              <a:t>3</a:t>
            </a:r>
            <a:endParaRPr lang="zh-CN" altLang="en-US"/>
          </a:p>
        </p:txBody>
      </p:sp>
      <p:sp>
        <p:nvSpPr>
          <p:cNvPr id="6" name="矩形 5"/>
          <p:cNvSpPr/>
          <p:nvPr/>
        </p:nvSpPr>
        <p:spPr>
          <a:xfrm>
            <a:off x="6458269" y="5112295"/>
            <a:ext cx="481222" cy="584775"/>
          </a:xfrm>
          <a:prstGeom prst="rect">
            <a:avLst/>
          </a:prstGeom>
        </p:spPr>
        <p:txBody>
          <a:bodyPr wrap="none">
            <a:spAutoFit/>
          </a:bodyPr>
          <a:lstStyle/>
          <a:p>
            <a:r>
              <a:rPr lang="en-US" altLang="zh-CN" smtClean="0">
                <a:ea typeface="宋体" panose="02010600030101010101" pitchFamily="2" charset="-122"/>
              </a:rPr>
              <a:t>C</a:t>
            </a:r>
            <a:endParaRPr lang="zh-CN" altLang="en-US"/>
          </a:p>
        </p:txBody>
      </p:sp>
    </p:spTree>
    <p:extLst>
      <p:ext uri="{BB962C8B-B14F-4D97-AF65-F5344CB8AC3E}">
        <p14:creationId xmlns:p14="http://schemas.microsoft.com/office/powerpoint/2010/main" val="1874813420"/>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598740"/>
            <a:ext cx="10807700" cy="2999667"/>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地球同步卫星距离地球的高度约为</a:t>
            </a:r>
            <a:r>
              <a:rPr lang="en-US" altLang="zh-CN">
                <a:solidFill>
                  <a:srgbClr val="000000"/>
                </a:solidFill>
                <a:ea typeface="宋体" panose="02010600030101010101" pitchFamily="2" charset="-122"/>
                <a:cs typeface="Times New Roman" panose="02020603050405020304" pitchFamily="18" charset="0"/>
              </a:rPr>
              <a:t>36 000 km,</a:t>
            </a:r>
            <a:r>
              <a:rPr lang="zh-CN" altLang="zh-CN">
                <a:solidFill>
                  <a:srgbClr val="000000"/>
                </a:solidFill>
                <a:ea typeface="宋体" panose="02010600030101010101" pitchFamily="2" charset="-122"/>
                <a:cs typeface="Times New Roman" panose="02020603050405020304" pitchFamily="18" charset="0"/>
              </a:rPr>
              <a:t>电磁波以光速传播</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c</a:t>
            </a: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0×10</a:t>
            </a:r>
            <a:r>
              <a:rPr lang="en-US" altLang="zh-CN" baseline="30000">
                <a:solidFill>
                  <a:srgbClr val="000000"/>
                </a:solidFill>
                <a:ea typeface="宋体" panose="02010600030101010101" pitchFamily="2" charset="-122"/>
                <a:cs typeface="Times New Roman" panose="02020603050405020304" pitchFamily="18" charset="0"/>
              </a:rPr>
              <a:t>8</a:t>
            </a:r>
            <a:r>
              <a:rPr lang="en-US" altLang="zh-CN">
                <a:solidFill>
                  <a:srgbClr val="000000"/>
                </a:solidFill>
                <a:ea typeface="宋体" panose="02010600030101010101" pitchFamily="2" charset="-122"/>
                <a:cs typeface="Times New Roman" panose="02020603050405020304" pitchFamily="18" charset="0"/>
              </a:rPr>
              <a:t> m/s),</a:t>
            </a:r>
            <a:r>
              <a:rPr lang="zh-CN" altLang="zh-CN">
                <a:solidFill>
                  <a:srgbClr val="000000"/>
                </a:solidFill>
                <a:ea typeface="宋体" panose="02010600030101010101" pitchFamily="2" charset="-122"/>
                <a:cs typeface="Times New Roman" panose="02020603050405020304" pitchFamily="18" charset="0"/>
              </a:rPr>
              <a:t>导航过程中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北斗卫星导航系统的静止轨道卫星发出的信号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最快约经过</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s</a:t>
            </a:r>
            <a:r>
              <a:rPr lang="zh-CN" altLang="zh-CN">
                <a:solidFill>
                  <a:srgbClr val="000000"/>
                </a:solidFill>
                <a:ea typeface="宋体" panose="02010600030101010101" pitchFamily="2" charset="-122"/>
                <a:cs typeface="Times New Roman" panose="02020603050405020304" pitchFamily="18" charset="0"/>
              </a:rPr>
              <a:t>即可传到地面</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zh-CN" altLang="zh-CN">
                <a:solidFill>
                  <a:srgbClr val="000000"/>
                </a:solidFill>
                <a:ea typeface="宋体" panose="02010600030101010101" pitchFamily="2" charset="-122"/>
                <a:cs typeface="Times New Roman" panose="02020603050405020304" pitchFamily="18" charset="0"/>
              </a:rPr>
              <a:t>地球同步卫星的用途有</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答出一种即可</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7355045" y="2825849"/>
            <a:ext cx="902811" cy="584775"/>
          </a:xfrm>
          <a:prstGeom prst="rect">
            <a:avLst/>
          </a:prstGeom>
        </p:spPr>
        <p:txBody>
          <a:bodyPr wrap="none">
            <a:spAutoFit/>
          </a:bodyPr>
          <a:lstStyle/>
          <a:p>
            <a:r>
              <a:rPr lang="en-US" altLang="zh-CN">
                <a:ea typeface="宋体" panose="02010600030101010101" pitchFamily="2" charset="-122"/>
              </a:rPr>
              <a:t>0</a:t>
            </a:r>
            <a:r>
              <a:rPr lang="en-US" altLang="zh-CN" i="1">
                <a:ea typeface="宋体" panose="02010600030101010101" pitchFamily="2" charset="-122"/>
              </a:rPr>
              <a:t>.</a:t>
            </a:r>
            <a:r>
              <a:rPr lang="en-US" altLang="zh-CN">
                <a:ea typeface="宋体" panose="02010600030101010101" pitchFamily="2" charset="-122"/>
              </a:rPr>
              <a:t>12</a:t>
            </a:r>
            <a:endParaRPr lang="zh-CN" altLang="en-US"/>
          </a:p>
        </p:txBody>
      </p:sp>
      <p:sp>
        <p:nvSpPr>
          <p:cNvPr id="4" name="矩形 3"/>
          <p:cNvSpPr/>
          <p:nvPr/>
        </p:nvSpPr>
        <p:spPr>
          <a:xfrm>
            <a:off x="5617021" y="3974304"/>
            <a:ext cx="100860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通信</a:t>
            </a:r>
            <a:endParaRPr lang="zh-CN" altLang="en-US"/>
          </a:p>
        </p:txBody>
      </p:sp>
    </p:spTree>
    <p:extLst>
      <p:ext uri="{BB962C8B-B14F-4D97-AF65-F5344CB8AC3E}">
        <p14:creationId xmlns:p14="http://schemas.microsoft.com/office/powerpoint/2010/main" val="3466932419"/>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3" name="对象 2"/>
          <p:cNvGraphicFramePr>
            <a:graphicFrameLocks noChangeAspect="1"/>
          </p:cNvGraphicFramePr>
          <p:nvPr>
            <p:extLst>
              <p:ext uri="{D42A27DB-BD31-4B8C-83A1-F6EECF244321}">
                <p14:modId xmlns:p14="http://schemas.microsoft.com/office/powerpoint/2010/main" val="2332437625"/>
              </p:ext>
            </p:extLst>
          </p:nvPr>
        </p:nvGraphicFramePr>
        <p:xfrm>
          <a:off x="361950" y="502427"/>
          <a:ext cx="10807700" cy="6285716"/>
        </p:xfrm>
        <a:graphic>
          <a:graphicData uri="http://schemas.openxmlformats.org/presentationml/2006/ole">
            <mc:AlternateContent>
              <mc:Choice xmlns:v="urn:schemas-microsoft-com:vml" Requires="v">
                <p:oleObj spid="_x0000_s1039" name="文档" r:id="rId2" imgW="3826154" imgH="2225276" progId="Word.Document.12">
                  <p:embed/>
                </p:oleObj>
              </mc:Choice>
              <mc:Fallback>
                <p:oleObj name="文档" r:id="rId2" imgW="3826154" imgH="2225276" progId="Word.Document.12">
                  <p:embed/>
                  <p:pic>
                    <p:nvPicPr>
                      <p:cNvPr id="0" name="OLE substitute image"/>
                      <p:cNvPicPr/>
                      <p:nvPr/>
                    </p:nvPicPr>
                    <p:blipFill>
                      <a:blip r:embed="rId3"/>
                      <a:stretch>
                        <a:fillRect/>
                      </a:stretch>
                    </p:blipFill>
                    <p:spPr>
                      <a:xfrm>
                        <a:off x="361950" y="502427"/>
                        <a:ext cx="10807700" cy="6285716"/>
                      </a:xfrm>
                      <a:prstGeom prst="rect">
                        <a:avLst/>
                      </a:prstGeom>
                    </p:spPr>
                  </p:pic>
                </p:oleObj>
              </mc:Fallback>
            </mc:AlternateContent>
          </a:graphicData>
        </a:graphic>
      </p:graphicFrame>
    </p:spTree>
    <p:extLst>
      <p:ext uri="{BB962C8B-B14F-4D97-AF65-F5344CB8AC3E}">
        <p14:creationId xmlns:p14="http://schemas.microsoft.com/office/powerpoint/2010/main" val="2657185730"/>
      </p:ext>
    </p:extLst>
  </p:cSld>
  <p:clrMapOvr>
    <a:masterClrMapping/>
  </p:clrMapOvr>
  <p:transition spd="slow">
    <p:wheel spokes="1"/>
  </p:transition>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微波是一种很有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个性</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的电磁波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微波一碰到金属就发生反射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金属根本无法吸收或传导它</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微波可以穿过玻璃、陶瓷、塑料等绝缘材料</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但不会消耗能量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微波碰到含有水分的食物</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其能量大部分被食物吸收</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过量的微波辐射对人体有害</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微波炉的外壳用不锈钢等金属材料制成</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装食物的容器则用绝缘材料制成</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微波炉内的磁控管能产生振动频率为</a:t>
            </a: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45×10</a:t>
            </a:r>
            <a:r>
              <a:rPr lang="en-US" altLang="zh-CN" baseline="30000">
                <a:solidFill>
                  <a:srgbClr val="000000"/>
                </a:solidFill>
                <a:ea typeface="宋体" panose="02010600030101010101" pitchFamily="2" charset="-122"/>
                <a:cs typeface="Times New Roman" panose="02020603050405020304" pitchFamily="18" charset="0"/>
              </a:rPr>
              <a:t>9</a:t>
            </a:r>
            <a:r>
              <a:rPr lang="en-US" altLang="zh-CN">
                <a:solidFill>
                  <a:srgbClr val="000000"/>
                </a:solidFill>
                <a:ea typeface="宋体" panose="02010600030101010101" pitchFamily="2" charset="-122"/>
                <a:cs typeface="Times New Roman" panose="02020603050405020304" pitchFamily="18" charset="0"/>
              </a:rPr>
              <a:t> Hz</a:t>
            </a:r>
            <a:r>
              <a:rPr lang="zh-CN" altLang="zh-CN">
                <a:solidFill>
                  <a:srgbClr val="000000"/>
                </a:solidFill>
                <a:ea typeface="宋体" panose="02010600030101010101" pitchFamily="2" charset="-122"/>
                <a:cs typeface="Times New Roman" panose="02020603050405020304" pitchFamily="18" charset="0"/>
              </a:rPr>
              <a:t>的微波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直达食物内部</a:t>
            </a:r>
            <a:r>
              <a:rPr lang="en-US" altLang="zh-CN">
                <a:solidFill>
                  <a:srgbClr val="000000"/>
                </a:solidFill>
                <a:ea typeface="宋体" panose="02010600030101010101" pitchFamily="2" charset="-122"/>
                <a:cs typeface="Times New Roman" panose="02020603050405020304" pitchFamily="18" charset="0"/>
              </a:rPr>
              <a:t>5 cm</a:t>
            </a:r>
            <a:r>
              <a:rPr lang="zh-CN" altLang="zh-CN">
                <a:solidFill>
                  <a:srgbClr val="000000"/>
                </a:solidFill>
                <a:ea typeface="宋体" panose="02010600030101010101" pitchFamily="2" charset="-122"/>
                <a:cs typeface="Times New Roman" panose="02020603050405020304" pitchFamily="18" charset="0"/>
              </a:rPr>
              <a:t>深</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使食物中的水分子也随之振动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剧烈振动产生大量的热能被食物吸收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于是食物</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煮</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熟了</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用微波炉烹饪的速度比其他炉灶快</a:t>
            </a:r>
            <a:r>
              <a:rPr lang="en-US" altLang="zh-CN">
                <a:solidFill>
                  <a:srgbClr val="000000"/>
                </a:solidFill>
                <a:ea typeface="宋体" panose="02010600030101010101" pitchFamily="2" charset="-122"/>
                <a:cs typeface="Times New Roman" panose="02020603050405020304" pitchFamily="18" charset="0"/>
              </a:rPr>
              <a:t>4</a:t>
            </a:r>
            <a:r>
              <a:rPr lang="zh-CN" altLang="zh-CN">
                <a:solidFill>
                  <a:srgbClr val="000000"/>
                </a:solidFill>
                <a:ea typeface="宋体" panose="02010600030101010101" pitchFamily="2" charset="-122"/>
                <a:cs typeface="Times New Roman" panose="02020603050405020304" pitchFamily="18" charset="0"/>
              </a:rPr>
              <a:t>至</a:t>
            </a:r>
            <a:r>
              <a:rPr lang="en-US" altLang="zh-CN">
                <a:solidFill>
                  <a:srgbClr val="000000"/>
                </a:solidFill>
                <a:ea typeface="宋体" panose="02010600030101010101" pitchFamily="2" charset="-122"/>
                <a:cs typeface="Times New Roman" panose="02020603050405020304" pitchFamily="18" charset="0"/>
              </a:rPr>
              <a:t>10</a:t>
            </a:r>
            <a:r>
              <a:rPr lang="zh-CN" altLang="zh-CN">
                <a:solidFill>
                  <a:srgbClr val="000000"/>
                </a:solidFill>
                <a:ea typeface="宋体" panose="02010600030101010101" pitchFamily="2" charset="-122"/>
                <a:cs typeface="Times New Roman" panose="02020603050405020304" pitchFamily="18" charset="0"/>
              </a:rPr>
              <a:t>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热效率高达</a:t>
            </a:r>
            <a:r>
              <a:rPr lang="en-US" altLang="zh-CN">
                <a:solidFill>
                  <a:srgbClr val="000000"/>
                </a:solidFill>
                <a:ea typeface="宋体" panose="02010600030101010101" pitchFamily="2" charset="-122"/>
                <a:cs typeface="Times New Roman" panose="02020603050405020304" pitchFamily="18" charset="0"/>
              </a:rPr>
              <a:t>80%</a:t>
            </a:r>
            <a:r>
              <a:rPr lang="zh-CN" altLang="zh-CN">
                <a:solidFill>
                  <a:srgbClr val="000000"/>
                </a:solidFill>
                <a:ea typeface="宋体" panose="02010600030101010101" pitchFamily="2" charset="-122"/>
                <a:cs typeface="Times New Roman" panose="02020603050405020304" pitchFamily="18" charset="0"/>
              </a:rPr>
              <a:t>以上</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154948480"/>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804831"/>
            <a:ext cx="10807700" cy="4819781"/>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微波炉内产生的微波</a:t>
            </a:r>
            <a:r>
              <a:rPr lang="zh-CN" altLang="zh-CN" smtClean="0">
                <a:solidFill>
                  <a:srgbClr val="000000"/>
                </a:solidFill>
                <a:ea typeface="宋体" panose="02010600030101010101" pitchFamily="2" charset="-122"/>
                <a:cs typeface="Times New Roman" panose="02020603050405020304" pitchFamily="18" charset="0"/>
              </a:rPr>
              <a:t>属于</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声波</a:t>
            </a:r>
            <a:r>
              <a:rPr lang="en-US" altLang="zh-CN">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	</a:t>
            </a:r>
            <a:r>
              <a:rPr lang="en-US" altLang="zh-CN" smtClean="0">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红外线</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家庭使用微波炉工作时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实现的能量转化的过程是</a:t>
            </a:r>
            <a:r>
              <a:rPr lang="en-US" altLang="zh-CN" i="1" smtClean="0">
                <a:solidFill>
                  <a:srgbClr val="000000"/>
                </a:solidFill>
                <a:ea typeface="宋体" panose="02010600030101010101" pitchFamily="2" charset="-122"/>
                <a:cs typeface="Times New Roman" panose="02020603050405020304" pitchFamily="18" charset="0"/>
              </a:rPr>
              <a:t>________</a:t>
            </a:r>
            <a:r>
              <a:rPr lang="en-US" altLang="zh-CN" i="1">
                <a:solidFill>
                  <a:srgbClr val="000000"/>
                </a:solidFill>
                <a:ea typeface="宋体" panose="02010600030101010101" pitchFamily="2" charset="-122"/>
                <a:cs typeface="Times New Roman" panose="02020603050405020304" pitchFamily="18" charset="0"/>
              </a:rPr>
              <a:t>____</a:t>
            </a:r>
            <a:r>
              <a:rPr lang="en-US" altLang="zh-CN" i="1" smtClean="0">
                <a:solidFill>
                  <a:srgbClr val="000000"/>
                </a:solidFill>
                <a:ea typeface="宋体" panose="02010600030101010101" pitchFamily="2" charset="-122"/>
                <a:cs typeface="Times New Roman" panose="02020603050405020304" pitchFamily="18" charset="0"/>
              </a:rPr>
              <a:t>____.</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宋体" panose="02010600030101010101" pitchFamily="2" charset="-122"/>
                <a:cs typeface="Times New Roman" panose="02020603050405020304" pitchFamily="18" charset="0"/>
              </a:rPr>
              <a:t>微波炉在使用时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食物不能用金属容器装入后放进炉内加热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试根据短文内容简述其原因</a:t>
            </a:r>
            <a:r>
              <a:rPr lang="en-US" altLang="zh-CN" smtClean="0">
                <a:solidFill>
                  <a:srgbClr val="000000"/>
                </a:solidFill>
                <a:ea typeface="宋体" panose="02010600030101010101" pitchFamily="2" charset="-122"/>
                <a:cs typeface="Times New Roman" panose="02020603050405020304" pitchFamily="18" charset="0"/>
              </a:rPr>
              <a:t>:</a:t>
            </a:r>
          </a:p>
          <a:p>
            <a:pPr>
              <a:lnSpc>
                <a:spcPct val="120000"/>
              </a:lnSpc>
              <a:spcAft>
                <a:spcPct val="0"/>
              </a:spcAft>
              <a:tabLst>
                <a:tab pos="1029335"/>
                <a:tab pos="1850390"/>
                <a:tab pos="2538095"/>
                <a:tab pos="3221990"/>
              </a:tabLst>
            </a:pPr>
            <a:r>
              <a:rPr lang="en-US" altLang="zh-CN" i="1" smtClean="0">
                <a:solidFill>
                  <a:srgbClr val="000000"/>
                </a:solidFill>
                <a:ea typeface="宋体" panose="02010600030101010101" pitchFamily="2" charset="-122"/>
                <a:cs typeface="Times New Roman" panose="02020603050405020304" pitchFamily="18" charset="0"/>
              </a:rPr>
              <a:t>____________________________________________________</a:t>
            </a:r>
            <a:r>
              <a:rPr lang="en-US" altLang="zh-CN" i="1">
                <a:solidFill>
                  <a:srgbClr val="000000"/>
                </a:solidFill>
                <a:ea typeface="宋体" panose="02010600030101010101" pitchFamily="2" charset="-122"/>
                <a:cs typeface="Times New Roman" panose="02020603050405020304" pitchFamily="18" charset="0"/>
              </a:rPr>
              <a:t>___________</a:t>
            </a:r>
            <a:r>
              <a:rPr lang="en-US" altLang="zh-CN" i="1" smtClean="0">
                <a:solidFill>
                  <a:srgbClr val="000000"/>
                </a:solidFill>
                <a:ea typeface="宋体" panose="02010600030101010101" pitchFamily="2" charset="-122"/>
                <a:cs typeface="Times New Roman" panose="02020603050405020304" pitchFamily="18" charset="0"/>
              </a:rPr>
              <a:t>_____.</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5731237" y="877509"/>
            <a:ext cx="458780" cy="584775"/>
          </a:xfrm>
          <a:prstGeom prst="rect">
            <a:avLst/>
          </a:prstGeom>
        </p:spPr>
        <p:txBody>
          <a:bodyPr wrap="none">
            <a:spAutoFit/>
          </a:bodyPr>
          <a:lstStyle/>
          <a:p>
            <a:r>
              <a:rPr lang="en-US" altLang="zh-CN">
                <a:ea typeface="宋体" panose="02010600030101010101" pitchFamily="2" charset="-122"/>
              </a:rPr>
              <a:t>B</a:t>
            </a:r>
            <a:endParaRPr lang="zh-CN" altLang="en-US"/>
          </a:p>
        </p:txBody>
      </p:sp>
      <p:sp>
        <p:nvSpPr>
          <p:cNvPr id="4" name="矩形 3"/>
          <p:cNvSpPr/>
          <p:nvPr/>
        </p:nvSpPr>
        <p:spPr>
          <a:xfrm>
            <a:off x="471773" y="2596320"/>
            <a:ext cx="3068469"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电能转化为内能</a:t>
            </a:r>
            <a:endParaRPr lang="zh-CN" altLang="en-US"/>
          </a:p>
        </p:txBody>
      </p:sp>
      <p:sp>
        <p:nvSpPr>
          <p:cNvPr id="5" name="矩形 4"/>
          <p:cNvSpPr>
            <a:spLocks noChangeAspect="1"/>
          </p:cNvSpPr>
          <p:nvPr/>
        </p:nvSpPr>
        <p:spPr>
          <a:xfrm>
            <a:off x="361950" y="4307637"/>
            <a:ext cx="10807700" cy="1226874"/>
          </a:xfrm>
          <a:prstGeom prst="rect">
            <a:avLst/>
          </a:prstGeom>
        </p:spPr>
        <p:txBody>
          <a:bodyPr>
            <a:spAutoFit/>
          </a:bodyPr>
          <a:lstStyle/>
          <a:p>
            <a:pPr>
              <a:lnSpc>
                <a:spcPct val="120000"/>
              </a:lnSpc>
              <a:spcAft>
                <a:spcPct val="0"/>
              </a:spcAft>
              <a:tabLst>
                <a:tab pos="1029335"/>
                <a:tab pos="1850390"/>
                <a:tab pos="2538095"/>
                <a:tab pos="3221990"/>
              </a:tabLst>
            </a:pPr>
            <a:r>
              <a:rPr lang="zh-CN" altLang="zh-CN">
                <a:ea typeface="宋体" panose="02010600030101010101" pitchFamily="2" charset="-122"/>
                <a:cs typeface="Times New Roman" panose="02020603050405020304" pitchFamily="18" charset="0"/>
              </a:rPr>
              <a:t>金属材料只反射微波</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不吸收和传导微波能量</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食物无法获得能量</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2708071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521727"/>
            <a:ext cx="10807700" cy="3046988"/>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zh-CN" altLang="zh-CN">
                <a:solidFill>
                  <a:srgbClr val="000000"/>
                </a:solidFill>
                <a:ea typeface="宋体" panose="02010600030101010101" pitchFamily="2" charset="-122"/>
                <a:cs typeface="Times New Roman" panose="02020603050405020304" pitchFamily="18" charset="0"/>
              </a:rPr>
              <a:t>与其他灶具相比</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微波炉烹饪速度快且热效率高的主要原因是</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①</a:t>
            </a:r>
            <a:r>
              <a:rPr lang="en-US" altLang="zh-CN" i="1" smtClean="0">
                <a:solidFill>
                  <a:srgbClr val="000000"/>
                </a:solidFill>
                <a:ea typeface="宋体" panose="02010600030101010101" pitchFamily="2" charset="-122"/>
                <a:cs typeface="Times New Roman" panose="02020603050405020304" pitchFamily="18" charset="0"/>
              </a:rPr>
              <a:t>__________________________________________________</a:t>
            </a:r>
            <a:r>
              <a:rPr lang="en-US" altLang="zh-CN" smtClean="0">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②</a:t>
            </a:r>
            <a:r>
              <a:rPr lang="en-US" altLang="zh-CN" i="1" smtClean="0">
                <a:solidFill>
                  <a:srgbClr val="000000"/>
                </a:solidFill>
                <a:ea typeface="宋体" panose="02010600030101010101" pitchFamily="2" charset="-122"/>
                <a:cs typeface="Times New Roman" panose="02020603050405020304" pitchFamily="18" charset="0"/>
              </a:rPr>
              <a:t>__________________________________________________</a:t>
            </a:r>
          </a:p>
          <a:p>
            <a:pPr>
              <a:lnSpc>
                <a:spcPct val="120000"/>
              </a:lnSpc>
              <a:spcAft>
                <a:spcPct val="0"/>
              </a:spcAft>
              <a:tabLst>
                <a:tab pos="1029335"/>
                <a:tab pos="1850390"/>
                <a:tab pos="2538095"/>
                <a:tab pos="3221990"/>
              </a:tabLst>
            </a:pPr>
            <a:r>
              <a:rPr lang="en-US" altLang="zh-CN" i="1" smtClean="0">
                <a:solidFill>
                  <a:srgbClr val="000000"/>
                </a:solidFill>
                <a:ea typeface="宋体" panose="02010600030101010101" pitchFamily="2" charset="-122"/>
                <a:cs typeface="Times New Roman" panose="02020603050405020304" pitchFamily="18" charset="0"/>
              </a:rPr>
              <a:t>_____________________________.</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a:spLocks noChangeAspect="1"/>
          </p:cNvSpPr>
          <p:nvPr/>
        </p:nvSpPr>
        <p:spPr>
          <a:xfrm>
            <a:off x="753157" y="2683687"/>
            <a:ext cx="10807700" cy="626710"/>
          </a:xfrm>
          <a:prstGeom prst="rect">
            <a:avLst/>
          </a:prstGeom>
        </p:spPr>
        <p:txBody>
          <a:bodyPr>
            <a:spAutoFit/>
          </a:bodyPr>
          <a:lstStyle/>
          <a:p>
            <a:pPr>
              <a:lnSpc>
                <a:spcPct val="120000"/>
              </a:lnSpc>
            </a:pPr>
            <a:r>
              <a:rPr lang="zh-CN" altLang="zh-CN">
                <a:ea typeface="宋体" panose="02010600030101010101" pitchFamily="2" charset="-122"/>
                <a:cs typeface="Times New Roman" panose="02020603050405020304" pitchFamily="18" charset="0"/>
              </a:rPr>
              <a:t>微波可以穿过绝缘材料</a:t>
            </a:r>
            <a:r>
              <a:rPr lang="en-US" altLang="zh-CN">
                <a:ea typeface="宋体" panose="02010600030101010101" pitchFamily="2" charset="-122"/>
              </a:rPr>
              <a:t>,</a:t>
            </a:r>
            <a:r>
              <a:rPr lang="zh-CN" altLang="zh-CN">
                <a:ea typeface="宋体" panose="02010600030101010101" pitchFamily="2" charset="-122"/>
                <a:cs typeface="Times New Roman" panose="02020603050405020304" pitchFamily="18" charset="0"/>
              </a:rPr>
              <a:t>不会消耗能量</a:t>
            </a:r>
            <a:r>
              <a:rPr lang="en-US" altLang="zh-CN">
                <a:ea typeface="宋体" panose="02010600030101010101" pitchFamily="2" charset="-122"/>
              </a:rPr>
              <a:t>,</a:t>
            </a:r>
            <a:r>
              <a:rPr lang="zh-CN" altLang="zh-CN">
                <a:ea typeface="宋体" panose="02010600030101010101" pitchFamily="2" charset="-122"/>
                <a:cs typeface="Times New Roman" panose="02020603050405020304" pitchFamily="18" charset="0"/>
              </a:rPr>
              <a:t>直接把能量传给食物</a:t>
            </a:r>
            <a:endParaRPr lang="zh-CN" altLang="en-US"/>
          </a:p>
        </p:txBody>
      </p:sp>
      <p:sp>
        <p:nvSpPr>
          <p:cNvPr id="4" name="矩形 3"/>
          <p:cNvSpPr>
            <a:spLocks noChangeAspect="1"/>
          </p:cNvSpPr>
          <p:nvPr/>
        </p:nvSpPr>
        <p:spPr>
          <a:xfrm>
            <a:off x="360363" y="3268136"/>
            <a:ext cx="10807700" cy="1274195"/>
          </a:xfrm>
          <a:prstGeom prst="rect">
            <a:avLst/>
          </a:prstGeom>
        </p:spPr>
        <p:txBody>
          <a:bodyPr>
            <a:spAutoFit/>
          </a:bodyPr>
          <a:lstStyle/>
          <a:p>
            <a:pPr>
              <a:lnSpc>
                <a:spcPct val="120000"/>
              </a:lnSpc>
              <a:spcAft>
                <a:spcPct val="0"/>
              </a:spcAft>
              <a:tabLst>
                <a:tab pos="1029335"/>
                <a:tab pos="1850390"/>
                <a:tab pos="2538095"/>
                <a:tab pos="3221990"/>
              </a:tabLst>
            </a:pPr>
            <a:r>
              <a:rPr lang="en-US" altLang="zh-CN">
                <a:ea typeface="宋体" panose="02010600030101010101" pitchFamily="2" charset="-122"/>
                <a:cs typeface="Times New Roman" panose="02020603050405020304" pitchFamily="18" charset="0"/>
              </a:rPr>
              <a:t> </a:t>
            </a:r>
            <a:r>
              <a:rPr lang="en-US" altLang="zh-CN" smtClean="0">
                <a:ea typeface="宋体" panose="02010600030101010101" pitchFamily="2" charset="-122"/>
                <a:cs typeface="Times New Roman" panose="02020603050405020304" pitchFamily="18" charset="0"/>
              </a:rPr>
              <a:t>     </a:t>
            </a:r>
            <a:r>
              <a:rPr lang="zh-CN" altLang="zh-CN" smtClean="0">
                <a:ea typeface="宋体" panose="02010600030101010101" pitchFamily="2" charset="-122"/>
                <a:cs typeface="Times New Roman" panose="02020603050405020304" pitchFamily="18" charset="0"/>
              </a:rPr>
              <a:t>微波</a:t>
            </a:r>
            <a:r>
              <a:rPr lang="zh-CN" altLang="zh-CN">
                <a:ea typeface="宋体" panose="02010600030101010101" pitchFamily="2" charset="-122"/>
                <a:cs typeface="Times New Roman" panose="02020603050405020304" pitchFamily="18" charset="0"/>
              </a:rPr>
              <a:t>能直达食物内部</a:t>
            </a:r>
            <a:r>
              <a:rPr lang="en-US" altLang="zh-CN">
                <a:ea typeface="宋体" panose="02010600030101010101" pitchFamily="2" charset="-122"/>
                <a:cs typeface="Times New Roman" panose="02020603050405020304" pitchFamily="18" charset="0"/>
              </a:rPr>
              <a:t>5 cm</a:t>
            </a:r>
            <a:r>
              <a:rPr lang="zh-CN" altLang="zh-CN">
                <a:ea typeface="宋体" panose="02010600030101010101" pitchFamily="2" charset="-122"/>
                <a:cs typeface="Times New Roman" panose="02020603050405020304" pitchFamily="18" charset="0"/>
              </a:rPr>
              <a:t>深</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在食物内、外部同时加热</a:t>
            </a:r>
            <a:r>
              <a:rPr lang="en-US" altLang="zh-CN">
                <a:ea typeface="宋体" panose="02010600030101010101" pitchFamily="2" charset="-122"/>
                <a:cs typeface="Times New Roman" panose="02020603050405020304" pitchFamily="18" charset="0"/>
              </a:rPr>
              <a:t>,</a:t>
            </a:r>
            <a:r>
              <a:rPr lang="zh-CN" altLang="zh-CN">
                <a:ea typeface="宋体" panose="02010600030101010101" pitchFamily="2" charset="-122"/>
                <a:cs typeface="Times New Roman" panose="02020603050405020304" pitchFamily="18" charset="0"/>
              </a:rPr>
              <a:t>其能量大部分被食物吸收</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66506338"/>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595455"/>
            <a:ext cx="10807700" cy="5363391"/>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5</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阅读短文</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回答问题</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5</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21</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在嫦娥四号升空前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中继星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鹊桥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号成功发射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为即将发射的嫦娥四号的着陆器和月球车提供地月中继通信支持</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如图甲</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12</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8</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中国在西昌卫星发射中心用长征三号乙改二型运载火箭成功发射嫦娥四号探测器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开启了中国探测月球的新旅程</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12</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12</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嫦娥四号探测器到达月球附近</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成功实施近月制动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被月球捕获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进入了环月轨道</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75215928"/>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295871"/>
            <a:ext cx="10807700" cy="3590598"/>
          </a:xfrm>
          <a:prstGeom prst="rect">
            <a:avLst/>
          </a:prstGeom>
        </p:spPr>
        <p:txBody>
          <a:bodyPr>
            <a:spAutoFit/>
          </a:bodyPr>
          <a:lstStyle/>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2018</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12</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30</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嫦娥四号探测器在环月轨道成功实施变轨控制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顺利进入预定的月球背面着陆准备轨道</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2019</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嫦娥四号探测器在月球背面实现人类首次软着陆</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2019</a:t>
            </a:r>
            <a:r>
              <a:rPr lang="zh-CN" altLang="zh-CN">
                <a:solidFill>
                  <a:srgbClr val="000000"/>
                </a:solidFill>
                <a:ea typeface="楷体" panose="02010609060101010101" pitchFamily="49" charset="-122"/>
                <a:cs typeface="Times New Roman" panose="02020603050405020304" pitchFamily="18" charset="0"/>
              </a:rPr>
              <a:t>年</a:t>
            </a: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楷体" panose="02010609060101010101" pitchFamily="49" charset="-122"/>
                <a:cs typeface="Times New Roman" panose="02020603050405020304" pitchFamily="18" charset="0"/>
              </a:rPr>
              <a:t>月</a:t>
            </a:r>
            <a:r>
              <a:rPr lang="en-US" altLang="zh-CN">
                <a:solidFill>
                  <a:srgbClr val="000000"/>
                </a:solidFill>
                <a:ea typeface="宋体" panose="02010600030101010101" pitchFamily="2" charset="-122"/>
                <a:cs typeface="Times New Roman" panose="02020603050405020304" pitchFamily="18" charset="0"/>
              </a:rPr>
              <a:t>11</a:t>
            </a:r>
            <a:r>
              <a:rPr lang="zh-CN" altLang="zh-CN">
                <a:solidFill>
                  <a:srgbClr val="000000"/>
                </a:solidFill>
                <a:ea typeface="楷体" panose="02010609060101010101" pitchFamily="49" charset="-122"/>
                <a:cs typeface="Times New Roman" panose="02020603050405020304" pitchFamily="18" charset="0"/>
              </a:rPr>
              <a:t>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嫦娥四号携带的玉兔二号月球车离开探测器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楷体" panose="02010609060101010101" pitchFamily="49" charset="-122"/>
                <a:cs typeface="Times New Roman" panose="02020603050405020304" pitchFamily="18" charset="0"/>
              </a:rPr>
              <a:t>踏上月球土壤</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81156509"/>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图片 1"/>
          <p:cNvPicPr>
            <a:picLocks noChangeAspect="1"/>
          </p:cNvPicPr>
          <p:nvPr/>
        </p:nvPicPr>
        <p:blipFill>
          <a:blip r:embed="rId2"/>
          <a:stretch>
            <a:fillRect/>
          </a:stretch>
        </p:blipFill>
        <p:spPr>
          <a:xfrm>
            <a:off x="361950" y="1940745"/>
            <a:ext cx="10807700" cy="2849509"/>
          </a:xfrm>
          <a:prstGeom prst="rect">
            <a:avLst/>
          </a:prstGeom>
        </p:spPr>
      </p:pic>
    </p:spTree>
    <p:extLst>
      <p:ext uri="{BB962C8B-B14F-4D97-AF65-F5344CB8AC3E}">
        <p14:creationId xmlns:p14="http://schemas.microsoft.com/office/powerpoint/2010/main" val="2713254274"/>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441607"/>
            <a:ext cx="10807700" cy="5954322"/>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已知月球上无大气、无磁场、弱重力</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爱动脑筋的小强对这次的嫦娥四号探月提出了以下有关设想</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你认为合理的</a:t>
            </a:r>
            <a:r>
              <a:rPr lang="zh-CN" altLang="zh-CN" smtClean="0">
                <a:solidFill>
                  <a:srgbClr val="000000"/>
                </a:solidFill>
                <a:ea typeface="宋体" panose="02010600030101010101" pitchFamily="2" charset="-122"/>
                <a:cs typeface="Times New Roman" panose="02020603050405020304" pitchFamily="18" charset="0"/>
              </a:rPr>
              <a:t>是</a:t>
            </a:r>
            <a:endParaRPr lang="en-US" altLang="zh-CN" smtClean="0">
              <a:solidFill>
                <a:srgbClr val="000000"/>
              </a:solidFill>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探测器在月球表面着陆时因摩擦生热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所以必须有隔热材料保护</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否则可能烧毁</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月球土壤非常松软</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所以月球车的车轮应比较宽</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因为月球上引力比地球上要小</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玉兔二号登月后质量会减小</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在卫星定位导航失效的情况下</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可以采用指南针来给玉兔二号辨别方向</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753157" y="1685407"/>
            <a:ext cx="458780" cy="584775"/>
          </a:xfrm>
          <a:prstGeom prst="rect">
            <a:avLst/>
          </a:prstGeom>
        </p:spPr>
        <p:txBody>
          <a:bodyPr wrap="none">
            <a:spAutoFit/>
          </a:bodyPr>
          <a:lstStyle/>
          <a:p>
            <a:r>
              <a:rPr lang="en-US" altLang="zh-CN">
                <a:ea typeface="宋体" panose="02010600030101010101" pitchFamily="2" charset="-122"/>
              </a:rPr>
              <a:t>B</a:t>
            </a:r>
            <a:endParaRPr lang="zh-CN" altLang="en-US"/>
          </a:p>
        </p:txBody>
      </p:sp>
    </p:spTree>
    <p:extLst>
      <p:ext uri="{BB962C8B-B14F-4D97-AF65-F5344CB8AC3E}">
        <p14:creationId xmlns:p14="http://schemas.microsoft.com/office/powerpoint/2010/main" val="408847348"/>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759135"/>
            <a:ext cx="10807700" cy="4772460"/>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如图丙所示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由</a:t>
            </a:r>
            <a:r>
              <a:rPr lang="en-US" altLang="zh-CN" i="1">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到</a:t>
            </a:r>
            <a:r>
              <a:rPr lang="en-US" altLang="zh-CN" i="1">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是探测器在地月转移阶段完成近月制动的过程</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探测器在飞行过程中通过喷气发动机进行制动减速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此时发动机应向</a:t>
            </a:r>
            <a:r>
              <a:rPr lang="en-US" altLang="zh-CN" i="1">
                <a:solidFill>
                  <a:srgbClr val="000000"/>
                </a:solidFill>
                <a:ea typeface="宋体" panose="02010600030101010101" pitchFamily="2" charset="-122"/>
                <a:cs typeface="Times New Roman" panose="02020603050405020304" pitchFamily="18" charset="0"/>
              </a:rPr>
              <a:t>____________</a:t>
            </a:r>
            <a:r>
              <a:rPr lang="zh-CN" altLang="zh-CN">
                <a:solidFill>
                  <a:srgbClr val="000000"/>
                </a:solidFill>
                <a:ea typeface="宋体" panose="02010600030101010101" pitchFamily="2" charset="-122"/>
                <a:cs typeface="Times New Roman" panose="02020603050405020304" pitchFamily="18" charset="0"/>
              </a:rPr>
              <a:t>喷气</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前</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后</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①</a:t>
            </a:r>
            <a:r>
              <a:rPr lang="zh-CN" altLang="zh-CN">
                <a:solidFill>
                  <a:srgbClr val="000000"/>
                </a:solidFill>
                <a:ea typeface="宋体" panose="02010600030101010101" pitchFamily="2" charset="-122"/>
                <a:cs typeface="Times New Roman" panose="02020603050405020304" pitchFamily="18" charset="0"/>
              </a:rPr>
              <a:t>探测器与地球控制室互传信息利用的是</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选填</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超声波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次声波</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或</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a:t>
            </a:r>
            <a:r>
              <a:rPr lang="en-US" altLang="zh-CN">
                <a:solidFill>
                  <a:srgbClr val="000000"/>
                </a:solidFill>
                <a:ea typeface="宋体" panose="02010600030101010101" pitchFamily="2" charset="-122"/>
                <a:cs typeface="Times New Roman" panose="02020603050405020304" pitchFamily="18" charset="0"/>
              </a:rPr>
              <a:t>”)</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zh-CN" altLang="zh-CN">
                <a:solidFill>
                  <a:srgbClr val="000000"/>
                </a:solidFill>
                <a:latin typeface="Calibri" panose="020f0502020204030204" pitchFamily="34" charset="0"/>
                <a:ea typeface="宋体" panose="02010600030101010101" pitchFamily="2" charset="-122"/>
                <a:cs typeface="宋体" panose="02010600030101010101" pitchFamily="2" charset="-122"/>
              </a:rPr>
              <a:t>②</a:t>
            </a:r>
            <a:r>
              <a:rPr lang="zh-CN" altLang="zh-CN">
                <a:solidFill>
                  <a:srgbClr val="000000"/>
                </a:solidFill>
                <a:ea typeface="宋体" panose="02010600030101010101" pitchFamily="2" charset="-122"/>
                <a:cs typeface="Times New Roman" panose="02020603050405020304" pitchFamily="18" charset="0"/>
              </a:rPr>
              <a:t>在嫦娥四号之前要先发射</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鹊桥</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中继星的原因</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月球背面光线太暗</a:t>
            </a:r>
            <a:r>
              <a:rPr lang="en-US" altLang="zh-CN">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月球背面距离地球太远</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月背着陆</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通信不便</a:t>
            </a:r>
            <a:r>
              <a:rPr lang="en-US" altLang="zh-CN">
                <a:solidFill>
                  <a:srgbClr val="000000"/>
                </a:solidFill>
                <a:ea typeface="宋体" panose="02010600030101010101" pitchFamily="2" charset="-122"/>
                <a:cs typeface="Times New Roman" panose="02020603050405020304" pitchFamily="18" charset="0"/>
              </a:rPr>
              <a:t>	D</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为嫦娥四号提供能源</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4618741" y="1970523"/>
            <a:ext cx="596638"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前</a:t>
            </a:r>
            <a:endParaRPr lang="zh-CN" altLang="en-US"/>
          </a:p>
        </p:txBody>
      </p:sp>
      <p:sp>
        <p:nvSpPr>
          <p:cNvPr id="4" name="矩形 3"/>
          <p:cNvSpPr/>
          <p:nvPr/>
        </p:nvSpPr>
        <p:spPr>
          <a:xfrm>
            <a:off x="805501" y="3135533"/>
            <a:ext cx="1420582" cy="584775"/>
          </a:xfrm>
          <a:prstGeom prst="rect">
            <a:avLst/>
          </a:prstGeom>
        </p:spPr>
        <p:txBody>
          <a:bodyPr wrap="none">
            <a:spAutoFit/>
          </a:bodyPr>
          <a:lstStyle/>
          <a:p>
            <a:r>
              <a:rPr lang="zh-CN" altLang="zh-CN">
                <a:ea typeface="宋体" panose="02010600030101010101" pitchFamily="2" charset="-122"/>
                <a:cs typeface="Times New Roman" panose="02020603050405020304" pitchFamily="18" charset="0"/>
              </a:rPr>
              <a:t>电磁波</a:t>
            </a:r>
            <a:endParaRPr lang="zh-CN" altLang="en-US"/>
          </a:p>
        </p:txBody>
      </p:sp>
      <p:sp>
        <p:nvSpPr>
          <p:cNvPr id="6" name="矩形 5"/>
          <p:cNvSpPr/>
          <p:nvPr/>
        </p:nvSpPr>
        <p:spPr>
          <a:xfrm>
            <a:off x="9721477" y="3760891"/>
            <a:ext cx="481222" cy="584775"/>
          </a:xfrm>
          <a:prstGeom prst="rect">
            <a:avLst/>
          </a:prstGeom>
        </p:spPr>
        <p:txBody>
          <a:bodyPr wrap="none">
            <a:spAutoFit/>
          </a:bodyPr>
          <a:lstStyle/>
          <a:p>
            <a:r>
              <a:rPr lang="en-US" altLang="zh-CN" smtClean="0">
                <a:ea typeface="宋体" panose="02010600030101010101" pitchFamily="2" charset="-122"/>
              </a:rPr>
              <a:t>C</a:t>
            </a:r>
            <a:endParaRPr lang="zh-CN" altLang="en-US"/>
          </a:p>
        </p:txBody>
      </p:sp>
    </p:spTree>
    <p:extLst>
      <p:ext uri="{BB962C8B-B14F-4D97-AF65-F5344CB8AC3E}">
        <p14:creationId xmlns:p14="http://schemas.microsoft.com/office/powerpoint/2010/main" val="1899218935"/>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035454"/>
            <a:ext cx="10807700" cy="4181529"/>
          </a:xfrm>
          <a:prstGeom prst="rect">
            <a:avLst/>
          </a:prstGeom>
        </p:spPr>
        <p:txBody>
          <a:bodyPr>
            <a:spAutoFit/>
          </a:bodyPr>
          <a:lstStyle/>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zh-CN" altLang="zh-CN">
                <a:solidFill>
                  <a:srgbClr val="000000"/>
                </a:solidFill>
                <a:ea typeface="宋体" panose="02010600030101010101" pitchFamily="2" charset="-122"/>
                <a:cs typeface="Times New Roman" panose="02020603050405020304" pitchFamily="18" charset="0"/>
              </a:rPr>
              <a:t>由于月球上的一天约相当于地球上的</a:t>
            </a:r>
            <a:r>
              <a:rPr lang="en-US" altLang="zh-CN">
                <a:solidFill>
                  <a:srgbClr val="000000"/>
                </a:solidFill>
                <a:ea typeface="宋体" panose="02010600030101010101" pitchFamily="2" charset="-122"/>
                <a:cs typeface="Times New Roman" panose="02020603050405020304" pitchFamily="18" charset="0"/>
              </a:rPr>
              <a:t>28</a:t>
            </a:r>
            <a:r>
              <a:rPr lang="zh-CN" altLang="zh-CN">
                <a:solidFill>
                  <a:srgbClr val="000000"/>
                </a:solidFill>
                <a:ea typeface="宋体" panose="02010600030101010101" pitchFamily="2" charset="-122"/>
                <a:cs typeface="Times New Roman" panose="02020603050405020304" pitchFamily="18" charset="0"/>
              </a:rPr>
              <a:t>天</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其中约</a:t>
            </a:r>
            <a:r>
              <a:rPr lang="en-US" altLang="zh-CN">
                <a:solidFill>
                  <a:srgbClr val="000000"/>
                </a:solidFill>
                <a:ea typeface="宋体" panose="02010600030101010101" pitchFamily="2" charset="-122"/>
                <a:cs typeface="Times New Roman" panose="02020603050405020304" pitchFamily="18" charset="0"/>
              </a:rPr>
              <a:t>14</a:t>
            </a:r>
            <a:r>
              <a:rPr lang="zh-CN" altLang="zh-CN">
                <a:solidFill>
                  <a:srgbClr val="000000"/>
                </a:solidFill>
                <a:ea typeface="宋体" panose="02010600030101010101" pitchFamily="2" charset="-122"/>
                <a:cs typeface="Times New Roman" panose="02020603050405020304" pitchFamily="18" charset="0"/>
              </a:rPr>
              <a:t>天会被太阳连续暴晒</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接下来的约</a:t>
            </a:r>
            <a:r>
              <a:rPr lang="en-US" altLang="zh-CN">
                <a:solidFill>
                  <a:srgbClr val="000000"/>
                </a:solidFill>
                <a:ea typeface="宋体" panose="02010600030101010101" pitchFamily="2" charset="-122"/>
                <a:cs typeface="Times New Roman" panose="02020603050405020304" pitchFamily="18" charset="0"/>
              </a:rPr>
              <a:t>14</a:t>
            </a:r>
            <a:r>
              <a:rPr lang="zh-CN" altLang="zh-CN">
                <a:solidFill>
                  <a:srgbClr val="000000"/>
                </a:solidFill>
                <a:ea typeface="宋体" panose="02010600030101010101" pitchFamily="2" charset="-122"/>
                <a:cs typeface="Times New Roman" panose="02020603050405020304" pitchFamily="18" charset="0"/>
              </a:rPr>
              <a:t>天又是连续月夜</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如果地球上正发生日食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我们的玉兔二号正在经历</a:t>
            </a:r>
            <a:r>
              <a:rPr lang="en-US" altLang="zh-CN" i="1">
                <a:solidFill>
                  <a:srgbClr val="000000"/>
                </a:solidFill>
                <a:ea typeface="宋体" panose="02010600030101010101" pitchFamily="2" charset="-122"/>
                <a:cs typeface="Times New Roman" panose="02020603050405020304" pitchFamily="18" charset="0"/>
              </a:rPr>
              <a:t>____________.</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烈日暴晒</a:t>
            </a:r>
            <a:r>
              <a:rPr lang="en-US" altLang="zh-CN">
                <a:solidFill>
                  <a:srgbClr val="000000"/>
                </a:solidFill>
                <a:ea typeface="宋体" panose="02010600030101010101" pitchFamily="2" charset="-122"/>
                <a:cs typeface="Times New Roman" panose="02020603050405020304" pitchFamily="18" charset="0"/>
              </a:rPr>
              <a:t>	B</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寒冷月夜</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(5)</a:t>
            </a:r>
            <a:r>
              <a:rPr lang="zh-CN" altLang="zh-CN">
                <a:solidFill>
                  <a:srgbClr val="000000"/>
                </a:solidFill>
                <a:ea typeface="宋体" panose="02010600030101010101" pitchFamily="2" charset="-122"/>
                <a:cs typeface="Times New Roman" panose="02020603050405020304" pitchFamily="18" charset="0"/>
              </a:rPr>
              <a:t>月球车采用电动机驱动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若电动机线圈电阻是</a:t>
            </a:r>
            <a:r>
              <a:rPr lang="en-US" altLang="zh-CN">
                <a:solidFill>
                  <a:srgbClr val="000000"/>
                </a:solidFill>
                <a:ea typeface="宋体" panose="02010600030101010101" pitchFamily="2" charset="-122"/>
                <a:cs typeface="Times New Roman" panose="02020603050405020304" pitchFamily="18" charset="0"/>
              </a:rPr>
              <a:t>0</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5 </a:t>
            </a:r>
            <a:r>
              <a:rPr lang="en-US" altLang="zh-CN">
                <a:solidFill>
                  <a:srgbClr val="000000"/>
                </a:solidFill>
                <a:latin typeface="宋体" panose="02010600030101010101" pitchFamily="2" charset="-122"/>
                <a:ea typeface="宋体" panose="02010600030101010101" pitchFamily="2" charset="-122"/>
                <a:cs typeface="Times New Roman" panose="02020603050405020304" pitchFamily="18" charset="0"/>
              </a:rPr>
              <a:t>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电动机两端电压是</a:t>
            </a:r>
            <a:r>
              <a:rPr lang="en-US" altLang="zh-CN">
                <a:solidFill>
                  <a:srgbClr val="000000"/>
                </a:solidFill>
                <a:ea typeface="宋体" panose="02010600030101010101" pitchFamily="2" charset="-122"/>
                <a:cs typeface="Times New Roman" panose="02020603050405020304" pitchFamily="18" charset="0"/>
              </a:rPr>
              <a:t>110 V,</a:t>
            </a:r>
            <a:r>
              <a:rPr lang="zh-CN" altLang="zh-CN">
                <a:solidFill>
                  <a:srgbClr val="000000"/>
                </a:solidFill>
                <a:ea typeface="宋体" panose="02010600030101010101" pitchFamily="2" charset="-122"/>
                <a:cs typeface="Times New Roman" panose="02020603050405020304" pitchFamily="18" charset="0"/>
              </a:rPr>
              <a:t>当电动机正常工作时</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通过线圈的电流是</a:t>
            </a:r>
            <a:r>
              <a:rPr lang="en-US" altLang="zh-CN">
                <a:solidFill>
                  <a:srgbClr val="000000"/>
                </a:solidFill>
                <a:ea typeface="宋体" panose="02010600030101010101" pitchFamily="2" charset="-122"/>
                <a:cs typeface="Times New Roman" panose="02020603050405020304" pitchFamily="18" charset="0"/>
              </a:rPr>
              <a:t>10 A,5 min</a:t>
            </a:r>
            <a:r>
              <a:rPr lang="zh-CN" altLang="zh-CN">
                <a:solidFill>
                  <a:srgbClr val="000000"/>
                </a:solidFill>
                <a:ea typeface="宋体" panose="02010600030101010101" pitchFamily="2" charset="-122"/>
                <a:cs typeface="Times New Roman" panose="02020603050405020304" pitchFamily="18" charset="0"/>
              </a:rPr>
              <a:t>内电动机所做的机械功是</a:t>
            </a:r>
            <a:r>
              <a:rPr lang="en-US" altLang="zh-CN">
                <a:solidFill>
                  <a:srgbClr val="000000"/>
                </a:solidFill>
                <a:ea typeface="宋体" panose="02010600030101010101" pitchFamily="2" charset="-122"/>
                <a:cs typeface="Times New Roman" panose="02020603050405020304" pitchFamily="18" charset="0"/>
              </a:rPr>
              <a:t>____________J</a:t>
            </a:r>
            <a:r>
              <a:rPr lang="en-US" altLang="zh-CN" i="1">
                <a:solidFill>
                  <a:srgbClr val="000000"/>
                </a:solidFill>
                <a:ea typeface="宋体" panose="02010600030101010101" pitchFamily="2" charset="-122"/>
                <a:cs typeface="Times New Roman" panose="02020603050405020304" pitchFamily="18" charset="0"/>
              </a:rPr>
              <a:t>.</a:t>
            </a:r>
            <a:r>
              <a:rPr lang="en-US" altLang="zh-CN" i="1">
                <a:solidFill>
                  <a:srgbClr val="000000"/>
                </a:solidFill>
                <a:latin typeface="宋体" panose="02010600030101010101" pitchFamily="2" charset="-122"/>
                <a:ea typeface="宋体" panose="02010600030101010101" pitchFamily="2" charset="-122"/>
                <a:cs typeface="Times New Roman" panose="02020603050405020304" pitchFamily="18" charset="0"/>
              </a:rPr>
              <a:t> </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7993285" y="2251639"/>
            <a:ext cx="481222" cy="584775"/>
          </a:xfrm>
          <a:prstGeom prst="rect">
            <a:avLst/>
          </a:prstGeom>
        </p:spPr>
        <p:txBody>
          <a:bodyPr wrap="none">
            <a:spAutoFit/>
          </a:bodyPr>
          <a:lstStyle/>
          <a:p>
            <a:r>
              <a:rPr lang="en-US" altLang="zh-CN" smtClean="0">
                <a:ea typeface="宋体" panose="02010600030101010101" pitchFamily="2" charset="-122"/>
              </a:rPr>
              <a:t>A</a:t>
            </a:r>
            <a:endParaRPr lang="zh-CN" altLang="en-US"/>
          </a:p>
        </p:txBody>
      </p:sp>
      <p:sp>
        <p:nvSpPr>
          <p:cNvPr id="4" name="矩形 3"/>
          <p:cNvSpPr/>
          <p:nvPr/>
        </p:nvSpPr>
        <p:spPr>
          <a:xfrm>
            <a:off x="7042917" y="4599528"/>
            <a:ext cx="1861407" cy="584775"/>
          </a:xfrm>
          <a:prstGeom prst="rect">
            <a:avLst/>
          </a:prstGeom>
        </p:spPr>
        <p:txBody>
          <a:bodyPr wrap="none">
            <a:spAutoFit/>
          </a:bodyPr>
          <a:lstStyle/>
          <a:p>
            <a:r>
              <a:rPr lang="en-US" altLang="zh-CN">
                <a:ea typeface="宋体" panose="02010600030101010101" pitchFamily="2" charset="-122"/>
              </a:rPr>
              <a:t>3</a:t>
            </a:r>
            <a:r>
              <a:rPr lang="en-US" altLang="zh-CN" i="1">
                <a:ea typeface="宋体" panose="02010600030101010101" pitchFamily="2" charset="-122"/>
              </a:rPr>
              <a:t>.</a:t>
            </a:r>
            <a:r>
              <a:rPr lang="en-US" altLang="zh-CN">
                <a:ea typeface="宋体" panose="02010600030101010101" pitchFamily="2" charset="-122"/>
              </a:rPr>
              <a:t>15×10</a:t>
            </a:r>
            <a:r>
              <a:rPr lang="en-US" altLang="zh-CN" baseline="30000">
                <a:ea typeface="宋体" panose="02010600030101010101" pitchFamily="2" charset="-122"/>
              </a:rPr>
              <a:t>5</a:t>
            </a:r>
            <a:endParaRPr lang="zh-CN" altLang="en-US"/>
          </a:p>
        </p:txBody>
      </p:sp>
    </p:spTree>
    <p:extLst>
      <p:ext uri="{BB962C8B-B14F-4D97-AF65-F5344CB8AC3E}">
        <p14:creationId xmlns:p14="http://schemas.microsoft.com/office/powerpoint/2010/main" val="67406881"/>
      </p:ext>
    </p:extLst>
  </p:cSld>
  <p:clrMapOvr>
    <a:masterClrMapping/>
  </p:clrMapOvr>
  <mc:AlternateContent>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New picture"/>
          <p:cNvPicPr/>
          <p:nvPr/>
        </p:nvPicPr>
        <p:blipFill>
          <a:blip r:embed="rId3"/>
          <a:stretch>
            <a:fillRect/>
          </a:stretch>
        </p:blipFill>
        <p:spPr>
          <a:xfrm>
            <a:off x="11125200" y="12344400"/>
            <a:ext cx="304800" cy="228600"/>
          </a:xfrm>
          <a:prstGeom prst="cube">
            <a:avLst/>
          </a:prstGeom>
        </p:spPr>
      </p:pic>
    </p:spTree>
    <p:extLst>
      <p:ext uri="{BB962C8B-B14F-4D97-AF65-F5344CB8AC3E}">
        <p14:creationId xmlns:p14="http://schemas.microsoft.com/office/powerpoint/2010/main" val="979081906"/>
      </p:ext>
    </p:extLst>
  </p:cSld>
  <p:clrMapOvr>
    <a:masterClrMapping/>
  </p:clrMapOvr>
  <mc:AlternateContent>
    <mc:Choice xmlns:p14="http://schemas.microsoft.com/office/powerpoint/2010/main" Requires="p14">
      <p:transition spd="slow" p14:dur="900">
        <p14:warp dir="in"/>
      </p:transition>
    </mc:Choice>
    <mc:Fallback>
      <p:transition spd="slow">
        <p:fade/>
      </p:transition>
    </mc:Fallback>
  </mc:AlternateConten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燕尾形 3"/>
          <p:cNvSpPr/>
          <p:nvPr/>
        </p:nvSpPr>
        <p:spPr>
          <a:xfrm>
            <a:off x="2820018" y="503783"/>
            <a:ext cx="5891564" cy="576064"/>
          </a:xfrm>
          <a:prstGeom prst="chevron">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mtClean="0">
                <a:solidFill>
                  <a:schemeClr val="tx1"/>
                </a:solidFill>
                <a:latin typeface="华文新魏" panose="02010800040101010101" pitchFamily="2" charset="-122"/>
                <a:ea typeface="华文新魏" panose="02010800040101010101" pitchFamily="2" charset="-122"/>
              </a:rPr>
              <a:t>知  识  网  络</a:t>
            </a:r>
            <a:endParaRPr lang="zh-CN" altLang="zh-CN">
              <a:solidFill>
                <a:schemeClr val="tx1"/>
              </a:solidFill>
              <a:latin typeface="华文新魏" panose="02010800040101010101" pitchFamily="2" charset="-122"/>
              <a:ea typeface="华文新魏" panose="02010800040101010101" pitchFamily="2" charset="-122"/>
            </a:endParaRPr>
          </a:p>
        </p:txBody>
      </p:sp>
      <p:pic>
        <p:nvPicPr>
          <p:cNvPr id="2" name="图片 1"/>
          <p:cNvPicPr>
            <a:picLocks noChangeAspect="1"/>
          </p:cNvPicPr>
          <p:nvPr/>
        </p:nvPicPr>
        <p:blipFill>
          <a:blip r:embed="rId2"/>
          <a:stretch>
            <a:fillRect/>
          </a:stretch>
        </p:blipFill>
        <p:spPr>
          <a:xfrm>
            <a:off x="640660" y="1156545"/>
            <a:ext cx="10240753" cy="5062410"/>
          </a:xfrm>
          <a:prstGeom prst="rect">
            <a:avLst/>
          </a:prstGeom>
        </p:spPr>
      </p:pic>
    </p:spTree>
    <p:extLst>
      <p:ext uri="{BB962C8B-B14F-4D97-AF65-F5344CB8AC3E}">
        <p14:creationId xmlns:p14="http://schemas.microsoft.com/office/powerpoint/2010/main" val="2026412995"/>
      </p:ext>
    </p:extLst>
  </p:cSld>
  <p:clrMapOvr>
    <a:masterClrMapping/>
  </p:clrMapOvr>
  <mc:AlternateContent>
    <mc:Choice xmlns:p14="http://schemas.microsoft.com/office/powerpoint/2010/main" Requires="p14">
      <p:transition spd="slow" p14:dur="1200">
        <p:dissolve/>
      </p:transition>
    </mc:Choice>
    <mc:Fallback>
      <p:transition spd="slow">
        <p:dissolve/>
      </p:transition>
    </mc:Fallback>
  </mc:AlternateConten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燕尾形 3"/>
          <p:cNvSpPr/>
          <p:nvPr/>
        </p:nvSpPr>
        <p:spPr>
          <a:xfrm>
            <a:off x="2820018" y="503783"/>
            <a:ext cx="5891564" cy="576064"/>
          </a:xfrm>
          <a:prstGeom prst="chevron">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mtClean="0">
                <a:solidFill>
                  <a:schemeClr val="tx1"/>
                </a:solidFill>
                <a:latin typeface="华文新魏" panose="02010800040101010101" pitchFamily="2" charset="-122"/>
                <a:ea typeface="华文新魏" panose="02010800040101010101" pitchFamily="2" charset="-122"/>
              </a:rPr>
              <a:t>突  破  知  识  点</a:t>
            </a:r>
            <a:endParaRPr lang="zh-CN" altLang="zh-CN">
              <a:solidFill>
                <a:schemeClr val="tx1"/>
              </a:solidFill>
              <a:latin typeface="华文新魏" panose="02010800040101010101" pitchFamily="2" charset="-122"/>
              <a:ea typeface="华文新魏" panose="02010800040101010101" pitchFamily="2" charset="-122"/>
            </a:endParaRPr>
          </a:p>
        </p:txBody>
      </p:sp>
      <p:sp>
        <p:nvSpPr>
          <p:cNvPr id="2" name="矩形 1"/>
          <p:cNvSpPr>
            <a:spLocks noChangeAspect="1"/>
          </p:cNvSpPr>
          <p:nvPr/>
        </p:nvSpPr>
        <p:spPr>
          <a:xfrm>
            <a:off x="361950" y="1482399"/>
            <a:ext cx="10807700" cy="3637919"/>
          </a:xfrm>
          <a:prstGeom prst="rect">
            <a:avLst/>
          </a:prstGeom>
        </p:spPr>
        <p:txBody>
          <a:bodyPr>
            <a:spAutoFit/>
          </a:bodyPr>
          <a:lstStyle/>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a:t>
            </a:r>
            <a:r>
              <a:rPr lang="zh-CN" altLang="en-US" smtClean="0">
                <a:solidFill>
                  <a:srgbClr val="FF00FF"/>
                </a:solidFill>
                <a:latin typeface="Calibri" panose="020f0502020204030204" pitchFamily="34" charset="0"/>
                <a:ea typeface="宋体" panose="02010600030101010101" pitchFamily="2" charset="-122"/>
                <a:cs typeface="Times New Roman" panose="02020603050405020304" pitchFamily="18" charset="0"/>
              </a:rPr>
              <a:t>点</a:t>
            </a:r>
            <a:r>
              <a:rPr lang="en-US" altLang="zh-CN" smtClean="0">
                <a:solidFill>
                  <a:srgbClr val="FF00FF"/>
                </a:solidFill>
                <a:ea typeface="宋体" panose="02010600030101010101" pitchFamily="2" charset="-122"/>
                <a:cs typeface="Times New Roman" panose="02020603050405020304" pitchFamily="18" charset="0"/>
              </a:rPr>
              <a:t>1</a:t>
            </a:r>
            <a:r>
              <a:rPr lang="zh-CN" altLang="zh-CN">
                <a:solidFill>
                  <a:srgbClr val="000000"/>
                </a:solidFill>
                <a:ea typeface="宋体" panose="02010600030101010101" pitchFamily="2" charset="-122"/>
                <a:cs typeface="Times New Roman" panose="02020603050405020304" pitchFamily="18" charset="0"/>
              </a:rPr>
              <a:t>电话</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知识点梳理</a:t>
            </a:r>
          </a:p>
          <a:p>
            <a:pPr indent="267970">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电话由话筒和听筒两部分组成</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话筒将声信号转换成电信号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听筒将电信号转换成声信号</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模拟信号在传递中容易失真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而数字信号在传递中不易失真</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现代电话和计算机都应用数字信号</a:t>
            </a:r>
            <a:r>
              <a:rPr lang="en-US" altLang="zh-CN" i="1">
                <a:solidFill>
                  <a:srgbClr val="000000"/>
                </a:solidFill>
                <a:ea typeface="宋体" panose="02010600030101010101" pitchFamily="2" charset="-122"/>
                <a:cs typeface="Times New Roman" panose="02020603050405020304" pitchFamily="18" charset="0"/>
              </a:rPr>
              <a:t>.</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79249585"/>
      </p:ext>
    </p:extLst>
  </p:cSld>
  <p:clrMapOvr>
    <a:masterClrMapping/>
  </p:clrMapOvr>
  <p:transition spd="med">
    <p:pull/>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263191"/>
            <a:ext cx="10807700" cy="3637919"/>
          </a:xfrm>
          <a:prstGeom prst="rect">
            <a:avLst/>
          </a:prstGeom>
        </p:spPr>
        <p:txBody>
          <a:bodyPr>
            <a:spAutoFit/>
          </a:bodyPr>
          <a:lstStyle/>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a:t>
            </a:r>
            <a:r>
              <a:rPr lang="zh-CN" altLang="en-US" smtClean="0">
                <a:solidFill>
                  <a:srgbClr val="FF00FF"/>
                </a:solidFill>
                <a:latin typeface="Calibri" panose="020f0502020204030204" pitchFamily="34" charset="0"/>
                <a:ea typeface="宋体" panose="02010600030101010101" pitchFamily="2" charset="-122"/>
                <a:cs typeface="Times New Roman" panose="02020603050405020304" pitchFamily="18" charset="0"/>
              </a:rPr>
              <a:t>点</a:t>
            </a:r>
            <a:r>
              <a:rPr lang="en-US" altLang="zh-CN" smtClean="0">
                <a:solidFill>
                  <a:srgbClr val="FF00FF"/>
                </a:solidFill>
                <a:ea typeface="宋体" panose="02010600030101010101" pitchFamily="2" charset="-122"/>
                <a:cs typeface="Times New Roman" panose="02020603050405020304" pitchFamily="18" charset="0"/>
              </a:rPr>
              <a:t>2</a:t>
            </a:r>
            <a:r>
              <a:rPr lang="zh-CN" altLang="zh-CN">
                <a:solidFill>
                  <a:srgbClr val="000000"/>
                </a:solidFill>
                <a:ea typeface="宋体" panose="02010600030101010101" pitchFamily="2" charset="-122"/>
                <a:cs typeface="Times New Roman" panose="02020603050405020304" pitchFamily="18" charset="0"/>
              </a:rPr>
              <a:t>认识电磁波</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知识点梳理</a:t>
            </a:r>
          </a:p>
          <a:p>
            <a:pPr indent="267970">
              <a:lnSpc>
                <a:spcPct val="120000"/>
              </a:lnSpc>
              <a:spcAft>
                <a:spcPct val="0"/>
              </a:spcAft>
              <a:tabLst>
                <a:tab pos="1029335"/>
                <a:tab pos="1850390"/>
                <a:tab pos="2538095"/>
                <a:tab pos="3221990"/>
              </a:tabLst>
            </a:pPr>
            <a:r>
              <a:rPr lang="en-US" altLang="zh-CN" smtClean="0">
                <a:solidFill>
                  <a:srgbClr val="000000"/>
                </a:solidFill>
                <a:ea typeface="宋体" panose="02010600030101010101" pitchFamily="2" charset="-122"/>
                <a:cs typeface="Times New Roman" panose="02020603050405020304" pitchFamily="18" charset="0"/>
              </a:rPr>
              <a:t>1</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导线中的电流迅速变化会产生电磁波</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2</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光是电磁波家族中的一个成员</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电磁波能在真空中传播</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电磁波在真空中的传播速度跟光在真空中的传播速度一样</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为</a:t>
            </a: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0×10</a:t>
            </a:r>
            <a:r>
              <a:rPr lang="en-US" altLang="zh-CN" baseline="30000">
                <a:solidFill>
                  <a:srgbClr val="000000"/>
                </a:solidFill>
                <a:ea typeface="宋体" panose="02010600030101010101" pitchFamily="2" charset="-122"/>
                <a:cs typeface="Times New Roman" panose="02020603050405020304" pitchFamily="18" charset="0"/>
              </a:rPr>
              <a:t>8</a:t>
            </a:r>
            <a:r>
              <a:rPr lang="en-US" altLang="zh-CN">
                <a:solidFill>
                  <a:srgbClr val="000000"/>
                </a:solidFill>
                <a:ea typeface="宋体" panose="02010600030101010101" pitchFamily="2" charset="-122"/>
                <a:cs typeface="Times New Roman" panose="02020603050405020304" pitchFamily="18" charset="0"/>
              </a:rPr>
              <a:t> m/s</a:t>
            </a:r>
            <a:r>
              <a:rPr lang="en-US" altLang="zh-CN" i="1" smtClean="0">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193813952"/>
      </p:ext>
    </p:extLst>
  </p:cSld>
  <p:clrMapOvr>
    <a:masterClrMapping/>
  </p:clrMapOvr>
  <p:transition spd="med">
    <p:pull/>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1618404"/>
            <a:ext cx="10807700" cy="2999667"/>
          </a:xfrm>
          <a:prstGeom prst="rect">
            <a:avLst/>
          </a:prstGeom>
        </p:spPr>
        <p:txBody>
          <a:bodyPr>
            <a:spAutoFit/>
          </a:bodyPr>
          <a:lstStyle/>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3</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电磁波的波速、波长、频率的关系式为</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波速</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波长</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频率</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即</a:t>
            </a:r>
            <a:r>
              <a:rPr lang="en-US" altLang="zh-CN" i="1">
                <a:solidFill>
                  <a:srgbClr val="000000"/>
                </a:solidFill>
                <a:ea typeface="宋体" panose="02010600030101010101" pitchFamily="2" charset="-122"/>
                <a:cs typeface="Times New Roman" panose="02020603050405020304" pitchFamily="18" charset="0"/>
              </a:rPr>
              <a:t>c</a:t>
            </a:r>
            <a:r>
              <a:rPr lang="en-US" altLang="zh-CN">
                <a:solidFill>
                  <a:srgbClr val="000000"/>
                </a:solidFill>
                <a:ea typeface="宋体" panose="02010600030101010101" pitchFamily="2" charset="-122"/>
                <a:cs typeface="Times New Roman" panose="02020603050405020304" pitchFamily="18" charset="0"/>
              </a:rPr>
              <a:t>=</a:t>
            </a:r>
            <a:r>
              <a:rPr lang="en-US" altLang="zh-CN" i="1" err="1">
                <a:solidFill>
                  <a:srgbClr val="000000"/>
                </a:solidFill>
                <a:ea typeface="Microsoft Yi Baiti" panose="03000500000000000000" pitchFamily="66" charset="0"/>
                <a:cs typeface="Times New Roman" panose="02020603050405020304" pitchFamily="18" charset="0"/>
              </a:rPr>
              <a:t>λ</a:t>
            </a:r>
            <a:r>
              <a:rPr lang="en-US" altLang="zh-CN" i="1" err="1">
                <a:solidFill>
                  <a:srgbClr val="000000"/>
                </a:solidFill>
                <a:ea typeface="宋体" panose="02010600030101010101" pitchFamily="2" charset="-122"/>
                <a:cs typeface="Times New Roman" panose="02020603050405020304" pitchFamily="18" charset="0"/>
              </a:rPr>
              <a:t>f</a:t>
            </a:r>
            <a:r>
              <a:rPr lang="en-US" altLang="zh-CN">
                <a:solidFill>
                  <a:srgbClr val="000000"/>
                </a:solidFill>
                <a:ea typeface="宋体" panose="02010600030101010101" pitchFamily="2" charset="-122"/>
                <a:cs typeface="Times New Roman" panose="02020603050405020304" pitchFamily="18" charset="0"/>
              </a:rPr>
              <a:t>)</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不同频率的电磁波在真空中的传播速度相同</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频率越高</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波长越短</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indent="267970">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4</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生活中利用电磁波的实例有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电视、广播、手机、雷达、微波炉等</a:t>
            </a:r>
            <a:r>
              <a:rPr lang="en-US" altLang="zh-CN" i="1">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80157724"/>
      </p:ext>
    </p:extLst>
  </p:cSld>
  <p:clrMapOvr>
    <a:masterClrMapping/>
  </p:clrMapOvr>
  <p:transition spd="med">
    <p:pull/>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361950" y="618303"/>
            <a:ext cx="10807700" cy="5363391"/>
          </a:xfrm>
          <a:prstGeom prst="rect">
            <a:avLst/>
          </a:prstGeom>
        </p:spPr>
        <p:txBody>
          <a:bodyPr>
            <a:spAutoFit/>
          </a:bodyPr>
          <a:lstStyle/>
          <a:p>
            <a:pPr>
              <a:lnSpc>
                <a:spcPct val="120000"/>
              </a:lnSpc>
              <a:spcAft>
                <a:spcPct val="0"/>
              </a:spcAft>
              <a:tabLst>
                <a:tab pos="1029335"/>
                <a:tab pos="1850390"/>
                <a:tab pos="2538095"/>
                <a:tab pos="3221990"/>
              </a:tabLst>
            </a:pPr>
            <a:r>
              <a:rPr lang="zh-CN" altLang="en-US">
                <a:solidFill>
                  <a:srgbClr val="FF00FF"/>
                </a:solidFill>
                <a:latin typeface="Calibri" panose="020f0502020204030204" pitchFamily="34" charset="0"/>
                <a:ea typeface="宋体" panose="02010600030101010101" pitchFamily="2" charset="-122"/>
                <a:cs typeface="Times New Roman" panose="02020603050405020304" pitchFamily="18" charset="0"/>
              </a:rPr>
              <a:t>典例精析</a:t>
            </a:r>
          </a:p>
          <a:p>
            <a:pPr>
              <a:lnSpc>
                <a:spcPct val="120000"/>
              </a:lnSpc>
              <a:spcAft>
                <a:spcPct val="0"/>
              </a:spcAft>
              <a:tabLst>
                <a:tab pos="1029335"/>
                <a:tab pos="1850390"/>
                <a:tab pos="2538095"/>
                <a:tab pos="3221990"/>
              </a:tabLst>
            </a:pPr>
            <a:r>
              <a:rPr lang="zh-CN" altLang="zh-CN" smtClean="0">
                <a:solidFill>
                  <a:srgbClr val="000000"/>
                </a:solidFill>
                <a:latin typeface="Arial" pitchFamily="34" charset="0"/>
                <a:cs typeface="Times New Roman" panose="02020603050405020304" pitchFamily="18" charset="0"/>
              </a:rPr>
              <a:t>【</a:t>
            </a:r>
            <a:r>
              <a:rPr lang="zh-CN" altLang="zh-CN">
                <a:solidFill>
                  <a:srgbClr val="000000"/>
                </a:solidFill>
                <a:latin typeface="Arial" pitchFamily="34" charset="0"/>
                <a:cs typeface="Times New Roman" panose="02020603050405020304" pitchFamily="18" charset="0"/>
              </a:rPr>
              <a:t>例</a:t>
            </a:r>
            <a:r>
              <a:rPr lang="en-US" altLang="zh-CN">
                <a:solidFill>
                  <a:srgbClr val="000000"/>
                </a:solidFill>
                <a:ea typeface="宋体" panose="02010600030101010101" pitchFamily="2" charset="-122"/>
                <a:cs typeface="Times New Roman" panose="02020603050405020304" pitchFamily="18" charset="0"/>
              </a:rPr>
              <a:t>1</a:t>
            </a:r>
            <a:r>
              <a:rPr lang="zh-CN" altLang="zh-CN">
                <a:solidFill>
                  <a:srgbClr val="000000"/>
                </a:solidFill>
                <a:latin typeface="Arial" pitchFamily="34" charset="0"/>
                <a:cs typeface="Times New Roman" panose="02020603050405020304" pitchFamily="18" charset="0"/>
              </a:rPr>
              <a:t>】</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多选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电磁波家庭成员很多</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有无线电波、红外线、可见光、紫外线、</a:t>
            </a:r>
            <a:r>
              <a:rPr lang="en-US" altLang="zh-CN">
                <a:solidFill>
                  <a:srgbClr val="000000"/>
                </a:solidFill>
                <a:ea typeface="宋体" panose="02010600030101010101" pitchFamily="2" charset="-122"/>
                <a:cs typeface="Times New Roman" panose="02020603050405020304" pitchFamily="18" charset="0"/>
              </a:rPr>
              <a:t>X</a:t>
            </a:r>
            <a:r>
              <a:rPr lang="zh-CN" altLang="zh-CN">
                <a:solidFill>
                  <a:srgbClr val="000000"/>
                </a:solidFill>
                <a:ea typeface="宋体" panose="02010600030101010101" pitchFamily="2" charset="-122"/>
                <a:cs typeface="Times New Roman" panose="02020603050405020304" pitchFamily="18" charset="0"/>
              </a:rPr>
              <a:t>射线、</a:t>
            </a:r>
            <a:r>
              <a:rPr lang="en-US" altLang="zh-CN" i="1">
                <a:solidFill>
                  <a:srgbClr val="000000"/>
                </a:solidFill>
                <a:ea typeface="Microsoft Yi Baiti" panose="03000500000000000000" pitchFamily="66" charset="0"/>
                <a:cs typeface="Times New Roman" panose="02020603050405020304" pitchFamily="18" charset="0"/>
              </a:rPr>
              <a:t>γ</a:t>
            </a:r>
            <a:r>
              <a:rPr lang="zh-CN" altLang="zh-CN">
                <a:solidFill>
                  <a:srgbClr val="000000"/>
                </a:solidFill>
                <a:ea typeface="宋体" panose="02010600030101010101" pitchFamily="2" charset="-122"/>
                <a:cs typeface="Times New Roman" panose="02020603050405020304" pitchFamily="18" charset="0"/>
              </a:rPr>
              <a:t>射线等</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电磁波与人们的生活密不可分</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已渗透到我们生活的各个方面</a:t>
            </a:r>
            <a:r>
              <a:rPr lang="en-US" altLang="zh-CN" i="1">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关于电磁波的应用</a:t>
            </a:r>
            <a:r>
              <a:rPr lang="en-US" altLang="zh-CN">
                <a:solidFill>
                  <a:srgbClr val="000000"/>
                </a:solidFill>
                <a:ea typeface="宋体" panose="02010600030101010101" pitchFamily="2" charset="-122"/>
                <a:cs typeface="Times New Roman" panose="02020603050405020304" pitchFamily="18" charset="0"/>
              </a:rPr>
              <a:t>,</a:t>
            </a:r>
            <a:r>
              <a:rPr lang="zh-CN" altLang="zh-CN">
                <a:solidFill>
                  <a:srgbClr val="000000"/>
                </a:solidFill>
                <a:ea typeface="宋体" panose="02010600030101010101" pitchFamily="2" charset="-122"/>
                <a:cs typeface="Times New Roman" panose="02020603050405020304" pitchFamily="18" charset="0"/>
              </a:rPr>
              <a:t>下列说法正确的</a:t>
            </a:r>
            <a:r>
              <a:rPr lang="zh-CN" altLang="zh-CN" smtClean="0">
                <a:solidFill>
                  <a:srgbClr val="000000"/>
                </a:solidFill>
                <a:ea typeface="宋体" panose="02010600030101010101" pitchFamily="2" charset="-122"/>
                <a:cs typeface="Times New Roman" panose="02020603050405020304" pitchFamily="18" charset="0"/>
              </a:rPr>
              <a:t>是</a:t>
            </a:r>
            <a:r>
              <a:rPr lang="en-US" altLang="zh-CN" smtClean="0">
                <a:solidFill>
                  <a:srgbClr val="000000"/>
                </a:solidFill>
                <a:ea typeface="宋体" panose="02010600030101010101" pitchFamily="2" charset="-122"/>
                <a:cs typeface="Times New Roman" panose="02020603050405020304" pitchFamily="18" charset="0"/>
              </a:rPr>
              <a:t>(</a:t>
            </a:r>
            <a:r>
              <a:rPr lang="zh-CN" altLang="zh-CN" i="1">
                <a:solidFill>
                  <a:srgbClr val="000000"/>
                </a:solidFill>
                <a:ea typeface="宋体" panose="02010600030101010101" pitchFamily="2" charset="-122"/>
                <a:cs typeface="Times New Roman" panose="02020603050405020304" pitchFamily="18" charset="0"/>
              </a:rPr>
              <a:t>　　</a:t>
            </a:r>
            <a:r>
              <a:rPr lang="en-US" altLang="zh-CN">
                <a:solidFill>
                  <a:srgbClr val="000000"/>
                </a:solidFill>
                <a:ea typeface="宋体" panose="02010600030101010101" pitchFamily="2" charset="-122"/>
                <a:cs typeface="Times New Roman" panose="02020603050405020304" pitchFamily="18" charset="0"/>
              </a:rPr>
              <a:t>)</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A.</a:t>
            </a:r>
            <a:r>
              <a:rPr lang="zh-CN" altLang="zh-CN">
                <a:solidFill>
                  <a:srgbClr val="000000"/>
                </a:solidFill>
                <a:ea typeface="宋体" panose="02010600030101010101" pitchFamily="2" charset="-122"/>
                <a:cs typeface="Times New Roman" panose="02020603050405020304" pitchFamily="18" charset="0"/>
              </a:rPr>
              <a:t>验钞机利用红外线来辨别钞票真伪</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B.</a:t>
            </a:r>
            <a:r>
              <a:rPr lang="zh-CN" altLang="zh-CN">
                <a:solidFill>
                  <a:srgbClr val="000000"/>
                </a:solidFill>
                <a:ea typeface="宋体" panose="02010600030101010101" pitchFamily="2" charset="-122"/>
                <a:cs typeface="Times New Roman" panose="02020603050405020304" pitchFamily="18" charset="0"/>
              </a:rPr>
              <a:t>手机利用无线电波传递信号</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C.</a:t>
            </a:r>
            <a:r>
              <a:rPr lang="zh-CN" altLang="zh-CN">
                <a:solidFill>
                  <a:srgbClr val="000000"/>
                </a:solidFill>
                <a:ea typeface="宋体" panose="02010600030101010101" pitchFamily="2" charset="-122"/>
                <a:cs typeface="Times New Roman" panose="02020603050405020304" pitchFamily="18" charset="0"/>
              </a:rPr>
              <a:t>遥控器利用紫外线实现对电视机遥控</a:t>
            </a:r>
            <a:endParaRPr lang="zh-CN" altLang="zh-CN">
              <a:latin typeface="Calibri" panose="020f0502020204030204" pitchFamily="34" charset="0"/>
              <a:ea typeface="宋体" panose="02010600030101010101" pitchFamily="2" charset="-122"/>
              <a:cs typeface="Times New Roman" panose="02020603050405020304" pitchFamily="18" charset="0"/>
            </a:endParaRPr>
          </a:p>
          <a:p>
            <a:pPr>
              <a:lnSpc>
                <a:spcPct val="120000"/>
              </a:lnSpc>
              <a:spcAft>
                <a:spcPct val="0"/>
              </a:spcAft>
              <a:tabLst>
                <a:tab pos="1029335"/>
                <a:tab pos="1850390"/>
                <a:tab pos="2538095"/>
                <a:tab pos="3221990"/>
              </a:tabLst>
            </a:pPr>
            <a:r>
              <a:rPr lang="en-US" altLang="zh-CN">
                <a:solidFill>
                  <a:srgbClr val="000000"/>
                </a:solidFill>
                <a:ea typeface="宋体" panose="02010600030101010101" pitchFamily="2" charset="-122"/>
                <a:cs typeface="Times New Roman" panose="02020603050405020304" pitchFamily="18" charset="0"/>
              </a:rPr>
              <a:t>D.</a:t>
            </a:r>
            <a:r>
              <a:rPr lang="zh-CN" altLang="zh-CN">
                <a:solidFill>
                  <a:srgbClr val="000000"/>
                </a:solidFill>
                <a:ea typeface="宋体" panose="02010600030101010101" pitchFamily="2" charset="-122"/>
                <a:cs typeface="Times New Roman" panose="02020603050405020304" pitchFamily="18" charset="0"/>
              </a:rPr>
              <a:t>微波炉利用电磁波来加热食品</a:t>
            </a:r>
            <a:endParaRPr lang="zh-CN" altLang="zh-CN">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2"/>
          <p:cNvSpPr/>
          <p:nvPr/>
        </p:nvSpPr>
        <p:spPr>
          <a:xfrm>
            <a:off x="3486277" y="3043727"/>
            <a:ext cx="755335" cy="584775"/>
          </a:xfrm>
          <a:prstGeom prst="rect">
            <a:avLst/>
          </a:prstGeom>
        </p:spPr>
        <p:txBody>
          <a:bodyPr wrap="none">
            <a:spAutoFit/>
          </a:bodyPr>
          <a:lstStyle/>
          <a:p>
            <a:r>
              <a:rPr lang="en-US" altLang="zh-CN" smtClean="0">
                <a:ea typeface="宋体" panose="02010600030101010101" pitchFamily="2" charset="-122"/>
              </a:rPr>
              <a:t>BD</a:t>
            </a:r>
            <a:endParaRPr lang="zh-CN" altLang="en-US"/>
          </a:p>
        </p:txBody>
      </p:sp>
    </p:spTree>
    <p:extLst>
      <p:ext uri="{BB962C8B-B14F-4D97-AF65-F5344CB8AC3E}">
        <p14:creationId xmlns:p14="http://schemas.microsoft.com/office/powerpoint/2010/main" val="187980850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专业教辅课件Q:251490010">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经典">
      <a:majorFont>
        <a:latin typeface="Arial"/>
        <a:ea typeface="Arial"/>
        <a:cs typeface="Arial"/>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Arial"/>
        <a:cs typeface="Arial"/>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name="演示文稿3" id="{7F1B58FA-3D69-4926-A2BA-EEBABBAD5E6B}" vid="{76CC91B4-AC1E-4E21-9BDB-923C2B156DCE}"/>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209</Paragraphs>
  <Slides>49</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49</vt:i4>
      </vt:variant>
    </vt:vector>
  </HeadingPairs>
  <TitlesOfParts>
    <vt:vector size="62" baseType="lpstr">
      <vt:lpstr>Arial</vt:lpstr>
      <vt:lpstr>Times New Roman</vt:lpstr>
      <vt:lpstr>黑体</vt:lpstr>
      <vt:lpstr>隶书</vt:lpstr>
      <vt:lpstr>微软雅黑</vt:lpstr>
      <vt:lpstr>Calibri</vt:lpstr>
      <vt:lpstr>NEU-BZ-S92</vt:lpstr>
      <vt:lpstr>方正大黑_GBK</vt:lpstr>
      <vt:lpstr>华文新魏</vt:lpstr>
      <vt:lpstr>宋体</vt:lpstr>
      <vt:lpstr>Microsoft Yi Baiti</vt:lpstr>
      <vt:lpstr>楷体</vt:lpstr>
      <vt:lpstr>专业教辅课件Q:251490010</vt:lpstr>
      <vt:lpstr>第二十章　信息的传递</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2021-03-06T18:16:29Z</cp:lastPrinted>
  <dcterms:created xsi:type="dcterms:W3CDTF">2021-03-06T18:16:29Z</dcterms:created>
  <dcterms:modified xsi:type="dcterms:W3CDTF">2021-03-06T10:16:32Z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