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74" r:id="rId6"/>
    <p:sldId id="262" r:id="rId7"/>
    <p:sldId id="263" r:id="rId8"/>
    <p:sldId id="264" r:id="rId9"/>
    <p:sldId id="265" r:id="rId10"/>
    <p:sldId id="275" r:id="rId11"/>
    <p:sldId id="267" r:id="rId12"/>
    <p:sldId id="268" r:id="rId13"/>
    <p:sldId id="269" r:id="rId14"/>
    <p:sldId id="270" r:id="rId15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>
            <p:custDataLst>
              <p:tags r:id="rId6"/>
            </p:custData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>
              <p:custDataLst>
                <p:tags r:id="rId7"/>
              </p:custData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Freeform 6"/>
            <p:cNvSpPr/>
            <p:nvPr>
              <p:custDataLst>
                <p:tags r:id="rId8"/>
              </p:custData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15ACC03-A24D-4D65-AC2D-78D4494DB0C3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EAE0039A-DB4D-4C03-980A-79179BBF97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>
            <p:custDataLst>
              <p:tags r:id="rId6"/>
            </p:custData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>
            <p:custDataLst>
              <p:tags r:id="rId1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8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>
            <p:custDataLst>
              <p:tags r:id="rId1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8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8C221B7-83AE-4EAE-BABB-17BFC876B355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BF58CF2-C4DB-443B-8423-4BC4789C7C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>
            <p:custDataLst>
              <p:tags r:id="rId19"/>
            </p:custData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image" Target="../media/image14.png"/><Relationship Id="rId5" Type="http://schemas.openxmlformats.org/officeDocument/2006/relationships/tags" Target="../tags/tag169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68.xml"/><Relationship Id="rId9" Type="http://schemas.openxmlformats.org/officeDocument/2006/relationships/tags" Target="../tags/tag1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80.xml"/><Relationship Id="rId7" Type="http://schemas.openxmlformats.org/officeDocument/2006/relationships/image" Target="../media/image17.pn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7" Type="http://schemas.openxmlformats.org/officeDocument/2006/relationships/image" Target="../media/image19.pn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6.xml"/><Relationship Id="rId4" Type="http://schemas.openxmlformats.org/officeDocument/2006/relationships/tags" Target="../tags/tag18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26" Type="http://schemas.openxmlformats.org/officeDocument/2006/relationships/tags" Target="../tags/tag101.xml"/><Relationship Id="rId3" Type="http://schemas.openxmlformats.org/officeDocument/2006/relationships/tags" Target="../tags/tag80.xml"/><Relationship Id="rId21" Type="http://schemas.openxmlformats.org/officeDocument/2006/relationships/tags" Target="../tags/tag96.xml"/><Relationship Id="rId34" Type="http://schemas.openxmlformats.org/officeDocument/2006/relationships/tags" Target="../tags/tag109.xml"/><Relationship Id="rId7" Type="http://schemas.openxmlformats.org/officeDocument/2006/relationships/video" Target="../media/media1.wmv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5" Type="http://schemas.openxmlformats.org/officeDocument/2006/relationships/tags" Target="../tags/tag100.xml"/><Relationship Id="rId33" Type="http://schemas.openxmlformats.org/officeDocument/2006/relationships/tags" Target="../tags/tag108.xml"/><Relationship Id="rId2" Type="http://schemas.openxmlformats.org/officeDocument/2006/relationships/tags" Target="../tags/tag79.xml"/><Relationship Id="rId16" Type="http://schemas.openxmlformats.org/officeDocument/2006/relationships/tags" Target="../tags/tag91.xml"/><Relationship Id="rId20" Type="http://schemas.openxmlformats.org/officeDocument/2006/relationships/tags" Target="../tags/tag95.xml"/><Relationship Id="rId29" Type="http://schemas.openxmlformats.org/officeDocument/2006/relationships/tags" Target="../tags/tag104.xml"/><Relationship Id="rId1" Type="http://schemas.openxmlformats.org/officeDocument/2006/relationships/tags" Target="../tags/tag78.xml"/><Relationship Id="rId6" Type="http://schemas.microsoft.com/office/2007/relationships/media" Target="../media/media1.wmv"/><Relationship Id="rId11" Type="http://schemas.openxmlformats.org/officeDocument/2006/relationships/tags" Target="../tags/tag86.xml"/><Relationship Id="rId24" Type="http://schemas.openxmlformats.org/officeDocument/2006/relationships/tags" Target="../tags/tag99.xml"/><Relationship Id="rId32" Type="http://schemas.openxmlformats.org/officeDocument/2006/relationships/tags" Target="../tags/tag107.xml"/><Relationship Id="rId5" Type="http://schemas.openxmlformats.org/officeDocument/2006/relationships/tags" Target="../tags/tag82.xml"/><Relationship Id="rId15" Type="http://schemas.openxmlformats.org/officeDocument/2006/relationships/tags" Target="../tags/tag90.xml"/><Relationship Id="rId23" Type="http://schemas.openxmlformats.org/officeDocument/2006/relationships/tags" Target="../tags/tag98.xml"/><Relationship Id="rId28" Type="http://schemas.openxmlformats.org/officeDocument/2006/relationships/tags" Target="../tags/tag103.xml"/><Relationship Id="rId36" Type="http://schemas.openxmlformats.org/officeDocument/2006/relationships/image" Target="../media/image1.png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31" Type="http://schemas.openxmlformats.org/officeDocument/2006/relationships/tags" Target="../tags/tag106.xml"/><Relationship Id="rId4" Type="http://schemas.openxmlformats.org/officeDocument/2006/relationships/tags" Target="../tags/tag81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tags" Target="../tags/tag97.xml"/><Relationship Id="rId27" Type="http://schemas.openxmlformats.org/officeDocument/2006/relationships/tags" Target="../tags/tag102.xml"/><Relationship Id="rId30" Type="http://schemas.openxmlformats.org/officeDocument/2006/relationships/tags" Target="../tags/tag105.xml"/><Relationship Id="rId35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image" Target="../media/image2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3.emf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tags" Target="../tags/tag128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emf"/><Relationship Id="rId4" Type="http://schemas.openxmlformats.org/officeDocument/2006/relationships/tags" Target="../tags/tag129.xml"/><Relationship Id="rId9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9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image" Target="../media/image10.png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image" Target="../media/image9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image" Target="../media/image8.png"/><Relationship Id="rId5" Type="http://schemas.openxmlformats.org/officeDocument/2006/relationships/tags" Target="../tags/tag153.xml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tags" Target="../tags/tag152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59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915128" y="1603896"/>
            <a:ext cx="8361229" cy="2098226"/>
          </a:xfrm>
        </p:spPr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7.3</a:t>
            </a:r>
            <a:r>
              <a:rPr lang="zh-CN" altLang="en-US" dirty="0">
                <a:solidFill>
                  <a:srgbClr val="FF0000"/>
                </a:solidFill>
              </a:rPr>
              <a:t>电磁铁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83441" y="1171428"/>
            <a:ext cx="11108559" cy="488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">
              <a:lnSpc>
                <a:spcPct val="200000"/>
              </a:lnSpc>
            </a:pP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2.</a:t>
            </a:r>
            <a:r>
              <a:rPr lang="zh-CN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关于电磁铁，下列说法中正确的是</a:t>
            </a: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 (    )</a:t>
            </a:r>
            <a:endParaRPr lang="en-US" altLang="zh-CN" sz="3200" b="1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 marR="9525">
              <a:lnSpc>
                <a:spcPct val="200000"/>
              </a:lnSpc>
            </a:pP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A.</a:t>
            </a:r>
            <a:r>
              <a:rPr lang="zh-CN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电磁铁的磁性强弱跟通过它的电流强弱无关</a:t>
            </a:r>
            <a:endParaRPr lang="zh-CN" altLang="zh-CN" sz="3200" b="1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 marR="9525">
              <a:lnSpc>
                <a:spcPct val="200000"/>
              </a:lnSpc>
            </a:pP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B.</a:t>
            </a:r>
            <a:r>
              <a:rPr lang="zh-CN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通过电磁铁的电流方向改变，其磁性强弱也随之改变</a:t>
            </a:r>
            <a:endParaRPr lang="zh-CN" altLang="zh-CN" sz="3200" b="1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 marR="9525">
              <a:lnSpc>
                <a:spcPct val="200000"/>
              </a:lnSpc>
            </a:pP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C.</a:t>
            </a:r>
            <a:r>
              <a:rPr lang="zh-CN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在同一个电磁铁中加铜芯时比加铁芯时的磁性弱</a:t>
            </a:r>
            <a:endParaRPr lang="zh-CN" altLang="zh-CN" sz="3200" b="1" kern="100">
              <a:latin typeface="+mj-ea"/>
              <a:ea typeface="+mj-ea"/>
              <a:cs typeface="Times New Roman" panose="02020603050405020304" pitchFamily="18" charset="0"/>
            </a:endParaRPr>
          </a:p>
          <a:p>
            <a:pPr marR="9525">
              <a:lnSpc>
                <a:spcPct val="200000"/>
              </a:lnSpc>
            </a:pPr>
            <a:r>
              <a:rPr lang="en-US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D.</a:t>
            </a:r>
            <a:r>
              <a:rPr lang="zh-CN" altLang="zh-CN" sz="3200" b="1" kern="0">
                <a:solidFill>
                  <a:srgbClr val="000000"/>
                </a:solidFill>
                <a:latin typeface="+mj-ea"/>
                <a:ea typeface="+mj-ea"/>
                <a:cs typeface="宋体" panose="02010600030101010101" pitchFamily="2" charset="-122"/>
              </a:rPr>
              <a:t>相同形状的电磁铁的磁性强弱跟线圈匝数无关</a:t>
            </a:r>
            <a:endParaRPr lang="zh-CN" altLang="zh-CN" sz="3200" b="1" kern="1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16792" y="1564808"/>
            <a:ext cx="7005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45884" y="4159712"/>
            <a:ext cx="3089196" cy="2395123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33450" y="93598"/>
            <a:ext cx="11258550" cy="4884863"/>
            <a:chOff x="295422" y="1160227"/>
            <a:chExt cx="10667852" cy="4884863"/>
          </a:xfrm>
        </p:grpSpPr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295422" y="1160227"/>
              <a:ext cx="10667852" cy="488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3.</a:t>
              </a: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如图所示，</a:t>
              </a:r>
              <a:r>
                <a:rPr lang="en-US" altLang="zh-CN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A</a:t>
              </a: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是螺线管内的铁芯，</a:t>
              </a:r>
              <a:r>
                <a:rPr lang="en-US" altLang="zh-CN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B</a:t>
              </a: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是悬挂在弹簧下的铁块，</a:t>
              </a:r>
              <a:r>
                <a:rPr lang="en-US" altLang="zh-CN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S</a:t>
              </a: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是转换开关，要使弹簧的长度变短，可采取的办法有：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①</a:t>
              </a:r>
              <a:endParaRPr lang="en-US" altLang="zh-CN" sz="3200" u="sng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②</a:t>
              </a:r>
              <a:endParaRPr lang="en-US" altLang="zh-CN" sz="3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③</a:t>
              </a:r>
            </a:p>
          </p:txBody>
        </p:sp>
        <p:cxnSp>
          <p:nvCxnSpPr>
            <p:cNvPr id="7" name="直接连接符 6"/>
            <p:cNvCxnSpPr/>
            <p:nvPr>
              <p:custDataLst>
                <p:tags r:id="rId7"/>
              </p:custDataLst>
            </p:nvPr>
          </p:nvCxnSpPr>
          <p:spPr>
            <a:xfrm>
              <a:off x="856124" y="4254326"/>
              <a:ext cx="7526215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>
              <a:off x="857260" y="5028324"/>
              <a:ext cx="4487594" cy="1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9"/>
              </p:custDataLst>
            </p:nvPr>
          </p:nvCxnSpPr>
          <p:spPr>
            <a:xfrm>
              <a:off x="856124" y="5915381"/>
              <a:ext cx="440318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5199" y="2518272"/>
            <a:ext cx="98524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减小通电线圈中的电流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(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或滑动变阻器的滑片向右移动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)</a:t>
            </a:r>
            <a:endParaRPr 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5199" y="3416079"/>
            <a:ext cx="85527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减少通电线圈的匝数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(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或开关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S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由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拨到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或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3)</a:t>
            </a:r>
            <a:endParaRPr 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5199" y="4313886"/>
            <a:ext cx="64289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把螺线管内的铁芯抽去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.</a:t>
            </a:r>
            <a:endParaRPr 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1"/>
      <p:bldP spid="1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42950" y="1587394"/>
            <a:ext cx="11229975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" algn="just">
              <a:lnSpc>
                <a:spcPct val="150000"/>
              </a:lnSpc>
            </a:pPr>
            <a:r>
              <a:rPr lang="en-US" altLang="zh-CN" sz="320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宋体" panose="02010600030101010101" pitchFamily="2" charset="-122"/>
              </a:rPr>
              <a:t>4.</a:t>
            </a:r>
            <a:r>
              <a:rPr lang="zh-CN" altLang="zh-CN" sz="320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宋体" panose="02010600030101010101" pitchFamily="2" charset="-122"/>
              </a:rPr>
              <a:t>在</a:t>
            </a:r>
            <a:r>
              <a:rPr lang="zh-CN" altLang="en-US" sz="320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宋体" panose="02010600030101010101" pitchFamily="2" charset="-122"/>
              </a:rPr>
              <a:t>如图</a:t>
            </a:r>
            <a:r>
              <a:rPr lang="zh-CN" altLang="zh-CN" sz="320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宋体" panose="02010600030101010101" pitchFamily="2" charset="-122"/>
              </a:rPr>
              <a:t>所示的电路中，请用笔画线代替导线将电路补完．</a:t>
            </a:r>
            <a:r>
              <a:rPr lang="zh-CN" altLang="en-US" sz="3200" ker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宋体" panose="02010600030101010101" pitchFamily="2" charset="-122"/>
              </a:rPr>
              <a:t>并要求滑片向左滑动时电磁铁的磁性减弱。</a:t>
            </a:r>
            <a:endParaRPr lang="zh-CN" altLang="zh-CN" sz="3200" kern="1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73535" y="3478091"/>
            <a:ext cx="5365901" cy="2880507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179776" y="4344589"/>
            <a:ext cx="3127197" cy="486459"/>
          </a:xfrm>
          <a:custGeom>
            <a:avLst/>
            <a:gdLst>
              <a:gd name="connsiteX0" fmla="*/ 2998243 w 3127197"/>
              <a:gd name="connsiteY0" fmla="*/ 100803 h 486459"/>
              <a:gd name="connsiteX1" fmla="*/ 2801296 w 3127197"/>
              <a:gd name="connsiteY1" fmla="*/ 466563 h 486459"/>
              <a:gd name="connsiteX2" fmla="*/ 184705 w 3127197"/>
              <a:gd name="connsiteY2" fmla="*/ 396224 h 486459"/>
              <a:gd name="connsiteX3" fmla="*/ 212840 w 3127197"/>
              <a:gd name="connsiteY3" fmla="*/ 44532 h 486459"/>
              <a:gd name="connsiteX4" fmla="*/ 184705 w 3127197"/>
              <a:gd name="connsiteY4" fmla="*/ 16397 h 486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7197" h="486459">
                <a:moveTo>
                  <a:pt x="2998243" y="100803"/>
                </a:moveTo>
                <a:cubicBezTo>
                  <a:pt x="3134231" y="259064"/>
                  <a:pt x="3270219" y="417326"/>
                  <a:pt x="2801296" y="466563"/>
                </a:cubicBezTo>
                <a:cubicBezTo>
                  <a:pt x="2332373" y="515800"/>
                  <a:pt x="616114" y="466562"/>
                  <a:pt x="184705" y="396224"/>
                </a:cubicBezTo>
                <a:cubicBezTo>
                  <a:pt x="-246704" y="325886"/>
                  <a:pt x="212840" y="107836"/>
                  <a:pt x="212840" y="44532"/>
                </a:cubicBezTo>
                <a:cubicBezTo>
                  <a:pt x="212840" y="-18772"/>
                  <a:pt x="198772" y="-1188"/>
                  <a:pt x="184705" y="16397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3877195" y="4315012"/>
            <a:ext cx="515228" cy="1917628"/>
          </a:xfrm>
          <a:custGeom>
            <a:avLst/>
            <a:gdLst>
              <a:gd name="connsiteX0" fmla="*/ 186805 w 515228"/>
              <a:gd name="connsiteY0" fmla="*/ 0 h 1917628"/>
              <a:gd name="connsiteX1" fmla="*/ 103134 w 515228"/>
              <a:gd name="connsiteY1" fmla="*/ 388470 h 1917628"/>
              <a:gd name="connsiteX2" fmla="*/ 13487 w 515228"/>
              <a:gd name="connsiteY2" fmla="*/ 1093694 h 1917628"/>
              <a:gd name="connsiteX3" fmla="*/ 49346 w 515228"/>
              <a:gd name="connsiteY3" fmla="*/ 1804894 h 1917628"/>
              <a:gd name="connsiteX4" fmla="*/ 461723 w 515228"/>
              <a:gd name="connsiteY4" fmla="*/ 1900517 h 1917628"/>
              <a:gd name="connsiteX5" fmla="*/ 497581 w 515228"/>
              <a:gd name="connsiteY5" fmla="*/ 1643529 h 191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228" h="1917628">
                <a:moveTo>
                  <a:pt x="186805" y="0"/>
                </a:moveTo>
                <a:cubicBezTo>
                  <a:pt x="159412" y="103094"/>
                  <a:pt x="132020" y="206188"/>
                  <a:pt x="103134" y="388470"/>
                </a:cubicBezTo>
                <a:cubicBezTo>
                  <a:pt x="74248" y="570752"/>
                  <a:pt x="22452" y="857623"/>
                  <a:pt x="13487" y="1093694"/>
                </a:cubicBezTo>
                <a:cubicBezTo>
                  <a:pt x="4522" y="1329765"/>
                  <a:pt x="-25360" y="1670424"/>
                  <a:pt x="49346" y="1804894"/>
                </a:cubicBezTo>
                <a:cubicBezTo>
                  <a:pt x="124052" y="1939364"/>
                  <a:pt x="387017" y="1927411"/>
                  <a:pt x="461723" y="1900517"/>
                </a:cubicBezTo>
                <a:cubicBezTo>
                  <a:pt x="536429" y="1873623"/>
                  <a:pt x="517005" y="1758576"/>
                  <a:pt x="497581" y="164352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742950" y="571285"/>
            <a:ext cx="1125855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在图中画出甲、乙两个通电螺线管的绕线方向，要求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S1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S2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开关 闭合后甲、乙两通电螺线管互相排斥．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20919" y="2294380"/>
            <a:ext cx="3524250" cy="1628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38275" y="3992335"/>
            <a:ext cx="3559126" cy="2294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94601" y="4085920"/>
            <a:ext cx="3702734" cy="227599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39099" y="255882"/>
            <a:ext cx="197667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prstTxWarp prst="textFadeUp">
              <a:avLst>
                <a:gd name="adj" fmla="val 17676"/>
              </a:avLst>
            </a:prstTxWarp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ln w="0"/>
                <a:solidFill>
                  <a:srgbClr val="FF0000"/>
                </a:solidFill>
                <a:effectLst>
                  <a:outerShdw blurRad="25400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ea"/>
                <a:ea typeface="+mj-ea"/>
              </a:rPr>
              <a:t>小结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341118" y="2534716"/>
            <a:ext cx="52116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电磁铁的结构及原理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341118" y="3654717"/>
            <a:ext cx="67553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影响电磁铁磁性强弱的因素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341116" y="4774718"/>
            <a:ext cx="57262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电磁铁的优点及其应用</a:t>
            </a:r>
          </a:p>
        </p:txBody>
      </p:sp>
      <p:pic>
        <p:nvPicPr>
          <p:cNvPr id="6" name="New picture"/>
          <p:cNvPicPr/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760200" y="12357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641161" y="736968"/>
            <a:ext cx="27574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电磁起重机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41741" y="1595890"/>
            <a:ext cx="4954259" cy="23069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电磁起重机为何能随意吸住或放下钢铁呢？又为什么具有如此强大的磁性呢？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974691" y="6007192"/>
            <a:ext cx="76206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电磁铁</a:t>
            </a:r>
            <a:r>
              <a:rPr lang="en-US" altLang="zh-CN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</a:t>
            </a:r>
            <a:r>
              <a:rPr lang="zh-CN" altLang="en-US" sz="4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带有铁芯的通电螺线管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118862" y="117790"/>
            <a:ext cx="32784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一、电磁铁</a:t>
            </a:r>
          </a:p>
        </p:txBody>
      </p:sp>
      <p:grpSp>
        <p:nvGrpSpPr>
          <p:cNvPr id="8" name="Group 34"/>
          <p:cNvGrpSpPr/>
          <p:nvPr>
            <p:custDataLst>
              <p:tags r:id="rId5"/>
            </p:custDataLst>
          </p:nvPr>
        </p:nvGrpSpPr>
        <p:grpSpPr>
          <a:xfrm>
            <a:off x="2089052" y="4193457"/>
            <a:ext cx="3489278" cy="1440971"/>
            <a:chOff x="1920" y="2256"/>
            <a:chExt cx="2976" cy="1432"/>
          </a:xfrm>
        </p:grpSpPr>
        <p:grpSp>
          <p:nvGrpSpPr>
            <p:cNvPr id="9" name="Group 7"/>
            <p:cNvGrpSpPr/>
            <p:nvPr>
              <p:custDataLst>
                <p:tags r:id="rId9"/>
              </p:custDataLst>
            </p:nvPr>
          </p:nvGrpSpPr>
          <p:grpSpPr>
            <a:xfrm>
              <a:off x="2592" y="2880"/>
              <a:ext cx="1440" cy="384"/>
              <a:chOff x="3312" y="2544"/>
              <a:chExt cx="1440" cy="384"/>
            </a:xfrm>
          </p:grpSpPr>
          <p:sp>
            <p:nvSpPr>
              <p:cNvPr id="27" name="Line 8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 flipH="1">
                <a:off x="3312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8" name="Line 9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 flipH="1">
                <a:off x="3696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9" name="Line 10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 flipH="1">
                <a:off x="3888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" name="Line 11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 flipH="1">
                <a:off x="4080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1" name="Line 12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 flipH="1">
                <a:off x="4284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2" name="Line 13"/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4704" y="2544"/>
                <a:ext cx="48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" name="Line 14"/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 flipH="1">
                <a:off x="4488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4" name="Line 15"/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 flipH="1">
                <a:off x="3504" y="2544"/>
                <a:ext cx="0" cy="384"/>
              </a:xfrm>
              <a:prstGeom prst="line">
                <a:avLst/>
              </a:prstGeom>
              <a:noFill/>
              <a:ln w="38100">
                <a:solidFill>
                  <a:srgbClr val="00FF99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0" name="Rectangle 1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336" y="2886"/>
              <a:ext cx="1776" cy="432"/>
            </a:xfrm>
            <a:prstGeom prst="rect">
              <a:avLst/>
            </a:prstGeom>
            <a:solidFill>
              <a:srgbClr val="F3F907"/>
            </a:solidFill>
            <a:ln w="38100">
              <a:solidFill>
                <a:srgbClr val="00FF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" name="Group 18"/>
            <p:cNvGrpSpPr/>
            <p:nvPr>
              <p:custDataLst>
                <p:tags r:id="rId11"/>
              </p:custDataLst>
            </p:nvPr>
          </p:nvGrpSpPr>
          <p:grpSpPr>
            <a:xfrm>
              <a:off x="2400" y="2688"/>
              <a:ext cx="1680" cy="1000"/>
              <a:chOff x="2088" y="864"/>
              <a:chExt cx="1680" cy="1248"/>
            </a:xfrm>
          </p:grpSpPr>
          <p:sp>
            <p:nvSpPr>
              <p:cNvPr id="18" name="Freeform 19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2292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2472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2664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2868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3060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3264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3468" y="864"/>
                <a:ext cx="192" cy="920"/>
              </a:xfrm>
              <a:custGeom>
                <a:avLst/>
                <a:gdLst>
                  <a:gd name="T0" fmla="*/ 0 w 192"/>
                  <a:gd name="T1" fmla="*/ 720 h 920"/>
                  <a:gd name="T2" fmla="*/ 48 w 192"/>
                  <a:gd name="T3" fmla="*/ 816 h 920"/>
                  <a:gd name="T4" fmla="*/ 144 w 192"/>
                  <a:gd name="T5" fmla="*/ 96 h 920"/>
                  <a:gd name="T6" fmla="*/ 192 w 192"/>
                  <a:gd name="T7" fmla="*/ 24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5" name="Freeform 26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3720" y="1584"/>
                <a:ext cx="48" cy="528"/>
              </a:xfrm>
              <a:custGeom>
                <a:avLst/>
                <a:gdLst>
                  <a:gd name="T0" fmla="*/ 0 w 48"/>
                  <a:gd name="T1" fmla="*/ 0 h 528"/>
                  <a:gd name="T2" fmla="*/ 48 w 48"/>
                  <a:gd name="T3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8" h="528">
                    <a:moveTo>
                      <a:pt x="0" y="0"/>
                    </a:moveTo>
                    <a:cubicBezTo>
                      <a:pt x="20" y="216"/>
                      <a:pt x="40" y="432"/>
                      <a:pt x="48" y="528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6" name="Freeform 27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2088" y="864"/>
                <a:ext cx="192" cy="1216"/>
              </a:xfrm>
              <a:custGeom>
                <a:avLst/>
                <a:gdLst>
                  <a:gd name="T0" fmla="*/ 0 w 192"/>
                  <a:gd name="T1" fmla="*/ 1216 h 1216"/>
                  <a:gd name="T2" fmla="*/ 144 w 192"/>
                  <a:gd name="T3" fmla="*/ 160 h 1216"/>
                  <a:gd name="T4" fmla="*/ 192 w 192"/>
                  <a:gd name="T5" fmla="*/ 256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1216">
                    <a:moveTo>
                      <a:pt x="0" y="1216"/>
                    </a:moveTo>
                    <a:cubicBezTo>
                      <a:pt x="56" y="768"/>
                      <a:pt x="112" y="320"/>
                      <a:pt x="144" y="160"/>
                    </a:cubicBezTo>
                    <a:cubicBezTo>
                      <a:pt x="176" y="0"/>
                      <a:pt x="184" y="128"/>
                      <a:pt x="192" y="256"/>
                    </a:cubicBezTo>
                  </a:path>
                </a:pathLst>
              </a:custGeom>
              <a:noFill/>
              <a:ln w="381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2" name="Group 28"/>
            <p:cNvGrpSpPr/>
            <p:nvPr>
              <p:custDataLst>
                <p:tags r:id="rId12"/>
              </p:custDataLst>
            </p:nvPr>
          </p:nvGrpSpPr>
          <p:grpSpPr>
            <a:xfrm>
              <a:off x="1920" y="2256"/>
              <a:ext cx="816" cy="432"/>
              <a:chOff x="2136" y="2208"/>
              <a:chExt cx="816" cy="432"/>
            </a:xfrm>
          </p:grpSpPr>
          <p:sp>
            <p:nvSpPr>
              <p:cNvPr id="16" name="AutoShape 29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 flipH="1">
                <a:off x="2136" y="2208"/>
                <a:ext cx="672" cy="432"/>
              </a:xfrm>
              <a:prstGeom prst="wedgeRoundRectCallout">
                <a:avLst>
                  <a:gd name="adj1" fmla="val -41519"/>
                  <a:gd name="adj2" fmla="val 76384"/>
                  <a:gd name="adj3" fmla="val 16667"/>
                </a:avLst>
              </a:prstGeom>
              <a:solidFill>
                <a:srgbClr val="FF99CC">
                  <a:alpha val="50000"/>
                </a:srgbClr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0"/>
                  </a:spcBef>
                </a:pPr>
                <a:endParaRPr lang="zh-CN" altLang="zh-CN" sz="2400"/>
              </a:p>
            </p:txBody>
          </p:sp>
          <p:sp>
            <p:nvSpPr>
              <p:cNvPr id="17" name="Text Box 30"/>
              <p:cNvSpPr txBox="1"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2136" y="2232"/>
                <a:ext cx="816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线圈</a:t>
                </a:r>
              </a:p>
            </p:txBody>
          </p:sp>
        </p:grpSp>
        <p:grpSp>
          <p:nvGrpSpPr>
            <p:cNvPr id="13" name="Group 31"/>
            <p:cNvGrpSpPr/>
            <p:nvPr>
              <p:custDataLst>
                <p:tags r:id="rId13"/>
              </p:custDataLst>
            </p:nvPr>
          </p:nvGrpSpPr>
          <p:grpSpPr>
            <a:xfrm>
              <a:off x="4068" y="2448"/>
              <a:ext cx="828" cy="408"/>
              <a:chOff x="4284" y="2400"/>
              <a:chExt cx="828" cy="408"/>
            </a:xfrm>
          </p:grpSpPr>
          <p:sp>
            <p:nvSpPr>
              <p:cNvPr id="14" name="AutoShape 32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284" y="2400"/>
                <a:ext cx="684" cy="408"/>
              </a:xfrm>
              <a:prstGeom prst="wedgeRoundRectCallout">
                <a:avLst>
                  <a:gd name="adj1" fmla="val -41667"/>
                  <a:gd name="adj2" fmla="val 78185"/>
                  <a:gd name="adj3" fmla="val 16667"/>
                </a:avLst>
              </a:prstGeom>
              <a:solidFill>
                <a:srgbClr val="FF99CC">
                  <a:alpha val="50000"/>
                </a:srgbClr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0"/>
                  </a:spcBef>
                </a:pPr>
                <a:endParaRPr lang="zh-CN" altLang="zh-CN" sz="2400"/>
              </a:p>
            </p:txBody>
          </p:sp>
          <p:sp>
            <p:nvSpPr>
              <p:cNvPr id="15" name="Text Box 33"/>
              <p:cNvSpPr txBox="1"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296" y="2424"/>
                <a:ext cx="816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铁芯</a:t>
                </a:r>
              </a:p>
            </p:txBody>
          </p:sp>
        </p:grpSp>
      </p:grpSp>
      <p:pic>
        <p:nvPicPr>
          <p:cNvPr id="2" name="电磁起重机(视频文件)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6375084" y="1444854"/>
            <a:ext cx="5137097" cy="410967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6" grpId="1"/>
      <p:bldP spid="7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04378" y="42942"/>
            <a:ext cx="53303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■动手做■自制电磁铁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27586" y="855538"/>
            <a:ext cx="7925294" cy="32474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用大铁钉作铁芯，把漆包线在铁钉上密绕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20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～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50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匝，一个简单的电磁铁就做成了。</a:t>
            </a:r>
            <a:endParaRPr lang="en-US" altLang="zh-CN" sz="3200" b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把漆包线的两端接到电路中。用电磁铁吸引图钉，然后将铁芯抽出，再次吸引图钉，观察比较吸引图钉的个数。</a:t>
            </a:r>
          </a:p>
        </p:txBody>
      </p:sp>
      <p:sp>
        <p:nvSpPr>
          <p:cNvPr id="150" name="文本框 149"/>
          <p:cNvSpPr txBox="1"/>
          <p:nvPr>
            <p:custDataLst>
              <p:tags r:id="rId3"/>
            </p:custDataLst>
          </p:nvPr>
        </p:nvSpPr>
        <p:spPr>
          <a:xfrm>
            <a:off x="8347587" y="3316315"/>
            <a:ext cx="3913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电磁铁的磁性比通电螺线管的磁性更强</a:t>
            </a:r>
          </a:p>
        </p:txBody>
      </p:sp>
      <p:sp>
        <p:nvSpPr>
          <p:cNvPr id="151" name="文本框 150"/>
          <p:cNvSpPr txBox="1"/>
          <p:nvPr>
            <p:custDataLst>
              <p:tags r:id="rId4"/>
            </p:custDataLst>
          </p:nvPr>
        </p:nvSpPr>
        <p:spPr>
          <a:xfrm>
            <a:off x="727586" y="4246993"/>
            <a:ext cx="11425083" cy="260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电磁铁的原理：</a:t>
            </a:r>
            <a:r>
              <a:rPr lang="zh-CN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电磁铁是利用铁芯被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通电螺线管</a:t>
            </a:r>
            <a:r>
              <a:rPr lang="zh-CN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磁化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后</a:t>
            </a:r>
            <a:r>
              <a:rPr lang="zh-CN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也具有了磁性而使通电螺线管周围的磁场大大增强的特性制成的．电磁铁的铁芯通常用软磁材料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(</a:t>
            </a:r>
            <a:r>
              <a:rPr lang="zh-CN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软铁</a:t>
            </a:r>
            <a:r>
              <a:rPr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)</a:t>
            </a:r>
            <a:r>
              <a:rPr lang="zh-CN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制作，使得电磁铁通电时具有磁性，断电时磁性立即消失</a:t>
            </a:r>
            <a:endParaRPr lang="zh-CN" alt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589" y="68822"/>
            <a:ext cx="2846968" cy="324749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13459" y="181172"/>
            <a:ext cx="63722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二、电磁铁的磁性强弱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78982" y="972902"/>
            <a:ext cx="70326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猜想：影响电磁铁的磁性强弱的因素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989758" y="1700393"/>
            <a:ext cx="59522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电流大小、线圈匝数、有无铁芯</a:t>
            </a: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78982" y="3155375"/>
            <a:ext cx="54809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）科学方法：</a:t>
            </a:r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控制变量法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878982" y="2427884"/>
            <a:ext cx="21082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设计实验</a:t>
            </a: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878982" y="4610356"/>
            <a:ext cx="11234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实验中如何改变电流的大小？需要什么器材？电路如何设计？</a:t>
            </a: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359970" y="3155375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转换法</a:t>
            </a: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831026" y="3882866"/>
            <a:ext cx="79816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讨论：实验中如何比较电磁铁磁性的强弱？</a:t>
            </a: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924304" y="5297575"/>
            <a:ext cx="24288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（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）电路图</a:t>
            </a:r>
            <a:endParaRPr lang="zh-CN" alt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129953" y="5251515"/>
            <a:ext cx="1932093" cy="1541315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7911405" y="2907584"/>
            <a:ext cx="420193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通过比较电磁铁吸引铁钉的个数来比较磁性的强弱。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/>
      <p:bldP spid="10" grpId="3"/>
      <p:bldP spid="11" grpId="4"/>
      <p:bldP spid="12" grpId="5"/>
      <p:bldP spid="9" grpId="6"/>
      <p:bldP spid="13" grpId="7"/>
      <p:bldP spid="14" grpId="8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 Box 10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1070" y="1305543"/>
            <a:ext cx="892682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）探究电磁铁的磁性强弱跟电流大小的关系：</a:t>
            </a:r>
          </a:p>
        </p:txBody>
      </p:sp>
      <p:sp>
        <p:nvSpPr>
          <p:cNvPr id="103" name="矩形 102"/>
          <p:cNvSpPr/>
          <p:nvPr>
            <p:custDataLst>
              <p:tags r:id="rId2"/>
            </p:custDataLst>
          </p:nvPr>
        </p:nvSpPr>
        <p:spPr>
          <a:xfrm>
            <a:off x="1041835" y="398129"/>
            <a:ext cx="70326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实验探究影响电磁铁磁性强弱的因素</a:t>
            </a: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002114" y="2291911"/>
            <a:ext cx="2164341" cy="1672350"/>
          </a:xfrm>
          <a:prstGeom prst="rect">
            <a:avLst/>
          </a:prstGeom>
        </p:spPr>
      </p:pic>
      <p:sp>
        <p:nvSpPr>
          <p:cNvPr id="104" name="Text Box 10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41070" y="4108657"/>
            <a:ext cx="892682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）探究电磁铁的磁性强弱跟线圈匝数的关系：</a:t>
            </a:r>
          </a:p>
        </p:txBody>
      </p:sp>
      <p:pic>
        <p:nvPicPr>
          <p:cNvPr id="105" name="图片 10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918632" y="4693432"/>
            <a:ext cx="2971704" cy="1946349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13856" y="2269479"/>
            <a:ext cx="2164341" cy="1839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1797" y="316027"/>
            <a:ext cx="34559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实验结论</a:t>
            </a: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809626" y="1384000"/>
            <a:ext cx="11306174" cy="389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影响电磁铁的磁性强弱的因素：</a:t>
            </a:r>
            <a:r>
              <a:rPr lang="en-US" altLang="zh-CN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，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，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  <a:endParaRPr lang="en-US" altLang="zh-CN" sz="3200" b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当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一定时，通过电磁铁的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，电磁铁的磁性越强；当通过电磁铁的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一定时，</a:t>
            </a:r>
            <a:r>
              <a:rPr lang="zh-CN" altLang="en-US" sz="3200" b="1" u="sng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越多，电磁铁的磁性越强。</a:t>
            </a: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486320" y="1681459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电流大小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8255031" y="1682176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线圈匝数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0023742" y="1681458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有无铁芯</a:t>
            </a: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6629483" y="2626321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电流越大</a:t>
            </a: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3735887" y="3644026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</a:t>
            </a: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1143167" y="2626321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线圈匝数</a:t>
            </a:r>
            <a:endParaRPr lang="zh-CN" alt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6365411" y="3644026"/>
            <a:ext cx="18325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</a:rPr>
              <a:t>线圈匝数</a:t>
            </a:r>
            <a:endParaRPr lang="zh-CN" altLang="en-US" sz="32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9" grpId="2"/>
      <p:bldP spid="10" grpId="3"/>
      <p:bldP spid="12" grpId="4"/>
      <p:bldP spid="13" grpId="5"/>
      <p:bldP spid="14" grpId="6"/>
      <p:bldP spid="15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0504" y="672324"/>
            <a:ext cx="488544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4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电磁铁的优点</a:t>
            </a:r>
            <a:endParaRPr lang="en-US" sz="4000" b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1100" y="2177896"/>
            <a:ext cx="89586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磁性的有无可以利用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 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来控制</a:t>
            </a: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.</a:t>
            </a:r>
          </a:p>
        </p:txBody>
      </p:sp>
      <p:sp>
        <p:nvSpPr>
          <p:cNvPr id="4" name="Text Box 1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1100" y="3285142"/>
            <a:ext cx="11010900" cy="75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磁性的强弱可以用改变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     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、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         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来控制</a:t>
            </a: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.              </a:t>
            </a:r>
          </a:p>
        </p:txBody>
      </p:sp>
      <p:sp>
        <p:nvSpPr>
          <p:cNvPr id="5" name="Text Box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81100" y="4725514"/>
            <a:ext cx="93345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电磁铁的磁极可以通过改变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</a:t>
            </a:r>
            <a:r>
              <a:rPr lang="en-US" altLang="zh-CN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          </a:t>
            </a:r>
            <a:r>
              <a:rPr lang="zh-CN" altLang="en-US" sz="3200" b="1" u="sng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来改变</a:t>
            </a:r>
            <a:r>
              <a:rPr lang="en-US" sz="32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.</a:t>
            </a:r>
          </a:p>
        </p:txBody>
      </p:sp>
      <p:sp>
        <p:nvSpPr>
          <p:cNvPr id="6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68290" y="2009510"/>
            <a:ext cx="26365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电流的通断</a:t>
            </a:r>
            <a:endParaRPr lang="en-US" sz="36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87046" y="3339964"/>
            <a:ext cx="26365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电流的大小</a:t>
            </a:r>
            <a:endParaRPr lang="en-US" sz="36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90956" y="4568285"/>
            <a:ext cx="2721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电流的方向</a:t>
            </a:r>
            <a:endParaRPr lang="en-US" sz="36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99447" y="3339964"/>
            <a:ext cx="34342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线圈匝数多少</a:t>
            </a:r>
            <a:endParaRPr lang="en-US" sz="36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  <p:bldP spid="9" grpId="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83456" y="122918"/>
            <a:ext cx="477752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三、电磁铁的应用</a:t>
            </a:r>
          </a:p>
        </p:txBody>
      </p:sp>
      <p:sp>
        <p:nvSpPr>
          <p:cNvPr id="3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69858" y="5985198"/>
            <a:ext cx="49574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利用电磁铁产生强磁场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24000" y="1352440"/>
            <a:ext cx="2364776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79125" y="1417518"/>
            <a:ext cx="2547936" cy="17081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24001" y="5043268"/>
            <a:ext cx="2924175" cy="182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924251" y="3172199"/>
            <a:ext cx="2819400" cy="1847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053094" y="3388425"/>
            <a:ext cx="4038607" cy="25967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913661" y="1091804"/>
            <a:ext cx="2455179" cy="217525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47313" y="1576582"/>
            <a:ext cx="11244687" cy="291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如图所示，根据电磁铁的磁感线方向，可判断电磁铁的左端为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________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极，电源的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a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端为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________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极，小磁针的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b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端为</a:t>
            </a:r>
            <a:r>
              <a:rPr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________</a:t>
            </a:r>
            <a:r>
              <a:rPr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极．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958239" y="3655011"/>
            <a:ext cx="2504269" cy="2041942"/>
          </a:xfrm>
          <a:prstGeom prst="rect">
            <a:avLst/>
          </a:prstGeom>
        </p:spPr>
      </p:pic>
      <p:sp>
        <p:nvSpPr>
          <p:cNvPr id="6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73525" y="2797348"/>
            <a:ext cx="7005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N</a:t>
            </a:r>
          </a:p>
        </p:txBody>
      </p:sp>
      <p:sp>
        <p:nvSpPr>
          <p:cNvPr id="7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69656" y="2710962"/>
            <a:ext cx="7005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负</a:t>
            </a:r>
            <a:endParaRPr lang="en-US" altLang="zh-CN" sz="36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3257" y="3655011"/>
            <a:ext cx="7005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N</a:t>
            </a:r>
          </a:p>
        </p:txBody>
      </p:sp>
      <p:sp>
        <p:nvSpPr>
          <p:cNvPr id="10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7313" y="217782"/>
            <a:ext cx="197667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prstTxWarp prst="textFadeUp">
              <a:avLst>
                <a:gd name="adj" fmla="val 17676"/>
              </a:avLst>
            </a:prstTxWarp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Verdana" pitchFamily="34" charset="0"/>
                <a:ea typeface="宋体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ln w="0"/>
                <a:solidFill>
                  <a:srgbClr val="FF0000"/>
                </a:solidFill>
                <a:effectLst>
                  <a:outerShdw blurRad="25400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ea"/>
                <a:ea typeface="+mj-ea"/>
              </a:rPr>
              <a:t>练一练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heme/theme1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1084</Words>
  <Application>Microsoft Office PowerPoint</Application>
  <PresentationFormat>自定义</PresentationFormat>
  <Paragraphs>69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剪切</vt:lpstr>
      <vt:lpstr>7.3电磁铁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7.3电磁铁</dc:title>
  <cp:lastModifiedBy>User</cp:lastModifiedBy>
  <cp:revision>1</cp:revision>
  <cp:lastPrinted>2020-09-23T09:51:36Z</cp:lastPrinted>
  <dcterms:created xsi:type="dcterms:W3CDTF">2020-09-23T09:51:36Z</dcterms:created>
  <dcterms:modified xsi:type="dcterms:W3CDTF">2021-10-10T02:06:23Z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