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327" r:id="rId44"/>
    <p:sldId id="298" r:id="rId45"/>
    <p:sldId id="299" r:id="rId46"/>
    <p:sldId id="300" r:id="rId47"/>
    <p:sldId id="328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</p:sldIdLst>
  <p:sldSz cx="12192000" cy="6858000"/>
  <p:notesSz cx="6858000" cy="12192000"/>
  <p:custDataLst>
    <p:tags r:id="rId75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3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slide" Target="slides/slide40.xml" /><Relationship Id="rId43" Type="http://schemas.openxmlformats.org/officeDocument/2006/relationships/slide" Target="slides/slide41.xml" /><Relationship Id="rId44" Type="http://schemas.openxmlformats.org/officeDocument/2006/relationships/slide" Target="slides/slide42.xml" /><Relationship Id="rId45" Type="http://schemas.openxmlformats.org/officeDocument/2006/relationships/slide" Target="slides/slide43.xml" /><Relationship Id="rId46" Type="http://schemas.openxmlformats.org/officeDocument/2006/relationships/slide" Target="slides/slide44.xml" /><Relationship Id="rId47" Type="http://schemas.openxmlformats.org/officeDocument/2006/relationships/slide" Target="slides/slide45.xml" /><Relationship Id="rId48" Type="http://schemas.openxmlformats.org/officeDocument/2006/relationships/slide" Target="slides/slide46.xml" /><Relationship Id="rId49" Type="http://schemas.openxmlformats.org/officeDocument/2006/relationships/slide" Target="slides/slide47.xml" /><Relationship Id="rId5" Type="http://schemas.openxmlformats.org/officeDocument/2006/relationships/slide" Target="slides/slide3.xml" /><Relationship Id="rId50" Type="http://schemas.openxmlformats.org/officeDocument/2006/relationships/slide" Target="slides/slide48.xml" /><Relationship Id="rId51" Type="http://schemas.openxmlformats.org/officeDocument/2006/relationships/slide" Target="slides/slide49.xml" /><Relationship Id="rId52" Type="http://schemas.openxmlformats.org/officeDocument/2006/relationships/slide" Target="slides/slide50.xml" /><Relationship Id="rId53" Type="http://schemas.openxmlformats.org/officeDocument/2006/relationships/slide" Target="slides/slide51.xml" /><Relationship Id="rId54" Type="http://schemas.openxmlformats.org/officeDocument/2006/relationships/slide" Target="slides/slide52.xml" /><Relationship Id="rId55" Type="http://schemas.openxmlformats.org/officeDocument/2006/relationships/slide" Target="slides/slide53.xml" /><Relationship Id="rId56" Type="http://schemas.openxmlformats.org/officeDocument/2006/relationships/slide" Target="slides/slide54.xml" /><Relationship Id="rId57" Type="http://schemas.openxmlformats.org/officeDocument/2006/relationships/slide" Target="slides/slide55.xml" /><Relationship Id="rId58" Type="http://schemas.openxmlformats.org/officeDocument/2006/relationships/slide" Target="slides/slide56.xml" /><Relationship Id="rId59" Type="http://schemas.openxmlformats.org/officeDocument/2006/relationships/slide" Target="slides/slide57.xml" /><Relationship Id="rId6" Type="http://schemas.openxmlformats.org/officeDocument/2006/relationships/slide" Target="slides/slide4.xml" /><Relationship Id="rId60" Type="http://schemas.openxmlformats.org/officeDocument/2006/relationships/slide" Target="slides/slide58.xml" /><Relationship Id="rId61" Type="http://schemas.openxmlformats.org/officeDocument/2006/relationships/slide" Target="slides/slide59.xml" /><Relationship Id="rId62" Type="http://schemas.openxmlformats.org/officeDocument/2006/relationships/slide" Target="slides/slide60.xml" /><Relationship Id="rId63" Type="http://schemas.openxmlformats.org/officeDocument/2006/relationships/slide" Target="slides/slide61.xml" /><Relationship Id="rId64" Type="http://schemas.openxmlformats.org/officeDocument/2006/relationships/slide" Target="slides/slide62.xml" /><Relationship Id="rId65" Type="http://schemas.openxmlformats.org/officeDocument/2006/relationships/slide" Target="slides/slide63.xml" /><Relationship Id="rId66" Type="http://schemas.openxmlformats.org/officeDocument/2006/relationships/slide" Target="slides/slide64.xml" /><Relationship Id="rId67" Type="http://schemas.openxmlformats.org/officeDocument/2006/relationships/slide" Target="slides/slide65.xml" /><Relationship Id="rId68" Type="http://schemas.openxmlformats.org/officeDocument/2006/relationships/slide" Target="slides/slide66.xml" /><Relationship Id="rId69" Type="http://schemas.openxmlformats.org/officeDocument/2006/relationships/slide" Target="slides/slide67.xml" /><Relationship Id="rId7" Type="http://schemas.openxmlformats.org/officeDocument/2006/relationships/slide" Target="slides/slide5.xml" /><Relationship Id="rId70" Type="http://schemas.openxmlformats.org/officeDocument/2006/relationships/slide" Target="slides/slide68.xml" /><Relationship Id="rId71" Type="http://schemas.openxmlformats.org/officeDocument/2006/relationships/slide" Target="slides/slide69.xml" /><Relationship Id="rId72" Type="http://schemas.openxmlformats.org/officeDocument/2006/relationships/slide" Target="slides/slide70.xml" /><Relationship Id="rId73" Type="http://schemas.openxmlformats.org/officeDocument/2006/relationships/slide" Target="slides/slide71.xml" /><Relationship Id="rId74" Type="http://schemas.openxmlformats.org/officeDocument/2006/relationships/slide" Target="slides/slide72.xml" /><Relationship Id="rId75" Type="http://schemas.openxmlformats.org/officeDocument/2006/relationships/tags" Target="tags/tag1.xml" /><Relationship Id="rId76" Type="http://schemas.openxmlformats.org/officeDocument/2006/relationships/presProps" Target="presProps.xml" /><Relationship Id="rId77" Type="http://schemas.openxmlformats.org/officeDocument/2006/relationships/viewProps" Target="viewProps.xml" /><Relationship Id="rId78" Type="http://schemas.openxmlformats.org/officeDocument/2006/relationships/theme" Target="theme/theme1.xml" /><Relationship Id="rId79" Type="http://schemas.openxmlformats.org/officeDocument/2006/relationships/tableStyles" Target="tableStyles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3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/Relationships>
</file>

<file path=ppt/notesSlides/_rels/notesSlide3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9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4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0.xml" /><Relationship Id="rId2" Type="http://schemas.openxmlformats.org/officeDocument/2006/relationships/notesMaster" Target="../notesMasters/notesMaster1.xml" /></Relationships>
</file>

<file path=ppt/notesSlides/_rels/notesSlide4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1.xml" /><Relationship Id="rId2" Type="http://schemas.openxmlformats.org/officeDocument/2006/relationships/notesMaster" Target="../notesMasters/notesMaster1.xml" /></Relationships>
</file>

<file path=ppt/notesSlides/_rels/notesSlide4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3.xml" /><Relationship Id="rId2" Type="http://schemas.openxmlformats.org/officeDocument/2006/relationships/notesMaster" Target="../notesMasters/notesMaster1.xml" /></Relationships>
</file>

<file path=ppt/notesSlides/_rels/notesSlide4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4.xml" /><Relationship Id="rId2" Type="http://schemas.openxmlformats.org/officeDocument/2006/relationships/notesMaster" Target="../notesMasters/notesMaster1.xml" /></Relationships>
</file>

<file path=ppt/notesSlides/_rels/notesSlide4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5.xml" /><Relationship Id="rId2" Type="http://schemas.openxmlformats.org/officeDocument/2006/relationships/notesMaster" Target="../notesMasters/notesMaster1.xml" /></Relationships>
</file>

<file path=ppt/notesSlides/_rels/notesSlide4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7.xml" /><Relationship Id="rId2" Type="http://schemas.openxmlformats.org/officeDocument/2006/relationships/notesMaster" Target="../notesMasters/notesMaster1.xml" /></Relationships>
</file>

<file path=ppt/notesSlides/_rels/notesSlide4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8.xml" /><Relationship Id="rId2" Type="http://schemas.openxmlformats.org/officeDocument/2006/relationships/notesMaster" Target="../notesMasters/notesMaster1.xml" /></Relationships>
</file>

<file path=ppt/notesSlides/_rels/notesSlide4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9.xml" /><Relationship Id="rId2" Type="http://schemas.openxmlformats.org/officeDocument/2006/relationships/notesMaster" Target="../notesMasters/notesMaster1.xml" /></Relationships>
</file>

<file path=ppt/notesSlides/_rels/notesSlide4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0.xml" /><Relationship Id="rId2" Type="http://schemas.openxmlformats.org/officeDocument/2006/relationships/notesMaster" Target="../notesMasters/notesMaster1.xml" /></Relationships>
</file>

<file path=ppt/notesSlides/_rels/notesSlide4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1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5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2.xml" /><Relationship Id="rId2" Type="http://schemas.openxmlformats.org/officeDocument/2006/relationships/notesMaster" Target="../notesMasters/notesMaster1.xml" /></Relationships>
</file>

<file path=ppt/notesSlides/_rels/notesSlide5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3.xml" /><Relationship Id="rId2" Type="http://schemas.openxmlformats.org/officeDocument/2006/relationships/notesMaster" Target="../notesMasters/notesMaster1.xml" /></Relationships>
</file>

<file path=ppt/notesSlides/_rels/notesSlide5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4.xml" /><Relationship Id="rId2" Type="http://schemas.openxmlformats.org/officeDocument/2006/relationships/notesMaster" Target="../notesMasters/notesMaster1.xml" /></Relationships>
</file>

<file path=ppt/notesSlides/_rels/notesSlide5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5.xml" /><Relationship Id="rId2" Type="http://schemas.openxmlformats.org/officeDocument/2006/relationships/notesMaster" Target="../notesMasters/notesMaster1.xml" /></Relationships>
</file>

<file path=ppt/notesSlides/_rels/notesSlide5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6.xml" /><Relationship Id="rId2" Type="http://schemas.openxmlformats.org/officeDocument/2006/relationships/notesMaster" Target="../notesMasters/notesMaster1.xml" /></Relationships>
</file>

<file path=ppt/notesSlides/_rels/notesSlide5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7.xml" /><Relationship Id="rId2" Type="http://schemas.openxmlformats.org/officeDocument/2006/relationships/notesMaster" Target="../notesMasters/notesMaster1.xml" /></Relationships>
</file>

<file path=ppt/notesSlides/_rels/notesSlide5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8.xml" /><Relationship Id="rId2" Type="http://schemas.openxmlformats.org/officeDocument/2006/relationships/notesMaster" Target="../notesMasters/notesMaster1.xml" /></Relationships>
</file>

<file path=ppt/notesSlides/_rels/notesSlide5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9.xml" /><Relationship Id="rId2" Type="http://schemas.openxmlformats.org/officeDocument/2006/relationships/notesMaster" Target="../notesMasters/notesMaster1.xml" /></Relationships>
</file>

<file path=ppt/notesSlides/_rels/notesSlide5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0.xml" /><Relationship Id="rId2" Type="http://schemas.openxmlformats.org/officeDocument/2006/relationships/notesMaster" Target="../notesMasters/notesMaster1.xml" /></Relationships>
</file>

<file path=ppt/notesSlides/_rels/notesSlide5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1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6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2.xml" /><Relationship Id="rId2" Type="http://schemas.openxmlformats.org/officeDocument/2006/relationships/notesMaster" Target="../notesMasters/notesMaster1.xml" /></Relationships>
</file>

<file path=ppt/notesSlides/_rels/notesSlide6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3.xml" /><Relationship Id="rId2" Type="http://schemas.openxmlformats.org/officeDocument/2006/relationships/notesMaster" Target="../notesMasters/notesMaster1.xml" /></Relationships>
</file>

<file path=ppt/notesSlides/_rels/notesSlide6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4.xml" /><Relationship Id="rId2" Type="http://schemas.openxmlformats.org/officeDocument/2006/relationships/notesMaster" Target="../notesMasters/notesMaster1.xml" /></Relationships>
</file>

<file path=ppt/notesSlides/_rels/notesSlide6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5.xml" /><Relationship Id="rId2" Type="http://schemas.openxmlformats.org/officeDocument/2006/relationships/notesMaster" Target="../notesMasters/notesMaster1.xml" /></Relationships>
</file>

<file path=ppt/notesSlides/_rels/notesSlide6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6.xml" /><Relationship Id="rId2" Type="http://schemas.openxmlformats.org/officeDocument/2006/relationships/notesMaster" Target="../notesMasters/notesMaster1.xml" /></Relationships>
</file>

<file path=ppt/notesSlides/_rels/notesSlide6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7.xml" /><Relationship Id="rId2" Type="http://schemas.openxmlformats.org/officeDocument/2006/relationships/notesMaster" Target="../notesMasters/notesMaster1.xml" /></Relationships>
</file>

<file path=ppt/notesSlides/_rels/notesSlide6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8.xml" /><Relationship Id="rId2" Type="http://schemas.openxmlformats.org/officeDocument/2006/relationships/notesMaster" Target="../notesMasters/notesMaster1.xml" /></Relationships>
</file>

<file path=ppt/notesSlides/_rels/notesSlide6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9.xml" /><Relationship Id="rId2" Type="http://schemas.openxmlformats.org/officeDocument/2006/relationships/notesMaster" Target="../notesMasters/notesMaster1.xml" /></Relationships>
</file>

<file path=ppt/notesSlides/_rels/notesSlide6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0.xml" /><Relationship Id="rId2" Type="http://schemas.openxmlformats.org/officeDocument/2006/relationships/notesMaster" Target="../notesMasters/notesMaster1.xml" /></Relationships>
</file>

<file path=ppt/notesSlides/_rels/notesSlide6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1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7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2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2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3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13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14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14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15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16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17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17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18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19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19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20.jpeg" /><Relationship Id="rId4" Type="http://schemas.openxmlformats.org/officeDocument/2006/relationships/image" Target="../media/image21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0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2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2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23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4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5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26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5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27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7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28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28.jpe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29.jpe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9.jpe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0.jpeg" /><Relationship Id="rId4" Type="http://schemas.openxmlformats.org/officeDocument/2006/relationships/image" Target="../media/image31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32.jpeg" /><Relationship Id="rId4" Type="http://schemas.openxmlformats.org/officeDocument/2006/relationships/image" Target="../media/image33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8.xml" /><Relationship Id="rId3" Type="http://schemas.openxmlformats.org/officeDocument/2006/relationships/image" Target="../media/image32.jpeg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9.xml" /><Relationship Id="rId3" Type="http://schemas.openxmlformats.org/officeDocument/2006/relationships/image" Target="../media/image34.jpeg" /><Relationship Id="rId4" Type="http://schemas.openxmlformats.org/officeDocument/2006/relationships/image" Target="../media/image35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6.jpeg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0.xml" /><Relationship Id="rId3" Type="http://schemas.openxmlformats.org/officeDocument/2006/relationships/image" Target="../media/image34.jpeg" /><Relationship Id="rId4" Type="http://schemas.openxmlformats.org/officeDocument/2006/relationships/image" Target="../media/image35.png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1.xml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2.xml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3.xml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4.xml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5.xml" /></Relationships>
</file>

<file path=ppt/slides/_rels/slide4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6.xml" /></Relationships>
</file>

<file path=ppt/slides/_rels/slide4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7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6.jpeg" /></Relationships>
</file>

<file path=ppt/slides/_rels/slide5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8.xml" /></Relationships>
</file>

<file path=ppt/slides/_rels/slide5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9.xml" /></Relationships>
</file>

<file path=ppt/slides/_rels/slide5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0.xml" /></Relationships>
</file>

<file path=ppt/slides/_rels/slide5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1.xml" /></Relationships>
</file>

<file path=ppt/slides/_rels/slide5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2.xml" /></Relationships>
</file>

<file path=ppt/slides/_rels/slide5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3.xml" /></Relationships>
</file>

<file path=ppt/slides/_rels/slide5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4.xml" /></Relationships>
</file>

<file path=ppt/slides/_rels/slide5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5.xml" /><Relationship Id="rId3" Type="http://schemas.openxmlformats.org/officeDocument/2006/relationships/image" Target="../media/image36.png" /></Relationships>
</file>

<file path=ppt/slides/_rels/slide5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6.xml" /><Relationship Id="rId3" Type="http://schemas.openxmlformats.org/officeDocument/2006/relationships/image" Target="../media/image37.png" /></Relationships>
</file>

<file path=ppt/slides/_rels/slide5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7.jpeg" /><Relationship Id="rId4" Type="http://schemas.openxmlformats.org/officeDocument/2006/relationships/image" Target="../media/image8.jpeg" /></Relationships>
</file>

<file path=ppt/slides/_rels/slide6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8.xml" /></Relationships>
</file>

<file path=ppt/slides/_rels/slide6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9.xml" /></Relationships>
</file>

<file path=ppt/slides/_rels/slide6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0.xml" /><Relationship Id="rId3" Type="http://schemas.openxmlformats.org/officeDocument/2006/relationships/image" Target="../media/image38.png" /></Relationships>
</file>

<file path=ppt/slides/_rels/slide6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1.xml" /></Relationships>
</file>

<file path=ppt/slides/_rels/slide6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2.xml" /><Relationship Id="rId3" Type="http://schemas.openxmlformats.org/officeDocument/2006/relationships/image" Target="../media/image39.png" /></Relationships>
</file>

<file path=ppt/slides/_rels/slide6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3.xml" /></Relationships>
</file>

<file path=ppt/slides/_rels/slide6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4.xml" /></Relationships>
</file>

<file path=ppt/slides/_rels/slide6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5.xml" /></Relationships>
</file>

<file path=ppt/slides/_rels/slide6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6.xml" /></Relationships>
</file>

<file path=ppt/slides/_rels/slide6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7.xml" /><Relationship Id="rId3" Type="http://schemas.openxmlformats.org/officeDocument/2006/relationships/image" Target="../media/image40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7.jpeg" /><Relationship Id="rId4" Type="http://schemas.openxmlformats.org/officeDocument/2006/relationships/image" Target="../media/image9.jpeg" /></Relationships>
</file>

<file path=ppt/slides/_rels/slide7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8.xml" /><Relationship Id="rId3" Type="http://schemas.openxmlformats.org/officeDocument/2006/relationships/image" Target="../media/image41.png" /></Relationships>
</file>

<file path=ppt/slides/_rels/slide7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9.xml" /><Relationship Id="rId3" Type="http://schemas.openxmlformats.org/officeDocument/2006/relationships/image" Target="../media/image42.png" /></Relationships>
</file>

<file path=ppt/slides/_rels/slide7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0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0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1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2#7c9c14841.fixed?vcp=1&amp;pid=f7cfdf17c&amp;color=0,0,0&amp;vtp=1&amp;bbb=1" title=""/>
          <p:cNvSpPr/>
          <p:nvPr/>
        </p:nvSpPr>
        <p:spPr>
          <a:xfrm>
            <a:off x="0" y="1773936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第二轮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专题突破</a:t>
            </a:r>
            <a:endParaRPr lang="en-US" altLang="zh-CN" sz="5500"/>
          </a:p>
        </p:txBody>
      </p:sp>
      <p:sp>
        <p:nvSpPr>
          <p:cNvPr id="3" name="C_2_BD#7c9c14841.fixed?vcp=1&amp;pid=f7cfdf17c&amp;color=0,0,0&amp;vtp=1&amp;bbb=1" title=""/>
          <p:cNvSpPr/>
          <p:nvPr/>
        </p:nvSpPr>
        <p:spPr>
          <a:xfrm>
            <a:off x="0" y="2706624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附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录</a:t>
            </a:r>
            <a:endParaRPr lang="en-US" altLang="zh-CN" sz="5500"/>
          </a:p>
        </p:txBody>
      </p:sp>
      <p:sp>
        <p:nvSpPr>
          <p:cNvPr id="4" name="C_2#7c9c14841" title=""/>
          <p:cNvSpPr/>
          <p:nvPr/>
        </p:nvSpPr>
        <p:spPr>
          <a:xfrm>
            <a:off x="1956816" y="3739896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12" name="P_5_BD#2b8844dc2?colgroup=4,5,11,5&amp;vcp=1&amp;pid=1e9aec7f2&amp;color=0,0,0&amp;vtp=1&amp;bt=1&amp;bbb=1&amp;hb=1" title=""/>
          <p:cNvGraphicFramePr>
            <a:graphicFrameLocks noGrp="1"/>
          </p:cNvGraphicFramePr>
          <p:nvPr/>
        </p:nvGraphicFramePr>
        <p:xfrm>
          <a:off x="932688" y="2422112"/>
          <a:ext cx="10277856" cy="2706180"/>
        </p:xfrm>
        <a:graphic>
          <a:graphicData uri="http://schemas.openxmlformats.org/drawingml/2006/table">
            <a:tbl>
              <a:tblPr/>
              <a:tblGrid>
                <a:gridCol w="1856232"/>
                <a:gridCol w="2084832"/>
                <a:gridCol w="2176272"/>
                <a:gridCol w="2185416"/>
                <a:gridCol w="1975104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216662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色散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6600"/>
                        </a:lnSpc>
                      </a:pPr>
                      <a:r>
                        <a:rPr lang="en-US" altLang="zh-CN" sz="4200" b="1" i="0" kern="0" spc="-99900">
                          <a:solidFill>
                            <a:srgbClr val="FFFFFF">
                              <a:alpha val="0"/>
                            </a:srgbClr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_</a:t>
                      </a:r>
                      <a:r>
                        <a:rPr lang="en-US" altLang="zh-CN" sz="900" b="1" i="0" kern="0" spc="0">
                          <a:solidFill>
                            <a:srgbClr val="FFFFFF">
                              <a:alpha val="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_______________________________</a:t>
                      </a:r>
                      <a:endParaRPr lang="en-US" altLang="zh-CN" sz="900" b="1" i="0" kern="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分解太阳光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墙壁上得到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一条彩色光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带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此装置中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水起到折射分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光的作用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平面镜起反射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光的作用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</a:tbl>
          </a:graphicData>
        </a:graphic>
      </p:graphicFrame>
      <p:pic>
        <p:nvPicPr>
          <p:cNvPr id="3" name="P_5_BD#2b8844dc2.table_image?tii=11&amp;vcp=1&amp;pid=1e9aec7f2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44368" y="3100070"/>
            <a:ext cx="1773936" cy="83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2b8844dc2?colgroup=4,5,11,5&amp;vcp=1&amp;pid=1e9aec7f2&amp;color=0,0,0&amp;vtp=1&amp;bt=1&amp;bbb=1" title=""/>
          <p:cNvSpPr txBox="1"/>
          <p:nvPr/>
        </p:nvSpPr>
        <p:spPr>
          <a:xfrm>
            <a:off x="10499344" y="1725898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_BD#4d8db8b3b?vcp=1&amp;pid=67336d673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（二）电学部分</a:t>
            </a:r>
            <a:endParaRPr lang="en-US" altLang="zh-CN" sz="2800"/>
          </a:p>
        </p:txBody>
      </p:sp>
      <p:graphicFrame>
        <p:nvGraphicFramePr>
          <p:cNvPr id="13" name="P_5_BD#149ead387?colgroup=4,6,8,7&amp;vcp=1&amp;pid=4d8db8b3b&amp;color=0,0,0&amp;vtp=1&amp;bbb=1&amp;hb=1" title=""/>
          <p:cNvGraphicFramePr>
            <a:graphicFrameLocks noGrp="1"/>
          </p:cNvGraphicFramePr>
          <p:nvPr/>
        </p:nvGraphicFramePr>
        <p:xfrm>
          <a:off x="932688" y="1406689"/>
          <a:ext cx="10277856" cy="2825052"/>
        </p:xfrm>
        <a:graphic>
          <a:graphicData uri="http://schemas.openxmlformats.org/drawingml/2006/table">
            <a:tbl>
              <a:tblPr/>
              <a:tblGrid>
                <a:gridCol w="1746504"/>
                <a:gridCol w="2532888"/>
                <a:gridCol w="3172968"/>
                <a:gridCol w="2825496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2285492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伏安法测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电阻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98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①连接导线时应断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开开关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滑动变阻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器滑片放在阻值最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大处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6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①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𝑹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𝑼</m:t>
                                </m:r>
                              </m:num>
                              <m:den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𝑰</m:t>
                                </m:r>
                              </m:den>
                            </m:f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P_5_BD#149ead387.table_image?tii=12&amp;vcp=1&amp;pid=4d8db8b3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3804" y="2535783"/>
            <a:ext cx="1883664" cy="110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14" name="P_5_BD#149ead387?colgroup=4,6,8,7&amp;vcp=1&amp;pid=4d8db8b3b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1535144"/>
          <a:ext cx="10277856" cy="4480116"/>
        </p:xfrm>
        <a:graphic>
          <a:graphicData uri="http://schemas.openxmlformats.org/drawingml/2006/table">
            <a:tbl>
              <a:tblPr/>
              <a:tblGrid>
                <a:gridCol w="1746504"/>
                <a:gridCol w="2532888"/>
                <a:gridCol w="3172968"/>
                <a:gridCol w="2825496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94055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伏安法测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电阻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98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②闭合开关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记录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电流表和电压表的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示数并填入相应表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格中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③移动滑片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重复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第②步实验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共做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三次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②采用多次测量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取平均值的方法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求出电阻值</a:t>
                      </a:r>
                      <a:endParaRPr lang="en-US" altLang="zh-CN" sz="1200"/>
                    </a:p>
                    <a:p>
                      <a:pPr marL="0" lvl="0" indent="0" algn="l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𝑹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𝟑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𝟑</m:t>
                                </m:r>
                              </m:den>
                            </m:f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149ead387.table_image?tii=13&amp;vcp=1&amp;pid=4d8db8b3b&amp;color=0,0,0&amp;mp=1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3804" y="3491770"/>
            <a:ext cx="1883664" cy="110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149ead387?colgroup=4,6,8,7&amp;vcp=1&amp;pid=4d8db8b3b&amp;color=0,0,0&amp;mp=1&amp;vtp=1&amp;bt=1&amp;bbb=1" title=""/>
          <p:cNvSpPr txBox="1"/>
          <p:nvPr/>
        </p:nvSpPr>
        <p:spPr>
          <a:xfrm>
            <a:off x="10499344" y="838930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15" name="P_5_BD#149ead387?colgroup=4,6,8,7&amp;vcp=1&amp;pid=4d8db8b3b&amp;color=0,0,0&amp;vtp=1&amp;bt=1&amp;bbb=1&amp;hb=1" title=""/>
          <p:cNvGraphicFramePr>
            <a:graphicFrameLocks noGrp="1"/>
          </p:cNvGraphicFramePr>
          <p:nvPr/>
        </p:nvGraphicFramePr>
        <p:xfrm>
          <a:off x="932688" y="2362676"/>
          <a:ext cx="10277856" cy="2825052"/>
        </p:xfrm>
        <a:graphic>
          <a:graphicData uri="http://schemas.openxmlformats.org/drawingml/2006/table">
            <a:tbl>
              <a:tblPr/>
              <a:tblGrid>
                <a:gridCol w="1746504"/>
                <a:gridCol w="2532888"/>
                <a:gridCol w="3172968"/>
                <a:gridCol w="2825496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2285492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决定电阻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大小的因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91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①连线时断开开关,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先后将电阻线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𝑨𝑩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𝑪𝑫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等接入电路中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①导体的电阻跟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导体的材料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长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度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横截面积有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关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149ead387.table_image?tii=14&amp;vcp=1&amp;pid=4d8db8b3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2364" y="3528346"/>
            <a:ext cx="2066544" cy="103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149ead387?colgroup=4,6,8,7&amp;vcp=1&amp;pid=4d8db8b3b&amp;color=0,0,0&amp;vtp=1&amp;bt=1&amp;bbb=1" title=""/>
          <p:cNvSpPr txBox="1"/>
          <p:nvPr/>
        </p:nvSpPr>
        <p:spPr>
          <a:xfrm>
            <a:off x="10499344" y="1666462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16" name="P_5_BD#149ead387?colgroup=4,6,8,7&amp;vcp=1&amp;pid=4d8db8b3b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1343821"/>
          <a:ext cx="10277856" cy="4820540"/>
        </p:xfrm>
        <a:graphic>
          <a:graphicData uri="http://schemas.openxmlformats.org/drawingml/2006/table">
            <a:tbl>
              <a:tblPr/>
              <a:tblGrid>
                <a:gridCol w="1746504"/>
                <a:gridCol w="2532888"/>
                <a:gridCol w="3172968"/>
                <a:gridCol w="2825496"/>
              </a:tblGrid>
              <a:tr h="52355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4296982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决定电阻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大小的因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91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②闭合开关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分别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记录各次电流表的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示数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③通过比较各次电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流的大小来比较各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电阻丝的电阻大小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②在相同条件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导体的长度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越长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电阻越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大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③在相同条件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导体的横截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面积越大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电阻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越小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149ead387.table_image?tii=15&amp;vcp=1&amp;pid=4d8db8b3b&amp;color=0,0,0&amp;mp=1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2364" y="3499234"/>
            <a:ext cx="2066544" cy="103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149ead387?colgroup=4,6,8,7&amp;vcp=1&amp;pid=4d8db8b3b&amp;color=0,0,0&amp;mp=1&amp;vtp=1&amp;bt=1&amp;bbb=1" title=""/>
          <p:cNvSpPr txBox="1"/>
          <p:nvPr/>
        </p:nvSpPr>
        <p:spPr>
          <a:xfrm>
            <a:off x="10499344" y="720000"/>
            <a:ext cx="711200" cy="538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42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17" name="P_5_BD#149ead387?colgroup=4,4,9,8&amp;vcp=1&amp;pid=4d8db8b3b&amp;color=0,0,0&amp;vtp=1&amp;bt=1&amp;bbb=1&amp;hb=1" title=""/>
          <p:cNvGraphicFramePr>
            <a:graphicFrameLocks noGrp="1"/>
          </p:cNvGraphicFramePr>
          <p:nvPr/>
        </p:nvGraphicFramePr>
        <p:xfrm>
          <a:off x="932688" y="1343821"/>
          <a:ext cx="10259568" cy="4833240"/>
        </p:xfrm>
        <a:graphic>
          <a:graphicData uri="http://schemas.openxmlformats.org/drawingml/2006/table">
            <a:tbl>
              <a:tblPr/>
              <a:tblGrid>
                <a:gridCol w="1645920"/>
                <a:gridCol w="1929384"/>
                <a:gridCol w="3529584"/>
                <a:gridCol w="3154680"/>
              </a:tblGrid>
              <a:tr h="52355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4309682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焦耳定律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28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①将阻值不同的电阻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丝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𝑨</m:t>
                            </m:r>
                          </m:oMath>
                        </m:oMathPara>
                      </a14:m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𝑩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串联接入电路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中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②闭合开关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观察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甲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乙两瓶煤油中温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度计的示数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③发现电阻较大的乙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瓶中温度升得较快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①串联电路中通过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𝑨</m:t>
                            </m:r>
                          </m:oMath>
                        </m:oMathPara>
                      </a14:m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𝑩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的电流相等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②串联电路中导体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的发热功率与导体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的电阻大小成正比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149ead387.table_image?tii=16&amp;vcp=1&amp;pid=4d8db8b3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07208" y="3304416"/>
            <a:ext cx="1472184" cy="143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149ead387?colgroup=4,4,9,8&amp;vcp=1&amp;pid=4d8db8b3b&amp;color=0,0,0&amp;vtp=1&amp;bt=1&amp;bbb=1" title=""/>
          <p:cNvSpPr txBox="1"/>
          <p:nvPr/>
        </p:nvSpPr>
        <p:spPr>
          <a:xfrm>
            <a:off x="10481056" y="720000"/>
            <a:ext cx="711200" cy="538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42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18" name="P_5_BD#149ead387?colgroup=5,4,10,6&amp;vcp=1&amp;pid=4d8db8b3b&amp;color=0,0,0&amp;vtp=1&amp;bt=1&amp;bbb=1&amp;hb=1" title=""/>
          <p:cNvGraphicFramePr>
            <a:graphicFrameLocks noGrp="1"/>
          </p:cNvGraphicFramePr>
          <p:nvPr/>
        </p:nvGraphicFramePr>
        <p:xfrm>
          <a:off x="932688" y="1535144"/>
          <a:ext cx="10296144" cy="4480116"/>
        </p:xfrm>
        <a:graphic>
          <a:graphicData uri="http://schemas.openxmlformats.org/drawingml/2006/table">
            <a:tbl>
              <a:tblPr/>
              <a:tblGrid>
                <a:gridCol w="2084832"/>
                <a:gridCol w="1947672"/>
                <a:gridCol w="3813048"/>
                <a:gridCol w="2450592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94055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奥斯特实验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41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①将导线用试触法与电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源接通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观察小磁针的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偏转情况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②对调电源的正负极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再用试触法与电源接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通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发现小磁针的偏转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方向与刚才相反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①通电导体周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围存在磁场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②电流磁场的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方向与电流方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向有关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149ead387.table_image?tii=17&amp;vcp=1&amp;pid=4d8db8b3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4680" y="3249454"/>
            <a:ext cx="1673352" cy="159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149ead387?colgroup=5,4,10,6&amp;vcp=1&amp;pid=4d8db8b3b&amp;color=0,0,0&amp;vtp=1&amp;bt=1&amp;bbb=1" title=""/>
          <p:cNvSpPr txBox="1"/>
          <p:nvPr/>
        </p:nvSpPr>
        <p:spPr>
          <a:xfrm>
            <a:off x="10517632" y="838930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19" name="P_5_BD#149ead387?colgroup=4,7,9,5&amp;vcp=1&amp;pid=4d8db8b3b&amp;color=0,0,0&amp;vtp=1&amp;bt=1&amp;bbb=1&amp;hb=1" title=""/>
          <p:cNvGraphicFramePr>
            <a:graphicFrameLocks noGrp="1"/>
          </p:cNvGraphicFramePr>
          <p:nvPr/>
        </p:nvGraphicFramePr>
        <p:xfrm>
          <a:off x="932688" y="2088356"/>
          <a:ext cx="10259568" cy="3373692"/>
        </p:xfrm>
        <a:graphic>
          <a:graphicData uri="http://schemas.openxmlformats.org/drawingml/2006/table">
            <a:tbl>
              <a:tblPr/>
              <a:tblGrid>
                <a:gridCol w="1911096"/>
                <a:gridCol w="2779776"/>
                <a:gridCol w="3483864"/>
                <a:gridCol w="2084832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2834132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电动机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76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①闭合开关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观察导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体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𝒂𝒃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是否运动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②对调电源的正负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极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发现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𝒂𝒃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运动方向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与刚才相反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①通电导体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在磁场中受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力而运动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149ead387.table_image?tii=18&amp;vcp=1&amp;pid=4d8db8b3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63824" y="3615214"/>
            <a:ext cx="2139696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149ead387?colgroup=4,7,9,5&amp;vcp=1&amp;pid=4d8db8b3b&amp;color=0,0,0&amp;vtp=1&amp;bt=1&amp;bbb=1" title=""/>
          <p:cNvSpPr txBox="1"/>
          <p:nvPr/>
        </p:nvSpPr>
        <p:spPr>
          <a:xfrm>
            <a:off x="10481056" y="1392142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0" name="P_5_BD#149ead387?colgroup=5,4,7,8&amp;vcp=1&amp;pid=4d8db8b3b&amp;color=0,0,0&amp;vtp=1&amp;bt=1&amp;bbb=1&amp;hb=1" title=""/>
          <p:cNvGraphicFramePr>
            <a:graphicFrameLocks noGrp="1"/>
          </p:cNvGraphicFramePr>
          <p:nvPr/>
        </p:nvGraphicFramePr>
        <p:xfrm>
          <a:off x="932688" y="1809464"/>
          <a:ext cx="10277856" cy="3931476"/>
        </p:xfrm>
        <a:graphic>
          <a:graphicData uri="http://schemas.openxmlformats.org/drawingml/2006/table">
            <a:tbl>
              <a:tblPr/>
              <a:tblGrid>
                <a:gridCol w="2048256"/>
                <a:gridCol w="1883664"/>
                <a:gridCol w="3017520"/>
                <a:gridCol w="3328416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39191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电动机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ct val="150000"/>
                        </a:lnSpc>
                      </a:pPr>
                      <a:endParaRPr lang="en-US" altLang="zh-CN" sz="900" spc="0"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③对调磁体的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𝐍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𝐒</m:t>
                            </m:r>
                          </m:oMath>
                        </m:oMathPara>
                      </a14:m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极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发现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𝒂𝒃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运动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方向与刚才相反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②通电导体在磁场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中的运动方向与电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流方向有关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③通电导体在磁场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中的运动方向与磁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场方向有关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149ead387.table_image?tii=19&amp;vcp=1&amp;pid=4d8db8b3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6956" y="3702082"/>
            <a:ext cx="169164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149ead387?colgroup=5,4,7,8&amp;vcp=1&amp;pid=4d8db8b3b&amp;color=0,0,0&amp;vtp=1&amp;bt=1&amp;bbb=1" title=""/>
          <p:cNvSpPr txBox="1"/>
          <p:nvPr/>
        </p:nvSpPr>
        <p:spPr>
          <a:xfrm>
            <a:off x="10499344" y="1113250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1" name="P_5_BD#149ead387?colgroup=4,5,8,7&amp;vcp=1&amp;pid=4d8db8b3b&amp;color=0,0,0&amp;vtp=1&amp;bt=1&amp;bbb=1&amp;hb=1" title=""/>
          <p:cNvGraphicFramePr>
            <a:graphicFrameLocks noGrp="1"/>
          </p:cNvGraphicFramePr>
          <p:nvPr/>
        </p:nvGraphicFramePr>
        <p:xfrm>
          <a:off x="932688" y="1343821"/>
          <a:ext cx="10277856" cy="4820540"/>
        </p:xfrm>
        <a:graphic>
          <a:graphicData uri="http://schemas.openxmlformats.org/drawingml/2006/table">
            <a:tbl>
              <a:tblPr/>
              <a:tblGrid>
                <a:gridCol w="1865376"/>
                <a:gridCol w="1975104"/>
                <a:gridCol w="3401568"/>
                <a:gridCol w="3035808"/>
              </a:tblGrid>
              <a:tr h="52355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4296982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发电机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3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①让导体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𝒂𝒃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在磁场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中分别向上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向下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向左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向右和斜线方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向运动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观察灵敏电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流表的指针偏转情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况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②对调磁体的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𝐍</m:t>
                            </m:r>
                          </m:oMath>
                        </m:oMathPara>
                      </a14:m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𝐒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极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重复步骤①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①闭合电路的部分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导体在磁场中做切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割磁感线运动时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会产生感应电流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②感应电流的方向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跟导体的运动方向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和磁场方向有关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149ead387.table_image?tii=20&amp;vcp=1&amp;pid=4d8db8b3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12948" y="3435226"/>
            <a:ext cx="1545336" cy="116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149ead387?colgroup=4,5,8,7&amp;vcp=1&amp;pid=4d8db8b3b&amp;color=0,0,0&amp;vtp=1&amp;bt=1&amp;bbb=1" title=""/>
          <p:cNvSpPr txBox="1"/>
          <p:nvPr/>
        </p:nvSpPr>
        <p:spPr>
          <a:xfrm>
            <a:off x="10499344" y="720000"/>
            <a:ext cx="711200" cy="538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42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_BD#67336d673?vcp=1&amp;pid=7c9c14841&amp;color=0,0,0&amp;vtp=1&amp;bt=1&amp;bbb=1" title=""/>
          <p:cNvSpPr/>
          <p:nvPr/>
        </p:nvSpPr>
        <p:spPr>
          <a:xfrm>
            <a:off x="932688" y="720000"/>
            <a:ext cx="10323576" cy="51841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30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一、初中物理重点实验回顾</a:t>
            </a:r>
            <a:endParaRPr lang="en-US" altLang="zh-CN" sz="3000"/>
          </a:p>
        </p:txBody>
      </p:sp>
      <p:sp>
        <p:nvSpPr>
          <p:cNvPr id="3" name="C_4_BD#1e9aec7f2?vcp=1&amp;pid=67336d673&amp;color=0,0,0&amp;vtp=1&amp;bbb=1" title=""/>
          <p:cNvSpPr/>
          <p:nvPr/>
        </p:nvSpPr>
        <p:spPr>
          <a:xfrm>
            <a:off x="932688" y="1306077"/>
            <a:ext cx="10323576" cy="4838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（一）声、光、热部分</a:t>
            </a:r>
            <a:endParaRPr lang="en-US" altLang="zh-CN" sz="2800"/>
          </a:p>
        </p:txBody>
      </p:sp>
      <p:graphicFrame>
        <p:nvGraphicFramePr>
          <p:cNvPr id="4" name="P_5_BD#2b8844dc2?colgroup=4,5,10,7&amp;vcp=1&amp;pid=1e9aec7f2&amp;color=0,0,0&amp;vtp=1&amp;bbb=1&amp;hb=1" title=""/>
          <p:cNvGraphicFramePr>
            <a:graphicFrameLocks noGrp="1"/>
          </p:cNvGraphicFramePr>
          <p:nvPr/>
        </p:nvGraphicFramePr>
        <p:xfrm>
          <a:off x="932688" y="1915580"/>
          <a:ext cx="10320707" cy="4242563"/>
        </p:xfrm>
        <a:graphic>
          <a:graphicData uri="http://schemas.openxmlformats.org/drawingml/2006/table">
            <a:tbl>
              <a:tblPr/>
              <a:tblGrid>
                <a:gridCol w="1734149"/>
                <a:gridCol w="2006528"/>
                <a:gridCol w="3910712"/>
                <a:gridCol w="2669318"/>
              </a:tblGrid>
              <a:tr h="520383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722180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光的反射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规律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86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①使光线紧贴着纸面斜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射到平面镜上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用笔在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白纸上画出光线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法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线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②用量角器量出入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射角和反射角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改变入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射光线的角度重复实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验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多测几组数据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①反射光线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入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射光线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法线在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同一平面内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反射光线和入射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光线分别位于法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线两侧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③反射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角等于入射角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_5_BD#2b8844dc2.table_image?tii=1&amp;vcp=1&amp;pid=1e9aec7f2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47141" y="3807849"/>
            <a:ext cx="1645920" cy="978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_BD#b37764ce1?vcp=1&amp;pid=67336d673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（三）力和能部分</a:t>
            </a:r>
            <a:endParaRPr lang="en-US" altLang="zh-CN" sz="2800"/>
          </a:p>
        </p:txBody>
      </p:sp>
      <p:graphicFrame>
        <p:nvGraphicFramePr>
          <p:cNvPr id="22" name="P_5_BD#a2a63ce7f?colgroup=4,5,9,7&amp;vcp=1&amp;pid=b37764ce1&amp;color=0,0,0&amp;vtp=1&amp;bbb=1&amp;hb=1" title=""/>
          <p:cNvGraphicFramePr>
            <a:graphicFrameLocks noGrp="1"/>
          </p:cNvGraphicFramePr>
          <p:nvPr/>
        </p:nvGraphicFramePr>
        <p:xfrm>
          <a:off x="932688" y="1406689"/>
          <a:ext cx="10320538" cy="3373692"/>
        </p:xfrm>
        <a:graphic>
          <a:graphicData uri="http://schemas.openxmlformats.org/drawingml/2006/table">
            <a:tbl>
              <a:tblPr/>
              <a:tblGrid>
                <a:gridCol w="1628062"/>
                <a:gridCol w="2164686"/>
                <a:gridCol w="3817385"/>
                <a:gridCol w="2710405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2834132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影响摩擦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力的因素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208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①用弹簧测力计拉着木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块在木板上做匀速直线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运动,测出摩擦力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𝒇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①图甲和图乙可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以得出:接触面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相同时,摩擦力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大小与压力成正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比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P_5_BD#a2a63ce7f.table_image?tii=21&amp;vcp=1&amp;pid=b37764ce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7273" y="2192883"/>
            <a:ext cx="1691640" cy="234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3" name="P_5_BD#a2a63ce7f?colgroup=3,5,7,10&amp;vcp=1&amp;pid=b37764ce1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1535144"/>
          <a:ext cx="10320537" cy="4480116"/>
        </p:xfrm>
        <a:graphic>
          <a:graphicData uri="http://schemas.openxmlformats.org/drawingml/2006/table">
            <a:tbl>
              <a:tblPr/>
              <a:tblGrid>
                <a:gridCol w="1573490"/>
                <a:gridCol w="2082828"/>
                <a:gridCol w="2844186"/>
                <a:gridCol w="3820033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94055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影响摩擦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力的因素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208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②在木块上加砝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码后,重复第①步,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测出摩擦力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𝒇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③在木板上垫上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毛巾,重复第①步,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测出摩擦力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𝒇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𝟑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②图甲和图丙可以得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出：压力相同时,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接触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面越粗糙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摩擦力越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大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注意: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①控制变量法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②做匀速运动时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拉力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和摩擦力是一对平衡力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a2a63ce7f.table_image?tii=22&amp;vcp=1&amp;pid=b37764ce1&amp;color=0,0,0&amp;mp=1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01772" y="2874550"/>
            <a:ext cx="1691640" cy="234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a2a63ce7f?colgroup=3,5,7,10&amp;vcp=1&amp;pid=b37764ce1&amp;color=0,0,0&amp;mp=1&amp;vtp=1&amp;bt=1&amp;bbb=1" title=""/>
          <p:cNvSpPr txBox="1"/>
          <p:nvPr/>
        </p:nvSpPr>
        <p:spPr>
          <a:xfrm>
            <a:off x="10542025" y="838930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4" name="P_5_BD#a2a63ce7f?colgroup=5,6,7,8&amp;vcp=1&amp;pid=b37764ce1&amp;color=0,0,0&amp;vtp=1&amp;bt=1&amp;bbb=1&amp;hb=1" title=""/>
          <p:cNvGraphicFramePr>
            <a:graphicFrameLocks noGrp="1"/>
          </p:cNvGraphicFramePr>
          <p:nvPr/>
        </p:nvGraphicFramePr>
        <p:xfrm>
          <a:off x="932688" y="2220944"/>
          <a:ext cx="10320622" cy="3108516"/>
        </p:xfrm>
        <a:graphic>
          <a:graphicData uri="http://schemas.openxmlformats.org/drawingml/2006/table">
            <a:tbl>
              <a:tblPr/>
              <a:tblGrid>
                <a:gridCol w="1999208"/>
                <a:gridCol w="2371788"/>
                <a:gridCol w="2787243"/>
                <a:gridCol w="3162383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256895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杠杆的平衡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条件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202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①调节杠杆两端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的螺母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使杠杆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不挂钩码时水平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平衡;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ct val="150000"/>
                        </a:lnSpc>
                      </a:pPr>
                      <a:endParaRPr lang="en-US" altLang="zh-CN" sz="900" spc="0"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a2a63ce7f.table_image?tii=23&amp;vcp=1&amp;pid=b37764ce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542" y="2879122"/>
            <a:ext cx="1682496" cy="233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P_5_BD#a2a63ce7f.table_image?tii=24&amp;vcp=1&amp;pid=b37764ce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99934" y="3368326"/>
            <a:ext cx="2944368" cy="135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a2a63ce7f?colgroup=5,6,7,8&amp;vcp=1&amp;pid=b37764ce1&amp;color=0,0,0&amp;vtp=1&amp;bt=1&amp;bbb=1" title=""/>
          <p:cNvSpPr txBox="1"/>
          <p:nvPr/>
        </p:nvSpPr>
        <p:spPr>
          <a:xfrm>
            <a:off x="10542110" y="1524730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5" name="P_5_BD#a2a63ce7f?colgroup=4,5,10,6&amp;vcp=1&amp;pid=b37764ce1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1535144"/>
          <a:ext cx="10320537" cy="4480116"/>
        </p:xfrm>
        <a:graphic>
          <a:graphicData uri="http://schemas.openxmlformats.org/drawingml/2006/table">
            <a:tbl>
              <a:tblPr/>
              <a:tblGrid>
                <a:gridCol w="1682634"/>
                <a:gridCol w="2000970"/>
                <a:gridCol w="3972005"/>
                <a:gridCol w="2664928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94055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杠杆的平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衡条件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207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②给杠杆两端挂上不同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数量的钩码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然后移动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钩码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使杠杆再次平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衡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记录下钩码位置和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数量;</a:t>
                      </a:r>
                      <a:endParaRPr lang="en-US" altLang="zh-CN" sz="12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③改变钩码数量重复步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骤②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再做几次实验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分析数据,得出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结论：</a:t>
                      </a:r>
                      <a:endParaRPr lang="en-US" altLang="zh-CN" sz="12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动力×动力臂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阻力×阻力臂</a:t>
                      </a:r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zh-CN" altLang="en-US" sz="2800" b="1" i="0" spc="-100">
                        <a:solidFill>
                          <a:srgbClr val="000000"/>
                        </a:solidFill>
                        <a:latin typeface="Cambria Math" panose="02040503050406030204" pitchFamily="34" charset="0"/>
                        <a:ea typeface="Cambria Math" panose="02040503050406030204" pitchFamily="34" charset="-122"/>
                        <a:cs typeface="Cambria Math" panose="020405030504060302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(</m:t>
                            </m:r>
                          </m:oMath>
                        </m:oMathPara>
                      </a14:m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即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𝒍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𝟐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𝒍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𝟐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)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a2a63ce7f.table_image?tii=25&amp;vcp=1&amp;pid=b37764ce1&amp;color=0,0,0&amp;mp=1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4559" y="2879122"/>
            <a:ext cx="1682496" cy="233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a2a63ce7f?colgroup=4,5,10,6&amp;vcp=1&amp;pid=b37764ce1&amp;color=0,0,0&amp;mp=1&amp;vtp=1&amp;bt=1&amp;bbb=1" title=""/>
          <p:cNvSpPr txBox="1"/>
          <p:nvPr/>
        </p:nvSpPr>
        <p:spPr>
          <a:xfrm>
            <a:off x="10542025" y="838930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6" name="P_5_BD#a2a63ce7f?colgroup=4,5,9,7&amp;vcp=1&amp;pid=b37764ce1&amp;color=0,0,0&amp;vtp=1&amp;bt=1&amp;bbb=1&amp;hb=1" title=""/>
          <p:cNvGraphicFramePr>
            <a:graphicFrameLocks noGrp="1"/>
          </p:cNvGraphicFramePr>
          <p:nvPr/>
        </p:nvGraphicFramePr>
        <p:xfrm>
          <a:off x="932688" y="2088356"/>
          <a:ext cx="10320538" cy="3373692"/>
        </p:xfrm>
        <a:graphic>
          <a:graphicData uri="http://schemas.openxmlformats.org/drawingml/2006/table">
            <a:tbl>
              <a:tblPr/>
              <a:tblGrid>
                <a:gridCol w="1591681"/>
                <a:gridCol w="2110114"/>
                <a:gridCol w="3762813"/>
                <a:gridCol w="2855930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2834132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影响压力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作用效果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的因素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22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①如图甲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将小桌倒放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于海绵上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放上重物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𝑨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观察海绵凹陷深度;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①由图甲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乙得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出结论：压力相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同时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受力面积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越小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作用效果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越明显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a2a63ce7f.table_image?tii=26&amp;vcp=1&amp;pid=b37764ce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4754" y="3354610"/>
            <a:ext cx="1609344" cy="138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a2a63ce7f?colgroup=4,5,9,7&amp;vcp=1&amp;pid=b37764ce1&amp;color=0,0,0&amp;vtp=1&amp;bt=1&amp;bbb=1" title=""/>
          <p:cNvSpPr txBox="1"/>
          <p:nvPr/>
        </p:nvSpPr>
        <p:spPr>
          <a:xfrm>
            <a:off x="10542026" y="1392142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7" name="P_5_BD#a2a63ce7f?colgroup=4,4,8,9&amp;vcp=1&amp;pid=b37764ce1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1343821"/>
          <a:ext cx="10320622" cy="4820540"/>
        </p:xfrm>
        <a:graphic>
          <a:graphicData uri="http://schemas.openxmlformats.org/drawingml/2006/table">
            <a:tbl>
              <a:tblPr/>
              <a:tblGrid>
                <a:gridCol w="1708414"/>
                <a:gridCol w="1717501"/>
                <a:gridCol w="3196172"/>
                <a:gridCol w="3698535"/>
              </a:tblGrid>
              <a:tr h="52355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4296982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影响压力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作用效果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的因素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2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②如图乙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将小桌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正放于海绵上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放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上重物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𝑨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观察海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绵凹陷深度;</a:t>
                      </a:r>
                      <a:endParaRPr lang="en-US" altLang="zh-CN" sz="12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③如图丙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将小桌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倒放于海绵上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观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察海绵凹陷深度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②由图甲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丙得出结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论：受力面积相同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时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压力越大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作用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效果越明显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注意:控制变量法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一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定要突出什么相同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变量改变时有什么现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a2a63ce7f.table_image?tii=27&amp;vcp=1&amp;pid=b37764ce1&amp;color=0,0,0&amp;mp=1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2340" y="3444370"/>
            <a:ext cx="1335024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a2a63ce7f?colgroup=4,4,8,9&amp;vcp=1&amp;pid=b37764ce1&amp;color=0,0,0&amp;mp=1&amp;vtp=1&amp;bt=1&amp;bbb=1" title=""/>
          <p:cNvSpPr txBox="1"/>
          <p:nvPr/>
        </p:nvSpPr>
        <p:spPr>
          <a:xfrm>
            <a:off x="10542110" y="720000"/>
            <a:ext cx="711200" cy="538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42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8" name="P_5_BD#a2a63ce7f?colgroup=3,5,9,7&amp;vcp=1&amp;pid=b37764ce1&amp;color=0,0,0&amp;vtp=1&amp;bt=1&amp;bbb=1&amp;hb=1" title=""/>
          <p:cNvGraphicFramePr>
            <a:graphicFrameLocks noGrp="1"/>
          </p:cNvGraphicFramePr>
          <p:nvPr/>
        </p:nvGraphicFramePr>
        <p:xfrm>
          <a:off x="932688" y="1809464"/>
          <a:ext cx="10320536" cy="3931476"/>
        </p:xfrm>
        <a:graphic>
          <a:graphicData uri="http://schemas.openxmlformats.org/drawingml/2006/table">
            <a:tbl>
              <a:tblPr/>
              <a:tblGrid>
                <a:gridCol w="1582585"/>
                <a:gridCol w="2101018"/>
                <a:gridCol w="3735527"/>
                <a:gridCol w="2901406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39191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液体压强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的规律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（一）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18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①容器内装上某种液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体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②在容器侧壁不同位置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开小孔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观察并记录下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小孔位置及液体喷出远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①液体对容器侧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壁有压强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②液体压强随深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度的增加而增大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a2a63ce7f.table_image?tii=28&amp;vcp=1&amp;pid=b37764ce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20546" y="3382042"/>
            <a:ext cx="1490472" cy="132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a2a63ce7f?colgroup=3,5,9,7&amp;vcp=1&amp;pid=b37764ce1&amp;color=0,0,0&amp;vtp=1&amp;bt=1&amp;bbb=1" title=""/>
          <p:cNvSpPr txBox="1"/>
          <p:nvPr/>
        </p:nvSpPr>
        <p:spPr>
          <a:xfrm>
            <a:off x="10542024" y="1113250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9" name="P_5_BD#a2a63ce7f?colgroup=4,5,8,8&amp;vcp=1&amp;pid=b37764ce1&amp;color=0,0,0&amp;vtp=1&amp;bt=1&amp;bbb=1&amp;hb=1" title=""/>
          <p:cNvGraphicFramePr>
            <a:graphicFrameLocks noGrp="1"/>
          </p:cNvGraphicFramePr>
          <p:nvPr/>
        </p:nvGraphicFramePr>
        <p:xfrm>
          <a:off x="932688" y="1343821"/>
          <a:ext cx="10320707" cy="4820540"/>
        </p:xfrm>
        <a:graphic>
          <a:graphicData uri="http://schemas.openxmlformats.org/drawingml/2006/table">
            <a:tbl>
              <a:tblPr/>
              <a:tblGrid>
                <a:gridCol w="1734149"/>
                <a:gridCol w="2297066"/>
                <a:gridCol w="3193446"/>
                <a:gridCol w="3096046"/>
              </a:tblGrid>
              <a:tr h="52355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4296982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液体压强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的规律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（二）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66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①把探头放进盛液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体的容器中并观察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𝐔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形管内液面高度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差变化情况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②改变探头方向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再观察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𝐔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形管内液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面高度差变化情况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①同种液体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同一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深度各处各方向压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强相等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②压强计中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𝐔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形管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两侧液面高度差相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同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说明所处位置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液体的压强相等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（转换法）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a2a63ce7f.table_image?tii=29&amp;vcp=1&amp;pid=b37764ce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64978" y="3640966"/>
            <a:ext cx="1700784" cy="74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a2a63ce7f?colgroup=4,5,8,8&amp;vcp=1&amp;pid=b37764ce1&amp;color=0,0,0&amp;vtp=1&amp;bt=1&amp;bbb=1" title=""/>
          <p:cNvSpPr txBox="1"/>
          <p:nvPr/>
        </p:nvSpPr>
        <p:spPr>
          <a:xfrm>
            <a:off x="10542195" y="720000"/>
            <a:ext cx="711200" cy="538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42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30" name="P_5_BD#a2a63ce7f?colgroup=4,6,11,4&amp;vcp=1&amp;pid=b37764ce1&amp;color=0,0,0&amp;vtp=1&amp;bt=1&amp;bbb=1&amp;hb=1" title=""/>
          <p:cNvGraphicFramePr>
            <a:graphicFrameLocks noGrp="1"/>
          </p:cNvGraphicFramePr>
          <p:nvPr/>
        </p:nvGraphicFramePr>
        <p:xfrm>
          <a:off x="932688" y="1535144"/>
          <a:ext cx="10320622" cy="4480116"/>
        </p:xfrm>
        <a:graphic>
          <a:graphicData uri="http://schemas.openxmlformats.org/drawingml/2006/table">
            <a:tbl>
              <a:tblPr/>
              <a:tblGrid>
                <a:gridCol w="1617541"/>
                <a:gridCol w="2517184"/>
                <a:gridCol w="4450221"/>
                <a:gridCol w="1735676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94055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用吸盘粗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略测量大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气压强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33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①将半径为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𝒓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的吸盘紧吸在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玻璃板上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②用测量范围较大的弹簧测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力计慢慢地往上拉吸盘,注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意测力计的读数,直到把吸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盘拉下来为止,记下测力计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的读数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𝑭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大气压强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𝒑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𝑭</m:t>
                                </m:r>
                              </m:num>
                              <m:den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𝛑</m:t>
                                </m:r>
                                <m:sSup>
                                  <m:sSup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𝒓</m:t>
                                    </m:r>
                                  </m:e>
                                  <m:sup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a2a63ce7f.table_image?tii=30&amp;vcp=1&amp;pid=b37764ce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4985" y="3290602"/>
            <a:ext cx="1947672" cy="150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a2a63ce7f?colgroup=4,6,11,4&amp;vcp=1&amp;pid=b37764ce1&amp;color=0,0,0&amp;vtp=1&amp;bt=1&amp;bbb=1" title=""/>
          <p:cNvSpPr txBox="1"/>
          <p:nvPr/>
        </p:nvSpPr>
        <p:spPr>
          <a:xfrm>
            <a:off x="10542110" y="838930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31" name="P_5_BD#a2a63ce7f?colgroup=4,6,11,4&amp;vcp=1&amp;pid=b37764ce1&amp;color=0,0,0&amp;vtp=1&amp;bt=1&amp;bbb=1&amp;hb=1" title=""/>
          <p:cNvGraphicFramePr>
            <a:graphicFrameLocks noGrp="1"/>
          </p:cNvGraphicFramePr>
          <p:nvPr/>
        </p:nvGraphicFramePr>
        <p:xfrm>
          <a:off x="932688" y="1500251"/>
          <a:ext cx="10320622" cy="4549903"/>
        </p:xfrm>
        <a:graphic>
          <a:graphicData uri="http://schemas.openxmlformats.org/drawingml/2006/table">
            <a:tbl>
              <a:tblPr/>
              <a:tblGrid>
                <a:gridCol w="1617541"/>
                <a:gridCol w="2517184"/>
                <a:gridCol w="4450221"/>
                <a:gridCol w="1735676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4010343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阿基米德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原理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5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①测出物体所受的重力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𝑮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②把物体浸入水中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读出测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力计的读数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𝑮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′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测得物体所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受浮力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浮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𝑮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−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​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𝑮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′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③测出排出的液体所受的重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力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𝑮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排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lvl="0" indent="0" algn="l" latinLnBrk="1" hangingPunct="0">
                        <a:lnSpc>
                          <a:spcPts val="45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④比较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浮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与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𝑮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排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浮力等于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排开的液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体所受的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重力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a2a63ce7f.table_image?tii=31&amp;vcp=1&amp;pid=b37764ce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44129" y="3450623"/>
            <a:ext cx="1929384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a2a63ce7f?colgroup=4,6,11,4&amp;vcp=1&amp;pid=b37764ce1&amp;color=0,0,0&amp;vtp=1&amp;bt=1&amp;bbb=1" title=""/>
          <p:cNvSpPr txBox="1"/>
          <p:nvPr/>
        </p:nvSpPr>
        <p:spPr>
          <a:xfrm>
            <a:off x="10542110" y="804037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5" name="P_5_BD#2b8844dc2?colgroup=5,6,8,6&amp;vcp=1&amp;pid=1e9aec7f2&amp;color=0,0,0&amp;vtp=1&amp;bt=1&amp;bbb=1&amp;hb=1" title=""/>
          <p:cNvGraphicFramePr>
            <a:graphicFrameLocks noGrp="1"/>
          </p:cNvGraphicFramePr>
          <p:nvPr/>
        </p:nvGraphicFramePr>
        <p:xfrm>
          <a:off x="932688" y="1340581"/>
          <a:ext cx="10320622" cy="4844098"/>
        </p:xfrm>
        <a:graphic>
          <a:graphicData uri="http://schemas.openxmlformats.org/drawingml/2006/table">
            <a:tbl>
              <a:tblPr/>
              <a:tblGrid>
                <a:gridCol w="2062819"/>
                <a:gridCol w="2535359"/>
                <a:gridCol w="3168910"/>
                <a:gridCol w="2553534"/>
              </a:tblGrid>
              <a:tr h="52679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4317302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平面镜成像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的特点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25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①取两支相同的蜡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烛用于确定像的位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置并比较像与物的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大小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②拿一张白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纸在像的位置附近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移动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在纸上无法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看到蜡烛所成的像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①像和物大小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相等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②像到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镜的距离与物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到镜的距离相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等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③像与物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的连线与镜面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垂直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④所成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的像是虚像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2b8844dc2.table_image?tii=2&amp;vcp=1&amp;pid=1e9aec7f2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35655" y="3317368"/>
            <a:ext cx="1655064" cy="141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2b8844dc2?colgroup=5,6,8,6&amp;vcp=1&amp;pid=1e9aec7f2&amp;color=0,0,0&amp;vtp=1&amp;bt=1&amp;bbb=1" title=""/>
          <p:cNvSpPr txBox="1"/>
          <p:nvPr/>
        </p:nvSpPr>
        <p:spPr>
          <a:xfrm>
            <a:off x="10542110" y="720000"/>
            <a:ext cx="711200" cy="538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42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32" name="P_5_BD#a2a63ce7f?colgroup=4,6,10,5&amp;vcp=1&amp;pid=b37764ce1&amp;color=0,0,0&amp;vtp=1&amp;bt=1&amp;bbb=1&amp;hb=1" title=""/>
          <p:cNvGraphicFramePr>
            <a:graphicFrameLocks noGrp="1"/>
          </p:cNvGraphicFramePr>
          <p:nvPr/>
        </p:nvGraphicFramePr>
        <p:xfrm>
          <a:off x="932688" y="1809464"/>
          <a:ext cx="10320708" cy="3931476"/>
        </p:xfrm>
        <a:graphic>
          <a:graphicData uri="http://schemas.openxmlformats.org/drawingml/2006/table">
            <a:tbl>
              <a:tblPr/>
              <a:tblGrid>
                <a:gridCol w="1752308"/>
                <a:gridCol w="2315225"/>
                <a:gridCol w="4110457"/>
                <a:gridCol w="2142718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39191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影响动能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大小的因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9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①比较动能和质量的关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系：用不同质量的小球从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同一高度滚下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质量大的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把木块推得远些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（同一高度控制速度相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同）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①动能大小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与质量和速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度有关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a2a63ce7f.table_image?tii=32&amp;vcp=1&amp;pid=b37764ce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55641" y="3779806"/>
            <a:ext cx="1773936" cy="53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a2a63ce7f?colgroup=4,6,10,5&amp;vcp=1&amp;pid=b37764ce1&amp;color=0,0,0&amp;vtp=1&amp;bt=1&amp;bbb=1" title=""/>
          <p:cNvSpPr txBox="1"/>
          <p:nvPr/>
        </p:nvSpPr>
        <p:spPr>
          <a:xfrm>
            <a:off x="10542196" y="1113250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33" name="P_5_BD#a2a63ce7f?colgroup=4,5,9,7&amp;vcp=1&amp;pid=b37764ce1&amp;color=0,0,0&amp;vtp=1&amp;bt=1&amp;bbb=1&amp;hb=1" title=""/>
          <p:cNvGraphicFramePr>
            <a:graphicFrameLocks noGrp="1"/>
          </p:cNvGraphicFramePr>
          <p:nvPr/>
        </p:nvGraphicFramePr>
        <p:xfrm>
          <a:off x="932688" y="1809464"/>
          <a:ext cx="10320451" cy="3931476"/>
        </p:xfrm>
        <a:graphic>
          <a:graphicData uri="http://schemas.openxmlformats.org/drawingml/2006/table">
            <a:tbl>
              <a:tblPr/>
              <a:tblGrid>
                <a:gridCol w="1602188"/>
                <a:gridCol w="2121078"/>
                <a:gridCol w="3766046"/>
                <a:gridCol w="2831139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39191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影响动能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大小的因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9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②比较动能和速度的关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系：用相同质量的小球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从不同高度滚下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速度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大的把木块推得远些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（高度大的速度大）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②速度相同的物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体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质量越大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动能越大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③质量相同的物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体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运动的速度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越大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动能越大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a2a63ce7f.table_image?tii=33&amp;vcp=1&amp;pid=b37764ce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08447" y="3779806"/>
            <a:ext cx="1773936" cy="53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a2a63ce7f?colgroup=4,5,9,7&amp;vcp=1&amp;pid=b37764ce1&amp;color=0,0,0&amp;vtp=1&amp;bt=1&amp;bbb=1" title=""/>
          <p:cNvSpPr txBox="1"/>
          <p:nvPr/>
        </p:nvSpPr>
        <p:spPr>
          <a:xfrm>
            <a:off x="10541939" y="1113250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34" name="P_5_BD#a2a63ce7f?colgroup=3,5,7,10&amp;vcp=1&amp;pid=b37764ce1&amp;color=0,0,0&amp;vtp=1&amp;bt=1&amp;bbb=1&amp;hb=1" title=""/>
          <p:cNvGraphicFramePr>
            <a:graphicFrameLocks noGrp="1"/>
          </p:cNvGraphicFramePr>
          <p:nvPr/>
        </p:nvGraphicFramePr>
        <p:xfrm>
          <a:off x="932688" y="1532096"/>
          <a:ext cx="10320451" cy="4486212"/>
        </p:xfrm>
        <a:graphic>
          <a:graphicData uri="http://schemas.openxmlformats.org/drawingml/2006/table">
            <a:tbl>
              <a:tblPr/>
              <a:tblGrid>
                <a:gridCol w="1565775"/>
                <a:gridCol w="2084665"/>
                <a:gridCol w="2740105"/>
                <a:gridCol w="97400"/>
                <a:gridCol w="3832506"/>
              </a:tblGrid>
              <a:tr h="109429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黑体" panose="02010609060101010101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39191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流速与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压强的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关系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ct val="150000"/>
                        </a:lnSpc>
                      </a:pPr>
                      <a:endParaRPr lang="en-US" altLang="zh-CN" sz="900" spc="0"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①吹气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图甲中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球不会下落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②吹气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图乙中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𝑨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管会形成一段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水柱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①图甲：吹气时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球上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方气流快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压强小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球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下方气流慢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压强大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形成一个向上的压力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差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把球托住而不掉下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来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</a:tbl>
          </a:graphicData>
        </a:graphic>
      </p:graphicFrame>
      <p:pic>
        <p:nvPicPr>
          <p:cNvPr id="3" name="P_5_BD#a2a63ce7f.table_image?tii=34&amp;vcp=1&amp;pid=b37764ce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8107" y="3819430"/>
            <a:ext cx="1865376" cy="100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a2a63ce7f?colgroup=3,5,7,10&amp;vcp=1&amp;pid=b37764ce1&amp;color=0,0,0&amp;vtp=1&amp;bt=1&amp;bbb=1" title=""/>
          <p:cNvSpPr txBox="1"/>
          <p:nvPr/>
        </p:nvSpPr>
        <p:spPr>
          <a:xfrm>
            <a:off x="10541939" y="835882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35" name="P_5_BD#a2a63ce7f?colgroup=3,5,7,10&amp;vcp=1&amp;pid=b37764ce1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1532096"/>
          <a:ext cx="10320451" cy="4486212"/>
        </p:xfrm>
        <a:graphic>
          <a:graphicData uri="http://schemas.openxmlformats.org/drawingml/2006/table">
            <a:tbl>
              <a:tblPr/>
              <a:tblGrid>
                <a:gridCol w="1565775"/>
                <a:gridCol w="2084665"/>
                <a:gridCol w="2740105"/>
                <a:gridCol w="97400"/>
                <a:gridCol w="3832506"/>
              </a:tblGrid>
              <a:tr h="109429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黑体" panose="02010609060101010101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39191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流速与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压强的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关系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ct val="150000"/>
                        </a:lnSpc>
                      </a:pPr>
                      <a:endParaRPr lang="en-US" altLang="zh-CN" sz="900" spc="0"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①吹气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图甲中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球不会下落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②吹气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图乙中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𝑨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管会形成一段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水柱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②图乙：吹气时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𝑨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管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上端气流快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压强小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水在大气压的作用下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沿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𝑨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管上升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③流速越大的位置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强越小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</a:tbl>
          </a:graphicData>
        </a:graphic>
      </p:graphicFrame>
      <p:pic>
        <p:nvPicPr>
          <p:cNvPr id="3" name="P_5_BD#a2a63ce7f.table_image?tii=35&amp;vcp=1&amp;pid=b37764ce1&amp;color=0,0,0&amp;mp=1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8107" y="3819430"/>
            <a:ext cx="1865376" cy="100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a2a63ce7f?colgroup=3,5,7,10&amp;vcp=1&amp;pid=b37764ce1&amp;color=0,0,0&amp;mp=1&amp;vtp=1&amp;bt=1&amp;bbb=1" title=""/>
          <p:cNvSpPr txBox="1"/>
          <p:nvPr/>
        </p:nvSpPr>
        <p:spPr>
          <a:xfrm>
            <a:off x="10541939" y="835882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36" name="P_5_BD#a2a63ce7f?colgroup=4,6,10,5&amp;vcp=1&amp;pid=b37764ce1&amp;color=0,0,0&amp;vtp=1&amp;bt=1&amp;bbb=1&amp;hb=1" title=""/>
          <p:cNvGraphicFramePr>
            <a:graphicFrameLocks noGrp="1"/>
          </p:cNvGraphicFramePr>
          <p:nvPr/>
        </p:nvGraphicFramePr>
        <p:xfrm>
          <a:off x="932688" y="1809464"/>
          <a:ext cx="10320450" cy="3931476"/>
        </p:xfrm>
        <a:graphic>
          <a:graphicData uri="http://schemas.openxmlformats.org/drawingml/2006/table">
            <a:tbl>
              <a:tblPr/>
              <a:tblGrid>
                <a:gridCol w="1747841"/>
                <a:gridCol w="2330455"/>
                <a:gridCol w="4023676"/>
                <a:gridCol w="97400"/>
                <a:gridCol w="2121078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39191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做功改变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物体的内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12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①图甲：瓶内气体推开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瓶盖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体积膨胀对外做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功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内能减少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温度降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低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瓶内水蒸气遇冷液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化成小水珠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因而看到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白气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①物体可以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消耗内能做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功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</a:tbl>
          </a:graphicData>
        </a:graphic>
      </p:graphicFrame>
      <p:pic>
        <p:nvPicPr>
          <p:cNvPr id="3" name="P_5_BD#a2a63ce7f.table_image?tii=36&amp;vcp=1&amp;pid=b37764ce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58789" y="3409474"/>
            <a:ext cx="1773936" cy="127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a2a63ce7f?colgroup=4,6,10,5&amp;vcp=1&amp;pid=b37764ce1&amp;color=0,0,0&amp;vtp=1&amp;bt=1&amp;bbb=1" title=""/>
          <p:cNvSpPr txBox="1"/>
          <p:nvPr/>
        </p:nvSpPr>
        <p:spPr>
          <a:xfrm>
            <a:off x="10541938" y="1113250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37" name="P_5_BD#a2a63ce7f?colgroup=4,6,10,5&amp;vcp=1&amp;pid=b37764ce1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1809464"/>
          <a:ext cx="10320450" cy="3931476"/>
        </p:xfrm>
        <a:graphic>
          <a:graphicData uri="http://schemas.openxmlformats.org/drawingml/2006/table">
            <a:tbl>
              <a:tblPr/>
              <a:tblGrid>
                <a:gridCol w="1747841"/>
                <a:gridCol w="2330455"/>
                <a:gridCol w="4023676"/>
                <a:gridCol w="97400"/>
                <a:gridCol w="2121078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39191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做功改变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物体的内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12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②图乙：压缩空气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对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空气做功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空气内能增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加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温度升高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达到乙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醚（或棉花）的着火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点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使乙醚（或棉花）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着火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②做功可以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改变物体的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内能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</a:tbl>
          </a:graphicData>
        </a:graphic>
      </p:graphicFrame>
      <p:pic>
        <p:nvPicPr>
          <p:cNvPr id="3" name="P_5_BD#a2a63ce7f.table_image?tii=37&amp;vcp=1&amp;pid=b37764ce1&amp;color=0,0,0&amp;mp=1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58789" y="3409474"/>
            <a:ext cx="1773936" cy="127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a2a63ce7f?colgroup=4,6,10,5&amp;vcp=1&amp;pid=b37764ce1&amp;color=0,0,0&amp;mp=1&amp;vtp=1&amp;bt=1&amp;bbb=1" title=""/>
          <p:cNvSpPr txBox="1"/>
          <p:nvPr/>
        </p:nvSpPr>
        <p:spPr>
          <a:xfrm>
            <a:off x="10541938" y="1113250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38" name="P_5_BD#a2a63ce7f?colgroup=3,5,5,12&amp;vcp=1&amp;pid=b37764ce1&amp;color=0,0,0&amp;vtp=1&amp;bt=1&amp;bbb=1&amp;hb=1" title=""/>
          <p:cNvGraphicFramePr>
            <a:graphicFrameLocks noGrp="1"/>
          </p:cNvGraphicFramePr>
          <p:nvPr/>
        </p:nvGraphicFramePr>
        <p:xfrm>
          <a:off x="932688" y="1628108"/>
          <a:ext cx="10320451" cy="4294188"/>
        </p:xfrm>
        <a:graphic>
          <a:graphicData uri="http://schemas.openxmlformats.org/drawingml/2006/table">
            <a:tbl>
              <a:tblPr/>
              <a:tblGrid>
                <a:gridCol w="1520258"/>
                <a:gridCol w="2066458"/>
                <a:gridCol w="2111975"/>
                <a:gridCol w="97400"/>
                <a:gridCol w="4524360"/>
              </a:tblGrid>
              <a:tr h="109429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黑体" panose="02010609060101010101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黑体" panose="02010609060101010101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199892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斜面的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机械效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率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9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改变斜面倾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斜程度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多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次测量记录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数据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14600"/>
                        </a:lnSpc>
                      </a:pPr>
                      <a:r>
                        <a:rPr lang="en-US" altLang="zh-CN" sz="8100" b="1" i="0" kern="0" spc="-99900">
                          <a:solidFill>
                            <a:srgbClr val="FFFFFF">
                              <a:alpha val="0"/>
                            </a:srgbClr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_</a:t>
                      </a:r>
                      <a:r>
                        <a:rPr lang="en-US" altLang="zh-CN" sz="900" b="1" i="0" kern="0" spc="0">
                          <a:solidFill>
                            <a:srgbClr val="FFFFFF">
                              <a:alpha val="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________________________________________________</a:t>
                      </a: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斜面越缓越省力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但机械效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率会降低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</a:tbl>
          </a:graphicData>
        </a:graphic>
      </p:graphicFrame>
      <p:pic>
        <p:nvPicPr>
          <p:cNvPr id="3" name="P_5_BD#a2a63ce7f.table_image?tii=38&amp;vcp=1&amp;pid=b37764ce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9499" y="4038886"/>
            <a:ext cx="1673352" cy="56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P_5_BD#a2a63ce7f.table_image?tii=39&amp;vcp=1&amp;pid=b37764ce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61515" y="2861310"/>
            <a:ext cx="2761488" cy="185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a2a63ce7f?colgroup=3,5,5,12&amp;vcp=1&amp;pid=b37764ce1&amp;color=0,0,0&amp;vtp=1&amp;bt=1&amp;bbb=1" title=""/>
          <p:cNvSpPr txBox="1"/>
          <p:nvPr/>
        </p:nvSpPr>
        <p:spPr>
          <a:xfrm>
            <a:off x="10541939" y="931894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39" name="P_5_BD#a2a63ce7f?colgroup=4,4,9,7&amp;vcp=1&amp;pid=b37764ce1&amp;color=0,0,0&amp;vtp=1&amp;bt=1&amp;bbb=1&amp;hb=1" title=""/>
          <p:cNvGraphicFramePr>
            <a:graphicFrameLocks noGrp="1"/>
          </p:cNvGraphicFramePr>
          <p:nvPr/>
        </p:nvGraphicFramePr>
        <p:xfrm>
          <a:off x="932688" y="1535144"/>
          <a:ext cx="10320536" cy="4480116"/>
        </p:xfrm>
        <a:graphic>
          <a:graphicData uri="http://schemas.openxmlformats.org/drawingml/2006/table">
            <a:tbl>
              <a:tblPr/>
              <a:tblGrid>
                <a:gridCol w="1864540"/>
                <a:gridCol w="1864540"/>
                <a:gridCol w="3528983"/>
                <a:gridCol w="97400"/>
                <a:gridCol w="2965073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94055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测滑轮组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的机械效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率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210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①用弹簧测力计测量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出钩码所受重力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并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做好记录;</a:t>
                      </a:r>
                      <a:endParaRPr lang="en-US" altLang="zh-CN" sz="12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②按图进行实验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记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录下拉力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钩码上升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的高度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弹簧测力计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移动的距离;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25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</a:tbl>
          </a:graphicData>
        </a:graphic>
      </p:graphicFrame>
      <p:pic>
        <p:nvPicPr>
          <p:cNvPr id="3" name="P_5_BD#a2a63ce7f.table_image?tii=40&amp;vcp=1&amp;pid=b37764ce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2862" y="2865406"/>
            <a:ext cx="1033272" cy="235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P_5_BD#a2a63ce7f.table_image?tii=41&amp;vcp=1&amp;pid=b37764ce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64103" y="3336322"/>
            <a:ext cx="2715768" cy="141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a2a63ce7f?colgroup=4,4,9,7&amp;vcp=1&amp;pid=b37764ce1&amp;color=0,0,0&amp;vtp=1&amp;bt=1&amp;bbb=1" title=""/>
          <p:cNvSpPr txBox="1"/>
          <p:nvPr/>
        </p:nvSpPr>
        <p:spPr>
          <a:xfrm>
            <a:off x="10542024" y="838930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40" name="P_5_BD#a2a63ce7f?colgroup=4,3,11,6&amp;vcp=1&amp;pid=b37764ce1&amp;color=0,0,0&amp;vtp=1&amp;bt=1&amp;bbb=1&amp;hb=1" title=""/>
          <p:cNvGraphicFramePr>
            <a:graphicFrameLocks noGrp="1"/>
          </p:cNvGraphicFramePr>
          <p:nvPr/>
        </p:nvGraphicFramePr>
        <p:xfrm>
          <a:off x="932688" y="1929860"/>
          <a:ext cx="10320365" cy="3690684"/>
        </p:xfrm>
        <a:graphic>
          <a:graphicData uri="http://schemas.openxmlformats.org/drawingml/2006/table">
            <a:tbl>
              <a:tblPr/>
              <a:tblGrid>
                <a:gridCol w="1913389"/>
                <a:gridCol w="1567157"/>
                <a:gridCol w="4419018"/>
                <a:gridCol w="97400"/>
                <a:gridCol w="2323401"/>
              </a:tblGrid>
              <a:tr h="109429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黑体" panose="02010609060101010101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2596388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测滑轮组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的机械效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率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204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③计算出有用功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总功及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机械效率;</a:t>
                      </a:r>
                      <a:endParaRPr lang="en-US" altLang="zh-CN" sz="12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④改变钩码数量重复步骤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①②③多做几次实验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同一滑轮组提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起钩码越重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机械效率越高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</a:tbl>
          </a:graphicData>
        </a:graphic>
      </p:graphicFrame>
      <p:pic>
        <p:nvPicPr>
          <p:cNvPr id="3" name="P_5_BD#a2a63ce7f.table_image?tii=42&amp;vcp=1&amp;pid=b37764ce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13019" y="3142774"/>
            <a:ext cx="1033272" cy="235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a2a63ce7f?colgroup=4,3,11,6&amp;vcp=1&amp;pid=b37764ce1&amp;color=0,0,0&amp;vtp=1&amp;bt=1&amp;bbb=1" title=""/>
          <p:cNvSpPr txBox="1"/>
          <p:nvPr/>
        </p:nvSpPr>
        <p:spPr>
          <a:xfrm>
            <a:off x="10541853" y="1233646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41" name="P_5_BD#a2a63ce7f?colgroup=3,5,8,9&amp;vcp=1&amp;pid=b37764ce1&amp;color=0,0,0&amp;vtp=1&amp;bt=1&amp;bbb=1&amp;hb=1" title=""/>
          <p:cNvGraphicFramePr>
            <a:graphicFrameLocks noGrp="1"/>
          </p:cNvGraphicFramePr>
          <p:nvPr/>
        </p:nvGraphicFramePr>
        <p:xfrm>
          <a:off x="932688" y="1343821"/>
          <a:ext cx="10320536" cy="4820540"/>
        </p:xfrm>
        <a:graphic>
          <a:graphicData uri="http://schemas.openxmlformats.org/drawingml/2006/table">
            <a:tbl>
              <a:tblPr/>
              <a:tblGrid>
                <a:gridCol w="1500727"/>
                <a:gridCol w="2010065"/>
                <a:gridCol w="3247028"/>
                <a:gridCol w="97400"/>
                <a:gridCol w="3465316"/>
              </a:tblGrid>
              <a:tr h="1056958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黑体" panose="02010609060101010101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763582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测量固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体密度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98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①用天平称量出固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体的质量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并记录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（图甲所示）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②在量筒中装入一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定量的水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读出体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积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（图乙所示）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2600"/>
                        </a:lnSpc>
                      </a:pPr>
                      <a:r>
                        <a:rPr lang="en-US" altLang="zh-CN" sz="7000" b="1" i="0" kern="0" spc="-99900">
                          <a:solidFill>
                            <a:srgbClr val="FFFFFF">
                              <a:alpha val="0"/>
                            </a:srgbClr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_</a:t>
                      </a:r>
                      <a:r>
                        <a:rPr lang="en-US" altLang="zh-CN" sz="900" b="1" i="0" kern="0" spc="0">
                          <a:solidFill>
                            <a:srgbClr val="FFFFFF">
                              <a:alpha val="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____________________________________________________</a:t>
                      </a: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  <a:p>
                      <a:pPr algn="l" latinLnBrk="1" hangingPunct="0">
                        <a:lnSpc>
                          <a:spcPts val="6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𝝆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固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𝒎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𝟏</m:t>
                                    </m:r>
                                  </m:sub>
                                </m:sSub>
                              </m:den>
                            </m:f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</a:tbl>
          </a:graphicData>
        </a:graphic>
      </p:graphicFrame>
      <p:pic>
        <p:nvPicPr>
          <p:cNvPr id="3" name="P_5_BD#a2a63ce7f.table_image?tii=43&amp;vcp=1&amp;pid=b37764ce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33775" y="3729358"/>
            <a:ext cx="1609344" cy="110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P_5_BD#a2a63ce7f.table_image?tii=44&amp;vcp=1&amp;pid=b37764ce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58534" y="3088675"/>
            <a:ext cx="3026664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a2a63ce7f?colgroup=3,5,8,9&amp;vcp=1&amp;pid=b37764ce1&amp;color=0,0,0&amp;vtp=1&amp;bt=1&amp;bbb=1" title=""/>
          <p:cNvSpPr txBox="1"/>
          <p:nvPr/>
        </p:nvSpPr>
        <p:spPr>
          <a:xfrm>
            <a:off x="10542024" y="720000"/>
            <a:ext cx="711200" cy="538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42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2b8844dc2?colgroup=4,4,12,5&amp;vcp=1&amp;pid=1e9aec7f2&amp;color=0,0,0&amp;vtp=1&amp;bt=1&amp;bbb=1&amp;hb=1" title=""/>
          <p:cNvGraphicFramePr>
            <a:graphicFrameLocks noGrp="1"/>
          </p:cNvGraphicFramePr>
          <p:nvPr/>
        </p:nvGraphicFramePr>
        <p:xfrm>
          <a:off x="932688" y="1809464"/>
          <a:ext cx="10320537" cy="3931476"/>
        </p:xfrm>
        <a:graphic>
          <a:graphicData uri="http://schemas.openxmlformats.org/drawingml/2006/table">
            <a:tbl>
              <a:tblPr/>
              <a:tblGrid>
                <a:gridCol w="1900921"/>
                <a:gridCol w="1882731"/>
                <a:gridCol w="4572296"/>
                <a:gridCol w="1964589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39191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凸透镜成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像的规律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ct val="150000"/>
                        </a:lnSpc>
                      </a:pPr>
                      <a:endParaRPr lang="en-US" altLang="zh-CN" sz="900" spc="0"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实验前要调节烛焰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凸透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镜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光屏中心在同一高度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①物距大于两倍焦距时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成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倒立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缩小的实像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②物距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等于两倍焦距时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成倒立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等大的实像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①能够在光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屏上成像的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是实像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不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能在光屏上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成像的是虚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像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2b8844dc2.table_image?tii=3&amp;vcp=1&amp;pid=1e9aec7f2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9155" y="3724942"/>
            <a:ext cx="169164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2b8844dc2?colgroup=4,4,12,5&amp;vcp=1&amp;pid=1e9aec7f2&amp;color=0,0,0&amp;vtp=1&amp;bt=1&amp;bbb=1" title=""/>
          <p:cNvSpPr txBox="1"/>
          <p:nvPr/>
        </p:nvSpPr>
        <p:spPr>
          <a:xfrm>
            <a:off x="10542025" y="1113250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42" name="P_5_BD#a2a63ce7f?colgroup=3,5,8,9&amp;vcp=1&amp;pid=b37764ce1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1532096"/>
          <a:ext cx="10320536" cy="4486212"/>
        </p:xfrm>
        <a:graphic>
          <a:graphicData uri="http://schemas.openxmlformats.org/drawingml/2006/table">
            <a:tbl>
              <a:tblPr/>
              <a:tblGrid>
                <a:gridCol w="1500727"/>
                <a:gridCol w="2010065"/>
                <a:gridCol w="3247028"/>
                <a:gridCol w="97400"/>
                <a:gridCol w="3465316"/>
              </a:tblGrid>
              <a:tr h="109429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黑体" panose="02010609060101010101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39191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测量固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体密度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98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③将固体放入量筒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中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读出放入固体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后的体积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（图丙所示）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④计算出固体的密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度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3500"/>
                        </a:lnSpc>
                      </a:pPr>
                      <a:r>
                        <a:rPr lang="en-US" altLang="zh-CN" sz="7500" b="1" i="0" kern="0" spc="-99900">
                          <a:solidFill>
                            <a:srgbClr val="FFFFFF">
                              <a:alpha val="0"/>
                            </a:srgbClr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_</a:t>
                      </a:r>
                      <a:r>
                        <a:rPr lang="en-US" altLang="zh-CN" sz="900" b="1" i="0" kern="0" spc="0">
                          <a:solidFill>
                            <a:srgbClr val="FFFFFF">
                              <a:alpha val="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________________________________________________________</a:t>
                      </a: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  <a:p>
                      <a:pPr algn="l" latinLnBrk="1" hangingPunct="0">
                        <a:lnSpc>
                          <a:spcPts val="64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𝝆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固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𝒎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𝟏</m:t>
                                    </m:r>
                                  </m:sub>
                                </m:sSub>
                              </m:den>
                            </m:f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</a:tbl>
          </a:graphicData>
        </a:graphic>
      </p:graphicFrame>
      <p:pic>
        <p:nvPicPr>
          <p:cNvPr id="3" name="P_5_BD#a2a63ce7f.table_image?tii=45&amp;vcp=1&amp;pid=b37764ce1&amp;color=0,0,0&amp;mp=1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33775" y="3769138"/>
            <a:ext cx="1609344" cy="110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P_5_BD#a2a63ce7f.table_image?tii=46&amp;vcp=1&amp;pid=b37764ce1&amp;color=0,0,0&amp;mp=1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44234" y="3055810"/>
            <a:ext cx="3255264" cy="171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a2a63ce7f?colgroup=3,5,8,9&amp;vcp=1&amp;pid=b37764ce1&amp;color=0,0,0&amp;mp=1&amp;vtp=1&amp;bt=1&amp;bbb=1" title=""/>
          <p:cNvSpPr txBox="1"/>
          <p:nvPr/>
        </p:nvSpPr>
        <p:spPr>
          <a:xfrm>
            <a:off x="10542024" y="835882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_BD#445692ef6?vcp=1&amp;pid=7c9c14841&amp;color=0,0,0&amp;mp=1&amp;vtp=1&amp;bt=1&amp;bbb=1" title=""/>
          <p:cNvSpPr/>
          <p:nvPr/>
        </p:nvSpPr>
        <p:spPr>
          <a:xfrm>
            <a:off x="932688" y="720000"/>
            <a:ext cx="10323576" cy="60756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400"/>
              </a:lnSpc>
            </a:pPr>
            <a:r>
              <a:rPr lang="en-US" altLang="zh-CN" sz="30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二、初中物理公式</a:t>
            </a:r>
            <a:endParaRPr lang="en-US" altLang="zh-CN" sz="3000"/>
          </a:p>
        </p:txBody>
      </p:sp>
      <p:sp>
        <p:nvSpPr>
          <p:cNvPr id="3" name="C_4_BD#4d50a7729?vcp=1&amp;pid=445692ef6&amp;color=0,0,0&amp;vtp=1&amp;bbb=1" title=""/>
          <p:cNvSpPr/>
          <p:nvPr/>
        </p:nvSpPr>
        <p:spPr>
          <a:xfrm>
            <a:off x="932688" y="1401074"/>
            <a:ext cx="10323576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（一）能采用国际单位和常用单位的公式</a:t>
            </a:r>
            <a:endParaRPr lang="en-US" altLang="zh-CN" sz="2800"/>
          </a:p>
        </p:txBody>
      </p:sp>
      <p:graphicFrame>
        <p:nvGraphicFramePr>
          <p:cNvPr id="43" name="P_5_BD#839ed8b50?colgroup=2,2,5,15&amp;vcp=1&amp;pid=4d50a7729&amp;color=0,0,0&amp;vtp=1&amp;bbb=1&amp;hb=1" title=""/>
          <p:cNvGraphicFramePr>
            <a:graphicFrameLocks noGrp="1"/>
          </p:cNvGraphicFramePr>
          <p:nvPr/>
        </p:nvGraphicFramePr>
        <p:xfrm>
          <a:off x="932688" y="2102014"/>
          <a:ext cx="10241280" cy="2686750"/>
        </p:xfrm>
        <a:graphic>
          <a:graphicData uri="http://schemas.openxmlformats.org/drawingml/2006/table">
            <a:tbl>
              <a:tblPr/>
              <a:tblGrid>
                <a:gridCol w="996696"/>
                <a:gridCol w="1179576"/>
                <a:gridCol w="2185416"/>
                <a:gridCol w="1325880"/>
                <a:gridCol w="1289304"/>
                <a:gridCol w="603504"/>
                <a:gridCol w="1115568"/>
                <a:gridCol w="685800"/>
                <a:gridCol w="859536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序号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公式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适用范围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6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各物理量及单位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1535176"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5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𝝆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𝒎</m:t>
                                </m:r>
                              </m:num>
                              <m:den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𝑽</m:t>
                                </m:r>
                              </m:den>
                            </m:f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求物体的密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度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质量和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体积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𝝆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（密度）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gridSpan="2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𝒎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（质量）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gridSpan="2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𝑽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（体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积）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68008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𝐤𝐠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𝐦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𝟑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𝐜𝐦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𝟑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𝐤𝐠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𝐠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𝐦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𝟑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𝐜𝐦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𝟑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" name="P_5_BD#839ed8b50?colgroup=2,2,5,15&amp;vcp=1&amp;pid=4d50a7729&amp;color=0,0,0&amp;vtp=1&amp;bbb=1&amp;hb=1" title=""/>
          <p:cNvGraphicFramePr>
            <a:graphicFrameLocks noGrp="1"/>
          </p:cNvGraphicFramePr>
          <p:nvPr/>
        </p:nvGraphicFramePr>
        <p:xfrm>
          <a:off x="932688" y="2432254"/>
          <a:ext cx="10241280" cy="2667763"/>
        </p:xfrm>
        <a:graphic>
          <a:graphicData uri="http://schemas.openxmlformats.org/drawingml/2006/table">
            <a:tbl>
              <a:tblPr/>
              <a:tblGrid>
                <a:gridCol w="996696"/>
                <a:gridCol w="1179576"/>
                <a:gridCol w="2185416"/>
                <a:gridCol w="1325880"/>
                <a:gridCol w="1289304"/>
                <a:gridCol w="603504"/>
                <a:gridCol w="1115568"/>
                <a:gridCol w="685800"/>
                <a:gridCol w="859536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序号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公式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适用范围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6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各物理量及单位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1535176"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5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𝒗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𝒔</m:t>
                                </m:r>
                              </m:num>
                              <m:den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𝒕</m:t>
                                </m:r>
                              </m:den>
                            </m:f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求物体的速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度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路程和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时间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𝒗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（速度）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gridSpan="2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𝒔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（路程）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gridSpan="2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𝒕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（时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间）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49021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𝐦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𝐬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𝐤𝐦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𝐡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𝐦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𝐤𝐦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𝐬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𝐡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P_5_BD#839ed8b50?colgroup=2,2,5,15&amp;vcp=1&amp;pid=4d50a7729&amp;color=0,0,0&amp;vtp=1&amp;bbb=1&amp;hb=1" title=""/>
          <p:cNvSpPr txBox="1"/>
          <p:nvPr/>
        </p:nvSpPr>
        <p:spPr>
          <a:xfrm>
            <a:off x="8633968" y="1733663"/>
            <a:ext cx="2540000" cy="64071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44" name="P_5_BD#839ed8b50?colgroup=2,2,5,15&amp;vcp=1&amp;pid=4d50a7729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2160079"/>
          <a:ext cx="10241280" cy="3209736"/>
        </p:xfrm>
        <a:graphic>
          <a:graphicData uri="http://schemas.openxmlformats.org/drawingml/2006/table">
            <a:tbl>
              <a:tblPr/>
              <a:tblGrid>
                <a:gridCol w="996696"/>
                <a:gridCol w="1179576"/>
                <a:gridCol w="2185416"/>
                <a:gridCol w="1325880"/>
                <a:gridCol w="1289304"/>
                <a:gridCol w="603504"/>
                <a:gridCol w="1115568"/>
                <a:gridCol w="685800"/>
                <a:gridCol w="859536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序号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公式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适用范围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6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各物理量及单位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1121220"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6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𝑷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𝑾</m:t>
                                </m:r>
                              </m:num>
                              <m:den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𝒕</m:t>
                                </m:r>
                              </m:den>
                            </m:f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求做功的功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率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功和做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功的时间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𝑷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（功率）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𝑾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（功）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gridSpan="2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𝒕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（时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间）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1090994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𝐖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𝐤𝐖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𝐉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𝐤𝐖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⋅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𝐡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𝐬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𝐡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P_5_BD#839ed8b50?colgroup=2,2,5,15&amp;vcp=1&amp;pid=4d50a7729&amp;color=0,0,0&amp;mp=1&amp;vtp=1&amp;bt=1&amp;bbb=1" title=""/>
          <p:cNvSpPr txBox="1"/>
          <p:nvPr/>
        </p:nvSpPr>
        <p:spPr>
          <a:xfrm>
            <a:off x="10462768" y="1463865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_BD#10fede817?vcp=1&amp;pid=445692ef6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（二）基本公式（只能采用国际单位）</a:t>
            </a:r>
            <a:endParaRPr lang="en-US" altLang="zh-CN" sz="2800"/>
          </a:p>
        </p:txBody>
      </p:sp>
      <p:graphicFrame>
        <p:nvGraphicFramePr>
          <p:cNvPr id="45" name="P_5_BD#7b6cf4ffb?colgroup=2,3,5,15&amp;vcp=1&amp;pid=10fede817&amp;color=0,0,0&amp;vtp=1&amp;bbb=1&amp;hb=1" title=""/>
          <p:cNvGraphicFramePr>
            <a:graphicFrameLocks noGrp="1"/>
          </p:cNvGraphicFramePr>
          <p:nvPr/>
        </p:nvGraphicFramePr>
        <p:xfrm>
          <a:off x="932688" y="1406689"/>
          <a:ext cx="10320863" cy="3222499"/>
        </p:xfrm>
        <a:graphic>
          <a:graphicData uri="http://schemas.openxmlformats.org/drawingml/2006/table">
            <a:tbl>
              <a:tblPr/>
              <a:tblGrid>
                <a:gridCol w="1062487"/>
                <a:gridCol w="1434812"/>
                <a:gridCol w="2115894"/>
                <a:gridCol w="1235028"/>
                <a:gridCol w="1934272"/>
                <a:gridCol w="2538370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序号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公式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适用范围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3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各物理量及单位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1121220"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𝑮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𝒎𝒈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求物体的重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力和质量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𝑮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（重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力）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𝒎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（质量）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𝒈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3757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𝐍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𝐤𝐠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𝟗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𝟖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𝐍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𝐤𝐠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zh-CN" altLang="en-US" sz="2800" b="1" i="0" spc="-100">
                        <a:solidFill>
                          <a:srgbClr val="000000"/>
                        </a:solidFill>
                        <a:latin typeface="Cambria Math" panose="02040503050406030204" pitchFamily="34" charset="0"/>
                        <a:ea typeface="Cambria Math" panose="02040503050406030204" pitchFamily="34" charset="-122"/>
                        <a:cs typeface="Cambria Math" panose="020405030504060302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(</m:t>
                            </m:r>
                          </m:oMath>
                        </m:oMathPara>
                      </a14:m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常用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𝟏𝟎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𝐍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𝐤𝐠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)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46" name="P_5_BD#7b6cf4ffb?colgroup=2,3,5,15&amp;vcp=1&amp;pid=10fede817&amp;color=0,0,0&amp;vtp=1&amp;bt=1&amp;bbb=1&amp;hb=1" title=""/>
          <p:cNvGraphicFramePr>
            <a:graphicFrameLocks noGrp="1"/>
          </p:cNvGraphicFramePr>
          <p:nvPr/>
        </p:nvGraphicFramePr>
        <p:xfrm>
          <a:off x="932688" y="2144458"/>
          <a:ext cx="10320863" cy="3261742"/>
        </p:xfrm>
        <a:graphic>
          <a:graphicData uri="http://schemas.openxmlformats.org/drawingml/2006/table">
            <a:tbl>
              <a:tblPr/>
              <a:tblGrid>
                <a:gridCol w="1062487"/>
                <a:gridCol w="1434812"/>
                <a:gridCol w="2115894"/>
                <a:gridCol w="1235028"/>
                <a:gridCol w="1934272"/>
                <a:gridCol w="2538370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序号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公式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适用范围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3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各物理量及单位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1569276"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lvl="0" indent="0" algn="ctr" latinLnBrk="1" hangingPunct="0">
                        <a:lnSpc>
                          <a:spcPts val="44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浮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𝝆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𝒈</m:t>
                            </m:r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排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求受到的浮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力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液体密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度和物体排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开（浸在）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液体体积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浮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（浮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力）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𝝆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 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（液体密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度）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排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［排开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（浸在）液体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体积］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008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𝐍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𝐤𝐠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𝐦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𝟑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𝐦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𝟑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P_5_BD#7b6cf4ffb?colgroup=2,3,5,15&amp;vcp=1&amp;pid=10fede817&amp;color=0,0,0&amp;vtp=1&amp;bt=1&amp;bbb=1" title=""/>
          <p:cNvSpPr txBox="1"/>
          <p:nvPr/>
        </p:nvSpPr>
        <p:spPr>
          <a:xfrm>
            <a:off x="10542351" y="1448244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4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" name="P_5_BD#7b6cf4ffb?colgroup=2,3,5,15&amp;vcp=1&amp;pid=10fede817&amp;color=0,0,0&amp;vtp=1&amp;bt=1&amp;bbb=1&amp;hb=1" title=""/>
          <p:cNvGraphicFramePr>
            <a:graphicFrameLocks noGrp="1"/>
          </p:cNvGraphicFramePr>
          <p:nvPr/>
        </p:nvGraphicFramePr>
        <p:xfrm>
          <a:off x="932688" y="2416378"/>
          <a:ext cx="10320863" cy="2712150"/>
        </p:xfrm>
        <a:graphic>
          <a:graphicData uri="http://schemas.openxmlformats.org/drawingml/2006/table">
            <a:tbl>
              <a:tblPr/>
              <a:tblGrid>
                <a:gridCol w="1062487"/>
                <a:gridCol w="1434812"/>
                <a:gridCol w="2115894"/>
                <a:gridCol w="1235028"/>
                <a:gridCol w="1934272"/>
                <a:gridCol w="2538370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序号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公式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适用范围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3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各物理量及单位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1546924"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𝒑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𝝆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𝒈𝒉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求液体的压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强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液体密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度和深度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𝒑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强）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𝝆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 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（液体密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度）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𝒉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（深度）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008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𝐏𝐚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𝐤𝐠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𝐦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𝟑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𝐦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P_5_BD#7b6cf4ffb?colgroup=2,3,5,15&amp;vcp=1&amp;pid=10fede817&amp;color=0,0,0&amp;vtp=1&amp;bt=1&amp;bbb=1&amp;hb=1" title=""/>
          <p:cNvSpPr txBox="1"/>
          <p:nvPr/>
        </p:nvSpPr>
        <p:spPr>
          <a:xfrm>
            <a:off x="8713551" y="1717788"/>
            <a:ext cx="2540000" cy="640715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4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47" name="P_5_BD#7b6cf4ffb?colgroup=2,3,5,15&amp;vcp=1&amp;pid=10fede817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1340581"/>
          <a:ext cx="10320863" cy="4851465"/>
        </p:xfrm>
        <a:graphic>
          <a:graphicData uri="http://schemas.openxmlformats.org/drawingml/2006/table">
            <a:tbl>
              <a:tblPr/>
              <a:tblGrid>
                <a:gridCol w="1062487"/>
                <a:gridCol w="1434812"/>
                <a:gridCol w="2115894"/>
                <a:gridCol w="1235028"/>
                <a:gridCol w="1934272"/>
                <a:gridCol w="2538370"/>
              </a:tblGrid>
              <a:tr h="52679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序号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公式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适用范围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3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各物理量及单位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1616647"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5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𝒑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𝑭</m:t>
                                </m:r>
                              </m:num>
                              <m:den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𝑺</m:t>
                                </m:r>
                              </m:den>
                            </m:f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求物体的压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强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压力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受力面积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𝒑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强）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𝑭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（压力）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𝑺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（受力面积）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927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𝐏𝐚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𝐍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𝐦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𝟐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6647"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𝑾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𝑭𝒔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求机械做功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的多少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力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和距离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𝑾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（功）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𝑭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（做功的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力）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𝒔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（做功的距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离）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448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𝐉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𝐍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𝐦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P_5_BD#7b6cf4ffb?colgroup=2,3,5,15&amp;vcp=1&amp;pid=10fede817&amp;color=0,0,0&amp;mp=1&amp;vtp=1&amp;bt=1&amp;bbb=1" title=""/>
          <p:cNvSpPr txBox="1"/>
          <p:nvPr/>
        </p:nvSpPr>
        <p:spPr>
          <a:xfrm>
            <a:off x="10542351" y="720000"/>
            <a:ext cx="711200" cy="538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42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4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48" name="P_5_BD#7b6cf4ffb?colgroup=2,3,5,15&amp;vcp=1&amp;pid=10fede817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1343821"/>
          <a:ext cx="10320863" cy="4823271"/>
        </p:xfrm>
        <a:graphic>
          <a:graphicData uri="http://schemas.openxmlformats.org/drawingml/2006/table">
            <a:tbl>
              <a:tblPr/>
              <a:tblGrid>
                <a:gridCol w="1062487"/>
                <a:gridCol w="1434812"/>
                <a:gridCol w="2115894"/>
                <a:gridCol w="1235028"/>
                <a:gridCol w="1934272"/>
                <a:gridCol w="2538370"/>
              </a:tblGrid>
              <a:tr h="520383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序号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公式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适用范围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3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各物理量及单位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1605598"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lvl="0" indent="0" algn="ctr" latinLnBrk="1" hangingPunct="0">
                        <a:lnSpc>
                          <a:spcPts val="58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𝜼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m:rPr>
                                        <m:sty m:val="b"/>
                                      </m:rPr>
                                      <a:rPr lang="en-US" altLang="zh-CN" sz="2800" b="1" spc="-100" baseline="-100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</a:rPr>
                                      <m:t>有用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m:rPr>
                                        <m:sty m:val="b"/>
                                      </m:rPr>
                                      <a:rPr lang="en-US" altLang="zh-CN" sz="2800" b="1" spc="-100" baseline="-100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</a:rPr>
                                      <m:t>总</m:t>
                                    </m:r>
                                  </m:sub>
                                </m:sSub>
                              </m:den>
                            </m:f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求机械效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率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有用功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和总功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𝜼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 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（机械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效率）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𝑾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有用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（有用功）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𝑾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总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（总功）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942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—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𝐉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𝐉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3406"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7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58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𝑰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𝑼</m:t>
                                </m:r>
                              </m:num>
                              <m:den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𝑹</m:t>
                                </m:r>
                              </m:den>
                            </m:f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求电路中的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电流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和电阻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1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𝑰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（电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流）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𝑼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（电压）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𝑹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（电阻）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942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A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𝐕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𝛀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P_5_BD#7b6cf4ffb?colgroup=2,3,5,15&amp;vcp=1&amp;pid=10fede817&amp;color=0,0,0&amp;mp=1&amp;vtp=1&amp;bt=1&amp;bbb=1" title=""/>
          <p:cNvSpPr txBox="1"/>
          <p:nvPr/>
        </p:nvSpPr>
        <p:spPr>
          <a:xfrm>
            <a:off x="10542351" y="720000"/>
            <a:ext cx="711200" cy="538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42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4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49" name="P_5_BD#7b6cf4ffb?colgroup=2,3,5,15&amp;vcp=1&amp;pid=10fede817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1343822"/>
          <a:ext cx="10320365" cy="4843718"/>
        </p:xfrm>
        <a:graphic>
          <a:graphicData uri="http://schemas.openxmlformats.org/drawingml/2006/table">
            <a:tbl>
              <a:tblPr/>
              <a:tblGrid>
                <a:gridCol w="1066031"/>
                <a:gridCol w="1439598"/>
                <a:gridCol w="2122951"/>
                <a:gridCol w="1239147"/>
                <a:gridCol w="1940723"/>
                <a:gridCol w="1181654"/>
                <a:gridCol w="1330261"/>
              </a:tblGrid>
              <a:tr h="52355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序号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公式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适用范围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4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各物理量及单位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1604963"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𝑷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𝑼𝑰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求电功率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电压和电流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𝑷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（电功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率）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𝑼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（电压）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𝑰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（电流）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55117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𝐖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𝐕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A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1604963"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9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𝑸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𝑰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𝟐</m:t>
                                </m:r>
                              </m:sup>
                            </m:sSup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𝑹𝒕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求电路产生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的电热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流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电阻和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时间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𝑸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（电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热）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𝑰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（电流）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𝑹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（电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阻）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𝒕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（时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间）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117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𝐉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A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𝛀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𝐬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P_5_BD#7b6cf4ffb?colgroup=2,3,5,15&amp;vcp=1&amp;pid=10fede817&amp;color=0,0,0&amp;mp=1&amp;vtp=1&amp;bt=1&amp;bbb=1" title=""/>
          <p:cNvSpPr txBox="1"/>
          <p:nvPr/>
        </p:nvSpPr>
        <p:spPr>
          <a:xfrm>
            <a:off x="10541853" y="720000"/>
            <a:ext cx="711200" cy="538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42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7" name="P_5_BD#2b8844dc2?colgroup=4,4,12,5&amp;vcp=1&amp;pid=1e9aec7f2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2088356"/>
          <a:ext cx="10320537" cy="3373692"/>
        </p:xfrm>
        <a:graphic>
          <a:graphicData uri="http://schemas.openxmlformats.org/drawingml/2006/table">
            <a:tbl>
              <a:tblPr/>
              <a:tblGrid>
                <a:gridCol w="1900921"/>
                <a:gridCol w="1882731"/>
                <a:gridCol w="4572296"/>
                <a:gridCol w="1964589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2834132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凸透镜成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像的规律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ct val="150000"/>
                        </a:lnSpc>
                      </a:pPr>
                      <a:endParaRPr lang="en-US" altLang="zh-CN" sz="900" spc="0"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③物距在焦距到两倍焦距之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间时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成倒立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放大的实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像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④物距等于焦距时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不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成像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⑤物距小于焦距时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成正立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放大的虚像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②所成的实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像都是倒立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2b8844dc2.table_image?tii=4&amp;vcp=1&amp;pid=1e9aec7f2&amp;color=0,0,0&amp;mp=1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9155" y="3724942"/>
            <a:ext cx="169164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2b8844dc2?colgroup=4,4,12,5&amp;vcp=1&amp;pid=1e9aec7f2&amp;color=0,0,0&amp;mp=1&amp;vtp=1&amp;bt=1&amp;bbb=1" title=""/>
          <p:cNvSpPr txBox="1"/>
          <p:nvPr/>
        </p:nvSpPr>
        <p:spPr>
          <a:xfrm>
            <a:off x="10542025" y="1392142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5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50" name="P_5_BD#7b6cf4ffb?colgroup=2,3,5,15&amp;vcp=1&amp;pid=10fede817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2112708"/>
          <a:ext cx="10320863" cy="3324988"/>
        </p:xfrm>
        <a:graphic>
          <a:graphicData uri="http://schemas.openxmlformats.org/drawingml/2006/table">
            <a:tbl>
              <a:tblPr/>
              <a:tblGrid>
                <a:gridCol w="1062487"/>
                <a:gridCol w="1434812"/>
                <a:gridCol w="2115894"/>
                <a:gridCol w="1235028"/>
                <a:gridCol w="1934272"/>
                <a:gridCol w="2538370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序号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公式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适用范围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3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各物理量及单位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1675956"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𝑸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𝒎𝒒</m:t>
                            </m:r>
                          </m:oMath>
                        </m:oMathPara>
                      </a14:m>
                      <a:r>
                        <a:rPr lang="zh-CN" altLang="en-US" sz="100" b="1" i="0" kern="0" spc="-1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𝑸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𝑽𝒒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求燃料完全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燃烧放出的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热量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燃料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的质量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体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积和热值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𝑸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（热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量）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𝒎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（质量）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𝑽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（体积）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𝒒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（热值）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9472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𝐉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𝐤𝐠</m:t>
                            </m:r>
                          </m:oMath>
                        </m:oMathPara>
                      </a14:m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𝐦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𝟑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𝐉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𝐤𝐠</m:t>
                            </m:r>
                          </m:oMath>
                        </m:oMathPara>
                      </a14:m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𝐉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𝐦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𝟑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P_5_BD#7b6cf4ffb?colgroup=2,3,5,15&amp;vcp=1&amp;pid=10fede817&amp;color=0,0,0&amp;mp=1&amp;vtp=1&amp;bt=1&amp;bbb=1" title=""/>
          <p:cNvSpPr txBox="1"/>
          <p:nvPr/>
        </p:nvSpPr>
        <p:spPr>
          <a:xfrm>
            <a:off x="10542351" y="1416494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5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51" name="P_5_BD#7b6cf4ffb?colgroup=2,3,5,15&amp;vcp=1&amp;pid=10fede817&amp;color=0,0,0&amp;vtp=1&amp;bt=1&amp;bbb=1&amp;hb=1" title=""/>
          <p:cNvGraphicFramePr>
            <a:graphicFrameLocks noGrp="1"/>
          </p:cNvGraphicFramePr>
          <p:nvPr/>
        </p:nvGraphicFramePr>
        <p:xfrm>
          <a:off x="932688" y="2112708"/>
          <a:ext cx="10320365" cy="3324988"/>
        </p:xfrm>
        <a:graphic>
          <a:graphicData uri="http://schemas.openxmlformats.org/drawingml/2006/table">
            <a:tbl>
              <a:tblPr/>
              <a:tblGrid>
                <a:gridCol w="1066031"/>
                <a:gridCol w="1439598"/>
                <a:gridCol w="2122951"/>
                <a:gridCol w="1239147"/>
                <a:gridCol w="1940723"/>
                <a:gridCol w="1181654"/>
                <a:gridCol w="1330261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序号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公式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适用范围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4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各物理量及单位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1663192"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𝑸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𝒄𝒎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𝚫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𝒕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求物体吸收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或放出的热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量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比热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容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质量和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温度变化量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𝑸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（热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量）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𝒄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（比热容）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𝒎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（质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量）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𝚫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𝒕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（温度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差）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2236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𝐉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𝐉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/(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𝐤𝐠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⋅℃)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𝐤𝐠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℃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P_5_BD#7b6cf4ffb?colgroup=2,3,5,15&amp;vcp=1&amp;pid=10fede817&amp;color=0,0,0&amp;vtp=1&amp;bt=1&amp;bbb=1" title=""/>
          <p:cNvSpPr txBox="1"/>
          <p:nvPr/>
        </p:nvSpPr>
        <p:spPr>
          <a:xfrm>
            <a:off x="10541853" y="1416494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5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52" name="P_5_BD#7b6cf4ffb?colgroup=2,3,5,15&amp;vcp=1&amp;pid=10fede817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2421826"/>
          <a:ext cx="10323752" cy="2698878"/>
        </p:xfrm>
        <a:graphic>
          <a:graphicData uri="http://schemas.openxmlformats.org/drawingml/2006/table">
            <a:tbl>
              <a:tblPr/>
              <a:tblGrid>
                <a:gridCol w="1051704"/>
                <a:gridCol w="1420250"/>
                <a:gridCol w="2094420"/>
                <a:gridCol w="3234535"/>
                <a:gridCol w="2522843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序号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公式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适用范围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各物理量及单位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1121220">
                <a:tc row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𝒍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𝟐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𝒍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求作用在杠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杆的力和力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</m:t>
                                </m:r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 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（动力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阻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力）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𝒍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𝒍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00" b="1" i="0" kern="0" spc="-99900">
                        <a:solidFill>
                          <a:srgbClr val="FFFFFF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（动力臂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阻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力臂）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736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𝐍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𝐦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P_5_BD#7b6cf4ffb?colgroup=2,3,5,15&amp;vcp=1&amp;pid=10fede817&amp;color=0,0,0&amp;mp=1&amp;vtp=1&amp;bt=1&amp;bbb=1" title=""/>
          <p:cNvSpPr txBox="1"/>
          <p:nvPr/>
        </p:nvSpPr>
        <p:spPr>
          <a:xfrm>
            <a:off x="10545240" y="1725612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5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_BD#8cefeae7a?vcp=1&amp;pid=445692ef6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（三）推导出的公式（只能使用国际单位）</a:t>
            </a:r>
            <a:endParaRPr lang="en-US" altLang="zh-CN" sz="2800"/>
          </a:p>
        </p:txBody>
      </p:sp>
      <p:graphicFrame>
        <p:nvGraphicFramePr>
          <p:cNvPr id="53" name="P_5_BD#c8920d0ad?colgroup=3,9,0,0,3,8&amp;vcp=1&amp;pid=8cefeae7a&amp;color=0,0,0&amp;vtp=1&amp;bbb=1&amp;hb=1" title=""/>
          <p:cNvGraphicFramePr>
            <a:graphicFrameLocks noGrp="1"/>
          </p:cNvGraphicFramePr>
          <p:nvPr/>
        </p:nvGraphicFramePr>
        <p:xfrm>
          <a:off x="1087963" y="1406689"/>
          <a:ext cx="9558022" cy="3370962"/>
        </p:xfrm>
        <a:graphic>
          <a:graphicData uri="http://schemas.openxmlformats.org/drawingml/2006/table">
            <a:tbl>
              <a:tblPr/>
              <a:tblGrid>
                <a:gridCol w="1983040"/>
                <a:gridCol w="3229040"/>
                <a:gridCol w="1610379"/>
                <a:gridCol w="2735563"/>
              </a:tblGrid>
              <a:tr h="566484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公式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适用范围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公式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适用范围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5956">
                <a:tc>
                  <a:txBody>
                    <a:bodyPr vert="horz" wrap="square"/>
                    <a:lstStyle/>
                    <a:p>
                      <a:pPr marL="0" lvl="0" indent="0" algn="ctr" latinLnBrk="1" hangingPunct="0">
                        <a:lnSpc>
                          <a:spcPct val="1300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浮</m:t>
                                </m:r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 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𝑮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−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​</m:t>
                            </m:r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拉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 err="1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知道弹簧测力计在空气和液体中的示数差求浮力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latinLnBrk="1" hangingPunct="0">
                        <a:lnSpc>
                          <a:spcPct val="1300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浮</m:t>
                                </m:r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 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𝑮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 err="1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物体在液体中漂浮或悬浮时求浮力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8522">
                <a:tc>
                  <a:txBody>
                    <a:bodyPr vert="horz" wrap="square"/>
                    <a:lstStyle/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𝑾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有用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𝑮𝒉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 err="1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求把物体抬高时做的有用功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latinLnBrk="1" hangingPunct="0">
                        <a:lnSpc>
                          <a:spcPct val="1300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𝑾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lang="en-US" altLang="zh-CN" sz="2800" b="1" spc="-100" baseline="-10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</a:rPr>
                                  <m:t>总</m:t>
                                </m:r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 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𝑭𝒔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 err="1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求作用在机械上的力做的总功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54" name="P_5_BD#c8920d0ad?colgroup=3,9,0,0,3,8&amp;vcp=1&amp;pid=8cefeae7a&amp;color=0,0,0&amp;vtp=1&amp;bt=1&amp;bbb=1&amp;hb=1" title=""/>
          <p:cNvGraphicFramePr>
            <a:graphicFrameLocks noGrp="1"/>
          </p:cNvGraphicFramePr>
          <p:nvPr/>
        </p:nvGraphicFramePr>
        <p:xfrm>
          <a:off x="1459066" y="1281683"/>
          <a:ext cx="9273868" cy="4294633"/>
        </p:xfrm>
        <a:graphic>
          <a:graphicData uri="http://schemas.openxmlformats.org/drawingml/2006/table">
            <a:tbl>
              <a:tblPr/>
              <a:tblGrid>
                <a:gridCol w="1508760"/>
                <a:gridCol w="3424514"/>
                <a:gridCol w="1199072"/>
                <a:gridCol w="3141522"/>
              </a:tblGrid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公式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适用范围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公式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适用范围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marL="0" lvl="0" indent="0" algn="ctr" latinLnBrk="1" hangingPunct="0">
                        <a:lnSpc>
                          <a:spcPts val="54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𝑭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𝑮</m:t>
                                </m:r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𝑮</m:t>
                                    </m:r>
                                  </m:e>
                                  <m:sub>
                                    <m:r>
                                      <m:rPr>
                                        <m:sty m:val="b"/>
                                      </m:rPr>
                                      <a:rPr lang="en-US" altLang="zh-CN" sz="2800" b="1" spc="-100" baseline="-100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</a:rPr>
                                      <m:t>动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𝒏</m:t>
                                </m:r>
                              </m:den>
                            </m:f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滑轮组中已知物重和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动滑轮重求拉力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𝒔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𝒏𝒉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 err="1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求绳子自由端移动的距离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𝒔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 err="1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和物体或动滑轮移动的距离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𝒉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6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𝜼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𝑮</m:t>
                                </m:r>
                              </m:num>
                              <m:den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𝒏𝑭</m:t>
                                </m:r>
                              </m:den>
                            </m:f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已知物重和拉力求滑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轮组的机械效率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68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𝑹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𝑼</m:t>
                                    </m:r>
                                  </m:e>
                                  <m:sup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𝑷</m:t>
                                </m:r>
                              </m:den>
                            </m:f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 err="1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已知用电器的额定电压和额定功率求电阻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P_5_BD#c8920d0ad?colgroup=3,9,0,0,3,8&amp;vcp=1&amp;pid=8cefeae7a&amp;color=0,0,0&amp;vtp=1&amp;bt=1&amp;bbb=1" title=""/>
          <p:cNvSpPr txBox="1"/>
          <p:nvPr/>
        </p:nvSpPr>
        <p:spPr>
          <a:xfrm>
            <a:off x="10021734" y="698318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Cambria Math" panose="02040503050406030204" pitchFamily="34" charset="0"/>
              </a:rPr>
              <a:t>续表</a:t>
            </a:r>
            <a:endParaRPr lang="zh-CN" altLang="en-US" sz="2800">
              <a:latin typeface="Cambria Math" panose="020405030504060302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5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55" name="P_5_BD#c8920d0ad?colgroup=3,9,0,0,3,8&amp;vcp=1&amp;pid=8cefeae7a&amp;color=0,0,0&amp;mp=1&amp;vtp=1&amp;bt=1&amp;bbb=1&amp;hb=1" title=""/>
          <p:cNvGraphicFramePr>
            <a:graphicFrameLocks noGrp="1"/>
          </p:cNvGraphicFramePr>
          <p:nvPr/>
        </p:nvGraphicFramePr>
        <p:xfrm>
          <a:off x="1243923" y="1566639"/>
          <a:ext cx="9704154" cy="3724721"/>
        </p:xfrm>
        <a:graphic>
          <a:graphicData uri="http://schemas.openxmlformats.org/drawingml/2006/table">
            <a:tbl>
              <a:tblPr/>
              <a:tblGrid>
                <a:gridCol w="1490472"/>
                <a:gridCol w="3721608"/>
                <a:gridCol w="1299828"/>
                <a:gridCol w="3192246"/>
              </a:tblGrid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公式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适用范围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公式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适用范围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𝑷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𝑰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𝟐</m:t>
                                </m:r>
                              </m:sup>
                            </m:sSup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𝑹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已知电流和电阻或在串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联电路中求电功率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68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𝑷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f>
                              <m:fPr>
                                <m:type m:val="bar"/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宋体" panose="02010600030101010101" pitchFamily="2" charset="-122"/>
                                        <a:cs typeface="Times New Roman" panose="02020603050405020304" pitchFamily="34" charset="-12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𝑼</m:t>
                                    </m:r>
                                  </m:e>
                                  <m:sup>
                                    <m:r>
                                      <m:rPr>
                                        <m:sty m:val="bi"/>
                                      </m:rPr>
                                      <a:rPr lang="en-US" altLang="zh-CN" sz="2800" b="1" i="1" spc="-10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34" charset="0"/>
                                        <a:ea typeface="Cambria Math" panose="02040503050406030204" pitchFamily="34" charset="-122"/>
                                        <a:cs typeface="Cambria Math" panose="02040503050406030204" pitchFamily="34" charset="-120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𝑹</m:t>
                                </m:r>
                              </m:den>
                            </m:f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 err="1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已知电压和电阻或在并联电路中求电功率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𝑾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𝑼𝑰𝒕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已知电路中的电压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流和通电时间求消耗的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𝑸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=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𝑷𝒕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 err="1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纯电阻电路中求用电器产生的热量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P_5_BD#c8920d0ad?colgroup=3,9,0,0,3,8&amp;vcp=1&amp;pid=8cefeae7a&amp;color=0,0,0&amp;mp=1&amp;vtp=1&amp;bt=1&amp;bbb=1" title=""/>
          <p:cNvSpPr txBox="1"/>
          <p:nvPr/>
        </p:nvSpPr>
        <p:spPr>
          <a:xfrm>
            <a:off x="10236877" y="870425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Cambria Math" panose="02040503050406030204" pitchFamily="34" charset="0"/>
              </a:rPr>
              <a:t>续表</a:t>
            </a:r>
            <a:endParaRPr lang="zh-CN" altLang="en-US" sz="2800">
              <a:latin typeface="Cambria Math" panose="020405030504060302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5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_BD#5acc19366?vcp=1&amp;pid=7c9c14841&amp;color=0,0,0&amp;vtp=1&amp;bt=1&amp;bbb=1" title=""/>
          <p:cNvSpPr/>
          <p:nvPr/>
        </p:nvSpPr>
        <p:spPr>
          <a:xfrm>
            <a:off x="932688" y="720000"/>
            <a:ext cx="10323576" cy="576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30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三、常见的隐含条件</a:t>
            </a:r>
            <a:endParaRPr lang="en-US" altLang="zh-CN" sz="3000"/>
          </a:p>
        </p:txBody>
      </p:sp>
      <p:sp>
        <p:nvSpPr>
          <p:cNvPr id="3" name="P_4_BD#c353176d2?vcp=1&amp;pid=5acc19366&amp;color=0,0,0&amp;vtp=1&amp;bbb=1&amp;hb=1" title=""/>
          <p:cNvSpPr/>
          <p:nvPr/>
        </p:nvSpPr>
        <p:spPr>
          <a:xfrm>
            <a:off x="932688" y="1363763"/>
            <a:ext cx="10323576" cy="477488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1.光滑：没有摩擦力，机械能守恒。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2.漂浮：浮力等于重力，物体密度小于液体密度。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3.悬浮：浮力等于重力，物体密度等于液体密度。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4.匀速直线运动：速度不变，受平衡力，动能不变（同一物体）。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5.静止：受平衡力，动能为零。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6.上升：重力势能增加。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7.实像：倒立的像（小孔成像、投影仪、照相机），光线相交，实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线。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5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4_BD#c353176d2?vcp=1&amp;pid=5acc19366&amp;color=0,0,0&amp;vtp=1&amp;bt=1&amp;bbb=1&amp;hb=1" title=""/>
              <p:cNvSpPr/>
              <p:nvPr/>
            </p:nvSpPr>
            <p:spPr>
              <a:xfrm>
                <a:off x="932688" y="873315"/>
                <a:ext cx="10323576" cy="50606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8.虚像：正立的像（平面镜、放大镜、凹透镜），光线的延长线或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反向延长线相交，虚线。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9.物距大于像距：照相机的成像原理。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10.升高到：物体的末温。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11.升高：物体温度变化量。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12.白气：液化现象。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13.不计热量损失：吸收的热量等于放出的热量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𝑸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吸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𝑸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放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，消耗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的能量等于转化后的能量。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#13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P_4_BD#c353176d2?vcp=1&amp;pid=5acc1936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73315"/>
                <a:ext cx="10323576" cy="5060633"/>
              </a:xfrm>
              <a:prstGeom prst="rect">
                <a:avLst/>
              </a:prstGeom>
              <a:blipFill rotWithShape="1">
                <a:blip r:embed="rId3"/>
                <a:stretch>
                  <a:fillRect l="-5" t="-4" r="-502" b="-18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5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4_BD#c353176d2?vcp=1&amp;pid=5acc19366&amp;color=0,0,0&amp;vtp=1&amp;bt=1&amp;bbb=1&amp;hb=1" title=""/>
              <p:cNvSpPr/>
              <p:nvPr/>
            </p:nvSpPr>
            <p:spPr>
              <a:xfrm>
                <a:off x="932688" y="1479614"/>
                <a:ext cx="10323576" cy="38668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14.正常工作：用电器在额定电压下工作，实际功率等于额定功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率。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15.串联：电流相等，选择公式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计算和比较两个量的大小。</a:t>
                </a:r>
                <a:endParaRPr lang="en-US" altLang="zh-CN" sz="2800"/>
              </a:p>
              <a:p>
                <a:pPr latinLnBrk="1">
                  <a:lnSpc>
                    <a:spcPts val="5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16.并联：电压相等，选择公式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计算和比较两个量的大小。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17.串联电路中灯都不亮，电流表无示数的故障原因：电路断路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（有电压处断路）。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#17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P_4_BD#c353176d2?vcp=1&amp;pid=5acc1936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79614"/>
                <a:ext cx="10323576" cy="3866833"/>
              </a:xfrm>
              <a:prstGeom prst="rect">
                <a:avLst/>
              </a:prstGeom>
              <a:blipFill rotWithShape="1">
                <a:blip r:embed="rId3"/>
                <a:stretch>
                  <a:fillRect l="-5" t="-2" r="-570" b="-24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5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4_BD#c353176d2?vcp=1&amp;pid=5acc19366&amp;color=0,0,0&amp;vtp=1&amp;bt=1&amp;bbb=1&amp;hb=1" title=""/>
          <p:cNvSpPr/>
          <p:nvPr/>
        </p:nvSpPr>
        <p:spPr>
          <a:xfrm>
            <a:off x="932688" y="2192496"/>
            <a:ext cx="10323576" cy="24698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18.串联电路中灯部分亮，电流表有示数的故障原因：电路短路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（无电压处短路）。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19.家庭电路用电器都不工作的故障原因：保险丝烧断，短路或总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功率过大。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8" name="P_5_BD#2b8844dc2?colgroup=4,4,7,10&amp;vcp=1&amp;pid=1e9aec7f2&amp;color=0,0,0&amp;vtp=1&amp;bt=1&amp;bbb=1&amp;hb=1" title=""/>
          <p:cNvGraphicFramePr>
            <a:graphicFrameLocks noGrp="1"/>
          </p:cNvGraphicFramePr>
          <p:nvPr/>
        </p:nvGraphicFramePr>
        <p:xfrm>
          <a:off x="932688" y="1809464"/>
          <a:ext cx="10320537" cy="3931476"/>
        </p:xfrm>
        <a:graphic>
          <a:graphicData uri="http://schemas.openxmlformats.org/drawingml/2006/table">
            <a:tbl>
              <a:tblPr/>
              <a:tblGrid>
                <a:gridCol w="1764492"/>
                <a:gridCol w="1855445"/>
                <a:gridCol w="2825995"/>
                <a:gridCol w="3874605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39191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固体熔化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时温度的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变化规律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239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98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①晶体有确定的熔点;②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熔化前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温度上升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海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波是固态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熔化中海波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固液共存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温度不变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熔化后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温度上升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海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波是液态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2b8844dc2.table_image?tii=5&amp;vcp=1&amp;pid=1e9aec7f2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5387" y="2700814"/>
            <a:ext cx="1399032" cy="268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P_5_BD#2b8844dc2.table_image?tii=6&amp;vcp=1&amp;pid=1e9aec7f2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08906" y="2933986"/>
            <a:ext cx="2313432" cy="222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2b8844dc2?colgroup=4,4,7,10&amp;vcp=1&amp;pid=1e9aec7f2&amp;color=0,0,0&amp;vtp=1&amp;bt=1&amp;bbb=1" title=""/>
          <p:cNvSpPr txBox="1"/>
          <p:nvPr/>
        </p:nvSpPr>
        <p:spPr>
          <a:xfrm>
            <a:off x="10542025" y="1113250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6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_BD#4231e491b?vcp=1&amp;pid=7c9c14841&amp;color=0,0,0&amp;vtp=1&amp;bt=1&amp;bbb=1" title=""/>
          <p:cNvSpPr/>
          <p:nvPr/>
        </p:nvSpPr>
        <p:spPr>
          <a:xfrm>
            <a:off x="932688" y="720000"/>
            <a:ext cx="10323576" cy="1041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0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四、容易被理解错误的知识点</a:t>
            </a:r>
            <a:endParaRPr lang="en-US" altLang="zh-CN" sz="3000"/>
          </a:p>
        </p:txBody>
      </p:sp>
      <p:sp>
        <p:nvSpPr>
          <p:cNvPr id="3" name="P_4_BD#9b7a6185b?vcp=1&amp;pid=4231e491b&amp;color=0,0,0&amp;vtp=1&amp;bbb=1&amp;hb=1" title=""/>
          <p:cNvSpPr/>
          <p:nvPr/>
        </p:nvSpPr>
        <p:spPr>
          <a:xfrm>
            <a:off x="932688" y="1377352"/>
            <a:ext cx="10323576" cy="37652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1.密度不是一定不变的。密度是物质的属性，和质量、体积无关，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但和温度有关，尤其是气体密度跟随温度的变化比较明显。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2.天平读数时，游码要看左侧，移动游码相当于在天平右盘中加减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砝码。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3.匀速直线运动的速度一定不变。只要是匀速直线运动，速度一定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是一个定值。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6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4_BD#9b7a6185b?vcp=1&amp;pid=4231e491b&amp;color=0,0,0&amp;vtp=1&amp;bt=1&amp;bbb=1&amp;hb=1" title=""/>
          <p:cNvSpPr/>
          <p:nvPr/>
        </p:nvSpPr>
        <p:spPr>
          <a:xfrm>
            <a:off x="932688" y="905986"/>
            <a:ext cx="10323576" cy="50606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4.平均速度只能是总路程除以总时间。求某段路上的平均速度，不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是速度的平均值，只能是总路程除以这段路程上花费的所有时间，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包含中间停的时间。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5.平衡力和相互作用力的区别：平衡力作用在一个物体上，相互作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用力作用在两个物体上。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6.物体运动状态改变一定受到了力，受力不一定改变运动状态。力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是改变物体运动状态的原因。受力也包含受平衡力，此时运动状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态就不变。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6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4_BD#9b7a6185b?vcp=1&amp;pid=4231e491b&amp;color=0,0,0&amp;vtp=1&amp;bt=1&amp;bbb=1&amp;hb=1" title=""/>
              <p:cNvSpPr/>
              <p:nvPr/>
            </p:nvSpPr>
            <p:spPr>
              <a:xfrm>
                <a:off x="932688" y="893286"/>
                <a:ext cx="10323576" cy="50606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7.惯性大小和速度无关。惯性大小只跟质量有关。速度越大只能说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明物体动能大，能够做的功越多，并不是惯性越大。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8.惯性是属性不是力。不能说受到惯性，只能说具有惯性。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9.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。两个不同的物理量只能用公式进行变换。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10.月球上弹簧测力计、天平都可以使用，太空失重状态下天平不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能使用而弹簧测力计还可以测拉力等除重力以外的其他力。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11.压力增大摩擦力不一定增大。滑动摩擦力跟压力有关，但静摩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擦力跟压力无关，只跟和它平衡的力有关。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#11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P_4_BD#9b7a6185b?vcp=1&amp;pid=4231e491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93286"/>
                <a:ext cx="10323576" cy="5060633"/>
              </a:xfrm>
              <a:prstGeom prst="rect">
                <a:avLst/>
              </a:prstGeom>
              <a:blipFill rotWithShape="1">
                <a:blip r:embed="rId3"/>
                <a:stretch>
                  <a:fillRect l="-5" t="-9" r="-502" b="-18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6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4_BD#9b7a6185b?vcp=1&amp;pid=4231e491b&amp;color=0,0,0&amp;vtp=1&amp;bt=1&amp;bbb=1&amp;hb=1" title=""/>
          <p:cNvSpPr/>
          <p:nvPr/>
        </p:nvSpPr>
        <p:spPr>
          <a:xfrm>
            <a:off x="932688" y="899636"/>
            <a:ext cx="10323576" cy="50606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12.两个物体接触不一定有摩擦力。还要看有没有挤压，相对运动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等条件。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13.摩擦力和接触面的粗糙程度有关，压强和接触面积的大小有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关。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14.液体压强跟液柱的粗细和形状无关，只跟液体的深度有关。深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度是指液面到液体内某一点的距离，不是高度。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15.托里拆利实验水银柱的高度差和管子的粗细倾斜等因素无关，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只跟当时的大气压有关。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6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4_BD#9b7a6185b?vcp=1&amp;pid=4231e491b&amp;color=0,0,0&amp;vtp=1&amp;bt=1&amp;bbb=1&amp;hb=1" title=""/>
              <p:cNvSpPr/>
              <p:nvPr/>
            </p:nvSpPr>
            <p:spPr>
              <a:xfrm>
                <a:off x="932688" y="720000"/>
                <a:ext cx="10323576" cy="52638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16.浮力和深度无关，只跟物体浸在液体中的体积有关。浸没时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排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物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，没有浸没时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排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物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，求浮力要首先看物体的状态：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若漂浮或悬浮则直接根据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浮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计算，若有弹簧测力计可以根据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浮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𝑮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拉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计算，若知道密度和体积则根据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浮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𝝆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𝒈𝑽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计算。</a:t>
                </a:r>
                <a:endParaRPr lang="en-US" altLang="zh-CN" sz="2800"/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17.有力不一定做功。有力有距离，并且力与距离要不垂直才做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功。</a:t>
                </a:r>
                <a:endParaRPr lang="en-US" altLang="zh-CN" sz="2800"/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18.简单机械的机械效率不是固定不变的。滑轮组的机械效率除了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跟动滑轮的重力有关外还跟所提升物体的重力有关，物体越重，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拉力也越大，机械效率越高。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#18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P_4_BD#9b7a6185b?vcp=1&amp;pid=4231e491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5263833"/>
              </a:xfrm>
              <a:prstGeom prst="rect">
                <a:avLst/>
              </a:prstGeom>
              <a:blipFill rotWithShape="1">
                <a:blip r:embed="rId3"/>
                <a:stretch>
                  <a:fillRect l="-5" t="-10" r="2" b="-15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6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4_BD#9b7a6185b?vcp=1&amp;pid=4231e491b&amp;color=0,0,0&amp;vtp=1&amp;bt=1&amp;bbb=1&amp;hb=1" title=""/>
          <p:cNvSpPr/>
          <p:nvPr/>
        </p:nvSpPr>
        <p:spPr>
          <a:xfrm>
            <a:off x="932688" y="720000"/>
            <a:ext cx="10323576" cy="538448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19.物体匀速水平运动时，动能和势能不一定不变。此时还要考虑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物体的质量是否发生变化，如洒水车，投救灾物资的飞机。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20.机械能守恒时，若动能最大，则势能最小。可以由容易分析的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高度和形变大小先判断势能，再判断动能的变化。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21.物体内能增大，温度不一定升高（晶体熔化，液体沸腾）；物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体内能增加，不一定是热传递（还可以是做功）；物体吸热，内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能一定增加；物体吸热，温度不一定升高（晶体熔化，液体沸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腾）；物体温度升高，内能不一定升高（还和物体的质量等因素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有关）；物体温度升高，不一定是热传递（还可以是做功）。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#21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6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4_BD#9b7a6185b?vcp=1&amp;pid=4231e491b&amp;color=0,0,0&amp;vtp=1&amp;bt=1&amp;bbb=1&amp;hb=1" title=""/>
          <p:cNvSpPr/>
          <p:nvPr/>
        </p:nvSpPr>
        <p:spPr>
          <a:xfrm>
            <a:off x="932688" y="720000"/>
            <a:ext cx="10323576" cy="538448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22.内能和温度有关，机械能和物体机械运动情况有关，它们是两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种不同形式的能。物体一定有内能，但不一定有机械能。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23.热量只存在于热传递过程中，离开热传递说热量是没有意义的。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热量对应的动词是：吸收或放出。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24.比热容是物质的一种属性，是固定不变的。比热容越大：吸收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相同热量，温度变化量小（用人工湖调节气温）；升高相同温度，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吸收热量多（用水作冷却剂）。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25.当前人们利用的主要是可控核裂变（核电站）。太阳内部不断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发生着核聚变。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#25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6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4_BD#9b7a6185b?vcp=1&amp;pid=4231e491b&amp;color=0,0,0&amp;vtp=1&amp;bt=1&amp;bbb=1&amp;hb=1" title=""/>
          <p:cNvSpPr/>
          <p:nvPr/>
        </p:nvSpPr>
        <p:spPr>
          <a:xfrm>
            <a:off x="932688" y="720000"/>
            <a:ext cx="10323576" cy="539394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26.音调一般指声音的高低，和频率有关，和发声体的长短、粗细、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松紧有关。响度一般指声音的大小，和振幅有关，和用力的大小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和距离发声体的远近有关。音色是用来区别不同的发声体的，和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发声体的材料和结构有关（生活中有时用高低来描述声音的响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度）。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27.漫反射和镜面反射都遵守光的反射定律。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28.汽化的两种方式：蒸发（任何温度下进行）和沸腾（一定温度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下进行）。液化的两种方法：降低温度和压缩体积。</a:t>
            </a:r>
            <a:endParaRPr lang="en-US" altLang="zh-CN" sz="2800"/>
          </a:p>
          <a:p>
            <a:pPr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29.沸腾时气泡越往上越大，沸腾前气泡越往上越小。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#29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6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4_BD#9b7a6185b?vcp=1&amp;pid=4231e491b&amp;color=0,0,0&amp;vtp=1&amp;bt=1&amp;bbb=1&amp;hb=1" title=""/>
          <p:cNvSpPr/>
          <p:nvPr/>
        </p:nvSpPr>
        <p:spPr>
          <a:xfrm>
            <a:off x="932688" y="899636"/>
            <a:ext cx="10323576" cy="50606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30.晶体有熔点，常见的有：海波，冰，石英，水晶和各种金属。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非晶体没有熔点，常见的有：蜡、松香、沥青、玻璃。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31.晶体熔化和液体沸腾的条件：一是达到一定的温度（熔点和沸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点），二是继续吸热。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32.金属导电靠自由电子，自由电子定向移动方向和电流方向相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反。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33.电路中有电流就一定有电压，但有电压不一定有电流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（电路还得闭合）。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#33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6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4_BD#9b7a6185b?vcp=1&amp;pid=4231e491b&amp;color=0,0,0&amp;vtp=1&amp;bt=1&amp;bbb=1&amp;hb=1" title=""/>
          <p:cNvSpPr/>
          <p:nvPr/>
        </p:nvSpPr>
        <p:spPr>
          <a:xfrm>
            <a:off x="932688" y="1226026"/>
            <a:ext cx="10323576" cy="44129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34.电阻是导体的属性，一般是不变的（尤其是定值电阻），但它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和温度有关，大多数材料温度越高，电阻越大，灯丝电阻表现越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加明显。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35.串联电路是等流分压，各电阻分得的电压和电阻成正比，也就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是电阻越大，分得的电压越大。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并联电路是等压分流，各支路电流和电阻成反比，也就是电阻越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大，电流越小。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#36</a:t>
            </a:r>
            <a:endParaRPr lang="en-US" altLang="zh-CN" sz="2800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671300" y="11684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9" name="P_5_BD#2b8844dc2?colgroup=5,5,10,5&amp;vcp=1&amp;pid=1e9aec7f2&amp;color=0,0,0&amp;vtp=1&amp;bt=1&amp;bbb=1&amp;hb=1" title=""/>
          <p:cNvGraphicFramePr>
            <a:graphicFrameLocks noGrp="1"/>
          </p:cNvGraphicFramePr>
          <p:nvPr/>
        </p:nvGraphicFramePr>
        <p:xfrm>
          <a:off x="932688" y="2042636"/>
          <a:ext cx="10320536" cy="3465132"/>
        </p:xfrm>
        <a:graphic>
          <a:graphicData uri="http://schemas.openxmlformats.org/drawingml/2006/table">
            <a:tbl>
              <a:tblPr/>
              <a:tblGrid>
                <a:gridCol w="1991874"/>
                <a:gridCol w="2228353"/>
                <a:gridCol w="3999291"/>
                <a:gridCol w="2101018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2925572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固体熔化时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温度的变化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规律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230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23000"/>
                        </a:lnSpc>
                      </a:pPr>
                      <a:endParaRPr lang="en-US" altLang="zh-CN" sz="900" spc="0">
                        <a:solidFill>
                          <a:srgbClr val="FFFFFF">
                            <a:alpha val="0"/>
                          </a:srgbClr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非晶体没有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确定的熔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点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熔化时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温度一直上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升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_5_BD#2b8844dc2.table_image?tii=7&amp;vcp=1&amp;pid=1e9aec7f2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9223" y="2700814"/>
            <a:ext cx="1399032" cy="268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P_5_BD#2b8844dc2.table_image?tii=8&amp;vcp=1&amp;pid=1e9aec7f2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90105" y="2700814"/>
            <a:ext cx="2724912" cy="268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2b8844dc2?colgroup=5,5,10,5&amp;vcp=1&amp;pid=1e9aec7f2&amp;color=0,0,0&amp;vtp=1&amp;bt=1&amp;bbb=1" title=""/>
          <p:cNvSpPr txBox="1"/>
          <p:nvPr/>
        </p:nvSpPr>
        <p:spPr>
          <a:xfrm>
            <a:off x="10542024" y="1346422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7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4_BD#9b7a6185b?vcp=1&amp;pid=4231e491b&amp;color=0,0,0&amp;vtp=1&amp;bt=1&amp;bbb=1&amp;hb=1" title=""/>
              <p:cNvSpPr/>
              <p:nvPr/>
            </p:nvSpPr>
            <p:spPr>
              <a:xfrm>
                <a:off x="932688" y="1360392"/>
                <a:ext cx="10323576" cy="3904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36.测电阻和测功率的电路图一样，实验器材也一样，但实验原理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不一样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分别是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den>
                      </m:f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𝑼𝑰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。测电阻需要多次测量求平均值，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减小误差，但测功率时功率是变化的，所以求平均值没有意义。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37.额定功率和额定电压是固定不变的，但实际电压和实际功率是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变化的。但在变化时，如果电阻是不变的，可根据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𝑼</m:t>
                              </m:r>
                            </m:e>
                            <m:sup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计算电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#38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P_4_BD#9b7a6185b?vcp=1&amp;pid=4231e491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60392"/>
                <a:ext cx="10323576" cy="3904933"/>
              </a:xfrm>
              <a:prstGeom prst="rect">
                <a:avLst/>
              </a:prstGeom>
              <a:blipFill rotWithShape="1">
                <a:blip r:embed="rId3"/>
                <a:stretch>
                  <a:fillRect l="-5" t="-6" r="2" b="-24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7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4_BD#9b7a6185b?vcp=1&amp;pid=4231e491b&amp;color=0,0,0&amp;vtp=1&amp;bt=1&amp;bbb=1&amp;hb=1" title=""/>
              <p:cNvSpPr/>
              <p:nvPr/>
            </p:nvSpPr>
            <p:spPr>
              <a:xfrm>
                <a:off x="932688" y="720000"/>
                <a:ext cx="10323576" cy="538448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38.家庭电路中开关必须和灯串联，开关必须连在相线（火线）上，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灯口螺旋要接中性线（零线）上，保险丝只在相线上接一根就可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以了，插座是左零右火上接地。</a:t>
                </a:r>
                <a:endParaRPr lang="en-US" altLang="zh-CN" sz="2800"/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39.地理北极是地磁南极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，地理南极是地磁北极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，所以指南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针的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极指向南方（异性相吸）。</a:t>
                </a:r>
                <a:endParaRPr lang="en-US" altLang="zh-CN" sz="2800"/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40.磁盘、硬盘应用了磁性材料，光盘没有应用磁性材料。</a:t>
                </a:r>
                <a:endParaRPr lang="en-US" altLang="zh-CN" sz="2800"/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41.电动机原理：通电线圈在磁场中受力转动，把电能转化成机械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能，外电路有电源。</a:t>
                </a:r>
                <a:endParaRPr lang="en-US" altLang="zh-CN" sz="2800"/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发电机原理：电磁感应，把机械能转化成电能，外电路无电源。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#43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P_4_BD#9b7a6185b?vcp=1&amp;pid=4231e491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5384483"/>
              </a:xfrm>
              <a:prstGeom prst="rect">
                <a:avLst/>
              </a:prstGeom>
              <a:blipFill rotWithShape="1">
                <a:blip r:embed="rId3"/>
                <a:stretch>
                  <a:fillRect l="-5" t="-10" r="-2224" b="-16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7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10" name="P_5_BD#2b8844dc2?colgroup=5,6,11,3&amp;vcp=1&amp;pid=1e9aec7f2&amp;color=0,0,0&amp;vtp=1&amp;bt=1&amp;bbb=1&amp;hb=1" title=""/>
          <p:cNvGraphicFramePr>
            <a:graphicFrameLocks noGrp="1"/>
          </p:cNvGraphicFramePr>
          <p:nvPr/>
        </p:nvGraphicFramePr>
        <p:xfrm>
          <a:off x="932688" y="1987772"/>
          <a:ext cx="10277856" cy="3574860"/>
        </p:xfrm>
        <a:graphic>
          <a:graphicData uri="http://schemas.openxmlformats.org/drawingml/2006/table">
            <a:tbl>
              <a:tblPr/>
              <a:tblGrid>
                <a:gridCol w="2121408"/>
                <a:gridCol w="2368296"/>
                <a:gridCol w="2468880"/>
                <a:gridCol w="1746504"/>
                <a:gridCol w="1572768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035300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气压与沸点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的关系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9000"/>
                        </a:lnSpc>
                      </a:pPr>
                      <a:r>
                        <a:rPr lang="en-US" altLang="zh-CN" sz="5750" b="1" i="0" kern="0" spc="-99900">
                          <a:solidFill>
                            <a:srgbClr val="FFFFFF">
                              <a:alpha val="0"/>
                            </a:srgbClr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_</a:t>
                      </a:r>
                      <a:r>
                        <a:rPr lang="en-US" altLang="zh-CN" sz="900" b="1" i="0" kern="0" spc="0">
                          <a:solidFill>
                            <a:srgbClr val="FFFFFF">
                              <a:alpha val="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_______________________________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止沸腾的水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浇上冷水后会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怎样？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水会重新沸腾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浇上冷水后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烧瓶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内的水蒸气遇冷液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化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瓶内气压降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低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水的沸点随之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降低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水重新沸腾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</a:tbl>
          </a:graphicData>
        </a:graphic>
      </p:graphicFrame>
      <p:pic>
        <p:nvPicPr>
          <p:cNvPr id="3" name="P_5_BD#2b8844dc2.table_image?tii=9&amp;vcp=1&amp;pid=1e9aec7f2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8465" y="2669159"/>
            <a:ext cx="1682496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2b8844dc2?colgroup=5,6,11,3&amp;vcp=1&amp;pid=1e9aec7f2&amp;color=0,0,0&amp;vtp=1&amp;bt=1&amp;bbb=1" title=""/>
          <p:cNvSpPr txBox="1"/>
          <p:nvPr/>
        </p:nvSpPr>
        <p:spPr>
          <a:xfrm>
            <a:off x="10499344" y="1291558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11" name="P_5_BD#2b8844dc2?colgroup=6,7,8,4&amp;vcp=1&amp;pid=1e9aec7f2&amp;color=0,0,0&amp;vtp=1&amp;bt=1&amp;bbb=1&amp;hb=1" title=""/>
          <p:cNvGraphicFramePr>
            <a:graphicFrameLocks noGrp="1"/>
          </p:cNvGraphicFramePr>
          <p:nvPr/>
        </p:nvGraphicFramePr>
        <p:xfrm>
          <a:off x="932688" y="2019776"/>
          <a:ext cx="10259568" cy="3510852"/>
        </p:xfrm>
        <a:graphic>
          <a:graphicData uri="http://schemas.openxmlformats.org/drawingml/2006/table">
            <a:tbl>
              <a:tblPr/>
              <a:tblGrid>
                <a:gridCol w="2514600"/>
                <a:gridCol w="2825496"/>
                <a:gridCol w="1408176"/>
                <a:gridCol w="1847088"/>
                <a:gridCol w="1664208"/>
              </a:tblGrid>
              <a:tr h="53956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实验名称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实验装置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实验步骤或现象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实验结论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2971292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液化现象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12800"/>
                        </a:lnSpc>
                      </a:pPr>
                      <a:r>
                        <a:rPr lang="en-US" altLang="zh-CN" sz="8200" b="1" i="0" kern="0" spc="-99900">
                          <a:solidFill>
                            <a:srgbClr val="FFFFFF">
                              <a:alpha val="0"/>
                            </a:srgbClr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_</a:t>
                      </a:r>
                      <a:r>
                        <a:rPr lang="en-US" altLang="zh-CN" sz="900" b="1" i="0" kern="0" spc="0">
                          <a:solidFill>
                            <a:srgbClr val="FFFFFF">
                              <a:alpha val="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__________________________________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冰棒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冒出的“白气”是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上升还是下沉？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“白气”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下沉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冰棒冒出的“白气”是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空气中的水蒸气遇冷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液化的小水滴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它比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空气重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所以是下沉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</a:tbl>
          </a:graphicData>
        </a:graphic>
      </p:graphicFrame>
      <p:pic>
        <p:nvPicPr>
          <p:cNvPr id="3" name="P_5_BD#2b8844dc2.table_image?tii=10&amp;vcp=1&amp;pid=1e9aec7f2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191" y="2703830"/>
            <a:ext cx="1865376" cy="162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2" name="P_5_BD#2b8844dc2?colgroup=6,7,8,4&amp;vcp=1&amp;pid=1e9aec7f2&amp;color=0,0,0&amp;vtp=1&amp;bt=1&amp;bbb=1" title=""/>
          <p:cNvSpPr txBox="1"/>
          <p:nvPr/>
        </p:nvSpPr>
        <p:spPr>
          <a:xfrm>
            <a:off x="10481056" y="1323562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184</Paragraphs>
  <Slides>72</Slides>
  <Notes>70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84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Cambria Math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2026-02-06T23:37:18Z</cp:lastPrinted>
  <dcterms:created xsi:type="dcterms:W3CDTF">2026-02-06T23:37:18Z</dcterms:created>
  <dcterms:modified xsi:type="dcterms:W3CDTF">2026-02-06T15:37:18Z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