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70" r:id="rId3"/>
    <p:sldId id="257" r:id="rId4"/>
    <p:sldId id="322" r:id="rId5"/>
    <p:sldId id="359" r:id="rId6"/>
    <p:sldId id="360" r:id="rId7"/>
    <p:sldId id="361" r:id="rId8"/>
    <p:sldId id="363" r:id="rId9"/>
    <p:sldId id="365" r:id="rId10"/>
    <p:sldId id="344" r:id="rId11"/>
    <p:sldId id="366" r:id="rId12"/>
    <p:sldId id="367" r:id="rId13"/>
    <p:sldId id="368" r:id="rId14"/>
    <p:sldId id="372" r:id="rId15"/>
    <p:sldId id="373" r:id="rId16"/>
    <p:sldId id="374" r:id="rId17"/>
    <p:sldId id="345" r:id="rId18"/>
    <p:sldId id="377" r:id="rId19"/>
    <p:sldId id="376" r:id="rId20"/>
    <p:sldId id="380" r:id="rId21"/>
    <p:sldId id="268" r:id="rId22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2" d="100"/>
          <a:sy n="142" d="100"/>
        </p:scale>
        <p:origin x="71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60489B-7159-4F4A-9A06-487091C9392A}" type="datetimeFigureOut">
              <a:rPr lang="zh-CN" altLang="en-US" smtClean="0"/>
              <a:t>2021/9/3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930E74-68FD-414E-9EB6-06B6292C917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1994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幻灯片图像占位符 1">
            <a:extLst>
              <a:ext uri="{FF2B5EF4-FFF2-40B4-BE49-F238E27FC236}">
                <a16:creationId xmlns:a16="http://schemas.microsoft.com/office/drawing/2014/main" id="{07118B36-C8CC-4E78-A4A5-B7C45619987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>
            <a:headEnd type="none" w="med" len="med"/>
            <a:tailEnd type="none" w="med" len="med"/>
          </a:ln>
        </p:spPr>
      </p:sp>
      <p:sp>
        <p:nvSpPr>
          <p:cNvPr id="28675" name="文本占位符 2">
            <a:extLst>
              <a:ext uri="{FF2B5EF4-FFF2-40B4-BE49-F238E27FC236}">
                <a16:creationId xmlns:a16="http://schemas.microsoft.com/office/drawing/2014/main" id="{8F24ADEF-390D-447A-89D5-89B20A2ED9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defTabSz="914400" eaLnBrk="1" hangingPunct="1">
              <a:spcBef>
                <a:spcPct val="0"/>
              </a:spcBef>
            </a:pPr>
            <a:endParaRPr lang="zh-CN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1A296-CC1E-42AA-90E8-FF3FF151887F}" type="datetimeFigureOut">
              <a:rPr lang="zh-CN" altLang="en-US" smtClean="0"/>
              <a:t>2021/9/3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BC7D6-17B6-42CE-A39F-47FAA889B9B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2776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1A296-CC1E-42AA-90E8-FF3FF151887F}" type="datetimeFigureOut">
              <a:rPr lang="zh-CN" altLang="en-US" smtClean="0"/>
              <a:t>2021/9/3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BC7D6-17B6-42CE-A39F-47FAA889B9B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6290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1A296-CC1E-42AA-90E8-FF3FF151887F}" type="datetimeFigureOut">
              <a:rPr lang="zh-CN" altLang="en-US" smtClean="0"/>
              <a:t>2021/9/3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BC7D6-17B6-42CE-A39F-47FAA889B9B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5019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1A296-CC1E-42AA-90E8-FF3FF151887F}" type="datetimeFigureOut">
              <a:rPr lang="zh-CN" altLang="en-US" smtClean="0"/>
              <a:t>2021/9/3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BC7D6-17B6-42CE-A39F-47FAA889B9B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352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1A296-CC1E-42AA-90E8-FF3FF151887F}" type="datetimeFigureOut">
              <a:rPr lang="zh-CN" altLang="en-US" smtClean="0"/>
              <a:t>2021/9/3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BC7D6-17B6-42CE-A39F-47FAA889B9B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3732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1A296-CC1E-42AA-90E8-FF3FF151887F}" type="datetimeFigureOut">
              <a:rPr lang="zh-CN" altLang="en-US" smtClean="0"/>
              <a:t>2021/9/3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BC7D6-17B6-42CE-A39F-47FAA889B9B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8105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1A296-CC1E-42AA-90E8-FF3FF151887F}" type="datetimeFigureOut">
              <a:rPr lang="zh-CN" altLang="en-US" smtClean="0"/>
              <a:t>2021/9/3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BC7D6-17B6-42CE-A39F-47FAA889B9B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0781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1A296-CC1E-42AA-90E8-FF3FF151887F}" type="datetimeFigureOut">
              <a:rPr lang="zh-CN" altLang="en-US" smtClean="0"/>
              <a:t>2021/9/3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BC7D6-17B6-42CE-A39F-47FAA889B9B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409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1A296-CC1E-42AA-90E8-FF3FF151887F}" type="datetimeFigureOut">
              <a:rPr lang="zh-CN" altLang="en-US" smtClean="0"/>
              <a:t>2021/9/3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BC7D6-17B6-42CE-A39F-47FAA889B9B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8704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1A296-CC1E-42AA-90E8-FF3FF151887F}" type="datetimeFigureOut">
              <a:rPr lang="zh-CN" altLang="en-US" smtClean="0"/>
              <a:t>2021/9/3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BC7D6-17B6-42CE-A39F-47FAA889B9B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5684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1A296-CC1E-42AA-90E8-FF3FF151887F}" type="datetimeFigureOut">
              <a:rPr lang="zh-CN" altLang="en-US" smtClean="0"/>
              <a:t>2021/9/3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BC7D6-17B6-42CE-A39F-47FAA889B9B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8918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D1A296-CC1E-42AA-90E8-FF3FF151887F}" type="datetimeFigureOut">
              <a:rPr lang="zh-CN" altLang="en-US" smtClean="0"/>
              <a:t>2021/9/3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6BC7D6-17B6-42CE-A39F-47FAA889B9B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3179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标题 3073">
            <a:extLst>
              <a:ext uri="{FF2B5EF4-FFF2-40B4-BE49-F238E27FC236}">
                <a16:creationId xmlns:a16="http://schemas.microsoft.com/office/drawing/2014/main" id="{862595E8-8B23-4794-9E92-57CF50101A1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657350" y="1597819"/>
            <a:ext cx="5829300" cy="1102519"/>
          </a:xfrm>
          <a:extLs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anchor="ctr"/>
          <a:lstStyle/>
          <a:p>
            <a:r>
              <a:rPr lang="zh-CN" altLang="en-US" sz="3300" b="1">
                <a:latin typeface="Arial" panose="020B0604020202020204" pitchFamily="34" charset="0"/>
              </a:rPr>
              <a:t>第三章</a:t>
            </a:r>
            <a:r>
              <a:rPr lang="en-US" altLang="zh-CN" sz="3300" b="1">
                <a:latin typeface="Arial" panose="020B0604020202020204" pitchFamily="34" charset="0"/>
              </a:rPr>
              <a:t>   </a:t>
            </a:r>
            <a:r>
              <a:rPr lang="zh-CN" altLang="en-US" sz="3300" b="1">
                <a:latin typeface="Arial" panose="020B0604020202020204" pitchFamily="34" charset="0"/>
              </a:rPr>
              <a:t>光现象</a:t>
            </a:r>
          </a:p>
        </p:txBody>
      </p:sp>
      <p:sp>
        <p:nvSpPr>
          <p:cNvPr id="6147" name="副标题 3074">
            <a:extLst>
              <a:ext uri="{FF2B5EF4-FFF2-40B4-BE49-F238E27FC236}">
                <a16:creationId xmlns:a16="http://schemas.microsoft.com/office/drawing/2014/main" id="{7419BD4A-0594-492D-8180-504394F54670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171700" y="2914650"/>
            <a:ext cx="4800600" cy="589360"/>
          </a:xfrm>
          <a:extLs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r>
              <a:rPr lang="en-US" altLang="zh-CN" sz="2400" b="1" dirty="0">
                <a:solidFill>
                  <a:srgbClr val="FF0000"/>
                </a:solidFill>
              </a:rPr>
              <a:t>3.4 </a:t>
            </a:r>
            <a:r>
              <a:rPr lang="zh-CN" altLang="en-US" sz="2400" b="1" dirty="0">
                <a:solidFill>
                  <a:srgbClr val="FF0000"/>
                </a:solidFill>
              </a:rPr>
              <a:t>平面镜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内容占位符 2">
            <a:extLst>
              <a:ext uri="{FF2B5EF4-FFF2-40B4-BE49-F238E27FC236}">
                <a16:creationId xmlns:a16="http://schemas.microsoft.com/office/drawing/2014/main" id="{E0D8A23F-8BBF-4BC0-B194-B25D1CC77095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169194" y="682229"/>
            <a:ext cx="2595563" cy="364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CN" altLang="en-US" sz="2400" b="1">
                <a:solidFill>
                  <a:srgbClr val="3333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【结</a:t>
            </a:r>
            <a:r>
              <a:rPr lang="en-US" altLang="zh-CN" sz="2400" b="1">
                <a:solidFill>
                  <a:srgbClr val="3333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</a:t>
            </a:r>
            <a:r>
              <a:rPr lang="zh-CN" altLang="en-US" sz="2400" b="1">
                <a:solidFill>
                  <a:srgbClr val="3333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论】</a:t>
            </a:r>
            <a:endParaRPr lang="zh-CN" altLang="en-US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5363" name="图片 9">
            <a:extLst>
              <a:ext uri="{FF2B5EF4-FFF2-40B4-BE49-F238E27FC236}">
                <a16:creationId xmlns:a16="http://schemas.microsoft.com/office/drawing/2014/main" id="{014B673D-F6AD-42B7-92C9-FBED3E9E4F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813323"/>
            <a:ext cx="5934075" cy="1778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内容占位符 2">
            <a:extLst>
              <a:ext uri="{FF2B5EF4-FFF2-40B4-BE49-F238E27FC236}">
                <a16:creationId xmlns:a16="http://schemas.microsoft.com/office/drawing/2014/main" id="{8308E434-A8E2-46BD-B20B-25C6B534B127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169194" y="682229"/>
            <a:ext cx="2595563" cy="364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CN" altLang="en-US" sz="2400" b="1">
                <a:solidFill>
                  <a:srgbClr val="3333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【交流评估】</a:t>
            </a:r>
            <a:endParaRPr lang="zh-CN" altLang="en-US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6387" name="内容占位符 2">
            <a:extLst>
              <a:ext uri="{FF2B5EF4-FFF2-40B4-BE49-F238E27FC236}">
                <a16:creationId xmlns:a16="http://schemas.microsoft.com/office/drawing/2014/main" id="{14812974-7B92-46FB-8897-B3D09E2DF9AE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331119" y="1115616"/>
            <a:ext cx="6285310" cy="1127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CN" b="1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1.</a:t>
            </a:r>
            <a:r>
              <a:rPr lang="zh-CN" altLang="en-US" b="1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本实验哪些地方用到了</a:t>
            </a:r>
            <a:r>
              <a:rPr lang="zh-CN" altLang="en-US" b="1">
                <a:solidFill>
                  <a:srgbClr val="00B05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等效替代法</a:t>
            </a:r>
            <a:r>
              <a:rPr lang="zh-CN" altLang="en-US" b="1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的物理方法？</a:t>
            </a:r>
          </a:p>
          <a:p>
            <a:r>
              <a:rPr lang="en-US" altLang="zh-CN" b="1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2.</a:t>
            </a:r>
            <a:r>
              <a:rPr lang="zh-CN" altLang="en-US" b="1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要改变棋子</a:t>
            </a:r>
            <a:r>
              <a:rPr lang="en-US" altLang="zh-CN" b="1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A</a:t>
            </a:r>
            <a:r>
              <a:rPr lang="zh-CN" altLang="en-US" b="1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的位置，再</a:t>
            </a:r>
            <a:r>
              <a:rPr lang="zh-CN" altLang="en-US" b="1">
                <a:solidFill>
                  <a:srgbClr val="00B05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重复的做几次实验</a:t>
            </a:r>
            <a:r>
              <a:rPr lang="zh-CN" altLang="en-US" b="1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，为什么？</a:t>
            </a:r>
          </a:p>
          <a:p>
            <a:r>
              <a:rPr lang="en-US" altLang="zh-CN" b="1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3.</a:t>
            </a:r>
            <a:r>
              <a:rPr lang="zh-CN" altLang="en-US" b="1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仔细观察，会发现玻璃板后面</a:t>
            </a:r>
            <a:r>
              <a:rPr lang="zh-CN" altLang="en-US" b="1">
                <a:solidFill>
                  <a:srgbClr val="00B05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存在着两个像</a:t>
            </a:r>
            <a:r>
              <a:rPr lang="zh-CN" altLang="en-US" b="1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，为什么？</a:t>
            </a:r>
          </a:p>
          <a:p>
            <a:r>
              <a:rPr lang="en-US" altLang="zh-CN" b="1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4.</a:t>
            </a:r>
            <a:r>
              <a:rPr lang="zh-CN" altLang="en-US" b="1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什么情况下，会出现棋子</a:t>
            </a:r>
            <a:r>
              <a:rPr lang="en-US" altLang="zh-CN" b="1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B</a:t>
            </a:r>
            <a:r>
              <a:rPr lang="zh-CN" altLang="en-US" b="1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无论如何也无法与</a:t>
            </a:r>
            <a:r>
              <a:rPr lang="en-US" altLang="zh-CN" b="1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A</a:t>
            </a:r>
            <a:r>
              <a:rPr lang="zh-CN" altLang="en-US" b="1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的像重合？</a:t>
            </a:r>
          </a:p>
        </p:txBody>
      </p:sp>
      <p:sp>
        <p:nvSpPr>
          <p:cNvPr id="18436" name="内容占位符 2">
            <a:extLst>
              <a:ext uri="{FF2B5EF4-FFF2-40B4-BE49-F238E27FC236}">
                <a16:creationId xmlns:a16="http://schemas.microsoft.com/office/drawing/2014/main" id="{827C1640-3E71-4B7B-818C-B3B49BD392D1}"/>
              </a:ext>
            </a:extLst>
          </p:cNvPr>
          <p:cNvSpPr>
            <a:spLocks noGrp="1"/>
          </p:cNvSpPr>
          <p:nvPr/>
        </p:nvSpPr>
        <p:spPr>
          <a:xfrm>
            <a:off x="1332310" y="2412206"/>
            <a:ext cx="5969794" cy="615554"/>
          </a:xfrm>
          <a:prstGeom prst="rect">
            <a:avLst/>
          </a:prstGeom>
          <a:noFill/>
          <a:ln>
            <a:solidFill>
              <a:srgbClr val="00B050"/>
            </a:solidFill>
            <a:miter lim="800000"/>
          </a:ln>
        </p:spPr>
        <p:txBody>
          <a:bodyPr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pitchFamily="2" charset="-122"/>
              </a:defRPr>
            </a:lvl5pPr>
          </a:lstStyle>
          <a:p>
            <a:r>
              <a:rPr lang="en-US" altLang="zh-CN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黑体" pitchFamily="49" charset="-122"/>
                <a:ea typeface="黑体" pitchFamily="49" charset="-122"/>
                <a:sym typeface="宋体" pitchFamily="2" charset="-122"/>
              </a:rPr>
              <a:t>1.</a:t>
            </a: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黑体" pitchFamily="49" charset="-122"/>
                <a:ea typeface="黑体" pitchFamily="49" charset="-122"/>
                <a:sym typeface="宋体" pitchFamily="2" charset="-122"/>
              </a:rPr>
              <a:t>用玻璃板代替平面镜进行实验，</a:t>
            </a:r>
          </a:p>
          <a:p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黑体" pitchFamily="49" charset="-122"/>
                <a:ea typeface="黑体" pitchFamily="49" charset="-122"/>
                <a:sym typeface="宋体" pitchFamily="2" charset="-122"/>
              </a:rPr>
              <a:t> </a:t>
            </a:r>
            <a:r>
              <a:rPr lang="en-US" altLang="zh-CN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黑体" pitchFamily="49" charset="-122"/>
                <a:ea typeface="黑体" pitchFamily="49" charset="-122"/>
                <a:sym typeface="宋体" pitchFamily="2" charset="-122"/>
              </a:rPr>
              <a:t> </a:t>
            </a: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黑体" pitchFamily="49" charset="-122"/>
                <a:ea typeface="黑体" pitchFamily="49" charset="-122"/>
                <a:sym typeface="宋体" pitchFamily="2" charset="-122"/>
              </a:rPr>
              <a:t>用一个相同的棋子</a:t>
            </a:r>
            <a:r>
              <a:rPr lang="en-US" altLang="zh-CN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黑体" pitchFamily="49" charset="-122"/>
                <a:ea typeface="黑体" pitchFamily="49" charset="-122"/>
                <a:sym typeface="宋体" pitchFamily="2" charset="-122"/>
              </a:rPr>
              <a:t>B</a:t>
            </a: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黑体" pitchFamily="49" charset="-122"/>
                <a:ea typeface="黑体" pitchFamily="49" charset="-122"/>
                <a:sym typeface="宋体" pitchFamily="2" charset="-122"/>
              </a:rPr>
              <a:t>代替棋子</a:t>
            </a:r>
            <a:r>
              <a:rPr lang="en-US" altLang="zh-CN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黑体" pitchFamily="49" charset="-122"/>
                <a:ea typeface="黑体" pitchFamily="49" charset="-122"/>
                <a:sym typeface="宋体" pitchFamily="2" charset="-122"/>
              </a:rPr>
              <a:t>A</a:t>
            </a: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黑体" pitchFamily="49" charset="-122"/>
                <a:ea typeface="黑体" pitchFamily="49" charset="-122"/>
                <a:sym typeface="宋体" pitchFamily="2" charset="-122"/>
              </a:rPr>
              <a:t>去找像并与其进行比较。</a:t>
            </a:r>
            <a:endParaRPr b="1">
              <a:solidFill>
                <a:srgbClr val="FF0000"/>
              </a:solidFill>
              <a:latin typeface="黑体" pitchFamily="49" charset="-122"/>
              <a:ea typeface="黑体" pitchFamily="49" charset="-122"/>
              <a:sym typeface="宋体" pitchFamily="2" charset="-122"/>
            </a:endParaRPr>
          </a:p>
        </p:txBody>
      </p:sp>
      <p:sp>
        <p:nvSpPr>
          <p:cNvPr id="18437" name="内容占位符 2">
            <a:extLst>
              <a:ext uri="{FF2B5EF4-FFF2-40B4-BE49-F238E27FC236}">
                <a16:creationId xmlns:a16="http://schemas.microsoft.com/office/drawing/2014/main" id="{7E361D6F-FBBB-4845-A7AD-6E150D6CA948}"/>
              </a:ext>
            </a:extLst>
          </p:cNvPr>
          <p:cNvSpPr>
            <a:spLocks noGrp="1"/>
          </p:cNvSpPr>
          <p:nvPr/>
        </p:nvSpPr>
        <p:spPr>
          <a:xfrm>
            <a:off x="1332310" y="3163491"/>
            <a:ext cx="5969794" cy="615553"/>
          </a:xfrm>
          <a:prstGeom prst="rect">
            <a:avLst/>
          </a:prstGeom>
          <a:noFill/>
          <a:ln>
            <a:solidFill>
              <a:srgbClr val="00B050"/>
            </a:solidFill>
            <a:miter lim="800000"/>
          </a:ln>
        </p:spPr>
        <p:txBody>
          <a:bodyPr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pitchFamily="2" charset="-122"/>
              </a:defRPr>
            </a:lvl5pPr>
          </a:lstStyle>
          <a:p>
            <a:r>
              <a:rPr lang="en-US" altLang="zh-CN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黑体" pitchFamily="49" charset="-122"/>
                <a:ea typeface="黑体" pitchFamily="49" charset="-122"/>
                <a:sym typeface="宋体" pitchFamily="2" charset="-122"/>
              </a:rPr>
              <a:t>2.</a:t>
            </a: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黑体" pitchFamily="49" charset="-122"/>
                <a:ea typeface="黑体" pitchFamily="49" charset="-122"/>
                <a:sym typeface="宋体" pitchFamily="2" charset="-122"/>
              </a:rPr>
              <a:t>只进行一次实验，得出的结论具有偶然性，</a:t>
            </a:r>
          </a:p>
          <a:p>
            <a:r>
              <a:rPr lang="en-US" altLang="zh-CN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黑体" pitchFamily="49" charset="-122"/>
                <a:ea typeface="黑体" pitchFamily="49" charset="-122"/>
                <a:sym typeface="宋体" pitchFamily="2" charset="-122"/>
              </a:rPr>
              <a:t>  </a:t>
            </a: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黑体" pitchFamily="49" charset="-122"/>
                <a:ea typeface="黑体" pitchFamily="49" charset="-122"/>
                <a:sym typeface="宋体" pitchFamily="2" charset="-122"/>
              </a:rPr>
              <a:t>进行多次实验，使得到的结论具有普遍性。</a:t>
            </a:r>
            <a:endParaRPr b="1">
              <a:solidFill>
                <a:srgbClr val="FF0000"/>
              </a:solidFill>
              <a:latin typeface="黑体" pitchFamily="49" charset="-122"/>
              <a:ea typeface="黑体" pitchFamily="49" charset="-122"/>
              <a:sym typeface="宋体" pitchFamily="2" charset="-122"/>
            </a:endParaRPr>
          </a:p>
        </p:txBody>
      </p:sp>
      <p:sp>
        <p:nvSpPr>
          <p:cNvPr id="18438" name="内容占位符 2">
            <a:extLst>
              <a:ext uri="{FF2B5EF4-FFF2-40B4-BE49-F238E27FC236}">
                <a16:creationId xmlns:a16="http://schemas.microsoft.com/office/drawing/2014/main" id="{A483132B-90B1-4B15-8CDE-B9059E8CA5B0}"/>
              </a:ext>
            </a:extLst>
          </p:cNvPr>
          <p:cNvSpPr>
            <a:spLocks noGrp="1"/>
          </p:cNvSpPr>
          <p:nvPr/>
        </p:nvSpPr>
        <p:spPr>
          <a:xfrm>
            <a:off x="1331119" y="3974307"/>
            <a:ext cx="5969794" cy="317897"/>
          </a:xfrm>
          <a:prstGeom prst="rect">
            <a:avLst/>
          </a:prstGeom>
          <a:noFill/>
          <a:ln>
            <a:solidFill>
              <a:srgbClr val="00B050"/>
            </a:solidFill>
            <a:miter lim="800000"/>
          </a:ln>
        </p:spPr>
        <p:txBody>
          <a:bodyPr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pitchFamily="2" charset="-122"/>
              </a:defRPr>
            </a:lvl5pPr>
          </a:lstStyle>
          <a:p>
            <a:r>
              <a:rPr lang="en-US" altLang="zh-CN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黑体" pitchFamily="49" charset="-122"/>
                <a:ea typeface="黑体" pitchFamily="49" charset="-122"/>
                <a:sym typeface="宋体" pitchFamily="2" charset="-122"/>
              </a:rPr>
              <a:t>3.</a:t>
            </a: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黑体" pitchFamily="49" charset="-122"/>
                <a:ea typeface="黑体" pitchFamily="49" charset="-122"/>
                <a:sym typeface="宋体" pitchFamily="2" charset="-122"/>
              </a:rPr>
              <a:t>玻璃板有两个面，前后两个面都成了像。</a:t>
            </a:r>
            <a:endParaRPr b="1">
              <a:solidFill>
                <a:srgbClr val="FF0000"/>
              </a:solidFill>
              <a:latin typeface="黑体" pitchFamily="49" charset="-122"/>
              <a:ea typeface="黑体" pitchFamily="49" charset="-122"/>
              <a:sym typeface="宋体" pitchFamily="2" charset="-122"/>
            </a:endParaRPr>
          </a:p>
        </p:txBody>
      </p:sp>
      <p:sp>
        <p:nvSpPr>
          <p:cNvPr id="18439" name="内容占位符 2">
            <a:extLst>
              <a:ext uri="{FF2B5EF4-FFF2-40B4-BE49-F238E27FC236}">
                <a16:creationId xmlns:a16="http://schemas.microsoft.com/office/drawing/2014/main" id="{BEA61786-17D7-4200-9EEC-A7D9E1E783F4}"/>
              </a:ext>
            </a:extLst>
          </p:cNvPr>
          <p:cNvSpPr>
            <a:spLocks noGrp="1"/>
          </p:cNvSpPr>
          <p:nvPr/>
        </p:nvSpPr>
        <p:spPr>
          <a:xfrm>
            <a:off x="1332310" y="4406503"/>
            <a:ext cx="5969794" cy="317897"/>
          </a:xfrm>
          <a:prstGeom prst="rect">
            <a:avLst/>
          </a:prstGeom>
          <a:noFill/>
          <a:ln>
            <a:solidFill>
              <a:srgbClr val="00B050"/>
            </a:solidFill>
            <a:miter lim="800000"/>
          </a:ln>
        </p:spPr>
        <p:txBody>
          <a:bodyPr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pitchFamily="2" charset="-122"/>
              </a:defRPr>
            </a:lvl5pPr>
          </a:lstStyle>
          <a:p>
            <a:r>
              <a:rPr lang="en-US" altLang="zh-CN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黑体" pitchFamily="49" charset="-122"/>
                <a:ea typeface="黑体" pitchFamily="49" charset="-122"/>
                <a:sym typeface="宋体" pitchFamily="2" charset="-122"/>
              </a:rPr>
              <a:t>4.</a:t>
            </a: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黑体" pitchFamily="49" charset="-122"/>
                <a:ea typeface="黑体" pitchFamily="49" charset="-122"/>
                <a:sym typeface="宋体" pitchFamily="2" charset="-122"/>
              </a:rPr>
              <a:t>当玻璃板与桌面不垂直时，像将不能竖直的落到桌面上。</a:t>
            </a:r>
            <a:endParaRPr b="1">
              <a:solidFill>
                <a:srgbClr val="FF0000"/>
              </a:solidFill>
              <a:latin typeface="黑体" pitchFamily="49" charset="-122"/>
              <a:ea typeface="黑体" pitchFamily="49" charset="-122"/>
              <a:sym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 animBg="1"/>
      <p:bldP spid="18437" grpId="0" animBg="1"/>
      <p:bldP spid="18438" grpId="0" animBg="1"/>
      <p:bldP spid="1843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内容占位符 2">
            <a:extLst>
              <a:ext uri="{FF2B5EF4-FFF2-40B4-BE49-F238E27FC236}">
                <a16:creationId xmlns:a16="http://schemas.microsoft.com/office/drawing/2014/main" id="{254EFF9A-19DA-433E-9230-ED7CEB23F0C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169194" y="33338"/>
            <a:ext cx="3957638" cy="391716"/>
          </a:xfrm>
          <a:extLs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marL="0" indent="0">
              <a:buNone/>
            </a:pPr>
            <a:r>
              <a:rPr lang="zh-CN" altLang="en-US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【二、平面镜成像的作图】</a:t>
            </a:r>
          </a:p>
          <a:p>
            <a:pPr marL="0" indent="0">
              <a:buNone/>
            </a:pPr>
            <a:endParaRPr lang="zh-CN" altLang="en-US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7411" name="内容占位符 2">
            <a:extLst>
              <a:ext uri="{FF2B5EF4-FFF2-40B4-BE49-F238E27FC236}">
                <a16:creationId xmlns:a16="http://schemas.microsoft.com/office/drawing/2014/main" id="{D955F8A2-421C-4704-BFF9-887EEF51CAC7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169194" y="682229"/>
            <a:ext cx="6573441" cy="703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CN" altLang="en-US" sz="2400" b="1">
                <a:solidFill>
                  <a:srgbClr val="3333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【读一读】</a:t>
            </a:r>
            <a:r>
              <a:rPr lang="zh-CN" altLang="en-US" b="1">
                <a:solidFill>
                  <a:srgbClr val="3333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阅读课本</a:t>
            </a:r>
            <a:r>
              <a:rPr lang="en-US" altLang="zh-CN" b="1">
                <a:solidFill>
                  <a:srgbClr val="3333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P67</a:t>
            </a:r>
            <a:r>
              <a:rPr lang="zh-CN" altLang="en-US" b="1">
                <a:solidFill>
                  <a:srgbClr val="3333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zh-CN" altLang="en-US" b="1">
                <a:latin typeface="楷体" panose="02010609060101010101" pitchFamily="49" charset="-122"/>
                <a:ea typeface="楷体" panose="02010609060101010101" pitchFamily="49" charset="-122"/>
              </a:rPr>
              <a:t>掌握利用</a:t>
            </a:r>
            <a:r>
              <a:rPr lang="zh-CN" altLang="en-US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对称法</a:t>
            </a:r>
            <a:r>
              <a:rPr lang="zh-CN" altLang="en-US" b="1">
                <a:latin typeface="楷体" panose="02010609060101010101" pitchFamily="49" charset="-122"/>
                <a:ea typeface="楷体" panose="02010609060101010101" pitchFamily="49" charset="-122"/>
              </a:rPr>
              <a:t>进行平面镜成像作图的方法；并掌握光学作图中的一些要求。</a:t>
            </a:r>
          </a:p>
        </p:txBody>
      </p:sp>
      <p:grpSp>
        <p:nvGrpSpPr>
          <p:cNvPr id="17412" name="组合 4">
            <a:extLst>
              <a:ext uri="{FF2B5EF4-FFF2-40B4-BE49-F238E27FC236}">
                <a16:creationId xmlns:a16="http://schemas.microsoft.com/office/drawing/2014/main" id="{24515877-13A0-42B1-A806-24D988AEC387}"/>
              </a:ext>
            </a:extLst>
          </p:cNvPr>
          <p:cNvGrpSpPr>
            <a:grpSpLocks/>
          </p:cNvGrpSpPr>
          <p:nvPr/>
        </p:nvGrpSpPr>
        <p:grpSpPr bwMode="auto">
          <a:xfrm>
            <a:off x="1278731" y="1707356"/>
            <a:ext cx="6463904" cy="1925241"/>
            <a:chOff x="286" y="3584"/>
            <a:chExt cx="13571" cy="4044"/>
          </a:xfrm>
        </p:grpSpPr>
        <p:pic>
          <p:nvPicPr>
            <p:cNvPr id="17413" name="图片 1">
              <a:extLst>
                <a:ext uri="{FF2B5EF4-FFF2-40B4-BE49-F238E27FC236}">
                  <a16:creationId xmlns:a16="http://schemas.microsoft.com/office/drawing/2014/main" id="{6B9E40EF-74BE-4D71-91CC-A638A1F4A91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" y="3584"/>
              <a:ext cx="6552" cy="4044"/>
            </a:xfrm>
            <a:prstGeom prst="rect">
              <a:avLst/>
            </a:prstGeom>
            <a:noFill/>
            <a:ln w="9525" algn="ctr">
              <a:solidFill>
                <a:srgbClr val="00B05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9461" name="内容占位符 2">
            <a:extLst>
              <a:ext uri="{FF2B5EF4-FFF2-40B4-BE49-F238E27FC236}">
                <a16:creationId xmlns:a16="http://schemas.microsoft.com/office/drawing/2014/main" id="{7B414D3E-D960-4187-914F-3A39F464F720}"/>
              </a:ext>
            </a:extLst>
          </p:cNvPr>
          <p:cNvSpPr>
            <a:spLocks noGrp="1"/>
          </p:cNvSpPr>
          <p:nvPr/>
        </p:nvSpPr>
        <p:spPr>
          <a:xfrm>
            <a:off x="1278732" y="4029075"/>
            <a:ext cx="4779169" cy="601266"/>
          </a:xfrm>
          <a:prstGeom prst="rect">
            <a:avLst/>
          </a:prstGeom>
          <a:noFill/>
          <a:ln>
            <a:solidFill>
              <a:srgbClr val="00B050"/>
            </a:solidFill>
            <a:miter lim="800000"/>
          </a:ln>
        </p:spPr>
        <p:txBody>
          <a:bodyPr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pitchFamily="2" charset="-122"/>
              </a:defRPr>
            </a:lvl5pPr>
          </a:lstStyle>
          <a:p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黑体" pitchFamily="49" charset="-122"/>
                <a:ea typeface="黑体" pitchFamily="49" charset="-122"/>
                <a:sym typeface="宋体" pitchFamily="2" charset="-122"/>
              </a:rPr>
              <a:t>想一想</a:t>
            </a: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楷体" pitchFamily="49" charset="-122"/>
                <a:ea typeface="楷体" pitchFamily="49" charset="-122"/>
                <a:sym typeface="宋体" pitchFamily="2" charset="-122"/>
              </a:rPr>
              <a:t>：</a:t>
            </a:r>
            <a:r>
              <a:rPr lang="en-US" altLang="zh-CN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楷体" pitchFamily="49" charset="-122"/>
                <a:ea typeface="楷体" pitchFamily="49" charset="-122"/>
                <a:sym typeface="宋体" pitchFamily="2" charset="-122"/>
              </a:rPr>
              <a:t>a.</a:t>
            </a: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楷体" pitchFamily="49" charset="-122"/>
                <a:ea typeface="楷体" pitchFamily="49" charset="-122"/>
                <a:sym typeface="宋体" pitchFamily="2" charset="-122"/>
              </a:rPr>
              <a:t>给出平面镜和像，你能画出物吗？</a:t>
            </a:r>
          </a:p>
          <a:p>
            <a:r>
              <a:rPr lang="en-US" altLang="zh-CN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楷体" pitchFamily="49" charset="-122"/>
                <a:ea typeface="楷体" pitchFamily="49" charset="-122"/>
                <a:sym typeface="宋体" pitchFamily="2" charset="-122"/>
              </a:rPr>
              <a:t>        b.</a:t>
            </a: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楷体" pitchFamily="49" charset="-122"/>
                <a:ea typeface="楷体" pitchFamily="49" charset="-122"/>
                <a:sym typeface="宋体" pitchFamily="2" charset="-122"/>
              </a:rPr>
              <a:t>给出像和物，你能画出平面镜吗？</a:t>
            </a:r>
            <a:endParaRPr b="1">
              <a:latin typeface="楷体" pitchFamily="49" charset="-122"/>
              <a:ea typeface="楷体" pitchFamily="49" charset="-122"/>
              <a:sym typeface="宋体" pitchFamily="2" charset="-122"/>
            </a:endParaRPr>
          </a:p>
        </p:txBody>
      </p:sp>
      <p:sp>
        <p:nvSpPr>
          <p:cNvPr id="17415" name="内容占位符 2">
            <a:extLst>
              <a:ext uri="{FF2B5EF4-FFF2-40B4-BE49-F238E27FC236}">
                <a16:creationId xmlns:a16="http://schemas.microsoft.com/office/drawing/2014/main" id="{31C102D3-B35D-4F4F-9D32-732ED716BBAF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0895410" y="4942285"/>
            <a:ext cx="7890272" cy="3645694"/>
          </a:xfrm>
          <a:prstGeom prst="rect">
            <a:avLst/>
          </a:prstGeom>
          <a:noFill/>
          <a:ln w="9525" algn="ctr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zh-CN" altLang="en-US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作图要求：</a:t>
            </a:r>
          </a:p>
          <a:p>
            <a:r>
              <a:rPr lang="en-US" altLang="zh-CN" b="1">
                <a:solidFill>
                  <a:srgbClr val="00B05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1.</a:t>
            </a:r>
            <a:r>
              <a:rPr lang="zh-CN" altLang="en-US" b="1">
                <a:solidFill>
                  <a:srgbClr val="00B05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直线必须要用</a:t>
            </a:r>
            <a:r>
              <a:rPr lang="zh-CN" altLang="en-US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直尺</a:t>
            </a:r>
            <a:r>
              <a:rPr lang="zh-CN" altLang="en-US" b="1">
                <a:solidFill>
                  <a:srgbClr val="00B05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画；</a:t>
            </a:r>
            <a:endParaRPr lang="en-US" altLang="zh-CN" b="1">
              <a:solidFill>
                <a:srgbClr val="00B05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b="1">
                <a:solidFill>
                  <a:srgbClr val="00B05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2.</a:t>
            </a:r>
            <a:r>
              <a:rPr lang="zh-CN" altLang="en-US" b="1">
                <a:solidFill>
                  <a:srgbClr val="00B05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物体、平面镜用</a:t>
            </a:r>
            <a:r>
              <a:rPr lang="zh-CN" altLang="en-US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实线</a:t>
            </a:r>
            <a:r>
              <a:rPr lang="zh-CN" altLang="en-US" b="1">
                <a:solidFill>
                  <a:srgbClr val="00B05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；</a:t>
            </a:r>
          </a:p>
          <a:p>
            <a:r>
              <a:rPr lang="en-US" altLang="zh-CN" b="1">
                <a:solidFill>
                  <a:srgbClr val="00B05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3.</a:t>
            </a:r>
            <a:r>
              <a:rPr lang="zh-CN" altLang="en-US" b="1">
                <a:solidFill>
                  <a:srgbClr val="00B05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虚像、辅助线用</a:t>
            </a:r>
            <a:r>
              <a:rPr lang="zh-CN" altLang="en-US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虚线</a:t>
            </a:r>
            <a:r>
              <a:rPr lang="zh-CN" altLang="en-US" b="1">
                <a:solidFill>
                  <a:srgbClr val="00B05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；</a:t>
            </a:r>
          </a:p>
          <a:p>
            <a:r>
              <a:rPr lang="en-US" altLang="zh-CN" b="1">
                <a:solidFill>
                  <a:srgbClr val="00B05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4.</a:t>
            </a:r>
            <a:r>
              <a:rPr lang="zh-CN" altLang="en-US" b="1">
                <a:solidFill>
                  <a:srgbClr val="00B05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作垂线要有</a:t>
            </a:r>
            <a:r>
              <a:rPr lang="zh-CN" altLang="en-US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垂直符号</a:t>
            </a:r>
            <a:r>
              <a:rPr lang="zh-CN" altLang="en-US" b="1">
                <a:solidFill>
                  <a:srgbClr val="00B05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等等。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内容占位符 2">
            <a:extLst>
              <a:ext uri="{FF2B5EF4-FFF2-40B4-BE49-F238E27FC236}">
                <a16:creationId xmlns:a16="http://schemas.microsoft.com/office/drawing/2014/main" id="{1F881E73-AB75-431D-AB10-6320A3988CB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169194" y="33338"/>
            <a:ext cx="3957638" cy="391716"/>
          </a:xfrm>
          <a:extLs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marL="0" indent="0">
              <a:buNone/>
            </a:pPr>
            <a:r>
              <a:rPr lang="zh-CN" altLang="en-US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【三、平面镜成像的应用】</a:t>
            </a:r>
          </a:p>
          <a:p>
            <a:pPr marL="0" indent="0">
              <a:buNone/>
            </a:pPr>
            <a:endParaRPr lang="zh-CN" altLang="en-US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0483" name="内容占位符 2">
            <a:extLst>
              <a:ext uri="{FF2B5EF4-FFF2-40B4-BE49-F238E27FC236}">
                <a16:creationId xmlns:a16="http://schemas.microsoft.com/office/drawing/2014/main" id="{212804EA-C4A0-4589-AC5F-C8F590565E86}"/>
              </a:ext>
            </a:extLst>
          </p:cNvPr>
          <p:cNvSpPr>
            <a:spLocks noGrp="1"/>
          </p:cNvSpPr>
          <p:nvPr/>
        </p:nvSpPr>
        <p:spPr>
          <a:xfrm>
            <a:off x="1169194" y="682229"/>
            <a:ext cx="6573441" cy="66794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pitchFamily="2" charset="-122"/>
              </a:defRPr>
            </a:lvl5pPr>
          </a:lstStyle>
          <a:p>
            <a:r>
              <a:rPr sz="24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333399"/>
                </a:solidFill>
                <a:latin typeface="黑体" pitchFamily="49" charset="-122"/>
                <a:ea typeface="黑体" pitchFamily="49" charset="-122"/>
                <a:sym typeface="Wingdings"/>
              </a:rPr>
              <a:t>【读一读】</a:t>
            </a: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333399"/>
                </a:solidFill>
                <a:latin typeface="楷体" pitchFamily="49" charset="-122"/>
                <a:ea typeface="楷体" pitchFamily="49" charset="-122"/>
                <a:sym typeface="Wingdings"/>
              </a:rPr>
              <a:t>阅读课本</a:t>
            </a:r>
            <a:r>
              <a:rPr lang="en-US" altLang="zh-CN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333399"/>
                </a:solidFill>
                <a:latin typeface="楷体" pitchFamily="49" charset="-122"/>
                <a:ea typeface="楷体" pitchFamily="49" charset="-122"/>
                <a:sym typeface="Wingdings"/>
              </a:rPr>
              <a:t>P68</a:t>
            </a: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333399"/>
                </a:solidFill>
                <a:latin typeface="楷体" pitchFamily="49" charset="-122"/>
                <a:ea typeface="楷体" pitchFamily="49" charset="-122"/>
                <a:sym typeface="Wingdings"/>
              </a:rPr>
              <a:t>，</a:t>
            </a: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楷体" pitchFamily="49" charset="-122"/>
                <a:ea typeface="楷体" pitchFamily="49" charset="-122"/>
                <a:sym typeface="Wingdings"/>
              </a:rPr>
              <a:t>了解平面镜成像的一些应用，以及</a:t>
            </a:r>
            <a:r>
              <a:rPr lang="en-US" altLang="zh-CN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楷体" pitchFamily="49" charset="-122"/>
                <a:ea typeface="楷体" pitchFamily="49" charset="-122"/>
                <a:sym typeface="Wingdings"/>
              </a:rPr>
              <a:t>“</a:t>
            </a: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楷体" pitchFamily="49" charset="-122"/>
                <a:ea typeface="楷体" pitchFamily="49" charset="-122"/>
                <a:sym typeface="Wingdings"/>
              </a:rPr>
              <a:t>光污染</a:t>
            </a:r>
            <a:r>
              <a:rPr lang="en-US" altLang="zh-CN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楷体" pitchFamily="49" charset="-122"/>
                <a:ea typeface="楷体" pitchFamily="49" charset="-122"/>
                <a:sym typeface="Wingdings"/>
              </a:rPr>
              <a:t>”</a:t>
            </a: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楷体" pitchFamily="49" charset="-122"/>
                <a:ea typeface="楷体" pitchFamily="49" charset="-122"/>
                <a:sym typeface="Wingdings"/>
              </a:rPr>
              <a:t>。</a:t>
            </a:r>
            <a:endParaRPr b="1">
              <a:latin typeface="楷体" pitchFamily="49" charset="-122"/>
              <a:ea typeface="楷体" pitchFamily="49" charset="-122"/>
            </a:endParaRPr>
          </a:p>
        </p:txBody>
      </p:sp>
      <p:grpSp>
        <p:nvGrpSpPr>
          <p:cNvPr id="18436" name="组合 5">
            <a:extLst>
              <a:ext uri="{FF2B5EF4-FFF2-40B4-BE49-F238E27FC236}">
                <a16:creationId xmlns:a16="http://schemas.microsoft.com/office/drawing/2014/main" id="{E2F8CA72-CDE1-484A-BEAC-ECB880A9D908}"/>
              </a:ext>
            </a:extLst>
          </p:cNvPr>
          <p:cNvGrpSpPr>
            <a:grpSpLocks/>
          </p:cNvGrpSpPr>
          <p:nvPr/>
        </p:nvGrpSpPr>
        <p:grpSpPr bwMode="auto">
          <a:xfrm>
            <a:off x="1601391" y="1469232"/>
            <a:ext cx="5699522" cy="3521869"/>
            <a:chOff x="736" y="3085"/>
            <a:chExt cx="11967" cy="7395"/>
          </a:xfrm>
        </p:grpSpPr>
        <p:pic>
          <p:nvPicPr>
            <p:cNvPr id="18437" name="图片 2" descr="18353479">
              <a:extLst>
                <a:ext uri="{FF2B5EF4-FFF2-40B4-BE49-F238E27FC236}">
                  <a16:creationId xmlns:a16="http://schemas.microsoft.com/office/drawing/2014/main" id="{4CFBA3B9-0F34-408B-8BF2-749ABF5CF62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6" y="3085"/>
              <a:ext cx="9871" cy="7395"/>
            </a:xfrm>
            <a:prstGeom prst="rect">
              <a:avLst/>
            </a:prstGeom>
            <a:noFill/>
            <a:ln w="9525" algn="ctr">
              <a:solidFill>
                <a:srgbClr val="00B05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8438" name="内容占位符 2">
            <a:extLst>
              <a:ext uri="{FF2B5EF4-FFF2-40B4-BE49-F238E27FC236}">
                <a16:creationId xmlns:a16="http://schemas.microsoft.com/office/drawing/2014/main" id="{91760194-5B0A-497C-8764-DA6860936B3E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6260366" y="5173266"/>
            <a:ext cx="1150144" cy="5804297"/>
          </a:xfrm>
          <a:prstGeom prst="rect">
            <a:avLst/>
          </a:prstGeom>
          <a:noFill/>
          <a:ln w="9525" algn="ctr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Tx/>
              <a:buNone/>
            </a:pPr>
            <a:r>
              <a:rPr lang="zh-CN" altLang="en-US" sz="2400" b="1">
                <a:solidFill>
                  <a:srgbClr val="00B050"/>
                </a:solidFill>
              </a:rPr>
              <a:t>扩大视觉空间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内容占位符 2">
            <a:extLst>
              <a:ext uri="{FF2B5EF4-FFF2-40B4-BE49-F238E27FC236}">
                <a16:creationId xmlns:a16="http://schemas.microsoft.com/office/drawing/2014/main" id="{986EB3F8-36C3-4869-856A-1817CA2A39D7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7110413" y="1808560"/>
            <a:ext cx="456010" cy="1525190"/>
          </a:xfrm>
          <a:prstGeom prst="rect">
            <a:avLst/>
          </a:prstGeom>
          <a:noFill/>
          <a:ln w="9525" algn="ctr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Tx/>
              <a:buNone/>
            </a:pPr>
            <a:r>
              <a:rPr lang="zh-CN" altLang="en-US" sz="2400" b="1">
                <a:solidFill>
                  <a:srgbClr val="00B050"/>
                </a:solidFill>
              </a:rPr>
              <a:t>口腔检查</a:t>
            </a:r>
            <a:endParaRPr lang="en-US" altLang="zh-CN" sz="2400" b="1">
              <a:solidFill>
                <a:srgbClr val="FF0000"/>
              </a:solidFill>
            </a:endParaRPr>
          </a:p>
        </p:txBody>
      </p:sp>
      <p:pic>
        <p:nvPicPr>
          <p:cNvPr id="19459" name="图片 102">
            <a:extLst>
              <a:ext uri="{FF2B5EF4-FFF2-40B4-BE49-F238E27FC236}">
                <a16:creationId xmlns:a16="http://schemas.microsoft.com/office/drawing/2014/main" id="{720F4E42-7FF9-49EC-BE94-482CA853A6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888" y="681038"/>
            <a:ext cx="5495925" cy="410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图片 104">
            <a:extLst>
              <a:ext uri="{FF2B5EF4-FFF2-40B4-BE49-F238E27FC236}">
                <a16:creationId xmlns:a16="http://schemas.microsoft.com/office/drawing/2014/main" id="{AB2018D8-4885-4078-883E-D3AEFBA92F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18000"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466" y="769144"/>
            <a:ext cx="5067300" cy="408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图片 105">
            <a:extLst>
              <a:ext uri="{FF2B5EF4-FFF2-40B4-BE49-F238E27FC236}">
                <a16:creationId xmlns:a16="http://schemas.microsoft.com/office/drawing/2014/main" id="{3433E75F-48A7-4CB3-ABB9-69D196608A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6000"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62" t="6796" r="23140" b="18079"/>
          <a:stretch>
            <a:fillRect/>
          </a:stretch>
        </p:blipFill>
        <p:spPr bwMode="auto">
          <a:xfrm>
            <a:off x="5436394" y="3112294"/>
            <a:ext cx="802481" cy="1515666"/>
          </a:xfrm>
          <a:prstGeom prst="rect">
            <a:avLst/>
          </a:prstGeom>
          <a:noFill/>
          <a:ln w="9525" algn="ctr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4" name="内容占位符 2">
            <a:extLst>
              <a:ext uri="{FF2B5EF4-FFF2-40B4-BE49-F238E27FC236}">
                <a16:creationId xmlns:a16="http://schemas.microsoft.com/office/drawing/2014/main" id="{B2F164A6-9D84-4910-B03C-98B131AD3CC2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6840141" y="1597819"/>
            <a:ext cx="416719" cy="2427685"/>
          </a:xfrm>
          <a:prstGeom prst="rect">
            <a:avLst/>
          </a:prstGeom>
          <a:noFill/>
          <a:ln w="9525" algn="ctr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Tx/>
              <a:buNone/>
            </a:pPr>
            <a:r>
              <a:rPr lang="zh-CN" altLang="en-US" sz="2400" b="1">
                <a:solidFill>
                  <a:srgbClr val="00B050"/>
                </a:solidFill>
              </a:rPr>
              <a:t>潜望镜</a:t>
            </a:r>
            <a:r>
              <a:rPr lang="zh-CN" altLang="en-US" sz="21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改变光路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图片 107">
            <a:extLst>
              <a:ext uri="{FF2B5EF4-FFF2-40B4-BE49-F238E27FC236}">
                <a16:creationId xmlns:a16="http://schemas.microsoft.com/office/drawing/2014/main" id="{A2154B05-9C66-49D1-A3D5-9C90C068C0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4235" y="611981"/>
            <a:ext cx="4988719" cy="421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内容占位符 2">
            <a:extLst>
              <a:ext uri="{FF2B5EF4-FFF2-40B4-BE49-F238E27FC236}">
                <a16:creationId xmlns:a16="http://schemas.microsoft.com/office/drawing/2014/main" id="{DB398187-04DC-4DC6-B900-ED4ECE62AA48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6786562" y="2139554"/>
            <a:ext cx="434579" cy="1164431"/>
          </a:xfrm>
          <a:prstGeom prst="rect">
            <a:avLst/>
          </a:prstGeom>
          <a:noFill/>
          <a:ln w="9525" algn="ctr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Tx/>
              <a:buNone/>
            </a:pPr>
            <a:r>
              <a:rPr lang="zh-CN" altLang="en-US" sz="2400" b="1">
                <a:solidFill>
                  <a:srgbClr val="00B050"/>
                </a:solidFill>
              </a:rPr>
              <a:t>光污染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5">
            <a:extLst>
              <a:ext uri="{FF2B5EF4-FFF2-40B4-BE49-F238E27FC236}">
                <a16:creationId xmlns:a16="http://schemas.microsoft.com/office/drawing/2014/main" id="{A5321F07-99B9-4257-AE4B-27F202C7FA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4673" y="33338"/>
            <a:ext cx="193000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24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【</a:t>
            </a:r>
            <a:r>
              <a:rPr lang="zh-CN" altLang="en-US" sz="24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随堂练习</a:t>
            </a:r>
            <a:r>
              <a:rPr lang="en-US" altLang="zh-CN" sz="24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】</a:t>
            </a:r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CD4451B8-278A-4465-BF68-9822C9B5C4AF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547813" y="1209780"/>
            <a:ext cx="5562600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>
                <a:srgbClr val="FFFFFF"/>
              </a:buClr>
              <a:buFontTx/>
              <a:buNone/>
            </a:pPr>
            <a:r>
              <a:rPr lang="en-US" altLang="zh-CN" sz="2100" b="1">
                <a:latin typeface="楷体" panose="02010609060101010101" pitchFamily="49" charset="-122"/>
                <a:ea typeface="楷体" panose="02010609060101010101" pitchFamily="49" charset="-122"/>
              </a:rPr>
              <a:t>1.</a:t>
            </a:r>
            <a:r>
              <a:rPr lang="zh-CN" altLang="en-US" sz="2100" b="1">
                <a:latin typeface="楷体" panose="02010609060101010101" pitchFamily="49" charset="-122"/>
                <a:ea typeface="楷体" panose="02010609060101010101" pitchFamily="49" charset="-122"/>
              </a:rPr>
              <a:t>身高</a:t>
            </a:r>
            <a:r>
              <a:rPr lang="en-US" altLang="zh-CN" sz="2100" b="1">
                <a:latin typeface="楷体" panose="02010609060101010101" pitchFamily="49" charset="-122"/>
                <a:ea typeface="楷体" panose="02010609060101010101" pitchFamily="49" charset="-122"/>
              </a:rPr>
              <a:t>1.8m</a:t>
            </a:r>
            <a:r>
              <a:rPr lang="zh-CN" altLang="en-US" sz="2100" b="1">
                <a:latin typeface="楷体" panose="02010609060101010101" pitchFamily="49" charset="-122"/>
                <a:ea typeface="楷体" panose="02010609060101010101" pitchFamily="49" charset="-122"/>
              </a:rPr>
              <a:t>高的人站在平面镜前，距镜面</a:t>
            </a:r>
            <a:r>
              <a:rPr lang="en-US" altLang="zh-CN" sz="2100" b="1">
                <a:latin typeface="楷体" panose="02010609060101010101" pitchFamily="49" charset="-122"/>
                <a:ea typeface="楷体" panose="02010609060101010101" pitchFamily="49" charset="-122"/>
              </a:rPr>
              <a:t>0.5m</a:t>
            </a:r>
            <a:r>
              <a:rPr lang="zh-CN" altLang="en-US" sz="2100" b="1">
                <a:latin typeface="楷体" panose="02010609060101010101" pitchFamily="49" charset="-122"/>
                <a:ea typeface="楷体" panose="02010609060101010101" pitchFamily="49" charset="-122"/>
              </a:rPr>
              <a:t>，他在镜中的像高</a:t>
            </a:r>
            <a:r>
              <a:rPr lang="en-US" altLang="zh-CN" sz="2100" b="1" u="sng">
                <a:latin typeface="楷体" panose="02010609060101010101" pitchFamily="49" charset="-122"/>
                <a:ea typeface="楷体" panose="02010609060101010101" pitchFamily="49" charset="-122"/>
              </a:rPr>
              <a:t>      </a:t>
            </a:r>
            <a:r>
              <a:rPr lang="en-US" altLang="zh-CN" sz="2100" b="1">
                <a:latin typeface="楷体" panose="02010609060101010101" pitchFamily="49" charset="-122"/>
                <a:ea typeface="楷体" panose="02010609060101010101" pitchFamily="49" charset="-122"/>
              </a:rPr>
              <a:t>m.</a:t>
            </a:r>
            <a:r>
              <a:rPr lang="zh-CN" altLang="en-US" sz="2100" b="1">
                <a:latin typeface="楷体" panose="02010609060101010101" pitchFamily="49" charset="-122"/>
                <a:ea typeface="楷体" panose="02010609060101010101" pitchFamily="49" charset="-122"/>
              </a:rPr>
              <a:t>当他后退</a:t>
            </a:r>
            <a:r>
              <a:rPr lang="en-US" altLang="zh-CN" sz="2100" b="1">
                <a:latin typeface="楷体" panose="02010609060101010101" pitchFamily="49" charset="-122"/>
                <a:ea typeface="楷体" panose="02010609060101010101" pitchFamily="49" charset="-122"/>
              </a:rPr>
              <a:t>0.5m</a:t>
            </a:r>
            <a:r>
              <a:rPr lang="zh-CN" altLang="en-US" sz="2100" b="1">
                <a:latin typeface="楷体" panose="02010609060101010101" pitchFamily="49" charset="-122"/>
                <a:ea typeface="楷体" panose="02010609060101010101" pitchFamily="49" charset="-122"/>
              </a:rPr>
              <a:t>时，他在镜中的像高</a:t>
            </a:r>
            <a:r>
              <a:rPr lang="en-US" altLang="zh-CN" sz="2100" b="1" u="sng">
                <a:latin typeface="楷体" panose="02010609060101010101" pitchFamily="49" charset="-122"/>
                <a:ea typeface="楷体" panose="02010609060101010101" pitchFamily="49" charset="-122"/>
              </a:rPr>
              <a:t>     </a:t>
            </a:r>
            <a:r>
              <a:rPr lang="en-US" altLang="zh-CN" sz="2100" b="1">
                <a:latin typeface="楷体" panose="02010609060101010101" pitchFamily="49" charset="-122"/>
                <a:ea typeface="楷体" panose="02010609060101010101" pitchFamily="49" charset="-122"/>
              </a:rPr>
              <a:t>m</a:t>
            </a:r>
            <a:r>
              <a:rPr lang="zh-CN" altLang="en-US" sz="2100" b="1">
                <a:latin typeface="楷体" panose="02010609060101010101" pitchFamily="49" charset="-122"/>
                <a:ea typeface="楷体" panose="02010609060101010101" pitchFamily="49" charset="-122"/>
              </a:rPr>
              <a:t>，像距人</a:t>
            </a:r>
            <a:r>
              <a:rPr lang="en-US" altLang="zh-CN" sz="2100" b="1" u="sng">
                <a:latin typeface="楷体" panose="02010609060101010101" pitchFamily="49" charset="-122"/>
                <a:ea typeface="楷体" panose="02010609060101010101" pitchFamily="49" charset="-122"/>
              </a:rPr>
              <a:t>     </a:t>
            </a:r>
            <a:r>
              <a:rPr lang="en-US" altLang="zh-CN" sz="2100" b="1">
                <a:latin typeface="楷体" panose="02010609060101010101" pitchFamily="49" charset="-122"/>
                <a:ea typeface="楷体" panose="02010609060101010101" pitchFamily="49" charset="-122"/>
              </a:rPr>
              <a:t>m.</a:t>
            </a:r>
          </a:p>
        </p:txBody>
      </p:sp>
      <p:sp>
        <p:nvSpPr>
          <p:cNvPr id="22532" name="Rectangle 2">
            <a:extLst>
              <a:ext uri="{FF2B5EF4-FFF2-40B4-BE49-F238E27FC236}">
                <a16:creationId xmlns:a16="http://schemas.microsoft.com/office/drawing/2014/main" id="{6457EA6F-802B-451A-80E3-BDFABE806C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7813" y="3099302"/>
            <a:ext cx="5675710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2100" b="1">
                <a:latin typeface="楷体" panose="02010609060101010101" pitchFamily="49" charset="-122"/>
                <a:ea typeface="楷体" panose="02010609060101010101" pitchFamily="49" charset="-122"/>
              </a:rPr>
              <a:t>2.</a:t>
            </a:r>
            <a:r>
              <a:rPr lang="zh-CN" altLang="en-US" sz="2100" b="1">
                <a:latin typeface="楷体" panose="02010609060101010101" pitchFamily="49" charset="-122"/>
                <a:ea typeface="楷体" panose="02010609060101010101" pitchFamily="49" charset="-122"/>
              </a:rPr>
              <a:t>舞蹈演员在练功时，当她远离平面镜时，她在镜中的像将</a:t>
            </a:r>
            <a:r>
              <a:rPr lang="en-US" altLang="zh-CN" sz="2100" b="1">
                <a:latin typeface="楷体" panose="02010609060101010101" pitchFamily="49" charset="-122"/>
                <a:ea typeface="楷体" panose="02010609060101010101" pitchFamily="49" charset="-122"/>
              </a:rPr>
              <a:t>(    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2100" b="1">
                <a:latin typeface="楷体" panose="02010609060101010101" pitchFamily="49" charset="-122"/>
                <a:ea typeface="楷体" panose="02010609060101010101" pitchFamily="49" charset="-122"/>
              </a:rPr>
              <a:t>A.</a:t>
            </a:r>
            <a:r>
              <a:rPr lang="zh-CN" altLang="en-US" sz="2100" b="1">
                <a:latin typeface="楷体" panose="02010609060101010101" pitchFamily="49" charset="-122"/>
                <a:ea typeface="楷体" panose="02010609060101010101" pitchFamily="49" charset="-122"/>
              </a:rPr>
              <a:t>变大   </a:t>
            </a:r>
            <a:r>
              <a:rPr lang="en-US" altLang="zh-CN" sz="2100" b="1">
                <a:latin typeface="楷体" panose="02010609060101010101" pitchFamily="49" charset="-122"/>
                <a:ea typeface="楷体" panose="02010609060101010101" pitchFamily="49" charset="-122"/>
              </a:rPr>
              <a:t>B.</a:t>
            </a:r>
            <a:r>
              <a:rPr lang="zh-CN" altLang="en-US" sz="2100" b="1">
                <a:latin typeface="楷体" panose="02010609060101010101" pitchFamily="49" charset="-122"/>
                <a:ea typeface="楷体" panose="02010609060101010101" pitchFamily="49" charset="-122"/>
              </a:rPr>
              <a:t>变小    </a:t>
            </a:r>
            <a:r>
              <a:rPr lang="en-US" altLang="zh-CN" sz="2100" b="1">
                <a:latin typeface="楷体" panose="02010609060101010101" pitchFamily="49" charset="-122"/>
                <a:ea typeface="楷体" panose="02010609060101010101" pitchFamily="49" charset="-122"/>
              </a:rPr>
              <a:t>C.</a:t>
            </a:r>
            <a:r>
              <a:rPr lang="zh-CN" altLang="en-US" sz="2100" b="1">
                <a:latin typeface="楷体" panose="02010609060101010101" pitchFamily="49" charset="-122"/>
                <a:ea typeface="楷体" panose="02010609060101010101" pitchFamily="49" charset="-122"/>
              </a:rPr>
              <a:t>不变   </a:t>
            </a:r>
            <a:r>
              <a:rPr lang="en-US" altLang="zh-CN" sz="2100" b="1">
                <a:latin typeface="楷体" panose="02010609060101010101" pitchFamily="49" charset="-122"/>
                <a:ea typeface="楷体" panose="02010609060101010101" pitchFamily="49" charset="-122"/>
              </a:rPr>
              <a:t>D.</a:t>
            </a:r>
            <a:r>
              <a:rPr lang="zh-CN" altLang="en-US" sz="2100" b="1">
                <a:latin typeface="楷体" panose="02010609060101010101" pitchFamily="49" charset="-122"/>
                <a:ea typeface="楷体" panose="02010609060101010101" pitchFamily="49" charset="-122"/>
              </a:rPr>
              <a:t>无法判断</a:t>
            </a:r>
          </a:p>
        </p:txBody>
      </p:sp>
      <p:sp>
        <p:nvSpPr>
          <p:cNvPr id="24581" name="Text Box 6">
            <a:extLst>
              <a:ext uri="{FF2B5EF4-FFF2-40B4-BE49-F238E27FC236}">
                <a16:creationId xmlns:a16="http://schemas.microsoft.com/office/drawing/2014/main" id="{F74ECF65-DAD1-45BD-8B3D-C6B50AD3AEFA}"/>
              </a:ext>
            </a:extLst>
          </p:cNvPr>
          <p:cNvSpPr/>
          <p:nvPr/>
        </p:nvSpPr>
        <p:spPr>
          <a:xfrm>
            <a:off x="3276600" y="1869281"/>
            <a:ext cx="563166" cy="415498"/>
          </a:xfrm>
          <a:prstGeom prst="rect">
            <a:avLst/>
          </a:prstGeom>
          <a:noFill/>
          <a:ln w="12700">
            <a:noFill/>
            <a:miter lim="800000"/>
          </a:ln>
        </p:spPr>
        <p:txBody>
          <a:bodyPr>
            <a:spAutoFit/>
          </a:bodyPr>
          <a:lstStyle>
            <a:lvl1pPr marL="34290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en-US" altLang="zh-CN"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pitchFamily="18" charset="0"/>
                <a:sym typeface="Wingdings"/>
              </a:rPr>
              <a:t>1.8</a:t>
            </a:r>
            <a:endParaRPr lang="en-US" altLang="zh-CN" sz="21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582" name="Text Box 4">
            <a:extLst>
              <a:ext uri="{FF2B5EF4-FFF2-40B4-BE49-F238E27FC236}">
                <a16:creationId xmlns:a16="http://schemas.microsoft.com/office/drawing/2014/main" id="{CB1A9A8C-5F97-4BAE-B38B-06457CC03741}"/>
              </a:ext>
            </a:extLst>
          </p:cNvPr>
          <p:cNvSpPr/>
          <p:nvPr/>
        </p:nvSpPr>
        <p:spPr>
          <a:xfrm>
            <a:off x="3545682" y="1545431"/>
            <a:ext cx="773906" cy="415498"/>
          </a:xfrm>
          <a:prstGeom prst="rect">
            <a:avLst/>
          </a:prstGeom>
          <a:noFill/>
          <a:ln w="12700">
            <a:noFill/>
            <a:miter lim="800000"/>
          </a:ln>
        </p:spPr>
        <p:txBody>
          <a:bodyPr>
            <a:spAutoFit/>
          </a:bodyPr>
          <a:lstStyle>
            <a:lvl1pPr marL="34290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en-US" altLang="zh-CN"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pitchFamily="18" charset="0"/>
                <a:sym typeface="Wingdings"/>
              </a:rPr>
              <a:t>1.8</a:t>
            </a:r>
            <a:endParaRPr lang="en-US" altLang="zh-CN" sz="21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583" name="Text Box 8">
            <a:extLst>
              <a:ext uri="{FF2B5EF4-FFF2-40B4-BE49-F238E27FC236}">
                <a16:creationId xmlns:a16="http://schemas.microsoft.com/office/drawing/2014/main" id="{51766684-ED46-44AC-AA67-B0FC46D1B305}"/>
              </a:ext>
            </a:extLst>
          </p:cNvPr>
          <p:cNvSpPr/>
          <p:nvPr/>
        </p:nvSpPr>
        <p:spPr>
          <a:xfrm>
            <a:off x="5328047" y="1869281"/>
            <a:ext cx="322659" cy="415498"/>
          </a:xfrm>
          <a:prstGeom prst="rect">
            <a:avLst/>
          </a:prstGeom>
          <a:noFill/>
          <a:ln w="12700">
            <a:noFill/>
            <a:miter lim="800000"/>
          </a:ln>
        </p:spPr>
        <p:txBody>
          <a:bodyPr>
            <a:spAutoFit/>
          </a:bodyPr>
          <a:lstStyle>
            <a:lvl1pPr marL="34290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en-US" altLang="zh-CN"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pitchFamily="18" charset="0"/>
                <a:sym typeface="Wingdings"/>
              </a:rPr>
              <a:t>2</a:t>
            </a:r>
            <a:endParaRPr lang="en-US" altLang="zh-CN" sz="21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584" name="Text Box 8">
            <a:extLst>
              <a:ext uri="{FF2B5EF4-FFF2-40B4-BE49-F238E27FC236}">
                <a16:creationId xmlns:a16="http://schemas.microsoft.com/office/drawing/2014/main" id="{56F73F66-71F0-4D78-8D98-59D9CEFEE7E0}"/>
              </a:ext>
            </a:extLst>
          </p:cNvPr>
          <p:cNvSpPr/>
          <p:nvPr/>
        </p:nvSpPr>
        <p:spPr>
          <a:xfrm>
            <a:off x="3449241" y="3436144"/>
            <a:ext cx="322659" cy="415498"/>
          </a:xfrm>
          <a:prstGeom prst="rect">
            <a:avLst/>
          </a:prstGeom>
          <a:noFill/>
          <a:ln w="12700">
            <a:noFill/>
            <a:miter lim="800000"/>
          </a:ln>
        </p:spPr>
        <p:txBody>
          <a:bodyPr>
            <a:spAutoFit/>
          </a:bodyPr>
          <a:lstStyle>
            <a:lvl1pPr marL="34290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en-US" altLang="zh-CN"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pitchFamily="18" charset="0"/>
                <a:sym typeface="Wingdings"/>
              </a:rPr>
              <a:t>C</a:t>
            </a:r>
            <a:endParaRPr lang="en-US" altLang="zh-CN" sz="21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5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5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1" grpId="0" animBg="1"/>
      <p:bldP spid="24582" grpId="0" animBg="1"/>
      <p:bldP spid="24583" grpId="0" animBg="1"/>
      <p:bldP spid="2458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0">
            <a:extLst>
              <a:ext uri="{FF2B5EF4-FFF2-40B4-BE49-F238E27FC236}">
                <a16:creationId xmlns:a16="http://schemas.microsoft.com/office/drawing/2014/main" id="{D66D1911-A9C8-4417-8C80-71D90E4DD5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2582" y="1369234"/>
            <a:ext cx="4860131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2100" b="1">
                <a:latin typeface="楷体" panose="02010609060101010101" pitchFamily="49" charset="-122"/>
                <a:ea typeface="楷体" panose="02010609060101010101" pitchFamily="49" charset="-122"/>
              </a:rPr>
              <a:t>3.</a:t>
            </a:r>
            <a:r>
              <a:rPr lang="zh-CN" altLang="en-US" sz="2100" b="1">
                <a:latin typeface="楷体" panose="02010609060101010101" pitchFamily="49" charset="-122"/>
                <a:ea typeface="楷体" panose="02010609060101010101" pitchFamily="49" charset="-122"/>
              </a:rPr>
              <a:t>选出猫咪在平面镜中所处的正确的像。</a:t>
            </a:r>
          </a:p>
        </p:txBody>
      </p:sp>
      <p:grpSp>
        <p:nvGrpSpPr>
          <p:cNvPr id="23555" name="Group 23">
            <a:extLst>
              <a:ext uri="{FF2B5EF4-FFF2-40B4-BE49-F238E27FC236}">
                <a16:creationId xmlns:a16="http://schemas.microsoft.com/office/drawing/2014/main" id="{4D30F6C7-CC9B-47E4-8C17-CAA5BE7920A2}"/>
              </a:ext>
            </a:extLst>
          </p:cNvPr>
          <p:cNvGrpSpPr>
            <a:grpSpLocks/>
          </p:cNvGrpSpPr>
          <p:nvPr/>
        </p:nvGrpSpPr>
        <p:grpSpPr bwMode="auto">
          <a:xfrm>
            <a:off x="1532335" y="1976438"/>
            <a:ext cx="6146006" cy="1997869"/>
            <a:chOff x="780" y="1933"/>
            <a:chExt cx="4232" cy="923"/>
          </a:xfrm>
        </p:grpSpPr>
        <p:pic>
          <p:nvPicPr>
            <p:cNvPr id="23556" name="Picture 4" descr="00 副本">
              <a:extLst>
                <a:ext uri="{FF2B5EF4-FFF2-40B4-BE49-F238E27FC236}">
                  <a16:creationId xmlns:a16="http://schemas.microsoft.com/office/drawing/2014/main" id="{8D88B844-14EE-4D9F-8587-375AAFCC49E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0" y="1958"/>
              <a:ext cx="817" cy="8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57" name="Picture 5" descr="1 副本">
              <a:extLst>
                <a:ext uri="{FF2B5EF4-FFF2-40B4-BE49-F238E27FC236}">
                  <a16:creationId xmlns:a16="http://schemas.microsoft.com/office/drawing/2014/main" id="{4C2C9F9B-B63E-4A82-82DD-E9798EB0EBC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9" y="1933"/>
              <a:ext cx="907" cy="9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58" name="Picture 6" descr="3">
              <a:extLst>
                <a:ext uri="{FF2B5EF4-FFF2-40B4-BE49-F238E27FC236}">
                  <a16:creationId xmlns:a16="http://schemas.microsoft.com/office/drawing/2014/main" id="{FA475E8D-93D4-4C97-9FF8-5D7131AC9EE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62"/>
            <a:stretch>
              <a:fillRect/>
            </a:stretch>
          </p:blipFill>
          <p:spPr bwMode="auto">
            <a:xfrm>
              <a:off x="3355" y="1957"/>
              <a:ext cx="817" cy="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59" name="Picture 7" descr="4">
              <a:extLst>
                <a:ext uri="{FF2B5EF4-FFF2-40B4-BE49-F238E27FC236}">
                  <a16:creationId xmlns:a16="http://schemas.microsoft.com/office/drawing/2014/main" id="{589A39EB-E79E-4D26-B5F9-1316D877BFF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63"/>
            <a:stretch>
              <a:fillRect/>
            </a:stretch>
          </p:blipFill>
          <p:spPr bwMode="auto">
            <a:xfrm>
              <a:off x="4150" y="1965"/>
              <a:ext cx="862" cy="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60" name="Picture 8" descr="2 副本">
              <a:extLst>
                <a:ext uri="{FF2B5EF4-FFF2-40B4-BE49-F238E27FC236}">
                  <a16:creationId xmlns:a16="http://schemas.microsoft.com/office/drawing/2014/main" id="{3185E6CB-9591-4D4A-A601-27238D0C085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"/>
            <a:stretch>
              <a:fillRect/>
            </a:stretch>
          </p:blipFill>
          <p:spPr bwMode="auto">
            <a:xfrm>
              <a:off x="2530" y="1949"/>
              <a:ext cx="849" cy="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5604" name="Text Box 29">
            <a:extLst>
              <a:ext uri="{FF2B5EF4-FFF2-40B4-BE49-F238E27FC236}">
                <a16:creationId xmlns:a16="http://schemas.microsoft.com/office/drawing/2014/main" id="{108F87DD-C2BA-49EE-8C84-124DFADD73AD}"/>
              </a:ext>
            </a:extLst>
          </p:cNvPr>
          <p:cNvSpPr/>
          <p:nvPr/>
        </p:nvSpPr>
        <p:spPr>
          <a:xfrm>
            <a:off x="6516291" y="1335882"/>
            <a:ext cx="377428" cy="507831"/>
          </a:xfrm>
          <a:prstGeom prst="rect">
            <a:avLst/>
          </a:prstGeom>
          <a:noFill/>
          <a:ln w="12700">
            <a:noFill/>
            <a:miter lim="800000"/>
          </a:ln>
        </p:spPr>
        <p:txBody>
          <a:bodyPr>
            <a:spAutoFit/>
          </a:bodyPr>
          <a:lstStyle>
            <a:lvl1pPr marL="34290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50000"/>
              </a:spcBef>
              <a:buNone/>
            </a:pPr>
            <a:r>
              <a:rPr lang="en-US" altLang="zh-CN" sz="27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C</a:t>
            </a:r>
            <a:endParaRPr lang="en-US" altLang="zh-CN" sz="27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>
            <a:extLst>
              <a:ext uri="{FF2B5EF4-FFF2-40B4-BE49-F238E27FC236}">
                <a16:creationId xmlns:a16="http://schemas.microsoft.com/office/drawing/2014/main" id="{5A3D61B1-A13D-46F0-8180-51713A6432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1391" y="1204422"/>
            <a:ext cx="5779294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2100" b="1">
                <a:latin typeface="楷体" panose="02010609060101010101" pitchFamily="49" charset="-122"/>
                <a:ea typeface="楷体" panose="02010609060101010101" pitchFamily="49" charset="-122"/>
              </a:rPr>
              <a:t>4.</a:t>
            </a:r>
            <a:r>
              <a:rPr lang="zh-CN" altLang="en-US" sz="2100" b="1">
                <a:latin typeface="楷体" panose="02010609060101010101" pitchFamily="49" charset="-122"/>
                <a:ea typeface="楷体" panose="02010609060101010101" pitchFamily="49" charset="-122"/>
              </a:rPr>
              <a:t>检查视力时，视力表放在被测者头部的后上方，被测者识别对面墙上镜子里的像。视力表在镜中的像与被测者相距多远？</a:t>
            </a:r>
          </a:p>
        </p:txBody>
      </p:sp>
      <p:pic>
        <p:nvPicPr>
          <p:cNvPr id="24579" name="Picture 3" descr="图像-02">
            <a:extLst>
              <a:ext uri="{FF2B5EF4-FFF2-40B4-BE49-F238E27FC236}">
                <a16:creationId xmlns:a16="http://schemas.microsoft.com/office/drawing/2014/main" id="{9FD42298-888C-4391-9ACA-B4EC34F586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5785" y="2440782"/>
            <a:ext cx="3833813" cy="234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标题 3073">
            <a:extLst>
              <a:ext uri="{FF2B5EF4-FFF2-40B4-BE49-F238E27FC236}">
                <a16:creationId xmlns:a16="http://schemas.microsoft.com/office/drawing/2014/main" id="{C78FA4BF-05F1-4B6A-98AC-FC49C4D94B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1113" y="1173957"/>
            <a:ext cx="6355556" cy="2384822"/>
          </a:xfrm>
        </p:spPr>
        <p:txBody>
          <a:bodyPr anchor="ctr"/>
          <a:lstStyle/>
          <a:p>
            <a:pPr algn="l">
              <a:buSzTx/>
            </a:pPr>
            <a:r>
              <a:rPr lang="en-US" altLang="zh-CN" sz="2700" b="1" noProof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gradFill flip="none" rotWithShape="0"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ang="0" scaled="0"/>
                  <a:tileRect l="-100000" t="-100000"/>
                </a:gra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Wingdings"/>
              </a:rPr>
              <a:t>    </a:t>
            </a:r>
            <a:r>
              <a:rPr lang="zh-CN" altLang="en-US" sz="2700" b="1" noProof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gradFill flip="none" rotWithShape="0"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ang="0" scaled="0"/>
                  <a:tileRect l="-100000" t="-100000"/>
                </a:gra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Wingdings"/>
              </a:rPr>
              <a:t>生活中常用的镜子</a:t>
            </a:r>
            <a:r>
              <a:rPr lang="zh-CN" altLang="en-US" sz="2700" b="1" noProof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Wingdings"/>
              </a:rPr>
              <a:t>表面是平的</a:t>
            </a:r>
            <a:r>
              <a:rPr lang="zh-CN" altLang="en-US" sz="2700" b="1" noProof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gradFill flip="none" rotWithShape="0"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ang="0" scaled="0"/>
                  <a:tileRect l="-100000" t="-100000"/>
                </a:gra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Wingdings"/>
              </a:rPr>
              <a:t>，叫作</a:t>
            </a:r>
            <a:r>
              <a:rPr lang="zh-CN" altLang="en-US" sz="2700" b="1" noProof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Wingdings"/>
              </a:rPr>
              <a:t>平面镜</a:t>
            </a:r>
            <a:r>
              <a:rPr lang="zh-CN" altLang="en-US" sz="2700" b="1" noProof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gradFill flip="none" rotWithShape="0"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ang="0" scaled="0"/>
                  <a:tileRect l="-100000" t="-100000"/>
                </a:gra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Wingdings"/>
              </a:rPr>
              <a:t>；照镜子时，我们可以从平面镜中观察到我们的像；</a:t>
            </a:r>
            <a:br>
              <a:rPr lang="zh-CN" altLang="en-US" sz="2700" b="1" noProof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gradFill flip="none" rotWithShape="0"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ang="0" scaled="0"/>
                  <a:tileRect l="-100000" t="-100000"/>
                </a:gra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Wingdings"/>
              </a:rPr>
            </a:br>
            <a:r>
              <a:rPr lang="zh-CN" altLang="en-US" sz="2700" b="1" noProof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gradFill flip="none" rotWithShape="0"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ang="0" scaled="0"/>
                  <a:tileRect l="-100000" t="-100000"/>
                </a:gra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Wingdings"/>
              </a:rPr>
              <a:t> </a:t>
            </a:r>
            <a:r>
              <a:rPr lang="en-US" altLang="zh-CN" sz="2700" b="1" noProof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gradFill flip="none" rotWithShape="0"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ang="0" scaled="0"/>
                  <a:tileRect l="-100000" t="-100000"/>
                </a:gra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Wingdings"/>
              </a:rPr>
              <a:t>   </a:t>
            </a:r>
            <a:r>
              <a:rPr lang="zh-CN" altLang="en-US" sz="2700" b="1" noProof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gradFill flip="none" rotWithShape="0"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ang="0" scaled="0"/>
                  <a:tileRect l="-100000" t="-100000"/>
                </a:gra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Wingdings"/>
              </a:rPr>
              <a:t>那么，平面镜所成的像有何</a:t>
            </a:r>
            <a:r>
              <a:rPr lang="zh-CN" altLang="en-US" sz="2700" b="1" noProof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Wingdings"/>
              </a:rPr>
              <a:t>特点</a:t>
            </a:r>
            <a:r>
              <a:rPr lang="zh-CN" altLang="en-US" sz="2700" b="1" noProof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gradFill flip="none" rotWithShape="0"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ang="0" scaled="0"/>
                  <a:tileRect l="-100000" t="-100000"/>
                </a:gra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Wingdings"/>
              </a:rPr>
              <a:t>呢？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3">
            <a:extLst>
              <a:ext uri="{FF2B5EF4-FFF2-40B4-BE49-F238E27FC236}">
                <a16:creationId xmlns:a16="http://schemas.microsoft.com/office/drawing/2014/main" id="{F73291C2-7A38-4C36-BF91-3DB25BB642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7813" y="1205017"/>
            <a:ext cx="5794772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2100" b="1">
                <a:latin typeface="楷体" panose="02010609060101010101" pitchFamily="49" charset="-122"/>
                <a:ea typeface="楷体" panose="02010609060101010101" pitchFamily="49" charset="-122"/>
              </a:rPr>
              <a:t>5.</a:t>
            </a:r>
            <a:r>
              <a:rPr lang="zh-CN" altLang="zh-CN" sz="2100" b="1">
                <a:latin typeface="楷体" panose="02010609060101010101" pitchFamily="49" charset="-122"/>
                <a:ea typeface="楷体" panose="02010609060101010101" pitchFamily="49" charset="-122"/>
              </a:rPr>
              <a:t>一只挂在墙面上的钟，其指针位置如图所示，我们在挂在另一面墙上的平面镜中看到的像指示的时间是（ </a:t>
            </a:r>
            <a:r>
              <a:rPr lang="zh-CN" altLang="en-US" sz="2100" b="1"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r>
              <a:rPr lang="zh-CN" altLang="zh-CN" sz="2100" b="1"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</a:p>
        </p:txBody>
      </p:sp>
      <p:sp>
        <p:nvSpPr>
          <p:cNvPr id="25603" name="Text Box 4">
            <a:extLst>
              <a:ext uri="{FF2B5EF4-FFF2-40B4-BE49-F238E27FC236}">
                <a16:creationId xmlns:a16="http://schemas.microsoft.com/office/drawing/2014/main" id="{CC9A6A45-3B8B-4DB2-8BF8-4E47B901A9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9738" y="2356262"/>
            <a:ext cx="1703785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2100" b="1">
                <a:latin typeface="楷体_GB2312" charset="-122"/>
                <a:ea typeface="楷体_GB2312" charset="-122"/>
              </a:rPr>
              <a:t>A</a:t>
            </a:r>
            <a:r>
              <a:rPr lang="zh-CN" altLang="zh-CN" sz="2100" b="1">
                <a:latin typeface="楷体_GB2312" charset="-122"/>
                <a:ea typeface="楷体_GB2312" charset="-122"/>
              </a:rPr>
              <a:t>、</a:t>
            </a:r>
            <a:r>
              <a:rPr lang="en-US" altLang="zh-CN" sz="2100" b="1">
                <a:latin typeface="楷体_GB2312" charset="-122"/>
                <a:ea typeface="楷体_GB2312" charset="-122"/>
              </a:rPr>
              <a:t>7:25</a:t>
            </a:r>
          </a:p>
        </p:txBody>
      </p:sp>
      <p:sp>
        <p:nvSpPr>
          <p:cNvPr id="25604" name="Text Box 5">
            <a:extLst>
              <a:ext uri="{FF2B5EF4-FFF2-40B4-BE49-F238E27FC236}">
                <a16:creationId xmlns:a16="http://schemas.microsoft.com/office/drawing/2014/main" id="{424F0799-B86C-4BDF-A645-D7DA4B96BE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30179" y="2343165"/>
            <a:ext cx="1703784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2100" b="1">
                <a:latin typeface="楷体_GB2312" charset="-122"/>
                <a:ea typeface="楷体_GB2312" charset="-122"/>
              </a:rPr>
              <a:t>B</a:t>
            </a:r>
            <a:r>
              <a:rPr lang="zh-CN" altLang="zh-CN" sz="2100" b="1">
                <a:latin typeface="楷体_GB2312" charset="-122"/>
                <a:ea typeface="楷体_GB2312" charset="-122"/>
              </a:rPr>
              <a:t>、</a:t>
            </a:r>
            <a:r>
              <a:rPr lang="en-US" altLang="zh-CN" sz="2100" b="1">
                <a:latin typeface="楷体_GB2312" charset="-122"/>
                <a:ea typeface="楷体_GB2312" charset="-122"/>
              </a:rPr>
              <a:t>6:35</a:t>
            </a:r>
          </a:p>
        </p:txBody>
      </p:sp>
      <p:sp>
        <p:nvSpPr>
          <p:cNvPr id="25605" name="Text Box 6">
            <a:extLst>
              <a:ext uri="{FF2B5EF4-FFF2-40B4-BE49-F238E27FC236}">
                <a16:creationId xmlns:a16="http://schemas.microsoft.com/office/drawing/2014/main" id="{3FBA28A2-2BB2-4F2D-9A31-5EA098872A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9738" y="2812272"/>
            <a:ext cx="1703785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2100" b="1">
                <a:latin typeface="楷体_GB2312" charset="-122"/>
                <a:ea typeface="楷体_GB2312" charset="-122"/>
              </a:rPr>
              <a:t>C</a:t>
            </a:r>
            <a:r>
              <a:rPr lang="zh-CN" altLang="en-US" sz="2100" b="1">
                <a:latin typeface="楷体_GB2312" charset="-122"/>
                <a:ea typeface="楷体_GB2312" charset="-122"/>
              </a:rPr>
              <a:t>、</a:t>
            </a:r>
            <a:r>
              <a:rPr lang="en-US" altLang="zh-CN" sz="2100" b="1">
                <a:latin typeface="楷体_GB2312" charset="-122"/>
                <a:ea typeface="楷体_GB2312" charset="-122"/>
              </a:rPr>
              <a:t>5:25</a:t>
            </a:r>
          </a:p>
        </p:txBody>
      </p:sp>
      <p:sp>
        <p:nvSpPr>
          <p:cNvPr id="25606" name="Text Box 7">
            <a:extLst>
              <a:ext uri="{FF2B5EF4-FFF2-40B4-BE49-F238E27FC236}">
                <a16:creationId xmlns:a16="http://schemas.microsoft.com/office/drawing/2014/main" id="{2DFE856A-900E-4D82-BCB1-92C1FA9B04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38513" y="2790840"/>
            <a:ext cx="1703785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2100" b="1">
                <a:latin typeface="楷体_GB2312" charset="-122"/>
                <a:ea typeface="楷体_GB2312" charset="-122"/>
              </a:rPr>
              <a:t>D</a:t>
            </a:r>
            <a:r>
              <a:rPr lang="zh-CN" altLang="zh-CN" sz="2100" b="1">
                <a:latin typeface="楷体_GB2312" charset="-122"/>
                <a:ea typeface="楷体_GB2312" charset="-122"/>
              </a:rPr>
              <a:t>、</a:t>
            </a:r>
            <a:r>
              <a:rPr lang="en-US" altLang="zh-CN" sz="2100" b="1">
                <a:latin typeface="楷体_GB2312" charset="-122"/>
                <a:ea typeface="楷体_GB2312" charset="-122"/>
              </a:rPr>
              <a:t>4:35</a:t>
            </a:r>
          </a:p>
        </p:txBody>
      </p:sp>
      <p:sp>
        <p:nvSpPr>
          <p:cNvPr id="27655" name="Rectangle 61">
            <a:extLst>
              <a:ext uri="{FF2B5EF4-FFF2-40B4-BE49-F238E27FC236}">
                <a16:creationId xmlns:a16="http://schemas.microsoft.com/office/drawing/2014/main" id="{760F8011-C0E9-4055-9FD6-D52A33BD2BCE}"/>
              </a:ext>
            </a:extLst>
          </p:cNvPr>
          <p:cNvSpPr/>
          <p:nvPr/>
        </p:nvSpPr>
        <p:spPr>
          <a:xfrm>
            <a:off x="1646635" y="3975497"/>
            <a:ext cx="5624513" cy="738664"/>
          </a:xfrm>
          <a:prstGeom prst="rect">
            <a:avLst/>
          </a:prstGeom>
          <a:noFill/>
          <a:ln>
            <a:solidFill>
              <a:srgbClr val="00B050"/>
            </a:solidFill>
            <a:miter lim="800000"/>
          </a:ln>
        </p:spPr>
        <p:txBody>
          <a:bodyPr>
            <a:spAutoFit/>
          </a:bodyPr>
          <a:lstStyle>
            <a:lvl1pPr marL="34290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sz="21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黑体" pitchFamily="49" charset="-122"/>
                <a:ea typeface="黑体" pitchFamily="49" charset="-122"/>
                <a:sym typeface="Wingdings"/>
              </a:rPr>
              <a:t>   想一想：光滑的水平地面上钟的倒影指示的时间又是多少呢？</a:t>
            </a:r>
            <a:endParaRPr sz="2100" b="1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7656" name="Text Box 64">
            <a:extLst>
              <a:ext uri="{FF2B5EF4-FFF2-40B4-BE49-F238E27FC236}">
                <a16:creationId xmlns:a16="http://schemas.microsoft.com/office/drawing/2014/main" id="{A759A822-71F8-46A9-9B99-E733877E4E89}"/>
              </a:ext>
            </a:extLst>
          </p:cNvPr>
          <p:cNvSpPr/>
          <p:nvPr/>
        </p:nvSpPr>
        <p:spPr>
          <a:xfrm>
            <a:off x="3059906" y="1821657"/>
            <a:ext cx="323850" cy="507831"/>
          </a:xfrm>
          <a:prstGeom prst="rect">
            <a:avLst/>
          </a:prstGeom>
          <a:noFill/>
          <a:ln w="12700">
            <a:noFill/>
            <a:miter lim="800000"/>
          </a:ln>
        </p:spPr>
        <p:txBody>
          <a:bodyPr>
            <a:spAutoFit/>
          </a:bodyPr>
          <a:lstStyle>
            <a:lvl1pPr marL="34290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50000"/>
              </a:spcBef>
              <a:buNone/>
            </a:pPr>
            <a:r>
              <a:rPr lang="en-US" altLang="zh-CN" sz="27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D</a:t>
            </a:r>
            <a:endParaRPr lang="en-US" altLang="zh-CN" sz="2700" b="1">
              <a:solidFill>
                <a:srgbClr val="FF0000"/>
              </a:solidFill>
            </a:endParaRPr>
          </a:p>
        </p:txBody>
      </p:sp>
      <p:pic>
        <p:nvPicPr>
          <p:cNvPr id="25609" name="图片 1">
            <a:extLst>
              <a:ext uri="{FF2B5EF4-FFF2-40B4-BE49-F238E27FC236}">
                <a16:creationId xmlns:a16="http://schemas.microsoft.com/office/drawing/2014/main" id="{9C369589-53DF-4E31-9B16-D253F476F5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4754" y="1977629"/>
            <a:ext cx="1697831" cy="1627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5" grpId="0" animBg="1"/>
      <p:bldP spid="2765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1">
            <a:extLst>
              <a:ext uri="{FF2B5EF4-FFF2-40B4-BE49-F238E27FC236}">
                <a16:creationId xmlns:a16="http://schemas.microsoft.com/office/drawing/2014/main" id="{90A03D01-AC74-4FD0-A63C-2E1FA79F06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5900" y="1175757"/>
            <a:ext cx="5335191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US" altLang="zh-CN" sz="2100" b="1">
                <a:latin typeface="楷体_GB2312" charset="-122"/>
                <a:ea typeface="楷体_GB2312" charset="-122"/>
              </a:rPr>
              <a:t>6.</a:t>
            </a:r>
            <a:r>
              <a:rPr lang="zh-CN" altLang="en-US" sz="2100" b="1">
                <a:latin typeface="楷体_GB2312" charset="-122"/>
                <a:ea typeface="楷体_GB2312" charset="-122"/>
              </a:rPr>
              <a:t>完成课本【</a:t>
            </a:r>
            <a:r>
              <a:rPr lang="en-US" altLang="zh-CN" sz="2100" b="1">
                <a:latin typeface="楷体_GB2312" charset="-122"/>
                <a:ea typeface="楷体_GB2312" charset="-122"/>
              </a:rPr>
              <a:t>www</a:t>
            </a:r>
            <a:r>
              <a:rPr lang="zh-CN" altLang="en-US" sz="2100" b="1">
                <a:latin typeface="楷体_GB2312" charset="-122"/>
                <a:ea typeface="楷体_GB2312" charset="-122"/>
              </a:rPr>
              <a:t>】</a:t>
            </a:r>
            <a:r>
              <a:rPr lang="en-US" altLang="zh-CN" sz="2100" b="1">
                <a:latin typeface="楷体_GB2312" charset="-122"/>
                <a:ea typeface="楷体_GB2312" charset="-122"/>
              </a:rPr>
              <a:t>1-6</a:t>
            </a:r>
            <a:r>
              <a:rPr lang="zh-CN" altLang="en-US" sz="2100" b="1">
                <a:latin typeface="楷体_GB2312" charset="-122"/>
                <a:ea typeface="楷体_GB2312" charset="-122"/>
              </a:rPr>
              <a:t>题。</a:t>
            </a:r>
          </a:p>
        </p:txBody>
      </p:sp>
      <p:pic>
        <p:nvPicPr>
          <p:cNvPr id="26627" name="New picture">
            <a:extLst>
              <a:ext uri="{FF2B5EF4-FFF2-40B4-BE49-F238E27FC236}">
                <a16:creationId xmlns:a16="http://schemas.microsoft.com/office/drawing/2014/main" id="{F9BB6B40-1EEB-41D0-81E5-FF378C8757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3175" y="7820025"/>
            <a:ext cx="2667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内容占位符 2">
            <a:extLst>
              <a:ext uri="{FF2B5EF4-FFF2-40B4-BE49-F238E27FC236}">
                <a16:creationId xmlns:a16="http://schemas.microsoft.com/office/drawing/2014/main" id="{E4E2C4FA-D9BE-4249-944A-052353D9D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9572" y="1328738"/>
            <a:ext cx="4738688" cy="2436019"/>
          </a:xfrm>
          <a:noFill/>
          <a:ln cap="flat" algn="ctr">
            <a:miter lim="800000"/>
            <a:headEnd type="none" w="med" len="med"/>
            <a:tailEnd type="none" w="med" len="med"/>
          </a:ln>
        </p:spPr>
        <p:txBody>
          <a:bodyPr>
            <a:noAutofit/>
          </a:bodyPr>
          <a:lstStyle>
            <a:lvl1pPr marL="34290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333399"/>
                </a:solidFill>
                <a:latin typeface="黑体" pitchFamily="49" charset="-122"/>
                <a:ea typeface="黑体" pitchFamily="49" charset="-122"/>
                <a:sym typeface="Wingdings"/>
              </a:rPr>
              <a:t>  </a:t>
            </a: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333399"/>
                </a:solidFill>
                <a:latin typeface="黑体" pitchFamily="49" charset="-122"/>
                <a:ea typeface="黑体" pitchFamily="49" charset="-122"/>
                <a:sym typeface="Wingdings"/>
              </a:rPr>
              <a:t>【学习目标】</a:t>
            </a:r>
          </a:p>
          <a:p>
            <a:pPr marL="0" indent="0">
              <a:buNone/>
            </a:pPr>
            <a:endParaRPr b="1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333399"/>
              </a:solidFill>
              <a:latin typeface="黑体" pitchFamily="49" charset="-122"/>
              <a:ea typeface="黑体" pitchFamily="49" charset="-122"/>
              <a:sym typeface="Wingdings"/>
            </a:endParaRPr>
          </a:p>
          <a:p>
            <a:pPr marL="0" indent="0">
              <a:buNone/>
            </a:pPr>
            <a:r>
              <a:rPr lang="en-US" altLang="zh-CN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宋体" pitchFamily="2" charset="-122"/>
              </a:rPr>
              <a:t> 1.</a:t>
            </a: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探究</a:t>
            </a:r>
            <a:r>
              <a:rPr lang="en-US" altLang="zh-CN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“</a:t>
            </a: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平面镜成像特点</a:t>
            </a:r>
            <a:r>
              <a:rPr lang="en-US" altLang="zh-CN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”</a:t>
            </a: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B050"/>
                </a:solidFill>
                <a:sym typeface="Wingdings"/>
              </a:rPr>
              <a:t>实验</a:t>
            </a:r>
            <a:endParaRPr b="1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FF0000"/>
              </a:solidFill>
              <a:sym typeface="Wingdings"/>
            </a:endParaRPr>
          </a:p>
          <a:p>
            <a:pPr marL="0" indent="0">
              <a:buNone/>
            </a:pPr>
            <a:r>
              <a:rPr lang="en-US" altLang="zh-CN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 2.</a:t>
            </a: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平面镜成像的</a:t>
            </a: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B050"/>
                </a:solidFill>
                <a:sym typeface="Wingdings"/>
              </a:rPr>
              <a:t>作图</a:t>
            </a:r>
            <a:endParaRPr b="1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FF0000"/>
              </a:solidFill>
              <a:sym typeface="Wingdings"/>
            </a:endParaRPr>
          </a:p>
          <a:p>
            <a:pPr marL="0" indent="0">
              <a:buNone/>
            </a:pPr>
            <a:r>
              <a:rPr lang="en-US" altLang="zh-CN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 3.</a:t>
            </a: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sym typeface="Wingdings"/>
              </a:rPr>
              <a:t>平面镜成像的</a:t>
            </a: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B050"/>
                </a:solidFill>
                <a:sym typeface="Wingdings"/>
              </a:rPr>
              <a:t>应用</a:t>
            </a:r>
            <a:endParaRPr b="1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FF0000"/>
              </a:solidFill>
              <a:sym typeface="Wingdings"/>
            </a:endParaRPr>
          </a:p>
          <a:p>
            <a:pPr marL="0" indent="0">
              <a:buNone/>
            </a:pPr>
            <a:endParaRPr lang="en-US" altLang="zh-CN"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内容占位符 2">
            <a:extLst>
              <a:ext uri="{FF2B5EF4-FFF2-40B4-BE49-F238E27FC236}">
                <a16:creationId xmlns:a16="http://schemas.microsoft.com/office/drawing/2014/main" id="{74309608-DB14-4FED-A915-836D47434F9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169194" y="33338"/>
            <a:ext cx="3957638" cy="391716"/>
          </a:xfrm>
          <a:extLs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marL="0" indent="0">
              <a:buNone/>
            </a:pPr>
            <a:r>
              <a:rPr lang="zh-CN" altLang="en-US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【一、平面镜成像实验】</a:t>
            </a:r>
          </a:p>
          <a:p>
            <a:pPr marL="0" indent="0">
              <a:buNone/>
            </a:pPr>
            <a:endParaRPr lang="zh-CN" altLang="en-US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219" name="内容占位符 2">
            <a:extLst>
              <a:ext uri="{FF2B5EF4-FFF2-40B4-BE49-F238E27FC236}">
                <a16:creationId xmlns:a16="http://schemas.microsoft.com/office/drawing/2014/main" id="{C27973D2-4A5B-46EC-BDA4-542153EDF31B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169194" y="682229"/>
            <a:ext cx="6573441" cy="678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CN" altLang="en-US" sz="2400" b="1">
                <a:solidFill>
                  <a:srgbClr val="3333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【器</a:t>
            </a:r>
            <a:r>
              <a:rPr lang="en-US" altLang="zh-CN" sz="2400" b="1">
                <a:solidFill>
                  <a:srgbClr val="3333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</a:t>
            </a:r>
            <a:r>
              <a:rPr lang="zh-CN" altLang="en-US" sz="2400" b="1">
                <a:solidFill>
                  <a:srgbClr val="3333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材】</a:t>
            </a:r>
          </a:p>
          <a:p>
            <a:r>
              <a:rPr lang="en-US" altLang="zh-CN" b="1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茶色玻璃板</a:t>
            </a:r>
            <a:r>
              <a:rPr lang="zh-CN" altLang="en-US" b="1">
                <a:latin typeface="楷体" panose="02010609060101010101" pitchFamily="49" charset="-122"/>
                <a:ea typeface="楷体" panose="02010609060101010101" pitchFamily="49" charset="-122"/>
              </a:rPr>
              <a:t>、两个</a:t>
            </a:r>
            <a:r>
              <a:rPr lang="zh-CN" altLang="en-US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相同</a:t>
            </a:r>
            <a:r>
              <a:rPr lang="zh-CN" altLang="en-US" b="1">
                <a:latin typeface="楷体" panose="02010609060101010101" pitchFamily="49" charset="-122"/>
                <a:ea typeface="楷体" panose="02010609060101010101" pitchFamily="49" charset="-122"/>
              </a:rPr>
              <a:t>的棋子</a:t>
            </a:r>
            <a:r>
              <a:rPr lang="en-US" altLang="zh-CN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A</a:t>
            </a:r>
            <a:r>
              <a:rPr lang="zh-CN" altLang="en-US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和</a:t>
            </a:r>
            <a:r>
              <a:rPr lang="en-US" altLang="zh-CN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B</a:t>
            </a:r>
            <a:r>
              <a:rPr lang="zh-CN" altLang="en-US" b="1">
                <a:latin typeface="楷体" panose="02010609060101010101" pitchFamily="49" charset="-122"/>
                <a:ea typeface="楷体" panose="02010609060101010101" pitchFamily="49" charset="-122"/>
              </a:rPr>
              <a:t>、白纸、刻度尺、铅笔等等</a:t>
            </a:r>
          </a:p>
        </p:txBody>
      </p:sp>
      <p:pic>
        <p:nvPicPr>
          <p:cNvPr id="9220" name="图片 7">
            <a:extLst>
              <a:ext uri="{FF2B5EF4-FFF2-40B4-BE49-F238E27FC236}">
                <a16:creationId xmlns:a16="http://schemas.microsoft.com/office/drawing/2014/main" id="{4DBB9BBB-BE3A-484F-BD63-8E5680E159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32"/>
          <a:stretch>
            <a:fillRect/>
          </a:stretch>
        </p:blipFill>
        <p:spPr bwMode="auto">
          <a:xfrm>
            <a:off x="2303860" y="1491854"/>
            <a:ext cx="4125515" cy="3475434"/>
          </a:xfrm>
          <a:prstGeom prst="rect">
            <a:avLst/>
          </a:prstGeom>
          <a:noFill/>
          <a:ln w="9525" algn="ctr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内容占位符 2">
            <a:extLst>
              <a:ext uri="{FF2B5EF4-FFF2-40B4-BE49-F238E27FC236}">
                <a16:creationId xmlns:a16="http://schemas.microsoft.com/office/drawing/2014/main" id="{DA69CCD1-0427-47AC-AFB0-026B286FFD4D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169194" y="633413"/>
            <a:ext cx="6569869" cy="698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CN" altLang="en-US" sz="24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思考</a:t>
            </a:r>
            <a:r>
              <a:rPr lang="en-US" altLang="zh-CN" sz="24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1:</a:t>
            </a:r>
            <a:r>
              <a:rPr lang="zh-CN" altLang="en-US" b="1">
                <a:latin typeface="楷体" panose="02010609060101010101" pitchFamily="49" charset="-122"/>
                <a:ea typeface="楷体" panose="02010609060101010101" pitchFamily="49" charset="-122"/>
              </a:rPr>
              <a:t>根据我们</a:t>
            </a:r>
            <a:r>
              <a:rPr lang="zh-CN" altLang="en-US" b="1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照镜子的</a:t>
            </a:r>
            <a:r>
              <a:rPr lang="zh-CN" altLang="en-US" b="1">
                <a:latin typeface="楷体" panose="02010609060101010101" pitchFamily="49" charset="-122"/>
                <a:ea typeface="楷体" panose="02010609060101010101" pitchFamily="49" charset="-122"/>
              </a:rPr>
              <a:t>经验，像大概在平面镜的什么位置？</a:t>
            </a:r>
          </a:p>
          <a:p>
            <a:r>
              <a:rPr lang="zh-CN" altLang="en-US" b="1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en-US" altLang="zh-CN" b="1">
                <a:latin typeface="楷体" panose="02010609060101010101" pitchFamily="49" charset="-122"/>
                <a:ea typeface="楷体" panose="02010609060101010101" pitchFamily="49" charset="-122"/>
              </a:rPr>
              <a:t>       </a:t>
            </a:r>
            <a:r>
              <a:rPr lang="zh-CN" altLang="en-US" b="1">
                <a:latin typeface="楷体" panose="02010609060101010101" pitchFamily="49" charset="-122"/>
                <a:ea typeface="楷体" panose="02010609060101010101" pitchFamily="49" charset="-122"/>
              </a:rPr>
              <a:t>从哪里才能看到像？</a:t>
            </a:r>
          </a:p>
        </p:txBody>
      </p:sp>
      <p:pic>
        <p:nvPicPr>
          <p:cNvPr id="10243" name="图片 1">
            <a:extLst>
              <a:ext uri="{FF2B5EF4-FFF2-40B4-BE49-F238E27FC236}">
                <a16:creationId xmlns:a16="http://schemas.microsoft.com/office/drawing/2014/main" id="{9C940335-9B78-4F5B-97BF-3DB5701B4B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8731" y="1526381"/>
            <a:ext cx="4406504" cy="3305175"/>
          </a:xfrm>
          <a:prstGeom prst="rect">
            <a:avLst/>
          </a:prstGeom>
          <a:noFill/>
          <a:ln w="9525" algn="ctr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2" name="内容占位符 2">
            <a:extLst>
              <a:ext uri="{FF2B5EF4-FFF2-40B4-BE49-F238E27FC236}">
                <a16:creationId xmlns:a16="http://schemas.microsoft.com/office/drawing/2014/main" id="{DB7DB806-4F78-4BFD-8AC1-1C974AA42280}"/>
              </a:ext>
            </a:extLst>
          </p:cNvPr>
          <p:cNvSpPr>
            <a:spLocks noGrp="1"/>
          </p:cNvSpPr>
          <p:nvPr/>
        </p:nvSpPr>
        <p:spPr>
          <a:xfrm>
            <a:off x="5813823" y="2436019"/>
            <a:ext cx="1796653" cy="1485900"/>
          </a:xfrm>
          <a:prstGeom prst="rect">
            <a:avLst/>
          </a:prstGeom>
          <a:noFill/>
          <a:ln>
            <a:solidFill>
              <a:srgbClr val="00B050"/>
            </a:solidFill>
            <a:miter lim="800000"/>
          </a:ln>
        </p:spPr>
        <p:txBody>
          <a:bodyPr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pitchFamily="2" charset="-122"/>
              </a:defRPr>
            </a:lvl5pPr>
          </a:lstStyle>
          <a:p>
            <a:r>
              <a:rPr lang="en-US" altLang="zh-CN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B050"/>
                </a:solidFill>
                <a:latin typeface="楷体" pitchFamily="49" charset="-122"/>
                <a:ea typeface="楷体" pitchFamily="49" charset="-122"/>
                <a:sym typeface="宋体" pitchFamily="2" charset="-122"/>
              </a:rPr>
              <a:t>    </a:t>
            </a: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B050"/>
                </a:solidFill>
                <a:latin typeface="楷体" pitchFamily="49" charset="-122"/>
                <a:ea typeface="楷体" pitchFamily="49" charset="-122"/>
                <a:sym typeface="宋体" pitchFamily="2" charset="-122"/>
              </a:rPr>
              <a:t>像的位置</a:t>
            </a: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楷体" pitchFamily="49" charset="-122"/>
                <a:ea typeface="楷体" pitchFamily="49" charset="-122"/>
                <a:sym typeface="宋体" pitchFamily="2" charset="-122"/>
              </a:rPr>
              <a:t>在平面镜后</a:t>
            </a: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B050"/>
                </a:solidFill>
                <a:latin typeface="楷体" pitchFamily="49" charset="-122"/>
                <a:ea typeface="楷体" pitchFamily="49" charset="-122"/>
                <a:sym typeface="宋体" pitchFamily="2" charset="-122"/>
              </a:rPr>
              <a:t>；</a:t>
            </a:r>
          </a:p>
          <a:p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B050"/>
                </a:solidFill>
                <a:latin typeface="楷体" pitchFamily="49" charset="-122"/>
                <a:ea typeface="楷体" pitchFamily="49" charset="-122"/>
                <a:sym typeface="宋体" pitchFamily="2" charset="-122"/>
              </a:rPr>
              <a:t> </a:t>
            </a:r>
            <a:r>
              <a:rPr lang="en-US" altLang="zh-CN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B050"/>
                </a:solidFill>
                <a:latin typeface="楷体" pitchFamily="49" charset="-122"/>
                <a:ea typeface="楷体" pitchFamily="49" charset="-122"/>
                <a:sym typeface="宋体" pitchFamily="2" charset="-122"/>
              </a:rPr>
              <a:t>   </a:t>
            </a: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B050"/>
                </a:solidFill>
                <a:latin typeface="楷体" pitchFamily="49" charset="-122"/>
                <a:ea typeface="楷体" pitchFamily="49" charset="-122"/>
                <a:sym typeface="宋体" pitchFamily="2" charset="-122"/>
              </a:rPr>
              <a:t>但是从后面看不到像，</a:t>
            </a: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楷体" pitchFamily="49" charset="-122"/>
                <a:ea typeface="楷体" pitchFamily="49" charset="-122"/>
                <a:sym typeface="宋体" pitchFamily="2" charset="-122"/>
              </a:rPr>
              <a:t>从前面才能看到像</a:t>
            </a: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B050"/>
                </a:solidFill>
                <a:latin typeface="楷体" pitchFamily="49" charset="-122"/>
                <a:ea typeface="楷体" pitchFamily="49" charset="-122"/>
                <a:sym typeface="宋体" pitchFamily="2" charset="-122"/>
              </a:rPr>
              <a:t>。</a:t>
            </a:r>
            <a:endParaRPr b="1">
              <a:solidFill>
                <a:srgbClr val="00B050"/>
              </a:solidFill>
              <a:latin typeface="楷体" pitchFamily="49" charset="-122"/>
              <a:ea typeface="楷体" pitchFamily="49" charset="-122"/>
              <a:sym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内容占位符 2">
            <a:extLst>
              <a:ext uri="{FF2B5EF4-FFF2-40B4-BE49-F238E27FC236}">
                <a16:creationId xmlns:a16="http://schemas.microsoft.com/office/drawing/2014/main" id="{51C3517E-28E8-408F-845D-7A74049D7C88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169194" y="579835"/>
            <a:ext cx="6391275" cy="732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CN" altLang="en-US" sz="24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思考</a:t>
            </a:r>
            <a:r>
              <a:rPr lang="en-US" altLang="zh-CN" sz="24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2:</a:t>
            </a:r>
            <a:r>
              <a:rPr lang="zh-CN" altLang="en-US" b="1">
                <a:latin typeface="楷体" panose="02010609060101010101" pitchFamily="49" charset="-122"/>
                <a:ea typeface="楷体" panose="02010609060101010101" pitchFamily="49" charset="-122"/>
              </a:rPr>
              <a:t>要想</a:t>
            </a:r>
            <a:r>
              <a:rPr lang="zh-CN" altLang="en-US" b="1">
                <a:solidFill>
                  <a:srgbClr val="00B05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探究像的特点</a:t>
            </a:r>
            <a:r>
              <a:rPr lang="zh-CN" altLang="en-US" b="1">
                <a:latin typeface="楷体" panose="02010609060101010101" pitchFamily="49" charset="-122"/>
                <a:ea typeface="楷体" panose="02010609060101010101" pitchFamily="49" charset="-122"/>
              </a:rPr>
              <a:t>，首先就要</a:t>
            </a:r>
            <a:r>
              <a:rPr lang="zh-CN" altLang="en-US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想办法确定像在平面镜后面的准确位置</a:t>
            </a:r>
            <a:r>
              <a:rPr lang="zh-CN" altLang="en-US" b="1">
                <a:latin typeface="楷体" panose="02010609060101010101" pitchFamily="49" charset="-122"/>
                <a:ea typeface="楷体" panose="02010609060101010101" pitchFamily="49" charset="-122"/>
              </a:rPr>
              <a:t>，想一想</a:t>
            </a:r>
            <a:r>
              <a:rPr lang="zh-CN" altLang="en-US" b="1">
                <a:solidFill>
                  <a:srgbClr val="00B05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为什么要用玻璃板</a:t>
            </a:r>
            <a:r>
              <a:rPr lang="zh-CN" altLang="en-US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代替</a:t>
            </a:r>
            <a:r>
              <a:rPr lang="zh-CN" altLang="en-US" b="1">
                <a:solidFill>
                  <a:srgbClr val="00B05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平面镜</a:t>
            </a:r>
            <a:r>
              <a:rPr lang="zh-CN" altLang="en-US" b="1">
                <a:latin typeface="楷体" panose="02010609060101010101" pitchFamily="49" charset="-122"/>
                <a:ea typeface="楷体" panose="02010609060101010101" pitchFamily="49" charset="-122"/>
              </a:rPr>
              <a:t>呢？</a:t>
            </a:r>
          </a:p>
        </p:txBody>
      </p:sp>
      <p:pic>
        <p:nvPicPr>
          <p:cNvPr id="11267" name="图片 1">
            <a:extLst>
              <a:ext uri="{FF2B5EF4-FFF2-40B4-BE49-F238E27FC236}">
                <a16:creationId xmlns:a16="http://schemas.microsoft.com/office/drawing/2014/main" id="{A9E0E121-24EC-47C4-BF8D-579989A303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8547" y="1531144"/>
            <a:ext cx="2641997" cy="1982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内容占位符 2">
            <a:extLst>
              <a:ext uri="{FF2B5EF4-FFF2-40B4-BE49-F238E27FC236}">
                <a16:creationId xmlns:a16="http://schemas.microsoft.com/office/drawing/2014/main" id="{121C633F-BDD6-461C-84F9-41C49D7A6CA6}"/>
              </a:ext>
            </a:extLst>
          </p:cNvPr>
          <p:cNvSpPr>
            <a:spLocks noGrp="1"/>
          </p:cNvSpPr>
          <p:nvPr/>
        </p:nvSpPr>
        <p:spPr>
          <a:xfrm>
            <a:off x="1277542" y="3868342"/>
            <a:ext cx="6354365" cy="945356"/>
          </a:xfrm>
          <a:prstGeom prst="rect">
            <a:avLst/>
          </a:prstGeom>
          <a:noFill/>
          <a:ln>
            <a:solidFill>
              <a:srgbClr val="00B050"/>
            </a:solidFill>
            <a:miter lim="800000"/>
          </a:ln>
        </p:spPr>
        <p:txBody>
          <a:bodyPr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pitchFamily="2" charset="-122"/>
              </a:defRPr>
            </a:lvl5pPr>
          </a:lstStyle>
          <a:p>
            <a:r>
              <a:rPr lang="en-US" altLang="zh-CN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B050"/>
                </a:solidFill>
                <a:latin typeface="楷体" pitchFamily="49" charset="-122"/>
                <a:ea typeface="楷体" pitchFamily="49" charset="-122"/>
                <a:sym typeface="宋体" pitchFamily="2" charset="-122"/>
              </a:rPr>
              <a:t>    </a:t>
            </a: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楷体" pitchFamily="49" charset="-122"/>
                <a:ea typeface="楷体" pitchFamily="49" charset="-122"/>
                <a:sym typeface="宋体" pitchFamily="2" charset="-122"/>
              </a:rPr>
              <a:t>像在平面镜后面，且只能从前面才能看到；</a:t>
            </a: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B050"/>
                </a:solidFill>
                <a:latin typeface="楷体" pitchFamily="49" charset="-122"/>
                <a:ea typeface="楷体" pitchFamily="49" charset="-122"/>
                <a:sym typeface="宋体" pitchFamily="2" charset="-122"/>
              </a:rPr>
              <a:t>我们采用</a:t>
            </a: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楷体" pitchFamily="49" charset="-122"/>
                <a:ea typeface="楷体" pitchFamily="49" charset="-122"/>
                <a:sym typeface="宋体" pitchFamily="2" charset="-122"/>
              </a:rPr>
              <a:t>具有透光性</a:t>
            </a: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B050"/>
                </a:solidFill>
                <a:latin typeface="楷体" pitchFamily="49" charset="-122"/>
                <a:ea typeface="楷体" pitchFamily="49" charset="-122"/>
                <a:sym typeface="宋体" pitchFamily="2" charset="-122"/>
              </a:rPr>
              <a:t>的玻璃板来</a:t>
            </a: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楷体" pitchFamily="49" charset="-122"/>
                <a:ea typeface="楷体" pitchFamily="49" charset="-122"/>
                <a:sym typeface="宋体" pitchFamily="2" charset="-122"/>
              </a:rPr>
              <a:t>代替</a:t>
            </a: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B050"/>
                </a:solidFill>
                <a:latin typeface="楷体" pitchFamily="49" charset="-122"/>
                <a:ea typeface="楷体" pitchFamily="49" charset="-122"/>
                <a:sym typeface="宋体" pitchFamily="2" charset="-122"/>
              </a:rPr>
              <a:t>平面镜做实验，这样从前面既能看到后面的像，又能看到后面的物体，</a:t>
            </a:r>
            <a:r>
              <a:rPr b="1" u="sng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楷体" pitchFamily="49" charset="-122"/>
                <a:ea typeface="楷体" pitchFamily="49" charset="-122"/>
                <a:sym typeface="宋体" pitchFamily="2" charset="-122"/>
              </a:rPr>
              <a:t>便于确定像的位置</a:t>
            </a: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B050"/>
                </a:solidFill>
                <a:latin typeface="楷体" pitchFamily="49" charset="-122"/>
                <a:ea typeface="楷体" pitchFamily="49" charset="-122"/>
                <a:sym typeface="宋体" pitchFamily="2" charset="-122"/>
              </a:rPr>
              <a:t>。</a:t>
            </a:r>
            <a:endParaRPr b="1">
              <a:solidFill>
                <a:srgbClr val="00B050"/>
              </a:solidFill>
              <a:latin typeface="楷体" pitchFamily="49" charset="-122"/>
              <a:ea typeface="楷体" pitchFamily="49" charset="-122"/>
              <a:sym typeface="宋体" pitchFamily="2" charset="-122"/>
            </a:endParaRPr>
          </a:p>
        </p:txBody>
      </p:sp>
      <p:pic>
        <p:nvPicPr>
          <p:cNvPr id="11269" name="图片 6">
            <a:extLst>
              <a:ext uri="{FF2B5EF4-FFF2-40B4-BE49-F238E27FC236}">
                <a16:creationId xmlns:a16="http://schemas.microsoft.com/office/drawing/2014/main" id="{559E453B-3F81-4D5A-B6C6-1619C0E2D9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156" y="1545431"/>
            <a:ext cx="2639616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内容占位符 2">
            <a:extLst>
              <a:ext uri="{FF2B5EF4-FFF2-40B4-BE49-F238E27FC236}">
                <a16:creationId xmlns:a16="http://schemas.microsoft.com/office/drawing/2014/main" id="{48DB0FDF-542D-4878-A444-E954C06CA98F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169194" y="579835"/>
            <a:ext cx="6391275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CN" altLang="en-US" sz="24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思考</a:t>
            </a:r>
            <a:r>
              <a:rPr lang="en-US" altLang="zh-CN" sz="24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3:</a:t>
            </a:r>
            <a:r>
              <a:rPr lang="zh-CN" altLang="en-US" b="1">
                <a:latin typeface="楷体" panose="02010609060101010101" pitchFamily="49" charset="-122"/>
                <a:ea typeface="楷体" panose="02010609060101010101" pitchFamily="49" charset="-122"/>
              </a:rPr>
              <a:t>为什么要用</a:t>
            </a:r>
            <a:r>
              <a:rPr lang="zh-CN" altLang="en-US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两个相同</a:t>
            </a:r>
            <a:r>
              <a:rPr lang="zh-CN" altLang="en-US" b="1">
                <a:latin typeface="楷体" panose="02010609060101010101" pitchFamily="49" charset="-122"/>
                <a:ea typeface="楷体" panose="02010609060101010101" pitchFamily="49" charset="-122"/>
              </a:rPr>
              <a:t>的棋子进行实验呢？</a:t>
            </a:r>
          </a:p>
          <a:p>
            <a:r>
              <a:rPr lang="zh-CN" altLang="en-US" b="1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en-US" altLang="zh-CN" b="1">
                <a:latin typeface="楷体" panose="02010609060101010101" pitchFamily="49" charset="-122"/>
                <a:ea typeface="楷体" panose="02010609060101010101" pitchFamily="49" charset="-122"/>
              </a:rPr>
              <a:t>       </a:t>
            </a:r>
            <a:r>
              <a:rPr lang="zh-CN" altLang="en-US" b="1">
                <a:latin typeface="楷体" panose="02010609060101010101" pitchFamily="49" charset="-122"/>
                <a:ea typeface="楷体" panose="02010609060101010101" pitchFamily="49" charset="-122"/>
              </a:rPr>
              <a:t>它们各有什么作用？</a:t>
            </a:r>
          </a:p>
        </p:txBody>
      </p:sp>
      <p:sp>
        <p:nvSpPr>
          <p:cNvPr id="14339" name="内容占位符 2">
            <a:extLst>
              <a:ext uri="{FF2B5EF4-FFF2-40B4-BE49-F238E27FC236}">
                <a16:creationId xmlns:a16="http://schemas.microsoft.com/office/drawing/2014/main" id="{2240349C-70B1-409B-818A-8F7F8C2384B8}"/>
              </a:ext>
            </a:extLst>
          </p:cNvPr>
          <p:cNvSpPr>
            <a:spLocks noGrp="1"/>
          </p:cNvSpPr>
          <p:nvPr/>
        </p:nvSpPr>
        <p:spPr>
          <a:xfrm>
            <a:off x="4379119" y="1599010"/>
            <a:ext cx="3181350" cy="1678781"/>
          </a:xfrm>
          <a:prstGeom prst="rect">
            <a:avLst/>
          </a:prstGeom>
          <a:noFill/>
          <a:ln>
            <a:solidFill>
              <a:srgbClr val="00B050"/>
            </a:solidFill>
            <a:miter lim="800000"/>
          </a:ln>
        </p:spPr>
        <p:txBody>
          <a:bodyPr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pitchFamily="2" charset="-122"/>
              </a:defRPr>
            </a:lvl5pPr>
          </a:lstStyle>
          <a:p>
            <a:pPr>
              <a:lnSpc>
                <a:spcPts val="2531"/>
              </a:lnSpc>
            </a:pPr>
            <a:r>
              <a:rPr lang="en-US" altLang="zh-CN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楷体" pitchFamily="49" charset="-122"/>
                <a:ea typeface="楷体" pitchFamily="49" charset="-122"/>
                <a:sym typeface="宋体" pitchFamily="2" charset="-122"/>
              </a:rPr>
              <a:t>1.A</a:t>
            </a: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楷体" pitchFamily="49" charset="-122"/>
                <a:ea typeface="楷体" pitchFamily="49" charset="-122"/>
                <a:sym typeface="宋体" pitchFamily="2" charset="-122"/>
              </a:rPr>
              <a:t>放在平面镜前面用来</a:t>
            </a: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楷体" pitchFamily="49" charset="-122"/>
                <a:ea typeface="楷体" pitchFamily="49" charset="-122"/>
                <a:sym typeface="宋体" pitchFamily="2" charset="-122"/>
              </a:rPr>
              <a:t>成像</a:t>
            </a: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楷体" pitchFamily="49" charset="-122"/>
                <a:ea typeface="楷体" pitchFamily="49" charset="-122"/>
                <a:sym typeface="宋体" pitchFamily="2" charset="-122"/>
              </a:rPr>
              <a:t>；</a:t>
            </a:r>
          </a:p>
          <a:p>
            <a:pPr>
              <a:lnSpc>
                <a:spcPts val="2531"/>
              </a:lnSpc>
            </a:pPr>
            <a:r>
              <a:rPr lang="en-US" altLang="zh-CN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楷体" pitchFamily="49" charset="-122"/>
                <a:ea typeface="楷体" pitchFamily="49" charset="-122"/>
                <a:sym typeface="宋体" pitchFamily="2" charset="-122"/>
              </a:rPr>
              <a:t>2.B</a:t>
            </a: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楷体" pitchFamily="49" charset="-122"/>
                <a:ea typeface="楷体" pitchFamily="49" charset="-122"/>
                <a:sym typeface="宋体" pitchFamily="2" charset="-122"/>
              </a:rPr>
              <a:t>代替</a:t>
            </a:r>
            <a:r>
              <a:rPr lang="en-US" altLang="zh-CN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楷体" pitchFamily="49" charset="-122"/>
                <a:ea typeface="楷体" pitchFamily="49" charset="-122"/>
                <a:sym typeface="宋体" pitchFamily="2" charset="-122"/>
              </a:rPr>
              <a:t>A</a:t>
            </a: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楷体" pitchFamily="49" charset="-122"/>
                <a:ea typeface="楷体" pitchFamily="49" charset="-122"/>
                <a:sym typeface="宋体" pitchFamily="2" charset="-122"/>
              </a:rPr>
              <a:t>在镜后移动，直到找到像的位置；</a:t>
            </a:r>
          </a:p>
          <a:p>
            <a:pPr>
              <a:lnSpc>
                <a:spcPts val="2531"/>
              </a:lnSpc>
            </a:pPr>
            <a:r>
              <a:rPr lang="en-US" altLang="zh-CN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楷体" pitchFamily="49" charset="-122"/>
                <a:ea typeface="楷体" pitchFamily="49" charset="-122"/>
                <a:sym typeface="宋体" pitchFamily="2" charset="-122"/>
              </a:rPr>
              <a:t>3.</a:t>
            </a: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楷体" pitchFamily="49" charset="-122"/>
                <a:ea typeface="楷体" pitchFamily="49" charset="-122"/>
                <a:sym typeface="宋体" pitchFamily="2" charset="-122"/>
              </a:rPr>
              <a:t>此时，</a:t>
            </a:r>
            <a:r>
              <a:rPr lang="en-US" altLang="zh-CN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楷体" pitchFamily="49" charset="-122"/>
                <a:ea typeface="楷体" pitchFamily="49" charset="-122"/>
                <a:sym typeface="宋体" pitchFamily="2" charset="-122"/>
              </a:rPr>
              <a:t>B</a:t>
            </a: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楷体" pitchFamily="49" charset="-122"/>
                <a:ea typeface="楷体" pitchFamily="49" charset="-122"/>
                <a:sym typeface="宋体" pitchFamily="2" charset="-122"/>
              </a:rPr>
              <a:t>与</a:t>
            </a:r>
            <a:r>
              <a:rPr lang="en-US" altLang="zh-CN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楷体" pitchFamily="49" charset="-122"/>
                <a:ea typeface="楷体" pitchFamily="49" charset="-122"/>
                <a:sym typeface="宋体" pitchFamily="2" charset="-122"/>
              </a:rPr>
              <a:t>A</a:t>
            </a: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楷体" pitchFamily="49" charset="-122"/>
                <a:ea typeface="楷体" pitchFamily="49" charset="-122"/>
                <a:sym typeface="宋体" pitchFamily="2" charset="-122"/>
              </a:rPr>
              <a:t>的像</a:t>
            </a: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B050"/>
                </a:solidFill>
                <a:latin typeface="楷体" pitchFamily="49" charset="-122"/>
                <a:ea typeface="楷体" pitchFamily="49" charset="-122"/>
                <a:sym typeface="宋体" pitchFamily="2" charset="-122"/>
              </a:rPr>
              <a:t>完全重合</a:t>
            </a: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楷体" pitchFamily="49" charset="-122"/>
                <a:ea typeface="楷体" pitchFamily="49" charset="-122"/>
                <a:sym typeface="宋体" pitchFamily="2" charset="-122"/>
              </a:rPr>
              <a:t>，说明</a:t>
            </a:r>
            <a:r>
              <a:rPr lang="en-US" altLang="zh-CN" b="1" u="sng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楷体" pitchFamily="49" charset="-122"/>
                <a:ea typeface="楷体" pitchFamily="49" charset="-122"/>
                <a:sym typeface="宋体" pitchFamily="2" charset="-122"/>
              </a:rPr>
              <a:t>A</a:t>
            </a:r>
            <a:r>
              <a:rPr b="1" u="sng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楷体" pitchFamily="49" charset="-122"/>
                <a:ea typeface="楷体" pitchFamily="49" charset="-122"/>
                <a:sym typeface="宋体" pitchFamily="2" charset="-122"/>
              </a:rPr>
              <a:t>的像与</a:t>
            </a:r>
            <a:r>
              <a:rPr lang="en-US" altLang="zh-CN" b="1" u="sng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楷体" pitchFamily="49" charset="-122"/>
                <a:ea typeface="楷体" pitchFamily="49" charset="-122"/>
                <a:sym typeface="宋体" pitchFamily="2" charset="-122"/>
              </a:rPr>
              <a:t>A</a:t>
            </a:r>
            <a:r>
              <a:rPr b="1" u="sng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楷体" pitchFamily="49" charset="-122"/>
                <a:ea typeface="楷体" pitchFamily="49" charset="-122"/>
                <a:sym typeface="宋体" pitchFamily="2" charset="-122"/>
              </a:rPr>
              <a:t>大小相等</a:t>
            </a: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楷体" pitchFamily="49" charset="-122"/>
                <a:ea typeface="楷体" pitchFamily="49" charset="-122"/>
                <a:sym typeface="宋体" pitchFamily="2" charset="-122"/>
              </a:rPr>
              <a:t>。</a:t>
            </a:r>
            <a:endParaRPr b="1">
              <a:latin typeface="楷体" pitchFamily="49" charset="-122"/>
              <a:ea typeface="楷体" pitchFamily="49" charset="-122"/>
              <a:sym typeface="宋体" pitchFamily="2" charset="-122"/>
            </a:endParaRPr>
          </a:p>
        </p:txBody>
      </p:sp>
      <p:sp>
        <p:nvSpPr>
          <p:cNvPr id="14340" name="内容占位符 2">
            <a:extLst>
              <a:ext uri="{FF2B5EF4-FFF2-40B4-BE49-F238E27FC236}">
                <a16:creationId xmlns:a16="http://schemas.microsoft.com/office/drawing/2014/main" id="{74C8A4BF-840C-4A1E-8536-A592BBB6A5A7}"/>
              </a:ext>
            </a:extLst>
          </p:cNvPr>
          <p:cNvSpPr>
            <a:spLocks noGrp="1"/>
          </p:cNvSpPr>
          <p:nvPr/>
        </p:nvSpPr>
        <p:spPr>
          <a:xfrm>
            <a:off x="1385887" y="3808810"/>
            <a:ext cx="6176963" cy="1132284"/>
          </a:xfrm>
          <a:prstGeom prst="rect">
            <a:avLst/>
          </a:prstGeom>
          <a:noFill/>
          <a:ln>
            <a:solidFill>
              <a:srgbClr val="00B050"/>
            </a:solidFill>
            <a:miter lim="800000"/>
          </a:ln>
        </p:spPr>
        <p:txBody>
          <a:bodyPr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pitchFamily="2" charset="-122"/>
              </a:defRPr>
            </a:lvl5pPr>
          </a:lstStyle>
          <a:p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黑体" pitchFamily="49" charset="-122"/>
                <a:ea typeface="黑体" pitchFamily="49" charset="-122"/>
                <a:sym typeface="宋体" pitchFamily="2" charset="-122"/>
              </a:rPr>
              <a:t>注</a:t>
            </a:r>
            <a:r>
              <a:rPr lang="en-US" altLang="zh-CN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黑体" pitchFamily="49" charset="-122"/>
                <a:ea typeface="黑体" pitchFamily="49" charset="-122"/>
                <a:sym typeface="宋体" pitchFamily="2" charset="-122"/>
              </a:rPr>
              <a:t>  </a:t>
            </a: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黑体" pitchFamily="49" charset="-122"/>
                <a:ea typeface="黑体" pitchFamily="49" charset="-122"/>
                <a:sym typeface="宋体" pitchFamily="2" charset="-122"/>
              </a:rPr>
              <a:t>意</a:t>
            </a: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楷体" pitchFamily="49" charset="-122"/>
                <a:ea typeface="楷体" pitchFamily="49" charset="-122"/>
                <a:sym typeface="宋体" pitchFamily="2" charset="-122"/>
              </a:rPr>
              <a:t>：</a:t>
            </a: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楷体" pitchFamily="49" charset="-122"/>
                <a:ea typeface="楷体" pitchFamily="49" charset="-122"/>
                <a:sym typeface="宋体" pitchFamily="2" charset="-122"/>
              </a:rPr>
              <a:t>环境光</a:t>
            </a: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楷体" pitchFamily="49" charset="-122"/>
                <a:ea typeface="楷体" pitchFamily="49" charset="-122"/>
                <a:sym typeface="宋体" pitchFamily="2" charset="-122"/>
              </a:rPr>
              <a:t>越强，镜子后面的物体看的就越清楚，但是看到的像就越不清晰</a:t>
            </a:r>
            <a:r>
              <a:rPr lang="en-US" altLang="zh-CN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楷体" pitchFamily="49" charset="-122"/>
                <a:ea typeface="楷体" pitchFamily="49" charset="-122"/>
                <a:sym typeface="宋体" pitchFamily="2" charset="-122"/>
              </a:rPr>
              <a:t>!</a:t>
            </a:r>
          </a:p>
          <a:p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黑体" pitchFamily="49" charset="-122"/>
                <a:ea typeface="黑体" pitchFamily="49" charset="-122"/>
                <a:sym typeface="宋体" pitchFamily="2" charset="-122"/>
              </a:rPr>
              <a:t>想一想</a:t>
            </a: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楷体" pitchFamily="49" charset="-122"/>
                <a:ea typeface="楷体" pitchFamily="49" charset="-122"/>
                <a:sym typeface="宋体" pitchFamily="2" charset="-122"/>
              </a:rPr>
              <a:t>：</a:t>
            </a:r>
            <a:r>
              <a:rPr lang="en-US" altLang="zh-CN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楷体" pitchFamily="49" charset="-122"/>
                <a:ea typeface="楷体" pitchFamily="49" charset="-122"/>
                <a:sym typeface="宋体" pitchFamily="2" charset="-122"/>
              </a:rPr>
              <a:t>a.</a:t>
            </a: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楷体" pitchFamily="49" charset="-122"/>
                <a:ea typeface="楷体" pitchFamily="49" charset="-122"/>
                <a:sym typeface="宋体" pitchFamily="2" charset="-122"/>
              </a:rPr>
              <a:t>应该在较暗还是较亮的环境里做实验？</a:t>
            </a:r>
          </a:p>
          <a:p>
            <a:r>
              <a:rPr lang="en-US" altLang="zh-CN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楷体" pitchFamily="49" charset="-122"/>
                <a:ea typeface="楷体" pitchFamily="49" charset="-122"/>
                <a:sym typeface="宋体" pitchFamily="2" charset="-122"/>
              </a:rPr>
              <a:t>        b.</a:t>
            </a: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楷体" pitchFamily="49" charset="-122"/>
                <a:ea typeface="楷体" pitchFamily="49" charset="-122"/>
                <a:sym typeface="宋体" pitchFamily="2" charset="-122"/>
              </a:rPr>
              <a:t>如果用光源（蜡烛）来成像，又如何？</a:t>
            </a:r>
            <a:endParaRPr b="1">
              <a:latin typeface="楷体" pitchFamily="49" charset="-122"/>
              <a:ea typeface="楷体" pitchFamily="49" charset="-122"/>
              <a:sym typeface="宋体" pitchFamily="2" charset="-122"/>
            </a:endParaRPr>
          </a:p>
        </p:txBody>
      </p:sp>
      <p:pic>
        <p:nvPicPr>
          <p:cNvPr id="12293" name="图片 2">
            <a:extLst>
              <a:ext uri="{FF2B5EF4-FFF2-40B4-BE49-F238E27FC236}">
                <a16:creationId xmlns:a16="http://schemas.microsoft.com/office/drawing/2014/main" id="{7A366AC2-7A5E-44BC-9C35-959F6883FE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12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31"/>
          <a:stretch>
            <a:fillRect/>
          </a:stretch>
        </p:blipFill>
        <p:spPr bwMode="auto">
          <a:xfrm>
            <a:off x="1385888" y="1358504"/>
            <a:ext cx="2778919" cy="2277665"/>
          </a:xfrm>
          <a:prstGeom prst="rect">
            <a:avLst/>
          </a:prstGeom>
          <a:noFill/>
          <a:ln w="9525" algn="ctr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animBg="1"/>
      <p:bldP spid="1434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内容占位符 2">
            <a:extLst>
              <a:ext uri="{FF2B5EF4-FFF2-40B4-BE49-F238E27FC236}">
                <a16:creationId xmlns:a16="http://schemas.microsoft.com/office/drawing/2014/main" id="{27EFE9F3-4753-444C-BED9-67E94C3C543E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169194" y="579835"/>
            <a:ext cx="6502004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CN" altLang="en-US" sz="24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思考</a:t>
            </a:r>
            <a:r>
              <a:rPr lang="en-US" altLang="zh-CN" sz="24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4:</a:t>
            </a:r>
            <a:r>
              <a:rPr lang="zh-CN" altLang="en-US" b="1">
                <a:latin typeface="楷体" panose="02010609060101010101" pitchFamily="49" charset="-122"/>
                <a:ea typeface="楷体" panose="02010609060101010101" pitchFamily="49" charset="-122"/>
              </a:rPr>
              <a:t>如何比较</a:t>
            </a:r>
            <a:r>
              <a:rPr lang="zh-CN" altLang="en-US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像到平面镜的距离</a:t>
            </a:r>
            <a:r>
              <a:rPr lang="zh-CN" altLang="en-US" b="1">
                <a:latin typeface="楷体" panose="02010609060101010101" pitchFamily="49" charset="-122"/>
                <a:ea typeface="楷体" panose="02010609060101010101" pitchFamily="49" charset="-122"/>
              </a:rPr>
              <a:t>与</a:t>
            </a:r>
            <a:r>
              <a:rPr lang="zh-CN" altLang="en-US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物到平面镜的距离</a:t>
            </a:r>
            <a:r>
              <a:rPr lang="zh-CN" altLang="en-US" b="1">
                <a:latin typeface="楷体" panose="02010609060101010101" pitchFamily="49" charset="-122"/>
                <a:ea typeface="楷体" panose="02010609060101010101" pitchFamily="49" charset="-122"/>
              </a:rPr>
              <a:t>关系？</a:t>
            </a:r>
          </a:p>
        </p:txBody>
      </p:sp>
      <p:sp>
        <p:nvSpPr>
          <p:cNvPr id="15363" name="内容占位符 2">
            <a:extLst>
              <a:ext uri="{FF2B5EF4-FFF2-40B4-BE49-F238E27FC236}">
                <a16:creationId xmlns:a16="http://schemas.microsoft.com/office/drawing/2014/main" id="{070031ED-928D-4B22-AD7F-2F3107B6AF7C}"/>
              </a:ext>
            </a:extLst>
          </p:cNvPr>
          <p:cNvSpPr>
            <a:spLocks noGrp="1"/>
          </p:cNvSpPr>
          <p:nvPr/>
        </p:nvSpPr>
        <p:spPr>
          <a:xfrm>
            <a:off x="4473179" y="1545432"/>
            <a:ext cx="3196828" cy="1984772"/>
          </a:xfrm>
          <a:prstGeom prst="rect">
            <a:avLst/>
          </a:prstGeom>
          <a:noFill/>
          <a:ln>
            <a:solidFill>
              <a:srgbClr val="00B050"/>
            </a:solidFill>
            <a:miter lim="800000"/>
          </a:ln>
        </p:spPr>
        <p:txBody>
          <a:bodyPr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pitchFamily="2" charset="-122"/>
              </a:defRPr>
            </a:lvl5pPr>
          </a:lstStyle>
          <a:p>
            <a:pPr>
              <a:lnSpc>
                <a:spcPts val="2156"/>
              </a:lnSpc>
            </a:pPr>
            <a:r>
              <a:rPr lang="en-US" altLang="zh-CN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楷体" pitchFamily="49" charset="-122"/>
                <a:ea typeface="楷体" pitchFamily="49" charset="-122"/>
                <a:sym typeface="宋体" pitchFamily="2" charset="-122"/>
              </a:rPr>
              <a:t>1.</a:t>
            </a: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楷体" pitchFamily="49" charset="-122"/>
                <a:ea typeface="楷体" pitchFamily="49" charset="-122"/>
                <a:sym typeface="宋体" pitchFamily="2" charset="-122"/>
              </a:rPr>
              <a:t>先用铅笔在白纸上，把</a:t>
            </a:r>
            <a:r>
              <a:rPr lang="en-US" altLang="zh-CN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楷体" pitchFamily="49" charset="-122"/>
                <a:ea typeface="楷体" pitchFamily="49" charset="-122"/>
                <a:sym typeface="宋体" pitchFamily="2" charset="-122"/>
              </a:rPr>
              <a:t>A</a:t>
            </a: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楷体" pitchFamily="49" charset="-122"/>
                <a:ea typeface="楷体" pitchFamily="49" charset="-122"/>
                <a:sym typeface="宋体" pitchFamily="2" charset="-122"/>
              </a:rPr>
              <a:t>、</a:t>
            </a:r>
            <a:r>
              <a:rPr lang="en-US" altLang="zh-CN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楷体" pitchFamily="49" charset="-122"/>
                <a:ea typeface="楷体" pitchFamily="49" charset="-122"/>
                <a:sym typeface="宋体" pitchFamily="2" charset="-122"/>
              </a:rPr>
              <a:t>B</a:t>
            </a: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楷体" pitchFamily="49" charset="-122"/>
                <a:ea typeface="楷体" pitchFamily="49" charset="-122"/>
                <a:sym typeface="宋体" pitchFamily="2" charset="-122"/>
              </a:rPr>
              <a:t>、</a:t>
            </a: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楷体" pitchFamily="49" charset="-122"/>
                <a:ea typeface="楷体" pitchFamily="49" charset="-122"/>
                <a:sym typeface="宋体" pitchFamily="2" charset="-122"/>
              </a:rPr>
              <a:t>平面镜</a:t>
            </a: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楷体" pitchFamily="49" charset="-122"/>
                <a:ea typeface="楷体" pitchFamily="49" charset="-122"/>
                <a:sym typeface="宋体" pitchFamily="2" charset="-122"/>
              </a:rPr>
              <a:t>的位置</a:t>
            </a: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B050"/>
                </a:solidFill>
                <a:latin typeface="楷体" pitchFamily="49" charset="-122"/>
                <a:ea typeface="楷体" pitchFamily="49" charset="-122"/>
                <a:sym typeface="宋体" pitchFamily="2" charset="-122"/>
              </a:rPr>
              <a:t>标记</a:t>
            </a: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楷体" pitchFamily="49" charset="-122"/>
                <a:ea typeface="楷体" pitchFamily="49" charset="-122"/>
                <a:sym typeface="宋体" pitchFamily="2" charset="-122"/>
              </a:rPr>
              <a:t>出来；</a:t>
            </a:r>
            <a:endParaRPr lang="en-US" altLang="zh-CN" b="1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000000"/>
              </a:solidFill>
              <a:latin typeface="楷体" pitchFamily="49" charset="-122"/>
              <a:ea typeface="楷体" pitchFamily="49" charset="-122"/>
              <a:sym typeface="宋体" pitchFamily="2" charset="-122"/>
            </a:endParaRPr>
          </a:p>
          <a:p>
            <a:pPr>
              <a:lnSpc>
                <a:spcPts val="2156"/>
              </a:lnSpc>
            </a:pPr>
            <a:r>
              <a:rPr lang="en-US" altLang="zh-CN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楷体" pitchFamily="49" charset="-122"/>
                <a:ea typeface="楷体" pitchFamily="49" charset="-122"/>
                <a:sym typeface="宋体" pitchFamily="2" charset="-122"/>
              </a:rPr>
              <a:t>2.</a:t>
            </a: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楷体" pitchFamily="49" charset="-122"/>
                <a:ea typeface="楷体" pitchFamily="49" charset="-122"/>
                <a:sym typeface="宋体" pitchFamily="2" charset="-122"/>
              </a:rPr>
              <a:t>然后连接</a:t>
            </a:r>
            <a:r>
              <a:rPr lang="en-US" altLang="zh-CN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楷体" pitchFamily="49" charset="-122"/>
                <a:ea typeface="楷体" pitchFamily="49" charset="-122"/>
                <a:sym typeface="宋体" pitchFamily="2" charset="-122"/>
              </a:rPr>
              <a:t>AB</a:t>
            </a: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楷体" pitchFamily="49" charset="-122"/>
                <a:ea typeface="楷体" pitchFamily="49" charset="-122"/>
                <a:sym typeface="宋体" pitchFamily="2" charset="-122"/>
              </a:rPr>
              <a:t>，相交平面镜于</a:t>
            </a:r>
            <a:r>
              <a:rPr lang="en-US" altLang="zh-CN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楷体" pitchFamily="49" charset="-122"/>
                <a:ea typeface="楷体" pitchFamily="49" charset="-122"/>
                <a:sym typeface="宋体" pitchFamily="2" charset="-122"/>
              </a:rPr>
              <a:t>O</a:t>
            </a: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楷体" pitchFamily="49" charset="-122"/>
                <a:ea typeface="楷体" pitchFamily="49" charset="-122"/>
                <a:sym typeface="宋体" pitchFamily="2" charset="-122"/>
              </a:rPr>
              <a:t>点，可以测出</a:t>
            </a:r>
            <a:r>
              <a:rPr lang="en-US" altLang="zh-CN" b="1" u="sng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楷体" pitchFamily="49" charset="-122"/>
                <a:ea typeface="楷体" pitchFamily="49" charset="-122"/>
                <a:sym typeface="宋体" pitchFamily="2" charset="-122"/>
              </a:rPr>
              <a:t>AB</a:t>
            </a:r>
            <a:r>
              <a:rPr b="1" u="sng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楷体" pitchFamily="49" charset="-122"/>
                <a:ea typeface="楷体" pitchFamily="49" charset="-122"/>
                <a:sym typeface="宋体" pitchFamily="2" charset="-122"/>
              </a:rPr>
              <a:t>的连线与平面镜垂直</a:t>
            </a: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楷体" pitchFamily="49" charset="-122"/>
                <a:ea typeface="楷体" pitchFamily="49" charset="-122"/>
                <a:sym typeface="宋体" pitchFamily="2" charset="-122"/>
              </a:rPr>
              <a:t>；</a:t>
            </a:r>
            <a:endParaRPr lang="en-US" altLang="zh-CN" b="1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000000"/>
              </a:solidFill>
              <a:latin typeface="楷体" pitchFamily="49" charset="-122"/>
              <a:ea typeface="楷体" pitchFamily="49" charset="-122"/>
              <a:sym typeface="宋体" pitchFamily="2" charset="-122"/>
            </a:endParaRPr>
          </a:p>
          <a:p>
            <a:pPr>
              <a:lnSpc>
                <a:spcPts val="2156"/>
              </a:lnSpc>
            </a:pPr>
            <a:r>
              <a:rPr lang="en-US" altLang="zh-CN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楷体" pitchFamily="49" charset="-122"/>
                <a:ea typeface="楷体" pitchFamily="49" charset="-122"/>
                <a:sym typeface="宋体" pitchFamily="2" charset="-122"/>
              </a:rPr>
              <a:t>3.</a:t>
            </a: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楷体" pitchFamily="49" charset="-122"/>
                <a:ea typeface="楷体" pitchFamily="49" charset="-122"/>
                <a:sym typeface="宋体" pitchFamily="2" charset="-122"/>
              </a:rPr>
              <a:t>测量</a:t>
            </a:r>
            <a:r>
              <a:rPr lang="en-US" altLang="zh-CN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楷体" pitchFamily="49" charset="-122"/>
                <a:ea typeface="楷体" pitchFamily="49" charset="-122"/>
                <a:sym typeface="宋体" pitchFamily="2" charset="-122"/>
              </a:rPr>
              <a:t>AO</a:t>
            </a: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楷体" pitchFamily="49" charset="-122"/>
                <a:ea typeface="楷体" pitchFamily="49" charset="-122"/>
                <a:sym typeface="宋体" pitchFamily="2" charset="-122"/>
              </a:rPr>
              <a:t>、</a:t>
            </a:r>
            <a:r>
              <a:rPr lang="en-US" altLang="zh-CN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楷体" pitchFamily="49" charset="-122"/>
                <a:ea typeface="楷体" pitchFamily="49" charset="-122"/>
                <a:sym typeface="宋体" pitchFamily="2" charset="-122"/>
              </a:rPr>
              <a:t>BO</a:t>
            </a: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楷体" pitchFamily="49" charset="-122"/>
                <a:ea typeface="楷体" pitchFamily="49" charset="-122"/>
                <a:sym typeface="宋体" pitchFamily="2" charset="-122"/>
              </a:rPr>
              <a:t>的距离，可得：</a:t>
            </a:r>
            <a:r>
              <a:rPr b="1" u="sng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楷体" pitchFamily="49" charset="-122"/>
                <a:ea typeface="楷体" pitchFamily="49" charset="-122"/>
                <a:sym typeface="宋体" pitchFamily="2" charset="-122"/>
              </a:rPr>
              <a:t>像与物到平面镜的距离相等</a:t>
            </a: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楷体" pitchFamily="49" charset="-122"/>
                <a:ea typeface="楷体" pitchFamily="49" charset="-122"/>
                <a:sym typeface="宋体" pitchFamily="2" charset="-122"/>
              </a:rPr>
              <a:t>。</a:t>
            </a:r>
            <a:endParaRPr b="1">
              <a:latin typeface="楷体" pitchFamily="49" charset="-122"/>
              <a:ea typeface="楷体" pitchFamily="49" charset="-122"/>
              <a:sym typeface="宋体" pitchFamily="2" charset="-122"/>
            </a:endParaRPr>
          </a:p>
        </p:txBody>
      </p:sp>
      <p:sp>
        <p:nvSpPr>
          <p:cNvPr id="15364" name="内容占位符 2">
            <a:extLst>
              <a:ext uri="{FF2B5EF4-FFF2-40B4-BE49-F238E27FC236}">
                <a16:creationId xmlns:a16="http://schemas.microsoft.com/office/drawing/2014/main" id="{F0C7298C-BCF3-4493-8974-8295D24B0F2F}"/>
              </a:ext>
            </a:extLst>
          </p:cNvPr>
          <p:cNvSpPr>
            <a:spLocks noGrp="1"/>
          </p:cNvSpPr>
          <p:nvPr/>
        </p:nvSpPr>
        <p:spPr>
          <a:xfrm>
            <a:off x="1385888" y="4024312"/>
            <a:ext cx="6284119" cy="919163"/>
          </a:xfrm>
          <a:prstGeom prst="rect">
            <a:avLst/>
          </a:prstGeom>
          <a:noFill/>
          <a:ln>
            <a:solidFill>
              <a:srgbClr val="00B050"/>
            </a:solidFill>
            <a:miter lim="800000"/>
          </a:ln>
        </p:spPr>
        <p:txBody>
          <a:bodyPr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pitchFamily="2" charset="-122"/>
              </a:defRPr>
            </a:lvl5pPr>
          </a:lstStyle>
          <a:p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黑体" pitchFamily="49" charset="-122"/>
                <a:ea typeface="黑体" pitchFamily="49" charset="-122"/>
                <a:sym typeface="宋体" pitchFamily="2" charset="-122"/>
              </a:rPr>
              <a:t>注</a:t>
            </a:r>
            <a:r>
              <a:rPr lang="en-US" altLang="zh-CN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黑体" pitchFamily="49" charset="-122"/>
                <a:ea typeface="黑体" pitchFamily="49" charset="-122"/>
                <a:sym typeface="宋体" pitchFamily="2" charset="-122"/>
              </a:rPr>
              <a:t>  </a:t>
            </a: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黑体" pitchFamily="49" charset="-122"/>
                <a:ea typeface="黑体" pitchFamily="49" charset="-122"/>
                <a:sym typeface="宋体" pitchFamily="2" charset="-122"/>
              </a:rPr>
              <a:t>意</a:t>
            </a: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楷体" pitchFamily="49" charset="-122"/>
                <a:ea typeface="楷体" pitchFamily="49" charset="-122"/>
                <a:sym typeface="宋体" pitchFamily="2" charset="-122"/>
              </a:rPr>
              <a:t>：</a:t>
            </a: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B050"/>
                </a:solidFill>
                <a:latin typeface="楷体" pitchFamily="49" charset="-122"/>
                <a:ea typeface="楷体" pitchFamily="49" charset="-122"/>
                <a:sym typeface="宋体" pitchFamily="2" charset="-122"/>
              </a:rPr>
              <a:t>棋子</a:t>
            </a: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楷体" pitchFamily="49" charset="-122"/>
                <a:ea typeface="楷体" pitchFamily="49" charset="-122"/>
                <a:sym typeface="宋体" pitchFamily="2" charset="-122"/>
              </a:rPr>
              <a:t>不是一个点，且</a:t>
            </a: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B050"/>
                </a:solidFill>
                <a:latin typeface="楷体" pitchFamily="49" charset="-122"/>
                <a:ea typeface="楷体" pitchFamily="49" charset="-122"/>
                <a:sym typeface="宋体" pitchFamily="2" charset="-122"/>
              </a:rPr>
              <a:t>平面镜</a:t>
            </a: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楷体" pitchFamily="49" charset="-122"/>
                <a:ea typeface="楷体" pitchFamily="49" charset="-122"/>
                <a:sym typeface="宋体" pitchFamily="2" charset="-122"/>
              </a:rPr>
              <a:t>有两个面</a:t>
            </a:r>
            <a:r>
              <a:rPr lang="en-US" altLang="zh-CN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楷体" pitchFamily="49" charset="-122"/>
                <a:ea typeface="楷体" pitchFamily="49" charset="-122"/>
                <a:sym typeface="宋体" pitchFamily="2" charset="-122"/>
              </a:rPr>
              <a:t>!</a:t>
            </a:r>
          </a:p>
          <a:p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黑体" pitchFamily="49" charset="-122"/>
                <a:ea typeface="黑体" pitchFamily="49" charset="-122"/>
                <a:sym typeface="宋体" pitchFamily="2" charset="-122"/>
              </a:rPr>
              <a:t>想一想</a:t>
            </a: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楷体" pitchFamily="49" charset="-122"/>
                <a:ea typeface="楷体" pitchFamily="49" charset="-122"/>
                <a:sym typeface="宋体" pitchFamily="2" charset="-122"/>
              </a:rPr>
              <a:t>：</a:t>
            </a:r>
            <a:r>
              <a:rPr lang="en-US" altLang="zh-CN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楷体" pitchFamily="49" charset="-122"/>
                <a:ea typeface="楷体" pitchFamily="49" charset="-122"/>
                <a:sym typeface="宋体" pitchFamily="2" charset="-122"/>
              </a:rPr>
              <a:t>a.</a:t>
            </a: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楷体" pitchFamily="49" charset="-122"/>
                <a:ea typeface="楷体" pitchFamily="49" charset="-122"/>
                <a:sym typeface="宋体" pitchFamily="2" charset="-122"/>
              </a:rPr>
              <a:t>如何在白纸上进行标记？</a:t>
            </a:r>
          </a:p>
          <a:p>
            <a:r>
              <a:rPr lang="en-US" altLang="zh-CN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楷体" pitchFamily="49" charset="-122"/>
                <a:ea typeface="楷体" pitchFamily="49" charset="-122"/>
                <a:sym typeface="宋体" pitchFamily="2" charset="-122"/>
              </a:rPr>
              <a:t>        b.</a:t>
            </a: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楷体" pitchFamily="49" charset="-122"/>
                <a:ea typeface="楷体" pitchFamily="49" charset="-122"/>
                <a:sym typeface="宋体" pitchFamily="2" charset="-122"/>
              </a:rPr>
              <a:t>如果没有刻度尺怎么办？</a:t>
            </a:r>
            <a:endParaRPr b="1">
              <a:latin typeface="楷体" pitchFamily="49" charset="-122"/>
              <a:ea typeface="楷体" pitchFamily="49" charset="-122"/>
              <a:sym typeface="宋体" pitchFamily="2" charset="-122"/>
            </a:endParaRPr>
          </a:p>
        </p:txBody>
      </p:sp>
      <p:pic>
        <p:nvPicPr>
          <p:cNvPr id="13317" name="图片 3">
            <a:extLst>
              <a:ext uri="{FF2B5EF4-FFF2-40B4-BE49-F238E27FC236}">
                <a16:creationId xmlns:a16="http://schemas.microsoft.com/office/drawing/2014/main" id="{669C5819-1CEB-4F9C-BB35-C1F6DBD1AC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12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31"/>
          <a:stretch>
            <a:fillRect/>
          </a:stretch>
        </p:blipFill>
        <p:spPr bwMode="auto">
          <a:xfrm>
            <a:off x="1385888" y="1358504"/>
            <a:ext cx="2778919" cy="2277665"/>
          </a:xfrm>
          <a:prstGeom prst="rect">
            <a:avLst/>
          </a:prstGeom>
          <a:noFill/>
          <a:ln w="9525" algn="ctr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animBg="1"/>
      <p:bldP spid="1536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内容占位符 2">
            <a:extLst>
              <a:ext uri="{FF2B5EF4-FFF2-40B4-BE49-F238E27FC236}">
                <a16:creationId xmlns:a16="http://schemas.microsoft.com/office/drawing/2014/main" id="{1D2C656F-1A39-4825-BBD4-1DDA115D4E9C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169194" y="579835"/>
            <a:ext cx="6391275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CN" altLang="en-US" sz="24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思考</a:t>
            </a:r>
            <a:r>
              <a:rPr lang="en-US" altLang="zh-CN" sz="24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5:</a:t>
            </a:r>
            <a:r>
              <a:rPr lang="zh-CN" altLang="en-US" b="1">
                <a:latin typeface="楷体" panose="02010609060101010101" pitchFamily="49" charset="-122"/>
                <a:ea typeface="楷体" panose="02010609060101010101" pitchFamily="49" charset="-122"/>
              </a:rPr>
              <a:t>平面镜成的是实像还是虚像？如何验证？</a:t>
            </a:r>
          </a:p>
        </p:txBody>
      </p:sp>
      <p:sp>
        <p:nvSpPr>
          <p:cNvPr id="16387" name="内容占位符 2">
            <a:extLst>
              <a:ext uri="{FF2B5EF4-FFF2-40B4-BE49-F238E27FC236}">
                <a16:creationId xmlns:a16="http://schemas.microsoft.com/office/drawing/2014/main" id="{C9AE67A9-3A0C-4E50-AE7F-14C33C93A359}"/>
              </a:ext>
            </a:extLst>
          </p:cNvPr>
          <p:cNvSpPr>
            <a:spLocks noGrp="1"/>
          </p:cNvSpPr>
          <p:nvPr/>
        </p:nvSpPr>
        <p:spPr>
          <a:xfrm>
            <a:off x="4469607" y="1977628"/>
            <a:ext cx="3198019" cy="1433513"/>
          </a:xfrm>
          <a:prstGeom prst="rect">
            <a:avLst/>
          </a:prstGeom>
          <a:noFill/>
          <a:ln>
            <a:solidFill>
              <a:srgbClr val="00B050"/>
            </a:solidFill>
            <a:miter lim="800000"/>
          </a:ln>
        </p:spPr>
        <p:txBody>
          <a:bodyPr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pitchFamily="2" charset="-122"/>
              </a:defRPr>
            </a:lvl5pPr>
          </a:lstStyle>
          <a:p>
            <a:pPr>
              <a:lnSpc>
                <a:spcPts val="2156"/>
              </a:lnSpc>
            </a:pPr>
            <a:r>
              <a:rPr lang="en-US" altLang="zh-CN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楷体" pitchFamily="49" charset="-122"/>
                <a:ea typeface="楷体" pitchFamily="49" charset="-122"/>
                <a:sym typeface="宋体" pitchFamily="2" charset="-122"/>
              </a:rPr>
              <a:t>1.</a:t>
            </a: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楷体" pitchFamily="49" charset="-122"/>
                <a:ea typeface="楷体" pitchFamily="49" charset="-122"/>
                <a:sym typeface="宋体" pitchFamily="2" charset="-122"/>
              </a:rPr>
              <a:t>用一张白卡片竖直放在棋子</a:t>
            </a:r>
            <a:r>
              <a:rPr lang="en-US" altLang="zh-CN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楷体" pitchFamily="49" charset="-122"/>
                <a:ea typeface="楷体" pitchFamily="49" charset="-122"/>
                <a:sym typeface="宋体" pitchFamily="2" charset="-122"/>
              </a:rPr>
              <a:t>B</a:t>
            </a: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楷体" pitchFamily="49" charset="-122"/>
                <a:ea typeface="楷体" pitchFamily="49" charset="-122"/>
                <a:sym typeface="宋体" pitchFamily="2" charset="-122"/>
              </a:rPr>
              <a:t>所在的位置；</a:t>
            </a:r>
          </a:p>
          <a:p>
            <a:pPr>
              <a:lnSpc>
                <a:spcPts val="2156"/>
              </a:lnSpc>
            </a:pPr>
            <a:r>
              <a:rPr lang="en-US" altLang="zh-CN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楷体" pitchFamily="49" charset="-122"/>
                <a:ea typeface="楷体" pitchFamily="49" charset="-122"/>
                <a:sym typeface="宋体" pitchFamily="2" charset="-122"/>
              </a:rPr>
              <a:t>2.</a:t>
            </a:r>
            <a:r>
              <a:rPr b="1" u="sng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B050"/>
                </a:solidFill>
                <a:latin typeface="楷体" pitchFamily="49" charset="-122"/>
                <a:ea typeface="楷体" pitchFamily="49" charset="-122"/>
                <a:sym typeface="宋体" pitchFamily="2" charset="-122"/>
              </a:rPr>
              <a:t>直接观察</a:t>
            </a: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楷体" pitchFamily="49" charset="-122"/>
                <a:ea typeface="楷体" pitchFamily="49" charset="-122"/>
                <a:sym typeface="宋体" pitchFamily="2" charset="-122"/>
              </a:rPr>
              <a:t>白卡片，发现白卡片上没有棋子</a:t>
            </a:r>
            <a:r>
              <a:rPr lang="en-US" altLang="zh-CN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楷体" pitchFamily="49" charset="-122"/>
                <a:ea typeface="楷体" pitchFamily="49" charset="-122"/>
                <a:sym typeface="宋体" pitchFamily="2" charset="-122"/>
              </a:rPr>
              <a:t>A</a:t>
            </a: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楷体" pitchFamily="49" charset="-122"/>
                <a:ea typeface="楷体" pitchFamily="49" charset="-122"/>
                <a:sym typeface="宋体" pitchFamily="2" charset="-122"/>
              </a:rPr>
              <a:t>的像，说明：</a:t>
            </a:r>
            <a:r>
              <a:rPr b="1" u="sng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楷体" pitchFamily="49" charset="-122"/>
                <a:ea typeface="楷体" pitchFamily="49" charset="-122"/>
                <a:sym typeface="宋体" pitchFamily="2" charset="-122"/>
              </a:rPr>
              <a:t>平面镜成的像是虚像</a:t>
            </a: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楷体" pitchFamily="49" charset="-122"/>
                <a:ea typeface="楷体" pitchFamily="49" charset="-122"/>
                <a:sym typeface="宋体" pitchFamily="2" charset="-122"/>
              </a:rPr>
              <a:t>。</a:t>
            </a:r>
            <a:endParaRPr b="1">
              <a:latin typeface="楷体" pitchFamily="49" charset="-122"/>
              <a:ea typeface="楷体" pitchFamily="49" charset="-122"/>
              <a:sym typeface="宋体" pitchFamily="2" charset="-122"/>
            </a:endParaRPr>
          </a:p>
        </p:txBody>
      </p:sp>
      <p:sp>
        <p:nvSpPr>
          <p:cNvPr id="16388" name="内容占位符 2">
            <a:extLst>
              <a:ext uri="{FF2B5EF4-FFF2-40B4-BE49-F238E27FC236}">
                <a16:creationId xmlns:a16="http://schemas.microsoft.com/office/drawing/2014/main" id="{E65E186C-2A3C-4DCC-8920-290E780CF4DB}"/>
              </a:ext>
            </a:extLst>
          </p:cNvPr>
          <p:cNvSpPr>
            <a:spLocks noGrp="1"/>
          </p:cNvSpPr>
          <p:nvPr/>
        </p:nvSpPr>
        <p:spPr>
          <a:xfrm>
            <a:off x="1385888" y="4293394"/>
            <a:ext cx="6284119" cy="402431"/>
          </a:xfrm>
          <a:prstGeom prst="rect">
            <a:avLst/>
          </a:prstGeom>
          <a:noFill/>
          <a:ln>
            <a:solidFill>
              <a:srgbClr val="00B050"/>
            </a:solidFill>
            <a:miter lim="800000"/>
          </a:ln>
        </p:spPr>
        <p:txBody>
          <a:bodyPr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/>
                <a:ea typeface="宋体" pitchFamily="2" charset="-122"/>
              </a:defRPr>
            </a:lvl5pPr>
          </a:lstStyle>
          <a:p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B050"/>
                </a:solidFill>
                <a:latin typeface="黑体" pitchFamily="49" charset="-122"/>
                <a:ea typeface="黑体" pitchFamily="49" charset="-122"/>
                <a:sym typeface="宋体" pitchFamily="2" charset="-122"/>
              </a:rPr>
              <a:t>实像</a:t>
            </a:r>
            <a:r>
              <a:rPr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黑体" pitchFamily="49" charset="-122"/>
                <a:ea typeface="黑体" pitchFamily="49" charset="-122"/>
                <a:sym typeface="宋体" pitchFamily="2" charset="-122"/>
              </a:rPr>
              <a:t>是由光线直接照射到白屏上组成的，能够在白屏上呈现！</a:t>
            </a:r>
            <a:endParaRPr b="1">
              <a:solidFill>
                <a:srgbClr val="FF0000"/>
              </a:solidFill>
              <a:latin typeface="黑体" pitchFamily="49" charset="-122"/>
              <a:ea typeface="黑体" pitchFamily="49" charset="-122"/>
              <a:sym typeface="宋体" pitchFamily="2" charset="-122"/>
            </a:endParaRPr>
          </a:p>
        </p:txBody>
      </p:sp>
      <p:pic>
        <p:nvPicPr>
          <p:cNvPr id="14341" name="图片 3">
            <a:extLst>
              <a:ext uri="{FF2B5EF4-FFF2-40B4-BE49-F238E27FC236}">
                <a16:creationId xmlns:a16="http://schemas.microsoft.com/office/drawing/2014/main" id="{CC9373EF-61F0-48FD-863C-7E39EECB05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12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31"/>
          <a:stretch>
            <a:fillRect/>
          </a:stretch>
        </p:blipFill>
        <p:spPr bwMode="auto">
          <a:xfrm>
            <a:off x="1385888" y="1574006"/>
            <a:ext cx="2778919" cy="2277666"/>
          </a:xfrm>
          <a:prstGeom prst="rect">
            <a:avLst/>
          </a:prstGeom>
          <a:noFill/>
          <a:ln w="9525" algn="ctr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animBg="1"/>
      <p:bldP spid="16388" grpId="0" animBg="1"/>
    </p:bldLst>
  </p:timing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</TotalTime>
  <Words>783</Words>
  <Application>Microsoft Office PowerPoint</Application>
  <PresentationFormat>全屏显示(16:9)</PresentationFormat>
  <Paragraphs>82</Paragraphs>
  <Slides>21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0" baseType="lpstr">
      <vt:lpstr>等线</vt:lpstr>
      <vt:lpstr>黑体</vt:lpstr>
      <vt:lpstr>楷体</vt:lpstr>
      <vt:lpstr>楷体_GB2312</vt:lpstr>
      <vt:lpstr>Arial</vt:lpstr>
      <vt:lpstr>Calibri</vt:lpstr>
      <vt:lpstr>Calibri Light</vt:lpstr>
      <vt:lpstr>Times New Roman</vt:lpstr>
      <vt:lpstr>Office 主题​​</vt:lpstr>
      <vt:lpstr>第三章   光现象</vt:lpstr>
      <vt:lpstr>    生活中常用的镜子表面是平的，叫作平面镜；照镜子时，我们可以从平面镜中观察到我们的像；     那么，平面镜所成的像有何特点呢？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第一章   声现象</dc:title>
  <dc:creator>lenovo07</dc:creator>
  <cp:lastModifiedBy>lenovo07</cp:lastModifiedBy>
  <cp:revision>6</cp:revision>
  <dcterms:created xsi:type="dcterms:W3CDTF">2021-09-03T05:57:51Z</dcterms:created>
  <dcterms:modified xsi:type="dcterms:W3CDTF">2021-09-03T06:05:36Z</dcterms:modified>
</cp:coreProperties>
</file>