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/>
            <a:fld id="{CE332A8D-0907-4C23-B258-BCEC2938A9A3}" type="slidenum">
              <a:rPr lang="en-US" altLang="zh-CN" sz="1200" b="0" smtClean="0">
                <a:ea typeface="宋体" pitchFamily="2" charset="-122"/>
              </a:rPr>
              <a:pPr eaLnBrk="1" hangingPunct="1"/>
              <a:t>19</a:t>
            </a:fld>
            <a:endParaRPr lang="en-US" altLang="zh-CN" sz="1200" b="0" smtClean="0">
              <a:ea typeface="宋体" pitchFamily="2" charset="-122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9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qq.yh31.com/xq/sk/62080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hyperlink" Target="http://qq.yh31.com/xq/sk/6443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hyperlink" Target="&#21387;&#24378;/&#38472;&#27704;&#29618;&#21387;&#24378;&#31532;&#20108;&#33410;&#35838;/&#22686;&#22823;&#25110;&#20943;&#23567;&#21387;&#24378;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file:///H:\&#38472;&#27704;&#29618;&#35838;&#20214;\&#21387;&#24378;\&#38472;&#27704;&#29618;&#21387;&#24378;&#31532;&#19968;&#33410;&#35838;\&#32769;&#20154;&#19982;&#28023;%20&#28843;&#38899;syk051152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85800" y="260508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47" name="Group 31"/>
          <p:cNvGraphicFramePr>
            <a:graphicFrameLocks noGrp="1"/>
          </p:cNvGraphicFramePr>
          <p:nvPr>
            <p:ph idx="4294967295"/>
          </p:nvPr>
        </p:nvGraphicFramePr>
        <p:xfrm>
          <a:off x="684213" y="2060575"/>
          <a:ext cx="8256587" cy="4243388"/>
        </p:xfrm>
        <a:graphic>
          <a:graphicData uri="http://schemas.openxmlformats.org/drawingml/2006/table">
            <a:tbl>
              <a:tblPr/>
              <a:tblGrid>
                <a:gridCol w="1849437"/>
                <a:gridCol w="2135188"/>
                <a:gridCol w="2136775"/>
                <a:gridCol w="2135187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对比项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名称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作用点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方向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ea"/>
                          <a:ea typeface="+mn-ea"/>
                        </a:rPr>
                        <a:t>重力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ea"/>
                          <a:ea typeface="+mn-ea"/>
                        </a:rPr>
                        <a:t>压力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552700" y="3786188"/>
            <a:ext cx="159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物体本身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589213" y="5286375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被压物体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4819650" y="3786188"/>
            <a:ext cx="146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竖直向下</a:t>
            </a:r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4821238" y="5143500"/>
            <a:ext cx="1608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垂直于被压表面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zh-CN" sz="2400" b="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886575" y="4157663"/>
            <a:ext cx="168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压力大小不一定与重力有关</a:t>
            </a:r>
            <a:endParaRPr lang="zh-CN" altLang="en-US" sz="2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517302" y="953800"/>
            <a:ext cx="4070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压力与重力的比较</a:t>
            </a:r>
          </a:p>
        </p:txBody>
      </p:sp>
    </p:spTree>
    <p:extLst>
      <p:ext uri="{BB962C8B-B14F-4D97-AF65-F5344CB8AC3E}">
        <p14:creationId xmlns:p14="http://schemas.microsoft.com/office/powerpoint/2010/main" val="78527371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0" grpId="0"/>
      <p:bldP spid="137241" grpId="0"/>
      <p:bldP spid="137242" grpId="0"/>
      <p:bldP spid="137243" grpId="0"/>
      <p:bldP spid="137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Image0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57500"/>
            <a:ext cx="30019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500063" y="1143000"/>
            <a:ext cx="2786062" cy="9763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n-ea"/>
                <a:ea typeface="+mn-ea"/>
                <a:cs typeface="+mn-ea"/>
              </a:rPr>
              <a:t>观察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286125" y="1571625"/>
            <a:ext cx="5219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008000"/>
                </a:solidFill>
                <a:latin typeface="+mn-ea"/>
                <a:ea typeface="+mn-ea"/>
              </a:rPr>
              <a:t>压力的作用效果相同吗</a:t>
            </a:r>
            <a:r>
              <a:rPr lang="en-US" altLang="zh-CN" sz="2400" dirty="0">
                <a:solidFill>
                  <a:srgbClr val="008000"/>
                </a:solidFill>
                <a:latin typeface="+mn-ea"/>
                <a:ea typeface="+mn-ea"/>
              </a:rPr>
              <a:t>?</a:t>
            </a:r>
          </a:p>
        </p:txBody>
      </p:sp>
      <p:pic>
        <p:nvPicPr>
          <p:cNvPr id="51209" name="Picture 9" descr="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0"/>
            <a:ext cx="27146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23948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7" grpId="1" animBg="1"/>
      <p:bldP spid="51208" grpId="0"/>
      <p:bldP spid="5120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57562" y="1500188"/>
            <a:ext cx="5786437" cy="523220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accent2"/>
                </a:solidFill>
                <a:latin typeface="+mn-ea"/>
                <a:ea typeface="+mn-ea"/>
              </a:rPr>
              <a:t>压力作用的效果与哪些因素有关</a:t>
            </a:r>
          </a:p>
        </p:txBody>
      </p:sp>
      <p:sp>
        <p:nvSpPr>
          <p:cNvPr id="164867" name="WordArt 3"/>
          <p:cNvSpPr>
            <a:spLocks noChangeArrowheads="1" noChangeShapeType="1" noTextEdit="1"/>
          </p:cNvSpPr>
          <p:nvPr/>
        </p:nvSpPr>
        <p:spPr bwMode="auto">
          <a:xfrm>
            <a:off x="250021" y="842980"/>
            <a:ext cx="2786082" cy="92869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CN" altLang="en-US" sz="2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ea"/>
                <a:ea typeface="+mn-ea"/>
              </a:rPr>
              <a:t>探究</a:t>
            </a:r>
            <a:r>
              <a:rPr lang="en-US" altLang="zh-CN" sz="24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ea"/>
                <a:ea typeface="+mn-ea"/>
              </a:rPr>
              <a:t>:</a:t>
            </a:r>
            <a:endParaRPr lang="zh-CN" altLang="en-US" sz="24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71500" y="2643188"/>
            <a:ext cx="21431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华文行楷"/>
                <a:ea typeface="华文行楷"/>
              </a:rPr>
              <a:t>经验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4429125"/>
            <a:ext cx="8229600" cy="814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indent="-169863" defTabSz="685800">
              <a:lnSpc>
                <a:spcPct val="90000"/>
              </a:lnSpc>
              <a:spcBef>
                <a:spcPts val="75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当压力相同时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,__________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越小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压力的作用效果越明显。</a:t>
            </a:r>
            <a:endParaRPr lang="en-US" altLang="zh-CN" sz="2400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288" y="3557588"/>
            <a:ext cx="8475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当受力面积相同时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,______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越大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压力的作用效果越明显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;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14688" y="3538538"/>
            <a:ext cx="803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压力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0313" y="4357688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>
                <a:solidFill>
                  <a:srgbClr val="FF3300"/>
                </a:solidFill>
                <a:latin typeface="+mn-ea"/>
                <a:ea typeface="+mn-ea"/>
              </a:rPr>
              <a:t>受力面积</a:t>
            </a:r>
          </a:p>
        </p:txBody>
      </p:sp>
    </p:spTree>
    <p:extLst>
      <p:ext uri="{BB962C8B-B14F-4D97-AF65-F5344CB8AC3E}">
        <p14:creationId xmlns:p14="http://schemas.microsoft.com/office/powerpoint/2010/main" val="2691716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8" y="1321594"/>
            <a:ext cx="1879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WordArt 8"/>
          <p:cNvSpPr>
            <a:spLocks noChangeArrowheads="1" noChangeShapeType="1" noTextEdit="1"/>
          </p:cNvSpPr>
          <p:nvPr/>
        </p:nvSpPr>
        <p:spPr bwMode="auto">
          <a:xfrm>
            <a:off x="3131840" y="1428750"/>
            <a:ext cx="2357437" cy="12144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01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n-ea"/>
                <a:ea typeface="+mn-ea"/>
                <a:cs typeface="+mn-ea"/>
              </a:rPr>
              <a:t>友情提醒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23528" y="3140968"/>
            <a:ext cx="842493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+mn-ea"/>
                <a:ea typeface="+mn-ea"/>
              </a:rPr>
              <a:t>有两个因素影响压力的作用效果，在探究其中一个因素时，应控制另一个因素不变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控制变量法</a:t>
            </a:r>
          </a:p>
        </p:txBody>
      </p:sp>
    </p:spTree>
    <p:extLst>
      <p:ext uri="{BB962C8B-B14F-4D97-AF65-F5344CB8AC3E}">
        <p14:creationId xmlns:p14="http://schemas.microsoft.com/office/powerpoint/2010/main" val="373912587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 rot="-262901">
            <a:off x="353943" y="759553"/>
            <a:ext cx="1993900" cy="10747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Tx/>
              <a:buNone/>
            </a:pPr>
            <a:r>
              <a:rPr lang="zh-CN" altLang="en-US" sz="2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640000" scaled="1"/>
                </a:gradFill>
                <a:latin typeface="+mn-ea"/>
                <a:ea typeface="+mn-ea"/>
                <a:cs typeface="+mn-ea"/>
              </a:rPr>
              <a:t>设计实验：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1331913" y="1928813"/>
            <a:ext cx="7172325" cy="2287587"/>
            <a:chOff x="240" y="480"/>
            <a:chExt cx="4518" cy="1441"/>
          </a:xfrm>
        </p:grpSpPr>
        <p:grpSp>
          <p:nvGrpSpPr>
            <p:cNvPr id="50182" name="Group 4"/>
            <p:cNvGrpSpPr>
              <a:grpSpLocks/>
            </p:cNvGrpSpPr>
            <p:nvPr/>
          </p:nvGrpSpPr>
          <p:grpSpPr bwMode="auto">
            <a:xfrm>
              <a:off x="240" y="960"/>
              <a:ext cx="1152" cy="960"/>
              <a:chOff x="240" y="1008"/>
              <a:chExt cx="1152" cy="960"/>
            </a:xfrm>
          </p:grpSpPr>
          <p:grpSp>
            <p:nvGrpSpPr>
              <p:cNvPr id="50218" name="Group 5"/>
              <p:cNvGrpSpPr>
                <a:grpSpLocks/>
              </p:cNvGrpSpPr>
              <p:nvPr/>
            </p:nvGrpSpPr>
            <p:grpSpPr bwMode="auto">
              <a:xfrm>
                <a:off x="240" y="1008"/>
                <a:ext cx="1152" cy="576"/>
                <a:chOff x="288" y="960"/>
                <a:chExt cx="1152" cy="576"/>
              </a:xfrm>
            </p:grpSpPr>
            <p:sp>
              <p:nvSpPr>
                <p:cNvPr id="57388" name="Line 6"/>
                <p:cNvSpPr>
                  <a:spLocks noChangeShapeType="1"/>
                </p:cNvSpPr>
                <p:nvPr/>
              </p:nvSpPr>
              <p:spPr bwMode="auto">
                <a:xfrm>
                  <a:off x="288" y="100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89" name="Line 7"/>
                <p:cNvSpPr>
                  <a:spLocks noChangeShapeType="1"/>
                </p:cNvSpPr>
                <p:nvPr/>
              </p:nvSpPr>
              <p:spPr bwMode="auto">
                <a:xfrm>
                  <a:off x="288" y="153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90" name="Line 8"/>
                <p:cNvSpPr>
                  <a:spLocks noChangeShapeType="1"/>
                </p:cNvSpPr>
                <p:nvPr/>
              </p:nvSpPr>
              <p:spPr bwMode="auto">
                <a:xfrm>
                  <a:off x="1440" y="96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91" name="Rectangle 9"/>
                <p:cNvSpPr>
                  <a:spLocks noChangeArrowheads="1"/>
                </p:cNvSpPr>
                <p:nvPr/>
              </p:nvSpPr>
              <p:spPr bwMode="auto">
                <a:xfrm>
                  <a:off x="288" y="1200"/>
                  <a:ext cx="1152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92" name="Line 10"/>
                <p:cNvSpPr>
                  <a:spLocks noChangeShapeType="1"/>
                </p:cNvSpPr>
                <p:nvPr/>
              </p:nvSpPr>
              <p:spPr bwMode="auto">
                <a:xfrm>
                  <a:off x="288" y="9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7387" name="Text Box 11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2400" b="0">
                    <a:latin typeface="+mn-ea"/>
                    <a:ea typeface="+mn-ea"/>
                  </a:rPr>
                  <a:t>(a)</a:t>
                </a:r>
              </a:p>
            </p:txBody>
          </p:sp>
        </p:grpSp>
        <p:grpSp>
          <p:nvGrpSpPr>
            <p:cNvPr id="50183" name="Group 12"/>
            <p:cNvGrpSpPr>
              <a:grpSpLocks/>
            </p:cNvGrpSpPr>
            <p:nvPr/>
          </p:nvGrpSpPr>
          <p:grpSpPr bwMode="auto">
            <a:xfrm>
              <a:off x="432" y="747"/>
              <a:ext cx="768" cy="576"/>
              <a:chOff x="3888" y="2064"/>
              <a:chExt cx="768" cy="576"/>
            </a:xfrm>
          </p:grpSpPr>
          <p:sp>
            <p:nvSpPr>
              <p:cNvPr id="57383" name="Rectangle 13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76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7384" name="Rectangle 14"/>
              <p:cNvSpPr>
                <a:spLocks noChangeArrowheads="1"/>
              </p:cNvSpPr>
              <p:nvPr/>
            </p:nvSpPr>
            <p:spPr bwMode="auto">
              <a:xfrm>
                <a:off x="4011" y="2160"/>
                <a:ext cx="4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7385" name="Rectangle 15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43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7352" name="AutoShape 16"/>
            <p:cNvSpPr>
              <a:spLocks noChangeArrowheads="1"/>
            </p:cNvSpPr>
            <p:nvPr/>
          </p:nvSpPr>
          <p:spPr bwMode="auto">
            <a:xfrm>
              <a:off x="1494" y="912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0185" name="Group 17"/>
            <p:cNvGrpSpPr>
              <a:grpSpLocks/>
            </p:cNvGrpSpPr>
            <p:nvPr/>
          </p:nvGrpSpPr>
          <p:grpSpPr bwMode="auto">
            <a:xfrm>
              <a:off x="1830" y="960"/>
              <a:ext cx="1152" cy="912"/>
              <a:chOff x="1920" y="960"/>
              <a:chExt cx="1152" cy="912"/>
            </a:xfrm>
          </p:grpSpPr>
          <p:grpSp>
            <p:nvGrpSpPr>
              <p:cNvPr id="50208" name="Group 18"/>
              <p:cNvGrpSpPr>
                <a:grpSpLocks/>
              </p:cNvGrpSpPr>
              <p:nvPr/>
            </p:nvGrpSpPr>
            <p:grpSpPr bwMode="auto">
              <a:xfrm>
                <a:off x="1920" y="960"/>
                <a:ext cx="1152" cy="576"/>
                <a:chOff x="288" y="960"/>
                <a:chExt cx="1152" cy="576"/>
              </a:xfrm>
            </p:grpSpPr>
            <p:sp>
              <p:nvSpPr>
                <p:cNvPr id="57378" name="Line 19"/>
                <p:cNvSpPr>
                  <a:spLocks noChangeShapeType="1"/>
                </p:cNvSpPr>
                <p:nvPr/>
              </p:nvSpPr>
              <p:spPr bwMode="auto">
                <a:xfrm>
                  <a:off x="288" y="100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79" name="Line 20"/>
                <p:cNvSpPr>
                  <a:spLocks noChangeShapeType="1"/>
                </p:cNvSpPr>
                <p:nvPr/>
              </p:nvSpPr>
              <p:spPr bwMode="auto">
                <a:xfrm>
                  <a:off x="288" y="153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80" name="Line 21"/>
                <p:cNvSpPr>
                  <a:spLocks noChangeShapeType="1"/>
                </p:cNvSpPr>
                <p:nvPr/>
              </p:nvSpPr>
              <p:spPr bwMode="auto">
                <a:xfrm>
                  <a:off x="1440" y="96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81" name="Rectangle 22"/>
                <p:cNvSpPr>
                  <a:spLocks noChangeArrowheads="1"/>
                </p:cNvSpPr>
                <p:nvPr/>
              </p:nvSpPr>
              <p:spPr bwMode="auto">
                <a:xfrm>
                  <a:off x="288" y="1200"/>
                  <a:ext cx="1152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82" name="Line 23"/>
                <p:cNvSpPr>
                  <a:spLocks noChangeShapeType="1"/>
                </p:cNvSpPr>
                <p:nvPr/>
              </p:nvSpPr>
              <p:spPr bwMode="auto">
                <a:xfrm>
                  <a:off x="288" y="9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7377" name="Text Box 24"/>
              <p:cNvSpPr txBox="1">
                <a:spLocks noChangeArrowheads="1"/>
              </p:cNvSpPr>
              <p:nvPr/>
            </p:nvSpPr>
            <p:spPr bwMode="auto">
              <a:xfrm>
                <a:off x="2304" y="158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2400" b="0">
                    <a:latin typeface="+mn-ea"/>
                    <a:ea typeface="+mn-ea"/>
                  </a:rPr>
                  <a:t>(b)</a:t>
                </a:r>
              </a:p>
            </p:txBody>
          </p:sp>
        </p:grpSp>
        <p:grpSp>
          <p:nvGrpSpPr>
            <p:cNvPr id="50186" name="Group 25"/>
            <p:cNvGrpSpPr>
              <a:grpSpLocks/>
            </p:cNvGrpSpPr>
            <p:nvPr/>
          </p:nvGrpSpPr>
          <p:grpSpPr bwMode="auto">
            <a:xfrm>
              <a:off x="2016" y="480"/>
              <a:ext cx="768" cy="960"/>
              <a:chOff x="1968" y="528"/>
              <a:chExt cx="768" cy="960"/>
            </a:xfrm>
          </p:grpSpPr>
          <p:grpSp>
            <p:nvGrpSpPr>
              <p:cNvPr id="50203" name="Group 26"/>
              <p:cNvGrpSpPr>
                <a:grpSpLocks/>
              </p:cNvGrpSpPr>
              <p:nvPr/>
            </p:nvGrpSpPr>
            <p:grpSpPr bwMode="auto">
              <a:xfrm>
                <a:off x="1968" y="912"/>
                <a:ext cx="768" cy="576"/>
                <a:chOff x="3888" y="2064"/>
                <a:chExt cx="768" cy="576"/>
              </a:xfrm>
            </p:grpSpPr>
            <p:sp>
              <p:nvSpPr>
                <p:cNvPr id="57373" name="Rectangle 27"/>
                <p:cNvSpPr>
                  <a:spLocks noChangeArrowheads="1"/>
                </p:cNvSpPr>
                <p:nvPr/>
              </p:nvSpPr>
              <p:spPr bwMode="auto">
                <a:xfrm>
                  <a:off x="3888" y="2064"/>
                  <a:ext cx="768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74" name="Rectangle 28"/>
                <p:cNvSpPr>
                  <a:spLocks noChangeArrowheads="1"/>
                </p:cNvSpPr>
                <p:nvPr/>
              </p:nvSpPr>
              <p:spPr bwMode="auto">
                <a:xfrm>
                  <a:off x="4011" y="2160"/>
                  <a:ext cx="48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7375" name="Rectangle 29"/>
                <p:cNvSpPr>
                  <a:spLocks noChangeArrowheads="1"/>
                </p:cNvSpPr>
                <p:nvPr/>
              </p:nvSpPr>
              <p:spPr bwMode="auto">
                <a:xfrm>
                  <a:off x="4464" y="2160"/>
                  <a:ext cx="43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7372" name="Rectangle 30"/>
              <p:cNvSpPr>
                <a:spLocks noChangeArrowheads="1"/>
              </p:cNvSpPr>
              <p:nvPr/>
            </p:nvSpPr>
            <p:spPr bwMode="auto">
              <a:xfrm>
                <a:off x="2181" y="528"/>
                <a:ext cx="33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7355" name="AutoShape 31"/>
            <p:cNvSpPr>
              <a:spLocks noChangeArrowheads="1"/>
            </p:cNvSpPr>
            <p:nvPr/>
          </p:nvSpPr>
          <p:spPr bwMode="auto">
            <a:xfrm>
              <a:off x="3107" y="981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0188" name="Group 32"/>
            <p:cNvGrpSpPr>
              <a:grpSpLocks/>
            </p:cNvGrpSpPr>
            <p:nvPr/>
          </p:nvGrpSpPr>
          <p:grpSpPr bwMode="auto">
            <a:xfrm>
              <a:off x="3606" y="709"/>
              <a:ext cx="1152" cy="1212"/>
              <a:chOff x="1776" y="2580"/>
              <a:chExt cx="1152" cy="1212"/>
            </a:xfrm>
          </p:grpSpPr>
          <p:grpSp>
            <p:nvGrpSpPr>
              <p:cNvPr id="50189" name="Group 33"/>
              <p:cNvGrpSpPr>
                <a:grpSpLocks/>
              </p:cNvGrpSpPr>
              <p:nvPr/>
            </p:nvGrpSpPr>
            <p:grpSpPr bwMode="auto">
              <a:xfrm>
                <a:off x="1776" y="2868"/>
                <a:ext cx="1152" cy="924"/>
                <a:chOff x="1776" y="2868"/>
                <a:chExt cx="1152" cy="924"/>
              </a:xfrm>
            </p:grpSpPr>
            <p:grpSp>
              <p:nvGrpSpPr>
                <p:cNvPr id="50196" name="Group 34"/>
                <p:cNvGrpSpPr>
                  <a:grpSpLocks/>
                </p:cNvGrpSpPr>
                <p:nvPr/>
              </p:nvGrpSpPr>
              <p:grpSpPr bwMode="auto">
                <a:xfrm>
                  <a:off x="1776" y="2868"/>
                  <a:ext cx="1152" cy="576"/>
                  <a:chOff x="288" y="960"/>
                  <a:chExt cx="1152" cy="576"/>
                </a:xfrm>
              </p:grpSpPr>
              <p:sp>
                <p:nvSpPr>
                  <p:cNvPr id="5736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1008"/>
                    <a:ext cx="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36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1536"/>
                    <a:ext cx="1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36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60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36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200"/>
                    <a:ext cx="1152" cy="33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3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96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5736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256" y="3504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kumimoji="1" lang="en-US" altLang="zh-CN" sz="2400" b="0">
                      <a:latin typeface="+mn-ea"/>
                      <a:ea typeface="+mn-ea"/>
                    </a:rPr>
                    <a:t>(c)</a:t>
                  </a:r>
                </a:p>
              </p:txBody>
            </p:sp>
          </p:grpSp>
          <p:grpSp>
            <p:nvGrpSpPr>
              <p:cNvPr id="50190" name="Group 41"/>
              <p:cNvGrpSpPr>
                <a:grpSpLocks/>
              </p:cNvGrpSpPr>
              <p:nvPr/>
            </p:nvGrpSpPr>
            <p:grpSpPr bwMode="auto">
              <a:xfrm>
                <a:off x="2016" y="2580"/>
                <a:ext cx="768" cy="576"/>
                <a:chOff x="2016" y="2580"/>
                <a:chExt cx="768" cy="576"/>
              </a:xfrm>
            </p:grpSpPr>
            <p:grpSp>
              <p:nvGrpSpPr>
                <p:cNvPr id="50191" name="Group 42"/>
                <p:cNvGrpSpPr>
                  <a:grpSpLocks/>
                </p:cNvGrpSpPr>
                <p:nvPr/>
              </p:nvGrpSpPr>
              <p:grpSpPr bwMode="auto">
                <a:xfrm flipV="1">
                  <a:off x="2016" y="2580"/>
                  <a:ext cx="768" cy="576"/>
                  <a:chOff x="3888" y="2064"/>
                  <a:chExt cx="768" cy="576"/>
                </a:xfrm>
              </p:grpSpPr>
              <p:sp>
                <p:nvSpPr>
                  <p:cNvPr id="5736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064"/>
                    <a:ext cx="76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36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160"/>
                    <a:ext cx="48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736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160"/>
                    <a:ext cx="43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57360" name="Rectangle 46"/>
                <p:cNvSpPr>
                  <a:spLocks noChangeArrowheads="1"/>
                </p:cNvSpPr>
                <p:nvPr/>
              </p:nvSpPr>
              <p:spPr bwMode="auto">
                <a:xfrm>
                  <a:off x="2226" y="2667"/>
                  <a:ext cx="327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</p:grpSp>
      </p:grpSp>
      <p:sp>
        <p:nvSpPr>
          <p:cNvPr id="57348" name="Text Box 47"/>
          <p:cNvSpPr txBox="1">
            <a:spLocks noChangeArrowheads="1"/>
          </p:cNvSpPr>
          <p:nvPr/>
        </p:nvSpPr>
        <p:spPr bwMode="auto">
          <a:xfrm>
            <a:off x="468313" y="4797425"/>
            <a:ext cx="849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endParaRPr lang="zh-CN" altLang="zh-CN" sz="2400" b="0">
              <a:latin typeface="+mn-ea"/>
              <a:ea typeface="+mn-ea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468313" y="4286250"/>
            <a:ext cx="8424862" cy="1668463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dirty="0">
                <a:latin typeface="+mn-ea"/>
                <a:ea typeface="+mn-ea"/>
              </a:rPr>
              <a:t>    </a:t>
            </a:r>
            <a:r>
              <a:rPr kumimoji="1" lang="zh-CN" altLang="en-US" sz="2400" dirty="0">
                <a:latin typeface="+mn-ea"/>
                <a:ea typeface="+mn-ea"/>
              </a:rPr>
              <a:t>将“小桌”放入砂盘中，观察陷入砂中的深度；在“小桌”上放上一重物，观察</a:t>
            </a:r>
            <a:r>
              <a:rPr kumimoji="1" lang="zh-CN" altLang="en-US" sz="2400" u="sng" dirty="0">
                <a:solidFill>
                  <a:srgbClr val="FF0000"/>
                </a:solidFill>
                <a:latin typeface="+mn-ea"/>
                <a:ea typeface="+mn-ea"/>
              </a:rPr>
              <a:t>陷入砂中的深度，</a:t>
            </a:r>
            <a:r>
              <a:rPr kumimoji="1" lang="zh-CN" altLang="en-US" sz="2400" dirty="0">
                <a:latin typeface="+mn-ea"/>
                <a:ea typeface="+mn-ea"/>
              </a:rPr>
              <a:t>压力作用的效果通过</a:t>
            </a:r>
            <a:r>
              <a:rPr kumimoji="1" lang="zh-CN" altLang="en-US" sz="2400" u="sng" dirty="0">
                <a:solidFill>
                  <a:srgbClr val="FF0000"/>
                </a:solidFill>
                <a:latin typeface="+mn-ea"/>
                <a:ea typeface="+mn-ea"/>
              </a:rPr>
              <a:t>小桌陷入砂中的深度</a:t>
            </a:r>
            <a:r>
              <a:rPr kumimoji="1" lang="zh-CN" altLang="en-US" sz="2400" dirty="0">
                <a:latin typeface="+mn-ea"/>
                <a:ea typeface="+mn-ea"/>
              </a:rPr>
              <a:t>来反映。</a:t>
            </a:r>
          </a:p>
        </p:txBody>
      </p:sp>
    </p:spTree>
    <p:extLst>
      <p:ext uri="{BB962C8B-B14F-4D97-AF65-F5344CB8AC3E}">
        <p14:creationId xmlns:p14="http://schemas.microsoft.com/office/powerpoint/2010/main" val="1941460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28875" y="1643063"/>
            <a:ext cx="4352925" cy="2286000"/>
            <a:chOff x="567" y="1344"/>
            <a:chExt cx="2742" cy="1440"/>
          </a:xfrm>
        </p:grpSpPr>
        <p:grpSp>
          <p:nvGrpSpPr>
            <p:cNvPr id="51206" name="Group 3"/>
            <p:cNvGrpSpPr>
              <a:grpSpLocks/>
            </p:cNvGrpSpPr>
            <p:nvPr/>
          </p:nvGrpSpPr>
          <p:grpSpPr bwMode="auto">
            <a:xfrm>
              <a:off x="567" y="1824"/>
              <a:ext cx="1152" cy="960"/>
              <a:chOff x="240" y="1008"/>
              <a:chExt cx="1152" cy="960"/>
            </a:xfrm>
          </p:grpSpPr>
          <p:grpSp>
            <p:nvGrpSpPr>
              <p:cNvPr id="51226" name="Group 4"/>
              <p:cNvGrpSpPr>
                <a:grpSpLocks/>
              </p:cNvGrpSpPr>
              <p:nvPr/>
            </p:nvGrpSpPr>
            <p:grpSpPr bwMode="auto">
              <a:xfrm>
                <a:off x="240" y="1008"/>
                <a:ext cx="1152" cy="576"/>
                <a:chOff x="288" y="960"/>
                <a:chExt cx="1152" cy="576"/>
              </a:xfrm>
            </p:grpSpPr>
            <p:sp>
              <p:nvSpPr>
                <p:cNvPr id="58396" name="Line 5"/>
                <p:cNvSpPr>
                  <a:spLocks noChangeShapeType="1"/>
                </p:cNvSpPr>
                <p:nvPr/>
              </p:nvSpPr>
              <p:spPr bwMode="auto">
                <a:xfrm>
                  <a:off x="288" y="100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97" name="Line 6"/>
                <p:cNvSpPr>
                  <a:spLocks noChangeShapeType="1"/>
                </p:cNvSpPr>
                <p:nvPr/>
              </p:nvSpPr>
              <p:spPr bwMode="auto">
                <a:xfrm>
                  <a:off x="288" y="153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98" name="Line 7"/>
                <p:cNvSpPr>
                  <a:spLocks noChangeShapeType="1"/>
                </p:cNvSpPr>
                <p:nvPr/>
              </p:nvSpPr>
              <p:spPr bwMode="auto">
                <a:xfrm>
                  <a:off x="1440" y="96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99" name="Rectangle 8"/>
                <p:cNvSpPr>
                  <a:spLocks noChangeArrowheads="1"/>
                </p:cNvSpPr>
                <p:nvPr/>
              </p:nvSpPr>
              <p:spPr bwMode="auto">
                <a:xfrm>
                  <a:off x="288" y="1200"/>
                  <a:ext cx="1152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400" name="Line 9"/>
                <p:cNvSpPr>
                  <a:spLocks noChangeShapeType="1"/>
                </p:cNvSpPr>
                <p:nvPr/>
              </p:nvSpPr>
              <p:spPr bwMode="auto">
                <a:xfrm>
                  <a:off x="288" y="9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8395" name="Text Box 10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2400">
                    <a:latin typeface="+mn-ea"/>
                    <a:ea typeface="+mn-ea"/>
                  </a:rPr>
                  <a:t>(a)</a:t>
                </a:r>
              </a:p>
            </p:txBody>
          </p:sp>
        </p:grpSp>
        <p:grpSp>
          <p:nvGrpSpPr>
            <p:cNvPr id="51207" name="Group 11"/>
            <p:cNvGrpSpPr>
              <a:grpSpLocks/>
            </p:cNvGrpSpPr>
            <p:nvPr/>
          </p:nvGrpSpPr>
          <p:grpSpPr bwMode="auto">
            <a:xfrm>
              <a:off x="759" y="1611"/>
              <a:ext cx="768" cy="576"/>
              <a:chOff x="3888" y="2064"/>
              <a:chExt cx="768" cy="576"/>
            </a:xfrm>
          </p:grpSpPr>
          <p:sp>
            <p:nvSpPr>
              <p:cNvPr id="58391" name="Rectangle 12"/>
              <p:cNvSpPr>
                <a:spLocks noChangeArrowheads="1"/>
              </p:cNvSpPr>
              <p:nvPr/>
            </p:nvSpPr>
            <p:spPr bwMode="auto">
              <a:xfrm>
                <a:off x="3888" y="2064"/>
                <a:ext cx="76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8392" name="Rectangle 13"/>
              <p:cNvSpPr>
                <a:spLocks noChangeArrowheads="1"/>
              </p:cNvSpPr>
              <p:nvPr/>
            </p:nvSpPr>
            <p:spPr bwMode="auto">
              <a:xfrm>
                <a:off x="4011" y="2160"/>
                <a:ext cx="48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8393" name="Rectangle 14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43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8376" name="AutoShape 15"/>
            <p:cNvSpPr>
              <a:spLocks noChangeArrowheads="1"/>
            </p:cNvSpPr>
            <p:nvPr/>
          </p:nvSpPr>
          <p:spPr bwMode="auto">
            <a:xfrm>
              <a:off x="1821" y="1776"/>
              <a:ext cx="288" cy="2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1209" name="Group 16"/>
            <p:cNvGrpSpPr>
              <a:grpSpLocks/>
            </p:cNvGrpSpPr>
            <p:nvPr/>
          </p:nvGrpSpPr>
          <p:grpSpPr bwMode="auto">
            <a:xfrm>
              <a:off x="2157" y="1824"/>
              <a:ext cx="1152" cy="912"/>
              <a:chOff x="1920" y="960"/>
              <a:chExt cx="1152" cy="912"/>
            </a:xfrm>
          </p:grpSpPr>
          <p:grpSp>
            <p:nvGrpSpPr>
              <p:cNvPr id="51216" name="Group 17"/>
              <p:cNvGrpSpPr>
                <a:grpSpLocks/>
              </p:cNvGrpSpPr>
              <p:nvPr/>
            </p:nvGrpSpPr>
            <p:grpSpPr bwMode="auto">
              <a:xfrm>
                <a:off x="1920" y="960"/>
                <a:ext cx="1152" cy="576"/>
                <a:chOff x="288" y="960"/>
                <a:chExt cx="1152" cy="576"/>
              </a:xfrm>
            </p:grpSpPr>
            <p:sp>
              <p:nvSpPr>
                <p:cNvPr id="58386" name="Line 18"/>
                <p:cNvSpPr>
                  <a:spLocks noChangeShapeType="1"/>
                </p:cNvSpPr>
                <p:nvPr/>
              </p:nvSpPr>
              <p:spPr bwMode="auto">
                <a:xfrm>
                  <a:off x="288" y="100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87" name="Line 19"/>
                <p:cNvSpPr>
                  <a:spLocks noChangeShapeType="1"/>
                </p:cNvSpPr>
                <p:nvPr/>
              </p:nvSpPr>
              <p:spPr bwMode="auto">
                <a:xfrm>
                  <a:off x="288" y="153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88" name="Line 20"/>
                <p:cNvSpPr>
                  <a:spLocks noChangeShapeType="1"/>
                </p:cNvSpPr>
                <p:nvPr/>
              </p:nvSpPr>
              <p:spPr bwMode="auto">
                <a:xfrm>
                  <a:off x="1440" y="96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89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" y="1200"/>
                  <a:ext cx="1152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90" name="Line 22"/>
                <p:cNvSpPr>
                  <a:spLocks noChangeShapeType="1"/>
                </p:cNvSpPr>
                <p:nvPr/>
              </p:nvSpPr>
              <p:spPr bwMode="auto">
                <a:xfrm>
                  <a:off x="288" y="9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8385" name="Text Box 23"/>
              <p:cNvSpPr txBox="1">
                <a:spLocks noChangeArrowheads="1"/>
              </p:cNvSpPr>
              <p:nvPr/>
            </p:nvSpPr>
            <p:spPr bwMode="auto">
              <a:xfrm>
                <a:off x="2304" y="158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2400">
                    <a:latin typeface="+mn-ea"/>
                    <a:ea typeface="+mn-ea"/>
                  </a:rPr>
                  <a:t>(b)</a:t>
                </a:r>
              </a:p>
            </p:txBody>
          </p:sp>
        </p:grpSp>
        <p:grpSp>
          <p:nvGrpSpPr>
            <p:cNvPr id="51210" name="Group 24"/>
            <p:cNvGrpSpPr>
              <a:grpSpLocks/>
            </p:cNvGrpSpPr>
            <p:nvPr/>
          </p:nvGrpSpPr>
          <p:grpSpPr bwMode="auto">
            <a:xfrm>
              <a:off x="2343" y="1344"/>
              <a:ext cx="768" cy="960"/>
              <a:chOff x="1968" y="528"/>
              <a:chExt cx="768" cy="960"/>
            </a:xfrm>
          </p:grpSpPr>
          <p:grpSp>
            <p:nvGrpSpPr>
              <p:cNvPr id="51211" name="Group 25"/>
              <p:cNvGrpSpPr>
                <a:grpSpLocks/>
              </p:cNvGrpSpPr>
              <p:nvPr/>
            </p:nvGrpSpPr>
            <p:grpSpPr bwMode="auto">
              <a:xfrm>
                <a:off x="1968" y="912"/>
                <a:ext cx="768" cy="576"/>
                <a:chOff x="3888" y="2064"/>
                <a:chExt cx="768" cy="576"/>
              </a:xfrm>
            </p:grpSpPr>
            <p:sp>
              <p:nvSpPr>
                <p:cNvPr id="58381" name="Rectangle 26"/>
                <p:cNvSpPr>
                  <a:spLocks noChangeArrowheads="1"/>
                </p:cNvSpPr>
                <p:nvPr/>
              </p:nvSpPr>
              <p:spPr bwMode="auto">
                <a:xfrm>
                  <a:off x="3888" y="2064"/>
                  <a:ext cx="768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8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11" y="2160"/>
                  <a:ext cx="48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8383" name="Rectangle 28"/>
                <p:cNvSpPr>
                  <a:spLocks noChangeArrowheads="1"/>
                </p:cNvSpPr>
                <p:nvPr/>
              </p:nvSpPr>
              <p:spPr bwMode="auto">
                <a:xfrm>
                  <a:off x="4464" y="2160"/>
                  <a:ext cx="43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8380" name="Rectangle 29"/>
              <p:cNvSpPr>
                <a:spLocks noChangeArrowheads="1"/>
              </p:cNvSpPr>
              <p:nvPr/>
            </p:nvSpPr>
            <p:spPr bwMode="auto">
              <a:xfrm>
                <a:off x="2181" y="528"/>
                <a:ext cx="33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</p:grp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285750" y="1143000"/>
            <a:ext cx="441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 dirty="0">
                <a:solidFill>
                  <a:srgbClr val="FF3300"/>
                </a:solidFill>
                <a:latin typeface="+mn-ea"/>
                <a:ea typeface="+mn-ea"/>
              </a:rPr>
              <a:t>观察与思考：</a:t>
            </a:r>
          </a:p>
        </p:txBody>
      </p:sp>
      <p:sp>
        <p:nvSpPr>
          <p:cNvPr id="168991" name="Rectangle 31"/>
          <p:cNvSpPr>
            <a:spLocks noChangeArrowheads="1"/>
          </p:cNvSpPr>
          <p:nvPr/>
        </p:nvSpPr>
        <p:spPr bwMode="auto">
          <a:xfrm>
            <a:off x="214313" y="4357688"/>
            <a:ext cx="597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比较图</a:t>
            </a:r>
            <a:r>
              <a:rPr kumimoji="1" lang="en-US" altLang="zh-CN" sz="2400" dirty="0">
                <a:solidFill>
                  <a:schemeClr val="tx2"/>
                </a:solidFill>
                <a:latin typeface="+mn-ea"/>
                <a:ea typeface="+mn-ea"/>
              </a:rPr>
              <a:t>a</a:t>
            </a:r>
            <a:r>
              <a:rPr kumimoji="1"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和图</a:t>
            </a:r>
            <a:r>
              <a:rPr kumimoji="1" lang="en-US" altLang="zh-CN" sz="2400" dirty="0">
                <a:solidFill>
                  <a:schemeClr val="tx2"/>
                </a:solidFill>
                <a:latin typeface="+mn-ea"/>
                <a:ea typeface="+mn-ea"/>
              </a:rPr>
              <a:t>b</a:t>
            </a:r>
            <a:r>
              <a:rPr kumimoji="1"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，得到结论：</a:t>
            </a:r>
          </a:p>
        </p:txBody>
      </p:sp>
      <p:sp>
        <p:nvSpPr>
          <p:cNvPr id="168992" name="WordArt 32"/>
          <p:cNvSpPr>
            <a:spLocks noChangeArrowheads="1" noChangeShapeType="1" noTextEdit="1"/>
          </p:cNvSpPr>
          <p:nvPr/>
        </p:nvSpPr>
        <p:spPr bwMode="auto">
          <a:xfrm>
            <a:off x="323850" y="5072063"/>
            <a:ext cx="67484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 normalizeH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  <a:cs typeface="+mn-ea"/>
              </a:rPr>
              <a:t>受力面积相同时  压力越大压力作用效果越明显</a:t>
            </a:r>
          </a:p>
        </p:txBody>
      </p:sp>
    </p:spTree>
    <p:extLst>
      <p:ext uri="{BB962C8B-B14F-4D97-AF65-F5344CB8AC3E}">
        <p14:creationId xmlns:p14="http://schemas.microsoft.com/office/powerpoint/2010/main" val="222062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8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0" grpId="0" autoUpdateAnimBg="0"/>
      <p:bldP spid="168991" grpId="0" autoUpdateAnimBg="0"/>
      <p:bldP spid="1689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57438" y="1643063"/>
            <a:ext cx="4516437" cy="2478087"/>
            <a:chOff x="2157" y="1344"/>
            <a:chExt cx="2928" cy="1441"/>
          </a:xfrm>
        </p:grpSpPr>
        <p:grpSp>
          <p:nvGrpSpPr>
            <p:cNvPr id="52230" name="Group 3"/>
            <p:cNvGrpSpPr>
              <a:grpSpLocks/>
            </p:cNvGrpSpPr>
            <p:nvPr/>
          </p:nvGrpSpPr>
          <p:grpSpPr bwMode="auto">
            <a:xfrm>
              <a:off x="2157" y="1824"/>
              <a:ext cx="1152" cy="912"/>
              <a:chOff x="1920" y="960"/>
              <a:chExt cx="1152" cy="912"/>
            </a:xfrm>
          </p:grpSpPr>
          <p:grpSp>
            <p:nvGrpSpPr>
              <p:cNvPr id="52253" name="Group 4"/>
              <p:cNvGrpSpPr>
                <a:grpSpLocks/>
              </p:cNvGrpSpPr>
              <p:nvPr/>
            </p:nvGrpSpPr>
            <p:grpSpPr bwMode="auto">
              <a:xfrm>
                <a:off x="1920" y="960"/>
                <a:ext cx="1152" cy="576"/>
                <a:chOff x="288" y="960"/>
                <a:chExt cx="1152" cy="576"/>
              </a:xfrm>
            </p:grpSpPr>
            <p:sp>
              <p:nvSpPr>
                <p:cNvPr id="59423" name="Line 5"/>
                <p:cNvSpPr>
                  <a:spLocks noChangeShapeType="1"/>
                </p:cNvSpPr>
                <p:nvPr/>
              </p:nvSpPr>
              <p:spPr bwMode="auto">
                <a:xfrm>
                  <a:off x="288" y="100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9424" name="Line 6"/>
                <p:cNvSpPr>
                  <a:spLocks noChangeShapeType="1"/>
                </p:cNvSpPr>
                <p:nvPr/>
              </p:nvSpPr>
              <p:spPr bwMode="auto">
                <a:xfrm>
                  <a:off x="288" y="1536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9425" name="Line 7"/>
                <p:cNvSpPr>
                  <a:spLocks noChangeShapeType="1"/>
                </p:cNvSpPr>
                <p:nvPr/>
              </p:nvSpPr>
              <p:spPr bwMode="auto">
                <a:xfrm>
                  <a:off x="1440" y="96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9426" name="Rectangle 8"/>
                <p:cNvSpPr>
                  <a:spLocks noChangeArrowheads="1"/>
                </p:cNvSpPr>
                <p:nvPr/>
              </p:nvSpPr>
              <p:spPr bwMode="auto">
                <a:xfrm>
                  <a:off x="288" y="1200"/>
                  <a:ext cx="1152" cy="33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9427" name="Line 9"/>
                <p:cNvSpPr>
                  <a:spLocks noChangeShapeType="1"/>
                </p:cNvSpPr>
                <p:nvPr/>
              </p:nvSpPr>
              <p:spPr bwMode="auto">
                <a:xfrm>
                  <a:off x="288" y="9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9422" name="Text Box 10"/>
              <p:cNvSpPr txBox="1">
                <a:spLocks noChangeArrowheads="1"/>
              </p:cNvSpPr>
              <p:nvPr/>
            </p:nvSpPr>
            <p:spPr bwMode="auto">
              <a:xfrm>
                <a:off x="2304" y="158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2400" b="0">
                    <a:latin typeface="+mn-ea"/>
                    <a:ea typeface="+mn-ea"/>
                  </a:rPr>
                  <a:t>(b)</a:t>
                </a:r>
              </a:p>
            </p:txBody>
          </p:sp>
        </p:grpSp>
        <p:grpSp>
          <p:nvGrpSpPr>
            <p:cNvPr id="52231" name="Group 11"/>
            <p:cNvGrpSpPr>
              <a:grpSpLocks/>
            </p:cNvGrpSpPr>
            <p:nvPr/>
          </p:nvGrpSpPr>
          <p:grpSpPr bwMode="auto">
            <a:xfrm>
              <a:off x="2343" y="1344"/>
              <a:ext cx="768" cy="960"/>
              <a:chOff x="1968" y="528"/>
              <a:chExt cx="768" cy="960"/>
            </a:xfrm>
          </p:grpSpPr>
          <p:grpSp>
            <p:nvGrpSpPr>
              <p:cNvPr id="52248" name="Group 12"/>
              <p:cNvGrpSpPr>
                <a:grpSpLocks/>
              </p:cNvGrpSpPr>
              <p:nvPr/>
            </p:nvGrpSpPr>
            <p:grpSpPr bwMode="auto">
              <a:xfrm>
                <a:off x="1968" y="912"/>
                <a:ext cx="768" cy="576"/>
                <a:chOff x="3888" y="2064"/>
                <a:chExt cx="768" cy="576"/>
              </a:xfrm>
            </p:grpSpPr>
            <p:sp>
              <p:nvSpPr>
                <p:cNvPr id="59418" name="Rectangle 13"/>
                <p:cNvSpPr>
                  <a:spLocks noChangeArrowheads="1"/>
                </p:cNvSpPr>
                <p:nvPr/>
              </p:nvSpPr>
              <p:spPr bwMode="auto">
                <a:xfrm>
                  <a:off x="3888" y="2064"/>
                  <a:ext cx="768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94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011" y="2160"/>
                  <a:ext cx="48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  <p:sp>
              <p:nvSpPr>
                <p:cNvPr id="59420" name="Rectangle 15"/>
                <p:cNvSpPr>
                  <a:spLocks noChangeArrowheads="1"/>
                </p:cNvSpPr>
                <p:nvPr/>
              </p:nvSpPr>
              <p:spPr bwMode="auto">
                <a:xfrm>
                  <a:off x="4465" y="2160"/>
                  <a:ext cx="42" cy="48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59417" name="Rectangle 16"/>
              <p:cNvSpPr>
                <a:spLocks noChangeArrowheads="1"/>
              </p:cNvSpPr>
              <p:nvPr/>
            </p:nvSpPr>
            <p:spPr bwMode="auto">
              <a:xfrm>
                <a:off x="2181" y="528"/>
                <a:ext cx="33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59400" name="AutoShape 17"/>
            <p:cNvSpPr>
              <a:spLocks noChangeArrowheads="1"/>
            </p:cNvSpPr>
            <p:nvPr/>
          </p:nvSpPr>
          <p:spPr bwMode="auto">
            <a:xfrm>
              <a:off x="3434" y="1845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grpSp>
          <p:nvGrpSpPr>
            <p:cNvPr id="52233" name="Group 18"/>
            <p:cNvGrpSpPr>
              <a:grpSpLocks/>
            </p:cNvGrpSpPr>
            <p:nvPr/>
          </p:nvGrpSpPr>
          <p:grpSpPr bwMode="auto">
            <a:xfrm>
              <a:off x="3933" y="1573"/>
              <a:ext cx="1152" cy="1212"/>
              <a:chOff x="1776" y="2580"/>
              <a:chExt cx="1152" cy="1212"/>
            </a:xfrm>
          </p:grpSpPr>
          <p:grpSp>
            <p:nvGrpSpPr>
              <p:cNvPr id="52234" name="Group 19"/>
              <p:cNvGrpSpPr>
                <a:grpSpLocks/>
              </p:cNvGrpSpPr>
              <p:nvPr/>
            </p:nvGrpSpPr>
            <p:grpSpPr bwMode="auto">
              <a:xfrm>
                <a:off x="1776" y="2868"/>
                <a:ext cx="1152" cy="924"/>
                <a:chOff x="1776" y="2868"/>
                <a:chExt cx="1152" cy="924"/>
              </a:xfrm>
            </p:grpSpPr>
            <p:grpSp>
              <p:nvGrpSpPr>
                <p:cNvPr id="52241" name="Group 20"/>
                <p:cNvGrpSpPr>
                  <a:grpSpLocks/>
                </p:cNvGrpSpPr>
                <p:nvPr/>
              </p:nvGrpSpPr>
              <p:grpSpPr bwMode="auto">
                <a:xfrm>
                  <a:off x="1776" y="2868"/>
                  <a:ext cx="1152" cy="576"/>
                  <a:chOff x="288" y="960"/>
                  <a:chExt cx="1152" cy="576"/>
                </a:xfrm>
              </p:grpSpPr>
              <p:sp>
                <p:nvSpPr>
                  <p:cNvPr id="5941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1008"/>
                    <a:ext cx="0" cy="5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41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1536"/>
                    <a:ext cx="1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41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60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41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200"/>
                    <a:ext cx="1152" cy="33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41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96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5941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256" y="3504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buFontTx/>
                    <a:buNone/>
                    <a:defRPr/>
                  </a:pPr>
                  <a:r>
                    <a:rPr kumimoji="1" lang="en-US" altLang="zh-CN" sz="2400" b="0">
                      <a:latin typeface="+mn-ea"/>
                      <a:ea typeface="+mn-ea"/>
                    </a:rPr>
                    <a:t>(c)</a:t>
                  </a:r>
                </a:p>
              </p:txBody>
            </p:sp>
          </p:grpSp>
          <p:grpSp>
            <p:nvGrpSpPr>
              <p:cNvPr id="52235" name="Group 27"/>
              <p:cNvGrpSpPr>
                <a:grpSpLocks/>
              </p:cNvGrpSpPr>
              <p:nvPr/>
            </p:nvGrpSpPr>
            <p:grpSpPr bwMode="auto">
              <a:xfrm>
                <a:off x="2016" y="2580"/>
                <a:ext cx="768" cy="576"/>
                <a:chOff x="2016" y="2580"/>
                <a:chExt cx="768" cy="576"/>
              </a:xfrm>
            </p:grpSpPr>
            <p:grpSp>
              <p:nvGrpSpPr>
                <p:cNvPr id="52236" name="Group 28"/>
                <p:cNvGrpSpPr>
                  <a:grpSpLocks/>
                </p:cNvGrpSpPr>
                <p:nvPr/>
              </p:nvGrpSpPr>
              <p:grpSpPr bwMode="auto">
                <a:xfrm flipV="1">
                  <a:off x="2016" y="2580"/>
                  <a:ext cx="768" cy="576"/>
                  <a:chOff x="3888" y="2064"/>
                  <a:chExt cx="768" cy="576"/>
                </a:xfrm>
              </p:grpSpPr>
              <p:sp>
                <p:nvSpPr>
                  <p:cNvPr id="5940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064"/>
                    <a:ext cx="768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40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2160"/>
                    <a:ext cx="48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5940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160"/>
                    <a:ext cx="38" cy="48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sz="2400"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5940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26" y="2667"/>
                  <a:ext cx="327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2400">
                    <a:latin typeface="+mn-ea"/>
                    <a:ea typeface="+mn-ea"/>
                  </a:endParaRPr>
                </a:p>
              </p:txBody>
            </p:sp>
          </p:grpSp>
        </p:grpSp>
      </p:grpSp>
      <p:sp>
        <p:nvSpPr>
          <p:cNvPr id="167969" name="Text Box 33"/>
          <p:cNvSpPr txBox="1">
            <a:spLocks noChangeArrowheads="1"/>
          </p:cNvSpPr>
          <p:nvPr/>
        </p:nvSpPr>
        <p:spPr bwMode="auto">
          <a:xfrm>
            <a:off x="357188" y="1109663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dirty="0">
                <a:solidFill>
                  <a:srgbClr val="FF3300"/>
                </a:solidFill>
                <a:latin typeface="+mn-ea"/>
                <a:ea typeface="+mn-ea"/>
              </a:rPr>
              <a:t>观察与思考：</a:t>
            </a:r>
          </a:p>
        </p:txBody>
      </p:sp>
      <p:sp>
        <p:nvSpPr>
          <p:cNvPr id="167970" name="Rectangle 34"/>
          <p:cNvSpPr>
            <a:spLocks noChangeArrowheads="1"/>
          </p:cNvSpPr>
          <p:nvPr/>
        </p:nvSpPr>
        <p:spPr bwMode="auto">
          <a:xfrm>
            <a:off x="357188" y="4221163"/>
            <a:ext cx="5805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比较图</a:t>
            </a:r>
            <a:r>
              <a:rPr kumimoji="1" lang="en-US" altLang="zh-CN" sz="2400" dirty="0">
                <a:solidFill>
                  <a:schemeClr val="tx2"/>
                </a:solidFill>
                <a:latin typeface="+mn-ea"/>
                <a:ea typeface="+mn-ea"/>
              </a:rPr>
              <a:t>b</a:t>
            </a:r>
            <a:r>
              <a:rPr kumimoji="1"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和图</a:t>
            </a:r>
            <a:r>
              <a:rPr kumimoji="1" lang="en-US" altLang="zh-CN" sz="2400" dirty="0">
                <a:solidFill>
                  <a:schemeClr val="tx2"/>
                </a:solidFill>
                <a:latin typeface="+mn-ea"/>
                <a:ea typeface="+mn-ea"/>
              </a:rPr>
              <a:t>c</a:t>
            </a:r>
            <a:r>
              <a:rPr kumimoji="1"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，得到结论：</a:t>
            </a:r>
          </a:p>
        </p:txBody>
      </p:sp>
      <p:sp>
        <p:nvSpPr>
          <p:cNvPr id="167971" name="WordArt 35"/>
          <p:cNvSpPr>
            <a:spLocks noChangeArrowheads="1" noChangeShapeType="1" noTextEdit="1"/>
          </p:cNvSpPr>
          <p:nvPr/>
        </p:nvSpPr>
        <p:spPr bwMode="auto">
          <a:xfrm>
            <a:off x="538163" y="4929188"/>
            <a:ext cx="7391400" cy="48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 normalizeH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  <a:cs typeface="+mn-ea"/>
              </a:rPr>
              <a:t>压力相同时  受力面积越小压力作用效果越明显</a:t>
            </a:r>
          </a:p>
        </p:txBody>
      </p:sp>
    </p:spTree>
    <p:extLst>
      <p:ext uri="{BB962C8B-B14F-4D97-AF65-F5344CB8AC3E}">
        <p14:creationId xmlns:p14="http://schemas.microsoft.com/office/powerpoint/2010/main" val="561344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69" grpId="0" autoUpdateAnimBg="0"/>
      <p:bldP spid="167970" grpId="0" autoUpdateAnimBg="0"/>
      <p:bldP spid="1679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428625" y="852488"/>
            <a:ext cx="198596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</a:rPr>
              <a:t>想一想</a:t>
            </a:r>
            <a:r>
              <a:rPr lang="en-US" altLang="zh-CN" sz="4000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</a:p>
        </p:txBody>
      </p: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71500" y="1752600"/>
            <a:ext cx="7632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请选用下列器材和水完成探究压力的作用效果</a:t>
            </a:r>
          </a:p>
        </p:txBody>
      </p:sp>
      <p:sp>
        <p:nvSpPr>
          <p:cNvPr id="60420" name="Oval 6"/>
          <p:cNvSpPr>
            <a:spLocks noChangeArrowheads="1"/>
          </p:cNvSpPr>
          <p:nvPr/>
        </p:nvSpPr>
        <p:spPr bwMode="auto">
          <a:xfrm>
            <a:off x="2195513" y="4797425"/>
            <a:ext cx="863600" cy="28733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60421" name="Oval 7"/>
          <p:cNvSpPr>
            <a:spLocks noChangeArrowheads="1"/>
          </p:cNvSpPr>
          <p:nvPr/>
        </p:nvSpPr>
        <p:spPr bwMode="auto">
          <a:xfrm>
            <a:off x="2195513" y="5013325"/>
            <a:ext cx="1008062" cy="431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1979613" y="4292600"/>
            <a:ext cx="1223962" cy="108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endParaRPr lang="zh-CN" altLang="zh-CN" sz="2400">
              <a:latin typeface="+mn-ea"/>
              <a:ea typeface="+mn-ea"/>
            </a:endParaRPr>
          </a:p>
        </p:txBody>
      </p:sp>
      <p:sp>
        <p:nvSpPr>
          <p:cNvPr id="60423" name="Oval 10"/>
          <p:cNvSpPr>
            <a:spLocks noChangeArrowheads="1"/>
          </p:cNvSpPr>
          <p:nvPr/>
        </p:nvSpPr>
        <p:spPr bwMode="auto">
          <a:xfrm>
            <a:off x="2627313" y="6669088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60424" name="Oval 11"/>
          <p:cNvSpPr>
            <a:spLocks noChangeArrowheads="1"/>
          </p:cNvSpPr>
          <p:nvPr/>
        </p:nvSpPr>
        <p:spPr bwMode="auto">
          <a:xfrm>
            <a:off x="1979613" y="4508500"/>
            <a:ext cx="3529012" cy="10080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60425" name="Text Box 17"/>
          <p:cNvSpPr txBox="1">
            <a:spLocks noChangeArrowheads="1"/>
          </p:cNvSpPr>
          <p:nvPr/>
        </p:nvSpPr>
        <p:spPr bwMode="auto">
          <a:xfrm>
            <a:off x="6826250" y="4724400"/>
            <a:ext cx="20415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>
                <a:latin typeface="+mn-ea"/>
                <a:ea typeface="+mn-ea"/>
              </a:rPr>
              <a:t>带有水的水杯</a:t>
            </a:r>
          </a:p>
        </p:txBody>
      </p:sp>
      <p:sp>
        <p:nvSpPr>
          <p:cNvPr id="60426" name="Text Box 18"/>
          <p:cNvSpPr txBox="1">
            <a:spLocks noChangeArrowheads="1"/>
          </p:cNvSpPr>
          <p:nvPr/>
        </p:nvSpPr>
        <p:spPr bwMode="auto">
          <a:xfrm>
            <a:off x="4364038" y="5373688"/>
            <a:ext cx="23510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有水的矿泉水瓶</a:t>
            </a:r>
          </a:p>
        </p:txBody>
      </p:sp>
      <p:sp>
        <p:nvSpPr>
          <p:cNvPr id="60427" name="Text Box 19"/>
          <p:cNvSpPr txBox="1">
            <a:spLocks noChangeArrowheads="1"/>
          </p:cNvSpPr>
          <p:nvPr/>
        </p:nvSpPr>
        <p:spPr bwMode="auto">
          <a:xfrm>
            <a:off x="911225" y="5445125"/>
            <a:ext cx="8032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海绵</a:t>
            </a:r>
          </a:p>
        </p:txBody>
      </p:sp>
      <p:pic>
        <p:nvPicPr>
          <p:cNvPr id="53260" name="Picture 21" descr="b201004061625570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194468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23" descr="0911221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3" t="2611" r="28583" b="-1306"/>
          <a:stretch>
            <a:fillRect/>
          </a:stretch>
        </p:blipFill>
        <p:spPr bwMode="auto">
          <a:xfrm>
            <a:off x="4857750" y="2357438"/>
            <a:ext cx="12049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25" descr="Mypsd_67334_2011081315164300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5768" r="8704" b="5768"/>
          <a:stretch>
            <a:fillRect/>
          </a:stretch>
        </p:blipFill>
        <p:spPr bwMode="auto">
          <a:xfrm>
            <a:off x="7358063" y="2781300"/>
            <a:ext cx="1055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Rectangle 28"/>
          <p:cNvSpPr>
            <a:spLocks noChangeArrowheads="1"/>
          </p:cNvSpPr>
          <p:nvPr/>
        </p:nvSpPr>
        <p:spPr bwMode="auto">
          <a:xfrm>
            <a:off x="3125788" y="4508500"/>
            <a:ext cx="8032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木板</a:t>
            </a:r>
          </a:p>
        </p:txBody>
      </p:sp>
      <p:pic>
        <p:nvPicPr>
          <p:cNvPr id="53264" name="Picture 30" descr="20100527563369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13756" r="24402" b="39668"/>
          <a:stretch>
            <a:fillRect/>
          </a:stretch>
        </p:blipFill>
        <p:spPr bwMode="auto">
          <a:xfrm>
            <a:off x="2555875" y="3933825"/>
            <a:ext cx="1871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7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28625" y="2912269"/>
            <a:ext cx="8229600" cy="814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CN" altLang="en-US" sz="2400" b="1" dirty="0" smtClean="0">
                <a:solidFill>
                  <a:schemeClr val="accent2"/>
                </a:solidFill>
                <a:latin typeface="+mn-ea"/>
              </a:rPr>
              <a:t>当压力相同时</a:t>
            </a:r>
            <a:r>
              <a:rPr lang="en-US" altLang="zh-CN" sz="2400" b="1" dirty="0" smtClean="0">
                <a:solidFill>
                  <a:schemeClr val="accent2"/>
                </a:solidFill>
                <a:latin typeface="+mn-ea"/>
              </a:rPr>
              <a:t>,__________</a:t>
            </a:r>
            <a:r>
              <a:rPr lang="zh-CN" altLang="en-US" sz="2400" b="1" dirty="0" smtClean="0">
                <a:solidFill>
                  <a:schemeClr val="accent2"/>
                </a:solidFill>
                <a:latin typeface="+mn-ea"/>
              </a:rPr>
              <a:t>越小</a:t>
            </a:r>
            <a:r>
              <a:rPr lang="en-US" altLang="zh-CN" sz="2400" b="1" dirty="0" smtClean="0">
                <a:solidFill>
                  <a:schemeClr val="accent2"/>
                </a:solidFill>
                <a:latin typeface="+mn-ea"/>
              </a:rPr>
              <a:t>,</a:t>
            </a:r>
            <a:r>
              <a:rPr lang="zh-CN" altLang="en-US" sz="2400" b="1" dirty="0" smtClean="0">
                <a:solidFill>
                  <a:schemeClr val="accent2"/>
                </a:solidFill>
                <a:latin typeface="+mn-ea"/>
              </a:rPr>
              <a:t>压力的作用效果越明显。</a:t>
            </a:r>
            <a:endParaRPr lang="en-US" altLang="zh-CN" sz="2400" b="1" dirty="0" smtClean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28625" y="2214563"/>
            <a:ext cx="8475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当受力面积相同时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,______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越大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压力的作用效果越明显</a:t>
            </a:r>
            <a:r>
              <a:rPr lang="en-US" altLang="zh-CN" sz="2400" b="1" dirty="0">
                <a:solidFill>
                  <a:schemeClr val="accent2"/>
                </a:solidFill>
                <a:latin typeface="+mn-ea"/>
                <a:ea typeface="+mn-ea"/>
              </a:rPr>
              <a:t>;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214688" y="2181225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压力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286000" y="2857500"/>
            <a:ext cx="142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ea"/>
                <a:ea typeface="+mn-ea"/>
              </a:rPr>
              <a:t>受力面积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500063" y="1143000"/>
            <a:ext cx="1500187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CN" altLang="en-US" sz="4000" dirty="0">
                <a:solidFill>
                  <a:srgbClr val="FF3300"/>
                </a:solidFill>
                <a:latin typeface="+mj-ea"/>
                <a:ea typeface="+mj-ea"/>
              </a:rPr>
              <a:t>结论</a:t>
            </a:r>
          </a:p>
        </p:txBody>
      </p:sp>
    </p:spTree>
    <p:extLst>
      <p:ext uri="{BB962C8B-B14F-4D97-AF65-F5344CB8AC3E}">
        <p14:creationId xmlns:p14="http://schemas.microsoft.com/office/powerpoint/2010/main" val="3876267087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6" grpId="0"/>
      <p:bldP spid="95237" grpId="0"/>
      <p:bldP spid="952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286000" y="4538663"/>
            <a:ext cx="392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dirty="0">
                <a:latin typeface="+mn-ea"/>
                <a:ea typeface="+mn-ea"/>
              </a:rPr>
              <a:t>如何比较压力作用的效果？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14850" y="39116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公式" r:id="rId4" imgW="114120" imgH="215640" progId="Equation.3">
                  <p:embed/>
                </p:oleObj>
              </mc:Choice>
              <mc:Fallback>
                <p:oleObj name="公式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9116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514850" y="39116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公式" r:id="rId6" imgW="114120" imgH="215640" progId="Equation.3">
                  <p:embed/>
                </p:oleObj>
              </mc:Choice>
              <mc:Fallback>
                <p:oleObj name="公式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91160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WordArt 5"/>
          <p:cNvSpPr>
            <a:spLocks noChangeArrowheads="1" noChangeShapeType="1" noTextEdit="1"/>
          </p:cNvSpPr>
          <p:nvPr/>
        </p:nvSpPr>
        <p:spPr bwMode="auto">
          <a:xfrm>
            <a:off x="357188" y="1071563"/>
            <a:ext cx="1357312" cy="785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Tx/>
              <a:buNone/>
            </a:pPr>
            <a:r>
              <a:rPr lang="zh-CN" alt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ea"/>
                <a:ea typeface="+mn-ea"/>
                <a:cs typeface="+mn-ea"/>
              </a:rPr>
              <a:t>回忆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214313" y="5143500"/>
            <a:ext cx="5000625" cy="461963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方法一、相同的压力，比受压面积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143375" y="5681663"/>
            <a:ext cx="4813300" cy="461962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方法二、相同的受压面积，比压力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2107406" y="486788"/>
            <a:ext cx="5094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如何比较物体运动的快慢？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42875" y="1928813"/>
            <a:ext cx="4286250" cy="461962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方法一、相同的路程，比时间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4572000" y="1571625"/>
            <a:ext cx="4286250" cy="461963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方法二、相同的时间，比路程</a:t>
            </a:r>
          </a:p>
        </p:txBody>
      </p:sp>
      <p:sp>
        <p:nvSpPr>
          <p:cNvPr id="156683" name="WordArt 11"/>
          <p:cNvSpPr>
            <a:spLocks noChangeArrowheads="1" noChangeShapeType="1" noTextEdit="1"/>
          </p:cNvSpPr>
          <p:nvPr/>
        </p:nvSpPr>
        <p:spPr bwMode="auto">
          <a:xfrm>
            <a:off x="285750" y="4143375"/>
            <a:ext cx="1357313" cy="71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Tx/>
              <a:buNone/>
            </a:pPr>
            <a:r>
              <a:rPr lang="zh-CN" alt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ea"/>
                <a:ea typeface="+mn-ea"/>
                <a:cs typeface="+mn-ea"/>
              </a:rPr>
              <a:t>思考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2500313" y="2967038"/>
            <a:ext cx="326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dirty="0">
                <a:latin typeface="+mn-ea"/>
                <a:ea typeface="+mn-ea"/>
              </a:rPr>
              <a:t>如何比较物质的密度？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0" y="3429000"/>
            <a:ext cx="4214813" cy="461963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方法一、相同的体积，比质量</a:t>
            </a: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4500563" y="3429000"/>
            <a:ext cx="4357687" cy="461963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方法二、相同的质量，比体积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4429125" y="2500313"/>
            <a:ext cx="4572000" cy="461962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方法三、比单位时间里的路程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2428875" y="4000500"/>
            <a:ext cx="4643438" cy="461963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方法三、比单位体积里的质量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214313" y="6215063"/>
            <a:ext cx="6335712" cy="461962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方法三、比单位面积上的压力</a:t>
            </a:r>
          </a:p>
        </p:txBody>
      </p:sp>
    </p:spTree>
    <p:extLst>
      <p:ext uri="{BB962C8B-B14F-4D97-AF65-F5344CB8AC3E}">
        <p14:creationId xmlns:p14="http://schemas.microsoft.com/office/powerpoint/2010/main" val="412361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7" grpId="0" animBg="1"/>
      <p:bldP spid="156678" grpId="0" animBg="1"/>
      <p:bldP spid="156678" grpId="1" animBg="1"/>
      <p:bldP spid="156679" grpId="0" animBg="1"/>
      <p:bldP spid="156679" grpId="1" animBg="1"/>
      <p:bldP spid="156680" grpId="0" autoUpdateAnimBg="0"/>
      <p:bldP spid="156681" grpId="0" animBg="1"/>
      <p:bldP spid="156681" grpId="1" animBg="1"/>
      <p:bldP spid="156682" grpId="0" animBg="1"/>
      <p:bldP spid="156682" grpId="1" animBg="1"/>
      <p:bldP spid="156683" grpId="0" animBg="1"/>
      <p:bldP spid="156684" grpId="0" autoUpdateAnimBg="0"/>
      <p:bldP spid="156685" grpId="0" animBg="1"/>
      <p:bldP spid="156685" grpId="1" animBg="1"/>
      <p:bldP spid="156686" grpId="0" animBg="1"/>
      <p:bldP spid="156686" grpId="1" animBg="1"/>
      <p:bldP spid="156687" grpId="0" animBg="1"/>
      <p:bldP spid="156688" grpId="0" animBg="1"/>
      <p:bldP spid="1566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>
            <a:spLocks noGrp="1"/>
          </p:cNvSpPr>
          <p:nvPr>
            <p:ph idx="4294967295"/>
          </p:nvPr>
        </p:nvSpPr>
        <p:spPr bwMode="auto">
          <a:xfrm>
            <a:off x="0" y="2392363"/>
            <a:ext cx="9144000" cy="18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第十章　压强和浮力</a:t>
            </a:r>
            <a:endParaRPr lang="zh-CN" altLang="en-US" sz="6600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66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66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、压  强</a:t>
            </a:r>
          </a:p>
        </p:txBody>
      </p:sp>
    </p:spTree>
    <p:extLst>
      <p:ext uri="{BB962C8B-B14F-4D97-AF65-F5344CB8AC3E}">
        <p14:creationId xmlns:p14="http://schemas.microsoft.com/office/powerpoint/2010/main" val="83575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57250" y="100012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压强</a:t>
            </a:r>
          </a:p>
        </p:txBody>
      </p:sp>
      <p:sp>
        <p:nvSpPr>
          <p:cNvPr id="62467" name="Text Box 10"/>
          <p:cNvSpPr txBox="1">
            <a:spLocks noChangeArrowheads="1"/>
          </p:cNvSpPr>
          <p:nvPr/>
        </p:nvSpPr>
        <p:spPr bwMode="auto">
          <a:xfrm>
            <a:off x="3000375" y="1000125"/>
            <a:ext cx="516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000099"/>
                </a:solidFill>
                <a:latin typeface="+mn-ea"/>
                <a:ea typeface="+mn-ea"/>
              </a:rPr>
              <a:t>表示压力的作用效果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1714500" y="1285875"/>
            <a:ext cx="11525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857250" y="1714500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2400" dirty="0">
                <a:solidFill>
                  <a:srgbClr val="0033CC"/>
                </a:solidFill>
                <a:latin typeface="+mn-ea"/>
                <a:ea typeface="+mn-ea"/>
              </a:rPr>
              <a:t>定义</a:t>
            </a:r>
            <a:r>
              <a:rPr lang="zh-CN" altLang="en-US" sz="2400" dirty="0">
                <a:solidFill>
                  <a:srgbClr val="0033CC"/>
                </a:solidFill>
                <a:latin typeface="+mn-ea"/>
                <a:ea typeface="+mn-ea"/>
                <a:cs typeface="楷体_GB2312"/>
              </a:rPr>
              <a:t>：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000250" y="1714500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003399"/>
                </a:solidFill>
                <a:latin typeface="+mn-ea"/>
                <a:ea typeface="+mn-ea"/>
              </a:rPr>
              <a:t>物体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单位面积</a:t>
            </a:r>
            <a:r>
              <a:rPr lang="zh-CN" altLang="en-US" sz="2400" dirty="0">
                <a:solidFill>
                  <a:srgbClr val="003399"/>
                </a:solidFill>
                <a:latin typeface="+mn-ea"/>
                <a:ea typeface="+mn-ea"/>
              </a:rPr>
              <a:t>上受到的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压力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857250" y="2500313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400" dirty="0">
                <a:solidFill>
                  <a:srgbClr val="0033CC"/>
                </a:solidFill>
                <a:latin typeface="+mn-ea"/>
                <a:ea typeface="+mn-ea"/>
              </a:rPr>
              <a:t>公式：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714625" y="2500313"/>
            <a:ext cx="5000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571875" y="2214563"/>
            <a:ext cx="9286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压力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071813" y="2500313"/>
            <a:ext cx="6477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cs typeface="楷体_GB2312"/>
              </a:rPr>
              <a:t>＝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500438" y="2714625"/>
            <a:ext cx="19431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受力面积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928813" y="2500313"/>
            <a:ext cx="15541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压强</a:t>
            </a: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3571875" y="2714625"/>
            <a:ext cx="1500188" cy="11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786313" y="2752725"/>
            <a:ext cx="863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286250" y="2252663"/>
            <a:ext cx="7191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857250" y="3357563"/>
            <a:ext cx="14589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zh-CN" altLang="en-US" sz="2400" dirty="0">
                <a:solidFill>
                  <a:srgbClr val="000066"/>
                </a:solidFill>
                <a:latin typeface="+mn-ea"/>
                <a:ea typeface="+mn-ea"/>
              </a:rPr>
              <a:t>单位：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2286000" y="3429000"/>
            <a:ext cx="23590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solidFill>
                  <a:srgbClr val="780205"/>
                </a:solidFill>
                <a:latin typeface="+mn-ea"/>
                <a:ea typeface="+mn-ea"/>
              </a:rPr>
              <a:t>牛</a:t>
            </a:r>
            <a:r>
              <a:rPr lang="en-US" altLang="zh-CN" sz="2400" dirty="0">
                <a:solidFill>
                  <a:srgbClr val="780205"/>
                </a:solidFill>
                <a:latin typeface="+mn-ea"/>
                <a:ea typeface="+mn-ea"/>
              </a:rPr>
              <a:t>/</a:t>
            </a:r>
            <a:r>
              <a:rPr lang="zh-CN" altLang="en-US" sz="2400" dirty="0">
                <a:solidFill>
                  <a:srgbClr val="780205"/>
                </a:solidFill>
                <a:latin typeface="+mn-ea"/>
                <a:ea typeface="+mn-ea"/>
              </a:rPr>
              <a:t>米</a:t>
            </a:r>
            <a:r>
              <a:rPr lang="en-US" altLang="zh-CN" sz="2400" dirty="0">
                <a:solidFill>
                  <a:srgbClr val="780205"/>
                </a:solidFill>
                <a:latin typeface="+mn-ea"/>
                <a:ea typeface="+mn-ea"/>
                <a:cs typeface="Arial" pitchFamily="34" charset="0"/>
              </a:rPr>
              <a:t>²</a:t>
            </a:r>
            <a:r>
              <a:rPr lang="en-US" altLang="zh-CN" sz="2400" dirty="0">
                <a:solidFill>
                  <a:srgbClr val="780205"/>
                </a:solidFill>
                <a:latin typeface="+mn-ea"/>
                <a:ea typeface="+mn-ea"/>
              </a:rPr>
              <a:t> ( N/m²)</a:t>
            </a: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4643438" y="3714750"/>
            <a:ext cx="11525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5857875" y="3429000"/>
            <a:ext cx="11128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132B0F"/>
                </a:solidFill>
                <a:latin typeface="+mn-ea"/>
                <a:ea typeface="+mn-ea"/>
              </a:rPr>
              <a:t>帕斯卡</a:t>
            </a: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6929438" y="3429000"/>
            <a:ext cx="8064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en-US" altLang="zh-CN" sz="2400" dirty="0">
                <a:solidFill>
                  <a:srgbClr val="780205"/>
                </a:solidFill>
                <a:latin typeface="+mn-ea"/>
                <a:ea typeface="+mn-ea"/>
              </a:rPr>
              <a:t>(Pa)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2357438" y="4071938"/>
            <a:ext cx="189071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帕</a:t>
            </a:r>
            <a:r>
              <a:rPr lang="en-US" altLang="zh-CN" sz="2400" dirty="0">
                <a:latin typeface="+mn-ea"/>
                <a:ea typeface="+mn-ea"/>
              </a:rPr>
              <a:t>=1</a:t>
            </a:r>
            <a:r>
              <a:rPr lang="zh-CN" altLang="en-US" sz="2400" dirty="0">
                <a:latin typeface="+mn-ea"/>
                <a:ea typeface="+mn-ea"/>
              </a:rPr>
              <a:t>牛</a:t>
            </a:r>
            <a:r>
              <a:rPr lang="en-US" altLang="zh-CN" sz="2400" dirty="0">
                <a:latin typeface="+mn-ea"/>
                <a:ea typeface="+mn-ea"/>
              </a:rPr>
              <a:t>/</a:t>
            </a:r>
            <a:r>
              <a:rPr lang="zh-CN" altLang="en-US" sz="2400" dirty="0">
                <a:latin typeface="+mn-ea"/>
                <a:ea typeface="+mn-ea"/>
              </a:rPr>
              <a:t>米</a:t>
            </a:r>
            <a:r>
              <a:rPr lang="en-US" altLang="zh-CN" sz="2400" dirty="0">
                <a:latin typeface="+mn-ea"/>
                <a:ea typeface="+mn-ea"/>
                <a:cs typeface="Arial" pitchFamily="34" charset="0"/>
              </a:rPr>
              <a:t>²</a:t>
            </a:r>
            <a:endParaRPr lang="en-US" altLang="en-US" sz="2400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785813" y="4572000"/>
            <a:ext cx="2852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2400" dirty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帕的物理意义：</a:t>
            </a: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3500438" y="4572000"/>
            <a:ext cx="49863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en-US" altLang="zh-CN" sz="2400" dirty="0">
                <a:solidFill>
                  <a:srgbClr val="660033"/>
                </a:solidFill>
                <a:latin typeface="+mn-ea"/>
                <a:ea typeface="+mn-ea"/>
              </a:rPr>
              <a:t>1 m</a:t>
            </a:r>
            <a:r>
              <a:rPr lang="en-US" altLang="zh-CN" sz="2400" dirty="0">
                <a:solidFill>
                  <a:srgbClr val="660033"/>
                </a:solidFill>
                <a:latin typeface="+mn-ea"/>
                <a:ea typeface="+mn-ea"/>
                <a:cs typeface="Arial" pitchFamily="34" charset="0"/>
              </a:rPr>
              <a:t>²</a:t>
            </a:r>
            <a:r>
              <a:rPr lang="zh-CN" altLang="en-US" sz="2400" dirty="0">
                <a:solidFill>
                  <a:srgbClr val="660033"/>
                </a:solidFill>
                <a:latin typeface="+mn-ea"/>
                <a:ea typeface="+mn-ea"/>
              </a:rPr>
              <a:t>的受压面积上所受的压力是</a:t>
            </a:r>
            <a:r>
              <a:rPr lang="en-US" altLang="zh-CN" sz="2400" dirty="0">
                <a:solidFill>
                  <a:srgbClr val="660033"/>
                </a:solidFill>
                <a:latin typeface="+mn-ea"/>
                <a:ea typeface="+mn-ea"/>
              </a:rPr>
              <a:t>1 N</a:t>
            </a:r>
          </a:p>
        </p:txBody>
      </p:sp>
    </p:spTree>
    <p:extLst>
      <p:ext uri="{BB962C8B-B14F-4D97-AF65-F5344CB8AC3E}">
        <p14:creationId xmlns:p14="http://schemas.microsoft.com/office/powerpoint/2010/main" val="107271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80" grpId="0"/>
      <p:bldP spid="58381" grpId="0"/>
      <p:bldP spid="58382" grpId="0"/>
      <p:bldP spid="58383" grpId="0"/>
      <p:bldP spid="58384" grpId="0"/>
      <p:bldP spid="58384" grpId="1"/>
      <p:bldP spid="58385" grpId="0"/>
      <p:bldP spid="58386" grpId="0"/>
      <p:bldP spid="58386" grpId="1"/>
      <p:bldP spid="58387" grpId="0"/>
      <p:bldP spid="58387" grpId="1"/>
      <p:bldP spid="58389" grpId="0"/>
      <p:bldP spid="58390" grpId="0"/>
      <p:bldP spid="58394" grpId="0"/>
      <p:bldP spid="58395" grpId="0"/>
      <p:bldP spid="58397" grpId="0" build="allAtOnce"/>
      <p:bldP spid="58398" grpId="0"/>
      <p:bldP spid="58399" grpId="0"/>
      <p:bldP spid="58400" grpId="0"/>
      <p:bldP spid="584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2995612" y="1340768"/>
            <a:ext cx="292893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理解受压面积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20987" y="2420888"/>
            <a:ext cx="7920037" cy="16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n-ea"/>
                <a:ea typeface="+mn-ea"/>
              </a:rPr>
              <a:t>    </a:t>
            </a:r>
            <a:r>
              <a:rPr kumimoji="1" lang="zh-CN" altLang="en-US" sz="2400" b="1" dirty="0">
                <a:solidFill>
                  <a:srgbClr val="6600FF"/>
                </a:solidFill>
                <a:latin typeface="+mn-ea"/>
                <a:ea typeface="+mn-ea"/>
              </a:rPr>
              <a:t>受压面积是指两物体间相互作用时的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接触部分的面积</a:t>
            </a:r>
            <a:r>
              <a:rPr kumimoji="1" lang="zh-CN" altLang="en-US" sz="2400" b="1" dirty="0">
                <a:solidFill>
                  <a:srgbClr val="6600FF"/>
                </a:solidFill>
                <a:latin typeface="+mn-ea"/>
                <a:ea typeface="+mn-ea"/>
              </a:rPr>
              <a:t>，其数值不一定等于施压物体的底面积，也不一定等于受压物体的上表面积。</a:t>
            </a:r>
            <a:endParaRPr lang="zh-CN" altLang="en-US" sz="2400" b="1" dirty="0">
              <a:solidFill>
                <a:srgbClr val="66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2210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312862" y="764704"/>
            <a:ext cx="771525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800" dirty="0">
                <a:latin typeface="+mn-ea"/>
                <a:ea typeface="+mn-ea"/>
              </a:rPr>
              <a:t>在生活中有时需要增大压力的作用效果即压强，有时我们需要减小压力的作用效果，我们该如何做呢？</a:t>
            </a:r>
          </a:p>
        </p:txBody>
      </p:sp>
      <p:pic>
        <p:nvPicPr>
          <p:cNvPr id="57347" name="Picture 7" descr="20110215122513462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" y="98072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571500" y="3000375"/>
            <a:ext cx="15128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提示：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428750" y="3000375"/>
            <a:ext cx="45164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solidFill>
                  <a:schemeClr val="tx2"/>
                </a:solidFill>
                <a:latin typeface="+mn-ea"/>
                <a:ea typeface="+mn-ea"/>
              </a:rPr>
              <a:t>影响压力的作用效果的两个因素</a:t>
            </a: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00063" y="3929063"/>
            <a:ext cx="35877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增大压力的作用效果方法</a:t>
            </a:r>
          </a:p>
        </p:txBody>
      </p:sp>
      <p:sp>
        <p:nvSpPr>
          <p:cNvPr id="177164" name="AutoShape 12"/>
          <p:cNvSpPr>
            <a:spLocks/>
          </p:cNvSpPr>
          <p:nvPr/>
        </p:nvSpPr>
        <p:spPr bwMode="auto">
          <a:xfrm>
            <a:off x="4143375" y="3643313"/>
            <a:ext cx="142875" cy="1143000"/>
          </a:xfrm>
          <a:prstGeom prst="leftBrace">
            <a:avLst>
              <a:gd name="adj1" fmla="val 35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500063" y="5357813"/>
            <a:ext cx="35877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减小压力的作用效果方法</a:t>
            </a:r>
          </a:p>
        </p:txBody>
      </p:sp>
      <p:sp>
        <p:nvSpPr>
          <p:cNvPr id="177167" name="AutoShape 15"/>
          <p:cNvSpPr>
            <a:spLocks/>
          </p:cNvSpPr>
          <p:nvPr/>
        </p:nvSpPr>
        <p:spPr bwMode="auto">
          <a:xfrm>
            <a:off x="4071938" y="5072063"/>
            <a:ext cx="214312" cy="1150937"/>
          </a:xfrm>
          <a:prstGeom prst="leftBrace">
            <a:avLst>
              <a:gd name="adj1" fmla="val 221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4286250" y="3643313"/>
            <a:ext cx="17684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zh-CN" altLang="en-US" sz="2400">
                <a:solidFill>
                  <a:srgbClr val="FF0066"/>
                </a:solidFill>
                <a:latin typeface="+mn-ea"/>
                <a:ea typeface="+mn-ea"/>
              </a:rPr>
              <a:t>增大压力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4286250" y="4286250"/>
            <a:ext cx="2387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zh-CN" altLang="en-US" sz="2400" dirty="0">
                <a:solidFill>
                  <a:srgbClr val="FF0066"/>
                </a:solidFill>
                <a:latin typeface="+mn-ea"/>
                <a:ea typeface="+mn-ea"/>
              </a:rPr>
              <a:t>减小受力面积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4286250" y="5715000"/>
            <a:ext cx="2387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zh-CN" altLang="en-US" sz="2400" dirty="0">
                <a:solidFill>
                  <a:srgbClr val="800000"/>
                </a:solidFill>
                <a:latin typeface="+mn-ea"/>
                <a:ea typeface="+mn-ea"/>
              </a:rPr>
              <a:t>增大受力面积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4286250" y="5143500"/>
            <a:ext cx="1768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zh-CN" altLang="en-US" sz="2400" dirty="0">
                <a:solidFill>
                  <a:srgbClr val="800000"/>
                </a:solidFill>
                <a:latin typeface="+mn-ea"/>
                <a:ea typeface="+mn-ea"/>
              </a:rPr>
              <a:t>减小压力</a:t>
            </a:r>
          </a:p>
        </p:txBody>
      </p:sp>
    </p:spTree>
    <p:extLst>
      <p:ext uri="{BB962C8B-B14F-4D97-AF65-F5344CB8AC3E}">
        <p14:creationId xmlns:p14="http://schemas.microsoft.com/office/powerpoint/2010/main" val="352458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60" grpId="0"/>
      <p:bldP spid="177161" grpId="0"/>
      <p:bldP spid="177163" grpId="0"/>
      <p:bldP spid="177164" grpId="0" animBg="1"/>
      <p:bldP spid="177166" grpId="0"/>
      <p:bldP spid="177167" grpId="0" animBg="1"/>
      <p:bldP spid="177168" grpId="0"/>
      <p:bldP spid="177169" grpId="0"/>
      <p:bldP spid="177170" grpId="0"/>
      <p:bldP spid="1771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20120127225514631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357188" y="2071688"/>
            <a:ext cx="8572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生活中是如何增大压力的作用效果？如何减小压力的作用效果？</a:t>
            </a:r>
          </a:p>
        </p:txBody>
      </p:sp>
      <p:pic>
        <p:nvPicPr>
          <p:cNvPr id="8" name="Picture 2" descr="{07C4D5CF-38C1-42F2-9569-C808FC9C6101}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00563"/>
            <a:ext cx="19288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{FC83704A-DF9C-4EFE-A339-76813B8A516F}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786063"/>
            <a:ext cx="15716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75150" y="2786063"/>
            <a:ext cx="5540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0066"/>
                </a:solidFill>
                <a:latin typeface="+mn-ea"/>
                <a:ea typeface="+mn-ea"/>
              </a:rPr>
              <a:t>人们是要</a:t>
            </a:r>
            <a:r>
              <a:rPr lang="zh-CN" altLang="en-US" sz="2400" dirty="0">
                <a:solidFill>
                  <a:srgbClr val="006600"/>
                </a:solidFill>
                <a:latin typeface="+mn-ea"/>
                <a:ea typeface="+mn-ea"/>
              </a:rPr>
              <a:t>增大</a:t>
            </a:r>
            <a:r>
              <a:rPr lang="zh-CN" altLang="en-US" sz="2400" dirty="0">
                <a:solidFill>
                  <a:srgbClr val="FF0066"/>
                </a:solidFill>
                <a:latin typeface="+mn-ea"/>
                <a:ea typeface="+mn-ea"/>
              </a:rPr>
              <a:t>还是</a:t>
            </a: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减小</a:t>
            </a:r>
            <a:r>
              <a:rPr lang="zh-CN" altLang="en-US" sz="2400" dirty="0">
                <a:solidFill>
                  <a:srgbClr val="FF0066"/>
                </a:solidFill>
                <a:latin typeface="+mn-ea"/>
                <a:ea typeface="+mn-ea"/>
              </a:rPr>
              <a:t>压强</a:t>
            </a:r>
          </a:p>
        </p:txBody>
      </p:sp>
      <p:pic>
        <p:nvPicPr>
          <p:cNvPr id="11" name="Picture 7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2981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200451915104283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71750"/>
            <a:ext cx="2722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28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8" name="Picture 6" descr="2009081121082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357313"/>
            <a:ext cx="32861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2" name="Picture 10" descr="340288339_107885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50000" r="824" b="589"/>
          <a:stretch>
            <a:fillRect/>
          </a:stretch>
        </p:blipFill>
        <p:spPr bwMode="auto">
          <a:xfrm>
            <a:off x="285750" y="3857625"/>
            <a:ext cx="407193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4" name="Picture 12" descr="garden_shears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8574"/>
          <a:stretch>
            <a:fillRect/>
          </a:stretch>
        </p:blipFill>
        <p:spPr bwMode="auto">
          <a:xfrm>
            <a:off x="4714875" y="3714750"/>
            <a:ext cx="324643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6" name="Picture 14" descr="20110221102231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0" t="19104" b="23723"/>
          <a:stretch>
            <a:fillRect/>
          </a:stretch>
        </p:blipFill>
        <p:spPr bwMode="auto">
          <a:xfrm>
            <a:off x="357188" y="1285875"/>
            <a:ext cx="401796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99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WordArt 5"/>
          <p:cNvSpPr>
            <a:spLocks noChangeArrowheads="1" noChangeShapeType="1" noTextEdit="1"/>
          </p:cNvSpPr>
          <p:nvPr/>
        </p:nvSpPr>
        <p:spPr bwMode="auto">
          <a:xfrm>
            <a:off x="2071670" y="1566877"/>
            <a:ext cx="4440259" cy="1004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2400" kern="10" dirty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</a:rPr>
              <a:t>生活</a:t>
            </a:r>
            <a:r>
              <a:rPr lang="en-US" altLang="zh-CN" sz="2400" kern="10" dirty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zh-CN" altLang="en-US" sz="2400" kern="10" dirty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</a:rPr>
              <a:t>物理</a:t>
            </a:r>
            <a:r>
              <a:rPr lang="en-US" altLang="zh-CN" sz="2400" kern="10" dirty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zh-CN" altLang="en-US" sz="2400" kern="10" dirty="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</a:rPr>
              <a:t>社会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252413" y="3171825"/>
            <a:ext cx="8820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一位农村小孩放学后在田间拾麦穗时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不慎陷入泥坑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无力自拔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处境危险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假如你此时正好路过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你该怎么办</a:t>
            </a:r>
            <a:r>
              <a:rPr lang="en-US" altLang="zh-CN" sz="2400" dirty="0">
                <a:latin typeface="+mn-ea"/>
                <a:ea typeface="+mn-ea"/>
              </a:rPr>
              <a:t>?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323850" y="4429125"/>
            <a:ext cx="8820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>
                <a:latin typeface="+mn-ea"/>
                <a:ea typeface="+mn-ea"/>
              </a:rPr>
              <a:t>假如你在冰上行走，突然发现冰面要破裂，你该怎么办</a:t>
            </a:r>
            <a:r>
              <a:rPr lang="en-US" altLang="zh-CN" sz="2400"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763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01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357688"/>
            <a:ext cx="1863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71500" y="1071563"/>
            <a:ext cx="224313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</a:rPr>
              <a:t>想一想：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135937" cy="193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+mn-ea"/>
                <a:ea typeface="+mn-ea"/>
              </a:rPr>
              <a:t>  1</a:t>
            </a:r>
            <a:r>
              <a:rPr lang="zh-CN" altLang="en-US" sz="2800" dirty="0">
                <a:solidFill>
                  <a:schemeClr val="accent2"/>
                </a:solidFill>
                <a:latin typeface="+mn-ea"/>
                <a:ea typeface="+mn-ea"/>
              </a:rPr>
              <a:t>、如何估测你站立时对地面的压强</a:t>
            </a:r>
            <a:r>
              <a:rPr lang="en-US" altLang="zh-CN" sz="2800" dirty="0">
                <a:solidFill>
                  <a:schemeClr val="accent2"/>
                </a:solidFill>
                <a:latin typeface="+mn-ea"/>
                <a:ea typeface="+mn-ea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+mn-ea"/>
                <a:ea typeface="+mn-ea"/>
              </a:rPr>
              <a:t>  2</a:t>
            </a:r>
            <a:r>
              <a:rPr lang="zh-CN" altLang="en-US" sz="2800" dirty="0">
                <a:solidFill>
                  <a:schemeClr val="accent2"/>
                </a:solidFill>
                <a:latin typeface="+mn-ea"/>
                <a:ea typeface="+mn-ea"/>
              </a:rPr>
              <a:t>、估测时你将用到什么公式</a:t>
            </a:r>
            <a:r>
              <a:rPr lang="en-US" altLang="zh-CN" sz="2800" dirty="0">
                <a:solidFill>
                  <a:schemeClr val="accent2"/>
                </a:solidFill>
                <a:latin typeface="+mn-ea"/>
                <a:ea typeface="+mn-ea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+mn-ea"/>
                <a:ea typeface="+mn-ea"/>
              </a:rPr>
              <a:t>  3</a:t>
            </a:r>
            <a:r>
              <a:rPr lang="zh-CN" altLang="en-US" sz="2800" dirty="0">
                <a:solidFill>
                  <a:schemeClr val="accent2"/>
                </a:solidFill>
                <a:latin typeface="+mn-ea"/>
                <a:ea typeface="+mn-ea"/>
              </a:rPr>
              <a:t>、 各个量你打算如何收集</a:t>
            </a:r>
            <a:r>
              <a:rPr lang="en-US" altLang="zh-CN" sz="2800" dirty="0">
                <a:solidFill>
                  <a:schemeClr val="accent2"/>
                </a:solidFill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05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reeform 2"/>
          <p:cNvSpPr>
            <a:spLocks/>
          </p:cNvSpPr>
          <p:nvPr/>
        </p:nvSpPr>
        <p:spPr bwMode="auto">
          <a:xfrm>
            <a:off x="3419475" y="3071813"/>
            <a:ext cx="1295400" cy="3394075"/>
          </a:xfrm>
          <a:custGeom>
            <a:avLst/>
            <a:gdLst>
              <a:gd name="T0" fmla="*/ 2147483647 w 1316"/>
              <a:gd name="T1" fmla="*/ 2147483647 h 2956"/>
              <a:gd name="T2" fmla="*/ 2147483647 w 1316"/>
              <a:gd name="T3" fmla="*/ 2147483647 h 2956"/>
              <a:gd name="T4" fmla="*/ 2147483647 w 1316"/>
              <a:gd name="T5" fmla="*/ 2147483647 h 2956"/>
              <a:gd name="T6" fmla="*/ 2147483647 w 1316"/>
              <a:gd name="T7" fmla="*/ 2147483647 h 2956"/>
              <a:gd name="T8" fmla="*/ 2147483647 w 1316"/>
              <a:gd name="T9" fmla="*/ 2147483647 h 2956"/>
              <a:gd name="T10" fmla="*/ 2147483647 w 1316"/>
              <a:gd name="T11" fmla="*/ 2147483647 h 2956"/>
              <a:gd name="T12" fmla="*/ 2147483647 w 1316"/>
              <a:gd name="T13" fmla="*/ 2147483647 h 2956"/>
              <a:gd name="T14" fmla="*/ 2147483647 w 1316"/>
              <a:gd name="T15" fmla="*/ 2147483647 h 2956"/>
              <a:gd name="T16" fmla="*/ 2147483647 w 1316"/>
              <a:gd name="T17" fmla="*/ 2147483647 h 2956"/>
              <a:gd name="T18" fmla="*/ 2147483647 w 1316"/>
              <a:gd name="T19" fmla="*/ 2147483647 h 2956"/>
              <a:gd name="T20" fmla="*/ 2147483647 w 1316"/>
              <a:gd name="T21" fmla="*/ 0 h 2956"/>
              <a:gd name="T22" fmla="*/ 2147483647 w 1316"/>
              <a:gd name="T23" fmla="*/ 2147483647 h 2956"/>
              <a:gd name="T24" fmla="*/ 2147483647 w 1316"/>
              <a:gd name="T25" fmla="*/ 2147483647 h 2956"/>
              <a:gd name="T26" fmla="*/ 2147483647 w 1316"/>
              <a:gd name="T27" fmla="*/ 2147483647 h 2956"/>
              <a:gd name="T28" fmla="*/ 2147483647 w 1316"/>
              <a:gd name="T29" fmla="*/ 2147483647 h 2956"/>
              <a:gd name="T30" fmla="*/ 2147483647 w 1316"/>
              <a:gd name="T31" fmla="*/ 2147483647 h 2956"/>
              <a:gd name="T32" fmla="*/ 2147483647 w 1316"/>
              <a:gd name="T33" fmla="*/ 2147483647 h 2956"/>
              <a:gd name="T34" fmla="*/ 2147483647 w 1316"/>
              <a:gd name="T35" fmla="*/ 2147483647 h 2956"/>
              <a:gd name="T36" fmla="*/ 2147483647 w 1316"/>
              <a:gd name="T37" fmla="*/ 2147483647 h 2956"/>
              <a:gd name="T38" fmla="*/ 2147483647 w 1316"/>
              <a:gd name="T39" fmla="*/ 2147483647 h 2956"/>
              <a:gd name="T40" fmla="*/ 2147483647 w 1316"/>
              <a:gd name="T41" fmla="*/ 2147483647 h 2956"/>
              <a:gd name="T42" fmla="*/ 2147483647 w 1316"/>
              <a:gd name="T43" fmla="*/ 2147483647 h 2956"/>
              <a:gd name="T44" fmla="*/ 2147483647 w 1316"/>
              <a:gd name="T45" fmla="*/ 2147483647 h 2956"/>
              <a:gd name="T46" fmla="*/ 2147483647 w 1316"/>
              <a:gd name="T47" fmla="*/ 2147483647 h 2956"/>
              <a:gd name="T48" fmla="*/ 2147483647 w 1316"/>
              <a:gd name="T49" fmla="*/ 2147483647 h 2956"/>
              <a:gd name="T50" fmla="*/ 2147483647 w 1316"/>
              <a:gd name="T51" fmla="*/ 2147483647 h 2956"/>
              <a:gd name="T52" fmla="*/ 2147483647 w 1316"/>
              <a:gd name="T53" fmla="*/ 2147483647 h 2956"/>
              <a:gd name="T54" fmla="*/ 2147483647 w 1316"/>
              <a:gd name="T55" fmla="*/ 2147483647 h 29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6"/>
              <a:gd name="T85" fmla="*/ 0 h 2956"/>
              <a:gd name="T86" fmla="*/ 1316 w 1316"/>
              <a:gd name="T87" fmla="*/ 2956 h 295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6" h="2956">
                <a:moveTo>
                  <a:pt x="204" y="1815"/>
                </a:moveTo>
                <a:cubicBezTo>
                  <a:pt x="189" y="1713"/>
                  <a:pt x="174" y="1611"/>
                  <a:pt x="159" y="1543"/>
                </a:cubicBezTo>
                <a:cubicBezTo>
                  <a:pt x="144" y="1475"/>
                  <a:pt x="128" y="1444"/>
                  <a:pt x="113" y="1406"/>
                </a:cubicBezTo>
                <a:cubicBezTo>
                  <a:pt x="98" y="1368"/>
                  <a:pt x="83" y="1376"/>
                  <a:pt x="68" y="1316"/>
                </a:cubicBezTo>
                <a:cubicBezTo>
                  <a:pt x="53" y="1256"/>
                  <a:pt x="30" y="1127"/>
                  <a:pt x="23" y="1044"/>
                </a:cubicBezTo>
                <a:cubicBezTo>
                  <a:pt x="16" y="961"/>
                  <a:pt x="23" y="885"/>
                  <a:pt x="23" y="817"/>
                </a:cubicBezTo>
                <a:cubicBezTo>
                  <a:pt x="23" y="749"/>
                  <a:pt x="0" y="711"/>
                  <a:pt x="23" y="635"/>
                </a:cubicBezTo>
                <a:cubicBezTo>
                  <a:pt x="46" y="559"/>
                  <a:pt x="99" y="446"/>
                  <a:pt x="159" y="363"/>
                </a:cubicBezTo>
                <a:cubicBezTo>
                  <a:pt x="219" y="280"/>
                  <a:pt x="311" y="189"/>
                  <a:pt x="386" y="136"/>
                </a:cubicBezTo>
                <a:cubicBezTo>
                  <a:pt x="461" y="83"/>
                  <a:pt x="537" y="69"/>
                  <a:pt x="612" y="46"/>
                </a:cubicBezTo>
                <a:cubicBezTo>
                  <a:pt x="687" y="23"/>
                  <a:pt x="771" y="0"/>
                  <a:pt x="839" y="0"/>
                </a:cubicBezTo>
                <a:cubicBezTo>
                  <a:pt x="907" y="0"/>
                  <a:pt x="961" y="16"/>
                  <a:pt x="1021" y="46"/>
                </a:cubicBezTo>
                <a:cubicBezTo>
                  <a:pt x="1081" y="76"/>
                  <a:pt x="1157" y="129"/>
                  <a:pt x="1202" y="182"/>
                </a:cubicBezTo>
                <a:cubicBezTo>
                  <a:pt x="1247" y="235"/>
                  <a:pt x="1278" y="303"/>
                  <a:pt x="1293" y="363"/>
                </a:cubicBezTo>
                <a:cubicBezTo>
                  <a:pt x="1308" y="423"/>
                  <a:pt x="1293" y="462"/>
                  <a:pt x="1293" y="545"/>
                </a:cubicBezTo>
                <a:cubicBezTo>
                  <a:pt x="1293" y="628"/>
                  <a:pt x="1316" y="779"/>
                  <a:pt x="1293" y="862"/>
                </a:cubicBezTo>
                <a:cubicBezTo>
                  <a:pt x="1270" y="945"/>
                  <a:pt x="1210" y="953"/>
                  <a:pt x="1157" y="1044"/>
                </a:cubicBezTo>
                <a:cubicBezTo>
                  <a:pt x="1104" y="1135"/>
                  <a:pt x="1013" y="1293"/>
                  <a:pt x="975" y="1406"/>
                </a:cubicBezTo>
                <a:cubicBezTo>
                  <a:pt x="937" y="1519"/>
                  <a:pt x="930" y="1633"/>
                  <a:pt x="930" y="1724"/>
                </a:cubicBezTo>
                <a:cubicBezTo>
                  <a:pt x="930" y="1815"/>
                  <a:pt x="945" y="1853"/>
                  <a:pt x="975" y="1951"/>
                </a:cubicBezTo>
                <a:cubicBezTo>
                  <a:pt x="1005" y="2049"/>
                  <a:pt x="1088" y="2201"/>
                  <a:pt x="1111" y="2314"/>
                </a:cubicBezTo>
                <a:cubicBezTo>
                  <a:pt x="1134" y="2427"/>
                  <a:pt x="1149" y="2533"/>
                  <a:pt x="1111" y="2631"/>
                </a:cubicBezTo>
                <a:cubicBezTo>
                  <a:pt x="1073" y="2729"/>
                  <a:pt x="1006" y="2858"/>
                  <a:pt x="885" y="2903"/>
                </a:cubicBezTo>
                <a:cubicBezTo>
                  <a:pt x="764" y="2948"/>
                  <a:pt x="507" y="2956"/>
                  <a:pt x="386" y="2903"/>
                </a:cubicBezTo>
                <a:cubicBezTo>
                  <a:pt x="265" y="2850"/>
                  <a:pt x="189" y="2752"/>
                  <a:pt x="159" y="2586"/>
                </a:cubicBezTo>
                <a:cubicBezTo>
                  <a:pt x="129" y="2420"/>
                  <a:pt x="197" y="2049"/>
                  <a:pt x="204" y="1905"/>
                </a:cubicBezTo>
                <a:cubicBezTo>
                  <a:pt x="211" y="1761"/>
                  <a:pt x="204" y="1769"/>
                  <a:pt x="204" y="1724"/>
                </a:cubicBezTo>
                <a:cubicBezTo>
                  <a:pt x="204" y="1679"/>
                  <a:pt x="211" y="1656"/>
                  <a:pt x="204" y="1633"/>
                </a:cubicBezTo>
              </a:path>
            </a:pathLst>
          </a:custGeom>
          <a:solidFill>
            <a:srgbClr val="00CC00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28875" y="2714625"/>
            <a:ext cx="3587750" cy="3929063"/>
            <a:chOff x="2971" y="754"/>
            <a:chExt cx="2706" cy="3448"/>
          </a:xfrm>
        </p:grpSpPr>
        <p:sp>
          <p:nvSpPr>
            <p:cNvPr id="62470" name="Line 4"/>
            <p:cNvSpPr>
              <a:spLocks noChangeShapeType="1"/>
            </p:cNvSpPr>
            <p:nvPr/>
          </p:nvSpPr>
          <p:spPr bwMode="auto">
            <a:xfrm>
              <a:off x="3025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1" name="Line 5"/>
            <p:cNvSpPr>
              <a:spLocks noChangeShapeType="1"/>
            </p:cNvSpPr>
            <p:nvPr/>
          </p:nvSpPr>
          <p:spPr bwMode="auto">
            <a:xfrm>
              <a:off x="3130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2" name="Line 6"/>
            <p:cNvSpPr>
              <a:spLocks noChangeShapeType="1"/>
            </p:cNvSpPr>
            <p:nvPr/>
          </p:nvSpPr>
          <p:spPr bwMode="auto">
            <a:xfrm>
              <a:off x="3238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3" name="Line 7"/>
            <p:cNvSpPr>
              <a:spLocks noChangeShapeType="1"/>
            </p:cNvSpPr>
            <p:nvPr/>
          </p:nvSpPr>
          <p:spPr bwMode="auto">
            <a:xfrm>
              <a:off x="3343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4" name="Line 8"/>
            <p:cNvSpPr>
              <a:spLocks noChangeShapeType="1"/>
            </p:cNvSpPr>
            <p:nvPr/>
          </p:nvSpPr>
          <p:spPr bwMode="auto">
            <a:xfrm>
              <a:off x="3449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5" name="Line 9"/>
            <p:cNvSpPr>
              <a:spLocks noChangeShapeType="1"/>
            </p:cNvSpPr>
            <p:nvPr/>
          </p:nvSpPr>
          <p:spPr bwMode="auto">
            <a:xfrm>
              <a:off x="3555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6" name="Line 10"/>
            <p:cNvSpPr>
              <a:spLocks noChangeShapeType="1"/>
            </p:cNvSpPr>
            <p:nvPr/>
          </p:nvSpPr>
          <p:spPr bwMode="auto">
            <a:xfrm>
              <a:off x="3662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7" name="Line 11"/>
            <p:cNvSpPr>
              <a:spLocks noChangeShapeType="1"/>
            </p:cNvSpPr>
            <p:nvPr/>
          </p:nvSpPr>
          <p:spPr bwMode="auto">
            <a:xfrm>
              <a:off x="3767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8" name="Line 12"/>
            <p:cNvSpPr>
              <a:spLocks noChangeShapeType="1"/>
            </p:cNvSpPr>
            <p:nvPr/>
          </p:nvSpPr>
          <p:spPr bwMode="auto">
            <a:xfrm>
              <a:off x="3873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9" name="Line 13"/>
            <p:cNvSpPr>
              <a:spLocks noChangeShapeType="1"/>
            </p:cNvSpPr>
            <p:nvPr/>
          </p:nvSpPr>
          <p:spPr bwMode="auto">
            <a:xfrm>
              <a:off x="3978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0" name="Line 14"/>
            <p:cNvSpPr>
              <a:spLocks noChangeShapeType="1"/>
            </p:cNvSpPr>
            <p:nvPr/>
          </p:nvSpPr>
          <p:spPr bwMode="auto">
            <a:xfrm>
              <a:off x="4085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1" name="Line 15"/>
            <p:cNvSpPr>
              <a:spLocks noChangeShapeType="1"/>
            </p:cNvSpPr>
            <p:nvPr/>
          </p:nvSpPr>
          <p:spPr bwMode="auto">
            <a:xfrm>
              <a:off x="4192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2" name="Line 16"/>
            <p:cNvSpPr>
              <a:spLocks noChangeShapeType="1"/>
            </p:cNvSpPr>
            <p:nvPr/>
          </p:nvSpPr>
          <p:spPr bwMode="auto">
            <a:xfrm>
              <a:off x="4297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3" name="Line 17"/>
            <p:cNvSpPr>
              <a:spLocks noChangeShapeType="1"/>
            </p:cNvSpPr>
            <p:nvPr/>
          </p:nvSpPr>
          <p:spPr bwMode="auto">
            <a:xfrm>
              <a:off x="4402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4" name="Line 18"/>
            <p:cNvSpPr>
              <a:spLocks noChangeShapeType="1"/>
            </p:cNvSpPr>
            <p:nvPr/>
          </p:nvSpPr>
          <p:spPr bwMode="auto">
            <a:xfrm>
              <a:off x="4510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5" name="Line 19"/>
            <p:cNvSpPr>
              <a:spLocks noChangeShapeType="1"/>
            </p:cNvSpPr>
            <p:nvPr/>
          </p:nvSpPr>
          <p:spPr bwMode="auto">
            <a:xfrm>
              <a:off x="4615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6" name="Line 20"/>
            <p:cNvSpPr>
              <a:spLocks noChangeShapeType="1"/>
            </p:cNvSpPr>
            <p:nvPr/>
          </p:nvSpPr>
          <p:spPr bwMode="auto">
            <a:xfrm>
              <a:off x="4722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7" name="Line 21"/>
            <p:cNvSpPr>
              <a:spLocks noChangeShapeType="1"/>
            </p:cNvSpPr>
            <p:nvPr/>
          </p:nvSpPr>
          <p:spPr bwMode="auto">
            <a:xfrm>
              <a:off x="4828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8" name="Line 22"/>
            <p:cNvSpPr>
              <a:spLocks noChangeShapeType="1"/>
            </p:cNvSpPr>
            <p:nvPr/>
          </p:nvSpPr>
          <p:spPr bwMode="auto">
            <a:xfrm>
              <a:off x="4936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89" name="Line 23"/>
            <p:cNvSpPr>
              <a:spLocks noChangeShapeType="1"/>
            </p:cNvSpPr>
            <p:nvPr/>
          </p:nvSpPr>
          <p:spPr bwMode="auto">
            <a:xfrm>
              <a:off x="5041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0" name="Line 24"/>
            <p:cNvSpPr>
              <a:spLocks noChangeShapeType="1"/>
            </p:cNvSpPr>
            <p:nvPr/>
          </p:nvSpPr>
          <p:spPr bwMode="auto">
            <a:xfrm>
              <a:off x="5147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1" name="Line 25"/>
            <p:cNvSpPr>
              <a:spLocks noChangeShapeType="1"/>
            </p:cNvSpPr>
            <p:nvPr/>
          </p:nvSpPr>
          <p:spPr bwMode="auto">
            <a:xfrm>
              <a:off x="5253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2" name="Line 26"/>
            <p:cNvSpPr>
              <a:spLocks noChangeShapeType="1"/>
            </p:cNvSpPr>
            <p:nvPr/>
          </p:nvSpPr>
          <p:spPr bwMode="auto">
            <a:xfrm>
              <a:off x="5360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3" name="Line 27"/>
            <p:cNvSpPr>
              <a:spLocks noChangeShapeType="1"/>
            </p:cNvSpPr>
            <p:nvPr/>
          </p:nvSpPr>
          <p:spPr bwMode="auto">
            <a:xfrm>
              <a:off x="5465" y="754"/>
              <a:ext cx="0" cy="3448"/>
            </a:xfrm>
            <a:prstGeom prst="line">
              <a:avLst/>
            </a:prstGeom>
            <a:noFill/>
            <a:ln w="6350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4" name="Line 28"/>
            <p:cNvSpPr>
              <a:spLocks noChangeShapeType="1"/>
            </p:cNvSpPr>
            <p:nvPr/>
          </p:nvSpPr>
          <p:spPr bwMode="auto">
            <a:xfrm>
              <a:off x="5571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95" name="Line 29"/>
            <p:cNvSpPr>
              <a:spLocks noChangeShapeType="1"/>
            </p:cNvSpPr>
            <p:nvPr/>
          </p:nvSpPr>
          <p:spPr bwMode="auto">
            <a:xfrm>
              <a:off x="5676" y="754"/>
              <a:ext cx="0" cy="344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2496" name="Group 30"/>
            <p:cNvGrpSpPr>
              <a:grpSpLocks/>
            </p:cNvGrpSpPr>
            <p:nvPr/>
          </p:nvGrpSpPr>
          <p:grpSpPr bwMode="auto">
            <a:xfrm rot="5400000">
              <a:off x="3569" y="205"/>
              <a:ext cx="1456" cy="2652"/>
              <a:chOff x="2425" y="1434"/>
              <a:chExt cx="1360" cy="3221"/>
            </a:xfrm>
          </p:grpSpPr>
          <p:sp>
            <p:nvSpPr>
              <p:cNvPr id="62531" name="Line 31"/>
              <p:cNvSpPr>
                <a:spLocks noChangeShapeType="1"/>
              </p:cNvSpPr>
              <p:nvPr/>
            </p:nvSpPr>
            <p:spPr bwMode="auto">
              <a:xfrm>
                <a:off x="242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2" name="Line 32"/>
              <p:cNvSpPr>
                <a:spLocks noChangeShapeType="1"/>
              </p:cNvSpPr>
              <p:nvPr/>
            </p:nvSpPr>
            <p:spPr bwMode="auto">
              <a:xfrm>
                <a:off x="251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3" name="Line 33"/>
              <p:cNvSpPr>
                <a:spLocks noChangeShapeType="1"/>
              </p:cNvSpPr>
              <p:nvPr/>
            </p:nvSpPr>
            <p:spPr bwMode="auto">
              <a:xfrm>
                <a:off x="260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4" name="Line 34"/>
              <p:cNvSpPr>
                <a:spLocks noChangeShapeType="1"/>
              </p:cNvSpPr>
              <p:nvPr/>
            </p:nvSpPr>
            <p:spPr bwMode="auto">
              <a:xfrm>
                <a:off x="269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5" name="Line 35"/>
              <p:cNvSpPr>
                <a:spLocks noChangeShapeType="1"/>
              </p:cNvSpPr>
              <p:nvPr/>
            </p:nvSpPr>
            <p:spPr bwMode="auto">
              <a:xfrm>
                <a:off x="2788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6" name="Line 36"/>
              <p:cNvSpPr>
                <a:spLocks noChangeShapeType="1"/>
              </p:cNvSpPr>
              <p:nvPr/>
            </p:nvSpPr>
            <p:spPr bwMode="auto">
              <a:xfrm>
                <a:off x="2878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7" name="Line 37"/>
              <p:cNvSpPr>
                <a:spLocks noChangeShapeType="1"/>
              </p:cNvSpPr>
              <p:nvPr/>
            </p:nvSpPr>
            <p:spPr bwMode="auto">
              <a:xfrm>
                <a:off x="2970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8" name="Line 38"/>
              <p:cNvSpPr>
                <a:spLocks noChangeShapeType="1"/>
              </p:cNvSpPr>
              <p:nvPr/>
            </p:nvSpPr>
            <p:spPr bwMode="auto">
              <a:xfrm>
                <a:off x="3060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9" name="Line 39"/>
              <p:cNvSpPr>
                <a:spLocks noChangeShapeType="1"/>
              </p:cNvSpPr>
              <p:nvPr/>
            </p:nvSpPr>
            <p:spPr bwMode="auto">
              <a:xfrm>
                <a:off x="3152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0" name="Line 40"/>
              <p:cNvSpPr>
                <a:spLocks noChangeShapeType="1"/>
              </p:cNvSpPr>
              <p:nvPr/>
            </p:nvSpPr>
            <p:spPr bwMode="auto">
              <a:xfrm>
                <a:off x="3242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1" name="Line 41"/>
              <p:cNvSpPr>
                <a:spLocks noChangeShapeType="1"/>
              </p:cNvSpPr>
              <p:nvPr/>
            </p:nvSpPr>
            <p:spPr bwMode="auto">
              <a:xfrm>
                <a:off x="3333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2" name="Line 42"/>
              <p:cNvSpPr>
                <a:spLocks noChangeShapeType="1"/>
              </p:cNvSpPr>
              <p:nvPr/>
            </p:nvSpPr>
            <p:spPr bwMode="auto">
              <a:xfrm>
                <a:off x="3423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3" name="Line 43"/>
              <p:cNvSpPr>
                <a:spLocks noChangeShapeType="1"/>
              </p:cNvSpPr>
              <p:nvPr/>
            </p:nvSpPr>
            <p:spPr bwMode="auto">
              <a:xfrm>
                <a:off x="351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4" name="Line 44"/>
              <p:cNvSpPr>
                <a:spLocks noChangeShapeType="1"/>
              </p:cNvSpPr>
              <p:nvPr/>
            </p:nvSpPr>
            <p:spPr bwMode="auto">
              <a:xfrm>
                <a:off x="360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5" name="Line 45"/>
              <p:cNvSpPr>
                <a:spLocks noChangeShapeType="1"/>
              </p:cNvSpPr>
              <p:nvPr/>
            </p:nvSpPr>
            <p:spPr bwMode="auto">
              <a:xfrm>
                <a:off x="369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6" name="Line 46"/>
              <p:cNvSpPr>
                <a:spLocks noChangeShapeType="1"/>
              </p:cNvSpPr>
              <p:nvPr/>
            </p:nvSpPr>
            <p:spPr bwMode="auto">
              <a:xfrm>
                <a:off x="378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497" name="Group 47"/>
            <p:cNvGrpSpPr>
              <a:grpSpLocks/>
            </p:cNvGrpSpPr>
            <p:nvPr/>
          </p:nvGrpSpPr>
          <p:grpSpPr bwMode="auto">
            <a:xfrm rot="5400000">
              <a:off x="3623" y="2147"/>
              <a:ext cx="1456" cy="2652"/>
              <a:chOff x="2425" y="1434"/>
              <a:chExt cx="1360" cy="3221"/>
            </a:xfrm>
          </p:grpSpPr>
          <p:sp>
            <p:nvSpPr>
              <p:cNvPr id="62515" name="Line 48"/>
              <p:cNvSpPr>
                <a:spLocks noChangeShapeType="1"/>
              </p:cNvSpPr>
              <p:nvPr/>
            </p:nvSpPr>
            <p:spPr bwMode="auto">
              <a:xfrm>
                <a:off x="242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6" name="Line 49"/>
              <p:cNvSpPr>
                <a:spLocks noChangeShapeType="1"/>
              </p:cNvSpPr>
              <p:nvPr/>
            </p:nvSpPr>
            <p:spPr bwMode="auto">
              <a:xfrm>
                <a:off x="251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7" name="Line 50"/>
              <p:cNvSpPr>
                <a:spLocks noChangeShapeType="1"/>
              </p:cNvSpPr>
              <p:nvPr/>
            </p:nvSpPr>
            <p:spPr bwMode="auto">
              <a:xfrm>
                <a:off x="260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8" name="Line 51"/>
              <p:cNvSpPr>
                <a:spLocks noChangeShapeType="1"/>
              </p:cNvSpPr>
              <p:nvPr/>
            </p:nvSpPr>
            <p:spPr bwMode="auto">
              <a:xfrm>
                <a:off x="269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9" name="Line 52"/>
              <p:cNvSpPr>
                <a:spLocks noChangeShapeType="1"/>
              </p:cNvSpPr>
              <p:nvPr/>
            </p:nvSpPr>
            <p:spPr bwMode="auto">
              <a:xfrm>
                <a:off x="2788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0" name="Line 53"/>
              <p:cNvSpPr>
                <a:spLocks noChangeShapeType="1"/>
              </p:cNvSpPr>
              <p:nvPr/>
            </p:nvSpPr>
            <p:spPr bwMode="auto">
              <a:xfrm>
                <a:off x="2878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1" name="Line 54"/>
              <p:cNvSpPr>
                <a:spLocks noChangeShapeType="1"/>
              </p:cNvSpPr>
              <p:nvPr/>
            </p:nvSpPr>
            <p:spPr bwMode="auto">
              <a:xfrm>
                <a:off x="2970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2" name="Line 55"/>
              <p:cNvSpPr>
                <a:spLocks noChangeShapeType="1"/>
              </p:cNvSpPr>
              <p:nvPr/>
            </p:nvSpPr>
            <p:spPr bwMode="auto">
              <a:xfrm>
                <a:off x="3060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3" name="Line 56"/>
              <p:cNvSpPr>
                <a:spLocks noChangeShapeType="1"/>
              </p:cNvSpPr>
              <p:nvPr/>
            </p:nvSpPr>
            <p:spPr bwMode="auto">
              <a:xfrm>
                <a:off x="3152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4" name="Line 57"/>
              <p:cNvSpPr>
                <a:spLocks noChangeShapeType="1"/>
              </p:cNvSpPr>
              <p:nvPr/>
            </p:nvSpPr>
            <p:spPr bwMode="auto">
              <a:xfrm>
                <a:off x="3242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5" name="Line 58"/>
              <p:cNvSpPr>
                <a:spLocks noChangeShapeType="1"/>
              </p:cNvSpPr>
              <p:nvPr/>
            </p:nvSpPr>
            <p:spPr bwMode="auto">
              <a:xfrm>
                <a:off x="3333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6" name="Line 59"/>
              <p:cNvSpPr>
                <a:spLocks noChangeShapeType="1"/>
              </p:cNvSpPr>
              <p:nvPr/>
            </p:nvSpPr>
            <p:spPr bwMode="auto">
              <a:xfrm>
                <a:off x="3423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7" name="Line 60"/>
              <p:cNvSpPr>
                <a:spLocks noChangeShapeType="1"/>
              </p:cNvSpPr>
              <p:nvPr/>
            </p:nvSpPr>
            <p:spPr bwMode="auto">
              <a:xfrm>
                <a:off x="351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8" name="Line 61"/>
              <p:cNvSpPr>
                <a:spLocks noChangeShapeType="1"/>
              </p:cNvSpPr>
              <p:nvPr/>
            </p:nvSpPr>
            <p:spPr bwMode="auto">
              <a:xfrm>
                <a:off x="360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9" name="Line 62"/>
              <p:cNvSpPr>
                <a:spLocks noChangeShapeType="1"/>
              </p:cNvSpPr>
              <p:nvPr/>
            </p:nvSpPr>
            <p:spPr bwMode="auto">
              <a:xfrm>
                <a:off x="369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0" name="Line 63"/>
              <p:cNvSpPr>
                <a:spLocks noChangeShapeType="1"/>
              </p:cNvSpPr>
              <p:nvPr/>
            </p:nvSpPr>
            <p:spPr bwMode="auto">
              <a:xfrm>
                <a:off x="378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498" name="Group 64"/>
            <p:cNvGrpSpPr>
              <a:grpSpLocks/>
            </p:cNvGrpSpPr>
            <p:nvPr/>
          </p:nvGrpSpPr>
          <p:grpSpPr bwMode="auto">
            <a:xfrm rot="5400000">
              <a:off x="3584" y="1661"/>
              <a:ext cx="1456" cy="2652"/>
              <a:chOff x="2425" y="1434"/>
              <a:chExt cx="1360" cy="3221"/>
            </a:xfrm>
          </p:grpSpPr>
          <p:sp>
            <p:nvSpPr>
              <p:cNvPr id="62499" name="Line 65"/>
              <p:cNvSpPr>
                <a:spLocks noChangeShapeType="1"/>
              </p:cNvSpPr>
              <p:nvPr/>
            </p:nvSpPr>
            <p:spPr bwMode="auto">
              <a:xfrm>
                <a:off x="242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0" name="Line 66"/>
              <p:cNvSpPr>
                <a:spLocks noChangeShapeType="1"/>
              </p:cNvSpPr>
              <p:nvPr/>
            </p:nvSpPr>
            <p:spPr bwMode="auto">
              <a:xfrm>
                <a:off x="251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1" name="Line 67"/>
              <p:cNvSpPr>
                <a:spLocks noChangeShapeType="1"/>
              </p:cNvSpPr>
              <p:nvPr/>
            </p:nvSpPr>
            <p:spPr bwMode="auto">
              <a:xfrm>
                <a:off x="260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2" name="Line 68"/>
              <p:cNvSpPr>
                <a:spLocks noChangeShapeType="1"/>
              </p:cNvSpPr>
              <p:nvPr/>
            </p:nvSpPr>
            <p:spPr bwMode="auto">
              <a:xfrm>
                <a:off x="2696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3" name="Line 69"/>
              <p:cNvSpPr>
                <a:spLocks noChangeShapeType="1"/>
              </p:cNvSpPr>
              <p:nvPr/>
            </p:nvSpPr>
            <p:spPr bwMode="auto">
              <a:xfrm>
                <a:off x="2788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4" name="Line 70"/>
              <p:cNvSpPr>
                <a:spLocks noChangeShapeType="1"/>
              </p:cNvSpPr>
              <p:nvPr/>
            </p:nvSpPr>
            <p:spPr bwMode="auto">
              <a:xfrm>
                <a:off x="2878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5" name="Line 71"/>
              <p:cNvSpPr>
                <a:spLocks noChangeShapeType="1"/>
              </p:cNvSpPr>
              <p:nvPr/>
            </p:nvSpPr>
            <p:spPr bwMode="auto">
              <a:xfrm>
                <a:off x="2970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6" name="Line 72"/>
              <p:cNvSpPr>
                <a:spLocks noChangeShapeType="1"/>
              </p:cNvSpPr>
              <p:nvPr/>
            </p:nvSpPr>
            <p:spPr bwMode="auto">
              <a:xfrm>
                <a:off x="3060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7" name="Line 73"/>
              <p:cNvSpPr>
                <a:spLocks noChangeShapeType="1"/>
              </p:cNvSpPr>
              <p:nvPr/>
            </p:nvSpPr>
            <p:spPr bwMode="auto">
              <a:xfrm>
                <a:off x="3152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8" name="Line 74"/>
              <p:cNvSpPr>
                <a:spLocks noChangeShapeType="1"/>
              </p:cNvSpPr>
              <p:nvPr/>
            </p:nvSpPr>
            <p:spPr bwMode="auto">
              <a:xfrm>
                <a:off x="3242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9" name="Line 75"/>
              <p:cNvSpPr>
                <a:spLocks noChangeShapeType="1"/>
              </p:cNvSpPr>
              <p:nvPr/>
            </p:nvSpPr>
            <p:spPr bwMode="auto">
              <a:xfrm>
                <a:off x="3333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0" name="Line 76"/>
              <p:cNvSpPr>
                <a:spLocks noChangeShapeType="1"/>
              </p:cNvSpPr>
              <p:nvPr/>
            </p:nvSpPr>
            <p:spPr bwMode="auto">
              <a:xfrm>
                <a:off x="3423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1" name="Line 77"/>
              <p:cNvSpPr>
                <a:spLocks noChangeShapeType="1"/>
              </p:cNvSpPr>
              <p:nvPr/>
            </p:nvSpPr>
            <p:spPr bwMode="auto">
              <a:xfrm>
                <a:off x="351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2" name="Line 78"/>
              <p:cNvSpPr>
                <a:spLocks noChangeShapeType="1"/>
              </p:cNvSpPr>
              <p:nvPr/>
            </p:nvSpPr>
            <p:spPr bwMode="auto">
              <a:xfrm>
                <a:off x="360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3" name="Line 79"/>
              <p:cNvSpPr>
                <a:spLocks noChangeShapeType="1"/>
              </p:cNvSpPr>
              <p:nvPr/>
            </p:nvSpPr>
            <p:spPr bwMode="auto">
              <a:xfrm>
                <a:off x="369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4" name="Line 80"/>
              <p:cNvSpPr>
                <a:spLocks noChangeShapeType="1"/>
              </p:cNvSpPr>
              <p:nvPr/>
            </p:nvSpPr>
            <p:spPr bwMode="auto">
              <a:xfrm>
                <a:off x="3785" y="1434"/>
                <a:ext cx="0" cy="3221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2353" name="Rectangle 81"/>
          <p:cNvSpPr>
            <a:spLocks noChangeArrowheads="1"/>
          </p:cNvSpPr>
          <p:nvPr/>
        </p:nvSpPr>
        <p:spPr bwMode="auto">
          <a:xfrm>
            <a:off x="357188" y="1571625"/>
            <a:ext cx="1785937" cy="642938"/>
          </a:xfrm>
          <a:prstGeom prst="rect">
            <a:avLst/>
          </a:prstGeom>
          <a:solidFill>
            <a:srgbClr val="FFFF00"/>
          </a:solidFill>
          <a:ln w="2857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</a:rPr>
              <a:t>活 动</a:t>
            </a:r>
          </a:p>
        </p:txBody>
      </p:sp>
      <p:sp>
        <p:nvSpPr>
          <p:cNvPr id="182354" name="Text Box 82"/>
          <p:cNvSpPr txBox="1">
            <a:spLocks noChangeArrowheads="1"/>
          </p:cNvSpPr>
          <p:nvPr/>
        </p:nvSpPr>
        <p:spPr bwMode="auto">
          <a:xfrm>
            <a:off x="2051050" y="1714500"/>
            <a:ext cx="709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n-ea"/>
                <a:ea typeface="+mn-ea"/>
              </a:rPr>
              <a:t>利用体重计和方格纸测量人站立时对地面的压强</a:t>
            </a:r>
          </a:p>
        </p:txBody>
      </p:sp>
    </p:spTree>
    <p:extLst>
      <p:ext uri="{BB962C8B-B14F-4D97-AF65-F5344CB8AC3E}">
        <p14:creationId xmlns:p14="http://schemas.microsoft.com/office/powerpoint/2010/main" val="3817039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/>
      <p:bldP spid="182353" grpId="0" animBg="1"/>
      <p:bldP spid="1823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WordArt 3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473075" y="3384550"/>
            <a:ext cx="3160713" cy="78581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buFontTx/>
              <a:buNone/>
            </a:pP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进行实验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2" name="ShockwaveFlash1" r:id="rId2" imgW="7523810" imgH="6857143"/>
        </mc:Choice>
        <mc:Fallback>
          <p:control name="ShockwaveFlash1" r:id="rId2" imgW="7523810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613" y="1412875"/>
                  <a:ext cx="6769100" cy="4508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20257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50825" y="1109663"/>
            <a:ext cx="1892300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CN" altLang="en-US" sz="2400" dirty="0">
                <a:solidFill>
                  <a:srgbClr val="FF3300"/>
                </a:solidFill>
                <a:latin typeface="+mn-ea"/>
                <a:ea typeface="+mn-ea"/>
              </a:rPr>
              <a:t>收集数据</a:t>
            </a:r>
          </a:p>
        </p:txBody>
      </p:sp>
      <p:graphicFrame>
        <p:nvGraphicFramePr>
          <p:cNvPr id="184323" name="Group 3"/>
          <p:cNvGraphicFramePr>
            <a:graphicFrameLocks noGrp="1"/>
          </p:cNvGraphicFramePr>
          <p:nvPr/>
        </p:nvGraphicFramePr>
        <p:xfrm>
          <a:off x="215900" y="1936750"/>
          <a:ext cx="8280400" cy="2032000"/>
        </p:xfrm>
        <a:graphic>
          <a:graphicData uri="http://schemas.openxmlformats.org/drawingml/2006/table">
            <a:tbl>
              <a:tblPr/>
              <a:tblGrid>
                <a:gridCol w="2070100"/>
                <a:gridCol w="2070100"/>
                <a:gridCol w="2070100"/>
                <a:gridCol w="20701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人的质量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/kg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对地面的压力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地面的受力面积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/m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对地面的压强</a:t>
                      </a: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/Pa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285750" y="4384675"/>
            <a:ext cx="185737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zh-CN" altLang="en-US" sz="2400">
                <a:solidFill>
                  <a:srgbClr val="FF3300"/>
                </a:solidFill>
                <a:latin typeface="+mn-ea"/>
                <a:ea typeface="+mn-ea"/>
              </a:rPr>
              <a:t>思考与讨论</a:t>
            </a: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214313" y="5072063"/>
            <a:ext cx="8424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>
                <a:solidFill>
                  <a:srgbClr val="003300"/>
                </a:solidFill>
                <a:latin typeface="+mn-ea"/>
                <a:ea typeface="+mn-ea"/>
              </a:rPr>
              <a:t>哪位同学对地面的压强大</a:t>
            </a:r>
            <a:r>
              <a:rPr lang="en-US" altLang="zh-CN" sz="2400">
                <a:solidFill>
                  <a:srgbClr val="003300"/>
                </a:solidFill>
                <a:latin typeface="+mn-ea"/>
                <a:ea typeface="+mn-ea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>
                <a:solidFill>
                  <a:srgbClr val="003300"/>
                </a:solidFill>
                <a:latin typeface="+mn-ea"/>
                <a:ea typeface="+mn-ea"/>
              </a:rPr>
              <a:t>是否体重越大压强就越大</a:t>
            </a:r>
            <a:r>
              <a:rPr lang="en-US" altLang="zh-CN" sz="2400">
                <a:solidFill>
                  <a:srgbClr val="003300"/>
                </a:solidFill>
                <a:latin typeface="+mn-ea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48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0" grpId="0" animBg="1"/>
      <p:bldP spid="18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t882010218200669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4" r="-1358" b="54514"/>
          <a:stretch>
            <a:fillRect/>
          </a:stretch>
        </p:blipFill>
        <p:spPr bwMode="auto">
          <a:xfrm>
            <a:off x="571500" y="857250"/>
            <a:ext cx="80645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3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3214688" y="1143000"/>
            <a:ext cx="2462212" cy="661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练习：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2066925"/>
            <a:ext cx="91440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None/>
              <a:defRPr/>
            </a:pPr>
            <a:r>
              <a:rPr lang="en-US" altLang="zh-CN" sz="2400" dirty="0">
                <a:latin typeface="+mn-ea"/>
                <a:ea typeface="+mn-ea"/>
              </a:rPr>
              <a:t>1.</a:t>
            </a:r>
            <a:r>
              <a:rPr lang="zh-CN" altLang="en-US" sz="2400" dirty="0">
                <a:latin typeface="+mn-ea"/>
                <a:ea typeface="+mn-ea"/>
              </a:rPr>
              <a:t>垂直作用在物体</a:t>
            </a:r>
            <a:r>
              <a:rPr lang="zh-CN" altLang="en-US" sz="2400" u="sng" dirty="0">
                <a:latin typeface="+mn-ea"/>
                <a:ea typeface="+mn-ea"/>
              </a:rPr>
              <a:t>        </a:t>
            </a:r>
            <a:r>
              <a:rPr lang="zh-CN" altLang="en-US" sz="2400" dirty="0">
                <a:latin typeface="+mn-ea"/>
                <a:ea typeface="+mn-ea"/>
              </a:rPr>
              <a:t>上的力叫做压力；压力的作用效果不仅跟</a:t>
            </a:r>
            <a:r>
              <a:rPr lang="zh-CN" altLang="en-US" sz="2400" u="sng" dirty="0">
                <a:latin typeface="+mn-ea"/>
                <a:ea typeface="+mn-ea"/>
              </a:rPr>
              <a:t>         </a:t>
            </a:r>
            <a:r>
              <a:rPr lang="zh-CN" altLang="en-US" sz="2400" dirty="0">
                <a:latin typeface="+mn-ea"/>
                <a:ea typeface="+mn-ea"/>
              </a:rPr>
              <a:t>的大小有关，而且还跟压力的</a:t>
            </a:r>
            <a:r>
              <a:rPr lang="zh-CN" altLang="en-US" sz="2400" u="sng" dirty="0">
                <a:latin typeface="+mn-ea"/>
                <a:ea typeface="+mn-ea"/>
              </a:rPr>
              <a:t>              </a:t>
            </a:r>
            <a:r>
              <a:rPr lang="zh-CN" altLang="en-US" sz="2400" dirty="0">
                <a:latin typeface="+mn-ea"/>
                <a:ea typeface="+mn-ea"/>
              </a:rPr>
              <a:t>有关。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05163"/>
            <a:ext cx="8929688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en-US" sz="2400" dirty="0">
                <a:latin typeface="+mn-ea"/>
                <a:ea typeface="+mn-ea"/>
              </a:rPr>
              <a:t>长方体橡皮，重为</a:t>
            </a:r>
            <a:r>
              <a:rPr lang="en-US" altLang="zh-CN" sz="2400" dirty="0">
                <a:latin typeface="+mn-ea"/>
                <a:ea typeface="+mn-ea"/>
              </a:rPr>
              <a:t>0.3 N</a:t>
            </a:r>
            <a:r>
              <a:rPr lang="zh-CN" altLang="en-US" sz="2400" dirty="0">
                <a:latin typeface="+mn-ea"/>
                <a:ea typeface="+mn-ea"/>
              </a:rPr>
              <a:t>，侧放于水平桌面上时，它与桌面的接触面积是</a:t>
            </a:r>
            <a:r>
              <a:rPr lang="en-US" altLang="zh-CN" sz="2400" dirty="0">
                <a:latin typeface="+mn-ea"/>
                <a:ea typeface="+mn-ea"/>
              </a:rPr>
              <a:t>1×10</a:t>
            </a:r>
            <a:r>
              <a:rPr lang="zh-CN" altLang="en-US" sz="2400" dirty="0">
                <a:latin typeface="+mn-ea"/>
                <a:ea typeface="+mn-ea"/>
              </a:rPr>
              <a:t>－</a:t>
            </a:r>
            <a:r>
              <a:rPr lang="en-US" altLang="zh-CN" sz="2400" dirty="0">
                <a:latin typeface="+mn-ea"/>
                <a:ea typeface="+mn-ea"/>
              </a:rPr>
              <a:t>3 m</a:t>
            </a:r>
            <a:r>
              <a:rPr lang="en-US" altLang="zh-CN" sz="2400" baseline="30000" dirty="0">
                <a:latin typeface="+mn-ea"/>
              </a:rPr>
              <a:t>2</a:t>
            </a:r>
            <a:r>
              <a:rPr lang="zh-CN" altLang="en-US" sz="2400" dirty="0">
                <a:latin typeface="+mn-ea"/>
                <a:ea typeface="+mn-ea"/>
              </a:rPr>
              <a:t>，如图所示。它对桌面的压强是</a:t>
            </a:r>
            <a:r>
              <a:rPr lang="zh-CN" altLang="en-US" sz="2400" u="sng" dirty="0">
                <a:latin typeface="+mn-ea"/>
                <a:ea typeface="+mn-ea"/>
              </a:rPr>
              <a:t>       </a:t>
            </a:r>
            <a:r>
              <a:rPr lang="en-US" altLang="zh-CN" sz="2400" dirty="0">
                <a:latin typeface="+mn-ea"/>
                <a:ea typeface="+mn-ea"/>
              </a:rPr>
              <a:t>Pa</a:t>
            </a:r>
            <a:r>
              <a:rPr lang="zh-CN" altLang="en-US" sz="2400" dirty="0">
                <a:latin typeface="+mn-ea"/>
                <a:ea typeface="+mn-ea"/>
              </a:rPr>
              <a:t>。若沿</a:t>
            </a:r>
            <a:r>
              <a:rPr lang="en-US" altLang="zh-CN" sz="2400" i="1" dirty="0">
                <a:latin typeface="+mn-ea"/>
                <a:ea typeface="+mn-ea"/>
              </a:rPr>
              <a:t>ab</a:t>
            </a:r>
            <a:r>
              <a:rPr lang="zh-CN" altLang="en-US" sz="2400" dirty="0">
                <a:latin typeface="+mn-ea"/>
                <a:ea typeface="+mn-ea"/>
              </a:rPr>
              <a:t>方向竖直向下切去一块，则剩余部分对桌面的压强</a:t>
            </a:r>
            <a:r>
              <a:rPr lang="zh-CN" altLang="en-US" sz="2400" u="sng" dirty="0">
                <a:latin typeface="+mn-ea"/>
                <a:ea typeface="+mn-ea"/>
              </a:rPr>
              <a:t>      </a:t>
            </a:r>
            <a:r>
              <a:rPr lang="zh-CN" altLang="en-US" sz="2400" dirty="0">
                <a:latin typeface="+mn-ea"/>
                <a:ea typeface="+mn-ea"/>
              </a:rPr>
              <a:t>（填“变大” “变小”</a:t>
            </a:r>
            <a:r>
              <a:rPr lang="zh-CN" altLang="en-US" sz="2400" dirty="0">
                <a:latin typeface="+mn-ea"/>
              </a:rPr>
              <a:t>或“不变”</a:t>
            </a:r>
            <a:r>
              <a:rPr lang="zh-CN" altLang="en-US" sz="2400" dirty="0">
                <a:latin typeface="+mn-ea"/>
                <a:ea typeface="+mn-ea"/>
              </a:rPr>
              <a:t>）</a:t>
            </a: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5003800" y="5157788"/>
            <a:ext cx="2808288" cy="1511300"/>
            <a:chOff x="8153" y="12263"/>
            <a:chExt cx="1800" cy="1167"/>
          </a:xfrm>
        </p:grpSpPr>
        <p:sp>
          <p:nvSpPr>
            <p:cNvPr id="79878" name="AutoShape 6"/>
            <p:cNvSpPr>
              <a:spLocks noChangeArrowheads="1"/>
            </p:cNvSpPr>
            <p:nvPr/>
          </p:nvSpPr>
          <p:spPr bwMode="auto">
            <a:xfrm>
              <a:off x="8153" y="12650"/>
              <a:ext cx="1800" cy="780"/>
            </a:xfrm>
            <a:prstGeom prst="cube">
              <a:avLst>
                <a:gd name="adj" fmla="val 173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 flipH="1">
              <a:off x="9233" y="12650"/>
              <a:ext cx="18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9233" y="12804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8918" y="12710"/>
              <a:ext cx="540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defRPr/>
              </a:pPr>
              <a:r>
                <a:rPr lang="en-US" altLang="zh-CN" sz="2400" b="0" i="1" dirty="0">
                  <a:latin typeface="+mn-ea"/>
                  <a:ea typeface="+mn-ea"/>
                </a:rPr>
                <a:t>b</a:t>
              </a:r>
              <a:endParaRPr lang="en-US" altLang="zh-CN" sz="2400" dirty="0">
                <a:latin typeface="+mn-ea"/>
                <a:ea typeface="+mn-ea"/>
              </a:endParaRP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9293" y="12263"/>
              <a:ext cx="54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just">
                <a:defRPr/>
              </a:pPr>
              <a:r>
                <a:rPr lang="en-US" altLang="zh-CN" sz="2400" b="0" i="1" dirty="0">
                  <a:latin typeface="+mn-ea"/>
                  <a:ea typeface="+mn-ea"/>
                </a:rPr>
                <a:t>a</a:t>
              </a:r>
              <a:endParaRPr lang="en-US" altLang="zh-CN" sz="2400" dirty="0">
                <a:latin typeface="+mn-ea"/>
                <a:ea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6063" y="2109788"/>
            <a:ext cx="857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表面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75" y="2681288"/>
            <a:ext cx="1571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受力面积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1563" y="2681288"/>
            <a:ext cx="857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压力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8063" y="3857625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3 000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8125" y="4429125"/>
            <a:ext cx="857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不变</a:t>
            </a:r>
          </a:p>
        </p:txBody>
      </p:sp>
    </p:spTree>
    <p:extLst>
      <p:ext uri="{BB962C8B-B14F-4D97-AF65-F5344CB8AC3E}">
        <p14:creationId xmlns:p14="http://schemas.microsoft.com/office/powerpoint/2010/main" val="3582906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14313" y="1246188"/>
            <a:ext cx="8643937" cy="407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Tx/>
              <a:buNone/>
              <a:tabLst>
                <a:tab pos="4521200" algn="r"/>
              </a:tabLst>
              <a:defRPr/>
            </a:pPr>
            <a:r>
              <a:rPr lang="en-US" altLang="zh-CN" sz="2400" dirty="0">
                <a:latin typeface="+mn-ea"/>
                <a:ea typeface="+mn-ea"/>
              </a:rPr>
              <a:t>3.</a:t>
            </a:r>
            <a:r>
              <a:rPr lang="zh-CN" altLang="en-US" sz="2400" dirty="0">
                <a:latin typeface="+mn-ea"/>
                <a:ea typeface="+mn-ea"/>
              </a:rPr>
              <a:t>如图所示，被誉为“沙漠之舟”的骆驼站在水平沙面上，它的质量为</a:t>
            </a:r>
            <a:r>
              <a:rPr lang="en-US" altLang="zh-CN" sz="2400" dirty="0">
                <a:latin typeface="+mn-ea"/>
                <a:ea typeface="+mn-ea"/>
              </a:rPr>
              <a:t>400 kg</a:t>
            </a:r>
            <a:r>
              <a:rPr lang="zh-CN" altLang="en-US" sz="2400" dirty="0">
                <a:latin typeface="+mn-ea"/>
                <a:ea typeface="+mn-ea"/>
              </a:rPr>
              <a:t>，每只脚掌的面积为</a:t>
            </a:r>
            <a:r>
              <a:rPr lang="en-US" altLang="zh-CN" sz="2400" dirty="0">
                <a:latin typeface="+mn-ea"/>
                <a:ea typeface="+mn-ea"/>
              </a:rPr>
              <a:t>2×10-</a:t>
            </a:r>
            <a:r>
              <a:rPr lang="en-US" altLang="zh-CN" sz="2400" baseline="30000" dirty="0">
                <a:latin typeface="+mn-ea"/>
              </a:rPr>
              <a:t>2</a:t>
            </a:r>
            <a:r>
              <a:rPr lang="en-US" altLang="zh-CN" sz="2400" dirty="0">
                <a:latin typeface="+mn-ea"/>
                <a:ea typeface="+mn-ea"/>
              </a:rPr>
              <a:t>m</a:t>
            </a:r>
            <a:r>
              <a:rPr lang="en-US" altLang="zh-CN" sz="2400" baseline="30000" dirty="0">
                <a:latin typeface="+mn-ea"/>
              </a:rPr>
              <a:t>2</a:t>
            </a:r>
            <a:r>
              <a:rPr lang="zh-CN" altLang="en-US" sz="2400" dirty="0">
                <a:latin typeface="+mn-ea"/>
                <a:ea typeface="+mn-ea"/>
              </a:rPr>
              <a:t>．求：</a:t>
            </a:r>
          </a:p>
          <a:p>
            <a:pPr>
              <a:lnSpc>
                <a:spcPct val="150000"/>
              </a:lnSpc>
              <a:buFontTx/>
              <a:buNone/>
              <a:tabLst>
                <a:tab pos="4521200" algn="r"/>
              </a:tabLst>
              <a:defRPr/>
            </a:pPr>
            <a:r>
              <a:rPr lang="en-US" altLang="zh-CN" sz="2400" dirty="0">
                <a:latin typeface="+mn-ea"/>
                <a:ea typeface="+mn-ea"/>
              </a:rPr>
              <a:t>(1)</a:t>
            </a:r>
            <a:r>
              <a:rPr lang="zh-CN" altLang="en-US" sz="2400" dirty="0">
                <a:latin typeface="+mn-ea"/>
                <a:ea typeface="+mn-ea"/>
              </a:rPr>
              <a:t>骆驼对沙面的压力；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Tx/>
              <a:buNone/>
              <a:tabLst>
                <a:tab pos="4521200" algn="r"/>
              </a:tabLst>
              <a:defRPr/>
            </a:pPr>
            <a:r>
              <a:rPr lang="en-US" altLang="zh-CN" sz="2400" dirty="0">
                <a:latin typeface="+mn-ea"/>
                <a:ea typeface="+mn-ea"/>
              </a:rPr>
              <a:t>(2)</a:t>
            </a:r>
            <a:r>
              <a:rPr lang="zh-CN" altLang="en-US" sz="2400" dirty="0">
                <a:latin typeface="+mn-ea"/>
                <a:ea typeface="+mn-ea"/>
              </a:rPr>
              <a:t>骆驼对沙面的压强；</a:t>
            </a:r>
          </a:p>
          <a:p>
            <a:pPr>
              <a:lnSpc>
                <a:spcPct val="150000"/>
              </a:lnSpc>
              <a:buFontTx/>
              <a:buNone/>
              <a:tabLst>
                <a:tab pos="4521200" algn="r"/>
              </a:tabLst>
              <a:defRPr/>
            </a:pPr>
            <a:r>
              <a:rPr lang="en-US" altLang="zh-CN" sz="2400" dirty="0">
                <a:latin typeface="+mn-ea"/>
                <a:ea typeface="+mn-ea"/>
              </a:rPr>
              <a:t>(3)</a:t>
            </a:r>
            <a:r>
              <a:rPr lang="zh-CN" altLang="en-US" sz="2400" dirty="0">
                <a:latin typeface="+mn-ea"/>
                <a:ea typeface="+mn-ea"/>
              </a:rPr>
              <a:t>骆驼脚掌约为马蹄掌的三倍，这样大的脚掌好处是什么？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Tx/>
              <a:buNone/>
              <a:tabLst>
                <a:tab pos="4521200" algn="r"/>
              </a:tabLst>
              <a:defRPr/>
            </a:pPr>
            <a:r>
              <a:rPr lang="zh-CN" altLang="en-US" sz="2400" dirty="0">
                <a:latin typeface="+mn-ea"/>
                <a:ea typeface="+mn-ea"/>
              </a:rPr>
              <a:t> </a:t>
            </a:r>
            <a:r>
              <a:rPr lang="en-US" altLang="zh-CN" sz="2400" dirty="0">
                <a:latin typeface="+mn-ea"/>
                <a:ea typeface="+mn-ea"/>
              </a:rPr>
              <a:t>(</a:t>
            </a:r>
            <a:r>
              <a:rPr lang="en-US" altLang="zh-CN" sz="2400" i="1" dirty="0">
                <a:latin typeface="+mn-ea"/>
                <a:ea typeface="+mn-ea"/>
              </a:rPr>
              <a:t>g</a:t>
            </a:r>
            <a:r>
              <a:rPr lang="zh-CN" altLang="en-US" sz="2400" dirty="0">
                <a:latin typeface="+mn-ea"/>
                <a:ea typeface="+mn-ea"/>
              </a:rPr>
              <a:t>取</a:t>
            </a:r>
            <a:r>
              <a:rPr lang="en-US" altLang="zh-CN" sz="2400" dirty="0">
                <a:latin typeface="+mn-ea"/>
                <a:ea typeface="+mn-ea"/>
              </a:rPr>
              <a:t>10 N</a:t>
            </a:r>
            <a:r>
              <a:rPr lang="zh-CN" altLang="en-US" sz="2400" dirty="0">
                <a:latin typeface="+mn-ea"/>
                <a:ea typeface="+mn-ea"/>
              </a:rPr>
              <a:t>／</a:t>
            </a:r>
            <a:r>
              <a:rPr lang="en-US" altLang="zh-CN" sz="2400" dirty="0">
                <a:latin typeface="+mn-ea"/>
                <a:ea typeface="+mn-ea"/>
              </a:rPr>
              <a:t>kg)</a:t>
            </a:r>
          </a:p>
          <a:p>
            <a:pPr eaLnBrk="0" hangingPunct="0">
              <a:spcBef>
                <a:spcPct val="0"/>
              </a:spcBef>
              <a:buFontTx/>
              <a:buNone/>
              <a:tabLst>
                <a:tab pos="4521200" algn="r"/>
              </a:tabLst>
              <a:defRPr/>
            </a:pP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b="426"/>
          <a:stretch>
            <a:fillRect/>
          </a:stretch>
        </p:blipFill>
        <p:spPr bwMode="auto">
          <a:xfrm>
            <a:off x="6000750" y="4572000"/>
            <a:ext cx="18526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40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63" y="1928813"/>
            <a:ext cx="792956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解：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(1)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=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mg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=400 kg×10 N/kg=4 000 N</a:t>
            </a:r>
            <a:b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(2)</a:t>
            </a:r>
            <a:r>
              <a:rPr lang="en-US" altLang="zh-CN" sz="24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=F/S=4000 N/4×2×10-</a:t>
            </a:r>
            <a:r>
              <a:rPr lang="en-US" altLang="zh-CN" sz="2400" baseline="30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 m</a:t>
            </a:r>
            <a:r>
              <a:rPr lang="en-US" altLang="zh-CN" sz="2400" baseline="30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=50 000 Pa</a:t>
            </a:r>
            <a:b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(3)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在压力相同的情况下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受力面积越大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对接触面产生的压强就越小。因此骆驼的脚掌约为马蹄掌的三倍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这样大的脚掌使骆驼在沙漠中行走时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不会陷入沙漠中。</a:t>
            </a:r>
          </a:p>
        </p:txBody>
      </p:sp>
    </p:spTree>
    <p:extLst>
      <p:ext uri="{BB962C8B-B14F-4D97-AF65-F5344CB8AC3E}">
        <p14:creationId xmlns:p14="http://schemas.microsoft.com/office/powerpoint/2010/main" val="16274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00063" y="1514475"/>
            <a:ext cx="8072437" cy="1454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      躺</a:t>
            </a:r>
            <a:r>
              <a:rPr lang="zh-CN" altLang="en-US" sz="3200" b="1" dirty="0">
                <a:latin typeface="+mn-ea"/>
                <a:ea typeface="+mn-ea"/>
              </a:rPr>
              <a:t>在席梦思上比躺在板床上舒服。坐沙发上比坐在小板凳上舒服。为什么呢？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43313"/>
            <a:ext cx="1790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5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u=648945776,792255616&amp;fm=0&amp;gp=-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26273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3786188" y="2357438"/>
            <a:ext cx="142875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压强</a:t>
            </a:r>
          </a:p>
        </p:txBody>
      </p:sp>
      <p:pic>
        <p:nvPicPr>
          <p:cNvPr id="122907" name="Picture 27" descr="zuomuni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20177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2" name="老人与海 炫音syk05115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3" name="Picture 33" descr="菜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2357437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715000" y="3500438"/>
            <a:ext cx="2428875" cy="2357437"/>
            <a:chOff x="0" y="0"/>
            <a:chExt cx="1982" cy="1539"/>
          </a:xfrm>
        </p:grpSpPr>
        <p:graphicFrame>
          <p:nvGraphicFramePr>
            <p:cNvPr id="1026" name="Object 35"/>
            <p:cNvGraphicFramePr>
              <a:graphicFrameLocks noChangeAspect="1"/>
            </p:cNvGraphicFramePr>
            <p:nvPr/>
          </p:nvGraphicFramePr>
          <p:xfrm>
            <a:off x="0" y="93"/>
            <a:ext cx="1982" cy="1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位图图像" r:id="rId8" imgW="6942857" imgH="4885714" progId="Paint.Picture">
                    <p:embed/>
                  </p:oleObj>
                </mc:Choice>
                <mc:Fallback>
                  <p:oleObj name="位图图像" r:id="rId8" imgW="6942857" imgH="48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93"/>
                          <a:ext cx="1982" cy="1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36"/>
            <p:cNvSpPr txBox="1">
              <a:spLocks noChangeArrowheads="1"/>
            </p:cNvSpPr>
            <p:nvPr/>
          </p:nvSpPr>
          <p:spPr bwMode="auto">
            <a:xfrm>
              <a:off x="1404" y="0"/>
              <a:ext cx="27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1pPr>
              <a:lvl2pPr marL="742950" indent="-285750" eaLnBrk="0" hangingPunct="0"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2pPr>
              <a:lvl3pPr marL="1143000" indent="-228600" eaLnBrk="0" hangingPunct="0"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3pPr>
              <a:lvl4pPr marL="1600200" indent="-228600" eaLnBrk="0" hangingPunct="0"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4pPr>
              <a:lvl5pPr marL="2057400" indent="-228600" eaLnBrk="0" hangingPunct="0"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400" b="1">
                  <a:solidFill>
                    <a:schemeClr val="tx1"/>
                  </a:solidFill>
                  <a:latin typeface="Arial" charset="0"/>
                  <a:ea typeface="华文行楷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36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pic>
        <p:nvPicPr>
          <p:cNvPr id="122917" name="Picture 37" descr="图片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2" t="15796" r="1611" b="13124"/>
          <a:stretch>
            <a:fillRect/>
          </a:stretch>
        </p:blipFill>
        <p:spPr bwMode="auto">
          <a:xfrm>
            <a:off x="5715000" y="1214438"/>
            <a:ext cx="2159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026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2912"/>
                </p:tgtEl>
              </p:cMediaNode>
            </p:audio>
          </p:childTnLst>
        </p:cTn>
      </p:par>
    </p:tnLst>
    <p:bldLst>
      <p:bldP spid="1228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08" name="Picture 36" descr="Image0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30861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428625" y="5572125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所画的力有什么共同特点呢？</a:t>
            </a:r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 flipH="1">
            <a:off x="1116013" y="2301875"/>
            <a:ext cx="719137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996950" y="2357438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</a:p>
        </p:txBody>
      </p:sp>
      <p:graphicFrame>
        <p:nvGraphicFramePr>
          <p:cNvPr id="28734" name="Object 62"/>
          <p:cNvGraphicFramePr>
            <a:graphicFrameLocks noChangeAspect="1"/>
          </p:cNvGraphicFramePr>
          <p:nvPr/>
        </p:nvGraphicFramePr>
        <p:xfrm>
          <a:off x="4932363" y="1509713"/>
          <a:ext cx="37338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BMP 图象" r:id="rId4" imgW="3371429" imgH="2980952" progId="Paint.Picture">
                  <p:embed/>
                </p:oleObj>
              </mc:Choice>
              <mc:Fallback>
                <p:oleObj name="BMP 图象" r:id="rId4" imgW="3371429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7F3ED"/>
                          </a:clrFrom>
                          <a:clrTo>
                            <a:srgbClr val="F7F3ED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509713"/>
                        <a:ext cx="37338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7019925" y="4173538"/>
            <a:ext cx="457200" cy="457200"/>
            <a:chOff x="2880" y="3216"/>
            <a:chExt cx="432" cy="336"/>
          </a:xfrm>
        </p:grpSpPr>
        <p:sp>
          <p:nvSpPr>
            <p:cNvPr id="2068" name="Line 64"/>
            <p:cNvSpPr>
              <a:spLocks noChangeShapeType="1"/>
            </p:cNvSpPr>
            <p:nvPr/>
          </p:nvSpPr>
          <p:spPr bwMode="auto">
            <a:xfrm>
              <a:off x="3312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069" name="Line 65"/>
            <p:cNvSpPr>
              <a:spLocks noChangeShapeType="1"/>
            </p:cNvSpPr>
            <p:nvPr/>
          </p:nvSpPr>
          <p:spPr bwMode="auto">
            <a:xfrm>
              <a:off x="2880" y="3552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6858000" y="3957638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None/>
              <a:defRPr/>
            </a:pP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•</a:t>
            </a:r>
            <a:endParaRPr lang="en-US" altLang="zh-CN" sz="2400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6610350" y="5253038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1" lang="en-US" altLang="zh-CN" sz="2400" i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>
            <a:off x="7019925" y="4246563"/>
            <a:ext cx="0" cy="1295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 flipH="1">
            <a:off x="1763713" y="2301875"/>
            <a:ext cx="144462" cy="144463"/>
            <a:chOff x="2880" y="3216"/>
            <a:chExt cx="432" cy="336"/>
          </a:xfrm>
        </p:grpSpPr>
        <p:sp>
          <p:nvSpPr>
            <p:cNvPr id="2066" name="Line 77"/>
            <p:cNvSpPr>
              <a:spLocks noChangeShapeType="1"/>
            </p:cNvSpPr>
            <p:nvPr/>
          </p:nvSpPr>
          <p:spPr bwMode="auto">
            <a:xfrm>
              <a:off x="3312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067" name="Line 78"/>
            <p:cNvSpPr>
              <a:spLocks noChangeShapeType="1"/>
            </p:cNvSpPr>
            <p:nvPr/>
          </p:nvSpPr>
          <p:spPr bwMode="auto">
            <a:xfrm>
              <a:off x="2880" y="3552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sp>
        <p:nvSpPr>
          <p:cNvPr id="28751" name="WordArt 79"/>
          <p:cNvSpPr>
            <a:spLocks noChangeArrowheads="1" noChangeShapeType="1" noTextEdit="1"/>
          </p:cNvSpPr>
          <p:nvPr/>
        </p:nvSpPr>
        <p:spPr bwMode="auto">
          <a:xfrm>
            <a:off x="471488" y="571499"/>
            <a:ext cx="1214437" cy="428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ea"/>
                <a:ea typeface="+mn-ea"/>
                <a:cs typeface="+mn-ea"/>
              </a:rPr>
              <a:t>画一画</a:t>
            </a:r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5038725" y="857250"/>
            <a:ext cx="4105275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男孩脚对地面的作用力</a:t>
            </a:r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500063" y="4929188"/>
            <a:ext cx="3024187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b="1" dirty="0">
                <a:latin typeface="+mn-ea"/>
                <a:ea typeface="+mn-ea"/>
              </a:rPr>
              <a:t>铁锤对钉面的作用力</a:t>
            </a:r>
          </a:p>
        </p:txBody>
      </p:sp>
      <p:sp>
        <p:nvSpPr>
          <p:cNvPr id="28755" name="WordArt 83"/>
          <p:cNvSpPr>
            <a:spLocks noChangeArrowheads="1" noChangeShapeType="1" noTextEdit="1"/>
          </p:cNvSpPr>
          <p:nvPr/>
        </p:nvSpPr>
        <p:spPr bwMode="auto">
          <a:xfrm>
            <a:off x="2021682" y="428625"/>
            <a:ext cx="1214437" cy="714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buFontTx/>
              <a:buNone/>
            </a:pPr>
            <a:r>
              <a:rPr lang="zh-CN" alt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ea"/>
                <a:ea typeface="+mn-ea"/>
                <a:cs typeface="+mn-ea"/>
              </a:rPr>
              <a:t>找一找</a:t>
            </a:r>
          </a:p>
        </p:txBody>
      </p:sp>
      <p:sp>
        <p:nvSpPr>
          <p:cNvPr id="28756" name="Text Box 84"/>
          <p:cNvSpPr txBox="1">
            <a:spLocks noChangeArrowheads="1"/>
          </p:cNvSpPr>
          <p:nvPr/>
        </p:nvSpPr>
        <p:spPr bwMode="auto">
          <a:xfrm>
            <a:off x="1692275" y="2071688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None/>
              <a:defRPr/>
            </a:pPr>
            <a:r>
              <a:rPr lang="zh-CN" altLang="zh-CN" sz="2400" dirty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•</a:t>
            </a:r>
            <a:endParaRPr lang="en-US" altLang="zh-CN" sz="2400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8758" name="Text Box 86"/>
          <p:cNvSpPr txBox="1">
            <a:spLocks noChangeArrowheads="1"/>
          </p:cNvSpPr>
          <p:nvPr/>
        </p:nvSpPr>
        <p:spPr bwMode="auto">
          <a:xfrm>
            <a:off x="428625" y="6143625"/>
            <a:ext cx="4826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这些力作用于物体的效果是什么？</a:t>
            </a:r>
          </a:p>
        </p:txBody>
      </p:sp>
    </p:spTree>
    <p:extLst>
      <p:ext uri="{BB962C8B-B14F-4D97-AF65-F5344CB8AC3E}">
        <p14:creationId xmlns:p14="http://schemas.microsoft.com/office/powerpoint/2010/main" val="2517037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97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97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1" grpId="0"/>
      <p:bldP spid="28715" grpId="0"/>
      <p:bldP spid="28738" grpId="0" autoUpdateAnimBg="0"/>
      <p:bldP spid="28739" grpId="0"/>
      <p:bldP spid="28751" grpId="0" animBg="1"/>
      <p:bldP spid="28751" grpId="1" animBg="1"/>
      <p:bldP spid="28752" grpId="0"/>
      <p:bldP spid="28753" grpId="0"/>
      <p:bldP spid="28755" grpId="0" animBg="1"/>
      <p:bldP spid="28756" grpId="0" autoUpdateAnimBg="0"/>
      <p:bldP spid="287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3860800"/>
            <a:ext cx="7715250" cy="7826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2400" b="1" dirty="0" smtClean="0">
                <a:solidFill>
                  <a:srgbClr val="000099"/>
                </a:solidFill>
                <a:latin typeface="+mn-ea"/>
              </a:rPr>
              <a:t>物理学中把</a:t>
            </a:r>
            <a:r>
              <a:rPr lang="zh-CN" altLang="en-US" sz="2400" b="1" u="sng" dirty="0" smtClean="0">
                <a:latin typeface="+mn-ea"/>
              </a:rPr>
              <a:t>垂直</a:t>
            </a:r>
            <a:r>
              <a:rPr lang="zh-CN" altLang="en-US" sz="2400" b="1" dirty="0" smtClean="0">
                <a:latin typeface="+mn-ea"/>
              </a:rPr>
              <a:t>作用于物体</a:t>
            </a:r>
            <a:r>
              <a:rPr lang="zh-CN" altLang="en-US" sz="2400" b="1" u="sng" dirty="0" smtClean="0">
                <a:latin typeface="+mn-ea"/>
              </a:rPr>
              <a:t>表面</a:t>
            </a:r>
            <a:r>
              <a:rPr lang="zh-CN" altLang="en-US" sz="2400" b="1" dirty="0" smtClean="0">
                <a:latin typeface="+mn-ea"/>
              </a:rPr>
              <a:t>上的力叫做</a:t>
            </a:r>
            <a:r>
              <a:rPr lang="zh-CN" altLang="en-US" sz="2400" b="1" dirty="0" smtClean="0">
                <a:solidFill>
                  <a:srgbClr val="780205"/>
                </a:solidFill>
                <a:latin typeface="+mn-ea"/>
              </a:rPr>
              <a:t>压力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99"/>
              </a:solidFill>
              <a:latin typeface="+mn-ea"/>
            </a:endParaRPr>
          </a:p>
        </p:txBody>
      </p:sp>
      <p:sp>
        <p:nvSpPr>
          <p:cNvPr id="93213" name="AutoShape 29"/>
          <p:cNvSpPr>
            <a:spLocks/>
          </p:cNvSpPr>
          <p:nvPr/>
        </p:nvSpPr>
        <p:spPr bwMode="auto">
          <a:xfrm>
            <a:off x="4572000" y="1571625"/>
            <a:ext cx="142875" cy="1714500"/>
          </a:xfrm>
          <a:prstGeom prst="rightBrace">
            <a:avLst>
              <a:gd name="adj1" fmla="val 40937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93216" name="Rectangle 32"/>
          <p:cNvSpPr>
            <a:spLocks noChangeArrowheads="1"/>
          </p:cNvSpPr>
          <p:nvPr/>
        </p:nvSpPr>
        <p:spPr bwMode="auto">
          <a:xfrm>
            <a:off x="965200" y="1409700"/>
            <a:ext cx="37496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铁锤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垂直</a:t>
            </a:r>
            <a:r>
              <a:rPr lang="zh-CN" altLang="en-US" sz="2400" dirty="0">
                <a:latin typeface="+mn-ea"/>
                <a:ea typeface="+mn-ea"/>
              </a:rPr>
              <a:t>压在钉</a:t>
            </a:r>
            <a:r>
              <a:rPr lang="zh-CN" altLang="en-US" sz="2400" dirty="0">
                <a:solidFill>
                  <a:srgbClr val="9900CC"/>
                </a:solidFill>
                <a:latin typeface="+mn-ea"/>
                <a:ea typeface="+mn-ea"/>
              </a:rPr>
              <a:t>面</a:t>
            </a:r>
            <a:r>
              <a:rPr lang="zh-CN" altLang="en-US" sz="2400" dirty="0">
                <a:latin typeface="+mn-ea"/>
                <a:ea typeface="+mn-ea"/>
              </a:rPr>
              <a:t>上的力</a:t>
            </a:r>
          </a:p>
          <a:p>
            <a:pPr marL="342900" indent="-342900"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小孩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垂直</a:t>
            </a:r>
            <a:r>
              <a:rPr lang="zh-CN" altLang="en-US" sz="2400" dirty="0">
                <a:latin typeface="+mn-ea"/>
                <a:ea typeface="+mn-ea"/>
              </a:rPr>
              <a:t>压在地</a:t>
            </a:r>
            <a:r>
              <a:rPr lang="zh-CN" altLang="en-US" sz="2400" dirty="0">
                <a:solidFill>
                  <a:srgbClr val="9900CC"/>
                </a:solidFill>
                <a:latin typeface="+mn-ea"/>
                <a:ea typeface="+mn-ea"/>
              </a:rPr>
              <a:t>面</a:t>
            </a:r>
            <a:r>
              <a:rPr lang="zh-CN" altLang="en-US" sz="2400" dirty="0">
                <a:latin typeface="+mn-ea"/>
                <a:ea typeface="+mn-ea"/>
              </a:rPr>
              <a:t>上的力</a:t>
            </a:r>
          </a:p>
          <a:p>
            <a:pPr marL="342900" indent="-342900"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+mn-ea"/>
                <a:ea typeface="+mn-ea"/>
              </a:rPr>
              <a:t>木块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</a:rPr>
              <a:t>垂直</a:t>
            </a:r>
            <a:r>
              <a:rPr lang="zh-CN" altLang="en-US" sz="2400" dirty="0">
                <a:latin typeface="+mn-ea"/>
                <a:ea typeface="+mn-ea"/>
              </a:rPr>
              <a:t>压在斜</a:t>
            </a:r>
            <a:r>
              <a:rPr lang="zh-CN" altLang="en-US" sz="2400" dirty="0">
                <a:solidFill>
                  <a:srgbClr val="9900CC"/>
                </a:solidFill>
                <a:latin typeface="+mn-ea"/>
                <a:ea typeface="+mn-ea"/>
              </a:rPr>
              <a:t>面</a:t>
            </a:r>
            <a:r>
              <a:rPr lang="zh-CN" altLang="en-US" sz="2400" dirty="0">
                <a:latin typeface="+mn-ea"/>
                <a:ea typeface="+mn-ea"/>
              </a:rPr>
              <a:t>上的力</a:t>
            </a:r>
          </a:p>
        </p:txBody>
      </p:sp>
      <p:sp>
        <p:nvSpPr>
          <p:cNvPr id="93218" name="AutoShape 34"/>
          <p:cNvSpPr>
            <a:spLocks noChangeArrowheads="1"/>
          </p:cNvSpPr>
          <p:nvPr/>
        </p:nvSpPr>
        <p:spPr bwMode="auto">
          <a:xfrm rot="5666116">
            <a:off x="5144294" y="2151856"/>
            <a:ext cx="904875" cy="1268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0360038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3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3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579438" y="1857375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b="1" dirty="0">
                <a:solidFill>
                  <a:srgbClr val="800080"/>
                </a:solidFill>
                <a:latin typeface="+mn-ea"/>
                <a:ea typeface="+mn-ea"/>
              </a:rPr>
              <a:t>压力：垂直作用在物体表面上的力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71500" y="1143000"/>
            <a:ext cx="5184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800" b="1" dirty="0">
                <a:solidFill>
                  <a:srgbClr val="FF3300"/>
                </a:solidFill>
                <a:latin typeface="+mn-ea"/>
                <a:ea typeface="+mn-ea"/>
              </a:rPr>
              <a:t>什么叫压力？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2597150"/>
            <a:ext cx="662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压力的方向：垂直于受力面并指向受压物体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571500" y="3429000"/>
            <a:ext cx="54276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压力的作用点：在受力面的表面上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571500" y="4824413"/>
            <a:ext cx="48260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压力的作用效果：使物体发生形变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4143375"/>
            <a:ext cx="757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kumimoji="1"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压力存在的条件：两物体必须相互接触且有挤压作用</a:t>
            </a:r>
          </a:p>
          <a:p>
            <a:pPr>
              <a:buFontTx/>
              <a:buNone/>
              <a:defRPr/>
            </a:pPr>
            <a:endParaRPr lang="zh-CN" altLang="en-US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588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22" grpId="0"/>
      <p:bldP spid="16282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539750" y="1976438"/>
            <a:ext cx="1511300" cy="584200"/>
            <a:chOff x="431" y="1162"/>
            <a:chExt cx="952" cy="368"/>
          </a:xfrm>
        </p:grpSpPr>
        <p:grpSp>
          <p:nvGrpSpPr>
            <p:cNvPr id="45140" name="Group 3"/>
            <p:cNvGrpSpPr>
              <a:grpSpLocks/>
            </p:cNvGrpSpPr>
            <p:nvPr/>
          </p:nvGrpSpPr>
          <p:grpSpPr bwMode="auto">
            <a:xfrm rot="10800000">
              <a:off x="431" y="1434"/>
              <a:ext cx="952" cy="96"/>
              <a:chOff x="3312" y="2496"/>
              <a:chExt cx="1392" cy="96"/>
            </a:xfrm>
          </p:grpSpPr>
          <p:sp>
            <p:nvSpPr>
              <p:cNvPr id="48214" name="Line 4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5" name="Line 5"/>
              <p:cNvSpPr>
                <a:spLocks noChangeShapeType="1"/>
              </p:cNvSpPr>
              <p:nvPr/>
            </p:nvSpPr>
            <p:spPr bwMode="auto">
              <a:xfrm flipV="1">
                <a:off x="3455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6" name="Line 6"/>
              <p:cNvSpPr>
                <a:spLocks noChangeShapeType="1"/>
              </p:cNvSpPr>
              <p:nvPr/>
            </p:nvSpPr>
            <p:spPr bwMode="auto">
              <a:xfrm flipV="1">
                <a:off x="3600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7" name="Line 7"/>
              <p:cNvSpPr>
                <a:spLocks noChangeShapeType="1"/>
              </p:cNvSpPr>
              <p:nvPr/>
            </p:nvSpPr>
            <p:spPr bwMode="auto">
              <a:xfrm flipV="1">
                <a:off x="3743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8" name="Line 8"/>
              <p:cNvSpPr>
                <a:spLocks noChangeShapeType="1"/>
              </p:cNvSpPr>
              <p:nvPr/>
            </p:nvSpPr>
            <p:spPr bwMode="auto">
              <a:xfrm flipV="1">
                <a:off x="4031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9" name="Line 9"/>
              <p:cNvSpPr>
                <a:spLocks noChangeShapeType="1"/>
              </p:cNvSpPr>
              <p:nvPr/>
            </p:nvSpPr>
            <p:spPr bwMode="auto">
              <a:xfrm flipV="1">
                <a:off x="4374" y="249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20" name="Line 10"/>
              <p:cNvSpPr>
                <a:spLocks noChangeShapeType="1"/>
              </p:cNvSpPr>
              <p:nvPr/>
            </p:nvSpPr>
            <p:spPr bwMode="auto">
              <a:xfrm flipV="1">
                <a:off x="4176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21" name="Line 11"/>
              <p:cNvSpPr>
                <a:spLocks noChangeShapeType="1"/>
              </p:cNvSpPr>
              <p:nvPr/>
            </p:nvSpPr>
            <p:spPr bwMode="auto">
              <a:xfrm flipV="1">
                <a:off x="3888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22" name="Line 12"/>
              <p:cNvSpPr>
                <a:spLocks noChangeShapeType="1"/>
              </p:cNvSpPr>
              <p:nvPr/>
            </p:nvSpPr>
            <p:spPr bwMode="auto">
              <a:xfrm flipV="1">
                <a:off x="4520" y="2496"/>
                <a:ext cx="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48213" name="Rectangle 13"/>
            <p:cNvSpPr>
              <a:spLocks noChangeArrowheads="1"/>
            </p:cNvSpPr>
            <p:nvPr/>
          </p:nvSpPr>
          <p:spPr bwMode="auto">
            <a:xfrm flipH="1">
              <a:off x="703" y="1162"/>
              <a:ext cx="317" cy="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3643313" y="2071688"/>
            <a:ext cx="1511300" cy="584200"/>
            <a:chOff x="431" y="1162"/>
            <a:chExt cx="952" cy="368"/>
          </a:xfrm>
        </p:grpSpPr>
        <p:grpSp>
          <p:nvGrpSpPr>
            <p:cNvPr id="45129" name="Group 15"/>
            <p:cNvGrpSpPr>
              <a:grpSpLocks/>
            </p:cNvGrpSpPr>
            <p:nvPr/>
          </p:nvGrpSpPr>
          <p:grpSpPr bwMode="auto">
            <a:xfrm rot="10800000">
              <a:off x="431" y="1434"/>
              <a:ext cx="952" cy="96"/>
              <a:chOff x="3312" y="2496"/>
              <a:chExt cx="1392" cy="96"/>
            </a:xfrm>
          </p:grpSpPr>
          <p:sp>
            <p:nvSpPr>
              <p:cNvPr id="48203" name="Line 16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4" name="Line 17"/>
              <p:cNvSpPr>
                <a:spLocks noChangeShapeType="1"/>
              </p:cNvSpPr>
              <p:nvPr/>
            </p:nvSpPr>
            <p:spPr bwMode="auto">
              <a:xfrm flipV="1">
                <a:off x="3455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5" name="Line 18"/>
              <p:cNvSpPr>
                <a:spLocks noChangeShapeType="1"/>
              </p:cNvSpPr>
              <p:nvPr/>
            </p:nvSpPr>
            <p:spPr bwMode="auto">
              <a:xfrm flipV="1">
                <a:off x="3600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6" name="Line 19"/>
              <p:cNvSpPr>
                <a:spLocks noChangeShapeType="1"/>
              </p:cNvSpPr>
              <p:nvPr/>
            </p:nvSpPr>
            <p:spPr bwMode="auto">
              <a:xfrm flipV="1">
                <a:off x="3743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7" name="Line 20"/>
              <p:cNvSpPr>
                <a:spLocks noChangeShapeType="1"/>
              </p:cNvSpPr>
              <p:nvPr/>
            </p:nvSpPr>
            <p:spPr bwMode="auto">
              <a:xfrm flipV="1">
                <a:off x="4031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8" name="Line 21"/>
              <p:cNvSpPr>
                <a:spLocks noChangeShapeType="1"/>
              </p:cNvSpPr>
              <p:nvPr/>
            </p:nvSpPr>
            <p:spPr bwMode="auto">
              <a:xfrm flipV="1">
                <a:off x="4374" y="249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9" name="Line 22"/>
              <p:cNvSpPr>
                <a:spLocks noChangeShapeType="1"/>
              </p:cNvSpPr>
              <p:nvPr/>
            </p:nvSpPr>
            <p:spPr bwMode="auto">
              <a:xfrm flipV="1">
                <a:off x="4176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0" name="Line 23"/>
              <p:cNvSpPr>
                <a:spLocks noChangeShapeType="1"/>
              </p:cNvSpPr>
              <p:nvPr/>
            </p:nvSpPr>
            <p:spPr bwMode="auto">
              <a:xfrm flipV="1">
                <a:off x="3888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11" name="Line 24"/>
              <p:cNvSpPr>
                <a:spLocks noChangeShapeType="1"/>
              </p:cNvSpPr>
              <p:nvPr/>
            </p:nvSpPr>
            <p:spPr bwMode="auto">
              <a:xfrm flipV="1">
                <a:off x="4520" y="2496"/>
                <a:ext cx="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48202" name="Rectangle 25"/>
            <p:cNvSpPr>
              <a:spLocks noChangeArrowheads="1"/>
            </p:cNvSpPr>
            <p:nvPr/>
          </p:nvSpPr>
          <p:spPr bwMode="auto">
            <a:xfrm flipH="1">
              <a:off x="703" y="1162"/>
              <a:ext cx="317" cy="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45060" name="Group 26"/>
          <p:cNvGrpSpPr>
            <a:grpSpLocks/>
          </p:cNvGrpSpPr>
          <p:nvPr/>
        </p:nvGrpSpPr>
        <p:grpSpPr bwMode="auto">
          <a:xfrm>
            <a:off x="6572250" y="2000250"/>
            <a:ext cx="1511300" cy="584200"/>
            <a:chOff x="431" y="1162"/>
            <a:chExt cx="952" cy="368"/>
          </a:xfrm>
        </p:grpSpPr>
        <p:grpSp>
          <p:nvGrpSpPr>
            <p:cNvPr id="45118" name="Group 27"/>
            <p:cNvGrpSpPr>
              <a:grpSpLocks/>
            </p:cNvGrpSpPr>
            <p:nvPr/>
          </p:nvGrpSpPr>
          <p:grpSpPr bwMode="auto">
            <a:xfrm rot="10800000">
              <a:off x="431" y="1434"/>
              <a:ext cx="952" cy="96"/>
              <a:chOff x="3312" y="2496"/>
              <a:chExt cx="1392" cy="96"/>
            </a:xfrm>
          </p:grpSpPr>
          <p:sp>
            <p:nvSpPr>
              <p:cNvPr id="48192" name="Line 2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3" name="Line 29"/>
              <p:cNvSpPr>
                <a:spLocks noChangeShapeType="1"/>
              </p:cNvSpPr>
              <p:nvPr/>
            </p:nvSpPr>
            <p:spPr bwMode="auto">
              <a:xfrm flipV="1">
                <a:off x="3455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4" name="Line 30"/>
              <p:cNvSpPr>
                <a:spLocks noChangeShapeType="1"/>
              </p:cNvSpPr>
              <p:nvPr/>
            </p:nvSpPr>
            <p:spPr bwMode="auto">
              <a:xfrm flipV="1">
                <a:off x="3600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5" name="Line 31"/>
              <p:cNvSpPr>
                <a:spLocks noChangeShapeType="1"/>
              </p:cNvSpPr>
              <p:nvPr/>
            </p:nvSpPr>
            <p:spPr bwMode="auto">
              <a:xfrm flipV="1">
                <a:off x="3743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6" name="Line 32"/>
              <p:cNvSpPr>
                <a:spLocks noChangeShapeType="1"/>
              </p:cNvSpPr>
              <p:nvPr/>
            </p:nvSpPr>
            <p:spPr bwMode="auto">
              <a:xfrm flipV="1">
                <a:off x="4031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7" name="Line 33"/>
              <p:cNvSpPr>
                <a:spLocks noChangeShapeType="1"/>
              </p:cNvSpPr>
              <p:nvPr/>
            </p:nvSpPr>
            <p:spPr bwMode="auto">
              <a:xfrm flipV="1">
                <a:off x="4374" y="249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8" name="Line 34"/>
              <p:cNvSpPr>
                <a:spLocks noChangeShapeType="1"/>
              </p:cNvSpPr>
              <p:nvPr/>
            </p:nvSpPr>
            <p:spPr bwMode="auto">
              <a:xfrm flipV="1">
                <a:off x="4176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99" name="Line 35"/>
              <p:cNvSpPr>
                <a:spLocks noChangeShapeType="1"/>
              </p:cNvSpPr>
              <p:nvPr/>
            </p:nvSpPr>
            <p:spPr bwMode="auto">
              <a:xfrm flipV="1">
                <a:off x="3888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200" name="Line 36"/>
              <p:cNvSpPr>
                <a:spLocks noChangeShapeType="1"/>
              </p:cNvSpPr>
              <p:nvPr/>
            </p:nvSpPr>
            <p:spPr bwMode="auto">
              <a:xfrm flipV="1">
                <a:off x="4520" y="2496"/>
                <a:ext cx="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48191" name="Rectangle 37"/>
            <p:cNvSpPr>
              <a:spLocks noChangeArrowheads="1"/>
            </p:cNvSpPr>
            <p:nvPr/>
          </p:nvSpPr>
          <p:spPr bwMode="auto">
            <a:xfrm flipH="1">
              <a:off x="703" y="1162"/>
              <a:ext cx="317" cy="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45061" name="Group 38"/>
          <p:cNvGrpSpPr>
            <a:grpSpLocks/>
          </p:cNvGrpSpPr>
          <p:nvPr/>
        </p:nvGrpSpPr>
        <p:grpSpPr bwMode="auto">
          <a:xfrm rot="10800000">
            <a:off x="3500438" y="4214813"/>
            <a:ext cx="1511300" cy="584200"/>
            <a:chOff x="431" y="1162"/>
            <a:chExt cx="952" cy="368"/>
          </a:xfrm>
        </p:grpSpPr>
        <p:grpSp>
          <p:nvGrpSpPr>
            <p:cNvPr id="45107" name="Group 39"/>
            <p:cNvGrpSpPr>
              <a:grpSpLocks/>
            </p:cNvGrpSpPr>
            <p:nvPr/>
          </p:nvGrpSpPr>
          <p:grpSpPr bwMode="auto">
            <a:xfrm rot="10800000">
              <a:off x="431" y="1434"/>
              <a:ext cx="952" cy="96"/>
              <a:chOff x="3312" y="2496"/>
              <a:chExt cx="1392" cy="96"/>
            </a:xfrm>
          </p:grpSpPr>
          <p:sp>
            <p:nvSpPr>
              <p:cNvPr id="48181" name="Line 40"/>
              <p:cNvSpPr>
                <a:spLocks noChangeShapeType="1"/>
              </p:cNvSpPr>
              <p:nvPr/>
            </p:nvSpPr>
            <p:spPr bwMode="auto">
              <a:xfrm>
                <a:off x="3305" y="2592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2" name="Line 41"/>
              <p:cNvSpPr>
                <a:spLocks noChangeShapeType="1"/>
              </p:cNvSpPr>
              <p:nvPr/>
            </p:nvSpPr>
            <p:spPr bwMode="auto">
              <a:xfrm flipV="1">
                <a:off x="3448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3" name="Line 42"/>
              <p:cNvSpPr>
                <a:spLocks noChangeShapeType="1"/>
              </p:cNvSpPr>
              <p:nvPr/>
            </p:nvSpPr>
            <p:spPr bwMode="auto">
              <a:xfrm flipV="1">
                <a:off x="3593" y="249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4" name="Line 43"/>
              <p:cNvSpPr>
                <a:spLocks noChangeShapeType="1"/>
              </p:cNvSpPr>
              <p:nvPr/>
            </p:nvSpPr>
            <p:spPr bwMode="auto">
              <a:xfrm flipV="1">
                <a:off x="3736" y="249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5" name="Line 44"/>
              <p:cNvSpPr>
                <a:spLocks noChangeShapeType="1"/>
              </p:cNvSpPr>
              <p:nvPr/>
            </p:nvSpPr>
            <p:spPr bwMode="auto">
              <a:xfrm flipV="1">
                <a:off x="4024" y="249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6" name="Line 45"/>
              <p:cNvSpPr>
                <a:spLocks noChangeShapeType="1"/>
              </p:cNvSpPr>
              <p:nvPr/>
            </p:nvSpPr>
            <p:spPr bwMode="auto">
              <a:xfrm flipV="1">
                <a:off x="4360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7" name="Line 46"/>
              <p:cNvSpPr>
                <a:spLocks noChangeShapeType="1"/>
              </p:cNvSpPr>
              <p:nvPr/>
            </p:nvSpPr>
            <p:spPr bwMode="auto">
              <a:xfrm flipV="1">
                <a:off x="4169" y="2491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8" name="Line 47"/>
              <p:cNvSpPr>
                <a:spLocks noChangeShapeType="1"/>
              </p:cNvSpPr>
              <p:nvPr/>
            </p:nvSpPr>
            <p:spPr bwMode="auto">
              <a:xfrm flipV="1">
                <a:off x="3881" y="249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89" name="Line 48"/>
              <p:cNvSpPr>
                <a:spLocks noChangeShapeType="1"/>
              </p:cNvSpPr>
              <p:nvPr/>
            </p:nvSpPr>
            <p:spPr bwMode="auto">
              <a:xfrm flipV="1">
                <a:off x="4505" y="2491"/>
                <a:ext cx="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48180" name="Rectangle 49"/>
            <p:cNvSpPr>
              <a:spLocks noChangeArrowheads="1"/>
            </p:cNvSpPr>
            <p:nvPr/>
          </p:nvSpPr>
          <p:spPr bwMode="auto">
            <a:xfrm flipH="1">
              <a:off x="713" y="1167"/>
              <a:ext cx="317" cy="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45062" name="Group 50"/>
          <p:cNvGrpSpPr>
            <a:grpSpLocks/>
          </p:cNvGrpSpPr>
          <p:nvPr/>
        </p:nvGrpSpPr>
        <p:grpSpPr bwMode="auto">
          <a:xfrm rot="5400000">
            <a:off x="508000" y="4240213"/>
            <a:ext cx="1511300" cy="584200"/>
            <a:chOff x="431" y="1162"/>
            <a:chExt cx="952" cy="368"/>
          </a:xfrm>
        </p:grpSpPr>
        <p:grpSp>
          <p:nvGrpSpPr>
            <p:cNvPr id="45096" name="Group 51"/>
            <p:cNvGrpSpPr>
              <a:grpSpLocks/>
            </p:cNvGrpSpPr>
            <p:nvPr/>
          </p:nvGrpSpPr>
          <p:grpSpPr bwMode="auto">
            <a:xfrm rot="10800000">
              <a:off x="431" y="1434"/>
              <a:ext cx="952" cy="96"/>
              <a:chOff x="3312" y="2496"/>
              <a:chExt cx="1392" cy="96"/>
            </a:xfrm>
          </p:grpSpPr>
          <p:sp>
            <p:nvSpPr>
              <p:cNvPr id="48170" name="Line 52"/>
              <p:cNvSpPr>
                <a:spLocks noChangeShapeType="1"/>
              </p:cNvSpPr>
              <p:nvPr/>
            </p:nvSpPr>
            <p:spPr bwMode="auto">
              <a:xfrm>
                <a:off x="3312" y="2587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1" name="Line 53"/>
              <p:cNvSpPr>
                <a:spLocks noChangeShapeType="1"/>
              </p:cNvSpPr>
              <p:nvPr/>
            </p:nvSpPr>
            <p:spPr bwMode="auto">
              <a:xfrm flipV="1">
                <a:off x="3455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2" name="Line 54"/>
              <p:cNvSpPr>
                <a:spLocks noChangeShapeType="1"/>
              </p:cNvSpPr>
              <p:nvPr/>
            </p:nvSpPr>
            <p:spPr bwMode="auto">
              <a:xfrm flipV="1">
                <a:off x="3600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3" name="Line 55"/>
              <p:cNvSpPr>
                <a:spLocks noChangeShapeType="1"/>
              </p:cNvSpPr>
              <p:nvPr/>
            </p:nvSpPr>
            <p:spPr bwMode="auto">
              <a:xfrm flipV="1">
                <a:off x="3743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4" name="Line 56"/>
              <p:cNvSpPr>
                <a:spLocks noChangeShapeType="1"/>
              </p:cNvSpPr>
              <p:nvPr/>
            </p:nvSpPr>
            <p:spPr bwMode="auto">
              <a:xfrm flipV="1">
                <a:off x="4031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5" name="Line 57"/>
              <p:cNvSpPr>
                <a:spLocks noChangeShapeType="1"/>
              </p:cNvSpPr>
              <p:nvPr/>
            </p:nvSpPr>
            <p:spPr bwMode="auto">
              <a:xfrm flipV="1">
                <a:off x="4374" y="2491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6" name="Line 58"/>
              <p:cNvSpPr>
                <a:spLocks noChangeShapeType="1"/>
              </p:cNvSpPr>
              <p:nvPr/>
            </p:nvSpPr>
            <p:spPr bwMode="auto">
              <a:xfrm flipV="1">
                <a:off x="4176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7" name="Line 59"/>
              <p:cNvSpPr>
                <a:spLocks noChangeShapeType="1"/>
              </p:cNvSpPr>
              <p:nvPr/>
            </p:nvSpPr>
            <p:spPr bwMode="auto">
              <a:xfrm flipV="1">
                <a:off x="3888" y="2491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78" name="Line 60"/>
              <p:cNvSpPr>
                <a:spLocks noChangeShapeType="1"/>
              </p:cNvSpPr>
              <p:nvPr/>
            </p:nvSpPr>
            <p:spPr bwMode="auto">
              <a:xfrm flipV="1">
                <a:off x="4520" y="2491"/>
                <a:ext cx="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48169" name="Rectangle 61"/>
            <p:cNvSpPr>
              <a:spLocks noChangeArrowheads="1"/>
            </p:cNvSpPr>
            <p:nvPr/>
          </p:nvSpPr>
          <p:spPr bwMode="auto">
            <a:xfrm flipH="1">
              <a:off x="703" y="1167"/>
              <a:ext cx="317" cy="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45063" name="Group 62"/>
          <p:cNvGrpSpPr>
            <a:grpSpLocks/>
          </p:cNvGrpSpPr>
          <p:nvPr/>
        </p:nvGrpSpPr>
        <p:grpSpPr bwMode="auto">
          <a:xfrm rot="-2036913">
            <a:off x="6750050" y="4300538"/>
            <a:ext cx="1511300" cy="584200"/>
            <a:chOff x="431" y="1162"/>
            <a:chExt cx="952" cy="368"/>
          </a:xfrm>
        </p:grpSpPr>
        <p:grpSp>
          <p:nvGrpSpPr>
            <p:cNvPr id="45085" name="Group 63"/>
            <p:cNvGrpSpPr>
              <a:grpSpLocks/>
            </p:cNvGrpSpPr>
            <p:nvPr/>
          </p:nvGrpSpPr>
          <p:grpSpPr bwMode="auto">
            <a:xfrm rot="10800000">
              <a:off x="431" y="1434"/>
              <a:ext cx="952" cy="96"/>
              <a:chOff x="3312" y="2496"/>
              <a:chExt cx="1392" cy="96"/>
            </a:xfrm>
          </p:grpSpPr>
          <p:sp>
            <p:nvSpPr>
              <p:cNvPr id="48159" name="Line 64"/>
              <p:cNvSpPr>
                <a:spLocks noChangeShapeType="1"/>
              </p:cNvSpPr>
              <p:nvPr/>
            </p:nvSpPr>
            <p:spPr bwMode="auto">
              <a:xfrm>
                <a:off x="3318" y="2601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0" name="Line 65"/>
              <p:cNvSpPr>
                <a:spLocks noChangeShapeType="1"/>
              </p:cNvSpPr>
              <p:nvPr/>
            </p:nvSpPr>
            <p:spPr bwMode="auto">
              <a:xfrm flipV="1">
                <a:off x="3465" y="250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1" name="Line 66"/>
              <p:cNvSpPr>
                <a:spLocks noChangeShapeType="1"/>
              </p:cNvSpPr>
              <p:nvPr/>
            </p:nvSpPr>
            <p:spPr bwMode="auto">
              <a:xfrm flipV="1">
                <a:off x="3605" y="2506"/>
                <a:ext cx="97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2" name="Line 67"/>
              <p:cNvSpPr>
                <a:spLocks noChangeShapeType="1"/>
              </p:cNvSpPr>
              <p:nvPr/>
            </p:nvSpPr>
            <p:spPr bwMode="auto">
              <a:xfrm flipV="1">
                <a:off x="3751" y="250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3" name="Line 68"/>
              <p:cNvSpPr>
                <a:spLocks noChangeShapeType="1"/>
              </p:cNvSpPr>
              <p:nvPr/>
            </p:nvSpPr>
            <p:spPr bwMode="auto">
              <a:xfrm flipV="1">
                <a:off x="4040" y="250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4" name="Line 69"/>
              <p:cNvSpPr>
                <a:spLocks noChangeShapeType="1"/>
              </p:cNvSpPr>
              <p:nvPr/>
            </p:nvSpPr>
            <p:spPr bwMode="auto">
              <a:xfrm flipV="1">
                <a:off x="4377" y="250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5" name="Line 70"/>
              <p:cNvSpPr>
                <a:spLocks noChangeShapeType="1"/>
              </p:cNvSpPr>
              <p:nvPr/>
            </p:nvSpPr>
            <p:spPr bwMode="auto">
              <a:xfrm flipV="1">
                <a:off x="4181" y="2506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6" name="Line 71"/>
              <p:cNvSpPr>
                <a:spLocks noChangeShapeType="1"/>
              </p:cNvSpPr>
              <p:nvPr/>
            </p:nvSpPr>
            <p:spPr bwMode="auto">
              <a:xfrm flipV="1">
                <a:off x="3898" y="2507"/>
                <a:ext cx="9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167" name="Line 72"/>
              <p:cNvSpPr>
                <a:spLocks noChangeShapeType="1"/>
              </p:cNvSpPr>
              <p:nvPr/>
            </p:nvSpPr>
            <p:spPr bwMode="auto">
              <a:xfrm flipV="1">
                <a:off x="4524" y="2506"/>
                <a:ext cx="95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48158" name="Rectangle 73"/>
            <p:cNvSpPr>
              <a:spLocks noChangeArrowheads="1"/>
            </p:cNvSpPr>
            <p:nvPr/>
          </p:nvSpPr>
          <p:spPr bwMode="auto">
            <a:xfrm flipH="1">
              <a:off x="703" y="1162"/>
              <a:ext cx="317" cy="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sp>
        <p:nvSpPr>
          <p:cNvPr id="48136" name="Line 99"/>
          <p:cNvSpPr>
            <a:spLocks noChangeShapeType="1"/>
          </p:cNvSpPr>
          <p:nvPr/>
        </p:nvSpPr>
        <p:spPr bwMode="auto">
          <a:xfrm>
            <a:off x="7235825" y="161448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48137" name="Line 100"/>
          <p:cNvSpPr>
            <a:spLocks noChangeShapeType="1"/>
          </p:cNvSpPr>
          <p:nvPr/>
        </p:nvSpPr>
        <p:spPr bwMode="auto">
          <a:xfrm flipH="1" flipV="1">
            <a:off x="1547813" y="44259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48138" name="Line 101"/>
          <p:cNvSpPr>
            <a:spLocks noChangeShapeType="1"/>
          </p:cNvSpPr>
          <p:nvPr/>
        </p:nvSpPr>
        <p:spPr bwMode="auto">
          <a:xfrm flipV="1">
            <a:off x="4357688" y="47831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48139" name="Line 102"/>
          <p:cNvSpPr>
            <a:spLocks noChangeShapeType="1"/>
          </p:cNvSpPr>
          <p:nvPr/>
        </p:nvSpPr>
        <p:spPr bwMode="auto">
          <a:xfrm flipV="1">
            <a:off x="4357688" y="16430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175209" name="Text Box 105"/>
          <p:cNvSpPr txBox="1">
            <a:spLocks noChangeArrowheads="1"/>
          </p:cNvSpPr>
          <p:nvPr/>
        </p:nvSpPr>
        <p:spPr bwMode="auto">
          <a:xfrm>
            <a:off x="0" y="2841625"/>
            <a:ext cx="3095625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=10 N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，物体对水平地面的压力，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=__N</a:t>
            </a:r>
          </a:p>
        </p:txBody>
      </p:sp>
      <p:sp>
        <p:nvSpPr>
          <p:cNvPr id="175211" name="Text Box 107"/>
          <p:cNvSpPr txBox="1">
            <a:spLocks noChangeArrowheads="1"/>
          </p:cNvSpPr>
          <p:nvPr/>
        </p:nvSpPr>
        <p:spPr bwMode="auto">
          <a:xfrm>
            <a:off x="3132138" y="2800350"/>
            <a:ext cx="3095625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=10 N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’=5 N</a:t>
            </a:r>
            <a:r>
              <a:rPr kumimoji="1" lang="en-US" altLang="zh-CN" sz="2400" dirty="0">
                <a:latin typeface="+mn-ea"/>
                <a:ea typeface="+mn-ea"/>
              </a:rPr>
              <a:t>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，物体对水平地面的压力，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=__N</a:t>
            </a:r>
          </a:p>
        </p:txBody>
      </p:sp>
      <p:sp>
        <p:nvSpPr>
          <p:cNvPr id="175212" name="Text Box 108"/>
          <p:cNvSpPr txBox="1">
            <a:spLocks noChangeArrowheads="1"/>
          </p:cNvSpPr>
          <p:nvPr/>
        </p:nvSpPr>
        <p:spPr bwMode="auto">
          <a:xfrm>
            <a:off x="6119813" y="2786063"/>
            <a:ext cx="3095625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=10 N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’=5 N</a:t>
            </a:r>
            <a:r>
              <a:rPr kumimoji="1" lang="en-US" altLang="zh-CN" sz="2400" dirty="0">
                <a:latin typeface="+mn-ea"/>
                <a:ea typeface="+mn-ea"/>
              </a:rPr>
              <a:t>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，物体对水平地面的压力，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=__N</a:t>
            </a:r>
          </a:p>
        </p:txBody>
      </p:sp>
      <p:sp>
        <p:nvSpPr>
          <p:cNvPr id="48143" name="Rectangle 109"/>
          <p:cNvSpPr>
            <a:spLocks noChangeArrowheads="1"/>
          </p:cNvSpPr>
          <p:nvPr/>
        </p:nvSpPr>
        <p:spPr bwMode="auto">
          <a:xfrm>
            <a:off x="4500563" y="1400175"/>
            <a:ext cx="6985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</a:t>
            </a:r>
          </a:p>
        </p:txBody>
      </p:sp>
      <p:sp>
        <p:nvSpPr>
          <p:cNvPr id="48144" name="Rectangle 110"/>
          <p:cNvSpPr>
            <a:spLocks noChangeArrowheads="1"/>
          </p:cNvSpPr>
          <p:nvPr/>
        </p:nvSpPr>
        <p:spPr bwMode="auto">
          <a:xfrm>
            <a:off x="7358063" y="1395413"/>
            <a:ext cx="698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</a:t>
            </a:r>
          </a:p>
        </p:txBody>
      </p:sp>
      <p:sp>
        <p:nvSpPr>
          <p:cNvPr id="175215" name="Text Box 111"/>
          <p:cNvSpPr txBox="1">
            <a:spLocks noChangeArrowheads="1"/>
          </p:cNvSpPr>
          <p:nvPr/>
        </p:nvSpPr>
        <p:spPr bwMode="auto">
          <a:xfrm>
            <a:off x="47625" y="5300663"/>
            <a:ext cx="3238500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=10 N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’=50 N</a:t>
            </a:r>
            <a:r>
              <a:rPr kumimoji="1" lang="en-US" altLang="zh-CN" sz="2400" dirty="0">
                <a:latin typeface="+mn-ea"/>
                <a:ea typeface="+mn-ea"/>
              </a:rPr>
              <a:t>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，物体对竖直面的压力，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=__N</a:t>
            </a:r>
          </a:p>
        </p:txBody>
      </p:sp>
      <p:sp>
        <p:nvSpPr>
          <p:cNvPr id="175216" name="Text Box 112"/>
          <p:cNvSpPr txBox="1">
            <a:spLocks noChangeArrowheads="1"/>
          </p:cNvSpPr>
          <p:nvPr/>
        </p:nvSpPr>
        <p:spPr bwMode="auto">
          <a:xfrm>
            <a:off x="3262313" y="5300663"/>
            <a:ext cx="3095625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=10N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’=50N</a:t>
            </a:r>
            <a:r>
              <a:rPr kumimoji="1" lang="en-US" altLang="zh-CN" sz="2400" dirty="0">
                <a:latin typeface="+mn-ea"/>
                <a:ea typeface="+mn-ea"/>
              </a:rPr>
              <a:t>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，物体对天花板的压力，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</a:t>
            </a:r>
            <a:r>
              <a:rPr kumimoji="1" lang="en-US" altLang="zh-CN" sz="2400" u="sng" dirty="0">
                <a:solidFill>
                  <a:srgbClr val="660066"/>
                </a:solidFill>
                <a:latin typeface="+mn-ea"/>
                <a:ea typeface="+mn-ea"/>
              </a:rPr>
              <a:t>_  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_N</a:t>
            </a:r>
          </a:p>
        </p:txBody>
      </p:sp>
      <p:sp>
        <p:nvSpPr>
          <p:cNvPr id="175217" name="Text Box 113"/>
          <p:cNvSpPr txBox="1">
            <a:spLocks noChangeArrowheads="1"/>
          </p:cNvSpPr>
          <p:nvPr/>
        </p:nvSpPr>
        <p:spPr bwMode="auto">
          <a:xfrm>
            <a:off x="6262688" y="5357813"/>
            <a:ext cx="2881312" cy="830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=10N </a:t>
            </a:r>
            <a:r>
              <a:rPr kumimoji="1" lang="zh-CN" altLang="en-US" sz="2400" dirty="0">
                <a:solidFill>
                  <a:srgbClr val="660066"/>
                </a:solidFill>
                <a:latin typeface="+mn-ea"/>
                <a:ea typeface="+mn-ea"/>
              </a:rPr>
              <a:t>，物体对斜面的压力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__</a:t>
            </a: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48148" name="Rectangle 114"/>
          <p:cNvSpPr>
            <a:spLocks noChangeArrowheads="1"/>
          </p:cNvSpPr>
          <p:nvPr/>
        </p:nvSpPr>
        <p:spPr bwMode="auto">
          <a:xfrm>
            <a:off x="1692275" y="4497388"/>
            <a:ext cx="698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</a:t>
            </a:r>
          </a:p>
        </p:txBody>
      </p:sp>
      <p:sp>
        <p:nvSpPr>
          <p:cNvPr id="48149" name="Rectangle 115"/>
          <p:cNvSpPr>
            <a:spLocks noChangeArrowheads="1"/>
          </p:cNvSpPr>
          <p:nvPr/>
        </p:nvSpPr>
        <p:spPr bwMode="auto">
          <a:xfrm>
            <a:off x="4500563" y="4786313"/>
            <a:ext cx="698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kumimoji="1" lang="en-US" altLang="zh-CN" sz="24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zh-CN" sz="2400" dirty="0">
                <a:solidFill>
                  <a:srgbClr val="660066"/>
                </a:solidFill>
                <a:latin typeface="+mn-ea"/>
                <a:ea typeface="+mn-ea"/>
              </a:rPr>
              <a:t>’</a:t>
            </a:r>
          </a:p>
        </p:txBody>
      </p:sp>
      <p:sp>
        <p:nvSpPr>
          <p:cNvPr id="175220" name="WordArt 116"/>
          <p:cNvSpPr>
            <a:spLocks noChangeArrowheads="1" noChangeShapeType="1" noTextEdit="1"/>
          </p:cNvSpPr>
          <p:nvPr/>
        </p:nvSpPr>
        <p:spPr bwMode="auto">
          <a:xfrm>
            <a:off x="539748" y="332657"/>
            <a:ext cx="1993901" cy="585452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2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n-ea"/>
                <a:ea typeface="+mn-ea"/>
              </a:rPr>
              <a:t>议一议</a:t>
            </a:r>
            <a:r>
              <a:rPr lang="en-US" altLang="zh-CN" sz="2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n-ea"/>
                <a:ea typeface="+mn-ea"/>
              </a:rPr>
              <a:t>:</a:t>
            </a:r>
            <a:endParaRPr lang="zh-CN" altLang="en-US" sz="24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75221" name="Text Box 117"/>
          <p:cNvSpPr txBox="1">
            <a:spLocks noChangeArrowheads="1"/>
          </p:cNvSpPr>
          <p:nvPr/>
        </p:nvSpPr>
        <p:spPr bwMode="auto">
          <a:xfrm>
            <a:off x="2209800" y="3181350"/>
            <a:ext cx="647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</a:p>
        </p:txBody>
      </p:sp>
      <p:sp>
        <p:nvSpPr>
          <p:cNvPr id="175223" name="Text Box 119"/>
          <p:cNvSpPr txBox="1">
            <a:spLocks noChangeArrowheads="1"/>
          </p:cNvSpPr>
          <p:nvPr/>
        </p:nvSpPr>
        <p:spPr bwMode="auto">
          <a:xfrm>
            <a:off x="4352925" y="3489325"/>
            <a:ext cx="647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5</a:t>
            </a:r>
          </a:p>
        </p:txBody>
      </p:sp>
      <p:sp>
        <p:nvSpPr>
          <p:cNvPr id="175224" name="Text Box 120"/>
          <p:cNvSpPr txBox="1">
            <a:spLocks noChangeArrowheads="1"/>
          </p:cNvSpPr>
          <p:nvPr/>
        </p:nvSpPr>
        <p:spPr bwMode="auto">
          <a:xfrm>
            <a:off x="7215188" y="3500438"/>
            <a:ext cx="6477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</a:p>
        </p:txBody>
      </p:sp>
      <p:sp>
        <p:nvSpPr>
          <p:cNvPr id="175225" name="Text Box 121"/>
          <p:cNvSpPr txBox="1">
            <a:spLocks noChangeArrowheads="1"/>
          </p:cNvSpPr>
          <p:nvPr/>
        </p:nvSpPr>
        <p:spPr bwMode="auto">
          <a:xfrm>
            <a:off x="495300" y="6038850"/>
            <a:ext cx="647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50</a:t>
            </a:r>
          </a:p>
        </p:txBody>
      </p:sp>
      <p:sp>
        <p:nvSpPr>
          <p:cNvPr id="175226" name="Text Box 122"/>
          <p:cNvSpPr txBox="1">
            <a:spLocks noChangeArrowheads="1"/>
          </p:cNvSpPr>
          <p:nvPr/>
        </p:nvSpPr>
        <p:spPr bwMode="auto">
          <a:xfrm>
            <a:off x="3852863" y="6000750"/>
            <a:ext cx="647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ea"/>
                <a:ea typeface="+mn-ea"/>
              </a:rPr>
              <a:t>40</a:t>
            </a:r>
          </a:p>
        </p:txBody>
      </p:sp>
      <p:sp>
        <p:nvSpPr>
          <p:cNvPr id="175227" name="Text Box 123"/>
          <p:cNvSpPr txBox="1">
            <a:spLocks noChangeArrowheads="1"/>
          </p:cNvSpPr>
          <p:nvPr/>
        </p:nvSpPr>
        <p:spPr bwMode="auto">
          <a:xfrm>
            <a:off x="7858125" y="5715000"/>
            <a:ext cx="647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400" b="1">
                <a:solidFill>
                  <a:schemeClr val="tx1"/>
                </a:solidFill>
                <a:latin typeface="Arial" charset="0"/>
                <a:ea typeface="华文行楷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Arial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541740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09" grpId="0"/>
      <p:bldP spid="175211" grpId="0"/>
      <p:bldP spid="175212" grpId="0"/>
      <p:bldP spid="175215" grpId="0"/>
      <p:bldP spid="175216" grpId="0"/>
      <p:bldP spid="175217" grpId="0"/>
      <p:bldP spid="175221" grpId="0"/>
      <p:bldP spid="175223" grpId="0"/>
      <p:bldP spid="175224" grpId="0"/>
      <p:bldP spid="175225" grpId="0"/>
      <p:bldP spid="175226" grpId="0"/>
      <p:bldP spid="1752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1788</Words>
  <Application>Microsoft Office PowerPoint</Application>
  <PresentationFormat>全屏显示(4:3)</PresentationFormat>
  <Paragraphs>175</Paragraphs>
  <Slides>32</Slides>
  <Notes>1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36" baseType="lpstr">
      <vt:lpstr>Office 主题</vt:lpstr>
      <vt:lpstr>位图图像</vt:lpstr>
      <vt:lpstr>BMP 图象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13</cp:revision>
  <dcterms:created xsi:type="dcterms:W3CDTF">2020-04-20T03:18:26Z</dcterms:created>
  <dcterms:modified xsi:type="dcterms:W3CDTF">2020-04-22T11:59:09Z</dcterms:modified>
</cp:coreProperties>
</file>