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6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-684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288054-51CC-40EC-B3E7-6095A42702A4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F61EA1-C864-455C-A732-72EC7555460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6439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幻灯片图像占位符 1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8194" name="备注占位符 2"/>
          <p:cNvSpPr>
            <a:spLocks noGrp="1"/>
          </p:cNvSpPr>
          <p:nvPr>
            <p:ph type="body" idx="4294967295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8195" name="灯片编号占位符 3"/>
          <p:cNvSpPr>
            <a:spLocks noGrp="1"/>
          </p:cNvSpPr>
          <p:nvPr>
            <p:ph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b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r"/>
            <a:fld id="{9C296CAA-3C32-4815-8C40-798CC3A4A569}" type="slidenum">
              <a:rPr sz="1200">
                <a:solidFill>
                  <a:prstClr val="black"/>
                </a:solidFill>
              </a:rPr>
              <a:pPr algn="r"/>
              <a:t>4</a:t>
            </a:fld>
            <a:endParaRPr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26626" name="备注占位符 2"/>
          <p:cNvSpPr>
            <a:spLocks noGrp="1"/>
          </p:cNvSpPr>
          <p:nvPr>
            <p:ph type="body" idx="4294967295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26627" name="灯片编号占位符 3"/>
          <p:cNvSpPr>
            <a:spLocks noGrp="1"/>
          </p:cNvSpPr>
          <p:nvPr>
            <p:ph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b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r"/>
            <a:fld id="{60AC7403-5D92-42F8-91D1-E842C3545181}" type="slidenum">
              <a:rPr sz="1200">
                <a:solidFill>
                  <a:prstClr val="black"/>
                </a:solidFill>
              </a:rPr>
              <a:pPr algn="r"/>
              <a:t>13</a:t>
            </a:fld>
            <a:endParaRPr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幻灯片图像占位符 1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10242" name="备注占位符 2"/>
          <p:cNvSpPr>
            <a:spLocks noGrp="1"/>
          </p:cNvSpPr>
          <p:nvPr>
            <p:ph type="body" idx="4294967295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0243" name="灯片编号占位符 3"/>
          <p:cNvSpPr>
            <a:spLocks noGrp="1"/>
          </p:cNvSpPr>
          <p:nvPr>
            <p:ph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b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r"/>
            <a:fld id="{7C9893F1-B7AD-499D-BF16-E5683E44DFCE}" type="slidenum">
              <a:rPr sz="1200">
                <a:solidFill>
                  <a:prstClr val="black"/>
                </a:solidFill>
              </a:rPr>
              <a:pPr algn="r"/>
              <a:t>5</a:t>
            </a:fld>
            <a:endParaRPr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幻灯片图像占位符 1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12290" name="备注占位符 2"/>
          <p:cNvSpPr>
            <a:spLocks noGrp="1"/>
          </p:cNvSpPr>
          <p:nvPr>
            <p:ph type="body" idx="4294967295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2291" name="灯片编号占位符 3"/>
          <p:cNvSpPr>
            <a:spLocks noGrp="1"/>
          </p:cNvSpPr>
          <p:nvPr>
            <p:ph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b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r"/>
            <a:fld id="{3B9E3689-AA44-42A8-BDC7-A9A70A85FB44}" type="slidenum">
              <a:rPr sz="1200">
                <a:solidFill>
                  <a:prstClr val="black"/>
                </a:solidFill>
              </a:rPr>
              <a:pPr algn="r"/>
              <a:t>6</a:t>
            </a:fld>
            <a:endParaRPr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幻灯片图像占位符 1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14338" name="备注占位符 2"/>
          <p:cNvSpPr>
            <a:spLocks noGrp="1"/>
          </p:cNvSpPr>
          <p:nvPr>
            <p:ph type="body" idx="4294967295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4339" name="灯片编号占位符 3"/>
          <p:cNvSpPr>
            <a:spLocks noGrp="1"/>
          </p:cNvSpPr>
          <p:nvPr>
            <p:ph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b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r"/>
            <a:fld id="{439F15A3-79DE-4256-BEB9-7A3968445E99}" type="slidenum">
              <a:rPr sz="1200">
                <a:solidFill>
                  <a:prstClr val="black"/>
                </a:solidFill>
              </a:rPr>
              <a:pPr algn="r"/>
              <a:t>7</a:t>
            </a:fld>
            <a:endParaRPr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幻灯片图像占位符 1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16386" name="备注占位符 2"/>
          <p:cNvSpPr>
            <a:spLocks noGrp="1"/>
          </p:cNvSpPr>
          <p:nvPr>
            <p:ph type="body" idx="4294967295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6387" name="灯片编号占位符 3"/>
          <p:cNvSpPr>
            <a:spLocks noGrp="1"/>
          </p:cNvSpPr>
          <p:nvPr>
            <p:ph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b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r"/>
            <a:fld id="{3A4D413D-22FB-4A4B-8558-49D92F522756}" type="slidenum">
              <a:rPr sz="1200">
                <a:solidFill>
                  <a:prstClr val="black"/>
                </a:solidFill>
              </a:rPr>
              <a:pPr algn="r"/>
              <a:t>8</a:t>
            </a:fld>
            <a:endParaRPr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幻灯片图像占位符 1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18434" name="备注占位符 2"/>
          <p:cNvSpPr>
            <a:spLocks noGrp="1"/>
          </p:cNvSpPr>
          <p:nvPr>
            <p:ph type="body" idx="4294967295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8435" name="灯片编号占位符 3"/>
          <p:cNvSpPr>
            <a:spLocks noGrp="1"/>
          </p:cNvSpPr>
          <p:nvPr>
            <p:ph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b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r"/>
            <a:fld id="{1E532053-7776-4C7B-AF45-3516B624F9ED}" type="slidenum">
              <a:rPr sz="1200">
                <a:solidFill>
                  <a:prstClr val="black"/>
                </a:solidFill>
              </a:rPr>
              <a:pPr algn="r"/>
              <a:t>9</a:t>
            </a:fld>
            <a:endParaRPr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幻灯片图像占位符 1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20482" name="备注占位符 2"/>
          <p:cNvSpPr>
            <a:spLocks noGrp="1"/>
          </p:cNvSpPr>
          <p:nvPr>
            <p:ph type="body" idx="4294967295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20483" name="灯片编号占位符 3"/>
          <p:cNvSpPr>
            <a:spLocks noGrp="1"/>
          </p:cNvSpPr>
          <p:nvPr>
            <p:ph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b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r"/>
            <a:fld id="{C73F73D9-C673-4C1B-AC0E-0256A2311C13}" type="slidenum">
              <a:rPr sz="1200">
                <a:solidFill>
                  <a:prstClr val="black"/>
                </a:solidFill>
              </a:rPr>
              <a:pPr algn="r"/>
              <a:t>10</a:t>
            </a:fld>
            <a:endParaRPr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幻灯片图像占位符 1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22530" name="备注占位符 2"/>
          <p:cNvSpPr>
            <a:spLocks noGrp="1"/>
          </p:cNvSpPr>
          <p:nvPr>
            <p:ph type="body" idx="4294967295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22531" name="灯片编号占位符 3"/>
          <p:cNvSpPr>
            <a:spLocks noGrp="1"/>
          </p:cNvSpPr>
          <p:nvPr>
            <p:ph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b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r"/>
            <a:fld id="{9F6C030A-622B-4F49-9F7B-3CB5B8C06DC9}" type="slidenum">
              <a:rPr sz="1200">
                <a:solidFill>
                  <a:prstClr val="black"/>
                </a:solidFill>
              </a:rPr>
              <a:pPr algn="r"/>
              <a:t>11</a:t>
            </a:fld>
            <a:endParaRPr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24578" name="备注占位符 2"/>
          <p:cNvSpPr>
            <a:spLocks noGrp="1"/>
          </p:cNvSpPr>
          <p:nvPr>
            <p:ph type="body" idx="4294967295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b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r"/>
            <a:fld id="{DC6FA2F0-68CE-406C-B9C4-76F160864093}" type="slidenum">
              <a:rPr sz="1200">
                <a:solidFill>
                  <a:prstClr val="black"/>
                </a:solidFill>
              </a:rPr>
              <a:pPr algn="r"/>
              <a:t>12</a:t>
            </a:fld>
            <a:endParaRPr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833424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4860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/>
  <p:txStyles>
    <p:titleStyle>
      <a:lvl1pPr marL="0" indent="0" algn="ctr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4400" kern="1200">
          <a:solidFill>
            <a:schemeClr val="tx1"/>
          </a:solidFill>
          <a:latin typeface="Calibri" pitchFamily="34" charset="0"/>
          <a:ea typeface="宋体" pitchFamily="2" charset="-122"/>
          <a:cs typeface="+mj-cs"/>
        </a:defRPr>
      </a:lvl1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2.xml"/><Relationship Id="rId5" Type="http://schemas.openxmlformats.org/officeDocument/2006/relationships/slide" Target="slide17.xml"/><Relationship Id="rId4" Type="http://schemas.openxmlformats.org/officeDocument/2006/relationships/slide" Target="slide1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13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13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slide" Target="slide23.xml"/><Relationship Id="rId3" Type="http://schemas.openxmlformats.org/officeDocument/2006/relationships/image" Target="../media/image19.jpeg"/><Relationship Id="rId7" Type="http://schemas.openxmlformats.org/officeDocument/2006/relationships/image" Target="../media/image7.png"/><Relationship Id="rId2" Type="http://schemas.openxmlformats.org/officeDocument/2006/relationships/slide" Target="slide20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2.xml"/><Relationship Id="rId5" Type="http://schemas.openxmlformats.org/officeDocument/2006/relationships/slide" Target="slide22.xml"/><Relationship Id="rId4" Type="http://schemas.openxmlformats.org/officeDocument/2006/relationships/slide" Target="slide2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slide" Target="slide3.xml"/><Relationship Id="rId4" Type="http://schemas.openxmlformats.org/officeDocument/2006/relationships/image" Target="../media/image3.png"/><Relationship Id="rId9" Type="http://schemas.openxmlformats.org/officeDocument/2006/relationships/slide" Target="slide1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19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19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19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1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png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0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文本框 6"/>
          <p:cNvSpPr/>
          <p:nvPr/>
        </p:nvSpPr>
        <p:spPr>
          <a:xfrm>
            <a:off x="1474788" y="1690688"/>
            <a:ext cx="6157912" cy="81817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ctr">
              <a:lnSpc>
                <a:spcPct val="150000"/>
              </a:lnSpc>
            </a:pPr>
            <a:r>
              <a:rPr sz="3600" b="1" kern="0" dirty="0">
                <a:solidFill>
                  <a:srgbClr val="0070C0"/>
                </a:solidFill>
                <a:latin typeface="Times New Roman" pitchFamily="18" charset="0"/>
                <a:ea typeface="黑体" pitchFamily="49" charset="-122"/>
                <a:sym typeface="Times New Roman" pitchFamily="18" charset="0"/>
              </a:rPr>
              <a:t>第</a:t>
            </a:r>
            <a:r>
              <a:rPr lang="en-US" altLang="zh-CN" sz="3600" b="1" kern="0" dirty="0">
                <a:solidFill>
                  <a:srgbClr val="0070C0"/>
                </a:solidFill>
                <a:latin typeface="Times New Roman" pitchFamily="18" charset="0"/>
                <a:ea typeface="黑体" pitchFamily="49" charset="-122"/>
                <a:sym typeface="Times New Roman" pitchFamily="18" charset="0"/>
              </a:rPr>
              <a:t>29</a:t>
            </a:r>
            <a:r>
              <a:rPr sz="3600" b="1" kern="0" dirty="0" smtClean="0">
                <a:solidFill>
                  <a:srgbClr val="0070C0"/>
                </a:solidFill>
                <a:latin typeface="Times New Roman" pitchFamily="18" charset="0"/>
                <a:ea typeface="黑体" pitchFamily="49" charset="-122"/>
                <a:sym typeface="Times New Roman" pitchFamily="18" charset="0"/>
              </a:rPr>
              <a:t>课时 家庭电路</a:t>
            </a:r>
            <a:endParaRPr sz="3600" b="1" kern="0" dirty="0">
              <a:solidFill>
                <a:srgbClr val="0070C0"/>
              </a:solidFill>
              <a:latin typeface="Times New Roman" pitchFamily="18" charset="0"/>
              <a:ea typeface="黑体" pitchFamily="49" charset="-122"/>
              <a:sym typeface="Times New Roman" pitchFamily="18" charset="0"/>
            </a:endParaRPr>
          </a:p>
        </p:txBody>
      </p:sp>
      <p:sp>
        <p:nvSpPr>
          <p:cNvPr id="4098" name="Text Box 22"/>
          <p:cNvSpPr txBox="1">
            <a:spLocks noChangeArrowheads="1"/>
          </p:cNvSpPr>
          <p:nvPr/>
        </p:nvSpPr>
        <p:spPr bwMode="auto">
          <a:xfrm>
            <a:off x="6227763" y="411163"/>
            <a:ext cx="2449513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539750" indent="-539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marL="540385" indent="-540385" algn="ctr">
              <a:lnSpc>
                <a:spcPct val="150000"/>
              </a:lnSpc>
            </a:pPr>
            <a:r>
              <a:rPr sz="3000" b="1" kern="0">
                <a:solidFill>
                  <a:srgbClr val="7030A0"/>
                </a:solidFill>
                <a:latin typeface="宋体" pitchFamily="2" charset="-122"/>
              </a:rPr>
              <a:t>基础梳理篇</a:t>
            </a:r>
            <a:endParaRPr altLang="zh-CN" sz="3000" b="1" kern="0">
              <a:solidFill>
                <a:srgbClr val="7030A0"/>
              </a:solidFill>
              <a:latin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38334576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7" name="表格 4"/>
          <p:cNvGraphicFramePr>
            <a:graphicFrameLocks noGrp="1"/>
          </p:cNvGraphicFramePr>
          <p:nvPr/>
        </p:nvGraphicFramePr>
        <p:xfrm>
          <a:off x="611188" y="750888"/>
          <a:ext cx="7991474" cy="3251200"/>
        </p:xfrm>
        <a:graphic>
          <a:graphicData uri="http://schemas.openxmlformats.org/drawingml/2006/table">
            <a:tbl>
              <a:tblPr/>
              <a:tblGrid>
                <a:gridCol w="1998662"/>
                <a:gridCol w="1997075"/>
                <a:gridCol w="1998662"/>
                <a:gridCol w="1997075"/>
              </a:tblGrid>
              <a:tr h="647700">
                <a:tc gridSpan="2"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</a:lstStyle>
                    <a:p>
                      <a:pPr marL="358775" lvl="0" indent="-358775"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altLang="zh-CN" sz="2400" b="1">
                          <a:latin typeface="Times New Roman"/>
                          <a:ea typeface="宋体" pitchFamily="2" charset="-122"/>
                        </a:rPr>
                        <a:t>低压触电</a:t>
                      </a:r>
                      <a:endParaRPr lang="zh-CN" altLang="zh-CN" sz="1000"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R w="12700"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</a:tcPr>
                </a:tc>
                <a:tc gridSpan="2"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</a:lstStyle>
                    <a:p>
                      <a:pPr marL="358775" lvl="0" indent="-358775"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en-US" altLang="zh-CN" sz="2400" b="1">
                          <a:latin typeface="Times New Roman"/>
                        </a:rPr>
                        <a:t> </a:t>
                      </a:r>
                      <a:r>
                        <a:rPr lang="zh-CN" altLang="zh-CN" sz="2400" b="1">
                          <a:latin typeface="Times New Roman"/>
                          <a:ea typeface="宋体" pitchFamily="2" charset="-122"/>
                        </a:rPr>
                        <a:t>高压触电</a:t>
                      </a:r>
                      <a:endParaRPr lang="zh-CN" altLang="zh-CN" sz="1000"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R w="12700"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</a:tcPr>
                </a:tc>
              </a:tr>
              <a:tr h="720725"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</a:lstStyle>
                    <a:p>
                      <a:pPr marL="358775" lvl="0" indent="-358775"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altLang="zh-CN" sz="2400" b="1">
                          <a:latin typeface="Times New Roman"/>
                          <a:ea typeface="宋体" pitchFamily="2" charset="-122"/>
                        </a:rPr>
                        <a:t>单线触电</a:t>
                      </a:r>
                      <a:endParaRPr lang="zh-CN" altLang="zh-CN" sz="1000"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</a:lstStyle>
                    <a:p>
                      <a:pPr marL="358775" lvl="0" indent="-358775"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altLang="zh-CN" sz="2400" b="1">
                          <a:latin typeface="Times New Roman"/>
                          <a:ea typeface="宋体" pitchFamily="2" charset="-122"/>
                        </a:rPr>
                        <a:t>双线触电</a:t>
                      </a:r>
                      <a:endParaRPr lang="zh-CN" altLang="zh-CN" sz="1000"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</a:lstStyle>
                    <a:p>
                      <a:pPr marL="358775" lvl="0" indent="-358775"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altLang="zh-CN" sz="2400" b="1">
                          <a:latin typeface="Times New Roman"/>
                          <a:ea typeface="宋体" pitchFamily="2" charset="-122"/>
                        </a:rPr>
                        <a:t>电弧触电</a:t>
                      </a:r>
                      <a:endParaRPr lang="zh-CN" altLang="zh-CN" sz="1000"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</a:lstStyle>
                    <a:p>
                      <a:pPr marL="358775" lvl="0" indent="-358775"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altLang="zh-CN" sz="2400" b="1">
                          <a:latin typeface="Times New Roman"/>
                          <a:ea typeface="宋体" pitchFamily="2" charset="-122"/>
                        </a:rPr>
                        <a:t>跨步电压触电</a:t>
                      </a:r>
                      <a:endParaRPr lang="zh-CN" altLang="zh-CN" sz="1000"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  <a:tr h="1882775"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</a:lstStyle>
                    <a:p>
                      <a:pPr marL="358775" lvl="0" indent="-358775"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endParaRPr lang="zh-CN" altLang="zh-CN" sz="1000"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</a:lstStyle>
                    <a:p>
                      <a:pPr marL="358775" lvl="0" indent="-358775"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endParaRPr lang="zh-CN" altLang="zh-CN" sz="1000"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</a:lstStyle>
                    <a:p>
                      <a:pPr marL="358775" lvl="0" indent="-358775"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endParaRPr lang="zh-CN" altLang="zh-CN" sz="1000"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</a:lstStyle>
                    <a:p>
                      <a:pPr marL="358775" lvl="0" indent="-358775"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endParaRPr lang="zh-CN" altLang="zh-CN" sz="1000"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9477" name="Picture 1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1675" y="2122488"/>
            <a:ext cx="1809750" cy="1905000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19478" name="Picture 15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627313" y="2176463"/>
            <a:ext cx="1854200" cy="1835150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19479" name="Picture 16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643438" y="2279650"/>
            <a:ext cx="1928812" cy="166052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19480" name="Picture 17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675438" y="2154238"/>
            <a:ext cx="1857375" cy="1857375"/>
          </a:xfrm>
          <a:prstGeom prst="rect">
            <a:avLst/>
          </a:prstGeom>
          <a:noFill/>
          <a:ln>
            <a:noFill/>
            <a:miter lim="800000"/>
          </a:ln>
        </p:spPr>
      </p:pic>
    </p:spTree>
    <p:extLst>
      <p:ext uri="{BB962C8B-B14F-4D97-AF65-F5344CB8AC3E}">
        <p14:creationId xmlns:p14="http://schemas.microsoft.com/office/powerpoint/2010/main" val="2163820264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22"/>
          <p:cNvSpPr txBox="1">
            <a:spLocks noChangeArrowheads="1"/>
          </p:cNvSpPr>
          <p:nvPr/>
        </p:nvSpPr>
        <p:spPr bwMode="auto">
          <a:xfrm>
            <a:off x="547688" y="487363"/>
            <a:ext cx="8115300" cy="434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539750" indent="-539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marL="358140" indent="-358140" algn="just">
              <a:lnSpc>
                <a:spcPct val="13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4.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触电急救措施：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358140" indent="-358140" algn="just">
              <a:lnSpc>
                <a:spcPct val="13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(1)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发现有人触电，应先切断电源，用干燥的木棍、竹竿将电线挑开，使触电者迅速脱离电源。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358140" indent="-358140" algn="just">
              <a:lnSpc>
                <a:spcPct val="13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(2)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发生火灾时，应先切断电源，绝不能带电泼水救火。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358140" indent="-358140" algn="just">
              <a:lnSpc>
                <a:spcPct val="13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5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．安全用电的原则：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358140" indent="-358140" algn="just">
              <a:lnSpc>
                <a:spcPct val="13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	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不接触低压带电体；不靠近高压带电体。</a:t>
            </a:r>
            <a:endParaRPr lang="en-US" altLang="zh-CN" sz="2400" b="1" kern="0">
              <a:solidFill>
                <a:prstClr val="black"/>
              </a:solidFill>
              <a:latin typeface="Times New Roman"/>
            </a:endParaRPr>
          </a:p>
          <a:p>
            <a:pPr marL="358140" indent="-358140" algn="just">
              <a:lnSpc>
                <a:spcPct val="13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6</a:t>
            </a:r>
            <a:r>
              <a:rPr sz="2400" b="1" kern="0">
                <a:solidFill>
                  <a:prstClr val="black"/>
                </a:solidFill>
                <a:latin typeface="Times New Roman"/>
              </a:rPr>
              <a:t>．安全用电常识：</a:t>
            </a:r>
          </a:p>
          <a:p>
            <a:pPr marL="358140" indent="-358140" algn="just">
              <a:lnSpc>
                <a:spcPct val="13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(1)</a:t>
            </a:r>
            <a:r>
              <a:rPr sz="2400" b="1" kern="0">
                <a:solidFill>
                  <a:prstClr val="black"/>
                </a:solidFill>
                <a:latin typeface="Times New Roman"/>
              </a:rPr>
              <a:t>使用三孔插座，可以避免因用电器金属外壳带电而发生触电事故。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67295276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7" descr="C:\Users\Administrator\Desktop\习题课件\返回框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01013" y="4122738"/>
            <a:ext cx="669925" cy="669925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23554" name="Text Box 22"/>
          <p:cNvSpPr txBox="1">
            <a:spLocks noChangeArrowheads="1"/>
          </p:cNvSpPr>
          <p:nvPr/>
        </p:nvSpPr>
        <p:spPr bwMode="auto">
          <a:xfrm>
            <a:off x="539750" y="585788"/>
            <a:ext cx="8115300" cy="390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539750" indent="-539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marL="358140" indent="-358140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(2)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使用测电笔时，手一定要接触笔尾金属体，绝对不能用手直接接触笔尖金属体。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358140" indent="-358140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(3)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为了防止触电，安装家庭电路时，开关应接在火线上，螺口灯泡的螺旋套接线柱应接零线。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358140" indent="-358140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(4)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更换灯泡、搬动电器前应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________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电源。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358140" indent="-358140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(5)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不要弄湿电线皮，湿手不摸用电器。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(6)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用电器失火时，应先切断电源再灭火。</a:t>
            </a:r>
            <a:endParaRPr altLang="zh-CN" sz="1000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3555" name="矩形 3"/>
          <p:cNvSpPr>
            <a:spLocks noChangeArrowheads="1"/>
          </p:cNvSpPr>
          <p:nvPr/>
        </p:nvSpPr>
        <p:spPr bwMode="auto">
          <a:xfrm>
            <a:off x="3995738" y="2767013"/>
            <a:ext cx="142240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indent="612140" algn="just">
              <a:lnSpc>
                <a:spcPct val="150000"/>
              </a:lnSpc>
            </a:pPr>
            <a:r>
              <a:rPr altLang="zh-CN" sz="2400" b="1" kern="0">
                <a:solidFill>
                  <a:srgbClr val="C00000"/>
                </a:solidFill>
                <a:latin typeface="Times New Roman"/>
              </a:rPr>
              <a:t>切断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586519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1" name="组合 2"/>
          <p:cNvGrpSpPr/>
          <p:nvPr/>
        </p:nvGrpSpPr>
        <p:grpSpPr>
          <a:xfrm>
            <a:off x="2517775" y="195263"/>
            <a:ext cx="4235450" cy="2008187"/>
            <a:chOff x="1847662" y="1504750"/>
            <a:chExt cx="5448676" cy="2584754"/>
          </a:xfrm>
        </p:grpSpPr>
        <p:grpSp>
          <p:nvGrpSpPr>
            <p:cNvPr id="25602" name="组合 2"/>
            <p:cNvGrpSpPr>
              <a:grpSpLocks noGrp="1" noChangeAspect="1"/>
            </p:cNvGrpSpPr>
            <p:nvPr/>
          </p:nvGrpSpPr>
          <p:grpSpPr>
            <a:xfrm>
              <a:off x="1531891" y="1379981"/>
              <a:ext cx="2667917" cy="2596667"/>
              <a:chOff x="3295850" y="1908877"/>
              <a:chExt cx="3738030" cy="4660916"/>
            </a:xfrm>
          </p:grpSpPr>
        </p:grpSp>
        <p:sp>
          <p:nvSpPr>
            <p:cNvPr id="25603" name="圆角矩形 4"/>
            <p:cNvSpPr/>
            <p:nvPr/>
          </p:nvSpPr>
          <p:spPr>
            <a:xfrm>
              <a:off x="3321077" y="1888926"/>
              <a:ext cx="4147992" cy="1004251"/>
            </a:xfrm>
            <a:prstGeom prst="roundRect">
              <a:avLst>
                <a:gd name="adj" fmla="val 9976"/>
              </a:avLst>
            </a:prstGeom>
            <a:solidFill>
              <a:srgbClr val="FFB850"/>
            </a:solidFill>
            <a:ln w="25400">
              <a:gradFill flip="none" rotWithShape="1">
                <a:gsLst>
                  <a:gs pos="88000">
                    <a:schemeClr val="bg1"/>
                  </a:gs>
                  <a:gs pos="0">
                    <a:schemeClr val="bg1">
                      <a:lumMod val="75000"/>
                    </a:schemeClr>
                  </a:gs>
                  <a:gs pos="71000">
                    <a:schemeClr val="bg1">
                      <a:lumMod val="85000"/>
                    </a:schemeClr>
                  </a:gs>
                  <a:gs pos="55000">
                    <a:schemeClr val="bg1"/>
                  </a:gs>
                  <a:gs pos="37000">
                    <a:schemeClr val="bg1">
                      <a:lumMod val="85000"/>
                    </a:schemeClr>
                  </a:gs>
                  <a:gs pos="2200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1200000" scaled="0"/>
              </a:gradFill>
            </a:ln>
            <a:effectLst>
              <a:outerShdw blurRad="101600" dist="508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015" b="1">
                <a:solidFill>
                  <a:prstClr val="white"/>
                </a:solidFill>
              </a:endParaRPr>
            </a:p>
          </p:txBody>
        </p:sp>
        <p:grpSp>
          <p:nvGrpSpPr>
            <p:cNvPr id="25604" name="组合 4"/>
            <p:cNvGrpSpPr/>
            <p:nvPr/>
          </p:nvGrpSpPr>
          <p:grpSpPr>
            <a:xfrm>
              <a:off x="3471676" y="2283134"/>
              <a:ext cx="118508" cy="118509"/>
              <a:chOff x="4486616" y="3001075"/>
              <a:chExt cx="274695" cy="274699"/>
            </a:xfrm>
          </p:grpSpPr>
          <p:sp>
            <p:nvSpPr>
              <p:cNvPr id="25605" name="椭圆 25"/>
              <p:cNvSpPr/>
              <p:nvPr/>
            </p:nvSpPr>
            <p:spPr>
              <a:xfrm rot="16200000">
                <a:off x="4485528" y="3001392"/>
                <a:ext cx="274702" cy="274561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7000">
                    <a:srgbClr val="A6A6A6"/>
                  </a:gs>
                  <a:gs pos="35001">
                    <a:srgbClr val="F2F2F2"/>
                  </a:gs>
                  <a:gs pos="55000">
                    <a:srgbClr val="A6A6A6"/>
                  </a:gs>
                  <a:gs pos="75000">
                    <a:srgbClr val="F2F2F2"/>
                  </a:gs>
                  <a:gs pos="100000">
                    <a:srgbClr val="A6A6A6"/>
                  </a:gs>
                </a:gsLst>
                <a:lin ang="2700000" scaled="1"/>
              </a:gradFill>
              <a:ln w="25400">
                <a:noFill/>
                <a:miter lim="800000"/>
              </a:ln>
              <a:effectLst>
                <a:outerShdw blurRad="12700" dist="12700" dir="2700000" algn="tl">
                  <a:srgbClr val="000000">
                    <a:alpha val="39999"/>
                  </a:srgbClr>
                </a:outerShdw>
              </a:effectLst>
            </p:spPr>
            <p:txBody>
              <a:bodyPr anchor="ctr" anchorCtr="0"/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</a:lstStyle>
              <a:p>
                <a:pPr algn="ctr"/>
                <a:endParaRPr sz="1000" b="1" ker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5606" name="椭圆 26"/>
              <p:cNvSpPr/>
              <p:nvPr/>
            </p:nvSpPr>
            <p:spPr>
              <a:xfrm>
                <a:off x="4387220" y="2759656"/>
                <a:ext cx="466047" cy="491021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015" b="1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5607" name="组合 5"/>
            <p:cNvGrpSpPr/>
            <p:nvPr/>
          </p:nvGrpSpPr>
          <p:grpSpPr>
            <a:xfrm>
              <a:off x="3172171" y="2283134"/>
              <a:ext cx="118508" cy="118509"/>
              <a:chOff x="4486616" y="3001075"/>
              <a:chExt cx="274695" cy="274699"/>
            </a:xfrm>
          </p:grpSpPr>
          <p:sp>
            <p:nvSpPr>
              <p:cNvPr id="25608" name="椭圆 23"/>
              <p:cNvSpPr/>
              <p:nvPr/>
            </p:nvSpPr>
            <p:spPr>
              <a:xfrm rot="16200000">
                <a:off x="4488632" y="3001392"/>
                <a:ext cx="274702" cy="274561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7000">
                    <a:srgbClr val="A6A6A6"/>
                  </a:gs>
                  <a:gs pos="35001">
                    <a:srgbClr val="F2F2F2"/>
                  </a:gs>
                  <a:gs pos="55000">
                    <a:srgbClr val="A6A6A6"/>
                  </a:gs>
                  <a:gs pos="75000">
                    <a:srgbClr val="F2F2F2"/>
                  </a:gs>
                  <a:gs pos="100000">
                    <a:srgbClr val="A6A6A6"/>
                  </a:gs>
                </a:gsLst>
                <a:lin ang="2700000" scaled="1"/>
              </a:gradFill>
              <a:ln w="25400">
                <a:noFill/>
                <a:miter lim="800000"/>
              </a:ln>
              <a:effectLst>
                <a:outerShdw blurRad="12700" dist="12700" dir="2700000" algn="tl">
                  <a:srgbClr val="000000">
                    <a:alpha val="39999"/>
                  </a:srgbClr>
                </a:outerShdw>
              </a:effectLst>
            </p:spPr>
            <p:txBody>
              <a:bodyPr anchor="ctr" anchorCtr="0"/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</a:lstStyle>
              <a:p>
                <a:pPr algn="ctr"/>
                <a:endParaRPr sz="1000" b="1" ker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5609" name="椭圆 24"/>
              <p:cNvSpPr/>
              <p:nvPr/>
            </p:nvSpPr>
            <p:spPr>
              <a:xfrm>
                <a:off x="4387220" y="2759656"/>
                <a:ext cx="466047" cy="491021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015" b="1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5610" name="组合 6"/>
            <p:cNvGrpSpPr>
              <a:grpSpLocks noGrp="1" noChangeAspect="1"/>
            </p:cNvGrpSpPr>
            <p:nvPr/>
          </p:nvGrpSpPr>
          <p:grpSpPr>
            <a:xfrm>
              <a:off x="3202082" y="2161737"/>
              <a:ext cx="361529" cy="235113"/>
              <a:chOff x="4318304" y="3089060"/>
              <a:chExt cx="384317" cy="61430"/>
            </a:xfrm>
          </p:grpSpPr>
        </p:grpSp>
        <p:sp>
          <p:nvSpPr>
            <p:cNvPr id="25611" name="文本框 16"/>
            <p:cNvSpPr/>
            <p:nvPr/>
          </p:nvSpPr>
          <p:spPr>
            <a:xfrm>
              <a:off x="3960320" y="2044671"/>
              <a:ext cx="2919972" cy="653268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anchor="t" anchorCtr="0">
              <a:spAutoFit/>
            </a:bodyPr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</a:lstStyle>
            <a:p>
              <a:pPr algn="ctr"/>
              <a:r>
                <a:rPr sz="2700" b="1" kern="0">
                  <a:solidFill>
                    <a:prstClr val="white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重点突破</a:t>
              </a:r>
            </a:p>
          </p:txBody>
        </p:sp>
        <p:grpSp>
          <p:nvGrpSpPr>
            <p:cNvPr id="25612" name="组合 9"/>
            <p:cNvGrpSpPr>
              <a:grpSpLocks noGrp="1" noChangeAspect="1"/>
            </p:cNvGrpSpPr>
            <p:nvPr/>
          </p:nvGrpSpPr>
          <p:grpSpPr>
            <a:xfrm>
              <a:off x="2292908" y="2072845"/>
              <a:ext cx="647360" cy="550720"/>
              <a:chOff x="3108756" y="2110160"/>
              <a:chExt cx="745081" cy="698920"/>
            </a:xfrm>
          </p:grpSpPr>
        </p:grpSp>
        <p:grpSp>
          <p:nvGrpSpPr>
            <p:cNvPr id="25613" name="组合 9"/>
            <p:cNvGrpSpPr/>
            <p:nvPr/>
          </p:nvGrpSpPr>
          <p:grpSpPr>
            <a:xfrm>
              <a:off x="3709827" y="2081394"/>
              <a:ext cx="663073" cy="571160"/>
              <a:chOff x="4946438" y="2775191"/>
              <a:chExt cx="884098" cy="761546"/>
            </a:xfrm>
          </p:grpSpPr>
          <p:sp>
            <p:nvSpPr>
              <p:cNvPr id="25614" name="椭圆 11"/>
              <p:cNvSpPr/>
              <p:nvPr/>
            </p:nvSpPr>
            <p:spPr>
              <a:xfrm>
                <a:off x="4990474" y="2774608"/>
                <a:ext cx="743374" cy="74375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/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</a:lstStyle>
              <a:p>
                <a:pPr algn="ctr"/>
                <a:endParaRPr sz="1000" b="1" ker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5615" name="文本框 28"/>
              <p:cNvSpPr/>
              <p:nvPr/>
            </p:nvSpPr>
            <p:spPr>
              <a:xfrm>
                <a:off x="4946438" y="2824081"/>
                <a:ext cx="884098" cy="712656"/>
              </a:xfrm>
              <a:prstGeom prst="rect">
                <a:avLst/>
              </a:prstGeom>
              <a:noFill/>
              <a:ln>
                <a:noFill/>
                <a:miter lim="800000"/>
              </a:ln>
            </p:spPr>
            <p:txBody>
              <a:bodyPr anchor="t" anchorCtr="0">
                <a:spAutoFit/>
              </a:bodyPr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</a:lstStyle>
              <a:p>
                <a:pPr algn="ctr"/>
                <a:r>
                  <a:rPr lang="en-US" altLang="zh-CN" sz="2100" b="1" kern="0">
                    <a:solidFill>
                      <a:srgbClr val="FFB850"/>
                    </a:solidFill>
                    <a:latin typeface="Impact" pitchFamily="34" charset="0"/>
                  </a:rPr>
                  <a:t>02</a:t>
                </a:r>
                <a:endParaRPr sz="2100" b="1" kern="0">
                  <a:solidFill>
                    <a:srgbClr val="FFB850"/>
                  </a:solidFill>
                  <a:latin typeface="Impact" panose="020B0806030902050204" pitchFamily="34" charset="0"/>
                </a:endParaRPr>
              </a:p>
            </p:txBody>
          </p:sp>
        </p:grpSp>
      </p:grpSp>
      <p:sp>
        <p:nvSpPr>
          <p:cNvPr id="25616" name="矩形 1">
            <a:hlinkClick r:id="rId3" action="ppaction://hlinksldjump"/>
          </p:cNvPr>
          <p:cNvSpPr/>
          <p:nvPr/>
        </p:nvSpPr>
        <p:spPr>
          <a:xfrm>
            <a:off x="1471613" y="1563688"/>
            <a:ext cx="6326187" cy="461962"/>
          </a:xfrm>
          <a:prstGeom prst="rect">
            <a:avLst/>
          </a:prstGeom>
          <a:solidFill>
            <a:srgbClr val="E56666"/>
          </a:solidFill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lang="en-US" altLang="zh-CN" sz="2400" b="1" kern="0">
                <a:solidFill>
                  <a:prstClr val="white"/>
                </a:solidFill>
                <a:latin typeface="隶书" pitchFamily="49" charset="-122"/>
                <a:ea typeface="隶书" pitchFamily="49" charset="-122"/>
              </a:rPr>
              <a:t>·1 </a:t>
            </a:r>
            <a:r>
              <a:rPr sz="2400" b="1" kern="0">
                <a:solidFill>
                  <a:prstClr val="white"/>
                </a:solidFill>
                <a:latin typeface="隶书" pitchFamily="49" charset="-122"/>
                <a:ea typeface="隶书" pitchFamily="49" charset="-122"/>
              </a:rPr>
              <a:t>家庭电路</a:t>
            </a:r>
          </a:p>
        </p:txBody>
      </p:sp>
      <p:sp>
        <p:nvSpPr>
          <p:cNvPr id="25617" name="矩形 2">
            <a:hlinkClick r:id="rId4" action="ppaction://hlinksldjump"/>
          </p:cNvPr>
          <p:cNvSpPr/>
          <p:nvPr/>
        </p:nvSpPr>
        <p:spPr>
          <a:xfrm>
            <a:off x="1485900" y="2305050"/>
            <a:ext cx="6326188" cy="461963"/>
          </a:xfrm>
          <a:prstGeom prst="rect">
            <a:avLst/>
          </a:prstGeom>
          <a:solidFill>
            <a:srgbClr val="00B7CA"/>
          </a:solidFill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lang="en-US" altLang="zh-CN" sz="2400" b="1" kern="0">
                <a:solidFill>
                  <a:prstClr val="white"/>
                </a:solidFill>
                <a:latin typeface="隶书" pitchFamily="49" charset="-122"/>
                <a:ea typeface="隶书" pitchFamily="49" charset="-122"/>
              </a:rPr>
              <a:t>·2 </a:t>
            </a:r>
            <a:r>
              <a:rPr sz="2400" b="1" kern="0">
                <a:solidFill>
                  <a:prstClr val="white"/>
                </a:solidFill>
                <a:latin typeface="隶书" pitchFamily="49" charset="-122"/>
                <a:ea typeface="隶书" pitchFamily="49" charset="-122"/>
              </a:rPr>
              <a:t>安全用电原则</a:t>
            </a:r>
          </a:p>
        </p:txBody>
      </p:sp>
      <p:sp>
        <p:nvSpPr>
          <p:cNvPr id="25618" name="矩形 3">
            <a:hlinkClick r:id="rId5" action="ppaction://hlinksldjump"/>
          </p:cNvPr>
          <p:cNvSpPr/>
          <p:nvPr/>
        </p:nvSpPr>
        <p:spPr>
          <a:xfrm>
            <a:off x="1458913" y="3067050"/>
            <a:ext cx="6326187" cy="461963"/>
          </a:xfrm>
          <a:prstGeom prst="rect">
            <a:avLst/>
          </a:prstGeom>
          <a:solidFill>
            <a:srgbClr val="EF9F9F"/>
          </a:solidFill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lang="en-US" altLang="zh-CN" sz="2400" b="1" kern="0">
                <a:solidFill>
                  <a:prstClr val="white"/>
                </a:solidFill>
                <a:latin typeface="隶书" pitchFamily="49" charset="-122"/>
                <a:ea typeface="隶书" pitchFamily="49" charset="-122"/>
              </a:rPr>
              <a:t>·3 </a:t>
            </a:r>
            <a:r>
              <a:rPr sz="2400" b="1" kern="0">
                <a:solidFill>
                  <a:prstClr val="white"/>
                </a:solidFill>
                <a:latin typeface="隶书" pitchFamily="49" charset="-122"/>
                <a:ea typeface="隶书" pitchFamily="49" charset="-122"/>
              </a:rPr>
              <a:t>家庭电路故障分析</a:t>
            </a:r>
          </a:p>
        </p:txBody>
      </p:sp>
      <p:pic>
        <p:nvPicPr>
          <p:cNvPr id="25619" name="Picture 7" descr="C:\Users\Administrator\Desktop\习题课件\返回框.pn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72450" y="4146550"/>
            <a:ext cx="669925" cy="669925"/>
          </a:xfrm>
          <a:prstGeom prst="rect">
            <a:avLst/>
          </a:prstGeom>
          <a:noFill/>
          <a:ln>
            <a:noFill/>
            <a:miter lim="800000"/>
          </a:ln>
        </p:spPr>
      </p:pic>
    </p:spTree>
    <p:extLst>
      <p:ext uri="{BB962C8B-B14F-4D97-AF65-F5344CB8AC3E}">
        <p14:creationId xmlns:p14="http://schemas.microsoft.com/office/powerpoint/2010/main" val="17292125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6" grpId="0" animBg="1"/>
      <p:bldP spid="25617" grpId="0" animBg="1"/>
      <p:bldP spid="256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22"/>
          <p:cNvSpPr txBox="1">
            <a:spLocks noChangeArrowheads="1"/>
          </p:cNvSpPr>
          <p:nvPr/>
        </p:nvSpPr>
        <p:spPr bwMode="auto">
          <a:xfrm>
            <a:off x="468313" y="849313"/>
            <a:ext cx="8115300" cy="388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539750" indent="-539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marL="358140" indent="-358140" algn="just">
              <a:lnSpc>
                <a:spcPct val="150000"/>
              </a:lnSpc>
            </a:pP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【典例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1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】如图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1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所示是家庭电路的</a:t>
            </a:r>
            <a:endParaRPr lang="en-US" altLang="zh-CN" sz="2400" b="1" kern="0">
              <a:solidFill>
                <a:prstClr val="black"/>
              </a:solidFill>
              <a:latin typeface="Times New Roman"/>
            </a:endParaRPr>
          </a:p>
          <a:p>
            <a:pPr marL="358140" indent="-358140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	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一部分，下列说法中正确的是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(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　　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)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725805" indent="-35750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A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．若保险丝熔断了，可以用铜丝代替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725805" indent="-35750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B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．灯泡与开关的连接符合安全用电原则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725805" indent="-35750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C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．使用试电笔辨别火线时，手指要接触笔尖金属体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725805" indent="-35750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D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．电冰箱的插头插入三孔插座时，能使电冰箱的金属外壳接地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sp>
        <p:nvSpPr>
          <p:cNvPr id="27650" name="矩形 15"/>
          <p:cNvSpPr>
            <a:spLocks noChangeArrowheads="1"/>
          </p:cNvSpPr>
          <p:nvPr/>
        </p:nvSpPr>
        <p:spPr bwMode="auto">
          <a:xfrm>
            <a:off x="539750" y="522288"/>
            <a:ext cx="6985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sz="2400" b="1" kern="0">
                <a:solidFill>
                  <a:srgbClr val="E46C0A"/>
                </a:solidFill>
                <a:latin typeface="Times New Roman" pitchFamily="18" charset="0"/>
              </a:rPr>
              <a:t>重点</a:t>
            </a:r>
            <a:r>
              <a:rPr lang="en-US" altLang="zh-CN" sz="2400" b="1" kern="0">
                <a:solidFill>
                  <a:srgbClr val="E46C0A"/>
                </a:solidFill>
                <a:latin typeface="Times New Roman" pitchFamily="18" charset="0"/>
              </a:rPr>
              <a:t>1   </a:t>
            </a:r>
            <a:r>
              <a:rPr sz="2400" b="1" kern="0">
                <a:solidFill>
                  <a:srgbClr val="E46C0A"/>
                </a:solidFill>
                <a:latin typeface="Times New Roman" pitchFamily="18" charset="0"/>
              </a:rPr>
              <a:t>家庭电路</a:t>
            </a:r>
            <a:endParaRPr sz="2400" b="1" kern="0">
              <a:solidFill>
                <a:srgbClr val="953735"/>
              </a:solidFill>
              <a:latin typeface="Times New Roman" pitchFamily="18" charset="0"/>
            </a:endParaRPr>
          </a:p>
        </p:txBody>
      </p:sp>
      <p:sp>
        <p:nvSpPr>
          <p:cNvPr id="27651" name="矩形 5"/>
          <p:cNvSpPr/>
          <p:nvPr/>
        </p:nvSpPr>
        <p:spPr>
          <a:xfrm>
            <a:off x="5173663" y="1533525"/>
            <a:ext cx="406400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lang="en-US" altLang="zh-CN" sz="2400" b="1" kern="0">
                <a:solidFill>
                  <a:srgbClr val="C00000"/>
                </a:solidFill>
                <a:latin typeface="Times New Roman" pitchFamily="18" charset="0"/>
              </a:rPr>
              <a:t>D</a:t>
            </a:r>
            <a:endParaRPr kern="0">
              <a:solidFill>
                <a:prstClr val="black"/>
              </a:solidFill>
            </a:endParaRPr>
          </a:p>
        </p:txBody>
      </p:sp>
      <p:pic>
        <p:nvPicPr>
          <p:cNvPr id="27652" name="Picture 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510213" y="604838"/>
            <a:ext cx="3454400" cy="1638300"/>
          </a:xfrm>
          <a:prstGeom prst="rect">
            <a:avLst/>
          </a:prstGeom>
          <a:noFill/>
          <a:ln>
            <a:noFill/>
            <a:miter lim="800000"/>
          </a:ln>
        </p:spPr>
      </p:pic>
    </p:spTree>
    <p:extLst>
      <p:ext uri="{BB962C8B-B14F-4D97-AF65-F5344CB8AC3E}">
        <p14:creationId xmlns:p14="http://schemas.microsoft.com/office/powerpoint/2010/main" val="41510724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矩形 3"/>
          <p:cNvSpPr>
            <a:spLocks noChangeArrowheads="1"/>
          </p:cNvSpPr>
          <p:nvPr/>
        </p:nvSpPr>
        <p:spPr bwMode="auto">
          <a:xfrm>
            <a:off x="360363" y="717550"/>
            <a:ext cx="8459788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marL="358140" indent="-358140" algn="just">
              <a:lnSpc>
                <a:spcPct val="150000"/>
              </a:lnSpc>
            </a:pP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【典例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2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】如图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2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所示，将三孔插座和灯泡、开关接入家庭电路中。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sp>
        <p:nvSpPr>
          <p:cNvPr id="28674" name="矩形 2"/>
          <p:cNvSpPr/>
          <p:nvPr/>
        </p:nvSpPr>
        <p:spPr>
          <a:xfrm>
            <a:off x="1403350" y="1779588"/>
            <a:ext cx="2351088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altLang="zh-CN" sz="2400" b="1" kern="0">
                <a:solidFill>
                  <a:srgbClr val="C00000"/>
                </a:solidFill>
                <a:latin typeface="Times New Roman" pitchFamily="18" charset="0"/>
              </a:rPr>
              <a:t>解：如图所示。</a:t>
            </a:r>
            <a:endParaRPr kern="0">
              <a:solidFill>
                <a:prstClr val="black"/>
              </a:solidFill>
            </a:endParaRPr>
          </a:p>
        </p:txBody>
      </p:sp>
      <p:pic>
        <p:nvPicPr>
          <p:cNvPr id="28675" name="Picture 7" descr="C:\Users\Administrator\Desktop\习题课件\返回框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0225" y="4146550"/>
            <a:ext cx="669925" cy="66992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28676" name="Picture 5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827588" y="1779588"/>
            <a:ext cx="3992562" cy="2247900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28677" name="Picture 6"/>
          <p:cNvPicPr>
            <a:picLocks noGrp="1"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35075" y="2282825"/>
            <a:ext cx="3192463" cy="1804988"/>
          </a:xfrm>
          <a:prstGeom prst="rect">
            <a:avLst/>
          </a:prstGeom>
          <a:noFill/>
          <a:ln>
            <a:miter lim="800000"/>
          </a:ln>
        </p:spPr>
      </p:pic>
    </p:spTree>
    <p:extLst>
      <p:ext uri="{BB962C8B-B14F-4D97-AF65-F5344CB8AC3E}">
        <p14:creationId xmlns:p14="http://schemas.microsoft.com/office/powerpoint/2010/main" val="2643961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 fill="hold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22"/>
          <p:cNvSpPr txBox="1">
            <a:spLocks noChangeArrowheads="1"/>
          </p:cNvSpPr>
          <p:nvPr/>
        </p:nvSpPr>
        <p:spPr bwMode="auto">
          <a:xfrm>
            <a:off x="488950" y="1058863"/>
            <a:ext cx="8115300" cy="334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539750" indent="-539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marL="358140" indent="-358140" algn="just">
              <a:lnSpc>
                <a:spcPct val="150000"/>
              </a:lnSpc>
            </a:pP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【典例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3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】【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2020·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福州质检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·2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分】下列做法符合安全用电要求的是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(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　　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)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725805" indent="-35750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A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．金属外壳用电器必须使用三孔插座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725805" indent="-35750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B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．使用测电笔时手不需要接触笔尾金属体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725805" indent="-35750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C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．控制灯的开关安装在零线或火线上都可以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725805" indent="-35750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D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．发现有人触电后，立即用手直接把触电人拉离电源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sp>
        <p:nvSpPr>
          <p:cNvPr id="29698" name="矩形 15"/>
          <p:cNvSpPr>
            <a:spLocks noChangeArrowheads="1"/>
          </p:cNvSpPr>
          <p:nvPr/>
        </p:nvSpPr>
        <p:spPr bwMode="auto">
          <a:xfrm>
            <a:off x="539750" y="614363"/>
            <a:ext cx="6985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sz="2400" b="1" kern="0">
                <a:solidFill>
                  <a:srgbClr val="E46C0A"/>
                </a:solidFill>
                <a:latin typeface="Times New Roman" pitchFamily="18" charset="0"/>
              </a:rPr>
              <a:t>重点</a:t>
            </a:r>
            <a:r>
              <a:rPr lang="en-US" altLang="zh-CN" sz="2400" b="1" kern="0">
                <a:solidFill>
                  <a:srgbClr val="E46C0A"/>
                </a:solidFill>
                <a:latin typeface="Times New Roman" pitchFamily="18" charset="0"/>
              </a:rPr>
              <a:t>2   </a:t>
            </a:r>
            <a:r>
              <a:rPr sz="2400" b="1" kern="0">
                <a:solidFill>
                  <a:srgbClr val="E46C0A"/>
                </a:solidFill>
                <a:latin typeface="Times New Roman" pitchFamily="18" charset="0"/>
              </a:rPr>
              <a:t>安全用电原则</a:t>
            </a:r>
          </a:p>
        </p:txBody>
      </p:sp>
      <p:sp>
        <p:nvSpPr>
          <p:cNvPr id="29699" name="矩形 6"/>
          <p:cNvSpPr>
            <a:spLocks noChangeArrowheads="1"/>
          </p:cNvSpPr>
          <p:nvPr/>
        </p:nvSpPr>
        <p:spPr bwMode="auto">
          <a:xfrm>
            <a:off x="2124075" y="1622425"/>
            <a:ext cx="4064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just">
              <a:lnSpc>
                <a:spcPct val="150000"/>
              </a:lnSpc>
            </a:pPr>
            <a:r>
              <a:rPr lang="en-US" altLang="zh-CN" sz="2400" b="1" kern="0">
                <a:solidFill>
                  <a:srgbClr val="C00000"/>
                </a:solidFill>
                <a:latin typeface="Times New Roman"/>
              </a:rPr>
              <a:t>A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pic>
        <p:nvPicPr>
          <p:cNvPr id="29700" name="Picture 7" descr="C:\Users\Administrator\Desktop\习题课件\返回框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0225" y="4146550"/>
            <a:ext cx="669925" cy="669925"/>
          </a:xfrm>
          <a:prstGeom prst="rect">
            <a:avLst/>
          </a:prstGeom>
          <a:noFill/>
          <a:ln>
            <a:noFill/>
            <a:miter lim="800000"/>
          </a:ln>
        </p:spPr>
      </p:pic>
    </p:spTree>
    <p:extLst>
      <p:ext uri="{BB962C8B-B14F-4D97-AF65-F5344CB8AC3E}">
        <p14:creationId xmlns:p14="http://schemas.microsoft.com/office/powerpoint/2010/main" val="27413132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矩形 5"/>
          <p:cNvSpPr>
            <a:spLocks noChangeArrowheads="1"/>
          </p:cNvSpPr>
          <p:nvPr/>
        </p:nvSpPr>
        <p:spPr bwMode="auto">
          <a:xfrm>
            <a:off x="565150" y="1131888"/>
            <a:ext cx="8023225" cy="279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marL="358140" indent="-358140" algn="just">
              <a:lnSpc>
                <a:spcPct val="150000"/>
              </a:lnSpc>
            </a:pP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【典例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4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】【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2020·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三明模拟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·2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分】如图所示，电灯突然熄灭，用测电笔分别测</a:t>
            </a:r>
            <a:r>
              <a:rPr lang="en-US" altLang="zh-CN" sz="2400" b="1" i="1" kern="0">
                <a:solidFill>
                  <a:prstClr val="black"/>
                </a:solidFill>
                <a:latin typeface="Times New Roman"/>
              </a:rPr>
              <a:t>c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点和</a:t>
            </a:r>
            <a:r>
              <a:rPr lang="en-US" altLang="zh-CN" sz="2400" b="1" i="1" kern="0">
                <a:solidFill>
                  <a:prstClr val="black"/>
                </a:solidFill>
                <a:latin typeface="Times New Roman"/>
              </a:rPr>
              <a:t>d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点，氖管都发光。据此，你推断电路的故障可能出现在哪里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(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　　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)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357505" indent="-190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A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</a:t>
            </a:r>
            <a:r>
              <a:rPr lang="en-US" altLang="zh-CN" sz="2400" b="1" i="1" kern="0">
                <a:solidFill>
                  <a:prstClr val="black"/>
                </a:solidFill>
                <a:latin typeface="Times New Roman"/>
              </a:rPr>
              <a:t>ab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间断路　　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B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</a:t>
            </a:r>
            <a:r>
              <a:rPr lang="en-US" altLang="zh-CN" sz="2400" b="1" i="1" kern="0">
                <a:solidFill>
                  <a:prstClr val="black"/>
                </a:solidFill>
                <a:latin typeface="Times New Roman"/>
              </a:rPr>
              <a:t>bc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间断路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357505" indent="-190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C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</a:t>
            </a:r>
            <a:r>
              <a:rPr lang="en-US" altLang="zh-CN" sz="2400" b="1" i="1" kern="0">
                <a:solidFill>
                  <a:prstClr val="black"/>
                </a:solidFill>
                <a:latin typeface="Times New Roman"/>
              </a:rPr>
              <a:t>cd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间断路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  	D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</a:t>
            </a:r>
            <a:r>
              <a:rPr lang="en-US" altLang="zh-CN" sz="2400" b="1" i="1" kern="0">
                <a:solidFill>
                  <a:prstClr val="black"/>
                </a:solidFill>
                <a:latin typeface="Times New Roman"/>
              </a:rPr>
              <a:t>ef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间断路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sp>
        <p:nvSpPr>
          <p:cNvPr id="30722" name="矩形 15"/>
          <p:cNvSpPr>
            <a:spLocks noChangeArrowheads="1"/>
          </p:cNvSpPr>
          <p:nvPr/>
        </p:nvSpPr>
        <p:spPr bwMode="auto">
          <a:xfrm>
            <a:off x="539750" y="741363"/>
            <a:ext cx="6985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sz="2400" b="1" kern="0">
                <a:solidFill>
                  <a:srgbClr val="E46C0A"/>
                </a:solidFill>
                <a:latin typeface="Times New Roman" pitchFamily="18" charset="0"/>
              </a:rPr>
              <a:t>重点</a:t>
            </a:r>
            <a:r>
              <a:rPr lang="en-US" altLang="zh-CN" sz="2400" b="1" kern="0">
                <a:solidFill>
                  <a:srgbClr val="E46C0A"/>
                </a:solidFill>
                <a:latin typeface="Times New Roman" pitchFamily="18" charset="0"/>
              </a:rPr>
              <a:t>3   </a:t>
            </a:r>
            <a:r>
              <a:rPr sz="2400" b="1" kern="0">
                <a:solidFill>
                  <a:srgbClr val="E46C0A"/>
                </a:solidFill>
                <a:latin typeface="Times New Roman" pitchFamily="18" charset="0"/>
              </a:rPr>
              <a:t>家庭电路故障分析</a:t>
            </a:r>
            <a:endParaRPr sz="2400" b="1" kern="0">
              <a:solidFill>
                <a:srgbClr val="953735"/>
              </a:solidFill>
              <a:latin typeface="Times New Roman" pitchFamily="18" charset="0"/>
            </a:endParaRPr>
          </a:p>
        </p:txBody>
      </p:sp>
      <p:pic>
        <p:nvPicPr>
          <p:cNvPr id="30723" name="Picture 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173788" y="2371725"/>
            <a:ext cx="2719387" cy="2022475"/>
          </a:xfrm>
          <a:prstGeom prst="rect">
            <a:avLst/>
          </a:prstGeom>
          <a:noFill/>
          <a:ln>
            <a:noFill/>
            <a:miter lim="800000"/>
          </a:ln>
        </p:spPr>
      </p:pic>
    </p:spTree>
    <p:extLst>
      <p:ext uri="{BB962C8B-B14F-4D97-AF65-F5344CB8AC3E}">
        <p14:creationId xmlns:p14="http://schemas.microsoft.com/office/powerpoint/2010/main" val="1902700126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矩形 7"/>
          <p:cNvSpPr/>
          <p:nvPr/>
        </p:nvSpPr>
        <p:spPr>
          <a:xfrm>
            <a:off x="755650" y="773113"/>
            <a:ext cx="7777163" cy="28622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>
              <a:lnSpc>
                <a:spcPct val="150000"/>
              </a:lnSpc>
            </a:pPr>
            <a:r>
              <a:rPr lang="en-US" altLang="zh-CN" sz="2400" b="1" kern="0">
                <a:solidFill>
                  <a:srgbClr val="00B050"/>
                </a:solidFill>
                <a:latin typeface="Times New Roman" pitchFamily="18" charset="0"/>
              </a:rPr>
              <a:t>【</a:t>
            </a:r>
            <a:r>
              <a:rPr sz="2400" b="1" kern="0">
                <a:solidFill>
                  <a:srgbClr val="00B050"/>
                </a:solidFill>
                <a:latin typeface="Times New Roman" pitchFamily="18" charset="0"/>
              </a:rPr>
              <a:t>方法点拨</a:t>
            </a:r>
            <a:r>
              <a:rPr lang="en-US" altLang="zh-CN" sz="2400" b="1" kern="0">
                <a:solidFill>
                  <a:srgbClr val="00B050"/>
                </a:solidFill>
                <a:latin typeface="Times New Roman" pitchFamily="18" charset="0"/>
              </a:rPr>
              <a:t>】</a:t>
            </a:r>
            <a:r>
              <a:rPr sz="2400" b="1" kern="0">
                <a:solidFill>
                  <a:srgbClr val="C00000"/>
                </a:solidFill>
                <a:latin typeface="Times New Roman" pitchFamily="18" charset="0"/>
              </a:rPr>
              <a:t>家庭电路中开路故障一般有两种情况： </a:t>
            </a:r>
            <a:endParaRPr lang="en-US" altLang="zh-CN" sz="2400" b="1" kern="0">
              <a:solidFill>
                <a:srgbClr val="C00000"/>
              </a:solidFill>
              <a:latin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kern="0">
                <a:solidFill>
                  <a:srgbClr val="C00000"/>
                </a:solidFill>
                <a:latin typeface="Times New Roman" pitchFamily="18" charset="0"/>
              </a:rPr>
              <a:t>1. </a:t>
            </a:r>
            <a:r>
              <a:rPr sz="2400" b="1" kern="0">
                <a:solidFill>
                  <a:srgbClr val="C00000"/>
                </a:solidFill>
                <a:latin typeface="Times New Roman" pitchFamily="18" charset="0"/>
              </a:rPr>
              <a:t>如果是火线开路或灯丝断了，则断路位置与火线之间能使测电笔氖管发光，开路位置与零线之间不能使测电笔氖管发光。</a:t>
            </a:r>
            <a:r>
              <a:rPr lang="en-US" altLang="zh-CN" sz="2400" b="1" kern="0">
                <a:solidFill>
                  <a:srgbClr val="C00000"/>
                </a:solidFill>
                <a:latin typeface="Times New Roman" pitchFamily="18" charset="0"/>
              </a:rPr>
              <a:t>2. </a:t>
            </a:r>
            <a:r>
              <a:rPr sz="2400" b="1" kern="0">
                <a:solidFill>
                  <a:srgbClr val="C00000"/>
                </a:solidFill>
                <a:latin typeface="Times New Roman" pitchFamily="18" charset="0"/>
              </a:rPr>
              <a:t>如果是进户零线断了，则闭合某一支路，用电器不工作，测电笔接触火线和零线时氖管都发光。</a:t>
            </a:r>
            <a:endParaRPr sz="2400" b="1" kern="0">
              <a:solidFill>
                <a:srgbClr val="C00000"/>
              </a:solidFill>
              <a:latin typeface="Times New Roman" pitchFamily="18" charset="0"/>
              <a:ea typeface="Times New Roman" pitchFamily="18" charset="0"/>
            </a:endParaRPr>
          </a:p>
        </p:txBody>
      </p:sp>
      <p:pic>
        <p:nvPicPr>
          <p:cNvPr id="31746" name="Picture 7" descr="C:\Users\Administrator\Desktop\习题课件\返回框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0225" y="4146550"/>
            <a:ext cx="669925" cy="669925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31747" name="矩形 9"/>
          <p:cNvSpPr/>
          <p:nvPr/>
        </p:nvSpPr>
        <p:spPr>
          <a:xfrm>
            <a:off x="755650" y="3651250"/>
            <a:ext cx="7777163" cy="5762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>
              <a:lnSpc>
                <a:spcPct val="150000"/>
              </a:lnSpc>
            </a:pPr>
            <a:r>
              <a:rPr lang="en-US" altLang="zh-CN" sz="2400" b="1" kern="0">
                <a:solidFill>
                  <a:srgbClr val="00B050"/>
                </a:solidFill>
                <a:latin typeface="Times New Roman" pitchFamily="18" charset="0"/>
              </a:rPr>
              <a:t>【</a:t>
            </a:r>
            <a:r>
              <a:rPr sz="2400" b="1" kern="0">
                <a:solidFill>
                  <a:srgbClr val="00B050"/>
                </a:solidFill>
                <a:latin typeface="Times New Roman" pitchFamily="18" charset="0"/>
              </a:rPr>
              <a:t>答案</a:t>
            </a:r>
            <a:r>
              <a:rPr lang="en-US" altLang="zh-CN" sz="2400" b="1" kern="0">
                <a:solidFill>
                  <a:srgbClr val="00B050"/>
                </a:solidFill>
                <a:latin typeface="Times New Roman" pitchFamily="18" charset="0"/>
              </a:rPr>
              <a:t>】</a:t>
            </a:r>
            <a:r>
              <a:rPr lang="en-US" altLang="zh-CN" sz="2400" b="1" kern="0">
                <a:solidFill>
                  <a:srgbClr val="C00000"/>
                </a:solidFill>
                <a:latin typeface="Times New Roman" pitchFamily="18" charset="0"/>
              </a:rPr>
              <a:t>D</a:t>
            </a:r>
            <a:endParaRPr sz="2400" b="1" kern="0">
              <a:solidFill>
                <a:srgbClr val="C00000"/>
              </a:solidFill>
              <a:latin typeface="Times New Roman" pitchFamily="18" charset="0"/>
              <a:ea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33912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317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 fill="hold"/>
                                        <p:tgtEl>
                                          <p:spTgt spid="317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  <p:cond evt="onBegin" delay="0">
                          <p:tn val="10"/>
                        </p:cond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69" name="组合 27"/>
          <p:cNvGrpSpPr/>
          <p:nvPr/>
        </p:nvGrpSpPr>
        <p:grpSpPr>
          <a:xfrm>
            <a:off x="2425700" y="269875"/>
            <a:ext cx="4449763" cy="2085975"/>
            <a:chOff x="2000534" y="2474331"/>
            <a:chExt cx="5723839" cy="2584754"/>
          </a:xfrm>
        </p:grpSpPr>
        <p:grpSp>
          <p:nvGrpSpPr>
            <p:cNvPr id="32770" name="组合 31"/>
            <p:cNvGrpSpPr>
              <a:grpSpLocks noGrp="1" noChangeAspect="1"/>
            </p:cNvGrpSpPr>
            <p:nvPr/>
          </p:nvGrpSpPr>
          <p:grpSpPr>
            <a:xfrm>
              <a:off x="1684793" y="2368687"/>
              <a:ext cx="2695413" cy="2568248"/>
              <a:chOff x="3295850" y="1895995"/>
              <a:chExt cx="3725149" cy="4660916"/>
            </a:xfrm>
          </p:grpSpPr>
        </p:grpSp>
        <p:sp>
          <p:nvSpPr>
            <p:cNvPr id="32771" name="圆角矩形 29"/>
            <p:cNvSpPr/>
            <p:nvPr/>
          </p:nvSpPr>
          <p:spPr>
            <a:xfrm>
              <a:off x="3465772" y="2871970"/>
              <a:ext cx="4147968" cy="994810"/>
            </a:xfrm>
            <a:prstGeom prst="roundRect">
              <a:avLst>
                <a:gd name="adj" fmla="val 9976"/>
              </a:avLst>
            </a:prstGeom>
            <a:solidFill>
              <a:srgbClr val="01ACBE"/>
            </a:solidFill>
            <a:ln w="25400">
              <a:gradFill flip="none" rotWithShape="1">
                <a:gsLst>
                  <a:gs pos="88000">
                    <a:schemeClr val="bg1"/>
                  </a:gs>
                  <a:gs pos="0">
                    <a:schemeClr val="bg1">
                      <a:lumMod val="75000"/>
                    </a:schemeClr>
                  </a:gs>
                  <a:gs pos="71000">
                    <a:schemeClr val="bg1">
                      <a:lumMod val="85000"/>
                    </a:schemeClr>
                  </a:gs>
                  <a:gs pos="55000">
                    <a:schemeClr val="bg1"/>
                  </a:gs>
                  <a:gs pos="37000">
                    <a:schemeClr val="bg1">
                      <a:lumMod val="85000"/>
                    </a:schemeClr>
                  </a:gs>
                  <a:gs pos="2200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1200000" scaled="0"/>
              </a:gradFill>
            </a:ln>
            <a:effectLst>
              <a:outerShdw blurRad="101600" dist="508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015" b="1">
                <a:solidFill>
                  <a:prstClr val="white"/>
                </a:solidFill>
              </a:endParaRPr>
            </a:p>
          </p:txBody>
        </p:sp>
        <p:grpSp>
          <p:nvGrpSpPr>
            <p:cNvPr id="32772" name="组合 33"/>
            <p:cNvGrpSpPr/>
            <p:nvPr/>
          </p:nvGrpSpPr>
          <p:grpSpPr>
            <a:xfrm>
              <a:off x="3616363" y="3263182"/>
              <a:ext cx="118508" cy="118509"/>
              <a:chOff x="4486616" y="3001075"/>
              <a:chExt cx="274695" cy="274699"/>
            </a:xfrm>
          </p:grpSpPr>
          <p:sp>
            <p:nvSpPr>
              <p:cNvPr id="32773" name="椭圆 46"/>
              <p:cNvSpPr/>
              <p:nvPr/>
            </p:nvSpPr>
            <p:spPr>
              <a:xfrm rot="16200000">
                <a:off x="4485761" y="3000483"/>
                <a:ext cx="273579" cy="274534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7000">
                    <a:srgbClr val="A6A6A6"/>
                  </a:gs>
                  <a:gs pos="35001">
                    <a:srgbClr val="F2F2F2"/>
                  </a:gs>
                  <a:gs pos="55000">
                    <a:srgbClr val="A6A6A6"/>
                  </a:gs>
                  <a:gs pos="75000">
                    <a:srgbClr val="F2F2F2"/>
                  </a:gs>
                  <a:gs pos="100000">
                    <a:srgbClr val="A6A6A6"/>
                  </a:gs>
                </a:gsLst>
                <a:lin ang="2700000" scaled="1"/>
              </a:gradFill>
              <a:ln w="25400">
                <a:noFill/>
                <a:miter lim="800000"/>
              </a:ln>
              <a:effectLst>
                <a:outerShdw blurRad="12700" dist="12700" dir="2700000" algn="tl">
                  <a:srgbClr val="000000">
                    <a:alpha val="39999"/>
                  </a:srgbClr>
                </a:outerShdw>
              </a:effectLst>
            </p:spPr>
            <p:txBody>
              <a:bodyPr anchor="ctr" anchorCtr="0"/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</a:lstStyle>
              <a:p>
                <a:pPr algn="ctr"/>
                <a:endParaRPr sz="1000" b="1" ker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2774" name="椭圆 47"/>
              <p:cNvSpPr/>
              <p:nvPr/>
            </p:nvSpPr>
            <p:spPr>
              <a:xfrm>
                <a:off x="4390939" y="2764996"/>
                <a:ext cx="448668" cy="495325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015" b="1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2775" name="组合 34"/>
            <p:cNvGrpSpPr/>
            <p:nvPr/>
          </p:nvGrpSpPr>
          <p:grpSpPr>
            <a:xfrm>
              <a:off x="3316858" y="3263182"/>
              <a:ext cx="118508" cy="118509"/>
              <a:chOff x="4486616" y="3001075"/>
              <a:chExt cx="274695" cy="274699"/>
            </a:xfrm>
          </p:grpSpPr>
          <p:sp>
            <p:nvSpPr>
              <p:cNvPr id="32776" name="椭圆 44"/>
              <p:cNvSpPr/>
              <p:nvPr/>
            </p:nvSpPr>
            <p:spPr>
              <a:xfrm rot="16200000">
                <a:off x="4488931" y="3000483"/>
                <a:ext cx="273579" cy="274534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7000">
                    <a:srgbClr val="A6A6A6"/>
                  </a:gs>
                  <a:gs pos="35001">
                    <a:srgbClr val="F2F2F2"/>
                  </a:gs>
                  <a:gs pos="55000">
                    <a:srgbClr val="A6A6A6"/>
                  </a:gs>
                  <a:gs pos="75000">
                    <a:srgbClr val="F2F2F2"/>
                  </a:gs>
                  <a:gs pos="100000">
                    <a:srgbClr val="A6A6A6"/>
                  </a:gs>
                </a:gsLst>
                <a:lin ang="2700000" scaled="1"/>
              </a:gradFill>
              <a:ln w="25400">
                <a:noFill/>
                <a:miter lim="800000"/>
              </a:ln>
              <a:effectLst>
                <a:outerShdw blurRad="12700" dist="12700" dir="2700000" algn="tl">
                  <a:srgbClr val="000000">
                    <a:alpha val="39999"/>
                  </a:srgbClr>
                </a:outerShdw>
              </a:effectLst>
            </p:spPr>
            <p:txBody>
              <a:bodyPr anchor="ctr" anchorCtr="0"/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</a:lstStyle>
              <a:p>
                <a:pPr algn="ctr"/>
                <a:endParaRPr sz="1000" b="1" ker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2777" name="椭圆 45"/>
              <p:cNvSpPr/>
              <p:nvPr/>
            </p:nvSpPr>
            <p:spPr>
              <a:xfrm>
                <a:off x="4390939" y="2764996"/>
                <a:ext cx="448668" cy="495325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015" b="1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2778" name="组合 35"/>
            <p:cNvGrpSpPr>
              <a:grpSpLocks noGrp="1" noChangeAspect="1"/>
            </p:cNvGrpSpPr>
            <p:nvPr/>
          </p:nvGrpSpPr>
          <p:grpSpPr>
            <a:xfrm>
              <a:off x="3346774" y="3147881"/>
              <a:ext cx="361523" cy="227756"/>
              <a:chOff x="4312849" y="3104300"/>
              <a:chExt cx="384317" cy="61430"/>
            </a:xfrm>
          </p:grpSpPr>
        </p:grpSp>
        <p:grpSp>
          <p:nvGrpSpPr>
            <p:cNvPr id="32779" name="组合 36"/>
            <p:cNvGrpSpPr/>
            <p:nvPr/>
          </p:nvGrpSpPr>
          <p:grpSpPr>
            <a:xfrm>
              <a:off x="3731804" y="3056740"/>
              <a:ext cx="674163" cy="552077"/>
              <a:chOff x="4777361" y="2784157"/>
              <a:chExt cx="898883" cy="736101"/>
            </a:xfrm>
          </p:grpSpPr>
          <p:sp>
            <p:nvSpPr>
              <p:cNvPr id="32780" name="椭圆 40"/>
              <p:cNvSpPr/>
              <p:nvPr/>
            </p:nvSpPr>
            <p:spPr>
              <a:xfrm>
                <a:off x="4881330" y="2783955"/>
                <a:ext cx="735134" cy="73700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/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</a:lstStyle>
              <a:p>
                <a:pPr algn="ctr"/>
                <a:endParaRPr sz="1000" b="1" ker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2781" name="文本框 41"/>
              <p:cNvSpPr/>
              <p:nvPr/>
            </p:nvSpPr>
            <p:spPr>
              <a:xfrm>
                <a:off x="4777361" y="2821067"/>
                <a:ext cx="898883" cy="690947"/>
              </a:xfrm>
              <a:prstGeom prst="rect">
                <a:avLst/>
              </a:prstGeom>
              <a:noFill/>
              <a:ln>
                <a:noFill/>
                <a:miter lim="800000"/>
              </a:ln>
            </p:spPr>
            <p:txBody>
              <a:bodyPr anchor="t" anchorCtr="0">
                <a:spAutoFit/>
              </a:bodyPr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</a:lstStyle>
              <a:p>
                <a:pPr algn="ctr"/>
                <a:r>
                  <a:rPr lang="en-US" altLang="zh-CN" sz="2100" b="1" kern="0">
                    <a:solidFill>
                      <a:srgbClr val="01ACBE"/>
                    </a:solidFill>
                    <a:latin typeface="Impact" pitchFamily="34" charset="0"/>
                  </a:rPr>
                  <a:t>03</a:t>
                </a:r>
                <a:endParaRPr sz="2100" b="1" kern="0">
                  <a:solidFill>
                    <a:srgbClr val="01ACBE"/>
                  </a:solidFill>
                  <a:latin typeface="Impact" panose="020B0806030902050204" pitchFamily="34" charset="0"/>
                </a:endParaRPr>
              </a:p>
            </p:txBody>
          </p:sp>
        </p:grpSp>
        <p:grpSp>
          <p:nvGrpSpPr>
            <p:cNvPr id="32782" name="组合 34"/>
            <p:cNvGrpSpPr>
              <a:grpSpLocks noGrp="1" noChangeAspect="1"/>
            </p:cNvGrpSpPr>
            <p:nvPr/>
          </p:nvGrpSpPr>
          <p:grpSpPr>
            <a:xfrm>
              <a:off x="2434145" y="3056739"/>
              <a:ext cx="623455" cy="497016"/>
              <a:chOff x="9404083" y="1238855"/>
              <a:chExt cx="801342" cy="665020"/>
            </a:xfrm>
          </p:grpSpPr>
        </p:grpSp>
        <p:sp>
          <p:nvSpPr>
            <p:cNvPr id="32783" name="文本框 47"/>
            <p:cNvSpPr/>
            <p:nvPr/>
          </p:nvSpPr>
          <p:spPr>
            <a:xfrm>
              <a:off x="4051919" y="3037104"/>
              <a:ext cx="3672454" cy="572054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anchor="t" anchorCtr="0">
              <a:spAutoFit/>
            </a:bodyPr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</a:lstStyle>
            <a:p>
              <a:pPr algn="ctr"/>
              <a:r>
                <a:rPr sz="2400" b="1" kern="0">
                  <a:solidFill>
                    <a:prstClr val="white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福建</a:t>
              </a:r>
              <a:r>
                <a:rPr lang="en-US" altLang="zh-CN" sz="2400" b="1" kern="0">
                  <a:solidFill>
                    <a:prstClr val="white"/>
                  </a:solidFill>
                  <a:latin typeface="黑体" pitchFamily="49" charset="-122"/>
                  <a:ea typeface="黑体" pitchFamily="49" charset="-122"/>
                </a:rPr>
                <a:t>4</a:t>
              </a:r>
              <a:r>
                <a:rPr sz="2400" b="1" kern="0">
                  <a:solidFill>
                    <a:prstClr val="white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年中考聚焦</a:t>
              </a:r>
            </a:p>
          </p:txBody>
        </p:sp>
      </p:grpSp>
      <p:grpSp>
        <p:nvGrpSpPr>
          <p:cNvPr id="32784" name="组合 1"/>
          <p:cNvGrpSpPr/>
          <p:nvPr/>
        </p:nvGrpSpPr>
        <p:grpSpPr>
          <a:xfrm>
            <a:off x="1592263" y="1924050"/>
            <a:ext cx="542925" cy="547688"/>
            <a:chOff x="1153731" y="1592014"/>
            <a:chExt cx="543166" cy="547688"/>
          </a:xfrm>
        </p:grpSpPr>
        <p:pic>
          <p:nvPicPr>
            <p:cNvPr id="32785" name="Picture 2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153731" y="1592014"/>
              <a:ext cx="543166" cy="547688"/>
            </a:xfrm>
            <a:prstGeom prst="rect">
              <a:avLst/>
            </a:prstGeom>
            <a:noFill/>
            <a:ln>
              <a:noFill/>
              <a:miter lim="800000"/>
            </a:ln>
          </p:spPr>
        </p:pic>
        <p:sp>
          <p:nvSpPr>
            <p:cNvPr id="32786" name="矩形 53">
              <a:hlinkClick r:id="rId2" action="ppaction://hlinksldjump"/>
            </p:cNvPr>
            <p:cNvSpPr/>
            <p:nvPr/>
          </p:nvSpPr>
          <p:spPr>
            <a:xfrm>
              <a:off x="1258553" y="1642814"/>
              <a:ext cx="387522" cy="461963"/>
            </a:xfrm>
            <a:prstGeom prst="rect">
              <a:avLst/>
            </a:prstGeom>
            <a:noFill/>
            <a:ln>
              <a:noFill/>
            </a:ln>
          </p:spPr>
          <p:txBody>
            <a:bodyPr anchor="t" anchorCtr="0">
              <a:spAutoFit/>
            </a:bodyPr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</a:lstStyle>
            <a:p>
              <a:pPr algn="just"/>
              <a:r>
                <a:rPr lang="en-US" altLang="zh-CN" sz="2400" b="1" kern="0">
                  <a:solidFill>
                    <a:prstClr val="black"/>
                  </a:solidFill>
                  <a:latin typeface="Times New Roman"/>
                </a:rPr>
                <a:t>1</a:t>
              </a:r>
              <a:endParaRPr altLang="zh-CN" sz="1000" kern="0">
                <a:solidFill>
                  <a:prstClr val="black"/>
                </a:solidFill>
                <a:latin typeface="宋体" pitchFamily="2" charset="-122"/>
              </a:endParaRPr>
            </a:p>
          </p:txBody>
        </p:sp>
      </p:grpSp>
      <p:grpSp>
        <p:nvGrpSpPr>
          <p:cNvPr id="32787" name="组合 1"/>
          <p:cNvGrpSpPr/>
          <p:nvPr/>
        </p:nvGrpSpPr>
        <p:grpSpPr>
          <a:xfrm>
            <a:off x="2843213" y="1924050"/>
            <a:ext cx="542925" cy="547688"/>
            <a:chOff x="1153731" y="1592014"/>
            <a:chExt cx="543166" cy="547688"/>
          </a:xfrm>
        </p:grpSpPr>
        <p:pic>
          <p:nvPicPr>
            <p:cNvPr id="32788" name="Picture 2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153731" y="1592014"/>
              <a:ext cx="543166" cy="547688"/>
            </a:xfrm>
            <a:prstGeom prst="rect">
              <a:avLst/>
            </a:prstGeom>
            <a:noFill/>
            <a:ln>
              <a:noFill/>
              <a:miter lim="800000"/>
            </a:ln>
          </p:spPr>
        </p:pic>
        <p:sp>
          <p:nvSpPr>
            <p:cNvPr id="32789" name="矩形 32">
              <a:hlinkClick r:id="rId4" action="ppaction://hlinksldjump"/>
            </p:cNvPr>
            <p:cNvSpPr/>
            <p:nvPr/>
          </p:nvSpPr>
          <p:spPr>
            <a:xfrm>
              <a:off x="1258553" y="1642814"/>
              <a:ext cx="387522" cy="461963"/>
            </a:xfrm>
            <a:prstGeom prst="rect">
              <a:avLst/>
            </a:prstGeom>
            <a:noFill/>
            <a:ln>
              <a:noFill/>
            </a:ln>
          </p:spPr>
          <p:txBody>
            <a:bodyPr anchor="t" anchorCtr="0">
              <a:spAutoFit/>
            </a:bodyPr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</a:lstStyle>
            <a:p>
              <a:pPr algn="just"/>
              <a:r>
                <a:rPr lang="en-US" altLang="zh-CN" sz="2400" b="1" kern="0">
                  <a:solidFill>
                    <a:prstClr val="black"/>
                  </a:solidFill>
                  <a:latin typeface="Times New Roman"/>
                </a:rPr>
                <a:t>2</a:t>
              </a:r>
              <a:endParaRPr altLang="zh-CN" sz="1000" kern="0">
                <a:solidFill>
                  <a:prstClr val="black"/>
                </a:solidFill>
                <a:latin typeface="宋体" pitchFamily="2" charset="-122"/>
              </a:endParaRPr>
            </a:p>
          </p:txBody>
        </p:sp>
      </p:grpSp>
      <p:grpSp>
        <p:nvGrpSpPr>
          <p:cNvPr id="32790" name="组合 1"/>
          <p:cNvGrpSpPr/>
          <p:nvPr/>
        </p:nvGrpSpPr>
        <p:grpSpPr>
          <a:xfrm>
            <a:off x="4275138" y="1924050"/>
            <a:ext cx="542925" cy="547688"/>
            <a:chOff x="1153731" y="1592014"/>
            <a:chExt cx="543166" cy="547688"/>
          </a:xfrm>
        </p:grpSpPr>
        <p:pic>
          <p:nvPicPr>
            <p:cNvPr id="32791" name="Picture 2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153731" y="1592014"/>
              <a:ext cx="543166" cy="547688"/>
            </a:xfrm>
            <a:prstGeom prst="rect">
              <a:avLst/>
            </a:prstGeom>
            <a:noFill/>
            <a:ln>
              <a:noFill/>
              <a:miter lim="800000"/>
            </a:ln>
          </p:spPr>
        </p:pic>
        <p:sp>
          <p:nvSpPr>
            <p:cNvPr id="32792" name="矩形 41">
              <a:hlinkClick r:id="rId5" action="ppaction://hlinksldjump"/>
            </p:cNvPr>
            <p:cNvSpPr/>
            <p:nvPr/>
          </p:nvSpPr>
          <p:spPr>
            <a:xfrm>
              <a:off x="1258553" y="1642814"/>
              <a:ext cx="387522" cy="461963"/>
            </a:xfrm>
            <a:prstGeom prst="rect">
              <a:avLst/>
            </a:prstGeom>
            <a:noFill/>
            <a:ln>
              <a:noFill/>
            </a:ln>
          </p:spPr>
          <p:txBody>
            <a:bodyPr anchor="t" anchorCtr="0">
              <a:spAutoFit/>
            </a:bodyPr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</a:lstStyle>
            <a:p>
              <a:pPr algn="just"/>
              <a:r>
                <a:rPr lang="en-US" altLang="zh-CN" sz="2400" b="1" kern="0">
                  <a:solidFill>
                    <a:prstClr val="black"/>
                  </a:solidFill>
                  <a:latin typeface="Times New Roman"/>
                </a:rPr>
                <a:t>3</a:t>
              </a:r>
              <a:endParaRPr altLang="zh-CN" sz="1000" kern="0">
                <a:solidFill>
                  <a:prstClr val="black"/>
                </a:solidFill>
                <a:latin typeface="宋体" pitchFamily="2" charset="-122"/>
              </a:endParaRPr>
            </a:p>
          </p:txBody>
        </p:sp>
      </p:grpSp>
      <p:pic>
        <p:nvPicPr>
          <p:cNvPr id="32793" name="Picture 7" descr="C:\Users\Administrator\Desktop\习题课件\返回框.pn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299450" y="4133850"/>
            <a:ext cx="669925" cy="669925"/>
          </a:xfrm>
          <a:prstGeom prst="rect">
            <a:avLst/>
          </a:prstGeom>
          <a:noFill/>
          <a:ln>
            <a:noFill/>
            <a:miter lim="800000"/>
          </a:ln>
        </p:spPr>
      </p:pic>
      <p:grpSp>
        <p:nvGrpSpPr>
          <p:cNvPr id="32794" name="组合 1"/>
          <p:cNvGrpSpPr/>
          <p:nvPr/>
        </p:nvGrpSpPr>
        <p:grpSpPr>
          <a:xfrm>
            <a:off x="5730875" y="1924050"/>
            <a:ext cx="542925" cy="547688"/>
            <a:chOff x="1153731" y="1592014"/>
            <a:chExt cx="543166" cy="547688"/>
          </a:xfrm>
        </p:grpSpPr>
        <p:pic>
          <p:nvPicPr>
            <p:cNvPr id="32795" name="Picture 2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153731" y="1592014"/>
              <a:ext cx="543166" cy="547688"/>
            </a:xfrm>
            <a:prstGeom prst="rect">
              <a:avLst/>
            </a:prstGeom>
            <a:noFill/>
            <a:ln>
              <a:noFill/>
              <a:miter lim="800000"/>
            </a:ln>
          </p:spPr>
        </p:pic>
        <p:sp>
          <p:nvSpPr>
            <p:cNvPr id="32796" name="矩形 55">
              <a:hlinkClick r:id="rId8" action="ppaction://hlinksldjump"/>
            </p:cNvPr>
            <p:cNvSpPr/>
            <p:nvPr/>
          </p:nvSpPr>
          <p:spPr>
            <a:xfrm>
              <a:off x="1258553" y="1642814"/>
              <a:ext cx="387522" cy="461963"/>
            </a:xfrm>
            <a:prstGeom prst="rect">
              <a:avLst/>
            </a:prstGeom>
            <a:noFill/>
            <a:ln>
              <a:noFill/>
            </a:ln>
          </p:spPr>
          <p:txBody>
            <a:bodyPr anchor="t" anchorCtr="0">
              <a:spAutoFit/>
            </a:bodyPr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</a:lstStyle>
            <a:p>
              <a:pPr algn="just"/>
              <a:r>
                <a:rPr lang="en-US" altLang="zh-CN" sz="2400" b="1" kern="0">
                  <a:solidFill>
                    <a:prstClr val="black"/>
                  </a:solidFill>
                  <a:latin typeface="Times New Roman"/>
                </a:rPr>
                <a:t>4</a:t>
              </a:r>
              <a:endParaRPr altLang="zh-CN" sz="1000" kern="0">
                <a:solidFill>
                  <a:prstClr val="black"/>
                </a:solidFill>
                <a:latin typeface="宋体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9776610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1" name="组合 56"/>
          <p:cNvGrpSpPr/>
          <p:nvPr/>
        </p:nvGrpSpPr>
        <p:grpSpPr>
          <a:xfrm>
            <a:off x="3568700" y="-561975"/>
            <a:ext cx="1755775" cy="1755775"/>
            <a:chOff x="2894659" y="1465288"/>
            <a:chExt cx="1727827" cy="1727827"/>
          </a:xfrm>
        </p:grpSpPr>
        <p:grpSp>
          <p:nvGrpSpPr>
            <p:cNvPr id="5122" name="组合 57"/>
            <p:cNvGrpSpPr>
              <a:grpSpLocks noGrp="1" noChangeAspect="1"/>
            </p:cNvGrpSpPr>
            <p:nvPr/>
          </p:nvGrpSpPr>
          <p:grpSpPr>
            <a:xfrm>
              <a:off x="2804310" y="1456286"/>
              <a:ext cx="1856504" cy="1856409"/>
              <a:chOff x="1827622" y="1343919"/>
              <a:chExt cx="2304000" cy="2304000"/>
            </a:xfrm>
          </p:grpSpPr>
        </p:grpSp>
        <p:sp>
          <p:nvSpPr>
            <p:cNvPr id="5123" name="流程图: 联系 32"/>
            <p:cNvSpPr/>
            <p:nvPr/>
          </p:nvSpPr>
          <p:spPr>
            <a:xfrm>
              <a:off x="2894659" y="1465288"/>
              <a:ext cx="1727827" cy="1727827"/>
            </a:xfrm>
            <a:prstGeom prst="flowChartConnector">
              <a:avLst/>
            </a:prstGeom>
            <a:noFill/>
            <a:ln w="3175">
              <a:solidFill>
                <a:srgbClr val="00B7CA"/>
              </a:solidFill>
              <a:round/>
            </a:ln>
          </p:spPr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</a:lstStyle>
            <a:p>
              <a:pPr algn="ctr"/>
              <a:endParaRPr b="1" kern="0">
                <a:solidFill>
                  <a:srgbClr val="FFFFFF"/>
                </a:solidFill>
              </a:endParaRPr>
            </a:p>
          </p:txBody>
        </p:sp>
      </p:grpSp>
      <p:pic>
        <p:nvPicPr>
          <p:cNvPr id="5124" name="组合 6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8025" y="666750"/>
            <a:ext cx="658813" cy="660400"/>
          </a:xfrm>
          <a:prstGeom prst="rect">
            <a:avLst/>
          </a:prstGeom>
          <a:noFill/>
          <a:ln>
            <a:miter lim="800000"/>
          </a:ln>
        </p:spPr>
      </p:pic>
      <p:pic>
        <p:nvPicPr>
          <p:cNvPr id="5125" name="组合 64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9813" y="325438"/>
            <a:ext cx="658812" cy="658812"/>
          </a:xfrm>
          <a:prstGeom prst="rect">
            <a:avLst/>
          </a:prstGeom>
          <a:noFill/>
          <a:ln>
            <a:miter lim="800000"/>
          </a:ln>
        </p:spPr>
      </p:pic>
      <p:pic>
        <p:nvPicPr>
          <p:cNvPr id="5126" name="组合 67"/>
          <p:cNvPicPr>
            <a:picLocks noGrp="1"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83025" y="736600"/>
            <a:ext cx="612775" cy="612775"/>
          </a:xfrm>
          <a:prstGeom prst="rect">
            <a:avLst/>
          </a:prstGeom>
          <a:noFill/>
          <a:ln>
            <a:miter lim="800000"/>
          </a:ln>
        </p:spPr>
      </p:pic>
      <p:pic>
        <p:nvPicPr>
          <p:cNvPr id="5127" name="组合 70"/>
          <p:cNvPicPr>
            <a:picLocks noGrp="1"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86263" y="762000"/>
            <a:ext cx="769937" cy="769938"/>
          </a:xfrm>
          <a:prstGeom prst="rect">
            <a:avLst/>
          </a:prstGeom>
          <a:noFill/>
          <a:ln>
            <a:miter lim="800000"/>
          </a:ln>
        </p:spPr>
      </p:pic>
      <p:pic>
        <p:nvPicPr>
          <p:cNvPr id="5128" name="组合 73"/>
          <p:cNvPicPr>
            <a:picLocks noGrp="1"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62300" y="185738"/>
            <a:ext cx="585788" cy="569912"/>
          </a:xfrm>
          <a:prstGeom prst="rect">
            <a:avLst/>
          </a:prstGeom>
          <a:noFill/>
          <a:ln>
            <a:miter lim="800000"/>
          </a:ln>
        </p:spPr>
      </p:pic>
      <p:pic>
        <p:nvPicPr>
          <p:cNvPr id="5129" name="组合 76"/>
          <p:cNvPicPr>
            <a:picLocks noGrp="1"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59175" y="1103313"/>
            <a:ext cx="601663" cy="601662"/>
          </a:xfrm>
          <a:prstGeom prst="rect">
            <a:avLst/>
          </a:prstGeom>
          <a:noFill/>
          <a:ln>
            <a:miter lim="800000"/>
          </a:ln>
        </p:spPr>
      </p:pic>
      <p:sp>
        <p:nvSpPr>
          <p:cNvPr id="5130" name="文本框 131"/>
          <p:cNvSpPr/>
          <p:nvPr/>
        </p:nvSpPr>
        <p:spPr>
          <a:xfrm>
            <a:off x="3757613" y="101600"/>
            <a:ext cx="1414462" cy="7699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sz="4400" b="1" kern="0">
                <a:solidFill>
                  <a:srgbClr val="C00000"/>
                </a:solidFill>
                <a:latin typeface="华文隶书" pitchFamily="2" charset="-122"/>
                <a:ea typeface="华文隶书" pitchFamily="2" charset="-122"/>
              </a:rPr>
              <a:t>目录</a:t>
            </a:r>
          </a:p>
        </p:txBody>
      </p:sp>
      <p:grpSp>
        <p:nvGrpSpPr>
          <p:cNvPr id="5131" name="组合 130"/>
          <p:cNvGrpSpPr/>
          <p:nvPr/>
        </p:nvGrpSpPr>
        <p:grpSpPr>
          <a:xfrm>
            <a:off x="2425700" y="2097088"/>
            <a:ext cx="4235450" cy="2008187"/>
            <a:chOff x="1847662" y="1504750"/>
            <a:chExt cx="5448676" cy="2584754"/>
          </a:xfrm>
        </p:grpSpPr>
        <p:grpSp>
          <p:nvGrpSpPr>
            <p:cNvPr id="5132" name="组合 2"/>
            <p:cNvGrpSpPr>
              <a:grpSpLocks noGrp="1" noChangeAspect="1"/>
            </p:cNvGrpSpPr>
            <p:nvPr/>
          </p:nvGrpSpPr>
          <p:grpSpPr>
            <a:xfrm>
              <a:off x="1531891" y="1379981"/>
              <a:ext cx="2667917" cy="2596667"/>
              <a:chOff x="3295850" y="1908877"/>
              <a:chExt cx="3738030" cy="4660916"/>
            </a:xfrm>
          </p:grpSpPr>
        </p:grpSp>
        <p:sp>
          <p:nvSpPr>
            <p:cNvPr id="5133" name="圆角矩形 132"/>
            <p:cNvSpPr/>
            <p:nvPr/>
          </p:nvSpPr>
          <p:spPr>
            <a:xfrm>
              <a:off x="3321077" y="1888926"/>
              <a:ext cx="4147992" cy="1004251"/>
            </a:xfrm>
            <a:prstGeom prst="roundRect">
              <a:avLst>
                <a:gd name="adj" fmla="val 9976"/>
              </a:avLst>
            </a:prstGeom>
            <a:solidFill>
              <a:srgbClr val="FFB850"/>
            </a:solidFill>
            <a:ln w="25400">
              <a:gradFill flip="none" rotWithShape="1">
                <a:gsLst>
                  <a:gs pos="88000">
                    <a:schemeClr val="bg1"/>
                  </a:gs>
                  <a:gs pos="0">
                    <a:schemeClr val="bg1">
                      <a:lumMod val="75000"/>
                    </a:schemeClr>
                  </a:gs>
                  <a:gs pos="71000">
                    <a:schemeClr val="bg1">
                      <a:lumMod val="85000"/>
                    </a:schemeClr>
                  </a:gs>
                  <a:gs pos="55000">
                    <a:schemeClr val="bg1"/>
                  </a:gs>
                  <a:gs pos="37000">
                    <a:schemeClr val="bg1">
                      <a:lumMod val="85000"/>
                    </a:schemeClr>
                  </a:gs>
                  <a:gs pos="2200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1200000" scaled="0"/>
              </a:gradFill>
            </a:ln>
            <a:effectLst>
              <a:outerShdw blurRad="101600" dist="508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015" b="1">
                <a:solidFill>
                  <a:prstClr val="white"/>
                </a:solidFill>
              </a:endParaRPr>
            </a:p>
          </p:txBody>
        </p:sp>
        <p:grpSp>
          <p:nvGrpSpPr>
            <p:cNvPr id="5134" name="组合 4"/>
            <p:cNvGrpSpPr/>
            <p:nvPr/>
          </p:nvGrpSpPr>
          <p:grpSpPr>
            <a:xfrm>
              <a:off x="3471676" y="2283134"/>
              <a:ext cx="118508" cy="118509"/>
              <a:chOff x="4486616" y="3001075"/>
              <a:chExt cx="274695" cy="274699"/>
            </a:xfrm>
          </p:grpSpPr>
          <p:sp>
            <p:nvSpPr>
              <p:cNvPr id="5135" name="椭圆 153"/>
              <p:cNvSpPr/>
              <p:nvPr/>
            </p:nvSpPr>
            <p:spPr>
              <a:xfrm rot="16200000">
                <a:off x="4485528" y="3001392"/>
                <a:ext cx="274702" cy="274561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7000">
                    <a:srgbClr val="A6A6A6"/>
                  </a:gs>
                  <a:gs pos="35001">
                    <a:srgbClr val="F2F2F2"/>
                  </a:gs>
                  <a:gs pos="55000">
                    <a:srgbClr val="A6A6A6"/>
                  </a:gs>
                  <a:gs pos="75000">
                    <a:srgbClr val="F2F2F2"/>
                  </a:gs>
                  <a:gs pos="100000">
                    <a:srgbClr val="A6A6A6"/>
                  </a:gs>
                </a:gsLst>
                <a:lin ang="2700000" scaled="1"/>
              </a:gradFill>
              <a:ln w="25400">
                <a:noFill/>
                <a:miter lim="800000"/>
              </a:ln>
              <a:effectLst>
                <a:outerShdw blurRad="12700" dist="12700" dir="2700000" algn="tl">
                  <a:srgbClr val="000000">
                    <a:alpha val="39999"/>
                  </a:srgbClr>
                </a:outerShdw>
              </a:effectLst>
            </p:spPr>
            <p:txBody>
              <a:bodyPr anchor="ctr" anchorCtr="0"/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</a:lstStyle>
              <a:p>
                <a:pPr algn="ctr"/>
                <a:endParaRPr sz="1000" b="1" ker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136" name="椭圆 154"/>
              <p:cNvSpPr/>
              <p:nvPr/>
            </p:nvSpPr>
            <p:spPr>
              <a:xfrm>
                <a:off x="4387220" y="2759656"/>
                <a:ext cx="466047" cy="491021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015" b="1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5137" name="组合 5"/>
            <p:cNvGrpSpPr/>
            <p:nvPr/>
          </p:nvGrpSpPr>
          <p:grpSpPr>
            <a:xfrm>
              <a:off x="3172171" y="2283134"/>
              <a:ext cx="118508" cy="118509"/>
              <a:chOff x="4486616" y="3001075"/>
              <a:chExt cx="274695" cy="274699"/>
            </a:xfrm>
          </p:grpSpPr>
          <p:sp>
            <p:nvSpPr>
              <p:cNvPr id="5138" name="椭圆 151"/>
              <p:cNvSpPr/>
              <p:nvPr/>
            </p:nvSpPr>
            <p:spPr>
              <a:xfrm rot="16200000">
                <a:off x="4488632" y="3001392"/>
                <a:ext cx="274702" cy="274561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7000">
                    <a:srgbClr val="A6A6A6"/>
                  </a:gs>
                  <a:gs pos="35001">
                    <a:srgbClr val="F2F2F2"/>
                  </a:gs>
                  <a:gs pos="55000">
                    <a:srgbClr val="A6A6A6"/>
                  </a:gs>
                  <a:gs pos="75000">
                    <a:srgbClr val="F2F2F2"/>
                  </a:gs>
                  <a:gs pos="100000">
                    <a:srgbClr val="A6A6A6"/>
                  </a:gs>
                </a:gsLst>
                <a:lin ang="2700000" scaled="1"/>
              </a:gradFill>
              <a:ln w="25400">
                <a:noFill/>
                <a:miter lim="800000"/>
              </a:ln>
              <a:effectLst>
                <a:outerShdw blurRad="12700" dist="12700" dir="2700000" algn="tl">
                  <a:srgbClr val="000000">
                    <a:alpha val="39999"/>
                  </a:srgbClr>
                </a:outerShdw>
              </a:effectLst>
            </p:spPr>
            <p:txBody>
              <a:bodyPr anchor="ctr" anchorCtr="0"/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</a:lstStyle>
              <a:p>
                <a:pPr algn="ctr"/>
                <a:endParaRPr sz="1000" b="1" ker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139" name="椭圆 152"/>
              <p:cNvSpPr/>
              <p:nvPr/>
            </p:nvSpPr>
            <p:spPr>
              <a:xfrm>
                <a:off x="4387220" y="2759656"/>
                <a:ext cx="466047" cy="491021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015" b="1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5140" name="组合 6"/>
            <p:cNvGrpSpPr>
              <a:grpSpLocks noGrp="1" noChangeAspect="1"/>
            </p:cNvGrpSpPr>
            <p:nvPr/>
          </p:nvGrpSpPr>
          <p:grpSpPr>
            <a:xfrm>
              <a:off x="3202082" y="2161737"/>
              <a:ext cx="361529" cy="235113"/>
              <a:chOff x="4318304" y="3089060"/>
              <a:chExt cx="384317" cy="61430"/>
            </a:xfrm>
          </p:grpSpPr>
        </p:grpSp>
        <p:sp>
          <p:nvSpPr>
            <p:cNvPr id="5141" name="文本框 16">
              <a:hlinkClick r:id="rId8" action="ppaction://hlinksldjump"/>
            </p:cNvPr>
            <p:cNvSpPr/>
            <p:nvPr/>
          </p:nvSpPr>
          <p:spPr>
            <a:xfrm>
              <a:off x="3960320" y="2044671"/>
              <a:ext cx="2919972" cy="653268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anchor="t" anchorCtr="0">
              <a:spAutoFit/>
            </a:bodyPr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</a:lstStyle>
            <a:p>
              <a:pPr algn="ctr"/>
              <a:r>
                <a:rPr sz="2700" b="1" kern="0">
                  <a:solidFill>
                    <a:prstClr val="white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重点突破</a:t>
              </a:r>
            </a:p>
          </p:txBody>
        </p:sp>
        <p:grpSp>
          <p:nvGrpSpPr>
            <p:cNvPr id="5142" name="组合 137"/>
            <p:cNvGrpSpPr>
              <a:grpSpLocks noGrp="1" noChangeAspect="1"/>
            </p:cNvGrpSpPr>
            <p:nvPr/>
          </p:nvGrpSpPr>
          <p:grpSpPr>
            <a:xfrm>
              <a:off x="2292908" y="2072845"/>
              <a:ext cx="647360" cy="550720"/>
              <a:chOff x="3108756" y="2110160"/>
              <a:chExt cx="745081" cy="698920"/>
            </a:xfrm>
          </p:grpSpPr>
        </p:grpSp>
        <p:grpSp>
          <p:nvGrpSpPr>
            <p:cNvPr id="5143" name="组合 9"/>
            <p:cNvGrpSpPr/>
            <p:nvPr/>
          </p:nvGrpSpPr>
          <p:grpSpPr>
            <a:xfrm>
              <a:off x="3709827" y="2081394"/>
              <a:ext cx="663073" cy="571160"/>
              <a:chOff x="4946438" y="2775191"/>
              <a:chExt cx="884098" cy="761546"/>
            </a:xfrm>
          </p:grpSpPr>
          <p:sp>
            <p:nvSpPr>
              <p:cNvPr id="5144" name="椭圆 139"/>
              <p:cNvSpPr/>
              <p:nvPr/>
            </p:nvSpPr>
            <p:spPr>
              <a:xfrm>
                <a:off x="4990474" y="2774608"/>
                <a:ext cx="743374" cy="74375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/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</a:lstStyle>
              <a:p>
                <a:pPr algn="ctr"/>
                <a:endParaRPr sz="1000" b="1" ker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145" name="文本框 28"/>
              <p:cNvSpPr/>
              <p:nvPr/>
            </p:nvSpPr>
            <p:spPr>
              <a:xfrm>
                <a:off x="4946438" y="2824081"/>
                <a:ext cx="884098" cy="712656"/>
              </a:xfrm>
              <a:prstGeom prst="rect">
                <a:avLst/>
              </a:prstGeom>
              <a:noFill/>
              <a:ln>
                <a:noFill/>
                <a:miter lim="800000"/>
              </a:ln>
            </p:spPr>
            <p:txBody>
              <a:bodyPr anchor="t" anchorCtr="0">
                <a:spAutoFit/>
              </a:bodyPr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</a:lstStyle>
              <a:p>
                <a:pPr algn="ctr"/>
                <a:r>
                  <a:rPr lang="en-US" altLang="zh-CN" sz="2100" b="1" kern="0">
                    <a:solidFill>
                      <a:srgbClr val="FFB850"/>
                    </a:solidFill>
                    <a:latin typeface="Impact" pitchFamily="34" charset="0"/>
                  </a:rPr>
                  <a:t>02</a:t>
                </a:r>
                <a:endParaRPr sz="2100" b="1" kern="0">
                  <a:solidFill>
                    <a:srgbClr val="FFB850"/>
                  </a:solidFill>
                  <a:latin typeface="Impact" panose="020B0806030902050204" pitchFamily="34" charset="0"/>
                </a:endParaRPr>
              </a:p>
            </p:txBody>
          </p:sp>
        </p:grpSp>
      </p:grpSp>
      <p:grpSp>
        <p:nvGrpSpPr>
          <p:cNvPr id="5146" name="组合 159"/>
          <p:cNvGrpSpPr/>
          <p:nvPr/>
        </p:nvGrpSpPr>
        <p:grpSpPr>
          <a:xfrm>
            <a:off x="2425700" y="3222625"/>
            <a:ext cx="4449763" cy="2085975"/>
            <a:chOff x="2000534" y="2474331"/>
            <a:chExt cx="5723839" cy="2584754"/>
          </a:xfrm>
        </p:grpSpPr>
        <p:grpSp>
          <p:nvGrpSpPr>
            <p:cNvPr id="5147" name="组合 31"/>
            <p:cNvGrpSpPr>
              <a:grpSpLocks noGrp="1" noChangeAspect="1"/>
            </p:cNvGrpSpPr>
            <p:nvPr/>
          </p:nvGrpSpPr>
          <p:grpSpPr>
            <a:xfrm>
              <a:off x="1684793" y="2368687"/>
              <a:ext cx="2695413" cy="2568248"/>
              <a:chOff x="3295850" y="1895995"/>
              <a:chExt cx="3725149" cy="4660916"/>
            </a:xfrm>
          </p:grpSpPr>
        </p:grpSp>
        <p:sp>
          <p:nvSpPr>
            <p:cNvPr id="5148" name="圆角矩形 161"/>
            <p:cNvSpPr/>
            <p:nvPr/>
          </p:nvSpPr>
          <p:spPr>
            <a:xfrm>
              <a:off x="3465772" y="2871970"/>
              <a:ext cx="4147968" cy="994810"/>
            </a:xfrm>
            <a:prstGeom prst="roundRect">
              <a:avLst>
                <a:gd name="adj" fmla="val 9976"/>
              </a:avLst>
            </a:prstGeom>
            <a:solidFill>
              <a:srgbClr val="01ACBE"/>
            </a:solidFill>
            <a:ln w="25400">
              <a:gradFill flip="none" rotWithShape="1">
                <a:gsLst>
                  <a:gs pos="88000">
                    <a:schemeClr val="bg1"/>
                  </a:gs>
                  <a:gs pos="0">
                    <a:schemeClr val="bg1">
                      <a:lumMod val="75000"/>
                    </a:schemeClr>
                  </a:gs>
                  <a:gs pos="71000">
                    <a:schemeClr val="bg1">
                      <a:lumMod val="85000"/>
                    </a:schemeClr>
                  </a:gs>
                  <a:gs pos="55000">
                    <a:schemeClr val="bg1"/>
                  </a:gs>
                  <a:gs pos="37000">
                    <a:schemeClr val="bg1">
                      <a:lumMod val="85000"/>
                    </a:schemeClr>
                  </a:gs>
                  <a:gs pos="2200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1200000" scaled="0"/>
              </a:gradFill>
            </a:ln>
            <a:effectLst>
              <a:outerShdw blurRad="101600" dist="508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015" b="1">
                <a:solidFill>
                  <a:prstClr val="white"/>
                </a:solidFill>
              </a:endParaRPr>
            </a:p>
          </p:txBody>
        </p:sp>
        <p:grpSp>
          <p:nvGrpSpPr>
            <p:cNvPr id="5149" name="组合 33"/>
            <p:cNvGrpSpPr/>
            <p:nvPr/>
          </p:nvGrpSpPr>
          <p:grpSpPr>
            <a:xfrm>
              <a:off x="3616363" y="3263182"/>
              <a:ext cx="118508" cy="118509"/>
              <a:chOff x="4486616" y="3001075"/>
              <a:chExt cx="274695" cy="274699"/>
            </a:xfrm>
          </p:grpSpPr>
          <p:sp>
            <p:nvSpPr>
              <p:cNvPr id="5150" name="椭圆 178"/>
              <p:cNvSpPr/>
              <p:nvPr/>
            </p:nvSpPr>
            <p:spPr>
              <a:xfrm rot="16200000">
                <a:off x="4485761" y="3000483"/>
                <a:ext cx="273579" cy="274534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7000">
                    <a:srgbClr val="A6A6A6"/>
                  </a:gs>
                  <a:gs pos="35001">
                    <a:srgbClr val="F2F2F2"/>
                  </a:gs>
                  <a:gs pos="55000">
                    <a:srgbClr val="A6A6A6"/>
                  </a:gs>
                  <a:gs pos="75000">
                    <a:srgbClr val="F2F2F2"/>
                  </a:gs>
                  <a:gs pos="100000">
                    <a:srgbClr val="A6A6A6"/>
                  </a:gs>
                </a:gsLst>
                <a:lin ang="2700000" scaled="1"/>
              </a:gradFill>
              <a:ln w="25400">
                <a:noFill/>
                <a:miter lim="800000"/>
              </a:ln>
              <a:effectLst>
                <a:outerShdw blurRad="12700" dist="12700" dir="2700000" algn="tl">
                  <a:srgbClr val="000000">
                    <a:alpha val="39999"/>
                  </a:srgbClr>
                </a:outerShdw>
              </a:effectLst>
            </p:spPr>
            <p:txBody>
              <a:bodyPr anchor="ctr" anchorCtr="0"/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</a:lstStyle>
              <a:p>
                <a:pPr algn="ctr"/>
                <a:endParaRPr sz="1000" b="1" ker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151" name="椭圆 179"/>
              <p:cNvSpPr/>
              <p:nvPr/>
            </p:nvSpPr>
            <p:spPr>
              <a:xfrm>
                <a:off x="4390939" y="2764996"/>
                <a:ext cx="448668" cy="495325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015" b="1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5152" name="组合 34"/>
            <p:cNvGrpSpPr/>
            <p:nvPr/>
          </p:nvGrpSpPr>
          <p:grpSpPr>
            <a:xfrm>
              <a:off x="3316858" y="3263182"/>
              <a:ext cx="118508" cy="118509"/>
              <a:chOff x="4486616" y="3001075"/>
              <a:chExt cx="274695" cy="274699"/>
            </a:xfrm>
          </p:grpSpPr>
          <p:sp>
            <p:nvSpPr>
              <p:cNvPr id="5153" name="椭圆 176"/>
              <p:cNvSpPr/>
              <p:nvPr/>
            </p:nvSpPr>
            <p:spPr>
              <a:xfrm rot="16200000">
                <a:off x="4488931" y="3000483"/>
                <a:ext cx="273579" cy="274534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7000">
                    <a:srgbClr val="A6A6A6"/>
                  </a:gs>
                  <a:gs pos="35001">
                    <a:srgbClr val="F2F2F2"/>
                  </a:gs>
                  <a:gs pos="55000">
                    <a:srgbClr val="A6A6A6"/>
                  </a:gs>
                  <a:gs pos="75000">
                    <a:srgbClr val="F2F2F2"/>
                  </a:gs>
                  <a:gs pos="100000">
                    <a:srgbClr val="A6A6A6"/>
                  </a:gs>
                </a:gsLst>
                <a:lin ang="2700000" scaled="1"/>
              </a:gradFill>
              <a:ln w="25400">
                <a:noFill/>
                <a:miter lim="800000"/>
              </a:ln>
              <a:effectLst>
                <a:outerShdw blurRad="12700" dist="12700" dir="2700000" algn="tl">
                  <a:srgbClr val="000000">
                    <a:alpha val="39999"/>
                  </a:srgbClr>
                </a:outerShdw>
              </a:effectLst>
            </p:spPr>
            <p:txBody>
              <a:bodyPr anchor="ctr" anchorCtr="0"/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</a:lstStyle>
              <a:p>
                <a:pPr algn="ctr"/>
                <a:endParaRPr sz="1000" b="1" ker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154" name="椭圆 177"/>
              <p:cNvSpPr/>
              <p:nvPr/>
            </p:nvSpPr>
            <p:spPr>
              <a:xfrm>
                <a:off x="4390939" y="2764996"/>
                <a:ext cx="448668" cy="495325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015" b="1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5155" name="组合 35"/>
            <p:cNvGrpSpPr>
              <a:grpSpLocks noGrp="1" noChangeAspect="1"/>
            </p:cNvGrpSpPr>
            <p:nvPr/>
          </p:nvGrpSpPr>
          <p:grpSpPr>
            <a:xfrm>
              <a:off x="3346774" y="3147881"/>
              <a:ext cx="361523" cy="227756"/>
              <a:chOff x="4312849" y="3104300"/>
              <a:chExt cx="384317" cy="61430"/>
            </a:xfrm>
          </p:grpSpPr>
        </p:grpSp>
        <p:grpSp>
          <p:nvGrpSpPr>
            <p:cNvPr id="5156" name="组合 36"/>
            <p:cNvGrpSpPr/>
            <p:nvPr/>
          </p:nvGrpSpPr>
          <p:grpSpPr>
            <a:xfrm>
              <a:off x="3731804" y="3056740"/>
              <a:ext cx="674163" cy="552077"/>
              <a:chOff x="4777361" y="2784157"/>
              <a:chExt cx="898883" cy="736101"/>
            </a:xfrm>
          </p:grpSpPr>
          <p:sp>
            <p:nvSpPr>
              <p:cNvPr id="5157" name="椭圆 172"/>
              <p:cNvSpPr/>
              <p:nvPr/>
            </p:nvSpPr>
            <p:spPr>
              <a:xfrm>
                <a:off x="4881330" y="2783955"/>
                <a:ext cx="735134" cy="73700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/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</a:lstStyle>
              <a:p>
                <a:pPr algn="ctr"/>
                <a:endParaRPr sz="1000" b="1" ker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158" name="文本框 41"/>
              <p:cNvSpPr/>
              <p:nvPr/>
            </p:nvSpPr>
            <p:spPr>
              <a:xfrm>
                <a:off x="4777361" y="2821067"/>
                <a:ext cx="898883" cy="690947"/>
              </a:xfrm>
              <a:prstGeom prst="rect">
                <a:avLst/>
              </a:prstGeom>
              <a:noFill/>
              <a:ln>
                <a:noFill/>
                <a:miter lim="800000"/>
              </a:ln>
            </p:spPr>
            <p:txBody>
              <a:bodyPr anchor="t" anchorCtr="0">
                <a:spAutoFit/>
              </a:bodyPr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</a:lstStyle>
              <a:p>
                <a:pPr algn="ctr"/>
                <a:r>
                  <a:rPr lang="en-US" altLang="zh-CN" sz="2100" b="1" kern="0">
                    <a:solidFill>
                      <a:srgbClr val="01ACBE"/>
                    </a:solidFill>
                    <a:latin typeface="Impact" pitchFamily="34" charset="0"/>
                  </a:rPr>
                  <a:t>03</a:t>
                </a:r>
                <a:endParaRPr sz="2100" b="1" kern="0">
                  <a:solidFill>
                    <a:srgbClr val="01ACBE"/>
                  </a:solidFill>
                  <a:latin typeface="Impact" panose="020B0806030902050204" pitchFamily="34" charset="0"/>
                </a:endParaRPr>
              </a:p>
            </p:txBody>
          </p:sp>
        </p:grpSp>
        <p:grpSp>
          <p:nvGrpSpPr>
            <p:cNvPr id="5159" name="组合 166"/>
            <p:cNvGrpSpPr>
              <a:grpSpLocks noGrp="1" noChangeAspect="1"/>
            </p:cNvGrpSpPr>
            <p:nvPr/>
          </p:nvGrpSpPr>
          <p:grpSpPr>
            <a:xfrm>
              <a:off x="2434145" y="3056739"/>
              <a:ext cx="623455" cy="497016"/>
              <a:chOff x="9404083" y="1238855"/>
              <a:chExt cx="801342" cy="665020"/>
            </a:xfrm>
          </p:grpSpPr>
        </p:grpSp>
        <p:sp>
          <p:nvSpPr>
            <p:cNvPr id="5160" name="文本框 47">
              <a:hlinkClick r:id="rId9" action="ppaction://hlinksldjump"/>
            </p:cNvPr>
            <p:cNvSpPr/>
            <p:nvPr/>
          </p:nvSpPr>
          <p:spPr>
            <a:xfrm>
              <a:off x="4051919" y="3037104"/>
              <a:ext cx="3672454" cy="572054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anchor="t" anchorCtr="0">
              <a:spAutoFit/>
            </a:bodyPr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</a:lstStyle>
            <a:p>
              <a:pPr algn="ctr"/>
              <a:r>
                <a:rPr sz="2400" b="1" kern="0">
                  <a:solidFill>
                    <a:prstClr val="white"/>
                  </a:solidFill>
                  <a:latin typeface="Times New Roman" pitchFamily="18" charset="0"/>
                  <a:ea typeface="黑体" pitchFamily="49" charset="-122"/>
                </a:rPr>
                <a:t>福建</a:t>
              </a:r>
              <a:r>
                <a:rPr lang="en-US" altLang="zh-CN" sz="2400" b="1" kern="0">
                  <a:solidFill>
                    <a:prstClr val="white"/>
                  </a:solidFill>
                  <a:latin typeface="Times New Roman" pitchFamily="18" charset="0"/>
                  <a:ea typeface="黑体" pitchFamily="49" charset="-122"/>
                </a:rPr>
                <a:t>4</a:t>
              </a:r>
              <a:r>
                <a:rPr sz="2400" b="1" kern="0">
                  <a:solidFill>
                    <a:prstClr val="white"/>
                  </a:solidFill>
                  <a:latin typeface="Times New Roman" pitchFamily="18" charset="0"/>
                  <a:ea typeface="黑体" pitchFamily="49" charset="-122"/>
                </a:rPr>
                <a:t>年中考聚焦</a:t>
              </a:r>
            </a:p>
          </p:txBody>
        </p:sp>
      </p:grpSp>
      <p:grpSp>
        <p:nvGrpSpPr>
          <p:cNvPr id="5161" name="组合 184"/>
          <p:cNvGrpSpPr/>
          <p:nvPr/>
        </p:nvGrpSpPr>
        <p:grpSpPr>
          <a:xfrm>
            <a:off x="2425700" y="987425"/>
            <a:ext cx="4192588" cy="1992313"/>
            <a:chOff x="1851755" y="1505713"/>
            <a:chExt cx="5440491" cy="2584754"/>
          </a:xfrm>
        </p:grpSpPr>
        <p:grpSp>
          <p:nvGrpSpPr>
            <p:cNvPr id="5162" name="组合 81"/>
            <p:cNvGrpSpPr>
              <a:grpSpLocks noGrp="1" noChangeAspect="1"/>
            </p:cNvGrpSpPr>
            <p:nvPr/>
          </p:nvGrpSpPr>
          <p:grpSpPr>
            <a:xfrm>
              <a:off x="1533189" y="1385529"/>
              <a:ext cx="2664226" cy="2591900"/>
              <a:chOff x="3295850" y="1895995"/>
              <a:chExt cx="3725149" cy="4660916"/>
            </a:xfrm>
          </p:grpSpPr>
        </p:grpSp>
        <p:grpSp>
          <p:nvGrpSpPr>
            <p:cNvPr id="5163" name="组合 82"/>
            <p:cNvGrpSpPr/>
            <p:nvPr/>
          </p:nvGrpSpPr>
          <p:grpSpPr>
            <a:xfrm>
              <a:off x="2302897" y="1980707"/>
              <a:ext cx="4989349" cy="751080"/>
              <a:chOff x="2302897" y="1980707"/>
              <a:chExt cx="4989349" cy="751080"/>
            </a:xfrm>
          </p:grpSpPr>
          <p:sp>
            <p:nvSpPr>
              <p:cNvPr id="5164" name="圆角矩形 187"/>
              <p:cNvSpPr/>
              <p:nvPr/>
            </p:nvSpPr>
            <p:spPr>
              <a:xfrm>
                <a:off x="3316286" y="1899715"/>
                <a:ext cx="4150195" cy="1006268"/>
              </a:xfrm>
              <a:prstGeom prst="roundRect">
                <a:avLst>
                  <a:gd name="adj" fmla="val 9976"/>
                </a:avLst>
              </a:prstGeom>
              <a:solidFill>
                <a:srgbClr val="00B0F0"/>
              </a:solidFill>
              <a:ln w="25400">
                <a:gradFill flip="none" rotWithShape="1">
                  <a:gsLst>
                    <a:gs pos="88000">
                      <a:schemeClr val="bg1"/>
                    </a:gs>
                    <a:gs pos="0">
                      <a:schemeClr val="bg1">
                        <a:lumMod val="75000"/>
                      </a:schemeClr>
                    </a:gs>
                    <a:gs pos="71000">
                      <a:schemeClr val="bg1">
                        <a:lumMod val="85000"/>
                      </a:schemeClr>
                    </a:gs>
                    <a:gs pos="55000">
                      <a:schemeClr val="bg1"/>
                    </a:gs>
                    <a:gs pos="37000">
                      <a:schemeClr val="bg1">
                        <a:lumMod val="85000"/>
                      </a:schemeClr>
                    </a:gs>
                    <a:gs pos="22000">
                      <a:schemeClr val="bg1"/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1200000" scaled="0"/>
                </a:gradFill>
              </a:ln>
              <a:effectLst>
                <a:outerShdw blurRad="101600" dist="508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015" b="1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5165" name="组合 84"/>
              <p:cNvGrpSpPr/>
              <p:nvPr/>
            </p:nvGrpSpPr>
            <p:grpSpPr>
              <a:xfrm>
                <a:off x="3467584" y="2294564"/>
                <a:ext cx="118508" cy="118509"/>
                <a:chOff x="4486616" y="3001075"/>
                <a:chExt cx="274695" cy="274699"/>
              </a:xfrm>
            </p:grpSpPr>
            <p:sp>
              <p:nvSpPr>
                <p:cNvPr id="5166" name="椭圆 200"/>
                <p:cNvSpPr/>
                <p:nvPr/>
              </p:nvSpPr>
              <p:spPr>
                <a:xfrm rot="16200000">
                  <a:off x="4484837" y="3000957"/>
                  <a:ext cx="276891" cy="27695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7000">
                      <a:srgbClr val="A6A6A6"/>
                    </a:gs>
                    <a:gs pos="35001">
                      <a:srgbClr val="F2F2F2"/>
                    </a:gs>
                    <a:gs pos="55000">
                      <a:srgbClr val="A6A6A6"/>
                    </a:gs>
                    <a:gs pos="75000">
                      <a:srgbClr val="F2F2F2"/>
                    </a:gs>
                    <a:gs pos="100000">
                      <a:srgbClr val="A6A6A6"/>
                    </a:gs>
                  </a:gsLst>
                  <a:lin ang="2700000" scaled="1"/>
                </a:gradFill>
                <a:ln w="25400">
                  <a:noFill/>
                  <a:miter lim="800000"/>
                </a:ln>
                <a:effectLst>
                  <a:outerShdw blurRad="12700" dist="12700" dir="2700000" algn="tl">
                    <a:srgbClr val="000000">
                      <a:alpha val="39999"/>
                    </a:srgbClr>
                  </a:outerShdw>
                </a:effectLst>
              </p:spPr>
              <p:txBody>
                <a:bodyPr anchor="ctr" anchorCtr="0"/>
                <a:lstStyle>
                  <a:defPPr>
                    <a:defRPr lang="zh-CN"/>
                  </a:defPPr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5pPr>
                </a:lstStyle>
                <a:p>
                  <a:pPr algn="ctr"/>
                  <a:endParaRPr sz="1000" b="1" ker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167" name="椭圆 201"/>
                <p:cNvSpPr/>
                <p:nvPr/>
              </p:nvSpPr>
              <p:spPr>
                <a:xfrm>
                  <a:off x="4385233" y="2756459"/>
                  <a:ext cx="469760" cy="494401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  <a:effectLst>
                  <a:innerShdw blurRad="12700" dist="12700" dir="135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015" b="1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5168" name="组合 85"/>
              <p:cNvGrpSpPr/>
              <p:nvPr/>
            </p:nvGrpSpPr>
            <p:grpSpPr>
              <a:xfrm>
                <a:off x="3168079" y="2294564"/>
                <a:ext cx="118508" cy="118509"/>
                <a:chOff x="4486616" y="3001075"/>
                <a:chExt cx="274695" cy="274699"/>
              </a:xfrm>
            </p:grpSpPr>
            <p:sp>
              <p:nvSpPr>
                <p:cNvPr id="5169" name="椭圆 198"/>
                <p:cNvSpPr/>
                <p:nvPr/>
              </p:nvSpPr>
              <p:spPr>
                <a:xfrm rot="16200000">
                  <a:off x="4479537" y="3008122"/>
                  <a:ext cx="276891" cy="262624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7000">
                      <a:srgbClr val="A6A6A6"/>
                    </a:gs>
                    <a:gs pos="35001">
                      <a:srgbClr val="F2F2F2"/>
                    </a:gs>
                    <a:gs pos="55000">
                      <a:srgbClr val="A6A6A6"/>
                    </a:gs>
                    <a:gs pos="75000">
                      <a:srgbClr val="F2F2F2"/>
                    </a:gs>
                    <a:gs pos="100000">
                      <a:srgbClr val="A6A6A6"/>
                    </a:gs>
                  </a:gsLst>
                  <a:lin ang="2700000" scaled="1"/>
                </a:gradFill>
                <a:ln w="25400">
                  <a:noFill/>
                  <a:miter lim="800000"/>
                </a:ln>
                <a:effectLst>
                  <a:outerShdw blurRad="12700" dist="12700" dir="2700000" algn="tl">
                    <a:srgbClr val="000000">
                      <a:alpha val="39999"/>
                    </a:srgbClr>
                  </a:outerShdw>
                </a:effectLst>
              </p:spPr>
              <p:txBody>
                <a:bodyPr anchor="ctr" anchorCtr="0"/>
                <a:lstStyle>
                  <a:defPPr>
                    <a:defRPr lang="zh-CN"/>
                  </a:defPPr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5pPr>
                </a:lstStyle>
                <a:p>
                  <a:pPr algn="ctr"/>
                  <a:endParaRPr sz="1000" b="1" ker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170" name="椭圆 199"/>
                <p:cNvSpPr/>
                <p:nvPr/>
              </p:nvSpPr>
              <p:spPr>
                <a:xfrm>
                  <a:off x="4385233" y="2756459"/>
                  <a:ext cx="469760" cy="494401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  <a:effectLst>
                  <a:innerShdw blurRad="12700" dist="12700" dir="135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015" b="1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5171" name="组合 86"/>
              <p:cNvGrpSpPr>
                <a:grpSpLocks noGrp="1" noChangeAspect="1"/>
              </p:cNvGrpSpPr>
              <p:nvPr/>
            </p:nvGrpSpPr>
            <p:grpSpPr>
              <a:xfrm>
                <a:off x="3197698" y="2171864"/>
                <a:ext cx="362117" cy="236685"/>
                <a:chOff x="4312849" y="3104300"/>
                <a:chExt cx="384317" cy="61430"/>
              </a:xfrm>
            </p:grpSpPr>
          </p:grpSp>
          <p:grpSp>
            <p:nvGrpSpPr>
              <p:cNvPr id="5172" name="组合 87"/>
              <p:cNvGrpSpPr/>
              <p:nvPr/>
            </p:nvGrpSpPr>
            <p:grpSpPr>
              <a:xfrm>
                <a:off x="3635164" y="2097014"/>
                <a:ext cx="630643" cy="550614"/>
                <a:chOff x="4846885" y="2796017"/>
                <a:chExt cx="840857" cy="734151"/>
              </a:xfrm>
            </p:grpSpPr>
            <p:sp>
              <p:nvSpPr>
                <p:cNvPr id="5173" name="椭圆 194"/>
                <p:cNvSpPr/>
                <p:nvPr/>
              </p:nvSpPr>
              <p:spPr>
                <a:xfrm>
                  <a:off x="4902566" y="2795742"/>
                  <a:ext cx="722379" cy="75517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anchorCtr="0"/>
                <a:lstStyle>
                  <a:defPPr>
                    <a:defRPr lang="zh-CN"/>
                  </a:defPPr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5pPr>
                </a:lstStyle>
                <a:p>
                  <a:pPr algn="ctr"/>
                  <a:endParaRPr sz="1000" b="1" ker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174" name="文本框 18"/>
                <p:cNvSpPr/>
                <p:nvPr/>
              </p:nvSpPr>
              <p:spPr>
                <a:xfrm>
                  <a:off x="4846885" y="2811166"/>
                  <a:ext cx="840857" cy="719002"/>
                </a:xfrm>
                <a:prstGeom prst="rect">
                  <a:avLst/>
                </a:prstGeom>
                <a:noFill/>
                <a:ln>
                  <a:noFill/>
                  <a:miter lim="800000"/>
                </a:ln>
              </p:spPr>
              <p:txBody>
                <a:bodyPr anchor="t" anchorCtr="0">
                  <a:spAutoFit/>
                </a:bodyPr>
                <a:lstStyle>
                  <a:defPPr>
                    <a:defRPr lang="zh-CN"/>
                  </a:defPPr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5pPr>
                </a:lstStyle>
                <a:p>
                  <a:pPr algn="ctr"/>
                  <a:r>
                    <a:rPr lang="en-US" altLang="zh-CN" sz="2100" b="1" kern="0">
                      <a:solidFill>
                        <a:srgbClr val="00B0F0"/>
                      </a:solidFill>
                      <a:latin typeface="Impact" pitchFamily="34" charset="0"/>
                    </a:rPr>
                    <a:t>01</a:t>
                  </a:r>
                  <a:endParaRPr sz="2100" b="1" kern="0">
                    <a:solidFill>
                      <a:srgbClr val="00B0F0"/>
                    </a:solidFill>
                    <a:latin typeface="Impact" panose="020B0806030902050204" pitchFamily="34" charset="0"/>
                  </a:endParaRPr>
                </a:p>
              </p:txBody>
            </p:sp>
          </p:grpSp>
          <p:sp>
            <p:nvSpPr>
              <p:cNvPr id="5175" name="文本框 24">
                <a:hlinkClick r:id="rId10" action="ppaction://hlinksldjump"/>
              </p:cNvPr>
              <p:cNvSpPr/>
              <p:nvPr/>
            </p:nvSpPr>
            <p:spPr>
              <a:xfrm>
                <a:off x="4035549" y="2014039"/>
                <a:ext cx="2629911" cy="659085"/>
              </a:xfrm>
              <a:prstGeom prst="rect">
                <a:avLst/>
              </a:prstGeom>
              <a:noFill/>
              <a:ln>
                <a:noFill/>
                <a:miter lim="800000"/>
              </a:ln>
            </p:spPr>
            <p:txBody>
              <a:bodyPr anchor="t" anchorCtr="0">
                <a:spAutoFit/>
              </a:bodyPr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</a:lstStyle>
              <a:p>
                <a:pPr algn="ctr"/>
                <a:r>
                  <a:rPr sz="2700" b="1" kern="0">
                    <a:solidFill>
                      <a:prstClr val="white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知识梳理</a:t>
                </a:r>
              </a:p>
            </p:txBody>
          </p:sp>
          <p:sp>
            <p:nvSpPr>
              <p:cNvPr id="5176" name="KSO_Shape"/>
              <p:cNvSpPr/>
              <p:nvPr/>
            </p:nvSpPr>
            <p:spPr>
              <a:xfrm>
                <a:off x="2302898" y="2098867"/>
                <a:ext cx="558262" cy="533428"/>
              </a:xfrm>
              <a:custGeom>
                <a:avLst/>
                <a:gdLst/>
                <a:ahLst/>
                <a:cxnLst/>
                <a:rect l="l" t="t" r="r" b="b"/>
                <a:pathLst>
                  <a:path w="1889279" h="1810503">
                    <a:moveTo>
                      <a:pt x="1408636" y="1462945"/>
                    </a:moveTo>
                    <a:cubicBezTo>
                      <a:pt x="1471912" y="1494489"/>
                      <a:pt x="1528819" y="1532588"/>
                      <a:pt x="1575786" y="1578162"/>
                    </a:cubicBezTo>
                    <a:cubicBezTo>
                      <a:pt x="1467281" y="1672800"/>
                      <a:pt x="1335058" y="1742507"/>
                      <a:pt x="1188886" y="1779443"/>
                    </a:cubicBezTo>
                    <a:cubicBezTo>
                      <a:pt x="1278166" y="1700386"/>
                      <a:pt x="1353810" y="1592053"/>
                      <a:pt x="1408636" y="1462945"/>
                    </a:cubicBezTo>
                    <a:close/>
                    <a:moveTo>
                      <a:pt x="494888" y="1445849"/>
                    </a:moveTo>
                    <a:cubicBezTo>
                      <a:pt x="556747" y="1590569"/>
                      <a:pt x="643865" y="1709702"/>
                      <a:pt x="747068" y="1790925"/>
                    </a:cubicBezTo>
                    <a:cubicBezTo>
                      <a:pt x="576321" y="1756303"/>
                      <a:pt x="422614" y="1677538"/>
                      <a:pt x="300900" y="1566189"/>
                    </a:cubicBezTo>
                    <a:cubicBezTo>
                      <a:pt x="355309" y="1517036"/>
                      <a:pt x="421005" y="1476420"/>
                      <a:pt x="494888" y="1445849"/>
                    </a:cubicBezTo>
                    <a:close/>
                    <a:moveTo>
                      <a:pt x="900586" y="1355871"/>
                    </a:moveTo>
                    <a:lnTo>
                      <a:pt x="900586" y="1808904"/>
                    </a:lnTo>
                    <a:lnTo>
                      <a:pt x="884222" y="1808113"/>
                    </a:lnTo>
                    <a:cubicBezTo>
                      <a:pt x="745280" y="1742581"/>
                      <a:pt x="627378" y="1604992"/>
                      <a:pt x="551037" y="1423344"/>
                    </a:cubicBezTo>
                    <a:cubicBezTo>
                      <a:pt x="655969" y="1381011"/>
                      <a:pt x="774745" y="1357337"/>
                      <a:pt x="900586" y="1355871"/>
                    </a:cubicBezTo>
                    <a:close/>
                    <a:moveTo>
                      <a:pt x="953521" y="1355186"/>
                    </a:moveTo>
                    <a:cubicBezTo>
                      <a:pt x="1099660" y="1356509"/>
                      <a:pt x="1236550" y="1386650"/>
                      <a:pt x="1354036" y="1440083"/>
                    </a:cubicBezTo>
                    <a:cubicBezTo>
                      <a:pt x="1283551" y="1605630"/>
                      <a:pt x="1178611" y="1734316"/>
                      <a:pt x="1054486" y="1804443"/>
                    </a:cubicBezTo>
                    <a:lnTo>
                      <a:pt x="953521" y="1810503"/>
                    </a:lnTo>
                    <a:close/>
                    <a:moveTo>
                      <a:pt x="1517159" y="931303"/>
                    </a:moveTo>
                    <a:lnTo>
                      <a:pt x="1889279" y="931303"/>
                    </a:lnTo>
                    <a:cubicBezTo>
                      <a:pt x="1883282" y="1167646"/>
                      <a:pt x="1781715" y="1381244"/>
                      <a:pt x="1618873" y="1536894"/>
                    </a:cubicBezTo>
                    <a:cubicBezTo>
                      <a:pt x="1566437" y="1485571"/>
                      <a:pt x="1502786" y="1442774"/>
                      <a:pt x="1431939" y="1407715"/>
                    </a:cubicBezTo>
                    <a:cubicBezTo>
                      <a:pt x="1485774" y="1266553"/>
                      <a:pt x="1516428" y="1104135"/>
                      <a:pt x="1517159" y="931303"/>
                    </a:cubicBezTo>
                    <a:close/>
                    <a:moveTo>
                      <a:pt x="953521" y="931303"/>
                    </a:moveTo>
                    <a:lnTo>
                      <a:pt x="1456842" y="931303"/>
                    </a:lnTo>
                    <a:cubicBezTo>
                      <a:pt x="1456123" y="1096196"/>
                      <a:pt x="1427268" y="1250986"/>
                      <a:pt x="1375819" y="1384691"/>
                    </a:cubicBezTo>
                    <a:cubicBezTo>
                      <a:pt x="1251537" y="1327928"/>
                      <a:pt x="1107288" y="1296191"/>
                      <a:pt x="953521" y="1294902"/>
                    </a:cubicBezTo>
                    <a:close/>
                    <a:moveTo>
                      <a:pt x="448568" y="931303"/>
                    </a:moveTo>
                    <a:lnTo>
                      <a:pt x="900586" y="931303"/>
                    </a:lnTo>
                    <a:lnTo>
                      <a:pt x="900586" y="1295603"/>
                    </a:lnTo>
                    <a:cubicBezTo>
                      <a:pt x="766605" y="1297053"/>
                      <a:pt x="640053" y="1322469"/>
                      <a:pt x="528061" y="1368046"/>
                    </a:cubicBezTo>
                    <a:cubicBezTo>
                      <a:pt x="478984" y="1238632"/>
                      <a:pt x="450499" y="1089843"/>
                      <a:pt x="448568" y="931303"/>
                    </a:cubicBezTo>
                    <a:close/>
                    <a:moveTo>
                      <a:pt x="0" y="931303"/>
                    </a:moveTo>
                    <a:lnTo>
                      <a:pt x="388264" y="931303"/>
                    </a:lnTo>
                    <a:cubicBezTo>
                      <a:pt x="390220" y="1097785"/>
                      <a:pt x="420532" y="1254193"/>
                      <a:pt x="473139" y="1390578"/>
                    </a:cubicBezTo>
                    <a:cubicBezTo>
                      <a:pt x="391203" y="1423988"/>
                      <a:pt x="318506" y="1469260"/>
                      <a:pt x="258353" y="1524144"/>
                    </a:cubicBezTo>
                    <a:cubicBezTo>
                      <a:pt x="102364" y="1370026"/>
                      <a:pt x="5849" y="1161456"/>
                      <a:pt x="0" y="931303"/>
                    </a:cubicBezTo>
                    <a:close/>
                    <a:moveTo>
                      <a:pt x="536834" y="421694"/>
                    </a:moveTo>
                    <a:cubicBezTo>
                      <a:pt x="646682" y="464986"/>
                      <a:pt x="770110" y="489176"/>
                      <a:pt x="900586" y="490537"/>
                    </a:cubicBezTo>
                    <a:lnTo>
                      <a:pt x="900586" y="875390"/>
                    </a:lnTo>
                    <a:lnTo>
                      <a:pt x="448805" y="875390"/>
                    </a:lnTo>
                    <a:cubicBezTo>
                      <a:pt x="451150" y="709592"/>
                      <a:pt x="482649" y="554587"/>
                      <a:pt x="536834" y="421694"/>
                    </a:cubicBezTo>
                    <a:close/>
                    <a:moveTo>
                      <a:pt x="1356131" y="409527"/>
                    </a:moveTo>
                    <a:cubicBezTo>
                      <a:pt x="1415590" y="544412"/>
                      <a:pt x="1451132" y="703874"/>
                      <a:pt x="1455052" y="875390"/>
                    </a:cubicBezTo>
                    <a:lnTo>
                      <a:pt x="953521" y="875390"/>
                    </a:lnTo>
                    <a:lnTo>
                      <a:pt x="953521" y="491238"/>
                    </a:lnTo>
                    <a:cubicBezTo>
                      <a:pt x="1099303" y="490092"/>
                      <a:pt x="1236528" y="461431"/>
                      <a:pt x="1356131" y="409527"/>
                    </a:cubicBezTo>
                    <a:close/>
                    <a:moveTo>
                      <a:pt x="271202" y="273767"/>
                    </a:moveTo>
                    <a:cubicBezTo>
                      <a:pt x="330895" y="324894"/>
                      <a:pt x="401533" y="367494"/>
                      <a:pt x="480768" y="398692"/>
                    </a:cubicBezTo>
                    <a:cubicBezTo>
                      <a:pt x="424147" y="539118"/>
                      <a:pt x="390867" y="701724"/>
                      <a:pt x="388496" y="875390"/>
                    </a:cubicBezTo>
                    <a:lnTo>
                      <a:pt x="238" y="875390"/>
                    </a:lnTo>
                    <a:cubicBezTo>
                      <a:pt x="7162" y="640451"/>
                      <a:pt x="108645" y="428248"/>
                      <a:pt x="271202" y="273767"/>
                    </a:cubicBezTo>
                    <a:close/>
                    <a:moveTo>
                      <a:pt x="1605567" y="261436"/>
                    </a:moveTo>
                    <a:cubicBezTo>
                      <a:pt x="1775300" y="417133"/>
                      <a:pt x="1881942" y="634296"/>
                      <a:pt x="1889035" y="875390"/>
                    </a:cubicBezTo>
                    <a:lnTo>
                      <a:pt x="1515364" y="875390"/>
                    </a:lnTo>
                    <a:cubicBezTo>
                      <a:pt x="1511419" y="696081"/>
                      <a:pt x="1474168" y="529014"/>
                      <a:pt x="1413107" y="386152"/>
                    </a:cubicBezTo>
                    <a:cubicBezTo>
                      <a:pt x="1485941" y="353453"/>
                      <a:pt x="1551126" y="311628"/>
                      <a:pt x="1605567" y="261436"/>
                    </a:cubicBezTo>
                    <a:close/>
                    <a:moveTo>
                      <a:pt x="748157" y="19413"/>
                    </a:moveTo>
                    <a:cubicBezTo>
                      <a:pt x="649482" y="96557"/>
                      <a:pt x="565491" y="208310"/>
                      <a:pt x="504779" y="344256"/>
                    </a:cubicBezTo>
                    <a:cubicBezTo>
                      <a:pt x="432706" y="315858"/>
                      <a:pt x="368354" y="277545"/>
                      <a:pt x="313920" y="231604"/>
                    </a:cubicBezTo>
                    <a:cubicBezTo>
                      <a:pt x="434240" y="127070"/>
                      <a:pt x="583275" y="52667"/>
                      <a:pt x="748157" y="19413"/>
                    </a:cubicBezTo>
                    <a:close/>
                    <a:moveTo>
                      <a:pt x="1137621" y="18543"/>
                    </a:moveTo>
                    <a:cubicBezTo>
                      <a:pt x="1297904" y="50310"/>
                      <a:pt x="1443338" y="120918"/>
                      <a:pt x="1562575" y="219802"/>
                    </a:cubicBezTo>
                    <a:cubicBezTo>
                      <a:pt x="1512842" y="265093"/>
                      <a:pt x="1453308" y="302843"/>
                      <a:pt x="1386970" y="332857"/>
                    </a:cubicBezTo>
                    <a:cubicBezTo>
                      <a:pt x="1323718" y="199817"/>
                      <a:pt x="1237626" y="91674"/>
                      <a:pt x="1137621" y="18543"/>
                    </a:cubicBezTo>
                    <a:close/>
                    <a:moveTo>
                      <a:pt x="900586" y="1702"/>
                    </a:moveTo>
                    <a:lnTo>
                      <a:pt x="900586" y="430269"/>
                    </a:lnTo>
                    <a:cubicBezTo>
                      <a:pt x="778345" y="428899"/>
                      <a:pt x="662774" y="406468"/>
                      <a:pt x="560047" y="366408"/>
                    </a:cubicBezTo>
                    <a:cubicBezTo>
                      <a:pt x="637783" y="193348"/>
                      <a:pt x="753999" y="63227"/>
                      <a:pt x="890213" y="2203"/>
                    </a:cubicBezTo>
                    <a:close/>
                    <a:moveTo>
                      <a:pt x="953521" y="0"/>
                    </a:moveTo>
                    <a:lnTo>
                      <a:pt x="981035" y="1330"/>
                    </a:lnTo>
                    <a:cubicBezTo>
                      <a:pt x="1124068" y="53565"/>
                      <a:pt x="1247786" y="180867"/>
                      <a:pt x="1332000" y="354889"/>
                    </a:cubicBezTo>
                    <a:cubicBezTo>
                      <a:pt x="1219743" y="403080"/>
                      <a:pt x="1090709" y="429800"/>
                      <a:pt x="953521" y="430954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lang="zh-CN" altLang="en-US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lang="zh-CN" altLang="en-US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lang="zh-CN" altLang="en-US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lang="zh-CN" altLang="en-US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>
                  <a:solidFill>
                    <a:srgbClr val="FFFFFF"/>
                  </a:solidFill>
                  <a:ea typeface="宋体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167876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 fill="hold"/>
                                        <p:tgtEl>
                                          <p:spTgt spid="51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 fill="hold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 fill="hold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矩形 4"/>
          <p:cNvSpPr>
            <a:spLocks noChangeArrowheads="1"/>
          </p:cNvSpPr>
          <p:nvPr/>
        </p:nvSpPr>
        <p:spPr bwMode="auto">
          <a:xfrm>
            <a:off x="565150" y="555625"/>
            <a:ext cx="8023225" cy="334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marL="358140" indent="-358140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1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．【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2020·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福建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·2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分】关于安全用电，下列做法正确的是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(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　　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)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357505" indent="190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A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．家用电器失火，先灭火后断电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357505" indent="190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B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．用湿布擦拭工作中的家用电器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357505" indent="190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C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．插线板的电源线绝缘层破损，仍继续使用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357505" indent="190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D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．家用电器的金属外壳必须与三角插头的长插脚相连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sp>
        <p:nvSpPr>
          <p:cNvPr id="33794" name="矩形 3"/>
          <p:cNvSpPr>
            <a:spLocks noChangeArrowheads="1"/>
          </p:cNvSpPr>
          <p:nvPr/>
        </p:nvSpPr>
        <p:spPr bwMode="auto">
          <a:xfrm>
            <a:off x="1258888" y="1120775"/>
            <a:ext cx="407988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just">
              <a:lnSpc>
                <a:spcPct val="150000"/>
              </a:lnSpc>
            </a:pPr>
            <a:r>
              <a:rPr lang="en-US" altLang="zh-CN" sz="2400" b="1" kern="0">
                <a:solidFill>
                  <a:srgbClr val="C00000"/>
                </a:solidFill>
                <a:latin typeface="Times New Roman"/>
              </a:rPr>
              <a:t>D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pic>
        <p:nvPicPr>
          <p:cNvPr id="33795" name="Picture 7" descr="C:\Users\Administrator\Desktop\习题课件\返回框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0225" y="4146550"/>
            <a:ext cx="669925" cy="669925"/>
          </a:xfrm>
          <a:prstGeom prst="rect">
            <a:avLst/>
          </a:prstGeom>
          <a:noFill/>
          <a:ln>
            <a:noFill/>
            <a:miter lim="800000"/>
          </a:ln>
        </p:spPr>
      </p:pic>
    </p:spTree>
    <p:extLst>
      <p:ext uri="{BB962C8B-B14F-4D97-AF65-F5344CB8AC3E}">
        <p14:creationId xmlns:p14="http://schemas.microsoft.com/office/powerpoint/2010/main" val="5828877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矩形 4"/>
          <p:cNvSpPr>
            <a:spLocks noChangeArrowheads="1"/>
          </p:cNvSpPr>
          <p:nvPr/>
        </p:nvSpPr>
        <p:spPr bwMode="auto">
          <a:xfrm>
            <a:off x="565150" y="627063"/>
            <a:ext cx="8023225" cy="334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marL="358140" indent="-358140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2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．【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2018·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福建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·2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分】关于安全用电，下列做法正确的是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(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　　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)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357505" indent="190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A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．在通电的电线上晾晒衣服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357505" indent="190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B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．及时更换老化的电线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357505" indent="190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C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．用湿布擦拭通电的电视机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357505" indent="190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D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．在高压线附近放风筝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sp>
        <p:nvSpPr>
          <p:cNvPr id="34818" name="矩形 3"/>
          <p:cNvSpPr>
            <a:spLocks noChangeArrowheads="1"/>
          </p:cNvSpPr>
          <p:nvPr/>
        </p:nvSpPr>
        <p:spPr bwMode="auto">
          <a:xfrm>
            <a:off x="1258888" y="1131888"/>
            <a:ext cx="3905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just">
              <a:lnSpc>
                <a:spcPct val="150000"/>
              </a:lnSpc>
            </a:pPr>
            <a:r>
              <a:rPr lang="en-US" altLang="zh-CN" sz="2400" b="1" kern="0">
                <a:solidFill>
                  <a:srgbClr val="C00000"/>
                </a:solidFill>
                <a:latin typeface="Times New Roman"/>
              </a:rPr>
              <a:t>B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pic>
        <p:nvPicPr>
          <p:cNvPr id="34819" name="Picture 7" descr="C:\Users\Administrator\Desktop\习题课件\返回框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0225" y="4146550"/>
            <a:ext cx="669925" cy="669925"/>
          </a:xfrm>
          <a:prstGeom prst="rect">
            <a:avLst/>
          </a:prstGeom>
          <a:noFill/>
          <a:ln>
            <a:noFill/>
            <a:miter lim="800000"/>
          </a:ln>
        </p:spPr>
      </p:pic>
    </p:spTree>
    <p:extLst>
      <p:ext uri="{BB962C8B-B14F-4D97-AF65-F5344CB8AC3E}">
        <p14:creationId xmlns:p14="http://schemas.microsoft.com/office/powerpoint/2010/main" val="1327703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矩形 4"/>
          <p:cNvSpPr>
            <a:spLocks noChangeArrowheads="1"/>
          </p:cNvSpPr>
          <p:nvPr/>
        </p:nvSpPr>
        <p:spPr bwMode="auto">
          <a:xfrm>
            <a:off x="565150" y="668338"/>
            <a:ext cx="8023225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marL="358140" indent="-358140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3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．【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2017·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福建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·2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分】下列做法符合安全用电常识的是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(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　　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)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357505" indent="190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A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．使用冰箱时，金属外壳未接地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357505" indent="190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B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．家庭电路中，开关接在零线上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357505" indent="190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C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．检修电路时，未断开总开关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357505" indent="190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D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．电线着火时，应先切断电源再救火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 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sp>
        <p:nvSpPr>
          <p:cNvPr id="35842" name="矩形 3"/>
          <p:cNvSpPr>
            <a:spLocks noChangeArrowheads="1"/>
          </p:cNvSpPr>
          <p:nvPr/>
        </p:nvSpPr>
        <p:spPr bwMode="auto">
          <a:xfrm>
            <a:off x="1284288" y="1216025"/>
            <a:ext cx="407988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just">
              <a:lnSpc>
                <a:spcPct val="150000"/>
              </a:lnSpc>
            </a:pPr>
            <a:r>
              <a:rPr lang="en-US" altLang="zh-CN" sz="2400" b="1" kern="0">
                <a:solidFill>
                  <a:srgbClr val="C00000"/>
                </a:solidFill>
                <a:latin typeface="Times New Roman"/>
              </a:rPr>
              <a:t>D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pic>
        <p:nvPicPr>
          <p:cNvPr id="35843" name="Picture 7" descr="C:\Users\Administrator\Desktop\习题课件\返回框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0225" y="4146550"/>
            <a:ext cx="669925" cy="669925"/>
          </a:xfrm>
          <a:prstGeom prst="rect">
            <a:avLst/>
          </a:prstGeom>
          <a:noFill/>
          <a:ln>
            <a:noFill/>
            <a:miter lim="800000"/>
          </a:ln>
        </p:spPr>
      </p:pic>
    </p:spTree>
    <p:extLst>
      <p:ext uri="{BB962C8B-B14F-4D97-AF65-F5344CB8AC3E}">
        <p14:creationId xmlns:p14="http://schemas.microsoft.com/office/powerpoint/2010/main" val="30054165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矩形 4"/>
          <p:cNvSpPr>
            <a:spLocks noChangeArrowheads="1"/>
          </p:cNvSpPr>
          <p:nvPr/>
        </p:nvSpPr>
        <p:spPr bwMode="auto">
          <a:xfrm>
            <a:off x="522288" y="428625"/>
            <a:ext cx="8023225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marL="358140" indent="-358140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4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．【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2018·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福建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·2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分】家里一盏电灯突然熄灭，用试电笔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(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又名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“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测电笔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”)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分别测试电路中的</a:t>
            </a:r>
            <a:r>
              <a:rPr lang="en-US" altLang="zh-CN" sz="2400" b="1" i="1" kern="0">
                <a:solidFill>
                  <a:prstClr val="black"/>
                </a:solidFill>
                <a:latin typeface="Times New Roman"/>
              </a:rPr>
              <a:t>a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、</a:t>
            </a:r>
            <a:r>
              <a:rPr lang="en-US" altLang="zh-CN" sz="2400" b="1" i="1" kern="0">
                <a:solidFill>
                  <a:prstClr val="black"/>
                </a:solidFill>
                <a:latin typeface="Times New Roman"/>
              </a:rPr>
              <a:t>b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、</a:t>
            </a:r>
            <a:r>
              <a:rPr lang="en-US" altLang="zh-CN" sz="2400" b="1" i="1" kern="0">
                <a:solidFill>
                  <a:prstClr val="black"/>
                </a:solidFill>
                <a:latin typeface="Times New Roman"/>
              </a:rPr>
              <a:t>c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、</a:t>
            </a:r>
            <a:r>
              <a:rPr lang="en-US" altLang="zh-CN" sz="2400" b="1" i="1" kern="0">
                <a:solidFill>
                  <a:prstClr val="black"/>
                </a:solidFill>
                <a:latin typeface="Times New Roman"/>
              </a:rPr>
              <a:t>d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四点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(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如图所示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)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，只有测</a:t>
            </a:r>
            <a:r>
              <a:rPr lang="en-US" altLang="zh-CN" sz="2400" b="1" i="1" kern="0">
                <a:solidFill>
                  <a:prstClr val="black"/>
                </a:solidFill>
                <a:latin typeface="Times New Roman"/>
              </a:rPr>
              <a:t>a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点时氖管发光。若电路中只有一处故障，则故障可能是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(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　　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)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357505" indent="87630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A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．进户零线开路　　　　</a:t>
            </a:r>
            <a:endParaRPr lang="en-US" altLang="zh-CN" sz="2400" b="1" kern="0">
              <a:solidFill>
                <a:prstClr val="black"/>
              </a:solidFill>
              <a:latin typeface="Times New Roman"/>
            </a:endParaRPr>
          </a:p>
          <a:p>
            <a:pPr marL="357505" indent="87630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B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．灯泡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L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开路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357505" indent="87630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C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．开关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S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接触不良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  </a:t>
            </a:r>
          </a:p>
          <a:p>
            <a:pPr marL="357505" indent="87630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D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．导线</a:t>
            </a:r>
            <a:r>
              <a:rPr lang="en-US" altLang="zh-CN" sz="2400" b="1" i="1" kern="0">
                <a:solidFill>
                  <a:prstClr val="black"/>
                </a:solidFill>
                <a:latin typeface="Times New Roman"/>
              </a:rPr>
              <a:t>cd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开路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pic>
        <p:nvPicPr>
          <p:cNvPr id="36866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356100" y="2565400"/>
            <a:ext cx="2543175" cy="2022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36867" name="Picture 7" descr="C:\Users\Administrator\Desktop\习题课件\返回框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50225" y="4146550"/>
            <a:ext cx="669925" cy="669925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36868" name="矩形 5"/>
          <p:cNvSpPr>
            <a:spLocks noChangeArrowheads="1"/>
          </p:cNvSpPr>
          <p:nvPr/>
        </p:nvSpPr>
        <p:spPr bwMode="auto">
          <a:xfrm>
            <a:off x="3059113" y="2066925"/>
            <a:ext cx="407988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just">
              <a:lnSpc>
                <a:spcPct val="150000"/>
              </a:lnSpc>
            </a:pPr>
            <a:r>
              <a:rPr lang="en-US" altLang="zh-CN" sz="2400" b="1" kern="0">
                <a:solidFill>
                  <a:srgbClr val="C00000"/>
                </a:solidFill>
                <a:latin typeface="Times New Roman"/>
              </a:rPr>
              <a:t>C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pic>
        <p:nvPicPr>
          <p:cNvPr id="36869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0998200" y="10896600"/>
            <a:ext cx="317500" cy="228600"/>
          </a:xfrm>
          <a:prstGeom prst="cube">
            <a:avLst/>
          </a:prstGeom>
        </p:spPr>
      </p:pic>
    </p:spTree>
    <p:extLst>
      <p:ext uri="{BB962C8B-B14F-4D97-AF65-F5344CB8AC3E}">
        <p14:creationId xmlns:p14="http://schemas.microsoft.com/office/powerpoint/2010/main" val="39085246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5" name="组合 5"/>
          <p:cNvGrpSpPr/>
          <p:nvPr/>
        </p:nvGrpSpPr>
        <p:grpSpPr>
          <a:xfrm>
            <a:off x="2425700" y="279400"/>
            <a:ext cx="4192588" cy="1992313"/>
            <a:chOff x="1851755" y="1505713"/>
            <a:chExt cx="5440491" cy="2584754"/>
          </a:xfrm>
        </p:grpSpPr>
        <p:grpSp>
          <p:nvGrpSpPr>
            <p:cNvPr id="6146" name="组合 81"/>
            <p:cNvGrpSpPr>
              <a:grpSpLocks noGrp="1" noChangeAspect="1"/>
            </p:cNvGrpSpPr>
            <p:nvPr/>
          </p:nvGrpSpPr>
          <p:grpSpPr>
            <a:xfrm>
              <a:off x="1533189" y="1385529"/>
              <a:ext cx="2664226" cy="2591900"/>
              <a:chOff x="3295850" y="1895995"/>
              <a:chExt cx="3725149" cy="4660916"/>
            </a:xfrm>
          </p:grpSpPr>
        </p:grpSp>
        <p:grpSp>
          <p:nvGrpSpPr>
            <p:cNvPr id="6147" name="组合 82"/>
            <p:cNvGrpSpPr/>
            <p:nvPr/>
          </p:nvGrpSpPr>
          <p:grpSpPr>
            <a:xfrm>
              <a:off x="2302897" y="1980707"/>
              <a:ext cx="4989349" cy="751080"/>
              <a:chOff x="2302897" y="1980707"/>
              <a:chExt cx="4989349" cy="751080"/>
            </a:xfrm>
          </p:grpSpPr>
          <p:sp>
            <p:nvSpPr>
              <p:cNvPr id="6148" name="圆角矩形 8"/>
              <p:cNvSpPr/>
              <p:nvPr/>
            </p:nvSpPr>
            <p:spPr>
              <a:xfrm>
                <a:off x="3316286" y="1899715"/>
                <a:ext cx="4150195" cy="1006268"/>
              </a:xfrm>
              <a:prstGeom prst="roundRect">
                <a:avLst>
                  <a:gd name="adj" fmla="val 9976"/>
                </a:avLst>
              </a:prstGeom>
              <a:solidFill>
                <a:srgbClr val="00B0F0"/>
              </a:solidFill>
              <a:ln w="25400">
                <a:gradFill flip="none" rotWithShape="1">
                  <a:gsLst>
                    <a:gs pos="88000">
                      <a:schemeClr val="bg1"/>
                    </a:gs>
                    <a:gs pos="0">
                      <a:schemeClr val="bg1">
                        <a:lumMod val="75000"/>
                      </a:schemeClr>
                    </a:gs>
                    <a:gs pos="71000">
                      <a:schemeClr val="bg1">
                        <a:lumMod val="85000"/>
                      </a:schemeClr>
                    </a:gs>
                    <a:gs pos="55000">
                      <a:schemeClr val="bg1"/>
                    </a:gs>
                    <a:gs pos="37000">
                      <a:schemeClr val="bg1">
                        <a:lumMod val="85000"/>
                      </a:schemeClr>
                    </a:gs>
                    <a:gs pos="22000">
                      <a:schemeClr val="bg1"/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1200000" scaled="0"/>
                </a:gradFill>
              </a:ln>
              <a:effectLst>
                <a:outerShdw blurRad="101600" dist="508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015" b="1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6149" name="组合 84"/>
              <p:cNvGrpSpPr/>
              <p:nvPr/>
            </p:nvGrpSpPr>
            <p:grpSpPr>
              <a:xfrm>
                <a:off x="3467584" y="2294564"/>
                <a:ext cx="118508" cy="118509"/>
                <a:chOff x="4486616" y="3001075"/>
                <a:chExt cx="274695" cy="274699"/>
              </a:xfrm>
            </p:grpSpPr>
            <p:sp>
              <p:nvSpPr>
                <p:cNvPr id="6150" name="椭圆 21"/>
                <p:cNvSpPr/>
                <p:nvPr/>
              </p:nvSpPr>
              <p:spPr>
                <a:xfrm rot="16200000">
                  <a:off x="4484837" y="3000957"/>
                  <a:ext cx="276891" cy="27695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7000">
                      <a:srgbClr val="A6A6A6"/>
                    </a:gs>
                    <a:gs pos="35001">
                      <a:srgbClr val="F2F2F2"/>
                    </a:gs>
                    <a:gs pos="55000">
                      <a:srgbClr val="A6A6A6"/>
                    </a:gs>
                    <a:gs pos="75000">
                      <a:srgbClr val="F2F2F2"/>
                    </a:gs>
                    <a:gs pos="100000">
                      <a:srgbClr val="A6A6A6"/>
                    </a:gs>
                  </a:gsLst>
                  <a:lin ang="2700000" scaled="1"/>
                </a:gradFill>
                <a:ln w="25400">
                  <a:noFill/>
                  <a:miter lim="800000"/>
                </a:ln>
                <a:effectLst>
                  <a:outerShdw blurRad="12700" dist="12700" dir="2700000" algn="tl">
                    <a:srgbClr val="000000">
                      <a:alpha val="39999"/>
                    </a:srgbClr>
                  </a:outerShdw>
                </a:effectLst>
              </p:spPr>
              <p:txBody>
                <a:bodyPr anchor="ctr" anchorCtr="0"/>
                <a:lstStyle>
                  <a:defPPr>
                    <a:defRPr lang="zh-CN"/>
                  </a:defPPr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5pPr>
                </a:lstStyle>
                <a:p>
                  <a:pPr algn="ctr"/>
                  <a:endParaRPr sz="1000" b="1" ker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51" name="椭圆 22"/>
                <p:cNvSpPr/>
                <p:nvPr/>
              </p:nvSpPr>
              <p:spPr>
                <a:xfrm>
                  <a:off x="4385233" y="2756459"/>
                  <a:ext cx="469760" cy="494401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  <a:effectLst>
                  <a:innerShdw blurRad="12700" dist="12700" dir="135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015" b="1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6152" name="组合 85"/>
              <p:cNvGrpSpPr/>
              <p:nvPr/>
            </p:nvGrpSpPr>
            <p:grpSpPr>
              <a:xfrm>
                <a:off x="3168079" y="2294564"/>
                <a:ext cx="118508" cy="118509"/>
                <a:chOff x="4486616" y="3001075"/>
                <a:chExt cx="274695" cy="274699"/>
              </a:xfrm>
            </p:grpSpPr>
            <p:sp>
              <p:nvSpPr>
                <p:cNvPr id="6153" name="椭圆 19"/>
                <p:cNvSpPr/>
                <p:nvPr/>
              </p:nvSpPr>
              <p:spPr>
                <a:xfrm rot="16200000">
                  <a:off x="4479537" y="3008122"/>
                  <a:ext cx="276891" cy="262624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7000">
                      <a:srgbClr val="A6A6A6"/>
                    </a:gs>
                    <a:gs pos="35001">
                      <a:srgbClr val="F2F2F2"/>
                    </a:gs>
                    <a:gs pos="55000">
                      <a:srgbClr val="A6A6A6"/>
                    </a:gs>
                    <a:gs pos="75000">
                      <a:srgbClr val="F2F2F2"/>
                    </a:gs>
                    <a:gs pos="100000">
                      <a:srgbClr val="A6A6A6"/>
                    </a:gs>
                  </a:gsLst>
                  <a:lin ang="2700000" scaled="1"/>
                </a:gradFill>
                <a:ln w="25400">
                  <a:noFill/>
                  <a:miter lim="800000"/>
                </a:ln>
                <a:effectLst>
                  <a:outerShdw blurRad="12700" dist="12700" dir="2700000" algn="tl">
                    <a:srgbClr val="000000">
                      <a:alpha val="39999"/>
                    </a:srgbClr>
                  </a:outerShdw>
                </a:effectLst>
              </p:spPr>
              <p:txBody>
                <a:bodyPr anchor="ctr" anchorCtr="0"/>
                <a:lstStyle>
                  <a:defPPr>
                    <a:defRPr lang="zh-CN"/>
                  </a:defPPr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5pPr>
                </a:lstStyle>
                <a:p>
                  <a:pPr algn="ctr"/>
                  <a:endParaRPr sz="1000" b="1" ker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54" name="椭圆 20"/>
                <p:cNvSpPr/>
                <p:nvPr/>
              </p:nvSpPr>
              <p:spPr>
                <a:xfrm>
                  <a:off x="4385233" y="2756459"/>
                  <a:ext cx="469760" cy="494401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  <a:effectLst>
                  <a:innerShdw blurRad="12700" dist="12700" dir="135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015" b="1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6155" name="组合 86"/>
              <p:cNvGrpSpPr>
                <a:grpSpLocks noGrp="1" noChangeAspect="1"/>
              </p:cNvGrpSpPr>
              <p:nvPr/>
            </p:nvGrpSpPr>
            <p:grpSpPr>
              <a:xfrm>
                <a:off x="3197698" y="2171864"/>
                <a:ext cx="362117" cy="236685"/>
                <a:chOff x="4312849" y="3104300"/>
                <a:chExt cx="384317" cy="61430"/>
              </a:xfrm>
            </p:grpSpPr>
          </p:grpSp>
          <p:grpSp>
            <p:nvGrpSpPr>
              <p:cNvPr id="6156" name="组合 87"/>
              <p:cNvGrpSpPr/>
              <p:nvPr/>
            </p:nvGrpSpPr>
            <p:grpSpPr>
              <a:xfrm>
                <a:off x="3635164" y="2097014"/>
                <a:ext cx="630643" cy="550614"/>
                <a:chOff x="4846885" y="2796017"/>
                <a:chExt cx="840857" cy="734151"/>
              </a:xfrm>
            </p:grpSpPr>
            <p:sp>
              <p:nvSpPr>
                <p:cNvPr id="6157" name="椭圆 15"/>
                <p:cNvSpPr/>
                <p:nvPr/>
              </p:nvSpPr>
              <p:spPr>
                <a:xfrm>
                  <a:off x="4902566" y="2795742"/>
                  <a:ext cx="722379" cy="75517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anchorCtr="0"/>
                <a:lstStyle>
                  <a:defPPr>
                    <a:defRPr lang="zh-CN"/>
                  </a:defPPr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5pPr>
                </a:lstStyle>
                <a:p>
                  <a:pPr algn="ctr"/>
                  <a:endParaRPr sz="1000" b="1" ker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58" name="文本框 18"/>
                <p:cNvSpPr/>
                <p:nvPr/>
              </p:nvSpPr>
              <p:spPr>
                <a:xfrm>
                  <a:off x="4846885" y="2811166"/>
                  <a:ext cx="840857" cy="719002"/>
                </a:xfrm>
                <a:prstGeom prst="rect">
                  <a:avLst/>
                </a:prstGeom>
                <a:noFill/>
                <a:ln>
                  <a:noFill/>
                  <a:miter lim="800000"/>
                </a:ln>
              </p:spPr>
              <p:txBody>
                <a:bodyPr anchor="t" anchorCtr="0">
                  <a:spAutoFit/>
                </a:bodyPr>
                <a:lstStyle>
                  <a:defPPr>
                    <a:defRPr lang="zh-CN"/>
                  </a:defPPr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5pPr>
                </a:lstStyle>
                <a:p>
                  <a:pPr algn="ctr"/>
                  <a:r>
                    <a:rPr lang="en-US" altLang="zh-CN" sz="2100" b="1" kern="0">
                      <a:solidFill>
                        <a:srgbClr val="00B0F0"/>
                      </a:solidFill>
                      <a:latin typeface="Impact" pitchFamily="34" charset="0"/>
                    </a:rPr>
                    <a:t>01</a:t>
                  </a:r>
                  <a:endParaRPr sz="2100" b="1" kern="0">
                    <a:solidFill>
                      <a:srgbClr val="00B0F0"/>
                    </a:solidFill>
                    <a:latin typeface="Impact" panose="020B0806030902050204" pitchFamily="34" charset="0"/>
                  </a:endParaRPr>
                </a:p>
              </p:txBody>
            </p:sp>
          </p:grpSp>
          <p:sp>
            <p:nvSpPr>
              <p:cNvPr id="6159" name="文本框 24"/>
              <p:cNvSpPr/>
              <p:nvPr/>
            </p:nvSpPr>
            <p:spPr>
              <a:xfrm>
                <a:off x="4035549" y="2014039"/>
                <a:ext cx="2629911" cy="659085"/>
              </a:xfrm>
              <a:prstGeom prst="rect">
                <a:avLst/>
              </a:prstGeom>
              <a:noFill/>
              <a:ln>
                <a:noFill/>
                <a:miter lim="800000"/>
              </a:ln>
            </p:spPr>
            <p:txBody>
              <a:bodyPr anchor="t" anchorCtr="0">
                <a:spAutoFit/>
              </a:bodyPr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</a:lstStyle>
              <a:p>
                <a:pPr algn="ctr"/>
                <a:r>
                  <a:rPr sz="2700" b="1" kern="0">
                    <a:solidFill>
                      <a:prstClr val="white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知识梳理</a:t>
                </a:r>
              </a:p>
            </p:txBody>
          </p:sp>
          <p:sp>
            <p:nvSpPr>
              <p:cNvPr id="6160" name="KSO_Shape"/>
              <p:cNvSpPr/>
              <p:nvPr/>
            </p:nvSpPr>
            <p:spPr>
              <a:xfrm>
                <a:off x="2302898" y="2098867"/>
                <a:ext cx="558262" cy="533428"/>
              </a:xfrm>
              <a:custGeom>
                <a:avLst/>
                <a:gdLst/>
                <a:ahLst/>
                <a:cxnLst/>
                <a:rect l="l" t="t" r="r" b="b"/>
                <a:pathLst>
                  <a:path w="1889279" h="1810503">
                    <a:moveTo>
                      <a:pt x="1408636" y="1462945"/>
                    </a:moveTo>
                    <a:cubicBezTo>
                      <a:pt x="1471912" y="1494489"/>
                      <a:pt x="1528819" y="1532588"/>
                      <a:pt x="1575786" y="1578162"/>
                    </a:cubicBezTo>
                    <a:cubicBezTo>
                      <a:pt x="1467281" y="1672800"/>
                      <a:pt x="1335058" y="1742507"/>
                      <a:pt x="1188886" y="1779443"/>
                    </a:cubicBezTo>
                    <a:cubicBezTo>
                      <a:pt x="1278166" y="1700386"/>
                      <a:pt x="1353810" y="1592053"/>
                      <a:pt x="1408636" y="1462945"/>
                    </a:cubicBezTo>
                    <a:close/>
                    <a:moveTo>
                      <a:pt x="494888" y="1445849"/>
                    </a:moveTo>
                    <a:cubicBezTo>
                      <a:pt x="556747" y="1590569"/>
                      <a:pt x="643865" y="1709702"/>
                      <a:pt x="747068" y="1790925"/>
                    </a:cubicBezTo>
                    <a:cubicBezTo>
                      <a:pt x="576321" y="1756303"/>
                      <a:pt x="422614" y="1677538"/>
                      <a:pt x="300900" y="1566189"/>
                    </a:cubicBezTo>
                    <a:cubicBezTo>
                      <a:pt x="355309" y="1517036"/>
                      <a:pt x="421005" y="1476420"/>
                      <a:pt x="494888" y="1445849"/>
                    </a:cubicBezTo>
                    <a:close/>
                    <a:moveTo>
                      <a:pt x="900586" y="1355871"/>
                    </a:moveTo>
                    <a:lnTo>
                      <a:pt x="900586" y="1808904"/>
                    </a:lnTo>
                    <a:lnTo>
                      <a:pt x="884222" y="1808113"/>
                    </a:lnTo>
                    <a:cubicBezTo>
                      <a:pt x="745280" y="1742581"/>
                      <a:pt x="627378" y="1604992"/>
                      <a:pt x="551037" y="1423344"/>
                    </a:cubicBezTo>
                    <a:cubicBezTo>
                      <a:pt x="655969" y="1381011"/>
                      <a:pt x="774745" y="1357337"/>
                      <a:pt x="900586" y="1355871"/>
                    </a:cubicBezTo>
                    <a:close/>
                    <a:moveTo>
                      <a:pt x="953521" y="1355186"/>
                    </a:moveTo>
                    <a:cubicBezTo>
                      <a:pt x="1099660" y="1356509"/>
                      <a:pt x="1236550" y="1386650"/>
                      <a:pt x="1354036" y="1440083"/>
                    </a:cubicBezTo>
                    <a:cubicBezTo>
                      <a:pt x="1283551" y="1605630"/>
                      <a:pt x="1178611" y="1734316"/>
                      <a:pt x="1054486" y="1804443"/>
                    </a:cubicBezTo>
                    <a:lnTo>
                      <a:pt x="953521" y="1810503"/>
                    </a:lnTo>
                    <a:close/>
                    <a:moveTo>
                      <a:pt x="1517159" y="931303"/>
                    </a:moveTo>
                    <a:lnTo>
                      <a:pt x="1889279" y="931303"/>
                    </a:lnTo>
                    <a:cubicBezTo>
                      <a:pt x="1883282" y="1167646"/>
                      <a:pt x="1781715" y="1381244"/>
                      <a:pt x="1618873" y="1536894"/>
                    </a:cubicBezTo>
                    <a:cubicBezTo>
                      <a:pt x="1566437" y="1485571"/>
                      <a:pt x="1502786" y="1442774"/>
                      <a:pt x="1431939" y="1407715"/>
                    </a:cubicBezTo>
                    <a:cubicBezTo>
                      <a:pt x="1485774" y="1266553"/>
                      <a:pt x="1516428" y="1104135"/>
                      <a:pt x="1517159" y="931303"/>
                    </a:cubicBezTo>
                    <a:close/>
                    <a:moveTo>
                      <a:pt x="953521" y="931303"/>
                    </a:moveTo>
                    <a:lnTo>
                      <a:pt x="1456842" y="931303"/>
                    </a:lnTo>
                    <a:cubicBezTo>
                      <a:pt x="1456123" y="1096196"/>
                      <a:pt x="1427268" y="1250986"/>
                      <a:pt x="1375819" y="1384691"/>
                    </a:cubicBezTo>
                    <a:cubicBezTo>
                      <a:pt x="1251537" y="1327928"/>
                      <a:pt x="1107288" y="1296191"/>
                      <a:pt x="953521" y="1294902"/>
                    </a:cubicBezTo>
                    <a:close/>
                    <a:moveTo>
                      <a:pt x="448568" y="931303"/>
                    </a:moveTo>
                    <a:lnTo>
                      <a:pt x="900586" y="931303"/>
                    </a:lnTo>
                    <a:lnTo>
                      <a:pt x="900586" y="1295603"/>
                    </a:lnTo>
                    <a:cubicBezTo>
                      <a:pt x="766605" y="1297053"/>
                      <a:pt x="640053" y="1322469"/>
                      <a:pt x="528061" y="1368046"/>
                    </a:cubicBezTo>
                    <a:cubicBezTo>
                      <a:pt x="478984" y="1238632"/>
                      <a:pt x="450499" y="1089843"/>
                      <a:pt x="448568" y="931303"/>
                    </a:cubicBezTo>
                    <a:close/>
                    <a:moveTo>
                      <a:pt x="0" y="931303"/>
                    </a:moveTo>
                    <a:lnTo>
                      <a:pt x="388264" y="931303"/>
                    </a:lnTo>
                    <a:cubicBezTo>
                      <a:pt x="390220" y="1097785"/>
                      <a:pt x="420532" y="1254193"/>
                      <a:pt x="473139" y="1390578"/>
                    </a:cubicBezTo>
                    <a:cubicBezTo>
                      <a:pt x="391203" y="1423988"/>
                      <a:pt x="318506" y="1469260"/>
                      <a:pt x="258353" y="1524144"/>
                    </a:cubicBezTo>
                    <a:cubicBezTo>
                      <a:pt x="102364" y="1370026"/>
                      <a:pt x="5849" y="1161456"/>
                      <a:pt x="0" y="931303"/>
                    </a:cubicBezTo>
                    <a:close/>
                    <a:moveTo>
                      <a:pt x="536834" y="421694"/>
                    </a:moveTo>
                    <a:cubicBezTo>
                      <a:pt x="646682" y="464986"/>
                      <a:pt x="770110" y="489176"/>
                      <a:pt x="900586" y="490537"/>
                    </a:cubicBezTo>
                    <a:lnTo>
                      <a:pt x="900586" y="875390"/>
                    </a:lnTo>
                    <a:lnTo>
                      <a:pt x="448805" y="875390"/>
                    </a:lnTo>
                    <a:cubicBezTo>
                      <a:pt x="451150" y="709592"/>
                      <a:pt x="482649" y="554587"/>
                      <a:pt x="536834" y="421694"/>
                    </a:cubicBezTo>
                    <a:close/>
                    <a:moveTo>
                      <a:pt x="1356131" y="409527"/>
                    </a:moveTo>
                    <a:cubicBezTo>
                      <a:pt x="1415590" y="544412"/>
                      <a:pt x="1451132" y="703874"/>
                      <a:pt x="1455052" y="875390"/>
                    </a:cubicBezTo>
                    <a:lnTo>
                      <a:pt x="953521" y="875390"/>
                    </a:lnTo>
                    <a:lnTo>
                      <a:pt x="953521" y="491238"/>
                    </a:lnTo>
                    <a:cubicBezTo>
                      <a:pt x="1099303" y="490092"/>
                      <a:pt x="1236528" y="461431"/>
                      <a:pt x="1356131" y="409527"/>
                    </a:cubicBezTo>
                    <a:close/>
                    <a:moveTo>
                      <a:pt x="271202" y="273767"/>
                    </a:moveTo>
                    <a:cubicBezTo>
                      <a:pt x="330895" y="324894"/>
                      <a:pt x="401533" y="367494"/>
                      <a:pt x="480768" y="398692"/>
                    </a:cubicBezTo>
                    <a:cubicBezTo>
                      <a:pt x="424147" y="539118"/>
                      <a:pt x="390867" y="701724"/>
                      <a:pt x="388496" y="875390"/>
                    </a:cubicBezTo>
                    <a:lnTo>
                      <a:pt x="238" y="875390"/>
                    </a:lnTo>
                    <a:cubicBezTo>
                      <a:pt x="7162" y="640451"/>
                      <a:pt x="108645" y="428248"/>
                      <a:pt x="271202" y="273767"/>
                    </a:cubicBezTo>
                    <a:close/>
                    <a:moveTo>
                      <a:pt x="1605567" y="261436"/>
                    </a:moveTo>
                    <a:cubicBezTo>
                      <a:pt x="1775300" y="417133"/>
                      <a:pt x="1881942" y="634296"/>
                      <a:pt x="1889035" y="875390"/>
                    </a:cubicBezTo>
                    <a:lnTo>
                      <a:pt x="1515364" y="875390"/>
                    </a:lnTo>
                    <a:cubicBezTo>
                      <a:pt x="1511419" y="696081"/>
                      <a:pt x="1474168" y="529014"/>
                      <a:pt x="1413107" y="386152"/>
                    </a:cubicBezTo>
                    <a:cubicBezTo>
                      <a:pt x="1485941" y="353453"/>
                      <a:pt x="1551126" y="311628"/>
                      <a:pt x="1605567" y="261436"/>
                    </a:cubicBezTo>
                    <a:close/>
                    <a:moveTo>
                      <a:pt x="748157" y="19413"/>
                    </a:moveTo>
                    <a:cubicBezTo>
                      <a:pt x="649482" y="96557"/>
                      <a:pt x="565491" y="208310"/>
                      <a:pt x="504779" y="344256"/>
                    </a:cubicBezTo>
                    <a:cubicBezTo>
                      <a:pt x="432706" y="315858"/>
                      <a:pt x="368354" y="277545"/>
                      <a:pt x="313920" y="231604"/>
                    </a:cubicBezTo>
                    <a:cubicBezTo>
                      <a:pt x="434240" y="127070"/>
                      <a:pt x="583275" y="52667"/>
                      <a:pt x="748157" y="19413"/>
                    </a:cubicBezTo>
                    <a:close/>
                    <a:moveTo>
                      <a:pt x="1137621" y="18543"/>
                    </a:moveTo>
                    <a:cubicBezTo>
                      <a:pt x="1297904" y="50310"/>
                      <a:pt x="1443338" y="120918"/>
                      <a:pt x="1562575" y="219802"/>
                    </a:cubicBezTo>
                    <a:cubicBezTo>
                      <a:pt x="1512842" y="265093"/>
                      <a:pt x="1453308" y="302843"/>
                      <a:pt x="1386970" y="332857"/>
                    </a:cubicBezTo>
                    <a:cubicBezTo>
                      <a:pt x="1323718" y="199817"/>
                      <a:pt x="1237626" y="91674"/>
                      <a:pt x="1137621" y="18543"/>
                    </a:cubicBezTo>
                    <a:close/>
                    <a:moveTo>
                      <a:pt x="900586" y="1702"/>
                    </a:moveTo>
                    <a:lnTo>
                      <a:pt x="900586" y="430269"/>
                    </a:lnTo>
                    <a:cubicBezTo>
                      <a:pt x="778345" y="428899"/>
                      <a:pt x="662774" y="406468"/>
                      <a:pt x="560047" y="366408"/>
                    </a:cubicBezTo>
                    <a:cubicBezTo>
                      <a:pt x="637783" y="193348"/>
                      <a:pt x="753999" y="63227"/>
                      <a:pt x="890213" y="2203"/>
                    </a:cubicBezTo>
                    <a:close/>
                    <a:moveTo>
                      <a:pt x="953521" y="0"/>
                    </a:moveTo>
                    <a:lnTo>
                      <a:pt x="981035" y="1330"/>
                    </a:lnTo>
                    <a:cubicBezTo>
                      <a:pt x="1124068" y="53565"/>
                      <a:pt x="1247786" y="180867"/>
                      <a:pt x="1332000" y="354889"/>
                    </a:cubicBezTo>
                    <a:cubicBezTo>
                      <a:pt x="1219743" y="403080"/>
                      <a:pt x="1090709" y="429800"/>
                      <a:pt x="953521" y="430954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lang="zh-CN" altLang="en-US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lang="zh-CN" altLang="en-US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lang="zh-CN" altLang="en-US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lang="zh-CN" altLang="en-US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>
                  <a:solidFill>
                    <a:srgbClr val="FFFFFF"/>
                  </a:solidFill>
                  <a:ea typeface="宋体"/>
                </a:endParaRPr>
              </a:p>
            </p:txBody>
          </p:sp>
        </p:grpSp>
      </p:grpSp>
      <p:sp>
        <p:nvSpPr>
          <p:cNvPr id="6161" name="矩形 1">
            <a:hlinkClick r:id="rId2" action="ppaction://hlinksldjump"/>
          </p:cNvPr>
          <p:cNvSpPr/>
          <p:nvPr/>
        </p:nvSpPr>
        <p:spPr>
          <a:xfrm>
            <a:off x="1835150" y="1685925"/>
            <a:ext cx="5788025" cy="460375"/>
          </a:xfrm>
          <a:prstGeom prst="rect">
            <a:avLst/>
          </a:prstGeom>
          <a:solidFill>
            <a:srgbClr val="E56666"/>
          </a:solidFill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lang="en-US" altLang="zh-CN" sz="2400" b="1" kern="0">
                <a:solidFill>
                  <a:prstClr val="white"/>
                </a:solidFill>
                <a:latin typeface="隶书" pitchFamily="49" charset="-122"/>
                <a:ea typeface="隶书" pitchFamily="49" charset="-122"/>
              </a:rPr>
              <a:t>·1 </a:t>
            </a:r>
            <a:r>
              <a:rPr sz="2400" b="1" kern="0">
                <a:solidFill>
                  <a:prstClr val="white"/>
                </a:solidFill>
                <a:latin typeface="隶书" pitchFamily="49" charset="-122"/>
                <a:ea typeface="隶书" pitchFamily="49" charset="-122"/>
              </a:rPr>
              <a:t>家庭电路</a:t>
            </a:r>
          </a:p>
        </p:txBody>
      </p:sp>
      <p:sp>
        <p:nvSpPr>
          <p:cNvPr id="6162" name="矩形 2">
            <a:hlinkClick r:id="rId3" action="ppaction://hlinksldjump"/>
          </p:cNvPr>
          <p:cNvSpPr/>
          <p:nvPr/>
        </p:nvSpPr>
        <p:spPr>
          <a:xfrm>
            <a:off x="1835150" y="2284413"/>
            <a:ext cx="5788025" cy="461962"/>
          </a:xfrm>
          <a:prstGeom prst="rect">
            <a:avLst/>
          </a:prstGeom>
          <a:solidFill>
            <a:srgbClr val="00B7CA"/>
          </a:solidFill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lang="en-US" altLang="zh-CN" sz="2400" b="1" kern="0">
                <a:solidFill>
                  <a:prstClr val="white"/>
                </a:solidFill>
                <a:latin typeface="隶书" pitchFamily="49" charset="-122"/>
                <a:ea typeface="隶书" pitchFamily="49" charset="-122"/>
              </a:rPr>
              <a:t>·2 </a:t>
            </a:r>
            <a:r>
              <a:rPr sz="2400" b="1" kern="0">
                <a:solidFill>
                  <a:prstClr val="white"/>
                </a:solidFill>
                <a:latin typeface="隶书" pitchFamily="49" charset="-122"/>
                <a:ea typeface="隶书" pitchFamily="49" charset="-122"/>
              </a:rPr>
              <a:t>安全用电</a:t>
            </a:r>
          </a:p>
        </p:txBody>
      </p:sp>
      <p:pic>
        <p:nvPicPr>
          <p:cNvPr id="6163" name="Picture 7" descr="C:\Users\Administrator\Desktop\习题课件\返回框.pn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01013" y="4130675"/>
            <a:ext cx="669925" cy="669925"/>
          </a:xfrm>
          <a:prstGeom prst="rect">
            <a:avLst/>
          </a:prstGeom>
          <a:noFill/>
          <a:ln>
            <a:noFill/>
            <a:miter lim="800000"/>
          </a:ln>
        </p:spPr>
      </p:pic>
    </p:spTree>
    <p:extLst>
      <p:ext uri="{BB962C8B-B14F-4D97-AF65-F5344CB8AC3E}">
        <p14:creationId xmlns:p14="http://schemas.microsoft.com/office/powerpoint/2010/main" val="25363444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1" grpId="0" animBg="1"/>
      <p:bldP spid="616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矩形 15"/>
          <p:cNvSpPr>
            <a:spLocks noChangeArrowheads="1"/>
          </p:cNvSpPr>
          <p:nvPr/>
        </p:nvSpPr>
        <p:spPr bwMode="auto">
          <a:xfrm>
            <a:off x="539750" y="614363"/>
            <a:ext cx="6985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sz="2400" b="1" kern="0">
                <a:solidFill>
                  <a:srgbClr val="E46C0A"/>
                </a:solidFill>
                <a:latin typeface="Times New Roman" pitchFamily="18" charset="0"/>
              </a:rPr>
              <a:t>知识点</a:t>
            </a:r>
            <a:r>
              <a:rPr lang="en-US" altLang="zh-CN" sz="2400" b="1" kern="0">
                <a:solidFill>
                  <a:srgbClr val="E46C0A"/>
                </a:solidFill>
                <a:latin typeface="Times New Roman" pitchFamily="18" charset="0"/>
              </a:rPr>
              <a:t>1    </a:t>
            </a:r>
            <a:r>
              <a:rPr sz="2400" b="1" kern="0">
                <a:solidFill>
                  <a:srgbClr val="E46C0A"/>
                </a:solidFill>
                <a:latin typeface="Times New Roman" pitchFamily="18" charset="0"/>
              </a:rPr>
              <a:t>家庭电路</a:t>
            </a:r>
          </a:p>
        </p:txBody>
      </p:sp>
      <p:pic>
        <p:nvPicPr>
          <p:cNvPr id="7170" name="Picture 7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39850" y="1174750"/>
            <a:ext cx="6464300" cy="3319463"/>
          </a:xfrm>
          <a:prstGeom prst="rect">
            <a:avLst/>
          </a:prstGeom>
          <a:noFill/>
          <a:ln>
            <a:noFill/>
            <a:miter lim="800000"/>
          </a:ln>
        </p:spPr>
      </p:pic>
    </p:spTree>
    <p:extLst>
      <p:ext uri="{BB962C8B-B14F-4D97-AF65-F5344CB8AC3E}">
        <p14:creationId xmlns:p14="http://schemas.microsoft.com/office/powerpoint/2010/main" val="1712708684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22"/>
          <p:cNvSpPr txBox="1">
            <a:spLocks noChangeArrowheads="1"/>
          </p:cNvSpPr>
          <p:nvPr/>
        </p:nvSpPr>
        <p:spPr bwMode="auto">
          <a:xfrm>
            <a:off x="488950" y="627063"/>
            <a:ext cx="81153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539750" indent="-539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marL="358140" indent="-358140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 1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．家庭电路的组成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358140" indent="-358140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(1)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进户线：</a:t>
            </a:r>
            <a:r>
              <a:rPr altLang="zh-CN" sz="2400" b="1" kern="0">
                <a:solidFill>
                  <a:prstClr val="black"/>
                </a:solidFill>
                <a:latin typeface="宋体" pitchFamily="2" charset="-122"/>
                <a:ea typeface="Times New Roman" panose="02020603050405020304"/>
              </a:rPr>
              <a:t> 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有两根，一根是火线，另一根是零线；火线和零线之间的电压是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______V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。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358140" indent="-358140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(2)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电能表：</a:t>
            </a:r>
            <a:r>
              <a:rPr altLang="zh-CN" sz="2400" b="1" kern="0">
                <a:solidFill>
                  <a:prstClr val="black"/>
                </a:solidFill>
                <a:latin typeface="宋体" pitchFamily="2" charset="-122"/>
                <a:ea typeface="Times New Roman" panose="02020603050405020304"/>
              </a:rPr>
              <a:t> 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测量用户一段时间内消耗电能的多少，串联在家庭电路的干路上。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358140" indent="-358140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(3)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总开关：</a:t>
            </a:r>
            <a:r>
              <a:rPr altLang="zh-CN" sz="2400" b="1" kern="0">
                <a:solidFill>
                  <a:prstClr val="black"/>
                </a:solidFill>
                <a:latin typeface="宋体" pitchFamily="2" charset="-122"/>
                <a:ea typeface="Times New Roman" panose="02020603050405020304"/>
              </a:rPr>
              <a:t> 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安装在电能表之后，是家庭电路的总开关。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sp>
        <p:nvSpPr>
          <p:cNvPr id="9218" name="矩形 13"/>
          <p:cNvSpPr/>
          <p:nvPr/>
        </p:nvSpPr>
        <p:spPr>
          <a:xfrm>
            <a:off x="3563938" y="1851025"/>
            <a:ext cx="646113" cy="461963"/>
          </a:xfrm>
          <a:prstGeom prst="rect">
            <a:avLst/>
          </a:prstGeom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lang="en-US" altLang="zh-CN" sz="2400" b="1" kern="0">
                <a:solidFill>
                  <a:srgbClr val="C00000"/>
                </a:solidFill>
                <a:latin typeface="Times New Roman"/>
              </a:rPr>
              <a:t>220</a:t>
            </a:r>
            <a:endParaRPr ker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5586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22"/>
          <p:cNvSpPr txBox="1">
            <a:spLocks noChangeArrowheads="1"/>
          </p:cNvSpPr>
          <p:nvPr/>
        </p:nvSpPr>
        <p:spPr bwMode="auto">
          <a:xfrm>
            <a:off x="488950" y="627063"/>
            <a:ext cx="8115300" cy="388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539750" indent="-539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marL="358140" indent="-358140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(4)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保险丝：</a:t>
            </a:r>
            <a:r>
              <a:rPr altLang="zh-CN" sz="2400" b="1" kern="0">
                <a:solidFill>
                  <a:prstClr val="black"/>
                </a:solidFill>
                <a:latin typeface="宋体" pitchFamily="2" charset="-122"/>
                <a:ea typeface="Times New Roman" panose="02020603050405020304"/>
              </a:rPr>
              <a:t> 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安装在总开关后，串联在电路中。保险丝由电阻率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______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、熔点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______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的合金制成；利用电流的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______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效应实现电流过大时自动熔断，从而切断电路、保护电路。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 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358140" indent="-358140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(5)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插座：</a:t>
            </a:r>
            <a:r>
              <a:rPr altLang="zh-CN" sz="2400" b="1" kern="0">
                <a:solidFill>
                  <a:prstClr val="black"/>
                </a:solidFill>
                <a:latin typeface="宋体" pitchFamily="2" charset="-122"/>
                <a:ea typeface="Times New Roman" panose="02020603050405020304"/>
              </a:rPr>
              <a:t> 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分两孔和三孔插座，与用电器并联在电路中。两孔插座的接线原则：</a:t>
            </a:r>
            <a:r>
              <a:rPr altLang="zh-CN" sz="2400" b="1" kern="0">
                <a:solidFill>
                  <a:prstClr val="black"/>
                </a:solidFill>
                <a:latin typeface="宋体" pitchFamily="2" charset="-122"/>
                <a:ea typeface="Times New Roman" panose="02020603050405020304"/>
              </a:rPr>
              <a:t> 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左零右火；三孔插座的接线原则：</a:t>
            </a:r>
            <a:r>
              <a:rPr altLang="zh-CN" sz="2400" b="1" kern="0">
                <a:solidFill>
                  <a:prstClr val="black"/>
                </a:solidFill>
                <a:latin typeface="宋体" pitchFamily="2" charset="-122"/>
                <a:ea typeface="Times New Roman" panose="02020603050405020304"/>
              </a:rPr>
              <a:t> 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左零右火上接地。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sp>
        <p:nvSpPr>
          <p:cNvPr id="11266" name="矩形 13"/>
          <p:cNvSpPr/>
          <p:nvPr/>
        </p:nvSpPr>
        <p:spPr>
          <a:xfrm>
            <a:off x="1979613" y="1276350"/>
            <a:ext cx="493712" cy="4603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altLang="zh-CN" sz="2400" b="1" kern="0">
                <a:solidFill>
                  <a:srgbClr val="C00000"/>
                </a:solidFill>
                <a:latin typeface="Times New Roman" pitchFamily="18" charset="0"/>
              </a:rPr>
              <a:t>大</a:t>
            </a:r>
            <a:endParaRPr kern="0">
              <a:solidFill>
                <a:prstClr val="black"/>
              </a:solidFill>
            </a:endParaRPr>
          </a:p>
        </p:txBody>
      </p:sp>
      <p:sp>
        <p:nvSpPr>
          <p:cNvPr id="11267" name="矩形 14"/>
          <p:cNvSpPr/>
          <p:nvPr/>
        </p:nvSpPr>
        <p:spPr>
          <a:xfrm>
            <a:off x="3924300" y="1246188"/>
            <a:ext cx="493713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altLang="zh-CN" sz="2400" b="1" kern="0">
                <a:solidFill>
                  <a:srgbClr val="C00000"/>
                </a:solidFill>
                <a:latin typeface="Times New Roman" pitchFamily="18" charset="0"/>
              </a:rPr>
              <a:t>低</a:t>
            </a:r>
            <a:endParaRPr kern="0">
              <a:solidFill>
                <a:prstClr val="black"/>
              </a:solidFill>
            </a:endParaRPr>
          </a:p>
        </p:txBody>
      </p:sp>
      <p:sp>
        <p:nvSpPr>
          <p:cNvPr id="11268" name="矩形 15"/>
          <p:cNvSpPr/>
          <p:nvPr/>
        </p:nvSpPr>
        <p:spPr>
          <a:xfrm>
            <a:off x="1270000" y="1825625"/>
            <a:ext cx="493713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altLang="zh-CN" sz="2400" b="1" kern="0">
                <a:solidFill>
                  <a:srgbClr val="C00000"/>
                </a:solidFill>
                <a:latin typeface="Times New Roman" pitchFamily="18" charset="0"/>
              </a:rPr>
              <a:t>热</a:t>
            </a:r>
            <a:endParaRPr ker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3176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/>
      <p:bldP spid="1126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22"/>
          <p:cNvSpPr txBox="1">
            <a:spLocks noChangeArrowheads="1"/>
          </p:cNvSpPr>
          <p:nvPr/>
        </p:nvSpPr>
        <p:spPr bwMode="auto">
          <a:xfrm>
            <a:off x="488950" y="627063"/>
            <a:ext cx="8115300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539750" indent="-539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marL="358140" indent="-358140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(6)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用电器：</a:t>
            </a:r>
            <a:r>
              <a:rPr altLang="zh-CN" sz="2400" b="1" kern="0">
                <a:solidFill>
                  <a:prstClr val="black"/>
                </a:solidFill>
                <a:latin typeface="宋体" pitchFamily="2" charset="-122"/>
                <a:ea typeface="Times New Roman" panose="02020603050405020304"/>
              </a:rPr>
              <a:t> 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各用电器及插座之间是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______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的，开关与它控制的用电器是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______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的，且开关接在用电器和火线之间。灯泡中螺口式灯泡尾部中心金属块连接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________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线，螺旋套连接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________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线。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sp>
        <p:nvSpPr>
          <p:cNvPr id="13314" name="矩形 13"/>
          <p:cNvSpPr/>
          <p:nvPr/>
        </p:nvSpPr>
        <p:spPr>
          <a:xfrm>
            <a:off x="5497513" y="700088"/>
            <a:ext cx="803275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altLang="zh-CN" sz="2400" b="1" kern="0">
                <a:solidFill>
                  <a:srgbClr val="C00000"/>
                </a:solidFill>
                <a:latin typeface="Times New Roman" pitchFamily="18" charset="0"/>
              </a:rPr>
              <a:t>并联</a:t>
            </a:r>
            <a:endParaRPr kern="0">
              <a:solidFill>
                <a:prstClr val="black"/>
              </a:solidFill>
            </a:endParaRPr>
          </a:p>
        </p:txBody>
      </p:sp>
      <p:sp>
        <p:nvSpPr>
          <p:cNvPr id="13315" name="矩形 14"/>
          <p:cNvSpPr/>
          <p:nvPr/>
        </p:nvSpPr>
        <p:spPr>
          <a:xfrm>
            <a:off x="2905125" y="1276350"/>
            <a:ext cx="803275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altLang="zh-CN" sz="2400" b="1" kern="0">
                <a:solidFill>
                  <a:srgbClr val="C00000"/>
                </a:solidFill>
                <a:latin typeface="Times New Roman" pitchFamily="18" charset="0"/>
              </a:rPr>
              <a:t>串联</a:t>
            </a:r>
            <a:endParaRPr kern="0">
              <a:solidFill>
                <a:prstClr val="black"/>
              </a:solidFill>
            </a:endParaRPr>
          </a:p>
        </p:txBody>
      </p:sp>
      <p:sp>
        <p:nvSpPr>
          <p:cNvPr id="13316" name="矩形 15"/>
          <p:cNvSpPr/>
          <p:nvPr/>
        </p:nvSpPr>
        <p:spPr>
          <a:xfrm>
            <a:off x="7102475" y="1779588"/>
            <a:ext cx="493713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altLang="zh-CN" sz="2400" b="1" kern="0">
                <a:solidFill>
                  <a:srgbClr val="C00000"/>
                </a:solidFill>
                <a:latin typeface="Times New Roman" pitchFamily="18" charset="0"/>
              </a:rPr>
              <a:t>火</a:t>
            </a:r>
            <a:endParaRPr kern="0">
              <a:solidFill>
                <a:prstClr val="black"/>
              </a:solidFill>
            </a:endParaRPr>
          </a:p>
        </p:txBody>
      </p:sp>
      <p:sp>
        <p:nvSpPr>
          <p:cNvPr id="13317" name="矩形 16"/>
          <p:cNvSpPr/>
          <p:nvPr/>
        </p:nvSpPr>
        <p:spPr>
          <a:xfrm>
            <a:off x="2905125" y="2373313"/>
            <a:ext cx="493713" cy="4603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altLang="zh-CN" sz="2400" b="1" kern="0">
                <a:solidFill>
                  <a:srgbClr val="C00000"/>
                </a:solidFill>
                <a:latin typeface="Times New Roman" pitchFamily="18" charset="0"/>
              </a:rPr>
              <a:t>零</a:t>
            </a:r>
            <a:endParaRPr kern="0">
              <a:solidFill>
                <a:prstClr val="black"/>
              </a:solidFill>
            </a:endParaRPr>
          </a:p>
        </p:txBody>
      </p:sp>
      <p:pic>
        <p:nvPicPr>
          <p:cNvPr id="13318" name="Picture 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876800" y="2320925"/>
            <a:ext cx="1566863" cy="2041525"/>
          </a:xfrm>
          <a:prstGeom prst="rect">
            <a:avLst/>
          </a:prstGeom>
          <a:noFill/>
          <a:ln>
            <a:noFill/>
            <a:miter lim="800000"/>
          </a:ln>
        </p:spPr>
      </p:pic>
    </p:spTree>
    <p:extLst>
      <p:ext uri="{BB962C8B-B14F-4D97-AF65-F5344CB8AC3E}">
        <p14:creationId xmlns:p14="http://schemas.microsoft.com/office/powerpoint/2010/main" val="3864542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 fill="hold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/>
      <p:bldP spid="13316" grpId="0"/>
      <p:bldP spid="133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矩形 16"/>
          <p:cNvSpPr/>
          <p:nvPr/>
        </p:nvSpPr>
        <p:spPr>
          <a:xfrm>
            <a:off x="6084888" y="1230313"/>
            <a:ext cx="803275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altLang="zh-CN" sz="2400" b="1" kern="0">
                <a:solidFill>
                  <a:srgbClr val="C00000"/>
                </a:solidFill>
                <a:latin typeface="Times New Roman" pitchFamily="18" charset="0"/>
              </a:rPr>
              <a:t>笔尖</a:t>
            </a:r>
            <a:endParaRPr kern="0">
              <a:solidFill>
                <a:prstClr val="black"/>
              </a:solidFill>
            </a:endParaRPr>
          </a:p>
        </p:txBody>
      </p:sp>
      <p:pic>
        <p:nvPicPr>
          <p:cNvPr id="15362" name="Picture 7" descr="C:\Users\Administrator\Desktop\习题课件\返回框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01013" y="4122738"/>
            <a:ext cx="669925" cy="669925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15363" name="Text Box 22"/>
          <p:cNvSpPr txBox="1">
            <a:spLocks noChangeArrowheads="1"/>
          </p:cNvSpPr>
          <p:nvPr/>
        </p:nvSpPr>
        <p:spPr bwMode="auto">
          <a:xfrm>
            <a:off x="488950" y="627063"/>
            <a:ext cx="8115300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539750" indent="-539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marL="358140" indent="-358140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(7)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测电笔：人手握住测电笔的绝缘杆部分，同时接触金属体笔尾，但人体一定不能接触金属体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________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。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pic>
        <p:nvPicPr>
          <p:cNvPr id="15364" name="Picture 2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08200" y="1851025"/>
            <a:ext cx="4927600" cy="1916113"/>
          </a:xfrm>
          <a:prstGeom prst="rect">
            <a:avLst/>
          </a:prstGeom>
          <a:noFill/>
          <a:ln>
            <a:noFill/>
            <a:miter lim="800000"/>
          </a:ln>
        </p:spPr>
      </p:pic>
    </p:spTree>
    <p:extLst>
      <p:ext uri="{BB962C8B-B14F-4D97-AF65-F5344CB8AC3E}">
        <p14:creationId xmlns:p14="http://schemas.microsoft.com/office/powerpoint/2010/main" val="23278156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22"/>
          <p:cNvSpPr txBox="1">
            <a:spLocks noChangeArrowheads="1"/>
          </p:cNvSpPr>
          <p:nvPr/>
        </p:nvSpPr>
        <p:spPr bwMode="auto">
          <a:xfrm>
            <a:off x="488950" y="1125538"/>
            <a:ext cx="8115300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539750" indent="-539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marL="358140" indent="-358140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1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．触电实质：一定大小的电流通过人体。当超过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10 mA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的电流通过人体时，使人感到剧痛，有生命危险。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358140" indent="-358140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2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．低压触电原因：人体直接或间接接触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____________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。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358140" indent="-358140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3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．常见的触电类型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sp>
        <p:nvSpPr>
          <p:cNvPr id="17410" name="矩形 15"/>
          <p:cNvSpPr>
            <a:spLocks noChangeArrowheads="1"/>
          </p:cNvSpPr>
          <p:nvPr/>
        </p:nvSpPr>
        <p:spPr bwMode="auto">
          <a:xfrm>
            <a:off x="539750" y="614363"/>
            <a:ext cx="6985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sz="2400" b="1" kern="0">
                <a:solidFill>
                  <a:srgbClr val="E46C0A"/>
                </a:solidFill>
                <a:latin typeface="Times New Roman" pitchFamily="18" charset="0"/>
              </a:rPr>
              <a:t>知识点</a:t>
            </a:r>
            <a:r>
              <a:rPr lang="en-US" altLang="zh-CN" sz="2400" b="1" kern="0">
                <a:solidFill>
                  <a:srgbClr val="E46C0A"/>
                </a:solidFill>
                <a:latin typeface="Times New Roman" pitchFamily="18" charset="0"/>
              </a:rPr>
              <a:t>2   </a:t>
            </a:r>
            <a:r>
              <a:rPr sz="2400" b="1" kern="0">
                <a:solidFill>
                  <a:srgbClr val="E46C0A"/>
                </a:solidFill>
                <a:latin typeface="Times New Roman" pitchFamily="18" charset="0"/>
              </a:rPr>
              <a:t>安全用电</a:t>
            </a:r>
          </a:p>
        </p:txBody>
      </p:sp>
      <p:sp>
        <p:nvSpPr>
          <p:cNvPr id="17411" name="矩形 6"/>
          <p:cNvSpPr/>
          <p:nvPr/>
        </p:nvSpPr>
        <p:spPr>
          <a:xfrm>
            <a:off x="6432550" y="2284413"/>
            <a:ext cx="803275" cy="4603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altLang="zh-CN" sz="2400" b="1" kern="0">
                <a:solidFill>
                  <a:srgbClr val="C00000"/>
                </a:solidFill>
                <a:latin typeface="Times New Roman" pitchFamily="18" charset="0"/>
              </a:rPr>
              <a:t>火线</a:t>
            </a:r>
            <a:endParaRPr ker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6351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r="http://schemas.openxmlformats.org/officeDocument/2006/relationships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444</Words>
  <Application>Microsoft Office PowerPoint</Application>
  <PresentationFormat>全屏显示(16:9)</PresentationFormat>
  <Paragraphs>124</Paragraphs>
  <Slides>23</Slides>
  <Notes>10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23</vt:i4>
      </vt:variant>
    </vt:vector>
  </HeadingPairs>
  <TitlesOfParts>
    <vt:vector size="25" baseType="lpstr">
      <vt:lpstr>Office 主题</vt:lpstr>
      <vt:lpstr>2_自定义设计方案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User</cp:lastModifiedBy>
  <cp:revision>3</cp:revision>
  <dcterms:created xsi:type="dcterms:W3CDTF">2021-03-14T01:54:00Z</dcterms:created>
  <dcterms:modified xsi:type="dcterms:W3CDTF">2021-03-14T02:07:35Z</dcterms:modified>
</cp:coreProperties>
</file>