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64" r:id="rId2"/>
    <p:sldId id="365" r:id="rId3"/>
    <p:sldId id="297" r:id="rId4"/>
    <p:sldId id="305" r:id="rId5"/>
    <p:sldId id="268" r:id="rId6"/>
    <p:sldId id="392" r:id="rId7"/>
    <p:sldId id="393" r:id="rId8"/>
    <p:sldId id="391" r:id="rId9"/>
    <p:sldId id="441" r:id="rId10"/>
    <p:sldId id="394" r:id="rId11"/>
    <p:sldId id="395" r:id="rId12"/>
    <p:sldId id="396" r:id="rId13"/>
    <p:sldId id="397" r:id="rId14"/>
    <p:sldId id="398" r:id="rId15"/>
    <p:sldId id="425" r:id="rId16"/>
    <p:sldId id="344" r:id="rId17"/>
    <p:sldId id="421" r:id="rId18"/>
    <p:sldId id="422" r:id="rId19"/>
    <p:sldId id="423" r:id="rId20"/>
    <p:sldId id="442" r:id="rId21"/>
    <p:sldId id="424" r:id="rId22"/>
    <p:sldId id="339" r:id="rId23"/>
    <p:sldId id="340" r:id="rId24"/>
    <p:sldId id="341" r:id="rId25"/>
    <p:sldId id="274" r:id="rId26"/>
    <p:sldId id="312" r:id="rId27"/>
    <p:sldId id="348" r:id="rId28"/>
    <p:sldId id="350" r:id="rId29"/>
    <p:sldId id="443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492" y="-96"/>
      </p:cViewPr>
      <p:guideLst>
        <p:guide orient="horz" pos="2160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页眉占位符 1239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z="1200" strike="noStrike" noProof="1"/>
          </a:p>
        </p:txBody>
      </p:sp>
      <p:sp>
        <p:nvSpPr>
          <p:cNvPr id="123907" name="日期占位符 12390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13316" name="幻灯片图像占位符 12390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17" name="文本占位符 123908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123910" name="页脚占位符 12390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sz="1200" strike="noStrike" noProof="1"/>
          </a:p>
        </p:txBody>
      </p:sp>
      <p:sp>
        <p:nvSpPr>
          <p:cNvPr id="123911" name="灯片编号占位符 12391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fontAlgn="base"/>
              <a:t>‹#›</a:t>
            </a:fld>
            <a:endParaRPr 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290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文本占位符 129026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lstStyle/>
          <a:p>
            <a:pPr lvl="0" indent="0"/>
            <a:endParaRPr lang="zh-CN" altLang="en-US" dirty="0"/>
          </a:p>
        </p:txBody>
      </p:sp>
      <p:sp>
        <p:nvSpPr>
          <p:cNvPr id="1741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3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3004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文本占位符 130050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lstStyle/>
          <a:p>
            <a:pPr lvl="0" indent="0"/>
            <a:endParaRPr lang="zh-CN" altLang="en-US" dirty="0"/>
          </a:p>
        </p:txBody>
      </p:sp>
      <p:sp>
        <p:nvSpPr>
          <p:cNvPr id="1945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4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310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文本占位符 131074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lstStyle/>
          <a:p>
            <a:pPr lvl="0" indent="0"/>
            <a:endParaRPr lang="zh-CN" altLang="en-US" dirty="0"/>
          </a:p>
        </p:txBody>
      </p:sp>
      <p:sp>
        <p:nvSpPr>
          <p:cNvPr id="2150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3926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文本占位符 139266"/>
          <p:cNvSpPr>
            <a:spLocks noGrp="1"/>
          </p:cNvSpPr>
          <p:nvPr>
            <p:ph type="body"/>
          </p:nvPr>
        </p:nvSpPr>
        <p:spPr>
          <a:ln/>
        </p:spPr>
        <p:txBody>
          <a:bodyPr anchor="t"/>
          <a:lstStyle/>
          <a:p>
            <a:pPr lvl="0" indent="0"/>
            <a:endParaRPr lang="zh-CN" altLang="en-US" dirty="0"/>
          </a:p>
        </p:txBody>
      </p:sp>
      <p:sp>
        <p:nvSpPr>
          <p:cNvPr id="4198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  <a:pPr lvl="0" indent="0" algn="r"/>
              <a:t>25</a:t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331347" y="333375"/>
            <a:ext cx="2050653" cy="5153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333375"/>
            <a:ext cx="6033081" cy="5153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>
              <a:buClrTx/>
            </a:pPr>
            <a:fld id="{BB962C8B-B14F-4D97-AF65-F5344CB8AC3E}" type="datetime1">
              <a:rPr lang="zh-CN" altLang="en-US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fontAlgn="base">
                <a:buClrTx/>
              </a:pPr>
              <a:t>2018/8/29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198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7" name="任意多边形 119809"/>
          <p:cNvSpPr/>
          <p:nvPr/>
        </p:nvSpPr>
        <p:spPr>
          <a:xfrm rot="-3172564">
            <a:off x="7777163" y="-14287"/>
            <a:ext cx="1162050" cy="2082800"/>
          </a:xfrm>
          <a:custGeom>
            <a:avLst/>
            <a:gdLst/>
            <a:ahLst/>
            <a:cxnLst/>
            <a:rect l="0" t="0" r="0" b="0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标题 119810"/>
          <p:cNvSpPr>
            <a:spLocks noGrp="1"/>
          </p:cNvSpPr>
          <p:nvPr>
            <p:ph type="title"/>
          </p:nvPr>
        </p:nvSpPr>
        <p:spPr>
          <a:xfrm>
            <a:off x="179388" y="333375"/>
            <a:ext cx="6870700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/>
            <a:r>
              <a:rPr lang="zh-CN" altLang="en-US" dirty="0"/>
              <a:t>单击此处编辑母版标题样式</a:t>
            </a:r>
          </a:p>
        </p:txBody>
      </p:sp>
      <p:sp>
        <p:nvSpPr>
          <p:cNvPr id="1029" name="文本占位符 119811"/>
          <p:cNvSpPr>
            <a:spLocks noGrp="1"/>
          </p:cNvSpPr>
          <p:nvPr>
            <p:ph type="body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19813" name="日期占位符 119812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Comic Sans MS" panose="030F0702030302020204" pitchFamily="66" charset="0"/>
              </a:defRPr>
            </a:lvl1pPr>
          </a:lstStyle>
          <a:p>
            <a:pPr lvl="0" fontAlgn="base">
              <a:buClrTx/>
            </a:pPr>
            <a:fld id="{BB962C8B-B14F-4D97-AF65-F5344CB8AC3E}" type="datetime1">
              <a:rPr lang="zh-CN" altLang="en-US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fontAlgn="base">
                <a:buClrTx/>
              </a:pPr>
              <a:t>2018/8/29</a:t>
            </a:fld>
            <a:endParaRPr lang="zh-CN" altLang="en-US" strike="noStrike" noProof="1"/>
          </a:p>
        </p:txBody>
      </p:sp>
      <p:sp>
        <p:nvSpPr>
          <p:cNvPr id="119814" name="页脚占位符 119813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Comic Sans MS" panose="030F0702030302020204" pitchFamily="66" charset="0"/>
              </a:defRPr>
            </a:lvl1pPr>
          </a:lstStyle>
          <a:p>
            <a:pPr lvl="0" fontAlgn="base">
              <a:buClrTx/>
            </a:pPr>
            <a:endParaRPr lang="zh-CN" strike="noStrike" noProof="1"/>
          </a:p>
        </p:txBody>
      </p:sp>
      <p:sp>
        <p:nvSpPr>
          <p:cNvPr id="119815" name="灯片编号占位符 119814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Comic Sans MS" panose="030F0702030302020204" pitchFamily="66" charset="0"/>
              </a:defRPr>
            </a:lvl1pPr>
          </a:lstStyle>
          <a:p>
            <a:pPr lvl="0" fontAlgn="base">
              <a:buClrTx/>
            </a:pPr>
            <a:fld id="{9A0DB2DC-4C9A-4742-B13C-FB6460FD3503}" type="slidenum">
              <a:rPr lang="en-US" altLang="zh-CN" strike="noStrike" noProof="1" dirty="0">
                <a:latin typeface="Comic Sans MS" panose="030F0702030302020204" pitchFamily="66" charset="0"/>
                <a:ea typeface="宋体" panose="02010600030101010101" pitchFamily="2" charset="-122"/>
                <a:cs typeface="+mn-ea"/>
              </a:rPr>
              <a:pPr lvl="0" fontAlgn="base">
                <a:buClrTx/>
              </a:p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5121"/>
          <p:cNvSpPr txBox="1"/>
          <p:nvPr/>
        </p:nvSpPr>
        <p:spPr>
          <a:xfrm>
            <a:off x="1636713" y="1960563"/>
            <a:ext cx="6346825" cy="1212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6000" b="1" i="1" noProof="1">
                <a:solidFill>
                  <a:srgbClr val="FF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第一章  机械运动</a:t>
            </a:r>
          </a:p>
        </p:txBody>
      </p:sp>
      <p:sp>
        <p:nvSpPr>
          <p:cNvPr id="4099" name="文本框 1"/>
          <p:cNvSpPr txBox="1"/>
          <p:nvPr/>
        </p:nvSpPr>
        <p:spPr>
          <a:xfrm>
            <a:off x="1277938" y="4157663"/>
            <a:ext cx="6865938" cy="1720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endParaRPr lang="zh-CN" altLang="en-US" sz="4800">
              <a:solidFill>
                <a:srgbClr val="FF0000"/>
              </a:solidFill>
              <a:latin typeface="Garamond" pitchFamily="2" charset="0"/>
              <a:ea typeface="楷体_GB2312" pitchFamily="49" charset="-122"/>
            </a:endParaRPr>
          </a:p>
          <a:p>
            <a:r>
              <a:rPr lang="zh-CN" altLang="en-US" sz="4800">
                <a:solidFill>
                  <a:srgbClr val="FF0000"/>
                </a:solidFill>
                <a:latin typeface="Garamond" pitchFamily="2" charset="0"/>
                <a:ea typeface="楷体_GB2312" pitchFamily="49" charset="-122"/>
              </a:rPr>
              <a:t>   一、长度的测量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59393"/>
          <p:cNvSpPr txBox="1"/>
          <p:nvPr/>
        </p:nvSpPr>
        <p:spPr>
          <a:xfrm>
            <a:off x="250825" y="260350"/>
            <a:ext cx="3165475" cy="7620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1</a:t>
            </a:r>
            <a:r>
              <a:rPr lang="zh-CN" altLang="zh-CN" sz="4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4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会选：</a:t>
            </a:r>
          </a:p>
        </p:txBody>
      </p:sp>
      <p:sp>
        <p:nvSpPr>
          <p:cNvPr id="59395" name="文本框 59394"/>
          <p:cNvSpPr txBox="1"/>
          <p:nvPr/>
        </p:nvSpPr>
        <p:spPr>
          <a:xfrm>
            <a:off x="179388" y="1196975"/>
            <a:ext cx="3313112" cy="283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>
                <a:latin typeface="隶书" pitchFamily="49" charset="-122"/>
                <a:ea typeface="隶书" pitchFamily="49" charset="-122"/>
              </a:rPr>
              <a:t>   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在实际的测量中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</a:rPr>
              <a:t>应根据实际情况选择满足测量要求的刻度尺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</a:p>
        </p:txBody>
      </p:sp>
      <p:pic>
        <p:nvPicPr>
          <p:cNvPr id="26627" name="图片 59395" descr="5-图片-9测量工具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2500" y="0"/>
            <a:ext cx="56515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ldLvl="0" animBg="1"/>
      <p:bldP spid="593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60417"/>
          <p:cNvSpPr txBox="1"/>
          <p:nvPr/>
        </p:nvSpPr>
        <p:spPr>
          <a:xfrm>
            <a:off x="771525" y="908050"/>
            <a:ext cx="7319963" cy="1101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>
                <a:latin typeface="隶书" pitchFamily="49" charset="-122"/>
                <a:ea typeface="隶书" pitchFamily="49" charset="-122"/>
              </a:rPr>
              <a:t>认清刻度尺的单位、零刻度线的位置、量程、分度值</a:t>
            </a:r>
            <a:r>
              <a:rPr lang="en-US" altLang="zh-CN" sz="3200">
                <a:latin typeface="隶书" pitchFamily="49" charset="-122"/>
                <a:ea typeface="隶书" pitchFamily="49" charset="-122"/>
              </a:rPr>
              <a:t>.</a:t>
            </a:r>
            <a:endParaRPr lang="en-US" altLang="zh-CN" sz="320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7650" name="文本框 60418"/>
          <p:cNvSpPr txBox="1"/>
          <p:nvPr/>
        </p:nvSpPr>
        <p:spPr>
          <a:xfrm>
            <a:off x="539750" y="320675"/>
            <a:ext cx="2613025" cy="677863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6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6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、会认：</a:t>
            </a:r>
          </a:p>
        </p:txBody>
      </p:sp>
      <p:pic>
        <p:nvPicPr>
          <p:cNvPr id="60421" name="图片 60420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852738"/>
            <a:ext cx="8686800" cy="161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2" name="直接连接符 60421"/>
          <p:cNvSpPr/>
          <p:nvPr/>
        </p:nvSpPr>
        <p:spPr>
          <a:xfrm flipH="1" flipV="1">
            <a:off x="1619250" y="4148138"/>
            <a:ext cx="2693988" cy="633412"/>
          </a:xfrm>
          <a:prstGeom prst="line">
            <a:avLst/>
          </a:prstGeom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0423" name="直接连接符 60422"/>
          <p:cNvSpPr/>
          <p:nvPr/>
        </p:nvSpPr>
        <p:spPr>
          <a:xfrm flipH="1">
            <a:off x="900113" y="2492375"/>
            <a:ext cx="935037" cy="1008063"/>
          </a:xfrm>
          <a:prstGeom prst="line">
            <a:avLst/>
          </a:prstGeom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0424" name="文本框 60423"/>
          <p:cNvSpPr txBox="1"/>
          <p:nvPr/>
        </p:nvSpPr>
        <p:spPr>
          <a:xfrm>
            <a:off x="1741488" y="2117725"/>
            <a:ext cx="16065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零刻度线</a:t>
            </a:r>
          </a:p>
        </p:txBody>
      </p:sp>
      <p:sp>
        <p:nvSpPr>
          <p:cNvPr id="60425" name="右中括号 60424"/>
          <p:cNvSpPr/>
          <p:nvPr/>
        </p:nvSpPr>
        <p:spPr>
          <a:xfrm rot="-5400000">
            <a:off x="4572000" y="-1108075"/>
            <a:ext cx="358775" cy="7848600"/>
          </a:xfrm>
          <a:prstGeom prst="rightBracket">
            <a:avLst>
              <a:gd name="adj" fmla="val 181490"/>
            </a:avLst>
          </a:prstGeom>
          <a:noFill/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26" name="文本框 60425"/>
          <p:cNvSpPr txBox="1"/>
          <p:nvPr/>
        </p:nvSpPr>
        <p:spPr>
          <a:xfrm>
            <a:off x="4284663" y="227647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量程</a:t>
            </a:r>
          </a:p>
        </p:txBody>
      </p:sp>
      <p:sp>
        <p:nvSpPr>
          <p:cNvPr id="60427" name="文本框 60426"/>
          <p:cNvSpPr txBox="1"/>
          <p:nvPr/>
        </p:nvSpPr>
        <p:spPr>
          <a:xfrm>
            <a:off x="6877050" y="4292600"/>
            <a:ext cx="170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latin typeface="Tahoma" panose="020B0604030504040204" pitchFamily="2" charset="0"/>
                <a:ea typeface="黑体" panose="02010609060101010101" pitchFamily="2" charset="-122"/>
              </a:rPr>
              <a:t>分度值</a:t>
            </a:r>
          </a:p>
        </p:txBody>
      </p:sp>
      <p:sp>
        <p:nvSpPr>
          <p:cNvPr id="60428" name="直接连接符 60427"/>
          <p:cNvSpPr/>
          <p:nvPr/>
        </p:nvSpPr>
        <p:spPr>
          <a:xfrm flipH="1">
            <a:off x="6732588" y="3140075"/>
            <a:ext cx="1079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429" name="直接连接符 60428"/>
          <p:cNvSpPr/>
          <p:nvPr/>
        </p:nvSpPr>
        <p:spPr>
          <a:xfrm flipH="1" flipV="1">
            <a:off x="6804025" y="3211513"/>
            <a:ext cx="144463" cy="1368425"/>
          </a:xfrm>
          <a:prstGeom prst="line">
            <a:avLst/>
          </a:prstGeom>
          <a:ln w="25400" cap="flat" cmpd="sng">
            <a:solidFill>
              <a:srgbClr val="FF99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660" name="文本框 60429"/>
          <p:cNvSpPr txBox="1"/>
          <p:nvPr/>
        </p:nvSpPr>
        <p:spPr>
          <a:xfrm>
            <a:off x="539750" y="5426075"/>
            <a:ext cx="33115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量程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:_______</a:t>
            </a:r>
          </a:p>
        </p:txBody>
      </p:sp>
      <p:sp>
        <p:nvSpPr>
          <p:cNvPr id="27661" name="文本框 60430"/>
          <p:cNvSpPr txBox="1"/>
          <p:nvPr/>
        </p:nvSpPr>
        <p:spPr>
          <a:xfrm>
            <a:off x="585788" y="4781550"/>
            <a:ext cx="28082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Tahoma" panose="020B0604030504040204" pitchFamily="2" charset="0"/>
                <a:ea typeface="黑体" panose="02010609060101010101" pitchFamily="2" charset="-122"/>
              </a:rPr>
              <a:t>单位</a:t>
            </a:r>
            <a:r>
              <a:rPr lang="en-US" altLang="zh-CN" sz="2800">
                <a:latin typeface="Tahoma" panose="020B0604030504040204" pitchFamily="2" charset="0"/>
                <a:ea typeface="黑体" panose="02010609060101010101" pitchFamily="2" charset="-122"/>
              </a:rPr>
              <a:t>: ____</a:t>
            </a:r>
          </a:p>
        </p:txBody>
      </p:sp>
      <p:sp>
        <p:nvSpPr>
          <p:cNvPr id="13327" name="文本框 60431"/>
          <p:cNvSpPr txBox="1"/>
          <p:nvPr/>
        </p:nvSpPr>
        <p:spPr>
          <a:xfrm>
            <a:off x="468313" y="6119813"/>
            <a:ext cx="256381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noProof="1">
                <a:latin typeface="Tahoma" panose="020B0604030504040204" pitchFamily="2" charset="0"/>
                <a:ea typeface="黑体" panose="02010609060101010101" pitchFamily="2" charset="-122"/>
                <a:cs typeface="+mn-ea"/>
              </a:rPr>
              <a:t>分度值</a:t>
            </a:r>
            <a:r>
              <a:rPr lang="en-US" altLang="zh-CN" sz="2800" noProof="1">
                <a:latin typeface="Tahoma" panose="020B0604030504040204" pitchFamily="2" charset="0"/>
                <a:ea typeface="黑体" panose="02010609060101010101" pitchFamily="2" charset="-122"/>
                <a:cs typeface="+mn-ea"/>
              </a:rPr>
              <a:t>:</a:t>
            </a:r>
            <a:r>
              <a:rPr lang="en-US" altLang="zh-CN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________</a:t>
            </a:r>
            <a:endParaRPr lang="en-US" altLang="zh-CN" sz="2800" noProof="1">
              <a:solidFill>
                <a:srgbClr val="CC0000"/>
              </a:solidFill>
              <a:latin typeface="Garamond" pitchFamily="2" charset="0"/>
              <a:cs typeface="+mn-ea"/>
            </a:endParaRPr>
          </a:p>
        </p:txBody>
      </p:sp>
      <p:sp>
        <p:nvSpPr>
          <p:cNvPr id="60433" name="矩形 60432"/>
          <p:cNvSpPr/>
          <p:nvPr/>
        </p:nvSpPr>
        <p:spPr>
          <a:xfrm>
            <a:off x="1476375" y="5373688"/>
            <a:ext cx="1749425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(0-8cm)</a:t>
            </a:r>
          </a:p>
        </p:txBody>
      </p:sp>
      <p:sp>
        <p:nvSpPr>
          <p:cNvPr id="60434" name="矩形 60433"/>
          <p:cNvSpPr/>
          <p:nvPr/>
        </p:nvSpPr>
        <p:spPr>
          <a:xfrm>
            <a:off x="1887538" y="5988050"/>
            <a:ext cx="1338262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solidFill>
                  <a:schemeClr val="tx2"/>
                </a:solidFill>
                <a:latin typeface="Garamond" pitchFamily="2" charset="0"/>
                <a:ea typeface="宋体" panose="02010600030101010101" pitchFamily="2" charset="-122"/>
              </a:rPr>
              <a:t>0.1cm</a:t>
            </a:r>
          </a:p>
        </p:txBody>
      </p:sp>
      <p:sp>
        <p:nvSpPr>
          <p:cNvPr id="60435" name="矩形 60434"/>
          <p:cNvSpPr/>
          <p:nvPr/>
        </p:nvSpPr>
        <p:spPr>
          <a:xfrm>
            <a:off x="1741488" y="4781550"/>
            <a:ext cx="72866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cm</a:t>
            </a:r>
            <a:endParaRPr lang="en-US" altLang="zh-CN" sz="2800" strike="noStrike" noProof="1">
              <a:solidFill>
                <a:srgbClr val="CC0000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0436" name="文本框 60435"/>
          <p:cNvSpPr txBox="1"/>
          <p:nvPr/>
        </p:nvSpPr>
        <p:spPr>
          <a:xfrm>
            <a:off x="4264025" y="4632325"/>
            <a:ext cx="10001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>
                <a:latin typeface="Garamond" pitchFamily="2" charset="0"/>
                <a:ea typeface="宋体" panose="02010600030101010101" pitchFamily="2" charset="-122"/>
              </a:rPr>
              <a:t>单位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6" grpId="0"/>
      <p:bldP spid="60427" grpId="0"/>
      <p:bldP spid="60433" grpId="0"/>
      <p:bldP spid="60434" grpId="0"/>
      <p:bldP spid="60435" grpId="0"/>
      <p:bldP spid="604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61441"/>
          <p:cNvSpPr txBox="1"/>
          <p:nvPr/>
        </p:nvSpPr>
        <p:spPr>
          <a:xfrm>
            <a:off x="931863" y="573088"/>
            <a:ext cx="2824162" cy="809625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44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、会放：</a:t>
            </a:r>
          </a:p>
        </p:txBody>
      </p:sp>
      <p:sp>
        <p:nvSpPr>
          <p:cNvPr id="61443" name="文本框 61442"/>
          <p:cNvSpPr txBox="1"/>
          <p:nvPr/>
        </p:nvSpPr>
        <p:spPr>
          <a:xfrm>
            <a:off x="1439863" y="1382713"/>
            <a:ext cx="6264275" cy="1401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隶书" pitchFamily="49" charset="-122"/>
                <a:ea typeface="隶书" pitchFamily="49" charset="-122"/>
              </a:rPr>
              <a:t>零刻度线或某一数值刻度线</a:t>
            </a:r>
            <a:r>
              <a:rPr lang="zh-CN" altLang="en-US" sz="2800">
                <a:solidFill>
                  <a:srgbClr val="CC0000"/>
                </a:solidFill>
                <a:latin typeface="隶书" charset="0"/>
                <a:ea typeface="隶书" pitchFamily="49" charset="-122"/>
              </a:rPr>
              <a:t>对齐</a:t>
            </a:r>
            <a:r>
              <a:rPr lang="zh-CN" altLang="en-US" sz="2800">
                <a:latin typeface="隶书" pitchFamily="49" charset="-122"/>
                <a:ea typeface="隶书" pitchFamily="49" charset="-122"/>
              </a:rPr>
              <a:t>待测物的一端，使刻度尺有刻度的边</a:t>
            </a:r>
            <a:r>
              <a:rPr lang="zh-CN" altLang="en-US" sz="2800">
                <a:solidFill>
                  <a:srgbClr val="CC0000"/>
                </a:solidFill>
                <a:latin typeface="隶书" charset="0"/>
                <a:ea typeface="隶书" pitchFamily="49" charset="-122"/>
              </a:rPr>
              <a:t>紧靠</a:t>
            </a:r>
            <a:r>
              <a:rPr lang="zh-CN" altLang="en-US" sz="2800">
                <a:latin typeface="隶书" pitchFamily="49" charset="-122"/>
                <a:ea typeface="隶书" pitchFamily="49" charset="-122"/>
              </a:rPr>
              <a:t>待测物体，</a:t>
            </a:r>
            <a:r>
              <a:rPr lang="zh-CN" altLang="en-US" sz="2800">
                <a:solidFill>
                  <a:srgbClr val="CC0000"/>
                </a:solidFill>
                <a:latin typeface="隶书" charset="0"/>
                <a:ea typeface="隶书" pitchFamily="49" charset="-122"/>
              </a:rPr>
              <a:t>放正</a:t>
            </a:r>
            <a:r>
              <a:rPr lang="zh-CN" altLang="en-US" sz="2800">
                <a:latin typeface="隶书" pitchFamily="49" charset="-122"/>
                <a:ea typeface="隶书" pitchFamily="49" charset="-122"/>
              </a:rPr>
              <a:t>尺的位置，不能倾斜。 </a:t>
            </a:r>
          </a:p>
        </p:txBody>
      </p:sp>
      <p:pic>
        <p:nvPicPr>
          <p:cNvPr id="18433" name="Picture 1" descr="C:\Users\Administrator\Desktop\04f25e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7111688" cy="1464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62465"/>
          <p:cNvSpPr txBox="1"/>
          <p:nvPr/>
        </p:nvSpPr>
        <p:spPr>
          <a:xfrm>
            <a:off x="987425" y="582613"/>
            <a:ext cx="3101975" cy="809625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440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、会看：</a:t>
            </a:r>
          </a:p>
        </p:txBody>
      </p:sp>
      <p:sp>
        <p:nvSpPr>
          <p:cNvPr id="62467" name="文本框 62466"/>
          <p:cNvSpPr txBox="1"/>
          <p:nvPr/>
        </p:nvSpPr>
        <p:spPr>
          <a:xfrm>
            <a:off x="2667000" y="1344613"/>
            <a:ext cx="5921375" cy="7429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000">
                <a:latin typeface="隶书" pitchFamily="49" charset="-122"/>
                <a:ea typeface="隶书" pitchFamily="49" charset="-122"/>
              </a:rPr>
              <a:t>视线与刻度尺尺面</a:t>
            </a:r>
            <a:r>
              <a:rPr lang="zh-CN" altLang="en-US" sz="4000">
                <a:solidFill>
                  <a:srgbClr val="CC0000"/>
                </a:solidFill>
                <a:latin typeface="隶书" charset="0"/>
                <a:ea typeface="隶书" pitchFamily="49" charset="-122"/>
              </a:rPr>
              <a:t>垂直</a:t>
            </a:r>
            <a:r>
              <a:rPr lang="zh-CN" altLang="en-US" sz="4000">
                <a:latin typeface="隶书" pitchFamily="49" charset="-122"/>
                <a:ea typeface="隶书" pitchFamily="49" charset="-122"/>
              </a:rPr>
              <a:t>。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278630" cy="347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63489"/>
          <p:cNvSpPr txBox="1"/>
          <p:nvPr/>
        </p:nvSpPr>
        <p:spPr>
          <a:xfrm>
            <a:off x="468313" y="333375"/>
            <a:ext cx="3163887" cy="76200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5</a:t>
            </a:r>
            <a:r>
              <a:rPr lang="zh-CN" altLang="en-US" sz="4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、会读：</a:t>
            </a:r>
          </a:p>
        </p:txBody>
      </p:sp>
      <p:sp>
        <p:nvSpPr>
          <p:cNvPr id="63492" name="文本框 63491"/>
          <p:cNvSpPr txBox="1"/>
          <p:nvPr/>
        </p:nvSpPr>
        <p:spPr>
          <a:xfrm>
            <a:off x="6588125" y="3141663"/>
            <a:ext cx="21891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dirty="0">
                <a:solidFill>
                  <a:schemeClr val="bg2"/>
                </a:solidFill>
                <a:latin typeface="隶书" pitchFamily="49" charset="-122"/>
                <a:ea typeface="隶书" pitchFamily="49" charset="-122"/>
              </a:rPr>
              <a:t>７８</a:t>
            </a:r>
          </a:p>
        </p:txBody>
      </p:sp>
      <p:sp>
        <p:nvSpPr>
          <p:cNvPr id="63493" name="文本框 63492"/>
          <p:cNvSpPr txBox="1"/>
          <p:nvPr/>
        </p:nvSpPr>
        <p:spPr>
          <a:xfrm>
            <a:off x="539750" y="1125538"/>
            <a:ext cx="7812088" cy="1189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60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读数时，要估读到</a:t>
            </a:r>
            <a:r>
              <a:rPr lang="zh-CN" altLang="en-US" sz="3600" noProof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分度值的下一位</a:t>
            </a:r>
            <a:r>
              <a:rPr lang="en-US" altLang="zh-CN" sz="3600" noProof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.</a:t>
            </a:r>
            <a:endParaRPr lang="en-US" altLang="zh-CN" sz="3600" noProof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记录测量结果时，要写出</a:t>
            </a:r>
            <a:r>
              <a:rPr lang="zh-CN" altLang="en-US" sz="3600" noProof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数字和单位</a:t>
            </a:r>
            <a:r>
              <a:rPr lang="zh-CN" altLang="en-US" sz="3600" noProof="1"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zh-CN" altLang="en-US" sz="3600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494" name="文本框 63493"/>
          <p:cNvSpPr txBox="1"/>
          <p:nvPr/>
        </p:nvSpPr>
        <p:spPr>
          <a:xfrm>
            <a:off x="2411760" y="5733256"/>
            <a:ext cx="28067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latin typeface="Garamond" pitchFamily="2" charset="0"/>
                <a:ea typeface="宋体" panose="02010600030101010101" pitchFamily="2" charset="-122"/>
              </a:rPr>
              <a:t>分度值：</a:t>
            </a:r>
            <a:r>
              <a:rPr lang="en-US" altLang="zh-CN" sz="3200" dirty="0">
                <a:latin typeface="Garamond" pitchFamily="2" charset="0"/>
                <a:ea typeface="宋体" panose="02010600030101010101" pitchFamily="2" charset="-122"/>
              </a:rPr>
              <a:t>0.1cm</a:t>
            </a:r>
          </a:p>
        </p:txBody>
      </p:sp>
      <p:sp>
        <p:nvSpPr>
          <p:cNvPr id="63495" name="矩形 63494"/>
          <p:cNvSpPr/>
          <p:nvPr/>
        </p:nvSpPr>
        <p:spPr>
          <a:xfrm>
            <a:off x="8243888" y="3113088"/>
            <a:ext cx="7032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Garamond" pitchFamily="2" charset="0"/>
                <a:ea typeface="宋体" panose="02010600030101010101" pitchFamily="2" charset="-122"/>
              </a:rPr>
              <a:t>cm</a:t>
            </a:r>
          </a:p>
        </p:txBody>
      </p:sp>
      <p:pic>
        <p:nvPicPr>
          <p:cNvPr id="16385" name="Picture 1" descr="C:\Users\Administrator\Desktop\62f281f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6208886" cy="269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3" grpId="0"/>
      <p:bldP spid="63494" grpId="0"/>
      <p:bldP spid="634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66561" descr="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725" y="1230313"/>
            <a:ext cx="6081713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文本框 66562"/>
          <p:cNvSpPr txBox="1"/>
          <p:nvPr/>
        </p:nvSpPr>
        <p:spPr>
          <a:xfrm>
            <a:off x="6232525" y="1157288"/>
            <a:ext cx="2603500" cy="1468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量程</a:t>
            </a:r>
            <a:r>
              <a:rPr lang="en-US" altLang="zh-CN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:__________</a:t>
            </a:r>
            <a:endParaRPr lang="en-US" altLang="zh-CN" sz="2800" noProof="1">
              <a:latin typeface="Garamond" pitchFamily="2" charset="0"/>
              <a:ea typeface="宋体" panose="02010600030101010101" pitchFamily="2" charset="-122"/>
            </a:endParaRPr>
          </a:p>
          <a:p>
            <a:r>
              <a:rPr lang="zh-CN" altLang="en-US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分度值</a:t>
            </a:r>
            <a:r>
              <a:rPr lang="en-US" altLang="zh-CN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:_</a:t>
            </a:r>
            <a:r>
              <a:rPr lang="en-US" altLang="zh-CN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_______</a:t>
            </a:r>
          </a:p>
          <a:p>
            <a:r>
              <a:rPr lang="zh-CN" altLang="en-US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木块长度</a:t>
            </a:r>
            <a:r>
              <a:rPr lang="en-US" altLang="zh-CN" sz="2800" noProof="1">
                <a:latin typeface="Garamond" pitchFamily="2" charset="0"/>
                <a:ea typeface="宋体" panose="02010600030101010101" pitchFamily="2" charset="-122"/>
                <a:cs typeface="+mn-ea"/>
              </a:rPr>
              <a:t>:______</a:t>
            </a:r>
            <a:endParaRPr lang="en-US" altLang="zh-CN" sz="2800" noProof="1"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31747" name="矩形 66563" descr="编织物"/>
          <p:cNvSpPr/>
          <p:nvPr/>
        </p:nvSpPr>
        <p:spPr>
          <a:xfrm>
            <a:off x="506413" y="836613"/>
            <a:ext cx="2986087" cy="503237"/>
          </a:xfrm>
          <a:prstGeom prst="rect">
            <a:avLst/>
          </a:prstGeom>
          <a:blipFill rotWithShape="1">
            <a:blip r:embed="rId3" cstate="print"/>
          </a:blipFill>
          <a:ln w="2857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084" name="矩形 66564"/>
          <p:cNvSpPr/>
          <p:nvPr/>
        </p:nvSpPr>
        <p:spPr>
          <a:xfrm>
            <a:off x="7451725" y="1014413"/>
            <a:ext cx="1476375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0-8cm</a:t>
            </a:r>
            <a:endParaRPr lang="en-US" altLang="zh-CN" sz="2800" strike="noStrike" noProof="1">
              <a:solidFill>
                <a:srgbClr val="CC0000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46085" name="矩形 66565"/>
          <p:cNvSpPr/>
          <p:nvPr/>
        </p:nvSpPr>
        <p:spPr>
          <a:xfrm>
            <a:off x="7596188" y="1517650"/>
            <a:ext cx="133826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0.1cm</a:t>
            </a:r>
            <a:endParaRPr lang="en-US" altLang="zh-CN" sz="2800" strike="noStrike" noProof="1">
              <a:solidFill>
                <a:srgbClr val="CC0000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46086" name="矩形 66566"/>
          <p:cNvSpPr/>
          <p:nvPr/>
        </p:nvSpPr>
        <p:spPr>
          <a:xfrm>
            <a:off x="7740650" y="1949450"/>
            <a:ext cx="1597025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4.36cm</a:t>
            </a:r>
            <a:endParaRPr lang="en-US" altLang="zh-CN" sz="2800" strike="noStrike" noProof="1">
              <a:solidFill>
                <a:srgbClr val="CC0000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6568" name="矩形 66567"/>
          <p:cNvSpPr/>
          <p:nvPr/>
        </p:nvSpPr>
        <p:spPr>
          <a:xfrm>
            <a:off x="3852863" y="4638675"/>
            <a:ext cx="15462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>
                <a:latin typeface="Garamond" pitchFamily="2" charset="0"/>
                <a:ea typeface="宋体" panose="02010600030101010101" pitchFamily="2" charset="-122"/>
              </a:rPr>
              <a:t>4.36cm</a:t>
            </a:r>
          </a:p>
        </p:txBody>
      </p:sp>
      <p:sp>
        <p:nvSpPr>
          <p:cNvPr id="66569" name="直接连接符 66568"/>
          <p:cNvSpPr/>
          <p:nvPr/>
        </p:nvSpPr>
        <p:spPr>
          <a:xfrm flipH="1">
            <a:off x="3563938" y="5213350"/>
            <a:ext cx="433387" cy="5762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6570" name="文本框 66569"/>
          <p:cNvSpPr txBox="1"/>
          <p:nvPr/>
        </p:nvSpPr>
        <p:spPr>
          <a:xfrm>
            <a:off x="2484438" y="5789613"/>
            <a:ext cx="240506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准确值</a:t>
            </a:r>
            <a:r>
              <a:rPr lang="en-US" altLang="zh-CN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4.3cm</a:t>
            </a:r>
            <a:endParaRPr lang="en-US" altLang="zh-CN" sz="2800" noProof="1">
              <a:solidFill>
                <a:srgbClr val="CC0000"/>
              </a:solidFill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6571" name="直接连接符 66570"/>
          <p:cNvSpPr/>
          <p:nvPr/>
        </p:nvSpPr>
        <p:spPr>
          <a:xfrm>
            <a:off x="4860925" y="5213350"/>
            <a:ext cx="287338" cy="6492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6572" name="文本框 66571"/>
          <p:cNvSpPr txBox="1"/>
          <p:nvPr/>
        </p:nvSpPr>
        <p:spPr>
          <a:xfrm>
            <a:off x="4645025" y="5789613"/>
            <a:ext cx="2663825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估计值</a:t>
            </a:r>
            <a:r>
              <a:rPr lang="en-US" altLang="zh-CN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0.06cm</a:t>
            </a:r>
            <a:endParaRPr lang="en-US" altLang="zh-CN" sz="2800" noProof="1">
              <a:solidFill>
                <a:srgbClr val="CC0000"/>
              </a:solidFill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6573" name="直接连接符 66572"/>
          <p:cNvSpPr/>
          <p:nvPr/>
        </p:nvSpPr>
        <p:spPr>
          <a:xfrm>
            <a:off x="3649663" y="5214938"/>
            <a:ext cx="7921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74" name="直接连接符 66573"/>
          <p:cNvSpPr/>
          <p:nvPr/>
        </p:nvSpPr>
        <p:spPr>
          <a:xfrm>
            <a:off x="4513263" y="5214938"/>
            <a:ext cx="576262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575" name="直接连接符 66574"/>
          <p:cNvSpPr/>
          <p:nvPr/>
        </p:nvSpPr>
        <p:spPr>
          <a:xfrm flipV="1">
            <a:off x="4368800" y="4240213"/>
            <a:ext cx="0" cy="5048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6576" name="文本框 66575"/>
          <p:cNvSpPr txBox="1"/>
          <p:nvPr/>
        </p:nvSpPr>
        <p:spPr>
          <a:xfrm>
            <a:off x="3419475" y="3773488"/>
            <a:ext cx="276066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分度值为</a:t>
            </a:r>
            <a:r>
              <a:rPr lang="en-US" altLang="zh-CN" sz="2800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0.1cm</a:t>
            </a:r>
            <a:endParaRPr lang="en-US" altLang="zh-CN" sz="2800" noProof="1">
              <a:solidFill>
                <a:srgbClr val="CC0000"/>
              </a:solidFill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6577" name="文本框 66576"/>
          <p:cNvSpPr txBox="1"/>
          <p:nvPr/>
        </p:nvSpPr>
        <p:spPr>
          <a:xfrm>
            <a:off x="706438" y="2627313"/>
            <a:ext cx="8005762" cy="9445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因为读数时，估读到分度值下一位，所以</a:t>
            </a:r>
            <a:r>
              <a:rPr lang="zh-CN" altLang="en-US" sz="2800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</a:rPr>
              <a:t>分度值要</a:t>
            </a:r>
          </a:p>
          <a:p>
            <a:r>
              <a:rPr lang="zh-CN" altLang="en-US" sz="2800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</a:rPr>
              <a:t>看测量结果的倒数第二位。</a:t>
            </a:r>
          </a:p>
        </p:txBody>
      </p:sp>
      <p:pic>
        <p:nvPicPr>
          <p:cNvPr id="31761" name="图片 66577" descr="图片1"/>
          <p:cNvPicPr>
            <a:picLocks noChangeAspect="1"/>
          </p:cNvPicPr>
          <p:nvPr/>
        </p:nvPicPr>
        <p:blipFill>
          <a:blip r:embed="rId4" cstate="print"/>
          <a:srcRect l="46584" t="23622" r="35492" b="19228"/>
          <a:stretch>
            <a:fillRect/>
          </a:stretch>
        </p:blipFill>
        <p:spPr>
          <a:xfrm>
            <a:off x="250825" y="3933825"/>
            <a:ext cx="1512888" cy="187166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8" grpId="0"/>
      <p:bldP spid="66570" grpId="0"/>
      <p:bldP spid="66572" grpId="0"/>
      <p:bldP spid="66576" grpId="0"/>
      <p:bldP spid="665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9" name="文本框 109598"/>
          <p:cNvSpPr txBox="1"/>
          <p:nvPr/>
        </p:nvSpPr>
        <p:spPr>
          <a:xfrm>
            <a:off x="395288" y="1484313"/>
            <a:ext cx="8748713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记录测量结果既要有</a:t>
            </a:r>
            <a:r>
              <a:rPr lang="zh-CN" altLang="en-US" sz="3600" b="1" dirty="0">
                <a:latin typeface="华文新魏" charset="0"/>
                <a:ea typeface="华文新魏" pitchFamily="2" charset="-122"/>
              </a:rPr>
              <a:t>数值，</a:t>
            </a:r>
            <a:r>
              <a:rPr lang="zh-CN" altLang="en-US" sz="36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还要注明</a:t>
            </a:r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单位。</a:t>
            </a:r>
            <a:r>
              <a:rPr lang="zh-CN" altLang="en-US" sz="3600" b="1" dirty="0">
                <a:solidFill>
                  <a:srgbClr val="CC0000"/>
                </a:solidFill>
                <a:latin typeface="华文新魏" charset="0"/>
                <a:ea typeface="华文新魏" pitchFamily="2" charset="-122"/>
              </a:rPr>
              <a:t>没有单位的记录是毫无意义的。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44033"/>
          <p:cNvSpPr txBox="1"/>
          <p:nvPr/>
        </p:nvSpPr>
        <p:spPr>
          <a:xfrm>
            <a:off x="1060450" y="476250"/>
            <a:ext cx="2743200" cy="80962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algn="dist"/>
            <a:r>
              <a:rPr lang="zh-CN" altLang="en-US" sz="4400">
                <a:latin typeface="隶书" charset="0"/>
                <a:ea typeface="隶书" pitchFamily="49" charset="-122"/>
              </a:rPr>
              <a:t>小资料</a:t>
            </a:r>
          </a:p>
        </p:txBody>
      </p:sp>
      <p:sp>
        <p:nvSpPr>
          <p:cNvPr id="29698" name="文本框 44034"/>
          <p:cNvSpPr txBox="1"/>
          <p:nvPr/>
        </p:nvSpPr>
        <p:spPr>
          <a:xfrm>
            <a:off x="4395788" y="1390650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3200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有趣的人体尺度</a:t>
            </a:r>
            <a:endParaRPr lang="zh-CN" altLang="en-US" sz="3200" noProof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3795" name="文本框 44035"/>
          <p:cNvSpPr txBox="1"/>
          <p:nvPr/>
        </p:nvSpPr>
        <p:spPr>
          <a:xfrm>
            <a:off x="357188" y="2686050"/>
            <a:ext cx="7924800" cy="3017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/>
            <a:r>
              <a:rPr lang="en-US" altLang="zh-CN" sz="24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古代中国、古埃及、古罗马，不管是东方文化还是西方文化，最早的尺都来源于人体，这是为什么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你也许会说用身上的尺子方便呗！这当然是主要的。但是，还有一个更深一层的原因，那就是人体各部分的尺寸有着规律，不信，咱们试试看。</a:t>
            </a:r>
          </a:p>
          <a:p>
            <a:pPr algn="just"/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   你用皮尺量一量拳头的周长，再量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下你的脚底长，你会发现，这两个长度很接近。所以，买袜子时，只要把袜底在自己的拳头上绕一下，就知道是否合适。</a:t>
            </a:r>
          </a:p>
        </p:txBody>
      </p:sp>
      <p:sp>
        <p:nvSpPr>
          <p:cNvPr id="33796" name="直接连接符 44036"/>
          <p:cNvSpPr/>
          <p:nvPr/>
        </p:nvSpPr>
        <p:spPr>
          <a:xfrm>
            <a:off x="1271588" y="1314450"/>
            <a:ext cx="7315200" cy="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45057"/>
          <p:cNvSpPr txBox="1"/>
          <p:nvPr/>
        </p:nvSpPr>
        <p:spPr>
          <a:xfrm>
            <a:off x="1219200" y="341313"/>
            <a:ext cx="2743200" cy="80962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algn="dist"/>
            <a:r>
              <a:rPr lang="zh-CN" altLang="en-US" sz="4400">
                <a:latin typeface="隶书" charset="0"/>
                <a:ea typeface="隶书" pitchFamily="49" charset="-122"/>
              </a:rPr>
              <a:t>小资料</a:t>
            </a:r>
          </a:p>
        </p:txBody>
      </p:sp>
      <p:sp>
        <p:nvSpPr>
          <p:cNvPr id="30722" name="文本框 45058"/>
          <p:cNvSpPr txBox="1"/>
          <p:nvPr/>
        </p:nvSpPr>
        <p:spPr>
          <a:xfrm>
            <a:off x="4572000" y="1255713"/>
            <a:ext cx="41148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spcBef>
                <a:spcPct val="50000"/>
              </a:spcBef>
            </a:pPr>
            <a:r>
              <a:rPr lang="zh-CN" altLang="en-US" sz="3200" noProof="1">
                <a:latin typeface="Times New Roman" panose="02020603050405020304" pitchFamily="18" charset="0"/>
                <a:ea typeface="黑体" panose="02010609060101010101" pitchFamily="2" charset="-122"/>
                <a:cs typeface="+mn-ea"/>
              </a:rPr>
              <a:t>有趣的人体尺度</a:t>
            </a:r>
            <a:endParaRPr lang="zh-CN" altLang="en-US" sz="3200" noProof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4819" name="直接连接符 45059"/>
          <p:cNvSpPr/>
          <p:nvPr/>
        </p:nvSpPr>
        <p:spPr>
          <a:xfrm>
            <a:off x="1447800" y="1179513"/>
            <a:ext cx="7315200" cy="0"/>
          </a:xfrm>
          <a:prstGeom prst="line">
            <a:avLst/>
          </a:prstGeom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0" name="文本框 45060"/>
          <p:cNvSpPr txBox="1"/>
          <p:nvPr/>
        </p:nvSpPr>
        <p:spPr>
          <a:xfrm>
            <a:off x="685800" y="2627313"/>
            <a:ext cx="3962400" cy="3673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你为你的父母或兄长量一量脚长和身高，你就会发现其中的奥秘：身高往往是脚长的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倍。高个子要穿大号鞋，矮个人要穿小号鞋就是这个道理。</a:t>
            </a:r>
          </a:p>
        </p:txBody>
      </p:sp>
      <p:pic>
        <p:nvPicPr>
          <p:cNvPr id="34821" name="图片 45061" descr="装置"/>
          <p:cNvPicPr>
            <a:picLocks noChangeAspect="1"/>
          </p:cNvPicPr>
          <p:nvPr/>
        </p:nvPicPr>
        <p:blipFill>
          <a:blip r:embed="rId2" cstate="print"/>
          <a:srcRect l="6320" t="2774" r="8981" b="3595"/>
          <a:stretch>
            <a:fillRect/>
          </a:stretch>
        </p:blipFill>
        <p:spPr>
          <a:xfrm>
            <a:off x="5410200" y="3043238"/>
            <a:ext cx="3505200" cy="2555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58369"/>
          <p:cNvSpPr>
            <a:spLocks noGrp="1"/>
          </p:cNvSpPr>
          <p:nvPr>
            <p:ph type="title"/>
          </p:nvPr>
        </p:nvSpPr>
        <p:spPr>
          <a:xfrm>
            <a:off x="323850" y="260350"/>
            <a:ext cx="2890838" cy="1143000"/>
          </a:xfrm>
          <a:ln/>
        </p:spPr>
        <p:txBody>
          <a:bodyPr anchor="ctr"/>
          <a:lstStyle/>
          <a:p>
            <a:r>
              <a:rPr lang="zh-CN" altLang="en-US">
                <a:ea typeface="华文中宋" pitchFamily="2" charset="-122"/>
              </a:rPr>
              <a:t>思考讨论</a:t>
            </a:r>
          </a:p>
        </p:txBody>
      </p:sp>
      <p:sp>
        <p:nvSpPr>
          <p:cNvPr id="58371" name="文本占位符 58370"/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3"/>
          </a:xfrm>
        </p:spPr>
        <p:txBody>
          <a:bodyPr/>
          <a:lstStyle/>
          <a:p>
            <a:pPr algn="l" fontAlgn="base">
              <a:lnSpc>
                <a:spcPct val="90000"/>
              </a:lnSpc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+mn-ea"/>
              </a:rPr>
              <a:t>1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+mn-ea"/>
              </a:rPr>
              <a:t>、使用刻度尺时，是否一定要从刻度为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+mn-ea"/>
              </a:rPr>
              <a:t>0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+mn-ea"/>
              </a:rPr>
              <a:t>的位置量起吗？</a:t>
            </a:r>
          </a:p>
          <a:p>
            <a:pPr algn="l" fontAlgn="base">
              <a:lnSpc>
                <a:spcPct val="90000"/>
              </a:lnSpc>
            </a:pPr>
            <a:endParaRPr lang="zh-CN" altLang="en-US" strike="noStrike" noProof="1">
              <a:solidFill>
                <a:schemeClr val="tx1"/>
              </a:solidFill>
              <a:uFillTx/>
              <a:latin typeface="+mn-ea"/>
            </a:endParaRPr>
          </a:p>
          <a:p>
            <a:pPr algn="l" fontAlgn="base">
              <a:lnSpc>
                <a:spcPct val="90000"/>
              </a:lnSpc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+mn-ea"/>
              </a:rPr>
              <a:t>2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+mn-ea"/>
              </a:rPr>
              <a:t>、用力拉皮尺来测量长度，这样测量结果准确吗？</a:t>
            </a:r>
          </a:p>
          <a:p>
            <a:pPr marL="0" indent="0" algn="l" fontAlgn="base">
              <a:lnSpc>
                <a:spcPct val="90000"/>
              </a:lnSpc>
              <a:buNone/>
            </a:pPr>
            <a:endParaRPr lang="zh-CN" altLang="en-US" strike="noStrike" noProof="1">
              <a:solidFill>
                <a:schemeClr val="tx1"/>
              </a:solidFill>
              <a:uFillTx/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9457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609600"/>
          </a:xfrm>
          <a:ln/>
        </p:spPr>
        <p:txBody>
          <a:bodyPr anchor="ctr"/>
          <a:lstStyle/>
          <a:p>
            <a:r>
              <a:rPr lang="zh-CN" altLang="en-US" sz="3200" b="1">
                <a:latin typeface="宋体" panose="02010600030101010101" pitchFamily="2" charset="-122"/>
              </a:rPr>
              <a:t>为什么要测量？</a:t>
            </a:r>
          </a:p>
        </p:txBody>
      </p:sp>
      <p:sp>
        <p:nvSpPr>
          <p:cNvPr id="15362" name="文本占位符 19458"/>
          <p:cNvSpPr>
            <a:spLocks noGrp="1"/>
          </p:cNvSpPr>
          <p:nvPr>
            <p:ph idx="1"/>
          </p:nvPr>
        </p:nvSpPr>
        <p:spPr>
          <a:xfrm>
            <a:off x="352425" y="1371600"/>
            <a:ext cx="8458200" cy="4953000"/>
          </a:xfrm>
          <a:ln/>
        </p:spPr>
        <p:txBody>
          <a:bodyPr anchor="t"/>
          <a:lstStyle/>
          <a:p>
            <a:endParaRPr lang="zh-CN" altLang="en-US"/>
          </a:p>
        </p:txBody>
      </p:sp>
      <p:pic>
        <p:nvPicPr>
          <p:cNvPr id="15363" name="图片 19459"/>
          <p:cNvPicPr>
            <a:picLocks noChangeAspect="1"/>
          </p:cNvPicPr>
          <p:nvPr/>
        </p:nvPicPr>
        <p:blipFill>
          <a:blip r:embed="rId2" cstate="print"/>
          <a:srcRect l="24385" t="31500" r="56845" b="50786"/>
          <a:stretch>
            <a:fillRect/>
          </a:stretch>
        </p:blipFill>
        <p:spPr>
          <a:xfrm>
            <a:off x="242888" y="1223963"/>
            <a:ext cx="3195637" cy="443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图片 19460"/>
          <p:cNvPicPr>
            <a:picLocks noChangeAspect="1"/>
          </p:cNvPicPr>
          <p:nvPr/>
        </p:nvPicPr>
        <p:blipFill>
          <a:blip r:embed="rId2" cstate="print"/>
          <a:srcRect l="56847" t="34013" r="16257" b="51956"/>
          <a:stretch>
            <a:fillRect/>
          </a:stretch>
        </p:blipFill>
        <p:spPr>
          <a:xfrm>
            <a:off x="3348038" y="1484313"/>
            <a:ext cx="5405437" cy="414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文本框 19461"/>
          <p:cNvSpPr txBox="1"/>
          <p:nvPr/>
        </p:nvSpPr>
        <p:spPr>
          <a:xfrm>
            <a:off x="352425" y="5584825"/>
            <a:ext cx="30146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2800">
                <a:latin typeface="华文中宋" pitchFamily="2" charset="-122"/>
                <a:ea typeface="华文中宋" pitchFamily="2" charset="-122"/>
              </a:rPr>
              <a:t>AB</a:t>
            </a:r>
            <a:r>
              <a:rPr lang="zh-CN" altLang="en-US" sz="2800">
                <a:latin typeface="华文中宋" pitchFamily="2" charset="-122"/>
                <a:ea typeface="华文中宋" pitchFamily="2" charset="-122"/>
              </a:rPr>
              <a:t>长还是</a:t>
            </a:r>
            <a:r>
              <a:rPr lang="en-US" altLang="zh-CN" sz="2800">
                <a:latin typeface="华文中宋" pitchFamily="2" charset="-122"/>
                <a:ea typeface="华文中宋" pitchFamily="2" charset="-122"/>
              </a:rPr>
              <a:t>CD</a:t>
            </a:r>
            <a:r>
              <a:rPr lang="zh-CN" altLang="en-US" sz="2800">
                <a:latin typeface="华文中宋" pitchFamily="2" charset="-122"/>
                <a:ea typeface="华文中宋" pitchFamily="2" charset="-122"/>
              </a:rPr>
              <a:t>长？</a:t>
            </a:r>
          </a:p>
        </p:txBody>
      </p:sp>
      <p:sp>
        <p:nvSpPr>
          <p:cNvPr id="15366" name="文本框 19462"/>
          <p:cNvSpPr txBox="1"/>
          <p:nvPr/>
        </p:nvSpPr>
        <p:spPr>
          <a:xfrm>
            <a:off x="4724400" y="5584825"/>
            <a:ext cx="357663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>
                <a:latin typeface="华文中宋" pitchFamily="2" charset="-122"/>
                <a:ea typeface="华文中宋" pitchFamily="2" charset="-122"/>
              </a:rPr>
              <a:t>中心的圆哪个面积大</a:t>
            </a:r>
            <a:r>
              <a:rPr lang="en-US" altLang="zh-CN" sz="2800">
                <a:latin typeface="华文中宋" pitchFamily="2" charset="-122"/>
                <a:ea typeface="华文中宋" pitchFamily="2" charset="-122"/>
              </a:rPr>
              <a:t>?</a:t>
            </a:r>
          </a:p>
        </p:txBody>
      </p:sp>
      <p:sp>
        <p:nvSpPr>
          <p:cNvPr id="19464" name="直接连接符 19463"/>
          <p:cNvSpPr/>
          <p:nvPr/>
        </p:nvSpPr>
        <p:spPr>
          <a:xfrm>
            <a:off x="2000250" y="1841500"/>
            <a:ext cx="0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5" name="直接连接符 19464"/>
          <p:cNvSpPr/>
          <p:nvPr/>
        </p:nvSpPr>
        <p:spPr>
          <a:xfrm rot="-357347">
            <a:off x="2797175" y="2286000"/>
            <a:ext cx="0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6" name="直接连接符 19465"/>
          <p:cNvSpPr/>
          <p:nvPr/>
        </p:nvSpPr>
        <p:spPr>
          <a:xfrm rot="-1064892">
            <a:off x="2593975" y="2301875"/>
            <a:ext cx="0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7" name="直接连接符 19466"/>
          <p:cNvSpPr/>
          <p:nvPr/>
        </p:nvSpPr>
        <p:spPr>
          <a:xfrm rot="-2058475">
            <a:off x="2343150" y="2441575"/>
            <a:ext cx="0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8" name="直接连接符 19467"/>
          <p:cNvSpPr/>
          <p:nvPr/>
        </p:nvSpPr>
        <p:spPr>
          <a:xfrm rot="-2935085">
            <a:off x="2149475" y="2589213"/>
            <a:ext cx="1588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69" name="直接连接符 19468"/>
          <p:cNvSpPr/>
          <p:nvPr/>
        </p:nvSpPr>
        <p:spPr>
          <a:xfrm rot="-3749312">
            <a:off x="2003425" y="2805113"/>
            <a:ext cx="1588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0" name="直接连接符 19469"/>
          <p:cNvSpPr/>
          <p:nvPr/>
        </p:nvSpPr>
        <p:spPr>
          <a:xfrm rot="-4659327">
            <a:off x="1879600" y="3046413"/>
            <a:ext cx="1588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1" name="直接连接符 19470"/>
          <p:cNvSpPr/>
          <p:nvPr/>
        </p:nvSpPr>
        <p:spPr>
          <a:xfrm rot="-5400000">
            <a:off x="1858963" y="3275013"/>
            <a:ext cx="0" cy="19875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72" name="椭圆 19471"/>
          <p:cNvSpPr/>
          <p:nvPr/>
        </p:nvSpPr>
        <p:spPr>
          <a:xfrm>
            <a:off x="4891088" y="3357563"/>
            <a:ext cx="522287" cy="531812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L 0.10035 0.066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23767 0.0099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99592" y="2132856"/>
          <a:ext cx="6552728" cy="797808"/>
        </p:xfrm>
        <a:graphic>
          <a:graphicData uri="http://schemas.openxmlformats.org/drawingml/2006/table">
            <a:tbl>
              <a:tblPr/>
              <a:tblGrid>
                <a:gridCol w="1638182"/>
                <a:gridCol w="1638182"/>
                <a:gridCol w="1638182"/>
                <a:gridCol w="1638182"/>
              </a:tblGrid>
              <a:tr h="797808">
                <a:tc>
                  <a:txBody>
                    <a:bodyPr/>
                    <a:lstStyle/>
                    <a:p>
                      <a:r>
                        <a:rPr lang="en-US" dirty="0"/>
                        <a:t>A．5.3cm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B．5.25cm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C．3.25cm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D．3.3cm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693857"/>
            <a:ext cx="6768752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【2018】</a:t>
            </a:r>
            <a:r>
              <a:rPr kumimoji="0" lang="zh-CN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如图是用刻度尺测长度的实验，所记录的测量结果正确的是（　　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96952"/>
            <a:ext cx="5488338" cy="213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69633"/>
          <p:cNvSpPr txBox="1"/>
          <p:nvPr/>
        </p:nvSpPr>
        <p:spPr>
          <a:xfrm>
            <a:off x="376238" y="247650"/>
            <a:ext cx="6537325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solidFill>
                  <a:srgbClr val="FF6600"/>
                </a:solidFill>
                <a:latin typeface="Garamond" pitchFamily="2" charset="0"/>
                <a:ea typeface="宋体" panose="02010600030101010101" pitchFamily="2" charset="-122"/>
              </a:rPr>
              <a:t>练习</a:t>
            </a:r>
            <a:r>
              <a:rPr lang="en-US" altLang="zh-CN" sz="2800">
                <a:solidFill>
                  <a:srgbClr val="FF6600"/>
                </a:solidFill>
                <a:latin typeface="Garamond" pitchFamily="2" charset="0"/>
                <a:ea typeface="宋体" panose="02010600030101010101" pitchFamily="2" charset="-122"/>
              </a:rPr>
              <a:t>:</a:t>
            </a:r>
          </a:p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没”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0”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刻度的刻度尺能测量物体的长度吗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36866" name="文本框 69634"/>
          <p:cNvSpPr txBox="1"/>
          <p:nvPr/>
        </p:nvSpPr>
        <p:spPr>
          <a:xfrm>
            <a:off x="447675" y="3789363"/>
            <a:ext cx="3552825" cy="1468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分度值是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:____________</a:t>
            </a:r>
          </a:p>
          <a:p>
            <a:endParaRPr lang="zh-CN" altLang="en-US" sz="2800">
              <a:latin typeface="Garamond" pitchFamily="2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木块长度是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:__________</a:t>
            </a:r>
          </a:p>
        </p:txBody>
      </p:sp>
      <p:sp>
        <p:nvSpPr>
          <p:cNvPr id="69636" name="矩形 69635"/>
          <p:cNvSpPr/>
          <p:nvPr/>
        </p:nvSpPr>
        <p:spPr>
          <a:xfrm>
            <a:off x="2533650" y="4535488"/>
            <a:ext cx="133826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rgbClr val="CC0000"/>
                </a:solidFill>
                <a:latin typeface="Garamond" pitchFamily="2" charset="0"/>
                <a:ea typeface="宋体" panose="02010600030101010101" pitchFamily="2" charset="-122"/>
                <a:cs typeface="+mn-ea"/>
              </a:rPr>
              <a:t>2.</a:t>
            </a:r>
            <a:r>
              <a:rPr lang="en-US" altLang="zh-CN" sz="2800" strike="noStrike" noProof="1">
                <a:solidFill>
                  <a:srgbClr val="CC0000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1cm</a:t>
            </a:r>
            <a:endParaRPr lang="en-US" altLang="zh-CN" sz="2800" strike="noStrike" noProof="1">
              <a:solidFill>
                <a:srgbClr val="CC0000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69637" name="矩形 69636"/>
          <p:cNvSpPr/>
          <p:nvPr/>
        </p:nvSpPr>
        <p:spPr>
          <a:xfrm>
            <a:off x="2627313" y="3716338"/>
            <a:ext cx="989013" cy="6143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fontAlgn="base"/>
            <a:r>
              <a:rPr lang="en-US" altLang="zh-CN" sz="2800" strike="noStrike" noProof="1">
                <a:solidFill>
                  <a:schemeClr val="tx2"/>
                </a:solidFill>
                <a:uFillTx/>
                <a:latin typeface="Garamond" pitchFamily="2" charset="0"/>
                <a:ea typeface="宋体" panose="02010600030101010101" pitchFamily="2" charset="-122"/>
                <a:cs typeface="+mn-ea"/>
              </a:rPr>
              <a:t>1cm</a:t>
            </a:r>
            <a:endParaRPr lang="en-US" altLang="zh-CN" sz="2800" strike="noStrike" noProof="1">
              <a:solidFill>
                <a:schemeClr val="tx2"/>
              </a:solidFill>
              <a:uFillTx/>
              <a:latin typeface="Garamond" pitchFamily="2" charset="0"/>
              <a:ea typeface="宋体" panose="02010600030101010101" pitchFamily="2" charset="-122"/>
            </a:endParaRPr>
          </a:p>
        </p:txBody>
      </p:sp>
      <p:pic>
        <p:nvPicPr>
          <p:cNvPr id="36869" name="图片 6963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113" y="2060575"/>
            <a:ext cx="6119812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矩形 69638" descr="编织物"/>
          <p:cNvSpPr/>
          <p:nvPr/>
        </p:nvSpPr>
        <p:spPr>
          <a:xfrm>
            <a:off x="1692275" y="1557338"/>
            <a:ext cx="2736850" cy="503237"/>
          </a:xfrm>
          <a:prstGeom prst="rect">
            <a:avLst/>
          </a:prstGeom>
          <a:blipFill rotWithShape="1">
            <a:blip r:embed="rId3" cstate="print"/>
          </a:blip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04449"/>
          <p:cNvSpPr/>
          <p:nvPr/>
        </p:nvSpPr>
        <p:spPr>
          <a:xfrm>
            <a:off x="250825" y="981075"/>
            <a:ext cx="8820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4000" b="1" u="sng" dirty="0">
                <a:solidFill>
                  <a:srgbClr val="FF00FF"/>
                </a:solidFill>
                <a:latin typeface="Times New Roman" panose="02020603050405020304" pitchFamily="18" charset="0"/>
                <a:ea typeface="楷体_GB2312" pitchFamily="49" charset="-122"/>
              </a:rPr>
              <a:t>1</a:t>
            </a:r>
            <a:r>
              <a:rPr lang="zh-CN" altLang="en-US" sz="4000" b="1" u="sng" dirty="0">
                <a:solidFill>
                  <a:srgbClr val="FF00FF"/>
                </a:solidFill>
                <a:latin typeface="Times New Roman" panose="02020603050405020304" pitchFamily="18" charset="0"/>
                <a:ea typeface="楷体_GB2312" pitchFamily="49" charset="-122"/>
              </a:rPr>
              <a:t>、辅助工具法</a:t>
            </a:r>
            <a:endParaRPr lang="zh-CN" altLang="en-US" sz="4000" b="1" u="sng" dirty="0">
              <a:solidFill>
                <a:srgbClr val="FFFF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/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适于测圆、圆柱体的直径和圆锥体的高</a:t>
            </a:r>
          </a:p>
        </p:txBody>
      </p:sp>
      <p:sp>
        <p:nvSpPr>
          <p:cNvPr id="37895" name="矩形 104455"/>
          <p:cNvSpPr/>
          <p:nvPr/>
        </p:nvSpPr>
        <p:spPr>
          <a:xfrm>
            <a:off x="2124075" y="0"/>
            <a:ext cx="5410200" cy="7620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400" b="1" u="sng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长度测量的特殊方法</a:t>
            </a:r>
            <a:endParaRPr lang="zh-CN" altLang="en-US" sz="4400" b="1" dirty="0"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217" name="Picture 1" descr="C:\Users\Administrator\Desktop\0f71cb6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338" y="2635250"/>
            <a:ext cx="4397126" cy="3674070"/>
          </a:xfrm>
          <a:prstGeom prst="rect">
            <a:avLst/>
          </a:prstGeom>
          <a:noFill/>
        </p:spPr>
      </p:pic>
      <p:pic>
        <p:nvPicPr>
          <p:cNvPr id="9218" name="Picture 2" descr="C:\Users\Administrator\Desktop\7aa82b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3308176" cy="2247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05473"/>
          <p:cNvSpPr/>
          <p:nvPr/>
        </p:nvSpPr>
        <p:spPr>
          <a:xfrm>
            <a:off x="0" y="765175"/>
            <a:ext cx="8964613" cy="2530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4000" b="1" u="sng" dirty="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zh-CN" altLang="en-US" sz="4000" b="1" u="sng" dirty="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、软线、轮子法</a:t>
            </a:r>
            <a:endParaRPr lang="zh-CN" altLang="en-US" sz="4000" b="1" u="sng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  <a:p>
            <a:pPr eaLnBrk="0" hangingPunct="0"/>
            <a:r>
              <a:rPr lang="zh-CN" altLang="en-US" sz="40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适于测较短的曲线，例如地图册上的铁路线长</a:t>
            </a:r>
          </a:p>
          <a:p>
            <a:pPr eaLnBrk="0" hangingPunct="0"/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  适于测较长的曲线例如运动场的跑道</a:t>
            </a:r>
          </a:p>
        </p:txBody>
      </p:sp>
      <p:pic>
        <p:nvPicPr>
          <p:cNvPr id="38914" name="图片 105474"/>
          <p:cNvPicPr>
            <a:picLocks noChangeAspect="1"/>
          </p:cNvPicPr>
          <p:nvPr/>
        </p:nvPicPr>
        <p:blipFill>
          <a:blip r:embed="rId2" cstate="print"/>
          <a:srcRect r="4832"/>
          <a:stretch>
            <a:fillRect/>
          </a:stretch>
        </p:blipFill>
        <p:spPr>
          <a:xfrm>
            <a:off x="6324600" y="3505200"/>
            <a:ext cx="2438400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图片 105475"/>
          <p:cNvPicPr>
            <a:picLocks noChangeAspect="1"/>
          </p:cNvPicPr>
          <p:nvPr/>
        </p:nvPicPr>
        <p:blipFill>
          <a:blip r:embed="rId3" cstate="print"/>
          <a:srcRect l="2817"/>
          <a:stretch>
            <a:fillRect/>
          </a:stretch>
        </p:blipFill>
        <p:spPr>
          <a:xfrm>
            <a:off x="3203848" y="3657600"/>
            <a:ext cx="2930252" cy="199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图片 105476"/>
          <p:cNvPicPr>
            <a:picLocks noChangeAspect="1"/>
          </p:cNvPicPr>
          <p:nvPr/>
        </p:nvPicPr>
        <p:blipFill>
          <a:blip r:embed="rId4" cstate="print"/>
          <a:srcRect l="29146" t="12260" r="24530" b="8046"/>
          <a:stretch>
            <a:fillRect/>
          </a:stretch>
        </p:blipFill>
        <p:spPr>
          <a:xfrm>
            <a:off x="683568" y="4005064"/>
            <a:ext cx="2133600" cy="1263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矩形 105477"/>
          <p:cNvSpPr/>
          <p:nvPr/>
        </p:nvSpPr>
        <p:spPr>
          <a:xfrm>
            <a:off x="2124075" y="0"/>
            <a:ext cx="5410200" cy="7620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400" b="1" u="sng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长度测量的特殊方法</a:t>
            </a:r>
            <a:endParaRPr lang="zh-CN" altLang="en-US" sz="4400" b="1" dirty="0"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106497"/>
          <p:cNvSpPr/>
          <p:nvPr/>
        </p:nvSpPr>
        <p:spPr>
          <a:xfrm>
            <a:off x="539750" y="1125538"/>
            <a:ext cx="7777163" cy="12192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eaLnBrk="0" hangingPunct="0"/>
            <a:r>
              <a:rPr lang="en-US" altLang="zh-CN" sz="4000" b="1" u="sng" dirty="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en-US" sz="4000" b="1" u="sng" dirty="0">
                <a:solidFill>
                  <a:srgbClr val="FF00FF"/>
                </a:solidFill>
                <a:latin typeface="华文新魏" pitchFamily="2" charset="-122"/>
                <a:ea typeface="华文新魏" pitchFamily="2" charset="-122"/>
              </a:rPr>
              <a:t>、累计法</a:t>
            </a:r>
            <a:endParaRPr lang="zh-CN" altLang="en-US" sz="4000" b="1" u="sng" dirty="0">
              <a:solidFill>
                <a:schemeClr val="accent1"/>
              </a:solidFill>
              <a:latin typeface="华文新魏" pitchFamily="2" charset="-122"/>
              <a:ea typeface="华文新魏" pitchFamily="2" charset="-122"/>
            </a:endParaRPr>
          </a:p>
          <a:p>
            <a:pPr eaLnBrk="0" hangingPunct="0"/>
            <a:r>
              <a:rPr lang="zh-CN" altLang="en-US" sz="40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rPr>
              <a:t>  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适于测纸厚，细丝直径</a:t>
            </a:r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9940" name="矩形 106500"/>
          <p:cNvSpPr/>
          <p:nvPr/>
        </p:nvSpPr>
        <p:spPr>
          <a:xfrm>
            <a:off x="2268538" y="0"/>
            <a:ext cx="5410200" cy="7620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4400" b="1" u="sng" dirty="0">
                <a:solidFill>
                  <a:srgbClr val="FF3300"/>
                </a:solidFill>
                <a:latin typeface="隶书" pitchFamily="49" charset="-122"/>
                <a:ea typeface="隶书" pitchFamily="49" charset="-122"/>
              </a:rPr>
              <a:t>长度测量的特殊方法</a:t>
            </a:r>
            <a:endParaRPr lang="zh-CN" altLang="en-US" sz="4400" b="1" dirty="0">
              <a:solidFill>
                <a:srgbClr val="FF33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9941" name="动作按钮: 上一张 106501"/>
          <p:cNvSpPr/>
          <p:nvPr/>
        </p:nvSpPr>
        <p:spPr>
          <a:xfrm>
            <a:off x="8101013" y="6092825"/>
            <a:ext cx="1042987" cy="765175"/>
          </a:xfrm>
          <a:prstGeom prst="actionButtonReturn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2" name="文本框 106502"/>
          <p:cNvSpPr txBox="1"/>
          <p:nvPr/>
        </p:nvSpPr>
        <p:spPr>
          <a:xfrm>
            <a:off x="6300788" y="6092825"/>
            <a:ext cx="13462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回</a:t>
            </a:r>
            <a:r>
              <a:rPr lang="en-US" altLang="zh-CN" sz="2800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16</a:t>
            </a:r>
            <a:r>
              <a:rPr lang="zh-CN" altLang="en-US" sz="2800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张</a:t>
            </a:r>
          </a:p>
        </p:txBody>
      </p:sp>
      <p:pic>
        <p:nvPicPr>
          <p:cNvPr id="7169" name="Picture 1" descr="C:\Users\Administrator\Desktop\3d8882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8451238" cy="150136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20481"/>
          <p:cNvSpPr/>
          <p:nvPr/>
        </p:nvSpPr>
        <p:spPr>
          <a:xfrm>
            <a:off x="250825" y="404813"/>
            <a:ext cx="5976938" cy="517525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三、测量的误差</a:t>
            </a:r>
          </a:p>
        </p:txBody>
      </p:sp>
      <p:sp>
        <p:nvSpPr>
          <p:cNvPr id="20483" name="矩形 20482"/>
          <p:cNvSpPr/>
          <p:nvPr/>
        </p:nvSpPr>
        <p:spPr>
          <a:xfrm>
            <a:off x="468313" y="1341438"/>
            <a:ext cx="867568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、误差：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真实值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的差异</a:t>
            </a:r>
            <a:endParaRPr lang="zh-CN" altLang="en-US" sz="28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684213" y="2565400"/>
            <a:ext cx="845978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测量工具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测量方法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的限制，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测量人</a:t>
            </a:r>
            <a:endParaRPr lang="zh-CN" altLang="en-US" sz="28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矩形 20484"/>
          <p:cNvSpPr/>
          <p:nvPr/>
        </p:nvSpPr>
        <p:spPr>
          <a:xfrm>
            <a:off x="393700" y="3500438"/>
            <a:ext cx="58340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、减小误差的方法：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6" name="矩形 20485"/>
          <p:cNvSpPr/>
          <p:nvPr/>
        </p:nvSpPr>
        <p:spPr>
          <a:xfrm>
            <a:off x="395288" y="1916113"/>
            <a:ext cx="4897437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、误差的来源</a:t>
            </a:r>
            <a:endParaRPr lang="zh-CN" altLang="en-US" sz="28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7" name="矩形 20486"/>
          <p:cNvSpPr/>
          <p:nvPr/>
        </p:nvSpPr>
        <p:spPr>
          <a:xfrm>
            <a:off x="1468438" y="4167188"/>
            <a:ext cx="5580062" cy="13731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多次测量取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平均值（重点，常用）</a:t>
            </a:r>
            <a:endParaRPr lang="zh-CN" altLang="en-US" sz="2800" b="1" dirty="0">
              <a:solidFill>
                <a:srgbClr val="0066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使用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精密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的测量工具</a:t>
            </a:r>
          </a:p>
          <a:p>
            <a:pPr eaLnBrk="0" hangingPunct="0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改进测量</a:t>
            </a:r>
            <a:r>
              <a:rPr lang="zh-CN" altLang="en-US" sz="2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</a:t>
            </a:r>
            <a:endParaRPr lang="zh-CN" altLang="en-US" sz="28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04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占位符 68610"/>
          <p:cNvSpPr>
            <a:spLocks noGrp="1"/>
          </p:cNvSpPr>
          <p:nvPr>
            <p:ph idx="1"/>
          </p:nvPr>
        </p:nvSpPr>
        <p:spPr>
          <a:xfrm>
            <a:off x="179512" y="548680"/>
            <a:ext cx="8748712" cy="2808287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/>
          <a:p>
            <a:pPr>
              <a:buNone/>
            </a:pPr>
            <a:r>
              <a:rPr lang="zh-CN" altLang="en-US" dirty="0"/>
              <a:t>注意：</a:t>
            </a:r>
            <a:r>
              <a:rPr lang="zh-CN" altLang="en-US" dirty="0">
                <a:solidFill>
                  <a:srgbClr val="CC0000"/>
                </a:solidFill>
              </a:rPr>
              <a:t>误差不是错误</a:t>
            </a:r>
          </a:p>
          <a:p>
            <a:pPr>
              <a:buNone/>
            </a:pPr>
            <a:r>
              <a:rPr lang="zh-CN" altLang="en-US" dirty="0"/>
              <a:t>  测量</a:t>
            </a:r>
            <a:r>
              <a:rPr lang="zh-CN" altLang="en-US" dirty="0">
                <a:solidFill>
                  <a:srgbClr val="CC0000"/>
                </a:solidFill>
              </a:rPr>
              <a:t>错误</a:t>
            </a:r>
            <a:r>
              <a:rPr lang="zh-CN" altLang="en-US" dirty="0"/>
              <a:t>是由于不遵守测量仪器的使用规则、读数时粗心造成的，是</a:t>
            </a:r>
            <a:r>
              <a:rPr lang="zh-CN" altLang="en-US" dirty="0">
                <a:solidFill>
                  <a:srgbClr val="CC0000"/>
                </a:solidFill>
              </a:rPr>
              <a:t>不该发生</a:t>
            </a:r>
            <a:r>
              <a:rPr lang="zh-CN" altLang="en-US" dirty="0"/>
              <a:t>的，</a:t>
            </a:r>
            <a:r>
              <a:rPr lang="zh-CN" altLang="en-US" dirty="0">
                <a:solidFill>
                  <a:srgbClr val="CC0000"/>
                </a:solidFill>
              </a:rPr>
              <a:t>能够避免</a:t>
            </a:r>
            <a:r>
              <a:rPr lang="zh-CN" altLang="en-US" dirty="0"/>
              <a:t>的。</a:t>
            </a:r>
          </a:p>
          <a:p>
            <a:pPr>
              <a:buNone/>
            </a:pPr>
            <a:r>
              <a:rPr lang="zh-CN" altLang="en-US" dirty="0">
                <a:solidFill>
                  <a:srgbClr val="CC0000"/>
                </a:solidFill>
              </a:rPr>
              <a:t>  误差是不能避免的，只能尽量减小</a:t>
            </a:r>
            <a:r>
              <a:rPr lang="zh-CN" altLang="en-US" dirty="0"/>
              <a:t>。</a:t>
            </a:r>
          </a:p>
          <a:p>
            <a:endParaRPr lang="zh-CN" altLang="en-US" dirty="0"/>
          </a:p>
        </p:txBody>
      </p:sp>
      <p:sp>
        <p:nvSpPr>
          <p:cNvPr id="43010" name="文本框 68611"/>
          <p:cNvSpPr txBox="1"/>
          <p:nvPr/>
        </p:nvSpPr>
        <p:spPr>
          <a:xfrm>
            <a:off x="684213" y="3933825"/>
            <a:ext cx="7696200" cy="2530475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例题：</a:t>
            </a:r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、下列说法正确的是（  </a:t>
            </a:r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）</a:t>
            </a:r>
          </a:p>
          <a:p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A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、只要测量方法正确就不会有误差；</a:t>
            </a:r>
          </a:p>
          <a:p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B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、测量时误差是不可避免的；</a:t>
            </a:r>
          </a:p>
          <a:p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C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、选择精密的测量工具可以避免误差；</a:t>
            </a:r>
          </a:p>
          <a:p>
            <a:r>
              <a:rPr lang="en-US" altLang="zh-CN" sz="3200" dirty="0">
                <a:latin typeface="华文新魏" pitchFamily="2" charset="-122"/>
                <a:ea typeface="华文新魏" pitchFamily="2" charset="-122"/>
              </a:rPr>
              <a:t>D</a:t>
            </a:r>
            <a:r>
              <a:rPr lang="zh-CN" altLang="en-US" sz="3200" dirty="0">
                <a:latin typeface="华文新魏" pitchFamily="2" charset="-122"/>
                <a:ea typeface="华文新魏" pitchFamily="2" charset="-122"/>
              </a:rPr>
              <a:t>、多次测量取平均值可以消除误差。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477000" y="3933825"/>
            <a:ext cx="5397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115713"/>
          <p:cNvSpPr txBox="1"/>
          <p:nvPr/>
        </p:nvSpPr>
        <p:spPr>
          <a:xfrm>
            <a:off x="684213" y="1541463"/>
            <a:ext cx="7183437" cy="3670236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latin typeface="+mn-ea"/>
                <a:ea typeface="+mn-ea"/>
              </a:rPr>
              <a:t>测量某物体长度，测量结果分别是：</a:t>
            </a:r>
            <a:r>
              <a:rPr lang="en-US" altLang="zh-CN" sz="3200" b="1" dirty="0">
                <a:solidFill>
                  <a:srgbClr val="CC0000"/>
                </a:solidFill>
                <a:latin typeface="+mn-ea"/>
                <a:ea typeface="+mn-ea"/>
              </a:rPr>
              <a:t>25.0cm,25.1cm,25.3cm,26.4c</a:t>
            </a:r>
            <a:r>
              <a:rPr lang="en-US" altLang="zh-CN" sz="3200" b="1" dirty="0">
                <a:solidFill>
                  <a:schemeClr val="accent2"/>
                </a:solidFill>
                <a:latin typeface="+mn-ea"/>
                <a:ea typeface="+mn-ea"/>
              </a:rPr>
              <a:t>m</a:t>
            </a:r>
            <a:r>
              <a:rPr lang="en-US" altLang="zh-CN" sz="3200" b="1" dirty="0">
                <a:latin typeface="+mn-ea"/>
                <a:ea typeface="+mn-ea"/>
              </a:rPr>
              <a:t>, </a:t>
            </a:r>
            <a:r>
              <a:rPr lang="zh-CN" altLang="en-US" sz="3200" b="1" dirty="0">
                <a:latin typeface="+mn-ea"/>
                <a:ea typeface="+mn-ea"/>
              </a:rPr>
              <a:t>则测量结果中</a:t>
            </a:r>
            <a:r>
              <a:rPr lang="zh-CN" altLang="en-US" sz="3200" b="1" u="sng" dirty="0">
                <a:latin typeface="+mn-ea"/>
                <a:ea typeface="+mn-ea"/>
              </a:rPr>
              <a:t>          </a:t>
            </a:r>
            <a:r>
              <a:rPr lang="zh-CN" altLang="en-US" sz="3200" b="1" dirty="0">
                <a:latin typeface="+mn-ea"/>
                <a:ea typeface="+mn-ea"/>
              </a:rPr>
              <a:t>数据是不正确的，测量所使用刻度尺的分度值是</a:t>
            </a:r>
            <a:r>
              <a:rPr lang="zh-CN" altLang="en-US" sz="3200" b="1" u="sng" dirty="0">
                <a:latin typeface="+mn-ea"/>
                <a:ea typeface="+mn-ea"/>
              </a:rPr>
              <a:t>  </a:t>
            </a:r>
            <a:r>
              <a:rPr lang="en-US" altLang="zh-CN" sz="3200" b="1" u="sng" dirty="0">
                <a:latin typeface="+mn-ea"/>
                <a:ea typeface="+mn-ea"/>
              </a:rPr>
              <a:t>   </a:t>
            </a:r>
            <a:r>
              <a:rPr lang="zh-CN" altLang="en-US" sz="3200" b="1" dirty="0">
                <a:latin typeface="+mn-ea"/>
                <a:ea typeface="+mn-ea"/>
              </a:rPr>
              <a:t>，物体的长度更接近</a:t>
            </a:r>
            <a:r>
              <a:rPr lang="zh-CN" altLang="en-US" sz="3200" b="1" u="sng" dirty="0">
                <a:latin typeface="+mn-ea"/>
                <a:ea typeface="+mn-ea"/>
              </a:rPr>
              <a:t>       </a:t>
            </a:r>
            <a:r>
              <a:rPr lang="en-US" altLang="zh-CN" sz="3200" b="1" u="sng" dirty="0">
                <a:latin typeface="+mn-ea"/>
                <a:ea typeface="+mn-ea"/>
              </a:rPr>
              <a:t>  </a:t>
            </a:r>
            <a:r>
              <a:rPr lang="en-US" altLang="zh-CN" sz="3200" b="1" dirty="0">
                <a:latin typeface="+mn-ea"/>
                <a:ea typeface="+mn-ea"/>
              </a:rPr>
              <a:t>.   </a:t>
            </a:r>
            <a:r>
              <a:rPr lang="en-US" altLang="zh-CN" sz="3200" b="1" u="sng" dirty="0">
                <a:latin typeface="+mn-ea"/>
                <a:ea typeface="+mn-ea"/>
              </a:rPr>
              <a:t>     </a:t>
            </a:r>
          </a:p>
        </p:txBody>
      </p:sp>
      <p:sp>
        <p:nvSpPr>
          <p:cNvPr id="115716" name="矩形 115715"/>
          <p:cNvSpPr/>
          <p:nvPr/>
        </p:nvSpPr>
        <p:spPr>
          <a:xfrm>
            <a:off x="2771800" y="3068960"/>
            <a:ext cx="17272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3300"/>
                </a:solidFill>
                <a:latin typeface="+mn-ea"/>
                <a:ea typeface="+mn-ea"/>
              </a:rPr>
              <a:t>26.4cm</a:t>
            </a:r>
          </a:p>
        </p:txBody>
      </p:sp>
      <p:sp>
        <p:nvSpPr>
          <p:cNvPr id="44035" name="文本框 115718"/>
          <p:cNvSpPr txBox="1"/>
          <p:nvPr/>
        </p:nvSpPr>
        <p:spPr>
          <a:xfrm>
            <a:off x="684213" y="549275"/>
            <a:ext cx="25923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练习</a:t>
            </a:r>
            <a:r>
              <a:rPr lang="en-US" altLang="zh-CN" sz="3200">
                <a:solidFill>
                  <a:srgbClr val="CC0000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228184" y="3789040"/>
            <a:ext cx="800219" cy="71558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2"/>
                </a:solidFill>
                <a:latin typeface="+mn-ea"/>
                <a:ea typeface="+mn-ea"/>
              </a:rPr>
              <a:t>1cm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39952" y="4509120"/>
            <a:ext cx="1415772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solidFill>
                  <a:schemeClr val="tx2"/>
                </a:solidFill>
                <a:latin typeface="+mn-ea"/>
                <a:ea typeface="+mn-ea"/>
              </a:rPr>
              <a:t>25.1cm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117762"/>
          <p:cNvSpPr>
            <a:spLocks noGrp="1"/>
          </p:cNvSpPr>
          <p:nvPr>
            <p:ph idx="1"/>
          </p:nvPr>
        </p:nvSpPr>
        <p:spPr>
          <a:xfrm>
            <a:off x="611560" y="1412776"/>
            <a:ext cx="7696200" cy="3657600"/>
          </a:xfrm>
          <a:ln/>
        </p:spPr>
        <p:txBody>
          <a:bodyPr anchor="t"/>
          <a:lstStyle/>
          <a:p>
            <a:r>
              <a:rPr lang="zh-CN" altLang="en-US" dirty="0">
                <a:latin typeface="+mn-ea"/>
              </a:rPr>
              <a:t>用一把学生的三角尺，测得一个物体的高度，共得五组数据如下：</a:t>
            </a:r>
          </a:p>
          <a:p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1</a:t>
            </a:r>
            <a:r>
              <a:rPr lang="zh-CN" altLang="en-US" dirty="0">
                <a:latin typeface="+mn-ea"/>
              </a:rPr>
              <a:t>）</a:t>
            </a:r>
            <a:r>
              <a:rPr lang="en-US" altLang="zh-CN" dirty="0">
                <a:solidFill>
                  <a:srgbClr val="CC0000"/>
                </a:solidFill>
                <a:latin typeface="+mn-ea"/>
              </a:rPr>
              <a:t>4.57cm</a:t>
            </a:r>
            <a:r>
              <a:rPr lang="zh-CN" altLang="en-US" dirty="0">
                <a:latin typeface="+mn-ea"/>
              </a:rPr>
              <a:t>；（</a:t>
            </a:r>
            <a:r>
              <a:rPr lang="en-US" altLang="zh-CN" dirty="0">
                <a:latin typeface="+mn-ea"/>
              </a:rPr>
              <a:t>2</a:t>
            </a:r>
            <a:r>
              <a:rPr lang="zh-CN" altLang="en-US" dirty="0">
                <a:latin typeface="+mn-ea"/>
              </a:rPr>
              <a:t>）</a:t>
            </a:r>
            <a:r>
              <a:rPr lang="en-US" altLang="zh-CN" dirty="0">
                <a:solidFill>
                  <a:srgbClr val="CC0000"/>
                </a:solidFill>
                <a:latin typeface="+mn-ea"/>
              </a:rPr>
              <a:t>4.56cm</a:t>
            </a:r>
            <a:r>
              <a:rPr lang="zh-CN" altLang="en-US" dirty="0">
                <a:latin typeface="+mn-ea"/>
              </a:rPr>
              <a:t>；（</a:t>
            </a:r>
            <a:r>
              <a:rPr lang="en-US" altLang="zh-CN" dirty="0">
                <a:latin typeface="+mn-ea"/>
              </a:rPr>
              <a:t>3</a:t>
            </a:r>
            <a:r>
              <a:rPr lang="zh-CN" altLang="en-US" dirty="0">
                <a:latin typeface="+mn-ea"/>
              </a:rPr>
              <a:t>）</a:t>
            </a:r>
            <a:r>
              <a:rPr lang="en-US" altLang="zh-CN" dirty="0">
                <a:solidFill>
                  <a:srgbClr val="CC0000"/>
                </a:solidFill>
                <a:latin typeface="+mn-ea"/>
              </a:rPr>
              <a:t>4.44cm</a:t>
            </a:r>
            <a:r>
              <a:rPr lang="zh-CN" altLang="en-US" dirty="0">
                <a:latin typeface="+mn-ea"/>
              </a:rPr>
              <a:t>； （</a:t>
            </a:r>
            <a:r>
              <a:rPr lang="en-US" altLang="zh-CN" dirty="0">
                <a:latin typeface="+mn-ea"/>
              </a:rPr>
              <a:t>4</a:t>
            </a:r>
            <a:r>
              <a:rPr lang="zh-CN" altLang="en-US" dirty="0">
                <a:latin typeface="+mn-ea"/>
              </a:rPr>
              <a:t>）</a:t>
            </a:r>
            <a:r>
              <a:rPr lang="en-US" altLang="zh-CN" dirty="0">
                <a:solidFill>
                  <a:srgbClr val="CC0000"/>
                </a:solidFill>
                <a:latin typeface="+mn-ea"/>
              </a:rPr>
              <a:t>4.58cm</a:t>
            </a:r>
            <a:r>
              <a:rPr lang="zh-CN" altLang="en-US" dirty="0">
                <a:latin typeface="+mn-ea"/>
              </a:rPr>
              <a:t>；（</a:t>
            </a:r>
            <a:r>
              <a:rPr lang="en-US" altLang="zh-CN" dirty="0">
                <a:latin typeface="+mn-ea"/>
              </a:rPr>
              <a:t>5</a:t>
            </a:r>
            <a:r>
              <a:rPr lang="zh-CN" altLang="en-US" dirty="0">
                <a:latin typeface="+mn-ea"/>
              </a:rPr>
              <a:t>）</a:t>
            </a:r>
            <a:r>
              <a:rPr lang="en-US" altLang="zh-CN" dirty="0">
                <a:solidFill>
                  <a:srgbClr val="CC0000"/>
                </a:solidFill>
                <a:latin typeface="+mn-ea"/>
              </a:rPr>
              <a:t>4.59cm</a:t>
            </a:r>
            <a:r>
              <a:rPr lang="en-US" altLang="zh-CN" dirty="0">
                <a:latin typeface="+mn-ea"/>
              </a:rPr>
              <a:t>.</a:t>
            </a:r>
            <a:r>
              <a:rPr lang="zh-CN" altLang="en-US" dirty="0">
                <a:latin typeface="+mn-ea"/>
              </a:rPr>
              <a:t>其中有问题的数据是哪个？</a:t>
            </a:r>
            <a:r>
              <a:rPr lang="zh-CN" altLang="en-US" u="sng" dirty="0">
                <a:latin typeface="+mn-ea"/>
              </a:rPr>
              <a:t>        </a:t>
            </a:r>
            <a:r>
              <a:rPr lang="zh-CN" altLang="en-US" dirty="0">
                <a:latin typeface="+mn-ea"/>
              </a:rPr>
              <a:t>。该物体高度比较正确的值应为多大？</a:t>
            </a:r>
            <a:r>
              <a:rPr lang="zh-CN" altLang="en-US" u="sng" dirty="0">
                <a:latin typeface="+mn-ea"/>
              </a:rPr>
              <a:t>          </a:t>
            </a:r>
            <a:r>
              <a:rPr lang="zh-CN" altLang="en-US" dirty="0">
                <a:latin typeface="+mn-ea"/>
              </a:rPr>
              <a:t>。</a:t>
            </a:r>
          </a:p>
        </p:txBody>
      </p:sp>
      <p:sp>
        <p:nvSpPr>
          <p:cNvPr id="45058" name="文本框 117763"/>
          <p:cNvSpPr txBox="1"/>
          <p:nvPr/>
        </p:nvSpPr>
        <p:spPr>
          <a:xfrm>
            <a:off x="395288" y="333375"/>
            <a:ext cx="20161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latin typeface="华文新魏" pitchFamily="2" charset="-122"/>
                <a:ea typeface="华文新魏" pitchFamily="2" charset="-122"/>
              </a:rPr>
              <a:t>练习</a:t>
            </a:r>
            <a:r>
              <a:rPr lang="en-US" altLang="zh-CN" sz="4000">
                <a:latin typeface="华文新魏" pitchFamily="2" charset="-122"/>
                <a:ea typeface="华文新魏" pitchFamily="2" charset="-122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78885" y="3425726"/>
            <a:ext cx="166370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+mn-ea"/>
                <a:ea typeface="+mn-ea"/>
              </a:rPr>
              <a:t>4.44cm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03810" y="4421088"/>
            <a:ext cx="1833563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>
                <a:solidFill>
                  <a:schemeClr val="tx2"/>
                </a:solidFill>
                <a:latin typeface="+mn-ea"/>
                <a:ea typeface="+mn-ea"/>
              </a:rPr>
              <a:t>4.58cm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524000" y="2697480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105273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+mn-ea"/>
                <a:ea typeface="+mn-ea"/>
              </a:rPr>
              <a:t>（</a:t>
            </a:r>
            <a:r>
              <a:rPr lang="en-US" altLang="zh-CN" sz="3200" dirty="0" smtClean="0">
                <a:latin typeface="+mn-ea"/>
                <a:ea typeface="+mn-ea"/>
              </a:rPr>
              <a:t>2018•</a:t>
            </a:r>
            <a:r>
              <a:rPr lang="zh-CN" altLang="en-US" sz="3200" dirty="0" smtClean="0">
                <a:latin typeface="+mn-ea"/>
                <a:ea typeface="+mn-ea"/>
              </a:rPr>
              <a:t>安徽模拟）关于物理实验中的错误和误差，下列说法正确的是（　　</a:t>
            </a:r>
            <a:r>
              <a:rPr lang="zh-CN" altLang="en-US" sz="3200" dirty="0" smtClean="0">
                <a:latin typeface="+mn-ea"/>
                <a:ea typeface="+mn-ea"/>
              </a:rPr>
              <a:t>）</a:t>
            </a:r>
            <a:endParaRPr lang="en-US" altLang="zh-CN" sz="3200" dirty="0" smtClean="0">
              <a:latin typeface="+mn-ea"/>
              <a:ea typeface="+mn-ea"/>
            </a:endParaRPr>
          </a:p>
          <a:p>
            <a:r>
              <a:rPr lang="en-US" altLang="zh-CN" sz="3200" dirty="0" smtClean="0">
                <a:latin typeface="+mn-ea"/>
                <a:ea typeface="+mn-ea"/>
              </a:rPr>
              <a:t>A</a:t>
            </a:r>
            <a:r>
              <a:rPr lang="zh-CN" altLang="en-US" sz="3200" dirty="0" smtClean="0">
                <a:latin typeface="+mn-ea"/>
                <a:ea typeface="+mn-ea"/>
              </a:rPr>
              <a:t>．随着科学的发展，人们将能完全消除误差 </a:t>
            </a:r>
          </a:p>
          <a:p>
            <a:r>
              <a:rPr lang="en-US" altLang="zh-CN" sz="3200" dirty="0" smtClean="0">
                <a:latin typeface="+mn-ea"/>
                <a:ea typeface="+mn-ea"/>
              </a:rPr>
              <a:t>B</a:t>
            </a:r>
            <a:r>
              <a:rPr lang="zh-CN" altLang="en-US" sz="3200" dirty="0" smtClean="0">
                <a:latin typeface="+mn-ea"/>
                <a:ea typeface="+mn-ea"/>
              </a:rPr>
              <a:t>．错误只能减少，不能消除 </a:t>
            </a:r>
          </a:p>
          <a:p>
            <a:r>
              <a:rPr lang="en-US" altLang="zh-CN" sz="3200" dirty="0" smtClean="0">
                <a:latin typeface="+mn-ea"/>
                <a:ea typeface="+mn-ea"/>
              </a:rPr>
              <a:t>C</a:t>
            </a:r>
            <a:r>
              <a:rPr lang="zh-CN" altLang="en-US" sz="3200" dirty="0" smtClean="0">
                <a:latin typeface="+mn-ea"/>
                <a:ea typeface="+mn-ea"/>
              </a:rPr>
              <a:t>．误差的产生可能与测量工具有关 </a:t>
            </a:r>
          </a:p>
          <a:p>
            <a:r>
              <a:rPr lang="en-US" altLang="zh-CN" sz="3200" dirty="0" smtClean="0">
                <a:latin typeface="+mn-ea"/>
                <a:ea typeface="+mn-ea"/>
              </a:rPr>
              <a:t>D</a:t>
            </a:r>
            <a:r>
              <a:rPr lang="zh-CN" altLang="en-US" sz="3200" dirty="0" smtClean="0">
                <a:latin typeface="+mn-ea"/>
                <a:ea typeface="+mn-ea"/>
              </a:rPr>
              <a:t>．测量时多估读几位数字就可以减小误差 </a:t>
            </a:r>
            <a:endParaRPr lang="zh-CN" altLang="en-US" sz="32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51201"/>
          <p:cNvSpPr>
            <a:spLocks noGrp="1"/>
          </p:cNvSpPr>
          <p:nvPr>
            <p:ph type="title"/>
          </p:nvPr>
        </p:nvSpPr>
        <p:spPr>
          <a:xfrm>
            <a:off x="0" y="0"/>
            <a:ext cx="8243888" cy="1314450"/>
          </a:xfrm>
          <a:ln/>
        </p:spPr>
        <p:txBody>
          <a:bodyPr anchor="b"/>
          <a:lstStyle/>
          <a:p>
            <a:r>
              <a:rPr lang="zh-CN" altLang="en-US" sz="3600" b="1" dirty="0">
                <a:latin typeface="华文新魏" pitchFamily="2" charset="-122"/>
                <a:ea typeface="华文新魏" pitchFamily="2" charset="-122"/>
              </a:rPr>
              <a:t>一、国际单位制</a:t>
            </a:r>
          </a:p>
        </p:txBody>
      </p:sp>
      <p:sp>
        <p:nvSpPr>
          <p:cNvPr id="51203" name="文本占位符 5120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400675"/>
          </a:xfrm>
        </p:spPr>
        <p:txBody>
          <a:bodyPr/>
          <a:lstStyle/>
          <a:p>
            <a:pPr>
              <a:buNone/>
            </a:pPr>
            <a:endParaRPr lang="zh-CN" altLang="en-US" sz="4000" b="1" dirty="0">
              <a:latin typeface="华文新魏" charset="0"/>
              <a:ea typeface="华文新魏" pitchFamily="2" charset="-122"/>
            </a:endParaRPr>
          </a:p>
          <a:p>
            <a:pPr>
              <a:buNone/>
            </a:pPr>
            <a:endParaRPr lang="zh-CN" altLang="en-US" sz="1400" b="1" dirty="0"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endParaRPr lang="zh-CN" altLang="en-US" sz="1400" b="1" dirty="0">
              <a:latin typeface="华文新魏" pitchFamily="2" charset="-122"/>
              <a:ea typeface="华文新魏" pitchFamily="2" charset="-122"/>
            </a:endParaRPr>
          </a:p>
          <a:p>
            <a:pPr>
              <a:buNone/>
            </a:pPr>
            <a:r>
              <a:rPr lang="en-US" altLang="zh-CN" sz="40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40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、国际单位制</a:t>
            </a:r>
          </a:p>
          <a:p>
            <a:pPr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4000" b="1" dirty="0">
                <a:latin typeface="华文新魏" charset="0"/>
                <a:ea typeface="华文新魏" pitchFamily="2" charset="-122"/>
              </a:rPr>
              <a:t>国际统一的单位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59393"/>
          <p:cNvSpPr>
            <a:spLocks noGrp="1"/>
          </p:cNvSpPr>
          <p:nvPr>
            <p:ph type="title"/>
          </p:nvPr>
        </p:nvSpPr>
        <p:spPr>
          <a:xfrm>
            <a:off x="179388" y="333375"/>
            <a:ext cx="6870700" cy="466725"/>
          </a:xfrm>
          <a:ln/>
        </p:spPr>
        <p:txBody>
          <a:bodyPr anchor="b"/>
          <a:lstStyle/>
          <a:p>
            <a:r>
              <a:rPr lang="zh-CN" altLang="en-US" sz="3200" b="1" dirty="0">
                <a:ea typeface="华文新魏" pitchFamily="2" charset="-122"/>
              </a:rPr>
              <a:t>二、长度的测量</a:t>
            </a:r>
          </a:p>
        </p:txBody>
      </p:sp>
      <p:sp>
        <p:nvSpPr>
          <p:cNvPr id="18434" name="文本占位符 59395"/>
          <p:cNvSpPr>
            <a:spLocks noGrp="1"/>
          </p:cNvSpPr>
          <p:nvPr>
            <p:ph idx="1"/>
          </p:nvPr>
        </p:nvSpPr>
        <p:spPr>
          <a:xfrm>
            <a:off x="490538" y="1016000"/>
            <a:ext cx="8162925" cy="4824413"/>
          </a:xfrm>
          <a:ln/>
        </p:spPr>
        <p:txBody>
          <a:bodyPr anchor="t"/>
          <a:lstStyle/>
          <a:p>
            <a:pPr>
              <a:lnSpc>
                <a:spcPct val="90000"/>
              </a:lnSpc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长度</a:t>
            </a:r>
          </a:p>
          <a:p>
            <a:pPr>
              <a:lnSpc>
                <a:spcPct val="90000"/>
              </a:lnSpc>
              <a:buNone/>
            </a:pPr>
            <a:r>
              <a:rPr lang="en-US" altLang="zh-CN" sz="4000" b="1" dirty="0">
                <a:latin typeface="华文新魏" pitchFamily="2" charset="-122"/>
                <a:ea typeface="华文新魏" pitchFamily="2" charset="-122"/>
              </a:rPr>
              <a:t>1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、长度的单位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40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  国际单位制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中，基本单位是</a:t>
            </a:r>
            <a:r>
              <a:rPr lang="zh-CN" altLang="en-US" sz="4000" b="1" u="sng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米</a:t>
            </a: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，符号</a:t>
            </a:r>
            <a:r>
              <a:rPr lang="en-US" altLang="zh-CN" sz="4000" b="1" u="sng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m</a:t>
            </a:r>
            <a:r>
              <a:rPr lang="zh-CN" altLang="en-US" sz="4000" b="1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4000" b="1" u="sng">
              <a:solidFill>
                <a:srgbClr val="CC0000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常用的单位还有：</a:t>
            </a:r>
          </a:p>
          <a:p>
            <a:pPr>
              <a:lnSpc>
                <a:spcPct val="90000"/>
              </a:lnSpc>
              <a:buNone/>
            </a:pPr>
            <a:r>
              <a:rPr lang="zh-CN" altLang="en-US" sz="4000" b="1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千米</a:t>
            </a:r>
            <a:r>
              <a:rPr lang="en-US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(km)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     分米</a:t>
            </a:r>
            <a:r>
              <a:rPr lang="en-US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(dm)      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厘米</a:t>
            </a:r>
            <a:r>
              <a:rPr lang="en-US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(cm)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                  毫米</a:t>
            </a:r>
            <a:r>
              <a:rPr lang="en-US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(mm)     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微米</a:t>
            </a:r>
            <a:r>
              <a:rPr lang="en-US" altLang="zh-CN" sz="2800" b="1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</a:t>
            </a:r>
            <a:r>
              <a:rPr lang="el-GR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μ</a:t>
            </a:r>
            <a:r>
              <a:rPr lang="en-US" altLang="zh-CN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m)</a:t>
            </a:r>
            <a:r>
              <a:rPr lang="zh-CN" altLang="en-US" sz="2800" b="1" dirty="0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     纳米</a:t>
            </a:r>
            <a:r>
              <a:rPr lang="en-US" altLang="zh-CN" sz="2800" b="1">
                <a:solidFill>
                  <a:srgbClr val="CC0000"/>
                </a:solidFill>
                <a:latin typeface="华文新魏" pitchFamily="2" charset="-122"/>
                <a:ea typeface="华文新魏" pitchFamily="2" charset="-122"/>
              </a:rPr>
              <a:t>(nm)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4337"/>
          <p:cNvSpPr txBox="1"/>
          <p:nvPr/>
        </p:nvSpPr>
        <p:spPr>
          <a:xfrm>
            <a:off x="250825" y="333375"/>
            <a:ext cx="4897438" cy="762000"/>
          </a:xfrm>
          <a:prstGeom prst="rect">
            <a:avLst/>
          </a:prstGeom>
          <a:noFill/>
          <a:ln w="9525">
            <a:noFill/>
          </a:ln>
          <a:effectLst>
            <a:outerShdw dist="107763" dir="2699999" algn="ctr" rotWithShape="0">
              <a:schemeClr val="bg2"/>
            </a:outerShdw>
          </a:effectLst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4400" b="1" u="sng" dirty="0">
                <a:solidFill>
                  <a:srgbClr val="FF3300"/>
                </a:solidFill>
                <a:latin typeface="Times New Roman" panose="02020603050405020304" pitchFamily="18" charset="0"/>
                <a:ea typeface="隶书" pitchFamily="49" charset="-122"/>
              </a:rPr>
              <a:t>同米的关系：</a:t>
            </a:r>
          </a:p>
        </p:txBody>
      </p:sp>
      <p:sp>
        <p:nvSpPr>
          <p:cNvPr id="14339" name="矩形 14338"/>
          <p:cNvSpPr/>
          <p:nvPr/>
        </p:nvSpPr>
        <p:spPr>
          <a:xfrm>
            <a:off x="468313" y="1997075"/>
            <a:ext cx="640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分米（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dm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）＝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0.1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米＝</a:t>
            </a:r>
            <a:r>
              <a:rPr lang="en-US" altLang="zh-CN" sz="3200" b="1">
                <a:latin typeface="楷体_GB2312" charset="0"/>
                <a:ea typeface="楷体_GB2312" pitchFamily="49" charset="-122"/>
              </a:rPr>
              <a:t>10</a:t>
            </a:r>
            <a:r>
              <a:rPr lang="en-US" altLang="zh-CN" sz="3200" b="1" baseline="30000">
                <a:latin typeface="楷体_GB2312" charset="0"/>
                <a:ea typeface="楷体_GB2312" pitchFamily="49" charset="-122"/>
              </a:rPr>
              <a:t>-1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	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468313" y="1358900"/>
            <a:ext cx="617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千米（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km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）＝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1000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米＝</a:t>
            </a:r>
            <a:r>
              <a:rPr lang="en-US" altLang="zh-CN" sz="3200" b="1">
                <a:latin typeface="楷体_GB2312" charset="0"/>
                <a:ea typeface="楷体_GB2312" pitchFamily="49" charset="-122"/>
              </a:rPr>
              <a:t>10</a:t>
            </a:r>
            <a:r>
              <a:rPr lang="en-US" altLang="zh-CN" sz="3200" b="1" baseline="30000">
                <a:latin typeface="楷体_GB2312" charset="0"/>
                <a:ea typeface="楷体_GB2312" pitchFamily="49" charset="-122"/>
              </a:rPr>
              <a:t>3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	</a:t>
            </a:r>
          </a:p>
        </p:txBody>
      </p:sp>
      <p:sp>
        <p:nvSpPr>
          <p:cNvPr id="14341" name="矩形 14340"/>
          <p:cNvSpPr/>
          <p:nvPr/>
        </p:nvSpPr>
        <p:spPr>
          <a:xfrm>
            <a:off x="468313" y="2606675"/>
            <a:ext cx="5715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厘米（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cm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）＝</a:t>
            </a:r>
            <a:r>
              <a:rPr lang="en-US" altLang="zh-CN" sz="3200" b="1" dirty="0">
                <a:latin typeface="楷体_GB2312" charset="0"/>
                <a:ea typeface="楷体_GB2312" pitchFamily="49" charset="-122"/>
              </a:rPr>
              <a:t>0.01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米＝</a:t>
            </a:r>
            <a:r>
              <a:rPr lang="en-US" altLang="zh-CN" sz="3200" b="1">
                <a:latin typeface="楷体_GB2312" charset="0"/>
                <a:ea typeface="楷体_GB2312" pitchFamily="49" charset="-122"/>
              </a:rPr>
              <a:t>10</a:t>
            </a:r>
            <a:r>
              <a:rPr lang="en-US" altLang="zh-CN" sz="3200" b="1" baseline="30000">
                <a:latin typeface="楷体_GB2312" charset="0"/>
                <a:ea typeface="楷体_GB2312" pitchFamily="49" charset="-122"/>
              </a:rPr>
              <a:t>-2</a:t>
            </a:r>
            <a:r>
              <a:rPr lang="zh-CN" altLang="en-US" sz="3200" b="1" dirty="0">
                <a:latin typeface="楷体_GB2312" charset="0"/>
                <a:ea typeface="楷体_GB2312" pitchFamily="49" charset="-122"/>
              </a:rPr>
              <a:t>米</a:t>
            </a:r>
          </a:p>
        </p:txBody>
      </p:sp>
      <p:sp>
        <p:nvSpPr>
          <p:cNvPr id="14342" name="矩形 14341"/>
          <p:cNvSpPr/>
          <p:nvPr/>
        </p:nvSpPr>
        <p:spPr>
          <a:xfrm>
            <a:off x="500063" y="3292475"/>
            <a:ext cx="63039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毫米（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mm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0.001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en-US" altLang="zh-CN" sz="3200" b="1" baseline="30000">
                <a:latin typeface="楷体_GB2312" pitchFamily="49" charset="-122"/>
                <a:ea typeface="楷体_GB2312" pitchFamily="49" charset="-122"/>
              </a:rPr>
              <a:t>-3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矩形 14342"/>
          <p:cNvSpPr/>
          <p:nvPr/>
        </p:nvSpPr>
        <p:spPr>
          <a:xfrm>
            <a:off x="468313" y="3978275"/>
            <a:ext cx="714533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微米（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μm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）＝</a:t>
            </a:r>
            <a:r>
              <a:rPr lang="en-US" altLang="zh-CN" sz="3200" b="1" dirty="0">
                <a:latin typeface="楷体_GB2312" pitchFamily="49" charset="-122"/>
                <a:ea typeface="楷体_GB2312" pitchFamily="49" charset="-122"/>
              </a:rPr>
              <a:t>0.000001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米＝</a:t>
            </a: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en-US" altLang="zh-CN" sz="3200" b="1" baseline="30000">
                <a:latin typeface="楷体_GB2312" pitchFamily="49" charset="-122"/>
                <a:ea typeface="楷体_GB2312" pitchFamily="49" charset="-122"/>
              </a:rPr>
              <a:t>-6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米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49213" y="5303838"/>
            <a:ext cx="9094787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小资料：</a:t>
            </a:r>
          </a:p>
          <a:p>
            <a:r>
              <a:rPr lang="en-US" altLang="zh-CN" sz="3200" b="1" dirty="0">
                <a:latin typeface="Verdana" panose="020B0604030504040204" pitchFamily="34" charset="0"/>
                <a:ea typeface="宋体" panose="02010600030101010101" pitchFamily="2" charset="-122"/>
              </a:rPr>
              <a:t>1883</a:t>
            </a: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年规定：光在真空中</a:t>
            </a:r>
          </a:p>
          <a:p>
            <a:r>
              <a:rPr lang="en-US" altLang="zh-CN" sz="3200" b="1" dirty="0">
                <a:latin typeface="Verdana" panose="020B0604030504040204" pitchFamily="34" charset="0"/>
                <a:ea typeface="宋体" panose="02010600030101010101" pitchFamily="2" charset="-122"/>
              </a:rPr>
              <a:t>29979248</a:t>
            </a:r>
            <a:r>
              <a:rPr lang="zh-CN" altLang="en-US" sz="3200" b="1" dirty="0">
                <a:latin typeface="Verdana" panose="020B0604030504040204" pitchFamily="34" charset="0"/>
                <a:ea typeface="宋体" panose="02010600030101010101" pitchFamily="2" charset="-122"/>
              </a:rPr>
              <a:t>分之一秒内通过的长度定义为</a:t>
            </a:r>
            <a:r>
              <a:rPr lang="en-US" altLang="zh-CN" sz="3200" b="1">
                <a:latin typeface="Verdana" panose="020B0604030504040204" pitchFamily="34" charset="0"/>
                <a:ea typeface="宋体" panose="02010600030101010101" pitchFamily="2" charset="-122"/>
              </a:rPr>
              <a:t>1m</a:t>
            </a:r>
          </a:p>
        </p:txBody>
      </p:sp>
      <p:sp>
        <p:nvSpPr>
          <p:cNvPr id="14350" name="文本框 14349"/>
          <p:cNvSpPr txBox="1"/>
          <p:nvPr/>
        </p:nvSpPr>
        <p:spPr>
          <a:xfrm>
            <a:off x="468313" y="4533900"/>
            <a:ext cx="7019925" cy="649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1</a:t>
            </a: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纳米（</a:t>
            </a:r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nm</a:t>
            </a: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）</a:t>
            </a:r>
            <a:r>
              <a:rPr lang="en-US" altLang="zh-CN" sz="3200" dirty="0">
                <a:latin typeface="Comic Sans MS" panose="030F0702030302020204" pitchFamily="66" charset="0"/>
                <a:ea typeface="宋体" panose="02010600030101010101" pitchFamily="2" charset="-122"/>
              </a:rPr>
              <a:t>=0.000000001</a:t>
            </a:r>
            <a:r>
              <a:rPr lang="zh-CN" altLang="en-US" sz="3200" dirty="0">
                <a:latin typeface="Comic Sans MS" panose="030F0702030302020204" pitchFamily="66" charset="0"/>
                <a:ea typeface="宋体" panose="02010600030101010101" pitchFamily="2" charset="-122"/>
              </a:rPr>
              <a:t>米</a:t>
            </a:r>
            <a:r>
              <a:rPr lang="en-US" altLang="zh-CN" sz="3200">
                <a:latin typeface="Comic Sans MS" panose="030F0702030302020204" pitchFamily="66" charset="0"/>
                <a:ea typeface="宋体" panose="02010600030101010101" pitchFamily="2" charset="-122"/>
              </a:rPr>
              <a:t>=10</a:t>
            </a:r>
            <a:r>
              <a:rPr lang="en-US" altLang="zh-CN" sz="3200" baseline="30000">
                <a:latin typeface="Comic Sans MS" panose="030F0702030302020204" pitchFamily="66" charset="0"/>
                <a:ea typeface="宋体" panose="02010600030101010101" pitchFamily="2" charset="-122"/>
              </a:rPr>
              <a:t>-9</a:t>
            </a:r>
            <a:r>
              <a:rPr lang="zh-CN" altLang="en-US" sz="3600" dirty="0">
                <a:latin typeface="Comic Sans MS" panose="030F0702030302020204" pitchFamily="66" charset="0"/>
                <a:ea typeface="宋体" panose="02010600030101010101" pitchFamily="2" charset="-122"/>
              </a:rPr>
              <a:t>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8673"/>
          <p:cNvSpPr txBox="1"/>
          <p:nvPr/>
        </p:nvSpPr>
        <p:spPr>
          <a:xfrm>
            <a:off x="179388" y="765175"/>
            <a:ext cx="8208962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m 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，１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dm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，１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cm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，１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mm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有多长呢？能举例吗？</a:t>
            </a:r>
          </a:p>
        </p:txBody>
      </p:sp>
      <p:pic>
        <p:nvPicPr>
          <p:cNvPr id="28675" name="图片 286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" y="1844675"/>
            <a:ext cx="1873250" cy="3168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图片 2867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975" y="1844675"/>
            <a:ext cx="1800225" cy="3097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图片 286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1844675"/>
            <a:ext cx="1727200" cy="3097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矩形 28677"/>
          <p:cNvSpPr/>
          <p:nvPr/>
        </p:nvSpPr>
        <p:spPr>
          <a:xfrm>
            <a:off x="611188" y="5229225"/>
            <a:ext cx="18732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28679" name="矩形 28678"/>
          <p:cNvSpPr/>
          <p:nvPr/>
        </p:nvSpPr>
        <p:spPr>
          <a:xfrm>
            <a:off x="2771775" y="5229225"/>
            <a:ext cx="20161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dm</a:t>
            </a:r>
          </a:p>
        </p:txBody>
      </p:sp>
      <p:sp>
        <p:nvSpPr>
          <p:cNvPr id="28680" name="矩形 28679"/>
          <p:cNvSpPr/>
          <p:nvPr/>
        </p:nvSpPr>
        <p:spPr>
          <a:xfrm>
            <a:off x="4787900" y="5214938"/>
            <a:ext cx="18002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cm</a:t>
            </a:r>
          </a:p>
        </p:txBody>
      </p:sp>
      <p:pic>
        <p:nvPicPr>
          <p:cNvPr id="28681" name="图片 2868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59563" y="2925763"/>
            <a:ext cx="2305050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2" name="矩形 28681"/>
          <p:cNvSpPr/>
          <p:nvPr/>
        </p:nvSpPr>
        <p:spPr>
          <a:xfrm>
            <a:off x="7164388" y="5157788"/>
            <a:ext cx="16557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１</a:t>
            </a:r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mm</a:t>
            </a:r>
          </a:p>
        </p:txBody>
      </p:sp>
      <p:sp>
        <p:nvSpPr>
          <p:cNvPr id="28683" name="文本框 28682"/>
          <p:cNvSpPr txBox="1"/>
          <p:nvPr/>
        </p:nvSpPr>
        <p:spPr>
          <a:xfrm>
            <a:off x="6516688" y="1989138"/>
            <a:ext cx="24685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>
                <a:latin typeface="Garamond" pitchFamily="2" charset="0"/>
                <a:ea typeface="宋体" panose="02010600030101010101" pitchFamily="2" charset="-122"/>
              </a:rPr>
              <a:t>1</a:t>
            </a:r>
            <a:r>
              <a:rPr lang="zh-CN" altLang="en-US" sz="2800">
                <a:latin typeface="Garamond" pitchFamily="2" charset="0"/>
                <a:ea typeface="宋体" panose="02010600030101010101" pitchFamily="2" charset="-122"/>
              </a:rPr>
              <a:t>角硬币的厚度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79" grpId="0"/>
      <p:bldP spid="28680" grpId="0"/>
      <p:bldP spid="28682" grpId="0"/>
      <p:bldP spid="286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占位符 27649"/>
          <p:cNvSpPr>
            <a:spLocks noGrp="1"/>
          </p:cNvSpPr>
          <p:nvPr>
            <p:ph idx="1"/>
          </p:nvPr>
        </p:nvSpPr>
        <p:spPr>
          <a:xfrm>
            <a:off x="1060450" y="1504950"/>
            <a:ext cx="7359650" cy="4525963"/>
          </a:xfrm>
        </p:spPr>
        <p:txBody>
          <a:bodyPr/>
          <a:lstStyle/>
          <a:p>
            <a:pPr fontAlgn="base">
              <a:lnSpc>
                <a:spcPct val="80000"/>
              </a:lnSpc>
              <a:buNone/>
            </a:pP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在下面各题中填上合适的单位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1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、教室门的高度约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20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（       ）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2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、常用圆珠笔的长度约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1.5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（        ）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3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、课桌高度约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70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（      ）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4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、一位中学生的身高约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1.65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（        ）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5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、练习册的长度约为</a:t>
            </a:r>
            <a:r>
              <a:rPr lang="en-US" altLang="zh-CN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220</a:t>
            </a:r>
            <a:r>
              <a:rPr lang="zh-CN" altLang="en-US" strike="noStrike" noProof="1">
                <a:solidFill>
                  <a:schemeClr val="tx1"/>
                </a:solidFill>
                <a:uFillTx/>
                <a:latin typeface="华文中宋" pitchFamily="2" charset="-122"/>
              </a:rPr>
              <a:t>（         ）</a:t>
            </a:r>
          </a:p>
        </p:txBody>
      </p:sp>
      <p:sp>
        <p:nvSpPr>
          <p:cNvPr id="23554" name="标题 27650"/>
          <p:cNvSpPr>
            <a:spLocks noGrp="1"/>
          </p:cNvSpPr>
          <p:nvPr>
            <p:ph type="title"/>
          </p:nvPr>
        </p:nvSpPr>
        <p:spPr>
          <a:xfrm>
            <a:off x="395288" y="188913"/>
            <a:ext cx="2746375" cy="1143000"/>
          </a:xfrm>
          <a:ln/>
        </p:spPr>
        <p:txBody>
          <a:bodyPr anchor="ctr"/>
          <a:lstStyle/>
          <a:p>
            <a:r>
              <a:rPr lang="zh-CN" altLang="en-US">
                <a:ea typeface="华文中宋" pitchFamily="2" charset="-122"/>
              </a:rPr>
              <a:t>例题：</a:t>
            </a:r>
          </a:p>
        </p:txBody>
      </p:sp>
      <p:sp>
        <p:nvSpPr>
          <p:cNvPr id="27653" name="文本框 27652"/>
          <p:cNvSpPr txBox="1"/>
          <p:nvPr/>
        </p:nvSpPr>
        <p:spPr>
          <a:xfrm>
            <a:off x="6696075" y="2436813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dm</a:t>
            </a:r>
          </a:p>
        </p:txBody>
      </p:sp>
      <p:sp>
        <p:nvSpPr>
          <p:cNvPr id="27654" name="文本框 27653"/>
          <p:cNvSpPr txBox="1"/>
          <p:nvPr/>
        </p:nvSpPr>
        <p:spPr>
          <a:xfrm>
            <a:off x="5616575" y="1795463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dm</a:t>
            </a:r>
          </a:p>
        </p:txBody>
      </p:sp>
      <p:sp>
        <p:nvSpPr>
          <p:cNvPr id="27657" name="文本框 27656"/>
          <p:cNvSpPr txBox="1"/>
          <p:nvPr/>
        </p:nvSpPr>
        <p:spPr>
          <a:xfrm>
            <a:off x="4710113" y="2973388"/>
            <a:ext cx="110807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cm</a:t>
            </a:r>
          </a:p>
        </p:txBody>
      </p:sp>
      <p:sp>
        <p:nvSpPr>
          <p:cNvPr id="27658" name="文本框 27657"/>
          <p:cNvSpPr txBox="1"/>
          <p:nvPr/>
        </p:nvSpPr>
        <p:spPr>
          <a:xfrm>
            <a:off x="6851650" y="3368675"/>
            <a:ext cx="1012825" cy="639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27659" name="文本框 27658"/>
          <p:cNvSpPr txBox="1"/>
          <p:nvPr/>
        </p:nvSpPr>
        <p:spPr>
          <a:xfrm>
            <a:off x="6165850" y="4008438"/>
            <a:ext cx="1698625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7" grpId="0"/>
      <p:bldP spid="27658" grpId="0"/>
      <p:bldP spid="276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2529" descr="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25" y="571500"/>
            <a:ext cx="554355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文本框 22530"/>
          <p:cNvSpPr txBox="1"/>
          <p:nvPr/>
        </p:nvSpPr>
        <p:spPr>
          <a:xfrm>
            <a:off x="323850" y="0"/>
            <a:ext cx="72009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Tahoma" panose="020B0604030504040204" pitchFamily="2" charset="0"/>
                <a:ea typeface="黑体" panose="02010609060101010101" pitchFamily="2" charset="-122"/>
              </a:rPr>
              <a:t>常见的测量长度的工具</a:t>
            </a:r>
          </a:p>
        </p:txBody>
      </p:sp>
      <p:sp>
        <p:nvSpPr>
          <p:cNvPr id="22532" name="椭圆 22531"/>
          <p:cNvSpPr/>
          <p:nvPr/>
        </p:nvSpPr>
        <p:spPr>
          <a:xfrm rot="2901222">
            <a:off x="1368425" y="3257550"/>
            <a:ext cx="5148263" cy="2052638"/>
          </a:xfrm>
          <a:prstGeom prst="ellipse">
            <a:avLst/>
          </a:pr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algn="ctr"/>
            <a:endParaRPr lang="zh-CN" altLang="en-US">
              <a:latin typeface="Garamond" pitchFamily="2" charset="0"/>
              <a:ea typeface="宋体" panose="02010600030101010101" pitchFamily="2" charset="-122"/>
            </a:endParaRPr>
          </a:p>
        </p:txBody>
      </p:sp>
      <p:sp>
        <p:nvSpPr>
          <p:cNvPr id="22533" name="直接连接符 22532"/>
          <p:cNvSpPr/>
          <p:nvPr/>
        </p:nvSpPr>
        <p:spPr>
          <a:xfrm flipH="1">
            <a:off x="1330325" y="4508500"/>
            <a:ext cx="1512888" cy="935038"/>
          </a:xfrm>
          <a:prstGeom prst="line">
            <a:avLst/>
          </a:prstGeom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4" name="文本框 22533"/>
          <p:cNvSpPr txBox="1"/>
          <p:nvPr/>
        </p:nvSpPr>
        <p:spPr>
          <a:xfrm>
            <a:off x="-19050" y="5308600"/>
            <a:ext cx="1543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>
                <a:latin typeface="Garamond" pitchFamily="2" charset="0"/>
                <a:ea typeface="宋体" panose="02010600030101010101" pitchFamily="2" charset="-122"/>
              </a:rPr>
              <a:t>刻度尺</a:t>
            </a:r>
          </a:p>
        </p:txBody>
      </p:sp>
      <p:sp>
        <p:nvSpPr>
          <p:cNvPr id="22535" name="直接连接符 22534"/>
          <p:cNvSpPr/>
          <p:nvPr/>
        </p:nvSpPr>
        <p:spPr>
          <a:xfrm flipH="1">
            <a:off x="1258888" y="2133600"/>
            <a:ext cx="2160587" cy="0"/>
          </a:xfrm>
          <a:prstGeom prst="line">
            <a:avLst/>
          </a:prstGeom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6" name="文本框 22535"/>
          <p:cNvSpPr txBox="1"/>
          <p:nvPr/>
        </p:nvSpPr>
        <p:spPr>
          <a:xfrm>
            <a:off x="179388" y="1779588"/>
            <a:ext cx="11017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>
                <a:latin typeface="Garamond" pitchFamily="2" charset="0"/>
                <a:ea typeface="宋体" panose="02010600030101010101" pitchFamily="2" charset="-122"/>
              </a:rPr>
              <a:t>卷尺</a:t>
            </a:r>
          </a:p>
        </p:txBody>
      </p:sp>
      <p:sp>
        <p:nvSpPr>
          <p:cNvPr id="22537" name="直接连接符 22536"/>
          <p:cNvSpPr/>
          <p:nvPr/>
        </p:nvSpPr>
        <p:spPr>
          <a:xfrm flipH="1">
            <a:off x="1765300" y="1125538"/>
            <a:ext cx="15113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38" name="文本框 22537"/>
          <p:cNvSpPr txBox="1"/>
          <p:nvPr/>
        </p:nvSpPr>
        <p:spPr>
          <a:xfrm>
            <a:off x="-93662" y="750888"/>
            <a:ext cx="20018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>
                <a:latin typeface="Garamond" pitchFamily="2" charset="0"/>
                <a:ea typeface="宋体" panose="02010600030101010101" pitchFamily="2" charset="-122"/>
              </a:rPr>
              <a:t>游标卡尺</a:t>
            </a:r>
          </a:p>
        </p:txBody>
      </p:sp>
      <p:sp>
        <p:nvSpPr>
          <p:cNvPr id="22539" name="直接连接符 22538"/>
          <p:cNvSpPr/>
          <p:nvPr/>
        </p:nvSpPr>
        <p:spPr>
          <a:xfrm>
            <a:off x="6372225" y="2565400"/>
            <a:ext cx="15128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2540" name="文本框 22539"/>
          <p:cNvSpPr txBox="1"/>
          <p:nvPr/>
        </p:nvSpPr>
        <p:spPr>
          <a:xfrm>
            <a:off x="7858125" y="1943100"/>
            <a:ext cx="733425" cy="23463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3600">
                <a:latin typeface="Garamond" pitchFamily="2" charset="0"/>
                <a:ea typeface="宋体" panose="02010600030101010101" pitchFamily="2" charset="-122"/>
              </a:rPr>
              <a:t>螺旋测微器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ldLvl="0" animBg="1"/>
      <p:bldP spid="22534" grpId="0"/>
      <p:bldP spid="22536" grpId="0"/>
      <p:bldP spid="22538" grpId="0"/>
      <p:bldP spid="225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1073150" y="1150938"/>
            <a:ext cx="6870700" cy="2251075"/>
          </a:xfrm>
          <a:ln/>
        </p:spPr>
        <p:txBody>
          <a:bodyPr anchor="b"/>
          <a:lstStyle/>
          <a:p>
            <a:pPr algn="l"/>
            <a:r>
              <a:rPr lang="zh-CN" altLang="zh-CN" sz="4400">
                <a:solidFill>
                  <a:schemeClr val="tx2"/>
                </a:solidFill>
              </a:rPr>
              <a:t>思考：</a:t>
            </a:r>
            <a:br>
              <a:rPr lang="zh-CN" altLang="zh-CN" sz="4400">
                <a:solidFill>
                  <a:schemeClr val="tx2"/>
                </a:solidFill>
              </a:rPr>
            </a:br>
            <a:r>
              <a:rPr lang="zh-CN" altLang="zh-CN" sz="4400">
                <a:solidFill>
                  <a:schemeClr val="tx2"/>
                </a:solidFill>
              </a:rPr>
              <a:t/>
            </a:r>
            <a:br>
              <a:rPr lang="zh-CN" altLang="zh-CN" sz="4400">
                <a:solidFill>
                  <a:schemeClr val="tx2"/>
                </a:solidFill>
              </a:rPr>
            </a:br>
            <a:r>
              <a:rPr lang="zh-CN" altLang="zh-CN" sz="4400">
                <a:solidFill>
                  <a:schemeClr val="tx2"/>
                </a:solidFill>
              </a:rPr>
              <a:t>      如何正确使用刻度尺？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22</TotalTime>
  <Words>1154</Words>
  <Application>Microsoft Office PowerPoint</Application>
  <PresentationFormat>全屏显示(4:3)</PresentationFormat>
  <Paragraphs>160</Paragraphs>
  <Slides>29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Crayons</vt:lpstr>
      <vt:lpstr>幻灯片 1</vt:lpstr>
      <vt:lpstr>为什么要测量？</vt:lpstr>
      <vt:lpstr>一、国际单位制</vt:lpstr>
      <vt:lpstr>二、长度的测量</vt:lpstr>
      <vt:lpstr>幻灯片 5</vt:lpstr>
      <vt:lpstr>幻灯片 6</vt:lpstr>
      <vt:lpstr>例题：</vt:lpstr>
      <vt:lpstr>幻灯片 8</vt:lpstr>
      <vt:lpstr>思考：        如何正确使用刻度尺？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思考讨论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70</cp:revision>
  <dcterms:created xsi:type="dcterms:W3CDTF">2005-12-03T12:37:23Z</dcterms:created>
  <dcterms:modified xsi:type="dcterms:W3CDTF">2018-08-29T09:28:07Z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