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25"/>
  </p:handoutMasterIdLst>
  <p:sldIdLst>
    <p:sldId id="450" r:id="rId5"/>
    <p:sldId id="679" r:id="rId6"/>
    <p:sldId id="648" r:id="rId8"/>
    <p:sldId id="404" r:id="rId9"/>
    <p:sldId id="711" r:id="rId10"/>
    <p:sldId id="712" r:id="rId11"/>
    <p:sldId id="713" r:id="rId12"/>
    <p:sldId id="729" r:id="rId13"/>
    <p:sldId id="714" r:id="rId14"/>
    <p:sldId id="663" r:id="rId15"/>
    <p:sldId id="664" r:id="rId16"/>
    <p:sldId id="665" r:id="rId17"/>
    <p:sldId id="669" r:id="rId18"/>
    <p:sldId id="715" r:id="rId19"/>
    <p:sldId id="687" r:id="rId20"/>
    <p:sldId id="716" r:id="rId21"/>
    <p:sldId id="717" r:id="rId22"/>
    <p:sldId id="718" r:id="rId23"/>
    <p:sldId id="71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16" name="矩形 15">
            <a:hlinkClick r:id="rId5" action="ppaction://hlinksldjump"/>
          </p:cNvPr>
          <p:cNvSpPr/>
          <p:nvPr userDrawn="1"/>
        </p:nvSpPr>
        <p:spPr>
          <a:xfrm>
            <a:off x="621665" y="-26670"/>
            <a:ext cx="59442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22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热机 能的转化与守恒  能源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5.xml"/><Relationship Id="rId7" Type="http://schemas.openxmlformats.org/officeDocument/2006/relationships/slide" Target="slide10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0.xml"/><Relationship Id="rId2" Type="http://schemas.openxmlformats.org/officeDocument/2006/relationships/image" Target="../media/image3.tiff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.tiff"/><Relationship Id="rId3" Type="http://schemas.openxmlformats.org/officeDocument/2006/relationships/image" Target="file:///C:\Users\ye\Desktop\2020&#21271;&#20140;&#29289;&#29702;&#35797;&#39064;&#30740;&#31350;&#20570;&#35838;&#20214;&#25991;&#20214;\&#21271;&#20140;&#29289;&#29702;word\&#21271;&#20140;W152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file:///C:\Users\ye\Desktop\2020&#21271;&#20140;&#29289;&#29702;&#35797;&#39064;&#30740;&#31350;&#20570;&#35838;&#20214;&#25991;&#20214;\&#21271;&#20140;&#29289;&#29702;word\&#21271;&#20140;W85.TIF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8.xml"/><Relationship Id="rId4" Type="http://schemas.openxmlformats.org/officeDocument/2006/relationships/slide" Target="slide3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8.xml"/><Relationship Id="rId3" Type="http://schemas.openxmlformats.org/officeDocument/2006/relationships/slide" Target="slide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812925" y="821055"/>
            <a:ext cx="86906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热机  能的转化与守恒  能源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8745" y="3425826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0015" y="5043170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7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241903" y="292575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热值的理解及计算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2015.23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43709" y="4154159"/>
            <a:ext cx="101087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1.(2015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汽油的热值为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4.6×10</a:t>
            </a:r>
            <a:r>
              <a:rPr lang="en-US" altLang="zh-CN" sz="2400" kern="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，它的物理含义是完全燃烧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的汽油，放出的热量为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4.6×10</a:t>
            </a:r>
            <a:r>
              <a:rPr lang="en-US" altLang="zh-CN" sz="2400" kern="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8155" y="4763770"/>
            <a:ext cx="887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1kg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94585" y="157353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8815" y="1627505"/>
            <a:ext cx="1106487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(2019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朝阳区一模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一个三口之家分别单独使用无烟煤、煤气、天然气的平均月消耗质量是不同的。这是因为无烟煤、煤气、天然气具有不同的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4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密度　           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比热容　          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热值　            </a:t>
            </a:r>
            <a:r>
              <a:rPr lang="en-US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沸点</a:t>
            </a:r>
            <a:endParaRPr lang="zh-CN" altLang="zh-CN" sz="24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东城区期末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下列关于热值的说法中，正确的是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燃料燃烧，消耗的燃料越多，这种燃料的热值越大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燃料燃烧，放出的热量越多，这种燃料的热值越大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相同质量的不同燃料完全燃烧，放出热量较少的燃料，热值较大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不同的燃料完全燃烧，放出相同热量时，所用燃料越少，这种燃料的热值越大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205470" y="3421380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12580" y="2341245"/>
            <a:ext cx="539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4250" y="107569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0755" y="1667510"/>
            <a:ext cx="10678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在四冲程内燃机的做功冲程中，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能转化为机械能。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66285" y="1755755"/>
            <a:ext cx="756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909320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43" cy="942"/>
              <a:chOff x="1282" y="5653"/>
              <a:chExt cx="3043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415" y="5708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热机四冲程的能量转化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8109" y="3054456"/>
            <a:ext cx="1071118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(2018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东城区二模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如图是汽油机工作的四个冲程，其中把内能转化为机械能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430" y="3872865"/>
            <a:ext cx="6480810" cy="236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1929130" y="3783965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5050" y="2466340"/>
            <a:ext cx="2370455" cy="525145"/>
            <a:chOff x="12542" y="4361"/>
            <a:chExt cx="3733" cy="827"/>
          </a:xfrm>
        </p:grpSpPr>
        <p:pic>
          <p:nvPicPr>
            <p:cNvPr id="6" name="图片 5" descr="方框小标4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4675" y="2175510"/>
            <a:ext cx="909574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朝阳区期末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一瓶酒精用去一半，酒精的热值减小一半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煤的热值比干木柴的热值大，所以燃烧时煤放出的热量更多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内燃机的效率越高，它消耗的燃料就越少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热机效率越高，它将内能转化为机械能的比例越大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2015" y="233616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4262" y="1630505"/>
            <a:ext cx="103168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下列能源中，属于可再生能源的是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石油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风能        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煤炭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49254" y="1819809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4262" y="1006935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能源及其分类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17356" y="3156418"/>
            <a:ext cx="1020318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(2015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科技小组的同学们调查发现，北京地区存在几种不同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类型的发电站，如图所示。下列发电站发电过程中，利用不可再生能源发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电的是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020" y="4530090"/>
            <a:ext cx="6544945" cy="173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289025" y="440015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0701" y="2974723"/>
            <a:ext cx="976543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北京市“光充储”电动汽车充电站已投入使用，该充电站利用清洁能源，通过屋顶发电板发电，这种能源是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石油　　　　　            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天然气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太阳能　　　　            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风能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59492" y="3698853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8135" y="200914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基础小练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7480" y="1750695"/>
            <a:ext cx="1031684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风力发电机可以将机械能转化为电能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太阳能电池可以将太阳能转化为电能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电暖气正常工作时，主要是将电能转化为机械能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电风扇正常工作时，主要是将电能转化为机械能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电饭锅工作时，将内能转化为电能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干电池给灯泡供电时，将电能转化为化学能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项选自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8886" y="1905615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7480" y="1152525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能量的转化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3817" y="2181149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大兴区一模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下列关于能量转化的说法中正确的是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核电站发电时，将电能转化为核能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电动机工作时，将电能转化为机械能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手机充电时，将电能转化为内能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手摇式发电机工作时，将机械能转化为电能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01522" y="2362099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2237" y="2346025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东城区二模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下列关于能量转化和守恒的说法正确的是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植物吸收太阳光进行光合作用，是化学能转化为光能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水电站里的水轮机带动发电机发电，是机械能转化为电能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在太阳内部，氢原子核在超高温下发生裂变释放出巨大的核能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永动机是可以制成的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52367" y="24911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88770" y="1551305"/>
            <a:ext cx="2370455" cy="525145"/>
            <a:chOff x="12542" y="4361"/>
            <a:chExt cx="3733" cy="827"/>
          </a:xfrm>
        </p:grpSpPr>
        <p:pic>
          <p:nvPicPr>
            <p:cNvPr id="7" name="图片 6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2998" y="792068"/>
            <a:ext cx="11075129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写出下列的能量转化过程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给蓄电池充电时，将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能转化为电池的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火箭加速上升时，将燃料的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能转化为火箭的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蒸汽机工作时，将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电风扇转动时，将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电熨斗工作时，是将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汽车急刹车时，是将汽车的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双手摩擦生热，是将手的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燃料燃烧时，是将燃料的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壶内的水烧开时会顶起壶盖，是将水蒸气的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能转化为壶盖的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4964" y="144904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6634" y="1433803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2433" y="2002148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化学能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71101" y="2006958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00195" y="2529840"/>
            <a:ext cx="925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4369" y="2521622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4493" y="3114168"/>
            <a:ext cx="92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4368" y="3087497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11183" y="3624993"/>
            <a:ext cx="92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39793" y="3650786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9108" y="4203834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40925" y="4203833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27600" y="4748530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5089" y="4711645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27406" y="5276754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40924" y="5257751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66305" y="5857240"/>
            <a:ext cx="648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49510" y="5850890"/>
            <a:ext cx="984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66432" y="1631586"/>
          <a:ext cx="11019155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zh-CN" altLang="en-US" dirty="0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热量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燃料的热值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四冲程内燃机的工作原理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热机的效率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能的转化与守恒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能量守恒定律及日常生活中的能量转化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能源的利用与开发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不可再生能源与可再生能源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核能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695118" y="882921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MainIdea"/>
          <p:cNvSpPr/>
          <p:nvPr/>
        </p:nvSpPr>
        <p:spPr>
          <a:xfrm>
            <a:off x="4175125" y="2846705"/>
            <a:ext cx="2215515" cy="1515110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热机  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>
              <a:lnSpc>
                <a:spcPct val="100000"/>
              </a:lnSpc>
            </a:pP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能的转化与守恒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>
              <a:lnSpc>
                <a:spcPct val="100000"/>
              </a:lnSpc>
            </a:pP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能源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932805" y="1947545"/>
            <a:ext cx="1278890" cy="1284605"/>
            <a:chOff x="10705" y="3228"/>
            <a:chExt cx="2014" cy="2023"/>
          </a:xfrm>
        </p:grpSpPr>
        <p:sp>
          <p:nvSpPr>
            <p:cNvPr id="60" name="MMConnector"/>
            <p:cNvSpPr/>
            <p:nvPr/>
          </p:nvSpPr>
          <p:spPr>
            <a:xfrm>
              <a:off x="10705" y="4231"/>
              <a:ext cx="973" cy="1020"/>
            </a:xfrm>
            <a:custGeom>
              <a:avLst/>
              <a:gdLst/>
              <a:ahLst/>
              <a:cxnLst/>
              <a:rect l="0" t="0" r="0" b="0"/>
              <a:pathLst>
                <a:path w="871865" h="775361">
                  <a:moveTo>
                    <a:pt x="-249522" y="275670"/>
                  </a:moveTo>
                  <a:cubicBezTo>
                    <a:pt x="-262891" y="289384"/>
                    <a:pt x="-263148" y="306919"/>
                    <a:pt x="-252645" y="317103"/>
                  </a:cubicBezTo>
                  <a:cubicBezTo>
                    <a:pt x="-242142" y="327287"/>
                    <a:pt x="-224173" y="326909"/>
                    <a:pt x="-211328" y="312703"/>
                  </a:cubicBezTo>
                  <a:cubicBezTo>
                    <a:pt x="-199112" y="299193"/>
                    <a:pt x="-186897" y="285684"/>
                    <a:pt x="-175153" y="271858"/>
                  </a:cubicBezTo>
                  <a:cubicBezTo>
                    <a:pt x="-163409" y="258032"/>
                    <a:pt x="-152138" y="243889"/>
                    <a:pt x="-141126" y="229601"/>
                  </a:cubicBezTo>
                  <a:cubicBezTo>
                    <a:pt x="-130115" y="215313"/>
                    <a:pt x="-119364" y="200880"/>
                    <a:pt x="-108848" y="186324"/>
                  </a:cubicBezTo>
                  <a:cubicBezTo>
                    <a:pt x="-98332" y="171768"/>
                    <a:pt x="-88051" y="157089"/>
                    <a:pt x="-77933" y="142338"/>
                  </a:cubicBezTo>
                  <a:cubicBezTo>
                    <a:pt x="-67816" y="127587"/>
                    <a:pt x="-57863" y="112763"/>
                    <a:pt x="-48019" y="97900"/>
                  </a:cubicBezTo>
                  <a:cubicBezTo>
                    <a:pt x="-38176" y="83037"/>
                    <a:pt x="-28442" y="68135"/>
                    <a:pt x="-18763" y="53227"/>
                  </a:cubicBezTo>
                  <a:cubicBezTo>
                    <a:pt x="-9084" y="38319"/>
                    <a:pt x="541" y="23404"/>
                    <a:pt x="10162" y="8514"/>
                  </a:cubicBezTo>
                  <a:cubicBezTo>
                    <a:pt x="19784" y="-6376"/>
                    <a:pt x="29402" y="-21241"/>
                    <a:pt x="39070" y="-36051"/>
                  </a:cubicBezTo>
                  <a:cubicBezTo>
                    <a:pt x="48737" y="-50861"/>
                    <a:pt x="58454" y="-65616"/>
                    <a:pt x="68270" y="-80281"/>
                  </a:cubicBezTo>
                  <a:cubicBezTo>
                    <a:pt x="78087" y="-94947"/>
                    <a:pt x="88003" y="-109523"/>
                    <a:pt x="98073" y="-123972"/>
                  </a:cubicBezTo>
                  <a:cubicBezTo>
                    <a:pt x="108142" y="-138422"/>
                    <a:pt x="118363" y="-152744"/>
                    <a:pt x="128790" y="-166895"/>
                  </a:cubicBezTo>
                  <a:cubicBezTo>
                    <a:pt x="139217" y="-181046"/>
                    <a:pt x="149849" y="-195026"/>
                    <a:pt x="160741" y="-208781"/>
                  </a:cubicBezTo>
                  <a:cubicBezTo>
                    <a:pt x="171633" y="-222536"/>
                    <a:pt x="182784" y="-236067"/>
                    <a:pt x="194248" y="-249310"/>
                  </a:cubicBezTo>
                  <a:cubicBezTo>
                    <a:pt x="205712" y="-262552"/>
                    <a:pt x="217489" y="-275507"/>
                    <a:pt x="229628" y="-288096"/>
                  </a:cubicBezTo>
                  <a:cubicBezTo>
                    <a:pt x="241766" y="-300685"/>
                    <a:pt x="254268" y="-312910"/>
                    <a:pt x="267173" y="-324680"/>
                  </a:cubicBezTo>
                  <a:cubicBezTo>
                    <a:pt x="280078" y="-336450"/>
                    <a:pt x="293386" y="-347766"/>
                    <a:pt x="307124" y="-358528"/>
                  </a:cubicBezTo>
                  <a:cubicBezTo>
                    <a:pt x="320862" y="-369290"/>
                    <a:pt x="335029" y="-379498"/>
                    <a:pt x="349630" y="-389051"/>
                  </a:cubicBezTo>
                  <a:cubicBezTo>
                    <a:pt x="364231" y="-398605"/>
                    <a:pt x="379266" y="-407503"/>
                    <a:pt x="394698" y="-415653"/>
                  </a:cubicBezTo>
                  <a:cubicBezTo>
                    <a:pt x="410129" y="-423804"/>
                    <a:pt x="425957" y="-431206"/>
                    <a:pt x="442164" y="-437800"/>
                  </a:cubicBezTo>
                  <a:cubicBezTo>
                    <a:pt x="458372" y="-444394"/>
                    <a:pt x="474959" y="-450179"/>
                    <a:pt x="491692" y="-455108"/>
                  </a:cubicBezTo>
                  <a:cubicBezTo>
                    <a:pt x="508424" y="-460036"/>
                    <a:pt x="525303" y="-464108"/>
                    <a:pt x="542812" y="-467409"/>
                  </a:cubicBezTo>
                  <a:cubicBezTo>
                    <a:pt x="560321" y="-470710"/>
                    <a:pt x="578461" y="-473240"/>
                    <a:pt x="595004" y="-474772"/>
                  </a:cubicBezTo>
                  <a:cubicBezTo>
                    <a:pt x="611547" y="-476304"/>
                    <a:pt x="626494" y="-476840"/>
                    <a:pt x="641440" y="-477375"/>
                  </a:cubicBezTo>
                  <a:cubicBezTo>
                    <a:pt x="644174" y="-477473"/>
                    <a:pt x="646000" y="-479085"/>
                    <a:pt x="646000" y="-481175"/>
                  </a:cubicBezTo>
                  <a:cubicBezTo>
                    <a:pt x="646000" y="-483265"/>
                    <a:pt x="644176" y="-484970"/>
                    <a:pt x="641440" y="-484975"/>
                  </a:cubicBezTo>
                  <a:cubicBezTo>
                    <a:pt x="626295" y="-485001"/>
                    <a:pt x="611149" y="-485027"/>
                    <a:pt x="594300" y="-484100"/>
                  </a:cubicBezTo>
                  <a:cubicBezTo>
                    <a:pt x="577450" y="-483173"/>
                    <a:pt x="558896" y="-481293"/>
                    <a:pt x="540911" y="-478596"/>
                  </a:cubicBezTo>
                  <a:cubicBezTo>
                    <a:pt x="522927" y="-475899"/>
                    <a:pt x="505511" y="-472384"/>
                    <a:pt x="488174" y="-467976"/>
                  </a:cubicBezTo>
                  <a:cubicBezTo>
                    <a:pt x="470837" y="-463568"/>
                    <a:pt x="453580" y="-458267"/>
                    <a:pt x="436653" y="-452109"/>
                  </a:cubicBezTo>
                  <a:cubicBezTo>
                    <a:pt x="419726" y="-445950"/>
                    <a:pt x="403131" y="-438935"/>
                    <a:pt x="386901" y="-431126"/>
                  </a:cubicBezTo>
                  <a:cubicBezTo>
                    <a:pt x="370670" y="-423317"/>
                    <a:pt x="354805" y="-414713"/>
                    <a:pt x="339361" y="-405416"/>
                  </a:cubicBezTo>
                  <a:cubicBezTo>
                    <a:pt x="323918" y="-396118"/>
                    <a:pt x="308895" y="-386126"/>
                    <a:pt x="294303" y="-375552"/>
                  </a:cubicBezTo>
                  <a:cubicBezTo>
                    <a:pt x="279710" y="-364978"/>
                    <a:pt x="265547" y="-353822"/>
                    <a:pt x="251798" y="-342194"/>
                  </a:cubicBezTo>
                  <a:cubicBezTo>
                    <a:pt x="238048" y="-330567"/>
                    <a:pt x="224712" y="-318468"/>
                    <a:pt x="211753" y="-305998"/>
                  </a:cubicBezTo>
                  <a:cubicBezTo>
                    <a:pt x="198793" y="-293529"/>
                    <a:pt x="186211" y="-280687"/>
                    <a:pt x="173957" y="-267560"/>
                  </a:cubicBezTo>
                  <a:cubicBezTo>
                    <a:pt x="161703" y="-254433"/>
                    <a:pt x="149779" y="-241020"/>
                    <a:pt x="138131" y="-227391"/>
                  </a:cubicBezTo>
                  <a:cubicBezTo>
                    <a:pt x="126484" y="-213763"/>
                    <a:pt x="115113" y="-199920"/>
                    <a:pt x="103965" y="-185921"/>
                  </a:cubicBezTo>
                  <a:cubicBezTo>
                    <a:pt x="92818" y="-171922"/>
                    <a:pt x="81893" y="-157767"/>
                    <a:pt x="71140" y="-143505"/>
                  </a:cubicBezTo>
                  <a:cubicBezTo>
                    <a:pt x="60386" y="-129244"/>
                    <a:pt x="49804" y="-114876"/>
                    <a:pt x="39340" y="-100445"/>
                  </a:cubicBezTo>
                  <a:cubicBezTo>
                    <a:pt x="28877" y="-86013"/>
                    <a:pt x="18534" y="-71518"/>
                    <a:pt x="8260" y="-56998"/>
                  </a:cubicBezTo>
                  <a:cubicBezTo>
                    <a:pt x="-2013" y="-42479"/>
                    <a:pt x="-12217" y="-27934"/>
                    <a:pt x="-22399" y="-13401"/>
                  </a:cubicBezTo>
                  <a:cubicBezTo>
                    <a:pt x="-32581" y="1132"/>
                    <a:pt x="-42741" y="15653"/>
                    <a:pt x="-52928" y="30126"/>
                  </a:cubicBezTo>
                  <a:cubicBezTo>
                    <a:pt x="-63115" y="44599"/>
                    <a:pt x="-73327" y="59023"/>
                    <a:pt x="-83615" y="73360"/>
                  </a:cubicBezTo>
                  <a:cubicBezTo>
                    <a:pt x="-93903" y="87697"/>
                    <a:pt x="-104265" y="101945"/>
                    <a:pt x="-114748" y="116065"/>
                  </a:cubicBezTo>
                  <a:cubicBezTo>
                    <a:pt x="-125231" y="130185"/>
                    <a:pt x="-135835" y="144176"/>
                    <a:pt x="-146616" y="157979"/>
                  </a:cubicBezTo>
                  <a:cubicBezTo>
                    <a:pt x="-157397" y="171782"/>
                    <a:pt x="-168355" y="185397"/>
                    <a:pt x="-179510" y="198800"/>
                  </a:cubicBezTo>
                  <a:cubicBezTo>
                    <a:pt x="-190666" y="212203"/>
                    <a:pt x="-202018" y="225395"/>
                    <a:pt x="-213720" y="238171"/>
                  </a:cubicBezTo>
                  <a:cubicBezTo>
                    <a:pt x="-225421" y="250948"/>
                    <a:pt x="-237471" y="263309"/>
                    <a:pt x="-249522" y="275670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61" name="MainTopic"/>
            <p:cNvSpPr/>
            <p:nvPr/>
          </p:nvSpPr>
          <p:spPr>
            <a:xfrm>
              <a:off x="11426" y="3228"/>
              <a:ext cx="1293" cy="7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热机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1592580" y="4377055"/>
            <a:ext cx="2542540" cy="935990"/>
            <a:chOff x="10592" y="7951"/>
            <a:chExt cx="4712" cy="1474"/>
          </a:xfrm>
        </p:grpSpPr>
        <p:sp>
          <p:nvSpPr>
            <p:cNvPr id="66" name="MMConnector"/>
            <p:cNvSpPr/>
            <p:nvPr/>
          </p:nvSpPr>
          <p:spPr>
            <a:xfrm>
              <a:off x="10592" y="7951"/>
              <a:ext cx="902" cy="1474"/>
            </a:xfrm>
            <a:custGeom>
              <a:avLst/>
              <a:gdLst/>
              <a:ahLst/>
              <a:cxnLst/>
              <a:rect l="0" t="0" r="0" b="0"/>
              <a:pathLst>
                <a:path w="865540" h="713951">
                  <a:moveTo>
                    <a:pt x="-205638" y="-286125"/>
                  </a:moveTo>
                  <a:cubicBezTo>
                    <a:pt x="-218949" y="-299895"/>
                    <a:pt x="-236925" y="-299663"/>
                    <a:pt x="-247079" y="-289130"/>
                  </a:cubicBezTo>
                  <a:cubicBezTo>
                    <a:pt x="-257234" y="-278598"/>
                    <a:pt x="-256402" y="-261065"/>
                    <a:pt x="-242562" y="-247826"/>
                  </a:cubicBezTo>
                  <a:cubicBezTo>
                    <a:pt x="-230078" y="-235885"/>
                    <a:pt x="-217594" y="-223944"/>
                    <a:pt x="-205435" y="-211585"/>
                  </a:cubicBezTo>
                  <a:cubicBezTo>
                    <a:pt x="-193276" y="-199227"/>
                    <a:pt x="-181442" y="-186451"/>
                    <a:pt x="-169790" y="-173463"/>
                  </a:cubicBezTo>
                  <a:cubicBezTo>
                    <a:pt x="-158138" y="-160475"/>
                    <a:pt x="-146668" y="-147274"/>
                    <a:pt x="-135360" y="-133884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1"/>
                    <a:pt x="-79882" y="-65682"/>
                    <a:pt x="-69003" y="-51771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4"/>
                    <a:pt x="-14868" y="18263"/>
                    <a:pt x="-4020" y="32328"/>
                  </a:cubicBezTo>
                  <a:cubicBezTo>
                    <a:pt x="6828" y="46394"/>
                    <a:pt x="17718" y="60456"/>
                    <a:pt x="28701" y="74472"/>
                  </a:cubicBezTo>
                  <a:cubicBezTo>
                    <a:pt x="39685" y="88488"/>
                    <a:pt x="50761" y="102458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6"/>
                    <a:pt x="119461" y="184785"/>
                    <a:pt x="131474" y="198080"/>
                  </a:cubicBezTo>
                  <a:cubicBezTo>
                    <a:pt x="143488" y="211376"/>
                    <a:pt x="155754" y="224468"/>
                    <a:pt x="168323" y="237285"/>
                  </a:cubicBezTo>
                  <a:cubicBezTo>
                    <a:pt x="180892" y="250103"/>
                    <a:pt x="193764" y="262645"/>
                    <a:pt x="206986" y="274829"/>
                  </a:cubicBezTo>
                  <a:cubicBezTo>
                    <a:pt x="220209" y="287013"/>
                    <a:pt x="233782" y="298838"/>
                    <a:pt x="247741" y="310208"/>
                  </a:cubicBezTo>
                  <a:cubicBezTo>
                    <a:pt x="261700" y="321577"/>
                    <a:pt x="276046" y="332490"/>
                    <a:pt x="290796" y="342839"/>
                  </a:cubicBezTo>
                  <a:cubicBezTo>
                    <a:pt x="305545" y="353189"/>
                    <a:pt x="320698" y="362975"/>
                    <a:pt x="336248" y="372089"/>
                  </a:cubicBezTo>
                  <a:cubicBezTo>
                    <a:pt x="351798" y="381203"/>
                    <a:pt x="367744" y="389646"/>
                    <a:pt x="384039" y="397319"/>
                  </a:cubicBezTo>
                  <a:cubicBezTo>
                    <a:pt x="400334" y="404993"/>
                    <a:pt x="416979" y="411898"/>
                    <a:pt x="433927" y="417972"/>
                  </a:cubicBezTo>
                  <a:cubicBezTo>
                    <a:pt x="450876" y="424046"/>
                    <a:pt x="468128" y="429290"/>
                    <a:pt x="485503" y="433662"/>
                  </a:cubicBezTo>
                  <a:cubicBezTo>
                    <a:pt x="502878" y="438035"/>
                    <a:pt x="520376" y="441536"/>
                    <a:pt x="538250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5" y="441917"/>
                    <a:pt x="592380" y="440313"/>
                  </a:cubicBezTo>
                  <a:cubicBezTo>
                    <a:pt x="575435" y="438709"/>
                    <a:pt x="557602" y="436130"/>
                    <a:pt x="540209" y="432796"/>
                  </a:cubicBezTo>
                  <a:cubicBezTo>
                    <a:pt x="522816" y="429462"/>
                    <a:pt x="505862" y="425373"/>
                    <a:pt x="489097" y="420450"/>
                  </a:cubicBezTo>
                  <a:cubicBezTo>
                    <a:pt x="472333" y="415527"/>
                    <a:pt x="455758" y="409771"/>
                    <a:pt x="439535" y="403231"/>
                  </a:cubicBezTo>
                  <a:cubicBezTo>
                    <a:pt x="423312" y="396691"/>
                    <a:pt x="407442" y="389366"/>
                    <a:pt x="391953" y="381318"/>
                  </a:cubicBezTo>
                  <a:cubicBezTo>
                    <a:pt x="376464" y="373270"/>
                    <a:pt x="361355" y="364498"/>
                    <a:pt x="346656" y="355091"/>
                  </a:cubicBezTo>
                  <a:cubicBezTo>
                    <a:pt x="331957" y="345685"/>
                    <a:pt x="317668" y="335645"/>
                    <a:pt x="303782" y="325069"/>
                  </a:cubicBezTo>
                  <a:cubicBezTo>
                    <a:pt x="289897" y="314492"/>
                    <a:pt x="276415" y="303379"/>
                    <a:pt x="263310" y="291826"/>
                  </a:cubicBezTo>
                  <a:cubicBezTo>
                    <a:pt x="250206" y="280272"/>
                    <a:pt x="237478" y="268278"/>
                    <a:pt x="225087" y="255930"/>
                  </a:cubicBezTo>
                  <a:cubicBezTo>
                    <a:pt x="212695" y="243583"/>
                    <a:pt x="200639" y="230881"/>
                    <a:pt x="188870" y="217901"/>
                  </a:cubicBezTo>
                  <a:cubicBezTo>
                    <a:pt x="177100" y="204920"/>
                    <a:pt x="165616" y="191661"/>
                    <a:pt x="154365" y="178187"/>
                  </a:cubicBezTo>
                  <a:cubicBezTo>
                    <a:pt x="143114" y="164712"/>
                    <a:pt x="132096" y="151023"/>
                    <a:pt x="121256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9"/>
                    <a:pt x="68261" y="66804"/>
                    <a:pt x="57916" y="52483"/>
                  </a:cubicBezTo>
                  <a:cubicBezTo>
                    <a:pt x="47571" y="38162"/>
                    <a:pt x="37295" y="23765"/>
                    <a:pt x="27035" y="9329"/>
                  </a:cubicBezTo>
                  <a:cubicBezTo>
                    <a:pt x="16775" y="-5107"/>
                    <a:pt x="6531" y="-19582"/>
                    <a:pt x="-3752" y="-34061"/>
                  </a:cubicBezTo>
                  <a:cubicBezTo>
                    <a:pt x="-14035" y="-48540"/>
                    <a:pt x="-24357" y="-63023"/>
                    <a:pt x="-34775" y="-77473"/>
                  </a:cubicBezTo>
                  <a:cubicBezTo>
                    <a:pt x="-45192" y="-91923"/>
                    <a:pt x="-55705" y="-106339"/>
                    <a:pt x="-66368" y="-120686"/>
                  </a:cubicBezTo>
                  <a:cubicBezTo>
                    <a:pt x="-77032" y="-135032"/>
                    <a:pt x="-87846" y="-149308"/>
                    <a:pt x="-98881" y="-163460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2" y="-219402"/>
                    <a:pt x="-155935" y="-233134"/>
                    <a:pt x="-168136" y="-246544"/>
                  </a:cubicBezTo>
                  <a:cubicBezTo>
                    <a:pt x="-180337" y="-259953"/>
                    <a:pt x="-192987" y="-273039"/>
                    <a:pt x="-205638" y="-28612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67" name="MainTopic"/>
            <p:cNvSpPr/>
            <p:nvPr/>
          </p:nvSpPr>
          <p:spPr>
            <a:xfrm>
              <a:off x="11275" y="8271"/>
              <a:ext cx="4029" cy="1037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能量守恒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定律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85685" y="1628775"/>
            <a:ext cx="3277235" cy="532130"/>
            <a:chOff x="12993" y="2773"/>
            <a:chExt cx="5161" cy="838"/>
          </a:xfrm>
        </p:grpSpPr>
        <p:sp>
          <p:nvSpPr>
            <p:cNvPr id="75" name="MMConnector"/>
            <p:cNvSpPr/>
            <p:nvPr/>
          </p:nvSpPr>
          <p:spPr>
            <a:xfrm>
              <a:off x="12993" y="3565"/>
              <a:ext cx="547" cy="4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6" name="SubTopic"/>
            <p:cNvSpPr/>
            <p:nvPr/>
          </p:nvSpPr>
          <p:spPr>
            <a:xfrm>
              <a:off x="13243" y="2773"/>
              <a:ext cx="4911" cy="74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四冲程汽油机的工作过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412355" y="2247900"/>
            <a:ext cx="3265170" cy="599440"/>
            <a:chOff x="13035" y="3748"/>
            <a:chExt cx="5142" cy="944"/>
          </a:xfrm>
        </p:grpSpPr>
        <p:sp>
          <p:nvSpPr>
            <p:cNvPr id="78" name="MMConnector"/>
            <p:cNvSpPr/>
            <p:nvPr/>
          </p:nvSpPr>
          <p:spPr>
            <a:xfrm>
              <a:off x="13035" y="3955"/>
              <a:ext cx="547" cy="73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9" name="SubTopic"/>
            <p:cNvSpPr/>
            <p:nvPr/>
          </p:nvSpPr>
          <p:spPr>
            <a:xfrm>
              <a:off x="13284" y="3748"/>
              <a:ext cx="4893" cy="569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热机的效率及计算公式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385685" y="2632075"/>
            <a:ext cx="2950210" cy="972185"/>
            <a:chOff x="14074" y="6745"/>
            <a:chExt cx="4646" cy="1531"/>
          </a:xfrm>
        </p:grpSpPr>
        <p:sp>
          <p:nvSpPr>
            <p:cNvPr id="84" name="MMConnector"/>
            <p:cNvSpPr/>
            <p:nvPr/>
          </p:nvSpPr>
          <p:spPr>
            <a:xfrm>
              <a:off x="14074" y="6745"/>
              <a:ext cx="547" cy="1531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-125400" y="-263625"/>
                  </a:moveTo>
                  <a:cubicBezTo>
                    <a:pt x="30216" y="-263625"/>
                    <a:pt x="-78864" y="263625"/>
                    <a:pt x="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5" name="SubTopic"/>
            <p:cNvSpPr/>
            <p:nvPr/>
          </p:nvSpPr>
          <p:spPr>
            <a:xfrm>
              <a:off x="14295" y="6899"/>
              <a:ext cx="4425" cy="608"/>
            </a:xfrm>
            <a:custGeom>
              <a:avLst/>
              <a:gdLst>
                <a:gd name="rtl" fmla="*/ 54150 w 1352800"/>
                <a:gd name="rtt" fmla="*/ 26030 h 180500"/>
                <a:gd name="rtr" fmla="*/ 1300550 w 1352800"/>
                <a:gd name="rtb" fmla="*/ 162830 h 180500"/>
              </a:gdLst>
              <a:ahLst/>
              <a:cxnLst/>
              <a:rect l="rtl" t="rtt" r="rtr" b="rtb"/>
              <a:pathLst>
                <a:path w="1352800" h="180500" stroke="0">
                  <a:moveTo>
                    <a:pt x="0" y="0"/>
                  </a:moveTo>
                  <a:lnTo>
                    <a:pt x="1352800" y="0"/>
                  </a:lnTo>
                  <a:lnTo>
                    <a:pt x="1352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352800" h="180500" fill="none">
                  <a:moveTo>
                    <a:pt x="0" y="180500"/>
                  </a:moveTo>
                  <a:lnTo>
                    <a:pt x="1352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提高热机效率的途径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92035" y="1231900"/>
            <a:ext cx="950595" cy="1170305"/>
            <a:chOff x="15313" y="4498"/>
            <a:chExt cx="1497" cy="1843"/>
          </a:xfrm>
        </p:grpSpPr>
        <p:sp>
          <p:nvSpPr>
            <p:cNvPr id="136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7" name="SubTopic"/>
            <p:cNvSpPr/>
            <p:nvPr/>
          </p:nvSpPr>
          <p:spPr>
            <a:xfrm>
              <a:off x="15499" y="4498"/>
              <a:ext cx="1311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 flipH="1">
            <a:off x="2785726" y="2804160"/>
            <a:ext cx="1297959" cy="697562"/>
            <a:chOff x="10931" y="5515"/>
            <a:chExt cx="2228" cy="721"/>
          </a:xfrm>
        </p:grpSpPr>
        <p:sp>
          <p:nvSpPr>
            <p:cNvPr id="198" name="MMConnector"/>
            <p:cNvSpPr/>
            <p:nvPr/>
          </p:nvSpPr>
          <p:spPr>
            <a:xfrm>
              <a:off x="10931" y="6072"/>
              <a:ext cx="778" cy="120"/>
            </a:xfrm>
            <a:custGeom>
              <a:avLst/>
              <a:gdLst/>
              <a:ahLst/>
              <a:cxnLst/>
              <a:rect l="0" t="0" r="0" b="0"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99" name="MainTopic"/>
            <p:cNvSpPr/>
            <p:nvPr/>
          </p:nvSpPr>
          <p:spPr>
            <a:xfrm>
              <a:off x="11539" y="5515"/>
              <a:ext cx="1620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热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值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 flipH="1">
            <a:off x="1490785" y="1811020"/>
            <a:ext cx="1040325" cy="1772099"/>
            <a:chOff x="15313" y="4706"/>
            <a:chExt cx="1178" cy="1635"/>
          </a:xfrm>
        </p:grpSpPr>
        <p:sp>
          <p:nvSpPr>
            <p:cNvPr id="206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07" name="SubTopic"/>
            <p:cNvSpPr/>
            <p:nvPr/>
          </p:nvSpPr>
          <p:spPr>
            <a:xfrm>
              <a:off x="15505" y="4706"/>
              <a:ext cx="98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 flipH="1">
            <a:off x="1618316" y="2377385"/>
            <a:ext cx="912794" cy="930330"/>
            <a:chOff x="15313" y="5217"/>
            <a:chExt cx="1034" cy="859"/>
          </a:xfrm>
        </p:grpSpPr>
        <p:sp>
          <p:nvSpPr>
            <p:cNvPr id="209" name="MMConnector"/>
            <p:cNvSpPr/>
            <p:nvPr/>
          </p:nvSpPr>
          <p:spPr>
            <a:xfrm>
              <a:off x="15313" y="5810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0" name="SubTopic"/>
            <p:cNvSpPr/>
            <p:nvPr/>
          </p:nvSpPr>
          <p:spPr>
            <a:xfrm>
              <a:off x="15571" y="5217"/>
              <a:ext cx="776" cy="45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1" name="组合 210"/>
          <p:cNvGrpSpPr/>
          <p:nvPr/>
        </p:nvGrpSpPr>
        <p:grpSpPr>
          <a:xfrm flipH="1">
            <a:off x="891297" y="2959735"/>
            <a:ext cx="1604888" cy="619125"/>
            <a:chOff x="15426" y="5769"/>
            <a:chExt cx="1818" cy="572"/>
          </a:xfrm>
        </p:grpSpPr>
        <p:sp>
          <p:nvSpPr>
            <p:cNvPr id="212" name="MMConnector"/>
            <p:cNvSpPr/>
            <p:nvPr/>
          </p:nvSpPr>
          <p:spPr>
            <a:xfrm>
              <a:off x="15426" y="6075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3" name="SubTopic"/>
            <p:cNvSpPr/>
            <p:nvPr/>
          </p:nvSpPr>
          <p:spPr>
            <a:xfrm>
              <a:off x="15700" y="5769"/>
              <a:ext cx="1544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 flipH="1">
            <a:off x="858869" y="3542665"/>
            <a:ext cx="1637316" cy="906593"/>
            <a:chOff x="15426" y="6301"/>
            <a:chExt cx="1855" cy="837"/>
          </a:xfrm>
        </p:grpSpPr>
        <p:sp>
          <p:nvSpPr>
            <p:cNvPr id="215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6" name="SubTopic"/>
            <p:cNvSpPr/>
            <p:nvPr/>
          </p:nvSpPr>
          <p:spPr>
            <a:xfrm>
              <a:off x="15700" y="6301"/>
              <a:ext cx="1581" cy="43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热量计算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073140" y="4110990"/>
            <a:ext cx="1167765" cy="754380"/>
            <a:chOff x="9288" y="5462"/>
            <a:chExt cx="1839" cy="1188"/>
          </a:xfrm>
        </p:grpSpPr>
        <p:sp>
          <p:nvSpPr>
            <p:cNvPr id="218" name="MMConnector"/>
            <p:cNvSpPr/>
            <p:nvPr/>
          </p:nvSpPr>
          <p:spPr>
            <a:xfrm flipV="1">
              <a:off x="9288" y="5472"/>
              <a:ext cx="680" cy="340"/>
            </a:xfrm>
            <a:custGeom>
              <a:avLst/>
              <a:gdLst/>
              <a:ahLst/>
              <a:cxnLst/>
              <a:rect l="0" t="0" r="0" b="0"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219" name="MainTopic"/>
            <p:cNvSpPr/>
            <p:nvPr/>
          </p:nvSpPr>
          <p:spPr>
            <a:xfrm>
              <a:off x="9938" y="5462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253095" y="5049520"/>
            <a:ext cx="2839085" cy="766445"/>
            <a:chOff x="13440" y="4408"/>
            <a:chExt cx="4471" cy="1207"/>
          </a:xfrm>
        </p:grpSpPr>
        <p:sp>
          <p:nvSpPr>
            <p:cNvPr id="224" name="MMConnector"/>
            <p:cNvSpPr/>
            <p:nvPr/>
          </p:nvSpPr>
          <p:spPr>
            <a:xfrm>
              <a:off x="13440" y="4651"/>
              <a:ext cx="503" cy="96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25" name="SubTopic"/>
            <p:cNvSpPr/>
            <p:nvPr/>
          </p:nvSpPr>
          <p:spPr>
            <a:xfrm>
              <a:off x="13693" y="4408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216900" y="4166235"/>
            <a:ext cx="1345565" cy="834810"/>
            <a:chOff x="13383" y="2994"/>
            <a:chExt cx="2119" cy="1315"/>
          </a:xfrm>
        </p:grpSpPr>
        <p:sp>
          <p:nvSpPr>
            <p:cNvPr id="227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8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229" name="组合 228"/>
          <p:cNvGrpSpPr/>
          <p:nvPr/>
        </p:nvGrpSpPr>
        <p:grpSpPr>
          <a:xfrm>
            <a:off x="9752965" y="3942295"/>
            <a:ext cx="1251585" cy="831215"/>
            <a:chOff x="13293" y="7902"/>
            <a:chExt cx="1971" cy="1309"/>
          </a:xfrm>
        </p:grpSpPr>
        <p:sp>
          <p:nvSpPr>
            <p:cNvPr id="230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31" name="SubTopic"/>
            <p:cNvSpPr/>
            <p:nvPr/>
          </p:nvSpPr>
          <p:spPr>
            <a:xfrm>
              <a:off x="13560" y="7902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9782175" y="4443045"/>
            <a:ext cx="1236980" cy="493395"/>
            <a:chOff x="13293" y="8679"/>
            <a:chExt cx="1948" cy="777"/>
          </a:xfrm>
        </p:grpSpPr>
        <p:sp>
          <p:nvSpPr>
            <p:cNvPr id="233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34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7446010" y="3334817"/>
            <a:ext cx="3558729" cy="1501293"/>
            <a:chOff x="15313" y="4888"/>
            <a:chExt cx="5009" cy="1385"/>
          </a:xfrm>
        </p:grpSpPr>
        <p:sp>
          <p:nvSpPr>
            <p:cNvPr id="236" name="MMConnector"/>
            <p:cNvSpPr/>
            <p:nvPr/>
          </p:nvSpPr>
          <p:spPr>
            <a:xfrm>
              <a:off x="15313" y="5642"/>
              <a:ext cx="547" cy="631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37" name="SubTopic"/>
            <p:cNvSpPr/>
            <p:nvPr/>
          </p:nvSpPr>
          <p:spPr>
            <a:xfrm>
              <a:off x="15526" y="4888"/>
              <a:ext cx="479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可再生能源与不可再生能源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7379335" y="4493845"/>
            <a:ext cx="708660" cy="600710"/>
            <a:chOff x="13245" y="8967"/>
            <a:chExt cx="1116" cy="946"/>
          </a:xfrm>
        </p:grpSpPr>
        <p:sp>
          <p:nvSpPr>
            <p:cNvPr id="239" name="MMConnector"/>
            <p:cNvSpPr/>
            <p:nvPr/>
          </p:nvSpPr>
          <p:spPr>
            <a:xfrm>
              <a:off x="13245" y="9289"/>
              <a:ext cx="397" cy="624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40" name="SubTopic"/>
            <p:cNvSpPr/>
            <p:nvPr/>
          </p:nvSpPr>
          <p:spPr>
            <a:xfrm>
              <a:off x="13413" y="8967"/>
              <a:ext cx="948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核能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3310" y="2548255"/>
            <a:ext cx="104857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一、热值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某种燃料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放出的热量与其质量(固体、液体)或体积(气体)之比，叫作热值，用符号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固体、液体：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J/kg         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J/m</a:t>
            </a:r>
            <a:r>
              <a:rPr lang="en-US" altLang="zh-CN" sz="24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影响因素：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热值是燃料的一种属性，只与燃料的种类有关，与燃料的形状、体积、质量无关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4829" y="3190587"/>
            <a:ext cx="18575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完全燃烧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80564" y="559778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4900" y="3718560"/>
            <a:ext cx="563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5062" name="组合 61"/>
          <p:cNvGrpSpPr/>
          <p:nvPr/>
        </p:nvGrpSpPr>
        <p:grpSpPr>
          <a:xfrm>
            <a:off x="3071019" y="919569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82345" y="1849755"/>
            <a:ext cx="10075545" cy="570230"/>
            <a:chOff x="1676" y="1655"/>
            <a:chExt cx="15867" cy="898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3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7" name="文本框 78"/>
            <p:cNvSpPr txBox="1"/>
            <p:nvPr/>
          </p:nvSpPr>
          <p:spPr>
            <a:xfrm>
              <a:off x="3387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5485" y="982345"/>
            <a:ext cx="10829290" cy="5189855"/>
            <a:chOff x="1207" y="1547"/>
            <a:chExt cx="17054" cy="8173"/>
          </a:xfrm>
        </p:grpSpPr>
        <p:sp>
          <p:nvSpPr>
            <p:cNvPr id="4" name="文本框 3"/>
            <p:cNvSpPr txBox="1"/>
            <p:nvPr/>
          </p:nvSpPr>
          <p:spPr>
            <a:xfrm>
              <a:off x="1207" y="1547"/>
              <a:ext cx="17054" cy="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热量的计算：燃料完全燃烧放出的热量</a:t>
              </a: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(适用范围：固体、液体)</a:t>
              </a: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表示质量，单位是kg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表示热值，单位是J/kg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表示热量，单位是J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或</a:t>
              </a: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(适用范围：气体)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表示体积，单位是m</a:t>
              </a:r>
              <a:r>
                <a:rPr lang="zh-CN" altLang="en-US" sz="24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表示热值，单位是J/m</a:t>
              </a:r>
              <a:r>
                <a:rPr lang="zh-CN" altLang="en-US" sz="24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表示热量，单位是J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变形式：求质量(固体、液体)：</a:t>
              </a: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    求体积(气体)：</a:t>
              </a:r>
              <a:r>
                <a:rPr lang="zh-CN" alt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9324" y="8330"/>
            <a:ext cx="549" cy="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" r:id="rId1" imgW="371475" imgH="738505" progId="Equation.DSMT4">
                    <p:embed/>
                  </p:oleObj>
                </mc:Choice>
                <mc:Fallback>
                  <p:oleObj name="" r:id="rId1" imgW="371475" imgH="738505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324" y="8330"/>
                          <a:ext cx="549" cy="13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/>
            <p:nvPr/>
          </p:nvGraphicFramePr>
          <p:xfrm>
            <a:off x="14093" y="8330"/>
            <a:ext cx="549" cy="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" r:id="rId3" imgW="371475" imgH="738505" progId="Equation.DSMT4">
                    <p:embed/>
                  </p:oleObj>
                </mc:Choice>
                <mc:Fallback>
                  <p:oleObj name="" r:id="rId3" imgW="371475" imgH="738505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93" y="8330"/>
                          <a:ext cx="549" cy="13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7019964" y="1079959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mq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34884" y="3235149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qV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4" action="ppaction://hlinksldjump"/>
          </p:cNvPr>
          <p:cNvSpPr/>
          <p:nvPr/>
        </p:nvSpPr>
        <p:spPr>
          <a:xfrm>
            <a:off x="9499969" y="542506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1225" y="1036320"/>
            <a:ext cx="104279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二、热机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</a:rPr>
              <a:t>热机是利用燃料燃烧释放出的热量，将</a:t>
            </a:r>
            <a:r>
              <a:rPr lang="en-US" altLang="zh-CN" sz="2400">
                <a:latin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</a:rPr>
              <a:t>能转化为</a:t>
            </a:r>
            <a:r>
              <a:rPr lang="en-US" altLang="zh-CN" sz="2400">
                <a:latin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</a:rPr>
              <a:t>能的机器。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</a:rPr>
              <a:t>四冲程内燃机的工作过程：连续完成吸气、</a:t>
            </a:r>
            <a:r>
              <a:rPr lang="en-US" altLang="zh-CN" sz="2400">
                <a:latin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</a:rPr>
              <a:t>、排气四个冲程，且不断循环。只有做功冲程对外做功，将</a:t>
            </a:r>
            <a:r>
              <a:rPr lang="en-US" altLang="zh-CN" sz="2400">
                <a:latin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</a:rPr>
              <a:t>能转化为</a:t>
            </a:r>
            <a:r>
              <a:rPr lang="en-US" altLang="zh-CN" sz="2400">
                <a:latin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</a:rPr>
              <a:t>能。其他三个冲程都是靠与曲轴相连的飞轮的</a:t>
            </a:r>
            <a:r>
              <a:rPr lang="en-US" altLang="zh-CN" sz="2400">
                <a:latin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</a:rPr>
              <a:t>来完成，压缩冲程是将</a:t>
            </a:r>
            <a:r>
              <a:rPr lang="en-US" altLang="zh-CN" sz="2400">
                <a:latin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</a:rPr>
              <a:t>能转化为</a:t>
            </a:r>
            <a:r>
              <a:rPr lang="en-US" altLang="zh-CN" sz="2400">
                <a:latin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</a:rPr>
              <a:t>能。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</a:rPr>
              <a:t>热机的效率：热机用来做</a:t>
            </a:r>
            <a:r>
              <a:rPr lang="en-US" altLang="zh-CN" sz="2400">
                <a:latin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</a:rPr>
              <a:t>的那部分能量，与燃料完全燃烧放出的能量</a:t>
            </a:r>
            <a:r>
              <a:rPr lang="en-US" altLang="zh-CN" sz="2400">
                <a:latin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</a:rPr>
              <a:t>，叫作热机的效率。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32919" y="1689559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0268" y="1689559"/>
            <a:ext cx="12187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3695" y="2267214"/>
            <a:ext cx="121875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压缩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32913" y="2267213"/>
            <a:ext cx="121875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1557" y="2836409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56090" y="2836545"/>
            <a:ext cx="1054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39879" y="3361997"/>
            <a:ext cx="97167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惯性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12400" y="3362960"/>
            <a:ext cx="913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2271" y="390557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1835" y="4457749"/>
            <a:ext cx="150508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3075" y="4919345"/>
            <a:ext cx="899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443454" y="547967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60450" y="1084580"/>
            <a:ext cx="9530080" cy="4581525"/>
            <a:chOff x="1061" y="1330"/>
            <a:chExt cx="15008" cy="7215"/>
          </a:xfrm>
        </p:grpSpPr>
        <p:sp>
          <p:nvSpPr>
            <p:cNvPr id="3" name="文本框 2"/>
            <p:cNvSpPr txBox="1"/>
            <p:nvPr/>
          </p:nvSpPr>
          <p:spPr>
            <a:xfrm>
              <a:off x="1061" y="1422"/>
              <a:ext cx="15008" cy="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4.热机效率公式：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有效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指有效利用的热量，如水吸收的热量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altLang="en-US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放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指燃料完全燃烧放出的热量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提高热机效率途径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使燃料充分燃烧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如：将煤磨成煤粉或煤粒，加大送风量等；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尽量减小各种热量损失；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机件间保持良好的润滑，减小摩擦。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4704" y="1330"/>
            <a:ext cx="2158" cy="14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1" imgW="991235" imgH="748665" progId="Equation.DSMT4">
                    <p:embed/>
                  </p:oleObj>
                </mc:Choice>
                <mc:Fallback>
                  <p:oleObj name="" r:id="rId1" imgW="991235" imgH="74866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704" y="1330"/>
                          <a:ext cx="2158" cy="14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流程图: 终止 10">
            <a:hlinkClick r:id="rId3" action="ppaction://hlinksldjump"/>
          </p:cNvPr>
          <p:cNvSpPr/>
          <p:nvPr/>
        </p:nvSpPr>
        <p:spPr>
          <a:xfrm>
            <a:off x="9219299" y="534505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2827" y="757554"/>
            <a:ext cx="10836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三、能量守恒定律：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能量既不会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，也不会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，它只能从一种形式转化为其他形式，或从一个物体转移到其他物体，而能的总量保持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5912" y="872463"/>
            <a:ext cx="175196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凭空消失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44130" y="872490"/>
            <a:ext cx="1663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凭空产生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50805" y="1402715"/>
            <a:ext cx="960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830" y="2021205"/>
            <a:ext cx="58877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四、能源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60519" y="2850831"/>
          <a:ext cx="1011301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830"/>
                <a:gridCol w="3947136"/>
                <a:gridCol w="4224020"/>
              </a:tblGrid>
              <a:tr h="3676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3695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可再生能源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可以在自然界里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地得到的能源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风能、水能、太阳能等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8547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不可再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生能源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不能在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内从自然界得到补充的能源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化石能源(煤、石油、天然气、可燃冰)、核能等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407660" y="3565525"/>
            <a:ext cx="1478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源源不断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5670" y="4695417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流程图: 终止 12">
            <a:hlinkClick r:id="rId1" action="ppaction://hlinksldjump"/>
          </p:cNvPr>
          <p:cNvSpPr/>
          <p:nvPr/>
        </p:nvSpPr>
        <p:spPr>
          <a:xfrm>
            <a:off x="9259939" y="580035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49095" y="1511300"/>
            <a:ext cx="82213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核能的获得途径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如：核电站、原子弹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如：氢弹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核电站中的能量转化：核能→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→电能。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6623" y="2721633"/>
            <a:ext cx="20118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核裂变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1858" y="3286367"/>
            <a:ext cx="17967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核聚变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1016" y="3778306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内能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30454" y="3813324"/>
            <a:ext cx="1402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机械能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9287879" y="526631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  <p:bldP spid="8" grpId="1"/>
      <p:bldP spid="8" grpId="2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3134</Words>
  <Application>WPS 演示</Application>
  <PresentationFormat>宽屏</PresentationFormat>
  <Paragraphs>382</Paragraphs>
  <Slides>19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Calibri</vt:lpstr>
      <vt:lpstr>仿宋</vt:lpstr>
      <vt:lpstr>123</vt:lpstr>
      <vt:lpstr>1_Office 主题</vt:lpstr>
      <vt:lpstr>3_Office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93</cp:revision>
  <dcterms:created xsi:type="dcterms:W3CDTF">2019-08-13T03:54:00Z</dcterms:created>
  <dcterms:modified xsi:type="dcterms:W3CDTF">2019-11-15T14:52:12Z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