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png" ContentType="image/png"/>
  <Default Extension="tiff" ContentType="image/tiff"/>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
  </p:notesMasterIdLst>
  <p:sldIdLst>
    <p:sldId id="258" r:id="rId3"/>
    <p:sldId id="259" r:id="rId4"/>
    <p:sldId id="260" r:id="rId5"/>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notesMaster" Target="notesMasters/notesMaster1.xml"/><Relationship Id="rId5" Type="http://schemas.openxmlformats.org/officeDocument/2006/relationships/slide" Target="slides/slide3.xml"/><Relationship Id="rId43" Type="http://schemas.openxmlformats.org/officeDocument/2006/relationships/tableStyles" Target="tableStyles.xml"/><Relationship Id="rId42" Type="http://schemas.openxmlformats.org/officeDocument/2006/relationships/viewProps" Target="viewProps.xml"/><Relationship Id="rId41" Type="http://schemas.openxmlformats.org/officeDocument/2006/relationships/presProps" Target="presProps.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信息</a:t>
            </a:r>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slide" Target="slide21.xml"/><Relationship Id="rId8" Type="http://schemas.openxmlformats.org/officeDocument/2006/relationships/slide" Target="slide15.xml"/><Relationship Id="rId7" Type="http://schemas.openxmlformats.org/officeDocument/2006/relationships/slide" Target="slide3.xml"/><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slide" Target="slide24.xml"/><Relationship Id="rId3" Type="http://schemas.openxmlformats.org/officeDocument/2006/relationships/image" Target="../media/image1.png"/><Relationship Id="rId2" Type="http://schemas.openxmlformats.org/officeDocument/2006/relationships/tags" Target="../tags/tag2.xml"/><Relationship Id="rId11" Type="http://schemas.openxmlformats.org/officeDocument/2006/relationships/slideLayout" Target="../slideLayouts/slideLayout7.xml"/><Relationship Id="rId10" Type="http://schemas.openxmlformats.org/officeDocument/2006/relationships/tags" Target="../tags/tag5.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2.xml"/><Relationship Id="rId1" Type="http://schemas.openxmlformats.org/officeDocument/2006/relationships/tags" Target="../tags/tag10.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2.xml"/><Relationship Id="rId1" Type="http://schemas.openxmlformats.org/officeDocument/2006/relationships/tags" Target="../tags/tag11.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2.xml"/><Relationship Id="rId1" Type="http://schemas.openxmlformats.org/officeDocument/2006/relationships/tags" Target="../tags/tag12.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tif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2.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6.xml"/><Relationship Id="rId5" Type="http://schemas.openxmlformats.org/officeDocument/2006/relationships/slide" Target="slide3.xml"/><Relationship Id="rId4" Type="http://schemas.openxmlformats.org/officeDocument/2006/relationships/slide" Target="slide6.xml"/><Relationship Id="rId3" Type="http://schemas.openxmlformats.org/officeDocument/2006/relationships/slide" Target="slide14.xml"/><Relationship Id="rId2" Type="http://schemas.openxmlformats.org/officeDocument/2006/relationships/slide" Target="slide12.xml"/><Relationship Id="rId1" Type="http://schemas.openxmlformats.org/officeDocument/2006/relationships/slide" Target="slide10.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tiff"/></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7.xml"/><Relationship Id="rId2" Type="http://schemas.openxmlformats.org/officeDocument/2006/relationships/image" Target="../media/image3.tiff"/><Relationship Id="rId1" Type="http://schemas.openxmlformats.org/officeDocument/2006/relationships/image" Target="../media/image1.tiff"/></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tiff"/></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tiff"/></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0.png"/><Relationship Id="rId1" Type="http://schemas.openxmlformats.org/officeDocument/2006/relationships/image" Target="../media/image4.tiff"/></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7.xml"/><Relationship Id="rId3" Type="http://schemas.openxmlformats.org/officeDocument/2006/relationships/slide" Target="slide2.xml"/><Relationship Id="rId2" Type="http://schemas.openxmlformats.org/officeDocument/2006/relationships/image" Target="../media/image2.tiff"/><Relationship Id="rId1" Type="http://schemas.openxmlformats.org/officeDocument/2006/relationships/image" Target="../media/image1.tiff"/></Relationships>
</file>

<file path=ppt/slides/_rels/slide30.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7.xml"/><Relationship Id="rId2" Type="http://schemas.openxmlformats.org/officeDocument/2006/relationships/image" Target="../media/image3.tiff"/><Relationship Id="rId1" Type="http://schemas.openxmlformats.org/officeDocument/2006/relationships/image" Target="../media/image11.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tiff"/><Relationship Id="rId1" Type="http://schemas.openxmlformats.org/officeDocument/2006/relationships/image" Target="../media/image13.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5.xml.rels><?xml version="1.0" encoding="UTF-8" standalone="yes"?>
<Relationships xmlns="http://schemas.openxmlformats.org/package/2006/relationships"><Relationship Id="rId5" Type="http://schemas.openxmlformats.org/officeDocument/2006/relationships/vmlDrawing" Target="../drawings/vmlDrawing1.vml"/><Relationship Id="rId4" Type="http://schemas.openxmlformats.org/officeDocument/2006/relationships/slideLayout" Target="../slideLayouts/slideLayout7.xml"/><Relationship Id="rId3" Type="http://schemas.openxmlformats.org/officeDocument/2006/relationships/slide" Target="slide2.xml"/><Relationship Id="rId2" Type="http://schemas.openxmlformats.org/officeDocument/2006/relationships/image" Target="../media/image2.wmf"/><Relationship Id="rId1" Type="http://schemas.openxmlformats.org/officeDocument/2006/relationships/oleObject" Target="../embeddings/oleObject1.bin"/></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2.xml"/><Relationship Id="rId1" Type="http://schemas.openxmlformats.org/officeDocument/2006/relationships/tags" Target="../tags/tag7.xml"/></Relationships>
</file>

<file path=ppt/slides/_rels/slide7.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slide" Target="slide2.xml"/><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tags" Target="../tags/tag8.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2.xml"/><Relationship Id="rId1" Type="http://schemas.openxmlformats.org/officeDocument/2006/relationships/tags" Target="../tags/tag9.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流程图: 离页连接符 16"/>
          <p:cNvSpPr/>
          <p:nvPr/>
        </p:nvSpPr>
        <p:spPr>
          <a:xfrm rot="5400000">
            <a:off x="10196154" y="3291205"/>
            <a:ext cx="2831465" cy="1164590"/>
          </a:xfrm>
          <a:prstGeom prst="flowChartOffpageConnector">
            <a:avLst/>
          </a:prstGeom>
          <a:solidFill>
            <a:srgbClr val="008E40"/>
          </a:solidFill>
          <a:ln>
            <a:noFill/>
          </a:ln>
          <a:effectLst>
            <a:outerShdw blurRad="50800" dist="38100" dir="10800000" algn="r"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vert="vert270" rtlCol="0" anchor="ctr"/>
          <a:lstStyle/>
          <a:p>
            <a:pPr algn="ctr"/>
            <a:r>
              <a:rPr lang="zh-CN" altLang="en-US" sz="4400" b="1">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栏目导航</a:t>
            </a:r>
            <a:endParaRPr lang="zh-CN" altLang="en-US" sz="4400" b="1">
              <a:solidFill>
                <a:prstClr val="white"/>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6" name="组合 5"/>
          <p:cNvGrpSpPr/>
          <p:nvPr/>
        </p:nvGrpSpPr>
        <p:grpSpPr>
          <a:xfrm>
            <a:off x="2505393" y="4912360"/>
            <a:ext cx="6904355" cy="828040"/>
            <a:chOff x="4509" y="3668"/>
            <a:chExt cx="10873" cy="1304"/>
          </a:xfrm>
        </p:grpSpPr>
        <p:sp>
          <p:nvSpPr>
            <p:cNvPr id="10" name="圆角矩形 6"/>
            <p:cNvSpPr/>
            <p:nvPr>
              <p:custDataLst>
                <p:tags r:id="rId1"/>
              </p:custDataLst>
            </p:nvPr>
          </p:nvSpPr>
          <p:spPr>
            <a:xfrm flipV="1">
              <a:off x="6040" y="3668"/>
              <a:ext cx="9342" cy="1247"/>
            </a:xfrm>
            <a:prstGeom prst="snip1Rect">
              <a:avLst/>
            </a:prstGeom>
            <a:ln>
              <a:solidFill>
                <a:srgbClr val="008E40"/>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3" name="椭圆 7"/>
            <p:cNvSpPr>
              <a:spLocks noChangeAspect="1"/>
            </p:cNvSpPr>
            <p:nvPr>
              <p:custDataLst>
                <p:tags r:id="rId2"/>
              </p:custDataLst>
            </p:nvPr>
          </p:nvSpPr>
          <p:spPr>
            <a:xfrm rot="16200000">
              <a:off x="4510" y="3669"/>
              <a:ext cx="1302" cy="1304"/>
            </a:xfrm>
            <a:prstGeom prst="snipRoundRect">
              <a:avLst/>
            </a:prstGeom>
            <a:solidFill>
              <a:srgbClr val="008E40"/>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fontAlgn="auto"/>
              <a:endParaRPr lang="zh-CN" altLang="en-US" strike="noStrike" noProof="1">
                <a:cs typeface="Times New Roman" panose="02020603050405020304" pitchFamily="18" charset="0"/>
              </a:endParaRPr>
            </a:p>
          </p:txBody>
        </p:sp>
        <p:pic>
          <p:nvPicPr>
            <p:cNvPr id="16" name="图片 8" descr="113"/>
            <p:cNvPicPr>
              <a:picLocks noChangeAspect="1"/>
            </p:cNvPicPr>
            <p:nvPr/>
          </p:nvPicPr>
          <p:blipFill>
            <a:blip r:embed="rId3"/>
            <a:stretch>
              <a:fillRect/>
            </a:stretch>
          </p:blipFill>
          <p:spPr>
            <a:xfrm>
              <a:off x="4826" y="3942"/>
              <a:ext cx="785" cy="698"/>
            </a:xfrm>
            <a:prstGeom prst="rect">
              <a:avLst/>
            </a:prstGeom>
            <a:noFill/>
            <a:ln w="9525">
              <a:noFill/>
            </a:ln>
          </p:spPr>
        </p:pic>
        <p:sp>
          <p:nvSpPr>
            <p:cNvPr id="19" name="文本框 18">
              <a:hlinkClick r:id="rId4" action="ppaction://hlinksldjump"/>
            </p:cNvPr>
            <p:cNvSpPr txBox="1"/>
            <p:nvPr/>
          </p:nvSpPr>
          <p:spPr>
            <a:xfrm>
              <a:off x="6089" y="3812"/>
              <a:ext cx="9092" cy="919"/>
            </a:xfrm>
            <a:prstGeom prst="rect">
              <a:avLst/>
            </a:prstGeom>
            <a:noFill/>
          </p:spPr>
          <p:txBody>
            <a:bodyPr wrap="square" rtlCol="0">
              <a:spAutoFit/>
            </a:bodyPr>
            <a:lstStyle/>
            <a:p>
              <a:pPr algn="ctr"/>
              <a:r>
                <a:rPr lang="zh-CN" altLang="en-US" sz="3200" b="1">
                  <a:latin typeface="Times New Roman" panose="02020603050405020304" pitchFamily="18" charset="0"/>
                  <a:ea typeface="黑体" panose="02010609060101010101" pitchFamily="49" charset="-122"/>
                  <a:cs typeface="Times New Roman" panose="02020603050405020304" pitchFamily="18" charset="0"/>
                </a:rPr>
                <a:t>玩转广东省卷</a:t>
              </a:r>
              <a:r>
                <a:rPr lang="en-US" altLang="zh-CN" sz="3200" b="1">
                  <a:latin typeface="Times New Roman" panose="02020603050405020304" pitchFamily="18" charset="0"/>
                  <a:ea typeface="黑体" panose="02010609060101010101" pitchFamily="49" charset="-122"/>
                  <a:cs typeface="Times New Roman" panose="02020603050405020304" pitchFamily="18" charset="0"/>
                </a:rPr>
                <a:t>10</a:t>
              </a:r>
              <a:r>
                <a:rPr lang="zh-CN" altLang="en-US" sz="3200" b="1">
                  <a:latin typeface="Times New Roman" panose="02020603050405020304" pitchFamily="18" charset="0"/>
                  <a:ea typeface="黑体" panose="02010609060101010101" pitchFamily="49" charset="-122"/>
                  <a:cs typeface="Times New Roman" panose="02020603050405020304" pitchFamily="18" charset="0"/>
                </a:rPr>
                <a:t>年中考真题</a:t>
              </a:r>
              <a:endParaRPr lang="zh-CN" altLang="en-US" sz="3200" b="1">
                <a:latin typeface="Times New Roman" panose="02020603050405020304" pitchFamily="18" charset="0"/>
                <a:ea typeface="黑体" panose="02010609060101010101" pitchFamily="49" charset="-122"/>
                <a:cs typeface="Times New Roman" panose="02020603050405020304" pitchFamily="18" charset="0"/>
              </a:endParaRPr>
            </a:p>
          </p:txBody>
        </p:sp>
      </p:grpSp>
      <p:grpSp>
        <p:nvGrpSpPr>
          <p:cNvPr id="20" name="组合 19"/>
          <p:cNvGrpSpPr/>
          <p:nvPr/>
        </p:nvGrpSpPr>
        <p:grpSpPr>
          <a:xfrm>
            <a:off x="2505395" y="3246755"/>
            <a:ext cx="6904354" cy="828040"/>
            <a:chOff x="4509" y="3668"/>
            <a:chExt cx="10873" cy="1304"/>
          </a:xfrm>
        </p:grpSpPr>
        <p:sp>
          <p:nvSpPr>
            <p:cNvPr id="21" name="圆角矩形 6"/>
            <p:cNvSpPr/>
            <p:nvPr>
              <p:custDataLst>
                <p:tags r:id="rId5"/>
              </p:custDataLst>
            </p:nvPr>
          </p:nvSpPr>
          <p:spPr>
            <a:xfrm flipV="1">
              <a:off x="6040" y="3668"/>
              <a:ext cx="9342" cy="1247"/>
            </a:xfrm>
            <a:prstGeom prst="snip1Rect">
              <a:avLst/>
            </a:prstGeom>
            <a:ln>
              <a:solidFill>
                <a:srgbClr val="008E40"/>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a:endParaRPr lang="zh-CN" altLang="en-US" sz="3200" noProof="1">
                <a:solidFill>
                  <a:prstClr val="black"/>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22" name="椭圆 7"/>
            <p:cNvSpPr>
              <a:spLocks noChangeAspect="1"/>
            </p:cNvSpPr>
            <p:nvPr>
              <p:custDataLst>
                <p:tags r:id="rId6"/>
              </p:custDataLst>
            </p:nvPr>
          </p:nvSpPr>
          <p:spPr>
            <a:xfrm rot="16200000">
              <a:off x="4510" y="3669"/>
              <a:ext cx="1302" cy="1304"/>
            </a:xfrm>
            <a:prstGeom prst="snipRoundRect">
              <a:avLst/>
            </a:prstGeom>
            <a:solidFill>
              <a:srgbClr val="008E40"/>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endParaRPr lang="zh-CN" altLang="en-US" noProof="1">
                <a:solidFill>
                  <a:prstClr val="black"/>
                </a:solidFill>
                <a:cs typeface="Times New Roman" panose="02020603050405020304" pitchFamily="18" charset="0"/>
              </a:endParaRPr>
            </a:p>
          </p:txBody>
        </p:sp>
        <p:pic>
          <p:nvPicPr>
            <p:cNvPr id="23" name="图片 8" descr="113"/>
            <p:cNvPicPr>
              <a:picLocks noChangeAspect="1"/>
            </p:cNvPicPr>
            <p:nvPr/>
          </p:nvPicPr>
          <p:blipFill>
            <a:blip r:embed="rId3"/>
            <a:stretch>
              <a:fillRect/>
            </a:stretch>
          </p:blipFill>
          <p:spPr>
            <a:xfrm>
              <a:off x="4826" y="3942"/>
              <a:ext cx="785" cy="698"/>
            </a:xfrm>
            <a:prstGeom prst="rect">
              <a:avLst/>
            </a:prstGeom>
            <a:noFill/>
            <a:ln w="9525">
              <a:noFill/>
            </a:ln>
          </p:spPr>
        </p:pic>
        <p:sp>
          <p:nvSpPr>
            <p:cNvPr id="24" name="文本框 23">
              <a:hlinkClick r:id="rId7" action="ppaction://hlinksldjump"/>
            </p:cNvPr>
            <p:cNvSpPr txBox="1"/>
            <p:nvPr/>
          </p:nvSpPr>
          <p:spPr>
            <a:xfrm>
              <a:off x="6444" y="3812"/>
              <a:ext cx="8325" cy="919"/>
            </a:xfrm>
            <a:prstGeom prst="rect">
              <a:avLst/>
            </a:prstGeom>
            <a:noFill/>
          </p:spPr>
          <p:txBody>
            <a:bodyPr wrap="square" rtlCol="0">
              <a:spAutoFit/>
            </a:bodyPr>
            <a:lstStyle/>
            <a:p>
              <a:pPr algn="ctr"/>
              <a:r>
                <a:rPr lang="zh-CN" altLang="en-US" sz="3200" b="1" dirty="0" smtClean="0">
                  <a:solidFill>
                    <a:prstClr val="black"/>
                  </a:solidFill>
                  <a:latin typeface="黑体" panose="02010609060101010101" pitchFamily="49" charset="-122"/>
                  <a:ea typeface="黑体" panose="02010609060101010101" pitchFamily="49" charset="-122"/>
                  <a:cs typeface="黑体" panose="02010609060101010101" pitchFamily="49" charset="-122"/>
                </a:rPr>
                <a:t>知识精讲</a:t>
              </a:r>
              <a:endParaRPr lang="zh-CN" altLang="en-US" sz="3200" b="1" dirty="0">
                <a:solidFill>
                  <a:prstClr val="black"/>
                </a:solidFill>
                <a:latin typeface="黑体" panose="02010609060101010101" pitchFamily="49" charset="-122"/>
                <a:ea typeface="黑体" panose="02010609060101010101" pitchFamily="49" charset="-122"/>
                <a:cs typeface="黑体" panose="02010609060101010101" pitchFamily="49" charset="-122"/>
              </a:endParaRPr>
            </a:p>
          </p:txBody>
        </p:sp>
      </p:grpSp>
      <p:sp>
        <p:nvSpPr>
          <p:cNvPr id="29" name="文本框 78">
            <a:hlinkClick r:id="rId7" action="ppaction://hlinksldjump"/>
          </p:cNvPr>
          <p:cNvSpPr txBox="1"/>
          <p:nvPr/>
        </p:nvSpPr>
        <p:spPr>
          <a:xfrm>
            <a:off x="3189288" y="4218940"/>
            <a:ext cx="1893570" cy="553085"/>
          </a:xfrm>
          <a:prstGeom prst="rect">
            <a:avLst/>
          </a:prstGeom>
          <a:noFill/>
          <a:ln w="9525">
            <a:noFill/>
          </a:ln>
        </p:spPr>
        <p:txBody>
          <a:bodyPr wrap="square" anchor="t">
            <a:spAutoFit/>
          </a:bodyPr>
          <a:lstStyle/>
          <a:p>
            <a:pPr algn="ctr"/>
            <a:r>
              <a:rPr lang="zh-CN" altLang="en-US" sz="3000">
                <a:solidFill>
                  <a:prstClr val="black"/>
                </a:solidFill>
                <a:latin typeface="黑体" panose="02010609060101010101" pitchFamily="49" charset="-122"/>
                <a:ea typeface="黑体" panose="02010609060101010101" pitchFamily="49" charset="-122"/>
                <a:cs typeface="Times New Roman" panose="02020603050405020304" pitchFamily="18" charset="0"/>
              </a:rPr>
              <a:t>考点清单</a:t>
            </a:r>
            <a:endParaRPr lang="zh-CN" altLang="en-US" sz="3000">
              <a:solidFill>
                <a:prstClr val="black"/>
              </a:solidFill>
              <a:latin typeface="黑体" panose="02010609060101010101" pitchFamily="49" charset="-122"/>
              <a:ea typeface="黑体" panose="02010609060101010101" pitchFamily="49" charset="-122"/>
              <a:cs typeface="Times New Roman" panose="02020603050405020304" pitchFamily="18" charset="0"/>
            </a:endParaRPr>
          </a:p>
        </p:txBody>
      </p:sp>
      <p:sp>
        <p:nvSpPr>
          <p:cNvPr id="30" name="文本框 78">
            <a:hlinkClick r:id="rId8" action="ppaction://hlinksldjump"/>
          </p:cNvPr>
          <p:cNvSpPr txBox="1"/>
          <p:nvPr/>
        </p:nvSpPr>
        <p:spPr>
          <a:xfrm>
            <a:off x="5367973" y="4218940"/>
            <a:ext cx="1892935" cy="553085"/>
          </a:xfrm>
          <a:prstGeom prst="rect">
            <a:avLst/>
          </a:prstGeom>
          <a:noFill/>
          <a:ln w="9525">
            <a:noFill/>
          </a:ln>
        </p:spPr>
        <p:txBody>
          <a:bodyPr wrap="square" anchor="t">
            <a:spAutoFit/>
          </a:bodyPr>
          <a:lstStyle/>
          <a:p>
            <a:pPr algn="ctr"/>
            <a:r>
              <a:rPr lang="zh-CN" altLang="en-US" sz="3000" dirty="0">
                <a:solidFill>
                  <a:prstClr val="black"/>
                </a:solidFill>
                <a:latin typeface="黑体" panose="02010609060101010101" pitchFamily="49" charset="-122"/>
                <a:ea typeface="黑体" panose="02010609060101010101" pitchFamily="49" charset="-122"/>
                <a:cs typeface="Times New Roman" panose="02020603050405020304" pitchFamily="18" charset="0"/>
              </a:rPr>
              <a:t>回归教材</a:t>
            </a:r>
            <a:endParaRPr lang="zh-CN" altLang="en-US" sz="3000" dirty="0">
              <a:solidFill>
                <a:prstClr val="black"/>
              </a:solidFill>
              <a:latin typeface="黑体" panose="02010609060101010101" pitchFamily="49" charset="-122"/>
              <a:ea typeface="黑体" panose="02010609060101010101" pitchFamily="49" charset="-122"/>
              <a:cs typeface="Times New Roman" panose="02020603050405020304" pitchFamily="18" charset="0"/>
            </a:endParaRPr>
          </a:p>
        </p:txBody>
      </p:sp>
      <p:sp>
        <p:nvSpPr>
          <p:cNvPr id="31" name="文本框 78">
            <a:hlinkClick r:id="rId9" action="ppaction://hlinksldjump"/>
          </p:cNvPr>
          <p:cNvSpPr txBox="1"/>
          <p:nvPr/>
        </p:nvSpPr>
        <p:spPr>
          <a:xfrm>
            <a:off x="7384098" y="4218940"/>
            <a:ext cx="2379345" cy="553085"/>
          </a:xfrm>
          <a:prstGeom prst="rect">
            <a:avLst/>
          </a:prstGeom>
          <a:noFill/>
          <a:ln w="9525">
            <a:noFill/>
          </a:ln>
        </p:spPr>
        <p:txBody>
          <a:bodyPr wrap="square" anchor="t">
            <a:spAutoFit/>
          </a:bodyPr>
          <a:lstStyle/>
          <a:p>
            <a:pPr algn="ctr"/>
            <a:r>
              <a:rPr lang="zh-CN" altLang="en-US" sz="3000" dirty="0">
                <a:solidFill>
                  <a:prstClr val="black"/>
                </a:solidFill>
                <a:latin typeface="黑体" panose="02010609060101010101" pitchFamily="49" charset="-122"/>
                <a:ea typeface="黑体" panose="02010609060101010101" pitchFamily="49" charset="-122"/>
                <a:cs typeface="Times New Roman" panose="02020603050405020304" pitchFamily="18" charset="0"/>
              </a:rPr>
              <a:t>重难点突破</a:t>
            </a:r>
            <a:endParaRPr lang="zh-CN" altLang="en-US" sz="3000" dirty="0">
              <a:solidFill>
                <a:prstClr val="black"/>
              </a:solidFill>
              <a:latin typeface="黑体" panose="02010609060101010101" pitchFamily="49" charset="-122"/>
              <a:ea typeface="黑体" panose="02010609060101010101" pitchFamily="49" charset="-122"/>
              <a:cs typeface="Times New Roman" panose="02020603050405020304" pitchFamily="18" charset="0"/>
            </a:endParaRPr>
          </a:p>
        </p:txBody>
      </p:sp>
      <p:sp>
        <p:nvSpPr>
          <p:cNvPr id="104" name="矩形 103"/>
          <p:cNvSpPr/>
          <p:nvPr/>
        </p:nvSpPr>
        <p:spPr>
          <a:xfrm>
            <a:off x="2570163" y="1342392"/>
            <a:ext cx="7176135" cy="12465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6000" b="1" dirty="0" smtClean="0">
                <a:ln w="9525">
                  <a:solidFill>
                    <a:prstClr val="white"/>
                  </a:solidFill>
                  <a:prstDash val="solid"/>
                </a:ln>
                <a:solidFill>
                  <a:prstClr val="black"/>
                </a:solidFill>
                <a:effectLst>
                  <a:outerShdw blurRad="12700" dist="38100" dir="2700000" algn="tl" rotWithShape="0">
                    <a:prstClr val="white">
                      <a:lumMod val="50000"/>
                    </a:prstClr>
                  </a:outerShdw>
                </a:effectLst>
                <a:latin typeface="Tahoma" panose="020B0604030504040204" pitchFamily="34" charset="0"/>
                <a:ea typeface="黑体" panose="02010609060101010101" pitchFamily="49" charset="-122"/>
                <a:cs typeface="Tahoma" panose="020B0604030504040204" pitchFamily="34" charset="0"/>
              </a:rPr>
              <a:t>第一讲  </a:t>
            </a:r>
            <a:r>
              <a:rPr lang="zh-CN" altLang="en-US" sz="6000" b="1" dirty="0" smtClean="0">
                <a:ln w="9525">
                  <a:solidFill>
                    <a:prstClr val="white"/>
                  </a:solidFill>
                  <a:prstDash val="solid"/>
                </a:ln>
                <a:solidFill>
                  <a:prstClr val="black"/>
                </a:solidFill>
                <a:effectLst>
                  <a:outerShdw blurRad="12700" dist="38100" dir="2700000" algn="tl" rotWithShape="0">
                    <a:prstClr val="white">
                      <a:lumMod val="50000"/>
                    </a:prstClr>
                  </a:outerShdw>
                </a:effectLst>
                <a:latin typeface="黑体" panose="02010609060101010101" pitchFamily="49" charset="-122"/>
                <a:ea typeface="黑体" panose="02010609060101010101" pitchFamily="49" charset="-122"/>
                <a:cs typeface="Times New Roman" panose="02020603050405020304" pitchFamily="18" charset="0"/>
                <a:sym typeface="+mn-ea"/>
              </a:rPr>
              <a:t> 声现象</a:t>
            </a:r>
            <a:endParaRPr lang="zh-CN" altLang="en-US" sz="6000" b="1" dirty="0">
              <a:ln w="9525">
                <a:solidFill>
                  <a:prstClr val="white"/>
                </a:solidFill>
                <a:prstDash val="solid"/>
              </a:ln>
              <a:solidFill>
                <a:prstClr val="black"/>
              </a:solidFill>
              <a:effectLst>
                <a:outerShdw blurRad="12700" dist="38100" dir="2700000" algn="tl" rotWithShape="0">
                  <a:prstClr val="white">
                    <a:lumMod val="50000"/>
                  </a:prstClr>
                </a:outerShdw>
              </a:effectLst>
              <a:latin typeface="黑体" panose="02010609060101010101" pitchFamily="49" charset="-122"/>
              <a:ea typeface="黑体" panose="02010609060101010101" pitchFamily="49" charset="-122"/>
              <a:cs typeface="Tahoma" panose="020B0604030504040204" pitchFamily="34" charset="0"/>
              <a:sym typeface="+mn-ea"/>
            </a:endParaRPr>
          </a:p>
        </p:txBody>
      </p:sp>
    </p:spTree>
    <p:custDataLst>
      <p:tags r:id="rId10"/>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right)">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7"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p:nvPr>
            <p:custDataLst>
              <p:tags r:id="rId1"/>
            </p:custDataLst>
          </p:nvPr>
        </p:nvGraphicFramePr>
        <p:xfrm>
          <a:off x="1059498" y="2729865"/>
          <a:ext cx="10259060" cy="3834130"/>
        </p:xfrm>
        <a:graphic>
          <a:graphicData uri="http://schemas.openxmlformats.org/drawingml/2006/table">
            <a:tbl>
              <a:tblPr firstRow="1" bandRow="1">
                <a:tableStyleId>{5C22544A-7EE6-4342-B048-85BDC9FD1C3A}</a:tableStyleId>
              </a:tblPr>
              <a:tblGrid>
                <a:gridCol w="1207770"/>
                <a:gridCol w="4271645"/>
                <a:gridCol w="4779645"/>
              </a:tblGrid>
              <a:tr h="927735">
                <a:tc>
                  <a:txBody>
                    <a:bodyPr/>
                    <a:lstStyle/>
                    <a:p>
                      <a:pPr algn="ctr" fontAlgn="auto">
                        <a:lnSpc>
                          <a:spcPct val="150000"/>
                        </a:lnSpc>
                        <a:buNone/>
                      </a:pPr>
                      <a:endParaRPr lang="zh-CN" altLang="en-US" sz="2400" b="0" dirty="0">
                        <a:ln>
                          <a:noFill/>
                        </a:ln>
                        <a:solidFill>
                          <a:schemeClr val="tx1"/>
                        </a:solidFill>
                        <a:latin typeface="黑体" panose="02010609060101010101" pitchFamily="49" charset="-122"/>
                        <a:ea typeface="黑体" panose="02010609060101010101" pitchFamily="49" charset="-122"/>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60000"/>
                        <a:lumOff val="40000"/>
                      </a:schemeClr>
                    </a:solidFill>
                  </a:tcPr>
                </a:tc>
                <a:tc>
                  <a:txBody>
                    <a:bodyPr/>
                    <a:lstStyle/>
                    <a:p>
                      <a:pPr algn="ctr" fontAlgn="auto">
                        <a:lnSpc>
                          <a:spcPct val="150000"/>
                        </a:lnSpc>
                        <a:buNone/>
                      </a:pPr>
                      <a:r>
                        <a:rPr lang="zh-CN" altLang="en-US" sz="2400" b="0">
                          <a:ln>
                            <a:noFill/>
                          </a:ln>
                          <a:solidFill>
                            <a:schemeClr val="tx1"/>
                          </a:solidFill>
                          <a:latin typeface="黑体" panose="02010609060101010101" pitchFamily="49" charset="-122"/>
                          <a:ea typeface="黑体" panose="02010609060101010101" pitchFamily="49" charset="-122"/>
                          <a:cs typeface="Times New Roman" panose="02020603050405020304" pitchFamily="18" charset="0"/>
                        </a:rPr>
                        <a:t>超声波</a:t>
                      </a:r>
                      <a:endParaRPr lang="zh-CN" altLang="en-US" sz="2400" b="0">
                        <a:ln>
                          <a:noFill/>
                        </a:ln>
                        <a:solidFill>
                          <a:schemeClr val="tx1"/>
                        </a:solidFill>
                        <a:latin typeface="黑体" panose="02010609060101010101" pitchFamily="49" charset="-122"/>
                        <a:ea typeface="黑体" panose="02010609060101010101" pitchFamily="49" charset="-122"/>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60000"/>
                        <a:lumOff val="40000"/>
                      </a:schemeClr>
                    </a:solidFill>
                  </a:tcPr>
                </a:tc>
                <a:tc>
                  <a:txBody>
                    <a:bodyPr/>
                    <a:lstStyle/>
                    <a:p>
                      <a:pPr algn="ctr" fontAlgn="auto">
                        <a:lnSpc>
                          <a:spcPct val="150000"/>
                        </a:lnSpc>
                        <a:buNone/>
                      </a:pPr>
                      <a:r>
                        <a:rPr lang="zh-CN" altLang="en-US" sz="2400" b="0">
                          <a:ln>
                            <a:noFill/>
                          </a:ln>
                          <a:solidFill>
                            <a:schemeClr val="tx1"/>
                          </a:solidFill>
                          <a:latin typeface="黑体" panose="02010609060101010101" pitchFamily="49" charset="-122"/>
                          <a:ea typeface="黑体" panose="02010609060101010101" pitchFamily="49" charset="-122"/>
                          <a:cs typeface="Times New Roman" panose="02020603050405020304" pitchFamily="18" charset="0"/>
                        </a:rPr>
                        <a:t>次声波</a:t>
                      </a:r>
                      <a:endParaRPr lang="zh-CN" altLang="en-US" sz="2400" b="0">
                        <a:ln>
                          <a:noFill/>
                        </a:ln>
                        <a:solidFill>
                          <a:schemeClr val="tx1"/>
                        </a:solidFill>
                        <a:latin typeface="黑体" panose="02010609060101010101" pitchFamily="49" charset="-122"/>
                        <a:ea typeface="黑体" panose="02010609060101010101" pitchFamily="49" charset="-122"/>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60000"/>
                        <a:lumOff val="40000"/>
                      </a:schemeClr>
                    </a:solidFill>
                  </a:tcPr>
                </a:tc>
              </a:tr>
              <a:tr h="1183640">
                <a:tc>
                  <a:txBody>
                    <a:bodyPr/>
                    <a:lstStyle/>
                    <a:p>
                      <a:pPr algn="ctr" fontAlgn="auto">
                        <a:lnSpc>
                          <a:spcPct val="150000"/>
                        </a:lnSpc>
                        <a:buNone/>
                      </a:pPr>
                      <a:r>
                        <a:rPr lang="zh-CN" altLang="en-US" sz="2400">
                          <a:latin typeface="黑体" panose="02010609060101010101" pitchFamily="49" charset="-122"/>
                          <a:ea typeface="黑体" panose="02010609060101010101" pitchFamily="49" charset="-122"/>
                          <a:cs typeface="Times New Roman" panose="02020603050405020304" pitchFamily="18" charset="0"/>
                        </a:rPr>
                        <a:t>概念 </a:t>
                      </a:r>
                      <a:endParaRPr lang="zh-CN" altLang="en-US" sz="2400">
                        <a:latin typeface="黑体" panose="02010609060101010101" pitchFamily="49" charset="-122"/>
                        <a:ea typeface="黑体" panose="02010609060101010101" pitchFamily="49" charset="-122"/>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pPr algn="l" fontAlgn="auto">
                        <a:lnSpc>
                          <a:spcPct val="150000"/>
                        </a:lnSpc>
                        <a:buNone/>
                      </a:pPr>
                      <a:r>
                        <a:rPr lang="zh-CN" altLang="en-US" sz="2400" dirty="0">
                          <a:latin typeface="Times New Roman" panose="02020603050405020304" pitchFamily="18" charset="0"/>
                          <a:cs typeface="Times New Roman" panose="02020603050405020304" pitchFamily="18" charset="0"/>
                        </a:rPr>
                        <a:t>频率高于</a:t>
                      </a:r>
                      <a:r>
                        <a:rPr lang="en-US" altLang="zh-CN" sz="2400" dirty="0">
                          <a:latin typeface="Times New Roman" panose="02020603050405020304" pitchFamily="18" charset="0"/>
                          <a:cs typeface="Times New Roman" panose="02020603050405020304" pitchFamily="18" charset="0"/>
                        </a:rPr>
                        <a:t>__________Hz </a:t>
                      </a:r>
                      <a:r>
                        <a:rPr lang="zh-CN" altLang="en-US" sz="2400" dirty="0">
                          <a:latin typeface="Times New Roman" panose="02020603050405020304" pitchFamily="18" charset="0"/>
                          <a:cs typeface="Times New Roman" panose="02020603050405020304" pitchFamily="18" charset="0"/>
                        </a:rPr>
                        <a:t>的声</a:t>
                      </a:r>
                      <a:endParaRPr lang="zh-CN" altLang="en-US" sz="2400" dirty="0">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pPr algn="l" fontAlgn="auto">
                        <a:lnSpc>
                          <a:spcPct val="150000"/>
                        </a:lnSpc>
                        <a:buNone/>
                      </a:pPr>
                      <a:r>
                        <a:rPr lang="zh-CN" altLang="en-US" sz="2400">
                          <a:latin typeface="Times New Roman" panose="02020603050405020304" pitchFamily="18" charset="0"/>
                          <a:cs typeface="Times New Roman" panose="02020603050405020304" pitchFamily="18" charset="0"/>
                        </a:rPr>
                        <a:t> 频率低于</a:t>
                      </a:r>
                      <a:r>
                        <a:rPr lang="en-US" altLang="zh-CN" sz="2400">
                          <a:latin typeface="Times New Roman" panose="02020603050405020304" pitchFamily="18" charset="0"/>
                          <a:cs typeface="Times New Roman" panose="02020603050405020304" pitchFamily="18" charset="0"/>
                        </a:rPr>
                        <a:t>_______Hz </a:t>
                      </a:r>
                      <a:r>
                        <a:rPr lang="zh-CN" altLang="en-US" sz="2400">
                          <a:latin typeface="Times New Roman" panose="02020603050405020304" pitchFamily="18" charset="0"/>
                          <a:cs typeface="Times New Roman" panose="02020603050405020304" pitchFamily="18" charset="0"/>
                        </a:rPr>
                        <a:t>的声</a:t>
                      </a:r>
                      <a:endParaRPr lang="zh-CN" altLang="en-US" sz="2400">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r>
              <a:tr h="1722755">
                <a:tc>
                  <a:txBody>
                    <a:bodyPr/>
                    <a:p>
                      <a:pPr algn="ctr" fontAlgn="auto">
                        <a:lnSpc>
                          <a:spcPct val="150000"/>
                        </a:lnSpc>
                        <a:buNone/>
                      </a:pPr>
                      <a:r>
                        <a:rPr lang="zh-CN" altLang="en-US" sz="2400">
                          <a:latin typeface="黑体" panose="02010609060101010101" pitchFamily="49" charset="-122"/>
                          <a:ea typeface="黑体" panose="02010609060101010101" pitchFamily="49" charset="-122"/>
                          <a:cs typeface="Times New Roman" panose="02020603050405020304" pitchFamily="18" charset="0"/>
                        </a:rPr>
                        <a:t>共同点</a:t>
                      </a:r>
                      <a:endParaRPr lang="zh-CN" altLang="en-US" sz="2400">
                        <a:latin typeface="黑体" panose="02010609060101010101" pitchFamily="49" charset="-122"/>
                        <a:ea typeface="黑体" panose="02010609060101010101" pitchFamily="49" charset="-122"/>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gridSpan="2">
                  <a:txBody>
                    <a:bodyPr/>
                    <a:p>
                      <a:pPr algn="l" fontAlgn="auto">
                        <a:lnSpc>
                          <a:spcPct val="150000"/>
                        </a:lnSpc>
                        <a:buNone/>
                      </a:pPr>
                      <a:r>
                        <a:rPr lang="en-US" altLang="zh-CN" sz="2400" dirty="0">
                          <a:latin typeface="Times New Roman" panose="02020603050405020304" pitchFamily="18" charset="0"/>
                          <a:cs typeface="Times New Roman" panose="02020603050405020304" pitchFamily="18" charset="0"/>
                        </a:rPr>
                        <a:t>(1)</a:t>
                      </a:r>
                      <a:r>
                        <a:rPr lang="zh-CN" altLang="en-US" sz="2400" dirty="0">
                          <a:latin typeface="Times New Roman" panose="02020603050405020304" pitchFamily="18" charset="0"/>
                          <a:cs typeface="Times New Roman" panose="02020603050405020304" pitchFamily="18" charset="0"/>
                        </a:rPr>
                        <a:t>频率均超出了人耳听觉的频率范围，有振动，但人耳却听不到； </a:t>
                      </a:r>
                      <a:r>
                        <a:rPr lang="en-US" altLang="zh-CN" sz="2400" dirty="0">
                          <a:latin typeface="Times New Roman" panose="02020603050405020304" pitchFamily="18" charset="0"/>
                          <a:cs typeface="Times New Roman" panose="02020603050405020304" pitchFamily="18" charset="0"/>
                        </a:rPr>
                        <a:t>(</a:t>
                      </a:r>
                      <a:r>
                        <a:rPr lang="en-US" altLang="zh-CN" sz="2400" dirty="0">
                          <a:latin typeface="Times New Roman" panose="02020603050405020304" pitchFamily="18" charset="0"/>
                          <a:cs typeface="Times New Roman" panose="02020603050405020304" pitchFamily="18" charset="0"/>
                        </a:rPr>
                        <a:t>2)15</a:t>
                      </a:r>
                      <a:r>
                        <a:rPr lang="zh-CN" altLang="en-US" sz="2400" dirty="0">
                          <a:latin typeface="Times New Roman" panose="02020603050405020304" pitchFamily="18" charset="0"/>
                          <a:cs typeface="Times New Roman" panose="02020603050405020304" pitchFamily="18" charset="0"/>
                        </a:rPr>
                        <a:t>℃时，它们在空气中的传播速度均为 </a:t>
                      </a:r>
                      <a:r>
                        <a:rPr lang="en-US" altLang="zh-CN" sz="2400" dirty="0">
                          <a:latin typeface="Times New Roman" panose="02020603050405020304" pitchFamily="18" charset="0"/>
                          <a:cs typeface="Times New Roman" panose="02020603050405020304" pitchFamily="18" charset="0"/>
                        </a:rPr>
                        <a:t>340m/s.</a:t>
                      </a:r>
                      <a:endParaRPr lang="zh-CN" altLang="en-US" sz="2400" dirty="0">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hMerge="1">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r>
            </a:tbl>
          </a:graphicData>
        </a:graphic>
      </p:graphicFrame>
      <p:sp>
        <p:nvSpPr>
          <p:cNvPr id="6" name="文本框 5"/>
          <p:cNvSpPr txBox="1"/>
          <p:nvPr/>
        </p:nvSpPr>
        <p:spPr>
          <a:xfrm>
            <a:off x="915988" y="2032635"/>
            <a:ext cx="3785235" cy="460375"/>
          </a:xfrm>
          <a:prstGeom prst="rect">
            <a:avLst/>
          </a:prstGeom>
          <a:noFill/>
        </p:spPr>
        <p:txBody>
          <a:bodyPr wrap="square" rtlCol="0" anchor="t">
            <a:spAutoFit/>
          </a:bodyPr>
          <a:p>
            <a:r>
              <a:rPr lang="zh-CN" altLang="en-US" sz="2400">
                <a:latin typeface="黑体" panose="02010609060101010101" pitchFamily="49" charset="-122"/>
                <a:ea typeface="黑体" panose="02010609060101010101" pitchFamily="49" charset="-122"/>
              </a:rPr>
              <a:t>三</a:t>
            </a:r>
            <a:r>
              <a:rPr lang="zh-CN" altLang="en-US" sz="2400">
                <a:latin typeface="黑体" panose="02010609060101010101" pitchFamily="49" charset="-122"/>
                <a:ea typeface="黑体" panose="02010609060101010101" pitchFamily="49" charset="-122"/>
              </a:rPr>
              <a:t>、人耳听不到的声音</a:t>
            </a:r>
            <a:endParaRPr lang="zh-CN" altLang="en-US" sz="2400">
              <a:latin typeface="黑体" panose="02010609060101010101" pitchFamily="49" charset="-122"/>
              <a:ea typeface="黑体" panose="02010609060101010101" pitchFamily="49" charset="-122"/>
            </a:endParaRPr>
          </a:p>
        </p:txBody>
      </p:sp>
      <p:sp>
        <p:nvSpPr>
          <p:cNvPr id="100" name="文本框 99"/>
          <p:cNvSpPr txBox="1"/>
          <p:nvPr/>
        </p:nvSpPr>
        <p:spPr>
          <a:xfrm>
            <a:off x="3894773" y="3607435"/>
            <a:ext cx="106489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20 000</a:t>
            </a:r>
            <a:endParaRPr lang="zh-CN" altLang="en-US"/>
          </a:p>
        </p:txBody>
      </p:sp>
      <p:sp>
        <p:nvSpPr>
          <p:cNvPr id="8" name="文本框 7"/>
          <p:cNvSpPr txBox="1"/>
          <p:nvPr/>
        </p:nvSpPr>
        <p:spPr>
          <a:xfrm>
            <a:off x="8223568" y="3561080"/>
            <a:ext cx="61658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20</a:t>
            </a:r>
            <a:endParaRPr lang="zh-CN" altLang="en-US"/>
          </a:p>
        </p:txBody>
      </p:sp>
      <p:sp>
        <p:nvSpPr>
          <p:cNvPr id="2" name="流程图: 终止 1">
            <a:hlinkClick r:id="rId2" action="ppaction://hlinksldjump"/>
          </p:cNvPr>
          <p:cNvSpPr/>
          <p:nvPr/>
        </p:nvSpPr>
        <p:spPr>
          <a:xfrm>
            <a:off x="9284018" y="1843405"/>
            <a:ext cx="2034540" cy="477520"/>
          </a:xfrm>
          <a:prstGeom prst="flowChartTerminator">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1058863" y="1220470"/>
          <a:ext cx="9890760" cy="4123690"/>
        </p:xfrm>
        <a:graphic>
          <a:graphicData uri="http://schemas.openxmlformats.org/drawingml/2006/table">
            <a:tbl>
              <a:tblPr firstRow="1" bandRow="1">
                <a:tableStyleId>{5C22544A-7EE6-4342-B048-85BDC9FD1C3A}</a:tableStyleId>
              </a:tblPr>
              <a:tblGrid>
                <a:gridCol w="706120"/>
                <a:gridCol w="820420"/>
                <a:gridCol w="4027805"/>
                <a:gridCol w="4336415"/>
              </a:tblGrid>
              <a:tr h="615950">
                <a:tc gridSpan="2">
                  <a:txBody>
                    <a:bodyPr/>
                    <a:p>
                      <a:pPr algn="ctr" fontAlgn="auto">
                        <a:lnSpc>
                          <a:spcPct val="130000"/>
                        </a:lnSpc>
                        <a:buNone/>
                      </a:pPr>
                      <a:endParaRPr lang="zh-CN" altLang="en-US" sz="2400">
                        <a:latin typeface="Times New Roman" panose="02020603050405020304" pitchFamily="18" charset="0"/>
                        <a:ea typeface="黑体" panose="02010609060101010101" pitchFamily="49" charset="-122"/>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60000"/>
                        <a:lumOff val="40000"/>
                      </a:schemeClr>
                    </a:solidFill>
                  </a:tcPr>
                </a:tc>
                <a:tc hMerge="1">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p>
                      <a:pPr algn="ctr" fontAlgn="auto">
                        <a:lnSpc>
                          <a:spcPct val="130000"/>
                        </a:lnSpc>
                        <a:buNone/>
                      </a:pPr>
                      <a:r>
                        <a:rPr lang="zh-CN" altLang="en-US" sz="2400" b="0">
                          <a:ln>
                            <a:noFill/>
                          </a:ln>
                          <a:solidFill>
                            <a:schemeClr val="tx1"/>
                          </a:solidFill>
                          <a:latin typeface="Times New Roman" panose="02020603050405020304" pitchFamily="18" charset="0"/>
                          <a:ea typeface="黑体" panose="02010609060101010101" pitchFamily="49" charset="-122"/>
                          <a:cs typeface="Times New Roman" panose="02020603050405020304" pitchFamily="18" charset="0"/>
                        </a:rPr>
                        <a:t>超声波</a:t>
                      </a:r>
                      <a:endParaRPr lang="zh-CN" altLang="en-US" sz="2400" b="0">
                        <a:ln>
                          <a:noFill/>
                        </a:ln>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60000"/>
                        <a:lumOff val="40000"/>
                      </a:schemeClr>
                    </a:solidFill>
                  </a:tcPr>
                </a:tc>
                <a:tc>
                  <a:txBody>
                    <a:bodyPr/>
                    <a:p>
                      <a:pPr algn="ctr" fontAlgn="auto">
                        <a:lnSpc>
                          <a:spcPct val="130000"/>
                        </a:lnSpc>
                        <a:buNone/>
                      </a:pPr>
                      <a:r>
                        <a:rPr lang="zh-CN" altLang="en-US" sz="2400" b="0">
                          <a:ln>
                            <a:noFill/>
                          </a:ln>
                          <a:solidFill>
                            <a:schemeClr val="tx1"/>
                          </a:solidFill>
                          <a:latin typeface="Times New Roman" panose="02020603050405020304" pitchFamily="18" charset="0"/>
                          <a:ea typeface="黑体" panose="02010609060101010101" pitchFamily="49" charset="-122"/>
                          <a:cs typeface="Times New Roman" panose="02020603050405020304" pitchFamily="18" charset="0"/>
                        </a:rPr>
                        <a:t>次声波</a:t>
                      </a:r>
                      <a:endParaRPr lang="zh-CN" altLang="en-US" sz="2400" b="0">
                        <a:ln>
                          <a:noFill/>
                        </a:ln>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60000"/>
                        <a:lumOff val="40000"/>
                      </a:schemeClr>
                    </a:solidFill>
                  </a:tcPr>
                </a:tc>
              </a:tr>
              <a:tr h="1938655">
                <a:tc rowSpan="2">
                  <a:txBody>
                    <a:bodyPr/>
                    <a:p>
                      <a:pPr algn="ctr" fontAlgn="auto">
                        <a:lnSpc>
                          <a:spcPct val="130000"/>
                        </a:lnSpc>
                        <a:buNone/>
                      </a:pPr>
                      <a:r>
                        <a:rPr lang="zh-CN" altLang="en-US" sz="2400">
                          <a:latin typeface="Times New Roman" panose="02020603050405020304" pitchFamily="18" charset="0"/>
                          <a:ea typeface="黑体" panose="02010609060101010101" pitchFamily="49" charset="-122"/>
                          <a:cs typeface="Times New Roman" panose="02020603050405020304" pitchFamily="18" charset="0"/>
                        </a:rPr>
                        <a:t>应用</a:t>
                      </a:r>
                      <a:endParaRPr lang="zh-CN" altLang="en-US" sz="2400">
                        <a:latin typeface="Times New Roman" panose="02020603050405020304" pitchFamily="18" charset="0"/>
                        <a:ea typeface="黑体" panose="02010609060101010101" pitchFamily="49" charset="-122"/>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p>
                      <a:pPr algn="ctr" fontAlgn="auto">
                        <a:lnSpc>
                          <a:spcPct val="130000"/>
                        </a:lnSpc>
                        <a:buNone/>
                      </a:pPr>
                      <a:r>
                        <a:rPr lang="zh-CN" altLang="en-US" sz="2400" dirty="0">
                          <a:latin typeface="Times New Roman" panose="02020603050405020304" pitchFamily="18" charset="0"/>
                          <a:cs typeface="Times New Roman" panose="02020603050405020304" pitchFamily="18" charset="0"/>
                        </a:rPr>
                        <a:t>传递信息</a:t>
                      </a:r>
                      <a:endParaRPr lang="zh-CN" altLang="en-US" sz="2400" dirty="0">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p>
                      <a:pPr algn="l" fontAlgn="auto">
                        <a:lnSpc>
                          <a:spcPct val="130000"/>
                        </a:lnSpc>
                        <a:buNone/>
                      </a:pPr>
                      <a:r>
                        <a:rPr lang="zh-CN" altLang="en-US" sz="2400" dirty="0">
                          <a:latin typeface="Times New Roman" panose="02020603050405020304" pitchFamily="18" charset="0"/>
                          <a:cs typeface="Times New Roman" panose="02020603050405020304" pitchFamily="18" charset="0"/>
                        </a:rPr>
                        <a:t>超声定位(超声导盲仪、倒车雷达、声呐)、 </a:t>
                      </a:r>
                      <a:r>
                        <a:rPr lang="en-US" altLang="zh-CN" sz="2400" dirty="0">
                          <a:latin typeface="Times New Roman" panose="02020603050405020304" pitchFamily="18" charset="0"/>
                          <a:cs typeface="Times New Roman" panose="02020603050405020304" pitchFamily="18" charset="0"/>
                        </a:rPr>
                        <a:t>B</a:t>
                      </a:r>
                      <a:r>
                        <a:rPr lang="zh-CN" altLang="en-US" sz="2400" dirty="0">
                          <a:latin typeface="Times New Roman" panose="02020603050405020304" pitchFamily="18" charset="0"/>
                          <a:cs typeface="Times New Roman" panose="02020603050405020304" pitchFamily="18" charset="0"/>
                        </a:rPr>
                        <a:t>超、蝙蝠飞行、检测金属工件是否有裂 纹、探测海洋深度等</a:t>
                      </a:r>
                      <a:endParaRPr lang="zh-CN" altLang="en-US" sz="2400" dirty="0">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p>
                      <a:pPr algn="l" fontAlgn="auto">
                        <a:lnSpc>
                          <a:spcPct val="130000"/>
                        </a:lnSpc>
                        <a:buNone/>
                      </a:pPr>
                      <a:r>
                        <a:rPr lang="zh-CN" altLang="en-US" sz="2400" dirty="0">
                          <a:latin typeface="Times New Roman" panose="02020603050405020304" pitchFamily="18" charset="0"/>
                          <a:cs typeface="Times New Roman" panose="02020603050405020304" pitchFamily="18" charset="0"/>
                        </a:rPr>
                        <a:t>监测火山爆发、龙卷风、地震和核爆炸发生 的方位和强度等</a:t>
                      </a:r>
                      <a:endParaRPr lang="zh-CN" altLang="en-US" sz="2400" dirty="0">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r>
              <a:tr h="1383665">
                <a:tc vMerge="1">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p>
                      <a:pPr algn="ctr" fontAlgn="auto">
                        <a:lnSpc>
                          <a:spcPct val="130000"/>
                        </a:lnSpc>
                        <a:buNone/>
                      </a:pPr>
                      <a:r>
                        <a:rPr lang="zh-CN" altLang="en-US" sz="2400" dirty="0">
                          <a:latin typeface="Times New Roman" panose="02020603050405020304" pitchFamily="18" charset="0"/>
                          <a:cs typeface="Times New Roman" panose="02020603050405020304" pitchFamily="18" charset="0"/>
                        </a:rPr>
                        <a:t>传递能量</a:t>
                      </a:r>
                      <a:endParaRPr lang="zh-CN" altLang="en-US" sz="2400" dirty="0">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p>
                      <a:pPr algn="l" fontAlgn="auto">
                        <a:lnSpc>
                          <a:spcPct val="130000"/>
                        </a:lnSpc>
                        <a:buNone/>
                      </a:pPr>
                      <a:r>
                        <a:rPr lang="zh-CN" altLang="en-US" sz="2400" dirty="0">
                          <a:latin typeface="Times New Roman" panose="02020603050405020304" pitchFamily="18" charset="0"/>
                          <a:cs typeface="Times New Roman" panose="02020603050405020304" pitchFamily="18" charset="0"/>
                        </a:rPr>
                        <a:t>利用超声波清洗、焊接物体、碎石等</a:t>
                      </a:r>
                      <a:endParaRPr lang="zh-CN" altLang="en-US" sz="2400" dirty="0">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p>
                      <a:pPr algn="l" fontAlgn="auto">
                        <a:lnSpc>
                          <a:spcPct val="130000"/>
                        </a:lnSpc>
                        <a:buNone/>
                      </a:pPr>
                      <a:r>
                        <a:rPr lang="zh-CN" altLang="en-US" sz="2400" dirty="0">
                          <a:latin typeface="Times New Roman" panose="02020603050405020304" pitchFamily="18" charset="0"/>
                          <a:cs typeface="Times New Roman" panose="02020603050405020304" pitchFamily="18" charset="0"/>
                        </a:rPr>
                        <a:t>利用次声波的特性制造出的次声武器，可使心脏、 肺等因出现强烈共振而受损等</a:t>
                      </a:r>
                      <a:endParaRPr lang="zh-CN" altLang="en-US" sz="2400" dirty="0">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r>
            </a:tbl>
          </a:graphicData>
        </a:graphic>
      </p:graphicFrame>
      <p:sp>
        <p:nvSpPr>
          <p:cNvPr id="8" name="流程图: 终止 7">
            <a:hlinkClick r:id="rId2" action="ppaction://hlinksldjump"/>
          </p:cNvPr>
          <p:cNvSpPr/>
          <p:nvPr/>
        </p:nvSpPr>
        <p:spPr>
          <a:xfrm>
            <a:off x="8952548" y="5624195"/>
            <a:ext cx="2034540" cy="477520"/>
          </a:xfrm>
          <a:prstGeom prst="flowChartTerminator">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728028" y="1390015"/>
            <a:ext cx="10665460" cy="4523105"/>
          </a:xfrm>
          <a:prstGeom prst="rect">
            <a:avLst/>
          </a:prstGeom>
          <a:noFill/>
        </p:spPr>
        <p:txBody>
          <a:bodyPr wrap="square" rtlCol="0" anchor="t">
            <a:spAutoFit/>
          </a:bodyPr>
          <a:p>
            <a:pPr fontAlgn="auto">
              <a:lnSpc>
                <a:spcPct val="150000"/>
              </a:lnSpc>
            </a:pPr>
            <a:r>
              <a:rPr lang="zh-CN" altLang="en-US" sz="2400">
                <a:latin typeface="Times New Roman" panose="02020603050405020304" pitchFamily="18" charset="0"/>
                <a:ea typeface="黑体" panose="02010609060101010101" pitchFamily="49" charset="-122"/>
                <a:cs typeface="Times New Roman" panose="02020603050405020304" pitchFamily="18" charset="0"/>
                <a:sym typeface="+mn-ea"/>
              </a:rPr>
              <a:t>四</a:t>
            </a:r>
            <a:r>
              <a:rPr lang="zh-CN" altLang="en-US" sz="2400">
                <a:latin typeface="Times New Roman" panose="02020603050405020304" pitchFamily="18" charset="0"/>
                <a:ea typeface="黑体" panose="02010609060101010101" pitchFamily="49" charset="-122"/>
                <a:cs typeface="Times New Roman" panose="02020603050405020304" pitchFamily="18" charset="0"/>
                <a:sym typeface="+mn-ea"/>
              </a:rPr>
              <a:t>、噪声的危害和控制</a:t>
            </a:r>
            <a:endParaRPr lang="zh-CN" altLang="en-US" sz="2400">
              <a:latin typeface="Times New Roman" panose="02020603050405020304" pitchFamily="18" charset="0"/>
              <a:ea typeface="黑体" panose="02010609060101010101" pitchFamily="49" charset="-122"/>
              <a:cs typeface="Times New Roman" panose="02020603050405020304" pitchFamily="18" charset="0"/>
            </a:endParaRPr>
          </a:p>
          <a:p>
            <a:pPr fontAlgn="auto">
              <a:lnSpc>
                <a:spcPct val="150000"/>
              </a:lnSpc>
            </a:pPr>
            <a:r>
              <a:rPr lang="en-US" altLang="zh-CN" sz="2400">
                <a:latin typeface="Times New Roman" panose="02020603050405020304" pitchFamily="18" charset="0"/>
                <a:cs typeface="Times New Roman" panose="02020603050405020304" pitchFamily="18" charset="0"/>
              </a:rPr>
              <a:t>1.</a:t>
            </a:r>
            <a:r>
              <a:rPr lang="zh-CN" altLang="en-US" sz="2400">
                <a:latin typeface="Times New Roman" panose="02020603050405020304" pitchFamily="18" charset="0"/>
                <a:cs typeface="Times New Roman" panose="02020603050405020304" pitchFamily="18" charset="0"/>
              </a:rPr>
              <a:t>噪声的来源</a:t>
            </a:r>
            <a:endParaRPr lang="zh-CN" altLang="en-US" sz="2400">
              <a:latin typeface="Times New Roman" panose="02020603050405020304" pitchFamily="18" charset="0"/>
              <a:cs typeface="Times New Roman" panose="02020603050405020304" pitchFamily="18" charset="0"/>
            </a:endParaRPr>
          </a:p>
          <a:p>
            <a:pPr fontAlgn="auto">
              <a:lnSpc>
                <a:spcPct val="150000"/>
              </a:lnSpc>
            </a:pPr>
            <a:r>
              <a:rPr lang="en-US" altLang="zh-CN" sz="2400">
                <a:latin typeface="Times New Roman" panose="02020603050405020304" pitchFamily="18" charset="0"/>
                <a:cs typeface="Times New Roman" panose="02020603050405020304" pitchFamily="18" charset="0"/>
              </a:rPr>
              <a:t>(1)</a:t>
            </a:r>
            <a:r>
              <a:rPr lang="zh-CN" altLang="en-US" sz="2400">
                <a:latin typeface="Times New Roman" panose="02020603050405020304" pitchFamily="18" charset="0"/>
                <a:cs typeface="Times New Roman" panose="02020603050405020304" pitchFamily="18" charset="0"/>
              </a:rPr>
              <a:t>物理学角度</a:t>
            </a:r>
            <a:r>
              <a:rPr lang="en-US" altLang="zh-CN" sz="2400">
                <a:latin typeface="Times New Roman" panose="02020603050405020304" pitchFamily="18" charset="0"/>
                <a:cs typeface="Times New Roman" panose="02020603050405020304" pitchFamily="18" charset="0"/>
              </a:rPr>
              <a:t>: </a:t>
            </a:r>
            <a:r>
              <a:rPr lang="zh-CN" altLang="en-US" sz="2400">
                <a:latin typeface="Times New Roman" panose="02020603050405020304" pitchFamily="18" charset="0"/>
                <a:cs typeface="Times New Roman" panose="02020603050405020304" pitchFamily="18" charset="0"/>
              </a:rPr>
              <a:t>噪声是指发声体做</a:t>
            </a:r>
            <a:r>
              <a:rPr lang="en-US" altLang="zh-CN" sz="2400">
                <a:latin typeface="Times New Roman" panose="02020603050405020304" pitchFamily="18" charset="0"/>
                <a:cs typeface="Times New Roman" panose="02020603050405020304" pitchFamily="18" charset="0"/>
              </a:rPr>
              <a:t>_________</a:t>
            </a:r>
            <a:r>
              <a:rPr lang="zh-CN" altLang="en-US" sz="2400">
                <a:latin typeface="Times New Roman" panose="02020603050405020304" pitchFamily="18" charset="0"/>
                <a:cs typeface="Times New Roman" panose="02020603050405020304" pitchFamily="18" charset="0"/>
              </a:rPr>
              <a:t>振动时发出的声音．</a:t>
            </a:r>
            <a:endParaRPr lang="zh-CN" altLang="en-US" sz="2400">
              <a:latin typeface="Times New Roman" panose="02020603050405020304" pitchFamily="18" charset="0"/>
              <a:cs typeface="Times New Roman" panose="02020603050405020304" pitchFamily="18" charset="0"/>
            </a:endParaRPr>
          </a:p>
          <a:p>
            <a:pPr fontAlgn="auto">
              <a:lnSpc>
                <a:spcPct val="150000"/>
              </a:lnSpc>
            </a:pPr>
            <a:r>
              <a:rPr lang="en-US" altLang="zh-CN" sz="2400">
                <a:latin typeface="Times New Roman" panose="02020603050405020304" pitchFamily="18" charset="0"/>
                <a:cs typeface="Times New Roman" panose="02020603050405020304" pitchFamily="18" charset="0"/>
              </a:rPr>
              <a:t>(2)</a:t>
            </a:r>
            <a:r>
              <a:rPr lang="zh-CN" altLang="en-US" sz="2400">
                <a:latin typeface="Times New Roman" panose="02020603050405020304" pitchFamily="18" charset="0"/>
                <a:cs typeface="Times New Roman" panose="02020603050405020304" pitchFamily="18" charset="0"/>
              </a:rPr>
              <a:t>环境保护角度</a:t>
            </a:r>
            <a:r>
              <a:rPr lang="en-US" altLang="zh-CN" sz="2400">
                <a:latin typeface="Times New Roman" panose="02020603050405020304" pitchFamily="18" charset="0"/>
                <a:cs typeface="Times New Roman" panose="02020603050405020304" pitchFamily="18" charset="0"/>
              </a:rPr>
              <a:t>: </a:t>
            </a:r>
            <a:r>
              <a:rPr lang="zh-CN" altLang="en-US" sz="2400">
                <a:latin typeface="Times New Roman" panose="02020603050405020304" pitchFamily="18" charset="0"/>
                <a:cs typeface="Times New Roman" panose="02020603050405020304" pitchFamily="18" charset="0"/>
              </a:rPr>
              <a:t>噪声是指妨碍人们正常休息、学习和工作的声音，以及对人们要听的 声音产生</a:t>
            </a:r>
            <a:r>
              <a:rPr lang="en-US" altLang="zh-CN" sz="2400">
                <a:latin typeface="Times New Roman" panose="02020603050405020304" pitchFamily="18" charset="0"/>
                <a:cs typeface="Times New Roman" panose="02020603050405020304" pitchFamily="18" charset="0"/>
              </a:rPr>
              <a:t>___________</a:t>
            </a:r>
            <a:r>
              <a:rPr lang="zh-CN" altLang="en-US" sz="2400">
                <a:latin typeface="Times New Roman" panose="02020603050405020304" pitchFamily="18" charset="0"/>
                <a:cs typeface="Times New Roman" panose="02020603050405020304" pitchFamily="18" charset="0"/>
              </a:rPr>
              <a:t> 的声音</a:t>
            </a:r>
            <a:r>
              <a:rPr lang="en-US" altLang="zh-CN" sz="2400">
                <a:latin typeface="Times New Roman" panose="02020603050405020304" pitchFamily="18" charset="0"/>
                <a:cs typeface="Times New Roman" panose="02020603050405020304" pitchFamily="18" charset="0"/>
              </a:rPr>
              <a:t>.</a:t>
            </a:r>
            <a:endParaRPr lang="zh-CN" altLang="en-US" sz="2400">
              <a:latin typeface="Times New Roman" panose="02020603050405020304" pitchFamily="18" charset="0"/>
              <a:cs typeface="Times New Roman" panose="02020603050405020304" pitchFamily="18" charset="0"/>
            </a:endParaRPr>
          </a:p>
          <a:p>
            <a:pPr fontAlgn="auto">
              <a:lnSpc>
                <a:spcPct val="150000"/>
              </a:lnSpc>
            </a:pPr>
            <a:r>
              <a:rPr lang="en-US" altLang="zh-CN" sz="2400">
                <a:latin typeface="Times New Roman" panose="02020603050405020304" pitchFamily="18" charset="0"/>
                <a:cs typeface="Times New Roman" panose="02020603050405020304" pitchFamily="18" charset="0"/>
              </a:rPr>
              <a:t>2.</a:t>
            </a:r>
            <a:r>
              <a:rPr lang="zh-CN" altLang="en-US" sz="2400">
                <a:latin typeface="Times New Roman" panose="02020603050405020304" pitchFamily="18" charset="0"/>
                <a:cs typeface="Times New Roman" panose="02020603050405020304" pitchFamily="18" charset="0"/>
              </a:rPr>
              <a:t>噪声的等级：人们以</a:t>
            </a:r>
            <a:r>
              <a:rPr lang="en-US" altLang="zh-CN" sz="2400">
                <a:latin typeface="Times New Roman" panose="02020603050405020304" pitchFamily="18" charset="0"/>
                <a:cs typeface="Times New Roman" panose="02020603050405020304" pitchFamily="18" charset="0"/>
              </a:rPr>
              <a:t>______</a:t>
            </a:r>
            <a:r>
              <a:rPr lang="zh-CN" altLang="en-US" sz="2400">
                <a:latin typeface="Times New Roman" panose="02020603050405020304" pitchFamily="18" charset="0"/>
                <a:cs typeface="Times New Roman" panose="02020603050405020304" pitchFamily="18" charset="0"/>
              </a:rPr>
              <a:t>为单位来表示声音的强弱等级，符号是</a:t>
            </a:r>
            <a:r>
              <a:rPr lang="en-US" altLang="zh-CN" sz="2400">
                <a:latin typeface="Times New Roman" panose="02020603050405020304" pitchFamily="18" charset="0"/>
                <a:cs typeface="Times New Roman" panose="02020603050405020304" pitchFamily="18" charset="0"/>
              </a:rPr>
              <a:t>______</a:t>
            </a:r>
            <a:r>
              <a:rPr lang="zh-CN" altLang="en-US" sz="2400">
                <a:latin typeface="Times New Roman" panose="02020603050405020304" pitchFamily="18" charset="0"/>
                <a:cs typeface="Times New Roman" panose="02020603050405020304" pitchFamily="18" charset="0"/>
              </a:rPr>
              <a:t>．</a:t>
            </a:r>
            <a:endParaRPr lang="zh-CN" altLang="en-US" sz="2400">
              <a:latin typeface="Times New Roman" panose="02020603050405020304" pitchFamily="18" charset="0"/>
              <a:cs typeface="Times New Roman" panose="02020603050405020304" pitchFamily="18" charset="0"/>
            </a:endParaRPr>
          </a:p>
          <a:p>
            <a:pPr fontAlgn="auto">
              <a:lnSpc>
                <a:spcPct val="150000"/>
              </a:lnSpc>
            </a:pPr>
            <a:r>
              <a:rPr lang="en-US" altLang="zh-CN" sz="2400">
                <a:latin typeface="Times New Roman" panose="02020603050405020304" pitchFamily="18" charset="0"/>
                <a:cs typeface="Times New Roman" panose="02020603050405020304" pitchFamily="18" charset="0"/>
              </a:rPr>
              <a:t>3.</a:t>
            </a:r>
            <a:r>
              <a:rPr lang="zh-CN" altLang="en-US" sz="2400">
                <a:latin typeface="Times New Roman" panose="02020603050405020304" pitchFamily="18" charset="0"/>
                <a:cs typeface="Times New Roman" panose="02020603050405020304" pitchFamily="18" charset="0"/>
              </a:rPr>
              <a:t>噪声的危害：噪声等级不同，危害程度不同．如：超过 </a:t>
            </a:r>
            <a:r>
              <a:rPr lang="en-US" altLang="zh-CN" sz="2400">
                <a:latin typeface="Times New Roman" panose="02020603050405020304" pitchFamily="18" charset="0"/>
                <a:cs typeface="Times New Roman" panose="02020603050405020304" pitchFamily="18" charset="0"/>
              </a:rPr>
              <a:t>50dB</a:t>
            </a:r>
            <a:r>
              <a:rPr lang="zh-CN" altLang="en-US" sz="2400">
                <a:latin typeface="Times New Roman" panose="02020603050405020304" pitchFamily="18" charset="0"/>
                <a:cs typeface="Times New Roman" panose="02020603050405020304" pitchFamily="18" charset="0"/>
              </a:rPr>
              <a:t>会影响休息和睡眠；超过</a:t>
            </a:r>
            <a:r>
              <a:rPr lang="en-US" altLang="zh-CN" sz="2400">
                <a:latin typeface="Times New Roman" panose="02020603050405020304" pitchFamily="18" charset="0"/>
                <a:cs typeface="Times New Roman" panose="02020603050405020304" pitchFamily="18" charset="0"/>
              </a:rPr>
              <a:t>70dB</a:t>
            </a:r>
            <a:r>
              <a:rPr lang="zh-CN" altLang="en-US" sz="2400">
                <a:latin typeface="Times New Roman" panose="02020603050405020304" pitchFamily="18" charset="0"/>
                <a:cs typeface="Times New Roman" panose="02020603050405020304" pitchFamily="18" charset="0"/>
              </a:rPr>
              <a:t>会干扰 谈话，影响工作效率；超过</a:t>
            </a:r>
            <a:r>
              <a:rPr lang="en-US" altLang="zh-CN" sz="2400">
                <a:latin typeface="Times New Roman" panose="02020603050405020304" pitchFamily="18" charset="0"/>
                <a:cs typeface="Times New Roman" panose="02020603050405020304" pitchFamily="18" charset="0"/>
              </a:rPr>
              <a:t>90dB</a:t>
            </a:r>
            <a:r>
              <a:rPr lang="zh-CN" altLang="en-US" sz="2400">
                <a:latin typeface="Times New Roman" panose="02020603050405020304" pitchFamily="18" charset="0"/>
                <a:cs typeface="Times New Roman" panose="02020603050405020304" pitchFamily="18" charset="0"/>
              </a:rPr>
              <a:t>会损伤听力等．</a:t>
            </a:r>
            <a:endParaRPr lang="zh-CN" altLang="en-US" sz="2400">
              <a:latin typeface="Times New Roman" panose="02020603050405020304" pitchFamily="18" charset="0"/>
              <a:cs typeface="Times New Roman" panose="02020603050405020304" pitchFamily="18" charset="0"/>
            </a:endParaRPr>
          </a:p>
        </p:txBody>
      </p:sp>
      <p:sp>
        <p:nvSpPr>
          <p:cNvPr id="100" name="文本框 99"/>
          <p:cNvSpPr txBox="1"/>
          <p:nvPr/>
        </p:nvSpPr>
        <p:spPr>
          <a:xfrm>
            <a:off x="5432108" y="2642235"/>
            <a:ext cx="120904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无规则</a:t>
            </a:r>
            <a:endParaRPr lang="zh-CN" altLang="en-US"/>
          </a:p>
        </p:txBody>
      </p:sp>
      <p:sp>
        <p:nvSpPr>
          <p:cNvPr id="4" name="文本框 3"/>
          <p:cNvSpPr txBox="1"/>
          <p:nvPr/>
        </p:nvSpPr>
        <p:spPr>
          <a:xfrm>
            <a:off x="3408363" y="3724275"/>
            <a:ext cx="152146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干扰作用</a:t>
            </a:r>
            <a:endParaRPr lang="zh-CN" altLang="en-US"/>
          </a:p>
        </p:txBody>
      </p:sp>
      <p:sp>
        <p:nvSpPr>
          <p:cNvPr id="5" name="文本框 4"/>
          <p:cNvSpPr txBox="1"/>
          <p:nvPr/>
        </p:nvSpPr>
        <p:spPr>
          <a:xfrm>
            <a:off x="3828733" y="4255770"/>
            <a:ext cx="82423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分贝</a:t>
            </a:r>
            <a:endParaRPr lang="zh-CN" altLang="en-US"/>
          </a:p>
        </p:txBody>
      </p:sp>
      <p:sp>
        <p:nvSpPr>
          <p:cNvPr id="6" name="文本框 5"/>
          <p:cNvSpPr txBox="1"/>
          <p:nvPr/>
        </p:nvSpPr>
        <p:spPr>
          <a:xfrm>
            <a:off x="10035858" y="4255770"/>
            <a:ext cx="58420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dB</a:t>
            </a:r>
            <a:endParaRPr lang="zh-CN" altLang="en-US"/>
          </a:p>
        </p:txBody>
      </p:sp>
      <p:sp>
        <p:nvSpPr>
          <p:cNvPr id="8" name="流程图: 终止 7">
            <a:hlinkClick r:id="rId1" action="ppaction://hlinksldjump"/>
          </p:cNvPr>
          <p:cNvSpPr/>
          <p:nvPr/>
        </p:nvSpPr>
        <p:spPr>
          <a:xfrm>
            <a:off x="9024303" y="1576070"/>
            <a:ext cx="2034540" cy="477520"/>
          </a:xfrm>
          <a:prstGeom prst="flowChartTerminator">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4" grpId="0"/>
      <p:bldP spid="5" grpId="0"/>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58863" y="1679575"/>
            <a:ext cx="10158730" cy="3415030"/>
          </a:xfrm>
          <a:prstGeom prst="rect">
            <a:avLst/>
          </a:prstGeom>
          <a:noFill/>
        </p:spPr>
        <p:txBody>
          <a:bodyPr wrap="square" rtlCol="0" anchor="t">
            <a:spAutoFit/>
          </a:bodyPr>
          <a:p>
            <a:pPr fontAlgn="auto">
              <a:lnSpc>
                <a:spcPct val="150000"/>
              </a:lnSpc>
            </a:pPr>
            <a:r>
              <a:rPr lang="en-US" altLang="zh-CN" sz="2400">
                <a:latin typeface="Times New Roman" panose="02020603050405020304" pitchFamily="18" charset="0"/>
                <a:cs typeface="Times New Roman" panose="02020603050405020304" pitchFamily="18" charset="0"/>
              </a:rPr>
              <a:t>4.</a:t>
            </a:r>
            <a:r>
              <a:rPr lang="zh-CN" altLang="en-US" sz="2400">
                <a:latin typeface="Times New Roman" panose="02020603050405020304" pitchFamily="18" charset="0"/>
                <a:cs typeface="Times New Roman" panose="02020603050405020304" pitchFamily="18" charset="0"/>
              </a:rPr>
              <a:t>控制噪声</a:t>
            </a:r>
            <a:endParaRPr lang="zh-CN" altLang="en-US" sz="2400">
              <a:latin typeface="Times New Roman" panose="02020603050405020304" pitchFamily="18" charset="0"/>
              <a:cs typeface="Times New Roman" panose="02020603050405020304" pitchFamily="18" charset="0"/>
            </a:endParaRPr>
          </a:p>
          <a:p>
            <a:pPr fontAlgn="auto">
              <a:lnSpc>
                <a:spcPct val="150000"/>
              </a:lnSpc>
            </a:pPr>
            <a:r>
              <a:rPr lang="en-US" altLang="zh-CN" sz="2400">
                <a:latin typeface="Times New Roman" panose="02020603050405020304" pitchFamily="18" charset="0"/>
                <a:cs typeface="Times New Roman" panose="02020603050405020304" pitchFamily="18" charset="0"/>
              </a:rPr>
              <a:t>(1) </a:t>
            </a:r>
            <a:r>
              <a:rPr lang="zh-CN" altLang="en-US" sz="2400">
                <a:latin typeface="Times New Roman" panose="02020603050405020304" pitchFamily="18" charset="0"/>
                <a:cs typeface="Times New Roman" panose="02020603050405020304" pitchFamily="18" charset="0"/>
              </a:rPr>
              <a:t>防止噪声的产生，在</a:t>
            </a:r>
            <a:r>
              <a:rPr lang="en-US" altLang="zh-CN" sz="2400">
                <a:latin typeface="Times New Roman" panose="02020603050405020304" pitchFamily="18" charset="0"/>
                <a:cs typeface="Times New Roman" panose="02020603050405020304" pitchFamily="18" charset="0"/>
              </a:rPr>
              <a:t>_________</a:t>
            </a:r>
            <a:r>
              <a:rPr lang="zh-CN" altLang="en-US" sz="2400">
                <a:latin typeface="黑体" panose="02010609060101010101" pitchFamily="49" charset="-122"/>
                <a:ea typeface="黑体" panose="02010609060101010101" pitchFamily="49" charset="-122"/>
                <a:cs typeface="Times New Roman" panose="02020603050405020304" pitchFamily="18" charset="0"/>
              </a:rPr>
              <a:t>减弱</a:t>
            </a:r>
            <a:r>
              <a:rPr lang="zh-CN" altLang="en-US" sz="2400">
                <a:latin typeface="Times New Roman" panose="02020603050405020304" pitchFamily="18" charset="0"/>
                <a:cs typeface="Times New Roman" panose="02020603050405020304" pitchFamily="18" charset="0"/>
              </a:rPr>
              <a:t>．如：摩托车的消声器、禁止鸣笛、</a:t>
            </a:r>
            <a:endParaRPr lang="zh-CN" altLang="en-US" sz="2400">
              <a:latin typeface="Times New Roman" panose="02020603050405020304" pitchFamily="18" charset="0"/>
              <a:cs typeface="Times New Roman" panose="02020603050405020304" pitchFamily="18" charset="0"/>
            </a:endParaRPr>
          </a:p>
          <a:p>
            <a:pPr fontAlgn="auto">
              <a:lnSpc>
                <a:spcPct val="150000"/>
              </a:lnSpc>
            </a:pPr>
            <a:r>
              <a:rPr lang="zh-CN" altLang="en-US" sz="2400">
                <a:latin typeface="Times New Roman" panose="02020603050405020304" pitchFamily="18" charset="0"/>
                <a:cs typeface="Times New Roman" panose="02020603050405020304" pitchFamily="18" charset="0"/>
              </a:rPr>
              <a:t>公共场合禁 止喧哗、改进工艺减少生产设备振动等．</a:t>
            </a:r>
            <a:endParaRPr lang="zh-CN" altLang="en-US" sz="2400">
              <a:latin typeface="Times New Roman" panose="02020603050405020304" pitchFamily="18" charset="0"/>
              <a:cs typeface="Times New Roman" panose="02020603050405020304" pitchFamily="18" charset="0"/>
            </a:endParaRPr>
          </a:p>
          <a:p>
            <a:pPr fontAlgn="auto">
              <a:lnSpc>
                <a:spcPct val="150000"/>
              </a:lnSpc>
            </a:pPr>
            <a:r>
              <a:rPr lang="en-US" altLang="zh-CN" sz="2400">
                <a:latin typeface="Times New Roman" panose="02020603050405020304" pitchFamily="18" charset="0"/>
                <a:cs typeface="Times New Roman" panose="02020603050405020304" pitchFamily="18" charset="0"/>
              </a:rPr>
              <a:t>(2) </a:t>
            </a:r>
            <a:r>
              <a:rPr lang="zh-CN" altLang="en-US" sz="2400">
                <a:latin typeface="Times New Roman" panose="02020603050405020304" pitchFamily="18" charset="0"/>
                <a:cs typeface="Times New Roman" panose="02020603050405020304" pitchFamily="18" charset="0"/>
              </a:rPr>
              <a:t>阻断噪声传播，在</a:t>
            </a:r>
            <a:r>
              <a:rPr lang="en-US" altLang="zh-CN" sz="2400">
                <a:latin typeface="Times New Roman" panose="02020603050405020304" pitchFamily="18" charset="0"/>
                <a:cs typeface="Times New Roman" panose="02020603050405020304" pitchFamily="18" charset="0"/>
              </a:rPr>
              <a:t>_____________</a:t>
            </a:r>
            <a:r>
              <a:rPr lang="zh-CN" altLang="en-US" sz="2400">
                <a:latin typeface="黑体" panose="02010609060101010101" pitchFamily="49" charset="-122"/>
                <a:ea typeface="黑体" panose="02010609060101010101" pitchFamily="49" charset="-122"/>
                <a:cs typeface="Times New Roman" panose="02020603050405020304" pitchFamily="18" charset="0"/>
              </a:rPr>
              <a:t>减弱</a:t>
            </a:r>
            <a:r>
              <a:rPr lang="zh-CN" altLang="en-US" sz="2400">
                <a:latin typeface="Times New Roman" panose="02020603050405020304" pitchFamily="18" charset="0"/>
                <a:cs typeface="Times New Roman" panose="02020603050405020304" pitchFamily="18" charset="0"/>
              </a:rPr>
              <a:t>．如：穿越北京动物园的“隔音蛟龙”、“隔音 墙”、公路旁的绿化带、音乐厅用吸音材料做墙壁等．</a:t>
            </a:r>
            <a:endParaRPr lang="zh-CN" altLang="en-US" sz="2400">
              <a:latin typeface="Times New Roman" panose="02020603050405020304" pitchFamily="18" charset="0"/>
              <a:cs typeface="Times New Roman" panose="02020603050405020304" pitchFamily="18" charset="0"/>
            </a:endParaRPr>
          </a:p>
          <a:p>
            <a:pPr fontAlgn="auto">
              <a:lnSpc>
                <a:spcPct val="150000"/>
              </a:lnSpc>
            </a:pPr>
            <a:r>
              <a:rPr lang="en-US" altLang="zh-CN" sz="2400">
                <a:latin typeface="Times New Roman" panose="02020603050405020304" pitchFamily="18" charset="0"/>
                <a:cs typeface="Times New Roman" panose="02020603050405020304" pitchFamily="18" charset="0"/>
              </a:rPr>
              <a:t>(3)</a:t>
            </a:r>
            <a:r>
              <a:rPr lang="zh-CN" altLang="en-US" sz="2400">
                <a:latin typeface="Times New Roman" panose="02020603050405020304" pitchFamily="18" charset="0"/>
                <a:cs typeface="Times New Roman" panose="02020603050405020304" pitchFamily="18" charset="0"/>
              </a:rPr>
              <a:t>防止噪声进入人耳，在</a:t>
            </a:r>
            <a:r>
              <a:rPr lang="en-US" altLang="zh-CN" sz="2400">
                <a:latin typeface="Times New Roman" panose="02020603050405020304" pitchFamily="18" charset="0"/>
                <a:cs typeface="Times New Roman" panose="02020603050405020304" pitchFamily="18" charset="0"/>
              </a:rPr>
              <a:t>________</a:t>
            </a:r>
            <a:r>
              <a:rPr lang="zh-CN" altLang="en-US" sz="2400">
                <a:latin typeface="黑体" panose="02010609060101010101" pitchFamily="49" charset="-122"/>
                <a:ea typeface="黑体" panose="02010609060101010101" pitchFamily="49" charset="-122"/>
                <a:cs typeface="Times New Roman" panose="02020603050405020304" pitchFamily="18" charset="0"/>
              </a:rPr>
              <a:t>减弱</a:t>
            </a:r>
            <a:r>
              <a:rPr lang="zh-CN" altLang="en-US" sz="2400">
                <a:latin typeface="Times New Roman" panose="02020603050405020304" pitchFamily="18" charset="0"/>
                <a:cs typeface="Times New Roman" panose="02020603050405020304" pitchFamily="18" charset="0"/>
              </a:rPr>
              <a:t>．如：戴耳罩、捂耳朵等</a:t>
            </a:r>
            <a:endParaRPr lang="zh-CN" altLang="en-US" sz="2400">
              <a:latin typeface="Times New Roman" panose="02020603050405020304" pitchFamily="18" charset="0"/>
              <a:cs typeface="Times New Roman" panose="02020603050405020304" pitchFamily="18" charset="0"/>
            </a:endParaRPr>
          </a:p>
        </p:txBody>
      </p:sp>
      <p:sp>
        <p:nvSpPr>
          <p:cNvPr id="100" name="文本框 99"/>
          <p:cNvSpPr txBox="1"/>
          <p:nvPr/>
        </p:nvSpPr>
        <p:spPr>
          <a:xfrm>
            <a:off x="4397693" y="2403475"/>
            <a:ext cx="116141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声源处</a:t>
            </a:r>
            <a:endParaRPr lang="zh-CN" altLang="en-US"/>
          </a:p>
        </p:txBody>
      </p:sp>
      <p:sp>
        <p:nvSpPr>
          <p:cNvPr id="3" name="文本框 2"/>
          <p:cNvSpPr txBox="1"/>
          <p:nvPr/>
        </p:nvSpPr>
        <p:spPr>
          <a:xfrm>
            <a:off x="4129723" y="3486150"/>
            <a:ext cx="197866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传播过</a:t>
            </a:r>
            <a:r>
              <a:rPr lang="zh-CN" sz="2400" b="0">
                <a:solidFill>
                  <a:srgbClr val="FF0000"/>
                </a:solidFill>
                <a:latin typeface="Times New Roman" panose="02020603050405020304" pitchFamily="18" charset="0"/>
                <a:ea typeface="宋体" panose="02010600030101010101" pitchFamily="2" charset="-122"/>
              </a:rPr>
              <a:t>程中</a:t>
            </a:r>
            <a:endParaRPr lang="zh-CN" altLang="en-US"/>
          </a:p>
        </p:txBody>
      </p:sp>
      <p:sp>
        <p:nvSpPr>
          <p:cNvPr id="5" name="文本框 4"/>
          <p:cNvSpPr txBox="1"/>
          <p:nvPr/>
        </p:nvSpPr>
        <p:spPr>
          <a:xfrm>
            <a:off x="4562793" y="4562475"/>
            <a:ext cx="111252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人耳处</a:t>
            </a:r>
            <a:endParaRPr lang="zh-CN" altLang="en-US"/>
          </a:p>
        </p:txBody>
      </p:sp>
      <p:sp>
        <p:nvSpPr>
          <p:cNvPr id="8" name="流程图: 终止 7">
            <a:hlinkClick r:id="rId1" action="ppaction://hlinksldjump"/>
          </p:cNvPr>
          <p:cNvSpPr/>
          <p:nvPr/>
        </p:nvSpPr>
        <p:spPr>
          <a:xfrm>
            <a:off x="8952548" y="5265420"/>
            <a:ext cx="2034540" cy="477520"/>
          </a:xfrm>
          <a:prstGeom prst="flowChartTerminator">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3" grpId="0"/>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48958" y="1982470"/>
            <a:ext cx="3769360" cy="460375"/>
          </a:xfrm>
          <a:prstGeom prst="rect">
            <a:avLst/>
          </a:prstGeom>
          <a:noFill/>
        </p:spPr>
        <p:txBody>
          <a:bodyPr wrap="square" rtlCol="0" anchor="t">
            <a:spAutoFit/>
          </a:bodyPr>
          <a:p>
            <a:r>
              <a:rPr lang="zh-CN" altLang="en-US" sz="2400">
                <a:latin typeface="黑体" panose="02010609060101010101" pitchFamily="49" charset="-122"/>
                <a:ea typeface="黑体" panose="02010609060101010101" pitchFamily="49" charset="-122"/>
                <a:cs typeface="+mn-ea"/>
              </a:rPr>
              <a:t>五、声与电磁波的异同点</a:t>
            </a:r>
            <a:endParaRPr lang="zh-CN" altLang="en-US" sz="2400">
              <a:latin typeface="黑体" panose="02010609060101010101" pitchFamily="49" charset="-122"/>
              <a:ea typeface="黑体" panose="02010609060101010101" pitchFamily="49" charset="-122"/>
              <a:cs typeface="+mn-ea"/>
            </a:endParaRPr>
          </a:p>
        </p:txBody>
      </p:sp>
      <p:graphicFrame>
        <p:nvGraphicFramePr>
          <p:cNvPr id="4" name="表格 3"/>
          <p:cNvGraphicFramePr/>
          <p:nvPr>
            <p:custDataLst>
              <p:tags r:id="rId1"/>
            </p:custDataLst>
          </p:nvPr>
        </p:nvGraphicFramePr>
        <p:xfrm>
          <a:off x="637858" y="2649855"/>
          <a:ext cx="10964545" cy="2721610"/>
        </p:xfrm>
        <a:graphic>
          <a:graphicData uri="http://schemas.openxmlformats.org/drawingml/2006/table">
            <a:tbl>
              <a:tblPr firstRow="1" bandRow="1">
                <a:tableStyleId>{5C22544A-7EE6-4342-B048-85BDC9FD1C3A}</a:tableStyleId>
              </a:tblPr>
              <a:tblGrid>
                <a:gridCol w="1395730"/>
                <a:gridCol w="4343400"/>
                <a:gridCol w="5225415"/>
              </a:tblGrid>
              <a:tr h="640080">
                <a:tc>
                  <a:txBody>
                    <a:bodyPr/>
                    <a:p>
                      <a:pPr algn="ctr" fontAlgn="auto">
                        <a:lnSpc>
                          <a:spcPct val="150000"/>
                        </a:lnSpc>
                        <a:buNone/>
                      </a:pPr>
                      <a:endParaRPr lang="zh-CN" altLang="en-US" sz="2400" b="0" dirty="0">
                        <a:ln>
                          <a:noFill/>
                        </a:ln>
                        <a:solidFill>
                          <a:schemeClr val="tx1"/>
                        </a:solidFill>
                        <a:latin typeface="黑体" panose="02010609060101010101" pitchFamily="49" charset="-122"/>
                        <a:ea typeface="黑体" panose="02010609060101010101" pitchFamily="49" charset="-122"/>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60000"/>
                        <a:lumOff val="40000"/>
                      </a:schemeClr>
                    </a:solidFill>
                  </a:tcPr>
                </a:tc>
                <a:tc>
                  <a:txBody>
                    <a:bodyPr/>
                    <a:p>
                      <a:pPr algn="ctr" fontAlgn="auto">
                        <a:lnSpc>
                          <a:spcPct val="150000"/>
                        </a:lnSpc>
                        <a:buNone/>
                      </a:pPr>
                      <a:r>
                        <a:rPr lang="zh-CN" altLang="en-US" sz="2400" b="0">
                          <a:ln>
                            <a:noFill/>
                          </a:ln>
                          <a:solidFill>
                            <a:schemeClr val="tx1"/>
                          </a:solidFill>
                          <a:latin typeface="黑体" panose="02010609060101010101" pitchFamily="49" charset="-122"/>
                          <a:ea typeface="黑体" panose="02010609060101010101" pitchFamily="49" charset="-122"/>
                          <a:cs typeface="Times New Roman" panose="02020603050405020304" pitchFamily="18" charset="0"/>
                        </a:rPr>
                        <a:t>声</a:t>
                      </a:r>
                      <a:endParaRPr lang="zh-CN" altLang="en-US" sz="2400" b="0">
                        <a:ln>
                          <a:noFill/>
                        </a:ln>
                        <a:solidFill>
                          <a:schemeClr val="tx1"/>
                        </a:solidFill>
                        <a:latin typeface="黑体" panose="02010609060101010101" pitchFamily="49" charset="-122"/>
                        <a:ea typeface="黑体" panose="02010609060101010101" pitchFamily="49" charset="-122"/>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60000"/>
                        <a:lumOff val="40000"/>
                      </a:schemeClr>
                    </a:solidFill>
                  </a:tcPr>
                </a:tc>
                <a:tc>
                  <a:txBody>
                    <a:bodyPr/>
                    <a:p>
                      <a:pPr algn="ctr" fontAlgn="auto">
                        <a:lnSpc>
                          <a:spcPct val="150000"/>
                        </a:lnSpc>
                        <a:buNone/>
                      </a:pPr>
                      <a:r>
                        <a:rPr lang="zh-CN" altLang="en-US" sz="2400" b="0">
                          <a:ln>
                            <a:noFill/>
                          </a:ln>
                          <a:solidFill>
                            <a:schemeClr val="tx1"/>
                          </a:solidFill>
                          <a:latin typeface="黑体" panose="02010609060101010101" pitchFamily="49" charset="-122"/>
                          <a:ea typeface="黑体" panose="02010609060101010101" pitchFamily="49" charset="-122"/>
                          <a:cs typeface="Times New Roman" panose="02020603050405020304" pitchFamily="18" charset="0"/>
                        </a:rPr>
                        <a:t>电磁波</a:t>
                      </a:r>
                      <a:endParaRPr lang="zh-CN" altLang="en-US" sz="2400" b="0">
                        <a:ln>
                          <a:noFill/>
                        </a:ln>
                        <a:solidFill>
                          <a:schemeClr val="tx1"/>
                        </a:solidFill>
                        <a:latin typeface="黑体" panose="02010609060101010101" pitchFamily="49" charset="-122"/>
                        <a:ea typeface="黑体" panose="02010609060101010101" pitchFamily="49" charset="-122"/>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60000"/>
                        <a:lumOff val="40000"/>
                      </a:schemeClr>
                    </a:solidFill>
                  </a:tcPr>
                </a:tc>
              </a:tr>
              <a:tr h="1188720">
                <a:tc>
                  <a:txBody>
                    <a:bodyPr/>
                    <a:p>
                      <a:pPr algn="ctr" fontAlgn="auto">
                        <a:lnSpc>
                          <a:spcPct val="150000"/>
                        </a:lnSpc>
                        <a:buNone/>
                      </a:pPr>
                      <a:r>
                        <a:rPr lang="zh-CN" altLang="en-US" sz="2400">
                          <a:latin typeface="黑体" panose="02010609060101010101" pitchFamily="49" charset="-122"/>
                          <a:ea typeface="黑体" panose="02010609060101010101" pitchFamily="49" charset="-122"/>
                          <a:cs typeface="Times New Roman" panose="02020603050405020304" pitchFamily="18" charset="0"/>
                        </a:rPr>
                        <a:t>不同点 </a:t>
                      </a:r>
                      <a:endParaRPr lang="zh-CN" altLang="en-US" sz="2400">
                        <a:latin typeface="黑体" panose="02010609060101010101" pitchFamily="49" charset="-122"/>
                        <a:ea typeface="黑体" panose="02010609060101010101" pitchFamily="49" charset="-122"/>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p>
                      <a:pPr algn="l" fontAlgn="auto">
                        <a:lnSpc>
                          <a:spcPct val="150000"/>
                        </a:lnSpc>
                        <a:buNone/>
                      </a:pPr>
                      <a:r>
                        <a:rPr lang="en-US" altLang="zh-CN" sz="2400">
                          <a:latin typeface="Times New Roman" panose="02020603050405020304" pitchFamily="18" charset="0"/>
                          <a:cs typeface="Times New Roman" panose="02020603050405020304" pitchFamily="18" charset="0"/>
                          <a:sym typeface="+mn-ea"/>
                        </a:rPr>
                        <a:t>(1)</a:t>
                      </a:r>
                      <a:r>
                        <a:rPr lang="zh-CN" altLang="en-US" sz="2400">
                          <a:latin typeface="Times New Roman" panose="02020603050405020304" pitchFamily="18" charset="0"/>
                          <a:cs typeface="Times New Roman" panose="02020603050405020304" pitchFamily="18" charset="0"/>
                          <a:sym typeface="+mn-ea"/>
                        </a:rPr>
                        <a:t>传播需要介质，不能在真空中传播</a:t>
                      </a:r>
                      <a:r>
                        <a:rPr lang="en-US" altLang="zh-CN" sz="2400">
                          <a:latin typeface="Times New Roman" panose="02020603050405020304" pitchFamily="18" charset="0"/>
                          <a:cs typeface="Times New Roman" panose="02020603050405020304" pitchFamily="18" charset="0"/>
                          <a:sym typeface="+mn-ea"/>
                        </a:rPr>
                        <a:t>(</a:t>
                      </a:r>
                      <a:r>
                        <a:rPr lang="en-US" altLang="zh-CN" sz="2400">
                          <a:latin typeface="Times New Roman" panose="02020603050405020304" pitchFamily="18" charset="0"/>
                          <a:cs typeface="Times New Roman" panose="02020603050405020304" pitchFamily="18" charset="0"/>
                          <a:sym typeface="+mn-ea"/>
                        </a:rPr>
                        <a:t>2)</a:t>
                      </a:r>
                      <a:r>
                        <a:rPr lang="zh-CN" altLang="en-US" sz="2400">
                          <a:latin typeface="Times New Roman" panose="02020603050405020304" pitchFamily="18" charset="0"/>
                          <a:cs typeface="Times New Roman" panose="02020603050405020304" pitchFamily="18" charset="0"/>
                          <a:sym typeface="+mn-ea"/>
                        </a:rPr>
                        <a:t>由物体振动产生 </a:t>
                      </a:r>
                      <a:endParaRPr lang="zh-CN" altLang="en-US" sz="2400">
                        <a:latin typeface="Times New Roman" panose="02020603050405020304" pitchFamily="18" charset="0"/>
                        <a:cs typeface="Times New Roman" panose="02020603050405020304" pitchFamily="18" charset="0"/>
                        <a:sym typeface="+mn-ea"/>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p>
                      <a:pPr algn="l" fontAlgn="auto">
                        <a:lnSpc>
                          <a:spcPct val="150000"/>
                        </a:lnSpc>
                        <a:buNone/>
                      </a:pPr>
                      <a:r>
                        <a:rPr lang="en-US" altLang="zh-CN" sz="2400">
                          <a:latin typeface="Times New Roman" panose="02020603050405020304" pitchFamily="18" charset="0"/>
                          <a:cs typeface="Times New Roman" panose="02020603050405020304" pitchFamily="18" charset="0"/>
                          <a:sym typeface="+mn-ea"/>
                        </a:rPr>
                        <a:t>(1)</a:t>
                      </a:r>
                      <a:r>
                        <a:rPr lang="zh-CN" altLang="en-US" sz="2400">
                          <a:latin typeface="Times New Roman" panose="02020603050405020304" pitchFamily="18" charset="0"/>
                          <a:cs typeface="Times New Roman" panose="02020603050405020304" pitchFamily="18" charset="0"/>
                          <a:sym typeface="+mn-ea"/>
                        </a:rPr>
                        <a:t>传播不需要介质，可以在真空中传播；</a:t>
                      </a:r>
                      <a:r>
                        <a:rPr lang="en-US" altLang="zh-CN" sz="2400">
                          <a:latin typeface="Times New Roman" panose="02020603050405020304" pitchFamily="18" charset="0"/>
                          <a:cs typeface="Times New Roman" panose="02020603050405020304" pitchFamily="18" charset="0"/>
                          <a:sym typeface="+mn-ea"/>
                        </a:rPr>
                        <a:t>(</a:t>
                      </a:r>
                      <a:r>
                        <a:rPr lang="en-US" altLang="zh-CN" sz="2400">
                          <a:latin typeface="Times New Roman" panose="02020603050405020304" pitchFamily="18" charset="0"/>
                          <a:cs typeface="Times New Roman" panose="02020603050405020304" pitchFamily="18" charset="0"/>
                          <a:sym typeface="+mn-ea"/>
                        </a:rPr>
                        <a:t>2)</a:t>
                      </a:r>
                      <a:r>
                        <a:rPr lang="zh-CN" altLang="en-US" sz="2400">
                          <a:latin typeface="Times New Roman" panose="02020603050405020304" pitchFamily="18" charset="0"/>
                          <a:cs typeface="Times New Roman" panose="02020603050405020304" pitchFamily="18" charset="0"/>
                          <a:sym typeface="+mn-ea"/>
                        </a:rPr>
                        <a:t>由变化的电流产生</a:t>
                      </a:r>
                      <a:endParaRPr lang="zh-CN" altLang="en-US" sz="2400">
                        <a:latin typeface="Times New Roman" panose="02020603050405020304" pitchFamily="18" charset="0"/>
                        <a:cs typeface="Times New Roman" panose="02020603050405020304" pitchFamily="18" charset="0"/>
                        <a:sym typeface="+mn-ea"/>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r>
              <a:tr h="892810">
                <a:tc>
                  <a:txBody>
                    <a:bodyPr/>
                    <a:p>
                      <a:pPr algn="ctr" fontAlgn="auto">
                        <a:lnSpc>
                          <a:spcPct val="150000"/>
                        </a:lnSpc>
                        <a:buNone/>
                      </a:pPr>
                      <a:r>
                        <a:rPr lang="zh-CN" altLang="en-US" sz="2400">
                          <a:latin typeface="黑体" panose="02010609060101010101" pitchFamily="49" charset="-122"/>
                          <a:ea typeface="黑体" panose="02010609060101010101" pitchFamily="49" charset="-122"/>
                          <a:cs typeface="Times New Roman" panose="02020603050405020304" pitchFamily="18" charset="0"/>
                        </a:rPr>
                        <a:t> 相同点</a:t>
                      </a:r>
                      <a:endParaRPr lang="zh-CN" altLang="en-US" sz="2400">
                        <a:latin typeface="黑体" panose="02010609060101010101" pitchFamily="49" charset="-122"/>
                        <a:ea typeface="黑体" panose="02010609060101010101" pitchFamily="49" charset="-122"/>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gridSpan="2">
                  <a:txBody>
                    <a:bodyPr/>
                    <a:p>
                      <a:pPr algn="l" fontAlgn="auto">
                        <a:lnSpc>
                          <a:spcPct val="150000"/>
                        </a:lnSpc>
                        <a:buNone/>
                      </a:pPr>
                      <a:r>
                        <a:rPr lang="en-US" altLang="zh-CN" sz="2400">
                          <a:latin typeface="Times New Roman" panose="02020603050405020304" pitchFamily="18" charset="0"/>
                          <a:cs typeface="Times New Roman" panose="02020603050405020304" pitchFamily="18" charset="0"/>
                        </a:rPr>
                        <a:t>(1)</a:t>
                      </a:r>
                      <a:r>
                        <a:rPr lang="zh-CN" altLang="en-US" sz="2400">
                          <a:latin typeface="Times New Roman" panose="02020603050405020304" pitchFamily="18" charset="0"/>
                          <a:cs typeface="Times New Roman" panose="02020603050405020304" pitchFamily="18" charset="0"/>
                        </a:rPr>
                        <a:t>都可以传递信息和能量；</a:t>
                      </a:r>
                      <a:r>
                        <a:rPr lang="en-US" altLang="zh-CN" sz="2400">
                          <a:latin typeface="Times New Roman" panose="02020603050405020304" pitchFamily="18" charset="0"/>
                          <a:cs typeface="Times New Roman" panose="02020603050405020304" pitchFamily="18" charset="0"/>
                        </a:rPr>
                        <a:t>(</a:t>
                      </a:r>
                      <a:r>
                        <a:rPr lang="en-US" altLang="zh-CN" sz="2400">
                          <a:latin typeface="Times New Roman" panose="02020603050405020304" pitchFamily="18" charset="0"/>
                          <a:cs typeface="Times New Roman" panose="02020603050405020304" pitchFamily="18" charset="0"/>
                        </a:rPr>
                        <a:t>2)</a:t>
                      </a:r>
                      <a:r>
                        <a:rPr lang="zh-CN" altLang="en-US" sz="2400">
                          <a:latin typeface="Times New Roman" panose="02020603050405020304" pitchFamily="18" charset="0"/>
                          <a:cs typeface="Times New Roman" panose="02020603050405020304" pitchFamily="18" charset="0"/>
                        </a:rPr>
                        <a:t>都可以在空气中传播；</a:t>
                      </a:r>
                      <a:r>
                        <a:rPr lang="en-US" altLang="zh-CN" sz="2400">
                          <a:latin typeface="Times New Roman" panose="02020603050405020304" pitchFamily="18" charset="0"/>
                          <a:cs typeface="Times New Roman" panose="02020603050405020304" pitchFamily="18" charset="0"/>
                        </a:rPr>
                        <a:t>(</a:t>
                      </a:r>
                      <a:r>
                        <a:rPr lang="en-US" altLang="zh-CN" sz="2400">
                          <a:latin typeface="Times New Roman" panose="02020603050405020304" pitchFamily="18" charset="0"/>
                          <a:cs typeface="Times New Roman" panose="02020603050405020304" pitchFamily="18" charset="0"/>
                        </a:rPr>
                        <a:t>3)</a:t>
                      </a:r>
                      <a:r>
                        <a:rPr lang="zh-CN" altLang="en-US" sz="2400">
                          <a:latin typeface="Times New Roman" panose="02020603050405020304" pitchFamily="18" charset="0"/>
                          <a:cs typeface="Times New Roman" panose="02020603050405020304" pitchFamily="18" charset="0"/>
                        </a:rPr>
                        <a:t>都能发生反射</a:t>
                      </a:r>
                      <a:endParaRPr lang="zh-CN" altLang="en-US" sz="2400">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hMerge="1">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r>
            </a:tbl>
          </a:graphicData>
        </a:graphic>
      </p:graphicFrame>
      <p:sp>
        <p:nvSpPr>
          <p:cNvPr id="8" name="流程图: 终止 7">
            <a:hlinkClick r:id="rId2" action="ppaction://hlinksldjump"/>
          </p:cNvPr>
          <p:cNvSpPr/>
          <p:nvPr/>
        </p:nvSpPr>
        <p:spPr>
          <a:xfrm>
            <a:off x="9454833" y="1892935"/>
            <a:ext cx="2034540" cy="477520"/>
          </a:xfrm>
          <a:prstGeom prst="flowChartTerminator">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1058228" y="1303655"/>
            <a:ext cx="10075545" cy="570230"/>
            <a:chOff x="1676" y="1655"/>
            <a:chExt cx="15867" cy="898"/>
          </a:xfrm>
        </p:grpSpPr>
        <p:pic>
          <p:nvPicPr>
            <p:cNvPr id="9" name="图片 8" descr="9"/>
            <p:cNvPicPr>
              <a:picLocks noChangeAspect="1"/>
            </p:cNvPicPr>
            <p:nvPr/>
          </p:nvPicPr>
          <p:blipFill>
            <a:blip r:embed="rId1"/>
            <a:srcRect t="9289" r="40169" b="9736"/>
            <a:stretch>
              <a:fillRect/>
            </a:stretch>
          </p:blipFill>
          <p:spPr>
            <a:xfrm>
              <a:off x="1676" y="1655"/>
              <a:ext cx="15867" cy="898"/>
            </a:xfrm>
            <a:prstGeom prst="rect">
              <a:avLst/>
            </a:prstGeom>
          </p:spPr>
        </p:pic>
        <p:sp>
          <p:nvSpPr>
            <p:cNvPr id="10" name="文本框 78"/>
            <p:cNvSpPr txBox="1"/>
            <p:nvPr/>
          </p:nvSpPr>
          <p:spPr>
            <a:xfrm>
              <a:off x="3660" y="1682"/>
              <a:ext cx="3434" cy="871"/>
            </a:xfrm>
            <a:prstGeom prst="rect">
              <a:avLst/>
            </a:prstGeom>
            <a:noFill/>
            <a:ln w="9525">
              <a:noFill/>
            </a:ln>
          </p:spPr>
          <p:txBody>
            <a:bodyPr anchor="t">
              <a:spAutoFit/>
            </a:bodyPr>
            <a:lstStyle/>
            <a:p>
              <a:pPr algn="l"/>
              <a:r>
                <a:rPr lang="zh-CN" altLang="en-US" sz="3000" b="1" dirty="0">
                  <a:solidFill>
                    <a:schemeClr val="tx1"/>
                  </a:solidFill>
                  <a:latin typeface="黑体" panose="02010609060101010101" pitchFamily="49" charset="-122"/>
                  <a:ea typeface="黑体" panose="02010609060101010101" pitchFamily="49" charset="-122"/>
                  <a:cs typeface="Times New Roman" panose="02020603050405020304" pitchFamily="18" charset="0"/>
                </a:rPr>
                <a:t>回归教材</a:t>
              </a:r>
              <a:endParaRPr lang="zh-CN" altLang="en-US" sz="3000" b="1" dirty="0">
                <a:solidFill>
                  <a:schemeClr val="tx1"/>
                </a:solidFill>
                <a:latin typeface="黑体" panose="02010609060101010101" pitchFamily="49" charset="-122"/>
                <a:ea typeface="黑体" panose="02010609060101010101" pitchFamily="49" charset="-122"/>
                <a:cs typeface="Times New Roman" panose="02020603050405020304" pitchFamily="18" charset="0"/>
              </a:endParaRPr>
            </a:p>
          </p:txBody>
        </p:sp>
      </p:grpSp>
      <p:sp>
        <p:nvSpPr>
          <p:cNvPr id="3" name="文本框 2"/>
          <p:cNvSpPr txBox="1"/>
          <p:nvPr/>
        </p:nvSpPr>
        <p:spPr>
          <a:xfrm>
            <a:off x="1058863" y="1969770"/>
            <a:ext cx="10075545" cy="3969385"/>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1. </a:t>
            </a:r>
            <a:r>
              <a:rPr lang="zh-CN"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ea typeface="宋体" panose="02010600030101010101" pitchFamily="2" charset="-122"/>
                <a:cs typeface="Times New Roman" panose="02020603050405020304" pitchFamily="18" charset="0"/>
              </a:rPr>
              <a:t>RJ</a:t>
            </a:r>
            <a:r>
              <a:rPr lang="zh-CN" sz="2400" b="0">
                <a:latin typeface="Times New Roman" panose="02020603050405020304" pitchFamily="18" charset="0"/>
                <a:ea typeface="宋体" panose="02010600030101010101" pitchFamily="2" charset="-122"/>
                <a:cs typeface="Times New Roman" panose="02020603050405020304" pitchFamily="18" charset="0"/>
              </a:rPr>
              <a:t>八上</a:t>
            </a:r>
            <a:r>
              <a:rPr lang="en-US" sz="2400" b="0">
                <a:latin typeface="Times New Roman" panose="02020603050405020304" pitchFamily="18" charset="0"/>
                <a:ea typeface="宋体" panose="02010600030101010101" pitchFamily="2" charset="-122"/>
                <a:cs typeface="Times New Roman" panose="02020603050405020304" pitchFamily="18" charset="0"/>
              </a:rPr>
              <a:t>P45</a:t>
            </a:r>
            <a:r>
              <a:rPr lang="zh-CN" sz="2400" b="0">
                <a:latin typeface="Times New Roman" panose="02020603050405020304" pitchFamily="18" charset="0"/>
                <a:ea typeface="宋体" panose="02010600030101010101" pitchFamily="2" charset="-122"/>
                <a:cs typeface="Times New Roman" panose="02020603050405020304" pitchFamily="18" charset="0"/>
              </a:rPr>
              <a:t>，动手动脑学物理改编)为使教室内的学生免受环境噪声的干扰，下列哪种方法是最合理的(       )</a:t>
            </a:r>
            <a:r>
              <a:rPr lang="en-US" sz="2400" b="0">
                <a:latin typeface="Times New Roman" panose="02020603050405020304" pitchFamily="18" charset="0"/>
                <a:ea typeface="宋体" panose="02010600030101010101" pitchFamily="2" charset="-122"/>
                <a:cs typeface="Times New Roman" panose="02020603050405020304" pitchFamily="18" charset="0"/>
              </a:rPr>
              <a:t>A. </a:t>
            </a:r>
            <a:r>
              <a:rPr lang="zh-CN" sz="2400" b="0">
                <a:latin typeface="Times New Roman" panose="02020603050405020304" pitchFamily="18" charset="0"/>
                <a:ea typeface="宋体" panose="02010600030101010101" pitchFamily="2" charset="-122"/>
                <a:cs typeface="Times New Roman" panose="02020603050405020304" pitchFamily="18" charset="0"/>
              </a:rPr>
              <a:t>老师讲话声音大一些                  </a:t>
            </a:r>
            <a:r>
              <a:rPr lang="en-US" sz="2400" b="0">
                <a:latin typeface="Times New Roman" panose="02020603050405020304" pitchFamily="18" charset="0"/>
                <a:ea typeface="宋体" panose="02010600030101010101" pitchFamily="2" charset="-122"/>
                <a:cs typeface="Times New Roman" panose="02020603050405020304" pitchFamily="18" charset="0"/>
              </a:rPr>
              <a:t>B. </a:t>
            </a:r>
            <a:r>
              <a:rPr lang="zh-CN" sz="2400" b="0">
                <a:latin typeface="Times New Roman" panose="02020603050405020304" pitchFamily="18" charset="0"/>
                <a:ea typeface="宋体" panose="02010600030101010101" pitchFamily="2" charset="-122"/>
                <a:cs typeface="Times New Roman" panose="02020603050405020304" pitchFamily="18" charset="0"/>
              </a:rPr>
              <a:t>每个学生都戴一个防噪声的耳罩</a:t>
            </a:r>
            <a:r>
              <a:rPr lang="en-US" sz="2400" b="0">
                <a:latin typeface="Times New Roman" panose="02020603050405020304" pitchFamily="18" charset="0"/>
                <a:ea typeface="宋体" panose="02010600030101010101" pitchFamily="2" charset="-122"/>
                <a:cs typeface="Times New Roman" panose="02020603050405020304" pitchFamily="18" charset="0"/>
              </a:rPr>
              <a:t>C. </a:t>
            </a:r>
            <a:r>
              <a:rPr lang="zh-CN" sz="2400" b="0">
                <a:latin typeface="Times New Roman" panose="02020603050405020304" pitchFamily="18" charset="0"/>
                <a:ea typeface="宋体" panose="02010600030101010101" pitchFamily="2" charset="-122"/>
                <a:cs typeface="Times New Roman" panose="02020603050405020304" pitchFamily="18" charset="0"/>
              </a:rPr>
              <a:t>教室内安装噪声监测装置          </a:t>
            </a:r>
            <a:r>
              <a:rPr lang="en-US" sz="2400" b="0">
                <a:latin typeface="Times New Roman" panose="02020603050405020304" pitchFamily="18" charset="0"/>
                <a:ea typeface="宋体" panose="02010600030101010101" pitchFamily="2" charset="-122"/>
                <a:cs typeface="Times New Roman" panose="02020603050405020304" pitchFamily="18" charset="0"/>
              </a:rPr>
              <a:t>D. </a:t>
            </a:r>
            <a:r>
              <a:rPr lang="zh-CN" sz="2400" b="0">
                <a:latin typeface="Times New Roman" panose="02020603050405020304" pitchFamily="18" charset="0"/>
                <a:ea typeface="宋体" panose="02010600030101010101" pitchFamily="2" charset="-122"/>
                <a:cs typeface="Times New Roman" panose="02020603050405020304" pitchFamily="18" charset="0"/>
              </a:rPr>
              <a:t>在教室周围植树</a:t>
            </a:r>
            <a:r>
              <a:rPr lang="en-US" sz="2400" b="0">
                <a:latin typeface="Times New Roman" panose="02020603050405020304" pitchFamily="18" charset="0"/>
                <a:ea typeface="宋体" panose="02010600030101010101" pitchFamily="2" charset="-122"/>
                <a:cs typeface="Times New Roman" panose="02020603050405020304" pitchFamily="18" charset="0"/>
              </a:rPr>
              <a:t>2. </a:t>
            </a:r>
            <a:r>
              <a:rPr lang="zh-CN"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ea typeface="宋体" panose="02010600030101010101" pitchFamily="2" charset="-122"/>
                <a:cs typeface="Times New Roman" panose="02020603050405020304" pitchFamily="18" charset="0"/>
              </a:rPr>
              <a:t>RJ</a:t>
            </a:r>
            <a:r>
              <a:rPr lang="zh-CN" sz="2400" b="0">
                <a:latin typeface="Times New Roman" panose="02020603050405020304" pitchFamily="18" charset="0"/>
                <a:ea typeface="宋体" panose="02010600030101010101" pitchFamily="2" charset="-122"/>
                <a:cs typeface="Times New Roman" panose="02020603050405020304" pitchFamily="18" charset="0"/>
              </a:rPr>
              <a:t>八上</a:t>
            </a:r>
            <a:r>
              <a:rPr lang="en-US" sz="2400" b="0">
                <a:latin typeface="Times New Roman" panose="02020603050405020304" pitchFamily="18" charset="0"/>
                <a:ea typeface="宋体" panose="02010600030101010101" pitchFamily="2" charset="-122"/>
                <a:cs typeface="Times New Roman" panose="02020603050405020304" pitchFamily="18" charset="0"/>
              </a:rPr>
              <a:t>P31</a:t>
            </a:r>
            <a:r>
              <a:rPr lang="zh-CN" sz="2400" b="0">
                <a:latin typeface="Times New Roman" panose="02020603050405020304" pitchFamily="18" charset="0"/>
                <a:ea typeface="宋体" panose="02010600030101010101" pitchFamily="2" charset="-122"/>
                <a:cs typeface="Times New Roman" panose="02020603050405020304" pitchFamily="18" charset="0"/>
              </a:rPr>
              <a:t>，动手动脑学物理改编)用手拨动绷紧的橡皮筋，我们听到了声音，同时观察到橡皮筋变</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胖</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变</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虚</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了，这是因为橡皮筋在</a:t>
            </a:r>
            <a:r>
              <a:rPr lang="en-US" altLang="zh-CN" sz="2400" b="0">
                <a:latin typeface="Times New Roman" panose="02020603050405020304" pitchFamily="18" charset="0"/>
                <a:ea typeface="宋体" panose="02010600030101010101" pitchFamily="2" charset="-122"/>
                <a:cs typeface="Times New Roman" panose="02020603050405020304" pitchFamily="18" charset="0"/>
              </a:rPr>
              <a:t>_______</a:t>
            </a:r>
            <a:r>
              <a:rPr lang="zh-CN" sz="2400" b="0">
                <a:latin typeface="Times New Roman" panose="02020603050405020304" pitchFamily="18" charset="0"/>
                <a:ea typeface="宋体" panose="02010600030101010101" pitchFamily="2" charset="-122"/>
                <a:cs typeface="Times New Roman" panose="02020603050405020304" pitchFamily="18" charset="0"/>
              </a:rPr>
              <a:t>，听到的声音是由</a:t>
            </a:r>
            <a:r>
              <a:rPr lang="en-US" altLang="zh-CN" sz="2400" b="0">
                <a:latin typeface="Times New Roman" panose="02020603050405020304" pitchFamily="18" charset="0"/>
                <a:ea typeface="宋体" panose="02010600030101010101" pitchFamily="2" charset="-122"/>
                <a:cs typeface="Times New Roman" panose="02020603050405020304" pitchFamily="18" charset="0"/>
              </a:rPr>
              <a:t>______</a:t>
            </a:r>
            <a:r>
              <a:rPr lang="zh-CN" sz="2400" b="0">
                <a:latin typeface="Times New Roman" panose="02020603050405020304" pitchFamily="18" charset="0"/>
                <a:ea typeface="宋体" panose="02010600030101010101" pitchFamily="2" charset="-122"/>
                <a:cs typeface="Times New Roman" panose="02020603050405020304" pitchFamily="18" charset="0"/>
              </a:rPr>
              <a:t>传到人耳的</a:t>
            </a:r>
            <a:r>
              <a:rPr lang="en-US" sz="2400" b="0">
                <a:latin typeface="Times New Roman" panose="02020603050405020304" pitchFamily="18" charset="0"/>
                <a:ea typeface="宋体" panose="02010600030101010101" pitchFamily="2" charset="-122"/>
                <a:cs typeface="Times New Roman" panose="02020603050405020304" pitchFamily="18" charset="0"/>
              </a:rPr>
              <a:t>.</a:t>
            </a:r>
            <a:endParaRPr lang="zh-CN" altLang="en-US">
              <a:latin typeface="Times New Roman" panose="02020603050405020304" pitchFamily="18" charset="0"/>
              <a:ea typeface="宋体" panose="02010600030101010101" pitchFamily="2" charset="-122"/>
              <a:cs typeface="Times New Roman" panose="02020603050405020304" pitchFamily="18" charset="0"/>
            </a:endParaRPr>
          </a:p>
        </p:txBody>
      </p:sp>
      <p:sp>
        <p:nvSpPr>
          <p:cNvPr id="4" name="文本框 3"/>
          <p:cNvSpPr txBox="1"/>
          <p:nvPr/>
        </p:nvSpPr>
        <p:spPr>
          <a:xfrm>
            <a:off x="5330508" y="2681605"/>
            <a:ext cx="68072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D</a:t>
            </a:r>
            <a:endParaRPr lang="zh-CN" altLang="en-US"/>
          </a:p>
        </p:txBody>
      </p:sp>
      <p:sp>
        <p:nvSpPr>
          <p:cNvPr id="5" name="文本框 4"/>
          <p:cNvSpPr txBox="1"/>
          <p:nvPr/>
        </p:nvSpPr>
        <p:spPr>
          <a:xfrm>
            <a:off x="9441498" y="4848225"/>
            <a:ext cx="84836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振动</a:t>
            </a:r>
            <a:endParaRPr lang="zh-CN" altLang="en-US"/>
          </a:p>
        </p:txBody>
      </p:sp>
      <p:sp>
        <p:nvSpPr>
          <p:cNvPr id="6" name="文本框 5"/>
          <p:cNvSpPr txBox="1"/>
          <p:nvPr/>
        </p:nvSpPr>
        <p:spPr>
          <a:xfrm>
            <a:off x="3099118" y="5380355"/>
            <a:ext cx="89725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空气</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170623" y="1624330"/>
            <a:ext cx="10029825" cy="3969385"/>
          </a:xfrm>
          <a:prstGeom prst="rect">
            <a:avLst/>
          </a:prstGeom>
          <a:noFill/>
        </p:spPr>
        <p:txBody>
          <a:bodyPr wrap="square" rtlCol="0" anchor="t">
            <a:spAutoFit/>
          </a:bodyPr>
          <a:p>
            <a:pPr>
              <a:lnSpc>
                <a:spcPct val="150000"/>
              </a:lnSpc>
            </a:pPr>
            <a:r>
              <a:rPr lang="en-US" sz="2400">
                <a:latin typeface="Times New Roman" panose="02020603050405020304" pitchFamily="18" charset="0"/>
                <a:cs typeface="Times New Roman" panose="02020603050405020304" pitchFamily="18" charset="0"/>
                <a:sym typeface="+mn-ea"/>
              </a:rPr>
              <a:t>3.在阅览室等场合常看到这样的警示牌：“请勿高声喧哗”，这里的“高声”指的是声音中的______ (选填“音调” “响度”或“音色”)，这是在________(选填“声源处”“传播途中”或“人耳处”)控制噪声的．</a:t>
            </a:r>
            <a:endParaRPr lang="en-US" sz="2400">
              <a:latin typeface="Times New Roman" panose="02020603050405020304" pitchFamily="18" charset="0"/>
              <a:cs typeface="Times New Roman" panose="02020603050405020304" pitchFamily="18" charset="0"/>
              <a:sym typeface="+mn-ea"/>
            </a:endParaRPr>
          </a:p>
          <a:p>
            <a:pPr>
              <a:lnSpc>
                <a:spcPct val="150000"/>
              </a:lnSpc>
            </a:pPr>
            <a:r>
              <a:rPr lang="en-US" sz="2400">
                <a:latin typeface="Times New Roman" panose="02020603050405020304" pitchFamily="18" charset="0"/>
                <a:cs typeface="Times New Roman" panose="02020603050405020304" pitchFamily="18" charset="0"/>
                <a:sym typeface="+mn-ea"/>
              </a:rPr>
              <a:t>4.</a:t>
            </a:r>
            <a:r>
              <a:rPr lang="zh-CN" sz="2400">
                <a:latin typeface="Times New Roman" panose="02020603050405020304" pitchFamily="18" charset="0"/>
                <a:cs typeface="Times New Roman" panose="02020603050405020304" pitchFamily="18" charset="0"/>
                <a:sym typeface="+mn-ea"/>
              </a:rPr>
              <a:t>(</a:t>
            </a:r>
            <a:r>
              <a:rPr lang="en-US" sz="2400">
                <a:latin typeface="Times New Roman" panose="02020603050405020304" pitchFamily="18" charset="0"/>
                <a:cs typeface="Times New Roman" panose="02020603050405020304" pitchFamily="18" charset="0"/>
                <a:sym typeface="+mn-ea"/>
              </a:rPr>
              <a:t>RJ</a:t>
            </a:r>
            <a:r>
              <a:rPr lang="zh-CN" sz="2400">
                <a:latin typeface="Times New Roman" panose="02020603050405020304" pitchFamily="18" charset="0"/>
                <a:cs typeface="Times New Roman" panose="02020603050405020304" pitchFamily="18" charset="0"/>
                <a:sym typeface="+mn-ea"/>
              </a:rPr>
              <a:t>八上</a:t>
            </a:r>
            <a:r>
              <a:rPr lang="en-US" sz="2400">
                <a:latin typeface="Times New Roman" panose="02020603050405020304" pitchFamily="18" charset="0"/>
                <a:cs typeface="Times New Roman" panose="02020603050405020304" pitchFamily="18" charset="0"/>
                <a:sym typeface="+mn-ea"/>
              </a:rPr>
              <a:t>P41</a:t>
            </a:r>
            <a:r>
              <a:rPr lang="zh-CN" sz="2400">
                <a:latin typeface="Times New Roman" panose="02020603050405020304" pitchFamily="18" charset="0"/>
                <a:cs typeface="Times New Roman" panose="02020603050405020304" pitchFamily="18" charset="0"/>
                <a:sym typeface="+mn-ea"/>
              </a:rPr>
              <a:t>，动手动脑学物理改编)用超声测位仪向海底垂直发射声波，经过</a:t>
            </a:r>
            <a:r>
              <a:rPr lang="en-US" sz="2400">
                <a:latin typeface="Times New Roman" panose="02020603050405020304" pitchFamily="18" charset="0"/>
                <a:cs typeface="Times New Roman" panose="02020603050405020304" pitchFamily="18" charset="0"/>
                <a:sym typeface="+mn-ea"/>
              </a:rPr>
              <a:t>4 s</a:t>
            </a:r>
            <a:r>
              <a:rPr lang="zh-CN" sz="2400">
                <a:latin typeface="Times New Roman" panose="02020603050405020304" pitchFamily="18" charset="0"/>
                <a:cs typeface="Times New Roman" panose="02020603050405020304" pitchFamily="18" charset="0"/>
                <a:sym typeface="+mn-ea"/>
              </a:rPr>
              <a:t>后收到回波</a:t>
            </a:r>
            <a:r>
              <a:rPr lang="en-US" sz="2400">
                <a:latin typeface="Times New Roman" panose="02020603050405020304" pitchFamily="18" charset="0"/>
                <a:cs typeface="Times New Roman" panose="02020603050405020304" pitchFamily="18" charset="0"/>
                <a:sym typeface="+mn-ea"/>
              </a:rPr>
              <a:t>.</a:t>
            </a:r>
            <a:r>
              <a:rPr lang="zh-CN" sz="2400">
                <a:latin typeface="Times New Roman" panose="02020603050405020304" pitchFamily="18" charset="0"/>
                <a:cs typeface="Times New Roman" panose="02020603050405020304" pitchFamily="18" charset="0"/>
                <a:sym typeface="+mn-ea"/>
              </a:rPr>
              <a:t>如果海水中声音的平均传播速度为</a:t>
            </a:r>
            <a:r>
              <a:rPr lang="en-US" sz="2400">
                <a:latin typeface="Times New Roman" panose="02020603050405020304" pitchFamily="18" charset="0"/>
                <a:cs typeface="Times New Roman" panose="02020603050405020304" pitchFamily="18" charset="0"/>
                <a:sym typeface="+mn-ea"/>
              </a:rPr>
              <a:t>1500 m/s</a:t>
            </a:r>
            <a:r>
              <a:rPr lang="zh-CN" sz="2400">
                <a:latin typeface="Times New Roman" panose="02020603050405020304" pitchFamily="18" charset="0"/>
                <a:cs typeface="Times New Roman" panose="02020603050405020304" pitchFamily="18" charset="0"/>
                <a:sym typeface="+mn-ea"/>
              </a:rPr>
              <a:t>，此处海水深为</a:t>
            </a:r>
            <a:r>
              <a:rPr lang="en-US" altLang="zh-CN" sz="2400">
                <a:latin typeface="Times New Roman" panose="02020603050405020304" pitchFamily="18" charset="0"/>
                <a:cs typeface="Times New Roman" panose="02020603050405020304" pitchFamily="18" charset="0"/>
                <a:sym typeface="+mn-ea"/>
              </a:rPr>
              <a:t>_________</a:t>
            </a:r>
            <a:r>
              <a:rPr lang="en-US" sz="2400">
                <a:latin typeface="Times New Roman" panose="02020603050405020304" pitchFamily="18" charset="0"/>
                <a:cs typeface="Times New Roman" panose="02020603050405020304" pitchFamily="18" charset="0"/>
                <a:sym typeface="+mn-ea"/>
              </a:rPr>
              <a:t>m</a:t>
            </a:r>
            <a:r>
              <a:rPr lang="zh-CN" sz="2400">
                <a:latin typeface="Times New Roman" panose="02020603050405020304" pitchFamily="18" charset="0"/>
                <a:cs typeface="Times New Roman" panose="02020603050405020304" pitchFamily="18" charset="0"/>
                <a:sym typeface="+mn-ea"/>
              </a:rPr>
              <a:t>；这种利用超声波测距的方法</a:t>
            </a:r>
            <a:r>
              <a:rPr lang="en-US" altLang="zh-CN" sz="2400">
                <a:latin typeface="Times New Roman" panose="02020603050405020304" pitchFamily="18" charset="0"/>
                <a:cs typeface="Times New Roman" panose="02020603050405020304" pitchFamily="18" charset="0"/>
                <a:sym typeface="+mn-ea"/>
              </a:rPr>
              <a:t>_________</a:t>
            </a:r>
            <a:r>
              <a:rPr lang="zh-CN" sz="2400">
                <a:latin typeface="Times New Roman" panose="02020603050405020304" pitchFamily="18" charset="0"/>
                <a:cs typeface="Times New Roman" panose="02020603050405020304" pitchFamily="18" charset="0"/>
                <a:sym typeface="+mn-ea"/>
              </a:rPr>
              <a:t>(选填</a:t>
            </a:r>
            <a:r>
              <a:rPr lang="en-US" sz="2400">
                <a:latin typeface="Times New Roman" panose="02020603050405020304" pitchFamily="18" charset="0"/>
                <a:cs typeface="Times New Roman" panose="02020603050405020304" pitchFamily="18" charset="0"/>
                <a:sym typeface="+mn-ea"/>
              </a:rPr>
              <a:t>“</a:t>
            </a:r>
            <a:r>
              <a:rPr lang="zh-CN" sz="2400">
                <a:latin typeface="Times New Roman" panose="02020603050405020304" pitchFamily="18" charset="0"/>
                <a:cs typeface="Times New Roman" panose="02020603050405020304" pitchFamily="18" charset="0"/>
                <a:sym typeface="+mn-ea"/>
              </a:rPr>
              <a:t>能</a:t>
            </a:r>
            <a:r>
              <a:rPr lang="en-US" sz="2400">
                <a:latin typeface="Times New Roman" panose="02020603050405020304" pitchFamily="18" charset="0"/>
                <a:cs typeface="Times New Roman" panose="02020603050405020304" pitchFamily="18" charset="0"/>
                <a:sym typeface="+mn-ea"/>
              </a:rPr>
              <a:t>”</a:t>
            </a:r>
            <a:r>
              <a:rPr lang="zh-CN" sz="2400">
                <a:latin typeface="Times New Roman" panose="02020603050405020304" pitchFamily="18" charset="0"/>
                <a:cs typeface="Times New Roman" panose="02020603050405020304" pitchFamily="18" charset="0"/>
                <a:sym typeface="+mn-ea"/>
              </a:rPr>
              <a:t>或</a:t>
            </a:r>
            <a:r>
              <a:rPr lang="en-US" sz="2400">
                <a:latin typeface="Times New Roman" panose="02020603050405020304" pitchFamily="18" charset="0"/>
                <a:cs typeface="Times New Roman" panose="02020603050405020304" pitchFamily="18" charset="0"/>
                <a:sym typeface="+mn-ea"/>
              </a:rPr>
              <a:t>“</a:t>
            </a:r>
            <a:r>
              <a:rPr lang="zh-CN" sz="2400">
                <a:latin typeface="Times New Roman" panose="02020603050405020304" pitchFamily="18" charset="0"/>
                <a:cs typeface="Times New Roman" panose="02020603050405020304" pitchFamily="18" charset="0"/>
                <a:sym typeface="+mn-ea"/>
              </a:rPr>
              <a:t>不能</a:t>
            </a:r>
            <a:r>
              <a:rPr lang="en-US" sz="2400">
                <a:latin typeface="Times New Roman" panose="02020603050405020304" pitchFamily="18" charset="0"/>
                <a:cs typeface="Times New Roman" panose="02020603050405020304" pitchFamily="18" charset="0"/>
                <a:sym typeface="+mn-ea"/>
              </a:rPr>
              <a:t>”</a:t>
            </a:r>
            <a:r>
              <a:rPr lang="zh-CN" sz="2400">
                <a:latin typeface="Times New Roman" panose="02020603050405020304" pitchFamily="18" charset="0"/>
                <a:cs typeface="Times New Roman" panose="02020603050405020304" pitchFamily="18" charset="0"/>
                <a:sym typeface="+mn-ea"/>
              </a:rPr>
              <a:t>)测量月球到地球的距离</a:t>
            </a:r>
            <a:r>
              <a:rPr lang="en-US" sz="2400">
                <a:latin typeface="Times New Roman" panose="02020603050405020304" pitchFamily="18" charset="0"/>
                <a:cs typeface="Times New Roman" panose="02020603050405020304" pitchFamily="18" charset="0"/>
                <a:sym typeface="+mn-ea"/>
              </a:rPr>
              <a:t>.</a:t>
            </a:r>
            <a:endParaRPr lang="zh-CN" altLang="en-US" sz="2400">
              <a:latin typeface="Times New Roman" panose="02020603050405020304" pitchFamily="18" charset="0"/>
              <a:cs typeface="Times New Roman" panose="02020603050405020304" pitchFamily="18" charset="0"/>
            </a:endParaRPr>
          </a:p>
        </p:txBody>
      </p:sp>
      <p:sp>
        <p:nvSpPr>
          <p:cNvPr id="100" name="文本框 99"/>
          <p:cNvSpPr txBox="1"/>
          <p:nvPr/>
        </p:nvSpPr>
        <p:spPr>
          <a:xfrm>
            <a:off x="3439478" y="2306320"/>
            <a:ext cx="89598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响度</a:t>
            </a:r>
            <a:endParaRPr lang="zh-CN" altLang="en-US"/>
          </a:p>
        </p:txBody>
      </p:sp>
      <p:sp>
        <p:nvSpPr>
          <p:cNvPr id="4" name="文本框 3"/>
          <p:cNvSpPr txBox="1"/>
          <p:nvPr/>
        </p:nvSpPr>
        <p:spPr>
          <a:xfrm>
            <a:off x="9496108" y="2270760"/>
            <a:ext cx="123253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声源处</a:t>
            </a:r>
            <a:endParaRPr lang="zh-CN" altLang="en-US"/>
          </a:p>
        </p:txBody>
      </p:sp>
      <p:sp>
        <p:nvSpPr>
          <p:cNvPr id="5" name="文本框 4"/>
          <p:cNvSpPr txBox="1"/>
          <p:nvPr/>
        </p:nvSpPr>
        <p:spPr>
          <a:xfrm>
            <a:off x="2065338" y="4493895"/>
            <a:ext cx="99314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3 000</a:t>
            </a:r>
            <a:endParaRPr lang="zh-CN" altLang="en-US"/>
          </a:p>
        </p:txBody>
      </p:sp>
      <p:sp>
        <p:nvSpPr>
          <p:cNvPr id="6" name="文本框 5"/>
          <p:cNvSpPr txBox="1"/>
          <p:nvPr/>
        </p:nvSpPr>
        <p:spPr>
          <a:xfrm>
            <a:off x="7763193" y="4493895"/>
            <a:ext cx="101536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不能</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4" grpId="0"/>
      <p:bldP spid="5" grpId="0"/>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89953" y="839470"/>
            <a:ext cx="10416540" cy="2306955"/>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cs typeface="Times New Roman" panose="02020603050405020304" pitchFamily="18" charset="0"/>
              </a:rPr>
              <a:t>5. </a:t>
            </a:r>
            <a:r>
              <a:rPr lang="zh-CN" sz="2400" b="0">
                <a:latin typeface="Times New Roman" panose="02020603050405020304" pitchFamily="18" charset="0"/>
                <a:cs typeface="Times New Roman" panose="02020603050405020304" pitchFamily="18" charset="0"/>
              </a:rPr>
              <a:t>(</a:t>
            </a:r>
            <a:r>
              <a:rPr lang="en-US" sz="2400" b="0">
                <a:latin typeface="Times New Roman" panose="02020603050405020304" pitchFamily="18" charset="0"/>
                <a:cs typeface="Times New Roman" panose="02020603050405020304" pitchFamily="18" charset="0"/>
              </a:rPr>
              <a:t>RJ</a:t>
            </a:r>
            <a:r>
              <a:rPr lang="zh-CN" sz="2400" b="0">
                <a:latin typeface="Times New Roman" panose="02020603050405020304" pitchFamily="18" charset="0"/>
                <a:cs typeface="Times New Roman" panose="02020603050405020304" pitchFamily="18" charset="0"/>
              </a:rPr>
              <a:t>八上</a:t>
            </a:r>
            <a:r>
              <a:rPr lang="en-US" sz="2400" b="0">
                <a:latin typeface="Times New Roman" panose="02020603050405020304" pitchFamily="18" charset="0"/>
                <a:cs typeface="Times New Roman" panose="02020603050405020304" pitchFamily="18" charset="0"/>
              </a:rPr>
              <a:t>P28</a:t>
            </a:r>
            <a:r>
              <a:rPr lang="zh-CN" sz="2400" b="0">
                <a:latin typeface="Times New Roman" panose="02020603050405020304" pitchFamily="18" charset="0"/>
                <a:cs typeface="Times New Roman" panose="02020603050405020304" pitchFamily="18" charset="0"/>
              </a:rPr>
              <a:t>，演示实验改编)如图所示，把正在响铃的闹钟放在玻璃罩内，逐渐抽出其中的空气，声音会随之减小，直至消失，这说明声音</a:t>
            </a:r>
            <a:r>
              <a:rPr lang="en-US" altLang="zh-CN" sz="2400" b="0">
                <a:latin typeface="Times New Roman" panose="02020603050405020304" pitchFamily="18" charset="0"/>
                <a:cs typeface="Times New Roman" panose="02020603050405020304" pitchFamily="18" charset="0"/>
              </a:rPr>
              <a:t>_______</a:t>
            </a:r>
            <a:r>
              <a:rPr lang="zh-CN" sz="2400" b="0">
                <a:latin typeface="Times New Roman" panose="02020603050405020304" pitchFamily="18" charset="0"/>
                <a:cs typeface="Times New Roman" panose="02020603050405020304" pitchFamily="18" charset="0"/>
              </a:rPr>
              <a:t>(选填</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能</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或</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不能</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)在真空中传播；但是却能看到闹钟的秒针在不停地转动，这说明光</a:t>
            </a:r>
            <a:r>
              <a:rPr lang="en-US" altLang="zh-CN" sz="2400" b="0">
                <a:latin typeface="Times New Roman" panose="02020603050405020304" pitchFamily="18" charset="0"/>
                <a:cs typeface="Times New Roman" panose="02020603050405020304" pitchFamily="18" charset="0"/>
              </a:rPr>
              <a:t>_______</a:t>
            </a:r>
            <a:r>
              <a:rPr lang="zh-CN" sz="2400" b="0">
                <a:latin typeface="Times New Roman" panose="02020603050405020304" pitchFamily="18" charset="0"/>
                <a:cs typeface="Times New Roman" panose="02020603050405020304" pitchFamily="18" charset="0"/>
              </a:rPr>
              <a:t>(选填</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能</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或</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不能</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)在真空中传播</a:t>
            </a:r>
            <a:r>
              <a:rPr lang="en-US" sz="2400" b="0">
                <a:latin typeface="Times New Roman" panose="02020603050405020304" pitchFamily="18" charset="0"/>
                <a:cs typeface="Times New Roman" panose="02020603050405020304" pitchFamily="18" charset="0"/>
              </a:rPr>
              <a:t>.</a:t>
            </a:r>
            <a:endParaRPr lang="zh-CN" altLang="en-US">
              <a:latin typeface="Times New Roman" panose="02020603050405020304" pitchFamily="18" charset="0"/>
              <a:cs typeface="Times New Roman" panose="02020603050405020304" pitchFamily="18" charset="0"/>
            </a:endParaRPr>
          </a:p>
        </p:txBody>
      </p:sp>
      <p:sp>
        <p:nvSpPr>
          <p:cNvPr id="11" name="文本框 10"/>
          <p:cNvSpPr txBox="1"/>
          <p:nvPr/>
        </p:nvSpPr>
        <p:spPr>
          <a:xfrm>
            <a:off x="5853748" y="5920105"/>
            <a:ext cx="1111250" cy="368300"/>
          </a:xfrm>
          <a:prstGeom prst="rect">
            <a:avLst/>
          </a:prstGeom>
          <a:noFill/>
          <a:ln w="9525">
            <a:noFill/>
          </a:ln>
        </p:spPr>
        <p:txBody>
          <a:bodyPr wrap="square">
            <a:spAutoFit/>
          </a:bodyPr>
          <a:p>
            <a:pPr indent="0" algn="ctr"/>
            <a:r>
              <a:rPr lang="zh-CN" b="0">
                <a:cs typeface="楷体_GB2312" charset="0"/>
              </a:rPr>
              <a:t>第</a:t>
            </a:r>
            <a:r>
              <a:rPr lang="en-US" b="0">
                <a:latin typeface="Times New Roman" panose="02020603050405020304" pitchFamily="18" charset="0"/>
                <a:ea typeface="Times New Roman" panose="02020603050405020304" pitchFamily="18" charset="0"/>
                <a:cs typeface="楷体_GB2312" charset="0"/>
              </a:rPr>
              <a:t>5</a:t>
            </a:r>
            <a:r>
              <a:rPr lang="zh-CN" b="0">
                <a:cs typeface="楷体_GB2312" charset="0"/>
              </a:rPr>
              <a:t>题图</a:t>
            </a:r>
            <a:endParaRPr lang="zh-CN" altLang="en-US">
              <a:cs typeface="Times New Roman" panose="02020603050405020304" pitchFamily="18" charset="0"/>
            </a:endParaRPr>
          </a:p>
        </p:txBody>
      </p:sp>
      <p:sp>
        <p:nvSpPr>
          <p:cNvPr id="3" name="文本框 2"/>
          <p:cNvSpPr txBox="1"/>
          <p:nvPr/>
        </p:nvSpPr>
        <p:spPr>
          <a:xfrm>
            <a:off x="9716453" y="1503045"/>
            <a:ext cx="94424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不能</a:t>
            </a:r>
            <a:endParaRPr lang="zh-CN" altLang="en-US"/>
          </a:p>
        </p:txBody>
      </p:sp>
      <p:sp>
        <p:nvSpPr>
          <p:cNvPr id="4" name="文本框 3"/>
          <p:cNvSpPr txBox="1"/>
          <p:nvPr/>
        </p:nvSpPr>
        <p:spPr>
          <a:xfrm>
            <a:off x="2144713" y="2608580"/>
            <a:ext cx="65595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能</a:t>
            </a:r>
            <a:endParaRPr lang="zh-CN" altLang="en-US"/>
          </a:p>
        </p:txBody>
      </p:sp>
      <p:pic>
        <p:nvPicPr>
          <p:cNvPr id="2" name="图片 -2147482617"/>
          <p:cNvPicPr>
            <a:picLocks noChangeAspect="1"/>
          </p:cNvPicPr>
          <p:nvPr/>
        </p:nvPicPr>
        <p:blipFill>
          <a:blip r:embed="rId1"/>
          <a:stretch>
            <a:fillRect/>
          </a:stretch>
        </p:blipFill>
        <p:spPr>
          <a:xfrm>
            <a:off x="5482908" y="3168015"/>
            <a:ext cx="1996440" cy="2515235"/>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236028" y="1428115"/>
            <a:ext cx="9631680" cy="1198880"/>
          </a:xfrm>
          <a:prstGeom prst="rect">
            <a:avLst/>
          </a:prstGeom>
          <a:noFill/>
        </p:spPr>
        <p:txBody>
          <a:bodyPr wrap="square" rtlCol="0" anchor="t">
            <a:spAutoFit/>
          </a:bodyPr>
          <a:p>
            <a:pPr fontAlgn="auto">
              <a:lnSpc>
                <a:spcPct val="150000"/>
              </a:lnSpc>
            </a:pPr>
            <a:r>
              <a:rPr lang="en-US" altLang="zh-CN" sz="2400">
                <a:latin typeface="Times New Roman" panose="02020603050405020304" pitchFamily="18" charset="0"/>
                <a:cs typeface="Times New Roman" panose="02020603050405020304" pitchFamily="18" charset="0"/>
              </a:rPr>
              <a:t>6</a:t>
            </a:r>
            <a:r>
              <a:rPr lang="zh-CN" altLang="en-US" sz="2400">
                <a:latin typeface="Times New Roman" panose="02020603050405020304" pitchFamily="18" charset="0"/>
                <a:cs typeface="Times New Roman" panose="02020603050405020304" pitchFamily="18" charset="0"/>
              </a:rPr>
              <a:t>．如图所示，</a:t>
            </a:r>
            <a:r>
              <a:rPr lang="en-US" altLang="zh-CN" sz="2400">
                <a:latin typeface="Times New Roman" panose="02020603050405020304" pitchFamily="18" charset="0"/>
                <a:cs typeface="Times New Roman" panose="02020603050405020304" pitchFamily="18" charset="0"/>
              </a:rPr>
              <a:t>B</a:t>
            </a:r>
            <a:r>
              <a:rPr lang="zh-CN" altLang="en-US" sz="2400">
                <a:latin typeface="Times New Roman" panose="02020603050405020304" pitchFamily="18" charset="0"/>
                <a:cs typeface="Times New Roman" panose="02020603050405020304" pitchFamily="18" charset="0"/>
              </a:rPr>
              <a:t>超是利用 </a:t>
            </a:r>
            <a:r>
              <a:rPr lang="en-US" altLang="zh-CN" sz="2400">
                <a:latin typeface="Times New Roman" panose="02020603050405020304" pitchFamily="18" charset="0"/>
                <a:cs typeface="Times New Roman" panose="02020603050405020304" pitchFamily="18" charset="0"/>
              </a:rPr>
              <a:t>__________(</a:t>
            </a:r>
            <a:r>
              <a:rPr lang="zh-CN" altLang="en-US" sz="2400">
                <a:latin typeface="Times New Roman" panose="02020603050405020304" pitchFamily="18" charset="0"/>
                <a:cs typeface="Times New Roman" panose="02020603050405020304" pitchFamily="18" charset="0"/>
              </a:rPr>
              <a:t>选填“超声波”或“次声波”)来查看胎儿的发育情况，这是利用了声音能够传递 </a:t>
            </a:r>
            <a:r>
              <a:rPr lang="en-US" altLang="zh-CN" sz="2400">
                <a:latin typeface="Times New Roman" panose="02020603050405020304" pitchFamily="18" charset="0"/>
                <a:cs typeface="Times New Roman" panose="02020603050405020304" pitchFamily="18" charset="0"/>
              </a:rPr>
              <a:t>_______</a:t>
            </a:r>
            <a:r>
              <a:rPr lang="zh-CN" altLang="en-US" sz="2400">
                <a:latin typeface="Times New Roman" panose="02020603050405020304" pitchFamily="18" charset="0"/>
                <a:cs typeface="Times New Roman" panose="02020603050405020304" pitchFamily="18" charset="0"/>
              </a:rPr>
              <a:t>．</a:t>
            </a:r>
            <a:endParaRPr lang="zh-CN" altLang="en-US" sz="2400">
              <a:latin typeface="Times New Roman" panose="02020603050405020304" pitchFamily="18" charset="0"/>
              <a:cs typeface="Times New Roman" panose="02020603050405020304" pitchFamily="18" charset="0"/>
            </a:endParaRPr>
          </a:p>
        </p:txBody>
      </p:sp>
      <p:sp>
        <p:nvSpPr>
          <p:cNvPr id="5" name="文本框 4"/>
          <p:cNvSpPr txBox="1"/>
          <p:nvPr/>
        </p:nvSpPr>
        <p:spPr>
          <a:xfrm>
            <a:off x="5941378" y="5640705"/>
            <a:ext cx="1111250" cy="368300"/>
          </a:xfrm>
          <a:prstGeom prst="rect">
            <a:avLst/>
          </a:prstGeom>
          <a:noFill/>
          <a:ln w="9525">
            <a:noFill/>
          </a:ln>
        </p:spPr>
        <p:txBody>
          <a:bodyPr wrap="square">
            <a:spAutoFit/>
          </a:bodyPr>
          <a:p>
            <a:pPr indent="0" algn="ctr"/>
            <a:r>
              <a:rPr lang="zh-CN" b="0">
                <a:cs typeface="楷体_GB2312" charset="0"/>
              </a:rPr>
              <a:t>第</a:t>
            </a:r>
            <a:r>
              <a:rPr lang="en-US" b="0">
                <a:latin typeface="Times New Roman" panose="02020603050405020304" pitchFamily="18" charset="0"/>
                <a:ea typeface="Times New Roman" panose="02020603050405020304" pitchFamily="18" charset="0"/>
                <a:cs typeface="楷体_GB2312" charset="0"/>
              </a:rPr>
              <a:t>6</a:t>
            </a:r>
            <a:r>
              <a:rPr lang="zh-CN" b="0">
                <a:cs typeface="楷体_GB2312" charset="0"/>
              </a:rPr>
              <a:t>题图</a:t>
            </a:r>
            <a:endParaRPr lang="zh-CN" altLang="en-US">
              <a:cs typeface="Times New Roman" panose="02020603050405020304" pitchFamily="18" charset="0"/>
            </a:endParaRPr>
          </a:p>
        </p:txBody>
      </p:sp>
      <p:sp>
        <p:nvSpPr>
          <p:cNvPr id="100" name="文本框 99"/>
          <p:cNvSpPr txBox="1"/>
          <p:nvPr/>
        </p:nvSpPr>
        <p:spPr>
          <a:xfrm>
            <a:off x="5005388" y="1499870"/>
            <a:ext cx="118618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超声波</a:t>
            </a:r>
            <a:endParaRPr lang="zh-CN" altLang="en-US"/>
          </a:p>
        </p:txBody>
      </p:sp>
      <p:sp>
        <p:nvSpPr>
          <p:cNvPr id="6" name="文本框 5"/>
          <p:cNvSpPr txBox="1"/>
          <p:nvPr/>
        </p:nvSpPr>
        <p:spPr>
          <a:xfrm>
            <a:off x="8248968" y="2074545"/>
            <a:ext cx="94488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信息</a:t>
            </a:r>
            <a:endParaRPr lang="zh-CN" altLang="en-US"/>
          </a:p>
        </p:txBody>
      </p:sp>
      <p:pic>
        <p:nvPicPr>
          <p:cNvPr id="3" name="图片 -2147482616"/>
          <p:cNvPicPr>
            <a:picLocks noChangeAspect="1"/>
          </p:cNvPicPr>
          <p:nvPr/>
        </p:nvPicPr>
        <p:blipFill>
          <a:blip r:embed="rId1"/>
          <a:stretch>
            <a:fillRect/>
          </a:stretch>
        </p:blipFill>
        <p:spPr>
          <a:xfrm>
            <a:off x="4705668" y="2850515"/>
            <a:ext cx="3317875" cy="255524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05828" y="1056005"/>
            <a:ext cx="10315575" cy="2306955"/>
          </a:xfrm>
          <a:prstGeom prst="rect">
            <a:avLst/>
          </a:prstGeom>
          <a:noFill/>
        </p:spPr>
        <p:txBody>
          <a:bodyPr wrap="square" rtlCol="0" anchor="t">
            <a:spAutoFit/>
          </a:bodyPr>
          <a:p>
            <a:pPr fontAlgn="auto">
              <a:lnSpc>
                <a:spcPct val="150000"/>
              </a:lnSpc>
            </a:pPr>
            <a:r>
              <a:rPr lang="zh-CN" altLang="en-US" sz="2400">
                <a:latin typeface="Times New Roman" panose="02020603050405020304" pitchFamily="18" charset="0"/>
                <a:cs typeface="Times New Roman" panose="02020603050405020304" pitchFamily="18" charset="0"/>
                <a:sym typeface="+mn-ea"/>
              </a:rPr>
              <a:t> </a:t>
            </a:r>
            <a:r>
              <a:rPr lang="en-US" altLang="zh-CN" sz="2400">
                <a:latin typeface="Times New Roman" panose="02020603050405020304" pitchFamily="18" charset="0"/>
                <a:cs typeface="Times New Roman" panose="02020603050405020304" pitchFamily="18" charset="0"/>
                <a:sym typeface="+mn-ea"/>
              </a:rPr>
              <a:t>7.</a:t>
            </a:r>
            <a:r>
              <a:rPr lang="zh-CN" altLang="en-US" sz="2400">
                <a:latin typeface="Times New Roman" panose="02020603050405020304" pitchFamily="18" charset="0"/>
                <a:cs typeface="Times New Roman" panose="02020603050405020304" pitchFamily="18" charset="0"/>
                <a:sym typeface="+mn-ea"/>
              </a:rPr>
              <a:t>如图是两位女生在表演“古筝二人奏”的情景，悦耳动听的古筝声是由古筝琴弦的</a:t>
            </a:r>
            <a:r>
              <a:rPr lang="en-US" altLang="zh-CN" sz="2400">
                <a:latin typeface="Times New Roman" panose="02020603050405020304" pitchFamily="18" charset="0"/>
                <a:cs typeface="Times New Roman" panose="02020603050405020304" pitchFamily="18" charset="0"/>
                <a:sym typeface="+mn-ea"/>
              </a:rPr>
              <a:t>________</a:t>
            </a:r>
            <a:r>
              <a:rPr lang="zh-CN" altLang="en-US" sz="2400">
                <a:latin typeface="Times New Roman" panose="02020603050405020304" pitchFamily="18" charset="0"/>
                <a:cs typeface="Times New Roman" panose="02020603050405020304" pitchFamily="18" charset="0"/>
                <a:sym typeface="+mn-ea"/>
              </a:rPr>
              <a:t>产生的；琴声是通过</a:t>
            </a:r>
            <a:r>
              <a:rPr lang="en-US" altLang="zh-CN" sz="2400">
                <a:latin typeface="Times New Roman" panose="02020603050405020304" pitchFamily="18" charset="0"/>
                <a:cs typeface="Times New Roman" panose="02020603050405020304" pitchFamily="18" charset="0"/>
                <a:sym typeface="+mn-ea"/>
              </a:rPr>
              <a:t>_______</a:t>
            </a:r>
            <a:r>
              <a:rPr lang="zh-CN" altLang="en-US" sz="2400">
                <a:latin typeface="Times New Roman" panose="02020603050405020304" pitchFamily="18" charset="0"/>
                <a:cs typeface="Times New Roman" panose="02020603050405020304" pitchFamily="18" charset="0"/>
                <a:sym typeface="+mn-ea"/>
              </a:rPr>
              <a:t>传播到听众耳中的；演奏者用力拨动琴弦时，是为了改变声音的</a:t>
            </a:r>
            <a:r>
              <a:rPr lang="en-US" altLang="zh-CN" sz="2400">
                <a:latin typeface="Times New Roman" panose="02020603050405020304" pitchFamily="18" charset="0"/>
                <a:cs typeface="Times New Roman" panose="02020603050405020304" pitchFamily="18" charset="0"/>
                <a:sym typeface="+mn-ea"/>
              </a:rPr>
              <a:t>_______(</a:t>
            </a:r>
            <a:r>
              <a:rPr lang="zh-CN" altLang="en-US" sz="2400">
                <a:latin typeface="Times New Roman" panose="02020603050405020304" pitchFamily="18" charset="0"/>
                <a:cs typeface="Times New Roman" panose="02020603050405020304" pitchFamily="18" charset="0"/>
                <a:sym typeface="+mn-ea"/>
              </a:rPr>
              <a:t>选填“音调”“响度”或“音色”)．</a:t>
            </a:r>
            <a:endParaRPr lang="zh-CN" altLang="en-US" sz="2400">
              <a:latin typeface="Times New Roman" panose="02020603050405020304" pitchFamily="18" charset="0"/>
              <a:cs typeface="Times New Roman" panose="02020603050405020304" pitchFamily="18" charset="0"/>
              <a:sym typeface="+mn-ea"/>
            </a:endParaRPr>
          </a:p>
        </p:txBody>
      </p:sp>
      <p:sp>
        <p:nvSpPr>
          <p:cNvPr id="11" name="文本框 10"/>
          <p:cNvSpPr txBox="1"/>
          <p:nvPr/>
        </p:nvSpPr>
        <p:spPr>
          <a:xfrm>
            <a:off x="6286818" y="5715000"/>
            <a:ext cx="1111250" cy="368300"/>
          </a:xfrm>
          <a:prstGeom prst="rect">
            <a:avLst/>
          </a:prstGeom>
          <a:noFill/>
          <a:ln w="9525">
            <a:noFill/>
          </a:ln>
        </p:spPr>
        <p:txBody>
          <a:bodyPr wrap="square">
            <a:spAutoFit/>
          </a:bodyPr>
          <a:p>
            <a:pPr indent="0" algn="ctr"/>
            <a:r>
              <a:rPr lang="zh-CN" b="0">
                <a:cs typeface="楷体_GB2312" charset="0"/>
              </a:rPr>
              <a:t>第</a:t>
            </a:r>
            <a:r>
              <a:rPr lang="en-US" b="0">
                <a:latin typeface="Times New Roman" panose="02020603050405020304" pitchFamily="18" charset="0"/>
                <a:ea typeface="Times New Roman" panose="02020603050405020304" pitchFamily="18" charset="0"/>
                <a:cs typeface="楷体_GB2312" charset="0"/>
              </a:rPr>
              <a:t>7</a:t>
            </a:r>
            <a:r>
              <a:rPr lang="zh-CN" b="0">
                <a:cs typeface="楷体_GB2312" charset="0"/>
              </a:rPr>
              <a:t>题图</a:t>
            </a:r>
            <a:endParaRPr lang="zh-CN" altLang="en-US">
              <a:cs typeface="Times New Roman" panose="02020603050405020304" pitchFamily="18" charset="0"/>
            </a:endParaRPr>
          </a:p>
        </p:txBody>
      </p:sp>
      <p:sp>
        <p:nvSpPr>
          <p:cNvPr id="100" name="文本框 99"/>
          <p:cNvSpPr txBox="1"/>
          <p:nvPr/>
        </p:nvSpPr>
        <p:spPr>
          <a:xfrm>
            <a:off x="2395538" y="1753235"/>
            <a:ext cx="89725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振动</a:t>
            </a:r>
            <a:endParaRPr lang="zh-CN" altLang="en-US"/>
          </a:p>
        </p:txBody>
      </p:sp>
      <p:sp>
        <p:nvSpPr>
          <p:cNvPr id="6" name="文本框 5"/>
          <p:cNvSpPr txBox="1"/>
          <p:nvPr/>
        </p:nvSpPr>
        <p:spPr>
          <a:xfrm>
            <a:off x="6389053" y="1753235"/>
            <a:ext cx="107315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空气</a:t>
            </a:r>
            <a:endParaRPr lang="zh-CN" altLang="en-US"/>
          </a:p>
        </p:txBody>
      </p:sp>
      <p:sp>
        <p:nvSpPr>
          <p:cNvPr id="7" name="文本框 6"/>
          <p:cNvSpPr txBox="1"/>
          <p:nvPr/>
        </p:nvSpPr>
        <p:spPr>
          <a:xfrm>
            <a:off x="6042978" y="2285365"/>
            <a:ext cx="95250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响度</a:t>
            </a:r>
            <a:endParaRPr lang="zh-CN" altLang="en-US"/>
          </a:p>
        </p:txBody>
      </p:sp>
      <p:pic>
        <p:nvPicPr>
          <p:cNvPr id="3" name="图片 -2147482615"/>
          <p:cNvPicPr>
            <a:picLocks noChangeAspect="1"/>
          </p:cNvPicPr>
          <p:nvPr/>
        </p:nvPicPr>
        <p:blipFill>
          <a:blip r:embed="rId1"/>
          <a:stretch>
            <a:fillRect/>
          </a:stretch>
        </p:blipFill>
        <p:spPr>
          <a:xfrm>
            <a:off x="4394518" y="3014345"/>
            <a:ext cx="3668395" cy="250825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6" grpId="0"/>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 name="MainIdea"/>
          <p:cNvSpPr/>
          <p:nvPr/>
        </p:nvSpPr>
        <p:spPr>
          <a:xfrm>
            <a:off x="5371783" y="3222625"/>
            <a:ext cx="1438910" cy="1041400"/>
          </a:xfrm>
          <a:custGeom>
            <a:avLst/>
            <a:gdLst>
              <a:gd name="rtl" fmla="*/ 192128 w 964896"/>
              <a:gd name="rtt" fmla="*/ 132240 h 456000"/>
              <a:gd name="rtr" fmla="*/ 769728 w 964896"/>
              <a:gd name="rtb" fmla="*/ 337440 h 456000"/>
            </a:gdLst>
            <a:ahLst/>
            <a:cxnLst/>
            <a:rect l="rtl" t="rtt" r="rtr" b="rtb"/>
            <a:pathLst>
              <a:path w="964896" h="456000">
                <a:moveTo>
                  <a:pt x="228000" y="0"/>
                </a:moveTo>
                <a:lnTo>
                  <a:pt x="736896" y="0"/>
                </a:lnTo>
                <a:cubicBezTo>
                  <a:pt x="862820" y="0"/>
                  <a:pt x="964896" y="102076"/>
                  <a:pt x="964896" y="228000"/>
                </a:cubicBezTo>
                <a:cubicBezTo>
                  <a:pt x="964896" y="353924"/>
                  <a:pt x="862820" y="456000"/>
                  <a:pt x="736896" y="456000"/>
                </a:cubicBezTo>
                <a:lnTo>
                  <a:pt x="228000" y="456000"/>
                </a:lnTo>
                <a:cubicBezTo>
                  <a:pt x="102076" y="456000"/>
                  <a:pt x="0" y="353924"/>
                  <a:pt x="0" y="228000"/>
                </a:cubicBezTo>
                <a:cubicBezTo>
                  <a:pt x="0" y="102076"/>
                  <a:pt x="102076" y="0"/>
                  <a:pt x="228000" y="0"/>
                </a:cubicBezTo>
                <a:close/>
              </a:path>
            </a:pathLst>
          </a:custGeom>
          <a:solidFill>
            <a:srgbClr val="FFFFFF"/>
          </a:solidFill>
          <a:ln w="30400" cap="flat">
            <a:solidFill>
              <a:srgbClr val="96E54E"/>
            </a:solidFill>
            <a:round/>
          </a:ln>
        </p:spPr>
        <p:txBody>
          <a:bodyPr wrap="none" lIns="0" tIns="0" rIns="0" bIns="22500" rtlCol="0" anchor="ctr"/>
          <a:p>
            <a:pPr algn="ctr">
              <a:lnSpc>
                <a:spcPct val="100000"/>
              </a:lnSpc>
            </a:pPr>
            <a:r>
              <a:rPr sz="2400" b="1">
                <a:solidFill>
                  <a:srgbClr val="454545"/>
                </a:solidFill>
                <a:latin typeface="宋体" panose="02010600030101010101" pitchFamily="2" charset="-122"/>
              </a:rPr>
              <a:t>声现象</a:t>
            </a:r>
            <a:endParaRPr sz="2400" b="1">
              <a:solidFill>
                <a:srgbClr val="454545"/>
              </a:solidFill>
              <a:latin typeface="宋体" panose="02010600030101010101" pitchFamily="2" charset="-122"/>
            </a:endParaRPr>
          </a:p>
        </p:txBody>
      </p:sp>
      <p:grpSp>
        <p:nvGrpSpPr>
          <p:cNvPr id="13" name="组合 12"/>
          <p:cNvGrpSpPr/>
          <p:nvPr/>
        </p:nvGrpSpPr>
        <p:grpSpPr>
          <a:xfrm>
            <a:off x="7046278" y="1332865"/>
            <a:ext cx="3289300" cy="3054985"/>
            <a:chOff x="11095" y="2212"/>
            <a:chExt cx="5180" cy="4811"/>
          </a:xfrm>
        </p:grpSpPr>
        <p:sp>
          <p:nvSpPr>
            <p:cNvPr id="103" name="MMConnector"/>
            <p:cNvSpPr/>
            <p:nvPr/>
          </p:nvSpPr>
          <p:spPr>
            <a:xfrm>
              <a:off x="11095" y="4377"/>
              <a:ext cx="2056" cy="2647"/>
            </a:xfrm>
            <a:custGeom>
              <a:avLst/>
              <a:gdLst/>
              <a:ahLst/>
              <a:cxnLst/>
              <a:pathLst>
                <a:path w="875582" h="735900">
                  <a:moveTo>
                    <a:pt x="-253670" y="262981"/>
                  </a:moveTo>
                  <a:cubicBezTo>
                    <a:pt x="-267596" y="276129"/>
                    <a:pt x="-268582" y="293637"/>
                    <a:pt x="-258511" y="304249"/>
                  </a:cubicBezTo>
                  <a:cubicBezTo>
                    <a:pt x="-248440" y="314861"/>
                    <a:pt x="-230458" y="315242"/>
                    <a:pt x="-217047" y="301569"/>
                  </a:cubicBezTo>
                  <a:cubicBezTo>
                    <a:pt x="-204281" y="288554"/>
                    <a:pt x="-191516" y="275539"/>
                    <a:pt x="-179226" y="262174"/>
                  </a:cubicBezTo>
                  <a:cubicBezTo>
                    <a:pt x="-166937" y="248810"/>
                    <a:pt x="-155124" y="235096"/>
                    <a:pt x="-143578" y="221219"/>
                  </a:cubicBezTo>
                  <a:cubicBezTo>
                    <a:pt x="-132031" y="207342"/>
                    <a:pt x="-120752" y="193303"/>
                    <a:pt x="-109714" y="179126"/>
                  </a:cubicBezTo>
                  <a:cubicBezTo>
                    <a:pt x="-98676" y="164949"/>
                    <a:pt x="-87879" y="150635"/>
                    <a:pt x="-77252" y="136238"/>
                  </a:cubicBezTo>
                  <a:cubicBezTo>
                    <a:pt x="-66624" y="121841"/>
                    <a:pt x="-56166" y="107362"/>
                    <a:pt x="-45822" y="92839"/>
                  </a:cubicBezTo>
                  <a:cubicBezTo>
                    <a:pt x="-35477" y="78316"/>
                    <a:pt x="-25246" y="63748"/>
                    <a:pt x="-15071" y="49172"/>
                  </a:cubicBezTo>
                  <a:cubicBezTo>
                    <a:pt x="-4897" y="34597"/>
                    <a:pt x="5221" y="20014"/>
                    <a:pt x="15337" y="5457"/>
                  </a:cubicBezTo>
                  <a:cubicBezTo>
                    <a:pt x="25454" y="-9099"/>
                    <a:pt x="35568" y="-23629"/>
                    <a:pt x="45733" y="-38096"/>
                  </a:cubicBezTo>
                  <a:cubicBezTo>
                    <a:pt x="55899" y="-52564"/>
                    <a:pt x="66116" y="-66970"/>
                    <a:pt x="76439" y="-81276"/>
                  </a:cubicBezTo>
                  <a:cubicBezTo>
                    <a:pt x="86762" y="-95582"/>
                    <a:pt x="97190" y="-109789"/>
                    <a:pt x="107777" y="-123853"/>
                  </a:cubicBezTo>
                  <a:cubicBezTo>
                    <a:pt x="118364" y="-137918"/>
                    <a:pt x="129111" y="-151840"/>
                    <a:pt x="140072" y="-165570"/>
                  </a:cubicBezTo>
                  <a:cubicBezTo>
                    <a:pt x="151033" y="-179300"/>
                    <a:pt x="162208" y="-192838"/>
                    <a:pt x="173651" y="-206126"/>
                  </a:cubicBezTo>
                  <a:cubicBezTo>
                    <a:pt x="185094" y="-219414"/>
                    <a:pt x="196805" y="-232451"/>
                    <a:pt x="208837" y="-245167"/>
                  </a:cubicBezTo>
                  <a:cubicBezTo>
                    <a:pt x="220869" y="-257883"/>
                    <a:pt x="233221" y="-270279"/>
                    <a:pt x="245939" y="-282271"/>
                  </a:cubicBezTo>
                  <a:cubicBezTo>
                    <a:pt x="258657" y="-294263"/>
                    <a:pt x="271741" y="-305852"/>
                    <a:pt x="285227" y="-316945"/>
                  </a:cubicBezTo>
                  <a:cubicBezTo>
                    <a:pt x="298713" y="-328038"/>
                    <a:pt x="312600" y="-338634"/>
                    <a:pt x="326900" y="-348635"/>
                  </a:cubicBezTo>
                  <a:cubicBezTo>
                    <a:pt x="341201" y="-358635"/>
                    <a:pt x="355913" y="-368040"/>
                    <a:pt x="371044" y="-376753"/>
                  </a:cubicBezTo>
                  <a:cubicBezTo>
                    <a:pt x="386175" y="-385466"/>
                    <a:pt x="401723" y="-393488"/>
                    <a:pt x="417589" y="-400740"/>
                  </a:cubicBezTo>
                  <a:cubicBezTo>
                    <a:pt x="433455" y="-407991"/>
                    <a:pt x="449640" y="-414472"/>
                    <a:pt x="466296" y="-420139"/>
                  </a:cubicBezTo>
                  <a:cubicBezTo>
                    <a:pt x="482952" y="-425806"/>
                    <a:pt x="500080" y="-430658"/>
                    <a:pt x="516773" y="-434676"/>
                  </a:cubicBezTo>
                  <a:cubicBezTo>
                    <a:pt x="533467" y="-438694"/>
                    <a:pt x="549725" y="-441878"/>
                    <a:pt x="568539" y="-444299"/>
                  </a:cubicBezTo>
                  <a:cubicBezTo>
                    <a:pt x="587352" y="-446720"/>
                    <a:pt x="608721" y="-448378"/>
                    <a:pt x="621094" y="-449172"/>
                  </a:cubicBezTo>
                  <a:cubicBezTo>
                    <a:pt x="633468" y="-449966"/>
                    <a:pt x="636846" y="-449895"/>
                    <a:pt x="640224" y="-449825"/>
                  </a:cubicBezTo>
                  <a:cubicBezTo>
                    <a:pt x="642959" y="-449768"/>
                    <a:pt x="644784" y="-451535"/>
                    <a:pt x="644784" y="-453625"/>
                  </a:cubicBezTo>
                  <a:cubicBezTo>
                    <a:pt x="644784" y="-455715"/>
                    <a:pt x="642955" y="-457263"/>
                    <a:pt x="640224" y="-457425"/>
                  </a:cubicBezTo>
                  <a:cubicBezTo>
                    <a:pt x="636819" y="-457627"/>
                    <a:pt x="633414" y="-457830"/>
                    <a:pt x="620845" y="-457506"/>
                  </a:cubicBezTo>
                  <a:cubicBezTo>
                    <a:pt x="608276" y="-457183"/>
                    <a:pt x="586543" y="-456333"/>
                    <a:pt x="567320" y="-454604"/>
                  </a:cubicBezTo>
                  <a:cubicBezTo>
                    <a:pt x="548097" y="-452875"/>
                    <a:pt x="531384" y="-450267"/>
                    <a:pt x="514160" y="-446814"/>
                  </a:cubicBezTo>
                  <a:cubicBezTo>
                    <a:pt x="496936" y="-443362"/>
                    <a:pt x="479201" y="-439065"/>
                    <a:pt x="461882" y="-433904"/>
                  </a:cubicBezTo>
                  <a:cubicBezTo>
                    <a:pt x="444564" y="-428743"/>
                    <a:pt x="427661" y="-422718"/>
                    <a:pt x="411035" y="-415877"/>
                  </a:cubicBezTo>
                  <a:cubicBezTo>
                    <a:pt x="394409" y="-409036"/>
                    <a:pt x="378060" y="-401380"/>
                    <a:pt x="362106" y="-392989"/>
                  </a:cubicBezTo>
                  <a:cubicBezTo>
                    <a:pt x="346152" y="-384599"/>
                    <a:pt x="330594" y="-375475"/>
                    <a:pt x="315442" y="-365721"/>
                  </a:cubicBezTo>
                  <a:cubicBezTo>
                    <a:pt x="300289" y="-355968"/>
                    <a:pt x="285544" y="-345585"/>
                    <a:pt x="271204" y="-334685"/>
                  </a:cubicBezTo>
                  <a:cubicBezTo>
                    <a:pt x="256865" y="-323784"/>
                    <a:pt x="242933" y="-312365"/>
                    <a:pt x="229379" y="-300532"/>
                  </a:cubicBezTo>
                  <a:cubicBezTo>
                    <a:pt x="215824" y="-288699"/>
                    <a:pt x="202648" y="-276452"/>
                    <a:pt x="189809" y="-263884"/>
                  </a:cubicBezTo>
                  <a:cubicBezTo>
                    <a:pt x="176969" y="-251316"/>
                    <a:pt x="164466" y="-238426"/>
                    <a:pt x="152248" y="-225292"/>
                  </a:cubicBezTo>
                  <a:cubicBezTo>
                    <a:pt x="140031" y="-212159"/>
                    <a:pt x="128100" y="-198782"/>
                    <a:pt x="116401" y="-185228"/>
                  </a:cubicBezTo>
                  <a:cubicBezTo>
                    <a:pt x="104703" y="-171673"/>
                    <a:pt x="93238" y="-157941"/>
                    <a:pt x="81951" y="-144087"/>
                  </a:cubicBezTo>
                  <a:cubicBezTo>
                    <a:pt x="70665" y="-130233"/>
                    <a:pt x="59558" y="-116257"/>
                    <a:pt x="48578" y="-102207"/>
                  </a:cubicBezTo>
                  <a:cubicBezTo>
                    <a:pt x="37598" y="-88157"/>
                    <a:pt x="26744" y="-74034"/>
                    <a:pt x="15965" y="-59879"/>
                  </a:cubicBezTo>
                  <a:cubicBezTo>
                    <a:pt x="5187" y="-45725"/>
                    <a:pt x="-5517" y="-31540"/>
                    <a:pt x="-16196" y="-17366"/>
                  </a:cubicBezTo>
                  <a:cubicBezTo>
                    <a:pt x="-26874" y="-3191"/>
                    <a:pt x="-37528" y="10973"/>
                    <a:pt x="-48207" y="25086"/>
                  </a:cubicBezTo>
                  <a:cubicBezTo>
                    <a:pt x="-58886" y="39199"/>
                    <a:pt x="-69589" y="53261"/>
                    <a:pt x="-80368" y="67228"/>
                  </a:cubicBezTo>
                  <a:cubicBezTo>
                    <a:pt x="-91146" y="81195"/>
                    <a:pt x="-101999" y="95067"/>
                    <a:pt x="-112974" y="108800"/>
                  </a:cubicBezTo>
                  <a:cubicBezTo>
                    <a:pt x="-123948" y="122533"/>
                    <a:pt x="-135045" y="136126"/>
                    <a:pt x="-146320" y="149516"/>
                  </a:cubicBezTo>
                  <a:cubicBezTo>
                    <a:pt x="-157595" y="162906"/>
                    <a:pt x="-169048" y="176091"/>
                    <a:pt x="-180699" y="189049"/>
                  </a:cubicBezTo>
                  <a:cubicBezTo>
                    <a:pt x="-192350" y="202006"/>
                    <a:pt x="-204200" y="214734"/>
                    <a:pt x="-216394" y="227018"/>
                  </a:cubicBezTo>
                  <a:cubicBezTo>
                    <a:pt x="-228589" y="239302"/>
                    <a:pt x="-241129" y="251142"/>
                    <a:pt x="-253670" y="262981"/>
                  </a:cubicBezTo>
                  <a:close/>
                </a:path>
              </a:pathLst>
            </a:custGeom>
            <a:solidFill>
              <a:srgbClr val="96E54E"/>
            </a:solidFill>
            <a:ln w="7600" cap="rnd">
              <a:solidFill>
                <a:srgbClr val="96E54E"/>
              </a:solidFill>
              <a:round/>
            </a:ln>
          </p:spPr>
        </p:sp>
        <p:sp>
          <p:nvSpPr>
            <p:cNvPr id="102" name="MainTopic"/>
            <p:cNvSpPr/>
            <p:nvPr/>
          </p:nvSpPr>
          <p:spPr>
            <a:xfrm>
              <a:off x="12595" y="2212"/>
              <a:ext cx="3681" cy="1066"/>
            </a:xfrm>
            <a:custGeom>
              <a:avLst/>
              <a:gdLst>
                <a:gd name="rtl" fmla="*/ 135280 w 1314800"/>
                <a:gd name="rtt" fmla="*/ 71440 h 296400"/>
                <a:gd name="rtr" fmla="*/ 1176480 w 1314800"/>
                <a:gd name="rtb" fmla="*/ 238640 h 296400"/>
              </a:gdLst>
              <a:ahLst/>
              <a:cxnLst/>
              <a:rect l="rtl" t="rtt" r="rtr" b="rtb"/>
              <a:pathLst>
                <a:path w="1314800" h="296400">
                  <a:moveTo>
                    <a:pt x="30400" y="0"/>
                  </a:moveTo>
                  <a:lnTo>
                    <a:pt x="1284400" y="0"/>
                  </a:lnTo>
                  <a:cubicBezTo>
                    <a:pt x="1301181" y="0"/>
                    <a:pt x="1314800" y="13619"/>
                    <a:pt x="1314800" y="30400"/>
                  </a:cubicBezTo>
                  <a:lnTo>
                    <a:pt x="1314800" y="266000"/>
                  </a:lnTo>
                  <a:cubicBezTo>
                    <a:pt x="1314800" y="282781"/>
                    <a:pt x="1301181" y="296400"/>
                    <a:pt x="12844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rgbClr val="96E54E"/>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hlinkClick r:id="rId1" action="ppaction://hlinksldjump"/>
                </a:rPr>
                <a:t>超声波和次声波</a:t>
              </a:r>
              <a:endParaRPr sz="2400">
                <a:solidFill>
                  <a:srgbClr val="303030"/>
                </a:solidFill>
                <a:latin typeface="宋体" panose="02010600030101010101" pitchFamily="2" charset="-122"/>
              </a:endParaRPr>
            </a:p>
          </p:txBody>
        </p:sp>
      </p:grpSp>
      <p:grpSp>
        <p:nvGrpSpPr>
          <p:cNvPr id="14" name="组合 13"/>
          <p:cNvGrpSpPr/>
          <p:nvPr/>
        </p:nvGrpSpPr>
        <p:grpSpPr>
          <a:xfrm>
            <a:off x="7046278" y="2508885"/>
            <a:ext cx="2269490" cy="1459230"/>
            <a:chOff x="11095" y="4064"/>
            <a:chExt cx="3574" cy="2298"/>
          </a:xfrm>
        </p:grpSpPr>
        <p:sp>
          <p:nvSpPr>
            <p:cNvPr id="105" name="MMConnector"/>
            <p:cNvSpPr/>
            <p:nvPr/>
          </p:nvSpPr>
          <p:spPr>
            <a:xfrm>
              <a:off x="11095" y="5302"/>
              <a:ext cx="1925" cy="1061"/>
            </a:xfrm>
            <a:custGeom>
              <a:avLst/>
              <a:gdLst/>
              <a:ahLst/>
              <a:cxnLst/>
              <a:pathLst>
                <a:path w="819785" h="294963">
                  <a:moveTo>
                    <a:pt x="-189914" y="74285"/>
                  </a:moveTo>
                  <a:cubicBezTo>
                    <a:pt x="-207679" y="81441"/>
                    <a:pt x="-214658" y="97735"/>
                    <a:pt x="-208964" y="111212"/>
                  </a:cubicBezTo>
                  <a:cubicBezTo>
                    <a:pt x="-203270" y="124688"/>
                    <a:pt x="-186578" y="131356"/>
                    <a:pt x="-169208" y="123291"/>
                  </a:cubicBezTo>
                  <a:cubicBezTo>
                    <a:pt x="-152873" y="115706"/>
                    <a:pt x="-136538" y="108121"/>
                    <a:pt x="-120380" y="100268"/>
                  </a:cubicBezTo>
                  <a:cubicBezTo>
                    <a:pt x="-104221" y="92414"/>
                    <a:pt x="-88238" y="84291"/>
                    <a:pt x="-72356" y="76043"/>
                  </a:cubicBezTo>
                  <a:cubicBezTo>
                    <a:pt x="-56473" y="67795"/>
                    <a:pt x="-40691" y="59420"/>
                    <a:pt x="-24994" y="50956"/>
                  </a:cubicBezTo>
                  <a:cubicBezTo>
                    <a:pt x="-9296" y="42491"/>
                    <a:pt x="6317" y="33935"/>
                    <a:pt x="21884" y="25354"/>
                  </a:cubicBezTo>
                  <a:cubicBezTo>
                    <a:pt x="37450" y="16772"/>
                    <a:pt x="52970" y="8165"/>
                    <a:pt x="68479" y="-408"/>
                  </a:cubicBezTo>
                  <a:cubicBezTo>
                    <a:pt x="83988" y="-8982"/>
                    <a:pt x="99486" y="-17523"/>
                    <a:pt x="115010" y="-25969"/>
                  </a:cubicBezTo>
                  <a:cubicBezTo>
                    <a:pt x="130534" y="-34414"/>
                    <a:pt x="146084" y="-42765"/>
                    <a:pt x="161696" y="-50959"/>
                  </a:cubicBezTo>
                  <a:cubicBezTo>
                    <a:pt x="177307" y="-59152"/>
                    <a:pt x="192981" y="-67188"/>
                    <a:pt x="208748" y="-75002"/>
                  </a:cubicBezTo>
                  <a:cubicBezTo>
                    <a:pt x="224516" y="-82817"/>
                    <a:pt x="240376" y="-90410"/>
                    <a:pt x="256358" y="-97717"/>
                  </a:cubicBezTo>
                  <a:cubicBezTo>
                    <a:pt x="272340" y="-105025"/>
                    <a:pt x="288442" y="-112047"/>
                    <a:pt x="304680" y="-118722"/>
                  </a:cubicBezTo>
                  <a:cubicBezTo>
                    <a:pt x="320918" y="-125397"/>
                    <a:pt x="337291" y="-131724"/>
                    <a:pt x="353820" y="-137647"/>
                  </a:cubicBezTo>
                  <a:cubicBezTo>
                    <a:pt x="370348" y="-143569"/>
                    <a:pt x="387031" y="-149087"/>
                    <a:pt x="403824" y="-154149"/>
                  </a:cubicBezTo>
                  <a:cubicBezTo>
                    <a:pt x="420617" y="-159210"/>
                    <a:pt x="437520" y="-163816"/>
                    <a:pt x="454674" y="-167933"/>
                  </a:cubicBezTo>
                  <a:cubicBezTo>
                    <a:pt x="471829" y="-172051"/>
                    <a:pt x="489236" y="-175679"/>
                    <a:pt x="506287" y="-178776"/>
                  </a:cubicBezTo>
                  <a:cubicBezTo>
                    <a:pt x="523339" y="-181872"/>
                    <a:pt x="540035" y="-184436"/>
                    <a:pt x="558527" y="-186534"/>
                  </a:cubicBezTo>
                  <a:cubicBezTo>
                    <a:pt x="577019" y="-188632"/>
                    <a:pt x="597307" y="-190264"/>
                    <a:pt x="611223" y="-191159"/>
                  </a:cubicBezTo>
                  <a:cubicBezTo>
                    <a:pt x="625138" y="-192055"/>
                    <a:pt x="632681" y="-192215"/>
                    <a:pt x="640224" y="-192375"/>
                  </a:cubicBezTo>
                  <a:cubicBezTo>
                    <a:pt x="642959" y="-192433"/>
                    <a:pt x="644784" y="-194085"/>
                    <a:pt x="644784" y="-196175"/>
                  </a:cubicBezTo>
                  <a:cubicBezTo>
                    <a:pt x="644784" y="-198265"/>
                    <a:pt x="642959" y="-199891"/>
                    <a:pt x="640224" y="-199975"/>
                  </a:cubicBezTo>
                  <a:cubicBezTo>
                    <a:pt x="632623" y="-200208"/>
                    <a:pt x="625022" y="-200441"/>
                    <a:pt x="610932" y="-200265"/>
                  </a:cubicBezTo>
                  <a:cubicBezTo>
                    <a:pt x="596843" y="-200089"/>
                    <a:pt x="576266" y="-199503"/>
                    <a:pt x="557445" y="-198350"/>
                  </a:cubicBezTo>
                  <a:cubicBezTo>
                    <a:pt x="538624" y="-197197"/>
                    <a:pt x="521559" y="-195476"/>
                    <a:pt x="504083" y="-193230"/>
                  </a:cubicBezTo>
                  <a:cubicBezTo>
                    <a:pt x="486608" y="-190984"/>
                    <a:pt x="468723" y="-188213"/>
                    <a:pt x="451048" y="-184928"/>
                  </a:cubicBezTo>
                  <a:cubicBezTo>
                    <a:pt x="433374" y="-181643"/>
                    <a:pt x="415911" y="-177844"/>
                    <a:pt x="398526" y="-173571"/>
                  </a:cubicBezTo>
                  <a:cubicBezTo>
                    <a:pt x="381141" y="-169299"/>
                    <a:pt x="363834" y="-164554"/>
                    <a:pt x="346664" y="-159388"/>
                  </a:cubicBezTo>
                  <a:cubicBezTo>
                    <a:pt x="329493" y="-154221"/>
                    <a:pt x="312459" y="-148633"/>
                    <a:pt x="295554" y="-142687"/>
                  </a:cubicBezTo>
                  <a:cubicBezTo>
                    <a:pt x="278650" y="-136742"/>
                    <a:pt x="261875" y="-130438"/>
                    <a:pt x="245227" y="-123844"/>
                  </a:cubicBezTo>
                  <a:cubicBezTo>
                    <a:pt x="228579" y="-117251"/>
                    <a:pt x="212058" y="-110369"/>
                    <a:pt x="195647" y="-103268"/>
                  </a:cubicBezTo>
                  <a:cubicBezTo>
                    <a:pt x="179236" y="-96168"/>
                    <a:pt x="162936" y="-88850"/>
                    <a:pt x="146724" y="-81386"/>
                  </a:cubicBezTo>
                  <a:cubicBezTo>
                    <a:pt x="130513" y="-73921"/>
                    <a:pt x="114390" y="-66310"/>
                    <a:pt x="98330" y="-58621"/>
                  </a:cubicBezTo>
                  <a:cubicBezTo>
                    <a:pt x="82269" y="-50933"/>
                    <a:pt x="66271" y="-43167"/>
                    <a:pt x="50306" y="-35392"/>
                  </a:cubicBezTo>
                  <a:cubicBezTo>
                    <a:pt x="34342" y="-27616"/>
                    <a:pt x="18410" y="-19831"/>
                    <a:pt x="2485" y="-12098"/>
                  </a:cubicBezTo>
                  <a:cubicBezTo>
                    <a:pt x="-13441" y="-4365"/>
                    <a:pt x="-29360" y="3315"/>
                    <a:pt x="-45302" y="10874"/>
                  </a:cubicBezTo>
                  <a:cubicBezTo>
                    <a:pt x="-61245" y="18433"/>
                    <a:pt x="-77209" y="25872"/>
                    <a:pt x="-93212" y="33157"/>
                  </a:cubicBezTo>
                  <a:cubicBezTo>
                    <a:pt x="-109215" y="40442"/>
                    <a:pt x="-125257" y="47573"/>
                    <a:pt x="-141380" y="54403"/>
                  </a:cubicBezTo>
                  <a:cubicBezTo>
                    <a:pt x="-157504" y="61232"/>
                    <a:pt x="-173709" y="67759"/>
                    <a:pt x="-189914" y="74285"/>
                  </a:cubicBezTo>
                  <a:close/>
                </a:path>
              </a:pathLst>
            </a:custGeom>
            <a:solidFill>
              <a:srgbClr val="96E54E"/>
            </a:solidFill>
            <a:ln w="7600" cap="rnd">
              <a:solidFill>
                <a:srgbClr val="96E54E"/>
              </a:solidFill>
              <a:round/>
            </a:ln>
          </p:spPr>
        </p:sp>
        <p:sp>
          <p:nvSpPr>
            <p:cNvPr id="104" name="MainTopic"/>
            <p:cNvSpPr/>
            <p:nvPr/>
          </p:nvSpPr>
          <p:spPr>
            <a:xfrm>
              <a:off x="12599" y="4064"/>
              <a:ext cx="2071" cy="1066"/>
            </a:xfrm>
            <a:custGeom>
              <a:avLst/>
              <a:gdLst>
                <a:gd name="rtl" fmla="*/ 135280 w 881600"/>
                <a:gd name="rtt" fmla="*/ 71440 h 296400"/>
                <a:gd name="rtr" fmla="*/ 743280 w 881600"/>
                <a:gd name="rtb" fmla="*/ 238640 h 296400"/>
              </a:gdLst>
              <a:ahLst/>
              <a:cxnLst/>
              <a:rect l="rtl" t="rtt" r="rtr" b="rtb"/>
              <a:pathLst>
                <a:path w="881600" h="296400">
                  <a:moveTo>
                    <a:pt x="30400" y="0"/>
                  </a:moveTo>
                  <a:lnTo>
                    <a:pt x="851200" y="0"/>
                  </a:lnTo>
                  <a:cubicBezTo>
                    <a:pt x="867981" y="0"/>
                    <a:pt x="881600" y="13619"/>
                    <a:pt x="881600" y="30400"/>
                  </a:cubicBezTo>
                  <a:lnTo>
                    <a:pt x="881600" y="266000"/>
                  </a:lnTo>
                  <a:cubicBezTo>
                    <a:pt x="881600" y="282781"/>
                    <a:pt x="867981" y="296400"/>
                    <a:pt x="8512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rgbClr val="96E54E"/>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声的利用</a:t>
              </a:r>
              <a:endParaRPr sz="2400">
                <a:solidFill>
                  <a:srgbClr val="303030"/>
                </a:solidFill>
                <a:latin typeface="宋体" panose="02010600030101010101" pitchFamily="2" charset="-122"/>
              </a:endParaRPr>
            </a:p>
          </p:txBody>
        </p:sp>
      </p:grpSp>
      <p:grpSp>
        <p:nvGrpSpPr>
          <p:cNvPr id="18" name="组合 17"/>
          <p:cNvGrpSpPr/>
          <p:nvPr/>
        </p:nvGrpSpPr>
        <p:grpSpPr>
          <a:xfrm>
            <a:off x="7046278" y="4051300"/>
            <a:ext cx="2914015" cy="676910"/>
            <a:chOff x="11095" y="6493"/>
            <a:chExt cx="4589" cy="1066"/>
          </a:xfrm>
        </p:grpSpPr>
        <p:sp>
          <p:nvSpPr>
            <p:cNvPr id="107" name="MMConnector"/>
            <p:cNvSpPr/>
            <p:nvPr/>
          </p:nvSpPr>
          <p:spPr>
            <a:xfrm>
              <a:off x="11095" y="6517"/>
              <a:ext cx="1505" cy="755"/>
            </a:xfrm>
            <a:custGeom>
              <a:avLst/>
              <a:gdLst/>
              <a:ahLst/>
              <a:cxnLst/>
              <a:pathLst>
                <a:path w="809941" h="210087">
                  <a:moveTo>
                    <a:pt x="-162016" y="-93998"/>
                  </a:moveTo>
                  <a:cubicBezTo>
                    <a:pt x="-180151" y="-100155"/>
                    <a:pt x="-196034" y="-91781"/>
                    <a:pt x="-200270" y="-77777"/>
                  </a:cubicBezTo>
                  <a:cubicBezTo>
                    <a:pt x="-204505" y="-63774"/>
                    <a:pt x="-195859" y="-48242"/>
                    <a:pt x="-177417" y="-43076"/>
                  </a:cubicBezTo>
                  <a:cubicBezTo>
                    <a:pt x="-160523" y="-38343"/>
                    <a:pt x="-143629" y="-33611"/>
                    <a:pt x="-126769" y="-28652"/>
                  </a:cubicBezTo>
                  <a:cubicBezTo>
                    <a:pt x="-109908" y="-23694"/>
                    <a:pt x="-93082" y="-18510"/>
                    <a:pt x="-76269" y="-13213"/>
                  </a:cubicBezTo>
                  <a:cubicBezTo>
                    <a:pt x="-59455" y="-7916"/>
                    <a:pt x="-42655" y="-2505"/>
                    <a:pt x="-25857" y="2992"/>
                  </a:cubicBezTo>
                  <a:cubicBezTo>
                    <a:pt x="-9060" y="8489"/>
                    <a:pt x="7734" y="14073"/>
                    <a:pt x="24541" y="19687"/>
                  </a:cubicBezTo>
                  <a:cubicBezTo>
                    <a:pt x="41347" y="25302"/>
                    <a:pt x="58166" y="30948"/>
                    <a:pt x="75013" y="36574"/>
                  </a:cubicBezTo>
                  <a:cubicBezTo>
                    <a:pt x="91859" y="42199"/>
                    <a:pt x="108733" y="47805"/>
                    <a:pt x="125651" y="53334"/>
                  </a:cubicBezTo>
                  <a:cubicBezTo>
                    <a:pt x="142568" y="58863"/>
                    <a:pt x="159528" y="64315"/>
                    <a:pt x="176545" y="69635"/>
                  </a:cubicBezTo>
                  <a:cubicBezTo>
                    <a:pt x="193561" y="74955"/>
                    <a:pt x="210634" y="80142"/>
                    <a:pt x="227774" y="85138"/>
                  </a:cubicBezTo>
                  <a:cubicBezTo>
                    <a:pt x="244914" y="90135"/>
                    <a:pt x="262120" y="94941"/>
                    <a:pt x="279397" y="99503"/>
                  </a:cubicBezTo>
                  <a:cubicBezTo>
                    <a:pt x="296674" y="104064"/>
                    <a:pt x="314022" y="108380"/>
                    <a:pt x="331445" y="112399"/>
                  </a:cubicBezTo>
                  <a:cubicBezTo>
                    <a:pt x="348867" y="116418"/>
                    <a:pt x="366365" y="120140"/>
                    <a:pt x="383914" y="123520"/>
                  </a:cubicBezTo>
                  <a:cubicBezTo>
                    <a:pt x="401462" y="126899"/>
                    <a:pt x="419062" y="129937"/>
                    <a:pt x="436765" y="132596"/>
                  </a:cubicBezTo>
                  <a:cubicBezTo>
                    <a:pt x="454467" y="135255"/>
                    <a:pt x="472274" y="137536"/>
                    <a:pt x="489923" y="139409"/>
                  </a:cubicBezTo>
                  <a:cubicBezTo>
                    <a:pt x="507572" y="141283"/>
                    <a:pt x="525065" y="142749"/>
                    <a:pt x="543287" y="143803"/>
                  </a:cubicBezTo>
                  <a:cubicBezTo>
                    <a:pt x="561509" y="144857"/>
                    <a:pt x="580460" y="145498"/>
                    <a:pt x="596738" y="145687"/>
                  </a:cubicBezTo>
                  <a:cubicBezTo>
                    <a:pt x="613015" y="145876"/>
                    <a:pt x="626620" y="145613"/>
                    <a:pt x="640224" y="145350"/>
                  </a:cubicBezTo>
                  <a:cubicBezTo>
                    <a:pt x="642959" y="145297"/>
                    <a:pt x="644784" y="143640"/>
                    <a:pt x="644784" y="141550"/>
                  </a:cubicBezTo>
                  <a:cubicBezTo>
                    <a:pt x="644784" y="139460"/>
                    <a:pt x="642958" y="137845"/>
                    <a:pt x="640224" y="137750"/>
                  </a:cubicBezTo>
                  <a:cubicBezTo>
                    <a:pt x="626722" y="137279"/>
                    <a:pt x="613221" y="136808"/>
                    <a:pt x="597121" y="135747"/>
                  </a:cubicBezTo>
                  <a:cubicBezTo>
                    <a:pt x="581020" y="134687"/>
                    <a:pt x="562322" y="133036"/>
                    <a:pt x="544387" y="131019"/>
                  </a:cubicBezTo>
                  <a:cubicBezTo>
                    <a:pt x="526452" y="129003"/>
                    <a:pt x="509281" y="126621"/>
                    <a:pt x="491993" y="123832"/>
                  </a:cubicBezTo>
                  <a:cubicBezTo>
                    <a:pt x="474704" y="121043"/>
                    <a:pt x="457298" y="117847"/>
                    <a:pt x="440025" y="114286"/>
                  </a:cubicBezTo>
                  <a:cubicBezTo>
                    <a:pt x="422751" y="110725"/>
                    <a:pt x="405610" y="106800"/>
                    <a:pt x="388540" y="102542"/>
                  </a:cubicBezTo>
                  <a:cubicBezTo>
                    <a:pt x="371470" y="98284"/>
                    <a:pt x="354471" y="93693"/>
                    <a:pt x="337558" y="88813"/>
                  </a:cubicBezTo>
                  <a:cubicBezTo>
                    <a:pt x="320644" y="83933"/>
                    <a:pt x="303816" y="78764"/>
                    <a:pt x="287058" y="73354"/>
                  </a:cubicBezTo>
                  <a:cubicBezTo>
                    <a:pt x="270300" y="67943"/>
                    <a:pt x="253613" y="62291"/>
                    <a:pt x="236983" y="56448"/>
                  </a:cubicBezTo>
                  <a:cubicBezTo>
                    <a:pt x="220352" y="50605"/>
                    <a:pt x="203779" y="44572"/>
                    <a:pt x="187242" y="38401"/>
                  </a:cubicBezTo>
                  <a:cubicBezTo>
                    <a:pt x="170705" y="32229"/>
                    <a:pt x="154205" y="25920"/>
                    <a:pt x="137720" y="19525"/>
                  </a:cubicBezTo>
                  <a:cubicBezTo>
                    <a:pt x="121235" y="13129"/>
                    <a:pt x="104766" y="6648"/>
                    <a:pt x="88288" y="134"/>
                  </a:cubicBezTo>
                  <a:cubicBezTo>
                    <a:pt x="71810" y="-6380"/>
                    <a:pt x="55324" y="-12928"/>
                    <a:pt x="38809" y="-19459"/>
                  </a:cubicBezTo>
                  <a:cubicBezTo>
                    <a:pt x="22293" y="-25991"/>
                    <a:pt x="5748" y="-32507"/>
                    <a:pt x="-10849" y="-38953"/>
                  </a:cubicBezTo>
                  <a:cubicBezTo>
                    <a:pt x="-27447" y="-45400"/>
                    <a:pt x="-44097" y="-51777"/>
                    <a:pt x="-60808" y="-58056"/>
                  </a:cubicBezTo>
                  <a:cubicBezTo>
                    <a:pt x="-77520" y="-64335"/>
                    <a:pt x="-94293" y="-70516"/>
                    <a:pt x="-111171" y="-76490"/>
                  </a:cubicBezTo>
                  <a:cubicBezTo>
                    <a:pt x="-128049" y="-82464"/>
                    <a:pt x="-145033" y="-88231"/>
                    <a:pt x="-162016" y="-93998"/>
                  </a:cubicBezTo>
                  <a:close/>
                </a:path>
              </a:pathLst>
            </a:custGeom>
            <a:solidFill>
              <a:srgbClr val="96E54E"/>
            </a:solidFill>
            <a:ln w="7600" cap="rnd">
              <a:solidFill>
                <a:srgbClr val="96E54E"/>
              </a:solidFill>
              <a:round/>
            </a:ln>
          </p:spPr>
        </p:sp>
        <p:sp>
          <p:nvSpPr>
            <p:cNvPr id="106" name="MainTopic"/>
            <p:cNvSpPr/>
            <p:nvPr/>
          </p:nvSpPr>
          <p:spPr>
            <a:xfrm>
              <a:off x="12152" y="6493"/>
              <a:ext cx="3533" cy="1066"/>
            </a:xfrm>
            <a:custGeom>
              <a:avLst/>
              <a:gdLst>
                <a:gd name="rtl" fmla="*/ 135280 w 1314800"/>
                <a:gd name="rtt" fmla="*/ 71440 h 296400"/>
                <a:gd name="rtr" fmla="*/ 1176480 w 1314800"/>
                <a:gd name="rtb" fmla="*/ 238640 h 296400"/>
              </a:gdLst>
              <a:ahLst/>
              <a:cxnLst/>
              <a:rect l="rtl" t="rtt" r="rtr" b="rtb"/>
              <a:pathLst>
                <a:path w="1314800" h="296400">
                  <a:moveTo>
                    <a:pt x="30400" y="0"/>
                  </a:moveTo>
                  <a:lnTo>
                    <a:pt x="1284400" y="0"/>
                  </a:lnTo>
                  <a:cubicBezTo>
                    <a:pt x="1301181" y="0"/>
                    <a:pt x="1314800" y="13619"/>
                    <a:pt x="1314800" y="30400"/>
                  </a:cubicBezTo>
                  <a:lnTo>
                    <a:pt x="1314800" y="266000"/>
                  </a:lnTo>
                  <a:cubicBezTo>
                    <a:pt x="1314800" y="282781"/>
                    <a:pt x="1301181" y="296400"/>
                    <a:pt x="12844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rgbClr val="96E54E"/>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hlinkClick r:id="rId2" action="ppaction://hlinksldjump"/>
                </a:rPr>
                <a:t>减弱噪声的途径</a:t>
              </a:r>
              <a:endParaRPr sz="2400">
                <a:solidFill>
                  <a:srgbClr val="303030"/>
                </a:solidFill>
                <a:latin typeface="宋体" panose="02010600030101010101" pitchFamily="2" charset="-122"/>
              </a:endParaRPr>
            </a:p>
          </p:txBody>
        </p:sp>
      </p:grpSp>
      <p:grpSp>
        <p:nvGrpSpPr>
          <p:cNvPr id="22" name="组合 21"/>
          <p:cNvGrpSpPr/>
          <p:nvPr/>
        </p:nvGrpSpPr>
        <p:grpSpPr>
          <a:xfrm>
            <a:off x="7046278" y="4779010"/>
            <a:ext cx="3686810" cy="1680210"/>
            <a:chOff x="11095" y="7639"/>
            <a:chExt cx="5806" cy="2646"/>
          </a:xfrm>
        </p:grpSpPr>
        <p:sp>
          <p:nvSpPr>
            <p:cNvPr id="109" name="MMConnector"/>
            <p:cNvSpPr/>
            <p:nvPr/>
          </p:nvSpPr>
          <p:spPr>
            <a:xfrm>
              <a:off x="11095" y="7639"/>
              <a:ext cx="2056" cy="2647"/>
            </a:xfrm>
            <a:custGeom>
              <a:avLst/>
              <a:gdLst/>
              <a:ahLst/>
              <a:cxnLst/>
              <a:pathLst>
                <a:path w="875582" h="735900">
                  <a:moveTo>
                    <a:pt x="-217047" y="-301569"/>
                  </a:moveTo>
                  <a:cubicBezTo>
                    <a:pt x="-230458" y="-315242"/>
                    <a:pt x="-248440" y="-314861"/>
                    <a:pt x="-258511" y="-304249"/>
                  </a:cubicBezTo>
                  <a:cubicBezTo>
                    <a:pt x="-268582" y="-293637"/>
                    <a:pt x="-267596" y="-276129"/>
                    <a:pt x="-253670" y="-262981"/>
                  </a:cubicBezTo>
                  <a:cubicBezTo>
                    <a:pt x="-241129" y="-251142"/>
                    <a:pt x="-228589" y="-239302"/>
                    <a:pt x="-216394" y="-227018"/>
                  </a:cubicBezTo>
                  <a:cubicBezTo>
                    <a:pt x="-204200" y="-214734"/>
                    <a:pt x="-192350" y="-202006"/>
                    <a:pt x="-180699" y="-189049"/>
                  </a:cubicBezTo>
                  <a:cubicBezTo>
                    <a:pt x="-169048" y="-176091"/>
                    <a:pt x="-157595" y="-162906"/>
                    <a:pt x="-146320" y="-149516"/>
                  </a:cubicBezTo>
                  <a:cubicBezTo>
                    <a:pt x="-135045" y="-136126"/>
                    <a:pt x="-123948" y="-122533"/>
                    <a:pt x="-112974" y="-108800"/>
                  </a:cubicBezTo>
                  <a:cubicBezTo>
                    <a:pt x="-101999" y="-95067"/>
                    <a:pt x="-91146" y="-81195"/>
                    <a:pt x="-80368" y="-67228"/>
                  </a:cubicBezTo>
                  <a:cubicBezTo>
                    <a:pt x="-69589" y="-53261"/>
                    <a:pt x="-58886" y="-39199"/>
                    <a:pt x="-48207" y="-25086"/>
                  </a:cubicBezTo>
                  <a:cubicBezTo>
                    <a:pt x="-37528" y="-10973"/>
                    <a:pt x="-26874" y="3191"/>
                    <a:pt x="-16196" y="17366"/>
                  </a:cubicBezTo>
                  <a:cubicBezTo>
                    <a:pt x="-5517" y="31540"/>
                    <a:pt x="5187" y="45725"/>
                    <a:pt x="15965" y="59879"/>
                  </a:cubicBezTo>
                  <a:cubicBezTo>
                    <a:pt x="26744" y="74034"/>
                    <a:pt x="37598" y="88157"/>
                    <a:pt x="48578" y="102207"/>
                  </a:cubicBezTo>
                  <a:cubicBezTo>
                    <a:pt x="59558" y="116257"/>
                    <a:pt x="70665" y="130233"/>
                    <a:pt x="81951" y="144087"/>
                  </a:cubicBezTo>
                  <a:cubicBezTo>
                    <a:pt x="93238" y="157941"/>
                    <a:pt x="104703" y="171673"/>
                    <a:pt x="116401" y="185228"/>
                  </a:cubicBezTo>
                  <a:cubicBezTo>
                    <a:pt x="128100" y="198782"/>
                    <a:pt x="140031" y="212159"/>
                    <a:pt x="152248" y="225292"/>
                  </a:cubicBezTo>
                  <a:cubicBezTo>
                    <a:pt x="164466" y="238426"/>
                    <a:pt x="176969" y="251316"/>
                    <a:pt x="189809" y="263884"/>
                  </a:cubicBezTo>
                  <a:cubicBezTo>
                    <a:pt x="202648" y="276452"/>
                    <a:pt x="215824" y="288699"/>
                    <a:pt x="229379" y="300532"/>
                  </a:cubicBezTo>
                  <a:cubicBezTo>
                    <a:pt x="242933" y="312365"/>
                    <a:pt x="256865" y="323784"/>
                    <a:pt x="271204" y="334685"/>
                  </a:cubicBezTo>
                  <a:cubicBezTo>
                    <a:pt x="285544" y="345585"/>
                    <a:pt x="300289" y="355968"/>
                    <a:pt x="315442" y="365721"/>
                  </a:cubicBezTo>
                  <a:cubicBezTo>
                    <a:pt x="330594" y="375475"/>
                    <a:pt x="346152" y="384599"/>
                    <a:pt x="362106" y="392989"/>
                  </a:cubicBezTo>
                  <a:cubicBezTo>
                    <a:pt x="378060" y="401380"/>
                    <a:pt x="394409" y="409036"/>
                    <a:pt x="411035" y="415877"/>
                  </a:cubicBezTo>
                  <a:cubicBezTo>
                    <a:pt x="427661" y="422718"/>
                    <a:pt x="444564" y="428743"/>
                    <a:pt x="461882" y="433904"/>
                  </a:cubicBezTo>
                  <a:cubicBezTo>
                    <a:pt x="479201" y="439065"/>
                    <a:pt x="496936" y="443362"/>
                    <a:pt x="514160" y="446814"/>
                  </a:cubicBezTo>
                  <a:cubicBezTo>
                    <a:pt x="531384" y="450267"/>
                    <a:pt x="548097" y="452875"/>
                    <a:pt x="567320" y="454604"/>
                  </a:cubicBezTo>
                  <a:cubicBezTo>
                    <a:pt x="586543" y="456333"/>
                    <a:pt x="608276" y="457183"/>
                    <a:pt x="620845" y="457506"/>
                  </a:cubicBezTo>
                  <a:cubicBezTo>
                    <a:pt x="633414" y="457830"/>
                    <a:pt x="636819" y="457627"/>
                    <a:pt x="640224" y="457425"/>
                  </a:cubicBezTo>
                  <a:cubicBezTo>
                    <a:pt x="642955" y="457263"/>
                    <a:pt x="644784" y="455715"/>
                    <a:pt x="644784" y="453625"/>
                  </a:cubicBezTo>
                  <a:cubicBezTo>
                    <a:pt x="644784" y="451535"/>
                    <a:pt x="642959" y="449768"/>
                    <a:pt x="640224" y="449825"/>
                  </a:cubicBezTo>
                  <a:cubicBezTo>
                    <a:pt x="636846" y="449895"/>
                    <a:pt x="633468" y="449966"/>
                    <a:pt x="621094" y="449172"/>
                  </a:cubicBezTo>
                  <a:cubicBezTo>
                    <a:pt x="608721" y="448378"/>
                    <a:pt x="587352" y="446720"/>
                    <a:pt x="568539" y="444299"/>
                  </a:cubicBezTo>
                  <a:cubicBezTo>
                    <a:pt x="549725" y="441878"/>
                    <a:pt x="533467" y="438694"/>
                    <a:pt x="516773" y="434676"/>
                  </a:cubicBezTo>
                  <a:cubicBezTo>
                    <a:pt x="500080" y="430658"/>
                    <a:pt x="482952" y="425806"/>
                    <a:pt x="466296" y="420139"/>
                  </a:cubicBezTo>
                  <a:cubicBezTo>
                    <a:pt x="449640" y="414472"/>
                    <a:pt x="433455" y="407991"/>
                    <a:pt x="417589" y="400740"/>
                  </a:cubicBezTo>
                  <a:cubicBezTo>
                    <a:pt x="401723" y="393488"/>
                    <a:pt x="386175" y="385466"/>
                    <a:pt x="371044" y="376753"/>
                  </a:cubicBezTo>
                  <a:cubicBezTo>
                    <a:pt x="355913" y="368040"/>
                    <a:pt x="341201" y="358635"/>
                    <a:pt x="326900" y="348635"/>
                  </a:cubicBezTo>
                  <a:cubicBezTo>
                    <a:pt x="312600" y="338634"/>
                    <a:pt x="298713" y="328038"/>
                    <a:pt x="285227" y="316945"/>
                  </a:cubicBezTo>
                  <a:cubicBezTo>
                    <a:pt x="271741" y="305852"/>
                    <a:pt x="258657" y="294263"/>
                    <a:pt x="245939" y="282271"/>
                  </a:cubicBezTo>
                  <a:cubicBezTo>
                    <a:pt x="233221" y="270279"/>
                    <a:pt x="220869" y="257883"/>
                    <a:pt x="208837" y="245167"/>
                  </a:cubicBezTo>
                  <a:cubicBezTo>
                    <a:pt x="196805" y="232451"/>
                    <a:pt x="185094" y="219414"/>
                    <a:pt x="173651" y="206126"/>
                  </a:cubicBezTo>
                  <a:cubicBezTo>
                    <a:pt x="162208" y="192838"/>
                    <a:pt x="151033" y="179300"/>
                    <a:pt x="140072" y="165570"/>
                  </a:cubicBezTo>
                  <a:cubicBezTo>
                    <a:pt x="129111" y="151840"/>
                    <a:pt x="118364" y="137918"/>
                    <a:pt x="107777" y="123853"/>
                  </a:cubicBezTo>
                  <a:cubicBezTo>
                    <a:pt x="97190" y="109789"/>
                    <a:pt x="86762" y="95582"/>
                    <a:pt x="76439" y="81276"/>
                  </a:cubicBezTo>
                  <a:cubicBezTo>
                    <a:pt x="66116" y="66970"/>
                    <a:pt x="55899" y="52564"/>
                    <a:pt x="45733" y="38096"/>
                  </a:cubicBezTo>
                  <a:cubicBezTo>
                    <a:pt x="35568" y="23629"/>
                    <a:pt x="25454" y="9099"/>
                    <a:pt x="15337" y="-5457"/>
                  </a:cubicBezTo>
                  <a:cubicBezTo>
                    <a:pt x="5221" y="-20014"/>
                    <a:pt x="-4897" y="-34597"/>
                    <a:pt x="-15071" y="-49172"/>
                  </a:cubicBezTo>
                  <a:cubicBezTo>
                    <a:pt x="-25246" y="-63748"/>
                    <a:pt x="-35477" y="-78316"/>
                    <a:pt x="-45822" y="-92839"/>
                  </a:cubicBezTo>
                  <a:cubicBezTo>
                    <a:pt x="-56166" y="-107362"/>
                    <a:pt x="-66624" y="-121841"/>
                    <a:pt x="-77252" y="-136238"/>
                  </a:cubicBezTo>
                  <a:cubicBezTo>
                    <a:pt x="-87879" y="-150635"/>
                    <a:pt x="-98676" y="-164949"/>
                    <a:pt x="-109714" y="-179126"/>
                  </a:cubicBezTo>
                  <a:cubicBezTo>
                    <a:pt x="-120752" y="-193303"/>
                    <a:pt x="-132031" y="-207342"/>
                    <a:pt x="-143578" y="-221219"/>
                  </a:cubicBezTo>
                  <a:cubicBezTo>
                    <a:pt x="-155124" y="-235096"/>
                    <a:pt x="-166937" y="-248810"/>
                    <a:pt x="-179226" y="-262174"/>
                  </a:cubicBezTo>
                  <a:cubicBezTo>
                    <a:pt x="-191516" y="-275539"/>
                    <a:pt x="-204281" y="-288554"/>
                    <a:pt x="-217047" y="-301569"/>
                  </a:cubicBezTo>
                  <a:close/>
                </a:path>
              </a:pathLst>
            </a:custGeom>
            <a:solidFill>
              <a:srgbClr val="96E54E"/>
            </a:solidFill>
            <a:ln w="7600" cap="rnd">
              <a:solidFill>
                <a:srgbClr val="96E54E"/>
              </a:solidFill>
              <a:round/>
            </a:ln>
          </p:spPr>
        </p:sp>
        <p:sp>
          <p:nvSpPr>
            <p:cNvPr id="108" name="MainTopic"/>
            <p:cNvSpPr/>
            <p:nvPr/>
          </p:nvSpPr>
          <p:spPr>
            <a:xfrm>
              <a:off x="12599" y="8739"/>
              <a:ext cx="4303" cy="1066"/>
            </a:xfrm>
            <a:custGeom>
              <a:avLst/>
              <a:gdLst>
                <a:gd name="rtl" fmla="*/ 135280 w 1459200"/>
                <a:gd name="rtt" fmla="*/ 71440 h 296400"/>
                <a:gd name="rtr" fmla="*/ 1320880 w 1459200"/>
                <a:gd name="rtb" fmla="*/ 238640 h 296400"/>
              </a:gdLst>
              <a:ahLst/>
              <a:cxnLst/>
              <a:rect l="rtl" t="rtt" r="rtr" b="rtb"/>
              <a:pathLst>
                <a:path w="1459200" h="296400">
                  <a:moveTo>
                    <a:pt x="30400" y="0"/>
                  </a:moveTo>
                  <a:lnTo>
                    <a:pt x="1428800" y="0"/>
                  </a:lnTo>
                  <a:cubicBezTo>
                    <a:pt x="1445581" y="0"/>
                    <a:pt x="1459200" y="13619"/>
                    <a:pt x="1459200" y="30400"/>
                  </a:cubicBezTo>
                  <a:lnTo>
                    <a:pt x="1459200" y="266000"/>
                  </a:lnTo>
                  <a:cubicBezTo>
                    <a:pt x="1459200" y="282781"/>
                    <a:pt x="1445581" y="296400"/>
                    <a:pt x="14288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rgbClr val="96E54E"/>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hlinkClick r:id="rId3" action="ppaction://hlinksldjump"/>
                </a:rPr>
                <a:t>声与电磁波的辨析</a:t>
              </a:r>
              <a:endParaRPr sz="2400">
                <a:solidFill>
                  <a:srgbClr val="303030"/>
                </a:solidFill>
                <a:latin typeface="宋体" panose="02010600030101010101" pitchFamily="2" charset="-122"/>
              </a:endParaRPr>
            </a:p>
          </p:txBody>
        </p:sp>
      </p:grpSp>
      <p:grpSp>
        <p:nvGrpSpPr>
          <p:cNvPr id="8" name="组合 7"/>
          <p:cNvGrpSpPr/>
          <p:nvPr/>
        </p:nvGrpSpPr>
        <p:grpSpPr>
          <a:xfrm>
            <a:off x="2651443" y="4440555"/>
            <a:ext cx="3742690" cy="1083310"/>
            <a:chOff x="4174" y="7106"/>
            <a:chExt cx="5894" cy="1706"/>
          </a:xfrm>
        </p:grpSpPr>
        <p:sp>
          <p:nvSpPr>
            <p:cNvPr id="115" name="MMConnector"/>
            <p:cNvSpPr/>
            <p:nvPr/>
          </p:nvSpPr>
          <p:spPr>
            <a:xfrm>
              <a:off x="8088" y="7106"/>
              <a:ext cx="1981" cy="1706"/>
            </a:xfrm>
            <a:custGeom>
              <a:avLst/>
              <a:gdLst/>
              <a:ahLst/>
              <a:cxnLst/>
              <a:pathLst>
                <a:path w="843441" h="474237">
                  <a:moveTo>
                    <a:pt x="217831" y="-146586"/>
                  </a:moveTo>
                  <a:cubicBezTo>
                    <a:pt x="233937" y="-156949"/>
                    <a:pt x="237926" y="-174125"/>
                    <a:pt x="229888" y="-186349"/>
                  </a:cubicBezTo>
                  <a:cubicBezTo>
                    <a:pt x="221850" y="-198573"/>
                    <a:pt x="204214" y="-202132"/>
                    <a:pt x="188603" y="-191038"/>
                  </a:cubicBezTo>
                  <a:cubicBezTo>
                    <a:pt x="173824" y="-180535"/>
                    <a:pt x="159045" y="-170033"/>
                    <a:pt x="144590" y="-159191"/>
                  </a:cubicBezTo>
                  <a:cubicBezTo>
                    <a:pt x="130134" y="-148350"/>
                    <a:pt x="116003" y="-137169"/>
                    <a:pt x="102052" y="-125831"/>
                  </a:cubicBezTo>
                  <a:cubicBezTo>
                    <a:pt x="88102" y="-114492"/>
                    <a:pt x="74334" y="-102996"/>
                    <a:pt x="60722" y="-91375"/>
                  </a:cubicBezTo>
                  <a:cubicBezTo>
                    <a:pt x="47110" y="-79755"/>
                    <a:pt x="33654" y="-68011"/>
                    <a:pt x="20295" y="-56211"/>
                  </a:cubicBezTo>
                  <a:cubicBezTo>
                    <a:pt x="6935" y="-44411"/>
                    <a:pt x="-6329" y="-32555"/>
                    <a:pt x="-19550" y="-20700"/>
                  </a:cubicBezTo>
                  <a:cubicBezTo>
                    <a:pt x="-32772" y="-8844"/>
                    <a:pt x="-45952" y="3012"/>
                    <a:pt x="-59146" y="14811"/>
                  </a:cubicBezTo>
                  <a:cubicBezTo>
                    <a:pt x="-72340" y="26609"/>
                    <a:pt x="-85547" y="38350"/>
                    <a:pt x="-98825" y="49975"/>
                  </a:cubicBezTo>
                  <a:cubicBezTo>
                    <a:pt x="-112102" y="61600"/>
                    <a:pt x="-125448" y="73109"/>
                    <a:pt x="-138916" y="84439"/>
                  </a:cubicBezTo>
                  <a:cubicBezTo>
                    <a:pt x="-152385" y="95769"/>
                    <a:pt x="-165976" y="106921"/>
                    <a:pt x="-179740" y="117826"/>
                  </a:cubicBezTo>
                  <a:cubicBezTo>
                    <a:pt x="-193504" y="128732"/>
                    <a:pt x="-207440" y="139391"/>
                    <a:pt x="-221593" y="149731"/>
                  </a:cubicBezTo>
                  <a:cubicBezTo>
                    <a:pt x="-235745" y="160072"/>
                    <a:pt x="-250114" y="170092"/>
                    <a:pt x="-264735" y="179716"/>
                  </a:cubicBezTo>
                  <a:cubicBezTo>
                    <a:pt x="-279356" y="189339"/>
                    <a:pt x="-294228" y="198566"/>
                    <a:pt x="-309371" y="207314"/>
                  </a:cubicBezTo>
                  <a:cubicBezTo>
                    <a:pt x="-324513" y="216063"/>
                    <a:pt x="-339926" y="224334"/>
                    <a:pt x="-355622" y="232051"/>
                  </a:cubicBezTo>
                  <a:cubicBezTo>
                    <a:pt x="-371319" y="239769"/>
                    <a:pt x="-387298" y="246932"/>
                    <a:pt x="-403509" y="253475"/>
                  </a:cubicBezTo>
                  <a:cubicBezTo>
                    <a:pt x="-419720" y="260017"/>
                    <a:pt x="-436163" y="265939"/>
                    <a:pt x="-452935" y="271198"/>
                  </a:cubicBezTo>
                  <a:cubicBezTo>
                    <a:pt x="-469708" y="276458"/>
                    <a:pt x="-486812" y="281055"/>
                    <a:pt x="-503694" y="284949"/>
                  </a:cubicBezTo>
                  <a:cubicBezTo>
                    <a:pt x="-520575" y="288842"/>
                    <a:pt x="-537233" y="292032"/>
                    <a:pt x="-555493" y="294597"/>
                  </a:cubicBezTo>
                  <a:cubicBezTo>
                    <a:pt x="-573753" y="297161"/>
                    <a:pt x="-593615" y="299099"/>
                    <a:pt x="-608004" y="300167"/>
                  </a:cubicBezTo>
                  <a:cubicBezTo>
                    <a:pt x="-622393" y="301234"/>
                    <a:pt x="-631308" y="301429"/>
                    <a:pt x="-640224" y="301625"/>
                  </a:cubicBezTo>
                  <a:cubicBezTo>
                    <a:pt x="-642959" y="301685"/>
                    <a:pt x="-644784" y="303335"/>
                    <a:pt x="-644784" y="305425"/>
                  </a:cubicBezTo>
                  <a:cubicBezTo>
                    <a:pt x="-644784" y="307515"/>
                    <a:pt x="-642959" y="309159"/>
                    <a:pt x="-640224" y="309225"/>
                  </a:cubicBezTo>
                  <a:cubicBezTo>
                    <a:pt x="-631218" y="309443"/>
                    <a:pt x="-622212" y="309660"/>
                    <a:pt x="-607599" y="309251"/>
                  </a:cubicBezTo>
                  <a:cubicBezTo>
                    <a:pt x="-592987" y="308842"/>
                    <a:pt x="-572767" y="307807"/>
                    <a:pt x="-554098" y="306056"/>
                  </a:cubicBezTo>
                  <a:cubicBezTo>
                    <a:pt x="-535429" y="304306"/>
                    <a:pt x="-518310" y="301840"/>
                    <a:pt x="-500900" y="298662"/>
                  </a:cubicBezTo>
                  <a:cubicBezTo>
                    <a:pt x="-483490" y="295483"/>
                    <a:pt x="-465789" y="291590"/>
                    <a:pt x="-448368" y="286996"/>
                  </a:cubicBezTo>
                  <a:cubicBezTo>
                    <a:pt x="-430946" y="282403"/>
                    <a:pt x="-413804" y="277108"/>
                    <a:pt x="-396854" y="271159"/>
                  </a:cubicBezTo>
                  <a:cubicBezTo>
                    <a:pt x="-379905" y="265210"/>
                    <a:pt x="-363148" y="258608"/>
                    <a:pt x="-346652" y="251421"/>
                  </a:cubicBezTo>
                  <a:cubicBezTo>
                    <a:pt x="-330156" y="244234"/>
                    <a:pt x="-313922" y="236462"/>
                    <a:pt x="-297951" y="228191"/>
                  </a:cubicBezTo>
                  <a:cubicBezTo>
                    <a:pt x="-281980" y="219920"/>
                    <a:pt x="-266272" y="211150"/>
                    <a:pt x="-250820" y="201970"/>
                  </a:cubicBezTo>
                  <a:cubicBezTo>
                    <a:pt x="-235368" y="192790"/>
                    <a:pt x="-220173" y="183201"/>
                    <a:pt x="-205208" y="173291"/>
                  </a:cubicBezTo>
                  <a:cubicBezTo>
                    <a:pt x="-190243" y="163381"/>
                    <a:pt x="-175510" y="153150"/>
                    <a:pt x="-160970" y="142682"/>
                  </a:cubicBezTo>
                  <a:cubicBezTo>
                    <a:pt x="-146431" y="132214"/>
                    <a:pt x="-132085" y="121509"/>
                    <a:pt x="-117891" y="110644"/>
                  </a:cubicBezTo>
                  <a:cubicBezTo>
                    <a:pt x="-103697" y="99779"/>
                    <a:pt x="-89653" y="88753"/>
                    <a:pt x="-75712" y="77639"/>
                  </a:cubicBezTo>
                  <a:cubicBezTo>
                    <a:pt x="-61772" y="66524"/>
                    <a:pt x="-47935" y="55320"/>
                    <a:pt x="-34152" y="44093"/>
                  </a:cubicBezTo>
                  <a:cubicBezTo>
                    <a:pt x="-20370" y="32866"/>
                    <a:pt x="-6642" y="21616"/>
                    <a:pt x="7079" y="10407"/>
                  </a:cubicBezTo>
                  <a:cubicBezTo>
                    <a:pt x="20800" y="-801"/>
                    <a:pt x="34515" y="-11967"/>
                    <a:pt x="48269" y="-23031"/>
                  </a:cubicBezTo>
                  <a:cubicBezTo>
                    <a:pt x="62024" y="-34095"/>
                    <a:pt x="75817" y="-45057"/>
                    <a:pt x="89697" y="-55842"/>
                  </a:cubicBezTo>
                  <a:cubicBezTo>
                    <a:pt x="103576" y="-66628"/>
                    <a:pt x="117543" y="-77237"/>
                    <a:pt x="131619" y="-87639"/>
                  </a:cubicBezTo>
                  <a:cubicBezTo>
                    <a:pt x="145694" y="-98040"/>
                    <a:pt x="159879" y="-108233"/>
                    <a:pt x="174266" y="-118023"/>
                  </a:cubicBezTo>
                  <a:cubicBezTo>
                    <a:pt x="188653" y="-127813"/>
                    <a:pt x="203242" y="-137200"/>
                    <a:pt x="217831" y="-146586"/>
                  </a:cubicBezTo>
                  <a:close/>
                </a:path>
              </a:pathLst>
            </a:custGeom>
            <a:solidFill>
              <a:srgbClr val="96E54E"/>
            </a:solidFill>
            <a:ln w="7600" cap="rnd">
              <a:solidFill>
                <a:srgbClr val="96E54E"/>
              </a:solidFill>
              <a:round/>
            </a:ln>
          </p:spPr>
        </p:sp>
        <p:sp>
          <p:nvSpPr>
            <p:cNvPr id="114" name="MainTopic"/>
            <p:cNvSpPr/>
            <p:nvPr/>
          </p:nvSpPr>
          <p:spPr>
            <a:xfrm>
              <a:off x="4174" y="7672"/>
              <a:ext cx="2410" cy="1066"/>
            </a:xfrm>
            <a:custGeom>
              <a:avLst/>
              <a:gdLst>
                <a:gd name="rtl" fmla="*/ 135280 w 1026000"/>
                <a:gd name="rtt" fmla="*/ 71440 h 296400"/>
                <a:gd name="rtr" fmla="*/ 887680 w 1026000"/>
                <a:gd name="rtb" fmla="*/ 238640 h 296400"/>
              </a:gdLst>
              <a:ahLst/>
              <a:cxnLst/>
              <a:rect l="rtl" t="rtt" r="rtr" b="rtb"/>
              <a:pathLst>
                <a:path w="1026000" h="296400">
                  <a:moveTo>
                    <a:pt x="30400" y="0"/>
                  </a:moveTo>
                  <a:lnTo>
                    <a:pt x="995600" y="0"/>
                  </a:lnTo>
                  <a:cubicBezTo>
                    <a:pt x="1012381" y="0"/>
                    <a:pt x="1026000" y="13619"/>
                    <a:pt x="1026000" y="30400"/>
                  </a:cubicBezTo>
                  <a:lnTo>
                    <a:pt x="1026000" y="266000"/>
                  </a:lnTo>
                  <a:cubicBezTo>
                    <a:pt x="1026000" y="282781"/>
                    <a:pt x="1012381" y="296400"/>
                    <a:pt x="9956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rgbClr val="96E54E"/>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hlinkClick r:id="rId4" action="ppaction://hlinksldjump"/>
                </a:rPr>
                <a:t>声音的特性</a:t>
              </a:r>
              <a:endParaRPr sz="2400">
                <a:solidFill>
                  <a:srgbClr val="303030"/>
                </a:solidFill>
                <a:latin typeface="宋体" panose="02010600030101010101" pitchFamily="2" charset="-122"/>
              </a:endParaRPr>
            </a:p>
          </p:txBody>
        </p:sp>
      </p:grpSp>
      <p:grpSp>
        <p:nvGrpSpPr>
          <p:cNvPr id="2" name="组合 1"/>
          <p:cNvGrpSpPr/>
          <p:nvPr/>
        </p:nvGrpSpPr>
        <p:grpSpPr>
          <a:xfrm>
            <a:off x="2556828" y="2258695"/>
            <a:ext cx="3819525" cy="1785620"/>
            <a:chOff x="4025" y="3670"/>
            <a:chExt cx="6015" cy="2812"/>
          </a:xfrm>
        </p:grpSpPr>
        <p:sp>
          <p:nvSpPr>
            <p:cNvPr id="117" name="MMConnector"/>
            <p:cNvSpPr/>
            <p:nvPr/>
          </p:nvSpPr>
          <p:spPr>
            <a:xfrm>
              <a:off x="8088" y="5106"/>
              <a:ext cx="1952" cy="1377"/>
            </a:xfrm>
            <a:custGeom>
              <a:avLst/>
              <a:gdLst/>
              <a:ahLst/>
              <a:cxnLst/>
              <a:pathLst>
                <a:path w="831243" h="382985">
                  <a:moveTo>
                    <a:pt x="178354" y="155577"/>
                  </a:moveTo>
                  <a:cubicBezTo>
                    <a:pt x="194858" y="165292"/>
                    <a:pt x="212123" y="160249"/>
                    <a:pt x="219088" y="147384"/>
                  </a:cubicBezTo>
                  <a:cubicBezTo>
                    <a:pt x="226054" y="134519"/>
                    <a:pt x="220646" y="117689"/>
                    <a:pt x="203684" y="108794"/>
                  </a:cubicBezTo>
                  <a:cubicBezTo>
                    <a:pt x="188271" y="100711"/>
                    <a:pt x="172858" y="92629"/>
                    <a:pt x="157586" y="84184"/>
                  </a:cubicBezTo>
                  <a:cubicBezTo>
                    <a:pt x="142313" y="75739"/>
                    <a:pt x="127181" y="66933"/>
                    <a:pt x="112121" y="57941"/>
                  </a:cubicBezTo>
                  <a:cubicBezTo>
                    <a:pt x="97061" y="48948"/>
                    <a:pt x="82073" y="39770"/>
                    <a:pt x="67137" y="30441"/>
                  </a:cubicBezTo>
                  <a:cubicBezTo>
                    <a:pt x="52200" y="21111"/>
                    <a:pt x="37316" y="11629"/>
                    <a:pt x="22443" y="2070"/>
                  </a:cubicBezTo>
                  <a:cubicBezTo>
                    <a:pt x="7570" y="-7490"/>
                    <a:pt x="-7290" y="-17128"/>
                    <a:pt x="-22177" y="-26779"/>
                  </a:cubicBezTo>
                  <a:cubicBezTo>
                    <a:pt x="-37064" y="-36431"/>
                    <a:pt x="-51978" y="-46096"/>
                    <a:pt x="-66958" y="-55705"/>
                  </a:cubicBezTo>
                  <a:cubicBezTo>
                    <a:pt x="-81939" y="-65315"/>
                    <a:pt x="-96987" y="-74868"/>
                    <a:pt x="-112142" y="-84294"/>
                  </a:cubicBezTo>
                  <a:cubicBezTo>
                    <a:pt x="-127297" y="-93719"/>
                    <a:pt x="-142558" y="-103017"/>
                    <a:pt x="-157963" y="-112111"/>
                  </a:cubicBezTo>
                  <a:cubicBezTo>
                    <a:pt x="-173367" y="-121204"/>
                    <a:pt x="-188915" y="-130094"/>
                    <a:pt x="-204635" y="-138701"/>
                  </a:cubicBezTo>
                  <a:cubicBezTo>
                    <a:pt x="-220355" y="-147307"/>
                    <a:pt x="-236248" y="-155631"/>
                    <a:pt x="-252334" y="-163589"/>
                  </a:cubicBezTo>
                  <a:cubicBezTo>
                    <a:pt x="-268419" y="-171547"/>
                    <a:pt x="-284698" y="-179140"/>
                    <a:pt x="-301173" y="-186288"/>
                  </a:cubicBezTo>
                  <a:cubicBezTo>
                    <a:pt x="-317648" y="-193435"/>
                    <a:pt x="-334319" y="-200138"/>
                    <a:pt x="-351189" y="-206322"/>
                  </a:cubicBezTo>
                  <a:cubicBezTo>
                    <a:pt x="-368059" y="-212505"/>
                    <a:pt x="-385129" y="-218170"/>
                    <a:pt x="-402325" y="-223257"/>
                  </a:cubicBezTo>
                  <a:cubicBezTo>
                    <a:pt x="-419520" y="-228345"/>
                    <a:pt x="-436842" y="-232854"/>
                    <a:pt x="-454430" y="-236743"/>
                  </a:cubicBezTo>
                  <a:cubicBezTo>
                    <a:pt x="-472018" y="-240631"/>
                    <a:pt x="-489872" y="-243898"/>
                    <a:pt x="-507279" y="-246541"/>
                  </a:cubicBezTo>
                  <a:cubicBezTo>
                    <a:pt x="-524685" y="-249184"/>
                    <a:pt x="-541644" y="-251202"/>
                    <a:pt x="-560599" y="-252553"/>
                  </a:cubicBezTo>
                  <a:cubicBezTo>
                    <a:pt x="-579553" y="-253903"/>
                    <a:pt x="-600503" y="-254585"/>
                    <a:pt x="-614107" y="-254815"/>
                  </a:cubicBezTo>
                  <a:cubicBezTo>
                    <a:pt x="-627710" y="-255045"/>
                    <a:pt x="-633967" y="-254823"/>
                    <a:pt x="-640224" y="-254600"/>
                  </a:cubicBezTo>
                  <a:cubicBezTo>
                    <a:pt x="-642958" y="-254503"/>
                    <a:pt x="-644784" y="-252890"/>
                    <a:pt x="-644784" y="-250800"/>
                  </a:cubicBezTo>
                  <a:cubicBezTo>
                    <a:pt x="-644784" y="-248710"/>
                    <a:pt x="-642960" y="-247037"/>
                    <a:pt x="-640224" y="-247000"/>
                  </a:cubicBezTo>
                  <a:cubicBezTo>
                    <a:pt x="-634018" y="-246916"/>
                    <a:pt x="-627812" y="-246832"/>
                    <a:pt x="-614394" y="-245947"/>
                  </a:cubicBezTo>
                  <a:cubicBezTo>
                    <a:pt x="-600976" y="-245061"/>
                    <a:pt x="-580347" y="-243374"/>
                    <a:pt x="-561759" y="-241131"/>
                  </a:cubicBezTo>
                  <a:cubicBezTo>
                    <a:pt x="-543170" y="-238887"/>
                    <a:pt x="-526622" y="-236088"/>
                    <a:pt x="-509691" y="-232661"/>
                  </a:cubicBezTo>
                  <a:cubicBezTo>
                    <a:pt x="-492760" y="-229233"/>
                    <a:pt x="-475445" y="-225179"/>
                    <a:pt x="-458445" y="-220537"/>
                  </a:cubicBezTo>
                  <a:cubicBezTo>
                    <a:pt x="-441446" y="-215895"/>
                    <a:pt x="-424761" y="-210665"/>
                    <a:pt x="-408240" y="-204883"/>
                  </a:cubicBezTo>
                  <a:cubicBezTo>
                    <a:pt x="-391720" y="-199101"/>
                    <a:pt x="-375362" y="-192767"/>
                    <a:pt x="-359228" y="-185939"/>
                  </a:cubicBezTo>
                  <a:cubicBezTo>
                    <a:pt x="-343093" y="-179111"/>
                    <a:pt x="-327180" y="-171788"/>
                    <a:pt x="-311472" y="-164038"/>
                  </a:cubicBezTo>
                  <a:cubicBezTo>
                    <a:pt x="-295764" y="-156287"/>
                    <a:pt x="-280261" y="-148109"/>
                    <a:pt x="-264947" y="-139575"/>
                  </a:cubicBezTo>
                  <a:cubicBezTo>
                    <a:pt x="-249634" y="-131040"/>
                    <a:pt x="-234509" y="-122149"/>
                    <a:pt x="-219542" y="-112975"/>
                  </a:cubicBezTo>
                  <a:cubicBezTo>
                    <a:pt x="-204575" y="-103800"/>
                    <a:pt x="-189766" y="-94341"/>
                    <a:pt x="-175075" y="-84669"/>
                  </a:cubicBezTo>
                  <a:cubicBezTo>
                    <a:pt x="-160385" y="-74996"/>
                    <a:pt x="-145813" y="-65109"/>
                    <a:pt x="-131316" y="-55076"/>
                  </a:cubicBezTo>
                  <a:cubicBezTo>
                    <a:pt x="-116819" y="-45042"/>
                    <a:pt x="-102397" y="-34862"/>
                    <a:pt x="-88001" y="-24599"/>
                  </a:cubicBezTo>
                  <a:cubicBezTo>
                    <a:pt x="-73605" y="-14336"/>
                    <a:pt x="-59236" y="-3990"/>
                    <a:pt x="-44845" y="6375"/>
                  </a:cubicBezTo>
                  <a:cubicBezTo>
                    <a:pt x="-30454" y="16741"/>
                    <a:pt x="-16041" y="27126"/>
                    <a:pt x="-1558" y="37471"/>
                  </a:cubicBezTo>
                  <a:cubicBezTo>
                    <a:pt x="12924" y="47816"/>
                    <a:pt x="27475" y="58121"/>
                    <a:pt x="42146" y="68317"/>
                  </a:cubicBezTo>
                  <a:cubicBezTo>
                    <a:pt x="56817" y="78512"/>
                    <a:pt x="71608" y="88599"/>
                    <a:pt x="86541" y="98539"/>
                  </a:cubicBezTo>
                  <a:cubicBezTo>
                    <a:pt x="101474" y="108480"/>
                    <a:pt x="116548" y="118274"/>
                    <a:pt x="131874" y="127756"/>
                  </a:cubicBezTo>
                  <a:cubicBezTo>
                    <a:pt x="147200" y="137238"/>
                    <a:pt x="162777" y="146407"/>
                    <a:pt x="178354" y="155577"/>
                  </a:cubicBezTo>
                  <a:close/>
                </a:path>
              </a:pathLst>
            </a:custGeom>
            <a:solidFill>
              <a:srgbClr val="96E54E"/>
            </a:solidFill>
            <a:ln w="7600" cap="rnd">
              <a:solidFill>
                <a:srgbClr val="96E54E"/>
              </a:solidFill>
              <a:round/>
            </a:ln>
          </p:spPr>
        </p:sp>
        <p:sp>
          <p:nvSpPr>
            <p:cNvPr id="116" name="MainTopic"/>
            <p:cNvSpPr/>
            <p:nvPr/>
          </p:nvSpPr>
          <p:spPr>
            <a:xfrm>
              <a:off x="4025" y="3670"/>
              <a:ext cx="2560" cy="1066"/>
            </a:xfrm>
            <a:custGeom>
              <a:avLst/>
              <a:gdLst>
                <a:gd name="rtl" fmla="*/ 135280 w 1459200"/>
                <a:gd name="rtt" fmla="*/ 71440 h 296400"/>
                <a:gd name="rtr" fmla="*/ 1320880 w 1459200"/>
                <a:gd name="rtb" fmla="*/ 238640 h 296400"/>
              </a:gdLst>
              <a:ahLst/>
              <a:cxnLst/>
              <a:rect l="rtl" t="rtt" r="rtr" b="rtb"/>
              <a:pathLst>
                <a:path w="1459200" h="296400">
                  <a:moveTo>
                    <a:pt x="30400" y="0"/>
                  </a:moveTo>
                  <a:lnTo>
                    <a:pt x="1428800" y="0"/>
                  </a:lnTo>
                  <a:cubicBezTo>
                    <a:pt x="1445581" y="0"/>
                    <a:pt x="1459200" y="13619"/>
                    <a:pt x="1459200" y="30400"/>
                  </a:cubicBezTo>
                  <a:lnTo>
                    <a:pt x="1459200" y="266000"/>
                  </a:lnTo>
                  <a:cubicBezTo>
                    <a:pt x="1459200" y="282781"/>
                    <a:pt x="1445581" y="296400"/>
                    <a:pt x="14288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rgbClr val="96E54E"/>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hlinkClick r:id="rId5" action="ppaction://hlinksldjump"/>
                </a:rPr>
                <a:t>声音的产</a:t>
              </a:r>
              <a:endParaRPr sz="2400">
                <a:solidFill>
                  <a:srgbClr val="303030"/>
                </a:solidFill>
                <a:latin typeface="宋体" panose="02010600030101010101" pitchFamily="2" charset="-122"/>
                <a:hlinkClick r:id="rId5" action="ppaction://hlinksldjump"/>
              </a:endParaRPr>
            </a:p>
            <a:p>
              <a:pPr algn="ctr">
                <a:lnSpc>
                  <a:spcPct val="100000"/>
                </a:lnSpc>
              </a:pPr>
              <a:r>
                <a:rPr sz="2400">
                  <a:solidFill>
                    <a:srgbClr val="303030"/>
                  </a:solidFill>
                  <a:latin typeface="宋体" panose="02010600030101010101" pitchFamily="2" charset="-122"/>
                  <a:hlinkClick r:id="rId5" action="ppaction://hlinksldjump"/>
                </a:rPr>
                <a:t>生与传播</a:t>
              </a:r>
              <a:endParaRPr sz="2400">
                <a:solidFill>
                  <a:srgbClr val="303030"/>
                </a:solidFill>
                <a:latin typeface="宋体" panose="02010600030101010101" pitchFamily="2" charset="-122"/>
              </a:endParaRPr>
            </a:p>
          </p:txBody>
        </p:sp>
      </p:grpSp>
      <p:grpSp>
        <p:nvGrpSpPr>
          <p:cNvPr id="17" name="组合 16"/>
          <p:cNvGrpSpPr/>
          <p:nvPr/>
        </p:nvGrpSpPr>
        <p:grpSpPr>
          <a:xfrm>
            <a:off x="9503093" y="2391410"/>
            <a:ext cx="2179320" cy="477520"/>
            <a:chOff x="14964" y="3879"/>
            <a:chExt cx="3432" cy="752"/>
          </a:xfrm>
        </p:grpSpPr>
        <p:sp>
          <p:nvSpPr>
            <p:cNvPr id="177" name="MMConnector"/>
            <p:cNvSpPr/>
            <p:nvPr/>
          </p:nvSpPr>
          <p:spPr>
            <a:xfrm>
              <a:off x="14964" y="4563"/>
              <a:ext cx="589" cy="68"/>
            </a:xfrm>
            <a:custGeom>
              <a:avLst/>
              <a:gdLst/>
              <a:ahLst/>
              <a:cxnLst/>
              <a:pathLst>
                <a:path w="250800" h="19000" fill="none">
                  <a:moveTo>
                    <a:pt x="-125400" y="9500"/>
                  </a:moveTo>
                  <a:cubicBezTo>
                    <a:pt x="-25080" y="9500"/>
                    <a:pt x="50160" y="-9500"/>
                    <a:pt x="125400" y="-9500"/>
                  </a:cubicBezTo>
                </a:path>
              </a:pathLst>
            </a:custGeom>
            <a:noFill/>
            <a:ln w="15200" cap="rnd">
              <a:solidFill>
                <a:srgbClr val="96E54E"/>
              </a:solidFill>
              <a:round/>
            </a:ln>
          </p:spPr>
        </p:sp>
        <p:sp>
          <p:nvSpPr>
            <p:cNvPr id="156" name="SubTopic"/>
            <p:cNvSpPr/>
            <p:nvPr/>
          </p:nvSpPr>
          <p:spPr>
            <a:xfrm>
              <a:off x="15258" y="3879"/>
              <a:ext cx="3139" cy="649"/>
            </a:xfrm>
            <a:custGeom>
              <a:avLst/>
              <a:gdLst>
                <a:gd name="rtl" fmla="*/ 54150 w 1109600"/>
                <a:gd name="rtt" fmla="*/ 26030 h 180500"/>
                <a:gd name="rtr" fmla="*/ 1057350 w 1109600"/>
                <a:gd name="rtb" fmla="*/ 162830 h 180500"/>
              </a:gdLst>
              <a:ahLst/>
              <a:cxnLst/>
              <a:rect l="rtl" t="rtt" r="rtr" b="rtb"/>
              <a:pathLst>
                <a:path w="1109600" h="180500" stroke="0">
                  <a:moveTo>
                    <a:pt x="0" y="0"/>
                  </a:moveTo>
                  <a:lnTo>
                    <a:pt x="1109600" y="0"/>
                  </a:lnTo>
                  <a:lnTo>
                    <a:pt x="1109600" y="180500"/>
                  </a:lnTo>
                  <a:lnTo>
                    <a:pt x="0" y="180500"/>
                  </a:lnTo>
                  <a:lnTo>
                    <a:pt x="0" y="0"/>
                  </a:lnTo>
                  <a:close/>
                </a:path>
                <a:path w="1109600" h="180500" fill="none">
                  <a:moveTo>
                    <a:pt x="0" y="180500"/>
                  </a:moveTo>
                  <a:lnTo>
                    <a:pt x="1109600" y="180500"/>
                  </a:lnTo>
                </a:path>
              </a:pathLst>
            </a:custGeom>
            <a:noFill/>
            <a:ln w="15200" cap="flat">
              <a:solidFill>
                <a:srgbClr val="96E54E"/>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声音可以传递信息</a:t>
              </a:r>
              <a:endParaRPr sz="2400">
                <a:solidFill>
                  <a:srgbClr val="303030"/>
                </a:solidFill>
                <a:latin typeface="宋体" panose="02010600030101010101" pitchFamily="2" charset="-122"/>
              </a:endParaRPr>
            </a:p>
          </p:txBody>
        </p:sp>
      </p:grpSp>
      <p:grpSp>
        <p:nvGrpSpPr>
          <p:cNvPr id="16" name="组合 15"/>
          <p:cNvGrpSpPr/>
          <p:nvPr/>
        </p:nvGrpSpPr>
        <p:grpSpPr>
          <a:xfrm>
            <a:off x="9503093" y="2890520"/>
            <a:ext cx="2179320" cy="640715"/>
            <a:chOff x="14964" y="4665"/>
            <a:chExt cx="3432" cy="1009"/>
          </a:xfrm>
        </p:grpSpPr>
        <p:sp>
          <p:nvSpPr>
            <p:cNvPr id="178" name="MMConnector"/>
            <p:cNvSpPr/>
            <p:nvPr/>
          </p:nvSpPr>
          <p:spPr>
            <a:xfrm>
              <a:off x="14964" y="4956"/>
              <a:ext cx="589" cy="718"/>
            </a:xfrm>
            <a:custGeom>
              <a:avLst/>
              <a:gdLst/>
              <a:ahLst/>
              <a:cxnLst/>
              <a:pathLst>
                <a:path w="250800" h="199500" fill="none">
                  <a:moveTo>
                    <a:pt x="-125400" y="-99750"/>
                  </a:moveTo>
                  <a:cubicBezTo>
                    <a:pt x="-1957" y="-99750"/>
                    <a:pt x="-3793" y="99750"/>
                    <a:pt x="125400" y="99750"/>
                  </a:cubicBezTo>
                </a:path>
              </a:pathLst>
            </a:custGeom>
            <a:noFill/>
            <a:ln w="15200" cap="rnd">
              <a:solidFill>
                <a:srgbClr val="96E54E"/>
              </a:solidFill>
              <a:round/>
            </a:ln>
          </p:spPr>
        </p:sp>
        <p:sp>
          <p:nvSpPr>
            <p:cNvPr id="164" name="SubTopic"/>
            <p:cNvSpPr/>
            <p:nvPr/>
          </p:nvSpPr>
          <p:spPr>
            <a:xfrm>
              <a:off x="15258" y="4665"/>
              <a:ext cx="3139" cy="649"/>
            </a:xfrm>
            <a:custGeom>
              <a:avLst/>
              <a:gdLst>
                <a:gd name="rtl" fmla="*/ 54150 w 1109600"/>
                <a:gd name="rtt" fmla="*/ 26030 h 180500"/>
                <a:gd name="rtr" fmla="*/ 1057350 w 1109600"/>
                <a:gd name="rtb" fmla="*/ 162830 h 180500"/>
              </a:gdLst>
              <a:ahLst/>
              <a:cxnLst/>
              <a:rect l="rtl" t="rtt" r="rtr" b="rtb"/>
              <a:pathLst>
                <a:path w="1109600" h="180500" stroke="0">
                  <a:moveTo>
                    <a:pt x="0" y="0"/>
                  </a:moveTo>
                  <a:lnTo>
                    <a:pt x="1109600" y="0"/>
                  </a:lnTo>
                  <a:lnTo>
                    <a:pt x="1109600" y="180500"/>
                  </a:lnTo>
                  <a:lnTo>
                    <a:pt x="0" y="180500"/>
                  </a:lnTo>
                  <a:lnTo>
                    <a:pt x="0" y="0"/>
                  </a:lnTo>
                  <a:close/>
                </a:path>
                <a:path w="1109600" h="180500" fill="none">
                  <a:moveTo>
                    <a:pt x="0" y="180500"/>
                  </a:moveTo>
                  <a:lnTo>
                    <a:pt x="1109600" y="180500"/>
                  </a:lnTo>
                </a:path>
              </a:pathLst>
            </a:custGeom>
            <a:noFill/>
            <a:ln w="15200" cap="flat">
              <a:solidFill>
                <a:srgbClr val="96E54E"/>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声音可以传递能量</a:t>
              </a:r>
              <a:endParaRPr sz="2400">
                <a:solidFill>
                  <a:srgbClr val="303030"/>
                </a:solidFill>
                <a:latin typeface="宋体" panose="02010600030101010101" pitchFamily="2" charset="-122"/>
              </a:endParaRPr>
            </a:p>
          </p:txBody>
        </p:sp>
      </p:grpSp>
      <p:grpSp>
        <p:nvGrpSpPr>
          <p:cNvPr id="19" name="组合 18"/>
          <p:cNvGrpSpPr/>
          <p:nvPr/>
        </p:nvGrpSpPr>
        <p:grpSpPr>
          <a:xfrm>
            <a:off x="10148888" y="3684905"/>
            <a:ext cx="1490345" cy="850900"/>
            <a:chOff x="15981" y="5916"/>
            <a:chExt cx="2347" cy="1340"/>
          </a:xfrm>
        </p:grpSpPr>
        <p:sp>
          <p:nvSpPr>
            <p:cNvPr id="201" name="MMConnector"/>
            <p:cNvSpPr/>
            <p:nvPr/>
          </p:nvSpPr>
          <p:spPr>
            <a:xfrm>
              <a:off x="15981" y="6796"/>
              <a:ext cx="589" cy="461"/>
            </a:xfrm>
            <a:custGeom>
              <a:avLst/>
              <a:gdLst/>
              <a:ahLst/>
              <a:cxnLst/>
              <a:pathLst>
                <a:path w="250800" h="128250" fill="none">
                  <a:moveTo>
                    <a:pt x="-125400" y="64125"/>
                  </a:moveTo>
                  <a:cubicBezTo>
                    <a:pt x="-10072" y="64125"/>
                    <a:pt x="15142" y="-64125"/>
                    <a:pt x="125400" y="-64125"/>
                  </a:cubicBezTo>
                </a:path>
              </a:pathLst>
            </a:custGeom>
            <a:noFill/>
            <a:ln w="15200" cap="rnd">
              <a:solidFill>
                <a:srgbClr val="96E54E"/>
              </a:solidFill>
              <a:round/>
            </a:ln>
          </p:spPr>
        </p:sp>
        <p:sp>
          <p:nvSpPr>
            <p:cNvPr id="180" name="SubTopic"/>
            <p:cNvSpPr/>
            <p:nvPr/>
          </p:nvSpPr>
          <p:spPr>
            <a:xfrm>
              <a:off x="16276" y="5916"/>
              <a:ext cx="2053" cy="649"/>
            </a:xfrm>
            <a:custGeom>
              <a:avLst/>
              <a:gdLst>
                <a:gd name="rtl" fmla="*/ 54150 w 501600"/>
                <a:gd name="rtt" fmla="*/ 26030 h 180500"/>
                <a:gd name="rtr" fmla="*/ 449350 w 501600"/>
                <a:gd name="rtb" fmla="*/ 162830 h 180500"/>
              </a:gdLst>
              <a:ahLst/>
              <a:cxnLst/>
              <a:rect l="rtl" t="rtt" r="rtr" b="rtb"/>
              <a:pathLst>
                <a:path w="501600" h="180500" stroke="0">
                  <a:moveTo>
                    <a:pt x="0" y="0"/>
                  </a:moveTo>
                  <a:lnTo>
                    <a:pt x="501600" y="0"/>
                  </a:lnTo>
                  <a:lnTo>
                    <a:pt x="501600" y="180500"/>
                  </a:lnTo>
                  <a:lnTo>
                    <a:pt x="0" y="180500"/>
                  </a:lnTo>
                  <a:lnTo>
                    <a:pt x="0" y="0"/>
                  </a:lnTo>
                  <a:close/>
                </a:path>
                <a:path w="501600" h="180500" fill="none">
                  <a:moveTo>
                    <a:pt x="0" y="180500"/>
                  </a:moveTo>
                  <a:lnTo>
                    <a:pt x="501600" y="180500"/>
                  </a:lnTo>
                </a:path>
              </a:pathLst>
            </a:custGeom>
            <a:noFill/>
            <a:ln w="15200" cap="flat">
              <a:solidFill>
                <a:srgbClr val="96E54E"/>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声源处</a:t>
              </a:r>
              <a:endParaRPr sz="2400">
                <a:solidFill>
                  <a:srgbClr val="303030"/>
                </a:solidFill>
                <a:latin typeface="宋体" panose="02010600030101010101" pitchFamily="2" charset="-122"/>
              </a:endParaRPr>
            </a:p>
          </p:txBody>
        </p:sp>
      </p:grpSp>
      <p:grpSp>
        <p:nvGrpSpPr>
          <p:cNvPr id="20" name="组合 19"/>
          <p:cNvGrpSpPr/>
          <p:nvPr/>
        </p:nvGrpSpPr>
        <p:grpSpPr>
          <a:xfrm>
            <a:off x="10148888" y="4184015"/>
            <a:ext cx="1533525" cy="514350"/>
            <a:chOff x="15981" y="6702"/>
            <a:chExt cx="2415" cy="810"/>
          </a:xfrm>
        </p:grpSpPr>
        <p:sp>
          <p:nvSpPr>
            <p:cNvPr id="202" name="MMConnector"/>
            <p:cNvSpPr/>
            <p:nvPr/>
          </p:nvSpPr>
          <p:spPr>
            <a:xfrm>
              <a:off x="15981" y="7188"/>
              <a:ext cx="589" cy="325"/>
            </a:xfrm>
            <a:custGeom>
              <a:avLst/>
              <a:gdLst/>
              <a:ahLst/>
              <a:cxnLst/>
              <a:pathLst>
                <a:path w="250800" h="90250" fill="none">
                  <a:moveTo>
                    <a:pt x="-125400" y="-45125"/>
                  </a:moveTo>
                  <a:cubicBezTo>
                    <a:pt x="-14483" y="-45125"/>
                    <a:pt x="25434" y="45125"/>
                    <a:pt x="125400" y="45125"/>
                  </a:cubicBezTo>
                </a:path>
              </a:pathLst>
            </a:custGeom>
            <a:noFill/>
            <a:ln w="15200" cap="rnd">
              <a:solidFill>
                <a:srgbClr val="96E54E"/>
              </a:solidFill>
              <a:round/>
            </a:ln>
          </p:spPr>
        </p:sp>
        <p:sp>
          <p:nvSpPr>
            <p:cNvPr id="188" name="SubTopic"/>
            <p:cNvSpPr/>
            <p:nvPr/>
          </p:nvSpPr>
          <p:spPr>
            <a:xfrm>
              <a:off x="16276" y="6702"/>
              <a:ext cx="2120" cy="649"/>
            </a:xfrm>
            <a:custGeom>
              <a:avLst/>
              <a:gdLst>
                <a:gd name="rtl" fmla="*/ 54150 w 744800"/>
                <a:gd name="rtt" fmla="*/ 26030 h 180500"/>
                <a:gd name="rtr" fmla="*/ 692550 w 744800"/>
                <a:gd name="rtb" fmla="*/ 162830 h 180500"/>
              </a:gdLst>
              <a:ahLst/>
              <a:cxnLst/>
              <a:rect l="rtl" t="rtt" r="rtr" b="rtb"/>
              <a:pathLst>
                <a:path w="744800" h="180500" stroke="0">
                  <a:moveTo>
                    <a:pt x="0" y="0"/>
                  </a:moveTo>
                  <a:lnTo>
                    <a:pt x="744800" y="0"/>
                  </a:lnTo>
                  <a:lnTo>
                    <a:pt x="744800" y="180500"/>
                  </a:lnTo>
                  <a:lnTo>
                    <a:pt x="0" y="180500"/>
                  </a:lnTo>
                  <a:lnTo>
                    <a:pt x="0" y="0"/>
                  </a:lnTo>
                  <a:close/>
                </a:path>
                <a:path w="744800" h="180500" fill="none">
                  <a:moveTo>
                    <a:pt x="0" y="180500"/>
                  </a:moveTo>
                  <a:lnTo>
                    <a:pt x="744800" y="180500"/>
                  </a:lnTo>
                </a:path>
              </a:pathLst>
            </a:custGeom>
            <a:noFill/>
            <a:ln w="15200" cap="flat">
              <a:solidFill>
                <a:srgbClr val="96E54E"/>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传播过程中</a:t>
              </a:r>
              <a:endParaRPr sz="2400">
                <a:solidFill>
                  <a:srgbClr val="303030"/>
                </a:solidFill>
                <a:latin typeface="宋体" panose="02010600030101010101" pitchFamily="2" charset="-122"/>
              </a:endParaRPr>
            </a:p>
          </p:txBody>
        </p:sp>
      </p:grpSp>
      <p:grpSp>
        <p:nvGrpSpPr>
          <p:cNvPr id="9" name="组合 8"/>
          <p:cNvGrpSpPr/>
          <p:nvPr/>
        </p:nvGrpSpPr>
        <p:grpSpPr>
          <a:xfrm>
            <a:off x="1711008" y="4184015"/>
            <a:ext cx="1127125" cy="1225550"/>
            <a:chOff x="2693" y="6702"/>
            <a:chExt cx="1775" cy="1930"/>
          </a:xfrm>
        </p:grpSpPr>
        <p:sp>
          <p:nvSpPr>
            <p:cNvPr id="297" name="MMConnector"/>
            <p:cNvSpPr/>
            <p:nvPr/>
          </p:nvSpPr>
          <p:spPr>
            <a:xfrm>
              <a:off x="3880" y="7778"/>
              <a:ext cx="589" cy="854"/>
            </a:xfrm>
            <a:custGeom>
              <a:avLst/>
              <a:gdLst/>
              <a:ahLst/>
              <a:cxnLst/>
              <a:pathLst>
                <a:path w="250800" h="237500" fill="none">
                  <a:moveTo>
                    <a:pt x="125400" y="118750"/>
                  </a:moveTo>
                  <a:cubicBezTo>
                    <a:pt x="-2259" y="118750"/>
                    <a:pt x="13632" y="-118750"/>
                    <a:pt x="-125400" y="-118750"/>
                  </a:cubicBezTo>
                </a:path>
              </a:pathLst>
            </a:custGeom>
            <a:noFill/>
            <a:ln w="15200" cap="rnd">
              <a:solidFill>
                <a:srgbClr val="96E54E"/>
              </a:solidFill>
              <a:round/>
            </a:ln>
          </p:spPr>
        </p:sp>
        <p:sp>
          <p:nvSpPr>
            <p:cNvPr id="276" name="SubTopic"/>
            <p:cNvSpPr/>
            <p:nvPr/>
          </p:nvSpPr>
          <p:spPr>
            <a:xfrm>
              <a:off x="2693" y="6702"/>
              <a:ext cx="892" cy="649"/>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rgbClr val="96E54E"/>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音调</a:t>
              </a:r>
              <a:endParaRPr sz="2400">
                <a:solidFill>
                  <a:srgbClr val="303030"/>
                </a:solidFill>
                <a:latin typeface="宋体" panose="02010600030101010101" pitchFamily="2" charset="-122"/>
              </a:endParaRPr>
            </a:p>
          </p:txBody>
        </p:sp>
      </p:grpSp>
      <p:grpSp>
        <p:nvGrpSpPr>
          <p:cNvPr id="12" name="组合 11"/>
          <p:cNvGrpSpPr/>
          <p:nvPr/>
        </p:nvGrpSpPr>
        <p:grpSpPr>
          <a:xfrm>
            <a:off x="594678" y="5615940"/>
            <a:ext cx="2243455" cy="953770"/>
            <a:chOff x="935" y="8957"/>
            <a:chExt cx="3533" cy="1502"/>
          </a:xfrm>
        </p:grpSpPr>
        <p:sp>
          <p:nvSpPr>
            <p:cNvPr id="298" name="MMConnector"/>
            <p:cNvSpPr/>
            <p:nvPr/>
          </p:nvSpPr>
          <p:spPr>
            <a:xfrm>
              <a:off x="3880" y="8957"/>
              <a:ext cx="589" cy="1503"/>
            </a:xfrm>
            <a:custGeom>
              <a:avLst/>
              <a:gdLst/>
              <a:ahLst/>
              <a:cxnLst/>
              <a:pathLst>
                <a:path w="250800" h="418000" fill="none">
                  <a:moveTo>
                    <a:pt x="125400" y="-209000"/>
                  </a:moveTo>
                  <a:cubicBezTo>
                    <a:pt x="-20723" y="-209000"/>
                    <a:pt x="56714" y="209000"/>
                    <a:pt x="-125400" y="209000"/>
                  </a:cubicBezTo>
                </a:path>
              </a:pathLst>
            </a:custGeom>
            <a:noFill/>
            <a:ln w="15200" cap="rnd">
              <a:solidFill>
                <a:srgbClr val="96E54E"/>
              </a:solidFill>
              <a:round/>
            </a:ln>
          </p:spPr>
        </p:sp>
        <p:sp>
          <p:nvSpPr>
            <p:cNvPr id="284" name="SubTopic"/>
            <p:cNvSpPr/>
            <p:nvPr/>
          </p:nvSpPr>
          <p:spPr>
            <a:xfrm>
              <a:off x="935" y="9059"/>
              <a:ext cx="2650" cy="649"/>
            </a:xfrm>
            <a:custGeom>
              <a:avLst/>
              <a:gdLst>
                <a:gd name="rtl" fmla="*/ 54150 w 866400"/>
                <a:gd name="rtt" fmla="*/ 26030 h 180500"/>
                <a:gd name="rtr" fmla="*/ 814150 w 866400"/>
                <a:gd name="rtb" fmla="*/ 162830 h 180500"/>
              </a:gdLst>
              <a:ahLst/>
              <a:cxnLst/>
              <a:rect l="rtl" t="rtt" r="rtr" b="rtb"/>
              <a:pathLst>
                <a:path w="866400" h="180500" stroke="0">
                  <a:moveTo>
                    <a:pt x="0" y="0"/>
                  </a:moveTo>
                  <a:lnTo>
                    <a:pt x="866400" y="0"/>
                  </a:lnTo>
                  <a:lnTo>
                    <a:pt x="866400" y="180500"/>
                  </a:lnTo>
                  <a:lnTo>
                    <a:pt x="0" y="180500"/>
                  </a:lnTo>
                  <a:lnTo>
                    <a:pt x="0" y="0"/>
                  </a:lnTo>
                  <a:close/>
                </a:path>
                <a:path w="866400" h="180500" fill="none">
                  <a:moveTo>
                    <a:pt x="0" y="180500"/>
                  </a:moveTo>
                  <a:lnTo>
                    <a:pt x="866400" y="180500"/>
                  </a:lnTo>
                </a:path>
              </a:pathLst>
            </a:custGeom>
            <a:noFill/>
            <a:ln w="15200" cap="flat">
              <a:solidFill>
                <a:srgbClr val="96E54E"/>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乐器发</a:t>
              </a:r>
              <a:r>
                <a:rPr lang="zh-CN" sz="2400">
                  <a:solidFill>
                    <a:srgbClr val="303030"/>
                  </a:solidFill>
                  <a:latin typeface="宋体" panose="02010600030101010101" pitchFamily="2" charset="-122"/>
                </a:rPr>
                <a:t>声</a:t>
              </a:r>
              <a:r>
                <a:rPr sz="2400">
                  <a:solidFill>
                    <a:srgbClr val="303030"/>
                  </a:solidFill>
                  <a:latin typeface="宋体" panose="02010600030101010101" pitchFamily="2" charset="-122"/>
                </a:rPr>
                <a:t>辨析</a:t>
              </a:r>
              <a:endParaRPr sz="2400">
                <a:solidFill>
                  <a:srgbClr val="303030"/>
                </a:solidFill>
                <a:latin typeface="宋体" panose="02010600030101010101" pitchFamily="2" charset="-122"/>
              </a:endParaRPr>
            </a:p>
          </p:txBody>
        </p:sp>
      </p:grpSp>
      <p:grpSp>
        <p:nvGrpSpPr>
          <p:cNvPr id="3" name="组合 2"/>
          <p:cNvGrpSpPr/>
          <p:nvPr/>
        </p:nvGrpSpPr>
        <p:grpSpPr>
          <a:xfrm>
            <a:off x="412433" y="1393190"/>
            <a:ext cx="2291080" cy="1599565"/>
            <a:chOff x="648" y="2307"/>
            <a:chExt cx="3608" cy="2519"/>
          </a:xfrm>
        </p:grpSpPr>
        <p:sp>
          <p:nvSpPr>
            <p:cNvPr id="321" name="MMConnector"/>
            <p:cNvSpPr/>
            <p:nvPr/>
          </p:nvSpPr>
          <p:spPr>
            <a:xfrm>
              <a:off x="3668" y="3580"/>
              <a:ext cx="589" cy="1247"/>
            </a:xfrm>
            <a:custGeom>
              <a:avLst/>
              <a:gdLst/>
              <a:ahLst/>
              <a:cxnLst/>
              <a:pathLst>
                <a:path w="250800" h="346750" fill="none">
                  <a:moveTo>
                    <a:pt x="125400" y="173375"/>
                  </a:moveTo>
                  <a:cubicBezTo>
                    <a:pt x="-13793" y="173375"/>
                    <a:pt x="40543" y="-173375"/>
                    <a:pt x="-125400" y="-173375"/>
                  </a:cubicBezTo>
                </a:path>
              </a:pathLst>
            </a:custGeom>
            <a:noFill/>
            <a:ln w="15200" cap="rnd">
              <a:solidFill>
                <a:srgbClr val="96E54E"/>
              </a:solidFill>
              <a:round/>
            </a:ln>
          </p:spPr>
        </p:sp>
        <p:sp>
          <p:nvSpPr>
            <p:cNvPr id="300" name="SubTopic"/>
            <p:cNvSpPr/>
            <p:nvPr/>
          </p:nvSpPr>
          <p:spPr>
            <a:xfrm>
              <a:off x="648" y="2307"/>
              <a:ext cx="2732" cy="649"/>
            </a:xfrm>
            <a:custGeom>
              <a:avLst/>
              <a:gdLst>
                <a:gd name="rtl" fmla="*/ 54150 w 744800"/>
                <a:gd name="rtt" fmla="*/ 26030 h 180500"/>
                <a:gd name="rtr" fmla="*/ 692550 w 744800"/>
                <a:gd name="rtb" fmla="*/ 162830 h 180500"/>
              </a:gdLst>
              <a:ahLst/>
              <a:cxnLst/>
              <a:rect l="rtl" t="rtt" r="rtr" b="rtb"/>
              <a:pathLst>
                <a:path w="744800" h="180500" stroke="0">
                  <a:moveTo>
                    <a:pt x="0" y="0"/>
                  </a:moveTo>
                  <a:lnTo>
                    <a:pt x="744800" y="0"/>
                  </a:lnTo>
                  <a:lnTo>
                    <a:pt x="744800" y="180500"/>
                  </a:lnTo>
                  <a:lnTo>
                    <a:pt x="0" y="180500"/>
                  </a:lnTo>
                  <a:lnTo>
                    <a:pt x="0" y="0"/>
                  </a:lnTo>
                  <a:close/>
                </a:path>
                <a:path w="744800" h="180500" fill="none">
                  <a:moveTo>
                    <a:pt x="0" y="180500"/>
                  </a:moveTo>
                  <a:lnTo>
                    <a:pt x="744800" y="180500"/>
                  </a:lnTo>
                </a:path>
              </a:pathLst>
            </a:custGeom>
            <a:noFill/>
            <a:ln w="15200" cap="flat">
              <a:solidFill>
                <a:srgbClr val="96E54E"/>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声音的产生</a:t>
              </a:r>
              <a:endParaRPr sz="2400">
                <a:solidFill>
                  <a:srgbClr val="303030"/>
                </a:solidFill>
                <a:latin typeface="宋体" panose="02010600030101010101" pitchFamily="2" charset="-122"/>
              </a:endParaRPr>
            </a:p>
          </p:txBody>
        </p:sp>
      </p:grpSp>
      <p:grpSp>
        <p:nvGrpSpPr>
          <p:cNvPr id="4" name="组合 3"/>
          <p:cNvGrpSpPr/>
          <p:nvPr/>
        </p:nvGrpSpPr>
        <p:grpSpPr>
          <a:xfrm>
            <a:off x="412433" y="1892935"/>
            <a:ext cx="2291080" cy="850265"/>
            <a:chOff x="648" y="3094"/>
            <a:chExt cx="3608" cy="1339"/>
          </a:xfrm>
        </p:grpSpPr>
        <p:sp>
          <p:nvSpPr>
            <p:cNvPr id="322" name="MMConnector"/>
            <p:cNvSpPr/>
            <p:nvPr/>
          </p:nvSpPr>
          <p:spPr>
            <a:xfrm>
              <a:off x="3668" y="3973"/>
              <a:ext cx="589" cy="461"/>
            </a:xfrm>
            <a:custGeom>
              <a:avLst/>
              <a:gdLst/>
              <a:ahLst/>
              <a:cxnLst/>
              <a:pathLst>
                <a:path w="250800" h="128250" fill="none">
                  <a:moveTo>
                    <a:pt x="125400" y="64125"/>
                  </a:moveTo>
                  <a:cubicBezTo>
                    <a:pt x="10072" y="64125"/>
                    <a:pt x="-15142" y="-64125"/>
                    <a:pt x="-125400" y="-64125"/>
                  </a:cubicBezTo>
                </a:path>
              </a:pathLst>
            </a:custGeom>
            <a:noFill/>
            <a:ln w="15200" cap="rnd">
              <a:solidFill>
                <a:srgbClr val="96E54E"/>
              </a:solidFill>
              <a:round/>
            </a:ln>
          </p:spPr>
        </p:sp>
        <p:sp>
          <p:nvSpPr>
            <p:cNvPr id="308" name="SubTopic"/>
            <p:cNvSpPr/>
            <p:nvPr/>
          </p:nvSpPr>
          <p:spPr>
            <a:xfrm>
              <a:off x="648" y="3094"/>
              <a:ext cx="2770" cy="649"/>
            </a:xfrm>
            <a:custGeom>
              <a:avLst/>
              <a:gdLst>
                <a:gd name="rtl" fmla="*/ 54150 w 866400"/>
                <a:gd name="rtt" fmla="*/ 26030 h 180500"/>
                <a:gd name="rtr" fmla="*/ 814150 w 866400"/>
                <a:gd name="rtb" fmla="*/ 162830 h 180500"/>
              </a:gdLst>
              <a:ahLst/>
              <a:cxnLst/>
              <a:rect l="rtl" t="rtt" r="rtr" b="rtb"/>
              <a:pathLst>
                <a:path w="866400" h="180500" stroke="0">
                  <a:moveTo>
                    <a:pt x="0" y="0"/>
                  </a:moveTo>
                  <a:lnTo>
                    <a:pt x="866400" y="0"/>
                  </a:lnTo>
                  <a:lnTo>
                    <a:pt x="866400" y="180500"/>
                  </a:lnTo>
                  <a:lnTo>
                    <a:pt x="0" y="180500"/>
                  </a:lnTo>
                  <a:lnTo>
                    <a:pt x="0" y="0"/>
                  </a:lnTo>
                  <a:close/>
                </a:path>
                <a:path w="866400" h="180500" fill="none">
                  <a:moveTo>
                    <a:pt x="0" y="180500"/>
                  </a:moveTo>
                  <a:lnTo>
                    <a:pt x="866400" y="180500"/>
                  </a:lnTo>
                </a:path>
              </a:pathLst>
            </a:custGeom>
            <a:noFill/>
            <a:ln w="15200" cap="flat">
              <a:solidFill>
                <a:srgbClr val="96E54E"/>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发声体的判断</a:t>
              </a:r>
              <a:endParaRPr sz="2400">
                <a:solidFill>
                  <a:srgbClr val="303030"/>
                </a:solidFill>
                <a:latin typeface="宋体" panose="02010600030101010101" pitchFamily="2" charset="-122"/>
              </a:endParaRPr>
            </a:p>
          </p:txBody>
        </p:sp>
      </p:grpSp>
      <p:grpSp>
        <p:nvGrpSpPr>
          <p:cNvPr id="5" name="组合 4"/>
          <p:cNvGrpSpPr/>
          <p:nvPr/>
        </p:nvGrpSpPr>
        <p:grpSpPr>
          <a:xfrm>
            <a:off x="413068" y="2391410"/>
            <a:ext cx="2290445" cy="514985"/>
            <a:chOff x="649" y="3879"/>
            <a:chExt cx="3607" cy="811"/>
          </a:xfrm>
        </p:grpSpPr>
        <p:sp>
          <p:nvSpPr>
            <p:cNvPr id="390" name="MMConnector"/>
            <p:cNvSpPr/>
            <p:nvPr/>
          </p:nvSpPr>
          <p:spPr>
            <a:xfrm>
              <a:off x="3668" y="4366"/>
              <a:ext cx="589" cy="325"/>
            </a:xfrm>
            <a:custGeom>
              <a:avLst/>
              <a:gdLst/>
              <a:ahLst/>
              <a:cxnLst/>
              <a:pathLst>
                <a:path w="250800" h="90250" fill="none">
                  <a:moveTo>
                    <a:pt x="125400" y="-45125"/>
                  </a:moveTo>
                  <a:cubicBezTo>
                    <a:pt x="14483" y="-45125"/>
                    <a:pt x="-25434" y="45125"/>
                    <a:pt x="-125400" y="45125"/>
                  </a:cubicBezTo>
                </a:path>
              </a:pathLst>
            </a:custGeom>
            <a:noFill/>
            <a:ln w="15200" cap="rnd">
              <a:solidFill>
                <a:srgbClr val="96E54E"/>
              </a:solidFill>
              <a:round/>
            </a:ln>
          </p:spPr>
        </p:sp>
        <p:sp>
          <p:nvSpPr>
            <p:cNvPr id="389" name="SubTopic"/>
            <p:cNvSpPr/>
            <p:nvPr/>
          </p:nvSpPr>
          <p:spPr>
            <a:xfrm>
              <a:off x="649" y="3879"/>
              <a:ext cx="2769" cy="649"/>
            </a:xfrm>
            <a:custGeom>
              <a:avLst/>
              <a:gdLst>
                <a:gd name="rtl" fmla="*/ 54150 w 744800"/>
                <a:gd name="rtt" fmla="*/ 26030 h 180500"/>
                <a:gd name="rtr" fmla="*/ 692550 w 744800"/>
                <a:gd name="rtb" fmla="*/ 162830 h 180500"/>
              </a:gdLst>
              <a:ahLst/>
              <a:cxnLst/>
              <a:rect l="rtl" t="rtt" r="rtr" b="rtb"/>
              <a:pathLst>
                <a:path w="744800" h="180500" stroke="0">
                  <a:moveTo>
                    <a:pt x="0" y="0"/>
                  </a:moveTo>
                  <a:lnTo>
                    <a:pt x="744800" y="0"/>
                  </a:lnTo>
                  <a:lnTo>
                    <a:pt x="744800" y="180500"/>
                  </a:lnTo>
                  <a:lnTo>
                    <a:pt x="0" y="180500"/>
                  </a:lnTo>
                  <a:lnTo>
                    <a:pt x="0" y="0"/>
                  </a:lnTo>
                  <a:close/>
                </a:path>
                <a:path w="744800" h="180500" fill="none">
                  <a:moveTo>
                    <a:pt x="0" y="180500"/>
                  </a:moveTo>
                  <a:lnTo>
                    <a:pt x="744800" y="180500"/>
                  </a:lnTo>
                </a:path>
              </a:pathLst>
            </a:custGeom>
            <a:noFill/>
            <a:ln w="15200" cap="flat">
              <a:solidFill>
                <a:srgbClr val="96E54E"/>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声音的传播</a:t>
              </a:r>
              <a:endParaRPr sz="2400">
                <a:solidFill>
                  <a:srgbClr val="303030"/>
                </a:solidFill>
                <a:latin typeface="宋体" panose="02010600030101010101" pitchFamily="2" charset="-122"/>
              </a:endParaRPr>
            </a:p>
          </p:txBody>
        </p:sp>
      </p:grpSp>
      <p:grpSp>
        <p:nvGrpSpPr>
          <p:cNvPr id="10" name="组合 9"/>
          <p:cNvGrpSpPr/>
          <p:nvPr/>
        </p:nvGrpSpPr>
        <p:grpSpPr>
          <a:xfrm>
            <a:off x="1711008" y="4682490"/>
            <a:ext cx="1127125" cy="477520"/>
            <a:chOff x="2693" y="7487"/>
            <a:chExt cx="1775" cy="752"/>
          </a:xfrm>
        </p:grpSpPr>
        <p:sp>
          <p:nvSpPr>
            <p:cNvPr id="392" name="MMConnector"/>
            <p:cNvSpPr/>
            <p:nvPr/>
          </p:nvSpPr>
          <p:spPr>
            <a:xfrm>
              <a:off x="3880" y="8171"/>
              <a:ext cx="589" cy="68"/>
            </a:xfrm>
            <a:custGeom>
              <a:avLst/>
              <a:gdLst/>
              <a:ahLst/>
              <a:cxnLst/>
              <a:pathLst>
                <a:path w="250800" h="19000" fill="none">
                  <a:moveTo>
                    <a:pt x="125400" y="9500"/>
                  </a:moveTo>
                  <a:cubicBezTo>
                    <a:pt x="25080" y="9500"/>
                    <a:pt x="-50160" y="-9500"/>
                    <a:pt x="-125400" y="-9500"/>
                  </a:cubicBezTo>
                </a:path>
              </a:pathLst>
            </a:custGeom>
            <a:noFill/>
            <a:ln w="15200" cap="rnd">
              <a:solidFill>
                <a:srgbClr val="96E54E"/>
              </a:solidFill>
              <a:round/>
            </a:ln>
          </p:spPr>
        </p:sp>
        <p:sp>
          <p:nvSpPr>
            <p:cNvPr id="391" name="SubTopic"/>
            <p:cNvSpPr/>
            <p:nvPr/>
          </p:nvSpPr>
          <p:spPr>
            <a:xfrm>
              <a:off x="2693" y="7487"/>
              <a:ext cx="892" cy="649"/>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rgbClr val="96E54E"/>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响度</a:t>
              </a:r>
              <a:endParaRPr sz="2400">
                <a:solidFill>
                  <a:srgbClr val="303030"/>
                </a:solidFill>
                <a:latin typeface="宋体" panose="02010600030101010101" pitchFamily="2" charset="-122"/>
              </a:endParaRPr>
            </a:p>
          </p:txBody>
        </p:sp>
      </p:grpSp>
      <p:grpSp>
        <p:nvGrpSpPr>
          <p:cNvPr id="11" name="组合 10"/>
          <p:cNvGrpSpPr/>
          <p:nvPr/>
        </p:nvGrpSpPr>
        <p:grpSpPr>
          <a:xfrm>
            <a:off x="1711008" y="5181600"/>
            <a:ext cx="1127125" cy="640715"/>
            <a:chOff x="2693" y="8273"/>
            <a:chExt cx="1775" cy="1009"/>
          </a:xfrm>
        </p:grpSpPr>
        <p:sp>
          <p:nvSpPr>
            <p:cNvPr id="394" name="MMConnector"/>
            <p:cNvSpPr/>
            <p:nvPr/>
          </p:nvSpPr>
          <p:spPr>
            <a:xfrm>
              <a:off x="3880" y="8564"/>
              <a:ext cx="589" cy="718"/>
            </a:xfrm>
            <a:custGeom>
              <a:avLst/>
              <a:gdLst/>
              <a:ahLst/>
              <a:cxnLst/>
              <a:pathLst>
                <a:path w="250800" h="199500" fill="none">
                  <a:moveTo>
                    <a:pt x="125400" y="-99750"/>
                  </a:moveTo>
                  <a:cubicBezTo>
                    <a:pt x="1957" y="-99750"/>
                    <a:pt x="3793" y="99750"/>
                    <a:pt x="-125400" y="99750"/>
                  </a:cubicBezTo>
                </a:path>
              </a:pathLst>
            </a:custGeom>
            <a:noFill/>
            <a:ln w="15200" cap="rnd">
              <a:solidFill>
                <a:srgbClr val="96E54E"/>
              </a:solidFill>
              <a:round/>
            </a:ln>
          </p:spPr>
        </p:sp>
        <p:sp>
          <p:nvSpPr>
            <p:cNvPr id="393" name="SubTopic"/>
            <p:cNvSpPr/>
            <p:nvPr/>
          </p:nvSpPr>
          <p:spPr>
            <a:xfrm>
              <a:off x="2693" y="8273"/>
              <a:ext cx="892" cy="649"/>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rgbClr val="96E54E"/>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音色</a:t>
              </a:r>
              <a:endParaRPr sz="2400">
                <a:solidFill>
                  <a:srgbClr val="303030"/>
                </a:solidFill>
                <a:latin typeface="宋体" panose="02010600030101010101" pitchFamily="2" charset="-122"/>
              </a:endParaRPr>
            </a:p>
          </p:txBody>
        </p:sp>
      </p:grpSp>
      <p:grpSp>
        <p:nvGrpSpPr>
          <p:cNvPr id="6" name="组合 5"/>
          <p:cNvGrpSpPr/>
          <p:nvPr/>
        </p:nvGrpSpPr>
        <p:grpSpPr>
          <a:xfrm>
            <a:off x="413068" y="2882900"/>
            <a:ext cx="2290445" cy="772160"/>
            <a:chOff x="649" y="4653"/>
            <a:chExt cx="3607" cy="1216"/>
          </a:xfrm>
        </p:grpSpPr>
        <p:sp>
          <p:nvSpPr>
            <p:cNvPr id="396" name="MMConnector"/>
            <p:cNvSpPr/>
            <p:nvPr/>
          </p:nvSpPr>
          <p:spPr>
            <a:xfrm>
              <a:off x="3668" y="4759"/>
              <a:ext cx="589" cy="1110"/>
            </a:xfrm>
            <a:custGeom>
              <a:avLst/>
              <a:gdLst/>
              <a:ahLst/>
              <a:cxnLst/>
              <a:pathLst>
                <a:path w="250800" h="308750" fill="none">
                  <a:moveTo>
                    <a:pt x="125400" y="-154375"/>
                  </a:moveTo>
                  <a:cubicBezTo>
                    <a:pt x="-9893" y="-154375"/>
                    <a:pt x="31445" y="154375"/>
                    <a:pt x="-125400" y="154375"/>
                  </a:cubicBezTo>
                </a:path>
              </a:pathLst>
            </a:custGeom>
            <a:noFill/>
            <a:ln w="15200" cap="rnd">
              <a:solidFill>
                <a:srgbClr val="96E54E"/>
              </a:solidFill>
              <a:round/>
            </a:ln>
          </p:spPr>
        </p:sp>
        <p:sp>
          <p:nvSpPr>
            <p:cNvPr id="395" name="SubTopic"/>
            <p:cNvSpPr/>
            <p:nvPr/>
          </p:nvSpPr>
          <p:spPr>
            <a:xfrm>
              <a:off x="649" y="4653"/>
              <a:ext cx="2732" cy="649"/>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rgbClr val="96E54E"/>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声速</a:t>
              </a:r>
              <a:endParaRPr sz="2400">
                <a:solidFill>
                  <a:srgbClr val="303030"/>
                </a:solidFill>
                <a:latin typeface="宋体" panose="02010600030101010101" pitchFamily="2" charset="-122"/>
              </a:endParaRPr>
            </a:p>
          </p:txBody>
        </p:sp>
      </p:grpSp>
      <p:grpSp>
        <p:nvGrpSpPr>
          <p:cNvPr id="7" name="组合 6"/>
          <p:cNvGrpSpPr/>
          <p:nvPr/>
        </p:nvGrpSpPr>
        <p:grpSpPr>
          <a:xfrm>
            <a:off x="412433" y="3222625"/>
            <a:ext cx="2312035" cy="1203960"/>
            <a:chOff x="648" y="5188"/>
            <a:chExt cx="3641" cy="1896"/>
          </a:xfrm>
        </p:grpSpPr>
        <p:sp>
          <p:nvSpPr>
            <p:cNvPr id="398" name="MMConnector"/>
            <p:cNvSpPr/>
            <p:nvPr/>
          </p:nvSpPr>
          <p:spPr>
            <a:xfrm>
              <a:off x="3701" y="5188"/>
              <a:ext cx="589" cy="1896"/>
            </a:xfrm>
            <a:custGeom>
              <a:avLst/>
              <a:gdLst/>
              <a:ahLst/>
              <a:cxnLst/>
              <a:pathLst>
                <a:path w="250800" h="527250" fill="none">
                  <a:moveTo>
                    <a:pt x="125400" y="-263625"/>
                  </a:moveTo>
                  <a:cubicBezTo>
                    <a:pt x="-30216" y="-263625"/>
                    <a:pt x="78864" y="263625"/>
                    <a:pt x="-125400" y="263625"/>
                  </a:cubicBezTo>
                </a:path>
              </a:pathLst>
            </a:custGeom>
            <a:noFill/>
            <a:ln w="15200" cap="rnd">
              <a:solidFill>
                <a:srgbClr val="96E54E"/>
              </a:solidFill>
              <a:round/>
            </a:ln>
          </p:spPr>
        </p:sp>
        <p:sp>
          <p:nvSpPr>
            <p:cNvPr id="397" name="SubTopic"/>
            <p:cNvSpPr/>
            <p:nvPr/>
          </p:nvSpPr>
          <p:spPr>
            <a:xfrm>
              <a:off x="648" y="5508"/>
              <a:ext cx="2770" cy="649"/>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rgbClr val="96E54E"/>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回声</a:t>
              </a:r>
              <a:endParaRPr sz="2400">
                <a:solidFill>
                  <a:srgbClr val="303030"/>
                </a:solidFill>
                <a:latin typeface="宋体" panose="02010600030101010101" pitchFamily="2" charset="-122"/>
              </a:endParaRPr>
            </a:p>
          </p:txBody>
        </p:sp>
      </p:grpSp>
      <p:grpSp>
        <p:nvGrpSpPr>
          <p:cNvPr id="21" name="组合 20"/>
          <p:cNvGrpSpPr/>
          <p:nvPr/>
        </p:nvGrpSpPr>
        <p:grpSpPr>
          <a:xfrm>
            <a:off x="10148888" y="4682490"/>
            <a:ext cx="1490345" cy="764540"/>
            <a:chOff x="15981" y="7487"/>
            <a:chExt cx="2347" cy="1204"/>
          </a:xfrm>
        </p:grpSpPr>
        <p:sp>
          <p:nvSpPr>
            <p:cNvPr id="400" name="MMConnector"/>
            <p:cNvSpPr/>
            <p:nvPr/>
          </p:nvSpPr>
          <p:spPr>
            <a:xfrm>
              <a:off x="15981" y="7581"/>
              <a:ext cx="589" cy="1110"/>
            </a:xfrm>
            <a:custGeom>
              <a:avLst/>
              <a:gdLst/>
              <a:ahLst/>
              <a:cxnLst/>
              <a:pathLst>
                <a:path w="250800" h="308750" fill="none">
                  <a:moveTo>
                    <a:pt x="-125400" y="-154375"/>
                  </a:moveTo>
                  <a:cubicBezTo>
                    <a:pt x="9893" y="-154375"/>
                    <a:pt x="-31445" y="154375"/>
                    <a:pt x="125400" y="154375"/>
                  </a:cubicBezTo>
                </a:path>
              </a:pathLst>
            </a:custGeom>
            <a:noFill/>
            <a:ln w="15200" cap="rnd">
              <a:solidFill>
                <a:srgbClr val="96E54E"/>
              </a:solidFill>
              <a:round/>
            </a:ln>
          </p:spPr>
        </p:sp>
        <p:sp>
          <p:nvSpPr>
            <p:cNvPr id="399" name="SubTopic"/>
            <p:cNvSpPr/>
            <p:nvPr/>
          </p:nvSpPr>
          <p:spPr>
            <a:xfrm>
              <a:off x="16276" y="7487"/>
              <a:ext cx="2053" cy="649"/>
            </a:xfrm>
            <a:custGeom>
              <a:avLst/>
              <a:gdLst>
                <a:gd name="rtl" fmla="*/ 54150 w 501600"/>
                <a:gd name="rtt" fmla="*/ 26030 h 180500"/>
                <a:gd name="rtr" fmla="*/ 449350 w 501600"/>
                <a:gd name="rtb" fmla="*/ 162830 h 180500"/>
              </a:gdLst>
              <a:ahLst/>
              <a:cxnLst/>
              <a:rect l="rtl" t="rtt" r="rtr" b="rtb"/>
              <a:pathLst>
                <a:path w="501600" h="180500" stroke="0">
                  <a:moveTo>
                    <a:pt x="0" y="0"/>
                  </a:moveTo>
                  <a:lnTo>
                    <a:pt x="501600" y="0"/>
                  </a:lnTo>
                  <a:lnTo>
                    <a:pt x="501600" y="180500"/>
                  </a:lnTo>
                  <a:lnTo>
                    <a:pt x="0" y="180500"/>
                  </a:lnTo>
                  <a:lnTo>
                    <a:pt x="0" y="0"/>
                  </a:lnTo>
                  <a:close/>
                </a:path>
                <a:path w="501600" h="180500" fill="none">
                  <a:moveTo>
                    <a:pt x="0" y="180500"/>
                  </a:moveTo>
                  <a:lnTo>
                    <a:pt x="501600" y="180500"/>
                  </a:lnTo>
                </a:path>
              </a:pathLst>
            </a:custGeom>
            <a:noFill/>
            <a:ln w="15200" cap="flat">
              <a:solidFill>
                <a:srgbClr val="96E54E"/>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人耳处</a:t>
              </a:r>
              <a:endParaRPr sz="2400">
                <a:solidFill>
                  <a:srgbClr val="303030"/>
                </a:solidFill>
                <a:latin typeface="宋体" panose="02010600030101010101" pitchFamily="2" charset="-122"/>
              </a:endParaRPr>
            </a:p>
          </p:txBody>
        </p:sp>
      </p:gr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1"/>
                                        </p:tgtEl>
                                        <p:attrNameLst>
                                          <p:attrName>style.visibility</p:attrName>
                                        </p:attrNameLst>
                                      </p:cBhvr>
                                      <p:to>
                                        <p:strVal val="visible"/>
                                      </p:to>
                                    </p:set>
                                    <p:animEffect transition="in" filter="blinds(horizontal)">
                                      <p:cBhvr>
                                        <p:cTn id="7" dur="500"/>
                                        <p:tgtEl>
                                          <p:spTgt spid="10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linds(horizontal)">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blinds(horizontal)">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blinds(horizontal)">
                                      <p:cBhvr>
                                        <p:cTn id="32" dur="5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blinds(horizontal)">
                                      <p:cBhvr>
                                        <p:cTn id="37" dur="500"/>
                                        <p:tgtEl>
                                          <p:spTgt spid="7"/>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blinds(horizontal)">
                                      <p:cBhvr>
                                        <p:cTn id="42" dur="500"/>
                                        <p:tgtEl>
                                          <p:spTgt spid="8"/>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blinds(horizontal)">
                                      <p:cBhvr>
                                        <p:cTn id="47" dur="500"/>
                                        <p:tgtEl>
                                          <p:spTgt spid="9"/>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nodeType="click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blinds(horizontal)">
                                      <p:cBhvr>
                                        <p:cTn id="52" dur="500"/>
                                        <p:tgtEl>
                                          <p:spTgt spid="10"/>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nodeType="click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blinds(horizontal)">
                                      <p:cBhvr>
                                        <p:cTn id="57" dur="500"/>
                                        <p:tgtEl>
                                          <p:spTgt spid="11"/>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nodeType="clickEffect">
                                  <p:stCondLst>
                                    <p:cond delay="0"/>
                                  </p:stCondLst>
                                  <p:childTnLst>
                                    <p:set>
                                      <p:cBhvr>
                                        <p:cTn id="61" dur="1" fill="hold">
                                          <p:stCondLst>
                                            <p:cond delay="0"/>
                                          </p:stCondLst>
                                        </p:cTn>
                                        <p:tgtEl>
                                          <p:spTgt spid="12"/>
                                        </p:tgtEl>
                                        <p:attrNameLst>
                                          <p:attrName>style.visibility</p:attrName>
                                        </p:attrNameLst>
                                      </p:cBhvr>
                                      <p:to>
                                        <p:strVal val="visible"/>
                                      </p:to>
                                    </p:set>
                                    <p:animEffect transition="in" filter="blinds(horizontal)">
                                      <p:cBhvr>
                                        <p:cTn id="62" dur="500"/>
                                        <p:tgtEl>
                                          <p:spTgt spid="12"/>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nodeType="clickEffect">
                                  <p:stCondLst>
                                    <p:cond delay="0"/>
                                  </p:stCondLst>
                                  <p:childTnLst>
                                    <p:set>
                                      <p:cBhvr>
                                        <p:cTn id="66" dur="1" fill="hold">
                                          <p:stCondLst>
                                            <p:cond delay="0"/>
                                          </p:stCondLst>
                                        </p:cTn>
                                        <p:tgtEl>
                                          <p:spTgt spid="13"/>
                                        </p:tgtEl>
                                        <p:attrNameLst>
                                          <p:attrName>style.visibility</p:attrName>
                                        </p:attrNameLst>
                                      </p:cBhvr>
                                      <p:to>
                                        <p:strVal val="visible"/>
                                      </p:to>
                                    </p:set>
                                    <p:animEffect transition="in" filter="blinds(horizontal)">
                                      <p:cBhvr>
                                        <p:cTn id="67" dur="500"/>
                                        <p:tgtEl>
                                          <p:spTgt spid="13"/>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nodeType="click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blinds(horizontal)">
                                      <p:cBhvr>
                                        <p:cTn id="72" dur="500"/>
                                        <p:tgtEl>
                                          <p:spTgt spid="14"/>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nodeType="clickEffect">
                                  <p:stCondLst>
                                    <p:cond delay="0"/>
                                  </p:stCondLst>
                                  <p:childTnLst>
                                    <p:set>
                                      <p:cBhvr>
                                        <p:cTn id="76" dur="1" fill="hold">
                                          <p:stCondLst>
                                            <p:cond delay="0"/>
                                          </p:stCondLst>
                                        </p:cTn>
                                        <p:tgtEl>
                                          <p:spTgt spid="17"/>
                                        </p:tgtEl>
                                        <p:attrNameLst>
                                          <p:attrName>style.visibility</p:attrName>
                                        </p:attrNameLst>
                                      </p:cBhvr>
                                      <p:to>
                                        <p:strVal val="visible"/>
                                      </p:to>
                                    </p:set>
                                    <p:animEffect transition="in" filter="blinds(horizontal)">
                                      <p:cBhvr>
                                        <p:cTn id="77" dur="500"/>
                                        <p:tgtEl>
                                          <p:spTgt spid="17"/>
                                        </p:tgtEl>
                                      </p:cBhvr>
                                    </p:animEffect>
                                  </p:childTnLst>
                                </p:cTn>
                              </p:par>
                            </p:childTnLst>
                          </p:cTn>
                        </p:par>
                      </p:childTnLst>
                    </p:cTn>
                  </p:par>
                  <p:par>
                    <p:cTn id="78" fill="hold">
                      <p:stCondLst>
                        <p:cond delay="indefinite"/>
                      </p:stCondLst>
                      <p:childTnLst>
                        <p:par>
                          <p:cTn id="79" fill="hold">
                            <p:stCondLst>
                              <p:cond delay="0"/>
                            </p:stCondLst>
                            <p:childTnLst>
                              <p:par>
                                <p:cTn id="80" presetID="3" presetClass="entr" presetSubtype="10" fill="hold" nodeType="clickEffect">
                                  <p:stCondLst>
                                    <p:cond delay="0"/>
                                  </p:stCondLst>
                                  <p:childTnLst>
                                    <p:set>
                                      <p:cBhvr>
                                        <p:cTn id="81" dur="1" fill="hold">
                                          <p:stCondLst>
                                            <p:cond delay="0"/>
                                          </p:stCondLst>
                                        </p:cTn>
                                        <p:tgtEl>
                                          <p:spTgt spid="16"/>
                                        </p:tgtEl>
                                        <p:attrNameLst>
                                          <p:attrName>style.visibility</p:attrName>
                                        </p:attrNameLst>
                                      </p:cBhvr>
                                      <p:to>
                                        <p:strVal val="visible"/>
                                      </p:to>
                                    </p:set>
                                    <p:animEffect transition="in" filter="blinds(horizontal)">
                                      <p:cBhvr>
                                        <p:cTn id="82" dur="500"/>
                                        <p:tgtEl>
                                          <p:spTgt spid="16"/>
                                        </p:tgtEl>
                                      </p:cBhvr>
                                    </p:animEffect>
                                  </p:childTnLst>
                                </p:cTn>
                              </p:par>
                            </p:childTnLst>
                          </p:cTn>
                        </p:par>
                      </p:childTnLst>
                    </p:cTn>
                  </p:par>
                  <p:par>
                    <p:cTn id="83" fill="hold">
                      <p:stCondLst>
                        <p:cond delay="indefinite"/>
                      </p:stCondLst>
                      <p:childTnLst>
                        <p:par>
                          <p:cTn id="84" fill="hold">
                            <p:stCondLst>
                              <p:cond delay="0"/>
                            </p:stCondLst>
                            <p:childTnLst>
                              <p:par>
                                <p:cTn id="85" presetID="3" presetClass="entr" presetSubtype="10" fill="hold" nodeType="clickEffect">
                                  <p:stCondLst>
                                    <p:cond delay="0"/>
                                  </p:stCondLst>
                                  <p:childTnLst>
                                    <p:set>
                                      <p:cBhvr>
                                        <p:cTn id="86" dur="1" fill="hold">
                                          <p:stCondLst>
                                            <p:cond delay="0"/>
                                          </p:stCondLst>
                                        </p:cTn>
                                        <p:tgtEl>
                                          <p:spTgt spid="18"/>
                                        </p:tgtEl>
                                        <p:attrNameLst>
                                          <p:attrName>style.visibility</p:attrName>
                                        </p:attrNameLst>
                                      </p:cBhvr>
                                      <p:to>
                                        <p:strVal val="visible"/>
                                      </p:to>
                                    </p:set>
                                    <p:animEffect transition="in" filter="blinds(horizontal)">
                                      <p:cBhvr>
                                        <p:cTn id="87" dur="500"/>
                                        <p:tgtEl>
                                          <p:spTgt spid="18"/>
                                        </p:tgtEl>
                                      </p:cBhvr>
                                    </p:animEffect>
                                  </p:childTnLst>
                                </p:cTn>
                              </p:par>
                            </p:childTnLst>
                          </p:cTn>
                        </p:par>
                      </p:childTnLst>
                    </p:cTn>
                  </p:par>
                  <p:par>
                    <p:cTn id="88" fill="hold">
                      <p:stCondLst>
                        <p:cond delay="indefinite"/>
                      </p:stCondLst>
                      <p:childTnLst>
                        <p:par>
                          <p:cTn id="89" fill="hold">
                            <p:stCondLst>
                              <p:cond delay="0"/>
                            </p:stCondLst>
                            <p:childTnLst>
                              <p:par>
                                <p:cTn id="90" presetID="3" presetClass="entr" presetSubtype="10" fill="hold" nodeType="clickEffect">
                                  <p:stCondLst>
                                    <p:cond delay="0"/>
                                  </p:stCondLst>
                                  <p:childTnLst>
                                    <p:set>
                                      <p:cBhvr>
                                        <p:cTn id="91" dur="1" fill="hold">
                                          <p:stCondLst>
                                            <p:cond delay="0"/>
                                          </p:stCondLst>
                                        </p:cTn>
                                        <p:tgtEl>
                                          <p:spTgt spid="19"/>
                                        </p:tgtEl>
                                        <p:attrNameLst>
                                          <p:attrName>style.visibility</p:attrName>
                                        </p:attrNameLst>
                                      </p:cBhvr>
                                      <p:to>
                                        <p:strVal val="visible"/>
                                      </p:to>
                                    </p:set>
                                    <p:animEffect transition="in" filter="blinds(horizontal)">
                                      <p:cBhvr>
                                        <p:cTn id="92" dur="500"/>
                                        <p:tgtEl>
                                          <p:spTgt spid="19"/>
                                        </p:tgtEl>
                                      </p:cBhvr>
                                    </p:animEffect>
                                  </p:childTnLst>
                                </p:cTn>
                              </p:par>
                            </p:childTnLst>
                          </p:cTn>
                        </p:par>
                      </p:childTnLst>
                    </p:cTn>
                  </p:par>
                  <p:par>
                    <p:cTn id="93" fill="hold">
                      <p:stCondLst>
                        <p:cond delay="indefinite"/>
                      </p:stCondLst>
                      <p:childTnLst>
                        <p:par>
                          <p:cTn id="94" fill="hold">
                            <p:stCondLst>
                              <p:cond delay="0"/>
                            </p:stCondLst>
                            <p:childTnLst>
                              <p:par>
                                <p:cTn id="95" presetID="3" presetClass="entr" presetSubtype="10" fill="hold" nodeType="clickEffect">
                                  <p:stCondLst>
                                    <p:cond delay="0"/>
                                  </p:stCondLst>
                                  <p:childTnLst>
                                    <p:set>
                                      <p:cBhvr>
                                        <p:cTn id="96" dur="1" fill="hold">
                                          <p:stCondLst>
                                            <p:cond delay="0"/>
                                          </p:stCondLst>
                                        </p:cTn>
                                        <p:tgtEl>
                                          <p:spTgt spid="20"/>
                                        </p:tgtEl>
                                        <p:attrNameLst>
                                          <p:attrName>style.visibility</p:attrName>
                                        </p:attrNameLst>
                                      </p:cBhvr>
                                      <p:to>
                                        <p:strVal val="visible"/>
                                      </p:to>
                                    </p:set>
                                    <p:animEffect transition="in" filter="blinds(horizontal)">
                                      <p:cBhvr>
                                        <p:cTn id="97" dur="500"/>
                                        <p:tgtEl>
                                          <p:spTgt spid="20"/>
                                        </p:tgtEl>
                                      </p:cBhvr>
                                    </p:animEffect>
                                  </p:childTnLst>
                                </p:cTn>
                              </p:par>
                            </p:childTnLst>
                          </p:cTn>
                        </p:par>
                      </p:childTnLst>
                    </p:cTn>
                  </p:par>
                  <p:par>
                    <p:cTn id="98" fill="hold">
                      <p:stCondLst>
                        <p:cond delay="indefinite"/>
                      </p:stCondLst>
                      <p:childTnLst>
                        <p:par>
                          <p:cTn id="99" fill="hold">
                            <p:stCondLst>
                              <p:cond delay="0"/>
                            </p:stCondLst>
                            <p:childTnLst>
                              <p:par>
                                <p:cTn id="100" presetID="3" presetClass="entr" presetSubtype="10" fill="hold" nodeType="clickEffect">
                                  <p:stCondLst>
                                    <p:cond delay="0"/>
                                  </p:stCondLst>
                                  <p:childTnLst>
                                    <p:set>
                                      <p:cBhvr>
                                        <p:cTn id="101" dur="1" fill="hold">
                                          <p:stCondLst>
                                            <p:cond delay="0"/>
                                          </p:stCondLst>
                                        </p:cTn>
                                        <p:tgtEl>
                                          <p:spTgt spid="21"/>
                                        </p:tgtEl>
                                        <p:attrNameLst>
                                          <p:attrName>style.visibility</p:attrName>
                                        </p:attrNameLst>
                                      </p:cBhvr>
                                      <p:to>
                                        <p:strVal val="visible"/>
                                      </p:to>
                                    </p:set>
                                    <p:animEffect transition="in" filter="blinds(horizontal)">
                                      <p:cBhvr>
                                        <p:cTn id="102" dur="500"/>
                                        <p:tgtEl>
                                          <p:spTgt spid="21"/>
                                        </p:tgtEl>
                                      </p:cBhvr>
                                    </p:animEffect>
                                  </p:childTnLst>
                                </p:cTn>
                              </p:par>
                            </p:childTnLst>
                          </p:cTn>
                        </p:par>
                      </p:childTnLst>
                    </p:cTn>
                  </p:par>
                  <p:par>
                    <p:cTn id="103" fill="hold">
                      <p:stCondLst>
                        <p:cond delay="indefinite"/>
                      </p:stCondLst>
                      <p:childTnLst>
                        <p:par>
                          <p:cTn id="104" fill="hold">
                            <p:stCondLst>
                              <p:cond delay="0"/>
                            </p:stCondLst>
                            <p:childTnLst>
                              <p:par>
                                <p:cTn id="105" presetID="3" presetClass="entr" presetSubtype="10" fill="hold" nodeType="clickEffect">
                                  <p:stCondLst>
                                    <p:cond delay="0"/>
                                  </p:stCondLst>
                                  <p:childTnLst>
                                    <p:set>
                                      <p:cBhvr>
                                        <p:cTn id="106" dur="1" fill="hold">
                                          <p:stCondLst>
                                            <p:cond delay="0"/>
                                          </p:stCondLst>
                                        </p:cTn>
                                        <p:tgtEl>
                                          <p:spTgt spid="22"/>
                                        </p:tgtEl>
                                        <p:attrNameLst>
                                          <p:attrName>style.visibility</p:attrName>
                                        </p:attrNameLst>
                                      </p:cBhvr>
                                      <p:to>
                                        <p:strVal val="visible"/>
                                      </p:to>
                                    </p:set>
                                    <p:animEffect transition="in" filter="blinds(horizontal)">
                                      <p:cBhvr>
                                        <p:cTn id="10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bldLvl="0" animBg="1"/>
      <p:bldP spid="101" grpId="1"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109663" y="1108075"/>
            <a:ext cx="9803765" cy="2306955"/>
          </a:xfrm>
          <a:prstGeom prst="rect">
            <a:avLst/>
          </a:prstGeom>
          <a:noFill/>
        </p:spPr>
        <p:txBody>
          <a:bodyPr wrap="square" rtlCol="0" anchor="t">
            <a:spAutoFit/>
          </a:bodyPr>
          <a:p>
            <a:pPr fontAlgn="auto">
              <a:lnSpc>
                <a:spcPct val="150000"/>
              </a:lnSpc>
            </a:pPr>
            <a:r>
              <a:rPr lang="en-US" altLang="zh-CN" sz="2400">
                <a:latin typeface="Times New Roman" panose="02020603050405020304" pitchFamily="18" charset="0"/>
                <a:cs typeface="Times New Roman" panose="02020603050405020304" pitchFamily="18" charset="0"/>
                <a:sym typeface="+mn-ea"/>
              </a:rPr>
              <a:t>8.</a:t>
            </a:r>
            <a:r>
              <a:rPr lang="zh-CN" altLang="en-US" sz="2400">
                <a:latin typeface="Times New Roman" panose="02020603050405020304" pitchFamily="18" charset="0"/>
                <a:cs typeface="Times New Roman" panose="02020603050405020304" pitchFamily="18" charset="0"/>
                <a:sym typeface="+mn-ea"/>
              </a:rPr>
              <a:t>(</a:t>
            </a:r>
            <a:r>
              <a:rPr lang="en-US" altLang="zh-CN" sz="2400">
                <a:latin typeface="Times New Roman" panose="02020603050405020304" pitchFamily="18" charset="0"/>
                <a:cs typeface="Times New Roman" panose="02020603050405020304" pitchFamily="18" charset="0"/>
                <a:sym typeface="+mn-ea"/>
              </a:rPr>
              <a:t>RJ</a:t>
            </a:r>
            <a:r>
              <a:rPr lang="zh-CN" altLang="en-US" sz="2400">
                <a:latin typeface="Times New Roman" panose="02020603050405020304" pitchFamily="18" charset="0"/>
                <a:cs typeface="Times New Roman" panose="02020603050405020304" pitchFamily="18" charset="0"/>
                <a:sym typeface="+mn-ea"/>
              </a:rPr>
              <a:t>八上 </a:t>
            </a:r>
            <a:r>
              <a:rPr lang="en-US" altLang="zh-CN" sz="2400">
                <a:latin typeface="Times New Roman" panose="02020603050405020304" pitchFamily="18" charset="0"/>
                <a:cs typeface="Times New Roman" panose="02020603050405020304" pitchFamily="18" charset="0"/>
                <a:sym typeface="+mn-ea"/>
              </a:rPr>
              <a:t>P32</a:t>
            </a:r>
            <a:r>
              <a:rPr lang="zh-CN" altLang="en-US" sz="2400">
                <a:latin typeface="Times New Roman" panose="02020603050405020304" pitchFamily="18" charset="0"/>
                <a:cs typeface="Times New Roman" panose="02020603050405020304" pitchFamily="18" charset="0"/>
                <a:sym typeface="+mn-ea"/>
              </a:rPr>
              <a:t>，演示实验改编)如图所示，用手拨动钢尺，轻拨与重拨钢尺，钢尺发出声音的 </a:t>
            </a:r>
            <a:r>
              <a:rPr lang="en-US" altLang="zh-CN" sz="2400">
                <a:latin typeface="Times New Roman" panose="02020603050405020304" pitchFamily="18" charset="0"/>
                <a:cs typeface="Times New Roman" panose="02020603050405020304" pitchFamily="18" charset="0"/>
                <a:sym typeface="+mn-ea"/>
              </a:rPr>
              <a:t>________</a:t>
            </a:r>
            <a:r>
              <a:rPr lang="zh-CN" altLang="en-US" sz="2400">
                <a:latin typeface="Times New Roman" panose="02020603050405020304" pitchFamily="18" charset="0"/>
                <a:cs typeface="Times New Roman" panose="02020603050405020304" pitchFamily="18" charset="0"/>
                <a:sym typeface="+mn-ea"/>
              </a:rPr>
              <a:t>不同；改变钢 尺伸出桌面的长度，用大小相同的力拨动，则钢尺发出声音的 </a:t>
            </a:r>
            <a:r>
              <a:rPr lang="en-US" altLang="zh-CN" sz="2400">
                <a:latin typeface="Times New Roman" panose="02020603050405020304" pitchFamily="18" charset="0"/>
                <a:cs typeface="Times New Roman" panose="02020603050405020304" pitchFamily="18" charset="0"/>
                <a:sym typeface="+mn-ea"/>
              </a:rPr>
              <a:t>_______</a:t>
            </a:r>
            <a:r>
              <a:rPr lang="zh-CN" altLang="en-US" sz="2400">
                <a:latin typeface="Times New Roman" panose="02020603050405020304" pitchFamily="18" charset="0"/>
                <a:cs typeface="Times New Roman" panose="02020603050405020304" pitchFamily="18" charset="0"/>
                <a:sym typeface="+mn-ea"/>
              </a:rPr>
              <a:t>不同(均选填“音调”“响度”或“音色”)．</a:t>
            </a:r>
            <a:endParaRPr lang="zh-CN" altLang="en-US" sz="2400">
              <a:latin typeface="Times New Roman" panose="02020603050405020304" pitchFamily="18" charset="0"/>
              <a:cs typeface="Times New Roman" panose="02020603050405020304" pitchFamily="18" charset="0"/>
            </a:endParaRPr>
          </a:p>
        </p:txBody>
      </p:sp>
      <p:sp>
        <p:nvSpPr>
          <p:cNvPr id="11" name="文本框 10"/>
          <p:cNvSpPr txBox="1"/>
          <p:nvPr/>
        </p:nvSpPr>
        <p:spPr>
          <a:xfrm>
            <a:off x="6185853" y="5717540"/>
            <a:ext cx="1111250" cy="368300"/>
          </a:xfrm>
          <a:prstGeom prst="rect">
            <a:avLst/>
          </a:prstGeom>
          <a:noFill/>
          <a:ln w="9525">
            <a:noFill/>
          </a:ln>
        </p:spPr>
        <p:txBody>
          <a:bodyPr wrap="square">
            <a:spAutoFit/>
          </a:bodyPr>
          <a:p>
            <a:pPr indent="0" algn="ctr"/>
            <a:r>
              <a:rPr lang="zh-CN" b="0">
                <a:cs typeface="楷体_GB2312" charset="0"/>
              </a:rPr>
              <a:t>第</a:t>
            </a:r>
            <a:r>
              <a:rPr lang="en-US" b="0">
                <a:latin typeface="Times New Roman" panose="02020603050405020304" pitchFamily="18" charset="0"/>
                <a:ea typeface="Times New Roman" panose="02020603050405020304" pitchFamily="18" charset="0"/>
                <a:cs typeface="楷体_GB2312" charset="0"/>
              </a:rPr>
              <a:t>8</a:t>
            </a:r>
            <a:r>
              <a:rPr lang="zh-CN" b="0">
                <a:cs typeface="楷体_GB2312" charset="0"/>
              </a:rPr>
              <a:t>题图</a:t>
            </a:r>
            <a:endParaRPr lang="zh-CN" altLang="en-US">
              <a:cs typeface="Times New Roman" panose="02020603050405020304" pitchFamily="18" charset="0"/>
            </a:endParaRPr>
          </a:p>
        </p:txBody>
      </p:sp>
      <p:sp>
        <p:nvSpPr>
          <p:cNvPr id="100" name="文本框 99"/>
          <p:cNvSpPr txBox="1"/>
          <p:nvPr/>
        </p:nvSpPr>
        <p:spPr>
          <a:xfrm>
            <a:off x="4136073" y="1779270"/>
            <a:ext cx="94424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响度</a:t>
            </a:r>
            <a:endParaRPr lang="zh-CN" altLang="en-US"/>
          </a:p>
        </p:txBody>
      </p:sp>
      <p:sp>
        <p:nvSpPr>
          <p:cNvPr id="3" name="文本框 2"/>
          <p:cNvSpPr txBox="1"/>
          <p:nvPr/>
        </p:nvSpPr>
        <p:spPr>
          <a:xfrm>
            <a:off x="6005513" y="2311400"/>
            <a:ext cx="824230"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音调</a:t>
            </a:r>
            <a:endParaRPr lang="zh-CN" altLang="en-US"/>
          </a:p>
        </p:txBody>
      </p:sp>
      <p:pic>
        <p:nvPicPr>
          <p:cNvPr id="4" name="图片 -2147482614"/>
          <p:cNvPicPr>
            <a:picLocks noChangeAspect="1"/>
          </p:cNvPicPr>
          <p:nvPr/>
        </p:nvPicPr>
        <p:blipFill>
          <a:blip r:embed="rId1"/>
          <a:stretch>
            <a:fillRect/>
          </a:stretch>
        </p:blipFill>
        <p:spPr>
          <a:xfrm>
            <a:off x="3988753" y="3187065"/>
            <a:ext cx="4327525" cy="2259965"/>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42963" y="1081405"/>
            <a:ext cx="10075545" cy="570230"/>
            <a:chOff x="1676" y="1655"/>
            <a:chExt cx="15867" cy="898"/>
          </a:xfrm>
        </p:grpSpPr>
        <p:pic>
          <p:nvPicPr>
            <p:cNvPr id="3" name="图片 2" descr="9"/>
            <p:cNvPicPr>
              <a:picLocks noChangeAspect="1"/>
            </p:cNvPicPr>
            <p:nvPr/>
          </p:nvPicPr>
          <p:blipFill>
            <a:blip r:embed="rId1"/>
            <a:srcRect t="9289" r="40169" b="9736"/>
            <a:stretch>
              <a:fillRect/>
            </a:stretch>
          </p:blipFill>
          <p:spPr>
            <a:xfrm>
              <a:off x="1676" y="1655"/>
              <a:ext cx="15867" cy="898"/>
            </a:xfrm>
            <a:prstGeom prst="rect">
              <a:avLst/>
            </a:prstGeom>
          </p:spPr>
        </p:pic>
        <p:sp>
          <p:nvSpPr>
            <p:cNvPr id="4" name="文本框 78"/>
            <p:cNvSpPr txBox="1"/>
            <p:nvPr/>
          </p:nvSpPr>
          <p:spPr>
            <a:xfrm>
              <a:off x="3660" y="1682"/>
              <a:ext cx="3434" cy="871"/>
            </a:xfrm>
            <a:prstGeom prst="rect">
              <a:avLst/>
            </a:prstGeom>
            <a:noFill/>
            <a:ln w="9525">
              <a:noFill/>
            </a:ln>
          </p:spPr>
          <p:txBody>
            <a:bodyPr anchor="t">
              <a:spAutoFit/>
            </a:bodyPr>
            <a:lstStyle/>
            <a:p>
              <a:pPr algn="l"/>
              <a:r>
                <a:rPr lang="zh-CN" altLang="en-US" sz="3000" b="1">
                  <a:solidFill>
                    <a:schemeClr val="tx1"/>
                  </a:solidFill>
                  <a:latin typeface="黑体" panose="02010609060101010101" pitchFamily="49" charset="-122"/>
                  <a:ea typeface="黑体" panose="02010609060101010101" pitchFamily="49" charset="-122"/>
                  <a:cs typeface="Times New Roman" panose="02020603050405020304" pitchFamily="18" charset="0"/>
                </a:rPr>
                <a:t>重难点突破</a:t>
              </a:r>
              <a:endParaRPr lang="zh-CN" altLang="en-US" sz="3000" b="1">
                <a:solidFill>
                  <a:schemeClr val="tx1"/>
                </a:solidFill>
                <a:latin typeface="黑体" panose="02010609060101010101" pitchFamily="49" charset="-122"/>
                <a:ea typeface="黑体" panose="02010609060101010101" pitchFamily="49" charset="-122"/>
                <a:cs typeface="Times New Roman" panose="02020603050405020304" pitchFamily="18" charset="0"/>
              </a:endParaRPr>
            </a:p>
          </p:txBody>
        </p:sp>
      </p:grpSp>
      <p:sp>
        <p:nvSpPr>
          <p:cNvPr id="100" name="文本框 99"/>
          <p:cNvSpPr txBox="1"/>
          <p:nvPr/>
        </p:nvSpPr>
        <p:spPr>
          <a:xfrm>
            <a:off x="986473" y="1701800"/>
            <a:ext cx="10219055" cy="4523105"/>
          </a:xfrm>
          <a:prstGeom prst="rect">
            <a:avLst/>
          </a:prstGeom>
          <a:noFill/>
          <a:ln w="9525">
            <a:noFill/>
          </a:ln>
        </p:spPr>
        <p:txBody>
          <a:bodyPr wrap="square">
            <a:spAutoFit/>
          </a:bodyPr>
          <a:p>
            <a:pPr indent="0" fontAlgn="auto">
              <a:lnSpc>
                <a:spcPct val="150000"/>
              </a:lnSpc>
            </a:pPr>
            <a:r>
              <a:rPr lang="zh-CN" sz="2400">
                <a:latin typeface="Times New Roman" panose="02020603050405020304" pitchFamily="18" charset="0"/>
                <a:ea typeface="黑体" panose="02010609060101010101" pitchFamily="49" charset="-122"/>
                <a:cs typeface="Times New Roman" panose="02020603050405020304" pitchFamily="18" charset="0"/>
              </a:rPr>
              <a:t>例  </a:t>
            </a:r>
            <a:r>
              <a:rPr lang="zh-CN" sz="2400" b="0">
                <a:latin typeface="Times New Roman" panose="02020603050405020304" pitchFamily="18" charset="0"/>
                <a:cs typeface="Times New Roman" panose="02020603050405020304" pitchFamily="18" charset="0"/>
              </a:rPr>
              <a:t>判断下列关于声音特性的说法是否正确</a:t>
            </a:r>
            <a:r>
              <a:rPr lang="en-US" sz="2400" b="0">
                <a:latin typeface="Times New Roman" panose="02020603050405020304" pitchFamily="18" charset="0"/>
                <a:cs typeface="Times New Roman" panose="02020603050405020304" pitchFamily="18" charset="0"/>
              </a:rPr>
              <a:t>. (1)</a:t>
            </a:r>
            <a:r>
              <a:rPr lang="zh-CN" sz="2400" b="0">
                <a:latin typeface="Times New Roman" panose="02020603050405020304" pitchFamily="18" charset="0"/>
                <a:cs typeface="Times New Roman" panose="02020603050405020304" pitchFamily="18" charset="0"/>
              </a:rPr>
              <a:t>声音低沉描述的是声音的响度</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　　</a:t>
            </a:r>
            <a:r>
              <a:rPr lang="en-US" sz="2400" b="0">
                <a:latin typeface="Times New Roman" panose="02020603050405020304" pitchFamily="18" charset="0"/>
                <a:cs typeface="Times New Roman" panose="02020603050405020304" pitchFamily="18" charset="0"/>
              </a:rPr>
              <a:t>)</a:t>
            </a:r>
            <a:r>
              <a:rPr lang="en-US" sz="2400" b="0">
                <a:latin typeface="Times New Roman" panose="02020603050405020304" pitchFamily="18" charset="0"/>
                <a:cs typeface="Times New Roman" panose="02020603050405020304" pitchFamily="18" charset="0"/>
              </a:rPr>
              <a:t>(2)“</a:t>
            </a:r>
            <a:r>
              <a:rPr lang="zh-CN" sz="2400" b="0">
                <a:latin typeface="Times New Roman" panose="02020603050405020304" pitchFamily="18" charset="0"/>
                <a:cs typeface="Times New Roman" panose="02020603050405020304" pitchFamily="18" charset="0"/>
              </a:rPr>
              <a:t>震耳欲聋</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窃窃私语</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描述的是声音的音调</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　　</a:t>
            </a:r>
            <a:r>
              <a:rPr lang="en-US" sz="2400" b="0">
                <a:latin typeface="Times New Roman" panose="02020603050405020304" pitchFamily="18" charset="0"/>
                <a:cs typeface="Times New Roman" panose="02020603050405020304" pitchFamily="18" charset="0"/>
              </a:rPr>
              <a:t>)</a:t>
            </a:r>
            <a:r>
              <a:rPr lang="en-US" sz="2400" b="0">
                <a:latin typeface="Times New Roman" panose="02020603050405020304" pitchFamily="18" charset="0"/>
                <a:cs typeface="Times New Roman" panose="02020603050405020304" pitchFamily="18" charset="0"/>
              </a:rPr>
              <a:t>(3)“</a:t>
            </a:r>
            <a:r>
              <a:rPr lang="zh-CN" sz="2400" b="0">
                <a:latin typeface="Times New Roman" panose="02020603050405020304" pitchFamily="18" charset="0"/>
                <a:cs typeface="Times New Roman" panose="02020603050405020304" pitchFamily="18" charset="0"/>
              </a:rPr>
              <a:t>男高音</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女低音</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中的</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高</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低</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是指声音的音调</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　　</a:t>
            </a:r>
            <a:r>
              <a:rPr lang="en-US" sz="2400" b="0">
                <a:latin typeface="Times New Roman" panose="02020603050405020304" pitchFamily="18" charset="0"/>
                <a:cs typeface="Times New Roman" panose="02020603050405020304" pitchFamily="18" charset="0"/>
              </a:rPr>
              <a:t>)</a:t>
            </a:r>
            <a:r>
              <a:rPr lang="en-US" sz="2400" b="0">
                <a:latin typeface="Times New Roman" panose="02020603050405020304" pitchFamily="18" charset="0"/>
                <a:cs typeface="Times New Roman" panose="02020603050405020304" pitchFamily="18" charset="0"/>
              </a:rPr>
              <a:t>(4)“</a:t>
            </a:r>
            <a:r>
              <a:rPr lang="zh-CN" sz="2400" b="0">
                <a:latin typeface="Times New Roman" panose="02020603050405020304" pitchFamily="18" charset="0"/>
                <a:cs typeface="Times New Roman" panose="02020603050405020304" pitchFamily="18" charset="0"/>
              </a:rPr>
              <a:t>不敢高声语</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中的</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高</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描述的是声音的音调</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　　</a:t>
            </a:r>
            <a:r>
              <a:rPr lang="en-US" sz="2400" b="0">
                <a:latin typeface="Times New Roman" panose="02020603050405020304" pitchFamily="18" charset="0"/>
                <a:cs typeface="Times New Roman" panose="02020603050405020304" pitchFamily="18" charset="0"/>
              </a:rPr>
              <a:t>)</a:t>
            </a:r>
            <a:r>
              <a:rPr lang="en-US" sz="2400" b="0">
                <a:latin typeface="Times New Roman" panose="02020603050405020304" pitchFamily="18" charset="0"/>
                <a:cs typeface="Times New Roman" panose="02020603050405020304" pitchFamily="18" charset="0"/>
              </a:rPr>
              <a:t>(5)“</a:t>
            </a:r>
            <a:r>
              <a:rPr lang="zh-CN" sz="2400" b="0">
                <a:latin typeface="Times New Roman" panose="02020603050405020304" pitchFamily="18" charset="0"/>
                <a:cs typeface="Times New Roman" panose="02020603050405020304" pitchFamily="18" charset="0"/>
              </a:rPr>
              <a:t>闻其声而知其人</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依据的是声音的音调</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　　</a:t>
            </a:r>
            <a:r>
              <a:rPr lang="en-US" sz="2400" b="0">
                <a:latin typeface="Times New Roman" panose="02020603050405020304" pitchFamily="18" charset="0"/>
                <a:cs typeface="Times New Roman" panose="02020603050405020304" pitchFamily="18" charset="0"/>
              </a:rPr>
              <a:t>)</a:t>
            </a:r>
            <a:r>
              <a:rPr lang="en-US" sz="2400" b="0">
                <a:latin typeface="Times New Roman" panose="02020603050405020304" pitchFamily="18" charset="0"/>
                <a:cs typeface="Times New Roman" panose="02020603050405020304" pitchFamily="18" charset="0"/>
              </a:rPr>
              <a:t>(6)“</a:t>
            </a:r>
            <a:r>
              <a:rPr lang="zh-CN" sz="2400" b="0">
                <a:latin typeface="Times New Roman" panose="02020603050405020304" pitchFamily="18" charset="0"/>
                <a:cs typeface="Times New Roman" panose="02020603050405020304" pitchFamily="18" charset="0"/>
              </a:rPr>
              <a:t>声纹锁</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是依据声音的音色制成的</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　　</a:t>
            </a:r>
            <a:r>
              <a:rPr lang="en-US" sz="2400" b="0">
                <a:latin typeface="Times New Roman" panose="02020603050405020304" pitchFamily="18" charset="0"/>
                <a:cs typeface="Times New Roman" panose="02020603050405020304" pitchFamily="18" charset="0"/>
              </a:rPr>
              <a:t>)</a:t>
            </a:r>
            <a:r>
              <a:rPr lang="en-US" sz="2400" b="0">
                <a:latin typeface="Times New Roman" panose="02020603050405020304" pitchFamily="18" charset="0"/>
                <a:cs typeface="Times New Roman" panose="02020603050405020304" pitchFamily="18" charset="0"/>
              </a:rPr>
              <a:t>(7)</a:t>
            </a:r>
            <a:r>
              <a:rPr lang="zh-CN" sz="2400" b="0">
                <a:latin typeface="Times New Roman" panose="02020603050405020304" pitchFamily="18" charset="0"/>
                <a:cs typeface="Times New Roman" panose="02020603050405020304" pitchFamily="18" charset="0"/>
              </a:rPr>
              <a:t>向暖水瓶中灌水依据声音的音色可知道水是否灌满</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　　</a:t>
            </a:r>
            <a:r>
              <a:rPr lang="en-US" sz="2400" b="0">
                <a:latin typeface="Times New Roman" panose="02020603050405020304" pitchFamily="18" charset="0"/>
                <a:cs typeface="Times New Roman" panose="02020603050405020304" pitchFamily="18" charset="0"/>
              </a:rPr>
              <a:t>)</a:t>
            </a:r>
            <a:endParaRPr lang="zh-CN" altLang="en-US" sz="2400">
              <a:latin typeface="Times New Roman" panose="02020603050405020304" pitchFamily="18" charset="0"/>
              <a:cs typeface="Times New Roman" panose="02020603050405020304" pitchFamily="18" charset="0"/>
            </a:endParaRPr>
          </a:p>
        </p:txBody>
      </p:sp>
      <p:sp>
        <p:nvSpPr>
          <p:cNvPr id="14" name="文本框 13"/>
          <p:cNvSpPr txBox="1"/>
          <p:nvPr/>
        </p:nvSpPr>
        <p:spPr>
          <a:xfrm>
            <a:off x="5552758" y="2430145"/>
            <a:ext cx="51244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en-US"/>
          </a:p>
        </p:txBody>
      </p:sp>
      <p:sp>
        <p:nvSpPr>
          <p:cNvPr id="15" name="文本框 14"/>
          <p:cNvSpPr txBox="1"/>
          <p:nvPr/>
        </p:nvSpPr>
        <p:spPr>
          <a:xfrm>
            <a:off x="7666673" y="2962275"/>
            <a:ext cx="51244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en-US"/>
          </a:p>
        </p:txBody>
      </p:sp>
      <p:sp>
        <p:nvSpPr>
          <p:cNvPr id="16" name="文本框 15"/>
          <p:cNvSpPr txBox="1"/>
          <p:nvPr/>
        </p:nvSpPr>
        <p:spPr>
          <a:xfrm>
            <a:off x="6728778" y="4665345"/>
            <a:ext cx="51244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en-US"/>
          </a:p>
        </p:txBody>
      </p:sp>
      <p:sp>
        <p:nvSpPr>
          <p:cNvPr id="22" name="文本框 21"/>
          <p:cNvSpPr txBox="1"/>
          <p:nvPr/>
        </p:nvSpPr>
        <p:spPr>
          <a:xfrm>
            <a:off x="7289483" y="4119245"/>
            <a:ext cx="51244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en-US"/>
          </a:p>
        </p:txBody>
      </p:sp>
      <p:sp>
        <p:nvSpPr>
          <p:cNvPr id="23" name="文本框 22"/>
          <p:cNvSpPr txBox="1"/>
          <p:nvPr/>
        </p:nvSpPr>
        <p:spPr>
          <a:xfrm>
            <a:off x="8250873" y="5764530"/>
            <a:ext cx="51244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en-US"/>
          </a:p>
        </p:txBody>
      </p:sp>
      <p:sp>
        <p:nvSpPr>
          <p:cNvPr id="24" name="文本框 23"/>
          <p:cNvSpPr txBox="1"/>
          <p:nvPr/>
        </p:nvSpPr>
        <p:spPr>
          <a:xfrm>
            <a:off x="6208713" y="5125720"/>
            <a:ext cx="43942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en-US">
              <a:latin typeface="Times New Roman" panose="02020603050405020304" pitchFamily="18" charset="0"/>
              <a:cs typeface="Times New Roman" panose="02020603050405020304" pitchFamily="18" charset="0"/>
            </a:endParaRPr>
          </a:p>
        </p:txBody>
      </p:sp>
      <p:sp>
        <p:nvSpPr>
          <p:cNvPr id="25" name="文本框 24"/>
          <p:cNvSpPr txBox="1"/>
          <p:nvPr/>
        </p:nvSpPr>
        <p:spPr>
          <a:xfrm>
            <a:off x="8539163" y="3515360"/>
            <a:ext cx="43942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en-US">
              <a:latin typeface="Times New Roman" panose="02020603050405020304" pitchFamily="18" charset="0"/>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ppt_x"/>
                                          </p:val>
                                        </p:tav>
                                        <p:tav tm="100000">
                                          <p:val>
                                            <p:strVal val="#ppt_x"/>
                                          </p:val>
                                        </p:tav>
                                      </p:tavLst>
                                    </p:anim>
                                    <p:anim calcmode="lin" valueType="num">
                                      <p:cBhvr additive="base">
                                        <p:cTn id="1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500" fill="hold"/>
                                        <p:tgtEl>
                                          <p:spTgt spid="25"/>
                                        </p:tgtEl>
                                        <p:attrNameLst>
                                          <p:attrName>ppt_x</p:attrName>
                                        </p:attrNameLst>
                                      </p:cBhvr>
                                      <p:tavLst>
                                        <p:tav tm="0">
                                          <p:val>
                                            <p:strVal val="#ppt_x"/>
                                          </p:val>
                                        </p:tav>
                                        <p:tav tm="100000">
                                          <p:val>
                                            <p:strVal val="#ppt_x"/>
                                          </p:val>
                                        </p:tav>
                                      </p:tavLst>
                                    </p:anim>
                                    <p:anim calcmode="lin" valueType="num">
                                      <p:cBhvr additive="base">
                                        <p:cTn id="20"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additive="base">
                                        <p:cTn id="25" dur="500" fill="hold"/>
                                        <p:tgtEl>
                                          <p:spTgt spid="22"/>
                                        </p:tgtEl>
                                        <p:attrNameLst>
                                          <p:attrName>ppt_x</p:attrName>
                                        </p:attrNameLst>
                                      </p:cBhvr>
                                      <p:tavLst>
                                        <p:tav tm="0">
                                          <p:val>
                                            <p:strVal val="#ppt_x"/>
                                          </p:val>
                                        </p:tav>
                                        <p:tav tm="100000">
                                          <p:val>
                                            <p:strVal val="#ppt_x"/>
                                          </p:val>
                                        </p:tav>
                                      </p:tavLst>
                                    </p:anim>
                                    <p:anim calcmode="lin" valueType="num">
                                      <p:cBhvr additive="base">
                                        <p:cTn id="26"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fill="hold"/>
                                        <p:tgtEl>
                                          <p:spTgt spid="16"/>
                                        </p:tgtEl>
                                        <p:attrNameLst>
                                          <p:attrName>ppt_x</p:attrName>
                                        </p:attrNameLst>
                                      </p:cBhvr>
                                      <p:tavLst>
                                        <p:tav tm="0">
                                          <p:val>
                                            <p:strVal val="#ppt_x"/>
                                          </p:val>
                                        </p:tav>
                                        <p:tav tm="100000">
                                          <p:val>
                                            <p:strVal val="#ppt_x"/>
                                          </p:val>
                                        </p:tav>
                                      </p:tavLst>
                                    </p:anim>
                                    <p:anim calcmode="lin" valueType="num">
                                      <p:cBhvr additive="base">
                                        <p:cTn id="3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additive="base">
                                        <p:cTn id="37" dur="500" fill="hold"/>
                                        <p:tgtEl>
                                          <p:spTgt spid="24"/>
                                        </p:tgtEl>
                                        <p:attrNameLst>
                                          <p:attrName>ppt_x</p:attrName>
                                        </p:attrNameLst>
                                      </p:cBhvr>
                                      <p:tavLst>
                                        <p:tav tm="0">
                                          <p:val>
                                            <p:strVal val="#ppt_x"/>
                                          </p:val>
                                        </p:tav>
                                        <p:tav tm="100000">
                                          <p:val>
                                            <p:strVal val="#ppt_x"/>
                                          </p:val>
                                        </p:tav>
                                      </p:tavLst>
                                    </p:anim>
                                    <p:anim calcmode="lin" valueType="num">
                                      <p:cBhvr additive="base">
                                        <p:cTn id="3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3"/>
                                        </p:tgtEl>
                                        <p:attrNameLst>
                                          <p:attrName>style.visibility</p:attrName>
                                        </p:attrNameLst>
                                      </p:cBhvr>
                                      <p:to>
                                        <p:strVal val="visible"/>
                                      </p:to>
                                    </p:set>
                                    <p:anim calcmode="lin" valueType="num">
                                      <p:cBhvr additive="base">
                                        <p:cTn id="43" dur="500" fill="hold"/>
                                        <p:tgtEl>
                                          <p:spTgt spid="23"/>
                                        </p:tgtEl>
                                        <p:attrNameLst>
                                          <p:attrName>ppt_x</p:attrName>
                                        </p:attrNameLst>
                                      </p:cBhvr>
                                      <p:tavLst>
                                        <p:tav tm="0">
                                          <p:val>
                                            <p:strVal val="#ppt_x"/>
                                          </p:val>
                                        </p:tav>
                                        <p:tav tm="100000">
                                          <p:val>
                                            <p:strVal val="#ppt_x"/>
                                          </p:val>
                                        </p:tav>
                                      </p:tavLst>
                                    </p:anim>
                                    <p:anim calcmode="lin" valueType="num">
                                      <p:cBhvr additive="base">
                                        <p:cTn id="44"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22" grpId="0"/>
      <p:bldP spid="23" grpId="0"/>
      <p:bldP spid="24" grpId="0"/>
      <p:bldP spid="2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74713" y="962025"/>
            <a:ext cx="8782685" cy="5077460"/>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cs typeface="Times New Roman" panose="02020603050405020304" pitchFamily="18" charset="0"/>
              </a:rPr>
              <a:t>(8)</a:t>
            </a:r>
            <a:r>
              <a:rPr lang="zh-CN" sz="2400" b="0">
                <a:latin typeface="Times New Roman" panose="02020603050405020304" pitchFamily="18" charset="0"/>
                <a:cs typeface="Times New Roman" panose="02020603050405020304" pitchFamily="18" charset="0"/>
              </a:rPr>
              <a:t>医生用听诊器是为了放大声音的响度</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　　</a:t>
            </a:r>
            <a:r>
              <a:rPr lang="en-US" sz="2400" b="0">
                <a:latin typeface="Times New Roman" panose="02020603050405020304" pitchFamily="18" charset="0"/>
                <a:cs typeface="Times New Roman" panose="02020603050405020304" pitchFamily="18" charset="0"/>
              </a:rPr>
              <a:t>)</a:t>
            </a:r>
            <a:r>
              <a:rPr lang="en-US" sz="2400" b="0">
                <a:latin typeface="Times New Roman" panose="02020603050405020304" pitchFamily="18" charset="0"/>
                <a:cs typeface="Times New Roman" panose="02020603050405020304" pitchFamily="18" charset="0"/>
              </a:rPr>
              <a:t>(9)</a:t>
            </a:r>
            <a:r>
              <a:rPr lang="zh-CN" sz="2400" b="0">
                <a:latin typeface="Times New Roman" panose="02020603050405020304" pitchFamily="18" charset="0"/>
                <a:cs typeface="Times New Roman" panose="02020603050405020304" pitchFamily="18" charset="0"/>
              </a:rPr>
              <a:t>敲击铁轨检验是否松动依据的是声音的响度</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　　</a:t>
            </a:r>
            <a:r>
              <a:rPr lang="en-US" sz="2400" b="0">
                <a:latin typeface="Times New Roman" panose="02020603050405020304" pitchFamily="18" charset="0"/>
                <a:cs typeface="Times New Roman" panose="02020603050405020304" pitchFamily="18" charset="0"/>
              </a:rPr>
              <a:t>)</a:t>
            </a:r>
            <a:r>
              <a:rPr lang="en-US" sz="2400" b="0">
                <a:latin typeface="Times New Roman" panose="02020603050405020304" pitchFamily="18" charset="0"/>
                <a:cs typeface="Times New Roman" panose="02020603050405020304" pitchFamily="18" charset="0"/>
              </a:rPr>
              <a:t>(10)</a:t>
            </a:r>
            <a:r>
              <a:rPr lang="zh-CN" sz="2400" b="0">
                <a:latin typeface="Times New Roman" panose="02020603050405020304" pitchFamily="18" charset="0"/>
                <a:cs typeface="Times New Roman" panose="02020603050405020304" pitchFamily="18" charset="0"/>
              </a:rPr>
              <a:t>发声体的振幅越大，响度越大</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　　</a:t>
            </a:r>
            <a:r>
              <a:rPr lang="en-US" sz="2400" b="0">
                <a:latin typeface="Times New Roman" panose="02020603050405020304" pitchFamily="18" charset="0"/>
                <a:cs typeface="Times New Roman" panose="02020603050405020304" pitchFamily="18" charset="0"/>
              </a:rPr>
              <a:t>)</a:t>
            </a:r>
            <a:r>
              <a:rPr lang="en-US" sz="2400" b="0">
                <a:latin typeface="Times New Roman" panose="02020603050405020304" pitchFamily="18" charset="0"/>
                <a:cs typeface="Times New Roman" panose="02020603050405020304" pitchFamily="18" charset="0"/>
              </a:rPr>
              <a:t>(11)</a:t>
            </a:r>
            <a:r>
              <a:rPr lang="zh-CN" sz="2400" b="0">
                <a:latin typeface="Times New Roman" panose="02020603050405020304" pitchFamily="18" charset="0"/>
                <a:cs typeface="Times New Roman" panose="02020603050405020304" pitchFamily="18" charset="0"/>
              </a:rPr>
              <a:t>离发声体越远，音调越小</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　　</a:t>
            </a:r>
            <a:r>
              <a:rPr lang="en-US" sz="2400" b="0">
                <a:latin typeface="Times New Roman" panose="02020603050405020304" pitchFamily="18" charset="0"/>
                <a:cs typeface="Times New Roman" panose="02020603050405020304" pitchFamily="18" charset="0"/>
              </a:rPr>
              <a:t>)</a:t>
            </a:r>
            <a:r>
              <a:rPr lang="en-US" sz="2400" b="0">
                <a:latin typeface="Times New Roman" panose="02020603050405020304" pitchFamily="18" charset="0"/>
                <a:cs typeface="Times New Roman" panose="02020603050405020304" pitchFamily="18" charset="0"/>
              </a:rPr>
              <a:t>(12)</a:t>
            </a:r>
            <a:r>
              <a:rPr lang="zh-CN" sz="2400" b="0">
                <a:latin typeface="Times New Roman" panose="02020603050405020304" pitchFamily="18" charset="0"/>
                <a:cs typeface="Times New Roman" panose="02020603050405020304" pitchFamily="18" charset="0"/>
              </a:rPr>
              <a:t>吹笛子时手指按压不同的孔，听到声音的响度不同</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　　</a:t>
            </a:r>
            <a:r>
              <a:rPr lang="en-US" sz="2400" b="0">
                <a:latin typeface="Times New Roman" panose="02020603050405020304" pitchFamily="18" charset="0"/>
                <a:cs typeface="Times New Roman" panose="02020603050405020304" pitchFamily="18" charset="0"/>
              </a:rPr>
              <a:t>)</a:t>
            </a:r>
            <a:r>
              <a:rPr lang="en-US" sz="2400" b="0">
                <a:latin typeface="Times New Roman" panose="02020603050405020304" pitchFamily="18" charset="0"/>
                <a:cs typeface="Times New Roman" panose="02020603050405020304" pitchFamily="18" charset="0"/>
              </a:rPr>
              <a:t>(13)</a:t>
            </a:r>
            <a:r>
              <a:rPr lang="zh-CN" sz="2400" b="0">
                <a:latin typeface="Times New Roman" panose="02020603050405020304" pitchFamily="18" charset="0"/>
                <a:cs typeface="Times New Roman" panose="02020603050405020304" pitchFamily="18" charset="0"/>
              </a:rPr>
              <a:t>喊话时使用喇叭是为了增大声音的响度</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　　</a:t>
            </a:r>
            <a:r>
              <a:rPr lang="en-US" sz="2400" b="0">
                <a:latin typeface="Times New Roman" panose="02020603050405020304" pitchFamily="18" charset="0"/>
                <a:cs typeface="Times New Roman" panose="02020603050405020304" pitchFamily="18" charset="0"/>
              </a:rPr>
              <a:t>)</a:t>
            </a:r>
            <a:r>
              <a:rPr lang="en-US" sz="2400" b="0">
                <a:latin typeface="Times New Roman" panose="02020603050405020304" pitchFamily="18" charset="0"/>
                <a:cs typeface="Times New Roman" panose="02020603050405020304" pitchFamily="18" charset="0"/>
              </a:rPr>
              <a:t>(14)</a:t>
            </a:r>
            <a:r>
              <a:rPr lang="zh-CN" sz="2400" b="0">
                <a:latin typeface="Times New Roman" panose="02020603050405020304" pitchFamily="18" charset="0"/>
                <a:cs typeface="Times New Roman" panose="02020603050405020304" pitchFamily="18" charset="0"/>
              </a:rPr>
              <a:t>用大小不同的力敲鼓改变了声音的音调</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　　</a:t>
            </a:r>
            <a:r>
              <a:rPr lang="en-US" sz="2400" b="0">
                <a:latin typeface="Times New Roman" panose="02020603050405020304" pitchFamily="18" charset="0"/>
                <a:cs typeface="Times New Roman" panose="02020603050405020304" pitchFamily="18" charset="0"/>
              </a:rPr>
              <a:t>)</a:t>
            </a:r>
            <a:r>
              <a:rPr lang="en-US" sz="2400" b="0">
                <a:latin typeface="Times New Roman" panose="02020603050405020304" pitchFamily="18" charset="0"/>
                <a:cs typeface="Times New Roman" panose="02020603050405020304" pitchFamily="18" charset="0"/>
              </a:rPr>
              <a:t>(15)</a:t>
            </a:r>
            <a:r>
              <a:rPr lang="zh-CN" sz="2400" b="0">
                <a:latin typeface="Times New Roman" panose="02020603050405020304" pitchFamily="18" charset="0"/>
                <a:cs typeface="Times New Roman" panose="02020603050405020304" pitchFamily="18" charset="0"/>
              </a:rPr>
              <a:t>敲击编钟的不同位置可以改变声音的音调</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　　</a:t>
            </a:r>
            <a:r>
              <a:rPr lang="en-US" sz="2400" b="0">
                <a:latin typeface="Times New Roman" panose="02020603050405020304" pitchFamily="18" charset="0"/>
                <a:cs typeface="Times New Roman" panose="02020603050405020304" pitchFamily="18" charset="0"/>
              </a:rPr>
              <a:t>)</a:t>
            </a:r>
            <a:r>
              <a:rPr lang="en-US" sz="2400" b="0">
                <a:latin typeface="Times New Roman" panose="02020603050405020304" pitchFamily="18" charset="0"/>
                <a:cs typeface="Times New Roman" panose="02020603050405020304" pitchFamily="18" charset="0"/>
              </a:rPr>
              <a:t>(16)</a:t>
            </a:r>
            <a:r>
              <a:rPr lang="zh-CN" sz="2400" b="0">
                <a:latin typeface="Times New Roman" panose="02020603050405020304" pitchFamily="18" charset="0"/>
                <a:cs typeface="Times New Roman" panose="02020603050405020304" pitchFamily="18" charset="0"/>
              </a:rPr>
              <a:t>调整收音机的音量改变的是声音的音调</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　　</a:t>
            </a:r>
            <a:r>
              <a:rPr lang="en-US" sz="2400" b="0">
                <a:latin typeface="Times New Roman" panose="02020603050405020304" pitchFamily="18" charset="0"/>
                <a:cs typeface="Times New Roman" panose="02020603050405020304" pitchFamily="18" charset="0"/>
              </a:rPr>
              <a:t>)</a:t>
            </a:r>
            <a:endParaRPr lang="zh-CN" altLang="en-US" sz="2400">
              <a:latin typeface="Times New Roman" panose="02020603050405020304" pitchFamily="18" charset="0"/>
              <a:cs typeface="Times New Roman" panose="02020603050405020304" pitchFamily="18" charset="0"/>
            </a:endParaRPr>
          </a:p>
        </p:txBody>
      </p:sp>
      <p:sp>
        <p:nvSpPr>
          <p:cNvPr id="14" name="文本框 13"/>
          <p:cNvSpPr txBox="1"/>
          <p:nvPr/>
        </p:nvSpPr>
        <p:spPr>
          <a:xfrm>
            <a:off x="7282498" y="1732280"/>
            <a:ext cx="51244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en-US"/>
          </a:p>
        </p:txBody>
      </p:sp>
      <p:sp>
        <p:nvSpPr>
          <p:cNvPr id="2" name="文本框 1"/>
          <p:cNvSpPr txBox="1"/>
          <p:nvPr/>
        </p:nvSpPr>
        <p:spPr>
          <a:xfrm>
            <a:off x="4974273" y="2810510"/>
            <a:ext cx="51244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en-US"/>
          </a:p>
        </p:txBody>
      </p:sp>
      <p:sp>
        <p:nvSpPr>
          <p:cNvPr id="3" name="文本框 2"/>
          <p:cNvSpPr txBox="1"/>
          <p:nvPr/>
        </p:nvSpPr>
        <p:spPr>
          <a:xfrm>
            <a:off x="8323263" y="3342640"/>
            <a:ext cx="51244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en-US"/>
          </a:p>
        </p:txBody>
      </p:sp>
      <p:sp>
        <p:nvSpPr>
          <p:cNvPr id="4" name="文本框 3"/>
          <p:cNvSpPr txBox="1"/>
          <p:nvPr/>
        </p:nvSpPr>
        <p:spPr>
          <a:xfrm>
            <a:off x="6841808" y="4486910"/>
            <a:ext cx="51244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en-US"/>
          </a:p>
        </p:txBody>
      </p:sp>
      <p:sp>
        <p:nvSpPr>
          <p:cNvPr id="5" name="文本框 4"/>
          <p:cNvSpPr txBox="1"/>
          <p:nvPr/>
        </p:nvSpPr>
        <p:spPr>
          <a:xfrm>
            <a:off x="6770053" y="5579110"/>
            <a:ext cx="51244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en-US"/>
          </a:p>
        </p:txBody>
      </p:sp>
      <p:sp>
        <p:nvSpPr>
          <p:cNvPr id="6" name="文本框 5"/>
          <p:cNvSpPr txBox="1"/>
          <p:nvPr/>
        </p:nvSpPr>
        <p:spPr>
          <a:xfrm>
            <a:off x="6402388" y="1105535"/>
            <a:ext cx="43942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en-US">
              <a:latin typeface="Times New Roman" panose="02020603050405020304" pitchFamily="18" charset="0"/>
              <a:cs typeface="Times New Roman" panose="02020603050405020304" pitchFamily="18" charset="0"/>
            </a:endParaRPr>
          </a:p>
        </p:txBody>
      </p:sp>
      <p:sp>
        <p:nvSpPr>
          <p:cNvPr id="7" name="文本框 6"/>
          <p:cNvSpPr txBox="1"/>
          <p:nvPr/>
        </p:nvSpPr>
        <p:spPr>
          <a:xfrm>
            <a:off x="6843078" y="3874770"/>
            <a:ext cx="43942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en-US">
              <a:latin typeface="Times New Roman" panose="02020603050405020304" pitchFamily="18" charset="0"/>
              <a:cs typeface="Times New Roman" panose="02020603050405020304" pitchFamily="18" charset="0"/>
            </a:endParaRPr>
          </a:p>
        </p:txBody>
      </p:sp>
      <p:sp>
        <p:nvSpPr>
          <p:cNvPr id="8" name="文本框 7"/>
          <p:cNvSpPr txBox="1"/>
          <p:nvPr/>
        </p:nvSpPr>
        <p:spPr>
          <a:xfrm>
            <a:off x="5654358" y="2264410"/>
            <a:ext cx="43942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en-US">
              <a:latin typeface="Times New Roman" panose="02020603050405020304" pitchFamily="18" charset="0"/>
              <a:cs typeface="Times New Roman" panose="02020603050405020304" pitchFamily="18" charset="0"/>
            </a:endParaRPr>
          </a:p>
        </p:txBody>
      </p:sp>
      <p:sp>
        <p:nvSpPr>
          <p:cNvPr id="9" name="文本框 8"/>
          <p:cNvSpPr txBox="1"/>
          <p:nvPr/>
        </p:nvSpPr>
        <p:spPr>
          <a:xfrm>
            <a:off x="7151053" y="4947285"/>
            <a:ext cx="43942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en-US">
              <a:latin typeface="Times New Roman" panose="02020603050405020304" pitchFamily="18" charset="0"/>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fill="hold"/>
                                        <p:tgtEl>
                                          <p:spTgt spid="14"/>
                                        </p:tgtEl>
                                        <p:attrNameLst>
                                          <p:attrName>ppt_x</p:attrName>
                                        </p:attrNameLst>
                                      </p:cBhvr>
                                      <p:tavLst>
                                        <p:tav tm="0">
                                          <p:val>
                                            <p:strVal val="#ppt_x"/>
                                          </p:val>
                                        </p:tav>
                                        <p:tav tm="100000">
                                          <p:val>
                                            <p:strVal val="#ppt_x"/>
                                          </p:val>
                                        </p:tav>
                                      </p:tavLst>
                                    </p:anim>
                                    <p:anim calcmode="lin" valueType="num">
                                      <p:cBhvr additive="base">
                                        <p:cTn id="1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fill="hold"/>
                                        <p:tgtEl>
                                          <p:spTgt spid="2"/>
                                        </p:tgtEl>
                                        <p:attrNameLst>
                                          <p:attrName>ppt_x</p:attrName>
                                        </p:attrNameLst>
                                      </p:cBhvr>
                                      <p:tavLst>
                                        <p:tav tm="0">
                                          <p:val>
                                            <p:strVal val="#ppt_x"/>
                                          </p:val>
                                        </p:tav>
                                        <p:tav tm="100000">
                                          <p:val>
                                            <p:strVal val="#ppt_x"/>
                                          </p:val>
                                        </p:tav>
                                      </p:tavLst>
                                    </p:anim>
                                    <p:anim calcmode="lin" valueType="num">
                                      <p:cBhvr additive="base">
                                        <p:cTn id="2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500" fill="hold"/>
                                        <p:tgtEl>
                                          <p:spTgt spid="3"/>
                                        </p:tgtEl>
                                        <p:attrNameLst>
                                          <p:attrName>ppt_x</p:attrName>
                                        </p:attrNameLst>
                                      </p:cBhvr>
                                      <p:tavLst>
                                        <p:tav tm="0">
                                          <p:val>
                                            <p:strVal val="#ppt_x"/>
                                          </p:val>
                                        </p:tav>
                                        <p:tav tm="100000">
                                          <p:val>
                                            <p:strVal val="#ppt_x"/>
                                          </p:val>
                                        </p:tav>
                                      </p:tavLst>
                                    </p:anim>
                                    <p:anim calcmode="lin" valueType="num">
                                      <p:cBhvr additive="base">
                                        <p:cTn id="3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4"/>
                                        </p:tgtEl>
                                        <p:attrNameLst>
                                          <p:attrName>style.visibility</p:attrName>
                                        </p:attrNameLst>
                                      </p:cBhvr>
                                      <p:to>
                                        <p:strVal val="visible"/>
                                      </p:to>
                                    </p:set>
                                    <p:anim calcmode="lin" valueType="num">
                                      <p:cBhvr additive="base">
                                        <p:cTn id="43" dur="500" fill="hold"/>
                                        <p:tgtEl>
                                          <p:spTgt spid="4"/>
                                        </p:tgtEl>
                                        <p:attrNameLst>
                                          <p:attrName>ppt_x</p:attrName>
                                        </p:attrNameLst>
                                      </p:cBhvr>
                                      <p:tavLst>
                                        <p:tav tm="0">
                                          <p:val>
                                            <p:strVal val="#ppt_x"/>
                                          </p:val>
                                        </p:tav>
                                        <p:tav tm="100000">
                                          <p:val>
                                            <p:strVal val="#ppt_x"/>
                                          </p:val>
                                        </p:tav>
                                      </p:tavLst>
                                    </p:anim>
                                    <p:anim calcmode="lin" valueType="num">
                                      <p:cBhvr additive="base">
                                        <p:cTn id="4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additive="base">
                                        <p:cTn id="49" dur="500" fill="hold"/>
                                        <p:tgtEl>
                                          <p:spTgt spid="9"/>
                                        </p:tgtEl>
                                        <p:attrNameLst>
                                          <p:attrName>ppt_x</p:attrName>
                                        </p:attrNameLst>
                                      </p:cBhvr>
                                      <p:tavLst>
                                        <p:tav tm="0">
                                          <p:val>
                                            <p:strVal val="#ppt_x"/>
                                          </p:val>
                                        </p:tav>
                                        <p:tav tm="100000">
                                          <p:val>
                                            <p:strVal val="#ppt_x"/>
                                          </p:val>
                                        </p:tav>
                                      </p:tavLst>
                                    </p:anim>
                                    <p:anim calcmode="lin" valueType="num">
                                      <p:cBhvr additive="base">
                                        <p:cTn id="5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5"/>
                                        </p:tgtEl>
                                        <p:attrNameLst>
                                          <p:attrName>style.visibility</p:attrName>
                                        </p:attrNameLst>
                                      </p:cBhvr>
                                      <p:to>
                                        <p:strVal val="visible"/>
                                      </p:to>
                                    </p:set>
                                    <p:anim calcmode="lin" valueType="num">
                                      <p:cBhvr additive="base">
                                        <p:cTn id="55" dur="500" fill="hold"/>
                                        <p:tgtEl>
                                          <p:spTgt spid="5"/>
                                        </p:tgtEl>
                                        <p:attrNameLst>
                                          <p:attrName>ppt_x</p:attrName>
                                        </p:attrNameLst>
                                      </p:cBhvr>
                                      <p:tavLst>
                                        <p:tav tm="0">
                                          <p:val>
                                            <p:strVal val="#ppt_x"/>
                                          </p:val>
                                        </p:tav>
                                        <p:tav tm="100000">
                                          <p:val>
                                            <p:strVal val="#ppt_x"/>
                                          </p:val>
                                        </p:tav>
                                      </p:tavLst>
                                    </p:anim>
                                    <p:anim calcmode="lin" valueType="num">
                                      <p:cBhvr additive="base">
                                        <p:cTn id="5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 grpId="0"/>
      <p:bldP spid="3" grpId="0"/>
      <p:bldP spid="4" grpId="0"/>
      <p:bldP spid="5" grpId="0"/>
      <p:bldP spid="6" grpId="0"/>
      <p:bldP spid="7" grpId="0"/>
      <p:bldP spid="8" grpId="0"/>
      <p:bldP spid="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695768" y="2585720"/>
            <a:ext cx="8638540" cy="2306955"/>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cs typeface="Times New Roman" panose="02020603050405020304" pitchFamily="18" charset="0"/>
              </a:rPr>
              <a:t>(17)</a:t>
            </a:r>
            <a:r>
              <a:rPr lang="zh-CN" sz="2400" b="0">
                <a:latin typeface="Times New Roman" panose="02020603050405020304" pitchFamily="18" charset="0"/>
                <a:cs typeface="Times New Roman" panose="02020603050405020304" pitchFamily="18" charset="0"/>
              </a:rPr>
              <a:t>声音的音色不同，传播速度不同</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　　</a:t>
            </a:r>
            <a:r>
              <a:rPr lang="en-US" sz="2400" b="0">
                <a:latin typeface="Times New Roman" panose="02020603050405020304" pitchFamily="18" charset="0"/>
                <a:cs typeface="Times New Roman" panose="02020603050405020304" pitchFamily="18" charset="0"/>
              </a:rPr>
              <a:t>)</a:t>
            </a:r>
            <a:r>
              <a:rPr lang="en-US" sz="2400" b="0">
                <a:latin typeface="Times New Roman" panose="02020603050405020304" pitchFamily="18" charset="0"/>
                <a:cs typeface="Times New Roman" panose="02020603050405020304" pitchFamily="18" charset="0"/>
              </a:rPr>
              <a:t>(18)</a:t>
            </a:r>
            <a:r>
              <a:rPr lang="zh-CN" sz="2400" b="0">
                <a:latin typeface="Times New Roman" panose="02020603050405020304" pitchFamily="18" charset="0"/>
                <a:cs typeface="Times New Roman" panose="02020603050405020304" pitchFamily="18" charset="0"/>
              </a:rPr>
              <a:t>楼道里的声控灯是通过音调来控制的</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　　</a:t>
            </a:r>
            <a:r>
              <a:rPr lang="en-US" sz="2400" b="0">
                <a:latin typeface="Times New Roman" panose="02020603050405020304" pitchFamily="18" charset="0"/>
                <a:cs typeface="Times New Roman" panose="02020603050405020304" pitchFamily="18" charset="0"/>
              </a:rPr>
              <a:t>)</a:t>
            </a:r>
            <a:r>
              <a:rPr lang="en-US" sz="2400" b="0">
                <a:latin typeface="Times New Roman" panose="02020603050405020304" pitchFamily="18" charset="0"/>
                <a:cs typeface="Times New Roman" panose="02020603050405020304" pitchFamily="18" charset="0"/>
              </a:rPr>
              <a:t>(19)</a:t>
            </a:r>
            <a:r>
              <a:rPr lang="zh-CN" sz="2400" b="0">
                <a:latin typeface="Times New Roman" panose="02020603050405020304" pitchFamily="18" charset="0"/>
                <a:cs typeface="Times New Roman" panose="02020603050405020304" pitchFamily="18" charset="0"/>
              </a:rPr>
              <a:t>音叉变</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胖</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变</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虚</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的时候发出的声音音调较高</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　　</a:t>
            </a:r>
            <a:r>
              <a:rPr lang="en-US" sz="2400" b="0">
                <a:latin typeface="Times New Roman" panose="02020603050405020304" pitchFamily="18" charset="0"/>
                <a:cs typeface="Times New Roman" panose="02020603050405020304" pitchFamily="18" charset="0"/>
              </a:rPr>
              <a:t>)</a:t>
            </a:r>
            <a:r>
              <a:rPr lang="en-US" sz="2400" b="0">
                <a:latin typeface="Times New Roman" panose="02020603050405020304" pitchFamily="18" charset="0"/>
                <a:cs typeface="Times New Roman" panose="02020603050405020304" pitchFamily="18" charset="0"/>
              </a:rPr>
              <a:t>(20)“</a:t>
            </a:r>
            <a:r>
              <a:rPr lang="zh-CN" sz="2400" b="0">
                <a:latin typeface="Times New Roman" panose="02020603050405020304" pitchFamily="18" charset="0"/>
                <a:cs typeface="Times New Roman" panose="02020603050405020304" pitchFamily="18" charset="0"/>
              </a:rPr>
              <a:t>高声喧哗</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中的</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高</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指声音的响度</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　　</a:t>
            </a:r>
            <a:r>
              <a:rPr lang="en-US" sz="2400" b="0">
                <a:latin typeface="Times New Roman" panose="02020603050405020304" pitchFamily="18" charset="0"/>
                <a:cs typeface="Times New Roman" panose="02020603050405020304" pitchFamily="18" charset="0"/>
              </a:rPr>
              <a:t>)</a:t>
            </a:r>
            <a:endParaRPr lang="zh-CN" altLang="en-US" sz="2400">
              <a:latin typeface="Times New Roman" panose="02020603050405020304" pitchFamily="18" charset="0"/>
              <a:cs typeface="Times New Roman" panose="02020603050405020304" pitchFamily="18" charset="0"/>
            </a:endParaRPr>
          </a:p>
        </p:txBody>
      </p:sp>
      <p:sp>
        <p:nvSpPr>
          <p:cNvPr id="6" name="文本框 5"/>
          <p:cNvSpPr txBox="1"/>
          <p:nvPr/>
        </p:nvSpPr>
        <p:spPr>
          <a:xfrm>
            <a:off x="8548688" y="3874770"/>
            <a:ext cx="43942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en-US">
              <a:latin typeface="Times New Roman" panose="02020603050405020304" pitchFamily="18" charset="0"/>
              <a:cs typeface="Times New Roman" panose="02020603050405020304" pitchFamily="18" charset="0"/>
            </a:endParaRPr>
          </a:p>
        </p:txBody>
      </p:sp>
      <p:sp>
        <p:nvSpPr>
          <p:cNvPr id="2" name="文本框 1"/>
          <p:cNvSpPr txBox="1"/>
          <p:nvPr/>
        </p:nvSpPr>
        <p:spPr>
          <a:xfrm>
            <a:off x="6969443" y="4406900"/>
            <a:ext cx="43942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en-US">
              <a:latin typeface="Times New Roman" panose="02020603050405020304" pitchFamily="18" charset="0"/>
              <a:cs typeface="Times New Roman" panose="02020603050405020304" pitchFamily="18" charset="0"/>
            </a:endParaRPr>
          </a:p>
        </p:txBody>
      </p:sp>
      <p:sp>
        <p:nvSpPr>
          <p:cNvPr id="3" name="文本框 2"/>
          <p:cNvSpPr txBox="1"/>
          <p:nvPr/>
        </p:nvSpPr>
        <p:spPr>
          <a:xfrm>
            <a:off x="6721793" y="2800985"/>
            <a:ext cx="53594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en-US"/>
          </a:p>
        </p:txBody>
      </p:sp>
      <p:sp>
        <p:nvSpPr>
          <p:cNvPr id="4" name="文本框 3"/>
          <p:cNvSpPr txBox="1"/>
          <p:nvPr/>
        </p:nvSpPr>
        <p:spPr>
          <a:xfrm>
            <a:off x="7337108" y="3342640"/>
            <a:ext cx="51244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fill="hold"/>
                                        <p:tgtEl>
                                          <p:spTgt spid="2"/>
                                        </p:tgtEl>
                                        <p:attrNameLst>
                                          <p:attrName>ppt_x</p:attrName>
                                        </p:attrNameLst>
                                      </p:cBhvr>
                                      <p:tavLst>
                                        <p:tav tm="0">
                                          <p:val>
                                            <p:strVal val="#ppt_x"/>
                                          </p:val>
                                        </p:tav>
                                        <p:tav tm="100000">
                                          <p:val>
                                            <p:strVal val="#ppt_x"/>
                                          </p:val>
                                        </p:tav>
                                      </p:tavLst>
                                    </p:anim>
                                    <p:anim calcmode="lin" valueType="num">
                                      <p:cBhvr additive="base">
                                        <p:cTn id="2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1805623" y="1354161"/>
            <a:ext cx="8839200" cy="645147"/>
            <a:chOff x="2362" y="1210"/>
            <a:chExt cx="13920" cy="1234"/>
          </a:xfrm>
        </p:grpSpPr>
        <p:pic>
          <p:nvPicPr>
            <p:cNvPr id="21521" name="图片 12" descr="2020试题研究版式22"/>
            <p:cNvPicPr>
              <a:picLocks noChangeAspect="1"/>
            </p:cNvPicPr>
            <p:nvPr/>
          </p:nvPicPr>
          <p:blipFill>
            <a:blip r:embed="rId1"/>
            <a:stretch>
              <a:fillRect/>
            </a:stretch>
          </p:blipFill>
          <p:spPr>
            <a:xfrm>
              <a:off x="2362" y="1246"/>
              <a:ext cx="13920" cy="1132"/>
            </a:xfrm>
            <a:prstGeom prst="rect">
              <a:avLst/>
            </a:prstGeom>
            <a:noFill/>
            <a:ln w="9525">
              <a:noFill/>
            </a:ln>
          </p:spPr>
        </p:pic>
        <p:sp>
          <p:nvSpPr>
            <p:cNvPr id="23" name="文本框 15"/>
            <p:cNvSpPr txBox="1"/>
            <p:nvPr/>
          </p:nvSpPr>
          <p:spPr>
            <a:xfrm>
              <a:off x="4087" y="1210"/>
              <a:ext cx="10252" cy="1234"/>
            </a:xfrm>
            <a:prstGeom prst="rect">
              <a:avLst/>
            </a:prstGeom>
            <a:noFill/>
            <a:ln w="9525">
              <a:noFill/>
            </a:ln>
          </p:spPr>
          <p:txBody>
            <a:bodyPr wrap="square" anchor="t">
              <a:spAutoFit/>
            </a:bodyPr>
            <a:lstStyle/>
            <a:p>
              <a:pPr algn="ctr"/>
              <a:r>
                <a:rPr lang="zh-CN" altLang="en-US" sz="3600" b="1">
                  <a:solidFill>
                    <a:schemeClr val="bg1"/>
                  </a:solidFill>
                  <a:latin typeface="Times New Roman" panose="02020603050405020304" pitchFamily="18" charset="0"/>
                  <a:ea typeface="黑体" panose="02010609060101010101" pitchFamily="49" charset="-122"/>
                  <a:cs typeface="Times New Roman" panose="02020603050405020304" pitchFamily="18" charset="0"/>
                  <a:sym typeface="+mn-ea"/>
                </a:rPr>
                <a:t>玩转广东省卷</a:t>
              </a:r>
              <a:r>
                <a:rPr lang="en-US" altLang="zh-CN" sz="3600" b="1">
                  <a:solidFill>
                    <a:schemeClr val="bg1"/>
                  </a:solidFill>
                  <a:latin typeface="Times New Roman" panose="02020603050405020304" pitchFamily="18" charset="0"/>
                  <a:ea typeface="黑体" panose="02010609060101010101" pitchFamily="49" charset="-122"/>
                  <a:cs typeface="Times New Roman" panose="02020603050405020304" pitchFamily="18" charset="0"/>
                  <a:sym typeface="+mn-ea"/>
                </a:rPr>
                <a:t>10</a:t>
              </a:r>
              <a:r>
                <a:rPr lang="zh-CN" altLang="en-US" sz="3600" b="1">
                  <a:solidFill>
                    <a:schemeClr val="bg1"/>
                  </a:solidFill>
                  <a:latin typeface="Times New Roman" panose="02020603050405020304" pitchFamily="18" charset="0"/>
                  <a:ea typeface="黑体" panose="02010609060101010101" pitchFamily="49" charset="-122"/>
                  <a:cs typeface="Times New Roman" panose="02020603050405020304" pitchFamily="18" charset="0"/>
                  <a:sym typeface="+mn-ea"/>
                </a:rPr>
                <a:t>年中考真题</a:t>
              </a:r>
              <a:endParaRPr lang="zh-CN" altLang="en-US" sz="3600" b="1" dirty="0">
                <a:solidFill>
                  <a:schemeClr val="bg1"/>
                </a:solidFill>
                <a:latin typeface="Times New Roman" panose="02020603050405020304" pitchFamily="18" charset="0"/>
                <a:ea typeface="黑体" panose="02010609060101010101" pitchFamily="49" charset="-122"/>
                <a:cs typeface="Times New Roman" panose="02020603050405020304" pitchFamily="18" charset="0"/>
                <a:sym typeface="+mn-ea"/>
              </a:endParaRPr>
            </a:p>
          </p:txBody>
        </p:sp>
      </p:grpSp>
      <p:sp>
        <p:nvSpPr>
          <p:cNvPr id="3" name="文本框 2"/>
          <p:cNvSpPr txBox="1"/>
          <p:nvPr/>
        </p:nvSpPr>
        <p:spPr>
          <a:xfrm>
            <a:off x="1236663" y="3411220"/>
            <a:ext cx="8853805" cy="2306955"/>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1. </a:t>
            </a:r>
            <a:r>
              <a:rPr lang="en-US" sz="2400" b="0">
                <a:latin typeface="Times New Roman" panose="02020603050405020304" pitchFamily="18" charset="0"/>
                <a:cs typeface="Times New Roman" panose="02020603050405020304" pitchFamily="18" charset="0"/>
              </a:rPr>
              <a:t>(</a:t>
            </a:r>
            <a:r>
              <a:rPr lang="en-US" sz="2400" b="0">
                <a:latin typeface="Times New Roman" panose="02020603050405020304" pitchFamily="18" charset="0"/>
                <a:cs typeface="Times New Roman" panose="02020603050405020304" pitchFamily="18" charset="0"/>
              </a:rPr>
              <a:t>2012</a:t>
            </a:r>
            <a:r>
              <a:rPr lang="zh-CN" sz="2400" b="0">
                <a:latin typeface="Times New Roman" panose="02020603050405020304" pitchFamily="18" charset="0"/>
                <a:cs typeface="Times New Roman" panose="02020603050405020304" pitchFamily="18" charset="0"/>
              </a:rPr>
              <a:t>省卷</a:t>
            </a:r>
            <a:r>
              <a:rPr lang="en-US" sz="2400" b="0">
                <a:latin typeface="Times New Roman" panose="02020603050405020304" pitchFamily="18" charset="0"/>
                <a:cs typeface="Times New Roman" panose="02020603050405020304" pitchFamily="18" charset="0"/>
              </a:rPr>
              <a:t>5</a:t>
            </a:r>
            <a:r>
              <a:rPr lang="zh-CN" sz="2400" b="0">
                <a:latin typeface="Times New Roman" panose="02020603050405020304" pitchFamily="18" charset="0"/>
                <a:cs typeface="Times New Roman" panose="02020603050405020304" pitchFamily="18" charset="0"/>
              </a:rPr>
              <a:t>题</a:t>
            </a:r>
            <a:r>
              <a:rPr lang="en-US" sz="2400" b="0">
                <a:latin typeface="Times New Roman" panose="02020603050405020304" pitchFamily="18" charset="0"/>
                <a:cs typeface="Times New Roman" panose="02020603050405020304" pitchFamily="18" charset="0"/>
              </a:rPr>
              <a:t>3</a:t>
            </a:r>
            <a:r>
              <a:rPr lang="zh-CN" sz="2400" b="0">
                <a:latin typeface="Times New Roman" panose="02020603050405020304" pitchFamily="18" charset="0"/>
                <a:cs typeface="Times New Roman" panose="02020603050405020304" pitchFamily="18" charset="0"/>
              </a:rPr>
              <a:t>分</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在同一架钢琴上，弹奏</a:t>
            </a:r>
            <a:r>
              <a:rPr lang="en-US" sz="2400" b="0">
                <a:latin typeface="Times New Roman" panose="02020603050405020304" pitchFamily="18" charset="0"/>
                <a:ea typeface="宋体" panose="02010600030101010101" pitchFamily="2" charset="-122"/>
                <a:cs typeface="Times New Roman" panose="02020603050405020304" pitchFamily="18" charset="0"/>
              </a:rPr>
              <a:t>C</a:t>
            </a:r>
            <a:r>
              <a:rPr lang="zh-CN" sz="2400" b="0">
                <a:latin typeface="Times New Roman" panose="02020603050405020304" pitchFamily="18" charset="0"/>
                <a:ea typeface="宋体" panose="02010600030101010101" pitchFamily="2" charset="-122"/>
                <a:cs typeface="Times New Roman" panose="02020603050405020304" pitchFamily="18" charset="0"/>
              </a:rPr>
              <a:t>调</a:t>
            </a:r>
            <a:r>
              <a:rPr lang="en-US" sz="2400" b="0">
                <a:latin typeface="Times New Roman" panose="02020603050405020304" pitchFamily="18" charset="0"/>
                <a:ea typeface="宋体" panose="02010600030101010101" pitchFamily="2" charset="-122"/>
                <a:cs typeface="Times New Roman" panose="02020603050405020304" pitchFamily="18" charset="0"/>
              </a:rPr>
              <a:t>“3(mi)”</a:t>
            </a:r>
            <a:r>
              <a:rPr lang="zh-CN" sz="2400" b="0">
                <a:latin typeface="Times New Roman" panose="02020603050405020304" pitchFamily="18" charset="0"/>
                <a:ea typeface="宋体" panose="02010600030101010101" pitchFamily="2" charset="-122"/>
                <a:cs typeface="Times New Roman" panose="02020603050405020304" pitchFamily="18" charset="0"/>
              </a:rPr>
              <a:t>和</a:t>
            </a:r>
            <a:r>
              <a:rPr lang="en-US" sz="2400" b="0">
                <a:latin typeface="Times New Roman" panose="02020603050405020304" pitchFamily="18" charset="0"/>
                <a:ea typeface="宋体" panose="02010600030101010101" pitchFamily="2" charset="-122"/>
                <a:cs typeface="Times New Roman" panose="02020603050405020304" pitchFamily="18" charset="0"/>
              </a:rPr>
              <a:t>“1(dou)”</a:t>
            </a:r>
            <a:r>
              <a:rPr lang="zh-CN" sz="2400" b="0">
                <a:latin typeface="Times New Roman" panose="02020603050405020304" pitchFamily="18" charset="0"/>
                <a:ea typeface="宋体" panose="02010600030101010101" pitchFamily="2" charset="-122"/>
                <a:cs typeface="Times New Roman" panose="02020603050405020304" pitchFamily="18" charset="0"/>
              </a:rPr>
              <a:t>这两个音，以下说法正确的是</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　　</a:t>
            </a:r>
            <a:r>
              <a:rPr lang="en-US" sz="2400" b="0">
                <a:latin typeface="Times New Roman" panose="02020603050405020304" pitchFamily="18" charset="0"/>
                <a:ea typeface="宋体" panose="02010600030101010101" pitchFamily="2" charset="-122"/>
                <a:cs typeface="Times New Roman" panose="02020603050405020304" pitchFamily="18" charset="0"/>
              </a:rPr>
              <a:t>)</a:t>
            </a:r>
            <a:endParaRPr lang="en-US" sz="2400" b="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A. </a:t>
            </a:r>
            <a:r>
              <a:rPr lang="zh-CN" sz="2400" b="0">
                <a:latin typeface="Times New Roman" panose="02020603050405020304" pitchFamily="18" charset="0"/>
                <a:ea typeface="宋体" panose="02010600030101010101" pitchFamily="2" charset="-122"/>
                <a:cs typeface="Times New Roman" panose="02020603050405020304" pitchFamily="18" charset="0"/>
              </a:rPr>
              <a:t>音色一定不同　　　　</a:t>
            </a:r>
            <a:r>
              <a:rPr lang="en-US" sz="2400" b="0">
                <a:latin typeface="Times New Roman" panose="02020603050405020304" pitchFamily="18" charset="0"/>
                <a:ea typeface="宋体" panose="02010600030101010101" pitchFamily="2" charset="-122"/>
                <a:cs typeface="Times New Roman" panose="02020603050405020304" pitchFamily="18" charset="0"/>
              </a:rPr>
              <a:t>B. </a:t>
            </a:r>
            <a:r>
              <a:rPr lang="zh-CN" sz="2400" b="0">
                <a:latin typeface="Times New Roman" panose="02020603050405020304" pitchFamily="18" charset="0"/>
                <a:ea typeface="宋体" panose="02010600030101010101" pitchFamily="2" charset="-122"/>
                <a:cs typeface="Times New Roman" panose="02020603050405020304" pitchFamily="18" charset="0"/>
              </a:rPr>
              <a:t>音调一定不同　</a:t>
            </a:r>
            <a:endParaRPr lang="zh-CN" sz="2400" b="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C. </a:t>
            </a:r>
            <a:r>
              <a:rPr lang="zh-CN" sz="2400" b="0">
                <a:latin typeface="Times New Roman" panose="02020603050405020304" pitchFamily="18" charset="0"/>
                <a:ea typeface="宋体" panose="02010600030101010101" pitchFamily="2" charset="-122"/>
                <a:cs typeface="Times New Roman" panose="02020603050405020304" pitchFamily="18" charset="0"/>
              </a:rPr>
              <a:t>响度一定不同　　　　</a:t>
            </a:r>
            <a:r>
              <a:rPr lang="en-US" sz="2400" b="0">
                <a:latin typeface="Times New Roman" panose="02020603050405020304" pitchFamily="18" charset="0"/>
                <a:ea typeface="宋体" panose="02010600030101010101" pitchFamily="2" charset="-122"/>
                <a:cs typeface="Times New Roman" panose="02020603050405020304" pitchFamily="18" charset="0"/>
              </a:rPr>
              <a:t>D. </a:t>
            </a:r>
            <a:r>
              <a:rPr lang="zh-CN" sz="2400" b="0">
                <a:latin typeface="Times New Roman" panose="02020603050405020304" pitchFamily="18" charset="0"/>
                <a:ea typeface="宋体" panose="02010600030101010101" pitchFamily="2" charset="-122"/>
                <a:cs typeface="Times New Roman" panose="02020603050405020304" pitchFamily="18" charset="0"/>
              </a:rPr>
              <a:t>音调、音色和响度都不同</a:t>
            </a:r>
            <a:endParaRPr lang="zh-CN" altLang="en-US">
              <a:latin typeface="Times New Roman" panose="02020603050405020304" pitchFamily="18" charset="0"/>
              <a:cs typeface="Times New Roman" panose="02020603050405020304" pitchFamily="18" charset="0"/>
            </a:endParaRPr>
          </a:p>
        </p:txBody>
      </p:sp>
      <p:sp>
        <p:nvSpPr>
          <p:cNvPr id="4" name="文本框 3"/>
          <p:cNvSpPr txBox="1"/>
          <p:nvPr/>
        </p:nvSpPr>
        <p:spPr>
          <a:xfrm>
            <a:off x="5515928" y="4144645"/>
            <a:ext cx="43942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B</a:t>
            </a:r>
            <a:endParaRPr lang="zh-CN" altLang="en-US"/>
          </a:p>
        </p:txBody>
      </p:sp>
      <p:grpSp>
        <p:nvGrpSpPr>
          <p:cNvPr id="5" name="组合 4"/>
          <p:cNvGrpSpPr/>
          <p:nvPr/>
        </p:nvGrpSpPr>
        <p:grpSpPr>
          <a:xfrm>
            <a:off x="1230948" y="2364105"/>
            <a:ext cx="9895205" cy="737235"/>
            <a:chOff x="1765" y="3254"/>
            <a:chExt cx="15583" cy="1161"/>
          </a:xfrm>
        </p:grpSpPr>
        <p:sp>
          <p:nvSpPr>
            <p:cNvPr id="52" name="文本框 51"/>
            <p:cNvSpPr txBox="1"/>
            <p:nvPr/>
          </p:nvSpPr>
          <p:spPr>
            <a:xfrm>
              <a:off x="4906" y="3254"/>
              <a:ext cx="12442" cy="1161"/>
            </a:xfrm>
            <a:prstGeom prst="rect">
              <a:avLst/>
            </a:prstGeom>
            <a:noFill/>
          </p:spPr>
          <p:txBody>
            <a:bodyPr wrap="square" rtlCol="0">
              <a:spAutoFit/>
            </a:bodyPr>
            <a:lstStyle/>
            <a:p>
              <a:pPr>
                <a:lnSpc>
                  <a:spcPct val="150000"/>
                </a:lnSpc>
              </a:pPr>
              <a:r>
                <a:rPr lang="zh-CN" sz="2800" dirty="0">
                  <a:latin typeface="黑体" panose="02010609060101010101" pitchFamily="49" charset="-122"/>
                  <a:ea typeface="黑体" panose="02010609060101010101" pitchFamily="49" charset="-122"/>
                  <a:cs typeface="Times New Roman" panose="02020603050405020304" pitchFamily="18" charset="0"/>
                </a:rPr>
                <a:t>声音的特性</a:t>
              </a:r>
              <a:r>
                <a:rPr sz="2400" dirty="0">
                  <a:latin typeface="Times New Roman" panose="02020603050405020304" pitchFamily="18" charset="0"/>
                  <a:ea typeface="Times New Roman" panose="02020603050405020304" pitchFamily="18" charset="0"/>
                  <a:cs typeface="Times New Roman" panose="02020603050405020304" pitchFamily="18" charset="0"/>
                </a:rPr>
                <a:t>(</a:t>
              </a:r>
              <a:r>
                <a:rPr sz="2400" dirty="0">
                  <a:latin typeface="Times New Roman" panose="02020603050405020304" pitchFamily="18" charset="0"/>
                  <a:ea typeface="Times New Roman" panose="02020603050405020304" pitchFamily="18" charset="0"/>
                  <a:cs typeface="Times New Roman" panose="02020603050405020304" pitchFamily="18" charset="0"/>
                </a:rPr>
                <a:t>10年7考，多在声学综合题中考查)</a:t>
              </a:r>
              <a:endParaRPr sz="24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nvGrpSpPr>
            <p:cNvPr id="2" name="组合 1"/>
            <p:cNvGrpSpPr/>
            <p:nvPr/>
          </p:nvGrpSpPr>
          <p:grpSpPr>
            <a:xfrm>
              <a:off x="1765" y="3472"/>
              <a:ext cx="2803" cy="922"/>
              <a:chOff x="1313" y="6636"/>
              <a:chExt cx="2803" cy="922"/>
            </a:xfrm>
          </p:grpSpPr>
          <p:pic>
            <p:nvPicPr>
              <p:cNvPr id="45" name="图片 44" descr="带序号考点标2字"/>
              <p:cNvPicPr>
                <a:picLocks noChangeAspect="1"/>
              </p:cNvPicPr>
              <p:nvPr/>
            </p:nvPicPr>
            <p:blipFill>
              <a:blip r:embed="rId2"/>
              <a:stretch>
                <a:fillRect/>
              </a:stretch>
            </p:blipFill>
            <p:spPr>
              <a:xfrm>
                <a:off x="1313" y="6636"/>
                <a:ext cx="2803" cy="922"/>
              </a:xfrm>
              <a:prstGeom prst="rect">
                <a:avLst/>
              </a:prstGeom>
            </p:spPr>
          </p:pic>
          <p:sp>
            <p:nvSpPr>
              <p:cNvPr id="46" name="文本框 45"/>
              <p:cNvSpPr txBox="1"/>
              <p:nvPr/>
            </p:nvSpPr>
            <p:spPr>
              <a:xfrm>
                <a:off x="1593" y="6677"/>
                <a:ext cx="1775" cy="822"/>
              </a:xfrm>
              <a:prstGeom prst="rect">
                <a:avLst/>
              </a:prstGeom>
              <a:noFill/>
            </p:spPr>
            <p:txBody>
              <a:bodyPr wrap="square" rtlCol="0">
                <a:spAutoFit/>
              </a:bodyPr>
              <a:p>
                <a:r>
                  <a:rPr lang="zh-CN" altLang="en-US" sz="2800" b="1" dirty="0">
                    <a:solidFill>
                      <a:schemeClr val="bg1"/>
                    </a:solidFill>
                    <a:latin typeface="Times New Roman" panose="02020603050405020304" pitchFamily="18" charset="0"/>
                    <a:ea typeface="黑体" panose="02010609060101010101" pitchFamily="49" charset="-122"/>
                    <a:cs typeface="Times New Roman" panose="02020603050405020304" pitchFamily="18" charset="0"/>
                  </a:rPr>
                  <a:t>类 型</a:t>
                </a:r>
                <a:r>
                  <a:rPr lang="zh-CN" altLang="en-US" sz="2800" b="1" dirty="0">
                    <a:solidFill>
                      <a:schemeClr val="bg1"/>
                    </a:solidFill>
                    <a:latin typeface="Times New Roman" panose="02020603050405020304" pitchFamily="18" charset="0"/>
                    <a:ea typeface="黑体" panose="02010609060101010101" pitchFamily="49" charset="-122"/>
                    <a:cs typeface="Times New Roman" panose="02020603050405020304" pitchFamily="18" charset="0"/>
                  </a:rPr>
                  <a:t> </a:t>
                </a:r>
                <a:endParaRPr lang="zh-CN" altLang="en-US" sz="2800" b="1" dirty="0">
                  <a:solidFill>
                    <a:schemeClr val="bg1"/>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47" name="文本框 46"/>
              <p:cNvSpPr txBox="1"/>
              <p:nvPr/>
            </p:nvSpPr>
            <p:spPr>
              <a:xfrm>
                <a:off x="3361" y="6708"/>
                <a:ext cx="526" cy="822"/>
              </a:xfrm>
              <a:prstGeom prst="rect">
                <a:avLst/>
              </a:prstGeom>
              <a:noFill/>
            </p:spPr>
            <p:txBody>
              <a:bodyPr wrap="square" rtlCol="0">
                <a:spAutoFit/>
              </a:bodyPr>
              <a:p>
                <a:r>
                  <a:rPr lang="en-US" altLang="zh-CN" sz="2800" b="1" dirty="0">
                    <a:latin typeface="Times New Roman" panose="02020603050405020304" pitchFamily="18" charset="0"/>
                    <a:ea typeface="黑体" panose="02010609060101010101" pitchFamily="49" charset="-122"/>
                    <a:cs typeface="Times New Roman" panose="02020603050405020304" pitchFamily="18" charset="0"/>
                  </a:rPr>
                  <a:t>1</a:t>
                </a:r>
                <a:endParaRPr lang="en-US" altLang="zh-CN" sz="2800" b="1" dirty="0">
                  <a:latin typeface="Times New Roman" panose="02020603050405020304" pitchFamily="18" charset="0"/>
                  <a:ea typeface="黑体" panose="02010609060101010101" pitchFamily="49" charset="-122"/>
                  <a:cs typeface="Times New Roman" panose="02020603050405020304" pitchFamily="18" charset="0"/>
                </a:endParaRPr>
              </a:p>
            </p:txBody>
          </p:sp>
        </p:gr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 name="组合 11"/>
          <p:cNvGrpSpPr/>
          <p:nvPr/>
        </p:nvGrpSpPr>
        <p:grpSpPr>
          <a:xfrm>
            <a:off x="1389488" y="1126525"/>
            <a:ext cx="2295295" cy="475615"/>
            <a:chOff x="1698" y="7133"/>
            <a:chExt cx="3615" cy="749"/>
          </a:xfrm>
        </p:grpSpPr>
        <p:pic>
          <p:nvPicPr>
            <p:cNvPr id="13" name="图片 12" descr="方框小标4字"/>
            <p:cNvPicPr>
              <a:picLocks noChangeAspect="1"/>
            </p:cNvPicPr>
            <p:nvPr/>
          </p:nvPicPr>
          <p:blipFill>
            <a:blip r:embed="rId1"/>
            <a:stretch>
              <a:fillRect/>
            </a:stretch>
          </p:blipFill>
          <p:spPr>
            <a:xfrm>
              <a:off x="1745" y="7133"/>
              <a:ext cx="3269" cy="725"/>
            </a:xfrm>
            <a:prstGeom prst="rect">
              <a:avLst/>
            </a:prstGeom>
          </p:spPr>
        </p:pic>
        <p:sp>
          <p:nvSpPr>
            <p:cNvPr id="14" name="文本框 11"/>
            <p:cNvSpPr txBox="1"/>
            <p:nvPr/>
          </p:nvSpPr>
          <p:spPr>
            <a:xfrm>
              <a:off x="1698" y="7157"/>
              <a:ext cx="3615" cy="725"/>
            </a:xfrm>
            <a:prstGeom prst="rect">
              <a:avLst/>
            </a:prstGeom>
            <a:noFill/>
          </p:spPr>
          <p:txBody>
            <a:bodyPr wrap="square" rtlCol="0">
              <a:spAutoFit/>
            </a:bodyPr>
            <a:p>
              <a:r>
                <a:rPr lang="zh-CN" altLang="en-US" sz="2400" b="1" spc="1700" dirty="0" smtClean="0">
                  <a:solidFill>
                    <a:srgbClr val="00923F"/>
                  </a:solidFill>
                  <a:uFillTx/>
                  <a:latin typeface="黑体" panose="02010609060101010101" pitchFamily="49" charset="-122"/>
                  <a:ea typeface="黑体" panose="02010609060101010101" pitchFamily="49" charset="-122"/>
                  <a:cs typeface="黑体" panose="02010609060101010101" pitchFamily="49" charset="-122"/>
                </a:rPr>
                <a:t>考</a:t>
              </a:r>
              <a:r>
                <a:rPr lang="zh-CN" altLang="en-US" sz="2400" b="1" spc="1700" dirty="0">
                  <a:solidFill>
                    <a:srgbClr val="00923F"/>
                  </a:solidFill>
                  <a:uFillTx/>
                  <a:latin typeface="黑体" panose="02010609060101010101" pitchFamily="49" charset="-122"/>
                  <a:ea typeface="黑体" panose="02010609060101010101" pitchFamily="49" charset="-122"/>
                  <a:cs typeface="黑体" panose="02010609060101010101" pitchFamily="49" charset="-122"/>
                </a:rPr>
                <a:t>向拓展</a:t>
              </a:r>
              <a:endParaRPr lang="zh-CN" altLang="en-US" sz="2400" b="1" spc="1700" dirty="0">
                <a:solidFill>
                  <a:srgbClr val="00923F"/>
                </a:solidFill>
                <a:uFillTx/>
                <a:latin typeface="黑体" panose="02010609060101010101" pitchFamily="49" charset="-122"/>
                <a:ea typeface="黑体" panose="02010609060101010101" pitchFamily="49" charset="-122"/>
                <a:cs typeface="黑体" panose="02010609060101010101" pitchFamily="49" charset="-122"/>
              </a:endParaRPr>
            </a:p>
          </p:txBody>
        </p:sp>
      </p:grpSp>
      <p:sp>
        <p:nvSpPr>
          <p:cNvPr id="100" name="文本框 99"/>
          <p:cNvSpPr txBox="1"/>
          <p:nvPr/>
        </p:nvSpPr>
        <p:spPr>
          <a:xfrm>
            <a:off x="1418908" y="1695450"/>
            <a:ext cx="9713595" cy="4523105"/>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2. </a:t>
            </a:r>
            <a:r>
              <a:rPr lang="en-US" sz="2400" b="0">
                <a:latin typeface="Times New Roman" panose="02020603050405020304" pitchFamily="18" charset="0"/>
                <a:cs typeface="Times New Roman" panose="02020603050405020304" pitchFamily="18" charset="0"/>
              </a:rPr>
              <a:t>(</a:t>
            </a:r>
            <a:r>
              <a:rPr lang="en-US" sz="2400" b="0">
                <a:latin typeface="Times New Roman" panose="02020603050405020304" pitchFamily="18" charset="0"/>
                <a:cs typeface="Times New Roman" panose="02020603050405020304" pitchFamily="18" charset="0"/>
              </a:rPr>
              <a:t>2018</a:t>
            </a:r>
            <a:r>
              <a:rPr lang="zh-CN" sz="2400" b="0">
                <a:latin typeface="Times New Roman" panose="02020603050405020304" pitchFamily="18" charset="0"/>
                <a:cs typeface="Times New Roman" panose="02020603050405020304" pitchFamily="18" charset="0"/>
              </a:rPr>
              <a:t>广州</a:t>
            </a:r>
            <a:r>
              <a:rPr lang="en-US" sz="2400" b="0">
                <a:latin typeface="Times New Roman" panose="02020603050405020304" pitchFamily="18" charset="0"/>
                <a:cs typeface="Times New Roman" panose="02020603050405020304" pitchFamily="18" charset="0"/>
              </a:rPr>
              <a:t>3</a:t>
            </a:r>
            <a:r>
              <a:rPr lang="zh-CN" sz="2400" b="0">
                <a:latin typeface="Times New Roman" panose="02020603050405020304" pitchFamily="18" charset="0"/>
                <a:cs typeface="Times New Roman" panose="02020603050405020304" pitchFamily="18" charset="0"/>
              </a:rPr>
              <a:t>题</a:t>
            </a:r>
            <a:r>
              <a:rPr lang="en-US" sz="2400" b="0">
                <a:latin typeface="Times New Roman" panose="02020603050405020304" pitchFamily="18" charset="0"/>
                <a:cs typeface="Times New Roman" panose="02020603050405020304" pitchFamily="18" charset="0"/>
              </a:rPr>
              <a:t>3</a:t>
            </a:r>
            <a:r>
              <a:rPr lang="zh-CN" sz="2400" b="0">
                <a:latin typeface="Times New Roman" panose="02020603050405020304" pitchFamily="18" charset="0"/>
                <a:cs typeface="Times New Roman" panose="02020603050405020304" pitchFamily="18" charset="0"/>
              </a:rPr>
              <a:t>分</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吉他上的弦绷紧时发声的音调比它不紧时高，则绷紧的弦发声比它不紧时</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　　</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ea typeface="宋体" panose="02010600030101010101" pitchFamily="2" charset="-122"/>
                <a:cs typeface="Times New Roman" panose="02020603050405020304" pitchFamily="18" charset="0"/>
              </a:rPr>
              <a:t> A. </a:t>
            </a:r>
            <a:r>
              <a:rPr lang="zh-CN" sz="2400" b="0">
                <a:latin typeface="Times New Roman" panose="02020603050405020304" pitchFamily="18" charset="0"/>
                <a:ea typeface="宋体" panose="02010600030101010101" pitchFamily="2" charset="-122"/>
                <a:cs typeface="Times New Roman" panose="02020603050405020304" pitchFamily="18" charset="0"/>
              </a:rPr>
              <a:t>振幅一定更大　　　　　　</a:t>
            </a:r>
            <a:r>
              <a:rPr lang="en-US" sz="2400" b="0">
                <a:latin typeface="Times New Roman" panose="02020603050405020304" pitchFamily="18" charset="0"/>
                <a:ea typeface="宋体" panose="02010600030101010101" pitchFamily="2" charset="-122"/>
                <a:cs typeface="Times New Roman" panose="02020603050405020304" pitchFamily="18" charset="0"/>
              </a:rPr>
              <a:t>B. </a:t>
            </a:r>
            <a:r>
              <a:rPr lang="zh-CN" sz="2400" b="0">
                <a:latin typeface="Times New Roman" panose="02020603050405020304" pitchFamily="18" charset="0"/>
                <a:ea typeface="宋体" panose="02010600030101010101" pitchFamily="2" charset="-122"/>
                <a:cs typeface="Times New Roman" panose="02020603050405020304" pitchFamily="18" charset="0"/>
              </a:rPr>
              <a:t>振幅一定</a:t>
            </a:r>
            <a:endParaRPr lang="zh-CN" sz="2400" b="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C. </a:t>
            </a:r>
            <a:r>
              <a:rPr lang="zh-CN" sz="2400" b="0">
                <a:latin typeface="Times New Roman" panose="02020603050405020304" pitchFamily="18" charset="0"/>
                <a:ea typeface="宋体" panose="02010600030101010101" pitchFamily="2" charset="-122"/>
                <a:cs typeface="Times New Roman" panose="02020603050405020304" pitchFamily="18" charset="0"/>
              </a:rPr>
              <a:t>振动频率一定更低                 </a:t>
            </a:r>
            <a:r>
              <a:rPr lang="en-US" sz="2400" b="0">
                <a:latin typeface="Times New Roman" panose="02020603050405020304" pitchFamily="18" charset="0"/>
                <a:ea typeface="宋体" panose="02010600030101010101" pitchFamily="2" charset="-122"/>
                <a:cs typeface="Times New Roman" panose="02020603050405020304" pitchFamily="18" charset="0"/>
              </a:rPr>
              <a:t>D. </a:t>
            </a:r>
            <a:r>
              <a:rPr lang="zh-CN" sz="2400" b="0">
                <a:latin typeface="Times New Roman" panose="02020603050405020304" pitchFamily="18" charset="0"/>
                <a:ea typeface="宋体" panose="02010600030101010101" pitchFamily="2" charset="-122"/>
                <a:cs typeface="Times New Roman" panose="02020603050405020304" pitchFamily="18" charset="0"/>
              </a:rPr>
              <a:t>每秒内振动次数一定更多</a:t>
            </a:r>
            <a:r>
              <a:rPr lang="en-US" sz="2400" b="0">
                <a:latin typeface="Times New Roman" panose="02020603050405020304" pitchFamily="18" charset="0"/>
                <a:ea typeface="宋体" panose="02010600030101010101" pitchFamily="2" charset="-122"/>
                <a:cs typeface="Times New Roman" panose="02020603050405020304" pitchFamily="18" charset="0"/>
              </a:rPr>
              <a:t>3. </a:t>
            </a:r>
            <a:r>
              <a:rPr lang="en-US" sz="2400" b="0">
                <a:latin typeface="Times New Roman" panose="02020603050405020304" pitchFamily="18" charset="0"/>
                <a:cs typeface="Times New Roman" panose="02020603050405020304" pitchFamily="18" charset="0"/>
              </a:rPr>
              <a:t>(</a:t>
            </a:r>
            <a:r>
              <a:rPr lang="en-US" sz="2400" b="0">
                <a:latin typeface="Times New Roman" panose="02020603050405020304" pitchFamily="18" charset="0"/>
                <a:cs typeface="Times New Roman" panose="02020603050405020304" pitchFamily="18" charset="0"/>
              </a:rPr>
              <a:t>2019</a:t>
            </a:r>
            <a:r>
              <a:rPr lang="zh-CN" sz="2400" b="0">
                <a:latin typeface="Times New Roman" panose="02020603050405020304" pitchFamily="18" charset="0"/>
                <a:cs typeface="Times New Roman" panose="02020603050405020304" pitchFamily="18" charset="0"/>
              </a:rPr>
              <a:t>淮安</a:t>
            </a:r>
            <a:r>
              <a:rPr lang="en-US" sz="2400" b="0">
                <a:latin typeface="Times New Roman" panose="02020603050405020304" pitchFamily="18" charset="0"/>
                <a:cs typeface="Times New Roman" panose="02020603050405020304" pitchFamily="18" charset="0"/>
              </a:rPr>
              <a:t>1</a:t>
            </a:r>
            <a:r>
              <a:rPr lang="zh-CN" sz="2400" b="0">
                <a:latin typeface="Times New Roman" panose="02020603050405020304" pitchFamily="18" charset="0"/>
                <a:cs typeface="Times New Roman" panose="02020603050405020304" pitchFamily="18" charset="0"/>
              </a:rPr>
              <a:t>题</a:t>
            </a:r>
            <a:r>
              <a:rPr lang="en-US" sz="2400" b="0">
                <a:latin typeface="Times New Roman" panose="02020603050405020304" pitchFamily="18" charset="0"/>
                <a:cs typeface="Times New Roman" panose="02020603050405020304" pitchFamily="18" charset="0"/>
              </a:rPr>
              <a:t>3</a:t>
            </a:r>
            <a:r>
              <a:rPr lang="zh-CN" sz="2400" b="0">
                <a:latin typeface="Times New Roman" panose="02020603050405020304" pitchFamily="18" charset="0"/>
                <a:cs typeface="Times New Roman" panose="02020603050405020304" pitchFamily="18" charset="0"/>
              </a:rPr>
              <a:t>分</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在音乐会上，我们很容易分辨出二胡和笛子的声音，判断的依据是</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　　</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ea typeface="宋体" panose="02010600030101010101" pitchFamily="2" charset="-122"/>
                <a:cs typeface="Times New Roman" panose="02020603050405020304" pitchFamily="18" charset="0"/>
              </a:rPr>
              <a:t>A. </a:t>
            </a:r>
            <a:r>
              <a:rPr lang="zh-CN" sz="2400" b="0">
                <a:latin typeface="Times New Roman" panose="02020603050405020304" pitchFamily="18" charset="0"/>
                <a:ea typeface="宋体" panose="02010600030101010101" pitchFamily="2" charset="-122"/>
                <a:cs typeface="Times New Roman" panose="02020603050405020304" pitchFamily="18" charset="0"/>
              </a:rPr>
              <a:t>响度　　　　　　　</a:t>
            </a:r>
            <a:r>
              <a:rPr lang="en-US" sz="2400" b="0">
                <a:latin typeface="Times New Roman" panose="02020603050405020304" pitchFamily="18" charset="0"/>
                <a:ea typeface="宋体" panose="02010600030101010101" pitchFamily="2" charset="-122"/>
                <a:cs typeface="Times New Roman" panose="02020603050405020304" pitchFamily="18" charset="0"/>
              </a:rPr>
              <a:t>B. </a:t>
            </a:r>
            <a:r>
              <a:rPr lang="zh-CN" sz="2400" b="0">
                <a:latin typeface="Times New Roman" panose="02020603050405020304" pitchFamily="18" charset="0"/>
                <a:ea typeface="宋体" panose="02010600030101010101" pitchFamily="2" charset="-122"/>
                <a:cs typeface="Times New Roman" panose="02020603050405020304" pitchFamily="18" charset="0"/>
              </a:rPr>
              <a:t>音色　</a:t>
            </a:r>
            <a:endParaRPr lang="zh-CN" sz="2400" b="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C. </a:t>
            </a:r>
            <a:r>
              <a:rPr lang="zh-CN" sz="2400" b="0">
                <a:latin typeface="Times New Roman" panose="02020603050405020304" pitchFamily="18" charset="0"/>
                <a:ea typeface="宋体" panose="02010600030101010101" pitchFamily="2" charset="-122"/>
                <a:cs typeface="Times New Roman" panose="02020603050405020304" pitchFamily="18" charset="0"/>
              </a:rPr>
              <a:t>音调　　　　　　　</a:t>
            </a:r>
            <a:r>
              <a:rPr lang="en-US" sz="2400" b="0">
                <a:latin typeface="Times New Roman" panose="02020603050405020304" pitchFamily="18" charset="0"/>
                <a:ea typeface="宋体" panose="02010600030101010101" pitchFamily="2" charset="-122"/>
                <a:cs typeface="Times New Roman" panose="02020603050405020304" pitchFamily="18" charset="0"/>
              </a:rPr>
              <a:t>D. </a:t>
            </a:r>
            <a:r>
              <a:rPr lang="zh-CN" sz="2400" b="0">
                <a:latin typeface="Times New Roman" panose="02020603050405020304" pitchFamily="18" charset="0"/>
                <a:ea typeface="宋体" panose="02010600030101010101" pitchFamily="2" charset="-122"/>
                <a:cs typeface="Times New Roman" panose="02020603050405020304" pitchFamily="18" charset="0"/>
              </a:rPr>
              <a:t>频率</a:t>
            </a:r>
            <a:endParaRPr lang="zh-CN" altLang="en-US">
              <a:latin typeface="Times New Roman" panose="02020603050405020304" pitchFamily="18" charset="0"/>
              <a:cs typeface="Times New Roman" panose="02020603050405020304" pitchFamily="18" charset="0"/>
            </a:endParaRPr>
          </a:p>
        </p:txBody>
      </p:sp>
      <p:sp>
        <p:nvSpPr>
          <p:cNvPr id="5" name="文本框 4"/>
          <p:cNvSpPr txBox="1"/>
          <p:nvPr/>
        </p:nvSpPr>
        <p:spPr>
          <a:xfrm>
            <a:off x="3567113" y="4617085"/>
            <a:ext cx="41592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B</a:t>
            </a:r>
            <a:endParaRPr lang="zh-CN" altLang="en-US"/>
          </a:p>
        </p:txBody>
      </p:sp>
      <p:sp>
        <p:nvSpPr>
          <p:cNvPr id="7" name="文本框 6"/>
          <p:cNvSpPr txBox="1"/>
          <p:nvPr/>
        </p:nvSpPr>
        <p:spPr>
          <a:xfrm>
            <a:off x="4730433" y="2429510"/>
            <a:ext cx="43815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D</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055688" y="962025"/>
            <a:ext cx="10079990" cy="5077460"/>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4. </a:t>
            </a:r>
            <a:r>
              <a:rPr lang="en-US" sz="2400" b="0">
                <a:latin typeface="Times New Roman" panose="02020603050405020304" pitchFamily="18" charset="0"/>
                <a:cs typeface="Times New Roman" panose="02020603050405020304" pitchFamily="18" charset="0"/>
              </a:rPr>
              <a:t>(</a:t>
            </a:r>
            <a:r>
              <a:rPr lang="en-US" sz="2400" b="0">
                <a:latin typeface="Times New Roman" panose="02020603050405020304" pitchFamily="18" charset="0"/>
                <a:cs typeface="Times New Roman" panose="02020603050405020304" pitchFamily="18" charset="0"/>
              </a:rPr>
              <a:t>2019</a:t>
            </a:r>
            <a:r>
              <a:rPr lang="zh-CN" sz="2400" b="0">
                <a:latin typeface="Times New Roman" panose="02020603050405020304" pitchFamily="18" charset="0"/>
                <a:cs typeface="Times New Roman" panose="02020603050405020304" pitchFamily="18" charset="0"/>
              </a:rPr>
              <a:t>海南</a:t>
            </a:r>
            <a:r>
              <a:rPr lang="en-US" sz="2400" b="0">
                <a:latin typeface="Times New Roman" panose="02020603050405020304" pitchFamily="18" charset="0"/>
                <a:cs typeface="Times New Roman" panose="02020603050405020304" pitchFamily="18" charset="0"/>
              </a:rPr>
              <a:t>1</a:t>
            </a:r>
            <a:r>
              <a:rPr lang="zh-CN" sz="2400" b="0">
                <a:latin typeface="Times New Roman" panose="02020603050405020304" pitchFamily="18" charset="0"/>
                <a:cs typeface="Times New Roman" panose="02020603050405020304" pitchFamily="18" charset="0"/>
              </a:rPr>
              <a:t>题</a:t>
            </a:r>
            <a:r>
              <a:rPr lang="en-US" sz="2400" b="0">
                <a:latin typeface="Times New Roman" panose="02020603050405020304" pitchFamily="18" charset="0"/>
                <a:cs typeface="Times New Roman" panose="02020603050405020304" pitchFamily="18" charset="0"/>
              </a:rPr>
              <a:t>3</a:t>
            </a:r>
            <a:r>
              <a:rPr lang="zh-CN" sz="2400" b="0">
                <a:latin typeface="Times New Roman" panose="02020603050405020304" pitchFamily="18" charset="0"/>
                <a:cs typeface="Times New Roman" panose="02020603050405020304" pitchFamily="18" charset="0"/>
              </a:rPr>
              <a:t>分</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公共场所</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轻声说话</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是一种文明行为，</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轻声</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指声音的</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　　</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ea typeface="宋体" panose="02010600030101010101" pitchFamily="2" charset="-122"/>
                <a:cs typeface="Times New Roman" panose="02020603050405020304" pitchFamily="18" charset="0"/>
              </a:rPr>
              <a:t>A. </a:t>
            </a:r>
            <a:r>
              <a:rPr lang="zh-CN" sz="2400" b="0">
                <a:latin typeface="Times New Roman" panose="02020603050405020304" pitchFamily="18" charset="0"/>
                <a:ea typeface="宋体" panose="02010600030101010101" pitchFamily="2" charset="-122"/>
                <a:cs typeface="Times New Roman" panose="02020603050405020304" pitchFamily="18" charset="0"/>
              </a:rPr>
              <a:t>音色    </a:t>
            </a:r>
            <a:r>
              <a:rPr lang="en-US" sz="2400" b="0">
                <a:latin typeface="Times New Roman" panose="02020603050405020304" pitchFamily="18" charset="0"/>
                <a:ea typeface="宋体" panose="02010600030101010101" pitchFamily="2" charset="-122"/>
                <a:cs typeface="Times New Roman" panose="02020603050405020304" pitchFamily="18" charset="0"/>
              </a:rPr>
              <a:t>B. </a:t>
            </a:r>
            <a:r>
              <a:rPr lang="zh-CN" sz="2400" b="0">
                <a:latin typeface="Times New Roman" panose="02020603050405020304" pitchFamily="18" charset="0"/>
                <a:ea typeface="宋体" panose="02010600030101010101" pitchFamily="2" charset="-122"/>
                <a:cs typeface="Times New Roman" panose="02020603050405020304" pitchFamily="18" charset="0"/>
              </a:rPr>
              <a:t>音调    </a:t>
            </a:r>
            <a:r>
              <a:rPr lang="en-US" sz="2400" b="0">
                <a:latin typeface="Times New Roman" panose="02020603050405020304" pitchFamily="18" charset="0"/>
                <a:ea typeface="宋体" panose="02010600030101010101" pitchFamily="2" charset="-122"/>
                <a:cs typeface="Times New Roman" panose="02020603050405020304" pitchFamily="18" charset="0"/>
              </a:rPr>
              <a:t>C. </a:t>
            </a:r>
            <a:r>
              <a:rPr lang="zh-CN" sz="2400" b="0">
                <a:latin typeface="Times New Roman" panose="02020603050405020304" pitchFamily="18" charset="0"/>
                <a:ea typeface="宋体" panose="02010600030101010101" pitchFamily="2" charset="-122"/>
                <a:cs typeface="Times New Roman" panose="02020603050405020304" pitchFamily="18" charset="0"/>
              </a:rPr>
              <a:t>响度     </a:t>
            </a:r>
            <a:r>
              <a:rPr lang="en-US" sz="2400" b="0">
                <a:latin typeface="Times New Roman" panose="02020603050405020304" pitchFamily="18" charset="0"/>
                <a:ea typeface="宋体" panose="02010600030101010101" pitchFamily="2" charset="-122"/>
                <a:cs typeface="Times New Roman" panose="02020603050405020304" pitchFamily="18" charset="0"/>
              </a:rPr>
              <a:t>D. </a:t>
            </a:r>
            <a:r>
              <a:rPr lang="zh-CN" sz="2400" b="0">
                <a:latin typeface="Times New Roman" panose="02020603050405020304" pitchFamily="18" charset="0"/>
                <a:ea typeface="宋体" panose="02010600030101010101" pitchFamily="2" charset="-122"/>
                <a:cs typeface="Times New Roman" panose="02020603050405020304" pitchFamily="18" charset="0"/>
              </a:rPr>
              <a:t>频率</a:t>
            </a:r>
            <a:endParaRPr lang="zh-CN" sz="2400" b="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5.</a:t>
            </a:r>
            <a:r>
              <a:rPr lang="en-US" sz="2400" b="0">
                <a:latin typeface="Times New Roman" panose="02020603050405020304" pitchFamily="18" charset="0"/>
                <a:cs typeface="Times New Roman" panose="02020603050405020304" pitchFamily="18" charset="0"/>
              </a:rPr>
              <a:t> (2019</a:t>
            </a:r>
            <a:r>
              <a:rPr lang="zh-CN" sz="2400" b="0">
                <a:latin typeface="Times New Roman" panose="02020603050405020304" pitchFamily="18" charset="0"/>
                <a:cs typeface="Times New Roman" panose="02020603050405020304" pitchFamily="18" charset="0"/>
              </a:rPr>
              <a:t>天津</a:t>
            </a:r>
            <a:r>
              <a:rPr lang="en-US" sz="2400" b="0">
                <a:latin typeface="Times New Roman" panose="02020603050405020304" pitchFamily="18" charset="0"/>
                <a:cs typeface="Times New Roman" panose="02020603050405020304" pitchFamily="18" charset="0"/>
              </a:rPr>
              <a:t>1</a:t>
            </a:r>
            <a:r>
              <a:rPr lang="zh-CN" sz="2400" b="0">
                <a:latin typeface="Times New Roman" panose="02020603050405020304" pitchFamily="18" charset="0"/>
                <a:cs typeface="Times New Roman" panose="02020603050405020304" pitchFamily="18" charset="0"/>
              </a:rPr>
              <a:t>题</a:t>
            </a:r>
            <a:r>
              <a:rPr lang="en-US" sz="2400" b="0">
                <a:latin typeface="Times New Roman" panose="02020603050405020304" pitchFamily="18" charset="0"/>
                <a:cs typeface="Times New Roman" panose="02020603050405020304" pitchFamily="18" charset="0"/>
              </a:rPr>
              <a:t>3</a:t>
            </a:r>
            <a:r>
              <a:rPr lang="zh-CN" sz="2400" b="0">
                <a:latin typeface="Times New Roman" panose="02020603050405020304" pitchFamily="18" charset="0"/>
                <a:cs typeface="Times New Roman" panose="02020603050405020304" pitchFamily="18" charset="0"/>
              </a:rPr>
              <a:t>分</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演员弹奏钢琴时，使用相同的力量弹不同的键，这主要是为了改变乐音的</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　　</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ea typeface="宋体" panose="02010600030101010101" pitchFamily="2" charset="-122"/>
                <a:cs typeface="Times New Roman" panose="02020603050405020304" pitchFamily="18" charset="0"/>
              </a:rPr>
              <a:t> A. </a:t>
            </a:r>
            <a:r>
              <a:rPr lang="zh-CN" sz="2400" b="0">
                <a:latin typeface="Times New Roman" panose="02020603050405020304" pitchFamily="18" charset="0"/>
                <a:ea typeface="宋体" panose="02010600030101010101" pitchFamily="2" charset="-122"/>
                <a:cs typeface="Times New Roman" panose="02020603050405020304" pitchFamily="18" charset="0"/>
              </a:rPr>
              <a:t>音色     </a:t>
            </a:r>
            <a:r>
              <a:rPr lang="en-US" sz="2400" b="0">
                <a:latin typeface="Times New Roman" panose="02020603050405020304" pitchFamily="18" charset="0"/>
                <a:ea typeface="宋体" panose="02010600030101010101" pitchFamily="2" charset="-122"/>
                <a:cs typeface="Times New Roman" panose="02020603050405020304" pitchFamily="18" charset="0"/>
              </a:rPr>
              <a:t>B. </a:t>
            </a:r>
            <a:r>
              <a:rPr lang="zh-CN" sz="2400" b="0">
                <a:latin typeface="Times New Roman" panose="02020603050405020304" pitchFamily="18" charset="0"/>
                <a:ea typeface="宋体" panose="02010600030101010101" pitchFamily="2" charset="-122"/>
                <a:cs typeface="Times New Roman" panose="02020603050405020304" pitchFamily="18" charset="0"/>
              </a:rPr>
              <a:t>响度    </a:t>
            </a:r>
            <a:r>
              <a:rPr lang="en-US" sz="2400" b="0">
                <a:latin typeface="Times New Roman" panose="02020603050405020304" pitchFamily="18" charset="0"/>
                <a:ea typeface="宋体" panose="02010600030101010101" pitchFamily="2" charset="-122"/>
                <a:cs typeface="Times New Roman" panose="02020603050405020304" pitchFamily="18" charset="0"/>
              </a:rPr>
              <a:t>C. </a:t>
            </a:r>
            <a:r>
              <a:rPr lang="zh-CN" sz="2400" b="0">
                <a:latin typeface="Times New Roman" panose="02020603050405020304" pitchFamily="18" charset="0"/>
                <a:ea typeface="宋体" panose="02010600030101010101" pitchFamily="2" charset="-122"/>
                <a:cs typeface="Times New Roman" panose="02020603050405020304" pitchFamily="18" charset="0"/>
              </a:rPr>
              <a:t>音调      </a:t>
            </a:r>
            <a:r>
              <a:rPr lang="en-US" sz="2400" b="0">
                <a:latin typeface="Times New Roman" panose="02020603050405020304" pitchFamily="18" charset="0"/>
                <a:ea typeface="宋体" panose="02010600030101010101" pitchFamily="2" charset="-122"/>
                <a:cs typeface="Times New Roman" panose="02020603050405020304" pitchFamily="18" charset="0"/>
              </a:rPr>
              <a:t>D. </a:t>
            </a:r>
            <a:r>
              <a:rPr lang="zh-CN" sz="2400" b="0">
                <a:latin typeface="Times New Roman" panose="02020603050405020304" pitchFamily="18" charset="0"/>
                <a:ea typeface="宋体" panose="02010600030101010101" pitchFamily="2" charset="-122"/>
                <a:cs typeface="Times New Roman" panose="02020603050405020304" pitchFamily="18" charset="0"/>
              </a:rPr>
              <a:t>振幅</a:t>
            </a:r>
            <a:endParaRPr lang="zh-CN" sz="2400" b="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zh-CN" altLang="en-US" sz="2400">
                <a:latin typeface="Times New Roman" panose="02020603050405020304" pitchFamily="18" charset="0"/>
                <a:cs typeface="Times New Roman" panose="02020603050405020304" pitchFamily="18" charset="0"/>
              </a:rPr>
              <a:t>6. (2019江西3题2分)音调、响度、音色是声音的三个主要特征．演奏二胡时，手指上下移动按压琴弦的不同位置，可改变二胡发声的______</a:t>
            </a:r>
            <a:r>
              <a:rPr lang="en-US" altLang="zh-CN" sz="2400">
                <a:latin typeface="Times New Roman" panose="02020603050405020304" pitchFamily="18" charset="0"/>
                <a:cs typeface="Times New Roman" panose="02020603050405020304" pitchFamily="18" charset="0"/>
              </a:rPr>
              <a:t>__</a:t>
            </a:r>
            <a:r>
              <a:rPr lang="zh-CN" altLang="en-US" sz="2400">
                <a:latin typeface="Times New Roman" panose="02020603050405020304" pitchFamily="18" charset="0"/>
                <a:cs typeface="Times New Roman" panose="02020603050405020304" pitchFamily="18" charset="0"/>
              </a:rPr>
              <a:t>__特征；其下方有一个共鸣箱，可用来增大二胡发声的______</a:t>
            </a:r>
            <a:r>
              <a:rPr lang="en-US" altLang="zh-CN" sz="2400">
                <a:latin typeface="Times New Roman" panose="02020603050405020304" pitchFamily="18" charset="0"/>
                <a:cs typeface="Times New Roman" panose="02020603050405020304" pitchFamily="18" charset="0"/>
              </a:rPr>
              <a:t>_</a:t>
            </a:r>
            <a:r>
              <a:rPr lang="zh-CN" altLang="en-US" sz="2400">
                <a:latin typeface="Times New Roman" panose="02020603050405020304" pitchFamily="18" charset="0"/>
                <a:cs typeface="Times New Roman" panose="02020603050405020304" pitchFamily="18" charset="0"/>
              </a:rPr>
              <a:t>__特征．</a:t>
            </a:r>
            <a:endParaRPr lang="zh-CN" altLang="en-US" sz="2400">
              <a:latin typeface="Times New Roman" panose="02020603050405020304" pitchFamily="18" charset="0"/>
              <a:cs typeface="Times New Roman" panose="02020603050405020304" pitchFamily="18" charset="0"/>
            </a:endParaRPr>
          </a:p>
        </p:txBody>
      </p:sp>
      <p:sp>
        <p:nvSpPr>
          <p:cNvPr id="2" name="文本框 1"/>
          <p:cNvSpPr txBox="1"/>
          <p:nvPr/>
        </p:nvSpPr>
        <p:spPr>
          <a:xfrm>
            <a:off x="1343343" y="1660525"/>
            <a:ext cx="41529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C</a:t>
            </a:r>
            <a:endParaRPr lang="zh-CN" altLang="en-US"/>
          </a:p>
        </p:txBody>
      </p:sp>
      <p:sp>
        <p:nvSpPr>
          <p:cNvPr id="3" name="文本框 2"/>
          <p:cNvSpPr txBox="1"/>
          <p:nvPr/>
        </p:nvSpPr>
        <p:spPr>
          <a:xfrm>
            <a:off x="4115118" y="3350895"/>
            <a:ext cx="41529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C</a:t>
            </a:r>
            <a:endParaRPr lang="zh-CN" altLang="en-US"/>
          </a:p>
        </p:txBody>
      </p:sp>
      <p:sp>
        <p:nvSpPr>
          <p:cNvPr id="4" name="文本框 3"/>
          <p:cNvSpPr txBox="1"/>
          <p:nvPr/>
        </p:nvSpPr>
        <p:spPr>
          <a:xfrm>
            <a:off x="9325928" y="4930140"/>
            <a:ext cx="84836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音调</a:t>
            </a:r>
            <a:endParaRPr lang="zh-CN" altLang="en-US"/>
          </a:p>
        </p:txBody>
      </p:sp>
      <p:sp>
        <p:nvSpPr>
          <p:cNvPr id="5" name="文本框 4"/>
          <p:cNvSpPr txBox="1"/>
          <p:nvPr/>
        </p:nvSpPr>
        <p:spPr>
          <a:xfrm>
            <a:off x="8052118" y="5462270"/>
            <a:ext cx="89725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响度</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356043" y="2645410"/>
            <a:ext cx="9237980" cy="2861310"/>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7. </a:t>
            </a:r>
            <a:r>
              <a:rPr lang="en-US" sz="2400" b="0">
                <a:latin typeface="Times New Roman" panose="02020603050405020304" pitchFamily="18" charset="0"/>
                <a:cs typeface="Times New Roman" panose="02020603050405020304" pitchFamily="18" charset="0"/>
              </a:rPr>
              <a:t>(</a:t>
            </a:r>
            <a:r>
              <a:rPr lang="en-US" sz="2400" b="0">
                <a:latin typeface="Times New Roman" panose="02020603050405020304" pitchFamily="18" charset="0"/>
                <a:cs typeface="Times New Roman" panose="02020603050405020304" pitchFamily="18" charset="0"/>
              </a:rPr>
              <a:t>2011</a:t>
            </a:r>
            <a:r>
              <a:rPr lang="zh-CN" sz="2400" b="0">
                <a:latin typeface="Times New Roman" panose="02020603050405020304" pitchFamily="18" charset="0"/>
                <a:cs typeface="Times New Roman" panose="02020603050405020304" pitchFamily="18" charset="0"/>
              </a:rPr>
              <a:t>省卷</a:t>
            </a:r>
            <a:r>
              <a:rPr lang="en-US" sz="2400" b="0">
                <a:latin typeface="Times New Roman" panose="02020603050405020304" pitchFamily="18" charset="0"/>
                <a:cs typeface="Times New Roman" panose="02020603050405020304" pitchFamily="18" charset="0"/>
              </a:rPr>
              <a:t>5</a:t>
            </a:r>
            <a:r>
              <a:rPr lang="zh-CN" sz="2400" b="0">
                <a:latin typeface="Times New Roman" panose="02020603050405020304" pitchFamily="18" charset="0"/>
                <a:cs typeface="Times New Roman" panose="02020603050405020304" pitchFamily="18" charset="0"/>
              </a:rPr>
              <a:t>题</a:t>
            </a:r>
            <a:r>
              <a:rPr lang="en-US" sz="2400" b="0">
                <a:latin typeface="Times New Roman" panose="02020603050405020304" pitchFamily="18" charset="0"/>
                <a:cs typeface="Times New Roman" panose="02020603050405020304" pitchFamily="18" charset="0"/>
              </a:rPr>
              <a:t>3</a:t>
            </a:r>
            <a:r>
              <a:rPr lang="zh-CN" sz="2400" b="0">
                <a:latin typeface="Times New Roman" panose="02020603050405020304" pitchFamily="18" charset="0"/>
                <a:cs typeface="Times New Roman" panose="02020603050405020304" pitchFamily="18" charset="0"/>
              </a:rPr>
              <a:t>分</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以下四个措施中，</a:t>
            </a:r>
            <a:r>
              <a:rPr lang="en-US" sz="2400" b="0">
                <a:latin typeface="Times New Roman" panose="02020603050405020304" pitchFamily="18" charset="0"/>
                <a:ea typeface="宋体" panose="02010600030101010101" pitchFamily="2" charset="-122"/>
                <a:cs typeface="Times New Roman" panose="02020603050405020304" pitchFamily="18" charset="0"/>
              </a:rPr>
              <a:t>①</a:t>
            </a:r>
            <a:r>
              <a:rPr lang="zh-CN" sz="2400" b="0">
                <a:latin typeface="Times New Roman" panose="02020603050405020304" pitchFamily="18" charset="0"/>
                <a:ea typeface="宋体" panose="02010600030101010101" pitchFamily="2" charset="-122"/>
                <a:cs typeface="Times New Roman" panose="02020603050405020304" pitchFamily="18" charset="0"/>
              </a:rPr>
              <a:t>马路旁的窗户采用双层玻璃；</a:t>
            </a:r>
            <a:r>
              <a:rPr lang="en-US" sz="2400" b="0">
                <a:latin typeface="Times New Roman" panose="02020603050405020304" pitchFamily="18" charset="0"/>
                <a:ea typeface="宋体" panose="02010600030101010101" pitchFamily="2" charset="-122"/>
                <a:cs typeface="Times New Roman" panose="02020603050405020304" pitchFamily="18" charset="0"/>
              </a:rPr>
              <a:t>②</a:t>
            </a:r>
            <a:r>
              <a:rPr lang="zh-CN" sz="2400" b="0">
                <a:latin typeface="Times New Roman" panose="02020603050405020304" pitchFamily="18" charset="0"/>
                <a:ea typeface="宋体" panose="02010600030101010101" pitchFamily="2" charset="-122"/>
                <a:cs typeface="Times New Roman" panose="02020603050405020304" pitchFamily="18" charset="0"/>
              </a:rPr>
              <a:t>城市禁止机动车鸣喇叭；</a:t>
            </a:r>
            <a:r>
              <a:rPr lang="en-US" sz="2400" b="0">
                <a:latin typeface="Times New Roman" panose="02020603050405020304" pitchFamily="18" charset="0"/>
                <a:ea typeface="宋体" panose="02010600030101010101" pitchFamily="2" charset="-122"/>
                <a:cs typeface="Times New Roman" panose="02020603050405020304" pitchFamily="18" charset="0"/>
              </a:rPr>
              <a:t>③</a:t>
            </a:r>
            <a:r>
              <a:rPr lang="zh-CN" sz="2400" b="0">
                <a:latin typeface="Times New Roman" panose="02020603050405020304" pitchFamily="18" charset="0"/>
                <a:ea typeface="宋体" panose="02010600030101010101" pitchFamily="2" charset="-122"/>
                <a:cs typeface="Times New Roman" panose="02020603050405020304" pitchFamily="18" charset="0"/>
              </a:rPr>
              <a:t>马路两旁植树；</a:t>
            </a:r>
            <a:r>
              <a:rPr lang="en-US" sz="2400" b="0">
                <a:latin typeface="Times New Roman" panose="02020603050405020304" pitchFamily="18" charset="0"/>
                <a:ea typeface="宋体" panose="02010600030101010101" pitchFamily="2" charset="-122"/>
                <a:cs typeface="Times New Roman" panose="02020603050405020304" pitchFamily="18" charset="0"/>
              </a:rPr>
              <a:t>④</a:t>
            </a:r>
            <a:r>
              <a:rPr lang="zh-CN" sz="2400" b="0">
                <a:latin typeface="Times New Roman" panose="02020603050405020304" pitchFamily="18" charset="0"/>
                <a:ea typeface="宋体" panose="02010600030101010101" pitchFamily="2" charset="-122"/>
                <a:cs typeface="Times New Roman" panose="02020603050405020304" pitchFamily="18" charset="0"/>
              </a:rPr>
              <a:t>高架道路两侧设隔音板墙，对控制噪音污染有作用的是</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　　</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ea typeface="宋体" panose="02010600030101010101" pitchFamily="2" charset="-122"/>
                <a:cs typeface="Times New Roman" panose="02020603050405020304" pitchFamily="18" charset="0"/>
              </a:rPr>
              <a:t>A. ①②                      B. ②④      </a:t>
            </a:r>
            <a:endParaRPr lang="en-US" sz="2400" b="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C. ①②④                   D. ①②③④</a:t>
            </a:r>
            <a:endParaRPr lang="zh-CN" altLang="en-US">
              <a:latin typeface="Times New Roman" panose="02020603050405020304" pitchFamily="18" charset="0"/>
              <a:cs typeface="Times New Roman" panose="02020603050405020304" pitchFamily="18" charset="0"/>
            </a:endParaRPr>
          </a:p>
        </p:txBody>
      </p:sp>
      <p:sp>
        <p:nvSpPr>
          <p:cNvPr id="2" name="文本框 1"/>
          <p:cNvSpPr txBox="1"/>
          <p:nvPr/>
        </p:nvSpPr>
        <p:spPr>
          <a:xfrm>
            <a:off x="6497638" y="3917950"/>
            <a:ext cx="58483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D</a:t>
            </a:r>
            <a:endParaRPr lang="zh-CN" altLang="en-US"/>
          </a:p>
        </p:txBody>
      </p:sp>
      <p:grpSp>
        <p:nvGrpSpPr>
          <p:cNvPr id="4" name="组合 3"/>
          <p:cNvGrpSpPr/>
          <p:nvPr/>
        </p:nvGrpSpPr>
        <p:grpSpPr>
          <a:xfrm>
            <a:off x="1397318" y="1708785"/>
            <a:ext cx="7808595" cy="737235"/>
            <a:chOff x="1652" y="2472"/>
            <a:chExt cx="12297" cy="1161"/>
          </a:xfrm>
        </p:grpSpPr>
        <p:sp>
          <p:nvSpPr>
            <p:cNvPr id="52" name="文本框 51"/>
            <p:cNvSpPr txBox="1"/>
            <p:nvPr/>
          </p:nvSpPr>
          <p:spPr>
            <a:xfrm>
              <a:off x="4849" y="2472"/>
              <a:ext cx="9100" cy="1161"/>
            </a:xfrm>
            <a:prstGeom prst="rect">
              <a:avLst/>
            </a:prstGeom>
            <a:noFill/>
          </p:spPr>
          <p:txBody>
            <a:bodyPr wrap="square" rtlCol="0">
              <a:spAutoFit/>
            </a:bodyPr>
            <a:p>
              <a:pPr>
                <a:lnSpc>
                  <a:spcPct val="150000"/>
                </a:lnSpc>
              </a:pPr>
              <a:r>
                <a:rPr lang="zh-CN" sz="2800" dirty="0">
                  <a:latin typeface="黑体" panose="02010609060101010101" pitchFamily="49" charset="-122"/>
                  <a:ea typeface="黑体" panose="02010609060101010101" pitchFamily="49" charset="-122"/>
                  <a:cs typeface="Times New Roman" panose="02020603050405020304" pitchFamily="18" charset="0"/>
                </a:rPr>
                <a:t>噪声的防治</a:t>
              </a:r>
              <a:r>
                <a:rPr sz="2400" dirty="0">
                  <a:latin typeface="Times New Roman" panose="02020603050405020304" pitchFamily="18" charset="0"/>
                  <a:ea typeface="Times New Roman" panose="02020603050405020304" pitchFamily="18" charset="0"/>
                  <a:cs typeface="Times New Roman" panose="02020603050405020304" pitchFamily="18" charset="0"/>
                </a:rPr>
                <a:t>(</a:t>
              </a:r>
              <a:r>
                <a:rPr sz="2400" dirty="0">
                  <a:latin typeface="Times New Roman" panose="02020603050405020304" pitchFamily="18" charset="0"/>
                  <a:ea typeface="Times New Roman" panose="02020603050405020304" pitchFamily="18" charset="0"/>
                  <a:cs typeface="Times New Roman" panose="02020603050405020304" pitchFamily="18" charset="0"/>
                </a:rPr>
                <a:t>2016.4C，2015.2D，2011.5)</a:t>
              </a:r>
              <a:endParaRPr sz="24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nvGrpSpPr>
            <p:cNvPr id="3" name="组合 2"/>
            <p:cNvGrpSpPr/>
            <p:nvPr/>
          </p:nvGrpSpPr>
          <p:grpSpPr>
            <a:xfrm>
              <a:off x="1652" y="2681"/>
              <a:ext cx="2803" cy="922"/>
              <a:chOff x="1313" y="6636"/>
              <a:chExt cx="2803" cy="922"/>
            </a:xfrm>
          </p:grpSpPr>
          <p:pic>
            <p:nvPicPr>
              <p:cNvPr id="45" name="图片 44" descr="带序号考点标2字"/>
              <p:cNvPicPr>
                <a:picLocks noChangeAspect="1"/>
              </p:cNvPicPr>
              <p:nvPr/>
            </p:nvPicPr>
            <p:blipFill>
              <a:blip r:embed="rId1"/>
              <a:stretch>
                <a:fillRect/>
              </a:stretch>
            </p:blipFill>
            <p:spPr>
              <a:xfrm>
                <a:off x="1313" y="6636"/>
                <a:ext cx="2803" cy="922"/>
              </a:xfrm>
              <a:prstGeom prst="rect">
                <a:avLst/>
              </a:prstGeom>
            </p:spPr>
          </p:pic>
          <p:sp>
            <p:nvSpPr>
              <p:cNvPr id="46" name="文本框 45"/>
              <p:cNvSpPr txBox="1"/>
              <p:nvPr/>
            </p:nvSpPr>
            <p:spPr>
              <a:xfrm>
                <a:off x="1593" y="6677"/>
                <a:ext cx="1775" cy="822"/>
              </a:xfrm>
              <a:prstGeom prst="rect">
                <a:avLst/>
              </a:prstGeom>
              <a:noFill/>
            </p:spPr>
            <p:txBody>
              <a:bodyPr wrap="square" rtlCol="0">
                <a:spAutoFit/>
              </a:bodyPr>
              <a:p>
                <a:r>
                  <a:rPr lang="zh-CN" altLang="en-US" sz="2800" b="1" dirty="0">
                    <a:solidFill>
                      <a:schemeClr val="bg1"/>
                    </a:solidFill>
                    <a:latin typeface="Times New Roman" panose="02020603050405020304" pitchFamily="18" charset="0"/>
                    <a:ea typeface="黑体" panose="02010609060101010101" pitchFamily="49" charset="-122"/>
                    <a:cs typeface="Times New Roman" panose="02020603050405020304" pitchFamily="18" charset="0"/>
                  </a:rPr>
                  <a:t>类 型</a:t>
                </a:r>
                <a:r>
                  <a:rPr lang="zh-CN" altLang="en-US" sz="2800" b="1" dirty="0">
                    <a:solidFill>
                      <a:schemeClr val="bg1"/>
                    </a:solidFill>
                    <a:latin typeface="Times New Roman" panose="02020603050405020304" pitchFamily="18" charset="0"/>
                    <a:ea typeface="黑体" panose="02010609060101010101" pitchFamily="49" charset="-122"/>
                    <a:cs typeface="Times New Roman" panose="02020603050405020304" pitchFamily="18" charset="0"/>
                  </a:rPr>
                  <a:t> </a:t>
                </a:r>
                <a:endParaRPr lang="zh-CN" altLang="en-US" sz="2800" b="1" dirty="0">
                  <a:solidFill>
                    <a:schemeClr val="bg1"/>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47" name="文本框 46"/>
              <p:cNvSpPr txBox="1"/>
              <p:nvPr/>
            </p:nvSpPr>
            <p:spPr>
              <a:xfrm>
                <a:off x="3361" y="6708"/>
                <a:ext cx="526" cy="822"/>
              </a:xfrm>
              <a:prstGeom prst="rect">
                <a:avLst/>
              </a:prstGeom>
              <a:noFill/>
            </p:spPr>
            <p:txBody>
              <a:bodyPr wrap="square" rtlCol="0">
                <a:spAutoFit/>
              </a:bodyPr>
              <a:p>
                <a:r>
                  <a:rPr lang="en-US" altLang="zh-CN" sz="2800" b="1" dirty="0">
                    <a:latin typeface="Times New Roman" panose="02020603050405020304" pitchFamily="18" charset="0"/>
                    <a:ea typeface="黑体" panose="02010609060101010101" pitchFamily="49" charset="-122"/>
                    <a:cs typeface="Times New Roman" panose="02020603050405020304" pitchFamily="18" charset="0"/>
                  </a:rPr>
                  <a:t>2</a:t>
                </a:r>
                <a:endParaRPr lang="en-US" altLang="zh-CN" sz="2800" b="1" dirty="0">
                  <a:latin typeface="Times New Roman" panose="02020603050405020304" pitchFamily="18" charset="0"/>
                  <a:ea typeface="黑体" panose="02010609060101010101" pitchFamily="49" charset="-122"/>
                  <a:cs typeface="Times New Roman" panose="02020603050405020304" pitchFamily="18" charset="0"/>
                </a:endParaRPr>
              </a:p>
            </p:txBody>
          </p:sp>
        </p:gr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 name="组合 11"/>
          <p:cNvGrpSpPr/>
          <p:nvPr/>
        </p:nvGrpSpPr>
        <p:grpSpPr>
          <a:xfrm>
            <a:off x="1294873" y="1341790"/>
            <a:ext cx="2295295" cy="475615"/>
            <a:chOff x="1698" y="7133"/>
            <a:chExt cx="3615" cy="749"/>
          </a:xfrm>
        </p:grpSpPr>
        <p:pic>
          <p:nvPicPr>
            <p:cNvPr id="13" name="图片 12" descr="方框小标4字"/>
            <p:cNvPicPr>
              <a:picLocks noChangeAspect="1"/>
            </p:cNvPicPr>
            <p:nvPr/>
          </p:nvPicPr>
          <p:blipFill>
            <a:blip r:embed="rId1"/>
            <a:stretch>
              <a:fillRect/>
            </a:stretch>
          </p:blipFill>
          <p:spPr>
            <a:xfrm>
              <a:off x="1745" y="7133"/>
              <a:ext cx="3269" cy="725"/>
            </a:xfrm>
            <a:prstGeom prst="rect">
              <a:avLst/>
            </a:prstGeom>
          </p:spPr>
        </p:pic>
        <p:sp>
          <p:nvSpPr>
            <p:cNvPr id="14" name="文本框 11"/>
            <p:cNvSpPr txBox="1"/>
            <p:nvPr/>
          </p:nvSpPr>
          <p:spPr>
            <a:xfrm>
              <a:off x="1698" y="7157"/>
              <a:ext cx="3615" cy="725"/>
            </a:xfrm>
            <a:prstGeom prst="rect">
              <a:avLst/>
            </a:prstGeom>
            <a:noFill/>
          </p:spPr>
          <p:txBody>
            <a:bodyPr wrap="square" rtlCol="0">
              <a:spAutoFit/>
            </a:bodyPr>
            <a:p>
              <a:r>
                <a:rPr lang="zh-CN" altLang="en-US" sz="2400" b="1" spc="1700" dirty="0" smtClean="0">
                  <a:solidFill>
                    <a:srgbClr val="00923F"/>
                  </a:solidFill>
                  <a:uFillTx/>
                  <a:latin typeface="黑体" panose="02010609060101010101" pitchFamily="49" charset="-122"/>
                  <a:ea typeface="黑体" panose="02010609060101010101" pitchFamily="49" charset="-122"/>
                  <a:cs typeface="黑体" panose="02010609060101010101" pitchFamily="49" charset="-122"/>
                </a:rPr>
                <a:t>考</a:t>
              </a:r>
              <a:r>
                <a:rPr lang="zh-CN" altLang="en-US" sz="2400" b="1" spc="1700" dirty="0">
                  <a:solidFill>
                    <a:srgbClr val="00923F"/>
                  </a:solidFill>
                  <a:uFillTx/>
                  <a:latin typeface="黑体" panose="02010609060101010101" pitchFamily="49" charset="-122"/>
                  <a:ea typeface="黑体" panose="02010609060101010101" pitchFamily="49" charset="-122"/>
                  <a:cs typeface="黑体" panose="02010609060101010101" pitchFamily="49" charset="-122"/>
                </a:rPr>
                <a:t>向拓展</a:t>
              </a:r>
              <a:endParaRPr lang="zh-CN" altLang="en-US" sz="2400" b="1" spc="1700" dirty="0">
                <a:solidFill>
                  <a:srgbClr val="00923F"/>
                </a:solidFill>
                <a:uFillTx/>
                <a:latin typeface="黑体" panose="02010609060101010101" pitchFamily="49" charset="-122"/>
                <a:ea typeface="黑体" panose="02010609060101010101" pitchFamily="49" charset="-122"/>
                <a:cs typeface="黑体" panose="02010609060101010101" pitchFamily="49" charset="-122"/>
              </a:endParaRPr>
            </a:p>
          </p:txBody>
        </p:sp>
      </p:grpSp>
      <p:sp>
        <p:nvSpPr>
          <p:cNvPr id="100" name="文本框 99"/>
          <p:cNvSpPr txBox="1"/>
          <p:nvPr/>
        </p:nvSpPr>
        <p:spPr>
          <a:xfrm>
            <a:off x="1252538" y="1882140"/>
            <a:ext cx="9618345" cy="1753235"/>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8. </a:t>
            </a:r>
            <a:r>
              <a:rPr lang="en-US" sz="2400" b="0">
                <a:latin typeface="Times New Roman" panose="02020603050405020304" pitchFamily="18" charset="0"/>
                <a:cs typeface="Times New Roman" panose="02020603050405020304" pitchFamily="18" charset="0"/>
              </a:rPr>
              <a:t>(</a:t>
            </a:r>
            <a:r>
              <a:rPr lang="en-US" sz="2400" b="0">
                <a:latin typeface="Times New Roman" panose="02020603050405020304" pitchFamily="18" charset="0"/>
                <a:cs typeface="Times New Roman" panose="02020603050405020304" pitchFamily="18" charset="0"/>
              </a:rPr>
              <a:t>2019</a:t>
            </a:r>
            <a:r>
              <a:rPr lang="zh-CN" sz="2400" b="0">
                <a:latin typeface="Times New Roman" panose="02020603050405020304" pitchFamily="18" charset="0"/>
                <a:cs typeface="Times New Roman" panose="02020603050405020304" pitchFamily="18" charset="0"/>
              </a:rPr>
              <a:t>贵阳</a:t>
            </a:r>
            <a:r>
              <a:rPr lang="en-US" sz="2400" b="0">
                <a:latin typeface="Times New Roman" panose="02020603050405020304" pitchFamily="18" charset="0"/>
                <a:cs typeface="Times New Roman" panose="02020603050405020304" pitchFamily="18" charset="0"/>
              </a:rPr>
              <a:t>7</a:t>
            </a:r>
            <a:r>
              <a:rPr lang="zh-CN" sz="2400" b="0">
                <a:latin typeface="Times New Roman" panose="02020603050405020304" pitchFamily="18" charset="0"/>
                <a:cs typeface="Times New Roman" panose="02020603050405020304" pitchFamily="18" charset="0"/>
              </a:rPr>
              <a:t>题</a:t>
            </a:r>
            <a:r>
              <a:rPr lang="en-US" sz="2400" b="0">
                <a:latin typeface="Times New Roman" panose="02020603050405020304" pitchFamily="18" charset="0"/>
                <a:cs typeface="Times New Roman" panose="02020603050405020304" pitchFamily="18" charset="0"/>
              </a:rPr>
              <a:t>3</a:t>
            </a:r>
            <a:r>
              <a:rPr lang="zh-CN" sz="2400" b="0">
                <a:latin typeface="Times New Roman" panose="02020603050405020304" pitchFamily="18" charset="0"/>
                <a:cs typeface="Times New Roman" panose="02020603050405020304" pitchFamily="18" charset="0"/>
              </a:rPr>
              <a:t>分</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为了防止机动车的噪音对学校教学产生影响，交管部门应该选择如图所示的哪个交通标志牌安放在校园及附近路段更恰当</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　　</a:t>
            </a:r>
            <a:r>
              <a:rPr lang="en-US" sz="2400" b="0">
                <a:latin typeface="Times New Roman" panose="02020603050405020304" pitchFamily="18" charset="0"/>
                <a:ea typeface="宋体" panose="02010600030101010101" pitchFamily="2" charset="-122"/>
                <a:cs typeface="Times New Roman" panose="02020603050405020304" pitchFamily="18" charset="0"/>
              </a:rPr>
              <a:t>)</a:t>
            </a:r>
            <a:endParaRPr lang="zh-CN" altLang="en-US">
              <a:latin typeface="Times New Roman" panose="02020603050405020304" pitchFamily="18" charset="0"/>
              <a:cs typeface="Times New Roman" panose="02020603050405020304" pitchFamily="18" charset="0"/>
            </a:endParaRPr>
          </a:p>
        </p:txBody>
      </p:sp>
      <p:pic>
        <p:nvPicPr>
          <p:cNvPr id="2" name="图片 -2147482607"/>
          <p:cNvPicPr>
            <a:picLocks noChangeAspect="1"/>
          </p:cNvPicPr>
          <p:nvPr/>
        </p:nvPicPr>
        <p:blipFill>
          <a:blip r:embed="rId2"/>
          <a:stretch>
            <a:fillRect/>
          </a:stretch>
        </p:blipFill>
        <p:spPr>
          <a:xfrm>
            <a:off x="2749868" y="3698240"/>
            <a:ext cx="7054215" cy="1527810"/>
          </a:xfrm>
          <a:prstGeom prst="rect">
            <a:avLst/>
          </a:prstGeom>
          <a:noFill/>
          <a:ln w="9525">
            <a:noFill/>
          </a:ln>
        </p:spPr>
      </p:pic>
      <p:sp>
        <p:nvSpPr>
          <p:cNvPr id="6" name="文本框 5"/>
          <p:cNvSpPr txBox="1"/>
          <p:nvPr/>
        </p:nvSpPr>
        <p:spPr>
          <a:xfrm>
            <a:off x="5819458" y="5608955"/>
            <a:ext cx="982980" cy="368300"/>
          </a:xfrm>
          <a:prstGeom prst="rect">
            <a:avLst/>
          </a:prstGeom>
          <a:noFill/>
        </p:spPr>
        <p:txBody>
          <a:bodyPr wrap="none" rtlCol="0" anchor="t">
            <a:spAutoFit/>
          </a:bodyPr>
          <a:p>
            <a:r>
              <a:rPr lang="zh-CN" altLang="en-US" dirty="0">
                <a:latin typeface="Times New Roman" panose="02020603050405020304" pitchFamily="18" charset="0"/>
                <a:cs typeface="Times New Roman" panose="02020603050405020304" pitchFamily="18" charset="0"/>
                <a:sym typeface="+mn-ea"/>
              </a:rPr>
              <a:t>第</a:t>
            </a:r>
            <a:r>
              <a:rPr lang="en-US" altLang="zh-CN" dirty="0">
                <a:latin typeface="Times New Roman" panose="02020603050405020304" pitchFamily="18" charset="0"/>
                <a:cs typeface="Times New Roman" panose="02020603050405020304" pitchFamily="18" charset="0"/>
                <a:sym typeface="+mn-ea"/>
              </a:rPr>
              <a:t>8</a:t>
            </a:r>
            <a:r>
              <a:rPr lang="zh-CN" altLang="en-US" dirty="0">
                <a:latin typeface="Times New Roman" panose="02020603050405020304" pitchFamily="18" charset="0"/>
                <a:cs typeface="Times New Roman" panose="02020603050405020304" pitchFamily="18" charset="0"/>
                <a:sym typeface="+mn-ea"/>
              </a:rPr>
              <a:t>题图</a:t>
            </a:r>
            <a:endParaRPr lang="zh-CN" altLang="en-US" dirty="0">
              <a:latin typeface="Times New Roman" panose="02020603050405020304" pitchFamily="18" charset="0"/>
              <a:cs typeface="Times New Roman" panose="02020603050405020304" pitchFamily="18" charset="0"/>
            </a:endParaRPr>
          </a:p>
        </p:txBody>
      </p:sp>
      <p:sp>
        <p:nvSpPr>
          <p:cNvPr id="3" name="文本框 2"/>
          <p:cNvSpPr txBox="1"/>
          <p:nvPr/>
        </p:nvSpPr>
        <p:spPr>
          <a:xfrm>
            <a:off x="1846898" y="3175000"/>
            <a:ext cx="48831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A</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955993" y="2407285"/>
            <a:ext cx="10440035" cy="2306955"/>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9. </a:t>
            </a:r>
            <a:r>
              <a:rPr lang="en-US" sz="2400" b="0">
                <a:latin typeface="Times New Roman" panose="02020603050405020304" pitchFamily="18" charset="0"/>
                <a:cs typeface="Times New Roman" panose="02020603050405020304" pitchFamily="18" charset="0"/>
              </a:rPr>
              <a:t>(</a:t>
            </a:r>
            <a:r>
              <a:rPr lang="en-US" sz="2400" b="0">
                <a:latin typeface="Times New Roman" panose="02020603050405020304" pitchFamily="18" charset="0"/>
                <a:cs typeface="Times New Roman" panose="02020603050405020304" pitchFamily="18" charset="0"/>
              </a:rPr>
              <a:t>2018</a:t>
            </a:r>
            <a:r>
              <a:rPr lang="zh-CN" sz="2400" b="0">
                <a:latin typeface="Times New Roman" panose="02020603050405020304" pitchFamily="18" charset="0"/>
                <a:cs typeface="Times New Roman" panose="02020603050405020304" pitchFamily="18" charset="0"/>
              </a:rPr>
              <a:t>眉山</a:t>
            </a:r>
            <a:r>
              <a:rPr lang="en-US" sz="2400" b="0">
                <a:latin typeface="Times New Roman" panose="02020603050405020304" pitchFamily="18" charset="0"/>
                <a:cs typeface="Times New Roman" panose="02020603050405020304" pitchFamily="18" charset="0"/>
              </a:rPr>
              <a:t>14</a:t>
            </a:r>
            <a:r>
              <a:rPr lang="zh-CN" sz="2400" b="0">
                <a:latin typeface="Times New Roman" panose="02020603050405020304" pitchFamily="18" charset="0"/>
                <a:cs typeface="Times New Roman" panose="02020603050405020304" pitchFamily="18" charset="0"/>
              </a:rPr>
              <a:t>题</a:t>
            </a:r>
            <a:r>
              <a:rPr lang="en-US" sz="2400" b="0">
                <a:latin typeface="Times New Roman" panose="02020603050405020304" pitchFamily="18" charset="0"/>
                <a:cs typeface="Times New Roman" panose="02020603050405020304" pitchFamily="18" charset="0"/>
              </a:rPr>
              <a:t>2</a:t>
            </a:r>
            <a:r>
              <a:rPr lang="zh-CN" sz="2400" b="0">
                <a:latin typeface="Times New Roman" panose="02020603050405020304" pitchFamily="18" charset="0"/>
                <a:cs typeface="Times New Roman" panose="02020603050405020304" pitchFamily="18" charset="0"/>
              </a:rPr>
              <a:t>分</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中考前夕，为了不打扰小明学习．他姥姥看电视时调小了音量，这是在</a:t>
            </a:r>
            <a:r>
              <a:rPr lang="en-US" sz="2400" b="0">
                <a:latin typeface="Times New Roman" panose="02020603050405020304" pitchFamily="18" charset="0"/>
                <a:ea typeface="宋体" panose="02010600030101010101" pitchFamily="2" charset="-122"/>
                <a:cs typeface="Times New Roman" panose="02020603050405020304" pitchFamily="18" charset="0"/>
              </a:rPr>
              <a:t>________</a:t>
            </a:r>
            <a:r>
              <a:rPr lang="zh-CN" sz="2400" b="0">
                <a:latin typeface="Times New Roman" panose="02020603050405020304" pitchFamily="18" charset="0"/>
                <a:ea typeface="宋体" panose="02010600030101010101" pitchFamily="2" charset="-122"/>
                <a:cs typeface="Times New Roman" panose="02020603050405020304" pitchFamily="18" charset="0"/>
              </a:rPr>
              <a:t>减弱噪声，调小音量是减小了声音的</a:t>
            </a:r>
            <a:r>
              <a:rPr lang="en-US" sz="2400" b="0">
                <a:latin typeface="Times New Roman" panose="02020603050405020304" pitchFamily="18" charset="0"/>
                <a:ea typeface="宋体" panose="02010600030101010101" pitchFamily="2" charset="-122"/>
                <a:cs typeface="Times New Roman" panose="02020603050405020304" pitchFamily="18" charset="0"/>
              </a:rPr>
              <a:t>________</a:t>
            </a:r>
            <a:r>
              <a:rPr lang="zh-CN"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ea typeface="宋体" panose="02010600030101010101" pitchFamily="2" charset="-122"/>
                <a:cs typeface="Times New Roman" panose="02020603050405020304" pitchFamily="18" charset="0"/>
              </a:rPr>
              <a:t>10. </a:t>
            </a:r>
            <a:r>
              <a:rPr lang="en-US" sz="2400" b="0">
                <a:latin typeface="Times New Roman" panose="02020603050405020304" pitchFamily="18" charset="0"/>
                <a:cs typeface="Times New Roman" panose="02020603050405020304" pitchFamily="18" charset="0"/>
              </a:rPr>
              <a:t>(</a:t>
            </a:r>
            <a:r>
              <a:rPr lang="en-US" sz="2400" b="0">
                <a:latin typeface="Times New Roman" panose="02020603050405020304" pitchFamily="18" charset="0"/>
                <a:cs typeface="Times New Roman" panose="02020603050405020304" pitchFamily="18" charset="0"/>
              </a:rPr>
              <a:t>2019</a:t>
            </a:r>
            <a:r>
              <a:rPr lang="zh-CN" sz="2400" b="0">
                <a:latin typeface="Times New Roman" panose="02020603050405020304" pitchFamily="18" charset="0"/>
                <a:cs typeface="Times New Roman" panose="02020603050405020304" pitchFamily="18" charset="0"/>
              </a:rPr>
              <a:t>扬州</a:t>
            </a:r>
            <a:r>
              <a:rPr lang="en-US" sz="2400" b="0">
                <a:latin typeface="Times New Roman" panose="02020603050405020304" pitchFamily="18" charset="0"/>
                <a:cs typeface="Times New Roman" panose="02020603050405020304" pitchFamily="18" charset="0"/>
              </a:rPr>
              <a:t>14</a:t>
            </a:r>
            <a:r>
              <a:rPr lang="zh-CN" sz="2400" b="0">
                <a:latin typeface="Times New Roman" panose="02020603050405020304" pitchFamily="18" charset="0"/>
                <a:cs typeface="Times New Roman" panose="02020603050405020304" pitchFamily="18" charset="0"/>
              </a:rPr>
              <a:t>题</a:t>
            </a:r>
            <a:r>
              <a:rPr lang="en-US" sz="2400" b="0">
                <a:latin typeface="Times New Roman" panose="02020603050405020304" pitchFamily="18" charset="0"/>
                <a:cs typeface="Times New Roman" panose="02020603050405020304" pitchFamily="18" charset="0"/>
              </a:rPr>
              <a:t>2</a:t>
            </a:r>
            <a:r>
              <a:rPr lang="zh-CN" sz="2400" b="0">
                <a:latin typeface="Times New Roman" panose="02020603050405020304" pitchFamily="18" charset="0"/>
                <a:cs typeface="Times New Roman" panose="02020603050405020304" pitchFamily="18" charset="0"/>
              </a:rPr>
              <a:t>分</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扬州大力推进</a:t>
            </a:r>
            <a:r>
              <a:rPr lang="en-US" sz="2400" b="0">
                <a:latin typeface="Times New Roman" panose="02020603050405020304" pitchFamily="18" charset="0"/>
                <a:ea typeface="宋体" panose="02010600030101010101" pitchFamily="2" charset="-122"/>
                <a:cs typeface="Times New Roman" panose="02020603050405020304" pitchFamily="18" charset="0"/>
              </a:rPr>
              <a:t>24</a:t>
            </a:r>
            <a:r>
              <a:rPr lang="zh-CN" sz="2400" b="0">
                <a:latin typeface="Times New Roman" panose="02020603050405020304" pitchFamily="18" charset="0"/>
                <a:ea typeface="宋体" panose="02010600030101010101" pitchFamily="2" charset="-122"/>
                <a:cs typeface="Times New Roman" panose="02020603050405020304" pitchFamily="18" charset="0"/>
              </a:rPr>
              <a:t>小时城市书房建设，书房内禁止大声喧哗，</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大</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声是指声音的   </a:t>
            </a:r>
            <a:r>
              <a:rPr lang="en-US" sz="2400" b="0">
                <a:latin typeface="Times New Roman" panose="02020603050405020304" pitchFamily="18" charset="0"/>
                <a:ea typeface="宋体" panose="02010600030101010101" pitchFamily="2" charset="-122"/>
                <a:cs typeface="Times New Roman" panose="02020603050405020304" pitchFamily="18" charset="0"/>
              </a:rPr>
              <a:t>______</a:t>
            </a:r>
            <a:r>
              <a:rPr lang="zh-CN" sz="2400" b="0">
                <a:latin typeface="Times New Roman" panose="02020603050405020304" pitchFamily="18" charset="0"/>
                <a:ea typeface="宋体" panose="02010600030101010101" pitchFamily="2" charset="-122"/>
                <a:cs typeface="Times New Roman" panose="02020603050405020304" pitchFamily="18" charset="0"/>
              </a:rPr>
              <a:t>大，这是在  </a:t>
            </a:r>
            <a:r>
              <a:rPr lang="en-US" sz="2400" b="0">
                <a:latin typeface="Times New Roman" panose="02020603050405020304" pitchFamily="18" charset="0"/>
                <a:ea typeface="宋体" panose="02010600030101010101" pitchFamily="2" charset="-122"/>
                <a:cs typeface="Times New Roman" panose="02020603050405020304" pitchFamily="18" charset="0"/>
              </a:rPr>
              <a:t>________</a:t>
            </a:r>
            <a:r>
              <a:rPr lang="zh-CN" sz="2400" b="0">
                <a:latin typeface="Times New Roman" panose="02020603050405020304" pitchFamily="18" charset="0"/>
                <a:ea typeface="宋体" panose="02010600030101010101" pitchFamily="2" charset="-122"/>
                <a:cs typeface="Times New Roman" panose="02020603050405020304" pitchFamily="18" charset="0"/>
              </a:rPr>
              <a:t>处控制噪声．</a:t>
            </a:r>
            <a:endParaRPr lang="zh-CN" altLang="en-US">
              <a:latin typeface="Times New Roman" panose="02020603050405020304" pitchFamily="18" charset="0"/>
              <a:cs typeface="Times New Roman" panose="02020603050405020304" pitchFamily="18" charset="0"/>
            </a:endParaRPr>
          </a:p>
        </p:txBody>
      </p:sp>
      <p:sp>
        <p:nvSpPr>
          <p:cNvPr id="2" name="文本框 1"/>
          <p:cNvSpPr txBox="1"/>
          <p:nvPr/>
        </p:nvSpPr>
        <p:spPr>
          <a:xfrm>
            <a:off x="3226753" y="3089910"/>
            <a:ext cx="118554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声源处</a:t>
            </a:r>
            <a:endParaRPr lang="zh-CN" altLang="en-US"/>
          </a:p>
        </p:txBody>
      </p:sp>
      <p:sp>
        <p:nvSpPr>
          <p:cNvPr id="3" name="文本框 2"/>
          <p:cNvSpPr txBox="1"/>
          <p:nvPr/>
        </p:nvSpPr>
        <p:spPr>
          <a:xfrm>
            <a:off x="9381808" y="3089910"/>
            <a:ext cx="108839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响度</a:t>
            </a:r>
            <a:endParaRPr lang="zh-CN" altLang="en-US"/>
          </a:p>
        </p:txBody>
      </p:sp>
      <p:sp>
        <p:nvSpPr>
          <p:cNvPr id="4" name="文本框 3"/>
          <p:cNvSpPr txBox="1"/>
          <p:nvPr/>
        </p:nvSpPr>
        <p:spPr>
          <a:xfrm>
            <a:off x="4627563" y="4182110"/>
            <a:ext cx="84899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响度</a:t>
            </a:r>
            <a:endParaRPr lang="zh-CN" altLang="en-US"/>
          </a:p>
        </p:txBody>
      </p:sp>
      <p:sp>
        <p:nvSpPr>
          <p:cNvPr id="5" name="文本框 4"/>
          <p:cNvSpPr txBox="1"/>
          <p:nvPr/>
        </p:nvSpPr>
        <p:spPr>
          <a:xfrm>
            <a:off x="7337743" y="4182110"/>
            <a:ext cx="89725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声源</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062" name="组合 61"/>
          <p:cNvGrpSpPr/>
          <p:nvPr/>
        </p:nvGrpSpPr>
        <p:grpSpPr>
          <a:xfrm>
            <a:off x="3054668" y="1116418"/>
            <a:ext cx="6281420" cy="645039"/>
            <a:chOff x="4741" y="1321"/>
            <a:chExt cx="9592" cy="1231"/>
          </a:xfrm>
        </p:grpSpPr>
        <p:pic>
          <p:nvPicPr>
            <p:cNvPr id="45063" name="图片 62" descr="2020试题研究版式22"/>
            <p:cNvPicPr>
              <a:picLocks noChangeAspect="1"/>
            </p:cNvPicPr>
            <p:nvPr/>
          </p:nvPicPr>
          <p:blipFill>
            <a:blip r:embed="rId1"/>
            <a:stretch>
              <a:fillRect/>
            </a:stretch>
          </p:blipFill>
          <p:spPr>
            <a:xfrm>
              <a:off x="4741" y="1379"/>
              <a:ext cx="9592" cy="1134"/>
            </a:xfrm>
            <a:prstGeom prst="rect">
              <a:avLst/>
            </a:prstGeom>
            <a:noFill/>
            <a:ln w="9525">
              <a:noFill/>
            </a:ln>
          </p:spPr>
        </p:pic>
        <p:sp>
          <p:nvSpPr>
            <p:cNvPr id="45064" name="文本框 63"/>
            <p:cNvSpPr txBox="1"/>
            <p:nvPr/>
          </p:nvSpPr>
          <p:spPr>
            <a:xfrm>
              <a:off x="5798" y="1321"/>
              <a:ext cx="7828" cy="1231"/>
            </a:xfrm>
            <a:prstGeom prst="rect">
              <a:avLst/>
            </a:prstGeom>
            <a:noFill/>
            <a:ln w="9525">
              <a:noFill/>
            </a:ln>
          </p:spPr>
          <p:txBody>
            <a:bodyPr anchor="t">
              <a:spAutoFit/>
            </a:bodyPr>
            <a:lstStyle/>
            <a:p>
              <a:pPr algn="ctr"/>
              <a:r>
                <a:rPr lang="zh-CN" altLang="en-US" sz="3600" b="1" dirty="0">
                  <a:solidFill>
                    <a:schemeClr val="bg1"/>
                  </a:solidFill>
                  <a:latin typeface="黑体" panose="02010609060101010101" pitchFamily="49" charset="-122"/>
                  <a:ea typeface="黑体" panose="02010609060101010101" pitchFamily="49" charset="-122"/>
                  <a:cs typeface="Times New Roman" panose="02020603050405020304" pitchFamily="18" charset="0"/>
                  <a:sym typeface="宋体" panose="02010600030101010101" pitchFamily="2" charset="-122"/>
                </a:rPr>
                <a:t>知识精讲</a:t>
              </a:r>
              <a:endParaRPr lang="zh-CN" altLang="en-US" sz="3600" b="1" dirty="0">
                <a:solidFill>
                  <a:schemeClr val="bg1"/>
                </a:solidFill>
                <a:latin typeface="黑体" panose="02010609060101010101" pitchFamily="49" charset="-122"/>
                <a:ea typeface="黑体" panose="02010609060101010101" pitchFamily="49" charset="-122"/>
                <a:cs typeface="Times New Roman" panose="02020603050405020304" pitchFamily="18" charset="0"/>
                <a:sym typeface="宋体" panose="02010600030101010101" pitchFamily="2" charset="-122"/>
              </a:endParaRPr>
            </a:p>
          </p:txBody>
        </p:sp>
      </p:grpSp>
      <p:grpSp>
        <p:nvGrpSpPr>
          <p:cNvPr id="2" name="组合 1"/>
          <p:cNvGrpSpPr/>
          <p:nvPr/>
        </p:nvGrpSpPr>
        <p:grpSpPr>
          <a:xfrm>
            <a:off x="658496" y="2037080"/>
            <a:ext cx="10838815" cy="600075"/>
            <a:chOff x="921" y="2643"/>
            <a:chExt cx="17069" cy="945"/>
          </a:xfrm>
        </p:grpSpPr>
        <p:pic>
          <p:nvPicPr>
            <p:cNvPr id="39" name="图片 38" descr="9"/>
            <p:cNvPicPr>
              <a:picLocks noChangeAspect="1"/>
            </p:cNvPicPr>
            <p:nvPr/>
          </p:nvPicPr>
          <p:blipFill>
            <a:blip r:embed="rId2"/>
            <a:srcRect t="9970" r="29594" b="6445"/>
            <a:stretch>
              <a:fillRect/>
            </a:stretch>
          </p:blipFill>
          <p:spPr>
            <a:xfrm>
              <a:off x="921" y="2643"/>
              <a:ext cx="17069" cy="896"/>
            </a:xfrm>
            <a:prstGeom prst="rect">
              <a:avLst/>
            </a:prstGeom>
          </p:spPr>
        </p:pic>
        <p:sp>
          <p:nvSpPr>
            <p:cNvPr id="45079" name="文本框 78"/>
            <p:cNvSpPr txBox="1"/>
            <p:nvPr/>
          </p:nvSpPr>
          <p:spPr>
            <a:xfrm>
              <a:off x="2711" y="2717"/>
              <a:ext cx="3434" cy="871"/>
            </a:xfrm>
            <a:prstGeom prst="rect">
              <a:avLst/>
            </a:prstGeom>
            <a:noFill/>
            <a:ln w="9525">
              <a:noFill/>
            </a:ln>
          </p:spPr>
          <p:txBody>
            <a:bodyPr anchor="t">
              <a:spAutoFit/>
            </a:bodyPr>
            <a:lstStyle/>
            <a:p>
              <a:pPr algn="l"/>
              <a:r>
                <a:rPr lang="zh-CN" altLang="en-US" sz="3000" b="1" dirty="0">
                  <a:solidFill>
                    <a:prstClr val="black"/>
                  </a:solidFill>
                  <a:latin typeface="黑体" panose="02010609060101010101" pitchFamily="49" charset="-122"/>
                  <a:ea typeface="黑体" panose="02010609060101010101" pitchFamily="49" charset="-122"/>
                  <a:cs typeface="Times New Roman" panose="02020603050405020304" pitchFamily="18" charset="0"/>
                </a:rPr>
                <a:t>考点清单</a:t>
              </a:r>
              <a:endParaRPr lang="zh-CN" altLang="en-US" sz="3000" b="1" dirty="0">
                <a:solidFill>
                  <a:prstClr val="black"/>
                </a:solidFill>
                <a:latin typeface="黑体" panose="02010609060101010101" pitchFamily="49" charset="-122"/>
                <a:ea typeface="黑体" panose="02010609060101010101" pitchFamily="49" charset="-122"/>
                <a:cs typeface="Times New Roman" panose="02020603050405020304" pitchFamily="18" charset="0"/>
              </a:endParaRPr>
            </a:p>
          </p:txBody>
        </p:sp>
      </p:grpSp>
      <p:sp>
        <p:nvSpPr>
          <p:cNvPr id="10" name="文本框 9"/>
          <p:cNvSpPr txBox="1"/>
          <p:nvPr/>
        </p:nvSpPr>
        <p:spPr>
          <a:xfrm>
            <a:off x="5799138" y="4036695"/>
            <a:ext cx="309880" cy="506730"/>
          </a:xfrm>
          <a:prstGeom prst="rect">
            <a:avLst/>
          </a:prstGeom>
          <a:noFill/>
        </p:spPr>
        <p:txBody>
          <a:bodyPr wrap="none" rtlCol="0" anchor="t">
            <a:spAutoFit/>
          </a:bodyPr>
          <a:lstStyle/>
          <a:p>
            <a:pPr>
              <a:lnSpc>
                <a:spcPct val="150000"/>
              </a:lnSpc>
            </a:pPr>
            <a:endParaRPr lang="zh-CN" altLang="en-US">
              <a:cs typeface="Times New Roman" panose="02020603050405020304" pitchFamily="18" charset="0"/>
            </a:endParaRPr>
          </a:p>
        </p:txBody>
      </p:sp>
      <p:sp>
        <p:nvSpPr>
          <p:cNvPr id="3" name="矩形 2"/>
          <p:cNvSpPr/>
          <p:nvPr/>
        </p:nvSpPr>
        <p:spPr>
          <a:xfrm>
            <a:off x="714693" y="2708910"/>
            <a:ext cx="10962005" cy="3415030"/>
          </a:xfrm>
          <a:prstGeom prst="rect">
            <a:avLst/>
          </a:prstGeom>
        </p:spPr>
        <p:txBody>
          <a:bodyPr wrap="square">
            <a:spAutoFit/>
          </a:bodyPr>
          <a:lstStyle/>
          <a:p>
            <a:pPr fontAlgn="auto">
              <a:lnSpc>
                <a:spcPct val="150000"/>
              </a:lnSpc>
            </a:pPr>
            <a:r>
              <a:rPr lang="zh-CN" altLang="en-US" sz="2400" dirty="0" smtClean="0">
                <a:latin typeface="Times New Roman" panose="02020603050405020304" pitchFamily="18" charset="0"/>
                <a:ea typeface="黑体" panose="02010609060101010101" pitchFamily="49" charset="-122"/>
                <a:cs typeface="Times New Roman" panose="02020603050405020304" pitchFamily="18" charset="0"/>
              </a:rPr>
              <a:t>一、声音的产生和传播</a:t>
            </a:r>
            <a:endParaRPr sz="2400" dirty="0">
              <a:latin typeface="Times New Roman" panose="02020603050405020304" pitchFamily="18" charset="0"/>
              <a:ea typeface="黑体" panose="02010609060101010101" pitchFamily="49" charset="-122"/>
              <a:cs typeface="Times New Roman" panose="02020603050405020304" pitchFamily="18" charset="0"/>
            </a:endParaRPr>
          </a:p>
          <a:p>
            <a:pPr fontAlgn="auto">
              <a:lnSpc>
                <a:spcPct val="150000"/>
              </a:lnSpc>
            </a:pPr>
            <a:r>
              <a:rPr lang="en-US"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一</a:t>
            </a:r>
            <a:r>
              <a:rPr lang="en-US" altLang="zh-CN" sz="2400" dirty="0">
                <a:latin typeface="Times New Roman" panose="02020603050405020304" pitchFamily="18" charset="0"/>
                <a:cs typeface="Times New Roman" panose="02020603050405020304" pitchFamily="18" charset="0"/>
              </a:rPr>
              <a:t>)</a:t>
            </a:r>
            <a:r>
              <a:rPr lang="en-US" sz="2400" dirty="0">
                <a:latin typeface="Times New Roman" panose="02020603050405020304" pitchFamily="18" charset="0"/>
                <a:cs typeface="Times New Roman" panose="02020603050405020304" pitchFamily="18" charset="0"/>
              </a:rPr>
              <a:t>声音的产生：声音是由物体________产生的．一切正在发声的物体都在________ ，_______停止，发声也就停止．</a:t>
            </a:r>
            <a:endParaRPr lang="en-US" sz="2400" dirty="0">
              <a:latin typeface="Times New Roman" panose="02020603050405020304" pitchFamily="18" charset="0"/>
              <a:cs typeface="Times New Roman" panose="02020603050405020304" pitchFamily="18" charset="0"/>
            </a:endParaRPr>
          </a:p>
          <a:p>
            <a:pPr fontAlgn="auto">
              <a:lnSpc>
                <a:spcPct val="150000"/>
              </a:lnSpc>
            </a:pPr>
            <a:r>
              <a:rPr lang="en-US" altLang="zh-CN" sz="2400" dirty="0" smtClean="0">
                <a:latin typeface="Times New Roman" panose="02020603050405020304" pitchFamily="18" charset="0"/>
                <a:cs typeface="Times New Roman" panose="02020603050405020304" pitchFamily="18" charset="0"/>
                <a:sym typeface="+mn-ea"/>
              </a:rPr>
              <a:t>(</a:t>
            </a:r>
            <a:r>
              <a:rPr lang="zh-CN" altLang="en-US" sz="2400" dirty="0" smtClean="0">
                <a:latin typeface="Times New Roman" panose="02020603050405020304" pitchFamily="18" charset="0"/>
                <a:cs typeface="Times New Roman" panose="02020603050405020304" pitchFamily="18" charset="0"/>
                <a:sym typeface="+mn-ea"/>
              </a:rPr>
              <a:t>二</a:t>
            </a:r>
            <a:r>
              <a:rPr lang="en-US" altLang="zh-CN" sz="2400" dirty="0" smtClean="0">
                <a:latin typeface="Times New Roman" panose="02020603050405020304" pitchFamily="18" charset="0"/>
                <a:cs typeface="Times New Roman" panose="02020603050405020304" pitchFamily="18" charset="0"/>
                <a:sym typeface="+mn-ea"/>
              </a:rPr>
              <a:t>)</a:t>
            </a:r>
            <a:r>
              <a:rPr lang="zh-CN" altLang="en-US" sz="2400" dirty="0" smtClean="0">
                <a:latin typeface="Times New Roman" panose="02020603050405020304" pitchFamily="18" charset="0"/>
                <a:cs typeface="Times New Roman" panose="02020603050405020304" pitchFamily="18" charset="0"/>
                <a:sym typeface="+mn-ea"/>
              </a:rPr>
              <a:t>声音的传播</a:t>
            </a:r>
            <a:endParaRPr lang="zh-CN" altLang="en-US" sz="2400" dirty="0" smtClean="0">
              <a:latin typeface="Times New Roman" panose="02020603050405020304" pitchFamily="18" charset="0"/>
              <a:cs typeface="Times New Roman" panose="02020603050405020304" pitchFamily="18" charset="0"/>
              <a:sym typeface="+mn-ea"/>
            </a:endParaRPr>
          </a:p>
          <a:p>
            <a:pPr fontAlgn="auto">
              <a:lnSpc>
                <a:spcPct val="150000"/>
              </a:lnSpc>
            </a:pPr>
            <a:r>
              <a:rPr lang="en-US" sz="2400" dirty="0">
                <a:latin typeface="Times New Roman" panose="02020603050405020304" pitchFamily="18" charset="0"/>
                <a:cs typeface="Times New Roman" panose="02020603050405020304" pitchFamily="18" charset="0"/>
              </a:rPr>
              <a:t>1.形式：声音在传播介质中以_____ 的形式传播，它_______(选填“属于”或“不属于”)电磁波．</a:t>
            </a:r>
            <a:endParaRPr lang="en-US" sz="2400" dirty="0">
              <a:latin typeface="Times New Roman" panose="02020603050405020304" pitchFamily="18" charset="0"/>
              <a:cs typeface="Times New Roman" panose="02020603050405020304" pitchFamily="18" charset="0"/>
            </a:endParaRPr>
          </a:p>
        </p:txBody>
      </p:sp>
      <p:sp>
        <p:nvSpPr>
          <p:cNvPr id="100" name="文本框 99"/>
          <p:cNvSpPr txBox="1"/>
          <p:nvPr/>
        </p:nvSpPr>
        <p:spPr>
          <a:xfrm>
            <a:off x="5141278" y="3364865"/>
            <a:ext cx="82423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振动</a:t>
            </a:r>
            <a:endParaRPr lang="zh-CN" altLang="en-US"/>
          </a:p>
        </p:txBody>
      </p:sp>
      <p:sp>
        <p:nvSpPr>
          <p:cNvPr id="4" name="文本框 3"/>
          <p:cNvSpPr txBox="1"/>
          <p:nvPr/>
        </p:nvSpPr>
        <p:spPr>
          <a:xfrm>
            <a:off x="1008698" y="3968750"/>
            <a:ext cx="873125"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振动</a:t>
            </a:r>
            <a:endParaRPr lang="zh-CN" altLang="en-US"/>
          </a:p>
        </p:txBody>
      </p:sp>
      <p:sp>
        <p:nvSpPr>
          <p:cNvPr id="5" name="文本框 4"/>
          <p:cNvSpPr txBox="1"/>
          <p:nvPr/>
        </p:nvSpPr>
        <p:spPr>
          <a:xfrm>
            <a:off x="2621598" y="3964940"/>
            <a:ext cx="856615"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振动</a:t>
            </a:r>
            <a:endParaRPr lang="zh-CN" altLang="en-US"/>
          </a:p>
        </p:txBody>
      </p:sp>
      <p:sp>
        <p:nvSpPr>
          <p:cNvPr id="6" name="文本框 5"/>
          <p:cNvSpPr txBox="1"/>
          <p:nvPr/>
        </p:nvSpPr>
        <p:spPr>
          <a:xfrm>
            <a:off x="4830128" y="4999990"/>
            <a:ext cx="655955"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波</a:t>
            </a:r>
            <a:endParaRPr lang="zh-CN" altLang="en-US"/>
          </a:p>
        </p:txBody>
      </p:sp>
      <p:sp>
        <p:nvSpPr>
          <p:cNvPr id="7" name="文本框 6"/>
          <p:cNvSpPr txBox="1"/>
          <p:nvPr/>
        </p:nvSpPr>
        <p:spPr>
          <a:xfrm>
            <a:off x="7577773" y="4999990"/>
            <a:ext cx="1112520"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不属于</a:t>
            </a:r>
            <a:endParaRPr lang="zh-CN" altLang="en-US"/>
          </a:p>
        </p:txBody>
      </p:sp>
      <p:sp>
        <p:nvSpPr>
          <p:cNvPr id="8" name="流程图: 终止 7">
            <a:hlinkClick r:id="rId3" action="ppaction://hlinksldjump"/>
          </p:cNvPr>
          <p:cNvSpPr/>
          <p:nvPr/>
        </p:nvSpPr>
        <p:spPr>
          <a:xfrm>
            <a:off x="9172893" y="5710555"/>
            <a:ext cx="2034540" cy="477520"/>
          </a:xfrm>
          <a:prstGeom prst="flowChartTerminator">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4" grpId="0"/>
      <p:bldP spid="5" grpId="0"/>
      <p:bldP spid="6" grpId="0"/>
      <p:bldP spid="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2147482605"/>
          <p:cNvPicPr>
            <a:picLocks noChangeAspect="1"/>
          </p:cNvPicPr>
          <p:nvPr/>
        </p:nvPicPr>
        <p:blipFill>
          <a:blip r:embed="rId1"/>
          <a:stretch>
            <a:fillRect/>
          </a:stretch>
        </p:blipFill>
        <p:spPr>
          <a:xfrm>
            <a:off x="8692833" y="3476625"/>
            <a:ext cx="2796540" cy="1612265"/>
          </a:xfrm>
          <a:prstGeom prst="rect">
            <a:avLst/>
          </a:prstGeom>
          <a:noFill/>
          <a:ln w="9525">
            <a:noFill/>
          </a:ln>
        </p:spPr>
      </p:pic>
      <p:sp>
        <p:nvSpPr>
          <p:cNvPr id="100" name="文本框 99"/>
          <p:cNvSpPr txBox="1"/>
          <p:nvPr/>
        </p:nvSpPr>
        <p:spPr>
          <a:xfrm>
            <a:off x="787718" y="1958340"/>
            <a:ext cx="9803130" cy="3969385"/>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11. </a:t>
            </a:r>
            <a:r>
              <a:rPr lang="en-US" sz="2400" b="0">
                <a:latin typeface="Times New Roman" panose="02020603050405020304" pitchFamily="18" charset="0"/>
                <a:cs typeface="Times New Roman" panose="02020603050405020304" pitchFamily="18" charset="0"/>
              </a:rPr>
              <a:t>(</a:t>
            </a:r>
            <a:r>
              <a:rPr lang="en-US" sz="2400" b="0">
                <a:latin typeface="Times New Roman" panose="02020603050405020304" pitchFamily="18" charset="0"/>
                <a:cs typeface="Times New Roman" panose="02020603050405020304" pitchFamily="18" charset="0"/>
              </a:rPr>
              <a:t>2019</a:t>
            </a:r>
            <a:r>
              <a:rPr lang="zh-CN" sz="2400" b="0">
                <a:latin typeface="Times New Roman" panose="02020603050405020304" pitchFamily="18" charset="0"/>
                <a:cs typeface="Times New Roman" panose="02020603050405020304" pitchFamily="18" charset="0"/>
              </a:rPr>
              <a:t>省卷</a:t>
            </a:r>
            <a:r>
              <a:rPr lang="en-US" sz="2400" b="0">
                <a:latin typeface="Times New Roman" panose="02020603050405020304" pitchFamily="18" charset="0"/>
                <a:cs typeface="Times New Roman" panose="02020603050405020304" pitchFamily="18" charset="0"/>
              </a:rPr>
              <a:t>5</a:t>
            </a:r>
            <a:r>
              <a:rPr lang="zh-CN" sz="2400" b="0">
                <a:latin typeface="Times New Roman" panose="02020603050405020304" pitchFamily="18" charset="0"/>
                <a:cs typeface="Times New Roman" panose="02020603050405020304" pitchFamily="18" charset="0"/>
              </a:rPr>
              <a:t>题</a:t>
            </a:r>
            <a:r>
              <a:rPr lang="en-US" sz="2400" b="0">
                <a:latin typeface="Times New Roman" panose="02020603050405020304" pitchFamily="18" charset="0"/>
                <a:cs typeface="Times New Roman" panose="02020603050405020304" pitchFamily="18" charset="0"/>
              </a:rPr>
              <a:t>3</a:t>
            </a:r>
            <a:r>
              <a:rPr lang="zh-CN" sz="2400" b="0">
                <a:latin typeface="Times New Roman" panose="02020603050405020304" pitchFamily="18" charset="0"/>
                <a:cs typeface="Times New Roman" panose="02020603050405020304" pitchFamily="18" charset="0"/>
              </a:rPr>
              <a:t>分</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赛龙舟不仅是一项体育娱乐活动，更体现我国悠久历史文化传承．如题图所示为某比赛场景，下列说法错误的是</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　　</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ea typeface="宋体" panose="02010600030101010101" pitchFamily="2" charset="-122"/>
                <a:cs typeface="Times New Roman" panose="02020603050405020304" pitchFamily="18" charset="0"/>
              </a:rPr>
              <a:t>A. </a:t>
            </a:r>
            <a:r>
              <a:rPr lang="zh-CN" sz="2400" b="0">
                <a:latin typeface="Times New Roman" panose="02020603050405020304" pitchFamily="18" charset="0"/>
                <a:ea typeface="宋体" panose="02010600030101010101" pitchFamily="2" charset="-122"/>
                <a:cs typeface="Times New Roman" panose="02020603050405020304" pitchFamily="18" charset="0"/>
              </a:rPr>
              <a:t>选手根据鼓声齐心协力划桨，鼓声是由鼓面振动产生的</a:t>
            </a:r>
            <a:r>
              <a:rPr lang="en-US" sz="2400" b="0">
                <a:latin typeface="Times New Roman" panose="02020603050405020304" pitchFamily="18" charset="0"/>
                <a:ea typeface="宋体" panose="02010600030101010101" pitchFamily="2" charset="-122"/>
                <a:cs typeface="Times New Roman" panose="02020603050405020304" pitchFamily="18" charset="0"/>
              </a:rPr>
              <a:t>B. </a:t>
            </a:r>
            <a:r>
              <a:rPr lang="zh-CN" sz="2400" b="0">
                <a:latin typeface="Times New Roman" panose="02020603050405020304" pitchFamily="18" charset="0"/>
                <a:ea typeface="宋体" panose="02010600030101010101" pitchFamily="2" charset="-122"/>
                <a:cs typeface="Times New Roman" panose="02020603050405020304" pitchFamily="18" charset="0"/>
              </a:rPr>
              <a:t>选手听到鼓声大作，震耳欲聋，说明此时鼓声的响度大</a:t>
            </a:r>
            <a:r>
              <a:rPr lang="en-US" sz="2400" b="0">
                <a:latin typeface="Times New Roman" panose="02020603050405020304" pitchFamily="18" charset="0"/>
                <a:ea typeface="宋体" panose="02010600030101010101" pitchFamily="2" charset="-122"/>
                <a:cs typeface="Times New Roman" panose="02020603050405020304" pitchFamily="18" charset="0"/>
              </a:rPr>
              <a:t>C. </a:t>
            </a:r>
            <a:r>
              <a:rPr lang="zh-CN" sz="2400" b="0">
                <a:latin typeface="Times New Roman" panose="02020603050405020304" pitchFamily="18" charset="0"/>
                <a:ea typeface="宋体" panose="02010600030101010101" pitchFamily="2" charset="-122"/>
                <a:cs typeface="Times New Roman" panose="02020603050405020304" pitchFamily="18" charset="0"/>
              </a:rPr>
              <a:t>选手能从现场各种声音中听出鼓声，主要是通过鼓声的</a:t>
            </a:r>
            <a:endParaRPr lang="zh-CN" sz="2400" b="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zh-CN" sz="2400" b="0">
                <a:latin typeface="Times New Roman" panose="02020603050405020304" pitchFamily="18" charset="0"/>
                <a:ea typeface="宋体" panose="02010600030101010101" pitchFamily="2" charset="-122"/>
                <a:cs typeface="Times New Roman" panose="02020603050405020304" pitchFamily="18" charset="0"/>
              </a:rPr>
              <a:t>音色来辨别的</a:t>
            </a:r>
            <a:r>
              <a:rPr lang="en-US" sz="2400" b="0">
                <a:latin typeface="Times New Roman" panose="02020603050405020304" pitchFamily="18" charset="0"/>
                <a:ea typeface="宋体" panose="02010600030101010101" pitchFamily="2" charset="-122"/>
                <a:cs typeface="Times New Roman" panose="02020603050405020304" pitchFamily="18" charset="0"/>
              </a:rPr>
              <a:t>D. </a:t>
            </a:r>
            <a:r>
              <a:rPr lang="zh-CN" sz="2400" b="0">
                <a:latin typeface="Times New Roman" panose="02020603050405020304" pitchFamily="18" charset="0"/>
                <a:ea typeface="宋体" panose="02010600030101010101" pitchFamily="2" charset="-122"/>
                <a:cs typeface="Times New Roman" panose="02020603050405020304" pitchFamily="18" charset="0"/>
              </a:rPr>
              <a:t>鼓手敲击鼓面越快，鼓声在空气中传播的速度也越快</a:t>
            </a:r>
            <a:endParaRPr lang="zh-CN" altLang="en-US">
              <a:latin typeface="Times New Roman" panose="02020603050405020304" pitchFamily="18" charset="0"/>
              <a:cs typeface="Times New Roman" panose="02020603050405020304" pitchFamily="18" charset="0"/>
            </a:endParaRPr>
          </a:p>
        </p:txBody>
      </p:sp>
      <p:sp>
        <p:nvSpPr>
          <p:cNvPr id="3" name="矩形 2"/>
          <p:cNvSpPr/>
          <p:nvPr/>
        </p:nvSpPr>
        <p:spPr>
          <a:xfrm>
            <a:off x="9472954" y="5200491"/>
            <a:ext cx="1088390" cy="368300"/>
          </a:xfrm>
          <a:prstGeom prst="rect">
            <a:avLst/>
          </a:prstGeom>
        </p:spPr>
        <p:txBody>
          <a:bodyPr wrap="none">
            <a:spAutoFit/>
          </a:bodyPr>
          <a:p>
            <a:r>
              <a:rPr lang="zh-CN" altLang="zh-CN" dirty="0">
                <a:cs typeface="Times New Roman" panose="02020603050405020304" pitchFamily="18" charset="0"/>
              </a:rPr>
              <a:t>第</a:t>
            </a:r>
            <a:r>
              <a:rPr lang="en-US" altLang="zh-CN" dirty="0">
                <a:latin typeface="Times New Roman" panose="02020603050405020304" pitchFamily="18" charset="0"/>
                <a:cs typeface="Times New Roman" panose="02020603050405020304" pitchFamily="18" charset="0"/>
              </a:rPr>
              <a:t>11</a:t>
            </a:r>
            <a:r>
              <a:rPr lang="zh-CN" altLang="zh-CN" dirty="0">
                <a:cs typeface="Times New Roman" panose="02020603050405020304" pitchFamily="18" charset="0"/>
              </a:rPr>
              <a:t>题图</a:t>
            </a:r>
            <a:endParaRPr lang="zh-CN" altLang="en-US" dirty="0">
              <a:cs typeface="Times New Roman" panose="02020603050405020304" pitchFamily="18" charset="0"/>
            </a:endParaRPr>
          </a:p>
        </p:txBody>
      </p:sp>
      <p:sp>
        <p:nvSpPr>
          <p:cNvPr id="4" name="文本框 3"/>
          <p:cNvSpPr txBox="1"/>
          <p:nvPr/>
        </p:nvSpPr>
        <p:spPr>
          <a:xfrm>
            <a:off x="9306243" y="2630805"/>
            <a:ext cx="39243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D</a:t>
            </a:r>
            <a:endParaRPr lang="zh-CN" altLang="en-US"/>
          </a:p>
        </p:txBody>
      </p:sp>
      <p:grpSp>
        <p:nvGrpSpPr>
          <p:cNvPr id="7" name="组合 6"/>
          <p:cNvGrpSpPr/>
          <p:nvPr/>
        </p:nvGrpSpPr>
        <p:grpSpPr>
          <a:xfrm>
            <a:off x="886778" y="1137285"/>
            <a:ext cx="5410200" cy="737235"/>
            <a:chOff x="1426" y="1869"/>
            <a:chExt cx="8520" cy="1161"/>
          </a:xfrm>
        </p:grpSpPr>
        <p:sp>
          <p:nvSpPr>
            <p:cNvPr id="52" name="文本框 51"/>
            <p:cNvSpPr txBox="1"/>
            <p:nvPr/>
          </p:nvSpPr>
          <p:spPr>
            <a:xfrm>
              <a:off x="4605" y="1869"/>
              <a:ext cx="5341" cy="1161"/>
            </a:xfrm>
            <a:prstGeom prst="rect">
              <a:avLst/>
            </a:prstGeom>
            <a:noFill/>
          </p:spPr>
          <p:txBody>
            <a:bodyPr wrap="square" rtlCol="0">
              <a:spAutoFit/>
            </a:bodyPr>
            <a:p>
              <a:pPr>
                <a:lnSpc>
                  <a:spcPct val="150000"/>
                </a:lnSpc>
              </a:pPr>
              <a:r>
                <a:rPr lang="zh-CN" sz="2800" dirty="0">
                  <a:latin typeface="黑体" panose="02010609060101010101" pitchFamily="49" charset="-122"/>
                  <a:ea typeface="黑体" panose="02010609060101010101" pitchFamily="49" charset="-122"/>
                  <a:cs typeface="Times New Roman" panose="02020603050405020304" pitchFamily="18" charset="0"/>
                </a:rPr>
                <a:t>声学综合题</a:t>
              </a:r>
              <a:r>
                <a:rPr sz="2400" dirty="0">
                  <a:latin typeface="Times New Roman" panose="02020603050405020304" pitchFamily="18" charset="0"/>
                  <a:ea typeface="Times New Roman" panose="02020603050405020304" pitchFamily="18" charset="0"/>
                  <a:cs typeface="Times New Roman" panose="02020603050405020304" pitchFamily="18" charset="0"/>
                </a:rPr>
                <a:t>(</a:t>
              </a:r>
              <a:r>
                <a:rPr sz="2400" dirty="0">
                  <a:latin typeface="Times New Roman" panose="02020603050405020304" pitchFamily="18" charset="0"/>
                  <a:ea typeface="Times New Roman" panose="02020603050405020304" pitchFamily="18" charset="0"/>
                  <a:cs typeface="Times New Roman" panose="02020603050405020304" pitchFamily="18" charset="0"/>
                </a:rPr>
                <a:t>10年7考)</a:t>
              </a:r>
              <a:endParaRPr sz="24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nvGrpSpPr>
            <p:cNvPr id="5" name="组合 4"/>
            <p:cNvGrpSpPr/>
            <p:nvPr/>
          </p:nvGrpSpPr>
          <p:grpSpPr>
            <a:xfrm>
              <a:off x="1426" y="2003"/>
              <a:ext cx="2803" cy="922"/>
              <a:chOff x="1313" y="6636"/>
              <a:chExt cx="2803" cy="922"/>
            </a:xfrm>
          </p:grpSpPr>
          <p:pic>
            <p:nvPicPr>
              <p:cNvPr id="45" name="图片 44" descr="带序号考点标2字"/>
              <p:cNvPicPr>
                <a:picLocks noChangeAspect="1"/>
              </p:cNvPicPr>
              <p:nvPr/>
            </p:nvPicPr>
            <p:blipFill>
              <a:blip r:embed="rId2"/>
              <a:stretch>
                <a:fillRect/>
              </a:stretch>
            </p:blipFill>
            <p:spPr>
              <a:xfrm>
                <a:off x="1313" y="6636"/>
                <a:ext cx="2803" cy="922"/>
              </a:xfrm>
              <a:prstGeom prst="rect">
                <a:avLst/>
              </a:prstGeom>
            </p:spPr>
          </p:pic>
          <p:sp>
            <p:nvSpPr>
              <p:cNvPr id="46" name="文本框 45"/>
              <p:cNvSpPr txBox="1"/>
              <p:nvPr/>
            </p:nvSpPr>
            <p:spPr>
              <a:xfrm>
                <a:off x="1593" y="6677"/>
                <a:ext cx="1775" cy="822"/>
              </a:xfrm>
              <a:prstGeom prst="rect">
                <a:avLst/>
              </a:prstGeom>
              <a:noFill/>
            </p:spPr>
            <p:txBody>
              <a:bodyPr wrap="square" rtlCol="0">
                <a:spAutoFit/>
              </a:bodyPr>
              <a:p>
                <a:r>
                  <a:rPr lang="zh-CN" altLang="en-US" sz="2800" b="1" dirty="0">
                    <a:solidFill>
                      <a:schemeClr val="bg1"/>
                    </a:solidFill>
                    <a:latin typeface="Times New Roman" panose="02020603050405020304" pitchFamily="18" charset="0"/>
                    <a:ea typeface="黑体" panose="02010609060101010101" pitchFamily="49" charset="-122"/>
                    <a:cs typeface="Times New Roman" panose="02020603050405020304" pitchFamily="18" charset="0"/>
                  </a:rPr>
                  <a:t>类 型</a:t>
                </a:r>
                <a:r>
                  <a:rPr lang="zh-CN" altLang="en-US" sz="2800" b="1" dirty="0">
                    <a:solidFill>
                      <a:schemeClr val="bg1"/>
                    </a:solidFill>
                    <a:latin typeface="Times New Roman" panose="02020603050405020304" pitchFamily="18" charset="0"/>
                    <a:ea typeface="黑体" panose="02010609060101010101" pitchFamily="49" charset="-122"/>
                    <a:cs typeface="Times New Roman" panose="02020603050405020304" pitchFamily="18" charset="0"/>
                  </a:rPr>
                  <a:t> </a:t>
                </a:r>
                <a:endParaRPr lang="zh-CN" altLang="en-US" sz="2800" b="1" dirty="0">
                  <a:solidFill>
                    <a:schemeClr val="bg1"/>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47" name="文本框 46"/>
              <p:cNvSpPr txBox="1"/>
              <p:nvPr/>
            </p:nvSpPr>
            <p:spPr>
              <a:xfrm>
                <a:off x="3361" y="6708"/>
                <a:ext cx="526" cy="822"/>
              </a:xfrm>
              <a:prstGeom prst="rect">
                <a:avLst/>
              </a:prstGeom>
              <a:noFill/>
            </p:spPr>
            <p:txBody>
              <a:bodyPr wrap="square" rtlCol="0">
                <a:spAutoFit/>
              </a:bodyPr>
              <a:p>
                <a:r>
                  <a:rPr lang="en-US" altLang="zh-CN" sz="2800" b="1" dirty="0">
                    <a:latin typeface="Times New Roman" panose="02020603050405020304" pitchFamily="18" charset="0"/>
                    <a:ea typeface="黑体" panose="02010609060101010101" pitchFamily="49" charset="-122"/>
                    <a:cs typeface="Times New Roman" panose="02020603050405020304" pitchFamily="18" charset="0"/>
                  </a:rPr>
                  <a:t>3</a:t>
                </a:r>
                <a:endParaRPr lang="en-US" altLang="zh-CN" sz="2800" b="1" dirty="0">
                  <a:latin typeface="Times New Roman" panose="02020603050405020304" pitchFamily="18" charset="0"/>
                  <a:ea typeface="黑体" panose="02010609060101010101" pitchFamily="49" charset="-122"/>
                  <a:cs typeface="Times New Roman" panose="02020603050405020304" pitchFamily="18" charset="0"/>
                </a:endParaRPr>
              </a:p>
            </p:txBody>
          </p:sp>
        </p:gr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018858" y="1989455"/>
            <a:ext cx="10104755" cy="2861310"/>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12. </a:t>
            </a:r>
            <a:r>
              <a:rPr lang="en-US" sz="2400" b="0">
                <a:latin typeface="Times New Roman" panose="02020603050405020304" pitchFamily="18" charset="0"/>
                <a:cs typeface="Times New Roman" panose="02020603050405020304" pitchFamily="18" charset="0"/>
              </a:rPr>
              <a:t>(</a:t>
            </a:r>
            <a:r>
              <a:rPr lang="en-US" sz="2400" b="0">
                <a:latin typeface="Times New Roman" panose="02020603050405020304" pitchFamily="18" charset="0"/>
                <a:cs typeface="Times New Roman" panose="02020603050405020304" pitchFamily="18" charset="0"/>
              </a:rPr>
              <a:t>2018</a:t>
            </a:r>
            <a:r>
              <a:rPr lang="zh-CN" sz="2400" b="0">
                <a:latin typeface="Times New Roman" panose="02020603050405020304" pitchFamily="18" charset="0"/>
                <a:cs typeface="Times New Roman" panose="02020603050405020304" pitchFamily="18" charset="0"/>
              </a:rPr>
              <a:t>省卷</a:t>
            </a:r>
            <a:r>
              <a:rPr lang="en-US" sz="2400" b="0">
                <a:latin typeface="Times New Roman" panose="02020603050405020304" pitchFamily="18" charset="0"/>
                <a:cs typeface="Times New Roman" panose="02020603050405020304" pitchFamily="18" charset="0"/>
              </a:rPr>
              <a:t>3</a:t>
            </a:r>
            <a:r>
              <a:rPr lang="zh-CN" sz="2400" b="0">
                <a:latin typeface="Times New Roman" panose="02020603050405020304" pitchFamily="18" charset="0"/>
                <a:cs typeface="Times New Roman" panose="02020603050405020304" pitchFamily="18" charset="0"/>
              </a:rPr>
              <a:t>题</a:t>
            </a:r>
            <a:r>
              <a:rPr lang="en-US" sz="2400" b="0">
                <a:latin typeface="Times New Roman" panose="02020603050405020304" pitchFamily="18" charset="0"/>
                <a:cs typeface="Times New Roman" panose="02020603050405020304" pitchFamily="18" charset="0"/>
              </a:rPr>
              <a:t>3</a:t>
            </a:r>
            <a:r>
              <a:rPr lang="zh-CN" sz="2400" b="0">
                <a:latin typeface="Times New Roman" panose="02020603050405020304" pitchFamily="18" charset="0"/>
                <a:cs typeface="Times New Roman" panose="02020603050405020304" pitchFamily="18" charset="0"/>
              </a:rPr>
              <a:t>分</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音乐会上小提琴演奏乐曲时，下列说法正确的是</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　　</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ea typeface="宋体" panose="02010600030101010101" pitchFamily="2" charset="-122"/>
                <a:cs typeface="Times New Roman" panose="02020603050405020304" pitchFamily="18" charset="0"/>
              </a:rPr>
              <a:t>A. </a:t>
            </a:r>
            <a:r>
              <a:rPr lang="zh-CN" sz="2400" b="0">
                <a:latin typeface="Times New Roman" panose="02020603050405020304" pitchFamily="18" charset="0"/>
                <a:ea typeface="宋体" panose="02010600030101010101" pitchFamily="2" charset="-122"/>
                <a:cs typeface="Times New Roman" panose="02020603050405020304" pitchFamily="18" charset="0"/>
              </a:rPr>
              <a:t>演奏前，调节小提琴的琴弦松紧可改变声音的响度</a:t>
            </a:r>
            <a:r>
              <a:rPr lang="en-US" sz="2400" b="0">
                <a:latin typeface="Times New Roman" panose="02020603050405020304" pitchFamily="18" charset="0"/>
                <a:ea typeface="宋体" panose="02010600030101010101" pitchFamily="2" charset="-122"/>
                <a:cs typeface="Times New Roman" panose="02020603050405020304" pitchFamily="18" charset="0"/>
              </a:rPr>
              <a:t>B. </a:t>
            </a:r>
            <a:r>
              <a:rPr lang="zh-CN" sz="2400" b="0">
                <a:latin typeface="Times New Roman" panose="02020603050405020304" pitchFamily="18" charset="0"/>
                <a:ea typeface="宋体" panose="02010600030101010101" pitchFamily="2" charset="-122"/>
                <a:cs typeface="Times New Roman" panose="02020603050405020304" pitchFamily="18" charset="0"/>
              </a:rPr>
              <a:t>演奏时，用力拉小提琴的同一琴弦可提高声音的音调</a:t>
            </a:r>
            <a:r>
              <a:rPr lang="en-US" sz="2400" b="0">
                <a:latin typeface="Times New Roman" panose="02020603050405020304" pitchFamily="18" charset="0"/>
                <a:ea typeface="宋体" panose="02010600030101010101" pitchFamily="2" charset="-122"/>
                <a:cs typeface="Times New Roman" panose="02020603050405020304" pitchFamily="18" charset="0"/>
              </a:rPr>
              <a:t>C. </a:t>
            </a:r>
            <a:r>
              <a:rPr lang="zh-CN" sz="2400" b="0">
                <a:latin typeface="Times New Roman" panose="02020603050405020304" pitchFamily="18" charset="0"/>
                <a:ea typeface="宋体" panose="02010600030101010101" pitchFamily="2" charset="-122"/>
                <a:cs typeface="Times New Roman" panose="02020603050405020304" pitchFamily="18" charset="0"/>
              </a:rPr>
              <a:t>小提琴演奏的乐曲通过空气传入听众的耳朵</a:t>
            </a:r>
            <a:r>
              <a:rPr lang="en-US" sz="2400" b="0">
                <a:latin typeface="Times New Roman" panose="02020603050405020304" pitchFamily="18" charset="0"/>
                <a:ea typeface="宋体" panose="02010600030101010101" pitchFamily="2" charset="-122"/>
                <a:cs typeface="Times New Roman" panose="02020603050405020304" pitchFamily="18" charset="0"/>
              </a:rPr>
              <a:t>D. </a:t>
            </a:r>
            <a:r>
              <a:rPr lang="zh-CN" sz="2400" b="0">
                <a:latin typeface="Times New Roman" panose="02020603050405020304" pitchFamily="18" charset="0"/>
                <a:ea typeface="宋体" panose="02010600030101010101" pitchFamily="2" charset="-122"/>
                <a:cs typeface="Times New Roman" panose="02020603050405020304" pitchFamily="18" charset="0"/>
              </a:rPr>
              <a:t>小提琴的音色与二胡的音色相同</a:t>
            </a:r>
            <a:endParaRPr lang="zh-CN" altLang="en-US">
              <a:latin typeface="Times New Roman" panose="02020603050405020304" pitchFamily="18" charset="0"/>
              <a:cs typeface="Times New Roman" panose="02020603050405020304" pitchFamily="18" charset="0"/>
            </a:endParaRPr>
          </a:p>
        </p:txBody>
      </p:sp>
      <p:sp>
        <p:nvSpPr>
          <p:cNvPr id="2" name="文本框 1"/>
          <p:cNvSpPr txBox="1"/>
          <p:nvPr/>
        </p:nvSpPr>
        <p:spPr>
          <a:xfrm>
            <a:off x="10442893" y="2162175"/>
            <a:ext cx="60896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 C</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2147482604"/>
          <p:cNvPicPr>
            <a:picLocks noChangeAspect="1"/>
          </p:cNvPicPr>
          <p:nvPr/>
        </p:nvPicPr>
        <p:blipFill>
          <a:blip r:embed="rId1"/>
          <a:stretch>
            <a:fillRect/>
          </a:stretch>
        </p:blipFill>
        <p:spPr>
          <a:xfrm>
            <a:off x="7205663" y="2418080"/>
            <a:ext cx="3547745" cy="2661920"/>
          </a:xfrm>
          <a:prstGeom prst="rect">
            <a:avLst/>
          </a:prstGeom>
          <a:noFill/>
          <a:ln w="9525">
            <a:noFill/>
          </a:ln>
        </p:spPr>
      </p:pic>
      <p:sp>
        <p:nvSpPr>
          <p:cNvPr id="3" name="矩形 2"/>
          <p:cNvSpPr/>
          <p:nvPr/>
        </p:nvSpPr>
        <p:spPr>
          <a:xfrm>
            <a:off x="8430284" y="5272881"/>
            <a:ext cx="1097280" cy="368300"/>
          </a:xfrm>
          <a:prstGeom prst="rect">
            <a:avLst/>
          </a:prstGeom>
        </p:spPr>
        <p:txBody>
          <a:bodyPr wrap="none">
            <a:spAutoFit/>
          </a:bodyPr>
          <a:p>
            <a:r>
              <a:rPr lang="zh-CN" altLang="zh-CN" dirty="0">
                <a:cs typeface="Times New Roman" panose="02020603050405020304" pitchFamily="18" charset="0"/>
              </a:rPr>
              <a:t>第</a:t>
            </a:r>
            <a:r>
              <a:rPr lang="en-US" altLang="zh-CN" dirty="0">
                <a:latin typeface="Times New Roman" panose="02020603050405020304" pitchFamily="18" charset="0"/>
                <a:cs typeface="Times New Roman" panose="02020603050405020304" pitchFamily="18" charset="0"/>
              </a:rPr>
              <a:t>13</a:t>
            </a:r>
            <a:r>
              <a:rPr lang="zh-CN" altLang="zh-CN" dirty="0">
                <a:cs typeface="Times New Roman" panose="02020603050405020304" pitchFamily="18" charset="0"/>
              </a:rPr>
              <a:t>题图</a:t>
            </a:r>
            <a:endParaRPr lang="zh-CN" altLang="en-US" dirty="0">
              <a:cs typeface="Times New Roman" panose="02020603050405020304" pitchFamily="18" charset="0"/>
            </a:endParaRPr>
          </a:p>
        </p:txBody>
      </p:sp>
      <p:sp>
        <p:nvSpPr>
          <p:cNvPr id="100" name="文本框 99"/>
          <p:cNvSpPr txBox="1"/>
          <p:nvPr/>
        </p:nvSpPr>
        <p:spPr>
          <a:xfrm>
            <a:off x="1199833" y="1722120"/>
            <a:ext cx="9553575" cy="2861310"/>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13.</a:t>
            </a:r>
            <a:r>
              <a:rPr lang="en-US" sz="2400" b="0">
                <a:latin typeface="Times New Roman" panose="02020603050405020304" pitchFamily="18" charset="0"/>
                <a:cs typeface="Times New Roman" panose="02020603050405020304" pitchFamily="18" charset="0"/>
              </a:rPr>
              <a:t> (2017</a:t>
            </a:r>
            <a:r>
              <a:rPr lang="zh-CN" sz="2400" b="0">
                <a:latin typeface="Times New Roman" panose="02020603050405020304" pitchFamily="18" charset="0"/>
                <a:cs typeface="Times New Roman" panose="02020603050405020304" pitchFamily="18" charset="0"/>
              </a:rPr>
              <a:t>省卷</a:t>
            </a:r>
            <a:r>
              <a:rPr lang="en-US" sz="2400" b="0">
                <a:latin typeface="Times New Roman" panose="02020603050405020304" pitchFamily="18" charset="0"/>
                <a:cs typeface="Times New Roman" panose="02020603050405020304" pitchFamily="18" charset="0"/>
              </a:rPr>
              <a:t>1</a:t>
            </a:r>
            <a:r>
              <a:rPr lang="zh-CN" sz="2400" b="0">
                <a:latin typeface="Times New Roman" panose="02020603050405020304" pitchFamily="18" charset="0"/>
                <a:cs typeface="Times New Roman" panose="02020603050405020304" pitchFamily="18" charset="0"/>
              </a:rPr>
              <a:t>题</a:t>
            </a:r>
            <a:r>
              <a:rPr lang="en-US" sz="2400" b="0">
                <a:latin typeface="Times New Roman" panose="02020603050405020304" pitchFamily="18" charset="0"/>
                <a:cs typeface="Times New Roman" panose="02020603050405020304" pitchFamily="18" charset="0"/>
              </a:rPr>
              <a:t>3</a:t>
            </a:r>
            <a:r>
              <a:rPr lang="zh-CN" sz="2400" b="0">
                <a:latin typeface="Times New Roman" panose="02020603050405020304" pitchFamily="18" charset="0"/>
                <a:cs typeface="Times New Roman" panose="02020603050405020304" pitchFamily="18" charset="0"/>
              </a:rPr>
              <a:t>分</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如图所示，下列说法正确的是</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　　</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ea typeface="宋体" panose="02010600030101010101" pitchFamily="2" charset="-122"/>
                <a:cs typeface="Times New Roman" panose="02020603050405020304" pitchFamily="18" charset="0"/>
              </a:rPr>
              <a:t>A. </a:t>
            </a:r>
            <a:r>
              <a:rPr lang="zh-CN" sz="2400" b="0">
                <a:latin typeface="Times New Roman" panose="02020603050405020304" pitchFamily="18" charset="0"/>
                <a:ea typeface="宋体" panose="02010600030101010101" pitchFamily="2" charset="-122"/>
                <a:cs typeface="Times New Roman" panose="02020603050405020304" pitchFamily="18" charset="0"/>
              </a:rPr>
              <a:t>人的听觉频率范围是</a:t>
            </a:r>
            <a:r>
              <a:rPr lang="en-US" sz="2400" b="0">
                <a:latin typeface="Times New Roman" panose="02020603050405020304" pitchFamily="18" charset="0"/>
                <a:ea typeface="宋体" panose="02010600030101010101" pitchFamily="2" charset="-122"/>
                <a:cs typeface="Times New Roman" panose="02020603050405020304" pitchFamily="18" charset="0"/>
              </a:rPr>
              <a:t>85</a:t>
            </a:r>
            <a:r>
              <a:rPr lang="zh-CN"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ea typeface="宋体" panose="02010600030101010101" pitchFamily="2" charset="-122"/>
                <a:cs typeface="Times New Roman" panose="02020603050405020304" pitchFamily="18" charset="0"/>
              </a:rPr>
              <a:t>1 100 HzB. </a:t>
            </a:r>
            <a:r>
              <a:rPr lang="zh-CN" sz="2400" b="0">
                <a:latin typeface="Times New Roman" panose="02020603050405020304" pitchFamily="18" charset="0"/>
                <a:ea typeface="宋体" panose="02010600030101010101" pitchFamily="2" charset="-122"/>
                <a:cs typeface="Times New Roman" panose="02020603050405020304" pitchFamily="18" charset="0"/>
              </a:rPr>
              <a:t>狗的听觉频率范围是</a:t>
            </a:r>
            <a:r>
              <a:rPr lang="en-US" sz="2400" b="0">
                <a:latin typeface="Times New Roman" panose="02020603050405020304" pitchFamily="18" charset="0"/>
                <a:ea typeface="宋体" panose="02010600030101010101" pitchFamily="2" charset="-122"/>
                <a:cs typeface="Times New Roman" panose="02020603050405020304" pitchFamily="18" charset="0"/>
              </a:rPr>
              <a:t>15</a:t>
            </a:r>
            <a:r>
              <a:rPr lang="zh-CN"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ea typeface="宋体" panose="02010600030101010101" pitchFamily="2" charset="-122"/>
                <a:cs typeface="Times New Roman" panose="02020603050405020304" pitchFamily="18" charset="0"/>
              </a:rPr>
              <a:t>50 000 HzC. </a:t>
            </a:r>
            <a:r>
              <a:rPr lang="zh-CN" sz="2400" b="0">
                <a:latin typeface="Times New Roman" panose="02020603050405020304" pitchFamily="18" charset="0"/>
                <a:ea typeface="宋体" panose="02010600030101010101" pitchFamily="2" charset="-122"/>
                <a:cs typeface="Times New Roman" panose="02020603050405020304" pitchFamily="18" charset="0"/>
              </a:rPr>
              <a:t>蝙蝠能听到次声波</a:t>
            </a:r>
            <a:r>
              <a:rPr lang="en-US" sz="2400" b="0">
                <a:latin typeface="Times New Roman" panose="02020603050405020304" pitchFamily="18" charset="0"/>
                <a:ea typeface="宋体" panose="02010600030101010101" pitchFamily="2" charset="-122"/>
                <a:cs typeface="Times New Roman" panose="02020603050405020304" pitchFamily="18" charset="0"/>
              </a:rPr>
              <a:t>D. </a:t>
            </a:r>
            <a:r>
              <a:rPr lang="zh-CN" sz="2400" b="0">
                <a:latin typeface="Times New Roman" panose="02020603050405020304" pitchFamily="18" charset="0"/>
                <a:ea typeface="宋体" panose="02010600030101010101" pitchFamily="2" charset="-122"/>
                <a:cs typeface="Times New Roman" panose="02020603050405020304" pitchFamily="18" charset="0"/>
              </a:rPr>
              <a:t>大象能听到超声波</a:t>
            </a:r>
            <a:endParaRPr lang="zh-CN" altLang="en-US">
              <a:latin typeface="Times New Roman" panose="02020603050405020304" pitchFamily="18" charset="0"/>
              <a:cs typeface="Times New Roman" panose="02020603050405020304" pitchFamily="18" charset="0"/>
            </a:endParaRPr>
          </a:p>
        </p:txBody>
      </p:sp>
      <p:sp>
        <p:nvSpPr>
          <p:cNvPr id="4" name="文本框 3"/>
          <p:cNvSpPr txBox="1"/>
          <p:nvPr/>
        </p:nvSpPr>
        <p:spPr>
          <a:xfrm>
            <a:off x="8219758" y="1874520"/>
            <a:ext cx="41529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B</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067753" y="746760"/>
            <a:ext cx="10055860" cy="5631180"/>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cs typeface="Times New Roman" panose="02020603050405020304" pitchFamily="18" charset="0"/>
              </a:rPr>
              <a:t>14. (2016</a:t>
            </a:r>
            <a:r>
              <a:rPr lang="zh-CN" sz="2400" b="0">
                <a:latin typeface="Times New Roman" panose="02020603050405020304" pitchFamily="18" charset="0"/>
                <a:cs typeface="Times New Roman" panose="02020603050405020304" pitchFamily="18" charset="0"/>
              </a:rPr>
              <a:t>省卷</a:t>
            </a:r>
            <a:r>
              <a:rPr lang="en-US" sz="2400" b="0">
                <a:latin typeface="Times New Roman" panose="02020603050405020304" pitchFamily="18" charset="0"/>
                <a:cs typeface="Times New Roman" panose="02020603050405020304" pitchFamily="18" charset="0"/>
              </a:rPr>
              <a:t>4</a:t>
            </a:r>
            <a:r>
              <a:rPr lang="zh-CN" sz="2400" b="0">
                <a:latin typeface="Times New Roman" panose="02020603050405020304" pitchFamily="18" charset="0"/>
                <a:cs typeface="Times New Roman" panose="02020603050405020304" pitchFamily="18" charset="0"/>
              </a:rPr>
              <a:t>题</a:t>
            </a:r>
            <a:r>
              <a:rPr lang="en-US" sz="2400" b="0">
                <a:latin typeface="Times New Roman" panose="02020603050405020304" pitchFamily="18" charset="0"/>
                <a:cs typeface="Times New Roman" panose="02020603050405020304" pitchFamily="18" charset="0"/>
              </a:rPr>
              <a:t>3</a:t>
            </a:r>
            <a:r>
              <a:rPr lang="zh-CN" sz="2400" b="0">
                <a:latin typeface="Times New Roman" panose="02020603050405020304" pitchFamily="18" charset="0"/>
                <a:cs typeface="Times New Roman" panose="02020603050405020304" pitchFamily="18" charset="0"/>
              </a:rPr>
              <a:t>分</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关于声现象的说法正确的是</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　　</a:t>
            </a:r>
            <a:r>
              <a:rPr lang="en-US" sz="2400" b="0">
                <a:latin typeface="Times New Roman" panose="02020603050405020304" pitchFamily="18" charset="0"/>
                <a:cs typeface="Times New Roman" panose="02020603050405020304" pitchFamily="18" charset="0"/>
              </a:rPr>
              <a:t>)</a:t>
            </a:r>
            <a:r>
              <a:rPr lang="en-US" sz="2400" b="0">
                <a:latin typeface="Times New Roman" panose="02020603050405020304" pitchFamily="18" charset="0"/>
                <a:cs typeface="Times New Roman" panose="02020603050405020304" pitchFamily="18" charset="0"/>
              </a:rPr>
              <a:t>A. </a:t>
            </a:r>
            <a:r>
              <a:rPr lang="zh-CN" sz="2400" b="0">
                <a:latin typeface="Times New Roman" panose="02020603050405020304" pitchFamily="18" charset="0"/>
                <a:cs typeface="Times New Roman" panose="02020603050405020304" pitchFamily="18" charset="0"/>
              </a:rPr>
              <a:t>利用超声波排除人体内的结石是利用声波传递信息</a:t>
            </a:r>
            <a:r>
              <a:rPr lang="en-US" sz="2400" b="0">
                <a:latin typeface="Times New Roman" panose="02020603050405020304" pitchFamily="18" charset="0"/>
                <a:cs typeface="Times New Roman" panose="02020603050405020304" pitchFamily="18" charset="0"/>
              </a:rPr>
              <a:t>B. </a:t>
            </a:r>
            <a:r>
              <a:rPr lang="zh-CN" sz="2400" b="0">
                <a:latin typeface="Times New Roman" panose="02020603050405020304" pitchFamily="18" charset="0"/>
                <a:cs typeface="Times New Roman" panose="02020603050405020304" pitchFamily="18" charset="0"/>
              </a:rPr>
              <a:t>调节小提琴琴弦的松紧程度主要目的是改变音色</a:t>
            </a:r>
            <a:r>
              <a:rPr lang="en-US" sz="2400" b="0">
                <a:latin typeface="Times New Roman" panose="02020603050405020304" pitchFamily="18" charset="0"/>
                <a:cs typeface="Times New Roman" panose="02020603050405020304" pitchFamily="18" charset="0"/>
              </a:rPr>
              <a:t>C. </a:t>
            </a:r>
            <a:r>
              <a:rPr lang="zh-CN" sz="2400" b="0">
                <a:latin typeface="Times New Roman" panose="02020603050405020304" pitchFamily="18" charset="0"/>
                <a:cs typeface="Times New Roman" panose="02020603050405020304" pitchFamily="18" charset="0"/>
              </a:rPr>
              <a:t>房间的窗户安装双层玻璃是在声源处减弱噪声</a:t>
            </a:r>
            <a:r>
              <a:rPr lang="en-US" sz="2400" b="0">
                <a:latin typeface="Times New Roman" panose="02020603050405020304" pitchFamily="18" charset="0"/>
                <a:cs typeface="Times New Roman" panose="02020603050405020304" pitchFamily="18" charset="0"/>
              </a:rPr>
              <a:t>D. </a:t>
            </a:r>
            <a:r>
              <a:rPr lang="zh-CN" sz="2400" b="0">
                <a:latin typeface="Times New Roman" panose="02020603050405020304" pitchFamily="18" charset="0"/>
                <a:cs typeface="Times New Roman" panose="02020603050405020304" pitchFamily="18" charset="0"/>
              </a:rPr>
              <a:t>声音由物体的振动产生</a:t>
            </a:r>
            <a:endParaRPr lang="en-US" sz="2400" b="0">
              <a:latin typeface="Times New Roman" panose="02020603050405020304" pitchFamily="18" charset="0"/>
              <a:cs typeface="Times New Roman" panose="02020603050405020304" pitchFamily="18" charset="0"/>
            </a:endParaRPr>
          </a:p>
          <a:p>
            <a:pPr indent="0" fontAlgn="auto">
              <a:lnSpc>
                <a:spcPct val="150000"/>
              </a:lnSpc>
            </a:pPr>
            <a:r>
              <a:rPr lang="en-US" sz="2400" b="0">
                <a:latin typeface="Times New Roman" panose="02020603050405020304" pitchFamily="18" charset="0"/>
                <a:cs typeface="Times New Roman" panose="02020603050405020304" pitchFamily="18" charset="0"/>
              </a:rPr>
              <a:t>15. (2015</a:t>
            </a:r>
            <a:r>
              <a:rPr lang="zh-CN" sz="2400" b="0">
                <a:latin typeface="Times New Roman" panose="02020603050405020304" pitchFamily="18" charset="0"/>
                <a:cs typeface="Times New Roman" panose="02020603050405020304" pitchFamily="18" charset="0"/>
              </a:rPr>
              <a:t>省卷</a:t>
            </a:r>
            <a:r>
              <a:rPr lang="en-US" sz="2400" b="0">
                <a:latin typeface="Times New Roman" panose="02020603050405020304" pitchFamily="18" charset="0"/>
                <a:cs typeface="Times New Roman" panose="02020603050405020304" pitchFamily="18" charset="0"/>
              </a:rPr>
              <a:t>2</a:t>
            </a:r>
            <a:r>
              <a:rPr lang="zh-CN" sz="2400" b="0">
                <a:latin typeface="Times New Roman" panose="02020603050405020304" pitchFamily="18" charset="0"/>
                <a:cs typeface="Times New Roman" panose="02020603050405020304" pitchFamily="18" charset="0"/>
              </a:rPr>
              <a:t>题</a:t>
            </a:r>
            <a:r>
              <a:rPr lang="en-US" sz="2400" b="0">
                <a:latin typeface="Times New Roman" panose="02020603050405020304" pitchFamily="18" charset="0"/>
                <a:cs typeface="Times New Roman" panose="02020603050405020304" pitchFamily="18" charset="0"/>
              </a:rPr>
              <a:t>3</a:t>
            </a:r>
            <a:r>
              <a:rPr lang="zh-CN" sz="2400" b="0">
                <a:latin typeface="Times New Roman" panose="02020603050405020304" pitchFamily="18" charset="0"/>
                <a:cs typeface="Times New Roman" panose="02020603050405020304" pitchFamily="18" charset="0"/>
              </a:rPr>
              <a:t>分</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关于声现象的描述，下列说法正确的是</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　　</a:t>
            </a:r>
            <a:r>
              <a:rPr lang="en-US" sz="2400" b="0">
                <a:latin typeface="Times New Roman" panose="02020603050405020304" pitchFamily="18" charset="0"/>
                <a:cs typeface="Times New Roman" panose="02020603050405020304" pitchFamily="18" charset="0"/>
              </a:rPr>
              <a:t>)</a:t>
            </a:r>
            <a:r>
              <a:rPr lang="en-US" sz="2400" b="0">
                <a:latin typeface="Times New Roman" panose="02020603050405020304" pitchFamily="18" charset="0"/>
                <a:cs typeface="Times New Roman" panose="02020603050405020304" pitchFamily="18" charset="0"/>
              </a:rPr>
              <a:t>A. </a:t>
            </a:r>
            <a:r>
              <a:rPr lang="zh-CN" sz="2400" b="0">
                <a:latin typeface="Times New Roman" panose="02020603050405020304" pitchFamily="18" charset="0"/>
                <a:cs typeface="Times New Roman" panose="02020603050405020304" pitchFamily="18" charset="0"/>
              </a:rPr>
              <a:t>声音的强弱由声源振动的频率决定 </a:t>
            </a:r>
            <a:endParaRPr lang="zh-CN" sz="2400" b="0">
              <a:latin typeface="Times New Roman" panose="02020603050405020304" pitchFamily="18" charset="0"/>
              <a:cs typeface="Times New Roman" panose="02020603050405020304" pitchFamily="18" charset="0"/>
            </a:endParaRPr>
          </a:p>
          <a:p>
            <a:pPr indent="0" fontAlgn="auto">
              <a:lnSpc>
                <a:spcPct val="150000"/>
              </a:lnSpc>
            </a:pPr>
            <a:r>
              <a:rPr lang="zh-CN" sz="2400" b="0">
                <a:latin typeface="Times New Roman" panose="02020603050405020304" pitchFamily="18" charset="0"/>
                <a:cs typeface="Times New Roman" panose="02020603050405020304" pitchFamily="18" charset="0"/>
              </a:rPr>
              <a:t> </a:t>
            </a:r>
            <a:r>
              <a:rPr lang="en-US" sz="2400" b="0">
                <a:latin typeface="Times New Roman" panose="02020603050405020304" pitchFamily="18" charset="0"/>
                <a:cs typeface="Times New Roman" panose="02020603050405020304" pitchFamily="18" charset="0"/>
              </a:rPr>
              <a:t>B. </a:t>
            </a:r>
            <a:r>
              <a:rPr lang="zh-CN" sz="2400" b="0">
                <a:latin typeface="Times New Roman" panose="02020603050405020304" pitchFamily="18" charset="0"/>
                <a:cs typeface="Times New Roman" panose="02020603050405020304" pitchFamily="18" charset="0"/>
              </a:rPr>
              <a:t>声音在真空中传播速度是</a:t>
            </a:r>
            <a:r>
              <a:rPr lang="en-US" sz="2400" b="0">
                <a:latin typeface="Times New Roman" panose="02020603050405020304" pitchFamily="18" charset="0"/>
                <a:cs typeface="Times New Roman" panose="02020603050405020304" pitchFamily="18" charset="0"/>
              </a:rPr>
              <a:t>340 m/sC. </a:t>
            </a:r>
            <a:r>
              <a:rPr lang="zh-CN" sz="2400" b="0">
                <a:latin typeface="Times New Roman" panose="02020603050405020304" pitchFamily="18" charset="0"/>
                <a:cs typeface="Times New Roman" panose="02020603050405020304" pitchFamily="18" charset="0"/>
              </a:rPr>
              <a:t>人耳听觉频率范围是</a:t>
            </a:r>
            <a:r>
              <a:rPr lang="en-US" sz="2400" b="0">
                <a:latin typeface="Times New Roman" panose="02020603050405020304" pitchFamily="18" charset="0"/>
                <a:cs typeface="Times New Roman" panose="02020603050405020304" pitchFamily="18" charset="0"/>
              </a:rPr>
              <a:t>20 Hz</a:t>
            </a:r>
            <a:r>
              <a:rPr lang="zh-CN" sz="2400" b="0">
                <a:latin typeface="Times New Roman" panose="02020603050405020304" pitchFamily="18" charset="0"/>
                <a:cs typeface="Times New Roman" panose="02020603050405020304" pitchFamily="18" charset="0"/>
              </a:rPr>
              <a:t>～</a:t>
            </a:r>
            <a:r>
              <a:rPr lang="en-US" sz="2400" b="0">
                <a:latin typeface="Times New Roman" panose="02020603050405020304" pitchFamily="18" charset="0"/>
                <a:cs typeface="Times New Roman" panose="02020603050405020304" pitchFamily="18" charset="0"/>
              </a:rPr>
              <a:t>2 000 Hz </a:t>
            </a:r>
            <a:endParaRPr lang="en-US" sz="2400" b="0">
              <a:latin typeface="Times New Roman" panose="02020603050405020304" pitchFamily="18" charset="0"/>
              <a:cs typeface="Times New Roman" panose="02020603050405020304" pitchFamily="18" charset="0"/>
            </a:endParaRPr>
          </a:p>
          <a:p>
            <a:pPr indent="0" fontAlgn="auto">
              <a:lnSpc>
                <a:spcPct val="150000"/>
              </a:lnSpc>
            </a:pPr>
            <a:r>
              <a:rPr lang="en-US" sz="2400" b="0">
                <a:latin typeface="Times New Roman" panose="02020603050405020304" pitchFamily="18" charset="0"/>
                <a:cs typeface="Times New Roman" panose="02020603050405020304" pitchFamily="18" charset="0"/>
              </a:rPr>
              <a:t>D. </a:t>
            </a:r>
            <a:r>
              <a:rPr lang="zh-CN" sz="2400" b="0">
                <a:latin typeface="Times New Roman" panose="02020603050405020304" pitchFamily="18" charset="0"/>
                <a:cs typeface="Times New Roman" panose="02020603050405020304" pitchFamily="18" charset="0"/>
              </a:rPr>
              <a:t>深夜跳广场舞时将音量调小是在声源处减弱噪声</a:t>
            </a:r>
            <a:endParaRPr lang="zh-CN" altLang="en-US">
              <a:latin typeface="Times New Roman" panose="02020603050405020304" pitchFamily="18" charset="0"/>
              <a:cs typeface="Times New Roman" panose="02020603050405020304" pitchFamily="18" charset="0"/>
            </a:endParaRPr>
          </a:p>
        </p:txBody>
      </p:sp>
      <p:sp>
        <p:nvSpPr>
          <p:cNvPr id="2" name="文本框 1"/>
          <p:cNvSpPr txBox="1"/>
          <p:nvPr/>
        </p:nvSpPr>
        <p:spPr>
          <a:xfrm>
            <a:off x="7835583" y="892175"/>
            <a:ext cx="51117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D</a:t>
            </a:r>
            <a:endParaRPr lang="zh-CN" altLang="en-US"/>
          </a:p>
        </p:txBody>
      </p:sp>
      <p:sp>
        <p:nvSpPr>
          <p:cNvPr id="3" name="文本框 2"/>
          <p:cNvSpPr txBox="1"/>
          <p:nvPr/>
        </p:nvSpPr>
        <p:spPr>
          <a:xfrm>
            <a:off x="9350058" y="3632835"/>
            <a:ext cx="51117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D</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007428" y="1741170"/>
            <a:ext cx="10079990" cy="3415030"/>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cs typeface="Times New Roman" panose="02020603050405020304" pitchFamily="18" charset="0"/>
              </a:rPr>
              <a:t>16. (2014</a:t>
            </a:r>
            <a:r>
              <a:rPr lang="zh-CN" sz="2400" b="0">
                <a:latin typeface="Times New Roman" panose="02020603050405020304" pitchFamily="18" charset="0"/>
                <a:cs typeface="Times New Roman" panose="02020603050405020304" pitchFamily="18" charset="0"/>
              </a:rPr>
              <a:t>省卷</a:t>
            </a:r>
            <a:r>
              <a:rPr lang="en-US" sz="2400" b="0">
                <a:latin typeface="Times New Roman" panose="02020603050405020304" pitchFamily="18" charset="0"/>
                <a:cs typeface="Times New Roman" panose="02020603050405020304" pitchFamily="18" charset="0"/>
              </a:rPr>
              <a:t>1</a:t>
            </a:r>
            <a:r>
              <a:rPr lang="zh-CN" sz="2400" b="0">
                <a:latin typeface="Times New Roman" panose="02020603050405020304" pitchFamily="18" charset="0"/>
                <a:cs typeface="Times New Roman" panose="02020603050405020304" pitchFamily="18" charset="0"/>
              </a:rPr>
              <a:t>题</a:t>
            </a:r>
            <a:r>
              <a:rPr lang="en-US" sz="2400" b="0">
                <a:latin typeface="Times New Roman" panose="02020603050405020304" pitchFamily="18" charset="0"/>
                <a:cs typeface="Times New Roman" panose="02020603050405020304" pitchFamily="18" charset="0"/>
              </a:rPr>
              <a:t>3</a:t>
            </a:r>
            <a:r>
              <a:rPr lang="zh-CN" sz="2400" b="0">
                <a:latin typeface="Times New Roman" panose="02020603050405020304" pitchFamily="18" charset="0"/>
                <a:cs typeface="Times New Roman" panose="02020603050405020304" pitchFamily="18" charset="0"/>
              </a:rPr>
              <a:t>分</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下列关于声音的说法正确的是</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　　</a:t>
            </a:r>
            <a:r>
              <a:rPr lang="en-US" sz="2400" b="0">
                <a:latin typeface="Times New Roman" panose="02020603050405020304" pitchFamily="18" charset="0"/>
                <a:cs typeface="Times New Roman" panose="02020603050405020304" pitchFamily="18" charset="0"/>
              </a:rPr>
              <a:t>)</a:t>
            </a:r>
            <a:endParaRPr lang="en-US" sz="2400" b="0">
              <a:latin typeface="Times New Roman" panose="02020603050405020304" pitchFamily="18" charset="0"/>
              <a:cs typeface="Times New Roman" panose="02020603050405020304" pitchFamily="18" charset="0"/>
            </a:endParaRPr>
          </a:p>
          <a:p>
            <a:pPr indent="0" fontAlgn="auto">
              <a:lnSpc>
                <a:spcPct val="150000"/>
              </a:lnSpc>
            </a:pPr>
            <a:r>
              <a:rPr lang="en-US" sz="2400" b="0">
                <a:latin typeface="Times New Roman" panose="02020603050405020304" pitchFamily="18" charset="0"/>
                <a:cs typeface="Times New Roman" panose="02020603050405020304" pitchFamily="18" charset="0"/>
              </a:rPr>
              <a:t>A. </a:t>
            </a:r>
            <a:r>
              <a:rPr lang="zh-CN" sz="2400" b="0">
                <a:latin typeface="Times New Roman" panose="02020603050405020304" pitchFamily="18" charset="0"/>
                <a:cs typeface="Times New Roman" panose="02020603050405020304" pitchFamily="18" charset="0"/>
              </a:rPr>
              <a:t>声音是电磁波的一种                               </a:t>
            </a:r>
            <a:r>
              <a:rPr lang="en-US" sz="2400" b="0">
                <a:latin typeface="Times New Roman" panose="02020603050405020304" pitchFamily="18" charset="0"/>
                <a:cs typeface="Times New Roman" panose="02020603050405020304" pitchFamily="18" charset="0"/>
              </a:rPr>
              <a:t>B. </a:t>
            </a:r>
            <a:r>
              <a:rPr lang="zh-CN" sz="2400" b="0">
                <a:latin typeface="Times New Roman" panose="02020603050405020304" pitchFamily="18" charset="0"/>
                <a:cs typeface="Times New Roman" panose="02020603050405020304" pitchFamily="18" charset="0"/>
              </a:rPr>
              <a:t>声音的频率越高，响度越大</a:t>
            </a:r>
            <a:r>
              <a:rPr lang="en-US" sz="2400" b="0">
                <a:latin typeface="Times New Roman" panose="02020603050405020304" pitchFamily="18" charset="0"/>
                <a:cs typeface="Times New Roman" panose="02020603050405020304" pitchFamily="18" charset="0"/>
              </a:rPr>
              <a:t>C. </a:t>
            </a:r>
            <a:r>
              <a:rPr lang="zh-CN" sz="2400" b="0">
                <a:latin typeface="Times New Roman" panose="02020603050405020304" pitchFamily="18" charset="0"/>
                <a:cs typeface="Times New Roman" panose="02020603050405020304" pitchFamily="18" charset="0"/>
              </a:rPr>
              <a:t>声音是由物体的振动产生的                   </a:t>
            </a:r>
            <a:r>
              <a:rPr lang="en-US" sz="2400" b="0">
                <a:latin typeface="Times New Roman" panose="02020603050405020304" pitchFamily="18" charset="0"/>
                <a:cs typeface="Times New Roman" panose="02020603050405020304" pitchFamily="18" charset="0"/>
              </a:rPr>
              <a:t>D. </a:t>
            </a:r>
            <a:r>
              <a:rPr lang="zh-CN" sz="2400" b="0">
                <a:latin typeface="Times New Roman" panose="02020603050405020304" pitchFamily="18" charset="0"/>
                <a:cs typeface="Times New Roman" panose="02020603050405020304" pitchFamily="18" charset="0"/>
              </a:rPr>
              <a:t>声音的振幅越大，音调越高</a:t>
            </a:r>
            <a:r>
              <a:rPr lang="en-US" sz="2400" b="0">
                <a:latin typeface="Times New Roman" panose="02020603050405020304" pitchFamily="18" charset="0"/>
                <a:cs typeface="Times New Roman" panose="02020603050405020304" pitchFamily="18" charset="0"/>
              </a:rPr>
              <a:t>17. (2013</a:t>
            </a:r>
            <a:r>
              <a:rPr lang="zh-CN" sz="2400" b="0">
                <a:latin typeface="Times New Roman" panose="02020603050405020304" pitchFamily="18" charset="0"/>
                <a:cs typeface="Times New Roman" panose="02020603050405020304" pitchFamily="18" charset="0"/>
              </a:rPr>
              <a:t>省卷</a:t>
            </a:r>
            <a:r>
              <a:rPr lang="en-US" sz="2400" b="0">
                <a:latin typeface="Times New Roman" panose="02020603050405020304" pitchFamily="18" charset="0"/>
                <a:cs typeface="Times New Roman" panose="02020603050405020304" pitchFamily="18" charset="0"/>
              </a:rPr>
              <a:t>1</a:t>
            </a:r>
            <a:r>
              <a:rPr lang="zh-CN" sz="2400" b="0">
                <a:latin typeface="Times New Roman" panose="02020603050405020304" pitchFamily="18" charset="0"/>
                <a:cs typeface="Times New Roman" panose="02020603050405020304" pitchFamily="18" charset="0"/>
              </a:rPr>
              <a:t>题</a:t>
            </a:r>
            <a:r>
              <a:rPr lang="en-US" sz="2400" b="0">
                <a:latin typeface="Times New Roman" panose="02020603050405020304" pitchFamily="18" charset="0"/>
                <a:cs typeface="Times New Roman" panose="02020603050405020304" pitchFamily="18" charset="0"/>
              </a:rPr>
              <a:t>3</a:t>
            </a:r>
            <a:r>
              <a:rPr lang="zh-CN" sz="2400" b="0">
                <a:latin typeface="Times New Roman" panose="02020603050405020304" pitchFamily="18" charset="0"/>
                <a:cs typeface="Times New Roman" panose="02020603050405020304" pitchFamily="18" charset="0"/>
              </a:rPr>
              <a:t>分</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下列有关声现象的说法中，正确的是</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　　</a:t>
            </a:r>
            <a:r>
              <a:rPr lang="en-US" sz="2400" b="0">
                <a:latin typeface="Times New Roman" panose="02020603050405020304" pitchFamily="18" charset="0"/>
                <a:cs typeface="Times New Roman" panose="02020603050405020304" pitchFamily="18" charset="0"/>
              </a:rPr>
              <a:t>)</a:t>
            </a:r>
            <a:r>
              <a:rPr lang="en-US" sz="2400" b="0">
                <a:latin typeface="Times New Roman" panose="02020603050405020304" pitchFamily="18" charset="0"/>
                <a:cs typeface="Times New Roman" panose="02020603050405020304" pitchFamily="18" charset="0"/>
              </a:rPr>
              <a:t>A. </a:t>
            </a:r>
            <a:r>
              <a:rPr lang="zh-CN" sz="2400" b="0">
                <a:latin typeface="Times New Roman" panose="02020603050405020304" pitchFamily="18" charset="0"/>
                <a:cs typeface="Times New Roman" panose="02020603050405020304" pitchFamily="18" charset="0"/>
              </a:rPr>
              <a:t>一切正在发声的物体都在振动               </a:t>
            </a:r>
            <a:r>
              <a:rPr lang="en-US" sz="2400" b="0">
                <a:latin typeface="Times New Roman" panose="02020603050405020304" pitchFamily="18" charset="0"/>
                <a:cs typeface="Times New Roman" panose="02020603050405020304" pitchFamily="18" charset="0"/>
              </a:rPr>
              <a:t>B. </a:t>
            </a:r>
            <a:r>
              <a:rPr lang="zh-CN" sz="2400" b="0">
                <a:latin typeface="Times New Roman" panose="02020603050405020304" pitchFamily="18" charset="0"/>
                <a:cs typeface="Times New Roman" panose="02020603050405020304" pitchFamily="18" charset="0"/>
              </a:rPr>
              <a:t>人耳能听到各种频率的声音</a:t>
            </a:r>
            <a:r>
              <a:rPr lang="en-US" sz="2400" b="0">
                <a:latin typeface="Times New Roman" panose="02020603050405020304" pitchFamily="18" charset="0"/>
                <a:cs typeface="Times New Roman" panose="02020603050405020304" pitchFamily="18" charset="0"/>
              </a:rPr>
              <a:t>C. </a:t>
            </a:r>
            <a:r>
              <a:rPr lang="zh-CN" sz="2400" b="0">
                <a:latin typeface="Times New Roman" panose="02020603050405020304" pitchFamily="18" charset="0"/>
                <a:cs typeface="Times New Roman" panose="02020603050405020304" pitchFamily="18" charset="0"/>
              </a:rPr>
              <a:t>声音可以在真空中传播                           </a:t>
            </a:r>
            <a:r>
              <a:rPr lang="en-US" sz="2400" b="0">
                <a:latin typeface="Times New Roman" panose="02020603050405020304" pitchFamily="18" charset="0"/>
                <a:cs typeface="Times New Roman" panose="02020603050405020304" pitchFamily="18" charset="0"/>
              </a:rPr>
              <a:t>D. </a:t>
            </a:r>
            <a:r>
              <a:rPr lang="zh-CN" sz="2400" b="0">
                <a:latin typeface="Times New Roman" panose="02020603050405020304" pitchFamily="18" charset="0"/>
                <a:cs typeface="Times New Roman" panose="02020603050405020304" pitchFamily="18" charset="0"/>
              </a:rPr>
              <a:t>声音不能在水中传播</a:t>
            </a:r>
            <a:endParaRPr lang="zh-CN" altLang="en-US">
              <a:latin typeface="Times New Roman" panose="02020603050405020304" pitchFamily="18" charset="0"/>
              <a:cs typeface="Times New Roman" panose="02020603050405020304" pitchFamily="18" charset="0"/>
            </a:endParaRPr>
          </a:p>
        </p:txBody>
      </p:sp>
      <p:sp>
        <p:nvSpPr>
          <p:cNvPr id="2" name="文本框 1"/>
          <p:cNvSpPr txBox="1"/>
          <p:nvPr/>
        </p:nvSpPr>
        <p:spPr>
          <a:xfrm>
            <a:off x="8051483" y="1920875"/>
            <a:ext cx="48831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C</a:t>
            </a:r>
            <a:endParaRPr lang="zh-CN" altLang="en-US"/>
          </a:p>
        </p:txBody>
      </p:sp>
      <p:sp>
        <p:nvSpPr>
          <p:cNvPr id="3" name="文本框 2"/>
          <p:cNvSpPr txBox="1"/>
          <p:nvPr/>
        </p:nvSpPr>
        <p:spPr>
          <a:xfrm>
            <a:off x="8916988" y="3536950"/>
            <a:ext cx="60769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 A</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2147482602"/>
          <p:cNvPicPr>
            <a:picLocks noChangeAspect="1"/>
          </p:cNvPicPr>
          <p:nvPr/>
        </p:nvPicPr>
        <p:blipFill>
          <a:blip r:embed="rId1"/>
          <a:stretch>
            <a:fillRect/>
          </a:stretch>
        </p:blipFill>
        <p:spPr>
          <a:xfrm>
            <a:off x="5531168" y="4126865"/>
            <a:ext cx="2524760" cy="1906270"/>
          </a:xfrm>
          <a:prstGeom prst="rect">
            <a:avLst/>
          </a:prstGeom>
          <a:noFill/>
          <a:ln w="9525">
            <a:noFill/>
          </a:ln>
        </p:spPr>
      </p:pic>
      <p:sp>
        <p:nvSpPr>
          <p:cNvPr id="100" name="文本框 99"/>
          <p:cNvSpPr txBox="1"/>
          <p:nvPr/>
        </p:nvSpPr>
        <p:spPr>
          <a:xfrm>
            <a:off x="899478" y="1223645"/>
            <a:ext cx="10719435" cy="3415030"/>
          </a:xfrm>
          <a:prstGeom prst="rect">
            <a:avLst/>
          </a:prstGeom>
          <a:noFill/>
          <a:ln w="9525">
            <a:noFill/>
          </a:ln>
        </p:spPr>
        <p:txBody>
          <a:bodyPr wrap="square">
            <a:spAutoFit/>
          </a:bodyPr>
          <a:p>
            <a:pPr indent="0" algn="l" fontAlgn="auto">
              <a:lnSpc>
                <a:spcPct val="150000"/>
              </a:lnSpc>
            </a:pPr>
            <a:r>
              <a:rPr lang="en-US" altLang="zh-CN" sz="2400" b="0">
                <a:ea typeface="黑体" panose="02010609060101010101" pitchFamily="49" charset="-122"/>
              </a:rPr>
              <a:t>                                                      </a:t>
            </a:r>
            <a:r>
              <a:rPr lang="zh-CN" sz="2400" b="0">
                <a:ea typeface="黑体" panose="02010609060101010101" pitchFamily="49" charset="-122"/>
              </a:rPr>
              <a:t>潜艇的</a:t>
            </a:r>
            <a:r>
              <a:rPr lang="en-US" sz="2400" b="0">
                <a:latin typeface="Times New Roman" panose="02020603050405020304" pitchFamily="18" charset="0"/>
                <a:ea typeface="宋体" panose="02010600030101010101" pitchFamily="2" charset="-122"/>
              </a:rPr>
              <a:t>“</a:t>
            </a:r>
            <a:r>
              <a:rPr lang="zh-CN" sz="2400" b="0">
                <a:ea typeface="黑体" panose="02010609060101010101" pitchFamily="49" charset="-122"/>
              </a:rPr>
              <a:t>耳目</a:t>
            </a:r>
            <a:r>
              <a:rPr lang="en-US" sz="2400" b="0">
                <a:latin typeface="Times New Roman" panose="02020603050405020304" pitchFamily="18" charset="0"/>
                <a:ea typeface="宋体" panose="02010600030101010101" pitchFamily="2" charset="-122"/>
              </a:rPr>
              <a:t>”</a:t>
            </a:r>
            <a:r>
              <a:rPr lang="en-US" sz="2400" b="0">
                <a:latin typeface="Times New Roman" panose="02020603050405020304" pitchFamily="18" charset="0"/>
                <a:ea typeface="黑体" panose="02010609060101010101" pitchFamily="49" charset="-122"/>
              </a:rPr>
              <a:t>——</a:t>
            </a:r>
            <a:r>
              <a:rPr lang="zh-CN" sz="2400" b="0">
                <a:ea typeface="黑体" panose="02010609060101010101" pitchFamily="49" charset="-122"/>
              </a:rPr>
              <a:t>声呐</a:t>
            </a:r>
            <a:r>
              <a:rPr lang="zh-CN" sz="2400" b="0">
                <a:ea typeface="宋体" panose="02010600030101010101" pitchFamily="2" charset="-122"/>
              </a:rPr>
              <a:t>          潜艇最大的特点是它的隐蔽性，作战时需要长时间在水下潜航，这就决定它不能浮出水面使用雷达观察，而只能依靠声呐进行探测，所以声呐在潜艇上的重要性更为突出，被称为潜艇的</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耳目</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         声呐是利用水中声波对水下目标进行探测、定位和通信的电子设备，是水声学中应用广泛的一种重要装置</a:t>
            </a:r>
            <a:r>
              <a:rPr lang="en-US" sz="2400" b="0">
                <a:latin typeface="Times New Roman" panose="02020603050405020304" pitchFamily="18" charset="0"/>
                <a:ea typeface="宋体" panose="02010600030101010101" pitchFamily="2" charset="-122"/>
              </a:rPr>
              <a:t>. </a:t>
            </a:r>
            <a:endParaRPr lang="zh-CN" altLang="en-US"/>
          </a:p>
        </p:txBody>
      </p:sp>
      <p:sp>
        <p:nvSpPr>
          <p:cNvPr id="3" name="矩形 2"/>
          <p:cNvSpPr/>
          <p:nvPr/>
        </p:nvSpPr>
        <p:spPr>
          <a:xfrm>
            <a:off x="6349389" y="6066631"/>
            <a:ext cx="1097280" cy="368300"/>
          </a:xfrm>
          <a:prstGeom prst="rect">
            <a:avLst/>
          </a:prstGeom>
        </p:spPr>
        <p:txBody>
          <a:bodyPr wrap="none">
            <a:spAutoFit/>
          </a:bodyPr>
          <a:p>
            <a:r>
              <a:rPr lang="zh-CN" altLang="zh-CN" dirty="0">
                <a:cs typeface="Times New Roman" panose="02020603050405020304" pitchFamily="18" charset="0"/>
              </a:rPr>
              <a:t>第</a:t>
            </a:r>
            <a:r>
              <a:rPr lang="en-US" altLang="zh-CN" dirty="0">
                <a:latin typeface="Times New Roman" panose="02020603050405020304" pitchFamily="18" charset="0"/>
                <a:cs typeface="Times New Roman" panose="02020603050405020304" pitchFamily="18" charset="0"/>
              </a:rPr>
              <a:t>18</a:t>
            </a:r>
            <a:r>
              <a:rPr lang="zh-CN" altLang="zh-CN" dirty="0">
                <a:cs typeface="Times New Roman" panose="02020603050405020304" pitchFamily="18" charset="0"/>
              </a:rPr>
              <a:t>题图</a:t>
            </a:r>
            <a:endParaRPr lang="zh-CN" altLang="en-US" dirty="0">
              <a:cs typeface="Times New Roman" panose="02020603050405020304" pitchFamily="18" charset="0"/>
            </a:endParaRPr>
          </a:p>
        </p:txBody>
      </p:sp>
      <p:grpSp>
        <p:nvGrpSpPr>
          <p:cNvPr id="5" name="组合 4"/>
          <p:cNvGrpSpPr/>
          <p:nvPr/>
        </p:nvGrpSpPr>
        <p:grpSpPr>
          <a:xfrm>
            <a:off x="906463" y="744855"/>
            <a:ext cx="5969635" cy="737235"/>
            <a:chOff x="1426" y="1392"/>
            <a:chExt cx="9401" cy="1161"/>
          </a:xfrm>
        </p:grpSpPr>
        <p:sp>
          <p:nvSpPr>
            <p:cNvPr id="52" name="文本框 51"/>
            <p:cNvSpPr txBox="1"/>
            <p:nvPr/>
          </p:nvSpPr>
          <p:spPr>
            <a:xfrm>
              <a:off x="4526" y="1392"/>
              <a:ext cx="6301" cy="1161"/>
            </a:xfrm>
            <a:prstGeom prst="rect">
              <a:avLst/>
            </a:prstGeom>
            <a:noFill/>
          </p:spPr>
          <p:txBody>
            <a:bodyPr wrap="square" rtlCol="0">
              <a:spAutoFit/>
            </a:bodyPr>
            <a:p>
              <a:pPr>
                <a:lnSpc>
                  <a:spcPct val="150000"/>
                </a:lnSpc>
              </a:pPr>
              <a:r>
                <a:rPr lang="zh-CN" sz="2800" dirty="0">
                  <a:latin typeface="黑体" panose="02010609060101010101" pitchFamily="49" charset="-122"/>
                  <a:ea typeface="黑体" panose="02010609060101010101" pitchFamily="49" charset="-122"/>
                  <a:cs typeface="Times New Roman" panose="02020603050405020304" pitchFamily="18" charset="0"/>
                </a:rPr>
                <a:t>声学短文阅读题</a:t>
              </a:r>
              <a:r>
                <a:rPr sz="2400" dirty="0">
                  <a:latin typeface="Times New Roman" panose="02020603050405020304" pitchFamily="18" charset="0"/>
                  <a:ea typeface="Times New Roman" panose="02020603050405020304" pitchFamily="18" charset="0"/>
                  <a:cs typeface="Times New Roman" panose="02020603050405020304" pitchFamily="18" charset="0"/>
                </a:rPr>
                <a:t>(</a:t>
              </a:r>
              <a:r>
                <a:rPr sz="2400" dirty="0">
                  <a:latin typeface="Times New Roman" panose="02020603050405020304" pitchFamily="18" charset="0"/>
                  <a:ea typeface="Times New Roman" panose="02020603050405020304" pitchFamily="18" charset="0"/>
                  <a:cs typeface="Times New Roman" panose="02020603050405020304" pitchFamily="18" charset="0"/>
                </a:rPr>
                <a:t>2010.23)</a:t>
              </a:r>
              <a:endParaRPr sz="24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nvGrpSpPr>
            <p:cNvPr id="4" name="组合 3"/>
            <p:cNvGrpSpPr/>
            <p:nvPr/>
          </p:nvGrpSpPr>
          <p:grpSpPr>
            <a:xfrm>
              <a:off x="1426" y="1551"/>
              <a:ext cx="2803" cy="922"/>
              <a:chOff x="1313" y="6636"/>
              <a:chExt cx="2803" cy="922"/>
            </a:xfrm>
          </p:grpSpPr>
          <p:pic>
            <p:nvPicPr>
              <p:cNvPr id="45" name="图片 44" descr="带序号考点标2字"/>
              <p:cNvPicPr>
                <a:picLocks noChangeAspect="1"/>
              </p:cNvPicPr>
              <p:nvPr/>
            </p:nvPicPr>
            <p:blipFill>
              <a:blip r:embed="rId2"/>
              <a:stretch>
                <a:fillRect/>
              </a:stretch>
            </p:blipFill>
            <p:spPr>
              <a:xfrm>
                <a:off x="1313" y="6636"/>
                <a:ext cx="2803" cy="922"/>
              </a:xfrm>
              <a:prstGeom prst="rect">
                <a:avLst/>
              </a:prstGeom>
            </p:spPr>
          </p:pic>
          <p:sp>
            <p:nvSpPr>
              <p:cNvPr id="46" name="文本框 45"/>
              <p:cNvSpPr txBox="1"/>
              <p:nvPr/>
            </p:nvSpPr>
            <p:spPr>
              <a:xfrm>
                <a:off x="1593" y="6677"/>
                <a:ext cx="1775" cy="822"/>
              </a:xfrm>
              <a:prstGeom prst="rect">
                <a:avLst/>
              </a:prstGeom>
              <a:noFill/>
            </p:spPr>
            <p:txBody>
              <a:bodyPr wrap="square" rtlCol="0">
                <a:spAutoFit/>
              </a:bodyPr>
              <a:p>
                <a:r>
                  <a:rPr lang="zh-CN" altLang="en-US" sz="2800" b="1" dirty="0">
                    <a:solidFill>
                      <a:schemeClr val="bg1"/>
                    </a:solidFill>
                    <a:latin typeface="Times New Roman" panose="02020603050405020304" pitchFamily="18" charset="0"/>
                    <a:ea typeface="黑体" panose="02010609060101010101" pitchFamily="49" charset="-122"/>
                    <a:cs typeface="Times New Roman" panose="02020603050405020304" pitchFamily="18" charset="0"/>
                  </a:rPr>
                  <a:t>类 型</a:t>
                </a:r>
                <a:r>
                  <a:rPr lang="zh-CN" altLang="en-US" sz="2800" b="1" dirty="0">
                    <a:solidFill>
                      <a:schemeClr val="bg1"/>
                    </a:solidFill>
                    <a:latin typeface="Times New Roman" panose="02020603050405020304" pitchFamily="18" charset="0"/>
                    <a:ea typeface="黑体" panose="02010609060101010101" pitchFamily="49" charset="-122"/>
                    <a:cs typeface="Times New Roman" panose="02020603050405020304" pitchFamily="18" charset="0"/>
                  </a:rPr>
                  <a:t> </a:t>
                </a:r>
                <a:endParaRPr lang="zh-CN" altLang="en-US" sz="2800" b="1" dirty="0">
                  <a:solidFill>
                    <a:schemeClr val="bg1"/>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47" name="文本框 46"/>
              <p:cNvSpPr txBox="1"/>
              <p:nvPr/>
            </p:nvSpPr>
            <p:spPr>
              <a:xfrm>
                <a:off x="3361" y="6708"/>
                <a:ext cx="526" cy="822"/>
              </a:xfrm>
              <a:prstGeom prst="rect">
                <a:avLst/>
              </a:prstGeom>
              <a:noFill/>
            </p:spPr>
            <p:txBody>
              <a:bodyPr wrap="square" rtlCol="0">
                <a:spAutoFit/>
              </a:bodyPr>
              <a:p>
                <a:r>
                  <a:rPr lang="en-US" altLang="zh-CN" sz="2800" b="1" dirty="0">
                    <a:latin typeface="Times New Roman" panose="02020603050405020304" pitchFamily="18" charset="0"/>
                    <a:ea typeface="黑体" panose="02010609060101010101" pitchFamily="49" charset="-122"/>
                    <a:cs typeface="Times New Roman" panose="02020603050405020304" pitchFamily="18" charset="0"/>
                  </a:rPr>
                  <a:t>4</a:t>
                </a:r>
                <a:endParaRPr lang="en-US" altLang="zh-CN" sz="2800" b="1" dirty="0">
                  <a:latin typeface="Times New Roman" panose="02020603050405020304" pitchFamily="18" charset="0"/>
                  <a:ea typeface="黑体" panose="02010609060101010101" pitchFamily="49" charset="-122"/>
                  <a:cs typeface="Times New Roman" panose="02020603050405020304" pitchFamily="18" charset="0"/>
                </a:endParaRPr>
              </a:p>
            </p:txBody>
          </p:sp>
        </p:grpSp>
      </p:gr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57898" y="1070610"/>
            <a:ext cx="10202545" cy="5077460"/>
          </a:xfrm>
          <a:prstGeom prst="rect">
            <a:avLst/>
          </a:prstGeom>
          <a:noFill/>
        </p:spPr>
        <p:txBody>
          <a:bodyPr wrap="square" rtlCol="0" anchor="t">
            <a:spAutoFit/>
          </a:bodyPr>
          <a:p>
            <a:pPr indent="0" algn="l" fontAlgn="auto">
              <a:lnSpc>
                <a:spcPct val="150000"/>
              </a:lnSpc>
            </a:pPr>
            <a:r>
              <a:rPr lang="en-US" altLang="zh-CN" sz="2400">
                <a:latin typeface="Times New Roman" panose="02020603050405020304" pitchFamily="18" charset="0"/>
                <a:cs typeface="Times New Roman" panose="02020603050405020304" pitchFamily="18" charset="0"/>
                <a:sym typeface="+mn-ea"/>
              </a:rPr>
              <a:t>       </a:t>
            </a:r>
            <a:r>
              <a:rPr lang="zh-CN" sz="2400">
                <a:latin typeface="Times New Roman" panose="02020603050405020304" pitchFamily="18" charset="0"/>
                <a:cs typeface="Times New Roman" panose="02020603050405020304" pitchFamily="18" charset="0"/>
                <a:sym typeface="+mn-ea"/>
              </a:rPr>
              <a:t>声呐能够向水中发射声波，声波的频率大多在</a:t>
            </a:r>
            <a:r>
              <a:rPr lang="en-US" sz="2400">
                <a:latin typeface="Times New Roman" panose="02020603050405020304" pitchFamily="18" charset="0"/>
                <a:cs typeface="Times New Roman" panose="02020603050405020304" pitchFamily="18" charset="0"/>
                <a:sym typeface="+mn-ea"/>
              </a:rPr>
              <a:t>10 kHz</a:t>
            </a:r>
            <a:r>
              <a:rPr lang="zh-CN" sz="2400">
                <a:latin typeface="Times New Roman" panose="02020603050405020304" pitchFamily="18" charset="0"/>
                <a:cs typeface="Times New Roman" panose="02020603050405020304" pitchFamily="18" charset="0"/>
                <a:sym typeface="+mn-ea"/>
              </a:rPr>
              <a:t>～</a:t>
            </a:r>
            <a:r>
              <a:rPr lang="en-US" sz="2400">
                <a:latin typeface="Times New Roman" panose="02020603050405020304" pitchFamily="18" charset="0"/>
                <a:cs typeface="Times New Roman" panose="02020603050405020304" pitchFamily="18" charset="0"/>
                <a:sym typeface="+mn-ea"/>
              </a:rPr>
              <a:t>30 kHz</a:t>
            </a:r>
            <a:r>
              <a:rPr lang="zh-CN" sz="2400">
                <a:latin typeface="Times New Roman" panose="02020603050405020304" pitchFamily="18" charset="0"/>
                <a:cs typeface="Times New Roman" panose="02020603050405020304" pitchFamily="18" charset="0"/>
                <a:sym typeface="+mn-ea"/>
              </a:rPr>
              <a:t>之间，由于这种声波的频率较高，可以形成较强指向性．声波在水中传播时，如果遇到潜艇、水雷、鱼群等目标，就会被反射回来，反射回来的声波被声呐接收，根据声信号往返时间可以确定目标的距离．       声呐发出声波碰到的目标如果是运动的，反射回来的声波</a:t>
            </a:r>
            <a:r>
              <a:rPr lang="en-US" sz="2400">
                <a:latin typeface="Times New Roman" panose="02020603050405020304" pitchFamily="18" charset="0"/>
                <a:cs typeface="Times New Roman" panose="02020603050405020304" pitchFamily="18" charset="0"/>
                <a:sym typeface="+mn-ea"/>
              </a:rPr>
              <a:t>(</a:t>
            </a:r>
            <a:r>
              <a:rPr lang="zh-CN" sz="2400">
                <a:latin typeface="Times New Roman" panose="02020603050405020304" pitchFamily="18" charset="0"/>
                <a:cs typeface="Times New Roman" panose="02020603050405020304" pitchFamily="18" charset="0"/>
                <a:sym typeface="+mn-ea"/>
              </a:rPr>
              <a:t>下称</a:t>
            </a:r>
            <a:r>
              <a:rPr lang="en-US" sz="2400">
                <a:latin typeface="Times New Roman" panose="02020603050405020304" pitchFamily="18" charset="0"/>
                <a:cs typeface="Times New Roman" panose="02020603050405020304" pitchFamily="18" charset="0"/>
                <a:sym typeface="+mn-ea"/>
              </a:rPr>
              <a:t>“</a:t>
            </a:r>
            <a:r>
              <a:rPr lang="zh-CN" sz="2400">
                <a:latin typeface="Times New Roman" panose="02020603050405020304" pitchFamily="18" charset="0"/>
                <a:cs typeface="Times New Roman" panose="02020603050405020304" pitchFamily="18" charset="0"/>
                <a:sym typeface="+mn-ea"/>
              </a:rPr>
              <a:t>回声</a:t>
            </a:r>
            <a:r>
              <a:rPr lang="en-US" sz="2400">
                <a:latin typeface="Times New Roman" panose="02020603050405020304" pitchFamily="18" charset="0"/>
                <a:cs typeface="Times New Roman" panose="02020603050405020304" pitchFamily="18" charset="0"/>
                <a:sym typeface="+mn-ea"/>
              </a:rPr>
              <a:t>”)</a:t>
            </a:r>
            <a:r>
              <a:rPr lang="zh-CN" sz="2400">
                <a:latin typeface="Times New Roman" panose="02020603050405020304" pitchFamily="18" charset="0"/>
                <a:cs typeface="Times New Roman" panose="02020603050405020304" pitchFamily="18" charset="0"/>
                <a:sym typeface="+mn-ea"/>
              </a:rPr>
              <a:t>的音调就会有所变化，它的变化规律是：如果回声的音调变高，说明目标正向声呐靠拢；如果回声的音调变低，说明目标远离声呐．请回答以下问题：</a:t>
            </a:r>
            <a:endParaRPr lang="zh-CN" sz="2400">
              <a:latin typeface="Times New Roman" panose="02020603050405020304" pitchFamily="18" charset="0"/>
              <a:cs typeface="Times New Roman" panose="02020603050405020304" pitchFamily="18" charset="0"/>
              <a:sym typeface="+mn-ea"/>
            </a:endParaRPr>
          </a:p>
          <a:p>
            <a:pPr indent="0" fontAlgn="auto">
              <a:lnSpc>
                <a:spcPct val="150000"/>
              </a:lnSpc>
            </a:pPr>
            <a:r>
              <a:rPr lang="zh-CN" altLang="en-US" sz="2400">
                <a:latin typeface="Times New Roman" panose="02020603050405020304" pitchFamily="18" charset="0"/>
                <a:cs typeface="Times New Roman" panose="02020603050405020304" pitchFamily="18" charset="0"/>
              </a:rPr>
              <a:t>(1)人耳能够听到声呐发出的声波的频率范围是________kHz到________kHz.</a:t>
            </a:r>
            <a:endParaRPr lang="zh-CN" altLang="en-US" sz="2400">
              <a:latin typeface="Times New Roman" panose="02020603050405020304" pitchFamily="18" charset="0"/>
              <a:cs typeface="Times New Roman" panose="02020603050405020304" pitchFamily="18" charset="0"/>
            </a:endParaRPr>
          </a:p>
        </p:txBody>
      </p:sp>
      <p:sp>
        <p:nvSpPr>
          <p:cNvPr id="100" name="文本框 99"/>
          <p:cNvSpPr txBox="1"/>
          <p:nvPr/>
        </p:nvSpPr>
        <p:spPr>
          <a:xfrm>
            <a:off x="7499033" y="5530850"/>
            <a:ext cx="63246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10</a:t>
            </a:r>
            <a:endParaRPr lang="zh-CN" altLang="en-US"/>
          </a:p>
        </p:txBody>
      </p:sp>
      <p:sp>
        <p:nvSpPr>
          <p:cNvPr id="3" name="文本框 2"/>
          <p:cNvSpPr txBox="1"/>
          <p:nvPr/>
        </p:nvSpPr>
        <p:spPr>
          <a:xfrm>
            <a:off x="9591358" y="5530850"/>
            <a:ext cx="58483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20</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008063" y="1310640"/>
            <a:ext cx="10033000" cy="4523105"/>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cs typeface="Times New Roman" panose="02020603050405020304" pitchFamily="18" charset="0"/>
              </a:rPr>
              <a:t> (2)</a:t>
            </a:r>
            <a:r>
              <a:rPr lang="en-US" sz="2400" b="0">
                <a:latin typeface="宋体" panose="02010600030101010101" pitchFamily="2" charset="-122"/>
                <a:ea typeface="宋体" panose="02010600030101010101" pitchFamily="2" charset="-122"/>
                <a:cs typeface="Times New Roman" panose="02020603050405020304" pitchFamily="18" charset="0"/>
              </a:rPr>
              <a:t>①</a:t>
            </a:r>
            <a:r>
              <a:rPr lang="zh-CN" sz="2400" b="0">
                <a:latin typeface="Times New Roman" panose="02020603050405020304" pitchFamily="18" charset="0"/>
                <a:cs typeface="Times New Roman" panose="02020603050405020304" pitchFamily="18" charset="0"/>
              </a:rPr>
              <a:t>如果停在海水中的潜艇</a:t>
            </a:r>
            <a:r>
              <a:rPr lang="en-US" sz="2400" b="0" i="1">
                <a:latin typeface="Times New Roman" panose="02020603050405020304" pitchFamily="18" charset="0"/>
                <a:cs typeface="Times New Roman" panose="02020603050405020304" pitchFamily="18" charset="0"/>
              </a:rPr>
              <a:t>A</a:t>
            </a:r>
            <a:r>
              <a:rPr lang="zh-CN" sz="2400" b="0">
                <a:latin typeface="Times New Roman" panose="02020603050405020304" pitchFamily="18" charset="0"/>
                <a:cs typeface="Times New Roman" panose="02020603050405020304" pitchFamily="18" charset="0"/>
              </a:rPr>
              <a:t>发出的声波信号在</a:t>
            </a:r>
            <a:r>
              <a:rPr lang="en-US" sz="2400" b="0">
                <a:latin typeface="Times New Roman" panose="02020603050405020304" pitchFamily="18" charset="0"/>
                <a:cs typeface="Times New Roman" panose="02020603050405020304" pitchFamily="18" charset="0"/>
              </a:rPr>
              <a:t>10 s</a:t>
            </a:r>
            <a:r>
              <a:rPr lang="zh-CN" sz="2400" b="0">
                <a:latin typeface="Times New Roman" panose="02020603050405020304" pitchFamily="18" charset="0"/>
                <a:cs typeface="Times New Roman" panose="02020603050405020304" pitchFamily="18" charset="0"/>
              </a:rPr>
              <a:t>内接收到经</a:t>
            </a:r>
            <a:r>
              <a:rPr lang="en-US" sz="2400" b="0" i="1">
                <a:latin typeface="Times New Roman" panose="02020603050405020304" pitchFamily="18" charset="0"/>
                <a:cs typeface="Times New Roman" panose="02020603050405020304" pitchFamily="18" charset="0"/>
              </a:rPr>
              <a:t>B</a:t>
            </a:r>
            <a:r>
              <a:rPr lang="zh-CN" sz="2400" b="0">
                <a:latin typeface="Times New Roman" panose="02020603050405020304" pitchFamily="18" charset="0"/>
                <a:cs typeface="Times New Roman" panose="02020603050405020304" pitchFamily="18" charset="0"/>
              </a:rPr>
              <a:t>潜艇反射回来的信号，且信号频率不变，潜艇</a:t>
            </a:r>
            <a:r>
              <a:rPr lang="en-US" sz="2400" b="0" i="1">
                <a:latin typeface="Times New Roman" panose="02020603050405020304" pitchFamily="18" charset="0"/>
                <a:cs typeface="Times New Roman" panose="02020603050405020304" pitchFamily="18" charset="0"/>
              </a:rPr>
              <a:t>B</a:t>
            </a:r>
            <a:r>
              <a:rPr lang="zh-CN" sz="2400" b="0">
                <a:latin typeface="Times New Roman" panose="02020603050405020304" pitchFamily="18" charset="0"/>
                <a:cs typeface="Times New Roman" panose="02020603050405020304" pitchFamily="18" charset="0"/>
              </a:rPr>
              <a:t>与潜艇</a:t>
            </a:r>
            <a:r>
              <a:rPr lang="en-US" sz="2400" b="0" i="1">
                <a:latin typeface="Times New Roman" panose="02020603050405020304" pitchFamily="18" charset="0"/>
                <a:cs typeface="Times New Roman" panose="02020603050405020304" pitchFamily="18" charset="0"/>
              </a:rPr>
              <a:t>A</a:t>
            </a:r>
            <a:r>
              <a:rPr lang="zh-CN" sz="2400" b="0">
                <a:latin typeface="Times New Roman" panose="02020603050405020304" pitchFamily="18" charset="0"/>
                <a:cs typeface="Times New Roman" panose="02020603050405020304" pitchFamily="18" charset="0"/>
              </a:rPr>
              <a:t>的距离</a:t>
            </a:r>
            <a:r>
              <a:rPr lang="en-US" sz="2400" b="0" i="1">
                <a:latin typeface="Times New Roman" panose="02020603050405020304" pitchFamily="18" charset="0"/>
                <a:cs typeface="Times New Roman" panose="02020603050405020304" pitchFamily="18" charset="0"/>
              </a:rPr>
              <a:t>s</a:t>
            </a:r>
            <a:r>
              <a:rPr lang="en-US" sz="2400" b="0" baseline="-25000">
                <a:latin typeface="Times New Roman" panose="02020603050405020304" pitchFamily="18" charset="0"/>
                <a:cs typeface="Times New Roman" panose="02020603050405020304" pitchFamily="18" charset="0"/>
              </a:rPr>
              <a:t>1</a:t>
            </a:r>
            <a:r>
              <a:rPr lang="zh-CN" sz="2400" b="0">
                <a:latin typeface="Times New Roman" panose="02020603050405020304" pitchFamily="18" charset="0"/>
                <a:cs typeface="Times New Roman" panose="02020603050405020304" pitchFamily="18" charset="0"/>
              </a:rPr>
              <a:t>是</a:t>
            </a:r>
            <a:r>
              <a:rPr lang="en-US" sz="2400" b="0">
                <a:latin typeface="Times New Roman" panose="02020603050405020304" pitchFamily="18" charset="0"/>
                <a:cs typeface="Times New Roman" panose="02020603050405020304" pitchFamily="18" charset="0"/>
              </a:rPr>
              <a:t>________(</a:t>
            </a:r>
            <a:r>
              <a:rPr lang="zh-CN" sz="2400" b="0">
                <a:latin typeface="Times New Roman" panose="02020603050405020304" pitchFamily="18" charset="0"/>
                <a:cs typeface="Times New Roman" panose="02020603050405020304" pitchFamily="18" charset="0"/>
              </a:rPr>
              <a:t>设声波在海水中传播速度为</a:t>
            </a:r>
            <a:r>
              <a:rPr lang="en-US" sz="2400" b="0">
                <a:latin typeface="Times New Roman" panose="02020603050405020304" pitchFamily="18" charset="0"/>
                <a:cs typeface="Times New Roman" panose="02020603050405020304" pitchFamily="18" charset="0"/>
              </a:rPr>
              <a:t>1 500 m/s)</a:t>
            </a:r>
            <a:r>
              <a:rPr lang="zh-CN" sz="2400" b="0">
                <a:latin typeface="Times New Roman" panose="02020603050405020304" pitchFamily="18" charset="0"/>
                <a:cs typeface="Times New Roman" panose="02020603050405020304" pitchFamily="18" charset="0"/>
              </a:rPr>
              <a:t>．</a:t>
            </a:r>
            <a:endParaRPr lang="en-US" sz="2400" b="0">
              <a:latin typeface="Times New Roman" panose="02020603050405020304" pitchFamily="18" charset="0"/>
              <a:cs typeface="Times New Roman" panose="02020603050405020304" pitchFamily="18" charset="0"/>
            </a:endParaRPr>
          </a:p>
          <a:p>
            <a:pPr indent="0" fontAlgn="auto">
              <a:lnSpc>
                <a:spcPct val="150000"/>
              </a:lnSpc>
            </a:pPr>
            <a:r>
              <a:rPr lang="en-US" sz="2400" b="0">
                <a:latin typeface="宋体" panose="02010600030101010101" pitchFamily="2" charset="-122"/>
                <a:ea typeface="宋体" panose="02010600030101010101" pitchFamily="2" charset="-122"/>
                <a:cs typeface="Times New Roman" panose="02020603050405020304" pitchFamily="18" charset="0"/>
              </a:rPr>
              <a:t>②</a:t>
            </a:r>
            <a:r>
              <a:rPr lang="zh-CN" sz="2400" b="0">
                <a:latin typeface="Times New Roman" panose="02020603050405020304" pitchFamily="18" charset="0"/>
                <a:cs typeface="Times New Roman" panose="02020603050405020304" pitchFamily="18" charset="0"/>
              </a:rPr>
              <a:t>停在海水中的潜艇</a:t>
            </a:r>
            <a:r>
              <a:rPr lang="en-US" sz="2400" b="0" i="1">
                <a:latin typeface="Times New Roman" panose="02020603050405020304" pitchFamily="18" charset="0"/>
                <a:cs typeface="Times New Roman" panose="02020603050405020304" pitchFamily="18" charset="0"/>
              </a:rPr>
              <a:t>A</a:t>
            </a:r>
            <a:r>
              <a:rPr lang="zh-CN" sz="2400" b="0">
                <a:latin typeface="Times New Roman" panose="02020603050405020304" pitchFamily="18" charset="0"/>
                <a:cs typeface="Times New Roman" panose="02020603050405020304" pitchFamily="18" charset="0"/>
              </a:rPr>
              <a:t>继续监控潜艇</a:t>
            </a:r>
            <a:r>
              <a:rPr lang="en-US" sz="2400" b="0" i="1">
                <a:latin typeface="Times New Roman" panose="02020603050405020304" pitchFamily="18" charset="0"/>
                <a:cs typeface="Times New Roman" panose="02020603050405020304" pitchFamily="18" charset="0"/>
              </a:rPr>
              <a:t>B</a:t>
            </a:r>
            <a:r>
              <a:rPr lang="zh-CN" sz="2400" b="0">
                <a:latin typeface="Times New Roman" panose="02020603050405020304" pitchFamily="18" charset="0"/>
                <a:cs typeface="Times New Roman" panose="02020603050405020304" pitchFamily="18" charset="0"/>
              </a:rPr>
              <a:t>，突然接到潜艇</a:t>
            </a:r>
            <a:r>
              <a:rPr lang="en-US" sz="2400" b="0" i="1">
                <a:latin typeface="Times New Roman" panose="02020603050405020304" pitchFamily="18" charset="0"/>
                <a:cs typeface="Times New Roman" panose="02020603050405020304" pitchFamily="18" charset="0"/>
              </a:rPr>
              <a:t>B</a:t>
            </a:r>
            <a:r>
              <a:rPr lang="zh-CN" sz="2400" b="0">
                <a:latin typeface="Times New Roman" panose="02020603050405020304" pitchFamily="18" charset="0"/>
                <a:cs typeface="Times New Roman" panose="02020603050405020304" pitchFamily="18" charset="0"/>
              </a:rPr>
              <a:t>反射回来的声波频率是变低的，且测出潜艇</a:t>
            </a:r>
            <a:r>
              <a:rPr lang="en-US" sz="2400" b="0" i="1">
                <a:latin typeface="Times New Roman" panose="02020603050405020304" pitchFamily="18" charset="0"/>
                <a:cs typeface="Times New Roman" panose="02020603050405020304" pitchFamily="18" charset="0"/>
              </a:rPr>
              <a:t>B</a:t>
            </a:r>
            <a:r>
              <a:rPr lang="zh-CN" sz="2400" b="0">
                <a:latin typeface="Times New Roman" panose="02020603050405020304" pitchFamily="18" charset="0"/>
                <a:cs typeface="Times New Roman" panose="02020603050405020304" pitchFamily="18" charset="0"/>
              </a:rPr>
              <a:t>的速度是</a:t>
            </a:r>
            <a:r>
              <a:rPr lang="en-US" sz="2400" b="0">
                <a:latin typeface="Times New Roman" panose="02020603050405020304" pitchFamily="18" charset="0"/>
                <a:cs typeface="Times New Roman" panose="02020603050405020304" pitchFamily="18" charset="0"/>
              </a:rPr>
              <a:t>20 m/s</a:t>
            </a:r>
            <a:r>
              <a:rPr lang="zh-CN" sz="2400" b="0">
                <a:latin typeface="Times New Roman" panose="02020603050405020304" pitchFamily="18" charset="0"/>
                <a:cs typeface="Times New Roman" panose="02020603050405020304" pitchFamily="18" charset="0"/>
              </a:rPr>
              <a:t>，方向始终在潜艇</a:t>
            </a:r>
            <a:r>
              <a:rPr lang="en-US" sz="2400" b="0" i="1">
                <a:latin typeface="Times New Roman" panose="02020603050405020304" pitchFamily="18" charset="0"/>
                <a:cs typeface="Times New Roman" panose="02020603050405020304" pitchFamily="18" charset="0"/>
              </a:rPr>
              <a:t>A</a:t>
            </a:r>
            <a:r>
              <a:rPr lang="zh-CN" sz="2400" b="0">
                <a:latin typeface="Times New Roman" panose="02020603050405020304" pitchFamily="18" charset="0"/>
                <a:cs typeface="Times New Roman" panose="02020603050405020304" pitchFamily="18" charset="0"/>
              </a:rPr>
              <a:t>、</a:t>
            </a:r>
            <a:r>
              <a:rPr lang="en-US" sz="2400" b="0" i="1">
                <a:latin typeface="Times New Roman" panose="02020603050405020304" pitchFamily="18" charset="0"/>
                <a:cs typeface="Times New Roman" panose="02020603050405020304" pitchFamily="18" charset="0"/>
              </a:rPr>
              <a:t>B</a:t>
            </a:r>
            <a:r>
              <a:rPr lang="zh-CN" sz="2400" b="0">
                <a:latin typeface="Times New Roman" panose="02020603050405020304" pitchFamily="18" charset="0"/>
                <a:cs typeface="Times New Roman" panose="02020603050405020304" pitchFamily="18" charset="0"/>
              </a:rPr>
              <a:t>的连线上，经一分钟后潜艇</a:t>
            </a:r>
            <a:r>
              <a:rPr lang="en-US" sz="2400" b="0" i="1">
                <a:latin typeface="Times New Roman" panose="02020603050405020304" pitchFamily="18" charset="0"/>
                <a:cs typeface="Times New Roman" panose="02020603050405020304" pitchFamily="18" charset="0"/>
              </a:rPr>
              <a:t>B</a:t>
            </a:r>
            <a:r>
              <a:rPr lang="zh-CN" sz="2400" b="0">
                <a:latin typeface="Times New Roman" panose="02020603050405020304" pitchFamily="18" charset="0"/>
                <a:cs typeface="Times New Roman" panose="02020603050405020304" pitchFamily="18" charset="0"/>
              </a:rPr>
              <a:t>与潜艇</a:t>
            </a:r>
            <a:r>
              <a:rPr lang="en-US" sz="2400" b="0" i="1">
                <a:latin typeface="Times New Roman" panose="02020603050405020304" pitchFamily="18" charset="0"/>
                <a:cs typeface="Times New Roman" panose="02020603050405020304" pitchFamily="18" charset="0"/>
              </a:rPr>
              <a:t>A</a:t>
            </a:r>
            <a:r>
              <a:rPr lang="zh-CN" sz="2400" b="0">
                <a:latin typeface="Times New Roman" panose="02020603050405020304" pitchFamily="18" charset="0"/>
                <a:cs typeface="Times New Roman" panose="02020603050405020304" pitchFamily="18" charset="0"/>
              </a:rPr>
              <a:t>的距离</a:t>
            </a:r>
            <a:r>
              <a:rPr lang="en-US" sz="2400" b="0" i="1">
                <a:latin typeface="Times New Roman" panose="02020603050405020304" pitchFamily="18" charset="0"/>
                <a:cs typeface="Times New Roman" panose="02020603050405020304" pitchFamily="18" charset="0"/>
              </a:rPr>
              <a:t>s</a:t>
            </a:r>
            <a:r>
              <a:rPr lang="en-US" sz="2400" b="0" baseline="-25000">
                <a:latin typeface="Times New Roman" panose="02020603050405020304" pitchFamily="18" charset="0"/>
                <a:cs typeface="Times New Roman" panose="02020603050405020304" pitchFamily="18" charset="0"/>
              </a:rPr>
              <a:t>2</a:t>
            </a:r>
            <a:r>
              <a:rPr lang="zh-CN" sz="2400" b="0">
                <a:latin typeface="Times New Roman" panose="02020603050405020304" pitchFamily="18" charset="0"/>
                <a:cs typeface="Times New Roman" panose="02020603050405020304" pitchFamily="18" charset="0"/>
              </a:rPr>
              <a:t>为</a:t>
            </a:r>
            <a:r>
              <a:rPr lang="en-US" sz="2400" b="0">
                <a:latin typeface="Times New Roman" panose="02020603050405020304" pitchFamily="18" charset="0"/>
                <a:cs typeface="Times New Roman" panose="02020603050405020304" pitchFamily="18" charset="0"/>
              </a:rPr>
              <a:t>________</a:t>
            </a:r>
            <a:r>
              <a:rPr lang="zh-CN" sz="2400" b="0">
                <a:latin typeface="Times New Roman" panose="02020603050405020304" pitchFamily="18" charset="0"/>
                <a:cs typeface="Times New Roman" panose="02020603050405020304" pitchFamily="18" charset="0"/>
              </a:rPr>
              <a:t>．</a:t>
            </a:r>
            <a:r>
              <a:rPr lang="en-US" sz="2400" b="0">
                <a:latin typeface="Times New Roman" panose="02020603050405020304" pitchFamily="18" charset="0"/>
                <a:cs typeface="Times New Roman" panose="02020603050405020304" pitchFamily="18" charset="0"/>
              </a:rPr>
              <a:t>(3)</a:t>
            </a:r>
            <a:r>
              <a:rPr lang="zh-CN" sz="2400" b="0">
                <a:latin typeface="Times New Roman" panose="02020603050405020304" pitchFamily="18" charset="0"/>
                <a:cs typeface="Times New Roman" panose="02020603050405020304" pitchFamily="18" charset="0"/>
              </a:rPr>
              <a:t>在月球上能否用声呐技术来测量物体间的距离？为什么？</a:t>
            </a:r>
            <a:r>
              <a:rPr lang="en-US" sz="2400" b="0">
                <a:latin typeface="Times New Roman" panose="02020603050405020304" pitchFamily="18" charset="0"/>
                <a:cs typeface="Times New Roman" panose="02020603050405020304" pitchFamily="18" charset="0"/>
              </a:rPr>
              <a:t>__________________________________________</a:t>
            </a:r>
            <a:r>
              <a:rPr lang="zh-CN" sz="2400" b="0">
                <a:latin typeface="Times New Roman" panose="02020603050405020304" pitchFamily="18" charset="0"/>
                <a:cs typeface="Times New Roman" panose="02020603050405020304" pitchFamily="18" charset="0"/>
              </a:rPr>
              <a:t>．</a:t>
            </a:r>
            <a:endParaRPr lang="zh-CN" altLang="en-US">
              <a:latin typeface="Times New Roman" panose="02020603050405020304" pitchFamily="18" charset="0"/>
              <a:cs typeface="Times New Roman" panose="02020603050405020304" pitchFamily="18" charset="0"/>
            </a:endParaRPr>
          </a:p>
        </p:txBody>
      </p:sp>
      <p:sp>
        <p:nvSpPr>
          <p:cNvPr id="2" name="文本框 1"/>
          <p:cNvSpPr txBox="1"/>
          <p:nvPr/>
        </p:nvSpPr>
        <p:spPr>
          <a:xfrm>
            <a:off x="8749348" y="1972310"/>
            <a:ext cx="118554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7 500 m</a:t>
            </a:r>
            <a:endParaRPr lang="zh-CN" altLang="en-US"/>
          </a:p>
        </p:txBody>
      </p:sp>
      <p:sp>
        <p:nvSpPr>
          <p:cNvPr id="3" name="文本框 2"/>
          <p:cNvSpPr txBox="1"/>
          <p:nvPr/>
        </p:nvSpPr>
        <p:spPr>
          <a:xfrm>
            <a:off x="6610033" y="4184650"/>
            <a:ext cx="118554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8 700 m</a:t>
            </a:r>
            <a:endParaRPr lang="zh-CN" altLang="en-US"/>
          </a:p>
        </p:txBody>
      </p:sp>
      <p:sp>
        <p:nvSpPr>
          <p:cNvPr id="4" name="文本框 3"/>
          <p:cNvSpPr txBox="1"/>
          <p:nvPr/>
        </p:nvSpPr>
        <p:spPr>
          <a:xfrm>
            <a:off x="1218248" y="5229860"/>
            <a:ext cx="599376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不能，因为月球上是真空的，真空不能传声</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03898" y="1853565"/>
            <a:ext cx="10640060" cy="3415030"/>
          </a:xfrm>
          <a:prstGeom prst="rect">
            <a:avLst/>
          </a:prstGeom>
          <a:noFill/>
        </p:spPr>
        <p:txBody>
          <a:bodyPr wrap="square" rtlCol="0" anchor="t">
            <a:spAutoFit/>
          </a:bodyPr>
          <a:p>
            <a:pPr fontAlgn="auto">
              <a:lnSpc>
                <a:spcPct val="150000"/>
              </a:lnSpc>
            </a:pPr>
            <a:r>
              <a:rPr lang="en-US" sz="2400" dirty="0">
                <a:latin typeface="Times New Roman" panose="02020603050405020304" pitchFamily="18" charset="0"/>
                <a:cs typeface="Times New Roman" panose="02020603050405020304" pitchFamily="18" charset="0"/>
                <a:sym typeface="+mn-ea"/>
              </a:rPr>
              <a:t>2.条件：声音的传播需要________，传声的介质可以是________ 、______ 和_______ ；真空中 _______ (选填“能”或“不能”)传声.</a:t>
            </a:r>
            <a:endParaRPr lang="en-US" altLang="zh-CN" sz="2400">
              <a:latin typeface="Times New Roman" panose="02020603050405020304" pitchFamily="18" charset="0"/>
              <a:cs typeface="Times New Roman" panose="02020603050405020304" pitchFamily="18" charset="0"/>
            </a:endParaRPr>
          </a:p>
          <a:p>
            <a:pPr fontAlgn="auto">
              <a:lnSpc>
                <a:spcPct val="150000"/>
              </a:lnSpc>
            </a:pPr>
            <a:r>
              <a:rPr lang="en-US" altLang="zh-CN" sz="2400">
                <a:latin typeface="Times New Roman" panose="02020603050405020304" pitchFamily="18" charset="0"/>
                <a:cs typeface="Times New Roman" panose="02020603050405020304" pitchFamily="18" charset="0"/>
              </a:rPr>
              <a:t>3.</a:t>
            </a:r>
            <a:r>
              <a:rPr lang="zh-CN" altLang="en-US" sz="2400">
                <a:latin typeface="Times New Roman" panose="02020603050405020304" pitchFamily="18" charset="0"/>
                <a:cs typeface="Times New Roman" panose="02020603050405020304" pitchFamily="18" charset="0"/>
              </a:rPr>
              <a:t>声速的影响因素</a:t>
            </a:r>
            <a:endParaRPr lang="zh-CN" altLang="en-US" sz="2400">
              <a:latin typeface="Times New Roman" panose="02020603050405020304" pitchFamily="18" charset="0"/>
              <a:cs typeface="Times New Roman" panose="02020603050405020304" pitchFamily="18" charset="0"/>
            </a:endParaRPr>
          </a:p>
          <a:p>
            <a:pPr fontAlgn="auto">
              <a:lnSpc>
                <a:spcPct val="150000"/>
              </a:lnSpc>
            </a:pPr>
            <a:r>
              <a:rPr lang="en-US" altLang="zh-CN" sz="2400">
                <a:latin typeface="Times New Roman" panose="02020603050405020304" pitchFamily="18" charset="0"/>
                <a:cs typeface="Times New Roman" panose="02020603050405020304" pitchFamily="18" charset="0"/>
              </a:rPr>
              <a:t>(1)</a:t>
            </a:r>
            <a:r>
              <a:rPr lang="zh-CN" altLang="en-US" sz="2400">
                <a:latin typeface="Times New Roman" panose="02020603050405020304" pitchFamily="18" charset="0"/>
                <a:cs typeface="Times New Roman" panose="02020603050405020304" pitchFamily="18" charset="0"/>
              </a:rPr>
              <a:t>温度：</a:t>
            </a:r>
            <a:r>
              <a:rPr lang="en-US" altLang="zh-CN" sz="2400">
                <a:latin typeface="Times New Roman" panose="02020603050405020304" pitchFamily="18" charset="0"/>
                <a:cs typeface="Times New Roman" panose="02020603050405020304" pitchFamily="18" charset="0"/>
              </a:rPr>
              <a:t>15</a:t>
            </a:r>
            <a:r>
              <a:rPr lang="zh-CN" altLang="en-US" sz="2400">
                <a:latin typeface="Times New Roman" panose="02020603050405020304" pitchFamily="18" charset="0"/>
                <a:cs typeface="Times New Roman" panose="02020603050405020304" pitchFamily="18" charset="0"/>
              </a:rPr>
              <a:t>℃</a:t>
            </a:r>
            <a:r>
              <a:rPr lang="zh-CN" altLang="en-US" sz="2400">
                <a:latin typeface="黑体" panose="02010609060101010101" pitchFamily="49" charset="-122"/>
                <a:ea typeface="黑体" panose="02010609060101010101" pitchFamily="49" charset="-122"/>
                <a:cs typeface="Times New Roman" panose="02020603050405020304" pitchFamily="18" charset="0"/>
              </a:rPr>
              <a:t>时空气中的声速是</a:t>
            </a:r>
            <a:r>
              <a:rPr lang="en-US" altLang="zh-CN" sz="2400">
                <a:latin typeface="Times New Roman" panose="02020603050405020304" pitchFamily="18" charset="0"/>
                <a:cs typeface="Times New Roman" panose="02020603050405020304" pitchFamily="18" charset="0"/>
              </a:rPr>
              <a:t>________m</a:t>
            </a:r>
            <a:r>
              <a:rPr lang="zh-CN" altLang="en-US" sz="2400">
                <a:latin typeface="Times New Roman" panose="02020603050405020304" pitchFamily="18" charset="0"/>
                <a:cs typeface="Times New Roman" panose="02020603050405020304" pitchFamily="18" charset="0"/>
              </a:rPr>
              <a:t>／</a:t>
            </a:r>
            <a:r>
              <a:rPr lang="en-US" altLang="zh-CN" sz="2400">
                <a:latin typeface="Times New Roman" panose="02020603050405020304" pitchFamily="18" charset="0"/>
                <a:cs typeface="Times New Roman" panose="02020603050405020304" pitchFamily="18" charset="0"/>
              </a:rPr>
              <a:t>s</a:t>
            </a:r>
            <a:r>
              <a:rPr lang="zh-CN" altLang="en-US" sz="2400">
                <a:latin typeface="Times New Roman" panose="02020603050405020304" pitchFamily="18" charset="0"/>
                <a:cs typeface="Times New Roman" panose="02020603050405020304" pitchFamily="18" charset="0"/>
              </a:rPr>
              <a:t>．</a:t>
            </a:r>
            <a:endParaRPr lang="zh-CN" altLang="en-US" sz="2400">
              <a:latin typeface="Times New Roman" panose="02020603050405020304" pitchFamily="18" charset="0"/>
              <a:cs typeface="Times New Roman" panose="02020603050405020304" pitchFamily="18" charset="0"/>
            </a:endParaRPr>
          </a:p>
          <a:p>
            <a:pPr fontAlgn="auto">
              <a:lnSpc>
                <a:spcPct val="150000"/>
              </a:lnSpc>
            </a:pPr>
            <a:r>
              <a:rPr lang="en-US" altLang="zh-CN" sz="2400">
                <a:latin typeface="Times New Roman" panose="02020603050405020304" pitchFamily="18" charset="0"/>
                <a:cs typeface="Times New Roman" panose="02020603050405020304" pitchFamily="18" charset="0"/>
              </a:rPr>
              <a:t>(2)</a:t>
            </a:r>
            <a:r>
              <a:rPr lang="zh-CN" altLang="en-US" sz="2400">
                <a:latin typeface="Times New Roman" panose="02020603050405020304" pitchFamily="18" charset="0"/>
                <a:cs typeface="Times New Roman" panose="02020603050405020304" pitchFamily="18" charset="0"/>
              </a:rPr>
              <a:t>种类：不同介质传播声音的快慢不同．一般来说，声音在</a:t>
            </a:r>
            <a:r>
              <a:rPr lang="en-US" altLang="zh-CN" sz="2400">
                <a:latin typeface="Times New Roman" panose="02020603050405020304" pitchFamily="18" charset="0"/>
                <a:cs typeface="Times New Roman" panose="02020603050405020304" pitchFamily="18" charset="0"/>
              </a:rPr>
              <a:t>_____</a:t>
            </a:r>
            <a:r>
              <a:rPr lang="zh-CN" altLang="en-US" sz="2400">
                <a:latin typeface="Times New Roman" panose="02020603050405020304" pitchFamily="18" charset="0"/>
                <a:cs typeface="Times New Roman" panose="02020603050405020304" pitchFamily="18" charset="0"/>
              </a:rPr>
              <a:t>中传播最快，在</a:t>
            </a:r>
            <a:r>
              <a:rPr lang="en-US" altLang="zh-CN" sz="2400">
                <a:latin typeface="Times New Roman" panose="02020603050405020304" pitchFamily="18" charset="0"/>
                <a:cs typeface="Times New Roman" panose="02020603050405020304" pitchFamily="18" charset="0"/>
              </a:rPr>
              <a:t>______</a:t>
            </a:r>
            <a:r>
              <a:rPr lang="zh-CN" altLang="en-US" sz="2400">
                <a:latin typeface="Times New Roman" panose="02020603050405020304" pitchFamily="18" charset="0"/>
                <a:cs typeface="Times New Roman" panose="02020603050405020304" pitchFamily="18" charset="0"/>
              </a:rPr>
              <a:t>中传播较快，在</a:t>
            </a:r>
            <a:r>
              <a:rPr lang="en-US" altLang="zh-CN" sz="2400">
                <a:latin typeface="Times New Roman" panose="02020603050405020304" pitchFamily="18" charset="0"/>
                <a:cs typeface="Times New Roman" panose="02020603050405020304" pitchFamily="18" charset="0"/>
              </a:rPr>
              <a:t>______</a:t>
            </a:r>
            <a:r>
              <a:rPr lang="zh-CN" altLang="en-US" sz="2400">
                <a:latin typeface="Times New Roman" panose="02020603050405020304" pitchFamily="18" charset="0"/>
                <a:cs typeface="Times New Roman" panose="02020603050405020304" pitchFamily="18" charset="0"/>
              </a:rPr>
              <a:t>中传播最慢  ．</a:t>
            </a:r>
            <a:endParaRPr lang="en-US" altLang="zh-CN" sz="2400">
              <a:latin typeface="Times New Roman" panose="02020603050405020304" pitchFamily="18" charset="0"/>
              <a:cs typeface="Times New Roman" panose="02020603050405020304" pitchFamily="18" charset="0"/>
            </a:endParaRPr>
          </a:p>
        </p:txBody>
      </p:sp>
      <p:sp>
        <p:nvSpPr>
          <p:cNvPr id="100" name="文本框 99"/>
          <p:cNvSpPr txBox="1"/>
          <p:nvPr/>
        </p:nvSpPr>
        <p:spPr>
          <a:xfrm>
            <a:off x="4301173" y="1995805"/>
            <a:ext cx="800735"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介质</a:t>
            </a:r>
            <a:endParaRPr lang="zh-CN" altLang="en-US"/>
          </a:p>
        </p:txBody>
      </p:sp>
      <p:sp>
        <p:nvSpPr>
          <p:cNvPr id="3" name="文本框 2"/>
          <p:cNvSpPr txBox="1"/>
          <p:nvPr/>
        </p:nvSpPr>
        <p:spPr>
          <a:xfrm>
            <a:off x="8149908" y="1995805"/>
            <a:ext cx="848360"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气体</a:t>
            </a:r>
            <a:endParaRPr lang="zh-CN" altLang="en-US"/>
          </a:p>
        </p:txBody>
      </p:sp>
      <p:sp>
        <p:nvSpPr>
          <p:cNvPr id="4" name="文本框 3"/>
          <p:cNvSpPr txBox="1"/>
          <p:nvPr/>
        </p:nvSpPr>
        <p:spPr>
          <a:xfrm>
            <a:off x="9736773" y="1995805"/>
            <a:ext cx="873125"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固体</a:t>
            </a:r>
            <a:endParaRPr lang="zh-CN" altLang="en-US"/>
          </a:p>
        </p:txBody>
      </p:sp>
      <p:sp>
        <p:nvSpPr>
          <p:cNvPr id="5" name="文本框 4"/>
          <p:cNvSpPr txBox="1"/>
          <p:nvPr/>
        </p:nvSpPr>
        <p:spPr>
          <a:xfrm>
            <a:off x="889318" y="2527935"/>
            <a:ext cx="824230"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液体</a:t>
            </a:r>
            <a:endParaRPr lang="zh-CN" altLang="en-US"/>
          </a:p>
        </p:txBody>
      </p:sp>
      <p:sp>
        <p:nvSpPr>
          <p:cNvPr id="6" name="文本框 5"/>
          <p:cNvSpPr txBox="1"/>
          <p:nvPr/>
        </p:nvSpPr>
        <p:spPr>
          <a:xfrm>
            <a:off x="3318193" y="2527935"/>
            <a:ext cx="94424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不能</a:t>
            </a:r>
            <a:endParaRPr lang="zh-CN" altLang="en-US"/>
          </a:p>
        </p:txBody>
      </p:sp>
      <p:sp>
        <p:nvSpPr>
          <p:cNvPr id="7" name="文本框 6"/>
          <p:cNvSpPr txBox="1"/>
          <p:nvPr/>
        </p:nvSpPr>
        <p:spPr>
          <a:xfrm>
            <a:off x="5331778" y="3620770"/>
            <a:ext cx="70421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340</a:t>
            </a:r>
            <a:endParaRPr lang="zh-CN" altLang="en-US"/>
          </a:p>
        </p:txBody>
      </p:sp>
      <p:sp>
        <p:nvSpPr>
          <p:cNvPr id="8" name="文本框 7"/>
          <p:cNvSpPr txBox="1"/>
          <p:nvPr/>
        </p:nvSpPr>
        <p:spPr>
          <a:xfrm>
            <a:off x="8779828" y="4204335"/>
            <a:ext cx="848360"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固体</a:t>
            </a:r>
            <a:endParaRPr lang="zh-CN" altLang="en-US"/>
          </a:p>
        </p:txBody>
      </p:sp>
      <p:sp>
        <p:nvSpPr>
          <p:cNvPr id="9" name="文本框 8"/>
          <p:cNvSpPr txBox="1"/>
          <p:nvPr/>
        </p:nvSpPr>
        <p:spPr>
          <a:xfrm>
            <a:off x="1138238" y="4736465"/>
            <a:ext cx="824230"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液体</a:t>
            </a:r>
            <a:endParaRPr lang="zh-CN" altLang="en-US"/>
          </a:p>
        </p:txBody>
      </p:sp>
      <p:sp>
        <p:nvSpPr>
          <p:cNvPr id="10" name="文本框 9"/>
          <p:cNvSpPr txBox="1"/>
          <p:nvPr/>
        </p:nvSpPr>
        <p:spPr>
          <a:xfrm>
            <a:off x="4204018" y="4736465"/>
            <a:ext cx="848360"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气体</a:t>
            </a:r>
            <a:endParaRPr lang="zh-CN" altLang="en-US"/>
          </a:p>
        </p:txBody>
      </p:sp>
      <p:sp>
        <p:nvSpPr>
          <p:cNvPr id="11" name="流程图: 终止 10">
            <a:hlinkClick r:id="rId1" action="ppaction://hlinksldjump"/>
          </p:cNvPr>
          <p:cNvSpPr/>
          <p:nvPr/>
        </p:nvSpPr>
        <p:spPr>
          <a:xfrm>
            <a:off x="9239568" y="5624195"/>
            <a:ext cx="2034540" cy="477520"/>
          </a:xfrm>
          <a:prstGeom prst="flowChartTerminator">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500" fill="hold"/>
                                        <p:tgtEl>
                                          <p:spTgt spid="8"/>
                                        </p:tgtEl>
                                        <p:attrNameLst>
                                          <p:attrName>ppt_x</p:attrName>
                                        </p:attrNameLst>
                                      </p:cBhvr>
                                      <p:tavLst>
                                        <p:tav tm="0">
                                          <p:val>
                                            <p:strVal val="#ppt_x"/>
                                          </p:val>
                                        </p:tav>
                                        <p:tav tm="100000">
                                          <p:val>
                                            <p:strVal val="#ppt_x"/>
                                          </p:val>
                                        </p:tav>
                                      </p:tavLst>
                                    </p:anim>
                                    <p:anim calcmode="lin" valueType="num">
                                      <p:cBhvr additive="base">
                                        <p:cTn id="4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additive="base">
                                        <p:cTn id="49" dur="500" fill="hold"/>
                                        <p:tgtEl>
                                          <p:spTgt spid="9"/>
                                        </p:tgtEl>
                                        <p:attrNameLst>
                                          <p:attrName>ppt_x</p:attrName>
                                        </p:attrNameLst>
                                      </p:cBhvr>
                                      <p:tavLst>
                                        <p:tav tm="0">
                                          <p:val>
                                            <p:strVal val="#ppt_x"/>
                                          </p:val>
                                        </p:tav>
                                        <p:tav tm="100000">
                                          <p:val>
                                            <p:strVal val="#ppt_x"/>
                                          </p:val>
                                        </p:tav>
                                      </p:tavLst>
                                    </p:anim>
                                    <p:anim calcmode="lin" valueType="num">
                                      <p:cBhvr additive="base">
                                        <p:cTn id="5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0"/>
                                        </p:tgtEl>
                                        <p:attrNameLst>
                                          <p:attrName>style.visibility</p:attrName>
                                        </p:attrNameLst>
                                      </p:cBhvr>
                                      <p:to>
                                        <p:strVal val="visible"/>
                                      </p:to>
                                    </p:set>
                                    <p:anim calcmode="lin" valueType="num">
                                      <p:cBhvr additive="base">
                                        <p:cTn id="55" dur="500" fill="hold"/>
                                        <p:tgtEl>
                                          <p:spTgt spid="10"/>
                                        </p:tgtEl>
                                        <p:attrNameLst>
                                          <p:attrName>ppt_x</p:attrName>
                                        </p:attrNameLst>
                                      </p:cBhvr>
                                      <p:tavLst>
                                        <p:tav tm="0">
                                          <p:val>
                                            <p:strVal val="#ppt_x"/>
                                          </p:val>
                                        </p:tav>
                                        <p:tav tm="100000">
                                          <p:val>
                                            <p:strVal val="#ppt_x"/>
                                          </p:val>
                                        </p:tav>
                                      </p:tavLst>
                                    </p:anim>
                                    <p:anim calcmode="lin" valueType="num">
                                      <p:cBhvr additive="base">
                                        <p:cTn id="5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3" grpId="0"/>
      <p:bldP spid="4" grpId="0"/>
      <p:bldP spid="5" grpId="0"/>
      <p:bldP spid="6" grpId="0"/>
      <p:bldP spid="7" grpId="0"/>
      <p:bldP spid="8" grpId="0"/>
      <p:bldP spid="9" grpId="0"/>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95643" y="738505"/>
            <a:ext cx="11069320" cy="5631180"/>
          </a:xfrm>
          <a:prstGeom prst="rect">
            <a:avLst/>
          </a:prstGeom>
          <a:noFill/>
        </p:spPr>
        <p:txBody>
          <a:bodyPr wrap="square" rtlCol="0" anchor="t">
            <a:spAutoFit/>
          </a:bodyPr>
          <a:p>
            <a:pPr fontAlgn="auto">
              <a:lnSpc>
                <a:spcPct val="150000"/>
              </a:lnSpc>
            </a:pPr>
            <a:r>
              <a:rPr lang="en-US" altLang="zh-CN" sz="2400">
                <a:latin typeface="Times New Roman" panose="02020603050405020304" pitchFamily="18" charset="0"/>
                <a:cs typeface="Times New Roman" panose="02020603050405020304" pitchFamily="18" charset="0"/>
                <a:sym typeface="+mn-ea"/>
              </a:rPr>
              <a:t>4.回声</a:t>
            </a:r>
            <a:endParaRPr lang="en-US" altLang="zh-CN" sz="2400">
              <a:latin typeface="Times New Roman" panose="02020603050405020304" pitchFamily="18" charset="0"/>
              <a:cs typeface="Times New Roman" panose="02020603050405020304" pitchFamily="18" charset="0"/>
            </a:endParaRPr>
          </a:p>
          <a:p>
            <a:pPr fontAlgn="auto">
              <a:lnSpc>
                <a:spcPct val="150000"/>
              </a:lnSpc>
            </a:pPr>
            <a:r>
              <a:rPr lang="en-US" altLang="zh-CN" sz="2400">
                <a:latin typeface="Times New Roman" panose="02020603050405020304" pitchFamily="18" charset="0"/>
                <a:cs typeface="Times New Roman" panose="02020603050405020304" pitchFamily="18" charset="0"/>
                <a:sym typeface="+mn-ea"/>
              </a:rPr>
              <a:t>(1)产生：声音在传播过程中，如果遇到障碍物，就会被______ 回来． </a:t>
            </a:r>
            <a:endParaRPr lang="en-US" altLang="zh-CN" sz="2400">
              <a:latin typeface="Times New Roman" panose="02020603050405020304" pitchFamily="18" charset="0"/>
              <a:cs typeface="Times New Roman" panose="02020603050405020304" pitchFamily="18" charset="0"/>
              <a:sym typeface="+mn-ea"/>
            </a:endParaRPr>
          </a:p>
          <a:p>
            <a:pPr fontAlgn="auto">
              <a:lnSpc>
                <a:spcPct val="150000"/>
              </a:lnSpc>
            </a:pPr>
            <a:r>
              <a:rPr lang="en-US" altLang="zh-CN" sz="2400">
                <a:latin typeface="Times New Roman" panose="02020603050405020304" pitchFamily="18" charset="0"/>
                <a:cs typeface="Times New Roman" panose="02020603050405020304" pitchFamily="18" charset="0"/>
                <a:sym typeface="+mn-ea"/>
              </a:rPr>
              <a:t>(2)区分回声和原声的条件：回声比原声到达人耳晚 0.1s以上，人耳就能把它们区分开，否则回声 会与原声混在一起，加强原声．</a:t>
            </a:r>
            <a:endParaRPr lang="en-US" altLang="zh-CN" sz="2400">
              <a:latin typeface="Times New Roman" panose="02020603050405020304" pitchFamily="18" charset="0"/>
              <a:cs typeface="Times New Roman" panose="02020603050405020304" pitchFamily="18" charset="0"/>
              <a:sym typeface="+mn-ea"/>
            </a:endParaRPr>
          </a:p>
          <a:p>
            <a:pPr fontAlgn="auto">
              <a:lnSpc>
                <a:spcPct val="150000"/>
              </a:lnSpc>
            </a:pPr>
            <a:r>
              <a:rPr lang="en-US" altLang="zh-CN" sz="2400">
                <a:latin typeface="Times New Roman" panose="02020603050405020304" pitchFamily="18" charset="0"/>
                <a:cs typeface="Times New Roman" panose="02020603050405020304" pitchFamily="18" charset="0"/>
                <a:sym typeface="+mn-ea"/>
              </a:rPr>
              <a:t>(3)利用：回声测距、测海深(           ，</a:t>
            </a:r>
            <a:r>
              <a:rPr lang="en-US" altLang="zh-CN" sz="2400" i="1">
                <a:latin typeface="Times New Roman" panose="02020603050405020304" pitchFamily="18" charset="0"/>
                <a:cs typeface="Times New Roman" panose="02020603050405020304" pitchFamily="18" charset="0"/>
                <a:sym typeface="+mn-ea"/>
              </a:rPr>
              <a:t>t</a:t>
            </a:r>
            <a:r>
              <a:rPr lang="en-US" altLang="zh-CN" sz="2400">
                <a:latin typeface="Times New Roman" panose="02020603050405020304" pitchFamily="18" charset="0"/>
                <a:cs typeface="Times New Roman" panose="02020603050405020304" pitchFamily="18" charset="0"/>
                <a:sym typeface="+mn-ea"/>
              </a:rPr>
              <a:t>为发出声波信号到收到反射信号的时间 )．</a:t>
            </a:r>
            <a:endParaRPr lang="en-US" altLang="zh-CN" sz="2400">
              <a:latin typeface="Times New Roman" panose="02020603050405020304" pitchFamily="18" charset="0"/>
              <a:ea typeface="黑体" panose="02010609060101010101" pitchFamily="49" charset="-122"/>
              <a:cs typeface="Times New Roman" panose="02020603050405020304" pitchFamily="18" charset="0"/>
              <a:sym typeface="+mn-ea"/>
            </a:endParaRPr>
          </a:p>
          <a:p>
            <a:pPr fontAlgn="auto">
              <a:lnSpc>
                <a:spcPct val="150000"/>
              </a:lnSpc>
            </a:pPr>
            <a:r>
              <a:rPr lang="en-US" altLang="zh-CN" sz="2400">
                <a:latin typeface="Times New Roman" panose="02020603050405020304" pitchFamily="18" charset="0"/>
                <a:cs typeface="Times New Roman" panose="02020603050405020304" pitchFamily="18" charset="0"/>
              </a:rPr>
              <a:t>5.正常人耳听到声音的条件：</a:t>
            </a:r>
            <a:endParaRPr lang="en-US" altLang="zh-CN" sz="2400">
              <a:latin typeface="Times New Roman" panose="02020603050405020304" pitchFamily="18" charset="0"/>
              <a:cs typeface="Times New Roman" panose="02020603050405020304" pitchFamily="18" charset="0"/>
            </a:endParaRPr>
          </a:p>
          <a:p>
            <a:pPr fontAlgn="auto">
              <a:lnSpc>
                <a:spcPct val="150000"/>
              </a:lnSpc>
            </a:pPr>
            <a:r>
              <a:rPr lang="en-US" altLang="zh-CN" sz="2400">
                <a:latin typeface="Times New Roman" panose="02020603050405020304" pitchFamily="18" charset="0"/>
                <a:cs typeface="Times New Roman" panose="02020603050405020304" pitchFamily="18" charset="0"/>
              </a:rPr>
              <a:t>(1)发声体振动(产生声音)；</a:t>
            </a:r>
            <a:endParaRPr lang="en-US" altLang="zh-CN" sz="2400">
              <a:latin typeface="Times New Roman" panose="02020603050405020304" pitchFamily="18" charset="0"/>
              <a:cs typeface="Times New Roman" panose="02020603050405020304" pitchFamily="18" charset="0"/>
            </a:endParaRPr>
          </a:p>
          <a:p>
            <a:pPr fontAlgn="auto">
              <a:lnSpc>
                <a:spcPct val="150000"/>
              </a:lnSpc>
            </a:pPr>
            <a:r>
              <a:rPr lang="en-US" altLang="zh-CN" sz="2400">
                <a:latin typeface="Times New Roman" panose="02020603050405020304" pitchFamily="18" charset="0"/>
                <a:cs typeface="Times New Roman" panose="02020603050405020304" pitchFamily="18" charset="0"/>
              </a:rPr>
              <a:t>(2)频率范围合适(约在______ Hz ～_______ Hz 之间)；</a:t>
            </a:r>
            <a:endParaRPr lang="en-US" altLang="zh-CN" sz="2400">
              <a:latin typeface="Times New Roman" panose="02020603050405020304" pitchFamily="18" charset="0"/>
              <a:cs typeface="Times New Roman" panose="02020603050405020304" pitchFamily="18" charset="0"/>
            </a:endParaRPr>
          </a:p>
          <a:p>
            <a:pPr fontAlgn="auto">
              <a:lnSpc>
                <a:spcPct val="150000"/>
              </a:lnSpc>
            </a:pPr>
            <a:r>
              <a:rPr lang="en-US" altLang="zh-CN" sz="2400">
                <a:latin typeface="Times New Roman" panose="02020603050405020304" pitchFamily="18" charset="0"/>
                <a:cs typeface="Times New Roman" panose="02020603050405020304" pitchFamily="18" charset="0"/>
              </a:rPr>
              <a:t>(3)响度足够大(引起人耳鼓膜振动)；</a:t>
            </a:r>
            <a:endParaRPr lang="en-US" altLang="zh-CN" sz="2400">
              <a:latin typeface="Times New Roman" panose="02020603050405020304" pitchFamily="18" charset="0"/>
              <a:cs typeface="Times New Roman" panose="02020603050405020304" pitchFamily="18" charset="0"/>
            </a:endParaRPr>
          </a:p>
          <a:p>
            <a:pPr fontAlgn="auto">
              <a:lnSpc>
                <a:spcPct val="150000"/>
              </a:lnSpc>
            </a:pPr>
            <a:r>
              <a:rPr lang="en-US" altLang="zh-CN" sz="2400">
                <a:latin typeface="Times New Roman" panose="02020603050405020304" pitchFamily="18" charset="0"/>
                <a:cs typeface="Times New Roman" panose="02020603050405020304" pitchFamily="18" charset="0"/>
              </a:rPr>
              <a:t>(4)有介质(能够传声)</a:t>
            </a:r>
            <a:endParaRPr lang="en-US" altLang="zh-CN" sz="2400">
              <a:latin typeface="Times New Roman" panose="02020603050405020304" pitchFamily="18" charset="0"/>
              <a:cs typeface="Times New Roman" panose="02020603050405020304" pitchFamily="18" charset="0"/>
            </a:endParaRPr>
          </a:p>
        </p:txBody>
      </p:sp>
      <p:graphicFrame>
        <p:nvGraphicFramePr>
          <p:cNvPr id="4" name="对象 3"/>
          <p:cNvGraphicFramePr/>
          <p:nvPr/>
        </p:nvGraphicFramePr>
        <p:xfrm>
          <a:off x="4633913" y="3009265"/>
          <a:ext cx="850265" cy="601980"/>
        </p:xfrm>
        <a:graphic>
          <a:graphicData uri="http://schemas.openxmlformats.org/presentationml/2006/ole">
            <mc:AlternateContent xmlns:mc="http://schemas.openxmlformats.org/markup-compatibility/2006">
              <mc:Choice xmlns:v="urn:schemas-microsoft-com:vml" Requires="v">
                <p:oleObj spid="_x0000_s5" name="" r:id="rId1" imgW="508000" imgH="393700" progId="Equation.KSEE3">
                  <p:embed/>
                </p:oleObj>
              </mc:Choice>
              <mc:Fallback>
                <p:oleObj name="" r:id="rId1" imgW="508000" imgH="393700" progId="Equation.KSEE3">
                  <p:embed/>
                  <p:pic>
                    <p:nvPicPr>
                      <p:cNvPr id="0" name="图片 4"/>
                      <p:cNvPicPr/>
                      <p:nvPr/>
                    </p:nvPicPr>
                    <p:blipFill>
                      <a:blip r:embed="rId2"/>
                      <a:stretch>
                        <a:fillRect/>
                      </a:stretch>
                    </p:blipFill>
                    <p:spPr>
                      <a:xfrm>
                        <a:off x="4633913" y="3009265"/>
                        <a:ext cx="850265" cy="601980"/>
                      </a:xfrm>
                      <a:prstGeom prst="rect">
                        <a:avLst/>
                      </a:prstGeom>
                    </p:spPr>
                  </p:pic>
                </p:oleObj>
              </mc:Fallback>
            </mc:AlternateContent>
          </a:graphicData>
        </a:graphic>
      </p:graphicFrame>
      <p:sp>
        <p:nvSpPr>
          <p:cNvPr id="100" name="文本框 99"/>
          <p:cNvSpPr txBox="1"/>
          <p:nvPr/>
        </p:nvSpPr>
        <p:spPr>
          <a:xfrm>
            <a:off x="8243253" y="1419860"/>
            <a:ext cx="848360"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反射</a:t>
            </a:r>
            <a:endParaRPr lang="zh-CN" altLang="en-US"/>
          </a:p>
        </p:txBody>
      </p:sp>
      <p:sp>
        <p:nvSpPr>
          <p:cNvPr id="6" name="文本框 5"/>
          <p:cNvSpPr txBox="1"/>
          <p:nvPr/>
        </p:nvSpPr>
        <p:spPr>
          <a:xfrm>
            <a:off x="3822383" y="4737100"/>
            <a:ext cx="60769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20</a:t>
            </a:r>
            <a:endParaRPr lang="zh-CN" altLang="en-US"/>
          </a:p>
        </p:txBody>
      </p:sp>
      <p:sp>
        <p:nvSpPr>
          <p:cNvPr id="7" name="文本框 6"/>
          <p:cNvSpPr txBox="1"/>
          <p:nvPr/>
        </p:nvSpPr>
        <p:spPr>
          <a:xfrm>
            <a:off x="5420043" y="4737100"/>
            <a:ext cx="106553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20 000</a:t>
            </a:r>
            <a:endParaRPr lang="zh-CN" altLang="en-US"/>
          </a:p>
        </p:txBody>
      </p:sp>
      <p:sp>
        <p:nvSpPr>
          <p:cNvPr id="8" name="流程图: 终止 7">
            <a:hlinkClick r:id="rId3" action="ppaction://hlinksldjump"/>
          </p:cNvPr>
          <p:cNvSpPr/>
          <p:nvPr/>
        </p:nvSpPr>
        <p:spPr>
          <a:xfrm>
            <a:off x="9231948" y="5393055"/>
            <a:ext cx="2034540" cy="477520"/>
          </a:xfrm>
          <a:prstGeom prst="flowChartTerminator">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6" grpId="0"/>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36893" y="1082675"/>
            <a:ext cx="2459990" cy="645160"/>
          </a:xfrm>
          <a:prstGeom prst="rect">
            <a:avLst/>
          </a:prstGeom>
          <a:noFill/>
        </p:spPr>
        <p:txBody>
          <a:bodyPr wrap="square" rtlCol="0" anchor="t">
            <a:spAutoFit/>
          </a:bodyPr>
          <a:p>
            <a:pPr fontAlgn="auto">
              <a:lnSpc>
                <a:spcPct val="150000"/>
              </a:lnSpc>
            </a:pPr>
            <a:r>
              <a:rPr lang="zh-CN" altLang="en-US" sz="2400">
                <a:latin typeface="黑体" panose="02010609060101010101" pitchFamily="49" charset="-122"/>
                <a:ea typeface="黑体" panose="02010609060101010101" pitchFamily="49" charset="-122"/>
              </a:rPr>
              <a:t>二、声音的特性</a:t>
            </a:r>
            <a:endParaRPr lang="zh-CN" altLang="en-US" sz="2400">
              <a:latin typeface="黑体" panose="02010609060101010101" pitchFamily="49" charset="-122"/>
              <a:ea typeface="黑体" panose="02010609060101010101" pitchFamily="49" charset="-122"/>
            </a:endParaRPr>
          </a:p>
        </p:txBody>
      </p:sp>
      <p:graphicFrame>
        <p:nvGraphicFramePr>
          <p:cNvPr id="8" name="表格 7"/>
          <p:cNvGraphicFramePr/>
          <p:nvPr>
            <p:custDataLst>
              <p:tags r:id="rId1"/>
            </p:custDataLst>
          </p:nvPr>
        </p:nvGraphicFramePr>
        <p:xfrm>
          <a:off x="597853" y="1874520"/>
          <a:ext cx="10868660" cy="4192270"/>
        </p:xfrm>
        <a:graphic>
          <a:graphicData uri="http://schemas.openxmlformats.org/drawingml/2006/table">
            <a:tbl>
              <a:tblPr firstRow="1" bandRow="1">
                <a:tableStyleId>{5C22544A-7EE6-4342-B048-85BDC9FD1C3A}</a:tableStyleId>
              </a:tblPr>
              <a:tblGrid>
                <a:gridCol w="804545"/>
                <a:gridCol w="3301365"/>
                <a:gridCol w="3603625"/>
                <a:gridCol w="3159125"/>
              </a:tblGrid>
              <a:tr h="650240">
                <a:tc>
                  <a:txBody>
                    <a:bodyPr/>
                    <a:p>
                      <a:pPr algn="ctr" fontAlgn="auto">
                        <a:lnSpc>
                          <a:spcPct val="150000"/>
                        </a:lnSpc>
                        <a:buNone/>
                      </a:pPr>
                      <a:r>
                        <a:rPr lang="zh-CN" altLang="en-US" sz="2400" b="0">
                          <a:ln>
                            <a:noFill/>
                          </a:ln>
                          <a:solidFill>
                            <a:schemeClr val="tx1"/>
                          </a:solidFill>
                          <a:latin typeface="黑体" panose="02010609060101010101" pitchFamily="49" charset="-122"/>
                          <a:ea typeface="黑体" panose="02010609060101010101" pitchFamily="49" charset="-122"/>
                          <a:cs typeface="Times New Roman" panose="02020603050405020304" pitchFamily="18" charset="0"/>
                          <a:sym typeface="+mn-ea"/>
                        </a:rPr>
                        <a:t>特性</a:t>
                      </a:r>
                      <a:endParaRPr lang="zh-CN" altLang="en-US" sz="2400" b="0" dirty="0">
                        <a:ln>
                          <a:noFill/>
                        </a:ln>
                        <a:solidFill>
                          <a:schemeClr val="tx1"/>
                        </a:solidFill>
                        <a:latin typeface="黑体" panose="02010609060101010101" pitchFamily="49" charset="-122"/>
                        <a:ea typeface="黑体" panose="02010609060101010101" pitchFamily="49" charset="-122"/>
                        <a:cs typeface="Times New Roman" panose="02020603050405020304" pitchFamily="18" charset="0"/>
                        <a:sym typeface="+mn-ea"/>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60000"/>
                        <a:lumOff val="40000"/>
                      </a:schemeClr>
                    </a:solidFill>
                  </a:tcPr>
                </a:tc>
                <a:tc>
                  <a:txBody>
                    <a:bodyPr/>
                    <a:p>
                      <a:pPr algn="ctr" fontAlgn="auto">
                        <a:lnSpc>
                          <a:spcPct val="150000"/>
                        </a:lnSpc>
                        <a:buNone/>
                      </a:pPr>
                      <a:r>
                        <a:rPr lang="zh-CN" altLang="en-US" sz="2400" b="0">
                          <a:ln>
                            <a:noFill/>
                          </a:ln>
                          <a:solidFill>
                            <a:schemeClr val="tx1"/>
                          </a:solidFill>
                          <a:latin typeface="黑体" panose="02010609060101010101" pitchFamily="49" charset="-122"/>
                          <a:ea typeface="黑体" panose="02010609060101010101" pitchFamily="49" charset="-122"/>
                          <a:cs typeface="Times New Roman" panose="02020603050405020304" pitchFamily="18" charset="0"/>
                          <a:sym typeface="+mn-ea"/>
                        </a:rPr>
                        <a:t>音调</a:t>
                      </a:r>
                      <a:endParaRPr lang="zh-CN" altLang="en-US" sz="2400" b="0">
                        <a:ln>
                          <a:noFill/>
                        </a:ln>
                        <a:solidFill>
                          <a:schemeClr val="tx1"/>
                        </a:solidFill>
                        <a:latin typeface="黑体" panose="02010609060101010101" pitchFamily="49" charset="-122"/>
                        <a:ea typeface="黑体" panose="02010609060101010101" pitchFamily="49" charset="-122"/>
                        <a:cs typeface="Times New Roman" panose="02020603050405020304" pitchFamily="18" charset="0"/>
                        <a:sym typeface="+mn-ea"/>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60000"/>
                        <a:lumOff val="40000"/>
                      </a:schemeClr>
                    </a:solidFill>
                  </a:tcPr>
                </a:tc>
                <a:tc>
                  <a:txBody>
                    <a:bodyPr/>
                    <a:p>
                      <a:pPr algn="ctr" fontAlgn="auto">
                        <a:lnSpc>
                          <a:spcPct val="150000"/>
                        </a:lnSpc>
                        <a:buNone/>
                      </a:pPr>
                      <a:r>
                        <a:rPr lang="zh-CN" altLang="en-US" sz="2400" b="0">
                          <a:ln>
                            <a:noFill/>
                          </a:ln>
                          <a:solidFill>
                            <a:schemeClr val="tx1"/>
                          </a:solidFill>
                          <a:latin typeface="黑体" panose="02010609060101010101" pitchFamily="49" charset="-122"/>
                          <a:ea typeface="黑体" panose="02010609060101010101" pitchFamily="49" charset="-122"/>
                          <a:cs typeface="Times New Roman" panose="02020603050405020304" pitchFamily="18" charset="0"/>
                          <a:sym typeface="+mn-ea"/>
                        </a:rPr>
                        <a:t>响度</a:t>
                      </a:r>
                      <a:endParaRPr lang="zh-CN" altLang="en-US" sz="2400" b="0">
                        <a:ln>
                          <a:noFill/>
                        </a:ln>
                        <a:solidFill>
                          <a:schemeClr val="tx1"/>
                        </a:solidFill>
                        <a:latin typeface="黑体" panose="02010609060101010101" pitchFamily="49" charset="-122"/>
                        <a:ea typeface="黑体" panose="02010609060101010101" pitchFamily="49" charset="-122"/>
                        <a:cs typeface="Times New Roman" panose="02020603050405020304" pitchFamily="18" charset="0"/>
                        <a:sym typeface="+mn-ea"/>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60000"/>
                        <a:lumOff val="40000"/>
                      </a:schemeClr>
                    </a:solidFill>
                  </a:tcPr>
                </a:tc>
                <a:tc>
                  <a:txBody>
                    <a:bodyPr/>
                    <a:p>
                      <a:pPr algn="ctr" fontAlgn="auto">
                        <a:lnSpc>
                          <a:spcPct val="150000"/>
                        </a:lnSpc>
                        <a:buNone/>
                      </a:pPr>
                      <a:r>
                        <a:rPr lang="zh-CN" altLang="en-US" sz="2400" b="0">
                          <a:ln>
                            <a:noFill/>
                          </a:ln>
                          <a:solidFill>
                            <a:schemeClr val="tx1"/>
                          </a:solidFill>
                          <a:latin typeface="黑体" panose="02010609060101010101" pitchFamily="49" charset="-122"/>
                          <a:ea typeface="黑体" panose="02010609060101010101" pitchFamily="49" charset="-122"/>
                          <a:cs typeface="Times New Roman" panose="02020603050405020304" pitchFamily="18" charset="0"/>
                          <a:sym typeface="+mn-ea"/>
                        </a:rPr>
                        <a:t>音色</a:t>
                      </a:r>
                      <a:endParaRPr lang="zh-CN" altLang="en-US" sz="2400" b="0" dirty="0">
                        <a:ln>
                          <a:noFill/>
                        </a:ln>
                        <a:solidFill>
                          <a:schemeClr val="tx1"/>
                        </a:solidFill>
                        <a:latin typeface="黑体" panose="02010609060101010101" pitchFamily="49" charset="-122"/>
                        <a:ea typeface="黑体" panose="02010609060101010101" pitchFamily="49" charset="-122"/>
                        <a:cs typeface="Times New Roman" panose="02020603050405020304" pitchFamily="18" charset="0"/>
                        <a:sym typeface="+mn-ea"/>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60000"/>
                        <a:lumOff val="40000"/>
                      </a:schemeClr>
                    </a:solidFill>
                  </a:tcPr>
                </a:tc>
              </a:tr>
              <a:tr h="1503680">
                <a:tc>
                  <a:txBody>
                    <a:bodyPr/>
                    <a:p>
                      <a:pPr algn="ctr" fontAlgn="auto">
                        <a:lnSpc>
                          <a:spcPct val="150000"/>
                        </a:lnSpc>
                        <a:buNone/>
                      </a:pPr>
                      <a:r>
                        <a:rPr lang="zh-CN" altLang="en-US" sz="2400" b="0">
                          <a:ln>
                            <a:noFill/>
                          </a:ln>
                          <a:solidFill>
                            <a:schemeClr val="tx1"/>
                          </a:solidFill>
                          <a:latin typeface="黑体" panose="02010609060101010101" pitchFamily="49" charset="-122"/>
                          <a:ea typeface="黑体" panose="02010609060101010101" pitchFamily="49" charset="-122"/>
                          <a:cs typeface="Times New Roman" panose="02020603050405020304" pitchFamily="18" charset="0"/>
                        </a:rPr>
                        <a:t>定义 </a:t>
                      </a:r>
                      <a:endParaRPr lang="zh-CN" altLang="en-US" sz="2400" b="0">
                        <a:ln>
                          <a:noFill/>
                        </a:ln>
                        <a:solidFill>
                          <a:schemeClr val="tx1"/>
                        </a:solidFill>
                        <a:latin typeface="黑体" panose="02010609060101010101" pitchFamily="49" charset="-122"/>
                        <a:ea typeface="黑体" panose="02010609060101010101" pitchFamily="49" charset="-122"/>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p>
                      <a:pPr algn="ctr" fontAlgn="auto">
                        <a:lnSpc>
                          <a:spcPct val="150000"/>
                        </a:lnSpc>
                        <a:buNone/>
                      </a:pPr>
                      <a:r>
                        <a:rPr lang="zh-CN" altLang="en-US" sz="2400" b="0" dirty="0">
                          <a:ln>
                            <a:noFill/>
                          </a:ln>
                          <a:solidFill>
                            <a:schemeClr val="tx1"/>
                          </a:solidFill>
                          <a:latin typeface="Times New Roman" panose="02020603050405020304" pitchFamily="18" charset="0"/>
                          <a:cs typeface="Times New Roman" panose="02020603050405020304" pitchFamily="18" charset="0"/>
                        </a:rPr>
                        <a:t>声音的</a:t>
                      </a:r>
                      <a:r>
                        <a:rPr lang="en-US" altLang="zh-CN" sz="2400" b="0" dirty="0">
                          <a:ln>
                            <a:noFill/>
                          </a:ln>
                          <a:solidFill>
                            <a:schemeClr val="tx1"/>
                          </a:solidFill>
                          <a:latin typeface="Times New Roman" panose="02020603050405020304" pitchFamily="18" charset="0"/>
                          <a:cs typeface="Times New Roman" panose="02020603050405020304" pitchFamily="18" charset="0"/>
                        </a:rPr>
                        <a:t>______</a:t>
                      </a:r>
                      <a:endParaRPr lang="en-US" altLang="zh-CN" sz="2400" b="0" dirty="0">
                        <a:ln>
                          <a:noFill/>
                        </a:ln>
                        <a:solidFill>
                          <a:schemeClr val="tx1"/>
                        </a:solidFill>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p>
                      <a:pPr algn="ctr" fontAlgn="auto">
                        <a:lnSpc>
                          <a:spcPct val="150000"/>
                        </a:lnSpc>
                        <a:buNone/>
                      </a:pPr>
                      <a:r>
                        <a:rPr lang="zh-CN" altLang="en-US" sz="2400" b="0" dirty="0">
                          <a:ln>
                            <a:noFill/>
                          </a:ln>
                          <a:solidFill>
                            <a:schemeClr val="tx1"/>
                          </a:solidFill>
                          <a:latin typeface="Times New Roman" panose="02020603050405020304" pitchFamily="18" charset="0"/>
                          <a:cs typeface="Times New Roman" panose="02020603050405020304" pitchFamily="18" charset="0"/>
                        </a:rPr>
                        <a:t>声音的</a:t>
                      </a:r>
                      <a:r>
                        <a:rPr lang="en-US" altLang="zh-CN" sz="2400" b="0" dirty="0">
                          <a:ln>
                            <a:noFill/>
                          </a:ln>
                          <a:solidFill>
                            <a:schemeClr val="tx1"/>
                          </a:solidFill>
                          <a:latin typeface="Times New Roman" panose="02020603050405020304" pitchFamily="18" charset="0"/>
                          <a:cs typeface="Times New Roman" panose="02020603050405020304" pitchFamily="18" charset="0"/>
                        </a:rPr>
                        <a:t>_______</a:t>
                      </a:r>
                      <a:r>
                        <a:rPr lang="zh-CN" altLang="en-US" sz="2400" b="0" dirty="0">
                          <a:ln>
                            <a:noFill/>
                          </a:ln>
                          <a:solidFill>
                            <a:schemeClr val="tx1"/>
                          </a:solidFill>
                          <a:latin typeface="Times New Roman" panose="02020603050405020304" pitchFamily="18" charset="0"/>
                          <a:cs typeface="Times New Roman" panose="02020603050405020304" pitchFamily="18" charset="0"/>
                        </a:rPr>
                        <a:t>(</a:t>
                      </a:r>
                      <a:r>
                        <a:rPr lang="zh-CN" altLang="en-US" sz="2400" b="0" dirty="0">
                          <a:ln>
                            <a:noFill/>
                          </a:ln>
                          <a:solidFill>
                            <a:schemeClr val="tx1"/>
                          </a:solidFill>
                          <a:latin typeface="Times New Roman" panose="02020603050405020304" pitchFamily="18" charset="0"/>
                          <a:cs typeface="Times New Roman" panose="02020603050405020304" pitchFamily="18" charset="0"/>
                        </a:rPr>
                        <a:t>大小)</a:t>
                      </a:r>
                      <a:endParaRPr lang="zh-CN" altLang="en-US" sz="2400" b="0" dirty="0">
                        <a:ln>
                          <a:noFill/>
                        </a:ln>
                        <a:solidFill>
                          <a:schemeClr val="tx1"/>
                        </a:solidFill>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p>
                      <a:pPr algn="ctr" fontAlgn="auto">
                        <a:lnSpc>
                          <a:spcPct val="150000"/>
                        </a:lnSpc>
                        <a:buNone/>
                      </a:pPr>
                      <a:r>
                        <a:rPr lang="zh-CN" altLang="en-US" sz="2400" b="0" dirty="0">
                          <a:ln>
                            <a:noFill/>
                          </a:ln>
                          <a:solidFill>
                            <a:schemeClr val="tx1"/>
                          </a:solidFill>
                          <a:latin typeface="Times New Roman" panose="02020603050405020304" pitchFamily="18" charset="0"/>
                          <a:cs typeface="Times New Roman" panose="02020603050405020304" pitchFamily="18" charset="0"/>
                        </a:rPr>
                        <a:t>声音的品质 </a:t>
                      </a:r>
                      <a:endParaRPr lang="zh-CN" altLang="en-US" sz="2400" b="0" dirty="0">
                        <a:ln>
                          <a:noFill/>
                        </a:ln>
                        <a:solidFill>
                          <a:schemeClr val="tx1"/>
                        </a:solidFill>
                        <a:latin typeface="Times New Roman" panose="02020603050405020304" pitchFamily="18" charset="0"/>
                        <a:cs typeface="Times New Roman" panose="02020603050405020304" pitchFamily="18" charset="0"/>
                      </a:endParaRPr>
                    </a:p>
                    <a:p>
                      <a:pPr algn="ctr" fontAlgn="auto">
                        <a:lnSpc>
                          <a:spcPct val="150000"/>
                        </a:lnSpc>
                        <a:buNone/>
                      </a:pPr>
                      <a:r>
                        <a:rPr lang="zh-CN" altLang="en-US" sz="2400" b="0" dirty="0">
                          <a:ln>
                            <a:noFill/>
                          </a:ln>
                          <a:solidFill>
                            <a:schemeClr val="tx1"/>
                          </a:solidFill>
                          <a:latin typeface="Times New Roman" panose="02020603050405020304" pitchFamily="18" charset="0"/>
                          <a:cs typeface="Times New Roman" panose="02020603050405020304" pitchFamily="18" charset="0"/>
                        </a:rPr>
                        <a:t>(可辨别不同发声体)</a:t>
                      </a:r>
                      <a:endParaRPr lang="zh-CN" altLang="en-US" sz="2400" b="0" dirty="0">
                        <a:ln>
                          <a:noFill/>
                        </a:ln>
                        <a:solidFill>
                          <a:schemeClr val="tx1"/>
                        </a:solidFill>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r>
              <a:tr h="2038350">
                <a:tc>
                  <a:txBody>
                    <a:bodyPr/>
                    <a:p>
                      <a:pPr algn="ctr" fontAlgn="auto">
                        <a:lnSpc>
                          <a:spcPct val="150000"/>
                        </a:lnSpc>
                        <a:buNone/>
                      </a:pPr>
                      <a:r>
                        <a:rPr lang="zh-CN" altLang="en-US" sz="2400" b="0">
                          <a:ln>
                            <a:noFill/>
                          </a:ln>
                          <a:solidFill>
                            <a:schemeClr val="tx1"/>
                          </a:solidFill>
                          <a:latin typeface="黑体" panose="02010609060101010101" pitchFamily="49" charset="-122"/>
                          <a:ea typeface="黑体" panose="02010609060101010101" pitchFamily="49" charset="-122"/>
                          <a:cs typeface="Times New Roman" panose="02020603050405020304" pitchFamily="18" charset="0"/>
                        </a:rPr>
                        <a:t>影响因素</a:t>
                      </a:r>
                      <a:endParaRPr lang="zh-CN" altLang="en-US" sz="2400" b="0">
                        <a:ln>
                          <a:noFill/>
                        </a:ln>
                        <a:solidFill>
                          <a:schemeClr val="tx1"/>
                        </a:solidFill>
                        <a:latin typeface="黑体" panose="02010609060101010101" pitchFamily="49" charset="-122"/>
                        <a:ea typeface="黑体" panose="02010609060101010101" pitchFamily="49" charset="-122"/>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p>
                      <a:pPr algn="l" fontAlgn="auto">
                        <a:lnSpc>
                          <a:spcPct val="150000"/>
                        </a:lnSpc>
                        <a:buNone/>
                      </a:pPr>
                      <a:r>
                        <a:rPr lang="zh-CN" altLang="en-US" sz="2400" b="0" dirty="0">
                          <a:ln>
                            <a:noFill/>
                          </a:ln>
                          <a:solidFill>
                            <a:schemeClr val="tx1"/>
                          </a:solidFill>
                          <a:latin typeface="Times New Roman" panose="02020603050405020304" pitchFamily="18" charset="0"/>
                          <a:cs typeface="Times New Roman" panose="02020603050405020304" pitchFamily="18" charset="0"/>
                        </a:rPr>
                        <a:t>发声体振动的频率：</a:t>
                      </a:r>
                      <a:r>
                        <a:rPr lang="zh-CN" altLang="en-US" sz="2400" b="0" dirty="0">
                          <a:ln>
                            <a:noFill/>
                          </a:ln>
                          <a:solidFill>
                            <a:schemeClr val="tx1"/>
                          </a:solidFill>
                          <a:latin typeface="黑体" panose="02010609060101010101" pitchFamily="49" charset="-122"/>
                          <a:ea typeface="黑体" panose="02010609060101010101" pitchFamily="49" charset="-122"/>
                          <a:cs typeface="Times New Roman" panose="02020603050405020304" pitchFamily="18" charset="0"/>
                        </a:rPr>
                        <a:t>频率越高，音调越</a:t>
                      </a:r>
                      <a:r>
                        <a:rPr lang="en-US" altLang="zh-CN" sz="2400" b="0" dirty="0">
                          <a:ln>
                            <a:noFill/>
                          </a:ln>
                          <a:solidFill>
                            <a:schemeClr val="tx1"/>
                          </a:solidFill>
                          <a:latin typeface="Times New Roman" panose="02020603050405020304" pitchFamily="18" charset="0"/>
                          <a:cs typeface="Times New Roman" panose="02020603050405020304" pitchFamily="18" charset="0"/>
                        </a:rPr>
                        <a:t>______</a:t>
                      </a:r>
                      <a:endParaRPr lang="en-US" altLang="zh-CN" sz="2400" b="0" dirty="0">
                        <a:ln>
                          <a:noFill/>
                        </a:ln>
                        <a:solidFill>
                          <a:schemeClr val="tx1"/>
                        </a:solidFill>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p>
                      <a:pPr algn="l" fontAlgn="auto">
                        <a:lnSpc>
                          <a:spcPct val="150000"/>
                        </a:lnSpc>
                        <a:buNone/>
                      </a:pPr>
                      <a:r>
                        <a:rPr lang="zh-CN" altLang="en-US" sz="2400" dirty="0">
                          <a:ln>
                            <a:noFill/>
                          </a:ln>
                          <a:solidFill>
                            <a:schemeClr val="tx1"/>
                          </a:solidFill>
                          <a:latin typeface="Times New Roman" panose="02020603050405020304" pitchFamily="18" charset="0"/>
                          <a:cs typeface="Times New Roman" panose="02020603050405020304" pitchFamily="18" charset="0"/>
                          <a:sym typeface="+mn-ea"/>
                        </a:rPr>
                        <a:t>发声体的振幅：</a:t>
                      </a:r>
                      <a:r>
                        <a:rPr lang="zh-CN" altLang="en-US" sz="2400" dirty="0">
                          <a:ln>
                            <a:noFill/>
                          </a:ln>
                          <a:solidFill>
                            <a:schemeClr val="tx1"/>
                          </a:solidFill>
                          <a:latin typeface="黑体" panose="02010609060101010101" pitchFamily="49" charset="-122"/>
                          <a:ea typeface="黑体" panose="02010609060101010101" pitchFamily="49" charset="-122"/>
                          <a:cs typeface="Times New Roman" panose="02020603050405020304" pitchFamily="18" charset="0"/>
                          <a:sym typeface="+mn-ea"/>
                        </a:rPr>
                        <a:t>振幅越大，响度越</a:t>
                      </a:r>
                      <a:r>
                        <a:rPr lang="en-US" altLang="zh-CN" sz="2400" dirty="0">
                          <a:ln>
                            <a:noFill/>
                          </a:ln>
                          <a:solidFill>
                            <a:schemeClr val="tx1"/>
                          </a:solidFill>
                          <a:latin typeface="Times New Roman" panose="02020603050405020304" pitchFamily="18" charset="0"/>
                          <a:cs typeface="Times New Roman" panose="02020603050405020304" pitchFamily="18" charset="0"/>
                          <a:sym typeface="+mn-ea"/>
                        </a:rPr>
                        <a:t>_____</a:t>
                      </a:r>
                      <a:endParaRPr lang="en-US" altLang="zh-CN" sz="2400" b="0" dirty="0">
                        <a:ln>
                          <a:noFill/>
                        </a:ln>
                        <a:solidFill>
                          <a:schemeClr val="tx1"/>
                        </a:solidFill>
                        <a:latin typeface="Times New Roman" panose="02020603050405020304" pitchFamily="18" charset="0"/>
                        <a:cs typeface="Times New Roman" panose="02020603050405020304" pitchFamily="18" charset="0"/>
                        <a:sym typeface="+mn-ea"/>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p>
                      <a:pPr algn="l" fontAlgn="auto">
                        <a:lnSpc>
                          <a:spcPct val="150000"/>
                        </a:lnSpc>
                        <a:buNone/>
                      </a:pPr>
                      <a:r>
                        <a:rPr lang="zh-CN" altLang="en-US" sz="2400" dirty="0">
                          <a:ln>
                            <a:noFill/>
                          </a:ln>
                          <a:solidFill>
                            <a:schemeClr val="tx1"/>
                          </a:solidFill>
                          <a:latin typeface="Times New Roman" panose="02020603050405020304" pitchFamily="18" charset="0"/>
                          <a:cs typeface="Times New Roman" panose="02020603050405020304" pitchFamily="18" charset="0"/>
                          <a:sym typeface="+mn-ea"/>
                        </a:rPr>
                        <a:t>发声体本身：</a:t>
                      </a:r>
                      <a:r>
                        <a:rPr lang="zh-CN" altLang="en-US" sz="2400" dirty="0">
                          <a:ln>
                            <a:noFill/>
                          </a:ln>
                          <a:solidFill>
                            <a:schemeClr val="tx1"/>
                          </a:solidFill>
                          <a:latin typeface="黑体" panose="02010609060101010101" pitchFamily="49" charset="-122"/>
                          <a:ea typeface="黑体" panose="02010609060101010101" pitchFamily="49" charset="-122"/>
                          <a:cs typeface="Times New Roman" panose="02020603050405020304" pitchFamily="18" charset="0"/>
                          <a:sym typeface="+mn-ea"/>
                        </a:rPr>
                        <a:t>材料、形状、结构等</a:t>
                      </a:r>
                      <a:endParaRPr lang="zh-CN" altLang="en-US" sz="2400" b="0" dirty="0">
                        <a:ln>
                          <a:noFill/>
                        </a:ln>
                        <a:solidFill>
                          <a:schemeClr val="tx1"/>
                        </a:solidFill>
                        <a:latin typeface="黑体" panose="02010609060101010101" pitchFamily="49" charset="-122"/>
                        <a:ea typeface="黑体" panose="02010609060101010101" pitchFamily="49" charset="-122"/>
                        <a:cs typeface="Times New Roman" panose="02020603050405020304" pitchFamily="18" charset="0"/>
                        <a:sym typeface="+mn-ea"/>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r>
            </a:tbl>
          </a:graphicData>
        </a:graphic>
      </p:graphicFrame>
      <p:sp>
        <p:nvSpPr>
          <p:cNvPr id="100" name="文本框 99"/>
          <p:cNvSpPr txBox="1"/>
          <p:nvPr/>
        </p:nvSpPr>
        <p:spPr>
          <a:xfrm>
            <a:off x="3099753" y="3090545"/>
            <a:ext cx="895985"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高低</a:t>
            </a:r>
            <a:endParaRPr lang="zh-CN" altLang="en-US"/>
          </a:p>
        </p:txBody>
      </p:sp>
      <p:sp>
        <p:nvSpPr>
          <p:cNvPr id="10" name="文本框 9"/>
          <p:cNvSpPr txBox="1"/>
          <p:nvPr/>
        </p:nvSpPr>
        <p:spPr>
          <a:xfrm>
            <a:off x="6151563" y="3090545"/>
            <a:ext cx="1040765"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强弱</a:t>
            </a:r>
            <a:endParaRPr lang="zh-CN" altLang="en-US"/>
          </a:p>
        </p:txBody>
      </p:sp>
      <p:sp>
        <p:nvSpPr>
          <p:cNvPr id="11" name="文本框 10"/>
          <p:cNvSpPr txBox="1"/>
          <p:nvPr/>
        </p:nvSpPr>
        <p:spPr>
          <a:xfrm>
            <a:off x="3795078" y="5133975"/>
            <a:ext cx="680720"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高</a:t>
            </a:r>
            <a:endParaRPr lang="zh-CN" altLang="en-US"/>
          </a:p>
        </p:txBody>
      </p:sp>
      <p:sp>
        <p:nvSpPr>
          <p:cNvPr id="12" name="文本框 11"/>
          <p:cNvSpPr txBox="1"/>
          <p:nvPr/>
        </p:nvSpPr>
        <p:spPr>
          <a:xfrm>
            <a:off x="5828983" y="5133975"/>
            <a:ext cx="68072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大</a:t>
            </a:r>
            <a:endParaRPr lang="zh-CN" altLang="en-US"/>
          </a:p>
        </p:txBody>
      </p:sp>
      <p:sp>
        <p:nvSpPr>
          <p:cNvPr id="3" name="流程图: 终止 2">
            <a:hlinkClick r:id="rId2" action="ppaction://hlinksldjump"/>
          </p:cNvPr>
          <p:cNvSpPr/>
          <p:nvPr/>
        </p:nvSpPr>
        <p:spPr>
          <a:xfrm>
            <a:off x="9431973" y="1082675"/>
            <a:ext cx="2034540" cy="477520"/>
          </a:xfrm>
          <a:prstGeom prst="flowChartTerminator">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ppt_x"/>
                                          </p:val>
                                        </p:tav>
                                        <p:tav tm="100000">
                                          <p:val>
                                            <p:strVal val="#ppt_x"/>
                                          </p:val>
                                        </p:tav>
                                      </p:tavLst>
                                    </p:anim>
                                    <p:anim calcmode="lin" valueType="num">
                                      <p:cBhvr additive="base">
                                        <p:cTn id="2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 grpId="0"/>
      <p:bldP spid="11" grpId="0"/>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表格 9"/>
          <p:cNvGraphicFramePr/>
          <p:nvPr>
            <p:custDataLst>
              <p:tags r:id="rId1"/>
            </p:custDataLst>
          </p:nvPr>
        </p:nvGraphicFramePr>
        <p:xfrm>
          <a:off x="686118" y="911225"/>
          <a:ext cx="10793095" cy="5567680"/>
        </p:xfrm>
        <a:graphic>
          <a:graphicData uri="http://schemas.openxmlformats.org/drawingml/2006/table">
            <a:tbl>
              <a:tblPr firstRow="1" bandRow="1">
                <a:tableStyleId>{5C22544A-7EE6-4342-B048-85BDC9FD1C3A}</a:tableStyleId>
              </a:tblPr>
              <a:tblGrid>
                <a:gridCol w="792480"/>
                <a:gridCol w="3318510"/>
                <a:gridCol w="3593465"/>
                <a:gridCol w="3088640"/>
              </a:tblGrid>
              <a:tr h="421005">
                <a:tc>
                  <a:txBody>
                    <a:bodyPr/>
                    <a:p>
                      <a:pPr algn="ctr" fontAlgn="auto">
                        <a:lnSpc>
                          <a:spcPct val="130000"/>
                        </a:lnSpc>
                        <a:buNone/>
                      </a:pPr>
                      <a:r>
                        <a:rPr lang="zh-CN" altLang="en-US" sz="2400" b="0">
                          <a:ln>
                            <a:noFill/>
                          </a:ln>
                          <a:solidFill>
                            <a:schemeClr val="tx1"/>
                          </a:solidFill>
                          <a:latin typeface="黑体" panose="02010609060101010101" pitchFamily="49" charset="-122"/>
                          <a:ea typeface="黑体" panose="02010609060101010101" pitchFamily="49" charset="-122"/>
                          <a:cs typeface="Times New Roman" panose="02020603050405020304" pitchFamily="18" charset="0"/>
                          <a:sym typeface="+mn-ea"/>
                        </a:rPr>
                        <a:t>特性</a:t>
                      </a:r>
                      <a:endParaRPr lang="zh-CN" altLang="en-US" sz="2400" b="0" dirty="0">
                        <a:ln>
                          <a:noFill/>
                        </a:ln>
                        <a:solidFill>
                          <a:schemeClr val="tx1"/>
                        </a:solidFill>
                        <a:latin typeface="黑体" panose="02010609060101010101" pitchFamily="49" charset="-122"/>
                        <a:ea typeface="黑体" panose="02010609060101010101" pitchFamily="49" charset="-122"/>
                        <a:cs typeface="Times New Roman" panose="02020603050405020304" pitchFamily="18" charset="0"/>
                        <a:sym typeface="+mn-ea"/>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60000"/>
                        <a:lumOff val="40000"/>
                      </a:schemeClr>
                    </a:solidFill>
                  </a:tcPr>
                </a:tc>
                <a:tc>
                  <a:txBody>
                    <a:bodyPr/>
                    <a:p>
                      <a:pPr algn="ctr" fontAlgn="auto">
                        <a:lnSpc>
                          <a:spcPct val="130000"/>
                        </a:lnSpc>
                        <a:buNone/>
                      </a:pPr>
                      <a:r>
                        <a:rPr lang="zh-CN" altLang="en-US" sz="2400" b="0">
                          <a:ln>
                            <a:noFill/>
                          </a:ln>
                          <a:solidFill>
                            <a:schemeClr val="tx1"/>
                          </a:solidFill>
                          <a:latin typeface="黑体" panose="02010609060101010101" pitchFamily="49" charset="-122"/>
                          <a:ea typeface="黑体" panose="02010609060101010101" pitchFamily="49" charset="-122"/>
                          <a:cs typeface="Times New Roman" panose="02020603050405020304" pitchFamily="18" charset="0"/>
                          <a:sym typeface="+mn-ea"/>
                        </a:rPr>
                        <a:t>音调</a:t>
                      </a:r>
                      <a:endParaRPr lang="zh-CN" altLang="en-US" sz="2400" b="0">
                        <a:ln>
                          <a:noFill/>
                        </a:ln>
                        <a:solidFill>
                          <a:schemeClr val="tx1"/>
                        </a:solidFill>
                        <a:latin typeface="黑体" panose="02010609060101010101" pitchFamily="49" charset="-122"/>
                        <a:ea typeface="黑体" panose="02010609060101010101" pitchFamily="49" charset="-122"/>
                        <a:cs typeface="Times New Roman" panose="02020603050405020304" pitchFamily="18" charset="0"/>
                        <a:sym typeface="+mn-ea"/>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60000"/>
                        <a:lumOff val="40000"/>
                      </a:schemeClr>
                    </a:solidFill>
                  </a:tcPr>
                </a:tc>
                <a:tc>
                  <a:txBody>
                    <a:bodyPr/>
                    <a:p>
                      <a:pPr algn="ctr" fontAlgn="auto">
                        <a:lnSpc>
                          <a:spcPct val="130000"/>
                        </a:lnSpc>
                        <a:buNone/>
                      </a:pPr>
                      <a:r>
                        <a:rPr lang="zh-CN" altLang="en-US" sz="2400" b="0">
                          <a:ln>
                            <a:noFill/>
                          </a:ln>
                          <a:solidFill>
                            <a:schemeClr val="tx1"/>
                          </a:solidFill>
                          <a:latin typeface="黑体" panose="02010609060101010101" pitchFamily="49" charset="-122"/>
                          <a:ea typeface="黑体" panose="02010609060101010101" pitchFamily="49" charset="-122"/>
                          <a:cs typeface="Times New Roman" panose="02020603050405020304" pitchFamily="18" charset="0"/>
                          <a:sym typeface="+mn-ea"/>
                        </a:rPr>
                        <a:t>响度</a:t>
                      </a:r>
                      <a:endParaRPr lang="zh-CN" altLang="en-US" sz="2400" b="0">
                        <a:ln>
                          <a:noFill/>
                        </a:ln>
                        <a:solidFill>
                          <a:schemeClr val="tx1"/>
                        </a:solidFill>
                        <a:latin typeface="黑体" panose="02010609060101010101" pitchFamily="49" charset="-122"/>
                        <a:ea typeface="黑体" panose="02010609060101010101" pitchFamily="49" charset="-122"/>
                        <a:cs typeface="Times New Roman" panose="02020603050405020304" pitchFamily="18" charset="0"/>
                        <a:sym typeface="+mn-ea"/>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60000"/>
                        <a:lumOff val="40000"/>
                      </a:schemeClr>
                    </a:solidFill>
                  </a:tcPr>
                </a:tc>
                <a:tc>
                  <a:txBody>
                    <a:bodyPr/>
                    <a:p>
                      <a:pPr algn="ctr" fontAlgn="auto">
                        <a:lnSpc>
                          <a:spcPct val="130000"/>
                        </a:lnSpc>
                        <a:buNone/>
                      </a:pPr>
                      <a:r>
                        <a:rPr lang="zh-CN" altLang="en-US" sz="2400" b="0">
                          <a:ln>
                            <a:noFill/>
                          </a:ln>
                          <a:solidFill>
                            <a:schemeClr val="tx1"/>
                          </a:solidFill>
                          <a:latin typeface="黑体" panose="02010609060101010101" pitchFamily="49" charset="-122"/>
                          <a:ea typeface="黑体" panose="02010609060101010101" pitchFamily="49" charset="-122"/>
                          <a:cs typeface="Times New Roman" panose="02020603050405020304" pitchFamily="18" charset="0"/>
                          <a:sym typeface="+mn-ea"/>
                        </a:rPr>
                        <a:t>音色</a:t>
                      </a:r>
                      <a:endParaRPr lang="zh-CN" altLang="en-US" sz="2400" b="0" dirty="0">
                        <a:ln>
                          <a:noFill/>
                        </a:ln>
                        <a:solidFill>
                          <a:schemeClr val="tx1"/>
                        </a:solidFill>
                        <a:latin typeface="黑体" panose="02010609060101010101" pitchFamily="49" charset="-122"/>
                        <a:ea typeface="黑体" panose="02010609060101010101" pitchFamily="49" charset="-122"/>
                        <a:cs typeface="Times New Roman" panose="02020603050405020304" pitchFamily="18" charset="0"/>
                        <a:sym typeface="+mn-ea"/>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60000"/>
                        <a:lumOff val="40000"/>
                      </a:schemeClr>
                    </a:solidFill>
                  </a:tcPr>
                </a:tc>
              </a:tr>
              <a:tr h="2715260">
                <a:tc>
                  <a:txBody>
                    <a:bodyPr/>
                    <a:p>
                      <a:pPr algn="ctr" fontAlgn="auto">
                        <a:lnSpc>
                          <a:spcPct val="130000"/>
                        </a:lnSpc>
                        <a:buNone/>
                      </a:pPr>
                      <a:r>
                        <a:rPr lang="zh-CN" altLang="en-US" sz="2400" b="0">
                          <a:ln>
                            <a:noFill/>
                          </a:ln>
                          <a:solidFill>
                            <a:schemeClr val="tx1"/>
                          </a:solidFill>
                          <a:latin typeface="黑体" panose="02010609060101010101" pitchFamily="49" charset="-122"/>
                          <a:ea typeface="黑体" panose="02010609060101010101" pitchFamily="49" charset="-122"/>
                          <a:cs typeface="Times New Roman" panose="02020603050405020304" pitchFamily="18" charset="0"/>
                        </a:rPr>
                        <a:t>在波形图上的体现</a:t>
                      </a:r>
                      <a:endParaRPr lang="zh-CN" altLang="en-US" sz="2400" b="0">
                        <a:ln>
                          <a:noFill/>
                        </a:ln>
                        <a:solidFill>
                          <a:schemeClr val="tx1"/>
                        </a:solidFill>
                        <a:latin typeface="黑体" panose="02010609060101010101" pitchFamily="49" charset="-122"/>
                        <a:ea typeface="黑体" panose="02010609060101010101" pitchFamily="49" charset="-122"/>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p>
                      <a:pPr algn="ctr" fontAlgn="auto">
                        <a:lnSpc>
                          <a:spcPct val="130000"/>
                        </a:lnSpc>
                        <a:buNone/>
                      </a:pPr>
                      <a:endParaRPr lang="zh-CN" altLang="en-US" sz="2400" b="0" dirty="0">
                        <a:ln>
                          <a:noFill/>
                        </a:ln>
                        <a:solidFill>
                          <a:schemeClr val="tx1"/>
                        </a:solidFill>
                        <a:latin typeface="Times New Roman" panose="02020603050405020304" pitchFamily="18" charset="0"/>
                        <a:cs typeface="Times New Roman" panose="02020603050405020304" pitchFamily="18" charset="0"/>
                      </a:endParaRPr>
                    </a:p>
                    <a:p>
                      <a:pPr algn="ctr" fontAlgn="auto">
                        <a:lnSpc>
                          <a:spcPct val="130000"/>
                        </a:lnSpc>
                        <a:buNone/>
                      </a:pPr>
                      <a:endParaRPr lang="zh-CN" altLang="en-US" sz="2400" b="0" dirty="0">
                        <a:ln>
                          <a:noFill/>
                        </a:ln>
                        <a:solidFill>
                          <a:schemeClr val="tx1"/>
                        </a:solidFill>
                        <a:latin typeface="Times New Roman" panose="02020603050405020304" pitchFamily="18" charset="0"/>
                        <a:cs typeface="Times New Roman" panose="02020603050405020304" pitchFamily="18" charset="0"/>
                      </a:endParaRPr>
                    </a:p>
                    <a:p>
                      <a:pPr algn="ctr" fontAlgn="auto">
                        <a:lnSpc>
                          <a:spcPct val="130000"/>
                        </a:lnSpc>
                        <a:buNone/>
                      </a:pPr>
                      <a:endParaRPr lang="zh-CN" altLang="en-US" sz="2400" b="0" dirty="0">
                        <a:ln>
                          <a:noFill/>
                        </a:ln>
                        <a:solidFill>
                          <a:schemeClr val="tx1"/>
                        </a:solidFill>
                        <a:latin typeface="Times New Roman" panose="02020603050405020304" pitchFamily="18" charset="0"/>
                        <a:cs typeface="Times New Roman" panose="02020603050405020304" pitchFamily="18" charset="0"/>
                      </a:endParaRPr>
                    </a:p>
                    <a:p>
                      <a:pPr algn="l" fontAlgn="auto">
                        <a:lnSpc>
                          <a:spcPct val="130000"/>
                        </a:lnSpc>
                        <a:buNone/>
                      </a:pPr>
                      <a:r>
                        <a:rPr lang="zh-CN" altLang="en-US" sz="2400" b="0" dirty="0">
                          <a:ln>
                            <a:noFill/>
                          </a:ln>
                          <a:solidFill>
                            <a:schemeClr val="tx1"/>
                          </a:solidFill>
                          <a:latin typeface="Times New Roman" panose="02020603050405020304" pitchFamily="18" charset="0"/>
                          <a:cs typeface="Times New Roman" panose="02020603050405020304" pitchFamily="18" charset="0"/>
                        </a:rPr>
                        <a:t>音调的高低体现在波形</a:t>
                      </a:r>
                      <a:endParaRPr lang="zh-CN" altLang="en-US" sz="2400" b="0" dirty="0">
                        <a:ln>
                          <a:noFill/>
                        </a:ln>
                        <a:solidFill>
                          <a:schemeClr val="tx1"/>
                        </a:solidFill>
                        <a:latin typeface="Times New Roman" panose="02020603050405020304" pitchFamily="18" charset="0"/>
                        <a:cs typeface="Times New Roman" panose="02020603050405020304" pitchFamily="18" charset="0"/>
                      </a:endParaRPr>
                    </a:p>
                    <a:p>
                      <a:pPr algn="l" fontAlgn="auto">
                        <a:lnSpc>
                          <a:spcPct val="130000"/>
                        </a:lnSpc>
                        <a:buNone/>
                      </a:pPr>
                      <a:r>
                        <a:rPr lang="zh-CN" altLang="en-US" sz="2400" b="0" dirty="0">
                          <a:ln>
                            <a:noFill/>
                          </a:ln>
                          <a:solidFill>
                            <a:schemeClr val="tx1"/>
                          </a:solidFill>
                          <a:latin typeface="Times New Roman" panose="02020603050405020304" pitchFamily="18" charset="0"/>
                          <a:cs typeface="Times New Roman" panose="02020603050405020304" pitchFamily="18" charset="0"/>
                        </a:rPr>
                        <a:t>的疏密</a:t>
                      </a:r>
                      <a:r>
                        <a:rPr lang="en-US" altLang="zh-CN" sz="2400" b="0" dirty="0">
                          <a:ln>
                            <a:noFill/>
                          </a:ln>
                          <a:solidFill>
                            <a:schemeClr val="tx1"/>
                          </a:solidFill>
                          <a:latin typeface="Times New Roman" panose="02020603050405020304" pitchFamily="18" charset="0"/>
                          <a:cs typeface="Times New Roman" panose="02020603050405020304" pitchFamily="18" charset="0"/>
                        </a:rPr>
                        <a:t>,</a:t>
                      </a:r>
                      <a:r>
                        <a:rPr lang="zh-CN" altLang="en-US" sz="2400" b="0" dirty="0">
                          <a:ln>
                            <a:noFill/>
                          </a:ln>
                          <a:solidFill>
                            <a:schemeClr val="tx1"/>
                          </a:solidFill>
                          <a:latin typeface="Times New Roman" panose="02020603050405020304" pitchFamily="18" charset="0"/>
                          <a:cs typeface="Times New Roman" panose="02020603050405020304" pitchFamily="18" charset="0"/>
                        </a:rPr>
                        <a:t>波形密</a:t>
                      </a:r>
                      <a:r>
                        <a:rPr lang="en-US" altLang="zh-CN" sz="2400" b="0" dirty="0">
                          <a:ln>
                            <a:noFill/>
                          </a:ln>
                          <a:solidFill>
                            <a:schemeClr val="tx1"/>
                          </a:solidFill>
                          <a:latin typeface="Times New Roman" panose="02020603050405020304" pitchFamily="18" charset="0"/>
                          <a:cs typeface="Times New Roman" panose="02020603050405020304" pitchFamily="18" charset="0"/>
                        </a:rPr>
                        <a:t>,</a:t>
                      </a:r>
                      <a:r>
                        <a:rPr lang="zh-CN" altLang="en-US" sz="2400" b="0" dirty="0">
                          <a:ln>
                            <a:noFill/>
                          </a:ln>
                          <a:solidFill>
                            <a:schemeClr val="tx1"/>
                          </a:solidFill>
                          <a:latin typeface="Times New Roman" panose="02020603050405020304" pitchFamily="18" charset="0"/>
                          <a:cs typeface="Times New Roman" panose="02020603050405020304" pitchFamily="18" charset="0"/>
                        </a:rPr>
                        <a:t>音调高</a:t>
                      </a:r>
                      <a:endParaRPr lang="zh-CN" altLang="en-US" sz="2400" b="0" dirty="0">
                        <a:ln>
                          <a:noFill/>
                        </a:ln>
                        <a:solidFill>
                          <a:schemeClr val="tx1"/>
                        </a:solidFill>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p>
                      <a:pPr algn="ctr" fontAlgn="auto">
                        <a:lnSpc>
                          <a:spcPct val="130000"/>
                        </a:lnSpc>
                        <a:buNone/>
                      </a:pPr>
                      <a:endParaRPr lang="zh-CN" altLang="en-US" sz="2400" b="0" dirty="0">
                        <a:ln>
                          <a:noFill/>
                        </a:ln>
                        <a:solidFill>
                          <a:schemeClr val="tx1"/>
                        </a:solidFill>
                        <a:latin typeface="Times New Roman" panose="02020603050405020304" pitchFamily="18" charset="0"/>
                        <a:cs typeface="Times New Roman" panose="02020603050405020304" pitchFamily="18" charset="0"/>
                      </a:endParaRPr>
                    </a:p>
                    <a:p>
                      <a:pPr algn="ctr" fontAlgn="auto">
                        <a:lnSpc>
                          <a:spcPct val="130000"/>
                        </a:lnSpc>
                        <a:buNone/>
                      </a:pPr>
                      <a:endParaRPr lang="zh-CN" altLang="en-US" sz="2400" b="0" dirty="0">
                        <a:ln>
                          <a:noFill/>
                        </a:ln>
                        <a:solidFill>
                          <a:schemeClr val="tx1"/>
                        </a:solidFill>
                        <a:latin typeface="Times New Roman" panose="02020603050405020304" pitchFamily="18" charset="0"/>
                        <a:cs typeface="Times New Roman" panose="02020603050405020304" pitchFamily="18" charset="0"/>
                      </a:endParaRPr>
                    </a:p>
                    <a:p>
                      <a:pPr algn="ctr" fontAlgn="auto">
                        <a:lnSpc>
                          <a:spcPct val="130000"/>
                        </a:lnSpc>
                        <a:buNone/>
                      </a:pPr>
                      <a:endParaRPr lang="zh-CN" altLang="en-US" sz="2400" b="0" dirty="0">
                        <a:ln>
                          <a:noFill/>
                        </a:ln>
                        <a:solidFill>
                          <a:schemeClr val="tx1"/>
                        </a:solidFill>
                        <a:latin typeface="Times New Roman" panose="02020603050405020304" pitchFamily="18" charset="0"/>
                        <a:cs typeface="Times New Roman" panose="02020603050405020304" pitchFamily="18" charset="0"/>
                      </a:endParaRPr>
                    </a:p>
                    <a:p>
                      <a:pPr algn="l" fontAlgn="auto">
                        <a:lnSpc>
                          <a:spcPct val="130000"/>
                        </a:lnSpc>
                        <a:buNone/>
                      </a:pPr>
                      <a:r>
                        <a:rPr lang="zh-CN" altLang="en-US" sz="2400" b="0" dirty="0">
                          <a:ln>
                            <a:noFill/>
                          </a:ln>
                          <a:solidFill>
                            <a:schemeClr val="tx1"/>
                          </a:solidFill>
                          <a:latin typeface="Times New Roman" panose="02020603050405020304" pitchFamily="18" charset="0"/>
                          <a:cs typeface="Times New Roman" panose="02020603050405020304" pitchFamily="18" charset="0"/>
                        </a:rPr>
                        <a:t>音度的大小体现在波形的高低</a:t>
                      </a:r>
                      <a:r>
                        <a:rPr lang="en-US" altLang="zh-CN" sz="2400" b="0" dirty="0">
                          <a:ln>
                            <a:noFill/>
                          </a:ln>
                          <a:solidFill>
                            <a:schemeClr val="tx1"/>
                          </a:solidFill>
                          <a:latin typeface="Times New Roman" panose="02020603050405020304" pitchFamily="18" charset="0"/>
                          <a:cs typeface="Times New Roman" panose="02020603050405020304" pitchFamily="18" charset="0"/>
                        </a:rPr>
                        <a:t>,</a:t>
                      </a:r>
                      <a:r>
                        <a:rPr lang="zh-CN" altLang="en-US" sz="2400" b="0" dirty="0">
                          <a:ln>
                            <a:noFill/>
                          </a:ln>
                          <a:solidFill>
                            <a:schemeClr val="tx1"/>
                          </a:solidFill>
                          <a:latin typeface="Times New Roman" panose="02020603050405020304" pitchFamily="18" charset="0"/>
                          <a:cs typeface="Times New Roman" panose="02020603050405020304" pitchFamily="18" charset="0"/>
                        </a:rPr>
                        <a:t>波 高的声音</a:t>
                      </a:r>
                      <a:r>
                        <a:rPr lang="en-US" altLang="zh-CN" sz="2400" b="0" dirty="0">
                          <a:ln>
                            <a:noFill/>
                          </a:ln>
                          <a:solidFill>
                            <a:schemeClr val="tx1"/>
                          </a:solidFill>
                          <a:latin typeface="Times New Roman" panose="02020603050405020304" pitchFamily="18" charset="0"/>
                          <a:cs typeface="Times New Roman" panose="02020603050405020304" pitchFamily="18" charset="0"/>
                        </a:rPr>
                        <a:t>,</a:t>
                      </a:r>
                      <a:r>
                        <a:rPr lang="zh-CN" altLang="en-US" sz="2400" b="0" dirty="0">
                          <a:ln>
                            <a:noFill/>
                          </a:ln>
                          <a:solidFill>
                            <a:schemeClr val="tx1"/>
                          </a:solidFill>
                          <a:latin typeface="Times New Roman" panose="02020603050405020304" pitchFamily="18" charset="0"/>
                          <a:cs typeface="Times New Roman" panose="02020603050405020304" pitchFamily="18" charset="0"/>
                        </a:rPr>
                        <a:t>响度大</a:t>
                      </a:r>
                      <a:endParaRPr lang="zh-CN" altLang="en-US" sz="2400" b="0" dirty="0">
                        <a:ln>
                          <a:noFill/>
                        </a:ln>
                        <a:solidFill>
                          <a:schemeClr val="tx1"/>
                        </a:solidFill>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p>
                      <a:pPr algn="l" fontAlgn="auto">
                        <a:lnSpc>
                          <a:spcPct val="130000"/>
                        </a:lnSpc>
                        <a:buNone/>
                      </a:pPr>
                      <a:endParaRPr lang="zh-CN" altLang="en-US" sz="2400" b="0" dirty="0">
                        <a:ln>
                          <a:noFill/>
                        </a:ln>
                        <a:solidFill>
                          <a:schemeClr val="tx1"/>
                        </a:solidFill>
                        <a:latin typeface="Times New Roman" panose="02020603050405020304" pitchFamily="18" charset="0"/>
                        <a:cs typeface="Times New Roman" panose="02020603050405020304" pitchFamily="18" charset="0"/>
                      </a:endParaRPr>
                    </a:p>
                    <a:p>
                      <a:pPr algn="l" fontAlgn="auto">
                        <a:lnSpc>
                          <a:spcPct val="130000"/>
                        </a:lnSpc>
                        <a:buNone/>
                      </a:pPr>
                      <a:endParaRPr lang="zh-CN" altLang="en-US" sz="2400" b="0" dirty="0">
                        <a:ln>
                          <a:noFill/>
                        </a:ln>
                        <a:solidFill>
                          <a:schemeClr val="tx1"/>
                        </a:solidFill>
                        <a:latin typeface="Times New Roman" panose="02020603050405020304" pitchFamily="18" charset="0"/>
                        <a:cs typeface="Times New Roman" panose="02020603050405020304" pitchFamily="18" charset="0"/>
                      </a:endParaRPr>
                    </a:p>
                    <a:p>
                      <a:pPr algn="l" fontAlgn="auto">
                        <a:lnSpc>
                          <a:spcPct val="130000"/>
                        </a:lnSpc>
                        <a:buNone/>
                      </a:pPr>
                      <a:endParaRPr lang="zh-CN" altLang="en-US" sz="2400" b="0" dirty="0">
                        <a:ln>
                          <a:noFill/>
                        </a:ln>
                        <a:solidFill>
                          <a:schemeClr val="tx1"/>
                        </a:solidFill>
                        <a:latin typeface="Times New Roman" panose="02020603050405020304" pitchFamily="18" charset="0"/>
                        <a:cs typeface="Times New Roman" panose="02020603050405020304" pitchFamily="18" charset="0"/>
                      </a:endParaRPr>
                    </a:p>
                    <a:p>
                      <a:pPr algn="l" fontAlgn="auto">
                        <a:lnSpc>
                          <a:spcPct val="130000"/>
                        </a:lnSpc>
                        <a:buNone/>
                      </a:pPr>
                      <a:r>
                        <a:rPr lang="zh-CN" altLang="en-US" sz="2400" b="0" dirty="0">
                          <a:ln>
                            <a:noFill/>
                          </a:ln>
                          <a:solidFill>
                            <a:schemeClr val="tx1"/>
                          </a:solidFill>
                          <a:latin typeface="Times New Roman" panose="02020603050405020304" pitchFamily="18" charset="0"/>
                          <a:cs typeface="Times New Roman" panose="02020603050405020304" pitchFamily="18" charset="0"/>
                        </a:rPr>
                        <a:t>音色体现在波的形状</a:t>
                      </a:r>
                      <a:r>
                        <a:rPr lang="en-US" altLang="zh-CN" sz="2400" b="0" dirty="0">
                          <a:ln>
                            <a:noFill/>
                          </a:ln>
                          <a:solidFill>
                            <a:schemeClr val="tx1"/>
                          </a:solidFill>
                          <a:latin typeface="Times New Roman" panose="02020603050405020304" pitchFamily="18" charset="0"/>
                          <a:cs typeface="Times New Roman" panose="02020603050405020304" pitchFamily="18" charset="0"/>
                        </a:rPr>
                        <a:t>,</a:t>
                      </a:r>
                      <a:r>
                        <a:rPr lang="zh-CN" altLang="en-US" sz="2400" b="0" dirty="0">
                          <a:ln>
                            <a:noFill/>
                          </a:ln>
                          <a:solidFill>
                            <a:schemeClr val="tx1"/>
                          </a:solidFill>
                          <a:latin typeface="Times New Roman" panose="02020603050405020304" pitchFamily="18" charset="0"/>
                          <a:cs typeface="Times New Roman" panose="02020603050405020304" pitchFamily="18" charset="0"/>
                        </a:rPr>
                        <a:t>形状 不同</a:t>
                      </a:r>
                      <a:r>
                        <a:rPr lang="en-US" altLang="zh-CN" sz="2400" b="0" dirty="0">
                          <a:ln>
                            <a:noFill/>
                          </a:ln>
                          <a:solidFill>
                            <a:schemeClr val="tx1"/>
                          </a:solidFill>
                          <a:latin typeface="Times New Roman" panose="02020603050405020304" pitchFamily="18" charset="0"/>
                          <a:cs typeface="Times New Roman" panose="02020603050405020304" pitchFamily="18" charset="0"/>
                        </a:rPr>
                        <a:t>,</a:t>
                      </a:r>
                      <a:r>
                        <a:rPr lang="zh-CN" altLang="en-US" sz="2400" b="0" dirty="0">
                          <a:ln>
                            <a:noFill/>
                          </a:ln>
                          <a:solidFill>
                            <a:schemeClr val="tx1"/>
                          </a:solidFill>
                          <a:latin typeface="Times New Roman" panose="02020603050405020304" pitchFamily="18" charset="0"/>
                          <a:cs typeface="Times New Roman" panose="02020603050405020304" pitchFamily="18" charset="0"/>
                        </a:rPr>
                        <a:t>音色不同</a:t>
                      </a:r>
                      <a:endParaRPr lang="zh-CN" altLang="en-US" sz="2400" b="0" dirty="0">
                        <a:ln>
                          <a:noFill/>
                        </a:ln>
                        <a:solidFill>
                          <a:schemeClr val="tx1"/>
                        </a:solidFill>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r>
              <a:tr h="2209165">
                <a:tc>
                  <a:txBody>
                    <a:bodyPr/>
                    <a:p>
                      <a:pPr algn="ctr" fontAlgn="auto">
                        <a:lnSpc>
                          <a:spcPct val="130000"/>
                        </a:lnSpc>
                        <a:buNone/>
                      </a:pPr>
                      <a:r>
                        <a:rPr lang="zh-CN" altLang="en-US" sz="2400" b="0">
                          <a:ln>
                            <a:noFill/>
                          </a:ln>
                          <a:solidFill>
                            <a:schemeClr val="tx1"/>
                          </a:solidFill>
                          <a:latin typeface="黑体" panose="02010609060101010101" pitchFamily="49" charset="-122"/>
                          <a:ea typeface="黑体" panose="02010609060101010101" pitchFamily="49" charset="-122"/>
                          <a:cs typeface="Times New Roman" panose="02020603050405020304" pitchFamily="18" charset="0"/>
                        </a:rPr>
                        <a:t>改变方法</a:t>
                      </a:r>
                      <a:endParaRPr lang="zh-CN" altLang="en-US" sz="2400" b="0">
                        <a:ln>
                          <a:noFill/>
                        </a:ln>
                        <a:solidFill>
                          <a:schemeClr val="tx1"/>
                        </a:solidFill>
                        <a:latin typeface="黑体" panose="02010609060101010101" pitchFamily="49" charset="-122"/>
                        <a:ea typeface="黑体" panose="02010609060101010101" pitchFamily="49" charset="-122"/>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p>
                      <a:pPr algn="l" fontAlgn="auto">
                        <a:lnSpc>
                          <a:spcPct val="100000"/>
                        </a:lnSpc>
                        <a:buNone/>
                      </a:pPr>
                      <a:r>
                        <a:rPr lang="en-US" altLang="zh-CN" sz="2400" b="0" dirty="0">
                          <a:ln>
                            <a:noFill/>
                          </a:ln>
                          <a:solidFill>
                            <a:schemeClr val="tx1"/>
                          </a:solidFill>
                          <a:latin typeface="Times New Roman" panose="02020603050405020304" pitchFamily="18" charset="0"/>
                          <a:cs typeface="Times New Roman" panose="02020603050405020304" pitchFamily="18" charset="0"/>
                        </a:rPr>
                        <a:t>(</a:t>
                      </a:r>
                      <a:r>
                        <a:rPr lang="zh-CN" altLang="en-US" sz="2400" b="0" dirty="0">
                          <a:ln>
                            <a:noFill/>
                          </a:ln>
                          <a:solidFill>
                            <a:schemeClr val="tx1"/>
                          </a:solidFill>
                          <a:latin typeface="Times New Roman" panose="02020603050405020304" pitchFamily="18" charset="0"/>
                          <a:cs typeface="Times New Roman" panose="02020603050405020304" pitchFamily="18" charset="0"/>
                        </a:rPr>
                        <a:t>1</a:t>
                      </a:r>
                      <a:r>
                        <a:rPr lang="en-US" altLang="zh-CN" sz="2400" b="0" dirty="0">
                          <a:ln>
                            <a:noFill/>
                          </a:ln>
                          <a:solidFill>
                            <a:schemeClr val="tx1"/>
                          </a:solidFill>
                          <a:latin typeface="Times New Roman" panose="02020603050405020304" pitchFamily="18" charset="0"/>
                          <a:cs typeface="Times New Roman" panose="02020603050405020304" pitchFamily="18" charset="0"/>
                        </a:rPr>
                        <a:t>)</a:t>
                      </a:r>
                      <a:r>
                        <a:rPr lang="zh-CN" altLang="en-US" sz="2400" b="0" dirty="0">
                          <a:ln>
                            <a:noFill/>
                          </a:ln>
                          <a:solidFill>
                            <a:schemeClr val="tx1"/>
                          </a:solidFill>
                          <a:latin typeface="Times New Roman" panose="02020603050405020304" pitchFamily="18" charset="0"/>
                          <a:cs typeface="Times New Roman" panose="02020603050405020304" pitchFamily="18" charset="0"/>
                        </a:rPr>
                        <a:t>手指按压琴弦的不同位置、调节弦的松紧或调节鼓皮的松紧，弦和鼓皮越紧，音调越高；</a:t>
                      </a:r>
                      <a:endParaRPr lang="zh-CN" altLang="en-US" sz="2400" b="0" dirty="0">
                        <a:ln>
                          <a:noFill/>
                        </a:ln>
                        <a:solidFill>
                          <a:schemeClr val="tx1"/>
                        </a:solidFill>
                        <a:latin typeface="Times New Roman" panose="02020603050405020304" pitchFamily="18" charset="0"/>
                        <a:cs typeface="Times New Roman" panose="02020603050405020304" pitchFamily="18" charset="0"/>
                      </a:endParaRPr>
                    </a:p>
                    <a:p>
                      <a:pPr algn="l" fontAlgn="auto">
                        <a:lnSpc>
                          <a:spcPct val="100000"/>
                        </a:lnSpc>
                        <a:buNone/>
                      </a:pPr>
                      <a:r>
                        <a:rPr lang="en-US" altLang="zh-CN" sz="2400" b="0" dirty="0">
                          <a:ln>
                            <a:noFill/>
                          </a:ln>
                          <a:solidFill>
                            <a:schemeClr val="tx1"/>
                          </a:solidFill>
                          <a:latin typeface="Times New Roman" panose="02020603050405020304" pitchFamily="18" charset="0"/>
                          <a:cs typeface="Times New Roman" panose="02020603050405020304" pitchFamily="18" charset="0"/>
                        </a:rPr>
                        <a:t>(</a:t>
                      </a:r>
                      <a:r>
                        <a:rPr lang="zh-CN" altLang="en-US" sz="2400" b="0" dirty="0">
                          <a:ln>
                            <a:noFill/>
                          </a:ln>
                          <a:solidFill>
                            <a:schemeClr val="tx1"/>
                          </a:solidFill>
                          <a:latin typeface="Times New Roman" panose="02020603050405020304" pitchFamily="18" charset="0"/>
                          <a:cs typeface="Times New Roman" panose="02020603050405020304" pitchFamily="18" charset="0"/>
                        </a:rPr>
                        <a:t>2</a:t>
                      </a:r>
                      <a:r>
                        <a:rPr lang="en-US" altLang="zh-CN" sz="2400" b="0" dirty="0">
                          <a:ln>
                            <a:noFill/>
                          </a:ln>
                          <a:solidFill>
                            <a:schemeClr val="tx1"/>
                          </a:solidFill>
                          <a:latin typeface="Times New Roman" panose="02020603050405020304" pitchFamily="18" charset="0"/>
                          <a:cs typeface="Times New Roman" panose="02020603050405020304" pitchFamily="18" charset="0"/>
                        </a:rPr>
                        <a:t>)</a:t>
                      </a:r>
                      <a:r>
                        <a:rPr lang="zh-CN" altLang="en-US" sz="2400" b="0" dirty="0">
                          <a:ln>
                            <a:noFill/>
                          </a:ln>
                          <a:solidFill>
                            <a:schemeClr val="tx1"/>
                          </a:solidFill>
                          <a:latin typeface="Times New Roman" panose="02020603050405020304" pitchFamily="18" charset="0"/>
                          <a:cs typeface="Times New Roman" panose="02020603050405020304" pitchFamily="18" charset="0"/>
                        </a:rPr>
                        <a:t>管乐器：空气柱越短，音调越高</a:t>
                      </a:r>
                      <a:endParaRPr lang="zh-CN" altLang="en-US" sz="2400" b="0" dirty="0">
                        <a:ln>
                          <a:noFill/>
                        </a:ln>
                        <a:solidFill>
                          <a:schemeClr val="tx1"/>
                        </a:solidFill>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p>
                      <a:pPr algn="l" fontAlgn="auto">
                        <a:lnSpc>
                          <a:spcPct val="130000"/>
                        </a:lnSpc>
                        <a:buNone/>
                      </a:pPr>
                      <a:r>
                        <a:rPr lang="en-US" altLang="zh-CN" sz="2400" b="0" dirty="0">
                          <a:ln>
                            <a:noFill/>
                          </a:ln>
                          <a:solidFill>
                            <a:schemeClr val="tx1"/>
                          </a:solidFill>
                          <a:latin typeface="Times New Roman" panose="02020603050405020304" pitchFamily="18" charset="0"/>
                          <a:cs typeface="Times New Roman" panose="02020603050405020304" pitchFamily="18" charset="0"/>
                        </a:rPr>
                        <a:t>(</a:t>
                      </a:r>
                      <a:r>
                        <a:rPr lang="zh-CN" altLang="en-US" sz="2400" b="0" dirty="0">
                          <a:ln>
                            <a:noFill/>
                          </a:ln>
                          <a:solidFill>
                            <a:schemeClr val="tx1"/>
                          </a:solidFill>
                          <a:latin typeface="Times New Roman" panose="02020603050405020304" pitchFamily="18" charset="0"/>
                          <a:cs typeface="Times New Roman" panose="02020603050405020304" pitchFamily="18" charset="0"/>
                        </a:rPr>
                        <a:t>1</a:t>
                      </a:r>
                      <a:r>
                        <a:rPr lang="en-US" altLang="zh-CN" sz="2400" b="0" dirty="0">
                          <a:ln>
                            <a:noFill/>
                          </a:ln>
                          <a:solidFill>
                            <a:schemeClr val="tx1"/>
                          </a:solidFill>
                          <a:latin typeface="Times New Roman" panose="02020603050405020304" pitchFamily="18" charset="0"/>
                          <a:cs typeface="Times New Roman" panose="02020603050405020304" pitchFamily="18" charset="0"/>
                        </a:rPr>
                        <a:t>)</a:t>
                      </a:r>
                      <a:r>
                        <a:rPr lang="zh-CN" altLang="en-US" sz="2400" b="0" dirty="0">
                          <a:ln>
                            <a:noFill/>
                          </a:ln>
                          <a:solidFill>
                            <a:schemeClr val="tx1"/>
                          </a:solidFill>
                          <a:latin typeface="Times New Roman" panose="02020603050405020304" pitchFamily="18" charset="0"/>
                          <a:cs typeface="Times New Roman" panose="02020603050405020304" pitchFamily="18" charset="0"/>
                        </a:rPr>
                        <a:t>乐器一般用力越大，响度越大；</a:t>
                      </a:r>
                      <a:endParaRPr lang="zh-CN" altLang="en-US" sz="2400" b="0" dirty="0">
                        <a:ln>
                          <a:noFill/>
                        </a:ln>
                        <a:solidFill>
                          <a:schemeClr val="tx1"/>
                        </a:solidFill>
                        <a:latin typeface="Times New Roman" panose="02020603050405020304" pitchFamily="18" charset="0"/>
                        <a:cs typeface="Times New Roman" panose="02020603050405020304" pitchFamily="18" charset="0"/>
                      </a:endParaRPr>
                    </a:p>
                    <a:p>
                      <a:pPr algn="l" fontAlgn="auto">
                        <a:lnSpc>
                          <a:spcPct val="130000"/>
                        </a:lnSpc>
                        <a:buNone/>
                      </a:pPr>
                      <a:r>
                        <a:rPr lang="en-US" altLang="zh-CN" sz="2400" b="0" dirty="0">
                          <a:ln>
                            <a:noFill/>
                          </a:ln>
                          <a:solidFill>
                            <a:schemeClr val="tx1"/>
                          </a:solidFill>
                          <a:latin typeface="Times New Roman" panose="02020603050405020304" pitchFamily="18" charset="0"/>
                          <a:cs typeface="Times New Roman" panose="02020603050405020304" pitchFamily="18" charset="0"/>
                        </a:rPr>
                        <a:t>(</a:t>
                      </a:r>
                      <a:r>
                        <a:rPr lang="zh-CN" altLang="en-US" sz="2400" b="0" dirty="0">
                          <a:ln>
                            <a:noFill/>
                          </a:ln>
                          <a:solidFill>
                            <a:schemeClr val="tx1"/>
                          </a:solidFill>
                          <a:latin typeface="Times New Roman" panose="02020603050405020304" pitchFamily="18" charset="0"/>
                          <a:cs typeface="Times New Roman" panose="02020603050405020304" pitchFamily="18" charset="0"/>
                        </a:rPr>
                        <a:t>2</a:t>
                      </a:r>
                      <a:r>
                        <a:rPr lang="en-US" altLang="zh-CN" sz="2400" b="0" dirty="0">
                          <a:ln>
                            <a:noFill/>
                          </a:ln>
                          <a:solidFill>
                            <a:schemeClr val="tx1"/>
                          </a:solidFill>
                          <a:latin typeface="Times New Roman" panose="02020603050405020304" pitchFamily="18" charset="0"/>
                          <a:cs typeface="Times New Roman" panose="02020603050405020304" pitchFamily="18" charset="0"/>
                        </a:rPr>
                        <a:t>)</a:t>
                      </a:r>
                      <a:r>
                        <a:rPr lang="zh-CN" altLang="en-US" sz="2400" b="0" dirty="0">
                          <a:ln>
                            <a:noFill/>
                          </a:ln>
                          <a:solidFill>
                            <a:schemeClr val="tx1"/>
                          </a:solidFill>
                          <a:latin typeface="Times New Roman" panose="02020603050405020304" pitchFamily="18" charset="0"/>
                          <a:cs typeface="Times New Roman" panose="02020603050405020304" pitchFamily="18" charset="0"/>
                        </a:rPr>
                        <a:t>改变与发声体的距离及声音的分散程度</a:t>
                      </a:r>
                      <a:endParaRPr lang="zh-CN" altLang="en-US" sz="2400" b="0" dirty="0">
                        <a:ln>
                          <a:noFill/>
                        </a:ln>
                        <a:solidFill>
                          <a:schemeClr val="tx1"/>
                        </a:solidFill>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p>
                      <a:pPr algn="l" fontAlgn="auto">
                        <a:lnSpc>
                          <a:spcPct val="130000"/>
                        </a:lnSpc>
                        <a:buNone/>
                      </a:pPr>
                      <a:r>
                        <a:rPr lang="zh-CN" altLang="en-US" sz="2400" b="0" dirty="0">
                          <a:ln>
                            <a:noFill/>
                          </a:ln>
                          <a:solidFill>
                            <a:schemeClr val="tx1"/>
                          </a:solidFill>
                          <a:latin typeface="Times New Roman" panose="02020603050405020304" pitchFamily="18" charset="0"/>
                          <a:cs typeface="Times New Roman" panose="02020603050405020304" pitchFamily="18" charset="0"/>
                        </a:rPr>
                        <a:t>改变发声体的材料、结构等区别</a:t>
                      </a:r>
                      <a:endParaRPr lang="zh-CN" altLang="en-US" sz="2400" b="0" dirty="0">
                        <a:ln>
                          <a:noFill/>
                        </a:ln>
                        <a:solidFill>
                          <a:schemeClr val="tx1"/>
                        </a:solidFill>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r>
            </a:tbl>
          </a:graphicData>
        </a:graphic>
      </p:graphicFrame>
      <p:pic>
        <p:nvPicPr>
          <p:cNvPr id="11" name="图片 10"/>
          <p:cNvPicPr>
            <a:picLocks noChangeAspect="1"/>
          </p:cNvPicPr>
          <p:nvPr/>
        </p:nvPicPr>
        <p:blipFill>
          <a:blip r:embed="rId2"/>
          <a:stretch>
            <a:fillRect/>
          </a:stretch>
        </p:blipFill>
        <p:spPr>
          <a:xfrm>
            <a:off x="2125028" y="1567815"/>
            <a:ext cx="2059940" cy="1583690"/>
          </a:xfrm>
          <a:prstGeom prst="rect">
            <a:avLst/>
          </a:prstGeom>
        </p:spPr>
      </p:pic>
      <p:pic>
        <p:nvPicPr>
          <p:cNvPr id="12" name="图片 11"/>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5527358" y="1496060"/>
            <a:ext cx="2034540" cy="1692910"/>
          </a:xfrm>
          <a:prstGeom prst="rect">
            <a:avLst/>
          </a:prstGeom>
        </p:spPr>
      </p:pic>
      <p:pic>
        <p:nvPicPr>
          <p:cNvPr id="13" name="图片 12"/>
          <p:cNvPicPr>
            <a:picLocks noChangeAspect="1"/>
          </p:cNvPicPr>
          <p:nvPr/>
        </p:nvPicPr>
        <p:blipFill>
          <a:blip r:embed="rId4">
            <a:clrChange>
              <a:clrFrom>
                <a:srgbClr val="FFFFFF">
                  <a:alpha val="100000"/>
                </a:srgbClr>
              </a:clrFrom>
              <a:clrTo>
                <a:srgbClr val="FFFFFF">
                  <a:alpha val="100000"/>
                  <a:alpha val="0"/>
                </a:srgbClr>
              </a:clrTo>
            </a:clrChange>
          </a:blip>
          <a:stretch>
            <a:fillRect/>
          </a:stretch>
        </p:blipFill>
        <p:spPr>
          <a:xfrm>
            <a:off x="8849043" y="1681480"/>
            <a:ext cx="2141220" cy="1398905"/>
          </a:xfrm>
          <a:prstGeom prst="rect">
            <a:avLst/>
          </a:prstGeom>
        </p:spPr>
      </p:pic>
      <p:sp>
        <p:nvSpPr>
          <p:cNvPr id="8" name="流程图: 终止 7">
            <a:hlinkClick r:id="rId5" action="ppaction://hlinksldjump"/>
          </p:cNvPr>
          <p:cNvSpPr/>
          <p:nvPr/>
        </p:nvSpPr>
        <p:spPr>
          <a:xfrm>
            <a:off x="8952548" y="5839460"/>
            <a:ext cx="2034540" cy="477520"/>
          </a:xfrm>
          <a:prstGeom prst="flowChartTerminator">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表格 9"/>
          <p:cNvGraphicFramePr/>
          <p:nvPr>
            <p:custDataLst>
              <p:tags r:id="rId1"/>
            </p:custDataLst>
          </p:nvPr>
        </p:nvGraphicFramePr>
        <p:xfrm>
          <a:off x="686118" y="2059305"/>
          <a:ext cx="10793095" cy="4829175"/>
        </p:xfrm>
        <a:graphic>
          <a:graphicData uri="http://schemas.openxmlformats.org/drawingml/2006/table">
            <a:tbl>
              <a:tblPr firstRow="1" bandRow="1">
                <a:tableStyleId>{5C22544A-7EE6-4342-B048-85BDC9FD1C3A}</a:tableStyleId>
              </a:tblPr>
              <a:tblGrid>
                <a:gridCol w="792480"/>
                <a:gridCol w="3318510"/>
                <a:gridCol w="3593465"/>
                <a:gridCol w="3088640"/>
              </a:tblGrid>
              <a:tr h="1300480">
                <a:tc>
                  <a:txBody>
                    <a:bodyPr/>
                    <a:p>
                      <a:pPr algn="ctr" fontAlgn="auto">
                        <a:lnSpc>
                          <a:spcPct val="150000"/>
                        </a:lnSpc>
                        <a:buNone/>
                      </a:pPr>
                      <a:r>
                        <a:rPr lang="zh-CN" altLang="en-US" sz="2400" b="0">
                          <a:ln>
                            <a:noFill/>
                          </a:ln>
                          <a:solidFill>
                            <a:schemeClr val="tx1"/>
                          </a:solidFill>
                          <a:latin typeface="黑体" panose="02010609060101010101" pitchFamily="49" charset="-122"/>
                          <a:ea typeface="黑体" panose="02010609060101010101" pitchFamily="49" charset="-122"/>
                          <a:cs typeface="Times New Roman" panose="02020603050405020304" pitchFamily="18" charset="0"/>
                          <a:sym typeface="+mn-ea"/>
                        </a:rPr>
                        <a:t>特性</a:t>
                      </a:r>
                      <a:endParaRPr lang="zh-CN" altLang="en-US" sz="2400" b="0" dirty="0">
                        <a:ln>
                          <a:noFill/>
                        </a:ln>
                        <a:solidFill>
                          <a:schemeClr val="tx1"/>
                        </a:solidFill>
                        <a:latin typeface="黑体" panose="02010609060101010101" pitchFamily="49" charset="-122"/>
                        <a:ea typeface="黑体" panose="02010609060101010101" pitchFamily="49" charset="-122"/>
                        <a:cs typeface="Times New Roman" panose="02020603050405020304" pitchFamily="18" charset="0"/>
                        <a:sym typeface="+mn-ea"/>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60000"/>
                        <a:lumOff val="40000"/>
                      </a:schemeClr>
                    </a:solidFill>
                  </a:tcPr>
                </a:tc>
                <a:tc>
                  <a:txBody>
                    <a:bodyPr/>
                    <a:p>
                      <a:pPr algn="ctr" fontAlgn="auto">
                        <a:lnSpc>
                          <a:spcPct val="150000"/>
                        </a:lnSpc>
                        <a:buNone/>
                      </a:pPr>
                      <a:r>
                        <a:rPr lang="zh-CN" altLang="en-US" sz="2400" b="0">
                          <a:ln>
                            <a:noFill/>
                          </a:ln>
                          <a:solidFill>
                            <a:schemeClr val="tx1"/>
                          </a:solidFill>
                          <a:latin typeface="黑体" panose="02010609060101010101" pitchFamily="49" charset="-122"/>
                          <a:ea typeface="黑体" panose="02010609060101010101" pitchFamily="49" charset="-122"/>
                          <a:cs typeface="Times New Roman" panose="02020603050405020304" pitchFamily="18" charset="0"/>
                          <a:sym typeface="+mn-ea"/>
                        </a:rPr>
                        <a:t>音调</a:t>
                      </a:r>
                      <a:endParaRPr lang="zh-CN" altLang="en-US" sz="2400" b="0">
                        <a:ln>
                          <a:noFill/>
                        </a:ln>
                        <a:solidFill>
                          <a:schemeClr val="tx1"/>
                        </a:solidFill>
                        <a:latin typeface="黑体" panose="02010609060101010101" pitchFamily="49" charset="-122"/>
                        <a:ea typeface="黑体" panose="02010609060101010101" pitchFamily="49" charset="-122"/>
                        <a:cs typeface="Times New Roman" panose="02020603050405020304" pitchFamily="18" charset="0"/>
                        <a:sym typeface="+mn-ea"/>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60000"/>
                        <a:lumOff val="40000"/>
                      </a:schemeClr>
                    </a:solidFill>
                  </a:tcPr>
                </a:tc>
                <a:tc>
                  <a:txBody>
                    <a:bodyPr/>
                    <a:p>
                      <a:pPr algn="ctr" fontAlgn="auto">
                        <a:lnSpc>
                          <a:spcPct val="150000"/>
                        </a:lnSpc>
                        <a:buNone/>
                      </a:pPr>
                      <a:r>
                        <a:rPr lang="zh-CN" altLang="en-US" sz="2400" b="0">
                          <a:ln>
                            <a:noFill/>
                          </a:ln>
                          <a:solidFill>
                            <a:schemeClr val="tx1"/>
                          </a:solidFill>
                          <a:latin typeface="黑体" panose="02010609060101010101" pitchFamily="49" charset="-122"/>
                          <a:ea typeface="黑体" panose="02010609060101010101" pitchFamily="49" charset="-122"/>
                          <a:cs typeface="Times New Roman" panose="02020603050405020304" pitchFamily="18" charset="0"/>
                          <a:sym typeface="+mn-ea"/>
                        </a:rPr>
                        <a:t>响度</a:t>
                      </a:r>
                      <a:endParaRPr lang="zh-CN" altLang="en-US" sz="2400" b="0">
                        <a:ln>
                          <a:noFill/>
                        </a:ln>
                        <a:solidFill>
                          <a:schemeClr val="tx1"/>
                        </a:solidFill>
                        <a:latin typeface="黑体" panose="02010609060101010101" pitchFamily="49" charset="-122"/>
                        <a:ea typeface="黑体" panose="02010609060101010101" pitchFamily="49" charset="-122"/>
                        <a:cs typeface="Times New Roman" panose="02020603050405020304" pitchFamily="18" charset="0"/>
                        <a:sym typeface="+mn-ea"/>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60000"/>
                        <a:lumOff val="40000"/>
                      </a:schemeClr>
                    </a:solidFill>
                  </a:tcPr>
                </a:tc>
                <a:tc>
                  <a:txBody>
                    <a:bodyPr/>
                    <a:p>
                      <a:pPr algn="ctr" fontAlgn="auto">
                        <a:lnSpc>
                          <a:spcPct val="150000"/>
                        </a:lnSpc>
                        <a:buNone/>
                      </a:pPr>
                      <a:r>
                        <a:rPr lang="zh-CN" altLang="en-US" sz="2400" b="0">
                          <a:ln>
                            <a:noFill/>
                          </a:ln>
                          <a:solidFill>
                            <a:schemeClr val="tx1"/>
                          </a:solidFill>
                          <a:latin typeface="黑体" panose="02010609060101010101" pitchFamily="49" charset="-122"/>
                          <a:ea typeface="黑体" panose="02010609060101010101" pitchFamily="49" charset="-122"/>
                          <a:cs typeface="Times New Roman" panose="02020603050405020304" pitchFamily="18" charset="0"/>
                          <a:sym typeface="+mn-ea"/>
                        </a:rPr>
                        <a:t>音色</a:t>
                      </a:r>
                      <a:endParaRPr lang="zh-CN" altLang="en-US" sz="2400" b="0" dirty="0">
                        <a:ln>
                          <a:noFill/>
                        </a:ln>
                        <a:solidFill>
                          <a:schemeClr val="tx1"/>
                        </a:solidFill>
                        <a:latin typeface="黑体" panose="02010609060101010101" pitchFamily="49" charset="-122"/>
                        <a:ea typeface="黑体" panose="02010609060101010101" pitchFamily="49" charset="-122"/>
                        <a:cs typeface="Times New Roman" panose="02020603050405020304" pitchFamily="18" charset="0"/>
                        <a:sym typeface="+mn-ea"/>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60000"/>
                        <a:lumOff val="40000"/>
                      </a:schemeClr>
                    </a:solidFill>
                  </a:tcPr>
                </a:tc>
              </a:tr>
              <a:tr h="3528695">
                <a:tc>
                  <a:txBody>
                    <a:bodyPr/>
                    <a:p>
                      <a:pPr algn="ctr" fontAlgn="auto">
                        <a:lnSpc>
                          <a:spcPct val="150000"/>
                        </a:lnSpc>
                        <a:buNone/>
                      </a:pPr>
                      <a:r>
                        <a:rPr lang="zh-CN" altLang="en-US" sz="2400" b="0">
                          <a:ln>
                            <a:noFill/>
                          </a:ln>
                          <a:solidFill>
                            <a:schemeClr val="tx1"/>
                          </a:solidFill>
                          <a:latin typeface="黑体" panose="02010609060101010101" pitchFamily="49" charset="-122"/>
                          <a:ea typeface="黑体" panose="02010609060101010101" pitchFamily="49" charset="-122"/>
                          <a:cs typeface="Times New Roman" panose="02020603050405020304" pitchFamily="18" charset="0"/>
                        </a:rPr>
                        <a:t>区别</a:t>
                      </a:r>
                      <a:endParaRPr lang="zh-CN" altLang="en-US" sz="2400" b="0">
                        <a:ln>
                          <a:noFill/>
                        </a:ln>
                        <a:solidFill>
                          <a:schemeClr val="tx1"/>
                        </a:solidFill>
                        <a:latin typeface="黑体" panose="02010609060101010101" pitchFamily="49" charset="-122"/>
                        <a:ea typeface="黑体" panose="02010609060101010101" pitchFamily="49" charset="-122"/>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gridSpan="3">
                  <a:txBody>
                    <a:bodyPr/>
                    <a:p>
                      <a:pPr algn="l" fontAlgn="auto">
                        <a:lnSpc>
                          <a:spcPct val="150000"/>
                        </a:lnSpc>
                        <a:buNone/>
                      </a:pPr>
                      <a:r>
                        <a:rPr lang="en-US" altLang="zh-CN" sz="2400" b="0" dirty="0">
                          <a:ln>
                            <a:noFill/>
                          </a:ln>
                          <a:solidFill>
                            <a:schemeClr val="tx1"/>
                          </a:solidFill>
                          <a:latin typeface="Times New Roman" panose="02020603050405020304" pitchFamily="18" charset="0"/>
                          <a:cs typeface="Times New Roman" panose="02020603050405020304" pitchFamily="18" charset="0"/>
                        </a:rPr>
                        <a:t>a.</a:t>
                      </a:r>
                      <a:r>
                        <a:rPr lang="zh-CN" altLang="en-US" sz="2400" b="0" dirty="0">
                          <a:ln>
                            <a:noFill/>
                          </a:ln>
                          <a:solidFill>
                            <a:schemeClr val="tx1"/>
                          </a:solidFill>
                          <a:latin typeface="Times New Roman" panose="02020603050405020304" pitchFamily="18" charset="0"/>
                          <a:cs typeface="Times New Roman" panose="02020603050405020304" pitchFamily="18" charset="0"/>
                        </a:rPr>
                        <a:t>音调和响度没有必然的联系</a:t>
                      </a:r>
                      <a:r>
                        <a:rPr lang="en-US" altLang="zh-CN" sz="2400" b="0" dirty="0">
                          <a:ln>
                            <a:noFill/>
                          </a:ln>
                          <a:solidFill>
                            <a:schemeClr val="tx1"/>
                          </a:solidFill>
                          <a:latin typeface="Times New Roman" panose="02020603050405020304" pitchFamily="18" charset="0"/>
                          <a:cs typeface="Times New Roman" panose="02020603050405020304" pitchFamily="18" charset="0"/>
                        </a:rPr>
                        <a:t>,</a:t>
                      </a:r>
                      <a:r>
                        <a:rPr lang="zh-CN" altLang="en-US" sz="2400" b="0" dirty="0">
                          <a:ln>
                            <a:noFill/>
                          </a:ln>
                          <a:solidFill>
                            <a:schemeClr val="tx1"/>
                          </a:solidFill>
                          <a:latin typeface="Times New Roman" panose="02020603050405020304" pitchFamily="18" charset="0"/>
                          <a:cs typeface="Times New Roman" panose="02020603050405020304" pitchFamily="18" charset="0"/>
                        </a:rPr>
                        <a:t>音调高的声音响度不一定大；</a:t>
                      </a:r>
                      <a:endParaRPr lang="zh-CN" altLang="en-US" sz="2400" b="0" dirty="0">
                        <a:ln>
                          <a:noFill/>
                        </a:ln>
                        <a:solidFill>
                          <a:schemeClr val="tx1"/>
                        </a:solidFill>
                        <a:latin typeface="Times New Roman" panose="02020603050405020304" pitchFamily="18" charset="0"/>
                        <a:cs typeface="Times New Roman" panose="02020603050405020304" pitchFamily="18" charset="0"/>
                      </a:endParaRPr>
                    </a:p>
                    <a:p>
                      <a:pPr algn="l" fontAlgn="auto">
                        <a:lnSpc>
                          <a:spcPct val="150000"/>
                        </a:lnSpc>
                        <a:buNone/>
                      </a:pPr>
                      <a:r>
                        <a:rPr lang="en-US" altLang="zh-CN" sz="2400" b="0" dirty="0">
                          <a:ln>
                            <a:noFill/>
                          </a:ln>
                          <a:solidFill>
                            <a:schemeClr val="tx1"/>
                          </a:solidFill>
                          <a:latin typeface="Times New Roman" panose="02020603050405020304" pitchFamily="18" charset="0"/>
                          <a:cs typeface="Times New Roman" panose="02020603050405020304" pitchFamily="18" charset="0"/>
                        </a:rPr>
                        <a:t>b.</a:t>
                      </a:r>
                      <a:r>
                        <a:rPr lang="zh-CN" altLang="en-US" sz="2400" b="0" dirty="0">
                          <a:ln>
                            <a:noFill/>
                          </a:ln>
                          <a:solidFill>
                            <a:schemeClr val="tx1"/>
                          </a:solidFill>
                          <a:latin typeface="Times New Roman" panose="02020603050405020304" pitchFamily="18" charset="0"/>
                          <a:cs typeface="Times New Roman" panose="02020603050405020304" pitchFamily="18" charset="0"/>
                        </a:rPr>
                        <a:t>声音在传播过程中</a:t>
                      </a:r>
                      <a:r>
                        <a:rPr lang="en-US" altLang="zh-CN" sz="2400" b="0" dirty="0">
                          <a:ln>
                            <a:noFill/>
                          </a:ln>
                          <a:solidFill>
                            <a:schemeClr val="tx1"/>
                          </a:solidFill>
                          <a:latin typeface="Times New Roman" panose="02020603050405020304" pitchFamily="18" charset="0"/>
                          <a:cs typeface="Times New Roman" panose="02020603050405020304" pitchFamily="18" charset="0"/>
                        </a:rPr>
                        <a:t>,</a:t>
                      </a:r>
                      <a:r>
                        <a:rPr lang="zh-CN" altLang="en-US" sz="2400" b="0" dirty="0">
                          <a:ln>
                            <a:noFill/>
                          </a:ln>
                          <a:solidFill>
                            <a:schemeClr val="tx1"/>
                          </a:solidFill>
                          <a:latin typeface="Times New Roman" panose="02020603050405020304" pitchFamily="18" charset="0"/>
                          <a:cs typeface="Times New Roman" panose="02020603050405020304" pitchFamily="18" charset="0"/>
                        </a:rPr>
                        <a:t>音调、音色一般不会变化</a:t>
                      </a:r>
                      <a:r>
                        <a:rPr lang="en-US" altLang="zh-CN" sz="2400" b="0" dirty="0">
                          <a:ln>
                            <a:noFill/>
                          </a:ln>
                          <a:solidFill>
                            <a:schemeClr val="tx1"/>
                          </a:solidFill>
                          <a:latin typeface="Times New Roman" panose="02020603050405020304" pitchFamily="18" charset="0"/>
                          <a:cs typeface="Times New Roman" panose="02020603050405020304" pitchFamily="18" charset="0"/>
                        </a:rPr>
                        <a:t>,</a:t>
                      </a:r>
                      <a:r>
                        <a:rPr lang="zh-CN" altLang="en-US" sz="2400" b="0" dirty="0">
                          <a:ln>
                            <a:noFill/>
                          </a:ln>
                          <a:solidFill>
                            <a:schemeClr val="tx1"/>
                          </a:solidFill>
                          <a:latin typeface="Times New Roman" panose="02020603050405020304" pitchFamily="18" charset="0"/>
                          <a:cs typeface="Times New Roman" panose="02020603050405020304" pitchFamily="18" charset="0"/>
                        </a:rPr>
                        <a:t>人耳听到的声音的响度会   随声音传播距离的增加 而减小</a:t>
                      </a:r>
                      <a:r>
                        <a:rPr lang="en-US" altLang="zh-CN" sz="2400" b="0" dirty="0">
                          <a:ln>
                            <a:noFill/>
                          </a:ln>
                          <a:solidFill>
                            <a:schemeClr val="tx1"/>
                          </a:solidFill>
                          <a:latin typeface="Times New Roman" panose="02020603050405020304" pitchFamily="18" charset="0"/>
                          <a:cs typeface="Times New Roman" panose="02020603050405020304" pitchFamily="18" charset="0"/>
                        </a:rPr>
                        <a:t>.</a:t>
                      </a:r>
                      <a:endParaRPr lang="en-US" altLang="zh-CN" sz="2400" b="0" dirty="0">
                        <a:ln>
                          <a:noFill/>
                        </a:ln>
                        <a:solidFill>
                          <a:schemeClr val="tx1"/>
                        </a:solidFill>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hMerge="1">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hMerge="1">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r>
            </a:tbl>
          </a:graphicData>
        </a:graphic>
      </p:graphicFrame>
      <p:sp>
        <p:nvSpPr>
          <p:cNvPr id="8" name="流程图: 终止 7">
            <a:hlinkClick r:id="rId2" action="ppaction://hlinksldjump"/>
          </p:cNvPr>
          <p:cNvSpPr/>
          <p:nvPr/>
        </p:nvSpPr>
        <p:spPr>
          <a:xfrm>
            <a:off x="9383078" y="4834890"/>
            <a:ext cx="2034540" cy="477520"/>
          </a:xfrm>
          <a:prstGeom prst="flowChartTerminator">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096963" y="1098550"/>
            <a:ext cx="10640695" cy="5077460"/>
          </a:xfrm>
          <a:prstGeom prst="rect">
            <a:avLst/>
          </a:prstGeom>
          <a:noFill/>
        </p:spPr>
        <p:txBody>
          <a:bodyPr wrap="square" rtlCol="0" anchor="t">
            <a:spAutoFit/>
          </a:bodyPr>
          <a:p>
            <a:pPr fontAlgn="auto">
              <a:lnSpc>
                <a:spcPct val="150000"/>
              </a:lnSpc>
            </a:pPr>
            <a:r>
              <a:rPr lang="zh-CN" altLang="en-US" sz="2400">
                <a:latin typeface="Times New Roman" panose="02020603050405020304" pitchFamily="18" charset="0"/>
                <a:cs typeface="Times New Roman" panose="02020603050405020304" pitchFamily="18" charset="0"/>
              </a:rPr>
              <a:t>生活举例：</a:t>
            </a:r>
            <a:endParaRPr lang="zh-CN" altLang="en-US" sz="2400">
              <a:latin typeface="Times New Roman" panose="02020603050405020304" pitchFamily="18" charset="0"/>
              <a:cs typeface="Times New Roman" panose="02020603050405020304" pitchFamily="18" charset="0"/>
            </a:endParaRPr>
          </a:p>
          <a:p>
            <a:pPr fontAlgn="auto">
              <a:lnSpc>
                <a:spcPct val="150000"/>
              </a:lnSpc>
            </a:pPr>
            <a:r>
              <a:rPr lang="en-US" altLang="zh-CN" sz="2400">
                <a:latin typeface="Times New Roman" panose="02020603050405020304" pitchFamily="18" charset="0"/>
                <a:cs typeface="Times New Roman" panose="02020603050405020304" pitchFamily="18" charset="0"/>
              </a:rPr>
              <a:t>a.</a:t>
            </a:r>
            <a:r>
              <a:rPr lang="zh-CN" altLang="en-US" sz="2400">
                <a:latin typeface="Times New Roman" panose="02020603050405020304" pitchFamily="18" charset="0"/>
                <a:cs typeface="Times New Roman" panose="02020603050405020304" pitchFamily="18" charset="0"/>
              </a:rPr>
              <a:t>引吭高歌；</a:t>
            </a:r>
            <a:r>
              <a:rPr lang="en-US" altLang="zh-CN" sz="2400">
                <a:latin typeface="Times New Roman" panose="02020603050405020304" pitchFamily="18" charset="0"/>
                <a:cs typeface="Times New Roman" panose="02020603050405020304" pitchFamily="18" charset="0"/>
              </a:rPr>
              <a:t>b.</a:t>
            </a:r>
            <a:r>
              <a:rPr lang="zh-CN" altLang="en-US" sz="2400">
                <a:latin typeface="Times New Roman" panose="02020603050405020304" pitchFamily="18" charset="0"/>
                <a:cs typeface="Times New Roman" panose="02020603050405020304" pitchFamily="18" charset="0"/>
              </a:rPr>
              <a:t>口技演员模仿动物发声；</a:t>
            </a:r>
            <a:r>
              <a:rPr lang="en-US" altLang="zh-CN" sz="2400">
                <a:latin typeface="Times New Roman" panose="02020603050405020304" pitchFamily="18" charset="0"/>
                <a:cs typeface="Times New Roman" panose="02020603050405020304" pitchFamily="18" charset="0"/>
              </a:rPr>
              <a:t>c.</a:t>
            </a:r>
            <a:r>
              <a:rPr lang="zh-CN" altLang="en-US" sz="2400">
                <a:latin typeface="Times New Roman" panose="02020603050405020304" pitchFamily="18" charset="0"/>
                <a:cs typeface="Times New Roman" panose="02020603050405020304" pitchFamily="18" charset="0"/>
              </a:rPr>
              <a:t>声音洪亮；</a:t>
            </a:r>
            <a:endParaRPr lang="zh-CN" altLang="en-US" sz="2400">
              <a:latin typeface="Times New Roman" panose="02020603050405020304" pitchFamily="18" charset="0"/>
              <a:cs typeface="Times New Roman" panose="02020603050405020304" pitchFamily="18" charset="0"/>
            </a:endParaRPr>
          </a:p>
          <a:p>
            <a:pPr fontAlgn="auto">
              <a:lnSpc>
                <a:spcPct val="150000"/>
              </a:lnSpc>
            </a:pPr>
            <a:r>
              <a:rPr lang="en-US" altLang="zh-CN" sz="2400">
                <a:latin typeface="Times New Roman" panose="02020603050405020304" pitchFamily="18" charset="0"/>
                <a:cs typeface="Times New Roman" panose="02020603050405020304" pitchFamily="18" charset="0"/>
              </a:rPr>
              <a:t>d.</a:t>
            </a:r>
            <a:r>
              <a:rPr lang="zh-CN" altLang="en-US" sz="2400">
                <a:latin typeface="Times New Roman" panose="02020603050405020304" pitchFamily="18" charset="0"/>
                <a:cs typeface="Times New Roman" panose="02020603050405020304" pitchFamily="18" charset="0"/>
              </a:rPr>
              <a:t>低声细语；</a:t>
            </a:r>
            <a:r>
              <a:rPr lang="en-US" altLang="zh-CN" sz="2400">
                <a:latin typeface="Times New Roman" panose="02020603050405020304" pitchFamily="18" charset="0"/>
                <a:cs typeface="Times New Roman" panose="02020603050405020304" pitchFamily="18" charset="0"/>
              </a:rPr>
              <a:t>e.</a:t>
            </a:r>
            <a:r>
              <a:rPr lang="zh-CN" altLang="en-US" sz="2400">
                <a:latin typeface="Times New Roman" panose="02020603050405020304" pitchFamily="18" charset="0"/>
                <a:cs typeface="Times New Roman" panose="02020603050405020304" pitchFamily="18" charset="0"/>
              </a:rPr>
              <a:t>分辨不同乐器的声音；</a:t>
            </a:r>
            <a:r>
              <a:rPr lang="en-US" altLang="zh-CN" sz="2400">
                <a:latin typeface="Times New Roman" panose="02020603050405020304" pitchFamily="18" charset="0"/>
                <a:cs typeface="Times New Roman" panose="02020603050405020304" pitchFamily="18" charset="0"/>
              </a:rPr>
              <a:t>f.</a:t>
            </a:r>
            <a:r>
              <a:rPr lang="zh-CN" altLang="en-US" sz="2400">
                <a:latin typeface="Times New Roman" panose="02020603050405020304" pitchFamily="18" charset="0"/>
                <a:cs typeface="Times New Roman" panose="02020603050405020304" pitchFamily="18" charset="0"/>
              </a:rPr>
              <a:t>用话筒或喇叭讲话、猛击鼓面；</a:t>
            </a:r>
            <a:endParaRPr lang="zh-CN" altLang="en-US" sz="2400">
              <a:latin typeface="Times New Roman" panose="02020603050405020304" pitchFamily="18" charset="0"/>
              <a:cs typeface="Times New Roman" panose="02020603050405020304" pitchFamily="18" charset="0"/>
            </a:endParaRPr>
          </a:p>
          <a:p>
            <a:pPr fontAlgn="auto">
              <a:lnSpc>
                <a:spcPct val="150000"/>
              </a:lnSpc>
            </a:pPr>
            <a:r>
              <a:rPr lang="en-US" altLang="zh-CN" sz="2400">
                <a:latin typeface="Times New Roman" panose="02020603050405020304" pitchFamily="18" charset="0"/>
                <a:cs typeface="Times New Roman" panose="02020603050405020304" pitchFamily="18" charset="0"/>
              </a:rPr>
              <a:t>g.</a:t>
            </a:r>
            <a:r>
              <a:rPr lang="zh-CN" altLang="en-US" sz="2400">
                <a:latin typeface="Times New Roman" panose="02020603050405020304" pitchFamily="18" charset="0"/>
                <a:cs typeface="Times New Roman" panose="02020603050405020304" pitchFamily="18" charset="0"/>
              </a:rPr>
              <a:t>调节电视机音量；</a:t>
            </a:r>
            <a:r>
              <a:rPr lang="en-US" altLang="zh-CN" sz="2400">
                <a:latin typeface="Times New Roman" panose="02020603050405020304" pitchFamily="18" charset="0"/>
                <a:cs typeface="Times New Roman" panose="02020603050405020304" pitchFamily="18" charset="0"/>
              </a:rPr>
              <a:t>h.</a:t>
            </a:r>
            <a:r>
              <a:rPr lang="zh-CN" altLang="en-US" sz="2400">
                <a:latin typeface="Times New Roman" panose="02020603050405020304" pitchFamily="18" charset="0"/>
                <a:cs typeface="Times New Roman" panose="02020603050405020304" pitchFamily="18" charset="0"/>
              </a:rPr>
              <a:t>男低音、女高音；</a:t>
            </a:r>
            <a:r>
              <a:rPr lang="en-US" altLang="zh-CN" sz="2400">
                <a:latin typeface="Times New Roman" panose="02020603050405020304" pitchFamily="18" charset="0"/>
                <a:cs typeface="Times New Roman" panose="02020603050405020304" pitchFamily="18" charset="0"/>
              </a:rPr>
              <a:t>i.</a:t>
            </a:r>
            <a:r>
              <a:rPr lang="zh-CN" altLang="en-US" sz="2400">
                <a:latin typeface="Times New Roman" panose="02020603050405020304" pitchFamily="18" charset="0"/>
                <a:cs typeface="Times New Roman" panose="02020603050405020304" pitchFamily="18" charset="0"/>
              </a:rPr>
              <a:t>男同学变声期说话声音变粗；</a:t>
            </a:r>
            <a:endParaRPr lang="zh-CN" altLang="en-US" sz="2400">
              <a:latin typeface="Times New Roman" panose="02020603050405020304" pitchFamily="18" charset="0"/>
              <a:cs typeface="Times New Roman" panose="02020603050405020304" pitchFamily="18" charset="0"/>
            </a:endParaRPr>
          </a:p>
          <a:p>
            <a:pPr fontAlgn="auto">
              <a:lnSpc>
                <a:spcPct val="150000"/>
              </a:lnSpc>
            </a:pPr>
            <a:r>
              <a:rPr lang="en-US" altLang="zh-CN" sz="2400">
                <a:latin typeface="Times New Roman" panose="02020603050405020304" pitchFamily="18" charset="0"/>
                <a:cs typeface="Times New Roman" panose="02020603050405020304" pitchFamily="18" charset="0"/>
              </a:rPr>
              <a:t>j.</a:t>
            </a:r>
            <a:r>
              <a:rPr lang="zh-CN" altLang="en-US" sz="2400">
                <a:latin typeface="Times New Roman" panose="02020603050405020304" pitchFamily="18" charset="0"/>
                <a:cs typeface="Times New Roman" panose="02020603050405020304" pitchFamily="18" charset="0"/>
              </a:rPr>
              <a:t>超声 波、次声波；</a:t>
            </a:r>
            <a:r>
              <a:rPr lang="en-US" altLang="zh-CN" sz="2400">
                <a:latin typeface="Times New Roman" panose="02020603050405020304" pitchFamily="18" charset="0"/>
                <a:cs typeface="Times New Roman" panose="02020603050405020304" pitchFamily="18" charset="0"/>
              </a:rPr>
              <a:t>k.</a:t>
            </a:r>
            <a:r>
              <a:rPr lang="zh-CN" altLang="en-US" sz="2400">
                <a:latin typeface="Times New Roman" panose="02020603050405020304" pitchFamily="18" charset="0"/>
                <a:cs typeface="Times New Roman" panose="02020603050405020304" pitchFamily="18" charset="0"/>
              </a:rPr>
              <a:t>声纹锁；</a:t>
            </a:r>
            <a:r>
              <a:rPr lang="en-US" altLang="zh-CN" sz="2400">
                <a:latin typeface="Times New Roman" panose="02020603050405020304" pitchFamily="18" charset="0"/>
                <a:cs typeface="Times New Roman" panose="02020603050405020304" pitchFamily="18" charset="0"/>
              </a:rPr>
              <a:t>l.</a:t>
            </a:r>
            <a:r>
              <a:rPr lang="zh-CN" altLang="en-US" sz="2400">
                <a:latin typeface="Times New Roman" panose="02020603050405020304" pitchFamily="18" charset="0"/>
                <a:cs typeface="Times New Roman" panose="02020603050405020304" pitchFamily="18" charset="0"/>
              </a:rPr>
              <a:t>音乐的音符；</a:t>
            </a:r>
            <a:endParaRPr lang="zh-CN" altLang="en-US" sz="2400">
              <a:latin typeface="Times New Roman" panose="02020603050405020304" pitchFamily="18" charset="0"/>
              <a:cs typeface="Times New Roman" panose="02020603050405020304" pitchFamily="18" charset="0"/>
            </a:endParaRPr>
          </a:p>
          <a:p>
            <a:pPr fontAlgn="auto">
              <a:lnSpc>
                <a:spcPct val="150000"/>
              </a:lnSpc>
            </a:pPr>
            <a:r>
              <a:rPr lang="en-US" altLang="zh-CN" sz="2400">
                <a:latin typeface="Times New Roman" panose="02020603050405020304" pitchFamily="18" charset="0"/>
                <a:cs typeface="Times New Roman" panose="02020603050405020304" pitchFamily="18" charset="0"/>
              </a:rPr>
              <a:t>m.</a:t>
            </a:r>
            <a:r>
              <a:rPr lang="zh-CN" altLang="en-US" sz="2400">
                <a:latin typeface="Times New Roman" panose="02020603050405020304" pitchFamily="18" charset="0"/>
                <a:cs typeface="Times New Roman" panose="02020603050405020304" pitchFamily="18" charset="0"/>
              </a:rPr>
              <a:t>用手指按压琴弦的不同位置发出的声不同．</a:t>
            </a:r>
            <a:endParaRPr lang="zh-CN" altLang="en-US" sz="2400">
              <a:latin typeface="Times New Roman" panose="02020603050405020304" pitchFamily="18" charset="0"/>
              <a:cs typeface="Times New Roman" panose="02020603050405020304" pitchFamily="18" charset="0"/>
            </a:endParaRPr>
          </a:p>
          <a:p>
            <a:pPr fontAlgn="auto">
              <a:lnSpc>
                <a:spcPct val="150000"/>
              </a:lnSpc>
            </a:pPr>
            <a:r>
              <a:rPr lang="zh-CN" altLang="en-US" sz="2400">
                <a:latin typeface="Times New Roman" panose="02020603050405020304" pitchFamily="18" charset="0"/>
                <a:cs typeface="Times New Roman" panose="02020603050405020304" pitchFamily="18" charset="0"/>
              </a:rPr>
              <a:t>其中描述或利用声音响度的是：</a:t>
            </a:r>
            <a:r>
              <a:rPr lang="en-US" altLang="zh-CN" sz="2400">
                <a:latin typeface="Times New Roman" panose="02020603050405020304" pitchFamily="18" charset="0"/>
                <a:cs typeface="Times New Roman" panose="02020603050405020304" pitchFamily="18" charset="0"/>
              </a:rPr>
              <a:t>_________</a:t>
            </a:r>
            <a:r>
              <a:rPr lang="zh-CN" altLang="en-US" sz="2400">
                <a:latin typeface="Times New Roman" panose="02020603050405020304" pitchFamily="18" charset="0"/>
                <a:cs typeface="Times New Roman" panose="02020603050405020304" pitchFamily="18" charset="0"/>
              </a:rPr>
              <a:t>；</a:t>
            </a:r>
            <a:endParaRPr lang="zh-CN" altLang="en-US" sz="2400">
              <a:latin typeface="Times New Roman" panose="02020603050405020304" pitchFamily="18" charset="0"/>
              <a:cs typeface="Times New Roman" panose="02020603050405020304" pitchFamily="18" charset="0"/>
            </a:endParaRPr>
          </a:p>
          <a:p>
            <a:pPr fontAlgn="auto">
              <a:lnSpc>
                <a:spcPct val="150000"/>
              </a:lnSpc>
            </a:pPr>
            <a:r>
              <a:rPr lang="zh-CN" altLang="en-US" sz="2400">
                <a:latin typeface="Times New Roman" panose="02020603050405020304" pitchFamily="18" charset="0"/>
                <a:cs typeface="Times New Roman" panose="02020603050405020304" pitchFamily="18" charset="0"/>
              </a:rPr>
              <a:t>描述声音音色的是：</a:t>
            </a:r>
            <a:r>
              <a:rPr lang="en-US" altLang="zh-CN" sz="2400">
                <a:latin typeface="Times New Roman" panose="02020603050405020304" pitchFamily="18" charset="0"/>
                <a:cs typeface="Times New Roman" panose="02020603050405020304" pitchFamily="18" charset="0"/>
              </a:rPr>
              <a:t>________</a:t>
            </a:r>
            <a:r>
              <a:rPr lang="zh-CN" altLang="en-US" sz="2400">
                <a:latin typeface="Times New Roman" panose="02020603050405020304" pitchFamily="18" charset="0"/>
                <a:cs typeface="Times New Roman" panose="02020603050405020304" pitchFamily="18" charset="0"/>
              </a:rPr>
              <a:t>；</a:t>
            </a:r>
            <a:endParaRPr lang="zh-CN" altLang="en-US" sz="2400">
              <a:latin typeface="Times New Roman" panose="02020603050405020304" pitchFamily="18" charset="0"/>
              <a:cs typeface="Times New Roman" panose="02020603050405020304" pitchFamily="18" charset="0"/>
            </a:endParaRPr>
          </a:p>
          <a:p>
            <a:pPr fontAlgn="auto">
              <a:lnSpc>
                <a:spcPct val="150000"/>
              </a:lnSpc>
            </a:pPr>
            <a:r>
              <a:rPr lang="zh-CN" altLang="en-US" sz="2400">
                <a:latin typeface="Times New Roman" panose="02020603050405020304" pitchFamily="18" charset="0"/>
                <a:cs typeface="Times New Roman" panose="02020603050405020304" pitchFamily="18" charset="0"/>
              </a:rPr>
              <a:t>描述声音音调的是：</a:t>
            </a:r>
            <a:r>
              <a:rPr lang="en-US" altLang="zh-CN" sz="2400">
                <a:latin typeface="Times New Roman" panose="02020603050405020304" pitchFamily="18" charset="0"/>
                <a:cs typeface="Times New Roman" panose="02020603050405020304" pitchFamily="18" charset="0"/>
              </a:rPr>
              <a:t>________.</a:t>
            </a:r>
            <a:endParaRPr lang="en-US" altLang="zh-CN" sz="2400">
              <a:latin typeface="Times New Roman" panose="02020603050405020304" pitchFamily="18" charset="0"/>
              <a:cs typeface="Times New Roman" panose="02020603050405020304" pitchFamily="18" charset="0"/>
            </a:endParaRPr>
          </a:p>
        </p:txBody>
      </p:sp>
      <p:sp>
        <p:nvSpPr>
          <p:cNvPr id="100" name="文本框 99"/>
          <p:cNvSpPr txBox="1"/>
          <p:nvPr/>
        </p:nvSpPr>
        <p:spPr>
          <a:xfrm>
            <a:off x="6125528" y="4528185"/>
            <a:ext cx="88646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acdfg</a:t>
            </a:r>
            <a:endParaRPr lang="zh-CN" altLang="en-US"/>
          </a:p>
        </p:txBody>
      </p:sp>
      <p:sp>
        <p:nvSpPr>
          <p:cNvPr id="4" name="文本框 3"/>
          <p:cNvSpPr txBox="1"/>
          <p:nvPr/>
        </p:nvSpPr>
        <p:spPr>
          <a:xfrm>
            <a:off x="4275138" y="5060315"/>
            <a:ext cx="64643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bek</a:t>
            </a:r>
            <a:endParaRPr lang="zh-CN" altLang="en-US"/>
          </a:p>
        </p:txBody>
      </p:sp>
      <p:sp>
        <p:nvSpPr>
          <p:cNvPr id="5" name="文本框 4"/>
          <p:cNvSpPr txBox="1"/>
          <p:nvPr/>
        </p:nvSpPr>
        <p:spPr>
          <a:xfrm>
            <a:off x="4167188" y="5592445"/>
            <a:ext cx="86233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hijlm</a:t>
            </a:r>
            <a:endParaRPr lang="zh-CN" altLang="en-US"/>
          </a:p>
        </p:txBody>
      </p:sp>
      <p:sp>
        <p:nvSpPr>
          <p:cNvPr id="8" name="流程图: 终止 7">
            <a:hlinkClick r:id="rId1" action="ppaction://hlinksldjump"/>
          </p:cNvPr>
          <p:cNvSpPr/>
          <p:nvPr/>
        </p:nvSpPr>
        <p:spPr>
          <a:xfrm>
            <a:off x="8937308" y="5249545"/>
            <a:ext cx="2034540" cy="477520"/>
          </a:xfrm>
          <a:prstGeom prst="flowChartTerminator">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4" grpId="0"/>
      <p:bldP spid="5" grpId="0"/>
    </p:bldLst>
  </p:timing>
</p:sld>
</file>

<file path=ppt/tags/tag1.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0.xml><?xml version="1.0" encoding="utf-8"?>
<p:tagLst xmlns:p="http://schemas.openxmlformats.org/presentationml/2006/main">
  <p:tag name="KSO_WM_UNIT_TABLE_BEAUTIFY" val="smartTable{64986cd6-55a9-42a6-9b57-452d5350a761}"/>
</p:tagLst>
</file>

<file path=ppt/tags/tag11.xml><?xml version="1.0" encoding="utf-8"?>
<p:tagLst xmlns:p="http://schemas.openxmlformats.org/presentationml/2006/main">
  <p:tag name="KSO_WM_UNIT_TABLE_BEAUTIFY" val="smartTable{76333f42-ed1d-45fc-8dd6-69367a1f1fd7}"/>
</p:tagLst>
</file>

<file path=ppt/tags/tag12.xml><?xml version="1.0" encoding="utf-8"?>
<p:tagLst xmlns:p="http://schemas.openxmlformats.org/presentationml/2006/main">
  <p:tag name="KSO_WM_UNIT_TABLE_BEAUTIFY" val="smartTable{ebd75a34-de5b-443d-bce0-7156df6da3aa}"/>
</p:tagLst>
</file>

<file path=ppt/tags/tag2.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3.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4.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5.xml><?xml version="1.0" encoding="utf-8"?>
<p:tagLst xmlns:p="http://schemas.openxmlformats.org/presentationml/2006/main">
  <p:tag name="KSO_WM_BEAUTIFY_FLAG" val="#wm#"/>
  <p:tag name="KSO_WM_TEMPLATE_CATEGORY" val="preset"/>
  <p:tag name="KSO_WM_TEMPLATE_INDEX" val="1"/>
</p:tagLst>
</file>

<file path=ppt/tags/tag6.xml><?xml version="1.0" encoding="utf-8"?>
<p:tagLst xmlns:p="http://schemas.openxmlformats.org/presentationml/2006/main">
  <p:tag name="KSO_WM_BEAUTIFY_FLAG" val="#wm#"/>
  <p:tag name="KSO_WM_TEMPLATE_CATEGORY" val="preset"/>
  <p:tag name="KSO_WM_TEMPLATE_INDEX" val="1"/>
</p:tagLst>
</file>

<file path=ppt/tags/tag7.xml><?xml version="1.0" encoding="utf-8"?>
<p:tagLst xmlns:p="http://schemas.openxmlformats.org/presentationml/2006/main">
  <p:tag name="KSO_WM_UNIT_TABLE_BEAUTIFY" val="smartTable{38b66e55-1d07-4204-9d46-dd021ce0c16f}"/>
</p:tagLst>
</file>

<file path=ppt/tags/tag8.xml><?xml version="1.0" encoding="utf-8"?>
<p:tagLst xmlns:p="http://schemas.openxmlformats.org/presentationml/2006/main">
  <p:tag name="KSO_WM_UNIT_TABLE_BEAUTIFY" val="smartTable{5148d932-7789-41d3-a7e0-d66510c41cd4}"/>
</p:tagLst>
</file>

<file path=ppt/tags/tag9.xml><?xml version="1.0" encoding="utf-8"?>
<p:tagLst xmlns:p="http://schemas.openxmlformats.org/presentationml/2006/main">
  <p:tag name="KSO_WM_UNIT_TABLE_BEAUTIFY" val="smartTable{5148d932-7789-41d3-a7e0-d66510c41cd4}"/>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6957</Words>
  <Application>WPS 演示</Application>
  <PresentationFormat>宽屏</PresentationFormat>
  <Paragraphs>617</Paragraphs>
  <Slides>37</Slides>
  <Notes>0</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1</vt:i4>
      </vt:variant>
      <vt:variant>
        <vt:lpstr>幻灯片标题</vt:lpstr>
      </vt:variant>
      <vt:variant>
        <vt:i4>37</vt:i4>
      </vt:variant>
    </vt:vector>
  </HeadingPairs>
  <TitlesOfParts>
    <vt:vector size="49" baseType="lpstr">
      <vt:lpstr>Arial</vt:lpstr>
      <vt:lpstr>宋体</vt:lpstr>
      <vt:lpstr>Wingdings</vt:lpstr>
      <vt:lpstr>微软雅黑</vt:lpstr>
      <vt:lpstr>Times New Roman</vt:lpstr>
      <vt:lpstr>黑体</vt:lpstr>
      <vt:lpstr>Tahoma</vt:lpstr>
      <vt:lpstr>Calibri</vt:lpstr>
      <vt:lpstr>楷体_GB2312</vt:lpstr>
      <vt:lpstr>新宋体</vt:lpstr>
      <vt:lpstr>Office 主题</vt:lpstr>
      <vt:lpstr>Equation.KSEE3</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erms:created xsi:type="dcterms:W3CDTF">2019-11-26T04:16:00Z</dcterms:created>
  <dcterms:modified xsi:type="dcterms:W3CDTF">2020-02-05T14:27:52Z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2052-11.3.0.8775</vt:lpwstr>
  </property>
</Properties>
</file>