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3" r:id="rId2"/>
    <p:sldId id="560" r:id="rId3"/>
    <p:sldId id="572" r:id="rId4"/>
    <p:sldId id="561" r:id="rId5"/>
    <p:sldId id="562" r:id="rId6"/>
    <p:sldId id="563" r:id="rId7"/>
    <p:sldId id="564" r:id="rId8"/>
    <p:sldId id="565" r:id="rId9"/>
    <p:sldId id="566" r:id="rId10"/>
    <p:sldId id="567" r:id="rId11"/>
    <p:sldId id="568" r:id="rId12"/>
    <p:sldId id="569" r:id="rId13"/>
    <p:sldId id="570" r:id="rId14"/>
    <p:sldId id="571" r:id="rId15"/>
  </p:sldIdLst>
  <p:sldSz cx="9144000" cy="5143500" type="screen16x9"/>
  <p:notesSz cx="6858000" cy="9144000"/>
  <p:embeddedFontLs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黑体" pitchFamily="49" charset="-122"/>
      <p:regular r:id="rId22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F00"/>
    <a:srgbClr val="E6A774"/>
    <a:srgbClr val="D56D00"/>
    <a:srgbClr val="00A48D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5062" autoAdjust="0"/>
  </p:normalViewPr>
  <p:slideViewPr>
    <p:cSldViewPr showGuides="1">
      <p:cViewPr varScale="1">
        <p:scale>
          <a:sx n="140" d="100"/>
          <a:sy n="140" d="100"/>
        </p:scale>
        <p:origin x="-90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18006E18-4BEF-4595-B3B6-2ABF2F04905E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21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>
              <a:defRPr/>
            </a:pPr>
            <a:fld id="{395A52D7-8F67-41F0-A534-CB8A9A4DB925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317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回顾复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回顾复习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课后作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 t="17556" b="14741"/>
          <a:stretch>
            <a:fillRect/>
          </a:stretch>
        </p:blipFill>
        <p:spPr>
          <a:xfrm>
            <a:off x="565150" y="249649"/>
            <a:ext cx="8013065" cy="4698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lum contrast="-12000"/>
          </a:blip>
          <a:srcRect t="40148" b="36667"/>
          <a:stretch>
            <a:fillRect/>
          </a:stretch>
        </p:blipFill>
        <p:spPr>
          <a:xfrm>
            <a:off x="2048828" y="915034"/>
            <a:ext cx="5046344" cy="86462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47546" y="999563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  <a:endParaRPr lang="zh-CN" altLang="en-US" sz="3200" b="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习目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学习目标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维导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思维导图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生活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学生活动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例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课堂例题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新课教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新课教学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入新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导入新课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课堂小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当堂训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>
            <p:custDataLst>
              <p:tags r:id="rId1"/>
            </p:custDataLst>
          </p:nvPr>
        </p:nvCxnSpPr>
        <p:spPr>
          <a:xfrm>
            <a:off x="0" y="843280"/>
            <a:ext cx="9144000" cy="0"/>
          </a:xfrm>
          <a:prstGeom prst="line">
            <a:avLst/>
          </a:prstGeom>
          <a:ln w="44450">
            <a:solidFill>
              <a:srgbClr val="E0F1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菱形 3"/>
          <p:cNvSpPr/>
          <p:nvPr userDrawn="1">
            <p:custDataLst>
              <p:tags r:id="rId2"/>
            </p:custDataLst>
          </p:nvPr>
        </p:nvSpPr>
        <p:spPr>
          <a:xfrm>
            <a:off x="391159" y="280034"/>
            <a:ext cx="360000" cy="360000"/>
          </a:xfrm>
          <a:prstGeom prst="diamond">
            <a:avLst/>
          </a:prstGeom>
          <a:solidFill>
            <a:srgbClr val="009FB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zh-CN" altLang="en-US">
              <a:ln>
                <a:solidFill>
                  <a:srgbClr val="E6A774"/>
                </a:solidFill>
              </a:ln>
              <a:solidFill>
                <a:srgbClr val="E6A774"/>
              </a:solidFill>
            </a:endParaRPr>
          </a:p>
        </p:txBody>
      </p:sp>
      <p:cxnSp>
        <p:nvCxnSpPr>
          <p:cNvPr id="5" name="直接连接符 4"/>
          <p:cNvCxnSpPr/>
          <p:nvPr userDrawn="1">
            <p:custDataLst>
              <p:tags r:id="rId3"/>
            </p:custDataLst>
          </p:nvPr>
        </p:nvCxnSpPr>
        <p:spPr>
          <a:xfrm>
            <a:off x="388620" y="648970"/>
            <a:ext cx="1951132" cy="0"/>
          </a:xfrm>
          <a:prstGeom prst="line">
            <a:avLst/>
          </a:prstGeom>
          <a:ln w="25400">
            <a:solidFill>
              <a:srgbClr val="009F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23"/>
          <p:cNvSpPr txBox="1"/>
          <p:nvPr userDrawn="1">
            <p:custDataLst>
              <p:tags r:id="rId4"/>
            </p:custDataLst>
          </p:nvPr>
        </p:nvSpPr>
        <p:spPr>
          <a:xfrm>
            <a:off x="775669" y="173990"/>
            <a:ext cx="1605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当堂训练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395" y="195580"/>
            <a:ext cx="1283909" cy="5200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71538" y="1491630"/>
            <a:ext cx="7143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 smtClean="0">
                <a:latin typeface="+mn-ea"/>
                <a:ea typeface="+mn-ea"/>
                <a:cs typeface="+mn-ea"/>
              </a:rPr>
              <a:t>第</a:t>
            </a:r>
            <a:r>
              <a:rPr lang="en-US" altLang="zh-CN" sz="4400" dirty="0" smtClean="0">
                <a:latin typeface="+mn-ea"/>
                <a:ea typeface="+mn-ea"/>
                <a:cs typeface="+mn-ea"/>
              </a:rPr>
              <a:t>2</a:t>
            </a:r>
            <a:r>
              <a:rPr lang="zh-CN" altLang="en-US" sz="4400" dirty="0" smtClean="0">
                <a:latin typeface="+mn-ea"/>
                <a:ea typeface="+mn-ea"/>
                <a:cs typeface="+mn-ea"/>
              </a:rPr>
              <a:t>章 运动与能量</a:t>
            </a:r>
            <a:endParaRPr lang="en-US" altLang="zh-CN" sz="4400" dirty="0" smtClean="0">
              <a:latin typeface="+mn-ea"/>
              <a:ea typeface="+mn-ea"/>
              <a:cs typeface="+mn-ea"/>
            </a:endParaRPr>
          </a:p>
          <a:p>
            <a:pPr algn="ctr"/>
            <a:endParaRPr lang="zh-CN" altLang="en-US" sz="4000" dirty="0" smtClean="0">
              <a:latin typeface="+mn-ea"/>
              <a:ea typeface="+mn-ea"/>
              <a:cs typeface="+mn-ea"/>
            </a:endParaRPr>
          </a:p>
          <a:p>
            <a:pPr algn="ctr"/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第</a:t>
            </a:r>
            <a:r>
              <a:rPr lang="en-US" altLang="zh-CN" sz="40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4</a:t>
            </a:r>
            <a:r>
              <a:rPr lang="zh-CN" altLang="en-US" sz="4000" dirty="0" smtClean="0">
                <a:solidFill>
                  <a:srgbClr val="FF0000"/>
                </a:solidFill>
                <a:latin typeface="+mn-ea"/>
                <a:ea typeface="+mn-ea"/>
                <a:cs typeface="+mn-ea"/>
              </a:rPr>
              <a:t>节  能量</a:t>
            </a:r>
            <a:endParaRPr lang="zh-CN" altLang="en-US" sz="4000" dirty="0">
              <a:solidFill>
                <a:srgbClr val="FF0000"/>
              </a:solidFill>
              <a:latin typeface="+mn-ea"/>
              <a:ea typeface="+mn-ea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15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 txBox="1"/>
          <p:nvPr/>
        </p:nvSpPr>
        <p:spPr>
          <a:xfrm>
            <a:off x="971600" y="1203598"/>
            <a:ext cx="2778760" cy="5492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+mj-cs"/>
              </a:rPr>
              <a:t>二、能量的转移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宋体" panose="02010600030101010101" pitchFamily="2" charset="-122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0237" y="1855394"/>
            <a:ext cx="497459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学校的电，是从发电厂传来的。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0237" y="2511349"/>
            <a:ext cx="679894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用炉火烧水，炉火的内能传递给了壶和水。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50237" y="3188894"/>
            <a:ext cx="580644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加热铁丝的一端，另一端也会变热。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607" y="3842944"/>
            <a:ext cx="404685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800" b="0" dirty="0">
                <a:solidFill>
                  <a:schemeClr val="tx1"/>
                </a:solidFill>
                <a:latin typeface="+mn-ea"/>
                <a:ea typeface="+mn-ea"/>
              </a:rPr>
              <a:t>用手握冰块，冰块熔化。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570081"/>
              </p:ext>
            </p:extLst>
          </p:nvPr>
        </p:nvGraphicFramePr>
        <p:xfrm>
          <a:off x="971600" y="1607350"/>
          <a:ext cx="6786580" cy="3169920"/>
        </p:xfrm>
        <a:graphic>
          <a:graphicData uri="http://schemas.openxmlformats.org/drawingml/2006/table">
            <a:tbl>
              <a:tblPr/>
              <a:tblGrid>
                <a:gridCol w="2948267"/>
                <a:gridCol w="3838313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现象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能量的转化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8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摩擦生热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4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太阳能热水器将水加热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给手机电池充电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562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燃料燃烧时发热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1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电饭煲煮饭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植物进行光合作用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水轮机带动发电机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64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964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21710" y="1995686"/>
            <a:ext cx="285123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机械</a:t>
            </a:r>
            <a:r>
              <a:rPr lang="zh-CN" alt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能转化为</a:t>
            </a: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内能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751312" y="2395796"/>
            <a:ext cx="269042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太阳能</a:t>
            </a:r>
            <a:r>
              <a:rPr lang="zh-CN" alt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转化为</a:t>
            </a: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内能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40498" y="2839604"/>
            <a:ext cx="271205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电能</a:t>
            </a:r>
            <a:r>
              <a:rPr lang="zh-CN" alt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转化为</a:t>
            </a: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化学能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762127" y="3193252"/>
            <a:ext cx="2690429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化学能</a:t>
            </a:r>
            <a:r>
              <a:rPr lang="zh-CN" alt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转化为</a:t>
            </a: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内能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69329" y="3565314"/>
            <a:ext cx="243276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电能</a:t>
            </a:r>
            <a:r>
              <a:rPr lang="zh-CN" alt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转化为</a:t>
            </a: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内能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91298" y="3964776"/>
            <a:ext cx="2712058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光</a:t>
            </a:r>
            <a:r>
              <a:rPr lang="zh-CN" altLang="en-US" sz="2000" b="0" dirty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能转化为</a:t>
            </a:r>
            <a:r>
              <a:rPr lang="zh-CN" altLang="en-US" sz="2000" b="0" dirty="0">
                <a:solidFill>
                  <a:srgbClr val="C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化学能</a:t>
            </a:r>
          </a:p>
        </p:txBody>
      </p:sp>
      <p:sp>
        <p:nvSpPr>
          <p:cNvPr id="17" name="标题 1"/>
          <p:cNvSpPr txBox="1"/>
          <p:nvPr/>
        </p:nvSpPr>
        <p:spPr>
          <a:xfrm>
            <a:off x="827584" y="1103120"/>
            <a:ext cx="3253110" cy="492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三、能量的转化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14"/>
          <p:cNvSpPr txBox="1">
            <a:spLocks noChangeArrowheads="1"/>
          </p:cNvSpPr>
          <p:nvPr/>
        </p:nvSpPr>
        <p:spPr bwMode="auto">
          <a:xfrm>
            <a:off x="4798728" y="4360773"/>
            <a:ext cx="2743090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</a:pPr>
            <a:r>
              <a:rPr lang="zh-CN" altLang="en-US" sz="2000" dirty="0">
                <a:solidFill>
                  <a:srgbClr val="C00000"/>
                </a:solidFill>
                <a:latin typeface="Calibri" panose="020F0502020204030204" pitchFamily="34" charset="0"/>
                <a:sym typeface="+mn-ea"/>
              </a:rPr>
              <a:t>机械</a:t>
            </a:r>
            <a:r>
              <a:rPr lang="zh-CN" altLang="en-US" sz="2000" dirty="0">
                <a:latin typeface="Calibri" panose="020F0502020204030204" pitchFamily="34" charset="0"/>
                <a:sym typeface="+mn-ea"/>
              </a:rPr>
              <a:t>能转化为</a:t>
            </a:r>
            <a:r>
              <a:rPr lang="zh-CN" altLang="en-US" sz="2000" dirty="0">
                <a:solidFill>
                  <a:srgbClr val="C00000"/>
                </a:solidFill>
                <a:latin typeface="Calibri" panose="020F0502020204030204" pitchFamily="34" charset="0"/>
                <a:sym typeface="+mn-ea"/>
              </a:rPr>
              <a:t>电能</a:t>
            </a:r>
            <a:endParaRPr lang="zh-CN" altLang="en-US" sz="2000" b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 bwMode="auto">
          <a:xfrm>
            <a:off x="4903470" y="2058035"/>
            <a:ext cx="3347174" cy="2367280"/>
            <a:chOff x="0" y="0"/>
            <a:chExt cx="2586" cy="1901"/>
          </a:xfrm>
        </p:grpSpPr>
        <p:pic>
          <p:nvPicPr>
            <p:cNvPr id="13" name="Picture 6" descr="电动自行车-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2112" cy="1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2110" y="121"/>
              <a:ext cx="476" cy="157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eaVert" wrap="square">
              <a:spAutoFit/>
            </a:bodyPr>
            <a:lstStyle/>
            <a:p>
              <a:pPr fontAlgn="base">
                <a:spcBef>
                  <a:spcPct val="50000"/>
                </a:spcBef>
                <a:buFontTx/>
                <a:buNone/>
              </a:pPr>
              <a:r>
                <a:rPr lang="zh-CN" altLang="en-US" sz="2800" dirty="0">
                  <a:solidFill>
                    <a:schemeClr val="tx2"/>
                  </a:solidFill>
                  <a:latin typeface="+mn-ea"/>
                  <a:ea typeface="+mn-ea"/>
                </a:rPr>
                <a:t>电动自行车</a:t>
              </a:r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950912" y="1131590"/>
            <a:ext cx="5400600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</a:rPr>
              <a:t>说明下列图片的能量转化情况：</a:t>
            </a:r>
          </a:p>
        </p:txBody>
      </p:sp>
      <p:grpSp>
        <p:nvGrpSpPr>
          <p:cNvPr id="4" name="Group 2"/>
          <p:cNvGrpSpPr/>
          <p:nvPr/>
        </p:nvGrpSpPr>
        <p:grpSpPr bwMode="auto">
          <a:xfrm>
            <a:off x="1083945" y="1994444"/>
            <a:ext cx="3354476" cy="2494371"/>
            <a:chOff x="0" y="48"/>
            <a:chExt cx="2088" cy="1452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8"/>
              <a:ext cx="2088" cy="14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358" y="48"/>
              <a:ext cx="1262" cy="30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buFontTx/>
                <a:buNone/>
              </a:pPr>
              <a:r>
                <a:rPr lang="zh-CN" altLang="en-US" sz="2800" dirty="0">
                  <a:solidFill>
                    <a:schemeClr val="bg1"/>
                  </a:solidFill>
                  <a:latin typeface="+mn-ea"/>
                  <a:ea typeface="+mn-ea"/>
                </a:rPr>
                <a:t>太阳能汽车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3352951" y="1923678"/>
            <a:ext cx="249428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完成课堂</a:t>
            </a:r>
            <a:r>
              <a:rPr kumimoji="1"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kumimoji="1"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分钟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55488" y="2136705"/>
            <a:ext cx="640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课后</a:t>
            </a:r>
            <a:r>
              <a:rPr lang="zh-CN" altLang="en-US" sz="3200" dirty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练习册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39552" y="1203598"/>
            <a:ext cx="8424936" cy="3075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zh-CN" altLang="en-US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知道一切物体都是有能量，不同运动形式对应不同能量。初步了解光能、机械能、内能、电能、化学能和核能等能量形式。</a:t>
            </a:r>
            <a:r>
              <a:rPr lang="en-GB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 </a:t>
            </a:r>
            <a:r>
              <a:rPr lang="zh-CN" altLang="en-US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知道各种能量之间可以转化，初步懂得利用能量的过程就是不同能量之间进行转化的过程。</a:t>
            </a:r>
          </a:p>
          <a:p>
            <a:pPr>
              <a:lnSpc>
                <a:spcPct val="150000"/>
              </a:lnSpc>
            </a:pPr>
            <a:r>
              <a:rPr lang="en-GB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2.</a:t>
            </a:r>
            <a:r>
              <a:rPr lang="zh-CN" altLang="en-US" sz="2200" dirty="0" smtClean="0">
                <a:latin typeface="Times New Roman" pitchFamily="18" charset="0"/>
                <a:ea typeface="+mn-ea"/>
                <a:cs typeface="Times New Roman" pitchFamily="18" charset="0"/>
              </a:rPr>
              <a:t>通过联系生活，观察教材图片，让学生认识常见的能量形式。通过观察、讨论分析初步认识不同能量之间的相互转化。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97966" y="1268322"/>
            <a:ext cx="7920880" cy="2059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altLang="zh-CN" sz="2200" dirty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altLang="en-US" sz="2200" dirty="0">
                <a:latin typeface="Times New Roman" pitchFamily="18" charset="0"/>
                <a:cs typeface="Times New Roman" pitchFamily="18" charset="0"/>
              </a:rPr>
              <a:t>通过对物质世界不同运动和能量形式的认识，尤其是对能量转化利用的认识，使学生们对大千世界有一个概括的具体的认识，拉近了物理与学生之间的距离，感到物理学就在身边，物理学与我们人类生活、生产、社会发展有着十分密切的关系。</a:t>
            </a:r>
            <a:endParaRPr lang="zh-CN" alt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7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203598"/>
            <a:ext cx="4875450" cy="35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l="219" t="1038" r="3142"/>
          <a:stretch>
            <a:fillRect/>
          </a:stretch>
        </p:blipFill>
        <p:spPr bwMode="auto">
          <a:xfrm>
            <a:off x="2339752" y="1203598"/>
            <a:ext cx="4464496" cy="351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 b="3774"/>
          <a:stretch>
            <a:fillRect/>
          </a:stretch>
        </p:blipFill>
        <p:spPr bwMode="auto">
          <a:xfrm>
            <a:off x="2411760" y="1457829"/>
            <a:ext cx="4139565" cy="296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752" y="1346835"/>
            <a:ext cx="4196080" cy="314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1"/>
          <p:cNvSpPr txBox="1"/>
          <p:nvPr/>
        </p:nvSpPr>
        <p:spPr>
          <a:xfrm>
            <a:off x="968216" y="1213849"/>
            <a:ext cx="4225925" cy="53530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一、几种常见的能量形式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968216" y="1943493"/>
            <a:ext cx="2214562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buFontTx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1.</a:t>
            </a:r>
            <a:r>
              <a: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机械能：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771800" y="1751924"/>
            <a:ext cx="604867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buFontTx/>
              <a:buNone/>
            </a:pPr>
            <a:r>
              <a:rPr lang="zh-CN" altLang="en-US" sz="3200" b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奔跑的运动员、弯曲的弓、流动的河水、龙卷风、海啸</a:t>
            </a:r>
            <a:r>
              <a:rPr lang="en-US" altLang="zh-CN" sz="3200" b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……</a:t>
            </a:r>
            <a:endParaRPr lang="zh-CN" altLang="en-US" sz="3200" b="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001496" y="3415190"/>
            <a:ext cx="153797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2.</a:t>
            </a:r>
            <a:r>
              <a:rPr lang="zh-CN" altLang="en-US" sz="32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电能：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836663" y="3507853"/>
            <a:ext cx="457200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buFontTx/>
              <a:buNone/>
            </a:pPr>
            <a:r>
              <a:rPr lang="zh-CN" altLang="en-US" sz="3200" b="0" dirty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闪电、发电机、电池。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935970" y="1275296"/>
            <a:ext cx="1558290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zh-C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核能：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453010" y="1275606"/>
            <a:ext cx="271462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fontAlgn="base">
              <a:buFontTx/>
              <a:buNone/>
            </a:pPr>
            <a:r>
              <a:rPr lang="zh-CN" altLang="en-US" sz="32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原子弹、氢弹。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35970" y="1981043"/>
            <a:ext cx="198691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zh-C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化学能：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717220" y="2001573"/>
            <a:ext cx="359854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燃料、植物的生长。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971600" y="2708592"/>
            <a:ext cx="163385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zh-C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内能：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19997" y="2712223"/>
            <a:ext cx="4464685" cy="5835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总是与温度、热量有关。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71600" y="3435846"/>
            <a:ext cx="4334722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base">
              <a:buFontTx/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光能，风能</a:t>
            </a:r>
            <a:r>
              <a:rPr lang="en-US" altLang="zh-CN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endParaRPr lang="zh-CN" altLang="en-US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308</Words>
  <PresentationFormat>全屏显示(16:9)</PresentationFormat>
  <Paragraphs>45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Arial</vt:lpstr>
      <vt:lpstr>宋体</vt:lpstr>
      <vt:lpstr>Times New Roman</vt:lpstr>
      <vt:lpstr>Calibri</vt:lpstr>
      <vt:lpstr>黑体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2018-11-06T06:39:00Z</dcterms:created>
  <dcterms:modified xsi:type="dcterms:W3CDTF">2024-07-11T01:51:17Z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2052-10.8.2.6543</vt:lpwstr>
  </property>
  <property fmtid="{D5CDD505-2E9C-101B-9397-08002B2CF9AE}" pid="3" name="ICV">
    <vt:lpwstr>1AFB7E288E33485F9E9C6F34A9AA9906_13</vt:lpwstr>
  </property>
</Properties>
</file>