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  <p:sldId id="410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8" r:id="rId11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546" y="-108"/>
      </p:cViewPr>
      <p:guideLst>
        <p:guide orient="horz" pos="2160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Relationship Id="rId4" Type="http://schemas.openxmlformats.org/officeDocument/2006/relationships/image" Target="file:///C:\Documents%20and%20Settings\Administrator\&#26700;&#38754;\W&#27827;&#21271;&#29289;&#29702;&#38754;&#23545;&#38754;\EP101.TI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 sz="5400" dirty="0">
                <a:solidFill>
                  <a:srgbClr val="0070C0"/>
                </a:solidFill>
              </a:rPr>
              <a:t>第十五讲  能源与可持续发展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482330" y="5795645"/>
            <a:ext cx="3250565" cy="612775"/>
          </a:xfrm>
        </p:spPr>
        <p:txBody>
          <a:bodyPr>
            <a:normAutofit lnSpcReduction="10000"/>
          </a:bodyPr>
          <a:lstStyle/>
          <a:p>
            <a:r>
              <a:rPr lang="zh-CN" altLang="en-US" sz="3200"/>
              <a:t>一轮系统复习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50570" y="1265555"/>
            <a:ext cx="1069086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7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(2019</a:t>
            </a:r>
            <a:r>
              <a:rPr lang="zh-CN" sz="2400">
                <a:cs typeface="楷体_GB2312" charset="0"/>
              </a:rPr>
              <a:t>云南省卷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2019</a:t>
            </a:r>
            <a:r>
              <a:rPr lang="zh-CN" sz="2400">
                <a:ea typeface="宋体" panose="02010600030101010101" pitchFamily="2" charset="-122"/>
              </a:rPr>
              <a:t>年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sz="2400">
                <a:ea typeface="宋体" panose="02010600030101010101" pitchFamily="2" charset="-122"/>
              </a:rPr>
              <a:t>月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30</a:t>
            </a:r>
            <a:r>
              <a:rPr lang="zh-CN" sz="2400">
                <a:ea typeface="宋体" panose="02010600030101010101" pitchFamily="2" charset="-122"/>
              </a:rPr>
              <a:t>日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云南省政府新闻办发布消息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我省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33</a:t>
            </a:r>
            <a:r>
              <a:rPr lang="zh-CN" sz="2400">
                <a:ea typeface="宋体" panose="02010600030101010101" pitchFamily="2" charset="-122"/>
              </a:rPr>
              <a:t>个贫困县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市、区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达到脱贫标准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退出了贫困序列．脱贫过程中许多村镇安装了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肩扛太阳能电池板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头顶小风扇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的新能源路灯．下列说法正确的是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zh-CN" sz="2400">
                <a:ea typeface="宋体" panose="02010600030101010101" pitchFamily="2" charset="-122"/>
              </a:rPr>
              <a:t>小风扇的作用是为太阳能电池板散热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zh-CN" sz="2400">
                <a:ea typeface="宋体" panose="02010600030101010101" pitchFamily="2" charset="-122"/>
              </a:rPr>
              <a:t>太阳能电池板把太阳能转化成了小风扇的机械能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zh-CN" sz="2400">
                <a:ea typeface="宋体" panose="02010600030101010101" pitchFamily="2" charset="-122"/>
              </a:rPr>
              <a:t>这种新能源路灯是集太阳能发电和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风力发电为一体的发电用电设备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D. </a:t>
            </a:r>
            <a:r>
              <a:rPr lang="zh-CN" sz="2400">
                <a:ea typeface="宋体" panose="02010600030101010101" pitchFamily="2" charset="-122"/>
              </a:rPr>
              <a:t>太阳能电池板可以把接收到的太阳能全部转化为电能
</a:t>
            </a: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0430510" y="2523490"/>
            <a:ext cx="5086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01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1442700" y="12166600"/>
            <a:ext cx="355600" cy="266700"/>
          </a:xfrm>
          <a:prstGeom prst="cube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4"/>
          <p:cNvSpPr txBox="1"/>
          <p:nvPr/>
        </p:nvSpPr>
        <p:spPr>
          <a:xfrm>
            <a:off x="770255" y="623570"/>
            <a:ext cx="48463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sz="32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   </a:t>
            </a:r>
            <a:r>
              <a:rPr lang="zh-CN" altLang="en-US" sz="32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能量的转化及守恒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4990" y="1517650"/>
            <a:ext cx="1092581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sz="2400">
                <a:ea typeface="黑体" panose="02010609060101010101" pitchFamily="49" charset="-122"/>
              </a:rPr>
              <a:t>能量的转化：</a:t>
            </a:r>
            <a:r>
              <a:rPr lang="zh-CN" sz="2400">
                <a:ea typeface="宋体" panose="02010600030101010101" pitchFamily="2" charset="-122"/>
              </a:rPr>
              <a:t>在一定条件下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各种形式的能量是可以相互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的．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zh-CN" sz="2400">
                <a:ea typeface="黑体" panose="02010609060101010101" pitchFamily="49" charset="-122"/>
              </a:rPr>
              <a:t>能量守恒定律：</a:t>
            </a:r>
            <a:r>
              <a:rPr lang="zh-CN" sz="2400">
                <a:ea typeface="宋体" panose="02010600030101010101" pitchFamily="2" charset="-122"/>
              </a:rPr>
              <a:t>能量既不会凭空产生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也不会凭空消灭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，它只会从一种形式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为其他形式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或者从一个物体转移到其他物体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而在转化和转移的过程中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能量的总量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</a:t>
            </a:r>
            <a:r>
              <a:rPr lang="zh-CN" sz="2400">
                <a:ea typeface="宋体" panose="02010600030101010101" pitchFamily="2" charset="-122"/>
              </a:rPr>
              <a:t>．
</a:t>
            </a: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宋体" panose="02010600030101010101" pitchFamily="2" charset="-122"/>
                <a:sym typeface="+mn-ea"/>
              </a:rPr>
              <a:t>3.能量转移、转化的特点：具有________</a:t>
            </a:r>
            <a:endParaRPr lang="zh-CN" sz="2400"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27100" y="2716530"/>
            <a:ext cx="8102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转化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803005" y="1626870"/>
            <a:ext cx="8102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转化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04185" y="3270885"/>
            <a:ext cx="14878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保持不变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041403" y="3731243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方向性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>
            <a:spLocks noChangeAspect="1"/>
          </p:cNvSpPr>
          <p:nvPr/>
        </p:nvSpPr>
        <p:spPr>
          <a:xfrm>
            <a:off x="704215" y="601345"/>
            <a:ext cx="10300335" cy="673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indent="0"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练习：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从能量转化的角度来看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下列说法错误的是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电风扇工作时主要将电能转化为机械能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铅蓄电池充电时将化学能转化为电能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发电机工作时主要将机械能转化为电能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电热水壶工作时将电能转化为内能</a:t>
            </a:r>
          </a:p>
          <a:p>
            <a:pPr algn="l" defTabSz="914400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200">
                <a:solidFill>
                  <a:srgbClr val="000000"/>
                </a:solidFill>
                <a:effectLst/>
                <a:latin typeface="NEU-BZ-S92" panose="02020503000000020003" pitchFamily="18" charset="-122"/>
                <a:ea typeface="NEU-BZ-S92" panose="02020503000000020003" pitchFamily="18" charset="-122"/>
                <a:cs typeface="Times New Roman" panose="02020603050405020304" pitchFamily="18" charset="0"/>
              </a:rPr>
              <a:t>2</a:t>
            </a:r>
            <a:r>
              <a:rPr lang="zh-CN" altLang="en-US" sz="2200">
                <a:solidFill>
                  <a:srgbClr val="000000"/>
                </a:solidFill>
                <a:effectLst/>
                <a:latin typeface="NEU-BZ-S92" panose="02020503000000020003" pitchFamily="18" charset="-122"/>
                <a:ea typeface="NEU-BZ-S92" panose="02020503000000020003" pitchFamily="18" charset="-122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能源问题是目前世界上的焦点问题,也是很多世界矛盾的根源所在。下列有关能量和能源的一些认识中,正确的是 (       )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defTabSz="914400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A.由于风能、水能可再生,而且都能用于发电,所以节约用电意义不大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defTabSz="914400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B.由于能量是守恒的,所以不用担心现有能源用完就没有了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defTabSz="914400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C.我们利用水力发电,是将水的机械能最终转化为电能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defTabSz="914400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D.核能发电不需要消耗化石能源,所以核电站建好后就可以永久供应电能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defTabSz="914400" fontAlgn="auto">
              <a:lnSpc>
                <a:spcPct val="150000"/>
              </a:lnSpc>
              <a:spcAft>
                <a:spcPct val="0"/>
              </a:spcAft>
              <a:buClrTx/>
              <a:buSzTx/>
              <a:buNone/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080375" y="802005"/>
            <a:ext cx="5156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392545" y="4013200"/>
            <a:ext cx="3282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02310" y="1517650"/>
          <a:ext cx="10787380" cy="4424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865"/>
                <a:gridCol w="2258060"/>
                <a:gridCol w="5379720"/>
                <a:gridCol w="1689735"/>
              </a:tblGrid>
              <a:tr h="647065"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分类标准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类型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定义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实例</a:t>
                      </a:r>
                    </a:p>
                  </a:txBody>
                  <a:tcPr anchor="ctr" anchorCtr="1">
                    <a:noFill/>
                  </a:tcPr>
                </a:tc>
              </a:tr>
              <a:tr h="647065">
                <a:tc rowSpan="2"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来源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一次能源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可以直接从自然界获得的能源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</a:t>
                      </a:r>
                    </a:p>
                  </a:txBody>
                  <a:tcPr anchor="ctr" anchorCtr="1"/>
                </a:tc>
              </a:tr>
              <a:tr h="6470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二次能源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通过消耗一次能源才能得到的能源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</a:t>
                      </a:r>
                    </a:p>
                  </a:txBody>
                  <a:tcPr anchor="ctr" anchorCtr="1"/>
                </a:tc>
              </a:tr>
              <a:tr h="647065">
                <a:tc rowSpan="2"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可否再生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可再生能源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可以在自然界里源源不断地得到的能源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</a:t>
                      </a:r>
                    </a:p>
                  </a:txBody>
                  <a:tcPr anchor="ctr" anchorCtr="1"/>
                </a:tc>
              </a:tr>
              <a:tr h="6470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不可再生能源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</a:rPr>
                        <a:t>不能在短期内从自然界得到补充的能源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</a:t>
                      </a:r>
                    </a:p>
                  </a:txBody>
                  <a:tcPr anchor="ctr" anchorCtr="1"/>
                </a:tc>
              </a:tr>
              <a:tr h="647065">
                <a:tc gridSpan="4"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举例：a.风能；b.地热能；c.电能；d.石油；e.太阳能；f.潮汐能；g.天然气；h.水能；i.酒精；j.汽油；k.核能.</a:t>
                      </a: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930130" y="2241550"/>
            <a:ext cx="13385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abdefghk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333990" y="2929890"/>
            <a:ext cx="5308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cij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39985" y="3601720"/>
            <a:ext cx="12287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abcefhi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274300" y="4201795"/>
            <a:ext cx="7600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dgjk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81075" y="499110"/>
            <a:ext cx="3768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考点</a:t>
            </a:r>
            <a:r>
              <a:rPr lang="en-US" altLang="zh-CN" sz="3200"/>
              <a:t>2   </a:t>
            </a:r>
            <a:r>
              <a:rPr lang="zh-CN" altLang="en-US" sz="3200"/>
              <a:t>能源的分类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82625" y="889635"/>
            <a:ext cx="10826750" cy="3709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40000"/>
              </a:lnSpc>
            </a:pP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太阳能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成因：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氢核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优点：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取之不尽，用之不竭，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等．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应用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：太阳能热水器、太阳能电池板．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核能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原子核能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定义：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一旦质量较大的原子核发生分裂或者质量较小的原子核相互结合，就有可能释放出惊人的能量，这就是核能．
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77490" y="1489075"/>
            <a:ext cx="9302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聚变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41925" y="2011680"/>
            <a:ext cx="2067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环保、无污染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82625" y="5151755"/>
          <a:ext cx="10116185" cy="1597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3455"/>
                <a:gridCol w="4569460"/>
                <a:gridCol w="4573270"/>
              </a:tblGrid>
              <a:tr h="79883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方式</a:t>
                      </a:r>
                      <a:endParaRPr lang="en-US" altLang="en-US" sz="2400" b="0"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使原子核发生__________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使原子核发生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__________</a:t>
                      </a:r>
                      <a:endParaRPr lang="en-US" altLang="en-US" sz="24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830"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应用</a:t>
                      </a:r>
                      <a:endParaRPr lang="en-US" altLang="en-US" sz="2400" b="0"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核能发电、原子弹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氢弹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4248150" y="5337175"/>
            <a:ext cx="11995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核裂变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867140" y="5337175"/>
            <a:ext cx="11398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核聚变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2625" y="4366260"/>
            <a:ext cx="175768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indent="0" fontAlgn="auto">
              <a:lnSpc>
                <a:spcPct val="14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(2)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释放方式</a:t>
            </a:r>
            <a:endParaRPr lang="zh-CN" altLang="en-US" sz="2400"/>
          </a:p>
        </p:txBody>
      </p:sp>
      <p:sp>
        <p:nvSpPr>
          <p:cNvPr id="8" name="文本框 7"/>
          <p:cNvSpPr txBox="1"/>
          <p:nvPr/>
        </p:nvSpPr>
        <p:spPr>
          <a:xfrm>
            <a:off x="860425" y="306070"/>
            <a:ext cx="47650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考点</a:t>
            </a:r>
            <a:r>
              <a:rPr lang="en-US" altLang="zh-CN" sz="3200"/>
              <a:t>3  </a:t>
            </a:r>
            <a:r>
              <a:rPr lang="zh-CN" altLang="en-US" sz="3200"/>
              <a:t>太阳能和核能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4"/>
          <p:cNvSpPr txBox="1"/>
          <p:nvPr/>
        </p:nvSpPr>
        <p:spPr>
          <a:xfrm>
            <a:off x="1024255" y="903605"/>
            <a:ext cx="49015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考点</a:t>
            </a:r>
            <a:r>
              <a:rPr lang="en-US" altLang="zh-CN" sz="32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   </a:t>
            </a:r>
            <a:r>
              <a:rPr lang="zh-CN" altLang="en-US" sz="32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能源与可持续发展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6435" y="1801495"/>
            <a:ext cx="1099629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能量转移和转化的方向性：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能量的转移和转化过程是有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性的，最终转变为不可利用的能量，因此要节约能源．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能源的可持续发展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提高能源的利用率，减少能源使用对环境的破坏；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发展新的理想能源，如风能、水能、太阳能等可再生能源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
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538210" y="1933575"/>
            <a:ext cx="8102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方向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9140" y="429895"/>
            <a:ext cx="1100645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练习：</a:t>
            </a:r>
            <a:r>
              <a:rPr lang="en-US" altLang="zh-CN" sz="2400" b="0">
                <a:latin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 b="0">
                <a:ea typeface="宋体" panose="02010600030101010101" pitchFamily="2" charset="-122"/>
              </a:rPr>
              <a:t>山青水绿、天蓝地净</a:t>
            </a:r>
            <a:r>
              <a:rPr lang="en-US" sz="2400" b="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 b="0">
                <a:ea typeface="宋体" panose="02010600030101010101" pitchFamily="2" charset="-122"/>
              </a:rPr>
              <a:t>要靠我们大家共同创造和维护．下列做法与此相违背的是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ea typeface="宋体" panose="02010600030101010101" pitchFamily="2" charset="-122"/>
              </a:rPr>
              <a:t>　　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zh-CN" sz="2400" b="0">
                <a:ea typeface="宋体" panose="02010600030101010101" pitchFamily="2" charset="-122"/>
              </a:rPr>
              <a:t>参与植树造林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扩大植被面积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zh-CN" sz="2400" b="0">
                <a:ea typeface="宋体" panose="02010600030101010101" pitchFamily="2" charset="-122"/>
              </a:rPr>
              <a:t>改进污水处理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技术，减少水体污染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C. </a:t>
            </a:r>
            <a:r>
              <a:rPr lang="zh-CN" sz="2400" b="0">
                <a:ea typeface="宋体" panose="02010600030101010101" pitchFamily="2" charset="-122"/>
              </a:rPr>
              <a:t>节日燃放烟花爆竹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增加喜庆气氛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zh-CN" sz="2400" b="0">
                <a:ea typeface="宋体" panose="02010600030101010101" pitchFamily="2" charset="-122"/>
              </a:rPr>
              <a:t>使用新型可降解塑料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减少白色污染
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2557145" y="1111250"/>
            <a:ext cx="4813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39140" y="3733800"/>
            <a:ext cx="813371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下列做法不符合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节能减排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加大对核能的利用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在田野里焚烧秸秆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用水后，随手关闭水龙头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推广使用以电池提供动力的客车
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37225" y="3844925"/>
            <a:ext cx="4635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0725" y="382905"/>
            <a:ext cx="997394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2022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年北京、张家口将联合举办冬奥会，为办成绿色奥运，下列措施不可行的是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发展公共交通，提倡绿色出行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增加使用太阳能、核能等新能源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加高燃煤锅炉烟囱，将废气排到高空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改进燃煤技术，减少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SO</a:t>
            </a:r>
            <a:r>
              <a:rPr lang="en-US" sz="2400" baseline="-25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与粉尘排放
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543175" y="1063625"/>
            <a:ext cx="47244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14045" y="3983355"/>
            <a:ext cx="113125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如图是核电站工作情况方框图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请在空白框内填写装置的种类并回答下列问题．</a:t>
            </a:r>
            <a:endParaRPr lang="zh-CN" altLang="en-US" sz="2400"/>
          </a:p>
        </p:txBody>
      </p:sp>
      <p:pic>
        <p:nvPicPr>
          <p:cNvPr id="4" name="图片 -2147482327" descr="C:\Documents and Settings\Administrator\桌面\W河北物理面对面\EP101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1025525" y="4813935"/>
            <a:ext cx="8732520" cy="7061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720725" y="5584190"/>
            <a:ext cx="85852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核能是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__(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选填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可再生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不可再生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能源．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在汽轮机中，将蒸汽的内能转化为轮片的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能．
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98770" y="5059680"/>
            <a:ext cx="11493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发电机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262505" y="5687695"/>
            <a:ext cx="15119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不可再生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48120" y="6148070"/>
            <a:ext cx="16008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机械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或动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83565" y="1444625"/>
            <a:ext cx="1102487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下列属于可再生能源的是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　  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；属于一次能源的是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　  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zh-CN" sz="2400">
                <a:ea typeface="宋体" panose="02010600030101010101" pitchFamily="2" charset="-122"/>
              </a:rPr>
              <a:t>酒精　　                     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B. </a:t>
            </a:r>
            <a:r>
              <a:rPr lang="zh-CN" sz="2400">
                <a:ea typeface="宋体" panose="02010600030101010101" pitchFamily="2" charset="-122"/>
              </a:rPr>
              <a:t>天然气　　               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C. </a:t>
            </a:r>
            <a:r>
              <a:rPr lang="zh-CN" sz="2400">
                <a:ea typeface="宋体" panose="02010600030101010101" pitchFamily="2" charset="-122"/>
              </a:rPr>
              <a:t>地热能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zh-CN" sz="2400">
                <a:ea typeface="宋体" panose="02010600030101010101" pitchFamily="2" charset="-122"/>
              </a:rPr>
              <a:t>潮汐能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E. </a:t>
            </a:r>
            <a:r>
              <a:rPr lang="zh-CN" sz="2400">
                <a:ea typeface="宋体" panose="02010600030101010101" pitchFamily="2" charset="-122"/>
              </a:rPr>
              <a:t>汽油                                     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F. </a:t>
            </a:r>
            <a:r>
              <a:rPr lang="zh-CN" sz="2400">
                <a:ea typeface="宋体" panose="02010600030101010101" pitchFamily="2" charset="-122"/>
              </a:rPr>
              <a:t>煤油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(2019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26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3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能源家族中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有煤、石油、风能、水能、核能、太阳能等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属于不可再生能源的有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________________</a:t>
            </a:r>
            <a:r>
              <a:rPr lang="zh-CN" sz="2400">
                <a:ea typeface="宋体" panose="02010600030101010101" pitchFamily="2" charset="-122"/>
              </a:rPr>
              <a:t>；电能是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____________(</a:t>
            </a:r>
            <a:r>
              <a:rPr lang="zh-CN" sz="2400">
                <a:ea typeface="宋体" panose="02010600030101010101" pitchFamily="2" charset="-122"/>
              </a:rPr>
              <a:t>选填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一次能源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或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二次能源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它可以使电动机转动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同时产生内能散失在空气中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但这些内能却无法自动转化为电能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该现象说明能量转化具有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性．
</a:t>
            </a:r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4526915" y="1608455"/>
            <a:ext cx="8610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ACD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01660" y="1608455"/>
            <a:ext cx="8242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BCD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64280" y="3750945"/>
            <a:ext cx="23869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煤、石油、核能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587615" y="3738245"/>
            <a:ext cx="14382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二次能源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867650" y="4849495"/>
            <a:ext cx="8782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方向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50e65ae4-049a-449b-9df5-41df2a9ef42f}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de321df5-ebd1-4bf5-b542-48a1cd81bdc1}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961</Words>
  <Application>Microsoft Office PowerPoint</Application>
  <PresentationFormat>自定义</PresentationFormat>
  <Paragraphs>80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第十五讲  能源与可持续发展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第十五讲  能源与可持续发展</dc:title>
  <cp:lastModifiedBy>User</cp:lastModifiedBy>
  <cp:revision>1</cp:revision>
  <cp:lastPrinted>2021-01-26T14:48:29Z</cp:lastPrinted>
  <dcterms:created xsi:type="dcterms:W3CDTF">2021-01-26T14:48:29Z</dcterms:created>
  <dcterms:modified xsi:type="dcterms:W3CDTF">2021-02-23T02:24:50Z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