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 Id="rId5" Type="http://schemas.openxmlformats.org/officeDocument/2006/relationships/custom-properties" Target="docProps/custom.xml" /></Relationships>
</file>

<file path=ppt/presentation.xml><?xml version="1.0" encoding="utf-8"?>
<!--Generated by Aspose.Slides for Java 20.11-->
<p:presentation xmlns:r="http://schemas.openxmlformats.org/officeDocument/2006/relationships" xmlns:a="http://schemas.openxmlformats.org/drawingml/2006/main" xmlns:p="http://schemas.openxmlformats.org/presentationml/2006/main">
  <p:sldMasterIdLst>
    <p:sldMasterId id="2147483648" r:id="rId2"/>
  </p:sldMasterIdLst>
  <p:notesMasterIdLst>
    <p:notesMasterId r:id="rId3"/>
  </p:notesMasterIdLst>
  <p:handoutMasterIdLst>
    <p:handoutMasterId r:id="rId4"/>
  </p:handoutMasterIdLst>
  <p:sldIdLst>
    <p:sldId id="750" r:id="rId5"/>
    <p:sldId id="1095" r:id="rId6"/>
    <p:sldId id="1378" r:id="rId7"/>
    <p:sldId id="1379" r:id="rId8"/>
    <p:sldId id="1380" r:id="rId9"/>
    <p:sldId id="1381" r:id="rId10"/>
    <p:sldId id="1382" r:id="rId11"/>
    <p:sldId id="1383" r:id="rId12"/>
    <p:sldId id="1384" r:id="rId13"/>
    <p:sldId id="1385" r:id="rId14"/>
    <p:sldId id="1386" r:id="rId15"/>
    <p:sldId id="1387" r:id="rId16"/>
    <p:sldId id="1388" r:id="rId17"/>
    <p:sldId id="1131" r:id="rId18"/>
    <p:sldId id="1389" r:id="rId19"/>
    <p:sldId id="1391" r:id="rId20"/>
    <p:sldId id="1390" r:id="rId21"/>
    <p:sldId id="1182" r:id="rId22"/>
    <p:sldId id="1392" r:id="rId23"/>
    <p:sldId id="1393" r:id="rId24"/>
    <p:sldId id="1183" r:id="rId25"/>
    <p:sldId id="1394" r:id="rId26"/>
    <p:sldId id="1395" r:id="rId27"/>
    <p:sldId id="1397" r:id="rId28"/>
    <p:sldId id="1184" r:id="rId29"/>
    <p:sldId id="1398" r:id="rId30"/>
    <p:sldId id="1399" r:id="rId31"/>
    <p:sldId id="1400" r:id="rId32"/>
    <p:sldId id="1213" r:id="rId33"/>
    <p:sldId id="1402" r:id="rId34"/>
    <p:sldId id="1403" r:id="rId35"/>
    <p:sldId id="1401" r:id="rId36"/>
    <p:sldId id="1404" r:id="rId37"/>
    <p:sldId id="1405" r:id="rId38"/>
    <p:sldId id="1235" r:id="rId39"/>
    <p:sldId id="1406" r:id="rId40"/>
    <p:sldId id="1407" r:id="rId41"/>
    <p:sldId id="1239" r:id="rId42"/>
    <p:sldId id="1408" r:id="rId43"/>
    <p:sldId id="1241" r:id="rId44"/>
    <p:sldId id="1409" r:id="rId45"/>
    <p:sldId id="1410" r:id="rId46"/>
    <p:sldId id="1412" r:id="rId47"/>
    <p:sldId id="1411" r:id="rId48"/>
    <p:sldId id="1413" r:id="rId49"/>
    <p:sldId id="1414" r:id="rId50"/>
    <p:sldId id="1415" r:id="rId51"/>
    <p:sldId id="1416" r:id="rId52"/>
    <p:sldId id="1417" r:id="rId53"/>
    <p:sldId id="1418" r:id="rId54"/>
    <p:sldId id="1419" r:id="rId55"/>
    <p:sldId id="1420" r:id="rId56"/>
    <p:sldId id="1421" r:id="rId57"/>
    <p:sldId id="1422" r:id="rId58"/>
    <p:sldId id="1247" r:id="rId59"/>
    <p:sldId id="1248" r:id="rId60"/>
    <p:sldId id="1423" r:id="rId61"/>
    <p:sldId id="1424" r:id="rId62"/>
    <p:sldId id="1249" r:id="rId63"/>
    <p:sldId id="1425" r:id="rId64"/>
    <p:sldId id="1426" r:id="rId65"/>
    <p:sldId id="1427" r:id="rId66"/>
    <p:sldId id="1428" r:id="rId67"/>
    <p:sldId id="1429" r:id="rId68"/>
    <p:sldId id="1430" r:id="rId69"/>
    <p:sldId id="1431" r:id="rId70"/>
    <p:sldId id="1253" r:id="rId71"/>
    <p:sldId id="1432" r:id="rId72"/>
    <p:sldId id="1433" r:id="rId73"/>
    <p:sldId id="1434" r:id="rId74"/>
    <p:sldId id="1435" r:id="rId75"/>
    <p:sldId id="1436" r:id="rId76"/>
    <p:sldId id="1255" r:id="rId77"/>
    <p:sldId id="1437" r:id="rId78"/>
    <p:sldId id="1438" r:id="rId79"/>
    <p:sldId id="1439" r:id="rId80"/>
    <p:sldId id="1259" r:id="rId81"/>
    <p:sldId id="1440" r:id="rId82"/>
    <p:sldId id="1441" r:id="rId83"/>
    <p:sldId id="1442" r:id="rId84"/>
    <p:sldId id="1266" r:id="rId85"/>
    <p:sldId id="1444" r:id="rId86"/>
    <p:sldId id="1443" r:id="rId87"/>
    <p:sldId id="1445" r:id="rId88"/>
    <p:sldId id="1446" r:id="rId89"/>
  </p:sldIdLst>
  <p:sldSz cx="12192000" cy="6858000"/>
  <p:notesSz cx="6858000" cy="9144000"/>
  <p:custDataLst>
    <p:tags r:id="rId9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p="http://schemas.openxmlformats.org/presentationml/2006/main">
  <p:cmAuthor id="1" name="xiao" initials="x" lastIdx="0" clrIdx="0"/>
</p:cmAuthorLst>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55" autoAdjust="0"/>
    <p:restoredTop sz="94660"/>
  </p:normalViewPr>
  <p:slideViewPr>
    <p:cSldViewPr snapToGrid="0">
      <p:cViewPr varScale="1">
        <p:scale>
          <a:sx n="73" d="100"/>
          <a:sy n="73" d="100"/>
        </p:scale>
        <p:origin x="72" y="1014"/>
      </p:cViewPr>
      <p:guideLst>
        <p:guide orient="horz" pos="2100"/>
        <p:guide pos="3940"/>
      </p:guideLst>
    </p:cSldViewPr>
  </p:slideViewPr>
  <p:notesTextViewPr>
    <p:cViewPr>
      <p:scale>
        <a:sx n="1" d="1"/>
        <a:sy n="1" d="1"/>
      </p:scale>
      <p:origin x="0" y="0"/>
    </p:cViewPr>
  </p:notesTextViewPr>
  <p:notesViewPr>
    <p:cSldViewPr snapToGrid="0">
      <p:cViewPr varScale="1">
        <p:scale>
          <a:sx n="65" d="100"/>
          <a:sy n="65" d="100"/>
        </p:scale>
        <p:origin x="3276" y="78"/>
      </p:cViewPr>
      <p:guideLst/>
    </p:cSldViewPr>
  </p:notesViewPr>
  <p:gridSpacing cx="72008" cy="72008"/>
</p:viewPr>
</file>

<file path=ppt/_rels/presentation.xml.rels>&#65279;<?xml version="1.0" encoding="utf-8" standalone="yes"?><Relationships xmlns="http://schemas.openxmlformats.org/package/2006/relationships"><Relationship Id="rId1" Type="http://schemas.openxmlformats.org/officeDocument/2006/relationships/commentAuthors" Target="commentAuthors.xml" /><Relationship Id="rId10" Type="http://schemas.openxmlformats.org/officeDocument/2006/relationships/slide" Target="slides/slide6.xml" /><Relationship Id="rId11" Type="http://schemas.openxmlformats.org/officeDocument/2006/relationships/slide" Target="slides/slide7.xml" /><Relationship Id="rId12" Type="http://schemas.openxmlformats.org/officeDocument/2006/relationships/slide" Target="slides/slide8.xml" /><Relationship Id="rId13" Type="http://schemas.openxmlformats.org/officeDocument/2006/relationships/slide" Target="slides/slide9.xml" /><Relationship Id="rId14" Type="http://schemas.openxmlformats.org/officeDocument/2006/relationships/slide" Target="slides/slide10.xml" /><Relationship Id="rId15" Type="http://schemas.openxmlformats.org/officeDocument/2006/relationships/slide" Target="slides/slide11.xml" /><Relationship Id="rId16" Type="http://schemas.openxmlformats.org/officeDocument/2006/relationships/slide" Target="slides/slide12.xml" /><Relationship Id="rId17" Type="http://schemas.openxmlformats.org/officeDocument/2006/relationships/slide" Target="slides/slide13.xml" /><Relationship Id="rId18" Type="http://schemas.openxmlformats.org/officeDocument/2006/relationships/slide" Target="slides/slide14.xml" /><Relationship Id="rId19" Type="http://schemas.openxmlformats.org/officeDocument/2006/relationships/slide" Target="slides/slide15.xml" /><Relationship Id="rId2" Type="http://schemas.openxmlformats.org/officeDocument/2006/relationships/slideMaster" Target="slideMasters/slideMaster1.xml" /><Relationship Id="rId20" Type="http://schemas.openxmlformats.org/officeDocument/2006/relationships/slide" Target="slides/slide16.xml" /><Relationship Id="rId21" Type="http://schemas.openxmlformats.org/officeDocument/2006/relationships/slide" Target="slides/slide17.xml" /><Relationship Id="rId22" Type="http://schemas.openxmlformats.org/officeDocument/2006/relationships/slide" Target="slides/slide18.xml" /><Relationship Id="rId23" Type="http://schemas.openxmlformats.org/officeDocument/2006/relationships/slide" Target="slides/slide19.xml" /><Relationship Id="rId24" Type="http://schemas.openxmlformats.org/officeDocument/2006/relationships/slide" Target="slides/slide20.xml" /><Relationship Id="rId25" Type="http://schemas.openxmlformats.org/officeDocument/2006/relationships/slide" Target="slides/slide21.xml" /><Relationship Id="rId26" Type="http://schemas.openxmlformats.org/officeDocument/2006/relationships/slide" Target="slides/slide22.xml" /><Relationship Id="rId27" Type="http://schemas.openxmlformats.org/officeDocument/2006/relationships/slide" Target="slides/slide23.xml" /><Relationship Id="rId28" Type="http://schemas.openxmlformats.org/officeDocument/2006/relationships/slide" Target="slides/slide24.xml" /><Relationship Id="rId29" Type="http://schemas.openxmlformats.org/officeDocument/2006/relationships/slide" Target="slides/slide25.xml" /><Relationship Id="rId3" Type="http://schemas.openxmlformats.org/officeDocument/2006/relationships/notesMaster" Target="notesMasters/notesMaster1.xml" /><Relationship Id="rId30" Type="http://schemas.openxmlformats.org/officeDocument/2006/relationships/slide" Target="slides/slide26.xml" /><Relationship Id="rId31" Type="http://schemas.openxmlformats.org/officeDocument/2006/relationships/slide" Target="slides/slide27.xml" /><Relationship Id="rId32" Type="http://schemas.openxmlformats.org/officeDocument/2006/relationships/slide" Target="slides/slide28.xml" /><Relationship Id="rId33" Type="http://schemas.openxmlformats.org/officeDocument/2006/relationships/slide" Target="slides/slide29.xml" /><Relationship Id="rId34" Type="http://schemas.openxmlformats.org/officeDocument/2006/relationships/slide" Target="slides/slide30.xml" /><Relationship Id="rId35" Type="http://schemas.openxmlformats.org/officeDocument/2006/relationships/slide" Target="slides/slide31.xml" /><Relationship Id="rId36" Type="http://schemas.openxmlformats.org/officeDocument/2006/relationships/slide" Target="slides/slide32.xml" /><Relationship Id="rId37" Type="http://schemas.openxmlformats.org/officeDocument/2006/relationships/slide" Target="slides/slide33.xml" /><Relationship Id="rId38" Type="http://schemas.openxmlformats.org/officeDocument/2006/relationships/slide" Target="slides/slide34.xml" /><Relationship Id="rId39" Type="http://schemas.openxmlformats.org/officeDocument/2006/relationships/slide" Target="slides/slide35.xml" /><Relationship Id="rId4" Type="http://schemas.openxmlformats.org/officeDocument/2006/relationships/handoutMaster" Target="handoutMasters/handoutMaster1.xml" /><Relationship Id="rId40" Type="http://schemas.openxmlformats.org/officeDocument/2006/relationships/slide" Target="slides/slide36.xml" /><Relationship Id="rId41" Type="http://schemas.openxmlformats.org/officeDocument/2006/relationships/slide" Target="slides/slide37.xml" /><Relationship Id="rId42" Type="http://schemas.openxmlformats.org/officeDocument/2006/relationships/slide" Target="slides/slide38.xml" /><Relationship Id="rId43" Type="http://schemas.openxmlformats.org/officeDocument/2006/relationships/slide" Target="slides/slide39.xml" /><Relationship Id="rId44" Type="http://schemas.openxmlformats.org/officeDocument/2006/relationships/slide" Target="slides/slide40.xml" /><Relationship Id="rId45" Type="http://schemas.openxmlformats.org/officeDocument/2006/relationships/slide" Target="slides/slide41.xml" /><Relationship Id="rId46" Type="http://schemas.openxmlformats.org/officeDocument/2006/relationships/slide" Target="slides/slide42.xml" /><Relationship Id="rId47" Type="http://schemas.openxmlformats.org/officeDocument/2006/relationships/slide" Target="slides/slide43.xml" /><Relationship Id="rId48" Type="http://schemas.openxmlformats.org/officeDocument/2006/relationships/slide" Target="slides/slide44.xml" /><Relationship Id="rId49" Type="http://schemas.openxmlformats.org/officeDocument/2006/relationships/slide" Target="slides/slide45.xml" /><Relationship Id="rId5" Type="http://schemas.openxmlformats.org/officeDocument/2006/relationships/slide" Target="slides/slide1.xml" /><Relationship Id="rId50" Type="http://schemas.openxmlformats.org/officeDocument/2006/relationships/slide" Target="slides/slide46.xml" /><Relationship Id="rId51" Type="http://schemas.openxmlformats.org/officeDocument/2006/relationships/slide" Target="slides/slide47.xml" /><Relationship Id="rId52" Type="http://schemas.openxmlformats.org/officeDocument/2006/relationships/slide" Target="slides/slide48.xml" /><Relationship Id="rId53" Type="http://schemas.openxmlformats.org/officeDocument/2006/relationships/slide" Target="slides/slide49.xml" /><Relationship Id="rId54" Type="http://schemas.openxmlformats.org/officeDocument/2006/relationships/slide" Target="slides/slide50.xml" /><Relationship Id="rId55" Type="http://schemas.openxmlformats.org/officeDocument/2006/relationships/slide" Target="slides/slide51.xml" /><Relationship Id="rId56" Type="http://schemas.openxmlformats.org/officeDocument/2006/relationships/slide" Target="slides/slide52.xml" /><Relationship Id="rId57" Type="http://schemas.openxmlformats.org/officeDocument/2006/relationships/slide" Target="slides/slide53.xml" /><Relationship Id="rId58" Type="http://schemas.openxmlformats.org/officeDocument/2006/relationships/slide" Target="slides/slide54.xml" /><Relationship Id="rId59" Type="http://schemas.openxmlformats.org/officeDocument/2006/relationships/slide" Target="slides/slide55.xml" /><Relationship Id="rId6" Type="http://schemas.openxmlformats.org/officeDocument/2006/relationships/slide" Target="slides/slide2.xml" /><Relationship Id="rId60" Type="http://schemas.openxmlformats.org/officeDocument/2006/relationships/slide" Target="slides/slide56.xml" /><Relationship Id="rId61" Type="http://schemas.openxmlformats.org/officeDocument/2006/relationships/slide" Target="slides/slide57.xml" /><Relationship Id="rId62" Type="http://schemas.openxmlformats.org/officeDocument/2006/relationships/slide" Target="slides/slide58.xml" /><Relationship Id="rId63" Type="http://schemas.openxmlformats.org/officeDocument/2006/relationships/slide" Target="slides/slide59.xml" /><Relationship Id="rId64" Type="http://schemas.openxmlformats.org/officeDocument/2006/relationships/slide" Target="slides/slide60.xml" /><Relationship Id="rId65" Type="http://schemas.openxmlformats.org/officeDocument/2006/relationships/slide" Target="slides/slide61.xml" /><Relationship Id="rId66" Type="http://schemas.openxmlformats.org/officeDocument/2006/relationships/slide" Target="slides/slide62.xml" /><Relationship Id="rId67" Type="http://schemas.openxmlformats.org/officeDocument/2006/relationships/slide" Target="slides/slide63.xml" /><Relationship Id="rId68" Type="http://schemas.openxmlformats.org/officeDocument/2006/relationships/slide" Target="slides/slide64.xml" /><Relationship Id="rId69" Type="http://schemas.openxmlformats.org/officeDocument/2006/relationships/slide" Target="slides/slide65.xml" /><Relationship Id="rId7" Type="http://schemas.openxmlformats.org/officeDocument/2006/relationships/slide" Target="slides/slide3.xml" /><Relationship Id="rId70" Type="http://schemas.openxmlformats.org/officeDocument/2006/relationships/slide" Target="slides/slide66.xml" /><Relationship Id="rId71" Type="http://schemas.openxmlformats.org/officeDocument/2006/relationships/slide" Target="slides/slide67.xml" /><Relationship Id="rId72" Type="http://schemas.openxmlformats.org/officeDocument/2006/relationships/slide" Target="slides/slide68.xml" /><Relationship Id="rId73" Type="http://schemas.openxmlformats.org/officeDocument/2006/relationships/slide" Target="slides/slide69.xml" /><Relationship Id="rId74" Type="http://schemas.openxmlformats.org/officeDocument/2006/relationships/slide" Target="slides/slide70.xml" /><Relationship Id="rId75" Type="http://schemas.openxmlformats.org/officeDocument/2006/relationships/slide" Target="slides/slide71.xml" /><Relationship Id="rId76" Type="http://schemas.openxmlformats.org/officeDocument/2006/relationships/slide" Target="slides/slide72.xml" /><Relationship Id="rId77" Type="http://schemas.openxmlformats.org/officeDocument/2006/relationships/slide" Target="slides/slide73.xml" /><Relationship Id="rId78" Type="http://schemas.openxmlformats.org/officeDocument/2006/relationships/slide" Target="slides/slide74.xml" /><Relationship Id="rId79" Type="http://schemas.openxmlformats.org/officeDocument/2006/relationships/slide" Target="slides/slide75.xml" /><Relationship Id="rId8" Type="http://schemas.openxmlformats.org/officeDocument/2006/relationships/slide" Target="slides/slide4.xml" /><Relationship Id="rId80" Type="http://schemas.openxmlformats.org/officeDocument/2006/relationships/slide" Target="slides/slide76.xml" /><Relationship Id="rId81" Type="http://schemas.openxmlformats.org/officeDocument/2006/relationships/slide" Target="slides/slide77.xml" /><Relationship Id="rId82" Type="http://schemas.openxmlformats.org/officeDocument/2006/relationships/slide" Target="slides/slide78.xml" /><Relationship Id="rId83" Type="http://schemas.openxmlformats.org/officeDocument/2006/relationships/slide" Target="slides/slide79.xml" /><Relationship Id="rId84" Type="http://schemas.openxmlformats.org/officeDocument/2006/relationships/slide" Target="slides/slide80.xml" /><Relationship Id="rId85" Type="http://schemas.openxmlformats.org/officeDocument/2006/relationships/slide" Target="slides/slide81.xml" /><Relationship Id="rId86" Type="http://schemas.openxmlformats.org/officeDocument/2006/relationships/slide" Target="slides/slide82.xml" /><Relationship Id="rId87" Type="http://schemas.openxmlformats.org/officeDocument/2006/relationships/slide" Target="slides/slide83.xml" /><Relationship Id="rId88" Type="http://schemas.openxmlformats.org/officeDocument/2006/relationships/slide" Target="slides/slide84.xml" /><Relationship Id="rId89" Type="http://schemas.openxmlformats.org/officeDocument/2006/relationships/slide" Target="slides/slide85.xml" /><Relationship Id="rId9" Type="http://schemas.openxmlformats.org/officeDocument/2006/relationships/slide" Target="slides/slide5.xml" /><Relationship Id="rId90" Type="http://schemas.openxmlformats.org/officeDocument/2006/relationships/tags" Target="tags/tag15.xml" /><Relationship Id="rId91" Type="http://schemas.openxmlformats.org/officeDocument/2006/relationships/presProps" Target="presProps.xml" /><Relationship Id="rId92" Type="http://schemas.openxmlformats.org/officeDocument/2006/relationships/viewProps" Target="viewProps.xml" /><Relationship Id="rId93" Type="http://schemas.openxmlformats.org/officeDocument/2006/relationships/theme" Target="theme/theme1.xml" /><Relationship Id="rId94" Type="http://schemas.openxmlformats.org/officeDocument/2006/relationships/tableStyles" Target="tableStyles.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B3AD26-BB5B-4B58-9E34-0F1D9885EC2A}" type="datetimeFigureOut">
              <a:rPr lang="zh-CN" altLang="en-US" smtClean="0"/>
              <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6C80E95-F800-4685-9CC0-BEAD22302047}" type="slidenum">
              <a:rPr lang="zh-CN" altLang="en-US" smtClean="0"/>
              <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8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8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8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8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85.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幻灯片图像占位符 1"/>
          <p:cNvSpPr/>
          <p:nvPr>
            <p:ph type="sldImg" idx="2"/>
          </p:nvPr>
        </p:nvSpPr>
        <p:spPr/>
      </p:sp>
      <p:sp>
        <p:nvSpPr>
          <p:cNvPr id="3" name="文本占位符 2"/>
          <p:cNvSpPr/>
          <p:nvPr>
            <p:ph type="body" idx="3"/>
          </p:nvPr>
        </p:nvSpPr>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幻灯片图像占位符 1"/>
          <p:cNvSpPr/>
          <p:nvPr>
            <p:ph type="sldImg" idx="2"/>
          </p:nvPr>
        </p:nvSpPr>
        <p:spPr/>
      </p:sp>
      <p:sp>
        <p:nvSpPr>
          <p:cNvPr id="3" name="文本占位符 2"/>
          <p:cNvSpPr/>
          <p:nvPr>
            <p:ph type="body" idx="3"/>
          </p:nvPr>
        </p:nvSpPr>
        <p:spPr/>
        <p:txBody>
          <a:bodyPr/>
          <a:lstStyle/>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幻灯片图像占位符 1"/>
          <p:cNvSpPr/>
          <p:nvPr>
            <p:ph type="sldImg" idx="2"/>
          </p:nvPr>
        </p:nvSpPr>
        <p:spPr/>
      </p:sp>
      <p:sp>
        <p:nvSpPr>
          <p:cNvPr id="3" name="文本占位符 2"/>
          <p:cNvSpPr/>
          <p:nvPr>
            <p:ph type="body" idx="3"/>
          </p:nvPr>
        </p:nvSpPr>
        <p:spPr/>
        <p:txBody>
          <a:bodyPr/>
          <a:lstStyle/>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幻灯片图像占位符 1"/>
          <p:cNvSpPr/>
          <p:nvPr>
            <p:ph type="sldImg" idx="2"/>
          </p:nvPr>
        </p:nvSpPr>
        <p:spPr/>
      </p:sp>
      <p:sp>
        <p:nvSpPr>
          <p:cNvPr id="3" name="文本占位符 2"/>
          <p:cNvSpPr/>
          <p:nvPr>
            <p:ph type="body" idx="3"/>
          </p:nvPr>
        </p:nvSpPr>
        <p:spPr/>
        <p:txBody>
          <a:bodyPr/>
          <a:lstStyle/>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幻灯片图像占位符 1"/>
          <p:cNvSpPr/>
          <p:nvPr>
            <p:ph type="sldImg" idx="2"/>
          </p:nvPr>
        </p:nvSpPr>
        <p:spPr/>
      </p:sp>
      <p:sp>
        <p:nvSpPr>
          <p:cNvPr id="3" name="文本占位符 2"/>
          <p:cNvSpPr/>
          <p:nvPr>
            <p:ph type="body" idx="3"/>
          </p:nvPr>
        </p:nvSpPr>
        <p:spPr/>
        <p:txBody>
          <a:bodyPr/>
          <a:lstStyle/>
          <a:p>
            <a:endParaRPr lang="zh-CN" altLang="en-US"/>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1_标题幻灯片">
    <p:spTree>
      <p:nvGrpSpPr>
        <p:cNvPr id="1" name=""/>
        <p:cNvGrpSpPr/>
        <p:nvPr/>
      </p:nvGrpSpPr>
      <p:grpSpPr>
        <a:xfrm>
          <a:off x="0" y="0"/>
          <a:ext cx="0" cy="0"/>
        </a:xfrm>
      </p:grpSpPr>
    </p:spTree>
  </p:cSld>
  <p:clrMapOvr>
    <a:masterClrMapping/>
  </p:clrMapOvr>
  <p:transition spd="med">
    <p:wipe dir="d"/>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A61DF0-C4A4-4DA9-87A1-DB1A3C5C94B8}" type="datetimeFigureOut">
              <a:rPr lang="zh-CN" altLang="en-US" smtClean="0"/>
              <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E8E485-00DC-4063-B6EA-323604CC0A98}" type="slidenum">
              <a:rPr lang="zh-CN" altLang="en-US" smtClean="0"/>
              <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Lst>
  <p:transition spd="med">
    <p:wipe dir="d"/>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5.jpeg" /><Relationship Id="rId3" Type="http://schemas.openxmlformats.org/officeDocument/2006/relationships/image" Target="../media/image6.jpeg"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ags" Target="../tags/tag1.xml" /><Relationship Id="rId3" Type="http://schemas.openxmlformats.org/officeDocument/2006/relationships/image" Target="../media/image7.jpeg"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8.jpeg" /><Relationship Id="rId3" Type="http://schemas.openxmlformats.org/officeDocument/2006/relationships/image" Target="../media/image9.jpeg"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ags" Target="../tags/tag2.xml"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10.png"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1.xml"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11.jpeg"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12.jpeg"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13.jpeg"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ags" Target="../tags/tag3.xml"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1.jpeg" /><Relationship Id="rId3" Type="http://schemas.openxmlformats.org/officeDocument/2006/relationships/image" Target="../media/image2.jpeg"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1.xml"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ags" Target="../tags/tag4.xml" /><Relationship Id="rId3" Type="http://schemas.openxmlformats.org/officeDocument/2006/relationships/image" Target="../media/image14.jpeg" /><Relationship Id="rId4" Type="http://schemas.openxmlformats.org/officeDocument/2006/relationships/image" Target="../media/image15.jpeg"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ags" Target="../tags/tag5.xml" /><Relationship Id="rId3" Type="http://schemas.openxmlformats.org/officeDocument/2006/relationships/image" Target="../media/image16.jpeg" /><Relationship Id="rId4" Type="http://schemas.openxmlformats.org/officeDocument/2006/relationships/image" Target="../media/image17.jpeg" /></Relationships>
</file>

<file path=ppt/slides/_rels/slide2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18.jpeg" /><Relationship Id="rId3" Type="http://schemas.openxmlformats.org/officeDocument/2006/relationships/image" Target="../media/image19.jpeg" /></Relationships>
</file>

<file path=ppt/slides/_rels/slide2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ags" Target="../tags/tag6.xml" /></Relationships>
</file>

<file path=ppt/slides/_rels/slide25.xml.rels>&#65279;<?xml version="1.0" encoding="utf-8" standalone="yes"?><Relationships xmlns="http://schemas.openxmlformats.org/package/2006/relationships"><Relationship Id="rId1" Type="http://schemas.openxmlformats.org/officeDocument/2006/relationships/slideLayout" Target="../slideLayouts/slideLayout1.xml" /></Relationships>
</file>

<file path=ppt/slides/_rels/slide26.xml.rels>&#65279;<?xml version="1.0" encoding="utf-8" standalone="yes"?><Relationships xmlns="http://schemas.openxmlformats.org/package/2006/relationships"><Relationship Id="rId1" Type="http://schemas.openxmlformats.org/officeDocument/2006/relationships/slideLayout" Target="../slideLayouts/slideLayout1.xml" /></Relationships>
</file>

<file path=ppt/slides/_rels/slide2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ags" Target="../tags/tag7.xml" /><Relationship Id="rId3" Type="http://schemas.openxmlformats.org/officeDocument/2006/relationships/image" Target="../media/image20.jpeg" /><Relationship Id="rId4" Type="http://schemas.openxmlformats.org/officeDocument/2006/relationships/image" Target="../media/image21.jpeg" /></Relationships>
</file>

<file path=ppt/slides/_rels/slide2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ags" Target="../tags/tag8.xml" /><Relationship Id="rId3" Type="http://schemas.openxmlformats.org/officeDocument/2006/relationships/image" Target="../media/image22.jpeg" /><Relationship Id="rId4" Type="http://schemas.openxmlformats.org/officeDocument/2006/relationships/image" Target="../media/image23.jpeg" /></Relationships>
</file>

<file path=ppt/slides/_rels/slide2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ags" Target="../tags/tag9.xml" /><Relationship Id="rId3" Type="http://schemas.openxmlformats.org/officeDocument/2006/relationships/image" Target="../media/image24.jpeg" /><Relationship Id="rId4" Type="http://schemas.openxmlformats.org/officeDocument/2006/relationships/image" Target="../media/image25.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s>
</file>

<file path=ppt/slides/_rels/slide30.xml.rels>&#65279;<?xml version="1.0" encoding="utf-8" standalone="yes"?><Relationships xmlns="http://schemas.openxmlformats.org/package/2006/relationships"><Relationship Id="rId1" Type="http://schemas.openxmlformats.org/officeDocument/2006/relationships/slideLayout" Target="../slideLayouts/slideLayout1.xml" /></Relationships>
</file>

<file path=ppt/slides/_rels/slide3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ags" Target="../tags/tag10.xml" /><Relationship Id="rId3" Type="http://schemas.openxmlformats.org/officeDocument/2006/relationships/image" Target="../media/image26.png" /><Relationship Id="rId4" Type="http://schemas.openxmlformats.org/officeDocument/2006/relationships/image" Target="../media/image27.jpeg" /><Relationship Id="rId5" Type="http://schemas.openxmlformats.org/officeDocument/2006/relationships/image" Target="../media/image28.jpeg" /><Relationship Id="rId6" Type="http://schemas.openxmlformats.org/officeDocument/2006/relationships/image" Target="../media/image29.jpeg" /><Relationship Id="rId7" Type="http://schemas.openxmlformats.org/officeDocument/2006/relationships/image" Target="../media/image30.png" /></Relationships>
</file>

<file path=ppt/slides/_rels/slide32.xml.rels>&#65279;<?xml version="1.0" encoding="utf-8" standalone="yes"?><Relationships xmlns="http://schemas.openxmlformats.org/package/2006/relationships"><Relationship Id="rId1" Type="http://schemas.openxmlformats.org/officeDocument/2006/relationships/slideLayout" Target="../slideLayouts/slideLayout1.xml" /></Relationships>
</file>

<file path=ppt/slides/_rels/slide33.xml.rels>&#65279;<?xml version="1.0" encoding="utf-8" standalone="yes"?><Relationships xmlns="http://schemas.openxmlformats.org/package/2006/relationships"><Relationship Id="rId1" Type="http://schemas.openxmlformats.org/officeDocument/2006/relationships/slideLayout" Target="../slideLayouts/slideLayout1.xml" /></Relationships>
</file>

<file path=ppt/slides/_rels/slide3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31.jpeg" /><Relationship Id="rId3" Type="http://schemas.openxmlformats.org/officeDocument/2006/relationships/image" Target="../media/image32.jpeg" /></Relationships>
</file>

<file path=ppt/slides/_rels/slide3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33.jpeg" /></Relationships>
</file>

<file path=ppt/slides/_rels/slide3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34.jpeg" /></Relationships>
</file>

<file path=ppt/slides/_rels/slide37.xml.rels>&#65279;<?xml version="1.0" encoding="utf-8" standalone="yes"?><Relationships xmlns="http://schemas.openxmlformats.org/package/2006/relationships"><Relationship Id="rId1" Type="http://schemas.openxmlformats.org/officeDocument/2006/relationships/slideLayout" Target="../slideLayouts/slideLayout1.xml" /></Relationships>
</file>

<file path=ppt/slides/_rels/slide3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35.jpeg" /><Relationship Id="rId3" Type="http://schemas.openxmlformats.org/officeDocument/2006/relationships/image" Target="../media/image36.jpeg" /><Relationship Id="rId4" Type="http://schemas.openxmlformats.org/officeDocument/2006/relationships/image" Target="../media/image37.jpeg" /><Relationship Id="rId5" Type="http://schemas.openxmlformats.org/officeDocument/2006/relationships/image" Target="../media/image38.jpeg" /><Relationship Id="rId6" Type="http://schemas.openxmlformats.org/officeDocument/2006/relationships/image" Target="../media/image39.jpeg" /></Relationships>
</file>

<file path=ppt/slides/_rels/slide39.xml.rels>&#65279;<?xml version="1.0" encoding="utf-8" standalone="yes"?><Relationships xmlns="http://schemas.openxmlformats.org/package/2006/relationships"><Relationship Id="rId1" Type="http://schemas.openxmlformats.org/officeDocument/2006/relationships/slideLayout" Target="../slideLayouts/slideLayout1.xml"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3.jpeg" /></Relationships>
</file>

<file path=ppt/slides/_rels/slide40.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40.jpeg" /></Relationships>
</file>

<file path=ppt/slides/_rels/slide4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41.jpeg" /></Relationships>
</file>

<file path=ppt/slides/_rels/slide4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42.jpeg" /><Relationship Id="rId3" Type="http://schemas.openxmlformats.org/officeDocument/2006/relationships/image" Target="../media/image43.jpeg" /><Relationship Id="rId4" Type="http://schemas.openxmlformats.org/officeDocument/2006/relationships/image" Target="../media/image44.jpeg" /></Relationships>
</file>

<file path=ppt/slides/_rels/slide43.xml.rels>&#65279;<?xml version="1.0" encoding="utf-8" standalone="yes"?><Relationships xmlns="http://schemas.openxmlformats.org/package/2006/relationships"><Relationship Id="rId1" Type="http://schemas.openxmlformats.org/officeDocument/2006/relationships/slideLayout" Target="../slideLayouts/slideLayout1.xml" /></Relationships>
</file>

<file path=ppt/slides/_rels/slide4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45.jpeg" /><Relationship Id="rId3" Type="http://schemas.openxmlformats.org/officeDocument/2006/relationships/image" Target="../media/image46.jpeg" /></Relationships>
</file>

<file path=ppt/slides/_rels/slide45.xml.rels>&#65279;<?xml version="1.0" encoding="utf-8" standalone="yes"?><Relationships xmlns="http://schemas.openxmlformats.org/package/2006/relationships"><Relationship Id="rId1" Type="http://schemas.openxmlformats.org/officeDocument/2006/relationships/slideLayout" Target="../slideLayouts/slideLayout1.xml" /></Relationships>
</file>

<file path=ppt/slides/_rels/slide4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47.jpeg" /><Relationship Id="rId3" Type="http://schemas.openxmlformats.org/officeDocument/2006/relationships/image" Target="../media/image48.jpeg" /></Relationships>
</file>

<file path=ppt/slides/_rels/slide4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49.jpeg" /><Relationship Id="rId3" Type="http://schemas.openxmlformats.org/officeDocument/2006/relationships/image" Target="../media/image50.jpeg" /></Relationships>
</file>

<file path=ppt/slides/_rels/slide4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51.jpeg" /><Relationship Id="rId3" Type="http://schemas.openxmlformats.org/officeDocument/2006/relationships/image" Target="../media/image52.jpeg" /></Relationships>
</file>

<file path=ppt/slides/_rels/slide4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53.jpeg" /><Relationship Id="rId3" Type="http://schemas.openxmlformats.org/officeDocument/2006/relationships/image" Target="../media/image54.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s>
</file>

<file path=ppt/slides/_rels/slide50.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55.jpeg" /><Relationship Id="rId3" Type="http://schemas.openxmlformats.org/officeDocument/2006/relationships/image" Target="../media/image56.jpeg" /></Relationships>
</file>

<file path=ppt/slides/_rels/slide5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57.jpeg" /></Relationships>
</file>

<file path=ppt/slides/_rels/slide5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58.jpeg" /></Relationships>
</file>

<file path=ppt/slides/_rels/slide5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59.jpeg" /><Relationship Id="rId3" Type="http://schemas.openxmlformats.org/officeDocument/2006/relationships/image" Target="../media/image60.jpeg" /></Relationships>
</file>

<file path=ppt/slides/_rels/slide54.xml.rels>&#65279;<?xml version="1.0" encoding="utf-8" standalone="yes"?><Relationships xmlns="http://schemas.openxmlformats.org/package/2006/relationships"><Relationship Id="rId1" Type="http://schemas.openxmlformats.org/officeDocument/2006/relationships/slideLayout" Target="../slideLayouts/slideLayout1.xml" /></Relationships>
</file>

<file path=ppt/slides/_rels/slide5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61.jpeg" /></Relationships>
</file>

<file path=ppt/slides/_rels/slide56.xml.rels>&#65279;<?xml version="1.0" encoding="utf-8" standalone="yes"?><Relationships xmlns="http://schemas.openxmlformats.org/package/2006/relationships"><Relationship Id="rId1" Type="http://schemas.openxmlformats.org/officeDocument/2006/relationships/slideLayout" Target="../slideLayouts/slideLayout1.xml" /></Relationships>
</file>

<file path=ppt/slides/_rels/slide5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ags" Target="../tags/tag11.xml" /></Relationships>
</file>

<file path=ppt/slides/_rels/slide5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62.jpeg" /></Relationships>
</file>

<file path=ppt/slides/_rels/slide59.xml.rels>&#65279;<?xml version="1.0" encoding="utf-8" standalone="yes"?><Relationships xmlns="http://schemas.openxmlformats.org/package/2006/relationships"><Relationship Id="rId1" Type="http://schemas.openxmlformats.org/officeDocument/2006/relationships/slideLayout" Target="../slideLayouts/slideLayout1.xml"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s>
</file>

<file path=ppt/slides/_rels/slide60.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63.jpeg" /><Relationship Id="rId3" Type="http://schemas.openxmlformats.org/officeDocument/2006/relationships/image" Target="../media/image64.jpeg" /></Relationships>
</file>

<file path=ppt/slides/_rels/slide6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63.jpeg" /></Relationships>
</file>

<file path=ppt/slides/_rels/slide6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64.jpeg" /><Relationship Id="rId3" Type="http://schemas.openxmlformats.org/officeDocument/2006/relationships/image" Target="../media/image65.jpeg" /></Relationships>
</file>

<file path=ppt/slides/_rels/slide6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ags" Target="../tags/tag12.xml" /></Relationships>
</file>

<file path=ppt/slides/_rels/slide6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66.jpeg" /></Relationships>
</file>

<file path=ppt/slides/_rels/slide6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67.jpeg" /></Relationships>
</file>

<file path=ppt/slides/_rels/slide6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68.jpeg" /></Relationships>
</file>

<file path=ppt/slides/_rels/slide6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69.jpeg" /></Relationships>
</file>

<file path=ppt/slides/_rels/slide6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70.jpeg" /><Relationship Id="rId3" Type="http://schemas.openxmlformats.org/officeDocument/2006/relationships/image" Target="../media/image71.png" /></Relationships>
</file>

<file path=ppt/slides/_rels/slide6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ags" Target="../tags/tag13.xml"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s>
</file>

<file path=ppt/slides/_rels/slide70.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72.jpeg" /><Relationship Id="rId3" Type="http://schemas.openxmlformats.org/officeDocument/2006/relationships/image" Target="../media/image73.jpeg" /></Relationships>
</file>

<file path=ppt/slides/_rels/slide7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74.png" /></Relationships>
</file>

<file path=ppt/slides/_rels/slide7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ags" Target="../tags/tag14.xml" /></Relationships>
</file>

<file path=ppt/slides/_rels/slide7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75.jpeg" /></Relationships>
</file>

<file path=ppt/slides/_rels/slide74.xml.rels>&#65279;<?xml version="1.0" encoding="utf-8" standalone="yes"?><Relationships xmlns="http://schemas.openxmlformats.org/package/2006/relationships"><Relationship Id="rId1" Type="http://schemas.openxmlformats.org/officeDocument/2006/relationships/slideLayout" Target="../slideLayouts/slideLayout1.xml" /></Relationships>
</file>

<file path=ppt/slides/_rels/slide75.xml.rels>&#65279;<?xml version="1.0" encoding="utf-8" standalone="yes"?><Relationships xmlns="http://schemas.openxmlformats.org/package/2006/relationships"><Relationship Id="rId1" Type="http://schemas.openxmlformats.org/officeDocument/2006/relationships/slideLayout" Target="../slideLayouts/slideLayout1.xml" /></Relationships>
</file>

<file path=ppt/slides/_rels/slide76.xml.rels>&#65279;<?xml version="1.0" encoding="utf-8" standalone="yes"?><Relationships xmlns="http://schemas.openxmlformats.org/package/2006/relationships"><Relationship Id="rId1" Type="http://schemas.openxmlformats.org/officeDocument/2006/relationships/slideLayout" Target="../slideLayouts/slideLayout1.xml" /></Relationships>
</file>

<file path=ppt/slides/_rels/slide7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76.jpeg" /><Relationship Id="rId3" Type="http://schemas.openxmlformats.org/officeDocument/2006/relationships/image" Target="../media/image77.jpeg" /></Relationships>
</file>

<file path=ppt/slides/_rels/slide78.xml.rels>&#65279;<?xml version="1.0" encoding="utf-8" standalone="yes"?><Relationships xmlns="http://schemas.openxmlformats.org/package/2006/relationships"><Relationship Id="rId1" Type="http://schemas.openxmlformats.org/officeDocument/2006/relationships/slideLayout" Target="../slideLayouts/slideLayout1.xml" /></Relationships>
</file>

<file path=ppt/slides/_rels/slide7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78.jpe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s>
</file>

<file path=ppt/slides/_rels/slide80.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79.jpeg" /><Relationship Id="rId3" Type="http://schemas.openxmlformats.org/officeDocument/2006/relationships/image" Target="../media/image80.jpeg" /><Relationship Id="rId4" Type="http://schemas.openxmlformats.org/officeDocument/2006/relationships/image" Target="../media/image81.jpeg" /><Relationship Id="rId5" Type="http://schemas.openxmlformats.org/officeDocument/2006/relationships/image" Target="../media/image82.jpeg" /></Relationships>
</file>

<file path=ppt/slides/_rels/slide8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image" Target="../media/image83.jpeg" /><Relationship Id="rId4" Type="http://schemas.openxmlformats.org/officeDocument/2006/relationships/image" Target="../media/image84.jpeg" /></Relationships>
</file>

<file path=ppt/slides/_rels/slide8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s>
</file>

<file path=ppt/slides/_rels/slide8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s>
</file>

<file path=ppt/slides/_rels/slide8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image" Target="../media/image85.jpeg" /><Relationship Id="rId4" Type="http://schemas.openxmlformats.org/officeDocument/2006/relationships/image" Target="../media/image86.jpeg" /><Relationship Id="rId5" Type="http://schemas.openxmlformats.org/officeDocument/2006/relationships/image" Target="../media/image87.jpeg" /><Relationship Id="rId6" Type="http://schemas.openxmlformats.org/officeDocument/2006/relationships/image" Target="../media/image88.jpeg" /></Relationships>
</file>

<file path=ppt/slides/_rels/slide8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image" Target="../media/image89.jpeg" /><Relationship Id="rId4" Type="http://schemas.openxmlformats.org/officeDocument/2006/relationships/image" Target="../media/image90.pn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4.jpeg"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grpSp>
        <p:nvGrpSpPr>
          <p:cNvPr id="4" name="组合 3"/>
          <p:cNvGrpSpPr/>
          <p:nvPr/>
        </p:nvGrpSpPr>
        <p:grpSpPr>
          <a:xfrm>
            <a:off x="1055077" y="2418125"/>
            <a:ext cx="10081846" cy="1510035"/>
            <a:chOff x="1055077" y="2418125"/>
            <a:chExt cx="10081846" cy="1510035"/>
          </a:xfrm>
        </p:grpSpPr>
        <p:sp>
          <p:nvSpPr>
            <p:cNvPr id="10" name="矩形 9"/>
            <p:cNvSpPr/>
            <p:nvPr/>
          </p:nvSpPr>
          <p:spPr>
            <a:xfrm>
              <a:off x="1055077" y="3221405"/>
              <a:ext cx="10081846" cy="706755"/>
            </a:xfrm>
            <a:prstGeom prst="rect">
              <a:avLst/>
            </a:prstGeom>
          </p:spPr>
          <p:txBody>
            <a:bodyPr wrap="square">
              <a:spAutoFit/>
            </a:bodyPr>
            <a:lstStyle/>
            <a:p>
              <a:pPr algn="ctr"/>
              <a:r>
                <a:rPr lang="zh-CN" altLang="en-US" sz="4000" b="1">
                  <a:solidFill>
                    <a:srgbClr val="EE3028"/>
                  </a:solidFill>
                  <a:cs typeface="+mn-ea"/>
                  <a:sym typeface="+mn-lt"/>
                </a:rPr>
                <a:t>第十四章　 电流和电路　电压　电阻</a:t>
              </a:r>
              <a:endParaRPr lang="zh-CN" altLang="en-US" sz="4000" b="1">
                <a:solidFill>
                  <a:srgbClr val="EE3028"/>
                </a:solidFill>
                <a:cs typeface="+mn-ea"/>
                <a:sym typeface="+mn-lt"/>
              </a:endParaRPr>
            </a:p>
          </p:txBody>
        </p:sp>
        <p:sp>
          <p:nvSpPr>
            <p:cNvPr id="12" name="文本框 11"/>
            <p:cNvSpPr txBox="1"/>
            <p:nvPr/>
          </p:nvSpPr>
          <p:spPr>
            <a:xfrm>
              <a:off x="3462973" y="2418125"/>
              <a:ext cx="5266055" cy="655160"/>
            </a:xfrm>
            <a:prstGeom prst="roundRect">
              <a:avLst>
                <a:gd name="adj" fmla="val 50000"/>
              </a:avLst>
            </a:prstGeom>
            <a:solidFill>
              <a:srgbClr val="EE3028"/>
            </a:solidFill>
            <a:effectLst/>
          </p:spPr>
          <p:txBody>
            <a:bodyPr wrap="square" bIns="54000" rtlCol="0">
              <a:spAutoFit/>
            </a:bodyPr>
            <a:lstStyle/>
            <a:p>
              <a:pPr algn="ctr"/>
              <a:r>
                <a:rPr lang="zh-CN" altLang="en-US" sz="2400" b="1">
                  <a:solidFill>
                    <a:schemeClr val="bg1"/>
                  </a:solidFill>
                  <a:cs typeface="+mn-ea"/>
                  <a:sym typeface="+mn-lt"/>
                </a:rPr>
                <a:t>第一部分　河南中考考点过关</a:t>
              </a:r>
              <a:endParaRPr lang="zh-CN" altLang="en-US" sz="2400" b="1">
                <a:solidFill>
                  <a:schemeClr val="bg1"/>
                </a:solidFill>
                <a:cs typeface="+mn-ea"/>
                <a:sym typeface="+mn-lt"/>
              </a:endParaRPr>
            </a:p>
          </p:txBody>
        </p:sp>
      </p:grpSp>
    </p:spTree>
  </p:cSld>
  <p:clrMapOvr>
    <a:masterClrMapping/>
  </p:clrMapOvr>
  <mc:AlternateContent>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a:solidFill>
                  <a:srgbClr val="EE3028"/>
                </a:solidFill>
                <a:cs typeface="+mn-ea"/>
                <a:sym typeface="+mn-ea"/>
              </a:rPr>
              <a:t>探究串、并联电路的电压、电流规律</a:t>
            </a:r>
            <a:endParaRPr lang="zh-CN" altLang="en-US" sz="2400" b="1" kern="0">
              <a:solidFill>
                <a:srgbClr val="EE3028"/>
              </a:solidFill>
              <a:cs typeface="+mn-ea"/>
              <a:sym typeface="+mn-ea"/>
            </a:endParaRP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a:solidFill>
                  <a:schemeClr val="bg1"/>
                </a:solidFill>
                <a:sym typeface="+mn-lt"/>
              </a:rPr>
              <a:t>考法</a:t>
            </a:r>
            <a:r>
              <a:rPr lang="en-US" altLang="zh-CN">
                <a:solidFill>
                  <a:schemeClr val="bg1"/>
                </a:solidFill>
                <a:sym typeface="+mn-lt"/>
              </a:rPr>
              <a:t>4</a:t>
            </a:r>
            <a:endParaRPr lang="en-US" altLang="zh-CN">
              <a:solidFill>
                <a:schemeClr val="bg1"/>
              </a:solidFill>
              <a:sym typeface="+mn-lt"/>
            </a:endParaRPr>
          </a:p>
        </p:txBody>
      </p:sp>
      <p:sp>
        <p:nvSpPr>
          <p:cNvPr id="4" name="TextBox 43"/>
          <p:cNvSpPr txBox="1"/>
          <p:nvPr/>
        </p:nvSpPr>
        <p:spPr>
          <a:xfrm>
            <a:off x="683260" y="767080"/>
            <a:ext cx="10825480" cy="4892675"/>
          </a:xfrm>
          <a:prstGeom prst="rect">
            <a:avLst/>
          </a:prstGeom>
          <a:noFill/>
        </p:spPr>
        <p:txBody>
          <a:bodyPr wrap="square" rtlCol="0">
            <a:spAutoFit/>
          </a:bodyPr>
          <a:lstStyle/>
          <a:p>
            <a:pPr algn="just">
              <a:lnSpc>
                <a:spcPct val="150000"/>
              </a:lnSpc>
            </a:pPr>
            <a:r>
              <a:rPr lang="en-US" altLang="zh-CN" sz="2400">
                <a:latin typeface="宋体" panose="02010600030101010101" pitchFamily="2" charset="-122"/>
                <a:ea typeface="宋体" panose="02010600030101010101" pitchFamily="2" charset="-122"/>
              </a:rPr>
              <a:t>12.[2016河南,19]小海和小梅一起做“探究并联电路中电流的规律”实验.</a:t>
            </a:r>
            <a:endParaRPr lang="en-US" altLang="zh-CN" sz="2400">
              <a:latin typeface="宋体" panose="02010600030101010101" pitchFamily="2" charset="-122"/>
              <a:ea typeface="宋体" panose="02010600030101010101" pitchFamily="2" charset="-122"/>
            </a:endParaRPr>
          </a:p>
          <a:p>
            <a:pPr algn="just">
              <a:lnSpc>
                <a:spcPct val="150000"/>
              </a:lnSpc>
            </a:pPr>
            <a:r>
              <a:rPr lang="en-US" altLang="zh-CN" sz="2400">
                <a:latin typeface="宋体" panose="02010600030101010101" pitchFamily="2" charset="-122"/>
                <a:ea typeface="宋体" panose="02010600030101010101" pitchFamily="2" charset="-122"/>
              </a:rPr>
              <a:t>(1)图甲是他们设计的电路图,图乙是他们测量电流时连接的实验电路,此时电流表测量的是</a:t>
            </a:r>
            <a:r>
              <a:rPr lang="en-US" altLang="zh-CN" sz="2400" u="sng">
                <a:latin typeface="宋体" panose="02010600030101010101" pitchFamily="2" charset="-122"/>
                <a:ea typeface="宋体" panose="02010600030101010101" pitchFamily="2" charset="-122"/>
              </a:rPr>
              <a:t>　　　　</a:t>
            </a:r>
            <a:r>
              <a:rPr lang="en-US" altLang="zh-CN" sz="2400">
                <a:latin typeface="宋体" panose="02010600030101010101" pitchFamily="2" charset="-122"/>
                <a:ea typeface="宋体" panose="02010600030101010101" pitchFamily="2" charset="-122"/>
              </a:rPr>
              <a:t>(选填“A”“B”或“C”)处的电流. </a:t>
            </a:r>
            <a:endParaRPr lang="en-US" altLang="zh-CN" sz="2400">
              <a:latin typeface="宋体" panose="02010600030101010101" pitchFamily="2" charset="-122"/>
              <a:ea typeface="宋体" panose="02010600030101010101" pitchFamily="2" charset="-122"/>
            </a:endParaRPr>
          </a:p>
          <a:p>
            <a:pPr algn="just">
              <a:lnSpc>
                <a:spcPct val="150000"/>
              </a:lnSpc>
            </a:pPr>
            <a:r>
              <a:rPr lang="en-US" altLang="zh-CN" sz="2400">
                <a:latin typeface="宋体" panose="02010600030101010101" pitchFamily="2" charset="-122"/>
                <a:ea typeface="宋体" panose="02010600030101010101" pitchFamily="2" charset="-122"/>
              </a:rPr>
              <a:t>(2)请在图乙中移动一根导线,测量另外一处的电流.在移动的导线上画“✕”并用笔画线代替导线连接正确的电路.移动后电流表测量的是</a:t>
            </a:r>
            <a:r>
              <a:rPr lang="en-US" altLang="zh-CN" sz="2400" u="sng">
                <a:latin typeface="宋体" panose="02010600030101010101" pitchFamily="2" charset="-122"/>
                <a:ea typeface="宋体" panose="02010600030101010101" pitchFamily="2" charset="-122"/>
              </a:rPr>
              <a:t>　　　　</a:t>
            </a:r>
            <a:r>
              <a:rPr lang="en-US" altLang="zh-CN" sz="2400">
                <a:latin typeface="宋体" panose="02010600030101010101" pitchFamily="2" charset="-122"/>
                <a:ea typeface="宋体" panose="02010600030101010101" pitchFamily="2" charset="-122"/>
              </a:rPr>
              <a:t>(选填“A”“B”或“C”)处的电流. </a:t>
            </a:r>
            <a:endParaRPr lang="en-US" altLang="zh-CN" sz="2400">
              <a:latin typeface="宋体" panose="02010600030101010101" pitchFamily="2" charset="-122"/>
              <a:ea typeface="宋体" panose="02010600030101010101" pitchFamily="2" charset="-122"/>
            </a:endParaRPr>
          </a:p>
          <a:p>
            <a:pPr algn="just">
              <a:lnSpc>
                <a:spcPct val="200000"/>
              </a:lnSpc>
            </a:pPr>
            <a:endParaRPr lang="en-US" altLang="zh-CN" sz="2400">
              <a:latin typeface="宋体" panose="02010600030101010101" pitchFamily="2" charset="-122"/>
              <a:ea typeface="宋体" panose="02010600030101010101" pitchFamily="2" charset="-122"/>
            </a:endParaRPr>
          </a:p>
          <a:p>
            <a:pPr algn="just">
              <a:lnSpc>
                <a:spcPct val="200000"/>
              </a:lnSpc>
            </a:pPr>
            <a:endParaRPr lang="en-US" altLang="zh-CN" sz="2400">
              <a:latin typeface="宋体" panose="02010600030101010101" pitchFamily="2" charset="-122"/>
              <a:ea typeface="宋体" panose="02010600030101010101" pitchFamily="2" charset="-122"/>
            </a:endParaRPr>
          </a:p>
        </p:txBody>
      </p:sp>
      <p:sp>
        <p:nvSpPr>
          <p:cNvPr id="5" name="矩形 4"/>
          <p:cNvSpPr/>
          <p:nvPr/>
        </p:nvSpPr>
        <p:spPr>
          <a:xfrm>
            <a:off x="2667636" y="1947951"/>
            <a:ext cx="403225" cy="460375"/>
          </a:xfrm>
          <a:prstGeom prst="rect">
            <a:avLst/>
          </a:prstGeom>
        </p:spPr>
        <p:txBody>
          <a:bodyPr wrap="none">
            <a:spAutoFit/>
          </a:bodyPr>
          <a:lstStyle/>
          <a:p>
            <a:pPr algn="l"/>
            <a:r>
              <a:rPr lang="en-US" altLang="zh-CN" sz="2400" b="1" kern="100">
                <a:solidFill>
                  <a:srgbClr val="EE3028"/>
                </a:solidFill>
                <a:uFill>
                  <a:solidFill>
                    <a:srgbClr val="000000"/>
                  </a:solidFill>
                </a:uFill>
                <a:latin typeface="Times New Roman" panose="02020603050405020304" pitchFamily="18" charset="0"/>
                <a:ea typeface="宋体" panose="02010600030101010101" pitchFamily="2" charset="-122"/>
                <a:cs typeface="Times New Roman" panose="02020603050405020304" pitchFamily="18" charset="0"/>
                <a:sym typeface="+mn-ea"/>
              </a:rPr>
              <a:t>C </a:t>
            </a:r>
            <a:endParaRPr lang="en-US" altLang="zh-CN" sz="2400" b="1" kern="100">
              <a:solidFill>
                <a:srgbClr val="EE3028"/>
              </a:solidFill>
              <a:uFill>
                <a:solidFill>
                  <a:srgbClr val="000000"/>
                </a:solidFill>
              </a:uFill>
              <a:latin typeface="Times New Roman" panose="02020603050405020304" pitchFamily="18" charset="0"/>
              <a:ea typeface="宋体" panose="02010600030101010101" pitchFamily="2" charset="-122"/>
              <a:cs typeface="Times New Roman" panose="02020603050405020304" pitchFamily="18" charset="0"/>
              <a:sym typeface="+mn-ea"/>
            </a:endParaRPr>
          </a:p>
        </p:txBody>
      </p:sp>
      <p:sp>
        <p:nvSpPr>
          <p:cNvPr id="2" name="矩形 1"/>
          <p:cNvSpPr/>
          <p:nvPr/>
        </p:nvSpPr>
        <p:spPr>
          <a:xfrm>
            <a:off x="9446261" y="3043326"/>
            <a:ext cx="1115695" cy="460375"/>
          </a:xfrm>
          <a:prstGeom prst="rect">
            <a:avLst/>
          </a:prstGeom>
        </p:spPr>
        <p:txBody>
          <a:bodyPr wrap="none">
            <a:spAutoFit/>
          </a:bodyPr>
          <a:lstStyle/>
          <a:p>
            <a:pPr algn="l"/>
            <a:r>
              <a:rPr lang="en-US" altLang="zh-CN" sz="2400" b="1" kern="100">
                <a:solidFill>
                  <a:srgbClr val="EE3028"/>
                </a:solidFill>
                <a:uFill>
                  <a:solidFill>
                    <a:srgbClr val="000000"/>
                  </a:solidFill>
                </a:uFill>
                <a:latin typeface="Times New Roman" panose="02020603050405020304" pitchFamily="18" charset="0"/>
                <a:ea typeface="宋体" panose="02010600030101010101" pitchFamily="2" charset="-122"/>
                <a:cs typeface="Times New Roman" panose="02020603050405020304" pitchFamily="18" charset="0"/>
                <a:sym typeface="+mn-ea"/>
              </a:rPr>
              <a:t>A(或B) </a:t>
            </a:r>
            <a:endParaRPr lang="en-US" altLang="zh-CN" sz="2400" b="1" kern="100">
              <a:solidFill>
                <a:srgbClr val="EE3028"/>
              </a:solidFill>
              <a:uFill>
                <a:solidFill>
                  <a:srgbClr val="000000"/>
                </a:solidFill>
              </a:uFill>
              <a:latin typeface="Times New Roman" panose="02020603050405020304" pitchFamily="18" charset="0"/>
              <a:ea typeface="宋体" panose="02010600030101010101" pitchFamily="2" charset="-122"/>
              <a:cs typeface="Times New Roman" panose="02020603050405020304" pitchFamily="18" charset="0"/>
              <a:sym typeface="+mn-ea"/>
            </a:endParaRPr>
          </a:p>
        </p:txBody>
      </p:sp>
      <p:pic>
        <p:nvPicPr>
          <p:cNvPr id="71" name="2016hnwl-15.jpg" descr="id:2147491442;FounderCES"/>
          <p:cNvPicPr>
            <a:picLocks noChangeAspect="1"/>
          </p:cNvPicPr>
          <p:nvPr/>
        </p:nvPicPr>
        <p:blipFill>
          <a:blip r:embed="rId2"/>
          <a:stretch>
            <a:fillRect/>
          </a:stretch>
        </p:blipFill>
        <p:spPr>
          <a:xfrm>
            <a:off x="948690" y="4230370"/>
            <a:ext cx="4883785" cy="1905635"/>
          </a:xfrm>
          <a:prstGeom prst="rect">
            <a:avLst/>
          </a:prstGeom>
        </p:spPr>
      </p:pic>
      <p:pic>
        <p:nvPicPr>
          <p:cNvPr id="72" name="2016hnwl-15-1.jpg" descr="id:2147491449;FounderCES"/>
          <p:cNvPicPr>
            <a:picLocks noChangeAspect="1"/>
          </p:cNvPicPr>
          <p:nvPr/>
        </p:nvPicPr>
        <p:blipFill>
          <a:blip r:embed="rId3"/>
          <a:stretch>
            <a:fillRect/>
          </a:stretch>
        </p:blipFill>
        <p:spPr>
          <a:xfrm>
            <a:off x="6176645" y="4230370"/>
            <a:ext cx="5737225" cy="1583690"/>
          </a:xfrm>
          <a:prstGeom prst="rect">
            <a:avLst/>
          </a:prstGeom>
        </p:spPr>
      </p:pic>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300"/>
                                        <p:tgtEl>
                                          <p:spTgt spid="5"/>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72"/>
                                        </p:tgtEl>
                                        <p:attrNameLst>
                                          <p:attrName>style.visibility</p:attrName>
                                        </p:attrNameLst>
                                      </p:cBhvr>
                                      <p:to>
                                        <p:strVal val="visible"/>
                                      </p:to>
                                    </p:set>
                                    <p:animEffect transition="in" filter="fade">
                                      <p:cBhvr>
                                        <p:cTn id="12" dur="500"/>
                                        <p:tgtEl>
                                          <p:spTgt spid="72"/>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3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p:sld>
</file>

<file path=ppt/slides/slide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a:solidFill>
                  <a:srgbClr val="EE3028"/>
                </a:solidFill>
                <a:cs typeface="+mn-ea"/>
                <a:sym typeface="+mn-ea"/>
              </a:rPr>
              <a:t>探究串、并联电路的电压、电流规律</a:t>
            </a:r>
            <a:endParaRPr lang="zh-CN" altLang="en-US" sz="2400" b="1" kern="0">
              <a:solidFill>
                <a:srgbClr val="EE3028"/>
              </a:solidFill>
              <a:cs typeface="+mn-ea"/>
              <a:sym typeface="+mn-ea"/>
            </a:endParaRP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a:solidFill>
                  <a:schemeClr val="bg1"/>
                </a:solidFill>
                <a:sym typeface="+mn-lt"/>
              </a:rPr>
              <a:t>考法</a:t>
            </a:r>
            <a:r>
              <a:rPr lang="en-US" altLang="zh-CN">
                <a:solidFill>
                  <a:schemeClr val="bg1"/>
                </a:solidFill>
                <a:sym typeface="+mn-lt"/>
              </a:rPr>
              <a:t>4</a:t>
            </a:r>
            <a:endParaRPr lang="en-US" altLang="zh-CN">
              <a:solidFill>
                <a:schemeClr val="bg1"/>
              </a:solidFill>
              <a:sym typeface="+mn-lt"/>
            </a:endParaRPr>
          </a:p>
        </p:txBody>
      </p:sp>
      <p:sp>
        <p:nvSpPr>
          <p:cNvPr id="4" name="TextBox 43"/>
          <p:cNvSpPr txBox="1"/>
          <p:nvPr/>
        </p:nvSpPr>
        <p:spPr>
          <a:xfrm>
            <a:off x="683260" y="767080"/>
            <a:ext cx="10814050" cy="5077460"/>
          </a:xfrm>
          <a:prstGeom prst="rect">
            <a:avLst/>
          </a:prstGeom>
          <a:noFill/>
        </p:spPr>
        <p:txBody>
          <a:bodyPr wrap="square" rtlCol="0">
            <a:spAutoFit/>
          </a:bodyPr>
          <a:lstStyle/>
          <a:p>
            <a:pPr algn="just">
              <a:lnSpc>
                <a:spcPct val="150000"/>
              </a:lnSpc>
            </a:pPr>
            <a:r>
              <a:rPr lang="en-US" altLang="zh-CN" sz="2400">
                <a:latin typeface="宋体" panose="02010600030101010101" pitchFamily="2" charset="-122"/>
                <a:ea typeface="宋体" panose="02010600030101010101" pitchFamily="2" charset="-122"/>
              </a:rPr>
              <a:t>(3)测出A、B、C三处的电流如表所示,由此得出初步结论:</a:t>
            </a:r>
            <a:r>
              <a:rPr lang="en-US" altLang="zh-CN" sz="2400" u="sng">
                <a:latin typeface="宋体" panose="02010600030101010101" pitchFamily="2" charset="-122"/>
                <a:ea typeface="宋体" panose="02010600030101010101" pitchFamily="2" charset="-122"/>
              </a:rPr>
              <a:t>　　　　　　　　</a:t>
            </a:r>
            <a:r>
              <a:rPr lang="en-US" altLang="zh-CN" sz="2400">
                <a:latin typeface="宋体" panose="02010600030101010101" pitchFamily="2" charset="-122"/>
                <a:ea typeface="宋体" panose="02010600030101010101" pitchFamily="2" charset="-122"/>
              </a:rPr>
              <a:t>(只写表达式). </a:t>
            </a:r>
            <a:endParaRPr lang="en-US" altLang="zh-CN" sz="2400">
              <a:latin typeface="宋体" panose="02010600030101010101" pitchFamily="2" charset="-122"/>
              <a:ea typeface="宋体" panose="02010600030101010101" pitchFamily="2" charset="-122"/>
            </a:endParaRPr>
          </a:p>
          <a:p>
            <a:pPr algn="just">
              <a:lnSpc>
                <a:spcPct val="150000"/>
              </a:lnSpc>
            </a:pPr>
            <a:endParaRPr lang="en-US" altLang="zh-CN" sz="2400">
              <a:latin typeface="宋体" panose="02010600030101010101" pitchFamily="2" charset="-122"/>
              <a:ea typeface="宋体" panose="02010600030101010101" pitchFamily="2" charset="-122"/>
            </a:endParaRPr>
          </a:p>
          <a:p>
            <a:pPr algn="just">
              <a:lnSpc>
                <a:spcPct val="150000"/>
              </a:lnSpc>
            </a:pPr>
            <a:r>
              <a:rPr lang="en-US" altLang="zh-CN" sz="2400">
                <a:latin typeface="宋体" panose="02010600030101010101" pitchFamily="2" charset="-122"/>
                <a:ea typeface="宋体" panose="02010600030101010101" pitchFamily="2" charset="-122"/>
              </a:rPr>
              <a:t>小梅指出:为了得出更普遍的规律,应当进行多次实验.操作方法是:</a:t>
            </a:r>
            <a:r>
              <a:rPr lang="en-US" altLang="zh-CN" sz="2400" u="sng">
                <a:latin typeface="宋体" panose="02010600030101010101" pitchFamily="2" charset="-122"/>
                <a:ea typeface="宋体" panose="02010600030101010101" pitchFamily="2" charset="-122"/>
              </a:rPr>
              <a:t>　________________________________</a:t>
            </a:r>
            <a:r>
              <a:rPr lang="en-US" altLang="zh-CN" sz="2400">
                <a:latin typeface="宋体" panose="02010600030101010101" pitchFamily="2" charset="-122"/>
                <a:ea typeface="宋体" panose="02010600030101010101" pitchFamily="2" charset="-122"/>
              </a:rPr>
              <a:t>. </a:t>
            </a:r>
            <a:endParaRPr lang="en-US" altLang="zh-CN" sz="2400">
              <a:latin typeface="宋体" panose="02010600030101010101" pitchFamily="2" charset="-122"/>
              <a:ea typeface="宋体" panose="02010600030101010101" pitchFamily="2" charset="-122"/>
            </a:endParaRPr>
          </a:p>
          <a:p>
            <a:pPr algn="just">
              <a:lnSpc>
                <a:spcPct val="150000"/>
              </a:lnSpc>
            </a:pPr>
            <a:r>
              <a:rPr lang="en-US" altLang="zh-CN" sz="2400">
                <a:latin typeface="宋体" panose="02010600030101010101" pitchFamily="2" charset="-122"/>
                <a:ea typeface="宋体" panose="02010600030101010101" pitchFamily="2" charset="-122"/>
              </a:rPr>
              <a:t>(4)小海利用原有的实验器材,添加一个开关,又设计</a:t>
            </a:r>
            <a:endParaRPr lang="en-US" altLang="zh-CN" sz="2400">
              <a:latin typeface="宋体" panose="02010600030101010101" pitchFamily="2" charset="-122"/>
              <a:ea typeface="宋体" panose="02010600030101010101" pitchFamily="2" charset="-122"/>
            </a:endParaRPr>
          </a:p>
          <a:p>
            <a:pPr algn="just">
              <a:lnSpc>
                <a:spcPct val="150000"/>
              </a:lnSpc>
            </a:pPr>
            <a:r>
              <a:rPr lang="en-US" altLang="zh-CN" sz="2400">
                <a:latin typeface="宋体" panose="02010600030101010101" pitchFamily="2" charset="-122"/>
                <a:ea typeface="宋体" panose="02010600030101010101" pitchFamily="2" charset="-122"/>
              </a:rPr>
              <a:t>了一个电路.利用这个电路,不用更换电流表的位置,</a:t>
            </a:r>
            <a:endParaRPr lang="en-US" altLang="zh-CN" sz="2400">
              <a:latin typeface="宋体" panose="02010600030101010101" pitchFamily="2" charset="-122"/>
              <a:ea typeface="宋体" panose="02010600030101010101" pitchFamily="2" charset="-122"/>
            </a:endParaRPr>
          </a:p>
          <a:p>
            <a:pPr algn="just">
              <a:lnSpc>
                <a:spcPct val="150000"/>
              </a:lnSpc>
            </a:pPr>
            <a:r>
              <a:rPr lang="en-US" altLang="zh-CN" sz="2400">
                <a:latin typeface="宋体" panose="02010600030101010101" pitchFamily="2" charset="-122"/>
                <a:ea typeface="宋体" panose="02010600030101010101" pitchFamily="2" charset="-122"/>
              </a:rPr>
              <a:t>就可直接测出A、B、C三处的电流,同样可得出三处</a:t>
            </a:r>
            <a:endParaRPr lang="en-US" altLang="zh-CN" sz="2400">
              <a:latin typeface="宋体" panose="02010600030101010101" pitchFamily="2" charset="-122"/>
              <a:ea typeface="宋体" panose="02010600030101010101" pitchFamily="2" charset="-122"/>
            </a:endParaRPr>
          </a:p>
          <a:p>
            <a:pPr algn="just">
              <a:lnSpc>
                <a:spcPct val="150000"/>
              </a:lnSpc>
            </a:pPr>
            <a:r>
              <a:rPr lang="en-US" altLang="zh-CN" sz="2400">
                <a:latin typeface="宋体" panose="02010600030101010101" pitchFamily="2" charset="-122"/>
                <a:ea typeface="宋体" panose="02010600030101010101" pitchFamily="2" charset="-122"/>
              </a:rPr>
              <a:t>电流的关系.请在虚线框中画出电路图.</a:t>
            </a:r>
            <a:endParaRPr lang="en-US" altLang="zh-CN" sz="2400">
              <a:latin typeface="宋体" panose="02010600030101010101" pitchFamily="2" charset="-122"/>
              <a:ea typeface="宋体" panose="02010600030101010101" pitchFamily="2" charset="-122"/>
            </a:endParaRPr>
          </a:p>
        </p:txBody>
      </p:sp>
      <p:sp>
        <p:nvSpPr>
          <p:cNvPr id="5" name="矩形 4"/>
          <p:cNvSpPr/>
          <p:nvPr/>
        </p:nvSpPr>
        <p:spPr>
          <a:xfrm>
            <a:off x="8926830" y="838835"/>
            <a:ext cx="1518920" cy="460375"/>
          </a:xfrm>
          <a:prstGeom prst="rect">
            <a:avLst/>
          </a:prstGeom>
        </p:spPr>
        <p:txBody>
          <a:bodyPr wrap="square">
            <a:spAutoFit/>
          </a:bodyPr>
          <a:lstStyle/>
          <a:p>
            <a:pPr algn="l"/>
            <a:r>
              <a:rPr lang="en-US" altLang="zh-CN" sz="2400" b="1" i="1" kern="100">
                <a:solidFill>
                  <a:srgbClr val="EE3028"/>
                </a:solidFill>
                <a:uFill>
                  <a:solidFill>
                    <a:srgbClr val="000000"/>
                  </a:solidFill>
                </a:uFill>
                <a:latin typeface="Times New Roman" panose="02020603050405020304" pitchFamily="18" charset="0"/>
                <a:ea typeface="宋体" panose="02010600030101010101" pitchFamily="2" charset="-122"/>
                <a:cs typeface="Times New Roman" panose="02020603050405020304" pitchFamily="18" charset="0"/>
                <a:sym typeface="+mn-ea"/>
              </a:rPr>
              <a:t>I</a:t>
            </a:r>
            <a:r>
              <a:rPr lang="en-US" altLang="zh-CN" sz="2400" b="1" i="1" kern="100" baseline="-25000">
                <a:solidFill>
                  <a:srgbClr val="EE3028"/>
                </a:solidFill>
                <a:uFill>
                  <a:solidFill>
                    <a:srgbClr val="000000"/>
                  </a:solidFill>
                </a:uFill>
                <a:latin typeface="Times New Roman" panose="02020603050405020304" pitchFamily="18" charset="0"/>
                <a:ea typeface="宋体" panose="02010600030101010101" pitchFamily="2" charset="-122"/>
                <a:cs typeface="Times New Roman" panose="02020603050405020304" pitchFamily="18" charset="0"/>
                <a:sym typeface="+mn-ea"/>
              </a:rPr>
              <a:t>C </a:t>
            </a:r>
            <a:r>
              <a:rPr lang="en-US" altLang="zh-CN" sz="2400" b="1" i="1" kern="100">
                <a:solidFill>
                  <a:srgbClr val="EE3028"/>
                </a:solidFill>
                <a:uFill>
                  <a:solidFill>
                    <a:srgbClr val="000000"/>
                  </a:solidFill>
                </a:uFill>
                <a:latin typeface="Times New Roman" panose="02020603050405020304" pitchFamily="18" charset="0"/>
                <a:ea typeface="宋体" panose="02010600030101010101" pitchFamily="2" charset="-122"/>
                <a:cs typeface="Times New Roman" panose="02020603050405020304" pitchFamily="18" charset="0"/>
                <a:sym typeface="+mn-ea"/>
              </a:rPr>
              <a:t>= I</a:t>
            </a:r>
            <a:r>
              <a:rPr lang="en-US" altLang="zh-CN" sz="2400" b="1" i="1" kern="100" baseline="-25000">
                <a:solidFill>
                  <a:srgbClr val="EE3028"/>
                </a:solidFill>
                <a:uFill>
                  <a:solidFill>
                    <a:srgbClr val="000000"/>
                  </a:solidFill>
                </a:uFill>
                <a:latin typeface="Times New Roman" panose="02020603050405020304" pitchFamily="18" charset="0"/>
                <a:ea typeface="宋体" panose="02010600030101010101" pitchFamily="2" charset="-122"/>
                <a:cs typeface="Times New Roman" panose="02020603050405020304" pitchFamily="18" charset="0"/>
                <a:sym typeface="+mn-ea"/>
              </a:rPr>
              <a:t>A </a:t>
            </a:r>
            <a:r>
              <a:rPr lang="en-US" altLang="zh-CN" sz="2400" b="1" i="1" kern="100">
                <a:solidFill>
                  <a:srgbClr val="EE3028"/>
                </a:solidFill>
                <a:uFill>
                  <a:solidFill>
                    <a:srgbClr val="000000"/>
                  </a:solidFill>
                </a:uFill>
                <a:latin typeface="Times New Roman" panose="02020603050405020304" pitchFamily="18" charset="0"/>
                <a:ea typeface="宋体" panose="02010600030101010101" pitchFamily="2" charset="-122"/>
                <a:cs typeface="Times New Roman" panose="02020603050405020304" pitchFamily="18" charset="0"/>
                <a:sym typeface="+mn-ea"/>
              </a:rPr>
              <a:t>+ I</a:t>
            </a:r>
            <a:r>
              <a:rPr lang="en-US" altLang="zh-CN" sz="2400" b="1" i="1" kern="100" baseline="-25000">
                <a:solidFill>
                  <a:srgbClr val="EE3028"/>
                </a:solidFill>
                <a:uFill>
                  <a:solidFill>
                    <a:srgbClr val="000000"/>
                  </a:solidFill>
                </a:uFill>
                <a:latin typeface="Times New Roman" panose="02020603050405020304" pitchFamily="18" charset="0"/>
                <a:ea typeface="宋体" panose="02010600030101010101" pitchFamily="2" charset="-122"/>
                <a:cs typeface="Times New Roman" panose="02020603050405020304" pitchFamily="18" charset="0"/>
                <a:sym typeface="+mn-ea"/>
              </a:rPr>
              <a:t>B</a:t>
            </a:r>
            <a:endParaRPr lang="en-US" altLang="zh-CN" sz="2400" b="1" i="1" kern="100" baseline="-25000">
              <a:solidFill>
                <a:srgbClr val="EE3028"/>
              </a:solidFill>
              <a:uFill>
                <a:solidFill>
                  <a:srgbClr val="000000"/>
                </a:solidFill>
              </a:uFill>
              <a:latin typeface="Times New Roman" panose="02020603050405020304" pitchFamily="18" charset="0"/>
              <a:ea typeface="宋体" panose="02010600030101010101" pitchFamily="2" charset="-122"/>
              <a:cs typeface="Times New Roman" panose="02020603050405020304" pitchFamily="18" charset="0"/>
              <a:sym typeface="+mn-ea"/>
            </a:endParaRPr>
          </a:p>
        </p:txBody>
      </p:sp>
      <p:graphicFrame>
        <p:nvGraphicFramePr>
          <p:cNvPr id="2" name="表格 1"/>
          <p:cNvGraphicFramePr>
            <a:graphicFrameLocks noGrp="1"/>
          </p:cNvGraphicFramePr>
          <p:nvPr>
            <p:custDataLst>
              <p:tags r:id="rId2"/>
            </p:custDataLst>
          </p:nvPr>
        </p:nvGraphicFramePr>
        <p:xfrm>
          <a:off x="3621405" y="1572260"/>
          <a:ext cx="5125720" cy="825500"/>
        </p:xfrm>
        <a:graphic>
          <a:graphicData uri="http://schemas.openxmlformats.org/drawingml/2006/table">
            <a:tbl>
              <a:tblPr firstRow="1" bandRow="1">
                <a:tableStyleId>{5940675A-B579-460E-94D1-54222C63F5DA}</a:tableStyleId>
              </a:tblPr>
              <a:tblGrid>
                <a:gridCol w="1464310"/>
                <a:gridCol w="1220470"/>
                <a:gridCol w="1221105"/>
                <a:gridCol w="1219835"/>
              </a:tblGrid>
              <a:tr h="412750">
                <a:tc>
                  <a:txBody>
                    <a:bodyPr vert="horz" wrap="square"/>
                    <a:lstStyle/>
                    <a:p>
                      <a:pPr indent="0" algn="ctr">
                        <a:buNone/>
                      </a:pPr>
                      <a:r>
                        <a:rPr lang="en-US" sz="2000" b="0">
                          <a:solidFill>
                            <a:srgbClr val="000000"/>
                          </a:solidFill>
                          <a:latin typeface="宋体" panose="02010600030101010101" pitchFamily="2" charset="-122"/>
                          <a:ea typeface="宋体" panose="02010600030101010101" pitchFamily="2" charset="-122"/>
                          <a:cs typeface="NEU-BZ-S92" charset="0"/>
                        </a:rPr>
                        <a:t>位置</a:t>
                      </a:r>
                      <a:endParaRPr lang="en-US" altLang="en-US" sz="2000" b="0">
                        <a:solidFill>
                          <a:srgbClr val="00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vert="horz" wrap="square"/>
                    <a:lstStyle/>
                    <a:p>
                      <a:pPr indent="0" algn="ctr">
                        <a:buNone/>
                      </a:pPr>
                      <a:r>
                        <a:rPr lang="en-US" sz="2000" b="0" i="1">
                          <a:solidFill>
                            <a:srgbClr val="000000"/>
                          </a:solidFill>
                          <a:latin typeface="宋体" panose="02010600030101010101" pitchFamily="2" charset="-122"/>
                          <a:ea typeface="宋体" panose="02010600030101010101" pitchFamily="2" charset="-122"/>
                          <a:cs typeface="NEU-BZ-S92" charset="0"/>
                        </a:rPr>
                        <a:t>A</a:t>
                      </a:r>
                      <a:endParaRPr lang="en-US" altLang="en-US" sz="2000" b="0" i="1">
                        <a:solidFill>
                          <a:srgbClr val="00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vert="horz" wrap="square"/>
                    <a:lstStyle/>
                    <a:p>
                      <a:pPr indent="0" algn="ctr">
                        <a:buNone/>
                      </a:pPr>
                      <a:r>
                        <a:rPr lang="en-US" sz="2000" b="0" i="1">
                          <a:solidFill>
                            <a:srgbClr val="000000"/>
                          </a:solidFill>
                          <a:latin typeface="宋体" panose="02010600030101010101" pitchFamily="2" charset="-122"/>
                          <a:ea typeface="宋体" panose="02010600030101010101" pitchFamily="2" charset="-122"/>
                          <a:cs typeface="NEU-BZ-S92" charset="0"/>
                        </a:rPr>
                        <a:t>B</a:t>
                      </a:r>
                      <a:endParaRPr lang="en-US" altLang="en-US" sz="2000" b="0" i="1">
                        <a:solidFill>
                          <a:srgbClr val="00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vert="horz" wrap="square"/>
                    <a:lstStyle/>
                    <a:p>
                      <a:pPr indent="0" algn="ctr">
                        <a:buNone/>
                      </a:pPr>
                      <a:r>
                        <a:rPr lang="en-US" sz="2000" b="0" i="1">
                          <a:solidFill>
                            <a:srgbClr val="000000"/>
                          </a:solidFill>
                          <a:latin typeface="宋体" panose="02010600030101010101" pitchFamily="2" charset="-122"/>
                          <a:ea typeface="宋体" panose="02010600030101010101" pitchFamily="2" charset="-122"/>
                          <a:cs typeface="NEU-BZ-S92" charset="0"/>
                        </a:rPr>
                        <a:t>C</a:t>
                      </a:r>
                      <a:endParaRPr lang="en-US" altLang="en-US" sz="2000" b="0" i="1">
                        <a:solidFill>
                          <a:srgbClr val="00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412750">
                <a:tc>
                  <a:txBody>
                    <a:bodyPr vert="horz" wrap="square"/>
                    <a:lstStyle/>
                    <a:p>
                      <a:pPr indent="0" algn="ctr">
                        <a:buNone/>
                      </a:pPr>
                      <a:r>
                        <a:rPr lang="en-US" sz="2000" b="0">
                          <a:solidFill>
                            <a:srgbClr val="000000"/>
                          </a:solidFill>
                          <a:latin typeface="宋体" panose="02010600030101010101" pitchFamily="2" charset="-122"/>
                          <a:ea typeface="宋体" panose="02010600030101010101" pitchFamily="2" charset="-122"/>
                          <a:cs typeface="宋体" panose="02010600030101010101" pitchFamily="2" charset="-122"/>
                        </a:rPr>
                        <a:t>电流</a:t>
                      </a:r>
                      <a:r>
                        <a:rPr lang="en-US" sz="2000" b="0" i="1">
                          <a:solidFill>
                            <a:srgbClr val="000000"/>
                          </a:solidFill>
                          <a:latin typeface="宋体" panose="02010600030101010101" pitchFamily="2" charset="-122"/>
                          <a:ea typeface="宋体" panose="02010600030101010101" pitchFamily="2" charset="-122"/>
                          <a:cs typeface="宋体" panose="02010600030101010101" pitchFamily="2" charset="-122"/>
                        </a:rPr>
                        <a:t>I</a:t>
                      </a:r>
                      <a:r>
                        <a:rPr lang="en-US" sz="2000" b="0">
                          <a:solidFill>
                            <a:srgbClr val="000000"/>
                          </a:solidFill>
                          <a:latin typeface="宋体" panose="02010600030101010101" pitchFamily="2" charset="-122"/>
                          <a:ea typeface="宋体" panose="02010600030101010101" pitchFamily="2" charset="-122"/>
                          <a:cs typeface="宋体" panose="02010600030101010101" pitchFamily="2" charset="-122"/>
                        </a:rPr>
                        <a:t>/A</a:t>
                      </a:r>
                      <a:endParaRPr lang="en-US" altLang="en-US" sz="2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vert="horz" wrap="square"/>
                    <a:lstStyle/>
                    <a:p>
                      <a:pPr indent="0" algn="ctr">
                        <a:buNone/>
                      </a:pPr>
                      <a:r>
                        <a:rPr lang="en-US" sz="2000" b="0">
                          <a:solidFill>
                            <a:srgbClr val="000000"/>
                          </a:solidFill>
                          <a:latin typeface="宋体" panose="02010600030101010101" pitchFamily="2" charset="-122"/>
                          <a:ea typeface="宋体" panose="02010600030101010101" pitchFamily="2" charset="-122"/>
                          <a:cs typeface="NEU-BZ-S92" charset="0"/>
                        </a:rPr>
                        <a:t>0.30</a:t>
                      </a:r>
                      <a:endParaRPr lang="en-US" altLang="en-US" sz="2000" b="0">
                        <a:solidFill>
                          <a:srgbClr val="00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vert="horz" wrap="square"/>
                    <a:lstStyle/>
                    <a:p>
                      <a:pPr indent="0" algn="ctr">
                        <a:buNone/>
                      </a:pPr>
                      <a:r>
                        <a:rPr lang="en-US" sz="2000" b="0">
                          <a:solidFill>
                            <a:srgbClr val="000000"/>
                          </a:solidFill>
                          <a:latin typeface="宋体" panose="02010600030101010101" pitchFamily="2" charset="-122"/>
                          <a:ea typeface="宋体" panose="02010600030101010101" pitchFamily="2" charset="-122"/>
                          <a:cs typeface="NEU-BZ-S92" charset="0"/>
                        </a:rPr>
                        <a:t>0.24</a:t>
                      </a:r>
                      <a:endParaRPr lang="en-US" altLang="en-US" sz="2000" b="0">
                        <a:solidFill>
                          <a:srgbClr val="00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vert="horz" wrap="square"/>
                    <a:lstStyle/>
                    <a:p>
                      <a:pPr indent="0" algn="ctr">
                        <a:buNone/>
                      </a:pPr>
                      <a:r>
                        <a:rPr lang="en-US" sz="2000" b="0">
                          <a:solidFill>
                            <a:srgbClr val="000000"/>
                          </a:solidFill>
                          <a:latin typeface="宋体" panose="02010600030101010101" pitchFamily="2" charset="-122"/>
                          <a:ea typeface="宋体" panose="02010600030101010101" pitchFamily="2" charset="-122"/>
                          <a:cs typeface="NEU-BZ-S92" charset="0"/>
                        </a:rPr>
                        <a:t>0.54</a:t>
                      </a:r>
                      <a:endParaRPr lang="en-US" altLang="en-US" sz="2000" b="0">
                        <a:solidFill>
                          <a:srgbClr val="00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bl>
          </a:graphicData>
        </a:graphic>
      </p:graphicFrame>
      <p:sp>
        <p:nvSpPr>
          <p:cNvPr id="3" name="矩形 2"/>
          <p:cNvSpPr/>
          <p:nvPr/>
        </p:nvSpPr>
        <p:spPr>
          <a:xfrm>
            <a:off x="832485" y="3040380"/>
            <a:ext cx="5203825" cy="460375"/>
          </a:xfrm>
          <a:prstGeom prst="rect">
            <a:avLst/>
          </a:prstGeom>
        </p:spPr>
        <p:txBody>
          <a:bodyPr wrap="square">
            <a:spAutoFit/>
          </a:bodyPr>
          <a:lstStyle/>
          <a:p>
            <a:pPr algn="l">
              <a:lnSpc>
                <a:spcPct val="100000"/>
              </a:lnSpc>
            </a:pPr>
            <a:r>
              <a:rPr lang="en-US" altLang="zh-CN"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rPr>
              <a:t>换用不同规格的灯泡再次进行实验</a:t>
            </a:r>
            <a:endParaRPr lang="en-US" altLang="zh-CN"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endParaRPr>
          </a:p>
        </p:txBody>
      </p:sp>
      <p:sp>
        <p:nvSpPr>
          <p:cNvPr id="6" name="文本框 5"/>
          <p:cNvSpPr txBox="1"/>
          <p:nvPr/>
        </p:nvSpPr>
        <p:spPr>
          <a:xfrm>
            <a:off x="7827645" y="3713480"/>
            <a:ext cx="3470910" cy="2030095"/>
          </a:xfrm>
          <a:prstGeom prst="rect">
            <a:avLst/>
          </a:prstGeom>
          <a:noFill/>
          <a:ln>
            <a:solidFill>
              <a:schemeClr val="tx1"/>
            </a:solidFill>
            <a:prstDash val="lgDash"/>
          </a:ln>
        </p:spPr>
        <p:txBody>
          <a:bodyPr wrap="square" rtlCol="0">
            <a:spAutoFit/>
          </a:bodyPr>
          <a:lstStyle/>
          <a:p>
            <a:endParaRPr lang="zh-CN" altLang="en-US"/>
          </a:p>
          <a:p>
            <a:endParaRPr lang="zh-CN" altLang="en-US"/>
          </a:p>
          <a:p>
            <a:endParaRPr lang="zh-CN" altLang="en-US"/>
          </a:p>
          <a:p>
            <a:endParaRPr lang="zh-CN" altLang="en-US"/>
          </a:p>
          <a:p>
            <a:endParaRPr lang="zh-CN" altLang="en-US"/>
          </a:p>
          <a:p>
            <a:endParaRPr lang="zh-CN" altLang="en-US"/>
          </a:p>
          <a:p>
            <a:endParaRPr lang="zh-CN" altLang="en-US"/>
          </a:p>
        </p:txBody>
      </p:sp>
      <p:pic>
        <p:nvPicPr>
          <p:cNvPr id="73" name="2016hnwl-15-1A.jpg" descr="id:2147491464;FounderCES"/>
          <p:cNvPicPr>
            <a:picLocks noChangeAspect="1"/>
          </p:cNvPicPr>
          <p:nvPr/>
        </p:nvPicPr>
        <p:blipFill>
          <a:blip r:embed="rId3"/>
          <a:stretch>
            <a:fillRect/>
          </a:stretch>
        </p:blipFill>
        <p:spPr>
          <a:xfrm>
            <a:off x="8483600" y="3833495"/>
            <a:ext cx="2292350" cy="1883410"/>
          </a:xfrm>
          <a:prstGeom prst="rect">
            <a:avLst/>
          </a:prstGeom>
        </p:spPr>
      </p:pic>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300"/>
                                        <p:tgtEl>
                                          <p:spTgt spid="5"/>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300"/>
                                        <p:tgtEl>
                                          <p:spTgt spid="3"/>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73"/>
                                        </p:tgtEl>
                                        <p:attrNameLst>
                                          <p:attrName>style.visibility</p:attrName>
                                        </p:attrNameLst>
                                      </p:cBhvr>
                                      <p:to>
                                        <p:strVal val="visible"/>
                                      </p:to>
                                    </p:set>
                                    <p:animEffect transition="in" filter="fade">
                                      <p:cBhvr>
                                        <p:cTn id="1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Lst>
  </p:timing>
</p:sld>
</file>

<file path=ppt/slides/slide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a:solidFill>
                  <a:srgbClr val="EE3028"/>
                </a:solidFill>
                <a:cs typeface="+mn-ea"/>
                <a:sym typeface="+mn-ea"/>
              </a:rPr>
              <a:t>探究串、并联电路的电压、电流规律</a:t>
            </a:r>
            <a:endParaRPr lang="zh-CN" altLang="en-US" sz="2400" b="1" kern="0">
              <a:solidFill>
                <a:srgbClr val="EE3028"/>
              </a:solidFill>
              <a:cs typeface="+mn-ea"/>
              <a:sym typeface="+mn-ea"/>
            </a:endParaRP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a:solidFill>
                  <a:schemeClr val="bg1"/>
                </a:solidFill>
                <a:sym typeface="+mn-lt"/>
              </a:rPr>
              <a:t>考法</a:t>
            </a:r>
            <a:r>
              <a:rPr lang="en-US" altLang="zh-CN">
                <a:solidFill>
                  <a:schemeClr val="bg1"/>
                </a:solidFill>
                <a:sym typeface="+mn-lt"/>
              </a:rPr>
              <a:t>4</a:t>
            </a:r>
            <a:endParaRPr lang="en-US" altLang="zh-CN">
              <a:solidFill>
                <a:schemeClr val="bg1"/>
              </a:solidFill>
              <a:sym typeface="+mn-lt"/>
            </a:endParaRPr>
          </a:p>
        </p:txBody>
      </p:sp>
      <p:sp>
        <p:nvSpPr>
          <p:cNvPr id="4" name="TextBox 43"/>
          <p:cNvSpPr txBox="1"/>
          <p:nvPr/>
        </p:nvSpPr>
        <p:spPr>
          <a:xfrm>
            <a:off x="683260" y="742950"/>
            <a:ext cx="10814050" cy="6185535"/>
          </a:xfrm>
          <a:prstGeom prst="rect">
            <a:avLst/>
          </a:prstGeom>
          <a:noFill/>
        </p:spPr>
        <p:txBody>
          <a:bodyPr wrap="square" rtlCol="0">
            <a:spAutoFit/>
          </a:bodyPr>
          <a:lstStyle/>
          <a:p>
            <a:pPr algn="just">
              <a:lnSpc>
                <a:spcPct val="150000"/>
              </a:lnSpc>
            </a:pPr>
            <a:r>
              <a:rPr lang="en-US" altLang="zh-CN" sz="2400">
                <a:latin typeface="宋体" panose="02010600030101010101" pitchFamily="2" charset="-122"/>
                <a:ea typeface="宋体" panose="02010600030101010101" pitchFamily="2" charset="-122"/>
              </a:rPr>
              <a:t>13.[2010河南,21]小刚和小丽用如图所示的器材探究串联电路的电压关系,用三节干电池串联做电源,两只小灯泡的规格不同.</a:t>
            </a:r>
            <a:endParaRPr lang="en-US" altLang="zh-CN" sz="2400">
              <a:latin typeface="宋体" panose="02010600030101010101" pitchFamily="2" charset="-122"/>
              <a:ea typeface="宋体" panose="02010600030101010101" pitchFamily="2" charset="-122"/>
            </a:endParaRPr>
          </a:p>
          <a:p>
            <a:pPr algn="just">
              <a:lnSpc>
                <a:spcPct val="150000"/>
              </a:lnSpc>
            </a:pPr>
            <a:r>
              <a:rPr lang="en-US" altLang="zh-CN" sz="2400">
                <a:latin typeface="宋体" panose="02010600030101010101" pitchFamily="2" charset="-122"/>
                <a:ea typeface="宋体" panose="02010600030101010101" pitchFamily="2" charset="-122"/>
              </a:rPr>
              <a:t>(1)请用笔画线代替导线,连接实验电路,要求:L</a:t>
            </a:r>
            <a:r>
              <a:rPr lang="en-US" altLang="zh-CN" sz="2400" baseline="-25000">
                <a:latin typeface="宋体" panose="02010600030101010101" pitchFamily="2" charset="-122"/>
                <a:ea typeface="宋体" panose="02010600030101010101" pitchFamily="2" charset="-122"/>
              </a:rPr>
              <a:t>1</a:t>
            </a:r>
            <a:r>
              <a:rPr lang="en-US" altLang="zh-CN" sz="2400">
                <a:latin typeface="宋体" panose="02010600030101010101" pitchFamily="2" charset="-122"/>
                <a:ea typeface="宋体" panose="02010600030101010101" pitchFamily="2" charset="-122"/>
              </a:rPr>
              <a:t>和L</a:t>
            </a:r>
            <a:r>
              <a:rPr lang="en-US" altLang="zh-CN" sz="2400" baseline="-25000">
                <a:latin typeface="宋体" panose="02010600030101010101" pitchFamily="2" charset="-122"/>
                <a:ea typeface="宋体" panose="02010600030101010101" pitchFamily="2" charset="-122"/>
              </a:rPr>
              <a:t>2</a:t>
            </a:r>
            <a:r>
              <a:rPr lang="en-US" altLang="zh-CN" sz="2400">
                <a:latin typeface="宋体" panose="02010600030101010101" pitchFamily="2" charset="-122"/>
                <a:ea typeface="宋体" panose="02010600030101010101" pitchFamily="2" charset="-122"/>
              </a:rPr>
              <a:t>串联,电压表测量两灯串联后的总电压.</a:t>
            </a:r>
            <a:endParaRPr lang="en-US" altLang="zh-CN" sz="2400">
              <a:latin typeface="宋体" panose="02010600030101010101" pitchFamily="2" charset="-122"/>
              <a:ea typeface="宋体" panose="02010600030101010101" pitchFamily="2" charset="-122"/>
            </a:endParaRPr>
          </a:p>
          <a:p>
            <a:pPr algn="just">
              <a:lnSpc>
                <a:spcPct val="150000"/>
              </a:lnSpc>
            </a:pPr>
            <a:endParaRPr lang="en-US" altLang="zh-CN" sz="2400">
              <a:latin typeface="宋体" panose="02010600030101010101" pitchFamily="2" charset="-122"/>
              <a:ea typeface="宋体" panose="02010600030101010101" pitchFamily="2" charset="-122"/>
            </a:endParaRPr>
          </a:p>
          <a:p>
            <a:pPr algn="just">
              <a:lnSpc>
                <a:spcPct val="150000"/>
              </a:lnSpc>
            </a:pPr>
            <a:endParaRPr lang="en-US" altLang="zh-CN" sz="2400">
              <a:latin typeface="宋体" panose="02010600030101010101" pitchFamily="2" charset="-122"/>
              <a:ea typeface="宋体" panose="02010600030101010101" pitchFamily="2" charset="-122"/>
            </a:endParaRPr>
          </a:p>
          <a:p>
            <a:pPr algn="just">
              <a:lnSpc>
                <a:spcPct val="150000"/>
              </a:lnSpc>
            </a:pPr>
            <a:endParaRPr lang="en-US" altLang="zh-CN" sz="2400">
              <a:latin typeface="宋体" panose="02010600030101010101" pitchFamily="2" charset="-122"/>
              <a:ea typeface="宋体" panose="02010600030101010101" pitchFamily="2" charset="-122"/>
            </a:endParaRPr>
          </a:p>
          <a:p>
            <a:pPr algn="just">
              <a:lnSpc>
                <a:spcPct val="150000"/>
              </a:lnSpc>
            </a:pPr>
            <a:endParaRPr lang="en-US" altLang="zh-CN" sz="2400">
              <a:latin typeface="宋体" panose="02010600030101010101" pitchFamily="2" charset="-122"/>
              <a:ea typeface="宋体" panose="02010600030101010101" pitchFamily="2" charset="-122"/>
            </a:endParaRPr>
          </a:p>
          <a:p>
            <a:pPr algn="just">
              <a:lnSpc>
                <a:spcPct val="150000"/>
              </a:lnSpc>
            </a:pPr>
            <a:r>
              <a:rPr lang="en-US" altLang="zh-CN" sz="2400">
                <a:latin typeface="宋体" panose="02010600030101010101" pitchFamily="2" charset="-122"/>
                <a:ea typeface="宋体" panose="02010600030101010101" pitchFamily="2" charset="-122"/>
              </a:rPr>
              <a:t>(2)小刚用电压表测量L</a:t>
            </a:r>
            <a:r>
              <a:rPr lang="en-US" altLang="zh-CN" sz="2400" baseline="-25000">
                <a:latin typeface="宋体" panose="02010600030101010101" pitchFamily="2" charset="-122"/>
                <a:ea typeface="宋体" panose="02010600030101010101" pitchFamily="2" charset="-122"/>
              </a:rPr>
              <a:t>2</a:t>
            </a:r>
            <a:r>
              <a:rPr lang="en-US" altLang="zh-CN" sz="2400">
                <a:latin typeface="宋体" panose="02010600030101010101" pitchFamily="2" charset="-122"/>
                <a:ea typeface="宋体" panose="02010600030101010101" pitchFamily="2" charset="-122"/>
              </a:rPr>
              <a:t>两端的电压时,直接选用0~3 V的量程,小丽说这样不行,规范的操作方法应该是_________________________________________________</a:t>
            </a:r>
            <a:r>
              <a:rPr lang="en-US" altLang="zh-CN" sz="2400" u="sng">
                <a:latin typeface="宋体" panose="02010600030101010101" pitchFamily="2" charset="-122"/>
                <a:ea typeface="宋体" panose="02010600030101010101" pitchFamily="2" charset="-122"/>
              </a:rPr>
              <a:t>　                                           </a:t>
            </a:r>
            <a:endParaRPr lang="en-US" altLang="zh-CN" sz="2400" u="sng">
              <a:latin typeface="宋体" panose="02010600030101010101" pitchFamily="2" charset="-122"/>
              <a:ea typeface="宋体" panose="02010600030101010101" pitchFamily="2" charset="-122"/>
            </a:endParaRPr>
          </a:p>
          <a:p>
            <a:pPr algn="just">
              <a:lnSpc>
                <a:spcPct val="150000"/>
              </a:lnSpc>
            </a:pPr>
            <a:r>
              <a:rPr lang="en-US" altLang="zh-CN" sz="2400" u="sng">
                <a:latin typeface="宋体" panose="02010600030101010101" pitchFamily="2" charset="-122"/>
                <a:ea typeface="宋体" panose="02010600030101010101" pitchFamily="2" charset="-122"/>
              </a:rPr>
              <a:t>____________________________________</a:t>
            </a:r>
            <a:r>
              <a:rPr lang="en-US" altLang="zh-CN" sz="2400">
                <a:latin typeface="宋体" panose="02010600030101010101" pitchFamily="2" charset="-122"/>
                <a:ea typeface="宋体" panose="02010600030101010101" pitchFamily="2" charset="-122"/>
              </a:rPr>
              <a:t>.</a:t>
            </a:r>
            <a:endParaRPr lang="en-US" altLang="zh-CN" sz="2400">
              <a:latin typeface="宋体" panose="02010600030101010101" pitchFamily="2" charset="-122"/>
              <a:ea typeface="宋体" panose="02010600030101010101" pitchFamily="2" charset="-122"/>
            </a:endParaRPr>
          </a:p>
        </p:txBody>
      </p:sp>
      <p:sp>
        <p:nvSpPr>
          <p:cNvPr id="3" name="矩形 2"/>
          <p:cNvSpPr/>
          <p:nvPr/>
        </p:nvSpPr>
        <p:spPr>
          <a:xfrm>
            <a:off x="1364615" y="5600700"/>
            <a:ext cx="10048875" cy="1198880"/>
          </a:xfrm>
          <a:prstGeom prst="rect">
            <a:avLst/>
          </a:prstGeom>
        </p:spPr>
        <p:txBody>
          <a:bodyPr wrap="square">
            <a:spAutoFit/>
          </a:bodyPr>
          <a:lstStyle/>
          <a:p>
            <a:pPr algn="l">
              <a:lnSpc>
                <a:spcPct val="150000"/>
              </a:lnSpc>
            </a:pPr>
            <a:r>
              <a:rPr lang="en-US" altLang="zh-CN"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rPr>
              <a:t>                先选用0~15 V量程试测,如果示数小于3 V,再改用0~3 V 量程测量</a:t>
            </a:r>
            <a:endParaRPr lang="en-US" altLang="zh-CN"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endParaRPr>
          </a:p>
        </p:txBody>
      </p:sp>
      <p:pic>
        <p:nvPicPr>
          <p:cNvPr id="74" name="HNL1-15.jpg" descr="id:2147491471;FounderCES"/>
          <p:cNvPicPr>
            <a:picLocks noChangeAspect="1"/>
          </p:cNvPicPr>
          <p:nvPr/>
        </p:nvPicPr>
        <p:blipFill>
          <a:blip r:embed="rId2"/>
          <a:stretch>
            <a:fillRect/>
          </a:stretch>
        </p:blipFill>
        <p:spPr>
          <a:xfrm>
            <a:off x="2726055" y="2591435"/>
            <a:ext cx="3049905" cy="2578100"/>
          </a:xfrm>
          <a:prstGeom prst="rect">
            <a:avLst/>
          </a:prstGeom>
        </p:spPr>
      </p:pic>
      <p:pic>
        <p:nvPicPr>
          <p:cNvPr id="75" name="HNL1-21.jpg" descr="id:2147491478;FounderCES"/>
          <p:cNvPicPr>
            <a:picLocks noChangeAspect="1"/>
          </p:cNvPicPr>
          <p:nvPr/>
        </p:nvPicPr>
        <p:blipFill>
          <a:blip r:embed="rId3"/>
          <a:stretch>
            <a:fillRect/>
          </a:stretch>
        </p:blipFill>
        <p:spPr>
          <a:xfrm>
            <a:off x="6802755" y="2699385"/>
            <a:ext cx="3256280" cy="2470150"/>
          </a:xfrm>
          <a:prstGeom prst="rect">
            <a:avLst/>
          </a:prstGeom>
        </p:spPr>
      </p:pic>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nodeType="click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fade">
                                      <p:cBhvr>
                                        <p:cTn id="7" dur="500"/>
                                        <p:tgtEl>
                                          <p:spTgt spid="75"/>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3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a:solidFill>
                  <a:srgbClr val="EE3028"/>
                </a:solidFill>
                <a:cs typeface="+mn-ea"/>
                <a:sym typeface="+mn-ea"/>
              </a:rPr>
              <a:t>探究串、并联电路的电压、电流规律</a:t>
            </a:r>
            <a:endParaRPr lang="zh-CN" altLang="en-US" sz="2400" b="1" kern="0">
              <a:solidFill>
                <a:srgbClr val="EE3028"/>
              </a:solidFill>
              <a:cs typeface="+mn-ea"/>
              <a:sym typeface="+mn-ea"/>
            </a:endParaRP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a:solidFill>
                  <a:schemeClr val="bg1"/>
                </a:solidFill>
                <a:sym typeface="+mn-lt"/>
              </a:rPr>
              <a:t>考法</a:t>
            </a:r>
            <a:r>
              <a:rPr lang="en-US" altLang="zh-CN">
                <a:solidFill>
                  <a:schemeClr val="bg1"/>
                </a:solidFill>
                <a:sym typeface="+mn-lt"/>
              </a:rPr>
              <a:t>4</a:t>
            </a:r>
            <a:endParaRPr lang="en-US" altLang="zh-CN">
              <a:solidFill>
                <a:schemeClr val="bg1"/>
              </a:solidFill>
              <a:sym typeface="+mn-lt"/>
            </a:endParaRPr>
          </a:p>
        </p:txBody>
      </p:sp>
      <p:sp>
        <p:nvSpPr>
          <p:cNvPr id="4" name="TextBox 43"/>
          <p:cNvSpPr txBox="1"/>
          <p:nvPr/>
        </p:nvSpPr>
        <p:spPr>
          <a:xfrm>
            <a:off x="683260" y="742950"/>
            <a:ext cx="10814050" cy="4523105"/>
          </a:xfrm>
          <a:prstGeom prst="rect">
            <a:avLst/>
          </a:prstGeom>
          <a:noFill/>
        </p:spPr>
        <p:txBody>
          <a:bodyPr wrap="square" rtlCol="0">
            <a:spAutoFit/>
          </a:bodyPr>
          <a:lstStyle/>
          <a:p>
            <a:pPr algn="just">
              <a:lnSpc>
                <a:spcPct val="150000"/>
              </a:lnSpc>
            </a:pPr>
            <a:r>
              <a:rPr lang="en-US" altLang="zh-CN" sz="2400">
                <a:latin typeface="宋体" panose="02010600030101010101" pitchFamily="2" charset="-122"/>
                <a:ea typeface="宋体" panose="02010600030101010101" pitchFamily="2" charset="-122"/>
              </a:rPr>
              <a:t>(3)他们在测量L</a:t>
            </a:r>
            <a:r>
              <a:rPr lang="en-US" altLang="zh-CN" sz="2400" baseline="-25000">
                <a:latin typeface="宋体" panose="02010600030101010101" pitchFamily="2" charset="-122"/>
                <a:ea typeface="宋体" panose="02010600030101010101" pitchFamily="2" charset="-122"/>
              </a:rPr>
              <a:t>2</a:t>
            </a:r>
            <a:r>
              <a:rPr lang="en-US" altLang="zh-CN" sz="2400">
                <a:latin typeface="宋体" panose="02010600030101010101" pitchFamily="2" charset="-122"/>
                <a:ea typeface="宋体" panose="02010600030101010101" pitchFamily="2" charset="-122"/>
              </a:rPr>
              <a:t>两端的电压时,两灯突然熄灭,电压表示数为0.小刚用电压表检测L1两端的电压,示数为电源电压,由此判断出L1处的故障是</a:t>
            </a:r>
            <a:r>
              <a:rPr lang="en-US" altLang="zh-CN" sz="2400" u="sng">
                <a:latin typeface="宋体" panose="02010600030101010101" pitchFamily="2" charset="-122"/>
                <a:ea typeface="宋体" panose="02010600030101010101" pitchFamily="2" charset="-122"/>
              </a:rPr>
              <a:t>　　　　</a:t>
            </a:r>
            <a:r>
              <a:rPr lang="en-US" altLang="zh-CN" sz="2400">
                <a:latin typeface="宋体" panose="02010600030101010101" pitchFamily="2" charset="-122"/>
                <a:ea typeface="宋体" panose="02010600030101010101" pitchFamily="2" charset="-122"/>
              </a:rPr>
              <a:t>.L</a:t>
            </a:r>
            <a:r>
              <a:rPr lang="en-US" altLang="zh-CN" sz="2400" baseline="-25000">
                <a:latin typeface="宋体" panose="02010600030101010101" pitchFamily="2" charset="-122"/>
                <a:ea typeface="宋体" panose="02010600030101010101" pitchFamily="2" charset="-122"/>
              </a:rPr>
              <a:t>2</a:t>
            </a:r>
            <a:r>
              <a:rPr lang="en-US" altLang="zh-CN" sz="2400">
                <a:latin typeface="宋体" panose="02010600030101010101" pitchFamily="2" charset="-122"/>
                <a:ea typeface="宋体" panose="02010600030101010101" pitchFamily="2" charset="-122"/>
              </a:rPr>
              <a:t>是短路还是正常的?小丽在原电路中又添加了一个电学器材,就检验出了结果,她的方法可能是_______________________________________________________________</a:t>
            </a:r>
            <a:br>
              <a:rPr lang="en-US" altLang="zh-CN" sz="2400">
                <a:latin typeface="宋体" panose="02010600030101010101" pitchFamily="2" charset="-122"/>
                <a:ea typeface="宋体" panose="02010600030101010101" pitchFamily="2" charset="-122"/>
              </a:rPr>
            </a:br>
            <a:r>
              <a:rPr lang="en-US" altLang="zh-CN" sz="2400">
                <a:latin typeface="宋体" panose="02010600030101010101" pitchFamily="2" charset="-122"/>
                <a:ea typeface="宋体" panose="02010600030101010101" pitchFamily="2" charset="-122"/>
              </a:rPr>
              <a:t>_______________________________________________________. </a:t>
            </a:r>
            <a:endParaRPr lang="en-US" altLang="zh-CN" sz="2400">
              <a:latin typeface="宋体" panose="02010600030101010101" pitchFamily="2" charset="-122"/>
              <a:ea typeface="宋体" panose="02010600030101010101" pitchFamily="2" charset="-122"/>
            </a:endParaRPr>
          </a:p>
          <a:p>
            <a:pPr algn="just">
              <a:lnSpc>
                <a:spcPct val="150000"/>
              </a:lnSpc>
            </a:pPr>
            <a:r>
              <a:rPr lang="en-US" altLang="zh-CN" sz="2400">
                <a:latin typeface="宋体" panose="02010600030101010101" pitchFamily="2" charset="-122"/>
                <a:ea typeface="宋体" panose="02010600030101010101" pitchFamily="2" charset="-122"/>
              </a:rPr>
              <a:t>(4)他们排除故障后继续实验,得出了下表所示的一组数据.为了得出串联电路电压的普遍规律,他们还应当____________________________________________</a:t>
            </a:r>
            <a:endParaRPr lang="en-US" altLang="zh-CN" sz="2400">
              <a:latin typeface="宋体" panose="02010600030101010101" pitchFamily="2" charset="-122"/>
              <a:ea typeface="宋体" panose="02010600030101010101" pitchFamily="2" charset="-122"/>
            </a:endParaRPr>
          </a:p>
          <a:p>
            <a:pPr algn="just">
              <a:lnSpc>
                <a:spcPct val="150000"/>
              </a:lnSpc>
            </a:pPr>
            <a:r>
              <a:rPr lang="en-US" altLang="zh-CN" sz="2400">
                <a:latin typeface="宋体" panose="02010600030101010101" pitchFamily="2" charset="-122"/>
                <a:ea typeface="宋体" panose="02010600030101010101" pitchFamily="2" charset="-122"/>
              </a:rPr>
              <a:t>_____________________________________________. </a:t>
            </a:r>
            <a:endParaRPr lang="en-US" altLang="zh-CN" sz="2400">
              <a:latin typeface="宋体" panose="02010600030101010101" pitchFamily="2" charset="-122"/>
              <a:ea typeface="宋体" panose="02010600030101010101" pitchFamily="2" charset="-122"/>
            </a:endParaRPr>
          </a:p>
        </p:txBody>
      </p:sp>
      <p:sp>
        <p:nvSpPr>
          <p:cNvPr id="3" name="矩形 2"/>
          <p:cNvSpPr/>
          <p:nvPr/>
        </p:nvSpPr>
        <p:spPr>
          <a:xfrm>
            <a:off x="8997315" y="1374140"/>
            <a:ext cx="925830" cy="460375"/>
          </a:xfrm>
          <a:prstGeom prst="rect">
            <a:avLst/>
          </a:prstGeom>
        </p:spPr>
        <p:txBody>
          <a:bodyPr wrap="square">
            <a:spAutoFit/>
          </a:bodyPr>
          <a:lstStyle/>
          <a:p>
            <a:pPr algn="l">
              <a:lnSpc>
                <a:spcPct val="100000"/>
              </a:lnSpc>
            </a:pPr>
            <a:r>
              <a:rPr lang="en-US" altLang="zh-CN"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rPr>
              <a:t>断路</a:t>
            </a:r>
            <a:endParaRPr lang="en-US" altLang="zh-CN"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endParaRPr>
          </a:p>
        </p:txBody>
      </p:sp>
      <p:sp>
        <p:nvSpPr>
          <p:cNvPr id="2" name="矩形 1"/>
          <p:cNvSpPr/>
          <p:nvPr/>
        </p:nvSpPr>
        <p:spPr>
          <a:xfrm>
            <a:off x="1701800" y="2320925"/>
            <a:ext cx="9441815" cy="1198880"/>
          </a:xfrm>
          <a:prstGeom prst="rect">
            <a:avLst/>
          </a:prstGeom>
        </p:spPr>
        <p:txBody>
          <a:bodyPr wrap="square">
            <a:spAutoFit/>
          </a:bodyPr>
          <a:lstStyle/>
          <a:p>
            <a:pPr algn="l">
              <a:lnSpc>
                <a:spcPct val="150000"/>
              </a:lnSpc>
            </a:pPr>
            <a:r>
              <a:rPr lang="en-US" altLang="zh-CN"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rPr>
              <a:t>用小灯泡或定值电阻或滑动变阻器与L</a:t>
            </a:r>
            <a:r>
              <a:rPr lang="en-US" altLang="zh-CN" sz="2400" b="1" kern="100" baseline="-250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rPr>
              <a:t>1</a:t>
            </a:r>
            <a:r>
              <a:rPr lang="en-US" altLang="zh-CN"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rPr>
              <a:t>并联(或替换L</a:t>
            </a:r>
            <a:r>
              <a:rPr lang="en-US" altLang="zh-CN" sz="2400" b="1" kern="100" baseline="-250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rPr>
              <a:t>1</a:t>
            </a:r>
            <a:r>
              <a:rPr lang="en-US" altLang="zh-CN"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rPr>
              <a:t>),如果L</a:t>
            </a:r>
            <a:r>
              <a:rPr lang="en-US" altLang="zh-CN" sz="2400" b="1" kern="100" baseline="-250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rPr>
              <a:t>2</a:t>
            </a:r>
            <a:r>
              <a:rPr lang="en-US" altLang="zh-CN"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rPr>
              <a:t>发光,则L</a:t>
            </a:r>
            <a:r>
              <a:rPr lang="en-US" altLang="zh-CN" sz="2400" b="1" kern="100" baseline="-250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rPr>
              <a:t>2</a:t>
            </a:r>
            <a:r>
              <a:rPr lang="en-US" altLang="zh-CN"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rPr>
              <a:t>正常;若L</a:t>
            </a:r>
            <a:r>
              <a:rPr lang="en-US" altLang="zh-CN" sz="2400" b="1" kern="100" baseline="-250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rPr>
              <a:t>2</a:t>
            </a:r>
            <a:r>
              <a:rPr lang="en-US" altLang="zh-CN"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rPr>
              <a:t>不发光,则L</a:t>
            </a:r>
            <a:r>
              <a:rPr lang="en-US" altLang="zh-CN" sz="2400" b="1" kern="100" baseline="-250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rPr>
              <a:t>2</a:t>
            </a:r>
            <a:r>
              <a:rPr lang="en-US" altLang="zh-CN"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rPr>
              <a:t>短路</a:t>
            </a:r>
            <a:endParaRPr lang="en-US" altLang="zh-CN"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endParaRPr>
          </a:p>
        </p:txBody>
      </p:sp>
      <p:sp>
        <p:nvSpPr>
          <p:cNvPr id="5" name="矩形 4"/>
          <p:cNvSpPr/>
          <p:nvPr/>
        </p:nvSpPr>
        <p:spPr>
          <a:xfrm>
            <a:off x="1224915" y="3972560"/>
            <a:ext cx="9465945" cy="1198880"/>
          </a:xfrm>
          <a:prstGeom prst="rect">
            <a:avLst/>
          </a:prstGeom>
        </p:spPr>
        <p:txBody>
          <a:bodyPr wrap="square">
            <a:spAutoFit/>
          </a:bodyPr>
          <a:lstStyle/>
          <a:p>
            <a:pPr algn="l">
              <a:lnSpc>
                <a:spcPct val="150000"/>
              </a:lnSpc>
            </a:pPr>
            <a:r>
              <a:rPr lang="en-US" altLang="zh-CN"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rPr>
              <a:t>                      换用不同规格的器材(灯泡、电源)或加滑动变阻器,多次测量</a:t>
            </a:r>
            <a:endParaRPr lang="en-US" altLang="zh-CN"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endParaRPr>
          </a:p>
        </p:txBody>
      </p:sp>
      <p:graphicFrame>
        <p:nvGraphicFramePr>
          <p:cNvPr id="6" name="表格 5"/>
          <p:cNvGraphicFramePr>
            <a:graphicFrameLocks noGrp="1"/>
          </p:cNvGraphicFramePr>
          <p:nvPr>
            <p:custDataLst>
              <p:tags r:id="rId2"/>
            </p:custDataLst>
          </p:nvPr>
        </p:nvGraphicFramePr>
        <p:xfrm>
          <a:off x="2942907" y="5236845"/>
          <a:ext cx="6062345" cy="927100"/>
        </p:xfrm>
        <a:graphic>
          <a:graphicData uri="http://schemas.openxmlformats.org/drawingml/2006/table">
            <a:tbl>
              <a:tblPr firstRow="1" bandRow="1">
                <a:tableStyleId>{5940675A-B579-460E-94D1-54222C63F5DA}</a:tableStyleId>
              </a:tblPr>
              <a:tblGrid>
                <a:gridCol w="2019300"/>
                <a:gridCol w="2023745"/>
                <a:gridCol w="2019300"/>
              </a:tblGrid>
              <a:tr h="463550">
                <a:tc>
                  <a:txBody>
                    <a:bodyPr vert="horz" wrap="square"/>
                    <a:lstStyle/>
                    <a:p>
                      <a:pPr indent="0" algn="ctr">
                        <a:buNone/>
                      </a:pPr>
                      <a:r>
                        <a:rPr lang="en-US" sz="2000" b="0">
                          <a:solidFill>
                            <a:srgbClr val="000000"/>
                          </a:solidFill>
                          <a:latin typeface="宋体" panose="02010600030101010101" pitchFamily="2" charset="-122"/>
                          <a:ea typeface="宋体" panose="02010600030101010101" pitchFamily="2" charset="-122"/>
                          <a:cs typeface="宋体" panose="02010600030101010101" pitchFamily="2" charset="-122"/>
                        </a:rPr>
                        <a:t>L</a:t>
                      </a:r>
                      <a:r>
                        <a:rPr lang="en-US" sz="2000" b="0" baseline="-25000">
                          <a:solidFill>
                            <a:srgbClr val="000000"/>
                          </a:solidFill>
                          <a:latin typeface="宋体" panose="02010600030101010101" pitchFamily="2" charset="-122"/>
                          <a:ea typeface="宋体" panose="02010600030101010101" pitchFamily="2" charset="-122"/>
                          <a:cs typeface="宋体" panose="02010600030101010101" pitchFamily="2" charset="-122"/>
                        </a:rPr>
                        <a:t>1</a:t>
                      </a:r>
                      <a:r>
                        <a:rPr lang="en-US" sz="2000" b="0">
                          <a:solidFill>
                            <a:srgbClr val="000000"/>
                          </a:solidFill>
                          <a:latin typeface="宋体" panose="02010600030101010101" pitchFamily="2" charset="-122"/>
                          <a:ea typeface="宋体" panose="02010600030101010101" pitchFamily="2" charset="-122"/>
                          <a:cs typeface="宋体" panose="02010600030101010101" pitchFamily="2" charset="-122"/>
                        </a:rPr>
                        <a:t>两端电压/V</a:t>
                      </a:r>
                      <a:endParaRPr lang="en-US" altLang="en-US" sz="2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vert="horz" wrap="square"/>
                    <a:lstStyle/>
                    <a:p>
                      <a:pPr indent="0" algn="ctr">
                        <a:buNone/>
                      </a:pPr>
                      <a:r>
                        <a:rPr lang="en-US" sz="2000" b="0">
                          <a:solidFill>
                            <a:srgbClr val="000000"/>
                          </a:solidFill>
                          <a:latin typeface="宋体" panose="02010600030101010101" pitchFamily="2" charset="-122"/>
                          <a:ea typeface="宋体" panose="02010600030101010101" pitchFamily="2" charset="-122"/>
                          <a:cs typeface="宋体" panose="02010600030101010101" pitchFamily="2" charset="-122"/>
                        </a:rPr>
                        <a:t>L</a:t>
                      </a:r>
                      <a:r>
                        <a:rPr lang="en-US" sz="2000" b="0" baseline="-25000">
                          <a:solidFill>
                            <a:srgbClr val="000000"/>
                          </a:solidFill>
                          <a:latin typeface="宋体" panose="02010600030101010101" pitchFamily="2" charset="-122"/>
                          <a:ea typeface="宋体" panose="02010600030101010101" pitchFamily="2" charset="-122"/>
                          <a:cs typeface="宋体" panose="02010600030101010101" pitchFamily="2" charset="-122"/>
                        </a:rPr>
                        <a:t>2</a:t>
                      </a:r>
                      <a:r>
                        <a:rPr lang="en-US" sz="2000" b="0">
                          <a:solidFill>
                            <a:srgbClr val="000000"/>
                          </a:solidFill>
                          <a:latin typeface="宋体" panose="02010600030101010101" pitchFamily="2" charset="-122"/>
                          <a:ea typeface="宋体" panose="02010600030101010101" pitchFamily="2" charset="-122"/>
                          <a:cs typeface="宋体" panose="02010600030101010101" pitchFamily="2" charset="-122"/>
                        </a:rPr>
                        <a:t>两端电压/V</a:t>
                      </a:r>
                      <a:endParaRPr lang="en-US" altLang="en-US" sz="2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vert="horz" wrap="square"/>
                    <a:lstStyle/>
                    <a:p>
                      <a:pPr indent="0" algn="ctr">
                        <a:buNone/>
                      </a:pPr>
                      <a:r>
                        <a:rPr lang="en-US" sz="2000" b="0">
                          <a:solidFill>
                            <a:srgbClr val="000000"/>
                          </a:solidFill>
                          <a:latin typeface="宋体" panose="02010600030101010101" pitchFamily="2" charset="-122"/>
                          <a:ea typeface="宋体" panose="02010600030101010101" pitchFamily="2" charset="-122"/>
                          <a:cs typeface="宋体" panose="02010600030101010101" pitchFamily="2" charset="-122"/>
                        </a:rPr>
                        <a:t>串联总电压/V</a:t>
                      </a:r>
                      <a:endParaRPr lang="en-US" altLang="en-US" sz="2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463550">
                <a:tc>
                  <a:txBody>
                    <a:bodyPr vert="horz" wrap="square"/>
                    <a:lstStyle/>
                    <a:p>
                      <a:pPr indent="0" algn="ctr">
                        <a:buNone/>
                      </a:pPr>
                      <a:r>
                        <a:rPr lang="en-US" sz="2000" b="0">
                          <a:solidFill>
                            <a:srgbClr val="000000"/>
                          </a:solidFill>
                          <a:latin typeface="宋体" panose="02010600030101010101" pitchFamily="2" charset="-122"/>
                          <a:ea typeface="宋体" panose="02010600030101010101" pitchFamily="2" charset="-122"/>
                          <a:cs typeface="NEU-BZ-S92" charset="0"/>
                        </a:rPr>
                        <a:t>1.4</a:t>
                      </a:r>
                      <a:endParaRPr lang="en-US" altLang="en-US" sz="2000" b="0">
                        <a:solidFill>
                          <a:srgbClr val="00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vert="horz" wrap="square"/>
                    <a:lstStyle/>
                    <a:p>
                      <a:pPr indent="0" algn="ctr">
                        <a:buNone/>
                      </a:pPr>
                      <a:r>
                        <a:rPr lang="en-US" sz="2000" b="0">
                          <a:solidFill>
                            <a:srgbClr val="000000"/>
                          </a:solidFill>
                          <a:latin typeface="宋体" panose="02010600030101010101" pitchFamily="2" charset="-122"/>
                          <a:ea typeface="宋体" panose="02010600030101010101" pitchFamily="2" charset="-122"/>
                          <a:cs typeface="NEU-BZ-S92" charset="0"/>
                        </a:rPr>
                        <a:t>3.1</a:t>
                      </a:r>
                      <a:endParaRPr lang="en-US" altLang="en-US" sz="2000" b="0">
                        <a:solidFill>
                          <a:srgbClr val="00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vert="horz" wrap="square"/>
                    <a:lstStyle/>
                    <a:p>
                      <a:pPr indent="0" algn="ctr">
                        <a:buNone/>
                      </a:pPr>
                      <a:r>
                        <a:rPr lang="en-US" sz="2000" b="0">
                          <a:solidFill>
                            <a:srgbClr val="000000"/>
                          </a:solidFill>
                          <a:latin typeface="宋体" panose="02010600030101010101" pitchFamily="2" charset="-122"/>
                          <a:ea typeface="宋体" panose="02010600030101010101" pitchFamily="2" charset="-122"/>
                          <a:cs typeface="NEU-BZ-S92" charset="0"/>
                        </a:rPr>
                        <a:t>4.5</a:t>
                      </a:r>
                      <a:endParaRPr lang="en-US" altLang="en-US" sz="2000" b="0">
                        <a:solidFill>
                          <a:srgbClr val="00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bl>
          </a:graphicData>
        </a:graphic>
      </p:graphicFrame>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300"/>
                                        <p:tgtEl>
                                          <p:spTgt spid="3"/>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300"/>
                                        <p:tgtEl>
                                          <p:spTgt spid="2"/>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3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P spid="5" grpId="0"/>
    </p:bldLst>
  </p:timing>
</p:sld>
</file>

<file path=ppt/slides/slide1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en-US" altLang="zh-CN" sz="2400" b="1" kern="0">
                <a:solidFill>
                  <a:srgbClr val="EE3028"/>
                </a:solidFill>
                <a:cs typeface="+mn-ea"/>
                <a:sym typeface="+mn-lt"/>
              </a:rPr>
              <a:t> </a:t>
            </a:r>
            <a:r>
              <a:rPr lang="zh-CN" altLang="en-US" sz="2400" b="1" kern="0">
                <a:solidFill>
                  <a:srgbClr val="EE3028"/>
                </a:solidFill>
                <a:cs typeface="+mn-ea"/>
                <a:sym typeface="+mn-lt"/>
              </a:rPr>
              <a:t>两种电荷</a:t>
            </a:r>
            <a:endParaRPr lang="zh-CN" altLang="en-US" sz="2400" b="1" kern="0">
              <a:solidFill>
                <a:srgbClr val="EE3028"/>
              </a:solidFill>
              <a:cs typeface="+mn-ea"/>
              <a:sym typeface="+mn-lt"/>
            </a:endParaRP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a:solidFill>
                  <a:schemeClr val="bg1"/>
                </a:solidFill>
                <a:sym typeface="+mn-lt"/>
              </a:rPr>
              <a:t>考点</a:t>
            </a:r>
            <a:r>
              <a:rPr lang="en-US" altLang="zh-CN">
                <a:solidFill>
                  <a:schemeClr val="bg1"/>
                </a:solidFill>
                <a:sym typeface="+mn-lt"/>
              </a:rPr>
              <a:t>1</a:t>
            </a:r>
            <a:endParaRPr lang="zh-CN" altLang="en-US">
              <a:solidFill>
                <a:schemeClr val="bg1"/>
              </a:solidFill>
              <a:sym typeface="+mn-lt"/>
            </a:endParaRPr>
          </a:p>
        </p:txBody>
      </p:sp>
      <p:sp>
        <p:nvSpPr>
          <p:cNvPr id="6" name="矩形 5"/>
          <p:cNvSpPr/>
          <p:nvPr/>
        </p:nvSpPr>
        <p:spPr>
          <a:xfrm>
            <a:off x="528320" y="1176020"/>
            <a:ext cx="10640060" cy="3969385"/>
          </a:xfrm>
          <a:prstGeom prst="rect">
            <a:avLst/>
          </a:prstGeom>
        </p:spPr>
        <p:txBody>
          <a:bodyPr wrap="square">
            <a:spAutoFit/>
          </a:bodyPr>
          <a:lstStyle/>
          <a:p>
            <a:pPr algn="just">
              <a:lnSpc>
                <a:spcPct val="150000"/>
              </a:lnSpc>
            </a:pPr>
            <a:r>
              <a:rPr lang="zh-CN" altLang="en-US" sz="2400" b="1">
                <a:latin typeface="+mn-ea"/>
              </a:rPr>
              <a:t>1.原子的结构</a:t>
            </a:r>
            <a:endParaRPr lang="zh-CN" altLang="en-US" sz="2400" b="1">
              <a:latin typeface="+mn-ea"/>
            </a:endParaRPr>
          </a:p>
          <a:p>
            <a:pPr algn="just">
              <a:lnSpc>
                <a:spcPct val="150000"/>
              </a:lnSpc>
            </a:pPr>
            <a:r>
              <a:rPr lang="zh-CN" altLang="en-US" sz="2400">
                <a:latin typeface="宋体" panose="02010600030101010101" pitchFamily="2" charset="-122"/>
                <a:ea typeface="宋体" panose="02010600030101010101" pitchFamily="2" charset="-122"/>
              </a:rPr>
              <a:t>          </a:t>
            </a:r>
            <a:endParaRPr lang="zh-CN" altLang="en-US" sz="2400">
              <a:latin typeface="宋体" panose="02010600030101010101" pitchFamily="2" charset="-122"/>
              <a:ea typeface="宋体" panose="02010600030101010101" pitchFamily="2" charset="-122"/>
            </a:endParaRPr>
          </a:p>
          <a:p>
            <a:pPr algn="just">
              <a:lnSpc>
                <a:spcPct val="150000"/>
              </a:lnSpc>
            </a:pPr>
            <a:r>
              <a:rPr lang="zh-CN" altLang="en-US" sz="2400">
                <a:latin typeface="宋体" panose="02010600030101010101" pitchFamily="2" charset="-122"/>
                <a:ea typeface="宋体" panose="02010600030101010101" pitchFamily="2" charset="-122"/>
              </a:rPr>
              <a:t>  </a:t>
            </a:r>
            <a:endParaRPr lang="zh-CN" altLang="en-US" sz="2400">
              <a:latin typeface="宋体" panose="02010600030101010101" pitchFamily="2" charset="-122"/>
              <a:ea typeface="宋体" panose="02010600030101010101" pitchFamily="2" charset="-122"/>
            </a:endParaRPr>
          </a:p>
          <a:p>
            <a:pPr algn="just">
              <a:lnSpc>
                <a:spcPct val="150000"/>
              </a:lnSpc>
            </a:pPr>
            <a:endParaRPr lang="zh-CN" altLang="en-US" sz="2400">
              <a:latin typeface="黑体" panose="02010609060101010101" pitchFamily="49" charset="-122"/>
              <a:ea typeface="黑体" panose="02010609060101010101" pitchFamily="49" charset="-122"/>
              <a:cs typeface="黑体" panose="02010609060101010101" pitchFamily="49" charset="-122"/>
            </a:endParaRPr>
          </a:p>
          <a:p>
            <a:pPr algn="just">
              <a:lnSpc>
                <a:spcPct val="150000"/>
              </a:lnSpc>
            </a:pPr>
            <a:endParaRPr lang="zh-CN" altLang="en-US" sz="2400">
              <a:latin typeface="黑体" panose="02010609060101010101" pitchFamily="49" charset="-122"/>
              <a:ea typeface="黑体" panose="02010609060101010101" pitchFamily="49" charset="-122"/>
              <a:cs typeface="黑体" panose="02010609060101010101" pitchFamily="49" charset="-122"/>
            </a:endParaRPr>
          </a:p>
          <a:p>
            <a:pPr algn="just">
              <a:lnSpc>
                <a:spcPct val="150000"/>
              </a:lnSpc>
            </a:pPr>
            <a:r>
              <a:rPr lang="zh-CN" altLang="en-US" sz="2400">
                <a:latin typeface="黑体" panose="02010609060101010101" pitchFamily="49" charset="-122"/>
                <a:ea typeface="黑体" panose="02010609060101010101" pitchFamily="49" charset="-122"/>
                <a:cs typeface="黑体" panose="02010609060101010101" pitchFamily="49" charset="-122"/>
              </a:rPr>
              <a:t>注:</a:t>
            </a:r>
            <a:r>
              <a:rPr lang="zh-CN" altLang="en-US" sz="2400">
                <a:latin typeface="宋体" panose="02010600030101010101" pitchFamily="2" charset="-122"/>
                <a:ea typeface="宋体" panose="02010600030101010101" pitchFamily="2" charset="-122"/>
              </a:rPr>
              <a:t>通常情况下,原子核和核外电子所带电荷量相等,原子对外不显电性,物体对外也不显电性. </a:t>
            </a:r>
            <a:endParaRPr lang="zh-CN" altLang="en-US" sz="2400">
              <a:latin typeface="宋体" panose="02010600030101010101" pitchFamily="2" charset="-122"/>
              <a:ea typeface="宋体" panose="02010600030101010101" pitchFamily="2" charset="-122"/>
            </a:endParaRPr>
          </a:p>
        </p:txBody>
      </p:sp>
      <p:pic>
        <p:nvPicPr>
          <p:cNvPr id="18" name="图片 17"/>
          <p:cNvPicPr>
            <a:picLocks noChangeAspect="1"/>
          </p:cNvPicPr>
          <p:nvPr/>
        </p:nvPicPr>
        <p:blipFill>
          <a:blip r:embed="rId2"/>
          <a:stretch>
            <a:fillRect/>
          </a:stretch>
        </p:blipFill>
        <p:spPr>
          <a:xfrm>
            <a:off x="2075180" y="2165350"/>
            <a:ext cx="5042535" cy="1744980"/>
          </a:xfrm>
          <a:prstGeom prst="rect">
            <a:avLst/>
          </a:prstGeom>
        </p:spPr>
      </p:pic>
      <p:sp>
        <p:nvSpPr>
          <p:cNvPr id="13" name="矩形 12"/>
          <p:cNvSpPr/>
          <p:nvPr/>
        </p:nvSpPr>
        <p:spPr>
          <a:xfrm>
            <a:off x="5923915" y="2165350"/>
            <a:ext cx="967740" cy="460375"/>
          </a:xfrm>
          <a:prstGeom prst="rect">
            <a:avLst/>
          </a:prstGeom>
        </p:spPr>
        <p:txBody>
          <a:bodyPr wrap="square">
            <a:spAutoFit/>
          </a:bodyPr>
          <a:lstStyle/>
          <a:p>
            <a:pPr algn="l"/>
            <a:r>
              <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rPr>
              <a:t>正电</a:t>
            </a:r>
            <a:endPar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endParaRPr>
          </a:p>
        </p:txBody>
      </p:sp>
      <p:sp>
        <p:nvSpPr>
          <p:cNvPr id="14" name="矩形 13"/>
          <p:cNvSpPr/>
          <p:nvPr/>
        </p:nvSpPr>
        <p:spPr>
          <a:xfrm>
            <a:off x="5364480" y="3359785"/>
            <a:ext cx="967740" cy="460375"/>
          </a:xfrm>
          <a:prstGeom prst="rect">
            <a:avLst/>
          </a:prstGeom>
        </p:spPr>
        <p:txBody>
          <a:bodyPr wrap="square">
            <a:spAutoFit/>
          </a:bodyPr>
          <a:lstStyle/>
          <a:p>
            <a:pPr algn="l"/>
            <a:r>
              <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rPr>
              <a:t>负电</a:t>
            </a:r>
            <a:endPar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300"/>
                                        <p:tgtEl>
                                          <p:spTgt spid="13"/>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3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1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en-US" altLang="zh-CN" sz="2400" b="1" kern="0">
                <a:solidFill>
                  <a:srgbClr val="EE3028"/>
                </a:solidFill>
                <a:cs typeface="+mn-ea"/>
                <a:sym typeface="+mn-lt"/>
              </a:rPr>
              <a:t> </a:t>
            </a:r>
            <a:r>
              <a:rPr lang="zh-CN" altLang="en-US" sz="2400" b="1" kern="0">
                <a:solidFill>
                  <a:srgbClr val="EE3028"/>
                </a:solidFill>
                <a:cs typeface="+mn-ea"/>
                <a:sym typeface="+mn-lt"/>
              </a:rPr>
              <a:t>两种电荷</a:t>
            </a:r>
            <a:endParaRPr lang="zh-CN" altLang="en-US" sz="2400" b="1" kern="0">
              <a:solidFill>
                <a:srgbClr val="EE3028"/>
              </a:solidFill>
              <a:cs typeface="+mn-ea"/>
              <a:sym typeface="+mn-lt"/>
            </a:endParaRP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a:solidFill>
                  <a:schemeClr val="bg1"/>
                </a:solidFill>
                <a:sym typeface="+mn-lt"/>
              </a:rPr>
              <a:t>考点</a:t>
            </a:r>
            <a:r>
              <a:rPr lang="en-US" altLang="zh-CN">
                <a:solidFill>
                  <a:schemeClr val="bg1"/>
                </a:solidFill>
                <a:sym typeface="+mn-lt"/>
              </a:rPr>
              <a:t>1</a:t>
            </a:r>
            <a:endParaRPr lang="zh-CN" altLang="en-US">
              <a:solidFill>
                <a:schemeClr val="bg1"/>
              </a:solidFill>
              <a:sym typeface="+mn-lt"/>
            </a:endParaRPr>
          </a:p>
        </p:txBody>
      </p:sp>
      <p:sp>
        <p:nvSpPr>
          <p:cNvPr id="6" name="矩形 5"/>
          <p:cNvSpPr/>
          <p:nvPr/>
        </p:nvSpPr>
        <p:spPr>
          <a:xfrm>
            <a:off x="831850" y="942975"/>
            <a:ext cx="10528300" cy="4523105"/>
          </a:xfrm>
          <a:prstGeom prst="rect">
            <a:avLst/>
          </a:prstGeom>
        </p:spPr>
        <p:txBody>
          <a:bodyPr wrap="square">
            <a:spAutoFit/>
          </a:bodyPr>
          <a:lstStyle/>
          <a:p>
            <a:pPr algn="just">
              <a:lnSpc>
                <a:spcPct val="150000"/>
              </a:lnSpc>
              <a:buClrTx/>
              <a:buSzTx/>
              <a:buFontTx/>
            </a:pPr>
            <a:r>
              <a:rPr lang="zh-CN" altLang="en-US" sz="2400" b="1">
                <a:latin typeface="+mn-ea"/>
              </a:rPr>
              <a:t>2.摩擦起电</a:t>
            </a:r>
            <a:endParaRPr lang="zh-CN" altLang="en-US" sz="2400" b="1">
              <a:latin typeface="+mn-ea"/>
            </a:endParaRPr>
          </a:p>
          <a:p>
            <a:pPr algn="just">
              <a:lnSpc>
                <a:spcPct val="150000"/>
              </a:lnSpc>
            </a:pPr>
            <a:r>
              <a:rPr lang="zh-CN" altLang="en-US" sz="2400">
                <a:latin typeface="宋体" panose="02010600030101010101" pitchFamily="2" charset="-122"/>
                <a:ea typeface="宋体" panose="02010600030101010101" pitchFamily="2" charset="-122"/>
              </a:rPr>
              <a:t>(1)定义:用摩擦的方法使物体带电,叫摩擦起电.</a:t>
            </a:r>
            <a:endParaRPr lang="zh-CN" altLang="en-US" sz="2400">
              <a:latin typeface="宋体" panose="02010600030101010101" pitchFamily="2" charset="-122"/>
              <a:ea typeface="宋体" panose="02010600030101010101" pitchFamily="2" charset="-122"/>
            </a:endParaRPr>
          </a:p>
          <a:p>
            <a:pPr algn="just">
              <a:lnSpc>
                <a:spcPct val="150000"/>
              </a:lnSpc>
            </a:pPr>
            <a:r>
              <a:rPr lang="zh-CN" altLang="en-US" sz="2400">
                <a:latin typeface="宋体" panose="02010600030101010101" pitchFamily="2" charset="-122"/>
                <a:ea typeface="宋体" panose="02010600030101010101" pitchFamily="2" charset="-122"/>
              </a:rPr>
              <a:t>注:只有两种不同物质组成的物体相互摩擦时,物体才会带上电荷.</a:t>
            </a:r>
            <a:endParaRPr lang="zh-CN" altLang="en-US" sz="2400">
              <a:latin typeface="宋体" panose="02010600030101010101" pitchFamily="2" charset="-122"/>
              <a:ea typeface="宋体" panose="02010600030101010101" pitchFamily="2" charset="-122"/>
            </a:endParaRPr>
          </a:p>
          <a:p>
            <a:pPr algn="just">
              <a:lnSpc>
                <a:spcPct val="150000"/>
              </a:lnSpc>
            </a:pPr>
            <a:r>
              <a:rPr lang="zh-CN" altLang="en-US" sz="2400">
                <a:latin typeface="宋体" panose="02010600030101010101" pitchFamily="2" charset="-122"/>
                <a:ea typeface="宋体" panose="02010600030101010101" pitchFamily="2" charset="-122"/>
              </a:rPr>
              <a:t>(2)实质:摩擦起电的实质是</a:t>
            </a:r>
            <a:r>
              <a:rPr lang="zh-CN" altLang="en-US" sz="2400" u="sng">
                <a:latin typeface="宋体" panose="02010600030101010101" pitchFamily="2" charset="-122"/>
                <a:ea typeface="宋体" panose="02010600030101010101" pitchFamily="2" charset="-122"/>
              </a:rPr>
              <a:t>③　　　　　　　</a:t>
            </a:r>
            <a:r>
              <a:rPr lang="zh-CN" altLang="en-US" sz="2400">
                <a:latin typeface="宋体" panose="02010600030101010101" pitchFamily="2" charset="-122"/>
                <a:ea typeface="宋体" panose="02010600030101010101" pitchFamily="2" charset="-122"/>
              </a:rPr>
              <a:t>.两个物体相互摩擦时,原子核束缚电子本领较强的物体就容易</a:t>
            </a:r>
            <a:r>
              <a:rPr lang="zh-CN" altLang="en-US" sz="2400" u="sng">
                <a:latin typeface="宋体" panose="02010600030101010101" pitchFamily="2" charset="-122"/>
                <a:ea typeface="宋体" panose="02010600030101010101" pitchFamily="2" charset="-122"/>
              </a:rPr>
              <a:t>④　　　　</a:t>
            </a:r>
            <a:r>
              <a:rPr lang="zh-CN" altLang="en-US" sz="2400">
                <a:latin typeface="宋体" panose="02010600030101010101" pitchFamily="2" charset="-122"/>
                <a:ea typeface="宋体" panose="02010600030101010101" pitchFamily="2" charset="-122"/>
              </a:rPr>
              <a:t>电子,使自己因有多余的电子而带</a:t>
            </a:r>
            <a:r>
              <a:rPr lang="zh-CN" altLang="en-US" sz="2400" u="sng">
                <a:latin typeface="宋体" panose="02010600030101010101" pitchFamily="2" charset="-122"/>
                <a:ea typeface="宋体" panose="02010600030101010101" pitchFamily="2" charset="-122"/>
              </a:rPr>
              <a:t>⑤　　　　</a:t>
            </a:r>
            <a:r>
              <a:rPr lang="zh-CN" altLang="en-US" sz="2400">
                <a:latin typeface="宋体" panose="02010600030101010101" pitchFamily="2" charset="-122"/>
                <a:ea typeface="宋体" panose="02010600030101010101" pitchFamily="2" charset="-122"/>
              </a:rPr>
              <a:t>;原子核束缚电子本领较弱的物体因</a:t>
            </a:r>
            <a:r>
              <a:rPr lang="zh-CN" altLang="en-US" sz="2400" u="sng">
                <a:latin typeface="宋体" panose="02010600030101010101" pitchFamily="2" charset="-122"/>
                <a:ea typeface="宋体" panose="02010600030101010101" pitchFamily="2" charset="-122"/>
              </a:rPr>
              <a:t>⑥　　　　</a:t>
            </a:r>
            <a:r>
              <a:rPr lang="zh-CN" altLang="en-US" sz="2400">
                <a:latin typeface="宋体" panose="02010600030101010101" pitchFamily="2" charset="-122"/>
                <a:ea typeface="宋体" panose="02010600030101010101" pitchFamily="2" charset="-122"/>
              </a:rPr>
              <a:t>电子而使自己带上等量的</a:t>
            </a:r>
            <a:r>
              <a:rPr lang="zh-CN" altLang="en-US" sz="2400" u="sng">
                <a:latin typeface="宋体" panose="02010600030101010101" pitchFamily="2" charset="-122"/>
                <a:ea typeface="宋体" panose="02010600030101010101" pitchFamily="2" charset="-122"/>
              </a:rPr>
              <a:t>⑦　　　　</a:t>
            </a:r>
            <a:r>
              <a:rPr lang="zh-CN" altLang="en-US" sz="2400">
                <a:latin typeface="宋体" panose="02010600030101010101" pitchFamily="2" charset="-122"/>
                <a:ea typeface="宋体" panose="02010600030101010101" pitchFamily="2" charset="-122"/>
              </a:rPr>
              <a:t>. </a:t>
            </a:r>
            <a:endParaRPr lang="zh-CN" altLang="en-US" sz="2400">
              <a:latin typeface="宋体" panose="02010600030101010101" pitchFamily="2" charset="-122"/>
              <a:ea typeface="宋体" panose="02010600030101010101" pitchFamily="2" charset="-122"/>
            </a:endParaRPr>
          </a:p>
          <a:p>
            <a:pPr algn="just">
              <a:lnSpc>
                <a:spcPct val="150000"/>
              </a:lnSpc>
            </a:pPr>
            <a:r>
              <a:rPr lang="zh-CN" altLang="en-US" sz="2400">
                <a:latin typeface="宋体" panose="02010600030101010101" pitchFamily="2" charset="-122"/>
                <a:ea typeface="宋体" panose="02010600030101010101" pitchFamily="2" charset="-122"/>
              </a:rPr>
              <a:t>(3)带电体的性质:</a:t>
            </a:r>
            <a:r>
              <a:rPr lang="zh-CN" altLang="en-US" sz="2400" u="sng">
                <a:latin typeface="宋体" panose="02010600030101010101" pitchFamily="2" charset="-122"/>
                <a:ea typeface="宋体" panose="02010600030101010101" pitchFamily="2" charset="-122"/>
              </a:rPr>
              <a:t>⑧　　        　　　　　　</a:t>
            </a:r>
            <a:r>
              <a:rPr lang="zh-CN" altLang="en-US" sz="2400">
                <a:latin typeface="宋体" panose="02010600030101010101" pitchFamily="2" charset="-122"/>
                <a:ea typeface="宋体" panose="02010600030101010101" pitchFamily="2" charset="-122"/>
              </a:rPr>
              <a:t>. </a:t>
            </a:r>
            <a:endParaRPr lang="zh-CN" altLang="en-US" sz="2400">
              <a:latin typeface="宋体" panose="02010600030101010101" pitchFamily="2" charset="-122"/>
              <a:ea typeface="宋体" panose="02010600030101010101" pitchFamily="2" charset="-122"/>
            </a:endParaRPr>
          </a:p>
        </p:txBody>
      </p:sp>
      <p:sp>
        <p:nvSpPr>
          <p:cNvPr id="13" name="矩形 12"/>
          <p:cNvSpPr/>
          <p:nvPr/>
        </p:nvSpPr>
        <p:spPr>
          <a:xfrm>
            <a:off x="4996815" y="2657475"/>
            <a:ext cx="2355215" cy="460375"/>
          </a:xfrm>
          <a:prstGeom prst="rect">
            <a:avLst/>
          </a:prstGeom>
        </p:spPr>
        <p:txBody>
          <a:bodyPr wrap="square">
            <a:spAutoFit/>
          </a:bodyPr>
          <a:lstStyle/>
          <a:p>
            <a:pPr algn="l"/>
            <a:r>
              <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rPr>
              <a:t>电子的转移</a:t>
            </a:r>
            <a:endPar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endParaRPr>
          </a:p>
        </p:txBody>
      </p:sp>
      <p:sp>
        <p:nvSpPr>
          <p:cNvPr id="14" name="矩形 13"/>
          <p:cNvSpPr/>
          <p:nvPr/>
        </p:nvSpPr>
        <p:spPr>
          <a:xfrm>
            <a:off x="5641975" y="3251200"/>
            <a:ext cx="967740" cy="460375"/>
          </a:xfrm>
          <a:prstGeom prst="rect">
            <a:avLst/>
          </a:prstGeom>
        </p:spPr>
        <p:txBody>
          <a:bodyPr wrap="square">
            <a:spAutoFit/>
          </a:bodyPr>
          <a:lstStyle/>
          <a:p>
            <a:pPr algn="l"/>
            <a:r>
              <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rPr>
              <a:t>得到</a:t>
            </a:r>
            <a:endPar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endParaRPr>
          </a:p>
        </p:txBody>
      </p:sp>
      <p:sp>
        <p:nvSpPr>
          <p:cNvPr id="2" name="矩形 1"/>
          <p:cNvSpPr/>
          <p:nvPr/>
        </p:nvSpPr>
        <p:spPr>
          <a:xfrm>
            <a:off x="1301750" y="3820160"/>
            <a:ext cx="967740" cy="460375"/>
          </a:xfrm>
          <a:prstGeom prst="rect">
            <a:avLst/>
          </a:prstGeom>
        </p:spPr>
        <p:txBody>
          <a:bodyPr wrap="square">
            <a:spAutoFit/>
          </a:bodyPr>
          <a:lstStyle/>
          <a:p>
            <a:pPr algn="l"/>
            <a:r>
              <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rPr>
              <a:t>负电</a:t>
            </a:r>
            <a:endPar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endParaRPr>
          </a:p>
        </p:txBody>
      </p:sp>
      <p:sp>
        <p:nvSpPr>
          <p:cNvPr id="3" name="矩形 2"/>
          <p:cNvSpPr/>
          <p:nvPr/>
        </p:nvSpPr>
        <p:spPr>
          <a:xfrm>
            <a:off x="7674610" y="3820160"/>
            <a:ext cx="967740" cy="460375"/>
          </a:xfrm>
          <a:prstGeom prst="rect">
            <a:avLst/>
          </a:prstGeom>
        </p:spPr>
        <p:txBody>
          <a:bodyPr wrap="square">
            <a:spAutoFit/>
          </a:bodyPr>
          <a:lstStyle/>
          <a:p>
            <a:pPr algn="l"/>
            <a:r>
              <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rPr>
              <a:t>失去</a:t>
            </a:r>
            <a:endPar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endParaRPr>
          </a:p>
        </p:txBody>
      </p:sp>
      <p:sp>
        <p:nvSpPr>
          <p:cNvPr id="4" name="矩形 3"/>
          <p:cNvSpPr/>
          <p:nvPr/>
        </p:nvSpPr>
        <p:spPr>
          <a:xfrm>
            <a:off x="2159635" y="4357370"/>
            <a:ext cx="967740" cy="460375"/>
          </a:xfrm>
          <a:prstGeom prst="rect">
            <a:avLst/>
          </a:prstGeom>
        </p:spPr>
        <p:txBody>
          <a:bodyPr wrap="square">
            <a:spAutoFit/>
          </a:bodyPr>
          <a:lstStyle/>
          <a:p>
            <a:pPr algn="l"/>
            <a:r>
              <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rPr>
              <a:t>正电</a:t>
            </a:r>
            <a:endPar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endParaRPr>
          </a:p>
        </p:txBody>
      </p:sp>
      <p:sp>
        <p:nvSpPr>
          <p:cNvPr id="5" name="矩形 4"/>
          <p:cNvSpPr/>
          <p:nvPr/>
        </p:nvSpPr>
        <p:spPr>
          <a:xfrm>
            <a:off x="3800475" y="4912995"/>
            <a:ext cx="4475480" cy="460375"/>
          </a:xfrm>
          <a:prstGeom prst="rect">
            <a:avLst/>
          </a:prstGeom>
        </p:spPr>
        <p:txBody>
          <a:bodyPr wrap="square">
            <a:spAutoFit/>
          </a:bodyPr>
          <a:lstStyle/>
          <a:p>
            <a:pPr algn="l"/>
            <a:r>
              <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rPr>
              <a:t>带电体能吸引轻小物体</a:t>
            </a:r>
            <a:endPar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300"/>
                                        <p:tgtEl>
                                          <p:spTgt spid="13"/>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300"/>
                                        <p:tgtEl>
                                          <p:spTgt spid="14"/>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300"/>
                                        <p:tgtEl>
                                          <p:spTgt spid="2"/>
                                        </p:tgtEl>
                                      </p:cBhvr>
                                    </p:animEffect>
                                  </p:childTnLst>
                                </p:cTn>
                              </p:par>
                            </p:childTnLst>
                          </p:cTn>
                        </p:par>
                      </p:childTnLst>
                    </p:cTn>
                  </p:par>
                  <p:par>
                    <p:cTn id="18" fill="hold" nodeType="clickPar">
                      <p:stCondLst>
                        <p:cond delay="indefinite"/>
                      </p:stCondLst>
                      <p:childTnLst>
                        <p:par>
                          <p:cTn id="19" fill="hold" nodeType="after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300"/>
                                        <p:tgtEl>
                                          <p:spTgt spid="3"/>
                                        </p:tgtEl>
                                      </p:cBhvr>
                                    </p:animEffect>
                                  </p:childTnLst>
                                </p:cTn>
                              </p:par>
                            </p:childTnLst>
                          </p:cTn>
                        </p:par>
                      </p:childTnLst>
                    </p:cTn>
                  </p:par>
                  <p:par>
                    <p:cTn id="23" fill="hold" nodeType="clickPar">
                      <p:stCondLst>
                        <p:cond delay="indefinite"/>
                      </p:stCondLst>
                      <p:childTnLst>
                        <p:par>
                          <p:cTn id="24" fill="hold" nodeType="after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300"/>
                                        <p:tgtEl>
                                          <p:spTgt spid="4"/>
                                        </p:tgtEl>
                                      </p:cBhvr>
                                    </p:animEffect>
                                  </p:childTnLst>
                                </p:cTn>
                              </p:par>
                            </p:childTnLst>
                          </p:cTn>
                        </p:par>
                      </p:childTnLst>
                    </p:cTn>
                  </p:par>
                  <p:par>
                    <p:cTn id="28" fill="hold" nodeType="clickPar">
                      <p:stCondLst>
                        <p:cond delay="indefinite"/>
                      </p:stCondLst>
                      <p:childTnLst>
                        <p:par>
                          <p:cTn id="29" fill="hold" nodeType="after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3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2" grpId="0"/>
      <p:bldP spid="3" grpId="0"/>
      <p:bldP spid="4" grpId="0"/>
      <p:bldP spid="5" grpId="0"/>
    </p:bldLst>
  </p:timing>
</p:sld>
</file>

<file path=ppt/slides/slide1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en-US" altLang="zh-CN" sz="2400" b="1" kern="0">
                <a:solidFill>
                  <a:srgbClr val="EE3028"/>
                </a:solidFill>
                <a:cs typeface="+mn-ea"/>
                <a:sym typeface="+mn-lt"/>
              </a:rPr>
              <a:t> </a:t>
            </a:r>
            <a:r>
              <a:rPr lang="zh-CN" altLang="en-US" sz="2400" b="1" kern="0">
                <a:solidFill>
                  <a:srgbClr val="EE3028"/>
                </a:solidFill>
                <a:cs typeface="+mn-ea"/>
                <a:sym typeface="+mn-lt"/>
              </a:rPr>
              <a:t>两种电荷</a:t>
            </a:r>
            <a:endParaRPr lang="zh-CN" altLang="en-US" sz="2400" b="1" kern="0">
              <a:solidFill>
                <a:srgbClr val="EE3028"/>
              </a:solidFill>
              <a:cs typeface="+mn-ea"/>
              <a:sym typeface="+mn-lt"/>
            </a:endParaRP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a:solidFill>
                  <a:schemeClr val="bg1"/>
                </a:solidFill>
                <a:sym typeface="+mn-lt"/>
              </a:rPr>
              <a:t>考点</a:t>
            </a:r>
            <a:r>
              <a:rPr lang="en-US" altLang="zh-CN">
                <a:solidFill>
                  <a:schemeClr val="bg1"/>
                </a:solidFill>
                <a:sym typeface="+mn-lt"/>
              </a:rPr>
              <a:t>1</a:t>
            </a:r>
            <a:endParaRPr lang="zh-CN" altLang="en-US">
              <a:solidFill>
                <a:schemeClr val="bg1"/>
              </a:solidFill>
              <a:sym typeface="+mn-lt"/>
            </a:endParaRPr>
          </a:p>
        </p:txBody>
      </p:sp>
      <p:sp>
        <p:nvSpPr>
          <p:cNvPr id="6" name="矩形 5"/>
          <p:cNvSpPr/>
          <p:nvPr/>
        </p:nvSpPr>
        <p:spPr>
          <a:xfrm>
            <a:off x="1045845" y="822325"/>
            <a:ext cx="10314305" cy="5077460"/>
          </a:xfrm>
          <a:prstGeom prst="rect">
            <a:avLst/>
          </a:prstGeom>
        </p:spPr>
        <p:txBody>
          <a:bodyPr wrap="square">
            <a:spAutoFit/>
          </a:bodyPr>
          <a:lstStyle/>
          <a:p>
            <a:pPr algn="just">
              <a:lnSpc>
                <a:spcPct val="150000"/>
              </a:lnSpc>
              <a:buClrTx/>
              <a:buSzTx/>
              <a:buFontTx/>
            </a:pPr>
            <a:r>
              <a:rPr lang="zh-CN" altLang="en-US" sz="2400" b="1">
                <a:latin typeface="+mn-ea"/>
              </a:rPr>
              <a:t>3.两种电荷</a:t>
            </a:r>
            <a:endParaRPr lang="zh-CN" altLang="en-US" sz="2400" b="1">
              <a:latin typeface="+mn-ea"/>
            </a:endParaRPr>
          </a:p>
          <a:p>
            <a:pPr algn="just">
              <a:lnSpc>
                <a:spcPct val="150000"/>
              </a:lnSpc>
            </a:pPr>
            <a:r>
              <a:rPr lang="zh-CN" altLang="en-US" sz="2400">
                <a:latin typeface="宋体" panose="02010600030101010101" pitchFamily="2" charset="-122"/>
                <a:ea typeface="宋体" panose="02010600030101010101" pitchFamily="2" charset="-122"/>
              </a:rPr>
              <a:t>(1)正电荷:规定用</a:t>
            </a:r>
            <a:r>
              <a:rPr lang="zh-CN" altLang="en-US" sz="2400" u="sng">
                <a:latin typeface="宋体" panose="02010600030101010101" pitchFamily="2" charset="-122"/>
                <a:ea typeface="宋体" panose="02010600030101010101" pitchFamily="2" charset="-122"/>
              </a:rPr>
              <a:t>⑨　　　　</a:t>
            </a:r>
            <a:r>
              <a:rPr lang="zh-CN" altLang="en-US" sz="2400">
                <a:latin typeface="宋体" panose="02010600030101010101" pitchFamily="2" charset="-122"/>
                <a:ea typeface="宋体" panose="02010600030101010101" pitchFamily="2" charset="-122"/>
              </a:rPr>
              <a:t>摩擦过的玻璃棒所带的电荷为正电荷. </a:t>
            </a:r>
            <a:endParaRPr lang="zh-CN" altLang="en-US" sz="2400">
              <a:latin typeface="宋体" panose="02010600030101010101" pitchFamily="2" charset="-122"/>
              <a:ea typeface="宋体" panose="02010600030101010101" pitchFamily="2" charset="-122"/>
            </a:endParaRPr>
          </a:p>
          <a:p>
            <a:pPr algn="just">
              <a:lnSpc>
                <a:spcPct val="150000"/>
              </a:lnSpc>
            </a:pPr>
            <a:r>
              <a:rPr lang="zh-CN" altLang="en-US" sz="2400">
                <a:latin typeface="宋体" panose="02010600030101010101" pitchFamily="2" charset="-122"/>
                <a:ea typeface="宋体" panose="02010600030101010101" pitchFamily="2" charset="-122"/>
              </a:rPr>
              <a:t>(2)负电荷:规定用</a:t>
            </a:r>
            <a:r>
              <a:rPr lang="zh-CN" altLang="en-US" sz="2400" u="sng">
                <a:latin typeface="宋体" panose="02010600030101010101" pitchFamily="2" charset="-122"/>
                <a:ea typeface="宋体" panose="02010600030101010101" pitchFamily="2" charset="-122"/>
              </a:rPr>
              <a:t>⑩　　　　</a:t>
            </a:r>
            <a:r>
              <a:rPr lang="zh-CN" altLang="en-US" sz="2400">
                <a:latin typeface="宋体" panose="02010600030101010101" pitchFamily="2" charset="-122"/>
                <a:ea typeface="宋体" panose="02010600030101010101" pitchFamily="2" charset="-122"/>
              </a:rPr>
              <a:t>摩擦过的橡胶棒所带的电荷为负电荷. </a:t>
            </a:r>
            <a:endParaRPr lang="zh-CN" altLang="en-US" sz="2400">
              <a:latin typeface="宋体" panose="02010600030101010101" pitchFamily="2" charset="-122"/>
              <a:ea typeface="宋体" panose="02010600030101010101" pitchFamily="2" charset="-122"/>
            </a:endParaRPr>
          </a:p>
          <a:p>
            <a:pPr algn="just">
              <a:lnSpc>
                <a:spcPct val="150000"/>
              </a:lnSpc>
            </a:pPr>
            <a:r>
              <a:rPr lang="zh-CN" altLang="en-US" sz="2400">
                <a:latin typeface="宋体" panose="02010600030101010101" pitchFamily="2" charset="-122"/>
                <a:ea typeface="宋体" panose="02010600030101010101" pitchFamily="2" charset="-122"/>
              </a:rPr>
              <a:t>(3)电荷间的相互作用:同种电荷</a:t>
            </a:r>
            <a:r>
              <a:rPr lang="zh-CN" altLang="en-US" sz="2400" u="sng">
                <a:latin typeface="宋体" panose="02010600030101010101" pitchFamily="2" charset="-122"/>
                <a:ea typeface="宋体" panose="02010600030101010101" pitchFamily="2" charset="-122"/>
              </a:rPr>
              <a:t>⑪　　　　   　　</a:t>
            </a:r>
            <a:r>
              <a:rPr lang="zh-CN" altLang="en-US" sz="2400">
                <a:latin typeface="宋体" panose="02010600030101010101" pitchFamily="2" charset="-122"/>
                <a:ea typeface="宋体" panose="02010600030101010101" pitchFamily="2" charset="-122"/>
              </a:rPr>
              <a:t>(如图甲、乙),异种电荷</a:t>
            </a:r>
            <a:r>
              <a:rPr lang="zh-CN" altLang="en-US" sz="2400" u="sng">
                <a:latin typeface="宋体" panose="02010600030101010101" pitchFamily="2" charset="-122"/>
                <a:ea typeface="宋体" panose="02010600030101010101" pitchFamily="2" charset="-122"/>
                <a:sym typeface="+mn-ea"/>
              </a:rPr>
              <a:t>⑫</a:t>
            </a:r>
            <a:r>
              <a:rPr lang="zh-CN" altLang="en-US" sz="2400" u="sng">
                <a:latin typeface="宋体" panose="02010600030101010101" pitchFamily="2" charset="-122"/>
                <a:ea typeface="宋体" panose="02010600030101010101" pitchFamily="2" charset="-122"/>
              </a:rPr>
              <a:t>　　　　　　</a:t>
            </a:r>
            <a:r>
              <a:rPr lang="zh-CN" altLang="en-US" sz="2400">
                <a:latin typeface="宋体" panose="02010600030101010101" pitchFamily="2" charset="-122"/>
                <a:ea typeface="宋体" panose="02010600030101010101" pitchFamily="2" charset="-122"/>
              </a:rPr>
              <a:t>(如图丙). </a:t>
            </a:r>
            <a:endParaRPr lang="zh-CN" altLang="en-US" sz="2400">
              <a:latin typeface="宋体" panose="02010600030101010101" pitchFamily="2" charset="-122"/>
              <a:ea typeface="宋体" panose="02010600030101010101" pitchFamily="2" charset="-122"/>
            </a:endParaRPr>
          </a:p>
          <a:p>
            <a:pPr algn="just">
              <a:lnSpc>
                <a:spcPct val="150000"/>
              </a:lnSpc>
            </a:pPr>
            <a:endParaRPr lang="zh-CN" altLang="en-US" sz="2400">
              <a:latin typeface="宋体" panose="02010600030101010101" pitchFamily="2" charset="-122"/>
              <a:ea typeface="宋体" panose="02010600030101010101" pitchFamily="2" charset="-122"/>
            </a:endParaRPr>
          </a:p>
          <a:p>
            <a:pPr algn="just">
              <a:lnSpc>
                <a:spcPct val="150000"/>
              </a:lnSpc>
            </a:pPr>
            <a:endParaRPr lang="zh-CN" altLang="en-US" sz="2400">
              <a:latin typeface="宋体" panose="02010600030101010101" pitchFamily="2" charset="-122"/>
              <a:ea typeface="宋体" panose="02010600030101010101" pitchFamily="2" charset="-122"/>
            </a:endParaRPr>
          </a:p>
          <a:p>
            <a:pPr algn="just">
              <a:lnSpc>
                <a:spcPct val="150000"/>
              </a:lnSpc>
            </a:pPr>
            <a:endParaRPr lang="zh-CN" altLang="en-US" sz="2400">
              <a:latin typeface="宋体" panose="02010600030101010101" pitchFamily="2" charset="-122"/>
              <a:ea typeface="宋体" panose="02010600030101010101" pitchFamily="2" charset="-122"/>
            </a:endParaRPr>
          </a:p>
          <a:p>
            <a:pPr algn="just">
              <a:lnSpc>
                <a:spcPct val="150000"/>
              </a:lnSpc>
            </a:pPr>
            <a:r>
              <a:rPr lang="zh-CN" altLang="en-US" sz="2400">
                <a:latin typeface="宋体" panose="02010600030101010101" pitchFamily="2" charset="-122"/>
                <a:ea typeface="宋体" panose="02010600030101010101" pitchFamily="2" charset="-122"/>
              </a:rPr>
              <a:t>　　　　　　         </a:t>
            </a:r>
            <a:r>
              <a:rPr lang="zh-CN" altLang="en-US" sz="2000">
                <a:latin typeface="宋体" panose="02010600030101010101" pitchFamily="2" charset="-122"/>
                <a:ea typeface="宋体" panose="02010600030101010101" pitchFamily="2" charset="-122"/>
              </a:rPr>
              <a:t>甲　　　　　　乙　　　　　丙</a:t>
            </a:r>
            <a:endParaRPr lang="zh-CN" altLang="en-US" sz="2400">
              <a:latin typeface="宋体" panose="02010600030101010101" pitchFamily="2" charset="-122"/>
              <a:ea typeface="宋体" panose="02010600030101010101" pitchFamily="2" charset="-122"/>
            </a:endParaRPr>
          </a:p>
        </p:txBody>
      </p:sp>
      <p:sp>
        <p:nvSpPr>
          <p:cNvPr id="13" name="矩形 12"/>
          <p:cNvSpPr/>
          <p:nvPr/>
        </p:nvSpPr>
        <p:spPr>
          <a:xfrm>
            <a:off x="3984625" y="1470025"/>
            <a:ext cx="967740" cy="460375"/>
          </a:xfrm>
          <a:prstGeom prst="rect">
            <a:avLst/>
          </a:prstGeom>
        </p:spPr>
        <p:txBody>
          <a:bodyPr wrap="square">
            <a:spAutoFit/>
          </a:bodyPr>
          <a:lstStyle/>
          <a:p>
            <a:pPr algn="l"/>
            <a:r>
              <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rPr>
              <a:t>丝绸</a:t>
            </a:r>
            <a:endPar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endParaRPr>
          </a:p>
        </p:txBody>
      </p:sp>
      <p:sp>
        <p:nvSpPr>
          <p:cNvPr id="14" name="矩形 13"/>
          <p:cNvSpPr/>
          <p:nvPr/>
        </p:nvSpPr>
        <p:spPr>
          <a:xfrm>
            <a:off x="3948430" y="2009775"/>
            <a:ext cx="967740" cy="460375"/>
          </a:xfrm>
          <a:prstGeom prst="rect">
            <a:avLst/>
          </a:prstGeom>
        </p:spPr>
        <p:txBody>
          <a:bodyPr wrap="square">
            <a:spAutoFit/>
          </a:bodyPr>
          <a:lstStyle/>
          <a:p>
            <a:pPr algn="l"/>
            <a:r>
              <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rPr>
              <a:t>毛皮</a:t>
            </a:r>
            <a:endPar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endParaRPr>
          </a:p>
        </p:txBody>
      </p:sp>
      <p:sp>
        <p:nvSpPr>
          <p:cNvPr id="2" name="矩形 1"/>
          <p:cNvSpPr/>
          <p:nvPr/>
        </p:nvSpPr>
        <p:spPr>
          <a:xfrm>
            <a:off x="5947410" y="2545715"/>
            <a:ext cx="1623060" cy="460375"/>
          </a:xfrm>
          <a:prstGeom prst="rect">
            <a:avLst/>
          </a:prstGeom>
        </p:spPr>
        <p:txBody>
          <a:bodyPr wrap="square">
            <a:spAutoFit/>
          </a:bodyPr>
          <a:lstStyle/>
          <a:p>
            <a:pPr algn="l"/>
            <a:r>
              <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rPr>
              <a:t>相互排斥</a:t>
            </a:r>
            <a:endPar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endParaRPr>
          </a:p>
        </p:txBody>
      </p:sp>
      <p:sp>
        <p:nvSpPr>
          <p:cNvPr id="3" name="矩形 2"/>
          <p:cNvSpPr/>
          <p:nvPr/>
        </p:nvSpPr>
        <p:spPr>
          <a:xfrm>
            <a:off x="1701800" y="3094355"/>
            <a:ext cx="1661160" cy="460375"/>
          </a:xfrm>
          <a:prstGeom prst="rect">
            <a:avLst/>
          </a:prstGeom>
        </p:spPr>
        <p:txBody>
          <a:bodyPr wrap="square">
            <a:spAutoFit/>
          </a:bodyPr>
          <a:lstStyle/>
          <a:p>
            <a:pPr algn="l"/>
            <a:r>
              <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rPr>
              <a:t>相互吸引</a:t>
            </a:r>
            <a:endPar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endParaRPr>
          </a:p>
        </p:txBody>
      </p:sp>
      <p:pic>
        <p:nvPicPr>
          <p:cNvPr id="80" name="18WHLWJJZKBWL79.jpg" descr="id:2147491507;FounderCES"/>
          <p:cNvPicPr>
            <a:picLocks noChangeAspect="1"/>
          </p:cNvPicPr>
          <p:nvPr/>
        </p:nvPicPr>
        <p:blipFill>
          <a:blip r:embed="rId2"/>
          <a:stretch>
            <a:fillRect/>
          </a:stretch>
        </p:blipFill>
        <p:spPr>
          <a:xfrm>
            <a:off x="3710940" y="3903345"/>
            <a:ext cx="4984115" cy="1383665"/>
          </a:xfrm>
          <a:prstGeom prst="rect">
            <a:avLst/>
          </a:prstGeom>
        </p:spPr>
      </p:pic>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300"/>
                                        <p:tgtEl>
                                          <p:spTgt spid="13"/>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300"/>
                                        <p:tgtEl>
                                          <p:spTgt spid="14"/>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300"/>
                                        <p:tgtEl>
                                          <p:spTgt spid="2"/>
                                        </p:tgtEl>
                                      </p:cBhvr>
                                    </p:animEffect>
                                  </p:childTnLst>
                                </p:cTn>
                              </p:par>
                            </p:childTnLst>
                          </p:cTn>
                        </p:par>
                      </p:childTnLst>
                    </p:cTn>
                  </p:par>
                  <p:par>
                    <p:cTn id="18" fill="hold" nodeType="clickPar">
                      <p:stCondLst>
                        <p:cond delay="indefinite"/>
                      </p:stCondLst>
                      <p:childTnLst>
                        <p:par>
                          <p:cTn id="19" fill="hold" nodeType="after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3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2" grpId="0"/>
      <p:bldP spid="3" grpId="0"/>
    </p:bldLst>
  </p:timing>
</p:sld>
</file>

<file path=ppt/slides/slide1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en-US" altLang="zh-CN" sz="2400" b="1" kern="0">
                <a:solidFill>
                  <a:srgbClr val="EE3028"/>
                </a:solidFill>
                <a:cs typeface="+mn-ea"/>
                <a:sym typeface="+mn-lt"/>
              </a:rPr>
              <a:t> </a:t>
            </a:r>
            <a:r>
              <a:rPr lang="zh-CN" altLang="en-US" sz="2400" b="1" kern="0">
                <a:solidFill>
                  <a:srgbClr val="EE3028"/>
                </a:solidFill>
                <a:cs typeface="+mn-ea"/>
                <a:sym typeface="+mn-lt"/>
              </a:rPr>
              <a:t>两种电荷</a:t>
            </a:r>
            <a:endParaRPr lang="zh-CN" altLang="en-US" sz="2400" b="1" kern="0">
              <a:solidFill>
                <a:srgbClr val="EE3028"/>
              </a:solidFill>
              <a:cs typeface="+mn-ea"/>
              <a:sym typeface="+mn-lt"/>
            </a:endParaRP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a:solidFill>
                  <a:schemeClr val="bg1"/>
                </a:solidFill>
                <a:sym typeface="+mn-lt"/>
              </a:rPr>
              <a:t>考点</a:t>
            </a:r>
            <a:r>
              <a:rPr lang="en-US" altLang="zh-CN">
                <a:solidFill>
                  <a:schemeClr val="bg1"/>
                </a:solidFill>
                <a:sym typeface="+mn-lt"/>
              </a:rPr>
              <a:t>1</a:t>
            </a:r>
            <a:endParaRPr lang="zh-CN" altLang="en-US">
              <a:solidFill>
                <a:schemeClr val="bg1"/>
              </a:solidFill>
              <a:sym typeface="+mn-lt"/>
            </a:endParaRPr>
          </a:p>
        </p:txBody>
      </p:sp>
      <p:sp>
        <p:nvSpPr>
          <p:cNvPr id="6" name="矩形 5"/>
          <p:cNvSpPr/>
          <p:nvPr/>
        </p:nvSpPr>
        <p:spPr>
          <a:xfrm>
            <a:off x="874395" y="920750"/>
            <a:ext cx="10927080" cy="3046095"/>
          </a:xfrm>
          <a:prstGeom prst="rect">
            <a:avLst/>
          </a:prstGeom>
        </p:spPr>
        <p:txBody>
          <a:bodyPr wrap="square">
            <a:spAutoFit/>
          </a:bodyPr>
          <a:lstStyle/>
          <a:p>
            <a:pPr algn="just">
              <a:lnSpc>
                <a:spcPct val="200000"/>
              </a:lnSpc>
            </a:pPr>
            <a:r>
              <a:rPr lang="zh-CN" altLang="en-US" sz="2400" b="1">
                <a:latin typeface="+mn-ea"/>
              </a:rPr>
              <a:t>4.验电器:</a:t>
            </a:r>
            <a:r>
              <a:rPr lang="zh-CN" altLang="en-US" sz="2400">
                <a:latin typeface="宋体" panose="02010600030101010101" pitchFamily="2" charset="-122"/>
                <a:ea typeface="宋体" panose="02010600030101010101" pitchFamily="2" charset="-122"/>
              </a:rPr>
              <a:t>实验室里常用验电器(如图所示)检验物体是否带电,验电器</a:t>
            </a:r>
            <a:r>
              <a:rPr lang="zh-CN" altLang="en-US" sz="2400" u="sng">
                <a:latin typeface="宋体" panose="02010600030101010101" pitchFamily="2" charset="-122"/>
                <a:ea typeface="宋体" panose="02010600030101010101" pitchFamily="2" charset="-122"/>
                <a:sym typeface="+mn-ea"/>
              </a:rPr>
              <a:t>⑬</a:t>
            </a:r>
            <a:r>
              <a:rPr lang="zh-CN" altLang="en-US" sz="2400" u="sng">
                <a:latin typeface="宋体" panose="02010600030101010101" pitchFamily="2" charset="-122"/>
                <a:ea typeface="宋体" panose="02010600030101010101" pitchFamily="2" charset="-122"/>
              </a:rPr>
              <a:t>　    </a:t>
            </a:r>
            <a:r>
              <a:rPr lang="zh-CN" altLang="en-US" sz="2400">
                <a:latin typeface="宋体" panose="02010600030101010101" pitchFamily="2" charset="-122"/>
                <a:ea typeface="宋体" panose="02010600030101010101" pitchFamily="2" charset="-122"/>
              </a:rPr>
              <a:t>(选填“能”或“不能”)显示带电体带了多少电荷,</a:t>
            </a:r>
            <a:r>
              <a:rPr lang="zh-CN" altLang="en-US" sz="2400" u="sng">
                <a:latin typeface="宋体" panose="02010600030101010101" pitchFamily="2" charset="-122"/>
                <a:ea typeface="宋体" panose="02010600030101010101" pitchFamily="2" charset="-122"/>
                <a:sym typeface="+mn-ea"/>
              </a:rPr>
              <a:t>⑭</a:t>
            </a:r>
            <a:r>
              <a:rPr lang="zh-CN" altLang="en-US" sz="2400" u="sng">
                <a:latin typeface="宋体" panose="02010600030101010101" pitchFamily="2" charset="-122"/>
                <a:ea typeface="宋体" panose="02010600030101010101" pitchFamily="2" charset="-122"/>
              </a:rPr>
              <a:t>　　  </a:t>
            </a:r>
            <a:r>
              <a:rPr lang="zh-CN" altLang="en-US" sz="2400">
                <a:latin typeface="宋体" panose="02010600030101010101" pitchFamily="2" charset="-122"/>
                <a:ea typeface="宋体" panose="02010600030101010101" pitchFamily="2" charset="-122"/>
              </a:rPr>
              <a:t>(选填“能”或“不能”)直接检验带电体带了哪种电荷. </a:t>
            </a:r>
            <a:endParaRPr lang="zh-CN" altLang="en-US" sz="2400" u="sng">
              <a:latin typeface="宋体" panose="02010600030101010101" pitchFamily="2" charset="-122"/>
              <a:ea typeface="宋体" panose="02010600030101010101" pitchFamily="2" charset="-122"/>
            </a:endParaRPr>
          </a:p>
          <a:p>
            <a:pPr algn="just">
              <a:lnSpc>
                <a:spcPct val="200000"/>
              </a:lnSpc>
            </a:pPr>
            <a:r>
              <a:rPr lang="zh-CN" altLang="en-US" sz="2400">
                <a:latin typeface="宋体" panose="02010600030101010101" pitchFamily="2" charset="-122"/>
                <a:ea typeface="宋体" panose="02010600030101010101" pitchFamily="2" charset="-122"/>
              </a:rPr>
              <a:t>原理:</a:t>
            </a:r>
            <a:r>
              <a:rPr lang="zh-CN" altLang="en-US" sz="2400" u="sng">
                <a:latin typeface="宋体" panose="02010600030101010101" pitchFamily="2" charset="-122"/>
                <a:ea typeface="宋体" panose="02010600030101010101" pitchFamily="2" charset="-122"/>
                <a:sym typeface="+mn-ea"/>
              </a:rPr>
              <a:t>⑮</a:t>
            </a:r>
            <a:r>
              <a:rPr lang="zh-CN" altLang="en-US" sz="2400" u="sng">
                <a:latin typeface="宋体" panose="02010600030101010101" pitchFamily="2" charset="-122"/>
                <a:ea typeface="宋体" panose="02010600030101010101" pitchFamily="2" charset="-122"/>
              </a:rPr>
              <a:t>　　　　　　　　　　</a:t>
            </a:r>
            <a:r>
              <a:rPr lang="zh-CN" altLang="en-US" sz="2400">
                <a:latin typeface="宋体" panose="02010600030101010101" pitchFamily="2" charset="-122"/>
                <a:ea typeface="宋体" panose="02010600030101010101" pitchFamily="2" charset="-122"/>
              </a:rPr>
              <a:t>. </a:t>
            </a:r>
            <a:endParaRPr lang="zh-CN" altLang="en-US" sz="2400">
              <a:latin typeface="宋体" panose="02010600030101010101" pitchFamily="2" charset="-122"/>
              <a:ea typeface="宋体" panose="02010600030101010101" pitchFamily="2" charset="-122"/>
            </a:endParaRPr>
          </a:p>
        </p:txBody>
      </p:sp>
      <p:sp>
        <p:nvSpPr>
          <p:cNvPr id="13" name="矩形 12"/>
          <p:cNvSpPr/>
          <p:nvPr/>
        </p:nvSpPr>
        <p:spPr>
          <a:xfrm>
            <a:off x="10337165" y="1193800"/>
            <a:ext cx="967740" cy="460375"/>
          </a:xfrm>
          <a:prstGeom prst="rect">
            <a:avLst/>
          </a:prstGeom>
        </p:spPr>
        <p:txBody>
          <a:bodyPr wrap="square">
            <a:spAutoFit/>
          </a:bodyPr>
          <a:lstStyle/>
          <a:p>
            <a:pPr algn="l"/>
            <a:r>
              <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rPr>
              <a:t>不能</a:t>
            </a:r>
            <a:endPar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endParaRPr>
          </a:p>
        </p:txBody>
      </p:sp>
      <p:sp>
        <p:nvSpPr>
          <p:cNvPr id="14" name="矩形 13"/>
          <p:cNvSpPr/>
          <p:nvPr/>
        </p:nvSpPr>
        <p:spPr>
          <a:xfrm>
            <a:off x="8012430" y="1925320"/>
            <a:ext cx="967740" cy="460375"/>
          </a:xfrm>
          <a:prstGeom prst="rect">
            <a:avLst/>
          </a:prstGeom>
        </p:spPr>
        <p:txBody>
          <a:bodyPr wrap="square">
            <a:spAutoFit/>
          </a:bodyPr>
          <a:lstStyle/>
          <a:p>
            <a:pPr algn="l"/>
            <a:r>
              <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rPr>
              <a:t>不能</a:t>
            </a:r>
            <a:endPar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endParaRPr>
          </a:p>
        </p:txBody>
      </p:sp>
      <p:sp>
        <p:nvSpPr>
          <p:cNvPr id="2" name="矩形 1"/>
          <p:cNvSpPr/>
          <p:nvPr/>
        </p:nvSpPr>
        <p:spPr>
          <a:xfrm>
            <a:off x="2172970" y="3315335"/>
            <a:ext cx="3049270" cy="460375"/>
          </a:xfrm>
          <a:prstGeom prst="rect">
            <a:avLst/>
          </a:prstGeom>
        </p:spPr>
        <p:txBody>
          <a:bodyPr wrap="square">
            <a:spAutoFit/>
          </a:bodyPr>
          <a:lstStyle/>
          <a:p>
            <a:pPr algn="l"/>
            <a:r>
              <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rPr>
              <a:t>同种电荷相互排斥</a:t>
            </a:r>
            <a:endPar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endParaRPr>
          </a:p>
        </p:txBody>
      </p:sp>
      <p:pic>
        <p:nvPicPr>
          <p:cNvPr id="84" name="18WHLWJJZKBWL80.jpg" descr="id:2147491514;FounderCES"/>
          <p:cNvPicPr>
            <a:picLocks noChangeAspect="1"/>
          </p:cNvPicPr>
          <p:nvPr/>
        </p:nvPicPr>
        <p:blipFill>
          <a:blip r:embed="rId2"/>
          <a:stretch>
            <a:fillRect/>
          </a:stretch>
        </p:blipFill>
        <p:spPr>
          <a:xfrm>
            <a:off x="6565900" y="2831465"/>
            <a:ext cx="2646680" cy="2291715"/>
          </a:xfrm>
          <a:prstGeom prst="rect">
            <a:avLst/>
          </a:prstGeom>
        </p:spPr>
      </p:pic>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300"/>
                                        <p:tgtEl>
                                          <p:spTgt spid="13"/>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300"/>
                                        <p:tgtEl>
                                          <p:spTgt spid="14"/>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3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2" grpId="0"/>
    </p:bldLst>
  </p:timing>
</p:sld>
</file>

<file path=ppt/slides/slide1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en-US" altLang="zh-CN" sz="2400" b="1" kern="0">
                <a:solidFill>
                  <a:srgbClr val="EE3028"/>
                </a:solidFill>
                <a:cs typeface="+mn-ea"/>
                <a:sym typeface="+mn-lt"/>
              </a:rPr>
              <a:t> </a:t>
            </a:r>
            <a:r>
              <a:rPr lang="zh-CN" altLang="en-US" sz="2400" b="1" kern="0">
                <a:solidFill>
                  <a:srgbClr val="EE3028"/>
                </a:solidFill>
                <a:cs typeface="+mn-ea"/>
                <a:sym typeface="+mn-lt"/>
              </a:rPr>
              <a:t>两种电荷</a:t>
            </a:r>
            <a:endParaRPr lang="zh-CN" altLang="en-US" sz="2400" b="1" kern="0">
              <a:solidFill>
                <a:srgbClr val="EE3028"/>
              </a:solidFill>
              <a:cs typeface="+mn-ea"/>
              <a:sym typeface="+mn-lt"/>
            </a:endParaRP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a:solidFill>
                  <a:schemeClr val="bg1"/>
                </a:solidFill>
                <a:sym typeface="+mn-lt"/>
              </a:rPr>
              <a:t>考点</a:t>
            </a:r>
            <a:r>
              <a:rPr lang="en-US" altLang="zh-CN">
                <a:solidFill>
                  <a:schemeClr val="bg1"/>
                </a:solidFill>
                <a:sym typeface="+mn-lt"/>
              </a:rPr>
              <a:t>1</a:t>
            </a:r>
            <a:endParaRPr lang="zh-CN" altLang="en-US">
              <a:solidFill>
                <a:schemeClr val="bg1"/>
              </a:solidFill>
              <a:sym typeface="+mn-lt"/>
            </a:endParaRPr>
          </a:p>
        </p:txBody>
      </p:sp>
      <p:sp>
        <p:nvSpPr>
          <p:cNvPr id="5" name="圆角矩形 36"/>
          <p:cNvSpPr/>
          <p:nvPr/>
        </p:nvSpPr>
        <p:spPr>
          <a:xfrm>
            <a:off x="516890" y="1504950"/>
            <a:ext cx="11158855" cy="3477895"/>
          </a:xfrm>
          <a:prstGeom prst="roundRect">
            <a:avLst>
              <a:gd name="adj" fmla="val 5492"/>
            </a:avLst>
          </a:prstGeom>
          <a:noFill/>
          <a:ln w="571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814070" y="1964690"/>
            <a:ext cx="10563225" cy="645160"/>
          </a:xfrm>
          <a:prstGeom prst="rect">
            <a:avLst/>
          </a:prstGeom>
        </p:spPr>
        <p:txBody>
          <a:bodyPr wrap="square">
            <a:spAutoFit/>
          </a:bodyPr>
          <a:lstStyle/>
          <a:p>
            <a:pPr algn="l">
              <a:lnSpc>
                <a:spcPct val="150000"/>
              </a:lnSpc>
            </a:pPr>
            <a:r>
              <a:rPr lang="zh-CN" altLang="en-US" sz="240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判断物体带电情况的方法:</a:t>
            </a:r>
            <a:endParaRPr lang="zh-CN" altLang="en-US" sz="240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endParaRPr>
          </a:p>
        </p:txBody>
      </p:sp>
      <p:sp>
        <p:nvSpPr>
          <p:cNvPr id="12" name="文本框 11"/>
          <p:cNvSpPr txBox="1"/>
          <p:nvPr/>
        </p:nvSpPr>
        <p:spPr>
          <a:xfrm>
            <a:off x="814070" y="1097915"/>
            <a:ext cx="2037080" cy="737235"/>
          </a:xfrm>
          <a:prstGeom prst="rect">
            <a:avLst/>
          </a:prstGeom>
          <a:solidFill>
            <a:schemeClr val="bg1"/>
          </a:solidFill>
        </p:spPr>
        <p:txBody>
          <a:bodyPr wrap="square">
            <a:spAutoFit/>
          </a:bodyPr>
          <a:lstStyle/>
          <a:p>
            <a:pPr algn="l">
              <a:lnSpc>
                <a:spcPct val="150000"/>
              </a:lnSpc>
            </a:pPr>
            <a:r>
              <a:rPr lang="en-US" altLang="zh-CN" sz="2800" b="1">
                <a:solidFill>
                  <a:srgbClr val="EE3028"/>
                </a:solidFill>
                <a:latin typeface="黑体" panose="02010609060101010101" pitchFamily="49" charset="-122"/>
                <a:ea typeface="黑体" panose="02010609060101010101" pitchFamily="49" charset="-122"/>
              </a:rPr>
              <a:t> </a:t>
            </a:r>
            <a:r>
              <a:rPr lang="zh-CN" altLang="en-US" sz="2800" b="1">
                <a:solidFill>
                  <a:srgbClr val="EE3028"/>
                </a:solidFill>
                <a:latin typeface="黑体" panose="02010609060101010101" pitchFamily="49" charset="-122"/>
                <a:ea typeface="黑体" panose="02010609060101010101" pitchFamily="49" charset="-122"/>
              </a:rPr>
              <a:t>得分指南</a:t>
            </a:r>
            <a:endParaRPr lang="zh-CN" altLang="en-US" sz="2800" b="1">
              <a:solidFill>
                <a:srgbClr val="EE3028"/>
              </a:solidFill>
              <a:latin typeface="黑体" panose="02010609060101010101" pitchFamily="49" charset="-122"/>
              <a:ea typeface="黑体" panose="02010609060101010101" pitchFamily="49" charset="-122"/>
            </a:endParaRPr>
          </a:p>
        </p:txBody>
      </p:sp>
      <p:pic>
        <p:nvPicPr>
          <p:cNvPr id="85" name="18WHLWJJZKBWL81.jpg" descr="id:2147491012;FounderCES"/>
          <p:cNvPicPr>
            <a:picLocks noChangeAspect="1"/>
          </p:cNvPicPr>
          <p:nvPr/>
        </p:nvPicPr>
        <p:blipFill>
          <a:blip r:embed="rId2"/>
          <a:stretch>
            <a:fillRect/>
          </a:stretch>
        </p:blipFill>
        <p:spPr>
          <a:xfrm>
            <a:off x="1219200" y="2823210"/>
            <a:ext cx="9754235" cy="1724660"/>
          </a:xfrm>
          <a:prstGeom prst="rect">
            <a:avLst/>
          </a:prstGeom>
        </p:spPr>
      </p:pic>
    </p:spTree>
  </p:cSld>
  <p:clrMapOvr>
    <a:masterClrMapping/>
  </p:clrMapOvr>
  <p:transition spd="med">
    <p:wipe dir="d"/>
  </p:transition>
  <p:timing/>
</p:sld>
</file>

<file path=ppt/slides/slide1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en-US" altLang="zh-CN" sz="2400" b="1" kern="0">
                <a:solidFill>
                  <a:srgbClr val="EE3028"/>
                </a:solidFill>
                <a:cs typeface="+mn-ea"/>
                <a:sym typeface="+mn-lt"/>
              </a:rPr>
              <a:t> </a:t>
            </a:r>
            <a:r>
              <a:rPr lang="zh-CN" altLang="en-US" sz="2400" b="1" kern="0">
                <a:solidFill>
                  <a:srgbClr val="EE3028"/>
                </a:solidFill>
                <a:cs typeface="+mn-ea"/>
                <a:sym typeface="+mn-lt"/>
              </a:rPr>
              <a:t>两种电荷</a:t>
            </a:r>
            <a:endParaRPr lang="zh-CN" altLang="en-US" sz="2400" b="1" kern="0">
              <a:solidFill>
                <a:srgbClr val="EE3028"/>
              </a:solidFill>
              <a:cs typeface="+mn-ea"/>
              <a:sym typeface="+mn-lt"/>
            </a:endParaRP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a:solidFill>
                  <a:schemeClr val="bg1"/>
                </a:solidFill>
                <a:sym typeface="+mn-lt"/>
              </a:rPr>
              <a:t>考点</a:t>
            </a:r>
            <a:r>
              <a:rPr lang="en-US" altLang="zh-CN">
                <a:solidFill>
                  <a:schemeClr val="bg1"/>
                </a:solidFill>
                <a:sym typeface="+mn-lt"/>
              </a:rPr>
              <a:t>1</a:t>
            </a:r>
            <a:endParaRPr lang="zh-CN" altLang="en-US">
              <a:solidFill>
                <a:schemeClr val="bg1"/>
              </a:solidFill>
              <a:sym typeface="+mn-lt"/>
            </a:endParaRPr>
          </a:p>
        </p:txBody>
      </p:sp>
      <p:sp>
        <p:nvSpPr>
          <p:cNvPr id="6" name="矩形 5"/>
          <p:cNvSpPr/>
          <p:nvPr/>
        </p:nvSpPr>
        <p:spPr>
          <a:xfrm>
            <a:off x="831850" y="802640"/>
            <a:ext cx="10528300" cy="645160"/>
          </a:xfrm>
          <a:prstGeom prst="rect">
            <a:avLst/>
          </a:prstGeom>
        </p:spPr>
        <p:txBody>
          <a:bodyPr wrap="square">
            <a:spAutoFit/>
          </a:bodyPr>
          <a:lstStyle/>
          <a:p>
            <a:pPr algn="l">
              <a:lnSpc>
                <a:spcPct val="150000"/>
              </a:lnSpc>
              <a:buClrTx/>
              <a:buSzTx/>
              <a:buFontTx/>
            </a:pPr>
            <a:r>
              <a:rPr lang="zh-CN" altLang="en-US" sz="2400" b="1">
                <a:latin typeface="+mn-ea"/>
              </a:rPr>
              <a:t>5.导体、绝缘体、半导体和超导体</a:t>
            </a:r>
            <a:endParaRPr lang="zh-CN" altLang="en-US" sz="2400">
              <a:latin typeface="宋体" panose="02010600030101010101" pitchFamily="2" charset="-122"/>
              <a:ea typeface="宋体" panose="02010600030101010101" pitchFamily="2" charset="-122"/>
            </a:endParaRPr>
          </a:p>
        </p:txBody>
      </p:sp>
      <p:graphicFrame>
        <p:nvGraphicFramePr>
          <p:cNvPr id="8" name="表格 7"/>
          <p:cNvGraphicFramePr>
            <a:graphicFrameLocks noGrp="1"/>
          </p:cNvGraphicFramePr>
          <p:nvPr>
            <p:custDataLst>
              <p:tags r:id="rId2"/>
            </p:custDataLst>
          </p:nvPr>
        </p:nvGraphicFramePr>
        <p:xfrm>
          <a:off x="790575" y="1631950"/>
          <a:ext cx="10772775" cy="4206240"/>
        </p:xfrm>
        <a:graphic>
          <a:graphicData uri="http://schemas.openxmlformats.org/drawingml/2006/table">
            <a:tbl>
              <a:tblPr firstRow="1" bandRow="1">
                <a:tableStyleId>{5940675A-B579-460E-94D1-54222C63F5DA}</a:tableStyleId>
              </a:tblPr>
              <a:tblGrid>
                <a:gridCol w="1084580"/>
                <a:gridCol w="4584065"/>
                <a:gridCol w="5104130"/>
              </a:tblGrid>
              <a:tr h="365760">
                <a:tc>
                  <a:txBody>
                    <a:bodyPr vert="horz" wrap="square"/>
                    <a:lstStyle/>
                    <a:p>
                      <a:pPr indent="0" algn="ctr">
                        <a:buNone/>
                      </a:pPr>
                      <a:r>
                        <a:rPr lang="en-US" sz="2400" b="1">
                          <a:solidFill>
                            <a:srgbClr val="000000"/>
                          </a:solidFill>
                          <a:latin typeface="宋体" panose="02010600030101010101" pitchFamily="2" charset="-122"/>
                          <a:ea typeface="宋体" panose="02010600030101010101" pitchFamily="2" charset="-122"/>
                          <a:cs typeface="NEU-BZ-S92" charset="0"/>
                        </a:rPr>
                        <a:t>名称</a:t>
                      </a:r>
                      <a:endParaRPr lang="en-US" altLang="en-US" sz="2400" b="1">
                        <a:solidFill>
                          <a:srgbClr val="00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vert="horz" wrap="square"/>
                    <a:lstStyle/>
                    <a:p>
                      <a:pPr indent="0" algn="ctr">
                        <a:buNone/>
                      </a:pPr>
                      <a:r>
                        <a:rPr lang="en-US" sz="2400" b="1">
                          <a:solidFill>
                            <a:srgbClr val="000000"/>
                          </a:solidFill>
                          <a:latin typeface="宋体" panose="02010600030101010101" pitchFamily="2" charset="-122"/>
                          <a:ea typeface="宋体" panose="02010600030101010101" pitchFamily="2" charset="-122"/>
                          <a:cs typeface="NEU-BZ-S92" charset="0"/>
                        </a:rPr>
                        <a:t>定义</a:t>
                      </a:r>
                      <a:endParaRPr lang="en-US" altLang="en-US" sz="2400" b="1">
                        <a:solidFill>
                          <a:srgbClr val="000000"/>
                        </a:solidFill>
                        <a:latin typeface="宋体" panose="02010600030101010101" pitchFamily="2" charset="-122"/>
                        <a:ea typeface="宋体" panose="02010600030101010101" pitchFamily="2" charset="-122"/>
                        <a:cs typeface="NEU-BZ-S92" charset="0"/>
                      </a:endParaRPr>
                    </a:p>
                  </a:txBody>
                  <a:tcPr marL="66675" marR="6667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vert="horz" wrap="square"/>
                    <a:lstStyle/>
                    <a:p>
                      <a:pPr indent="0" algn="ctr">
                        <a:buNone/>
                      </a:pPr>
                      <a:r>
                        <a:rPr lang="en-US" sz="2400" b="1">
                          <a:solidFill>
                            <a:srgbClr val="000000"/>
                          </a:solidFill>
                          <a:latin typeface="宋体" panose="02010600030101010101" pitchFamily="2" charset="-122"/>
                          <a:ea typeface="宋体" panose="02010600030101010101" pitchFamily="2" charset="-122"/>
                          <a:cs typeface="NEU-BZ-S92" charset="0"/>
                        </a:rPr>
                        <a:t>举例</a:t>
                      </a:r>
                      <a:endParaRPr lang="en-US" altLang="en-US" sz="2400" b="1">
                        <a:solidFill>
                          <a:srgbClr val="000000"/>
                        </a:solidFill>
                        <a:latin typeface="宋体" panose="02010600030101010101" pitchFamily="2" charset="-122"/>
                        <a:ea typeface="宋体" panose="02010600030101010101" pitchFamily="2" charset="-122"/>
                        <a:cs typeface="NEU-BZ-S92" charset="0"/>
                      </a:endParaRPr>
                    </a:p>
                  </a:txBody>
                  <a:tcPr marL="66675" marR="6667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1097280">
                <a:tc>
                  <a:txBody>
                    <a:bodyPr vert="horz" wrap="square"/>
                    <a:lstStyle/>
                    <a:p>
                      <a:pPr indent="0" algn="ctr">
                        <a:lnSpc>
                          <a:spcPct val="150000"/>
                        </a:lnSpc>
                        <a:buNone/>
                      </a:pPr>
                      <a:r>
                        <a:rPr lang="en-US" sz="2400" b="0">
                          <a:solidFill>
                            <a:srgbClr val="000000"/>
                          </a:solidFill>
                          <a:latin typeface="宋体" panose="02010600030101010101" pitchFamily="2" charset="-122"/>
                          <a:ea typeface="宋体" panose="02010600030101010101" pitchFamily="2" charset="-122"/>
                          <a:cs typeface="NEU-BZ-S92" charset="0"/>
                        </a:rPr>
                        <a:t>导体</a:t>
                      </a:r>
                      <a:endParaRPr lang="en-US" altLang="en-US" sz="2400" b="0">
                        <a:solidFill>
                          <a:srgbClr val="00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vert="horz" wrap="square"/>
                    <a:lstStyle/>
                    <a:p>
                      <a:pPr indent="0">
                        <a:lnSpc>
                          <a:spcPct val="150000"/>
                        </a:lnSpc>
                        <a:buNone/>
                      </a:pPr>
                      <a:r>
                        <a:rPr lang="en-US" sz="2400" b="0" u="sng">
                          <a:solidFill>
                            <a:srgbClr val="000000"/>
                          </a:solidFill>
                          <a:uFill>
                            <a:solidFill>
                              <a:srgbClr val="000000"/>
                            </a:solidFill>
                          </a:uFill>
                          <a:latin typeface="宋体" panose="02010600030101010101" pitchFamily="2" charset="-122"/>
                          <a:ea typeface="宋体" panose="02010600030101010101" pitchFamily="2" charset="-122"/>
                          <a:cs typeface="宋体" panose="02010600030101010101" pitchFamily="2" charset="-122"/>
                        </a:rPr>
                        <a:t>⑯　　　　</a:t>
                      </a:r>
                      <a:r>
                        <a:rPr lang="en-US" sz="2400" b="0">
                          <a:solidFill>
                            <a:srgbClr val="000000"/>
                          </a:solidFill>
                          <a:latin typeface="宋体" panose="02010600030101010101" pitchFamily="2" charset="-122"/>
                          <a:ea typeface="宋体" panose="02010600030101010101" pitchFamily="2" charset="-122"/>
                          <a:cs typeface="宋体" panose="02010600030101010101" pitchFamily="2" charset="-122"/>
                        </a:rPr>
                        <a:t>导电的物体 </a:t>
                      </a:r>
                      <a:endParaRPr lang="en-US" altLang="en-US" sz="2400" b="0" u="sng">
                        <a:solidFill>
                          <a:srgbClr val="000000"/>
                        </a:solidFill>
                        <a:uFill>
                          <a:solidFill>
                            <a:srgbClr val="000000"/>
                          </a:solidFill>
                        </a:uFill>
                        <a:latin typeface="宋体" panose="02010600030101010101" pitchFamily="2" charset="-122"/>
                        <a:ea typeface="宋体" panose="02010600030101010101" pitchFamily="2" charset="-122"/>
                        <a:cs typeface="宋体" panose="02010600030101010101" pitchFamily="2" charset="-122"/>
                      </a:endParaRPr>
                    </a:p>
                  </a:txBody>
                  <a:tcPr marL="66675" marR="6667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vert="horz" wrap="square"/>
                    <a:lstStyle/>
                    <a:p>
                      <a:pPr indent="0">
                        <a:lnSpc>
                          <a:spcPct val="150000"/>
                        </a:lnSpc>
                        <a:buNone/>
                      </a:pPr>
                      <a:r>
                        <a:rPr lang="en-US" sz="2400" b="0">
                          <a:solidFill>
                            <a:srgbClr val="000000"/>
                          </a:solidFill>
                          <a:latin typeface="宋体" panose="02010600030101010101" pitchFamily="2" charset="-122"/>
                          <a:ea typeface="宋体" panose="02010600030101010101" pitchFamily="2" charset="-122"/>
                          <a:cs typeface="NEU-BZ-S92" charset="0"/>
                        </a:rPr>
                        <a:t>金属、人体、大地、石墨、盐的水溶液等</a:t>
                      </a:r>
                      <a:endParaRPr lang="en-US" altLang="en-US" sz="2400" b="0">
                        <a:solidFill>
                          <a:srgbClr val="000000"/>
                        </a:solidFill>
                        <a:latin typeface="宋体" panose="02010600030101010101" pitchFamily="2" charset="-122"/>
                        <a:ea typeface="宋体" panose="02010600030101010101" pitchFamily="2" charset="-122"/>
                        <a:cs typeface="NEU-BZ-S92" charset="0"/>
                      </a:endParaRPr>
                    </a:p>
                  </a:txBody>
                  <a:tcPr marL="66675" marR="6667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548640">
                <a:tc>
                  <a:txBody>
                    <a:bodyPr vert="horz" wrap="square"/>
                    <a:lstStyle/>
                    <a:p>
                      <a:pPr indent="0" algn="ctr">
                        <a:lnSpc>
                          <a:spcPct val="150000"/>
                        </a:lnSpc>
                        <a:buNone/>
                      </a:pPr>
                      <a:r>
                        <a:rPr lang="en-US" sz="2400" b="0">
                          <a:solidFill>
                            <a:srgbClr val="000000"/>
                          </a:solidFill>
                          <a:latin typeface="宋体" panose="02010600030101010101" pitchFamily="2" charset="-122"/>
                          <a:ea typeface="宋体" panose="02010600030101010101" pitchFamily="2" charset="-122"/>
                          <a:cs typeface="NEU-BZ-S92" charset="0"/>
                        </a:rPr>
                        <a:t>绝缘体</a:t>
                      </a:r>
                      <a:endParaRPr lang="en-US" altLang="en-US" sz="2400" b="0">
                        <a:solidFill>
                          <a:srgbClr val="00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vert="horz" wrap="square"/>
                    <a:lstStyle/>
                    <a:p>
                      <a:pPr indent="0">
                        <a:lnSpc>
                          <a:spcPct val="150000"/>
                        </a:lnSpc>
                        <a:buNone/>
                      </a:pPr>
                      <a:r>
                        <a:rPr lang="en-US" sz="2400" u="sng">
                          <a:solidFill>
                            <a:srgbClr val="000000"/>
                          </a:solidFill>
                          <a:uFill>
                            <a:solidFill>
                              <a:srgbClr val="000000"/>
                            </a:solidFill>
                          </a:uFill>
                          <a:latin typeface="宋体" panose="02010600030101010101" pitchFamily="2" charset="-122"/>
                          <a:ea typeface="宋体" panose="02010600030101010101" pitchFamily="2" charset="-122"/>
                          <a:cs typeface="宋体" panose="02010600030101010101" pitchFamily="2" charset="-122"/>
                          <a:sym typeface="+mn-ea"/>
                        </a:rPr>
                        <a:t>⑰</a:t>
                      </a:r>
                      <a:r>
                        <a:rPr lang="en-US" sz="2400" b="0" u="sng">
                          <a:solidFill>
                            <a:srgbClr val="000000"/>
                          </a:solidFill>
                          <a:uFill>
                            <a:solidFill>
                              <a:srgbClr val="000000"/>
                            </a:solidFill>
                          </a:uFill>
                          <a:latin typeface="宋体" panose="02010600030101010101" pitchFamily="2" charset="-122"/>
                          <a:ea typeface="宋体" panose="02010600030101010101" pitchFamily="2" charset="-122"/>
                          <a:cs typeface="宋体" panose="02010600030101010101" pitchFamily="2" charset="-122"/>
                        </a:rPr>
                        <a:t>　　　　　</a:t>
                      </a:r>
                      <a:r>
                        <a:rPr lang="en-US" sz="2400" b="0">
                          <a:solidFill>
                            <a:srgbClr val="000000"/>
                          </a:solidFill>
                          <a:latin typeface="宋体" panose="02010600030101010101" pitchFamily="2" charset="-122"/>
                          <a:ea typeface="宋体" panose="02010600030101010101" pitchFamily="2" charset="-122"/>
                          <a:cs typeface="宋体" panose="02010600030101010101" pitchFamily="2" charset="-122"/>
                        </a:rPr>
                        <a:t>导电的物体 </a:t>
                      </a:r>
                      <a:endParaRPr lang="en-US" altLang="en-US" sz="2400" b="0" u="sng">
                        <a:solidFill>
                          <a:srgbClr val="000000"/>
                        </a:solidFill>
                        <a:uFill>
                          <a:solidFill>
                            <a:srgbClr val="000000"/>
                          </a:solidFill>
                        </a:uFill>
                        <a:latin typeface="宋体" panose="02010600030101010101" pitchFamily="2" charset="-122"/>
                        <a:ea typeface="宋体" panose="02010600030101010101" pitchFamily="2" charset="-122"/>
                        <a:cs typeface="宋体" panose="02010600030101010101" pitchFamily="2" charset="-122"/>
                      </a:endParaRPr>
                    </a:p>
                  </a:txBody>
                  <a:tcPr marL="66675" marR="6667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vert="horz" wrap="square"/>
                    <a:lstStyle/>
                    <a:p>
                      <a:pPr indent="0">
                        <a:lnSpc>
                          <a:spcPct val="150000"/>
                        </a:lnSpc>
                        <a:buNone/>
                      </a:pPr>
                      <a:r>
                        <a:rPr lang="en-US" sz="2400" b="0">
                          <a:solidFill>
                            <a:srgbClr val="000000"/>
                          </a:solidFill>
                          <a:latin typeface="宋体" panose="02010600030101010101" pitchFamily="2" charset="-122"/>
                          <a:ea typeface="宋体" panose="02010600030101010101" pitchFamily="2" charset="-122"/>
                          <a:cs typeface="NEU-BZ-S92" charset="0"/>
                        </a:rPr>
                        <a:t>橡胶、玻璃、塑料等</a:t>
                      </a:r>
                      <a:endParaRPr lang="en-US" altLang="en-US" sz="2400" b="0">
                        <a:solidFill>
                          <a:srgbClr val="000000"/>
                        </a:solidFill>
                        <a:latin typeface="宋体" panose="02010600030101010101" pitchFamily="2" charset="-122"/>
                        <a:ea typeface="宋体" panose="02010600030101010101" pitchFamily="2" charset="-122"/>
                        <a:cs typeface="NEU-BZ-S92" charset="0"/>
                      </a:endParaRPr>
                    </a:p>
                  </a:txBody>
                  <a:tcPr marL="66675" marR="6667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1097280">
                <a:tc>
                  <a:txBody>
                    <a:bodyPr vert="horz" wrap="square"/>
                    <a:lstStyle/>
                    <a:p>
                      <a:pPr indent="0" algn="ctr">
                        <a:lnSpc>
                          <a:spcPct val="150000"/>
                        </a:lnSpc>
                        <a:buNone/>
                      </a:pPr>
                      <a:r>
                        <a:rPr lang="en-US" sz="2400" b="0">
                          <a:solidFill>
                            <a:srgbClr val="000000"/>
                          </a:solidFill>
                          <a:latin typeface="宋体" panose="02010600030101010101" pitchFamily="2" charset="-122"/>
                          <a:ea typeface="宋体" panose="02010600030101010101" pitchFamily="2" charset="-122"/>
                          <a:cs typeface="NEU-BZ-S92" charset="0"/>
                        </a:rPr>
                        <a:t>半导体</a:t>
                      </a:r>
                      <a:endParaRPr lang="en-US" altLang="en-US" sz="2400" b="0">
                        <a:solidFill>
                          <a:srgbClr val="00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vert="horz" wrap="square"/>
                    <a:lstStyle/>
                    <a:p>
                      <a:pPr indent="0">
                        <a:lnSpc>
                          <a:spcPct val="150000"/>
                        </a:lnSpc>
                        <a:buNone/>
                      </a:pPr>
                      <a:r>
                        <a:rPr lang="en-US" sz="2400" b="0">
                          <a:solidFill>
                            <a:srgbClr val="000000"/>
                          </a:solidFill>
                          <a:latin typeface="宋体" panose="02010600030101010101" pitchFamily="2" charset="-122"/>
                          <a:ea typeface="宋体" panose="02010600030101010101" pitchFamily="2" charset="-122"/>
                          <a:cs typeface="NEU-BZ-S92" charset="0"/>
                        </a:rPr>
                        <a:t>导电性能介于导体和绝缘体之间的物体</a:t>
                      </a:r>
                      <a:endParaRPr lang="en-US" altLang="en-US" sz="2400" b="0">
                        <a:solidFill>
                          <a:srgbClr val="000000"/>
                        </a:solidFill>
                        <a:latin typeface="宋体" panose="02010600030101010101" pitchFamily="2" charset="-122"/>
                        <a:ea typeface="宋体" panose="02010600030101010101" pitchFamily="2" charset="-122"/>
                        <a:cs typeface="NEU-BZ-S92" charset="0"/>
                      </a:endParaRPr>
                    </a:p>
                  </a:txBody>
                  <a:tcPr marL="66675" marR="6667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vert="horz" wrap="square"/>
                    <a:lstStyle/>
                    <a:p>
                      <a:pPr indent="0">
                        <a:lnSpc>
                          <a:spcPct val="150000"/>
                        </a:lnSpc>
                        <a:buNone/>
                      </a:pPr>
                      <a:r>
                        <a:rPr lang="en-US" sz="2400" b="0">
                          <a:solidFill>
                            <a:srgbClr val="000000"/>
                          </a:solidFill>
                          <a:latin typeface="宋体" panose="02010600030101010101" pitchFamily="2" charset="-122"/>
                          <a:ea typeface="宋体" panose="02010600030101010101" pitchFamily="2" charset="-122"/>
                          <a:cs typeface="NEU-BZ-S92" charset="0"/>
                        </a:rPr>
                        <a:t>生活中的二极管、三极管等</a:t>
                      </a:r>
                      <a:endParaRPr lang="en-US" altLang="en-US" sz="2400" b="0">
                        <a:solidFill>
                          <a:srgbClr val="000000"/>
                        </a:solidFill>
                        <a:latin typeface="宋体" panose="02010600030101010101" pitchFamily="2" charset="-122"/>
                        <a:ea typeface="宋体" panose="02010600030101010101" pitchFamily="2" charset="-122"/>
                        <a:cs typeface="NEU-BZ-S92" charset="0"/>
                      </a:endParaRPr>
                    </a:p>
                  </a:txBody>
                  <a:tcPr marL="66675" marR="6667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1097280">
                <a:tc>
                  <a:txBody>
                    <a:bodyPr vert="horz" wrap="square"/>
                    <a:lstStyle/>
                    <a:p>
                      <a:pPr indent="0" algn="ctr">
                        <a:lnSpc>
                          <a:spcPct val="150000"/>
                        </a:lnSpc>
                        <a:buNone/>
                      </a:pPr>
                      <a:r>
                        <a:rPr lang="en-US" sz="2400" b="0">
                          <a:solidFill>
                            <a:srgbClr val="000000"/>
                          </a:solidFill>
                          <a:latin typeface="宋体" panose="02010600030101010101" pitchFamily="2" charset="-122"/>
                          <a:ea typeface="宋体" panose="02010600030101010101" pitchFamily="2" charset="-122"/>
                          <a:cs typeface="NEU-BZ-S92" charset="0"/>
                        </a:rPr>
                        <a:t>超导体</a:t>
                      </a:r>
                      <a:endParaRPr lang="en-US" altLang="en-US" sz="2400" b="0">
                        <a:solidFill>
                          <a:srgbClr val="00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vert="horz" wrap="square"/>
                    <a:lstStyle/>
                    <a:p>
                      <a:pPr indent="0">
                        <a:lnSpc>
                          <a:spcPct val="150000"/>
                        </a:lnSpc>
                        <a:buNone/>
                      </a:pPr>
                      <a:r>
                        <a:rPr lang="en-US" sz="2400" b="0">
                          <a:solidFill>
                            <a:srgbClr val="000000"/>
                          </a:solidFill>
                          <a:latin typeface="宋体" panose="02010600030101010101" pitchFamily="2" charset="-122"/>
                          <a:ea typeface="宋体" panose="02010600030101010101" pitchFamily="2" charset="-122"/>
                          <a:cs typeface="宋体" panose="02010600030101010101" pitchFamily="2" charset="-122"/>
                        </a:rPr>
                        <a:t>温度在临界温度及以下时,电阻变为零的物体</a:t>
                      </a:r>
                      <a:endParaRPr lang="en-US" altLang="en-US" sz="24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6675" marR="6667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vert="horz" wrap="square"/>
                    <a:lstStyle/>
                    <a:p>
                      <a:pPr indent="0">
                        <a:lnSpc>
                          <a:spcPct val="150000"/>
                        </a:lnSpc>
                        <a:buNone/>
                      </a:pPr>
                      <a:r>
                        <a:rPr lang="en-US" sz="2400" b="0">
                          <a:solidFill>
                            <a:srgbClr val="000000"/>
                          </a:solidFill>
                          <a:latin typeface="宋体" panose="02010600030101010101" pitchFamily="2" charset="-122"/>
                          <a:ea typeface="宋体" panose="02010600030101010101" pitchFamily="2" charset="-122"/>
                          <a:cs typeface="NEU-BZ-S92" charset="0"/>
                        </a:rPr>
                        <a:t>可用于制作电动机线圈、输电导线等</a:t>
                      </a:r>
                      <a:endParaRPr lang="en-US" altLang="en-US" sz="2400" b="0">
                        <a:solidFill>
                          <a:srgbClr val="000000"/>
                        </a:solidFill>
                        <a:latin typeface="宋体" panose="02010600030101010101" pitchFamily="2" charset="-122"/>
                        <a:ea typeface="宋体" panose="02010600030101010101" pitchFamily="2" charset="-122"/>
                        <a:cs typeface="NEU-BZ-S92" charset="0"/>
                      </a:endParaRPr>
                    </a:p>
                  </a:txBody>
                  <a:tcPr marL="66675" marR="6667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bl>
          </a:graphicData>
        </a:graphic>
      </p:graphicFrame>
      <p:sp>
        <p:nvSpPr>
          <p:cNvPr id="13" name="矩形 12"/>
          <p:cNvSpPr/>
          <p:nvPr/>
        </p:nvSpPr>
        <p:spPr>
          <a:xfrm>
            <a:off x="2367280" y="2305050"/>
            <a:ext cx="966470" cy="460375"/>
          </a:xfrm>
          <a:prstGeom prst="rect">
            <a:avLst/>
          </a:prstGeom>
        </p:spPr>
        <p:txBody>
          <a:bodyPr wrap="square">
            <a:spAutoFit/>
          </a:bodyPr>
          <a:lstStyle/>
          <a:p>
            <a:pPr algn="l"/>
            <a:r>
              <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rPr>
              <a:t>容易</a:t>
            </a:r>
            <a:endPar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endParaRPr>
          </a:p>
        </p:txBody>
      </p:sp>
      <p:sp>
        <p:nvSpPr>
          <p:cNvPr id="14" name="矩形 13"/>
          <p:cNvSpPr/>
          <p:nvPr/>
        </p:nvSpPr>
        <p:spPr>
          <a:xfrm>
            <a:off x="2425065" y="3131185"/>
            <a:ext cx="1307465" cy="460375"/>
          </a:xfrm>
          <a:prstGeom prst="rect">
            <a:avLst/>
          </a:prstGeom>
        </p:spPr>
        <p:txBody>
          <a:bodyPr wrap="square">
            <a:spAutoFit/>
          </a:bodyPr>
          <a:lstStyle/>
          <a:p>
            <a:pPr algn="l"/>
            <a:r>
              <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rPr>
              <a:t>不容易</a:t>
            </a:r>
            <a:endPar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300"/>
                                        <p:tgtEl>
                                          <p:spTgt spid="13"/>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3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a:solidFill>
                  <a:srgbClr val="EE3028"/>
                </a:solidFill>
                <a:cs typeface="+mn-ea"/>
                <a:sym typeface="+mn-ea"/>
              </a:rPr>
              <a:t>电荷及其性质</a:t>
            </a:r>
            <a:endParaRPr lang="zh-CN" altLang="en-US" sz="2400" b="1" kern="0">
              <a:solidFill>
                <a:srgbClr val="EE3028"/>
              </a:solidFill>
              <a:cs typeface="+mn-ea"/>
              <a:sym typeface="+mn-ea"/>
            </a:endParaRP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a:solidFill>
                  <a:schemeClr val="bg1"/>
                </a:solidFill>
                <a:sym typeface="+mn-lt"/>
              </a:rPr>
              <a:t>考法</a:t>
            </a:r>
            <a:r>
              <a:rPr lang="en-US" altLang="zh-CN">
                <a:solidFill>
                  <a:schemeClr val="bg1"/>
                </a:solidFill>
                <a:sym typeface="+mn-lt"/>
              </a:rPr>
              <a:t>1</a:t>
            </a:r>
            <a:endParaRPr lang="en-US" altLang="zh-CN">
              <a:solidFill>
                <a:schemeClr val="bg1"/>
              </a:solidFill>
              <a:sym typeface="+mn-lt"/>
            </a:endParaRPr>
          </a:p>
        </p:txBody>
      </p:sp>
      <p:sp>
        <p:nvSpPr>
          <p:cNvPr id="4" name="TextBox 43"/>
          <p:cNvSpPr txBox="1"/>
          <p:nvPr/>
        </p:nvSpPr>
        <p:spPr>
          <a:xfrm>
            <a:off x="726440" y="1022985"/>
            <a:ext cx="10825480" cy="4892675"/>
          </a:xfrm>
          <a:prstGeom prst="rect">
            <a:avLst/>
          </a:prstGeom>
          <a:noFill/>
        </p:spPr>
        <p:txBody>
          <a:bodyPr wrap="square" rtlCol="0">
            <a:spAutoFit/>
          </a:bodyPr>
          <a:lstStyle/>
          <a:p>
            <a:pPr algn="just">
              <a:lnSpc>
                <a:spcPct val="150000"/>
              </a:lnSpc>
            </a:pPr>
            <a:r>
              <a:rPr lang="en-US" altLang="zh-CN" sz="2400">
                <a:latin typeface="宋体" panose="02010600030101010101" pitchFamily="2" charset="-122"/>
                <a:ea typeface="宋体" panose="02010600030101010101" pitchFamily="2" charset="-122"/>
              </a:rPr>
              <a:t>1.[2020河南,4]用毛皮摩擦过的橡胶棒由于得到电子而带</a:t>
            </a:r>
            <a:r>
              <a:rPr lang="en-US" altLang="zh-CN" sz="2400" u="sng">
                <a:latin typeface="宋体" panose="02010600030101010101" pitchFamily="2" charset="-122"/>
                <a:ea typeface="宋体" panose="02010600030101010101" pitchFamily="2" charset="-122"/>
              </a:rPr>
              <a:t>　　　　</a:t>
            </a:r>
            <a:r>
              <a:rPr lang="en-US" altLang="zh-CN" sz="2400">
                <a:latin typeface="宋体" panose="02010600030101010101" pitchFamily="2" charset="-122"/>
                <a:ea typeface="宋体" panose="02010600030101010101" pitchFamily="2" charset="-122"/>
              </a:rPr>
              <a:t>电.用这根橡胶棒接触验电器的金属球,如图所示,验电器的两个金属箔片由于带同种电荷互相</a:t>
            </a:r>
            <a:r>
              <a:rPr lang="en-US" altLang="zh-CN" sz="2400" u="sng">
                <a:latin typeface="宋体" panose="02010600030101010101" pitchFamily="2" charset="-122"/>
                <a:ea typeface="宋体" panose="02010600030101010101" pitchFamily="2" charset="-122"/>
              </a:rPr>
              <a:t>　　　　</a:t>
            </a:r>
            <a:r>
              <a:rPr lang="en-US" altLang="zh-CN" sz="2400">
                <a:latin typeface="宋体" panose="02010600030101010101" pitchFamily="2" charset="-122"/>
                <a:ea typeface="宋体" panose="02010600030101010101" pitchFamily="2" charset="-122"/>
              </a:rPr>
              <a:t>而张开. </a:t>
            </a:r>
            <a:endParaRPr lang="en-US" altLang="zh-CN" sz="2400">
              <a:latin typeface="宋体" panose="02010600030101010101" pitchFamily="2" charset="-122"/>
              <a:ea typeface="宋体" panose="02010600030101010101" pitchFamily="2" charset="-122"/>
            </a:endParaRPr>
          </a:p>
          <a:p>
            <a:pPr algn="just">
              <a:lnSpc>
                <a:spcPct val="150000"/>
              </a:lnSpc>
            </a:pPr>
            <a:endParaRPr lang="en-US" altLang="zh-CN" sz="2400">
              <a:latin typeface="宋体" panose="02010600030101010101" pitchFamily="2" charset="-122"/>
              <a:ea typeface="宋体" panose="02010600030101010101" pitchFamily="2" charset="-122"/>
            </a:endParaRPr>
          </a:p>
          <a:p>
            <a:pPr algn="just">
              <a:lnSpc>
                <a:spcPct val="150000"/>
              </a:lnSpc>
            </a:pPr>
            <a:endParaRPr lang="en-US" altLang="zh-CN" sz="2400">
              <a:latin typeface="宋体" panose="02010600030101010101" pitchFamily="2" charset="-122"/>
              <a:ea typeface="宋体" panose="02010600030101010101" pitchFamily="2" charset="-122"/>
            </a:endParaRPr>
          </a:p>
          <a:p>
            <a:pPr algn="just">
              <a:lnSpc>
                <a:spcPct val="150000"/>
              </a:lnSpc>
            </a:pPr>
            <a:endParaRPr lang="zh-CN" altLang="en-US" sz="2000">
              <a:latin typeface="宋体" panose="02010600030101010101" pitchFamily="2" charset="-122"/>
              <a:ea typeface="宋体" panose="02010600030101010101" pitchFamily="2" charset="-122"/>
            </a:endParaRPr>
          </a:p>
          <a:p>
            <a:pPr algn="just">
              <a:lnSpc>
                <a:spcPct val="150000"/>
              </a:lnSpc>
            </a:pPr>
            <a:r>
              <a:rPr lang="zh-CN" altLang="en-US" sz="2000">
                <a:latin typeface="宋体" panose="02010600030101010101" pitchFamily="2" charset="-122"/>
                <a:ea typeface="宋体" panose="02010600030101010101" pitchFamily="2" charset="-122"/>
              </a:rPr>
              <a:t>                      第</a:t>
            </a:r>
            <a:r>
              <a:rPr lang="en-US" altLang="zh-CN" sz="2000">
                <a:latin typeface="宋体" panose="02010600030101010101" pitchFamily="2" charset="-122"/>
                <a:ea typeface="宋体" panose="02010600030101010101" pitchFamily="2" charset="-122"/>
              </a:rPr>
              <a:t>1</a:t>
            </a:r>
            <a:r>
              <a:rPr lang="zh-CN" altLang="en-US" sz="2000">
                <a:latin typeface="宋体" panose="02010600030101010101" pitchFamily="2" charset="-122"/>
                <a:ea typeface="宋体" panose="02010600030101010101" pitchFamily="2" charset="-122"/>
              </a:rPr>
              <a:t>题图                     第</a:t>
            </a:r>
            <a:r>
              <a:rPr lang="en-US" altLang="zh-CN" sz="2000">
                <a:latin typeface="宋体" panose="02010600030101010101" pitchFamily="2" charset="-122"/>
                <a:ea typeface="宋体" panose="02010600030101010101" pitchFamily="2" charset="-122"/>
              </a:rPr>
              <a:t>2</a:t>
            </a:r>
            <a:r>
              <a:rPr lang="zh-CN" altLang="en-US" sz="2000">
                <a:latin typeface="宋体" panose="02010600030101010101" pitchFamily="2" charset="-122"/>
                <a:ea typeface="宋体" panose="02010600030101010101" pitchFamily="2" charset="-122"/>
              </a:rPr>
              <a:t>题图</a:t>
            </a:r>
            <a:endParaRPr lang="en-US" altLang="zh-CN" sz="2400">
              <a:latin typeface="宋体" panose="02010600030101010101" pitchFamily="2" charset="-122"/>
              <a:ea typeface="宋体" panose="02010600030101010101" pitchFamily="2" charset="-122"/>
            </a:endParaRPr>
          </a:p>
          <a:p>
            <a:pPr algn="just">
              <a:lnSpc>
                <a:spcPct val="150000"/>
              </a:lnSpc>
            </a:pPr>
            <a:r>
              <a:rPr lang="en-US" altLang="zh-CN" sz="2400">
                <a:latin typeface="宋体" panose="02010600030101010101" pitchFamily="2" charset="-122"/>
                <a:ea typeface="宋体" panose="02010600030101010101" pitchFamily="2" charset="-122"/>
              </a:rPr>
              <a:t>2.[2016河南,3]用丝绸摩擦玻璃棒,玻璃棒由于失去电子而带</a:t>
            </a:r>
            <a:r>
              <a:rPr lang="en-US" altLang="zh-CN" sz="2400" u="sng">
                <a:latin typeface="宋体" panose="02010600030101010101" pitchFamily="2" charset="-122"/>
                <a:ea typeface="宋体" panose="02010600030101010101" pitchFamily="2" charset="-122"/>
              </a:rPr>
              <a:t>　　　　</a:t>
            </a:r>
            <a:r>
              <a:rPr lang="en-US" altLang="zh-CN" sz="2400">
                <a:latin typeface="宋体" panose="02010600030101010101" pitchFamily="2" charset="-122"/>
                <a:ea typeface="宋体" panose="02010600030101010101" pitchFamily="2" charset="-122"/>
              </a:rPr>
              <a:t>电.如图所示,用这个玻璃棒靠近悬挂的气球,气球被推开,则气球带</a:t>
            </a:r>
            <a:r>
              <a:rPr lang="en-US" altLang="zh-CN" sz="2400" u="sng">
                <a:latin typeface="宋体" panose="02010600030101010101" pitchFamily="2" charset="-122"/>
                <a:ea typeface="宋体" panose="02010600030101010101" pitchFamily="2" charset="-122"/>
              </a:rPr>
              <a:t>　　　　</a:t>
            </a:r>
            <a:r>
              <a:rPr lang="en-US" altLang="zh-CN" sz="2400">
                <a:latin typeface="宋体" panose="02010600030101010101" pitchFamily="2" charset="-122"/>
                <a:ea typeface="宋体" panose="02010600030101010101" pitchFamily="2" charset="-122"/>
              </a:rPr>
              <a:t>电. </a:t>
            </a:r>
            <a:endParaRPr lang="en-US" altLang="zh-CN" sz="2400">
              <a:latin typeface="宋体" panose="02010600030101010101" pitchFamily="2" charset="-122"/>
              <a:ea typeface="宋体" panose="02010600030101010101" pitchFamily="2" charset="-122"/>
            </a:endParaRPr>
          </a:p>
        </p:txBody>
      </p:sp>
      <p:sp>
        <p:nvSpPr>
          <p:cNvPr id="19" name="矩形 18"/>
          <p:cNvSpPr/>
          <p:nvPr/>
        </p:nvSpPr>
        <p:spPr>
          <a:xfrm>
            <a:off x="8879206" y="1135786"/>
            <a:ext cx="488950" cy="460375"/>
          </a:xfrm>
          <a:prstGeom prst="rect">
            <a:avLst/>
          </a:prstGeom>
        </p:spPr>
        <p:txBody>
          <a:bodyPr wrap="none">
            <a:spAutoFit/>
          </a:bodyPr>
          <a:lstStyle/>
          <a:p>
            <a:pPr algn="l"/>
            <a:r>
              <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rPr>
              <a:t>负</a:t>
            </a:r>
            <a:endPar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endParaRPr>
          </a:p>
        </p:txBody>
      </p:sp>
      <p:sp>
        <p:nvSpPr>
          <p:cNvPr id="3" name="矩形 2"/>
          <p:cNvSpPr/>
          <p:nvPr/>
        </p:nvSpPr>
        <p:spPr>
          <a:xfrm>
            <a:off x="1346201" y="2218461"/>
            <a:ext cx="795020" cy="460375"/>
          </a:xfrm>
          <a:prstGeom prst="rect">
            <a:avLst/>
          </a:prstGeom>
        </p:spPr>
        <p:txBody>
          <a:bodyPr wrap="none">
            <a:spAutoFit/>
          </a:bodyPr>
          <a:lstStyle/>
          <a:p>
            <a:pPr algn="l"/>
            <a:r>
              <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rPr>
              <a:t>排斥</a:t>
            </a:r>
            <a:endPar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endParaRPr>
          </a:p>
        </p:txBody>
      </p:sp>
      <p:sp>
        <p:nvSpPr>
          <p:cNvPr id="5" name="矩形 4"/>
          <p:cNvSpPr/>
          <p:nvPr/>
        </p:nvSpPr>
        <p:spPr>
          <a:xfrm>
            <a:off x="9542781" y="4761001"/>
            <a:ext cx="488950" cy="460375"/>
          </a:xfrm>
          <a:prstGeom prst="rect">
            <a:avLst/>
          </a:prstGeom>
        </p:spPr>
        <p:txBody>
          <a:bodyPr wrap="none">
            <a:spAutoFit/>
          </a:bodyPr>
          <a:lstStyle/>
          <a:p>
            <a:pPr algn="l"/>
            <a:r>
              <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rPr>
              <a:t>正</a:t>
            </a:r>
            <a:endPar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endParaRPr>
          </a:p>
        </p:txBody>
      </p:sp>
      <p:sp>
        <p:nvSpPr>
          <p:cNvPr id="8" name="矩形 7"/>
          <p:cNvSpPr/>
          <p:nvPr/>
        </p:nvSpPr>
        <p:spPr>
          <a:xfrm>
            <a:off x="8943975" y="5333365"/>
            <a:ext cx="596900" cy="460375"/>
          </a:xfrm>
          <a:prstGeom prst="rect">
            <a:avLst/>
          </a:prstGeom>
        </p:spPr>
        <p:txBody>
          <a:bodyPr wrap="square">
            <a:spAutoFit/>
          </a:bodyPr>
          <a:lstStyle/>
          <a:p>
            <a:pPr algn="l"/>
            <a:r>
              <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rPr>
              <a:t>正</a:t>
            </a:r>
            <a:endPar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endParaRPr>
          </a:p>
        </p:txBody>
      </p:sp>
      <p:pic>
        <p:nvPicPr>
          <p:cNvPr id="59" name="中45QG-WL-3.jpg" descr="id:2147490849;FounderCES"/>
          <p:cNvPicPr>
            <a:picLocks noChangeAspect="1"/>
          </p:cNvPicPr>
          <p:nvPr/>
        </p:nvPicPr>
        <p:blipFill>
          <a:blip r:embed="rId2"/>
          <a:stretch>
            <a:fillRect/>
          </a:stretch>
        </p:blipFill>
        <p:spPr>
          <a:xfrm>
            <a:off x="3493135" y="2656840"/>
            <a:ext cx="1682115" cy="1544320"/>
          </a:xfrm>
          <a:prstGeom prst="rect">
            <a:avLst/>
          </a:prstGeom>
        </p:spPr>
      </p:pic>
      <p:pic>
        <p:nvPicPr>
          <p:cNvPr id="60" name="2016hnwl-1.jpg" descr="id:2147490856;FounderCES"/>
          <p:cNvPicPr>
            <a:picLocks noChangeAspect="1"/>
          </p:cNvPicPr>
          <p:nvPr/>
        </p:nvPicPr>
        <p:blipFill>
          <a:blip r:embed="rId3"/>
          <a:stretch>
            <a:fillRect/>
          </a:stretch>
        </p:blipFill>
        <p:spPr>
          <a:xfrm>
            <a:off x="6115050" y="2917190"/>
            <a:ext cx="2301240" cy="1190625"/>
          </a:xfrm>
          <a:prstGeom prst="rect">
            <a:avLst/>
          </a:prstGeom>
        </p:spPr>
      </p:pic>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300"/>
                                        <p:tgtEl>
                                          <p:spTgt spid="19"/>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300"/>
                                        <p:tgtEl>
                                          <p:spTgt spid="3"/>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300"/>
                                        <p:tgtEl>
                                          <p:spTgt spid="5"/>
                                        </p:tgtEl>
                                      </p:cBhvr>
                                    </p:animEffect>
                                  </p:childTnLst>
                                </p:cTn>
                              </p:par>
                            </p:childTnLst>
                          </p:cTn>
                        </p:par>
                      </p:childTnLst>
                    </p:cTn>
                  </p:par>
                  <p:par>
                    <p:cTn id="18" fill="hold" nodeType="clickPar">
                      <p:stCondLst>
                        <p:cond delay="indefinite"/>
                      </p:stCondLst>
                      <p:childTnLst>
                        <p:par>
                          <p:cTn id="19" fill="hold" nodeType="after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3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3" grpId="0"/>
      <p:bldP spid="5" grpId="0"/>
      <p:bldP spid="8" grpId="0"/>
    </p:bldLst>
  </p:timing>
</p:sld>
</file>

<file path=ppt/slides/slide2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en-US" altLang="zh-CN" sz="2400" b="1" kern="0">
                <a:solidFill>
                  <a:srgbClr val="EE3028"/>
                </a:solidFill>
                <a:cs typeface="+mn-ea"/>
                <a:sym typeface="+mn-lt"/>
              </a:rPr>
              <a:t> </a:t>
            </a:r>
            <a:r>
              <a:rPr lang="zh-CN" altLang="en-US" sz="2400" b="1" kern="0">
                <a:solidFill>
                  <a:srgbClr val="EE3028"/>
                </a:solidFill>
                <a:cs typeface="+mn-ea"/>
                <a:sym typeface="+mn-lt"/>
              </a:rPr>
              <a:t>两种电荷</a:t>
            </a:r>
            <a:endParaRPr lang="zh-CN" altLang="en-US" sz="2400" b="1" kern="0">
              <a:solidFill>
                <a:srgbClr val="EE3028"/>
              </a:solidFill>
              <a:cs typeface="+mn-ea"/>
              <a:sym typeface="+mn-lt"/>
            </a:endParaRP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a:solidFill>
                  <a:schemeClr val="bg1"/>
                </a:solidFill>
                <a:sym typeface="+mn-lt"/>
              </a:rPr>
              <a:t>考点</a:t>
            </a:r>
            <a:r>
              <a:rPr lang="en-US" altLang="zh-CN">
                <a:solidFill>
                  <a:schemeClr val="bg1"/>
                </a:solidFill>
                <a:sym typeface="+mn-lt"/>
              </a:rPr>
              <a:t>1</a:t>
            </a:r>
            <a:endParaRPr lang="zh-CN" altLang="en-US">
              <a:solidFill>
                <a:schemeClr val="bg1"/>
              </a:solidFill>
              <a:sym typeface="+mn-lt"/>
            </a:endParaRPr>
          </a:p>
        </p:txBody>
      </p:sp>
      <p:sp>
        <p:nvSpPr>
          <p:cNvPr id="5" name="圆角矩形 36"/>
          <p:cNvSpPr/>
          <p:nvPr/>
        </p:nvSpPr>
        <p:spPr>
          <a:xfrm>
            <a:off x="516890" y="1160145"/>
            <a:ext cx="11158855" cy="5121275"/>
          </a:xfrm>
          <a:prstGeom prst="roundRect">
            <a:avLst>
              <a:gd name="adj" fmla="val 5492"/>
            </a:avLst>
          </a:prstGeom>
          <a:noFill/>
          <a:ln w="571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617220" y="1114425"/>
            <a:ext cx="11059160" cy="5077460"/>
          </a:xfrm>
          <a:prstGeom prst="rect">
            <a:avLst/>
          </a:prstGeom>
        </p:spPr>
        <p:txBody>
          <a:bodyPr wrap="square">
            <a:spAutoFit/>
          </a:bodyPr>
          <a:lstStyle/>
          <a:p>
            <a:pPr algn="ctr">
              <a:lnSpc>
                <a:spcPct val="150000"/>
              </a:lnSpc>
            </a:pPr>
            <a:r>
              <a:rPr lang="zh-CN" altLang="en-US" sz="2400">
                <a:solidFill>
                  <a:schemeClr val="tx1">
                    <a:lumMod val="85000"/>
                    <a:lumOff val="15000"/>
                  </a:schemeClr>
                </a:solidFill>
                <a:latin typeface="黑体" panose="02010609060101010101" pitchFamily="49" charset="-122"/>
                <a:ea typeface="黑体" panose="02010609060101010101" pitchFamily="49" charset="-122"/>
                <a:cs typeface="楷体" panose="02010609060101010101" pitchFamily="49" charset="-122"/>
              </a:rPr>
              <a:t>判断正误</a:t>
            </a:r>
            <a:endParaRPr lang="zh-CN" altLang="en-US" sz="2400">
              <a:solidFill>
                <a:schemeClr val="tx1">
                  <a:lumMod val="85000"/>
                  <a:lumOff val="15000"/>
                </a:schemeClr>
              </a:solidFill>
              <a:latin typeface="黑体" panose="02010609060101010101" pitchFamily="49" charset="-122"/>
              <a:ea typeface="黑体" panose="02010609060101010101" pitchFamily="49" charset="-122"/>
              <a:cs typeface="楷体" panose="02010609060101010101" pitchFamily="49" charset="-122"/>
            </a:endParaRPr>
          </a:p>
          <a:p>
            <a:pPr algn="l">
              <a:lnSpc>
                <a:spcPct val="150000"/>
              </a:lnSpc>
            </a:pPr>
            <a:r>
              <a:rPr lang="zh-CN" altLang="en-US" sz="240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1.用丝绸摩擦过的玻璃棒带负电,是因为在摩擦过程中,创造了负电荷.⑱(　　)</a:t>
            </a:r>
            <a:endParaRPr lang="zh-CN" altLang="en-US" sz="240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endParaRPr>
          </a:p>
          <a:p>
            <a:pPr algn="l">
              <a:lnSpc>
                <a:spcPct val="150000"/>
              </a:lnSpc>
            </a:pPr>
            <a:r>
              <a:rPr lang="zh-CN" altLang="en-US" sz="240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原因:</a:t>
            </a:r>
            <a:r>
              <a:rPr lang="zh-CN" altLang="en-US" sz="2400" u="sng">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sym typeface="+mn-ea"/>
              </a:rPr>
              <a:t>⑲</a:t>
            </a:r>
            <a:r>
              <a:rPr lang="zh-CN" altLang="en-US" sz="2400" u="sng">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                                                           </a:t>
            </a:r>
            <a:r>
              <a:rPr lang="zh-CN" altLang="en-US" sz="240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 </a:t>
            </a:r>
            <a:endParaRPr lang="zh-CN" altLang="en-US" sz="240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endParaRPr>
          </a:p>
          <a:p>
            <a:pPr algn="l">
              <a:lnSpc>
                <a:spcPct val="150000"/>
              </a:lnSpc>
            </a:pPr>
            <a:r>
              <a:rPr lang="zh-CN" altLang="en-US" sz="240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2.验电器的工作原理是同种电荷相互排斥,异种电荷相互吸引.       </a:t>
            </a:r>
            <a:r>
              <a:rPr lang="zh-CN" altLang="en-US" sz="240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sym typeface="+mn-ea"/>
              </a:rPr>
              <a:t>⑳</a:t>
            </a:r>
            <a:r>
              <a:rPr lang="zh-CN" altLang="en-US" sz="240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　　)</a:t>
            </a:r>
            <a:endParaRPr lang="zh-CN" altLang="en-US" sz="240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endParaRPr>
          </a:p>
          <a:p>
            <a:pPr algn="l">
              <a:lnSpc>
                <a:spcPct val="150000"/>
              </a:lnSpc>
            </a:pPr>
            <a:r>
              <a:rPr lang="zh-CN" altLang="en-US" sz="240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原因:</a:t>
            </a:r>
            <a:r>
              <a:rPr lang="zh-CN" altLang="en-US" sz="2400" u="sng">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sym typeface="+mn-ea"/>
              </a:rPr>
              <a:t>㉑</a:t>
            </a:r>
            <a:r>
              <a:rPr lang="zh-CN" altLang="en-US" sz="2400" u="sng">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                                                             </a:t>
            </a:r>
            <a:r>
              <a:rPr lang="zh-CN" altLang="en-US" sz="240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 </a:t>
            </a:r>
            <a:endParaRPr lang="zh-CN" altLang="en-US" sz="240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endParaRPr>
          </a:p>
          <a:p>
            <a:pPr algn="l">
              <a:lnSpc>
                <a:spcPct val="150000"/>
              </a:lnSpc>
            </a:pPr>
            <a:r>
              <a:rPr lang="zh-CN" altLang="en-US" sz="240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3.用验电器一定不能比较物体所带电荷量的多少.                  </a:t>
            </a:r>
            <a:r>
              <a:rPr lang="zh-CN" altLang="en-US" sz="240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sym typeface="+mn-ea"/>
              </a:rPr>
              <a:t>㉒</a:t>
            </a:r>
            <a:r>
              <a:rPr lang="zh-CN" altLang="en-US" sz="240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　　)</a:t>
            </a:r>
            <a:endParaRPr lang="zh-CN" altLang="en-US" sz="240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endParaRPr>
          </a:p>
          <a:p>
            <a:pPr algn="l">
              <a:lnSpc>
                <a:spcPct val="150000"/>
              </a:lnSpc>
            </a:pPr>
            <a:r>
              <a:rPr lang="zh-CN" altLang="en-US" sz="240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原因:</a:t>
            </a:r>
            <a:r>
              <a:rPr lang="zh-CN" altLang="en-US" sz="2400" u="sng">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sym typeface="+mn-ea"/>
              </a:rPr>
              <a:t>㉓</a:t>
            </a:r>
            <a:r>
              <a:rPr lang="zh-CN" altLang="en-US" sz="2400" u="sng">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                                                              </a:t>
            </a:r>
            <a:r>
              <a:rPr lang="zh-CN" altLang="en-US" sz="240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 </a:t>
            </a:r>
            <a:endParaRPr lang="zh-CN" altLang="en-US" sz="240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endParaRPr>
          </a:p>
          <a:p>
            <a:pPr algn="l">
              <a:lnSpc>
                <a:spcPct val="150000"/>
              </a:lnSpc>
            </a:pPr>
            <a:r>
              <a:rPr lang="zh-CN" altLang="en-US" sz="240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4.两个轻质小球靠近时相互排斥,可能只有一个小球带电.	      </a:t>
            </a:r>
            <a:r>
              <a:rPr lang="zh-CN" altLang="en-US" sz="240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sym typeface="+mn-ea"/>
              </a:rPr>
              <a:t>㉔</a:t>
            </a:r>
            <a:r>
              <a:rPr lang="zh-CN" altLang="en-US" sz="240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 (　　)</a:t>
            </a:r>
            <a:endParaRPr lang="zh-CN" altLang="en-US" sz="240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endParaRPr>
          </a:p>
          <a:p>
            <a:pPr algn="l">
              <a:lnSpc>
                <a:spcPct val="150000"/>
              </a:lnSpc>
            </a:pPr>
            <a:r>
              <a:rPr lang="zh-CN" altLang="en-US" sz="240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原因:</a:t>
            </a:r>
            <a:r>
              <a:rPr lang="zh-CN" altLang="en-US" sz="2400" u="sng">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sym typeface="+mn-ea"/>
              </a:rPr>
              <a:t>㉕</a:t>
            </a:r>
            <a:r>
              <a:rPr lang="zh-CN" altLang="en-US" sz="2400" u="sng">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                                                             </a:t>
            </a:r>
            <a:r>
              <a:rPr lang="zh-CN" altLang="en-US" sz="240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 </a:t>
            </a:r>
            <a:endParaRPr lang="zh-CN" altLang="en-US" sz="240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endParaRPr>
          </a:p>
        </p:txBody>
      </p:sp>
      <p:sp>
        <p:nvSpPr>
          <p:cNvPr id="12" name="文本框 11"/>
          <p:cNvSpPr txBox="1"/>
          <p:nvPr/>
        </p:nvSpPr>
        <p:spPr>
          <a:xfrm>
            <a:off x="814070" y="760095"/>
            <a:ext cx="2037080" cy="737235"/>
          </a:xfrm>
          <a:prstGeom prst="rect">
            <a:avLst/>
          </a:prstGeom>
          <a:solidFill>
            <a:schemeClr val="bg1"/>
          </a:solidFill>
        </p:spPr>
        <p:txBody>
          <a:bodyPr wrap="square">
            <a:spAutoFit/>
          </a:bodyPr>
          <a:lstStyle/>
          <a:p>
            <a:pPr algn="l">
              <a:lnSpc>
                <a:spcPct val="150000"/>
              </a:lnSpc>
            </a:pPr>
            <a:r>
              <a:rPr lang="en-US" altLang="zh-CN" sz="2800" b="1">
                <a:solidFill>
                  <a:srgbClr val="EE3028"/>
                </a:solidFill>
                <a:latin typeface="黑体" panose="02010609060101010101" pitchFamily="49" charset="-122"/>
                <a:ea typeface="黑体" panose="02010609060101010101" pitchFamily="49" charset="-122"/>
              </a:rPr>
              <a:t> </a:t>
            </a:r>
            <a:r>
              <a:rPr lang="zh-CN" altLang="en-US" sz="2800" b="1">
                <a:solidFill>
                  <a:srgbClr val="EE3028"/>
                </a:solidFill>
                <a:latin typeface="黑体" panose="02010609060101010101" pitchFamily="49" charset="-122"/>
                <a:ea typeface="黑体" panose="02010609060101010101" pitchFamily="49" charset="-122"/>
              </a:rPr>
              <a:t>易错小练</a:t>
            </a:r>
            <a:endParaRPr lang="zh-CN" altLang="en-US" sz="2800" b="1">
              <a:solidFill>
                <a:srgbClr val="EE3028"/>
              </a:solidFill>
              <a:latin typeface="黑体" panose="02010609060101010101" pitchFamily="49" charset="-122"/>
              <a:ea typeface="黑体" panose="02010609060101010101" pitchFamily="49" charset="-122"/>
            </a:endParaRPr>
          </a:p>
        </p:txBody>
      </p:sp>
      <p:sp>
        <p:nvSpPr>
          <p:cNvPr id="13" name="矩形 12"/>
          <p:cNvSpPr/>
          <p:nvPr/>
        </p:nvSpPr>
        <p:spPr>
          <a:xfrm>
            <a:off x="10463530" y="1799590"/>
            <a:ext cx="589280" cy="521970"/>
          </a:xfrm>
          <a:prstGeom prst="rect">
            <a:avLst/>
          </a:prstGeom>
        </p:spPr>
        <p:txBody>
          <a:bodyPr wrap="square">
            <a:spAutoFit/>
          </a:bodyPr>
          <a:lstStyle/>
          <a:p>
            <a:pPr algn="l"/>
            <a:r>
              <a:rPr lang="zh-CN" altLang="en-US" sz="28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rPr>
              <a:t>×</a:t>
            </a:r>
            <a:endParaRPr lang="zh-CN" altLang="en-US" sz="28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endParaRPr>
          </a:p>
        </p:txBody>
      </p:sp>
      <p:sp>
        <p:nvSpPr>
          <p:cNvPr id="2" name="矩形 1"/>
          <p:cNvSpPr/>
          <p:nvPr/>
        </p:nvSpPr>
        <p:spPr>
          <a:xfrm>
            <a:off x="10463530" y="2883535"/>
            <a:ext cx="589280" cy="521970"/>
          </a:xfrm>
          <a:prstGeom prst="rect">
            <a:avLst/>
          </a:prstGeom>
        </p:spPr>
        <p:txBody>
          <a:bodyPr wrap="square">
            <a:spAutoFit/>
          </a:bodyPr>
          <a:lstStyle/>
          <a:p>
            <a:pPr algn="l"/>
            <a:r>
              <a:rPr lang="zh-CN" altLang="en-US" sz="28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rPr>
              <a:t>×</a:t>
            </a:r>
            <a:endParaRPr lang="zh-CN" altLang="en-US" sz="28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endParaRPr>
          </a:p>
        </p:txBody>
      </p:sp>
      <p:sp>
        <p:nvSpPr>
          <p:cNvPr id="3" name="矩形 2"/>
          <p:cNvSpPr/>
          <p:nvPr/>
        </p:nvSpPr>
        <p:spPr>
          <a:xfrm>
            <a:off x="10473690" y="3997325"/>
            <a:ext cx="589280" cy="521970"/>
          </a:xfrm>
          <a:prstGeom prst="rect">
            <a:avLst/>
          </a:prstGeom>
        </p:spPr>
        <p:txBody>
          <a:bodyPr wrap="square">
            <a:spAutoFit/>
          </a:bodyPr>
          <a:lstStyle/>
          <a:p>
            <a:pPr algn="l"/>
            <a:r>
              <a:rPr lang="zh-CN" altLang="en-US" sz="28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rPr>
              <a:t>×</a:t>
            </a:r>
            <a:endParaRPr lang="zh-CN" altLang="en-US" sz="28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endParaRPr>
          </a:p>
        </p:txBody>
      </p:sp>
      <p:sp>
        <p:nvSpPr>
          <p:cNvPr id="4" name="矩形 3"/>
          <p:cNvSpPr/>
          <p:nvPr/>
        </p:nvSpPr>
        <p:spPr>
          <a:xfrm>
            <a:off x="10474325" y="5097780"/>
            <a:ext cx="589280" cy="521970"/>
          </a:xfrm>
          <a:prstGeom prst="rect">
            <a:avLst/>
          </a:prstGeom>
        </p:spPr>
        <p:txBody>
          <a:bodyPr wrap="square">
            <a:spAutoFit/>
          </a:bodyPr>
          <a:lstStyle/>
          <a:p>
            <a:pPr algn="l"/>
            <a:r>
              <a:rPr lang="zh-CN" altLang="en-US" sz="28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rPr>
              <a:t>×</a:t>
            </a:r>
            <a:endParaRPr lang="zh-CN" altLang="en-US" sz="28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endParaRPr>
          </a:p>
        </p:txBody>
      </p:sp>
      <p:sp>
        <p:nvSpPr>
          <p:cNvPr id="6" name="矩形 5"/>
          <p:cNvSpPr/>
          <p:nvPr/>
        </p:nvSpPr>
        <p:spPr>
          <a:xfrm>
            <a:off x="1768475" y="2345690"/>
            <a:ext cx="8830310" cy="398780"/>
          </a:xfrm>
          <a:prstGeom prst="rect">
            <a:avLst/>
          </a:prstGeom>
        </p:spPr>
        <p:txBody>
          <a:bodyPr wrap="square">
            <a:spAutoFit/>
          </a:bodyPr>
          <a:lstStyle/>
          <a:p>
            <a:pPr algn="l"/>
            <a:r>
              <a:rPr lang="zh-CN" altLang="en-US" sz="20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rPr>
              <a:t>用丝绸摩擦过的玻璃棒带正电,摩擦过程中电子发生了转移,并没有创造电荷</a:t>
            </a:r>
            <a:endParaRPr lang="zh-CN" altLang="en-US" sz="20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endParaRPr>
          </a:p>
        </p:txBody>
      </p:sp>
      <p:sp>
        <p:nvSpPr>
          <p:cNvPr id="10" name="矩形 9"/>
          <p:cNvSpPr/>
          <p:nvPr/>
        </p:nvSpPr>
        <p:spPr>
          <a:xfrm>
            <a:off x="1811020" y="3416300"/>
            <a:ext cx="5566410" cy="398780"/>
          </a:xfrm>
          <a:prstGeom prst="rect">
            <a:avLst/>
          </a:prstGeom>
        </p:spPr>
        <p:txBody>
          <a:bodyPr wrap="square">
            <a:spAutoFit/>
          </a:bodyPr>
          <a:lstStyle/>
          <a:p>
            <a:pPr algn="l"/>
            <a:r>
              <a:rPr lang="zh-CN" altLang="en-US" sz="20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rPr>
              <a:t>验电器的工作原理是同种电荷相互排斥</a:t>
            </a:r>
            <a:endParaRPr lang="zh-CN" altLang="en-US" sz="20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endParaRPr>
          </a:p>
        </p:txBody>
      </p:sp>
      <p:sp>
        <p:nvSpPr>
          <p:cNvPr id="11" name="矩形 10"/>
          <p:cNvSpPr/>
          <p:nvPr/>
        </p:nvSpPr>
        <p:spPr>
          <a:xfrm>
            <a:off x="1768475" y="4551680"/>
            <a:ext cx="8549640" cy="398780"/>
          </a:xfrm>
          <a:prstGeom prst="rect">
            <a:avLst/>
          </a:prstGeom>
        </p:spPr>
        <p:txBody>
          <a:bodyPr wrap="square">
            <a:spAutoFit/>
          </a:bodyPr>
          <a:lstStyle/>
          <a:p>
            <a:pPr algn="l"/>
            <a:r>
              <a:rPr lang="zh-CN" altLang="en-US" sz="20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rPr>
              <a:t>通过验电器金属箔张开的角度大小可以粗略比较物体所带电荷量的多少</a:t>
            </a:r>
            <a:endParaRPr lang="zh-CN" altLang="en-US" sz="20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endParaRPr>
          </a:p>
        </p:txBody>
      </p:sp>
      <p:sp>
        <p:nvSpPr>
          <p:cNvPr id="14" name="矩形 13"/>
          <p:cNvSpPr/>
          <p:nvPr/>
        </p:nvSpPr>
        <p:spPr>
          <a:xfrm>
            <a:off x="1768475" y="5608955"/>
            <a:ext cx="9461500" cy="398780"/>
          </a:xfrm>
          <a:prstGeom prst="rect">
            <a:avLst/>
          </a:prstGeom>
        </p:spPr>
        <p:txBody>
          <a:bodyPr wrap="square">
            <a:spAutoFit/>
          </a:bodyPr>
          <a:lstStyle/>
          <a:p>
            <a:pPr algn="l"/>
            <a:r>
              <a:rPr lang="zh-CN" altLang="en-US" sz="20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rPr>
              <a:t>两个轻质小球靠近时相互排斥,说明它们两个都带电,且带同种电荷</a:t>
            </a:r>
            <a:endParaRPr lang="zh-CN" altLang="en-US" sz="20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300"/>
                                        <p:tgtEl>
                                          <p:spTgt spid="13"/>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300"/>
                                        <p:tgtEl>
                                          <p:spTgt spid="6"/>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300"/>
                                        <p:tgtEl>
                                          <p:spTgt spid="2"/>
                                        </p:tgtEl>
                                      </p:cBhvr>
                                    </p:animEffect>
                                  </p:childTnLst>
                                </p:cTn>
                              </p:par>
                            </p:childTnLst>
                          </p:cTn>
                        </p:par>
                      </p:childTnLst>
                    </p:cTn>
                  </p:par>
                  <p:par>
                    <p:cTn id="18" fill="hold" nodeType="clickPar">
                      <p:stCondLst>
                        <p:cond delay="indefinite"/>
                      </p:stCondLst>
                      <p:childTnLst>
                        <p:par>
                          <p:cTn id="19" fill="hold" nodeType="after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300"/>
                                        <p:tgtEl>
                                          <p:spTgt spid="10"/>
                                        </p:tgtEl>
                                      </p:cBhvr>
                                    </p:animEffect>
                                  </p:childTnLst>
                                </p:cTn>
                              </p:par>
                            </p:childTnLst>
                          </p:cTn>
                        </p:par>
                      </p:childTnLst>
                    </p:cTn>
                  </p:par>
                  <p:par>
                    <p:cTn id="23" fill="hold" nodeType="clickPar">
                      <p:stCondLst>
                        <p:cond delay="indefinite"/>
                      </p:stCondLst>
                      <p:childTnLst>
                        <p:par>
                          <p:cTn id="24" fill="hold" nodeType="after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300"/>
                                        <p:tgtEl>
                                          <p:spTgt spid="3"/>
                                        </p:tgtEl>
                                      </p:cBhvr>
                                    </p:animEffect>
                                  </p:childTnLst>
                                </p:cTn>
                              </p:par>
                            </p:childTnLst>
                          </p:cTn>
                        </p:par>
                      </p:childTnLst>
                    </p:cTn>
                  </p:par>
                  <p:par>
                    <p:cTn id="28" fill="hold" nodeType="clickPar">
                      <p:stCondLst>
                        <p:cond delay="indefinite"/>
                      </p:stCondLst>
                      <p:childTnLst>
                        <p:par>
                          <p:cTn id="29" fill="hold" nodeType="after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300"/>
                                        <p:tgtEl>
                                          <p:spTgt spid="11"/>
                                        </p:tgtEl>
                                      </p:cBhvr>
                                    </p:animEffect>
                                  </p:childTnLst>
                                </p:cTn>
                              </p:par>
                            </p:childTnLst>
                          </p:cTn>
                        </p:par>
                      </p:childTnLst>
                    </p:cTn>
                  </p:par>
                  <p:par>
                    <p:cTn id="33" fill="hold" nodeType="clickPar">
                      <p:stCondLst>
                        <p:cond delay="indefinite"/>
                      </p:stCondLst>
                      <p:childTnLst>
                        <p:par>
                          <p:cTn id="34" fill="hold" nodeType="after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fade">
                                      <p:cBhvr>
                                        <p:cTn id="37" dur="300"/>
                                        <p:tgtEl>
                                          <p:spTgt spid="4"/>
                                        </p:tgtEl>
                                      </p:cBhvr>
                                    </p:animEffect>
                                  </p:childTnLst>
                                </p:cTn>
                              </p:par>
                            </p:childTnLst>
                          </p:cTn>
                        </p:par>
                      </p:childTnLst>
                    </p:cTn>
                  </p:par>
                  <p:par>
                    <p:cTn id="38" fill="hold" nodeType="clickPar">
                      <p:stCondLst>
                        <p:cond delay="indefinite"/>
                      </p:stCondLst>
                      <p:childTnLst>
                        <p:par>
                          <p:cTn id="39" fill="hold" nodeType="afterGroup">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3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 grpId="0"/>
      <p:bldP spid="3" grpId="0"/>
      <p:bldP spid="4" grpId="0"/>
      <p:bldP spid="6" grpId="0"/>
      <p:bldP spid="10" grpId="0"/>
      <p:bldP spid="11" grpId="0"/>
      <p:bldP spid="14" grpId="0"/>
    </p:bldLst>
  </p:timing>
</p:sld>
</file>

<file path=ppt/slides/slide2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a:solidFill>
                  <a:srgbClr val="EE3028"/>
                </a:solidFill>
                <a:cs typeface="+mn-ea"/>
                <a:sym typeface="+mn-lt"/>
              </a:rPr>
              <a:t> 电路</a:t>
            </a:r>
            <a:endParaRPr lang="zh-CN" altLang="en-US" sz="2400" b="1" kern="0">
              <a:solidFill>
                <a:srgbClr val="EE3028"/>
              </a:solidFill>
              <a:cs typeface="+mn-ea"/>
              <a:sym typeface="+mn-lt"/>
            </a:endParaRP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a:solidFill>
                  <a:schemeClr val="bg1"/>
                </a:solidFill>
                <a:sym typeface="+mn-lt"/>
              </a:rPr>
              <a:t>考点</a:t>
            </a:r>
            <a:r>
              <a:rPr lang="en-US" altLang="zh-CN">
                <a:solidFill>
                  <a:schemeClr val="bg1"/>
                </a:solidFill>
                <a:sym typeface="+mn-lt"/>
              </a:rPr>
              <a:t>2</a:t>
            </a:r>
            <a:endParaRPr lang="zh-CN" altLang="en-US">
              <a:solidFill>
                <a:schemeClr val="bg1"/>
              </a:solidFill>
              <a:sym typeface="+mn-lt"/>
            </a:endParaRPr>
          </a:p>
        </p:txBody>
      </p:sp>
      <p:sp>
        <p:nvSpPr>
          <p:cNvPr id="6" name="矩形 5"/>
          <p:cNvSpPr/>
          <p:nvPr/>
        </p:nvSpPr>
        <p:spPr>
          <a:xfrm>
            <a:off x="737235" y="948055"/>
            <a:ext cx="10729595" cy="645160"/>
          </a:xfrm>
          <a:prstGeom prst="rect">
            <a:avLst/>
          </a:prstGeom>
        </p:spPr>
        <p:txBody>
          <a:bodyPr wrap="square">
            <a:spAutoFit/>
          </a:bodyPr>
          <a:lstStyle/>
          <a:p>
            <a:pPr algn="just">
              <a:lnSpc>
                <a:spcPct val="150000"/>
              </a:lnSpc>
            </a:pPr>
            <a:r>
              <a:rPr lang="zh-CN" altLang="en-US" sz="2400" b="1">
                <a:latin typeface="+mn-ea"/>
              </a:rPr>
              <a:t>1.电路的三种状态</a:t>
            </a:r>
            <a:endParaRPr lang="zh-CN" altLang="en-US" sz="2400">
              <a:latin typeface="宋体" panose="02010600030101010101" pitchFamily="2" charset="-122"/>
              <a:ea typeface="宋体" panose="02010600030101010101" pitchFamily="2" charset="-122"/>
            </a:endParaRPr>
          </a:p>
        </p:txBody>
      </p:sp>
      <p:graphicFrame>
        <p:nvGraphicFramePr>
          <p:cNvPr id="3" name="表格 2"/>
          <p:cNvGraphicFramePr>
            <a:graphicFrameLocks noGrp="1"/>
          </p:cNvGraphicFramePr>
          <p:nvPr>
            <p:custDataLst>
              <p:tags r:id="rId2"/>
            </p:custDataLst>
          </p:nvPr>
        </p:nvGraphicFramePr>
        <p:xfrm>
          <a:off x="1002665" y="1682750"/>
          <a:ext cx="10685780" cy="4181475"/>
        </p:xfrm>
        <a:graphic>
          <a:graphicData uri="http://schemas.openxmlformats.org/drawingml/2006/table">
            <a:tbl>
              <a:tblPr firstRow="1" bandRow="1">
                <a:tableStyleId>{5940675A-B579-460E-94D1-54222C63F5DA}</a:tableStyleId>
              </a:tblPr>
              <a:tblGrid>
                <a:gridCol w="878205"/>
                <a:gridCol w="1895475"/>
                <a:gridCol w="1563370"/>
                <a:gridCol w="6348730"/>
              </a:tblGrid>
              <a:tr h="548640">
                <a:tc>
                  <a:txBody>
                    <a:bodyPr vert="horz" wrap="square"/>
                    <a:lstStyle/>
                    <a:p>
                      <a:pPr indent="0" algn="ctr">
                        <a:lnSpc>
                          <a:spcPct val="150000"/>
                        </a:lnSpc>
                        <a:buNone/>
                      </a:pPr>
                      <a:r>
                        <a:rPr lang="en-US" sz="2400" b="1">
                          <a:solidFill>
                            <a:srgbClr val="000000"/>
                          </a:solidFill>
                          <a:latin typeface="宋体" panose="02010600030101010101" pitchFamily="2" charset="-122"/>
                          <a:ea typeface="宋体" panose="02010600030101010101" pitchFamily="2" charset="-122"/>
                          <a:cs typeface="NEU-BZ-S92" charset="0"/>
                        </a:rPr>
                        <a:t>状态</a:t>
                      </a:r>
                      <a:endParaRPr lang="en-US" altLang="en-US" sz="2400" b="1">
                        <a:solidFill>
                          <a:srgbClr val="00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vert="horz" wrap="square"/>
                    <a:lstStyle/>
                    <a:p>
                      <a:pPr indent="0" algn="ctr">
                        <a:lnSpc>
                          <a:spcPct val="150000"/>
                        </a:lnSpc>
                        <a:buNone/>
                      </a:pPr>
                      <a:r>
                        <a:rPr lang="en-US" sz="2400" b="1">
                          <a:solidFill>
                            <a:srgbClr val="000000"/>
                          </a:solidFill>
                          <a:latin typeface="宋体" panose="02010600030101010101" pitchFamily="2" charset="-122"/>
                          <a:ea typeface="宋体" panose="02010600030101010101" pitchFamily="2" charset="-122"/>
                          <a:cs typeface="NEU-BZ-S92" charset="0"/>
                        </a:rPr>
                        <a:t>图例</a:t>
                      </a:r>
                      <a:endParaRPr lang="en-US" altLang="en-US" sz="2400" b="1">
                        <a:solidFill>
                          <a:srgbClr val="00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vert="horz" wrap="square"/>
                    <a:lstStyle/>
                    <a:p>
                      <a:pPr indent="0" algn="ctr">
                        <a:lnSpc>
                          <a:spcPct val="150000"/>
                        </a:lnSpc>
                        <a:buNone/>
                      </a:pPr>
                      <a:r>
                        <a:rPr lang="en-US" sz="2400" b="1">
                          <a:solidFill>
                            <a:srgbClr val="000000"/>
                          </a:solidFill>
                          <a:latin typeface="宋体" panose="02010600030101010101" pitchFamily="2" charset="-122"/>
                          <a:ea typeface="宋体" panose="02010600030101010101" pitchFamily="2" charset="-122"/>
                          <a:cs typeface="NEU-BZ-S92" charset="0"/>
                        </a:rPr>
                        <a:t>定义</a:t>
                      </a:r>
                      <a:endParaRPr lang="en-US" altLang="en-US" sz="2400" b="1">
                        <a:solidFill>
                          <a:srgbClr val="000000"/>
                        </a:solidFill>
                        <a:latin typeface="宋体" panose="02010600030101010101" pitchFamily="2" charset="-122"/>
                        <a:ea typeface="宋体" panose="02010600030101010101" pitchFamily="2" charset="-122"/>
                        <a:cs typeface="NEU-BZ-S92" charset="0"/>
                      </a:endParaRPr>
                    </a:p>
                  </a:txBody>
                  <a:tcPr marL="66675" marR="6667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vert="horz" wrap="square"/>
                    <a:lstStyle/>
                    <a:p>
                      <a:pPr indent="0" algn="ctr">
                        <a:lnSpc>
                          <a:spcPct val="150000"/>
                        </a:lnSpc>
                        <a:buNone/>
                      </a:pPr>
                      <a:r>
                        <a:rPr lang="en-US" sz="2400" b="1">
                          <a:solidFill>
                            <a:srgbClr val="000000"/>
                          </a:solidFill>
                          <a:latin typeface="宋体" panose="02010600030101010101" pitchFamily="2" charset="-122"/>
                          <a:ea typeface="宋体" panose="02010600030101010101" pitchFamily="2" charset="-122"/>
                          <a:cs typeface="NEU-BZ-S92" charset="0"/>
                        </a:rPr>
                        <a:t>特点</a:t>
                      </a:r>
                      <a:endParaRPr lang="en-US" altLang="en-US" sz="2400" b="1">
                        <a:solidFill>
                          <a:srgbClr val="000000"/>
                        </a:solidFill>
                        <a:latin typeface="宋体" panose="02010600030101010101" pitchFamily="2" charset="-122"/>
                        <a:ea typeface="宋体" panose="02010600030101010101" pitchFamily="2" charset="-122"/>
                        <a:cs typeface="NEU-BZ-S92" charset="0"/>
                      </a:endParaRPr>
                    </a:p>
                  </a:txBody>
                  <a:tcPr marL="66675" marR="6667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1749425">
                <a:tc>
                  <a:txBody>
                    <a:bodyPr vert="horz" wrap="square"/>
                    <a:lstStyle/>
                    <a:p>
                      <a:pPr indent="0" algn="ctr">
                        <a:lnSpc>
                          <a:spcPct val="150000"/>
                        </a:lnSpc>
                        <a:buNone/>
                      </a:pPr>
                      <a:r>
                        <a:rPr lang="en-US" sz="2400" b="0">
                          <a:solidFill>
                            <a:srgbClr val="000000"/>
                          </a:solidFill>
                          <a:latin typeface="宋体" panose="02010600030101010101" pitchFamily="2" charset="-122"/>
                          <a:ea typeface="宋体" panose="02010600030101010101" pitchFamily="2" charset="-122"/>
                          <a:cs typeface="NEU-BZ-S92" charset="0"/>
                        </a:rPr>
                        <a:t>通路</a:t>
                      </a:r>
                      <a:endParaRPr lang="en-US" altLang="en-US" sz="2400" b="0">
                        <a:solidFill>
                          <a:srgbClr val="00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vert="horz" wrap="square"/>
                    <a:lstStyle/>
                    <a:p>
                      <a:pPr indent="0" algn="ctr">
                        <a:lnSpc>
                          <a:spcPct val="150000"/>
                        </a:lnSpc>
                        <a:buNone/>
                      </a:pPr>
                      <a:r>
                        <a:rPr lang="en-US" sz="2400" b="0">
                          <a:solidFill>
                            <a:srgbClr val="000000"/>
                          </a:solidFill>
                          <a:latin typeface="宋体" panose="02010600030101010101" pitchFamily="2" charset="-122"/>
                          <a:ea typeface="宋体" panose="02010600030101010101" pitchFamily="2" charset="-122"/>
                          <a:cs typeface="NEU-BZ-S92" charset="0"/>
                        </a:rPr>
                        <a:t> </a:t>
                      </a:r>
                      <a:endParaRPr lang="en-US" altLang="en-US" sz="2400" b="0">
                        <a:solidFill>
                          <a:srgbClr val="00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vert="horz" wrap="square"/>
                    <a:lstStyle/>
                    <a:p>
                      <a:pPr indent="0">
                        <a:lnSpc>
                          <a:spcPct val="150000"/>
                        </a:lnSpc>
                        <a:buNone/>
                      </a:pPr>
                      <a:r>
                        <a:rPr lang="en-US" sz="2400" b="0">
                          <a:solidFill>
                            <a:srgbClr val="000000"/>
                          </a:solidFill>
                          <a:latin typeface="宋体" panose="02010600030101010101" pitchFamily="2" charset="-122"/>
                          <a:ea typeface="宋体" panose="02010600030101010101" pitchFamily="2" charset="-122"/>
                          <a:cs typeface="NEU-BZ-S92" charset="0"/>
                        </a:rPr>
                        <a:t>正常接通的电路</a:t>
                      </a:r>
                      <a:endParaRPr lang="en-US" altLang="en-US" sz="2400" b="0">
                        <a:solidFill>
                          <a:srgbClr val="000000"/>
                        </a:solidFill>
                        <a:latin typeface="宋体" panose="02010600030101010101" pitchFamily="2" charset="-122"/>
                        <a:ea typeface="宋体" panose="02010600030101010101" pitchFamily="2" charset="-122"/>
                        <a:cs typeface="NEU-BZ-S92" charset="0"/>
                      </a:endParaRPr>
                    </a:p>
                  </a:txBody>
                  <a:tcPr marL="66675" marR="6667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vert="horz" wrap="square"/>
                    <a:lstStyle/>
                    <a:p>
                      <a:pPr indent="0">
                        <a:lnSpc>
                          <a:spcPct val="150000"/>
                        </a:lnSpc>
                        <a:buNone/>
                      </a:pPr>
                      <a:r>
                        <a:rPr lang="en-US" sz="2400" b="0">
                          <a:solidFill>
                            <a:srgbClr val="000000"/>
                          </a:solidFill>
                          <a:latin typeface="宋体" panose="02010600030101010101" pitchFamily="2" charset="-122"/>
                          <a:ea typeface="宋体" panose="02010600030101010101" pitchFamily="2" charset="-122"/>
                          <a:cs typeface="宋体" panose="02010600030101010101" pitchFamily="2" charset="-122"/>
                        </a:rPr>
                        <a:t>电路中</a:t>
                      </a:r>
                      <a:r>
                        <a:rPr lang="en-US" sz="2400" b="0" u="sng">
                          <a:solidFill>
                            <a:srgbClr val="000000"/>
                          </a:solidFill>
                          <a:latin typeface="宋体" panose="02010600030101010101" pitchFamily="2" charset="-122"/>
                          <a:ea typeface="宋体" panose="02010600030101010101" pitchFamily="2" charset="-122"/>
                          <a:cs typeface="宋体" panose="02010600030101010101" pitchFamily="2" charset="-122"/>
                        </a:rPr>
                        <a:t>㉖</a:t>
                      </a:r>
                      <a:r>
                        <a:rPr lang="en-US" sz="2400" b="0" u="sng">
                          <a:solidFill>
                            <a:srgbClr val="000000"/>
                          </a:solidFill>
                          <a:uFill>
                            <a:solidFill>
                              <a:srgbClr val="000000"/>
                            </a:solidFill>
                          </a:uFill>
                          <a:latin typeface="宋体" panose="02010600030101010101" pitchFamily="2" charset="-122"/>
                          <a:ea typeface="宋体" panose="02010600030101010101" pitchFamily="2" charset="-122"/>
                          <a:cs typeface="宋体" panose="02010600030101010101" pitchFamily="2" charset="-122"/>
                        </a:rPr>
                        <a:t>　　　　</a:t>
                      </a:r>
                      <a:r>
                        <a:rPr lang="en-US" sz="2400" b="0">
                          <a:solidFill>
                            <a:srgbClr val="000000"/>
                          </a:solidFill>
                          <a:latin typeface="宋体" panose="02010600030101010101" pitchFamily="2" charset="-122"/>
                          <a:ea typeface="宋体" panose="02010600030101010101" pitchFamily="2" charset="-122"/>
                          <a:cs typeface="宋体" panose="02010600030101010101" pitchFamily="2" charset="-122"/>
                        </a:rPr>
                        <a:t>电流通过,用电器能够工作 </a:t>
                      </a:r>
                      <a:endParaRPr lang="en-US" altLang="en-US" sz="24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6675" marR="6667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1883410">
                <a:tc>
                  <a:txBody>
                    <a:bodyPr vert="horz" wrap="square"/>
                    <a:lstStyle/>
                    <a:p>
                      <a:pPr indent="0" algn="ctr">
                        <a:lnSpc>
                          <a:spcPct val="150000"/>
                        </a:lnSpc>
                        <a:buNone/>
                      </a:pPr>
                      <a:r>
                        <a:rPr lang="en-US" sz="2400" b="0">
                          <a:solidFill>
                            <a:srgbClr val="000000"/>
                          </a:solidFill>
                          <a:latin typeface="宋体" panose="02010600030101010101" pitchFamily="2" charset="-122"/>
                          <a:ea typeface="宋体" panose="02010600030101010101" pitchFamily="2" charset="-122"/>
                          <a:cs typeface="NEU-BZ-S92" charset="0"/>
                        </a:rPr>
                        <a:t>断路</a:t>
                      </a:r>
                      <a:endParaRPr lang="en-US" altLang="en-US" sz="2400" b="0">
                        <a:solidFill>
                          <a:srgbClr val="00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vert="horz" wrap="square"/>
                    <a:lstStyle/>
                    <a:p>
                      <a:pPr indent="0" algn="ctr">
                        <a:lnSpc>
                          <a:spcPct val="150000"/>
                        </a:lnSpc>
                        <a:buNone/>
                      </a:pPr>
                      <a:r>
                        <a:rPr lang="en-US" sz="2400" b="0">
                          <a:solidFill>
                            <a:srgbClr val="000000"/>
                          </a:solidFill>
                          <a:latin typeface="宋体" panose="02010600030101010101" pitchFamily="2" charset="-122"/>
                          <a:ea typeface="宋体" panose="02010600030101010101" pitchFamily="2" charset="-122"/>
                          <a:cs typeface="NEU-BZ-S92" charset="0"/>
                        </a:rPr>
                        <a:t> </a:t>
                      </a:r>
                      <a:endParaRPr lang="en-US" altLang="en-US" sz="2400" b="0">
                        <a:solidFill>
                          <a:srgbClr val="00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vert="horz" wrap="square"/>
                    <a:lstStyle/>
                    <a:p>
                      <a:pPr indent="0">
                        <a:lnSpc>
                          <a:spcPct val="150000"/>
                        </a:lnSpc>
                        <a:buNone/>
                      </a:pPr>
                      <a:r>
                        <a:rPr lang="en-US" sz="2400" b="0">
                          <a:solidFill>
                            <a:srgbClr val="000000"/>
                          </a:solidFill>
                          <a:latin typeface="宋体" panose="02010600030101010101" pitchFamily="2" charset="-122"/>
                          <a:ea typeface="宋体" panose="02010600030101010101" pitchFamily="2" charset="-122"/>
                          <a:cs typeface="NEU-BZ-S92" charset="0"/>
                        </a:rPr>
                        <a:t>某处被切断的电路</a:t>
                      </a:r>
                      <a:endParaRPr lang="en-US" altLang="en-US" sz="2400" b="0">
                        <a:solidFill>
                          <a:srgbClr val="000000"/>
                        </a:solidFill>
                        <a:latin typeface="宋体" panose="02010600030101010101" pitchFamily="2" charset="-122"/>
                        <a:ea typeface="宋体" panose="02010600030101010101" pitchFamily="2" charset="-122"/>
                        <a:cs typeface="NEU-BZ-S92" charset="0"/>
                      </a:endParaRPr>
                    </a:p>
                  </a:txBody>
                  <a:tcPr marL="66675" marR="6667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vert="horz" wrap="square"/>
                    <a:lstStyle/>
                    <a:p>
                      <a:pPr indent="0">
                        <a:lnSpc>
                          <a:spcPct val="150000"/>
                        </a:lnSpc>
                        <a:buNone/>
                      </a:pPr>
                      <a:r>
                        <a:rPr lang="en-US" sz="2400" b="0">
                          <a:solidFill>
                            <a:srgbClr val="000000"/>
                          </a:solidFill>
                          <a:latin typeface="宋体" panose="02010600030101010101" pitchFamily="2" charset="-122"/>
                          <a:ea typeface="宋体" panose="02010600030101010101" pitchFamily="2" charset="-122"/>
                          <a:cs typeface="宋体" panose="02010600030101010101" pitchFamily="2" charset="-122"/>
                        </a:rPr>
                        <a:t>电路中</a:t>
                      </a:r>
                      <a:r>
                        <a:rPr lang="en-US" sz="2400" u="sng">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㉗</a:t>
                      </a:r>
                      <a:r>
                        <a:rPr lang="en-US" sz="2400" b="0" u="sng">
                          <a:solidFill>
                            <a:srgbClr val="000000"/>
                          </a:solidFill>
                          <a:uFill>
                            <a:solidFill>
                              <a:srgbClr val="000000"/>
                            </a:solidFill>
                          </a:uFill>
                          <a:latin typeface="宋体" panose="02010600030101010101" pitchFamily="2" charset="-122"/>
                          <a:ea typeface="宋体" panose="02010600030101010101" pitchFamily="2" charset="-122"/>
                          <a:cs typeface="宋体" panose="02010600030101010101" pitchFamily="2" charset="-122"/>
                        </a:rPr>
                        <a:t>　　　　</a:t>
                      </a:r>
                      <a:r>
                        <a:rPr lang="en-US" sz="2400" b="0">
                          <a:solidFill>
                            <a:srgbClr val="000000"/>
                          </a:solidFill>
                          <a:latin typeface="宋体" panose="02010600030101010101" pitchFamily="2" charset="-122"/>
                          <a:ea typeface="宋体" panose="02010600030101010101" pitchFamily="2" charset="-122"/>
                          <a:cs typeface="宋体" panose="02010600030101010101" pitchFamily="2" charset="-122"/>
                        </a:rPr>
                        <a:t>电流通过,用电器不能工作 </a:t>
                      </a:r>
                      <a:endParaRPr lang="en-US" altLang="en-US" sz="24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6675" marR="6667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bl>
          </a:graphicData>
        </a:graphic>
      </p:graphicFrame>
      <p:pic>
        <p:nvPicPr>
          <p:cNvPr id="100" name="2019-13-1.jpg"/>
          <p:cNvPicPr>
            <a:picLocks noChangeAspect="1"/>
          </p:cNvPicPr>
          <p:nvPr/>
        </p:nvPicPr>
        <p:blipFill>
          <a:blip r:embed="rId3"/>
          <a:stretch>
            <a:fillRect/>
          </a:stretch>
        </p:blipFill>
        <p:spPr>
          <a:xfrm>
            <a:off x="2053590" y="2397760"/>
            <a:ext cx="1515110" cy="1380490"/>
          </a:xfrm>
          <a:prstGeom prst="rect">
            <a:avLst/>
          </a:prstGeom>
        </p:spPr>
      </p:pic>
      <p:pic>
        <p:nvPicPr>
          <p:cNvPr id="102" name="2019-13-2.jpg"/>
          <p:cNvPicPr>
            <a:picLocks noChangeAspect="1"/>
          </p:cNvPicPr>
          <p:nvPr/>
        </p:nvPicPr>
        <p:blipFill>
          <a:blip r:embed="rId4"/>
          <a:stretch>
            <a:fillRect/>
          </a:stretch>
        </p:blipFill>
        <p:spPr>
          <a:xfrm>
            <a:off x="2053590" y="4182110"/>
            <a:ext cx="1515110" cy="1470660"/>
          </a:xfrm>
          <a:prstGeom prst="rect">
            <a:avLst/>
          </a:prstGeom>
        </p:spPr>
      </p:pic>
      <p:sp>
        <p:nvSpPr>
          <p:cNvPr id="11" name="矩形 10"/>
          <p:cNvSpPr/>
          <p:nvPr/>
        </p:nvSpPr>
        <p:spPr>
          <a:xfrm>
            <a:off x="6867525" y="2868930"/>
            <a:ext cx="766445" cy="460375"/>
          </a:xfrm>
          <a:prstGeom prst="rect">
            <a:avLst/>
          </a:prstGeom>
        </p:spPr>
        <p:txBody>
          <a:bodyPr wrap="square">
            <a:spAutoFit/>
          </a:bodyPr>
          <a:lstStyle/>
          <a:p>
            <a:pPr algn="l"/>
            <a:r>
              <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rPr>
              <a:t>有</a:t>
            </a:r>
            <a:endPar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endParaRPr>
          </a:p>
        </p:txBody>
      </p:sp>
      <p:sp>
        <p:nvSpPr>
          <p:cNvPr id="12" name="矩形 11"/>
          <p:cNvSpPr/>
          <p:nvPr/>
        </p:nvSpPr>
        <p:spPr>
          <a:xfrm>
            <a:off x="6781165" y="4687570"/>
            <a:ext cx="966470" cy="460375"/>
          </a:xfrm>
          <a:prstGeom prst="rect">
            <a:avLst/>
          </a:prstGeom>
        </p:spPr>
        <p:txBody>
          <a:bodyPr wrap="square">
            <a:spAutoFit/>
          </a:bodyPr>
          <a:lstStyle/>
          <a:p>
            <a:pPr algn="l"/>
            <a:r>
              <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rPr>
              <a:t>没有</a:t>
            </a:r>
            <a:endPar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300"/>
                                        <p:tgtEl>
                                          <p:spTgt spid="11"/>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3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2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a:solidFill>
                  <a:srgbClr val="EE3028"/>
                </a:solidFill>
                <a:cs typeface="+mn-ea"/>
                <a:sym typeface="+mn-lt"/>
              </a:rPr>
              <a:t> 电路</a:t>
            </a:r>
            <a:endParaRPr lang="zh-CN" altLang="en-US" sz="2400" b="1" kern="0">
              <a:solidFill>
                <a:srgbClr val="EE3028"/>
              </a:solidFill>
              <a:cs typeface="+mn-ea"/>
              <a:sym typeface="+mn-lt"/>
            </a:endParaRP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a:solidFill>
                  <a:schemeClr val="bg1"/>
                </a:solidFill>
                <a:sym typeface="+mn-lt"/>
              </a:rPr>
              <a:t>考点</a:t>
            </a:r>
            <a:r>
              <a:rPr lang="en-US" altLang="zh-CN">
                <a:solidFill>
                  <a:schemeClr val="bg1"/>
                </a:solidFill>
                <a:sym typeface="+mn-lt"/>
              </a:rPr>
              <a:t>2</a:t>
            </a:r>
            <a:endParaRPr lang="zh-CN" altLang="en-US">
              <a:solidFill>
                <a:schemeClr val="bg1"/>
              </a:solidFill>
              <a:sym typeface="+mn-lt"/>
            </a:endParaRPr>
          </a:p>
        </p:txBody>
      </p:sp>
      <p:graphicFrame>
        <p:nvGraphicFramePr>
          <p:cNvPr id="3" name="表格 2"/>
          <p:cNvGraphicFramePr>
            <a:graphicFrameLocks noGrp="1"/>
          </p:cNvGraphicFramePr>
          <p:nvPr>
            <p:custDataLst>
              <p:tags r:id="rId2"/>
            </p:custDataLst>
          </p:nvPr>
        </p:nvGraphicFramePr>
        <p:xfrm>
          <a:off x="935990" y="1449705"/>
          <a:ext cx="10552431" cy="4181475"/>
        </p:xfrm>
        <a:graphic>
          <a:graphicData uri="http://schemas.openxmlformats.org/drawingml/2006/table">
            <a:tbl>
              <a:tblPr firstRow="1" bandRow="1">
                <a:tableStyleId>{5940675A-B579-460E-94D1-54222C63F5DA}</a:tableStyleId>
              </a:tblPr>
              <a:tblGrid>
                <a:gridCol w="439103"/>
                <a:gridCol w="894080"/>
                <a:gridCol w="1961515"/>
                <a:gridCol w="2840038"/>
                <a:gridCol w="4417695"/>
              </a:tblGrid>
              <a:tr h="548640">
                <a:tc gridSpan="2">
                  <a:txBody>
                    <a:bodyPr vert="horz" wrap="square"/>
                    <a:lstStyle/>
                    <a:p>
                      <a:pPr indent="0" algn="ctr">
                        <a:lnSpc>
                          <a:spcPct val="150000"/>
                        </a:lnSpc>
                        <a:buNone/>
                      </a:pPr>
                      <a:r>
                        <a:rPr lang="en-US" sz="2400" b="1">
                          <a:solidFill>
                            <a:srgbClr val="000000"/>
                          </a:solidFill>
                          <a:latin typeface="宋体" panose="02010600030101010101" pitchFamily="2" charset="-122"/>
                          <a:ea typeface="宋体" panose="02010600030101010101" pitchFamily="2" charset="-122"/>
                          <a:cs typeface="NEU-BZ-S92" charset="0"/>
                        </a:rPr>
                        <a:t>状态</a:t>
                      </a:r>
                      <a:endParaRPr lang="en-US" altLang="en-US" sz="2400" b="1">
                        <a:solidFill>
                          <a:srgbClr val="00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xBody>
                    <a:bodyPr vert="horz" wrap="square"/>
                    <a:lstStyle/>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vert="horz" wrap="square"/>
                    <a:lstStyle/>
                    <a:p>
                      <a:pPr indent="0" algn="ctr">
                        <a:lnSpc>
                          <a:spcPct val="150000"/>
                        </a:lnSpc>
                        <a:buNone/>
                      </a:pPr>
                      <a:r>
                        <a:rPr lang="en-US" sz="2400" b="1">
                          <a:solidFill>
                            <a:srgbClr val="000000"/>
                          </a:solidFill>
                          <a:latin typeface="宋体" panose="02010600030101010101" pitchFamily="2" charset="-122"/>
                          <a:ea typeface="宋体" panose="02010600030101010101" pitchFamily="2" charset="-122"/>
                          <a:cs typeface="NEU-BZ-S92" charset="0"/>
                        </a:rPr>
                        <a:t>图例</a:t>
                      </a:r>
                      <a:endParaRPr lang="en-US" altLang="en-US" sz="2400" b="1">
                        <a:solidFill>
                          <a:srgbClr val="00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vert="horz" wrap="square"/>
                    <a:lstStyle/>
                    <a:p>
                      <a:pPr indent="0" algn="ctr">
                        <a:lnSpc>
                          <a:spcPct val="150000"/>
                        </a:lnSpc>
                        <a:buNone/>
                      </a:pPr>
                      <a:r>
                        <a:rPr lang="en-US" sz="2400" b="1">
                          <a:solidFill>
                            <a:srgbClr val="000000"/>
                          </a:solidFill>
                          <a:latin typeface="宋体" panose="02010600030101010101" pitchFamily="2" charset="-122"/>
                          <a:ea typeface="宋体" panose="02010600030101010101" pitchFamily="2" charset="-122"/>
                          <a:cs typeface="NEU-BZ-S92" charset="0"/>
                        </a:rPr>
                        <a:t>定义</a:t>
                      </a:r>
                      <a:endParaRPr lang="en-US" altLang="en-US" sz="2400" b="1">
                        <a:solidFill>
                          <a:srgbClr val="000000"/>
                        </a:solidFill>
                        <a:latin typeface="宋体" panose="02010600030101010101" pitchFamily="2" charset="-122"/>
                        <a:ea typeface="宋体" panose="02010600030101010101" pitchFamily="2" charset="-122"/>
                        <a:cs typeface="NEU-BZ-S92" charset="0"/>
                      </a:endParaRPr>
                    </a:p>
                  </a:txBody>
                  <a:tcPr marL="66675" marR="6667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vert="horz" wrap="square"/>
                    <a:lstStyle/>
                    <a:p>
                      <a:pPr indent="0" algn="ctr">
                        <a:lnSpc>
                          <a:spcPct val="150000"/>
                        </a:lnSpc>
                        <a:buNone/>
                      </a:pPr>
                      <a:r>
                        <a:rPr lang="en-US" sz="2400" b="1">
                          <a:solidFill>
                            <a:srgbClr val="000000"/>
                          </a:solidFill>
                          <a:latin typeface="宋体" panose="02010600030101010101" pitchFamily="2" charset="-122"/>
                          <a:ea typeface="宋体" panose="02010600030101010101" pitchFamily="2" charset="-122"/>
                          <a:cs typeface="NEU-BZ-S92" charset="0"/>
                        </a:rPr>
                        <a:t>特点</a:t>
                      </a:r>
                      <a:endParaRPr lang="en-US" altLang="en-US" sz="2400" b="1">
                        <a:solidFill>
                          <a:srgbClr val="000000"/>
                        </a:solidFill>
                        <a:latin typeface="宋体" panose="02010600030101010101" pitchFamily="2" charset="-122"/>
                        <a:ea typeface="宋体" panose="02010600030101010101" pitchFamily="2" charset="-122"/>
                        <a:cs typeface="NEU-BZ-S92" charset="0"/>
                      </a:endParaRPr>
                    </a:p>
                  </a:txBody>
                  <a:tcPr marL="66675" marR="6667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1749425">
                <a:tc rowSpan="2">
                  <a:txBody>
                    <a:bodyPr vert="horz" wrap="square"/>
                    <a:lstStyle/>
                    <a:p>
                      <a:pPr indent="0" algn="ctr">
                        <a:lnSpc>
                          <a:spcPct val="150000"/>
                        </a:lnSpc>
                        <a:buNone/>
                      </a:pPr>
                      <a:r>
                        <a:rPr lang="en-US" sz="2400" b="0">
                          <a:solidFill>
                            <a:srgbClr val="000000"/>
                          </a:solidFill>
                          <a:latin typeface="宋体" panose="02010600030101010101" pitchFamily="2" charset="-122"/>
                          <a:ea typeface="宋体" panose="02010600030101010101" pitchFamily="2" charset="-122"/>
                          <a:cs typeface="NEU-BZ-S92" charset="0"/>
                        </a:rPr>
                        <a:t>短路</a:t>
                      </a:r>
                      <a:endParaRPr lang="en-US" sz="2400" b="0">
                        <a:solidFill>
                          <a:srgbClr val="00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vert="horz" wrap="square"/>
                    <a:lstStyle/>
                    <a:p>
                      <a:pPr indent="0" algn="ctr">
                        <a:lnSpc>
                          <a:spcPct val="150000"/>
                        </a:lnSpc>
                        <a:buNone/>
                      </a:pPr>
                      <a:r>
                        <a:rPr lang="en-US" altLang="en-US" sz="2400" b="0">
                          <a:solidFill>
                            <a:srgbClr val="000000"/>
                          </a:solidFill>
                          <a:latin typeface="宋体" panose="02010600030101010101" pitchFamily="2" charset="-122"/>
                          <a:ea typeface="宋体" panose="02010600030101010101" pitchFamily="2" charset="-122"/>
                          <a:cs typeface="NEU-BZ-S92" charset="0"/>
                        </a:rPr>
                        <a:t>电源短路</a:t>
                      </a:r>
                      <a:endParaRPr lang="en-US" altLang="en-US" sz="2400" b="0">
                        <a:solidFill>
                          <a:srgbClr val="00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vert="horz" wrap="square"/>
                    <a:lstStyle/>
                    <a:p>
                      <a:pPr indent="0" algn="ctr">
                        <a:lnSpc>
                          <a:spcPct val="150000"/>
                        </a:lnSpc>
                        <a:buNone/>
                      </a:pPr>
                      <a:r>
                        <a:rPr lang="en-US" sz="2400" b="0">
                          <a:solidFill>
                            <a:srgbClr val="000000"/>
                          </a:solidFill>
                          <a:latin typeface="宋体" panose="02010600030101010101" pitchFamily="2" charset="-122"/>
                          <a:ea typeface="宋体" panose="02010600030101010101" pitchFamily="2" charset="-122"/>
                          <a:cs typeface="NEU-BZ-S92" charset="0"/>
                        </a:rPr>
                        <a:t> </a:t>
                      </a:r>
                      <a:endParaRPr lang="en-US" altLang="en-US" sz="2400" b="0">
                        <a:solidFill>
                          <a:srgbClr val="00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vert="horz" wrap="square"/>
                    <a:lstStyle/>
                    <a:p>
                      <a:pPr indent="0">
                        <a:lnSpc>
                          <a:spcPct val="150000"/>
                        </a:lnSpc>
                        <a:buNone/>
                      </a:pPr>
                      <a:r>
                        <a:rPr lang="en-US" sz="2400" b="0">
                          <a:solidFill>
                            <a:srgbClr val="000000"/>
                          </a:solidFill>
                          <a:latin typeface="宋体" panose="02010600030101010101" pitchFamily="2" charset="-122"/>
                          <a:ea typeface="宋体" panose="02010600030101010101" pitchFamily="2" charset="-122"/>
                          <a:cs typeface="NEU-BZ-S92" charset="0"/>
                        </a:rPr>
                        <a:t>直接用导线将电源的正负极连接起来</a:t>
                      </a:r>
                      <a:endParaRPr lang="en-US" altLang="en-US" sz="2400" b="0">
                        <a:solidFill>
                          <a:srgbClr val="000000"/>
                        </a:solidFill>
                        <a:latin typeface="宋体" panose="02010600030101010101" pitchFamily="2" charset="-122"/>
                        <a:ea typeface="宋体" panose="02010600030101010101" pitchFamily="2" charset="-122"/>
                        <a:cs typeface="NEU-BZ-S92" charset="0"/>
                      </a:endParaRPr>
                    </a:p>
                  </a:txBody>
                  <a:tcPr marL="66675" marR="6667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vert="horz" wrap="square"/>
                    <a:lstStyle/>
                    <a:p>
                      <a:pPr indent="0">
                        <a:lnSpc>
                          <a:spcPct val="150000"/>
                        </a:lnSpc>
                        <a:buNone/>
                      </a:pPr>
                      <a:r>
                        <a:rPr lang="en-US" sz="2400" b="0">
                          <a:solidFill>
                            <a:srgbClr val="000000"/>
                          </a:solidFill>
                          <a:latin typeface="宋体" panose="02010600030101010101" pitchFamily="2" charset="-122"/>
                          <a:ea typeface="宋体" panose="02010600030101010101" pitchFamily="2" charset="-122"/>
                          <a:cs typeface="宋体" panose="02010600030101010101" pitchFamily="2" charset="-122"/>
                        </a:rPr>
                        <a:t>电路中的电流很大,电源和导线发热,可能会烧坏电源(非常危险)</a:t>
                      </a:r>
                      <a:endParaRPr lang="en-US" altLang="en-US" sz="24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6675" marR="6667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1883410">
                <a:tc vMerge="1">
                  <a:txBody>
                    <a:bodyPr vert="horz" wrap="square"/>
                    <a:lstStyle/>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vert="horz" wrap="square"/>
                    <a:lstStyle/>
                    <a:p>
                      <a:pPr indent="0" algn="ctr">
                        <a:lnSpc>
                          <a:spcPct val="150000"/>
                        </a:lnSpc>
                        <a:buNone/>
                      </a:pPr>
                      <a:r>
                        <a:rPr lang="en-US" altLang="en-US" sz="2400" b="0">
                          <a:solidFill>
                            <a:srgbClr val="000000"/>
                          </a:solidFill>
                          <a:latin typeface="宋体" panose="02010600030101010101" pitchFamily="2" charset="-122"/>
                          <a:ea typeface="宋体" panose="02010600030101010101" pitchFamily="2" charset="-122"/>
                          <a:cs typeface="NEU-BZ-S92" charset="0"/>
                        </a:rPr>
                        <a:t>用电器短路</a:t>
                      </a:r>
                      <a:endParaRPr lang="en-US" altLang="en-US" sz="2400" b="0">
                        <a:solidFill>
                          <a:srgbClr val="00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vert="horz" wrap="square"/>
                    <a:lstStyle/>
                    <a:p>
                      <a:pPr indent="0" algn="ctr">
                        <a:lnSpc>
                          <a:spcPct val="150000"/>
                        </a:lnSpc>
                        <a:buNone/>
                      </a:pPr>
                      <a:r>
                        <a:rPr lang="en-US" sz="2400" b="0">
                          <a:solidFill>
                            <a:srgbClr val="000000"/>
                          </a:solidFill>
                          <a:latin typeface="宋体" panose="02010600030101010101" pitchFamily="2" charset="-122"/>
                          <a:ea typeface="宋体" panose="02010600030101010101" pitchFamily="2" charset="-122"/>
                          <a:cs typeface="NEU-BZ-S92" charset="0"/>
                        </a:rPr>
                        <a:t> </a:t>
                      </a:r>
                      <a:endParaRPr lang="en-US" altLang="en-US" sz="2400" b="0">
                        <a:solidFill>
                          <a:srgbClr val="00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vert="horz" wrap="square"/>
                    <a:lstStyle/>
                    <a:p>
                      <a:pPr indent="0">
                        <a:lnSpc>
                          <a:spcPct val="150000"/>
                        </a:lnSpc>
                        <a:buNone/>
                      </a:pPr>
                      <a:r>
                        <a:rPr lang="en-US" sz="2400" b="0">
                          <a:solidFill>
                            <a:srgbClr val="000000"/>
                          </a:solidFill>
                          <a:latin typeface="宋体" panose="02010600030101010101" pitchFamily="2" charset="-122"/>
                          <a:ea typeface="宋体" panose="02010600030101010101" pitchFamily="2" charset="-122"/>
                          <a:cs typeface="NEU-BZ-S92" charset="0"/>
                        </a:rPr>
                        <a:t>直接用导线将用电器两端连接起来</a:t>
                      </a:r>
                      <a:endParaRPr lang="en-US" altLang="en-US" sz="2400" b="0">
                        <a:solidFill>
                          <a:srgbClr val="000000"/>
                        </a:solidFill>
                        <a:latin typeface="宋体" panose="02010600030101010101" pitchFamily="2" charset="-122"/>
                        <a:ea typeface="宋体" panose="02010600030101010101" pitchFamily="2" charset="-122"/>
                        <a:cs typeface="NEU-BZ-S92" charset="0"/>
                      </a:endParaRPr>
                    </a:p>
                  </a:txBody>
                  <a:tcPr marL="66675" marR="6667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vert="horz" wrap="square"/>
                    <a:lstStyle/>
                    <a:p>
                      <a:pPr indent="0">
                        <a:lnSpc>
                          <a:spcPct val="150000"/>
                        </a:lnSpc>
                        <a:buNone/>
                      </a:pPr>
                      <a:r>
                        <a:rPr lang="en-US" sz="2400" b="0">
                          <a:solidFill>
                            <a:srgbClr val="000000"/>
                          </a:solidFill>
                          <a:latin typeface="宋体" panose="02010600030101010101" pitchFamily="2" charset="-122"/>
                          <a:ea typeface="宋体" panose="02010600030101010101" pitchFamily="2" charset="-122"/>
                          <a:cs typeface="宋体" panose="02010600030101010101" pitchFamily="2" charset="-122"/>
                        </a:rPr>
                        <a:t>仅被短路的用电器中无电流通过,该用电器无法工作</a:t>
                      </a:r>
                      <a:endParaRPr lang="en-US" altLang="en-US" sz="24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6675" marR="6667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bl>
          </a:graphicData>
        </a:graphic>
      </p:graphicFrame>
      <p:pic>
        <p:nvPicPr>
          <p:cNvPr id="104" name="2019-13-3.jpg"/>
          <p:cNvPicPr>
            <a:picLocks noChangeAspect="1"/>
          </p:cNvPicPr>
          <p:nvPr/>
        </p:nvPicPr>
        <p:blipFill>
          <a:blip r:embed="rId3"/>
          <a:stretch>
            <a:fillRect/>
          </a:stretch>
        </p:blipFill>
        <p:spPr>
          <a:xfrm>
            <a:off x="2456180" y="2134235"/>
            <a:ext cx="1623695" cy="1469390"/>
          </a:xfrm>
          <a:prstGeom prst="rect">
            <a:avLst/>
          </a:prstGeom>
        </p:spPr>
      </p:pic>
      <p:pic>
        <p:nvPicPr>
          <p:cNvPr id="105" name="2019-13-4.jpg"/>
          <p:cNvPicPr>
            <a:picLocks noChangeAspect="1"/>
          </p:cNvPicPr>
          <p:nvPr/>
        </p:nvPicPr>
        <p:blipFill>
          <a:blip r:embed="rId4"/>
          <a:stretch>
            <a:fillRect/>
          </a:stretch>
        </p:blipFill>
        <p:spPr>
          <a:xfrm>
            <a:off x="2385060" y="4107815"/>
            <a:ext cx="1766570" cy="1167765"/>
          </a:xfrm>
          <a:prstGeom prst="rect">
            <a:avLst/>
          </a:prstGeom>
        </p:spPr>
      </p:pic>
    </p:spTree>
  </p:cSld>
  <p:clrMapOvr>
    <a:masterClrMapping/>
  </p:clrMapOvr>
  <p:transition spd="med">
    <p:wipe dir="d"/>
  </p:transition>
  <p:timing/>
</p:sld>
</file>

<file path=ppt/slides/slide2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a:solidFill>
                  <a:srgbClr val="EE3028"/>
                </a:solidFill>
                <a:cs typeface="+mn-ea"/>
                <a:sym typeface="+mn-lt"/>
              </a:rPr>
              <a:t> 电路</a:t>
            </a:r>
            <a:endParaRPr lang="zh-CN" altLang="en-US" sz="2400" b="1" kern="0">
              <a:solidFill>
                <a:srgbClr val="EE3028"/>
              </a:solidFill>
              <a:cs typeface="+mn-ea"/>
              <a:sym typeface="+mn-lt"/>
            </a:endParaRP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a:solidFill>
                  <a:schemeClr val="bg1"/>
                </a:solidFill>
                <a:sym typeface="+mn-lt"/>
              </a:rPr>
              <a:t>考点</a:t>
            </a:r>
            <a:r>
              <a:rPr lang="en-US" altLang="zh-CN">
                <a:solidFill>
                  <a:schemeClr val="bg1"/>
                </a:solidFill>
                <a:sym typeface="+mn-lt"/>
              </a:rPr>
              <a:t>2</a:t>
            </a:r>
            <a:endParaRPr lang="zh-CN" altLang="en-US">
              <a:solidFill>
                <a:schemeClr val="bg1"/>
              </a:solidFill>
              <a:sym typeface="+mn-lt"/>
            </a:endParaRPr>
          </a:p>
        </p:txBody>
      </p:sp>
      <p:sp>
        <p:nvSpPr>
          <p:cNvPr id="6" name="矩形 5"/>
          <p:cNvSpPr/>
          <p:nvPr/>
        </p:nvSpPr>
        <p:spPr>
          <a:xfrm>
            <a:off x="737235" y="948055"/>
            <a:ext cx="10729595" cy="3415030"/>
          </a:xfrm>
          <a:prstGeom prst="rect">
            <a:avLst/>
          </a:prstGeom>
        </p:spPr>
        <p:txBody>
          <a:bodyPr wrap="square">
            <a:spAutoFit/>
          </a:bodyPr>
          <a:lstStyle/>
          <a:p>
            <a:pPr algn="just">
              <a:lnSpc>
                <a:spcPct val="150000"/>
              </a:lnSpc>
            </a:pPr>
            <a:r>
              <a:rPr lang="zh-CN" altLang="en-US" sz="2400" b="1">
                <a:latin typeface="+mn-ea"/>
              </a:rPr>
              <a:t>2.串联电路:</a:t>
            </a:r>
            <a:r>
              <a:rPr lang="zh-CN" altLang="en-US" sz="2400">
                <a:latin typeface="宋体" panose="02010600030101010101" pitchFamily="2" charset="-122"/>
                <a:ea typeface="宋体" panose="02010600030101010101" pitchFamily="2" charset="-122"/>
              </a:rPr>
              <a:t>各用电器</a:t>
            </a:r>
            <a:r>
              <a:rPr lang="zh-CN" altLang="en-US" sz="2400" u="sng">
                <a:latin typeface="宋体" panose="02010600030101010101" pitchFamily="2" charset="-122"/>
                <a:ea typeface="宋体" panose="02010600030101010101" pitchFamily="2" charset="-122"/>
              </a:rPr>
              <a:t>㉘　　　　　　　　</a:t>
            </a:r>
            <a:r>
              <a:rPr lang="zh-CN" altLang="en-US" sz="2400">
                <a:latin typeface="宋体" panose="02010600030101010101" pitchFamily="2" charset="-122"/>
                <a:ea typeface="宋体" panose="02010600030101010101" pitchFamily="2" charset="-122"/>
              </a:rPr>
              <a:t>的电路.如图所示是两个灯泡组成的串联电路. </a:t>
            </a:r>
            <a:endParaRPr lang="zh-CN" altLang="en-US" sz="2400">
              <a:latin typeface="宋体" panose="02010600030101010101" pitchFamily="2" charset="-122"/>
              <a:ea typeface="宋体" panose="02010600030101010101" pitchFamily="2" charset="-122"/>
            </a:endParaRPr>
          </a:p>
          <a:p>
            <a:pPr algn="just">
              <a:lnSpc>
                <a:spcPct val="150000"/>
              </a:lnSpc>
            </a:pPr>
            <a:endParaRPr lang="zh-CN" altLang="en-US" sz="2400">
              <a:latin typeface="宋体" panose="02010600030101010101" pitchFamily="2" charset="-122"/>
              <a:ea typeface="宋体" panose="02010600030101010101" pitchFamily="2" charset="-122"/>
            </a:endParaRPr>
          </a:p>
          <a:p>
            <a:pPr algn="just">
              <a:lnSpc>
                <a:spcPct val="150000"/>
              </a:lnSpc>
            </a:pPr>
            <a:endParaRPr lang="zh-CN" altLang="en-US" sz="2400">
              <a:latin typeface="宋体" panose="02010600030101010101" pitchFamily="2" charset="-122"/>
              <a:ea typeface="宋体" panose="02010600030101010101" pitchFamily="2" charset="-122"/>
            </a:endParaRPr>
          </a:p>
          <a:p>
            <a:pPr algn="just">
              <a:lnSpc>
                <a:spcPct val="150000"/>
              </a:lnSpc>
            </a:pPr>
            <a:r>
              <a:rPr lang="zh-CN" altLang="en-US" sz="2400" b="1">
                <a:latin typeface="+mn-ea"/>
              </a:rPr>
              <a:t>3.并联电路:</a:t>
            </a:r>
            <a:r>
              <a:rPr lang="zh-CN" altLang="en-US" sz="2400">
                <a:latin typeface="宋体" panose="02010600030101010101" pitchFamily="2" charset="-122"/>
                <a:ea typeface="宋体" panose="02010600030101010101" pitchFamily="2" charset="-122"/>
              </a:rPr>
              <a:t>用电器的</a:t>
            </a:r>
            <a:r>
              <a:rPr lang="zh-CN" altLang="en-US" sz="2400" u="sng">
                <a:latin typeface="宋体" panose="02010600030101010101" pitchFamily="2" charset="-122"/>
                <a:ea typeface="宋体" panose="02010600030101010101" pitchFamily="2" charset="-122"/>
                <a:sym typeface="+mn-ea"/>
              </a:rPr>
              <a:t>㉙</a:t>
            </a:r>
            <a:r>
              <a:rPr lang="zh-CN" altLang="en-US" sz="2400" u="sng">
                <a:latin typeface="宋体" panose="02010600030101010101" pitchFamily="2" charset="-122"/>
                <a:ea typeface="宋体" panose="02010600030101010101" pitchFamily="2" charset="-122"/>
              </a:rPr>
              <a:t>　　　　　　　　　　</a:t>
            </a:r>
            <a:r>
              <a:rPr lang="zh-CN" altLang="en-US" sz="2400">
                <a:latin typeface="宋体" panose="02010600030101010101" pitchFamily="2" charset="-122"/>
                <a:ea typeface="宋体" panose="02010600030101010101" pitchFamily="2" charset="-122"/>
              </a:rPr>
              <a:t>,然后接到电路中,我们说这些用电器是并联的.如图所示是两个灯泡组成的并联电路. </a:t>
            </a:r>
            <a:endParaRPr lang="zh-CN" altLang="en-US" sz="2400">
              <a:latin typeface="宋体" panose="02010600030101010101" pitchFamily="2" charset="-122"/>
              <a:ea typeface="宋体" panose="02010600030101010101" pitchFamily="2" charset="-122"/>
            </a:endParaRPr>
          </a:p>
        </p:txBody>
      </p:sp>
      <p:pic>
        <p:nvPicPr>
          <p:cNvPr id="107" name="18WHLWJJZKBWL83.jpg" descr="id:2147491063;FounderCES"/>
          <p:cNvPicPr>
            <a:picLocks noChangeAspect="1"/>
          </p:cNvPicPr>
          <p:nvPr/>
        </p:nvPicPr>
        <p:blipFill>
          <a:blip r:embed="rId2"/>
          <a:stretch>
            <a:fillRect/>
          </a:stretch>
        </p:blipFill>
        <p:spPr>
          <a:xfrm>
            <a:off x="4156710" y="1713865"/>
            <a:ext cx="4465320" cy="1487805"/>
          </a:xfrm>
          <a:prstGeom prst="rect">
            <a:avLst/>
          </a:prstGeom>
        </p:spPr>
      </p:pic>
      <p:pic>
        <p:nvPicPr>
          <p:cNvPr id="109" name="18WHLWJJZKBWL83-1.jpg" descr="id:2147491070;FounderCES"/>
          <p:cNvPicPr>
            <a:picLocks noChangeAspect="1"/>
          </p:cNvPicPr>
          <p:nvPr/>
        </p:nvPicPr>
        <p:blipFill>
          <a:blip r:embed="rId3"/>
          <a:stretch>
            <a:fillRect/>
          </a:stretch>
        </p:blipFill>
        <p:spPr>
          <a:xfrm>
            <a:off x="4156710" y="4488815"/>
            <a:ext cx="4479925" cy="1492885"/>
          </a:xfrm>
          <a:prstGeom prst="rect">
            <a:avLst/>
          </a:prstGeom>
        </p:spPr>
      </p:pic>
      <p:sp>
        <p:nvSpPr>
          <p:cNvPr id="2" name="矩形 1"/>
          <p:cNvSpPr/>
          <p:nvPr/>
        </p:nvSpPr>
        <p:spPr>
          <a:xfrm>
            <a:off x="4156710" y="1049020"/>
            <a:ext cx="2275205" cy="460375"/>
          </a:xfrm>
          <a:prstGeom prst="rect">
            <a:avLst/>
          </a:prstGeom>
        </p:spPr>
        <p:txBody>
          <a:bodyPr wrap="square">
            <a:spAutoFit/>
          </a:bodyPr>
          <a:lstStyle/>
          <a:p>
            <a:pPr algn="l"/>
            <a:r>
              <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rPr>
              <a:t>首尾顺次相连</a:t>
            </a:r>
            <a:endPar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endParaRPr>
          </a:p>
        </p:txBody>
      </p:sp>
      <p:sp>
        <p:nvSpPr>
          <p:cNvPr id="4" name="矩形 3"/>
          <p:cNvSpPr/>
          <p:nvPr/>
        </p:nvSpPr>
        <p:spPr>
          <a:xfrm>
            <a:off x="4167505" y="3244850"/>
            <a:ext cx="2807970" cy="460375"/>
          </a:xfrm>
          <a:prstGeom prst="rect">
            <a:avLst/>
          </a:prstGeom>
        </p:spPr>
        <p:txBody>
          <a:bodyPr wrap="square">
            <a:spAutoFit/>
          </a:bodyPr>
          <a:lstStyle/>
          <a:p>
            <a:pPr algn="l"/>
            <a:r>
              <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rPr>
              <a:t>两端分别连在一起</a:t>
            </a:r>
            <a:endPar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300"/>
                                        <p:tgtEl>
                                          <p:spTgt spid="2"/>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3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2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a:solidFill>
                  <a:srgbClr val="EE3028"/>
                </a:solidFill>
                <a:cs typeface="+mn-ea"/>
                <a:sym typeface="+mn-lt"/>
              </a:rPr>
              <a:t> 电路</a:t>
            </a:r>
            <a:endParaRPr lang="zh-CN" altLang="en-US" sz="2400" b="1" kern="0">
              <a:solidFill>
                <a:srgbClr val="EE3028"/>
              </a:solidFill>
              <a:cs typeface="+mn-ea"/>
              <a:sym typeface="+mn-lt"/>
            </a:endParaRP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a:solidFill>
                  <a:schemeClr val="bg1"/>
                </a:solidFill>
                <a:sym typeface="+mn-lt"/>
              </a:rPr>
              <a:t>考点</a:t>
            </a:r>
            <a:r>
              <a:rPr lang="en-US" altLang="zh-CN">
                <a:solidFill>
                  <a:schemeClr val="bg1"/>
                </a:solidFill>
                <a:sym typeface="+mn-lt"/>
              </a:rPr>
              <a:t>2</a:t>
            </a:r>
            <a:endParaRPr lang="zh-CN" altLang="en-US">
              <a:solidFill>
                <a:schemeClr val="bg1"/>
              </a:solidFill>
              <a:sym typeface="+mn-lt"/>
            </a:endParaRPr>
          </a:p>
        </p:txBody>
      </p:sp>
      <p:sp>
        <p:nvSpPr>
          <p:cNvPr id="6" name="矩形 5"/>
          <p:cNvSpPr/>
          <p:nvPr/>
        </p:nvSpPr>
        <p:spPr>
          <a:xfrm>
            <a:off x="731520" y="797560"/>
            <a:ext cx="10729595" cy="645160"/>
          </a:xfrm>
          <a:prstGeom prst="rect">
            <a:avLst/>
          </a:prstGeom>
        </p:spPr>
        <p:txBody>
          <a:bodyPr wrap="square">
            <a:spAutoFit/>
          </a:bodyPr>
          <a:lstStyle/>
          <a:p>
            <a:pPr algn="just">
              <a:lnSpc>
                <a:spcPct val="150000"/>
              </a:lnSpc>
            </a:pPr>
            <a:r>
              <a:rPr lang="zh-CN" altLang="en-US" sz="2400" b="1">
                <a:latin typeface="+mn-ea"/>
              </a:rPr>
              <a:t>4.串、并联电路的特点</a:t>
            </a:r>
            <a:endParaRPr lang="zh-CN" altLang="en-US" sz="2400" b="1">
              <a:latin typeface="+mn-ea"/>
            </a:endParaRPr>
          </a:p>
        </p:txBody>
      </p:sp>
      <p:graphicFrame>
        <p:nvGraphicFramePr>
          <p:cNvPr id="14" name="表格 13"/>
          <p:cNvGraphicFramePr>
            <a:graphicFrameLocks noGrp="1"/>
          </p:cNvGraphicFramePr>
          <p:nvPr>
            <p:custDataLst>
              <p:tags r:id="rId2"/>
            </p:custDataLst>
          </p:nvPr>
        </p:nvGraphicFramePr>
        <p:xfrm>
          <a:off x="768350" y="1507490"/>
          <a:ext cx="10810875" cy="4012565"/>
        </p:xfrm>
        <a:graphic>
          <a:graphicData uri="http://schemas.openxmlformats.org/drawingml/2006/table">
            <a:tbl>
              <a:tblPr firstRow="1" bandRow="1">
                <a:tableStyleId>{5940675A-B579-460E-94D1-54222C63F5DA}</a:tableStyleId>
              </a:tblPr>
              <a:tblGrid>
                <a:gridCol w="1538605"/>
                <a:gridCol w="4474845"/>
                <a:gridCol w="4797425"/>
              </a:tblGrid>
              <a:tr h="455295">
                <a:tc>
                  <a:txBody>
                    <a:bodyPr vert="horz" wrap="square"/>
                    <a:lstStyle/>
                    <a:p>
                      <a:pPr indent="0" algn="ctr">
                        <a:lnSpc>
                          <a:spcPct val="100000"/>
                        </a:lnSpc>
                        <a:buNone/>
                      </a:pPr>
                      <a:r>
                        <a:rPr lang="en-US" sz="2400" b="0">
                          <a:solidFill>
                            <a:srgbClr val="000000"/>
                          </a:solidFill>
                          <a:latin typeface="宋体" panose="02010600030101010101" pitchFamily="2" charset="-122"/>
                          <a:ea typeface="宋体" panose="02010600030101010101" pitchFamily="2" charset="-122"/>
                          <a:cs typeface="NEU-BZ-S92" charset="0"/>
                        </a:rPr>
                        <a:t> </a:t>
                      </a:r>
                      <a:endParaRPr lang="en-US" altLang="en-US" sz="2400" b="0">
                        <a:solidFill>
                          <a:srgbClr val="00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vert="horz" wrap="square"/>
                    <a:lstStyle/>
                    <a:p>
                      <a:pPr indent="0" algn="ctr">
                        <a:lnSpc>
                          <a:spcPct val="100000"/>
                        </a:lnSpc>
                        <a:buNone/>
                      </a:pPr>
                      <a:r>
                        <a:rPr lang="en-US" sz="2400" b="1">
                          <a:solidFill>
                            <a:srgbClr val="000000"/>
                          </a:solidFill>
                          <a:latin typeface="宋体" panose="02010600030101010101" pitchFamily="2" charset="-122"/>
                          <a:ea typeface="宋体" panose="02010600030101010101" pitchFamily="2" charset="-122"/>
                          <a:cs typeface="NEU-BZ-S92" charset="0"/>
                        </a:rPr>
                        <a:t>串联电路</a:t>
                      </a:r>
                      <a:endParaRPr lang="en-US" altLang="en-US" sz="2400" b="1">
                        <a:solidFill>
                          <a:srgbClr val="00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vert="horz" wrap="square"/>
                    <a:lstStyle/>
                    <a:p>
                      <a:pPr indent="0" algn="ctr">
                        <a:lnSpc>
                          <a:spcPct val="100000"/>
                        </a:lnSpc>
                        <a:buNone/>
                      </a:pPr>
                      <a:r>
                        <a:rPr lang="en-US" sz="2400" b="1">
                          <a:solidFill>
                            <a:srgbClr val="000000"/>
                          </a:solidFill>
                          <a:latin typeface="宋体" panose="02010600030101010101" pitchFamily="2" charset="-122"/>
                          <a:ea typeface="宋体" panose="02010600030101010101" pitchFamily="2" charset="-122"/>
                          <a:cs typeface="NEU-BZ-S92" charset="0"/>
                        </a:rPr>
                        <a:t>并联电路</a:t>
                      </a:r>
                      <a:endParaRPr lang="en-US" altLang="en-US" sz="2400" b="1">
                        <a:solidFill>
                          <a:srgbClr val="00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548640">
                <a:tc>
                  <a:txBody>
                    <a:bodyPr vert="horz" wrap="square"/>
                    <a:lstStyle/>
                    <a:p>
                      <a:pPr indent="0" algn="ctr">
                        <a:lnSpc>
                          <a:spcPct val="150000"/>
                        </a:lnSpc>
                        <a:buNone/>
                      </a:pPr>
                      <a:r>
                        <a:rPr lang="en-US" sz="2400" b="0">
                          <a:solidFill>
                            <a:srgbClr val="000000"/>
                          </a:solidFill>
                          <a:latin typeface="宋体" panose="02010600030101010101" pitchFamily="2" charset="-122"/>
                          <a:ea typeface="宋体" panose="02010600030101010101" pitchFamily="2" charset="-122"/>
                          <a:cs typeface="NEU-BZ-S92" charset="0"/>
                        </a:rPr>
                        <a:t>电流路径</a:t>
                      </a:r>
                      <a:endParaRPr lang="en-US" altLang="en-US" sz="2400" b="0">
                        <a:solidFill>
                          <a:srgbClr val="00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vert="horz" wrap="square"/>
                    <a:lstStyle/>
                    <a:p>
                      <a:pPr indent="0">
                        <a:lnSpc>
                          <a:spcPct val="150000"/>
                        </a:lnSpc>
                        <a:buNone/>
                      </a:pPr>
                      <a:r>
                        <a:rPr lang="en-US" sz="2400" b="0">
                          <a:solidFill>
                            <a:srgbClr val="000000"/>
                          </a:solidFill>
                          <a:latin typeface="宋体" panose="02010600030101010101" pitchFamily="2" charset="-122"/>
                          <a:ea typeface="宋体" panose="02010600030101010101" pitchFamily="2" charset="-122"/>
                          <a:cs typeface="宋体" panose="02010600030101010101" pitchFamily="2" charset="-122"/>
                        </a:rPr>
                        <a:t>有</a:t>
                      </a:r>
                      <a:r>
                        <a:rPr lang="en-US" sz="2400" b="0" u="sng">
                          <a:solidFill>
                            <a:srgbClr val="000000"/>
                          </a:solidFill>
                          <a:latin typeface="宋体" panose="02010600030101010101" pitchFamily="2" charset="-122"/>
                          <a:ea typeface="宋体" panose="02010600030101010101" pitchFamily="2" charset="-122"/>
                          <a:cs typeface="宋体" panose="02010600030101010101" pitchFamily="2" charset="-122"/>
                        </a:rPr>
                        <a:t>㉚</a:t>
                      </a:r>
                      <a:r>
                        <a:rPr lang="en-US" sz="2400" b="0" u="sng">
                          <a:solidFill>
                            <a:srgbClr val="000000"/>
                          </a:solidFill>
                          <a:uFill>
                            <a:solidFill>
                              <a:srgbClr val="000000"/>
                            </a:solidFill>
                          </a:uFill>
                          <a:latin typeface="宋体" panose="02010600030101010101" pitchFamily="2" charset="-122"/>
                          <a:ea typeface="宋体" panose="02010600030101010101" pitchFamily="2" charset="-122"/>
                          <a:cs typeface="宋体" panose="02010600030101010101" pitchFamily="2" charset="-122"/>
                        </a:rPr>
                        <a:t>　　　</a:t>
                      </a:r>
                      <a:r>
                        <a:rPr lang="en-US" sz="2400" b="0">
                          <a:solidFill>
                            <a:srgbClr val="000000"/>
                          </a:solidFill>
                          <a:latin typeface="宋体" panose="02010600030101010101" pitchFamily="2" charset="-122"/>
                          <a:ea typeface="宋体" panose="02010600030101010101" pitchFamily="2" charset="-122"/>
                          <a:cs typeface="宋体" panose="02010600030101010101" pitchFamily="2" charset="-122"/>
                        </a:rPr>
                        <a:t>条路径 </a:t>
                      </a:r>
                      <a:endParaRPr lang="en-US" altLang="en-US" sz="24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36194" marR="36194"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vert="horz" wrap="square"/>
                    <a:lstStyle/>
                    <a:p>
                      <a:pPr indent="0">
                        <a:lnSpc>
                          <a:spcPct val="150000"/>
                        </a:lnSpc>
                        <a:buNone/>
                      </a:pPr>
                      <a:r>
                        <a:rPr lang="en-US" sz="2400" b="0">
                          <a:solidFill>
                            <a:srgbClr val="000000"/>
                          </a:solidFill>
                          <a:latin typeface="宋体" panose="02010600030101010101" pitchFamily="2" charset="-122"/>
                          <a:ea typeface="宋体" panose="02010600030101010101" pitchFamily="2" charset="-122"/>
                          <a:cs typeface="NEU-BZ-S92" charset="0"/>
                        </a:rPr>
                        <a:t>有两条或两条以上路径</a:t>
                      </a:r>
                      <a:endParaRPr lang="en-US" altLang="en-US" sz="2400" b="0">
                        <a:solidFill>
                          <a:srgbClr val="000000"/>
                        </a:solidFill>
                        <a:latin typeface="宋体" panose="02010600030101010101" pitchFamily="2" charset="-122"/>
                        <a:ea typeface="宋体" panose="02010600030101010101" pitchFamily="2" charset="-122"/>
                        <a:cs typeface="NEU-BZ-S92" charset="0"/>
                      </a:endParaRPr>
                    </a:p>
                  </a:txBody>
                  <a:tcPr marL="36194" marR="36194"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1645920">
                <a:tc>
                  <a:txBody>
                    <a:bodyPr vert="horz" wrap="square"/>
                    <a:lstStyle/>
                    <a:p>
                      <a:pPr indent="0" algn="ctr">
                        <a:lnSpc>
                          <a:spcPct val="150000"/>
                        </a:lnSpc>
                        <a:buNone/>
                      </a:pPr>
                      <a:r>
                        <a:rPr lang="en-US" sz="2400" b="0">
                          <a:solidFill>
                            <a:srgbClr val="000000"/>
                          </a:solidFill>
                          <a:latin typeface="宋体" panose="02010600030101010101" pitchFamily="2" charset="-122"/>
                          <a:ea typeface="宋体" panose="02010600030101010101" pitchFamily="2" charset="-122"/>
                          <a:cs typeface="NEU-BZ-S92" charset="0"/>
                        </a:rPr>
                        <a:t>开关的作用</a:t>
                      </a:r>
                      <a:endParaRPr lang="en-US" altLang="en-US" sz="2400" b="0">
                        <a:solidFill>
                          <a:srgbClr val="00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vert="horz" wrap="square"/>
                    <a:lstStyle/>
                    <a:p>
                      <a:pPr indent="0">
                        <a:lnSpc>
                          <a:spcPct val="150000"/>
                        </a:lnSpc>
                        <a:buNone/>
                      </a:pPr>
                      <a:r>
                        <a:rPr lang="en-US" sz="2400" b="0">
                          <a:solidFill>
                            <a:srgbClr val="000000"/>
                          </a:solidFill>
                          <a:latin typeface="宋体" panose="02010600030101010101" pitchFamily="2" charset="-122"/>
                          <a:ea typeface="宋体" panose="02010600030101010101" pitchFamily="2" charset="-122"/>
                          <a:cs typeface="宋体" panose="02010600030101010101" pitchFamily="2" charset="-122"/>
                        </a:rPr>
                        <a:t>控制</a:t>
                      </a:r>
                      <a:r>
                        <a:rPr lang="en-US" sz="2400" u="sng">
                          <a:solidFill>
                            <a:srgbClr val="000000"/>
                          </a:solidFill>
                          <a:uFill>
                            <a:solidFill>
                              <a:srgbClr val="000000"/>
                            </a:solidFill>
                          </a:uFill>
                          <a:latin typeface="宋体" panose="02010600030101010101" pitchFamily="2" charset="-122"/>
                          <a:ea typeface="宋体" panose="02010600030101010101" pitchFamily="2" charset="-122"/>
                          <a:cs typeface="宋体" panose="02010600030101010101" pitchFamily="2" charset="-122"/>
                          <a:sym typeface="+mn-ea"/>
                        </a:rPr>
                        <a:t>㉛</a:t>
                      </a:r>
                      <a:r>
                        <a:rPr lang="en-US" sz="2400" b="0" u="sng">
                          <a:solidFill>
                            <a:srgbClr val="000000"/>
                          </a:solidFill>
                          <a:uFill>
                            <a:solidFill>
                              <a:srgbClr val="000000"/>
                            </a:solidFill>
                          </a:uFill>
                          <a:latin typeface="宋体" panose="02010600030101010101" pitchFamily="2" charset="-122"/>
                          <a:ea typeface="宋体" panose="02010600030101010101" pitchFamily="2" charset="-122"/>
                          <a:cs typeface="宋体" panose="02010600030101010101" pitchFamily="2" charset="-122"/>
                        </a:rPr>
                        <a:t>　　   　　</a:t>
                      </a:r>
                      <a:r>
                        <a:rPr lang="en-US" sz="2400" b="0">
                          <a:solidFill>
                            <a:srgbClr val="000000"/>
                          </a:solidFill>
                          <a:latin typeface="宋体" panose="02010600030101010101" pitchFamily="2" charset="-122"/>
                          <a:ea typeface="宋体" panose="02010600030101010101" pitchFamily="2" charset="-122"/>
                          <a:cs typeface="宋体" panose="02010600030101010101" pitchFamily="2" charset="-122"/>
                        </a:rPr>
                        <a:t>,开关的位置改变,控制作用不变 </a:t>
                      </a:r>
                      <a:endParaRPr lang="en-US" altLang="en-US" sz="24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36194" marR="36194"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vert="horz" wrap="square"/>
                    <a:lstStyle/>
                    <a:p>
                      <a:pPr indent="0">
                        <a:lnSpc>
                          <a:spcPct val="150000"/>
                        </a:lnSpc>
                        <a:buNone/>
                      </a:pPr>
                      <a:r>
                        <a:rPr lang="en-US" sz="2400" u="sng">
                          <a:solidFill>
                            <a:srgbClr val="000000"/>
                          </a:solidFill>
                          <a:uFill>
                            <a:solidFill>
                              <a:srgbClr val="000000"/>
                            </a:solidFill>
                          </a:uFill>
                          <a:latin typeface="宋体" panose="02010600030101010101" pitchFamily="2" charset="-122"/>
                          <a:ea typeface="宋体" panose="02010600030101010101" pitchFamily="2" charset="-122"/>
                          <a:cs typeface="宋体" panose="02010600030101010101" pitchFamily="2" charset="-122"/>
                          <a:sym typeface="+mn-ea"/>
                        </a:rPr>
                        <a:t>㉜</a:t>
                      </a:r>
                      <a:r>
                        <a:rPr lang="en-US" sz="2400" b="0" u="sng">
                          <a:solidFill>
                            <a:srgbClr val="000000"/>
                          </a:solidFill>
                          <a:uFill>
                            <a:solidFill>
                              <a:srgbClr val="000000"/>
                            </a:solidFill>
                          </a:uFill>
                          <a:latin typeface="宋体" panose="02010600030101010101" pitchFamily="2" charset="-122"/>
                          <a:ea typeface="宋体" panose="02010600030101010101" pitchFamily="2" charset="-122"/>
                          <a:cs typeface="宋体" panose="02010600030101010101" pitchFamily="2" charset="-122"/>
                        </a:rPr>
                        <a:t>　　　　</a:t>
                      </a:r>
                      <a:r>
                        <a:rPr lang="en-US" sz="2400" b="0">
                          <a:solidFill>
                            <a:srgbClr val="000000"/>
                          </a:solidFill>
                          <a:latin typeface="宋体" panose="02010600030101010101" pitchFamily="2" charset="-122"/>
                          <a:ea typeface="宋体" panose="02010600030101010101" pitchFamily="2" charset="-122"/>
                          <a:cs typeface="宋体" panose="02010600030101010101" pitchFamily="2" charset="-122"/>
                        </a:rPr>
                        <a:t>开关能控制所有用电器;</a:t>
                      </a:r>
                      <a:endParaRPr lang="en-US" sz="2400" b="0">
                        <a:solidFill>
                          <a:srgbClr val="000000"/>
                        </a:solidFill>
                        <a:latin typeface="宋体" panose="02010600030101010101" pitchFamily="2" charset="-122"/>
                        <a:ea typeface="宋体" panose="02010600030101010101" pitchFamily="2" charset="-122"/>
                        <a:cs typeface="宋体" panose="02010600030101010101" pitchFamily="2" charset="-122"/>
                      </a:endParaRPr>
                    </a:p>
                    <a:p>
                      <a:pPr indent="0">
                        <a:lnSpc>
                          <a:spcPct val="150000"/>
                        </a:lnSpc>
                        <a:buNone/>
                      </a:pPr>
                      <a:r>
                        <a:rPr lang="en-US" sz="2400" u="sng">
                          <a:solidFill>
                            <a:srgbClr val="000000"/>
                          </a:solidFill>
                          <a:uFill>
                            <a:solidFill>
                              <a:srgbClr val="000000"/>
                            </a:solidFill>
                          </a:uFill>
                          <a:latin typeface="宋体" panose="02010600030101010101" pitchFamily="2" charset="-122"/>
                          <a:ea typeface="宋体" panose="02010600030101010101" pitchFamily="2" charset="-122"/>
                          <a:cs typeface="宋体" panose="02010600030101010101" pitchFamily="2" charset="-122"/>
                          <a:sym typeface="+mn-ea"/>
                        </a:rPr>
                        <a:t>㉝</a:t>
                      </a:r>
                      <a:r>
                        <a:rPr lang="en-US" sz="2400" b="0" u="sng">
                          <a:solidFill>
                            <a:srgbClr val="000000"/>
                          </a:solidFill>
                          <a:uFill>
                            <a:solidFill>
                              <a:srgbClr val="000000"/>
                            </a:solidFill>
                          </a:uFill>
                          <a:latin typeface="宋体" panose="02010600030101010101" pitchFamily="2" charset="-122"/>
                          <a:ea typeface="宋体" panose="02010600030101010101" pitchFamily="2" charset="-122"/>
                          <a:cs typeface="宋体" panose="02010600030101010101" pitchFamily="2" charset="-122"/>
                        </a:rPr>
                        <a:t>　　 　</a:t>
                      </a:r>
                      <a:r>
                        <a:rPr lang="en-US" sz="2400" b="0">
                          <a:solidFill>
                            <a:srgbClr val="000000"/>
                          </a:solidFill>
                          <a:latin typeface="宋体" panose="02010600030101010101" pitchFamily="2" charset="-122"/>
                          <a:ea typeface="宋体" panose="02010600030101010101" pitchFamily="2" charset="-122"/>
                          <a:cs typeface="宋体" panose="02010600030101010101" pitchFamily="2" charset="-122"/>
                        </a:rPr>
                        <a:t>开关只能控制所在支路的用电器.开关的位置不同作用也不同 </a:t>
                      </a:r>
                      <a:endParaRPr lang="en-US" altLang="en-US" sz="24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36194" marR="36194"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842010">
                <a:tc>
                  <a:txBody>
                    <a:bodyPr vert="horz" wrap="square"/>
                    <a:lstStyle/>
                    <a:p>
                      <a:pPr indent="0" algn="ctr">
                        <a:lnSpc>
                          <a:spcPct val="100000"/>
                        </a:lnSpc>
                        <a:buNone/>
                      </a:pPr>
                      <a:r>
                        <a:rPr lang="en-US" sz="2400" b="0">
                          <a:solidFill>
                            <a:srgbClr val="000000"/>
                          </a:solidFill>
                          <a:latin typeface="宋体" panose="02010600030101010101" pitchFamily="2" charset="-122"/>
                          <a:ea typeface="宋体" panose="02010600030101010101" pitchFamily="2" charset="-122"/>
                          <a:cs typeface="NEU-BZ-S92" charset="0"/>
                        </a:rPr>
                        <a:t>用电器的工作特点</a:t>
                      </a:r>
                      <a:endParaRPr lang="en-US" altLang="en-US" sz="2400" b="0">
                        <a:solidFill>
                          <a:srgbClr val="00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vert="horz" wrap="square"/>
                    <a:lstStyle/>
                    <a:p>
                      <a:pPr indent="0">
                        <a:lnSpc>
                          <a:spcPct val="150000"/>
                        </a:lnSpc>
                        <a:buNone/>
                      </a:pPr>
                      <a:r>
                        <a:rPr lang="en-US" sz="2400" b="0">
                          <a:solidFill>
                            <a:srgbClr val="000000"/>
                          </a:solidFill>
                          <a:latin typeface="宋体" panose="02010600030101010101" pitchFamily="2" charset="-122"/>
                          <a:ea typeface="宋体" panose="02010600030101010101" pitchFamily="2" charset="-122"/>
                          <a:cs typeface="NEU-BZ-S92" charset="0"/>
                        </a:rPr>
                        <a:t>互相影响</a:t>
                      </a:r>
                      <a:endParaRPr lang="en-US" altLang="en-US" sz="2400" b="0">
                        <a:solidFill>
                          <a:srgbClr val="000000"/>
                        </a:solidFill>
                        <a:latin typeface="宋体" panose="02010600030101010101" pitchFamily="2" charset="-122"/>
                        <a:ea typeface="宋体" panose="02010600030101010101" pitchFamily="2" charset="-122"/>
                        <a:cs typeface="NEU-BZ-S92" charset="0"/>
                      </a:endParaRPr>
                    </a:p>
                  </a:txBody>
                  <a:tcPr marL="36194" marR="36194"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vert="horz" wrap="square"/>
                    <a:lstStyle/>
                    <a:p>
                      <a:pPr indent="0">
                        <a:lnSpc>
                          <a:spcPct val="150000"/>
                        </a:lnSpc>
                        <a:buNone/>
                      </a:pPr>
                      <a:r>
                        <a:rPr lang="en-US" sz="2400" b="0">
                          <a:solidFill>
                            <a:srgbClr val="000000"/>
                          </a:solidFill>
                          <a:latin typeface="宋体" panose="02010600030101010101" pitchFamily="2" charset="-122"/>
                          <a:ea typeface="宋体" panose="02010600030101010101" pitchFamily="2" charset="-122"/>
                          <a:cs typeface="宋体" panose="02010600030101010101" pitchFamily="2" charset="-122"/>
                        </a:rPr>
                        <a:t>各支路</a:t>
                      </a:r>
                      <a:r>
                        <a:rPr lang="en-US" sz="2400" u="sng">
                          <a:solidFill>
                            <a:srgbClr val="000000"/>
                          </a:solidFill>
                          <a:uFill>
                            <a:solidFill>
                              <a:srgbClr val="000000"/>
                            </a:solidFill>
                          </a:uFill>
                          <a:latin typeface="宋体" panose="02010600030101010101" pitchFamily="2" charset="-122"/>
                          <a:ea typeface="宋体" panose="02010600030101010101" pitchFamily="2" charset="-122"/>
                          <a:cs typeface="宋体" panose="02010600030101010101" pitchFamily="2" charset="-122"/>
                          <a:sym typeface="+mn-ea"/>
                        </a:rPr>
                        <a:t>㉞</a:t>
                      </a:r>
                      <a:r>
                        <a:rPr lang="en-US" sz="2400" b="0" u="sng">
                          <a:solidFill>
                            <a:srgbClr val="000000"/>
                          </a:solidFill>
                          <a:uFill>
                            <a:solidFill>
                              <a:srgbClr val="000000"/>
                            </a:solidFill>
                          </a:uFill>
                          <a:latin typeface="宋体" panose="02010600030101010101" pitchFamily="2" charset="-122"/>
                          <a:ea typeface="宋体" panose="02010600030101010101" pitchFamily="2" charset="-122"/>
                          <a:cs typeface="宋体" panose="02010600030101010101" pitchFamily="2" charset="-122"/>
                        </a:rPr>
                        <a:t>　  　　 </a:t>
                      </a:r>
                      <a:r>
                        <a:rPr lang="en-US" sz="2400" b="0">
                          <a:solidFill>
                            <a:srgbClr val="000000"/>
                          </a:solidFill>
                          <a:uFill>
                            <a:solidFill>
                              <a:srgbClr val="000000"/>
                            </a:solidFill>
                          </a:uFill>
                          <a:latin typeface="宋体" panose="02010600030101010101" pitchFamily="2" charset="-122"/>
                          <a:ea typeface="宋体" panose="02010600030101010101" pitchFamily="2" charset="-122"/>
                          <a:cs typeface="宋体" panose="02010600030101010101" pitchFamily="2" charset="-122"/>
                        </a:rPr>
                        <a:t>.</a:t>
                      </a:r>
                      <a:endParaRPr lang="en-US" altLang="en-US" sz="2400" b="0">
                        <a:solidFill>
                          <a:srgbClr val="000000"/>
                        </a:solidFill>
                        <a:uFill>
                          <a:solidFill>
                            <a:srgbClr val="000000"/>
                          </a:solidFill>
                        </a:uFill>
                        <a:latin typeface="宋体" panose="02010600030101010101" pitchFamily="2" charset="-122"/>
                        <a:ea typeface="宋体" panose="02010600030101010101" pitchFamily="2" charset="-122"/>
                        <a:cs typeface="宋体" panose="02010600030101010101" pitchFamily="2" charset="-122"/>
                      </a:endParaRPr>
                    </a:p>
                  </a:txBody>
                  <a:tcPr marL="36194" marR="36194"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520700">
                <a:tc>
                  <a:txBody>
                    <a:bodyPr vert="horz" wrap="square"/>
                    <a:lstStyle/>
                    <a:p>
                      <a:pPr indent="0" algn="ctr">
                        <a:lnSpc>
                          <a:spcPct val="100000"/>
                        </a:lnSpc>
                        <a:buNone/>
                      </a:pPr>
                      <a:r>
                        <a:rPr lang="en-US" sz="2400" b="0">
                          <a:solidFill>
                            <a:srgbClr val="000000"/>
                          </a:solidFill>
                          <a:latin typeface="宋体" panose="02010600030101010101" pitchFamily="2" charset="-122"/>
                          <a:ea typeface="宋体" panose="02010600030101010101" pitchFamily="2" charset="-122"/>
                          <a:cs typeface="NEU-BZ-S92" charset="0"/>
                        </a:rPr>
                        <a:t>应用举例</a:t>
                      </a:r>
                      <a:endParaRPr lang="en-US" altLang="en-US" sz="2400" b="0">
                        <a:solidFill>
                          <a:srgbClr val="00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vert="horz" wrap="square"/>
                    <a:lstStyle/>
                    <a:p>
                      <a:pPr indent="0">
                        <a:lnSpc>
                          <a:spcPct val="100000"/>
                        </a:lnSpc>
                        <a:buNone/>
                      </a:pPr>
                      <a:r>
                        <a:rPr lang="en-US" sz="2400" b="0">
                          <a:solidFill>
                            <a:srgbClr val="000000"/>
                          </a:solidFill>
                          <a:latin typeface="宋体" panose="02010600030101010101" pitchFamily="2" charset="-122"/>
                          <a:ea typeface="宋体" panose="02010600030101010101" pitchFamily="2" charset="-122"/>
                          <a:cs typeface="NEU-BZ-S92" charset="0"/>
                        </a:rPr>
                        <a:t>节日装饰用的小彩灯</a:t>
                      </a:r>
                      <a:endParaRPr lang="en-US" altLang="en-US" sz="2400" b="0">
                        <a:solidFill>
                          <a:srgbClr val="000000"/>
                        </a:solidFill>
                        <a:latin typeface="宋体" panose="02010600030101010101" pitchFamily="2" charset="-122"/>
                        <a:ea typeface="宋体" panose="02010600030101010101" pitchFamily="2" charset="-122"/>
                        <a:cs typeface="NEU-BZ-S92" charset="0"/>
                      </a:endParaRPr>
                    </a:p>
                  </a:txBody>
                  <a:tcPr marL="36194" marR="36194"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vert="horz" wrap="square"/>
                    <a:lstStyle/>
                    <a:p>
                      <a:pPr indent="0">
                        <a:lnSpc>
                          <a:spcPct val="100000"/>
                        </a:lnSpc>
                        <a:buNone/>
                      </a:pPr>
                      <a:r>
                        <a:rPr lang="en-US" sz="2400" b="0">
                          <a:solidFill>
                            <a:srgbClr val="000000"/>
                          </a:solidFill>
                          <a:latin typeface="宋体" panose="02010600030101010101" pitchFamily="2" charset="-122"/>
                          <a:ea typeface="宋体" panose="02010600030101010101" pitchFamily="2" charset="-122"/>
                          <a:cs typeface="NEU-BZ-S92" charset="0"/>
                        </a:rPr>
                        <a:t>路灯、家庭电路中的用电器等</a:t>
                      </a:r>
                      <a:endParaRPr lang="en-US" altLang="en-US" sz="2400" b="0">
                        <a:solidFill>
                          <a:srgbClr val="000000"/>
                        </a:solidFill>
                        <a:latin typeface="宋体" panose="02010600030101010101" pitchFamily="2" charset="-122"/>
                        <a:ea typeface="宋体" panose="02010600030101010101" pitchFamily="2" charset="-122"/>
                        <a:cs typeface="NEU-BZ-S92" charset="0"/>
                      </a:endParaRPr>
                    </a:p>
                  </a:txBody>
                  <a:tcPr marL="36194" marR="36194"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bl>
          </a:graphicData>
        </a:graphic>
      </p:graphicFrame>
      <p:sp>
        <p:nvSpPr>
          <p:cNvPr id="20" name="矩形 19"/>
          <p:cNvSpPr/>
          <p:nvPr/>
        </p:nvSpPr>
        <p:spPr>
          <a:xfrm>
            <a:off x="3074035" y="2025650"/>
            <a:ext cx="556895" cy="460375"/>
          </a:xfrm>
          <a:prstGeom prst="rect">
            <a:avLst/>
          </a:prstGeom>
        </p:spPr>
        <p:txBody>
          <a:bodyPr wrap="square">
            <a:spAutoFit/>
          </a:bodyPr>
          <a:lstStyle/>
          <a:p>
            <a:pPr algn="l"/>
            <a:r>
              <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rPr>
              <a:t>一</a:t>
            </a:r>
            <a:endPar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endParaRPr>
          </a:p>
        </p:txBody>
      </p:sp>
      <p:sp>
        <p:nvSpPr>
          <p:cNvPr id="21" name="矩形 20"/>
          <p:cNvSpPr/>
          <p:nvPr/>
        </p:nvSpPr>
        <p:spPr>
          <a:xfrm>
            <a:off x="3199130" y="2838450"/>
            <a:ext cx="1999615" cy="460375"/>
          </a:xfrm>
          <a:prstGeom prst="rect">
            <a:avLst/>
          </a:prstGeom>
        </p:spPr>
        <p:txBody>
          <a:bodyPr wrap="square">
            <a:spAutoFit/>
          </a:bodyPr>
          <a:lstStyle/>
          <a:p>
            <a:pPr algn="l"/>
            <a:r>
              <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rPr>
              <a:t>所有用电器</a:t>
            </a:r>
            <a:endPar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endParaRPr>
          </a:p>
        </p:txBody>
      </p:sp>
      <p:sp>
        <p:nvSpPr>
          <p:cNvPr id="22" name="矩形 21"/>
          <p:cNvSpPr/>
          <p:nvPr/>
        </p:nvSpPr>
        <p:spPr>
          <a:xfrm>
            <a:off x="7229475" y="2574925"/>
            <a:ext cx="967105" cy="460375"/>
          </a:xfrm>
          <a:prstGeom prst="rect">
            <a:avLst/>
          </a:prstGeom>
        </p:spPr>
        <p:txBody>
          <a:bodyPr wrap="square">
            <a:spAutoFit/>
          </a:bodyPr>
          <a:lstStyle/>
          <a:p>
            <a:pPr algn="l"/>
            <a:r>
              <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rPr>
              <a:t>干路</a:t>
            </a:r>
            <a:endPar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endParaRPr>
          </a:p>
        </p:txBody>
      </p:sp>
      <p:sp>
        <p:nvSpPr>
          <p:cNvPr id="23" name="矩形 22"/>
          <p:cNvSpPr/>
          <p:nvPr/>
        </p:nvSpPr>
        <p:spPr>
          <a:xfrm>
            <a:off x="7186295" y="3122930"/>
            <a:ext cx="1010920" cy="460375"/>
          </a:xfrm>
          <a:prstGeom prst="rect">
            <a:avLst/>
          </a:prstGeom>
        </p:spPr>
        <p:txBody>
          <a:bodyPr wrap="square">
            <a:spAutoFit/>
          </a:bodyPr>
          <a:lstStyle/>
          <a:p>
            <a:pPr algn="l"/>
            <a:r>
              <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rPr>
              <a:t>支路</a:t>
            </a:r>
            <a:endPar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endParaRPr>
          </a:p>
        </p:txBody>
      </p:sp>
      <p:sp>
        <p:nvSpPr>
          <p:cNvPr id="24" name="矩形 23"/>
          <p:cNvSpPr/>
          <p:nvPr/>
        </p:nvSpPr>
        <p:spPr>
          <a:xfrm>
            <a:off x="7986395" y="4373245"/>
            <a:ext cx="1533525" cy="460375"/>
          </a:xfrm>
          <a:prstGeom prst="rect">
            <a:avLst/>
          </a:prstGeom>
        </p:spPr>
        <p:txBody>
          <a:bodyPr wrap="square">
            <a:spAutoFit/>
          </a:bodyPr>
          <a:lstStyle/>
          <a:p>
            <a:pPr algn="l"/>
            <a:r>
              <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rPr>
              <a:t>互不影响</a:t>
            </a:r>
            <a:endPar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300"/>
                                        <p:tgtEl>
                                          <p:spTgt spid="20"/>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300"/>
                                        <p:tgtEl>
                                          <p:spTgt spid="21"/>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300"/>
                                        <p:tgtEl>
                                          <p:spTgt spid="22"/>
                                        </p:tgtEl>
                                      </p:cBhvr>
                                    </p:animEffect>
                                  </p:childTnLst>
                                </p:cTn>
                              </p:par>
                            </p:childTnLst>
                          </p:cTn>
                        </p:par>
                      </p:childTnLst>
                    </p:cTn>
                  </p:par>
                  <p:par>
                    <p:cTn id="18" fill="hold" nodeType="clickPar">
                      <p:stCondLst>
                        <p:cond delay="indefinite"/>
                      </p:stCondLst>
                      <p:childTnLst>
                        <p:par>
                          <p:cTn id="19" fill="hold" nodeType="after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300"/>
                                        <p:tgtEl>
                                          <p:spTgt spid="23"/>
                                        </p:tgtEl>
                                      </p:cBhvr>
                                    </p:animEffect>
                                  </p:childTnLst>
                                </p:cTn>
                              </p:par>
                            </p:childTnLst>
                          </p:cTn>
                        </p:par>
                      </p:childTnLst>
                    </p:cTn>
                  </p:par>
                  <p:par>
                    <p:cTn id="23" fill="hold" nodeType="clickPar">
                      <p:stCondLst>
                        <p:cond delay="indefinite"/>
                      </p:stCondLst>
                      <p:childTnLst>
                        <p:par>
                          <p:cTn id="24" fill="hold" nodeType="after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3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23" grpId="0"/>
      <p:bldP spid="24" grpId="0"/>
    </p:bldLst>
  </p:timing>
</p:sld>
</file>

<file path=ppt/slides/slide2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en-US" altLang="zh-CN" sz="2400" b="1" kern="0">
                <a:solidFill>
                  <a:srgbClr val="EE3028"/>
                </a:solidFill>
                <a:cs typeface="+mn-ea"/>
                <a:sym typeface="+mn-lt"/>
              </a:rPr>
              <a:t> </a:t>
            </a:r>
            <a:r>
              <a:rPr lang="zh-CN" altLang="en-US" sz="2400" b="1" kern="0">
                <a:solidFill>
                  <a:srgbClr val="EE3028"/>
                </a:solidFill>
                <a:cs typeface="+mn-ea"/>
                <a:sym typeface="+mn-lt"/>
              </a:rPr>
              <a:t>电流、电压及其测量</a:t>
            </a:r>
            <a:endParaRPr lang="zh-CN" altLang="en-US" sz="2400" b="1" kern="0">
              <a:solidFill>
                <a:srgbClr val="EE3028"/>
              </a:solidFill>
              <a:cs typeface="+mn-ea"/>
              <a:sym typeface="+mn-lt"/>
            </a:endParaRP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a:solidFill>
                  <a:schemeClr val="bg1"/>
                </a:solidFill>
                <a:sym typeface="+mn-lt"/>
              </a:rPr>
              <a:t>考点</a:t>
            </a:r>
            <a:r>
              <a:rPr lang="en-US" altLang="zh-CN">
                <a:solidFill>
                  <a:schemeClr val="bg1"/>
                </a:solidFill>
                <a:sym typeface="+mn-lt"/>
              </a:rPr>
              <a:t>3</a:t>
            </a:r>
            <a:endParaRPr lang="zh-CN" altLang="en-US">
              <a:solidFill>
                <a:schemeClr val="bg1"/>
              </a:solidFill>
              <a:sym typeface="+mn-lt"/>
            </a:endParaRPr>
          </a:p>
        </p:txBody>
      </p:sp>
      <p:sp>
        <p:nvSpPr>
          <p:cNvPr id="6" name="矩形 5"/>
          <p:cNvSpPr/>
          <p:nvPr/>
        </p:nvSpPr>
        <p:spPr>
          <a:xfrm>
            <a:off x="850900" y="742315"/>
            <a:ext cx="10558145" cy="5631180"/>
          </a:xfrm>
          <a:prstGeom prst="rect">
            <a:avLst/>
          </a:prstGeom>
        </p:spPr>
        <p:txBody>
          <a:bodyPr wrap="square">
            <a:spAutoFit/>
          </a:bodyPr>
          <a:lstStyle/>
          <a:p>
            <a:pPr algn="just">
              <a:lnSpc>
                <a:spcPct val="150000"/>
              </a:lnSpc>
            </a:pPr>
            <a:r>
              <a:rPr lang="zh-CN" altLang="en-US" sz="2400" b="1">
                <a:latin typeface="+mn-ea"/>
              </a:rPr>
              <a:t>1.电流</a:t>
            </a:r>
            <a:endParaRPr lang="zh-CN" altLang="en-US" sz="2400" b="1">
              <a:latin typeface="+mn-ea"/>
            </a:endParaRPr>
          </a:p>
          <a:p>
            <a:pPr algn="just">
              <a:lnSpc>
                <a:spcPct val="150000"/>
              </a:lnSpc>
            </a:pPr>
            <a:r>
              <a:rPr lang="zh-CN" altLang="en-US" sz="2400">
                <a:latin typeface="宋体" panose="02010600030101010101" pitchFamily="2" charset="-122"/>
                <a:ea typeface="宋体" panose="02010600030101010101" pitchFamily="2" charset="-122"/>
              </a:rPr>
              <a:t>(1)形成:电荷的定向移动形成电流.通常用字母</a:t>
            </a:r>
            <a:r>
              <a:rPr lang="zh-CN" altLang="en-US" sz="2400" u="sng">
                <a:latin typeface="宋体" panose="02010600030101010101" pitchFamily="2" charset="-122"/>
                <a:ea typeface="宋体" panose="02010600030101010101" pitchFamily="2" charset="-122"/>
              </a:rPr>
              <a:t>㉟　　　</a:t>
            </a:r>
            <a:r>
              <a:rPr lang="zh-CN" altLang="en-US" sz="2400">
                <a:latin typeface="宋体" panose="02010600030101010101" pitchFamily="2" charset="-122"/>
                <a:ea typeface="宋体" panose="02010600030101010101" pitchFamily="2" charset="-122"/>
              </a:rPr>
              <a:t>表示. </a:t>
            </a:r>
            <a:endParaRPr lang="zh-CN" altLang="en-US" sz="2400">
              <a:latin typeface="宋体" panose="02010600030101010101" pitchFamily="2" charset="-122"/>
              <a:ea typeface="宋体" panose="02010600030101010101" pitchFamily="2" charset="-122"/>
            </a:endParaRPr>
          </a:p>
          <a:p>
            <a:pPr algn="just">
              <a:lnSpc>
                <a:spcPct val="150000"/>
              </a:lnSpc>
            </a:pPr>
            <a:r>
              <a:rPr lang="zh-CN" altLang="en-US" sz="2400">
                <a:latin typeface="宋体" panose="02010600030101010101" pitchFamily="2" charset="-122"/>
                <a:ea typeface="宋体" panose="02010600030101010101" pitchFamily="2" charset="-122"/>
              </a:rPr>
              <a:t>(2)方向:规定</a:t>
            </a:r>
            <a:r>
              <a:rPr lang="zh-CN" altLang="en-US" sz="2400" u="sng">
                <a:latin typeface="宋体" panose="02010600030101010101" pitchFamily="2" charset="-122"/>
                <a:ea typeface="宋体" panose="02010600030101010101" pitchFamily="2" charset="-122"/>
                <a:sym typeface="+mn-ea"/>
              </a:rPr>
              <a:t>㊱</a:t>
            </a:r>
            <a:r>
              <a:rPr lang="zh-CN" altLang="en-US" sz="2400" u="sng">
                <a:latin typeface="宋体" panose="02010600030101010101" pitchFamily="2" charset="-122"/>
                <a:ea typeface="宋体" panose="02010600030101010101" pitchFamily="2" charset="-122"/>
              </a:rPr>
              <a:t>　　　</a:t>
            </a:r>
            <a:r>
              <a:rPr lang="zh-CN" altLang="en-US" sz="2400">
                <a:latin typeface="宋体" panose="02010600030101010101" pitchFamily="2" charset="-122"/>
                <a:ea typeface="宋体" panose="02010600030101010101" pitchFamily="2" charset="-122"/>
              </a:rPr>
              <a:t>电荷定向移动的方向为电流的方向. </a:t>
            </a:r>
            <a:endParaRPr lang="zh-CN" altLang="en-US" sz="2400">
              <a:latin typeface="宋体" panose="02010600030101010101" pitchFamily="2" charset="-122"/>
              <a:ea typeface="宋体" panose="02010600030101010101" pitchFamily="2" charset="-122"/>
            </a:endParaRPr>
          </a:p>
          <a:p>
            <a:pPr algn="just">
              <a:lnSpc>
                <a:spcPct val="150000"/>
              </a:lnSpc>
            </a:pPr>
            <a:r>
              <a:rPr lang="zh-CN" altLang="en-US" sz="2400">
                <a:latin typeface="宋体" panose="02010600030101010101" pitchFamily="2" charset="-122"/>
                <a:ea typeface="宋体" panose="02010600030101010101" pitchFamily="2" charset="-122"/>
              </a:rPr>
              <a:t>(3)单位及换算:基本单位是</a:t>
            </a:r>
            <a:r>
              <a:rPr lang="zh-CN" altLang="en-US" sz="2400" u="sng">
                <a:latin typeface="宋体" panose="02010600030101010101" pitchFamily="2" charset="-122"/>
                <a:ea typeface="宋体" panose="02010600030101010101" pitchFamily="2" charset="-122"/>
                <a:sym typeface="+mn-ea"/>
              </a:rPr>
              <a:t>㊲</a:t>
            </a:r>
            <a:r>
              <a:rPr lang="zh-CN" altLang="en-US" sz="2400" u="sng">
                <a:latin typeface="宋体" panose="02010600030101010101" pitchFamily="2" charset="-122"/>
                <a:ea typeface="宋体" panose="02010600030101010101" pitchFamily="2" charset="-122"/>
              </a:rPr>
              <a:t>　　　</a:t>
            </a:r>
            <a:r>
              <a:rPr lang="zh-CN" altLang="en-US" sz="2400">
                <a:latin typeface="宋体" panose="02010600030101010101" pitchFamily="2" charset="-122"/>
                <a:ea typeface="宋体" panose="02010600030101010101" pitchFamily="2" charset="-122"/>
              </a:rPr>
              <a:t>,简称</a:t>
            </a:r>
            <a:r>
              <a:rPr lang="zh-CN" altLang="en-US" sz="2400" u="sng">
                <a:latin typeface="宋体" panose="02010600030101010101" pitchFamily="2" charset="-122"/>
                <a:ea typeface="宋体" panose="02010600030101010101" pitchFamily="2" charset="-122"/>
                <a:sym typeface="+mn-ea"/>
              </a:rPr>
              <a:t>㊳</a:t>
            </a:r>
            <a:r>
              <a:rPr lang="zh-CN" altLang="en-US" sz="2400" u="sng">
                <a:latin typeface="宋体" panose="02010600030101010101" pitchFamily="2" charset="-122"/>
                <a:ea typeface="宋体" panose="02010600030101010101" pitchFamily="2" charset="-122"/>
              </a:rPr>
              <a:t>　　　</a:t>
            </a:r>
            <a:r>
              <a:rPr lang="zh-CN" altLang="en-US" sz="2400">
                <a:latin typeface="宋体" panose="02010600030101010101" pitchFamily="2" charset="-122"/>
                <a:ea typeface="宋体" panose="02010600030101010101" pitchFamily="2" charset="-122"/>
              </a:rPr>
              <a:t>,符号是</a:t>
            </a:r>
            <a:r>
              <a:rPr lang="zh-CN" altLang="en-US" sz="2400" u="sng">
                <a:latin typeface="宋体" panose="02010600030101010101" pitchFamily="2" charset="-122"/>
                <a:ea typeface="宋体" panose="02010600030101010101" pitchFamily="2" charset="-122"/>
                <a:sym typeface="+mn-ea"/>
              </a:rPr>
              <a:t>㊴</a:t>
            </a:r>
            <a:r>
              <a:rPr lang="zh-CN" altLang="en-US" sz="2400" u="sng">
                <a:latin typeface="宋体" panose="02010600030101010101" pitchFamily="2" charset="-122"/>
                <a:ea typeface="宋体" panose="02010600030101010101" pitchFamily="2" charset="-122"/>
              </a:rPr>
              <a:t>　　　</a:t>
            </a:r>
            <a:r>
              <a:rPr lang="zh-CN" altLang="en-US" sz="2400">
                <a:latin typeface="宋体" panose="02010600030101010101" pitchFamily="2" charset="-122"/>
                <a:ea typeface="宋体" panose="02010600030101010101" pitchFamily="2" charset="-122"/>
              </a:rPr>
              <a:t>;常用的单位还有毫安(mA)、微安(μA);1 A=</a:t>
            </a:r>
            <a:r>
              <a:rPr lang="zh-CN" altLang="en-US" sz="2400" u="sng">
                <a:latin typeface="宋体" panose="02010600030101010101" pitchFamily="2" charset="-122"/>
                <a:ea typeface="宋体" panose="02010600030101010101" pitchFamily="2" charset="-122"/>
                <a:sym typeface="+mn-ea"/>
              </a:rPr>
              <a:t>㊵</a:t>
            </a:r>
            <a:r>
              <a:rPr lang="zh-CN" altLang="en-US" sz="2400" u="sng">
                <a:latin typeface="宋体" panose="02010600030101010101" pitchFamily="2" charset="-122"/>
                <a:ea typeface="宋体" panose="02010600030101010101" pitchFamily="2" charset="-122"/>
              </a:rPr>
              <a:t>　　　　</a:t>
            </a:r>
            <a:r>
              <a:rPr lang="zh-CN" altLang="en-US" sz="2400">
                <a:latin typeface="宋体" panose="02010600030101010101" pitchFamily="2" charset="-122"/>
                <a:ea typeface="宋体" panose="02010600030101010101" pitchFamily="2" charset="-122"/>
              </a:rPr>
              <a:t>mA,1 mA=1 000 μA. </a:t>
            </a:r>
            <a:endParaRPr lang="zh-CN" altLang="en-US" sz="2400">
              <a:latin typeface="宋体" panose="02010600030101010101" pitchFamily="2" charset="-122"/>
              <a:ea typeface="宋体" panose="02010600030101010101" pitchFamily="2" charset="-122"/>
            </a:endParaRPr>
          </a:p>
          <a:p>
            <a:pPr algn="just">
              <a:lnSpc>
                <a:spcPct val="150000"/>
              </a:lnSpc>
            </a:pPr>
            <a:r>
              <a:rPr lang="zh-CN" altLang="en-US" sz="2400">
                <a:latin typeface="宋体" panose="02010600030101010101" pitchFamily="2" charset="-122"/>
                <a:ea typeface="宋体" panose="02010600030101010101" pitchFamily="2" charset="-122"/>
              </a:rPr>
              <a:t>(4)常见的电流值:</a:t>
            </a:r>
            <a:endParaRPr lang="zh-CN" altLang="en-US" sz="2400">
              <a:latin typeface="宋体" panose="02010600030101010101" pitchFamily="2" charset="-122"/>
              <a:ea typeface="宋体" panose="02010600030101010101" pitchFamily="2" charset="-122"/>
            </a:endParaRPr>
          </a:p>
          <a:p>
            <a:pPr algn="just">
              <a:lnSpc>
                <a:spcPct val="150000"/>
              </a:lnSpc>
            </a:pPr>
            <a:r>
              <a:rPr lang="zh-CN" altLang="en-US" sz="2400">
                <a:latin typeface="宋体" panose="02010600030101010101" pitchFamily="2" charset="-122"/>
                <a:ea typeface="宋体" panose="02010600030101010101" pitchFamily="2" charset="-122"/>
              </a:rPr>
              <a:t>节能灯中的电流约为0.1 A;</a:t>
            </a:r>
            <a:endParaRPr lang="zh-CN" altLang="en-US" sz="2400" u="sng">
              <a:latin typeface="宋体" panose="02010600030101010101" pitchFamily="2" charset="-122"/>
              <a:ea typeface="宋体" panose="02010600030101010101" pitchFamily="2" charset="-122"/>
            </a:endParaRPr>
          </a:p>
          <a:p>
            <a:pPr algn="just">
              <a:lnSpc>
                <a:spcPct val="150000"/>
              </a:lnSpc>
            </a:pPr>
            <a:r>
              <a:rPr lang="zh-CN" altLang="en-US" sz="2400">
                <a:latin typeface="宋体" panose="02010600030101010101" pitchFamily="2" charset="-122"/>
                <a:ea typeface="宋体" panose="02010600030101010101" pitchFamily="2" charset="-122"/>
              </a:rPr>
              <a:t>电冰箱中的电流为0.5~1 A;</a:t>
            </a:r>
            <a:endParaRPr lang="zh-CN" altLang="en-US" sz="2400">
              <a:latin typeface="宋体" panose="02010600030101010101" pitchFamily="2" charset="-122"/>
              <a:ea typeface="宋体" panose="02010600030101010101" pitchFamily="2" charset="-122"/>
            </a:endParaRPr>
          </a:p>
          <a:p>
            <a:pPr algn="just">
              <a:lnSpc>
                <a:spcPct val="150000"/>
              </a:lnSpc>
            </a:pPr>
            <a:r>
              <a:rPr lang="zh-CN" altLang="en-US" sz="2400">
                <a:latin typeface="宋体" panose="02010600030101010101" pitchFamily="2" charset="-122"/>
                <a:ea typeface="宋体" panose="02010600030101010101" pitchFamily="2" charset="-122"/>
              </a:rPr>
              <a:t>电视机中的电流为0.3~0.8 A;</a:t>
            </a:r>
            <a:endParaRPr lang="zh-CN" altLang="en-US" sz="2400">
              <a:latin typeface="宋体" panose="02010600030101010101" pitchFamily="2" charset="-122"/>
              <a:ea typeface="宋体" panose="02010600030101010101" pitchFamily="2" charset="-122"/>
            </a:endParaRPr>
          </a:p>
          <a:p>
            <a:pPr algn="just">
              <a:lnSpc>
                <a:spcPct val="150000"/>
              </a:lnSpc>
            </a:pPr>
            <a:r>
              <a:rPr lang="zh-CN" altLang="en-US" sz="2400">
                <a:latin typeface="宋体" panose="02010600030101010101" pitchFamily="2" charset="-122"/>
                <a:ea typeface="宋体" panose="02010600030101010101" pitchFamily="2" charset="-122"/>
              </a:rPr>
              <a:t>空调中的电流为4~9 A.</a:t>
            </a:r>
            <a:endParaRPr lang="zh-CN" altLang="en-US" sz="2400">
              <a:latin typeface="宋体" panose="02010600030101010101" pitchFamily="2" charset="-122"/>
              <a:ea typeface="宋体" panose="02010600030101010101" pitchFamily="2" charset="-122"/>
            </a:endParaRPr>
          </a:p>
        </p:txBody>
      </p:sp>
      <p:sp>
        <p:nvSpPr>
          <p:cNvPr id="4" name="矩形 3"/>
          <p:cNvSpPr/>
          <p:nvPr/>
        </p:nvSpPr>
        <p:spPr>
          <a:xfrm>
            <a:off x="3183890" y="1942465"/>
            <a:ext cx="631825" cy="460375"/>
          </a:xfrm>
          <a:prstGeom prst="rect">
            <a:avLst/>
          </a:prstGeom>
        </p:spPr>
        <p:txBody>
          <a:bodyPr wrap="square">
            <a:spAutoFit/>
          </a:bodyPr>
          <a:lstStyle/>
          <a:p>
            <a:pPr algn="l"/>
            <a:r>
              <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rPr>
              <a:t>正</a:t>
            </a:r>
            <a:endPar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endParaRPr>
          </a:p>
        </p:txBody>
      </p:sp>
      <p:sp>
        <p:nvSpPr>
          <p:cNvPr id="2" name="矩形 1"/>
          <p:cNvSpPr/>
          <p:nvPr/>
        </p:nvSpPr>
        <p:spPr>
          <a:xfrm>
            <a:off x="5022215" y="2479040"/>
            <a:ext cx="877570" cy="460375"/>
          </a:xfrm>
          <a:prstGeom prst="rect">
            <a:avLst/>
          </a:prstGeom>
        </p:spPr>
        <p:txBody>
          <a:bodyPr wrap="square">
            <a:spAutoFit/>
          </a:bodyPr>
          <a:lstStyle/>
          <a:p>
            <a:pPr algn="l"/>
            <a:r>
              <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rPr>
              <a:t>安培</a:t>
            </a:r>
            <a:endPar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endParaRPr>
          </a:p>
        </p:txBody>
      </p:sp>
      <p:sp>
        <p:nvSpPr>
          <p:cNvPr id="3" name="矩形 2"/>
          <p:cNvSpPr/>
          <p:nvPr/>
        </p:nvSpPr>
        <p:spPr>
          <a:xfrm>
            <a:off x="7068185" y="2489835"/>
            <a:ext cx="653415" cy="460375"/>
          </a:xfrm>
          <a:prstGeom prst="rect">
            <a:avLst/>
          </a:prstGeom>
        </p:spPr>
        <p:txBody>
          <a:bodyPr wrap="square">
            <a:spAutoFit/>
          </a:bodyPr>
          <a:lstStyle/>
          <a:p>
            <a:pPr algn="l"/>
            <a:r>
              <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rPr>
              <a:t>安</a:t>
            </a:r>
            <a:endPar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endParaRPr>
          </a:p>
        </p:txBody>
      </p:sp>
      <p:sp>
        <p:nvSpPr>
          <p:cNvPr id="13" name="矩形 12"/>
          <p:cNvSpPr/>
          <p:nvPr/>
        </p:nvSpPr>
        <p:spPr>
          <a:xfrm>
            <a:off x="9467850" y="2489835"/>
            <a:ext cx="633095" cy="460375"/>
          </a:xfrm>
          <a:prstGeom prst="rect">
            <a:avLst/>
          </a:prstGeom>
        </p:spPr>
        <p:txBody>
          <a:bodyPr wrap="square">
            <a:spAutoFit/>
          </a:bodyPr>
          <a:lstStyle/>
          <a:p>
            <a:pPr algn="l"/>
            <a:r>
              <a:rPr lang="en-US" altLang="zh-CN" sz="2400" b="1" kern="100">
                <a:solidFill>
                  <a:srgbClr val="EE3028"/>
                </a:solidFill>
                <a:uFill>
                  <a:solidFill>
                    <a:srgbClr val="000000"/>
                  </a:solidFill>
                </a:uFill>
                <a:latin typeface="Times New Roman" panose="02020603050405020304" pitchFamily="18" charset="0"/>
                <a:ea typeface="宋体" panose="02010600030101010101" pitchFamily="2" charset="-122"/>
                <a:cs typeface="Times New Roman" panose="02020603050405020304" pitchFamily="18" charset="0"/>
                <a:sym typeface="+mn-ea"/>
              </a:rPr>
              <a:t>A</a:t>
            </a:r>
            <a:endParaRPr lang="en-US" altLang="zh-CN" sz="2400" b="1" kern="100">
              <a:solidFill>
                <a:srgbClr val="EE3028"/>
              </a:solidFill>
              <a:uFill>
                <a:solidFill>
                  <a:srgbClr val="000000"/>
                </a:solidFill>
              </a:uFill>
              <a:latin typeface="Times New Roman" panose="02020603050405020304" pitchFamily="18" charset="0"/>
              <a:ea typeface="宋体" panose="02010600030101010101" pitchFamily="2" charset="-122"/>
              <a:cs typeface="Times New Roman" panose="02020603050405020304" pitchFamily="18" charset="0"/>
              <a:sym typeface="+mn-ea"/>
            </a:endParaRPr>
          </a:p>
        </p:txBody>
      </p:sp>
      <p:sp>
        <p:nvSpPr>
          <p:cNvPr id="14" name="矩形 13"/>
          <p:cNvSpPr/>
          <p:nvPr/>
        </p:nvSpPr>
        <p:spPr>
          <a:xfrm>
            <a:off x="6214110" y="3060700"/>
            <a:ext cx="1453515" cy="460375"/>
          </a:xfrm>
          <a:prstGeom prst="rect">
            <a:avLst/>
          </a:prstGeom>
        </p:spPr>
        <p:txBody>
          <a:bodyPr wrap="square">
            <a:spAutoFit/>
          </a:bodyPr>
          <a:lstStyle/>
          <a:p>
            <a:pPr algn="l"/>
            <a:r>
              <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rPr>
              <a:t>1 000</a:t>
            </a:r>
            <a:endPar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endParaRPr>
          </a:p>
        </p:txBody>
      </p:sp>
      <p:sp>
        <p:nvSpPr>
          <p:cNvPr id="18" name="矩形 17"/>
          <p:cNvSpPr/>
          <p:nvPr/>
        </p:nvSpPr>
        <p:spPr>
          <a:xfrm>
            <a:off x="7667625" y="1386205"/>
            <a:ext cx="631825" cy="460375"/>
          </a:xfrm>
          <a:prstGeom prst="rect">
            <a:avLst/>
          </a:prstGeom>
        </p:spPr>
        <p:txBody>
          <a:bodyPr wrap="square">
            <a:spAutoFit/>
          </a:bodyPr>
          <a:lstStyle/>
          <a:p>
            <a:pPr algn="l"/>
            <a:r>
              <a:rPr lang="en-US" altLang="zh-CN" sz="2400" b="1" i="1" kern="100">
                <a:solidFill>
                  <a:srgbClr val="EE3028"/>
                </a:solidFill>
                <a:uFill>
                  <a:solidFill>
                    <a:srgbClr val="000000"/>
                  </a:solidFill>
                </a:uFill>
                <a:latin typeface="Times New Roman" panose="02020603050405020304" pitchFamily="18" charset="0"/>
                <a:ea typeface="宋体" panose="02010600030101010101" pitchFamily="2" charset="-122"/>
                <a:cs typeface="Times New Roman" panose="02020603050405020304" pitchFamily="18" charset="0"/>
                <a:sym typeface="+mn-ea"/>
              </a:rPr>
              <a:t>I</a:t>
            </a:r>
            <a:endParaRPr lang="en-US" altLang="zh-CN" sz="2400" b="1" i="1" kern="100">
              <a:solidFill>
                <a:srgbClr val="EE3028"/>
              </a:solidFill>
              <a:uFill>
                <a:solidFill>
                  <a:srgbClr val="000000"/>
                </a:solidFill>
              </a:uFill>
              <a:latin typeface="Times New Roman" panose="02020603050405020304" pitchFamily="18" charset="0"/>
              <a:ea typeface="宋体" panose="02010600030101010101" pitchFamily="2" charset="-122"/>
              <a:cs typeface="Times New Roman" panose="02020603050405020304" pitchFamily="18" charset="0"/>
              <a:sym typeface="+mn-ea"/>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300"/>
                                        <p:tgtEl>
                                          <p:spTgt spid="18"/>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300"/>
                                        <p:tgtEl>
                                          <p:spTgt spid="4"/>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300"/>
                                        <p:tgtEl>
                                          <p:spTgt spid="2"/>
                                        </p:tgtEl>
                                      </p:cBhvr>
                                    </p:animEffect>
                                  </p:childTnLst>
                                </p:cTn>
                              </p:par>
                            </p:childTnLst>
                          </p:cTn>
                        </p:par>
                      </p:childTnLst>
                    </p:cTn>
                  </p:par>
                  <p:par>
                    <p:cTn id="18" fill="hold" nodeType="clickPar">
                      <p:stCondLst>
                        <p:cond delay="indefinite"/>
                      </p:stCondLst>
                      <p:childTnLst>
                        <p:par>
                          <p:cTn id="19" fill="hold" nodeType="after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300"/>
                                        <p:tgtEl>
                                          <p:spTgt spid="3"/>
                                        </p:tgtEl>
                                      </p:cBhvr>
                                    </p:animEffect>
                                  </p:childTnLst>
                                </p:cTn>
                              </p:par>
                            </p:childTnLst>
                          </p:cTn>
                        </p:par>
                      </p:childTnLst>
                    </p:cTn>
                  </p:par>
                  <p:par>
                    <p:cTn id="23" fill="hold" nodeType="clickPar">
                      <p:stCondLst>
                        <p:cond delay="indefinite"/>
                      </p:stCondLst>
                      <p:childTnLst>
                        <p:par>
                          <p:cTn id="24" fill="hold" nodeType="after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300"/>
                                        <p:tgtEl>
                                          <p:spTgt spid="13"/>
                                        </p:tgtEl>
                                      </p:cBhvr>
                                    </p:animEffect>
                                  </p:childTnLst>
                                </p:cTn>
                              </p:par>
                            </p:childTnLst>
                          </p:cTn>
                        </p:par>
                      </p:childTnLst>
                    </p:cTn>
                  </p:par>
                  <p:par>
                    <p:cTn id="28" fill="hold" nodeType="clickPar">
                      <p:stCondLst>
                        <p:cond delay="indefinite"/>
                      </p:stCondLst>
                      <p:childTnLst>
                        <p:par>
                          <p:cTn id="29" fill="hold" nodeType="after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3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3" grpId="0"/>
      <p:bldP spid="13" grpId="0"/>
      <p:bldP spid="14" grpId="0"/>
      <p:bldP spid="18" grpId="0"/>
    </p:bldLst>
  </p:timing>
</p:sld>
</file>

<file path=ppt/slides/slide2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en-US" altLang="zh-CN" sz="2400" b="1" kern="0">
                <a:solidFill>
                  <a:srgbClr val="EE3028"/>
                </a:solidFill>
                <a:cs typeface="+mn-ea"/>
                <a:sym typeface="+mn-lt"/>
              </a:rPr>
              <a:t> </a:t>
            </a:r>
            <a:r>
              <a:rPr lang="zh-CN" altLang="en-US" sz="2400" b="1" kern="0">
                <a:solidFill>
                  <a:srgbClr val="EE3028"/>
                </a:solidFill>
                <a:cs typeface="+mn-ea"/>
                <a:sym typeface="+mn-lt"/>
              </a:rPr>
              <a:t>电流、电压及其测量</a:t>
            </a:r>
            <a:endParaRPr lang="zh-CN" altLang="en-US" sz="2400" b="1" kern="0">
              <a:solidFill>
                <a:srgbClr val="EE3028"/>
              </a:solidFill>
              <a:cs typeface="+mn-ea"/>
              <a:sym typeface="+mn-lt"/>
            </a:endParaRP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a:solidFill>
                  <a:schemeClr val="bg1"/>
                </a:solidFill>
                <a:sym typeface="+mn-lt"/>
              </a:rPr>
              <a:t>考点</a:t>
            </a:r>
            <a:r>
              <a:rPr lang="en-US" altLang="zh-CN">
                <a:solidFill>
                  <a:schemeClr val="bg1"/>
                </a:solidFill>
                <a:sym typeface="+mn-lt"/>
              </a:rPr>
              <a:t>3</a:t>
            </a:r>
            <a:endParaRPr lang="zh-CN" altLang="en-US">
              <a:solidFill>
                <a:schemeClr val="bg1"/>
              </a:solidFill>
              <a:sym typeface="+mn-lt"/>
            </a:endParaRPr>
          </a:p>
        </p:txBody>
      </p:sp>
      <p:sp>
        <p:nvSpPr>
          <p:cNvPr id="6" name="矩形 5"/>
          <p:cNvSpPr/>
          <p:nvPr/>
        </p:nvSpPr>
        <p:spPr>
          <a:xfrm>
            <a:off x="812165" y="742315"/>
            <a:ext cx="10634345" cy="5631180"/>
          </a:xfrm>
          <a:prstGeom prst="rect">
            <a:avLst/>
          </a:prstGeom>
        </p:spPr>
        <p:txBody>
          <a:bodyPr wrap="square">
            <a:spAutoFit/>
          </a:bodyPr>
          <a:lstStyle/>
          <a:p>
            <a:pPr algn="just">
              <a:lnSpc>
                <a:spcPct val="150000"/>
              </a:lnSpc>
            </a:pPr>
            <a:r>
              <a:rPr lang="zh-CN" altLang="en-US" sz="2400" b="1">
                <a:latin typeface="+mn-ea"/>
              </a:rPr>
              <a:t>2.电压</a:t>
            </a:r>
            <a:endParaRPr lang="zh-CN" altLang="en-US" sz="2400" b="1">
              <a:latin typeface="+mn-ea"/>
            </a:endParaRPr>
          </a:p>
          <a:p>
            <a:pPr algn="just">
              <a:lnSpc>
                <a:spcPct val="150000"/>
              </a:lnSpc>
            </a:pPr>
            <a:r>
              <a:rPr lang="zh-CN" altLang="en-US" sz="2400">
                <a:latin typeface="宋体" panose="02010600030101010101" pitchFamily="2" charset="-122"/>
                <a:ea typeface="宋体" panose="02010600030101010101" pitchFamily="2" charset="-122"/>
              </a:rPr>
              <a:t>(1)作用:可以使自由电荷定向移动形成</a:t>
            </a:r>
            <a:r>
              <a:rPr lang="zh-CN" altLang="en-US" sz="2400" u="sng">
                <a:latin typeface="宋体" panose="02010600030101010101" pitchFamily="2" charset="-122"/>
                <a:ea typeface="宋体" panose="02010600030101010101" pitchFamily="2" charset="-122"/>
              </a:rPr>
              <a:t>㊶　　　　</a:t>
            </a:r>
            <a:r>
              <a:rPr lang="zh-CN" altLang="en-US" sz="2400">
                <a:latin typeface="宋体" panose="02010600030101010101" pitchFamily="2" charset="-122"/>
                <a:ea typeface="宋体" panose="02010600030101010101" pitchFamily="2" charset="-122"/>
              </a:rPr>
              <a:t>.通常用字母</a:t>
            </a:r>
            <a:r>
              <a:rPr lang="zh-CN" altLang="en-US" sz="2400" u="sng">
                <a:latin typeface="宋体" panose="02010600030101010101" pitchFamily="2" charset="-122"/>
                <a:ea typeface="宋体" panose="02010600030101010101" pitchFamily="2" charset="-122"/>
                <a:sym typeface="+mn-ea"/>
              </a:rPr>
              <a:t>㊷</a:t>
            </a:r>
            <a:r>
              <a:rPr lang="zh-CN" altLang="en-US" sz="2400" u="sng">
                <a:latin typeface="宋体" panose="02010600030101010101" pitchFamily="2" charset="-122"/>
                <a:ea typeface="宋体" panose="02010600030101010101" pitchFamily="2" charset="-122"/>
              </a:rPr>
              <a:t>　　　</a:t>
            </a:r>
            <a:r>
              <a:rPr lang="zh-CN" altLang="en-US" sz="2400">
                <a:latin typeface="宋体" panose="02010600030101010101" pitchFamily="2" charset="-122"/>
                <a:ea typeface="宋体" panose="02010600030101010101" pitchFamily="2" charset="-122"/>
              </a:rPr>
              <a:t>表示电压. </a:t>
            </a:r>
            <a:endParaRPr lang="zh-CN" altLang="en-US" sz="2400">
              <a:latin typeface="宋体" panose="02010600030101010101" pitchFamily="2" charset="-122"/>
              <a:ea typeface="宋体" panose="02010600030101010101" pitchFamily="2" charset="-122"/>
            </a:endParaRPr>
          </a:p>
          <a:p>
            <a:pPr algn="just">
              <a:lnSpc>
                <a:spcPct val="150000"/>
              </a:lnSpc>
            </a:pPr>
            <a:r>
              <a:rPr lang="zh-CN" altLang="en-US" sz="2400">
                <a:latin typeface="宋体" panose="02010600030101010101" pitchFamily="2" charset="-122"/>
                <a:ea typeface="宋体" panose="02010600030101010101" pitchFamily="2" charset="-122"/>
              </a:rPr>
              <a:t>(2)单位及其换算:常用单位是</a:t>
            </a:r>
            <a:r>
              <a:rPr lang="zh-CN" altLang="en-US" sz="2400" u="sng">
                <a:latin typeface="宋体" panose="02010600030101010101" pitchFamily="2" charset="-122"/>
                <a:ea typeface="宋体" panose="02010600030101010101" pitchFamily="2" charset="-122"/>
                <a:sym typeface="+mn-ea"/>
              </a:rPr>
              <a:t>㊸</a:t>
            </a:r>
            <a:r>
              <a:rPr lang="zh-CN" altLang="en-US" sz="2400" u="sng">
                <a:latin typeface="宋体" panose="02010600030101010101" pitchFamily="2" charset="-122"/>
                <a:ea typeface="宋体" panose="02010600030101010101" pitchFamily="2" charset="-122"/>
              </a:rPr>
              <a:t>　　　　</a:t>
            </a:r>
            <a:r>
              <a:rPr lang="zh-CN" altLang="en-US" sz="2400">
                <a:latin typeface="宋体" panose="02010600030101010101" pitchFamily="2" charset="-122"/>
                <a:ea typeface="宋体" panose="02010600030101010101" pitchFamily="2" charset="-122"/>
              </a:rPr>
              <a:t>(V),简称</a:t>
            </a:r>
            <a:r>
              <a:rPr lang="zh-CN" altLang="en-US" sz="2400" u="sng">
                <a:latin typeface="宋体" panose="02010600030101010101" pitchFamily="2" charset="-122"/>
                <a:ea typeface="宋体" panose="02010600030101010101" pitchFamily="2" charset="-122"/>
                <a:sym typeface="+mn-ea"/>
              </a:rPr>
              <a:t>㊹</a:t>
            </a:r>
            <a:r>
              <a:rPr lang="zh-CN" altLang="en-US" sz="2400" u="sng">
                <a:latin typeface="宋体" panose="02010600030101010101" pitchFamily="2" charset="-122"/>
                <a:ea typeface="宋体" panose="02010600030101010101" pitchFamily="2" charset="-122"/>
              </a:rPr>
              <a:t>　　　</a:t>
            </a:r>
            <a:r>
              <a:rPr lang="zh-CN" altLang="en-US" sz="2400">
                <a:latin typeface="宋体" panose="02010600030101010101" pitchFamily="2" charset="-122"/>
                <a:ea typeface="宋体" panose="02010600030101010101" pitchFamily="2" charset="-122"/>
              </a:rPr>
              <a:t>;常用的单位还有千伏(kV)、毫伏(mV);1 kV =1 000 V,1 mV =</a:t>
            </a:r>
            <a:r>
              <a:rPr lang="zh-CN" altLang="en-US" sz="2400" u="sng">
                <a:latin typeface="宋体" panose="02010600030101010101" pitchFamily="2" charset="-122"/>
                <a:ea typeface="宋体" panose="02010600030101010101" pitchFamily="2" charset="-122"/>
                <a:sym typeface="+mn-ea"/>
              </a:rPr>
              <a:t>㊺</a:t>
            </a:r>
            <a:r>
              <a:rPr lang="zh-CN" altLang="en-US" sz="2400" u="sng">
                <a:latin typeface="宋体" panose="02010600030101010101" pitchFamily="2" charset="-122"/>
                <a:ea typeface="宋体" panose="02010600030101010101" pitchFamily="2" charset="-122"/>
              </a:rPr>
              <a:t>　　　　</a:t>
            </a:r>
            <a:r>
              <a:rPr lang="zh-CN" altLang="en-US" sz="2400">
                <a:latin typeface="宋体" panose="02010600030101010101" pitchFamily="2" charset="-122"/>
                <a:ea typeface="宋体" panose="02010600030101010101" pitchFamily="2" charset="-122"/>
              </a:rPr>
              <a:t>V. </a:t>
            </a:r>
            <a:endParaRPr lang="zh-CN" altLang="en-US" sz="2400">
              <a:latin typeface="宋体" panose="02010600030101010101" pitchFamily="2" charset="-122"/>
              <a:ea typeface="宋体" panose="02010600030101010101" pitchFamily="2" charset="-122"/>
            </a:endParaRPr>
          </a:p>
          <a:p>
            <a:pPr algn="just">
              <a:lnSpc>
                <a:spcPct val="150000"/>
              </a:lnSpc>
            </a:pPr>
            <a:r>
              <a:rPr lang="zh-CN" altLang="en-US" sz="2400">
                <a:latin typeface="宋体" panose="02010600030101010101" pitchFamily="2" charset="-122"/>
                <a:ea typeface="宋体" panose="02010600030101010101" pitchFamily="2" charset="-122"/>
              </a:rPr>
              <a:t>(3)常见的电压值:</a:t>
            </a:r>
            <a:endParaRPr lang="zh-CN" altLang="en-US" sz="2400">
              <a:latin typeface="宋体" panose="02010600030101010101" pitchFamily="2" charset="-122"/>
              <a:ea typeface="宋体" panose="02010600030101010101" pitchFamily="2" charset="-122"/>
            </a:endParaRPr>
          </a:p>
          <a:p>
            <a:pPr algn="just">
              <a:lnSpc>
                <a:spcPct val="150000"/>
              </a:lnSpc>
            </a:pPr>
            <a:r>
              <a:rPr lang="zh-CN" altLang="en-US" sz="2400">
                <a:latin typeface="宋体" panose="02010600030101010101" pitchFamily="2" charset="-122"/>
                <a:ea typeface="宋体" panose="02010600030101010101" pitchFamily="2" charset="-122"/>
              </a:rPr>
              <a:t>一节新干电池的电压为1.5 V;</a:t>
            </a:r>
            <a:endParaRPr lang="zh-CN" altLang="en-US" sz="2400">
              <a:latin typeface="宋体" panose="02010600030101010101" pitchFamily="2" charset="-122"/>
              <a:ea typeface="宋体" panose="02010600030101010101" pitchFamily="2" charset="-122"/>
            </a:endParaRPr>
          </a:p>
          <a:p>
            <a:pPr algn="just">
              <a:lnSpc>
                <a:spcPct val="150000"/>
              </a:lnSpc>
            </a:pPr>
            <a:r>
              <a:rPr lang="zh-CN" altLang="en-US" sz="2400">
                <a:latin typeface="宋体" panose="02010600030101010101" pitchFamily="2" charset="-122"/>
                <a:ea typeface="宋体" panose="02010600030101010101" pitchFamily="2" charset="-122"/>
              </a:rPr>
              <a:t>一节蓄电池的电压为2 V;</a:t>
            </a:r>
            <a:endParaRPr lang="zh-CN" altLang="en-US" sz="2400" u="sng">
              <a:latin typeface="宋体" panose="02010600030101010101" pitchFamily="2" charset="-122"/>
              <a:ea typeface="宋体" panose="02010600030101010101" pitchFamily="2" charset="-122"/>
            </a:endParaRPr>
          </a:p>
          <a:p>
            <a:pPr algn="just">
              <a:lnSpc>
                <a:spcPct val="150000"/>
              </a:lnSpc>
            </a:pPr>
            <a:r>
              <a:rPr lang="zh-CN" altLang="en-US" sz="2400">
                <a:latin typeface="宋体" panose="02010600030101010101" pitchFamily="2" charset="-122"/>
                <a:ea typeface="宋体" panose="02010600030101010101" pitchFamily="2" charset="-122"/>
              </a:rPr>
              <a:t>一块手机电池的电压为3.7 V;</a:t>
            </a:r>
            <a:endParaRPr lang="zh-CN" altLang="en-US" sz="2400">
              <a:latin typeface="宋体" panose="02010600030101010101" pitchFamily="2" charset="-122"/>
              <a:ea typeface="宋体" panose="02010600030101010101" pitchFamily="2" charset="-122"/>
            </a:endParaRPr>
          </a:p>
          <a:p>
            <a:pPr algn="just">
              <a:lnSpc>
                <a:spcPct val="150000"/>
              </a:lnSpc>
            </a:pPr>
            <a:r>
              <a:rPr lang="zh-CN" altLang="en-US" sz="2400">
                <a:latin typeface="宋体" panose="02010600030101010101" pitchFamily="2" charset="-122"/>
                <a:ea typeface="宋体" panose="02010600030101010101" pitchFamily="2" charset="-122"/>
              </a:rPr>
              <a:t>家庭电路的电压为220 V.</a:t>
            </a:r>
            <a:endParaRPr lang="zh-CN" altLang="en-US" sz="2400">
              <a:latin typeface="宋体" panose="02010600030101010101" pitchFamily="2" charset="-122"/>
              <a:ea typeface="宋体" panose="02010600030101010101" pitchFamily="2" charset="-122"/>
            </a:endParaRPr>
          </a:p>
        </p:txBody>
      </p:sp>
      <p:sp>
        <p:nvSpPr>
          <p:cNvPr id="2" name="矩形 1"/>
          <p:cNvSpPr/>
          <p:nvPr/>
        </p:nvSpPr>
        <p:spPr>
          <a:xfrm>
            <a:off x="5476875" y="2489835"/>
            <a:ext cx="877570" cy="460375"/>
          </a:xfrm>
          <a:prstGeom prst="rect">
            <a:avLst/>
          </a:prstGeom>
        </p:spPr>
        <p:txBody>
          <a:bodyPr wrap="square">
            <a:spAutoFit/>
          </a:bodyPr>
          <a:lstStyle/>
          <a:p>
            <a:pPr algn="l"/>
            <a:r>
              <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rPr>
              <a:t>伏特</a:t>
            </a:r>
            <a:endPar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endParaRPr>
          </a:p>
        </p:txBody>
      </p:sp>
      <p:sp>
        <p:nvSpPr>
          <p:cNvPr id="3" name="矩形 2"/>
          <p:cNvSpPr/>
          <p:nvPr/>
        </p:nvSpPr>
        <p:spPr>
          <a:xfrm>
            <a:off x="8166735" y="2489835"/>
            <a:ext cx="653415" cy="460375"/>
          </a:xfrm>
          <a:prstGeom prst="rect">
            <a:avLst/>
          </a:prstGeom>
        </p:spPr>
        <p:txBody>
          <a:bodyPr wrap="square">
            <a:spAutoFit/>
          </a:bodyPr>
          <a:lstStyle/>
          <a:p>
            <a:pPr algn="l"/>
            <a:r>
              <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rPr>
              <a:t>伏</a:t>
            </a:r>
            <a:endPar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endParaRPr>
          </a:p>
        </p:txBody>
      </p:sp>
      <p:sp>
        <p:nvSpPr>
          <p:cNvPr id="13" name="矩形 12"/>
          <p:cNvSpPr/>
          <p:nvPr/>
        </p:nvSpPr>
        <p:spPr>
          <a:xfrm>
            <a:off x="9959975" y="1385570"/>
            <a:ext cx="633095" cy="460375"/>
          </a:xfrm>
          <a:prstGeom prst="rect">
            <a:avLst/>
          </a:prstGeom>
        </p:spPr>
        <p:txBody>
          <a:bodyPr wrap="square">
            <a:spAutoFit/>
          </a:bodyPr>
          <a:lstStyle/>
          <a:p>
            <a:pPr algn="l"/>
            <a:r>
              <a:rPr lang="en-US" altLang="zh-CN" sz="2400" b="1" i="1" kern="100">
                <a:solidFill>
                  <a:srgbClr val="EE3028"/>
                </a:solidFill>
                <a:uFill>
                  <a:solidFill>
                    <a:srgbClr val="000000"/>
                  </a:solidFill>
                </a:uFill>
                <a:latin typeface="Times New Roman" panose="02020603050405020304" pitchFamily="18" charset="0"/>
                <a:ea typeface="宋体" panose="02010600030101010101" pitchFamily="2" charset="-122"/>
                <a:cs typeface="Times New Roman" panose="02020603050405020304" pitchFamily="18" charset="0"/>
                <a:sym typeface="+mn-ea"/>
              </a:rPr>
              <a:t>U</a:t>
            </a:r>
            <a:endParaRPr lang="en-US" altLang="zh-CN" sz="2400" b="1" i="1" kern="100">
              <a:solidFill>
                <a:srgbClr val="EE3028"/>
              </a:solidFill>
              <a:uFill>
                <a:solidFill>
                  <a:srgbClr val="000000"/>
                </a:solidFill>
              </a:uFill>
              <a:latin typeface="Times New Roman" panose="02020603050405020304" pitchFamily="18" charset="0"/>
              <a:ea typeface="宋体" panose="02010600030101010101" pitchFamily="2" charset="-122"/>
              <a:cs typeface="Times New Roman" panose="02020603050405020304" pitchFamily="18" charset="0"/>
              <a:sym typeface="+mn-ea"/>
            </a:endParaRPr>
          </a:p>
        </p:txBody>
      </p:sp>
      <p:sp>
        <p:nvSpPr>
          <p:cNvPr id="14" name="矩形 13"/>
          <p:cNvSpPr/>
          <p:nvPr/>
        </p:nvSpPr>
        <p:spPr>
          <a:xfrm>
            <a:off x="7247255" y="3059430"/>
            <a:ext cx="1088390" cy="460375"/>
          </a:xfrm>
          <a:prstGeom prst="rect">
            <a:avLst/>
          </a:prstGeom>
        </p:spPr>
        <p:txBody>
          <a:bodyPr wrap="square">
            <a:spAutoFit/>
          </a:bodyPr>
          <a:lstStyle/>
          <a:p>
            <a:pPr algn="l"/>
            <a:r>
              <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rPr>
              <a:t>0.001</a:t>
            </a:r>
            <a:endPar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endParaRPr>
          </a:p>
        </p:txBody>
      </p:sp>
      <p:sp>
        <p:nvSpPr>
          <p:cNvPr id="18" name="矩形 17"/>
          <p:cNvSpPr/>
          <p:nvPr/>
        </p:nvSpPr>
        <p:spPr>
          <a:xfrm>
            <a:off x="6644640" y="1385570"/>
            <a:ext cx="997585" cy="460375"/>
          </a:xfrm>
          <a:prstGeom prst="rect">
            <a:avLst/>
          </a:prstGeom>
        </p:spPr>
        <p:txBody>
          <a:bodyPr wrap="square">
            <a:spAutoFit/>
          </a:bodyPr>
          <a:lstStyle/>
          <a:p>
            <a:pPr algn="l"/>
            <a:r>
              <a:rPr lang="zh-CN" altLang="en-US" sz="2400" b="1" kern="100">
                <a:solidFill>
                  <a:srgbClr val="EE3028"/>
                </a:solidFill>
                <a:uFill>
                  <a:solidFill>
                    <a:srgbClr val="000000"/>
                  </a:solidFill>
                </a:uFill>
                <a:latin typeface="Times New Roman" panose="02020603050405020304" pitchFamily="18" charset="0"/>
                <a:ea typeface="宋体" panose="02010600030101010101" pitchFamily="2" charset="-122"/>
                <a:cs typeface="Times New Roman" panose="02020603050405020304" pitchFamily="18" charset="0"/>
                <a:sym typeface="+mn-ea"/>
              </a:rPr>
              <a:t>电流</a:t>
            </a:r>
            <a:endParaRPr lang="zh-CN" altLang="en-US" sz="2400" b="1" kern="100">
              <a:solidFill>
                <a:srgbClr val="EE3028"/>
              </a:solidFill>
              <a:uFill>
                <a:solidFill>
                  <a:srgbClr val="000000"/>
                </a:solidFill>
              </a:uFill>
              <a:latin typeface="Times New Roman" panose="02020603050405020304" pitchFamily="18" charset="0"/>
              <a:ea typeface="宋体" panose="02010600030101010101" pitchFamily="2" charset="-122"/>
              <a:cs typeface="Times New Roman" panose="02020603050405020304" pitchFamily="18" charset="0"/>
              <a:sym typeface="+mn-ea"/>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300"/>
                                        <p:tgtEl>
                                          <p:spTgt spid="18"/>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300"/>
                                        <p:tgtEl>
                                          <p:spTgt spid="13"/>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300"/>
                                        <p:tgtEl>
                                          <p:spTgt spid="2"/>
                                        </p:tgtEl>
                                      </p:cBhvr>
                                    </p:animEffect>
                                  </p:childTnLst>
                                </p:cTn>
                              </p:par>
                            </p:childTnLst>
                          </p:cTn>
                        </p:par>
                      </p:childTnLst>
                    </p:cTn>
                  </p:par>
                  <p:par>
                    <p:cTn id="18" fill="hold" nodeType="clickPar">
                      <p:stCondLst>
                        <p:cond delay="indefinite"/>
                      </p:stCondLst>
                      <p:childTnLst>
                        <p:par>
                          <p:cTn id="19" fill="hold" nodeType="after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300"/>
                                        <p:tgtEl>
                                          <p:spTgt spid="3"/>
                                        </p:tgtEl>
                                      </p:cBhvr>
                                    </p:animEffect>
                                  </p:childTnLst>
                                </p:cTn>
                              </p:par>
                            </p:childTnLst>
                          </p:cTn>
                        </p:par>
                      </p:childTnLst>
                    </p:cTn>
                  </p:par>
                  <p:par>
                    <p:cTn id="23" fill="hold" nodeType="clickPar">
                      <p:stCondLst>
                        <p:cond delay="indefinite"/>
                      </p:stCondLst>
                      <p:childTnLst>
                        <p:par>
                          <p:cTn id="24" fill="hold" nodeType="after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3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13" grpId="0"/>
      <p:bldP spid="14" grpId="0"/>
      <p:bldP spid="18" grpId="0"/>
    </p:bldLst>
  </p:timing>
</p:sld>
</file>

<file path=ppt/slides/slide2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en-US" altLang="zh-CN" sz="2400" b="1" kern="0">
                <a:solidFill>
                  <a:srgbClr val="EE3028"/>
                </a:solidFill>
                <a:cs typeface="+mn-ea"/>
                <a:sym typeface="+mn-lt"/>
              </a:rPr>
              <a:t> </a:t>
            </a:r>
            <a:r>
              <a:rPr lang="zh-CN" altLang="en-US" sz="2400" b="1" kern="0">
                <a:solidFill>
                  <a:srgbClr val="EE3028"/>
                </a:solidFill>
                <a:cs typeface="+mn-ea"/>
                <a:sym typeface="+mn-lt"/>
              </a:rPr>
              <a:t>电流、电压及其测量</a:t>
            </a:r>
            <a:endParaRPr lang="zh-CN" altLang="en-US" sz="2400" b="1" kern="0">
              <a:solidFill>
                <a:srgbClr val="EE3028"/>
              </a:solidFill>
              <a:cs typeface="+mn-ea"/>
              <a:sym typeface="+mn-lt"/>
            </a:endParaRP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a:solidFill>
                  <a:schemeClr val="bg1"/>
                </a:solidFill>
                <a:sym typeface="+mn-lt"/>
              </a:rPr>
              <a:t>考点</a:t>
            </a:r>
            <a:r>
              <a:rPr lang="en-US" altLang="zh-CN">
                <a:solidFill>
                  <a:schemeClr val="bg1"/>
                </a:solidFill>
                <a:sym typeface="+mn-lt"/>
              </a:rPr>
              <a:t>3</a:t>
            </a:r>
            <a:endParaRPr lang="zh-CN" altLang="en-US">
              <a:solidFill>
                <a:schemeClr val="bg1"/>
              </a:solidFill>
              <a:sym typeface="+mn-lt"/>
            </a:endParaRPr>
          </a:p>
        </p:txBody>
      </p:sp>
      <p:sp>
        <p:nvSpPr>
          <p:cNvPr id="6" name="矩形 5"/>
          <p:cNvSpPr/>
          <p:nvPr/>
        </p:nvSpPr>
        <p:spPr>
          <a:xfrm>
            <a:off x="812165" y="742315"/>
            <a:ext cx="10634345" cy="645160"/>
          </a:xfrm>
          <a:prstGeom prst="rect">
            <a:avLst/>
          </a:prstGeom>
        </p:spPr>
        <p:txBody>
          <a:bodyPr wrap="square">
            <a:spAutoFit/>
          </a:bodyPr>
          <a:lstStyle/>
          <a:p>
            <a:pPr algn="just">
              <a:lnSpc>
                <a:spcPct val="150000"/>
              </a:lnSpc>
            </a:pPr>
            <a:r>
              <a:rPr lang="zh-CN" altLang="en-US" sz="2400" b="1">
                <a:latin typeface="+mn-ea"/>
              </a:rPr>
              <a:t>3.电流表和电压表的使用及读数</a:t>
            </a:r>
            <a:endParaRPr lang="zh-CN" altLang="en-US" sz="2400">
              <a:latin typeface="宋体" panose="02010600030101010101" pitchFamily="2" charset="-122"/>
              <a:ea typeface="宋体" panose="02010600030101010101" pitchFamily="2" charset="-122"/>
            </a:endParaRPr>
          </a:p>
        </p:txBody>
      </p:sp>
      <p:graphicFrame>
        <p:nvGraphicFramePr>
          <p:cNvPr id="4" name="表格 3"/>
          <p:cNvGraphicFramePr>
            <a:graphicFrameLocks noGrp="1"/>
          </p:cNvGraphicFramePr>
          <p:nvPr>
            <p:custDataLst>
              <p:tags r:id="rId2"/>
            </p:custDataLst>
          </p:nvPr>
        </p:nvGraphicFramePr>
        <p:xfrm>
          <a:off x="1271270" y="1376680"/>
          <a:ext cx="9747250" cy="5155565"/>
        </p:xfrm>
        <a:graphic>
          <a:graphicData uri="http://schemas.openxmlformats.org/drawingml/2006/table">
            <a:tbl>
              <a:tblPr firstRow="1" bandRow="1">
                <a:tableStyleId>{5940675A-B579-460E-94D1-54222C63F5DA}</a:tableStyleId>
              </a:tblPr>
              <a:tblGrid>
                <a:gridCol w="1535430"/>
                <a:gridCol w="3922395"/>
                <a:gridCol w="4289425"/>
              </a:tblGrid>
              <a:tr h="365760">
                <a:tc>
                  <a:txBody>
                    <a:bodyPr vert="horz" wrap="square"/>
                    <a:lstStyle/>
                    <a:p>
                      <a:pPr indent="0" algn="ctr">
                        <a:buNone/>
                      </a:pPr>
                      <a:r>
                        <a:rPr lang="en-US" sz="2400" b="1">
                          <a:solidFill>
                            <a:srgbClr val="000000"/>
                          </a:solidFill>
                          <a:latin typeface="宋体" panose="02010600030101010101" pitchFamily="2" charset="-122"/>
                          <a:ea typeface="宋体" panose="02010600030101010101" pitchFamily="2" charset="-122"/>
                          <a:cs typeface="NEU-BZ-S92" charset="0"/>
                        </a:rPr>
                        <a:t>元件</a:t>
                      </a:r>
                      <a:endParaRPr lang="en-US" altLang="en-US" sz="2400" b="1">
                        <a:solidFill>
                          <a:srgbClr val="00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vert="horz" wrap="square"/>
                    <a:lstStyle/>
                    <a:p>
                      <a:pPr indent="0" algn="ctr">
                        <a:buNone/>
                      </a:pPr>
                      <a:r>
                        <a:rPr lang="en-US" sz="2400" b="1">
                          <a:solidFill>
                            <a:srgbClr val="000000"/>
                          </a:solidFill>
                          <a:latin typeface="宋体" panose="02010600030101010101" pitchFamily="2" charset="-122"/>
                          <a:ea typeface="宋体" panose="02010600030101010101" pitchFamily="2" charset="-122"/>
                          <a:cs typeface="NEU-BZ-S92" charset="0"/>
                        </a:rPr>
                        <a:t>电流表</a:t>
                      </a:r>
                      <a:endParaRPr lang="en-US" altLang="en-US" sz="2400" b="1">
                        <a:solidFill>
                          <a:srgbClr val="00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vert="horz" wrap="square"/>
                    <a:lstStyle/>
                    <a:p>
                      <a:pPr indent="0" algn="ctr">
                        <a:buNone/>
                      </a:pPr>
                      <a:r>
                        <a:rPr lang="en-US" sz="2400" b="1">
                          <a:solidFill>
                            <a:srgbClr val="000000"/>
                          </a:solidFill>
                          <a:latin typeface="宋体" panose="02010600030101010101" pitchFamily="2" charset="-122"/>
                          <a:ea typeface="宋体" panose="02010600030101010101" pitchFamily="2" charset="-122"/>
                          <a:cs typeface="NEU-BZ-S92" charset="0"/>
                        </a:rPr>
                        <a:t>电压表</a:t>
                      </a:r>
                      <a:endParaRPr lang="en-US" altLang="en-US" sz="2400" b="1">
                        <a:solidFill>
                          <a:srgbClr val="00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1793875">
                <a:tc>
                  <a:txBody>
                    <a:bodyPr vert="horz" wrap="square"/>
                    <a:lstStyle/>
                    <a:p>
                      <a:pPr indent="0" algn="ctr">
                        <a:buNone/>
                      </a:pPr>
                      <a:r>
                        <a:rPr lang="en-US" sz="2400" b="0">
                          <a:solidFill>
                            <a:srgbClr val="000000"/>
                          </a:solidFill>
                          <a:latin typeface="宋体" panose="02010600030101010101" pitchFamily="2" charset="-122"/>
                          <a:ea typeface="宋体" panose="02010600030101010101" pitchFamily="2" charset="-122"/>
                          <a:cs typeface="NEU-BZ-S92" charset="0"/>
                        </a:rPr>
                        <a:t>图示</a:t>
                      </a:r>
                      <a:endParaRPr lang="en-US" altLang="en-US" sz="2400" b="0">
                        <a:solidFill>
                          <a:srgbClr val="00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vert="horz" wrap="square"/>
                    <a:lstStyle/>
                    <a:p>
                      <a:pPr indent="0" algn="ctr">
                        <a:buNone/>
                      </a:pPr>
                      <a:r>
                        <a:rPr lang="en-US" sz="2400" b="0">
                          <a:solidFill>
                            <a:srgbClr val="000000"/>
                          </a:solidFill>
                          <a:latin typeface="宋体" panose="02010600030101010101" pitchFamily="2" charset="-122"/>
                          <a:ea typeface="宋体" panose="02010600030101010101" pitchFamily="2" charset="-122"/>
                          <a:cs typeface="NEU-BZ-S92" charset="0"/>
                        </a:rPr>
                        <a:t> </a:t>
                      </a:r>
                      <a:endParaRPr lang="en-US" altLang="en-US" sz="2400" b="0">
                        <a:solidFill>
                          <a:srgbClr val="00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vert="horz" wrap="square"/>
                    <a:lstStyle/>
                    <a:p>
                      <a:pPr indent="0" algn="ctr">
                        <a:buNone/>
                      </a:pPr>
                      <a:r>
                        <a:rPr lang="en-US" sz="2400" b="0">
                          <a:solidFill>
                            <a:srgbClr val="000000"/>
                          </a:solidFill>
                          <a:latin typeface="宋体" panose="02010600030101010101" pitchFamily="2" charset="-122"/>
                          <a:ea typeface="宋体" panose="02010600030101010101" pitchFamily="2" charset="-122"/>
                          <a:cs typeface="NEU-BZ-S92" charset="0"/>
                        </a:rPr>
                        <a:t> </a:t>
                      </a:r>
                      <a:endParaRPr lang="en-US" altLang="en-US" sz="2400" b="0">
                        <a:solidFill>
                          <a:srgbClr val="00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557530">
                <a:tc rowSpan="4">
                  <a:txBody>
                    <a:bodyPr vert="horz" wrap="square"/>
                    <a:lstStyle/>
                    <a:p>
                      <a:pPr indent="0" algn="ctr">
                        <a:buNone/>
                      </a:pPr>
                      <a:r>
                        <a:rPr lang="en-US" sz="2400" b="0">
                          <a:solidFill>
                            <a:srgbClr val="000000"/>
                          </a:solidFill>
                          <a:latin typeface="宋体" panose="02010600030101010101" pitchFamily="2" charset="-122"/>
                          <a:ea typeface="宋体" panose="02010600030101010101" pitchFamily="2" charset="-122"/>
                          <a:cs typeface="NEU-BZ-S92" charset="0"/>
                        </a:rPr>
                        <a:t>使用规则</a:t>
                      </a:r>
                      <a:endParaRPr lang="en-US" sz="2400" b="0">
                        <a:solidFill>
                          <a:srgbClr val="00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gridSpan="2">
                  <a:txBody>
                    <a:bodyPr vert="horz" wrap="square"/>
                    <a:lstStyle/>
                    <a:p>
                      <a:pPr indent="0">
                        <a:buNone/>
                      </a:pPr>
                      <a:r>
                        <a:rPr lang="en-US" sz="2400" b="0">
                          <a:solidFill>
                            <a:srgbClr val="000000"/>
                          </a:solidFill>
                          <a:latin typeface="宋体" panose="02010600030101010101" pitchFamily="2" charset="-122"/>
                          <a:ea typeface="宋体" panose="02010600030101010101" pitchFamily="2" charset="-122"/>
                          <a:cs typeface="宋体" panose="02010600030101010101" pitchFamily="2" charset="-122"/>
                        </a:rPr>
                        <a:t>使用前,检查指针是否指零,若不指零,则需</a:t>
                      </a:r>
                      <a:r>
                        <a:rPr lang="en-US" sz="2400" b="0" u="sng">
                          <a:solidFill>
                            <a:srgbClr val="000000"/>
                          </a:solidFill>
                          <a:latin typeface="宋体" panose="02010600030101010101" pitchFamily="2" charset="-122"/>
                          <a:ea typeface="宋体" panose="02010600030101010101" pitchFamily="2" charset="-122"/>
                          <a:cs typeface="宋体" panose="02010600030101010101" pitchFamily="2" charset="-122"/>
                        </a:rPr>
                        <a:t>㊻</a:t>
                      </a:r>
                      <a:r>
                        <a:rPr lang="en-US" sz="2400" b="0" u="sng">
                          <a:solidFill>
                            <a:srgbClr val="000000"/>
                          </a:solidFill>
                          <a:uFill>
                            <a:solidFill>
                              <a:srgbClr val="000000"/>
                            </a:solidFill>
                          </a:uFill>
                          <a:latin typeface="宋体" panose="02010600030101010101" pitchFamily="2" charset="-122"/>
                          <a:ea typeface="宋体" panose="02010600030101010101" pitchFamily="2" charset="-122"/>
                          <a:cs typeface="宋体" panose="02010600030101010101" pitchFamily="2" charset="-122"/>
                        </a:rPr>
                        <a:t>　　　 </a:t>
                      </a:r>
                      <a:r>
                        <a:rPr lang="en-US" sz="2400" b="0">
                          <a:solidFill>
                            <a:srgbClr val="000000"/>
                          </a:solidFill>
                          <a:uFill>
                            <a:solidFill>
                              <a:srgbClr val="000000"/>
                            </a:solidFill>
                          </a:uFill>
                          <a:latin typeface="宋体" panose="02010600030101010101" pitchFamily="2" charset="-122"/>
                          <a:ea typeface="宋体" panose="02010600030101010101" pitchFamily="2" charset="-122"/>
                          <a:cs typeface="宋体" panose="02010600030101010101" pitchFamily="2" charset="-122"/>
                        </a:rPr>
                        <a:t>.</a:t>
                      </a:r>
                      <a:endParaRPr lang="en-US" altLang="en-US" sz="24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6675" marR="6667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xBody>
                    <a:bodyPr vert="horz" wrap="square"/>
                    <a:lstStyle/>
                    <a:p/>
                  </a:txBody>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r>
              <a:tr h="557530">
                <a:tc vMerge="1">
                  <a:txBody>
                    <a:bodyPr vert="horz" wrap="square"/>
                    <a:lstStyle/>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vert="horz" wrap="square"/>
                    <a:lstStyle/>
                    <a:p>
                      <a:pPr indent="0" algn="ctr">
                        <a:buNone/>
                      </a:pPr>
                      <a:r>
                        <a:rPr lang="en-US" sz="2400" b="0">
                          <a:solidFill>
                            <a:srgbClr val="000000"/>
                          </a:solidFill>
                          <a:latin typeface="宋体" panose="02010600030101010101" pitchFamily="2" charset="-122"/>
                          <a:ea typeface="宋体" panose="02010600030101010101" pitchFamily="2" charset="-122"/>
                          <a:cs typeface="宋体" panose="02010600030101010101" pitchFamily="2" charset="-122"/>
                        </a:rPr>
                        <a:t>与被测电路</a:t>
                      </a:r>
                      <a:r>
                        <a:rPr lang="en-US" sz="2400" u="sng">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㊼</a:t>
                      </a:r>
                      <a:r>
                        <a:rPr lang="en-US" sz="2400" b="0" u="sng">
                          <a:solidFill>
                            <a:srgbClr val="000000"/>
                          </a:solidFill>
                          <a:uFill>
                            <a:solidFill>
                              <a:srgbClr val="000000"/>
                            </a:solidFill>
                          </a:uFill>
                          <a:latin typeface="宋体" panose="02010600030101010101" pitchFamily="2" charset="-122"/>
                          <a:ea typeface="宋体" panose="02010600030101010101" pitchFamily="2" charset="-122"/>
                          <a:cs typeface="宋体" panose="02010600030101010101" pitchFamily="2" charset="-122"/>
                        </a:rPr>
                        <a:t>　　　 </a:t>
                      </a:r>
                      <a:r>
                        <a:rPr lang="en-US" sz="2400" b="0">
                          <a:solidFill>
                            <a:srgbClr val="000000"/>
                          </a:solidFill>
                          <a:uFill>
                            <a:solidFill>
                              <a:srgbClr val="000000"/>
                            </a:solidFill>
                          </a:uFill>
                          <a:latin typeface="宋体" panose="02010600030101010101" pitchFamily="2" charset="-122"/>
                          <a:ea typeface="宋体" panose="02010600030101010101" pitchFamily="2" charset="-122"/>
                          <a:cs typeface="宋体" panose="02010600030101010101" pitchFamily="2" charset="-122"/>
                        </a:rPr>
                        <a:t>.</a:t>
                      </a:r>
                      <a:endParaRPr lang="en-US" altLang="en-US" sz="2400" b="0">
                        <a:solidFill>
                          <a:srgbClr val="000000"/>
                        </a:solidFill>
                        <a:uFill>
                          <a:solidFill>
                            <a:srgbClr val="000000"/>
                          </a:solidFill>
                        </a:uFill>
                        <a:latin typeface="宋体" panose="02010600030101010101" pitchFamily="2" charset="-122"/>
                        <a:ea typeface="宋体" panose="02010600030101010101" pitchFamily="2" charset="-122"/>
                        <a:cs typeface="宋体" panose="02010600030101010101" pitchFamily="2" charset="-122"/>
                      </a:endParaRPr>
                    </a:p>
                  </a:txBody>
                  <a:tcPr marL="66675" marR="6667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vert="horz" wrap="square"/>
                    <a:lstStyle/>
                    <a:p>
                      <a:pPr indent="0" algn="ctr">
                        <a:buNone/>
                      </a:pPr>
                      <a:r>
                        <a:rPr lang="en-US" sz="2400" b="0">
                          <a:solidFill>
                            <a:srgbClr val="000000"/>
                          </a:solidFill>
                          <a:latin typeface="宋体" panose="02010600030101010101" pitchFamily="2" charset="-122"/>
                          <a:ea typeface="宋体" panose="02010600030101010101" pitchFamily="2" charset="-122"/>
                          <a:cs typeface="宋体" panose="02010600030101010101" pitchFamily="2" charset="-122"/>
                        </a:rPr>
                        <a:t>与被测电路</a:t>
                      </a:r>
                      <a:r>
                        <a:rPr lang="en-US" sz="2400" u="sng">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㊽</a:t>
                      </a:r>
                      <a:r>
                        <a:rPr lang="en-US" sz="2400" b="0" u="sng">
                          <a:solidFill>
                            <a:srgbClr val="000000"/>
                          </a:solidFill>
                          <a:uFill>
                            <a:solidFill>
                              <a:srgbClr val="000000"/>
                            </a:solidFill>
                          </a:uFill>
                          <a:latin typeface="宋体" panose="02010600030101010101" pitchFamily="2" charset="-122"/>
                          <a:ea typeface="宋体" panose="02010600030101010101" pitchFamily="2" charset="-122"/>
                          <a:cs typeface="宋体" panose="02010600030101010101" pitchFamily="2" charset="-122"/>
                        </a:rPr>
                        <a:t>　　　 </a:t>
                      </a:r>
                      <a:r>
                        <a:rPr lang="en-US" sz="2400" b="0">
                          <a:solidFill>
                            <a:srgbClr val="000000"/>
                          </a:solidFill>
                          <a:uFill>
                            <a:solidFill>
                              <a:srgbClr val="000000"/>
                            </a:solidFill>
                          </a:uFill>
                          <a:latin typeface="宋体" panose="02010600030101010101" pitchFamily="2" charset="-122"/>
                          <a:ea typeface="宋体" panose="02010600030101010101" pitchFamily="2" charset="-122"/>
                          <a:cs typeface="宋体" panose="02010600030101010101" pitchFamily="2" charset="-122"/>
                        </a:rPr>
                        <a:t>.</a:t>
                      </a:r>
                      <a:endParaRPr lang="en-US" altLang="en-US" sz="2400" b="0">
                        <a:solidFill>
                          <a:srgbClr val="000000"/>
                        </a:solidFill>
                        <a:uFill>
                          <a:solidFill>
                            <a:srgbClr val="000000"/>
                          </a:solidFill>
                        </a:uFill>
                        <a:latin typeface="宋体" panose="02010600030101010101" pitchFamily="2" charset="-122"/>
                        <a:ea typeface="宋体" panose="02010600030101010101" pitchFamily="2" charset="-122"/>
                        <a:cs typeface="宋体" panose="02010600030101010101" pitchFamily="2" charset="-122"/>
                      </a:endParaRPr>
                    </a:p>
                  </a:txBody>
                  <a:tcPr marL="66675" marR="6667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780415">
                <a:tc vMerge="1">
                  <a:txBody>
                    <a:bodyPr vert="horz" wrap="square"/>
                    <a:lstStyle/>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vert="horz" wrap="square"/>
                    <a:lstStyle/>
                    <a:p>
                      <a:pPr indent="0">
                        <a:buNone/>
                      </a:pPr>
                      <a:r>
                        <a:rPr lang="en-US" sz="2400" b="0">
                          <a:solidFill>
                            <a:srgbClr val="000000"/>
                          </a:solidFill>
                          <a:latin typeface="宋体" panose="02010600030101010101" pitchFamily="2" charset="-122"/>
                          <a:ea typeface="宋体" panose="02010600030101010101" pitchFamily="2" charset="-122"/>
                          <a:cs typeface="NEU-BZ-S92" charset="0"/>
                        </a:rPr>
                        <a:t>不允许将电流表直接接在电源两端</a:t>
                      </a:r>
                      <a:endParaRPr lang="en-US" altLang="en-US" sz="2400" b="0">
                        <a:solidFill>
                          <a:srgbClr val="000000"/>
                        </a:solidFill>
                        <a:latin typeface="宋体" panose="02010600030101010101" pitchFamily="2" charset="-122"/>
                        <a:ea typeface="宋体" panose="02010600030101010101" pitchFamily="2" charset="-122"/>
                        <a:cs typeface="NEU-BZ-S92" charset="0"/>
                      </a:endParaRPr>
                    </a:p>
                  </a:txBody>
                  <a:tcPr marL="66675" marR="6667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vert="horz" wrap="square"/>
                    <a:lstStyle/>
                    <a:p>
                      <a:pPr indent="0">
                        <a:buNone/>
                      </a:pPr>
                      <a:r>
                        <a:rPr lang="en-US" sz="2400" b="0">
                          <a:solidFill>
                            <a:srgbClr val="000000"/>
                          </a:solidFill>
                          <a:latin typeface="宋体" panose="02010600030101010101" pitchFamily="2" charset="-122"/>
                          <a:ea typeface="宋体" panose="02010600030101010101" pitchFamily="2" charset="-122"/>
                          <a:cs typeface="NEU-BZ-S92" charset="0"/>
                        </a:rPr>
                        <a:t>电压表可以直接接在电源两端</a:t>
                      </a:r>
                      <a:endParaRPr lang="en-US" altLang="en-US" sz="2400" b="0">
                        <a:solidFill>
                          <a:srgbClr val="000000"/>
                        </a:solidFill>
                        <a:latin typeface="宋体" panose="02010600030101010101" pitchFamily="2" charset="-122"/>
                        <a:ea typeface="宋体" panose="02010600030101010101" pitchFamily="2" charset="-122"/>
                        <a:cs typeface="NEU-BZ-S92" charset="0"/>
                      </a:endParaRPr>
                    </a:p>
                  </a:txBody>
                  <a:tcPr marL="66675" marR="6667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1100455">
                <a:tc vMerge="1">
                  <a:txBody>
                    <a:bodyPr vert="horz" wrap="square"/>
                    <a:lstStyle/>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gridSpan="2">
                  <a:txBody>
                    <a:bodyPr vert="horz" wrap="square"/>
                    <a:lstStyle/>
                    <a:p>
                      <a:pPr indent="0">
                        <a:buNone/>
                      </a:pPr>
                      <a:r>
                        <a:rPr lang="en-US" sz="2400" b="0">
                          <a:solidFill>
                            <a:srgbClr val="000000"/>
                          </a:solidFill>
                          <a:latin typeface="宋体" panose="02010600030101010101" pitchFamily="2" charset="-122"/>
                          <a:ea typeface="宋体" panose="02010600030101010101" pitchFamily="2" charset="-122"/>
                          <a:cs typeface="宋体" panose="02010600030101010101" pitchFamily="2" charset="-122"/>
                        </a:rPr>
                        <a:t>电流必须从</a:t>
                      </a:r>
                      <a:r>
                        <a:rPr lang="en-US" sz="2400" u="sng">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㊾</a:t>
                      </a:r>
                      <a:r>
                        <a:rPr lang="en-US" sz="2400" b="0" u="sng">
                          <a:solidFill>
                            <a:srgbClr val="000000"/>
                          </a:solidFill>
                          <a:uFill>
                            <a:solidFill>
                              <a:srgbClr val="000000"/>
                            </a:solidFill>
                          </a:uFill>
                          <a:latin typeface="宋体" panose="02010600030101010101" pitchFamily="2" charset="-122"/>
                          <a:ea typeface="宋体" panose="02010600030101010101" pitchFamily="2" charset="-122"/>
                          <a:cs typeface="宋体" panose="02010600030101010101" pitchFamily="2" charset="-122"/>
                        </a:rPr>
                        <a:t>　　　</a:t>
                      </a:r>
                      <a:r>
                        <a:rPr lang="en-US" sz="2400" b="0">
                          <a:solidFill>
                            <a:srgbClr val="000000"/>
                          </a:solidFill>
                          <a:latin typeface="宋体" panose="02010600030101010101" pitchFamily="2" charset="-122"/>
                          <a:ea typeface="宋体" panose="02010600030101010101" pitchFamily="2" charset="-122"/>
                          <a:cs typeface="宋体" panose="02010600030101010101" pitchFamily="2" charset="-122"/>
                        </a:rPr>
                        <a:t>接线柱流入,</a:t>
                      </a:r>
                      <a:r>
                        <a:rPr lang="en-US" sz="2400" u="sng">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㊿</a:t>
                      </a:r>
                      <a:r>
                        <a:rPr lang="en-US" sz="2400" b="0" u="sng">
                          <a:solidFill>
                            <a:srgbClr val="000000"/>
                          </a:solidFill>
                          <a:uFill>
                            <a:solidFill>
                              <a:srgbClr val="000000"/>
                            </a:solidFill>
                          </a:uFill>
                          <a:latin typeface="宋体" panose="02010600030101010101" pitchFamily="2" charset="-122"/>
                          <a:ea typeface="宋体" panose="02010600030101010101" pitchFamily="2" charset="-122"/>
                          <a:cs typeface="宋体" panose="02010600030101010101" pitchFamily="2" charset="-122"/>
                        </a:rPr>
                        <a:t>　　　</a:t>
                      </a:r>
                      <a:r>
                        <a:rPr lang="en-US" sz="2400" b="0">
                          <a:solidFill>
                            <a:srgbClr val="000000"/>
                          </a:solidFill>
                          <a:latin typeface="宋体" panose="02010600030101010101" pitchFamily="2" charset="-122"/>
                          <a:ea typeface="宋体" panose="02010600030101010101" pitchFamily="2" charset="-122"/>
                          <a:cs typeface="宋体" panose="02010600030101010101" pitchFamily="2" charset="-122"/>
                        </a:rPr>
                        <a:t>接线柱流出;被测电流或电压不能超过电流表或电压表所选的量程 </a:t>
                      </a:r>
                      <a:endParaRPr lang="en-US" altLang="en-US" sz="24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6675" marR="6667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xBody>
                    <a:bodyPr vert="horz" wrap="square"/>
                    <a:lstStyle/>
                    <a:p/>
                  </a:txBody>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r>
            </a:tbl>
          </a:graphicData>
        </a:graphic>
      </p:graphicFrame>
      <p:sp>
        <p:nvSpPr>
          <p:cNvPr id="2" name="矩形 1"/>
          <p:cNvSpPr/>
          <p:nvPr/>
        </p:nvSpPr>
        <p:spPr>
          <a:xfrm>
            <a:off x="9265285" y="4100195"/>
            <a:ext cx="877570" cy="460375"/>
          </a:xfrm>
          <a:prstGeom prst="rect">
            <a:avLst/>
          </a:prstGeom>
        </p:spPr>
        <p:txBody>
          <a:bodyPr wrap="square">
            <a:spAutoFit/>
          </a:bodyPr>
          <a:lstStyle/>
          <a:p>
            <a:pPr algn="l"/>
            <a:r>
              <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rPr>
              <a:t>并联</a:t>
            </a:r>
            <a:endPar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endParaRPr>
          </a:p>
        </p:txBody>
      </p:sp>
      <p:sp>
        <p:nvSpPr>
          <p:cNvPr id="3" name="矩形 2"/>
          <p:cNvSpPr/>
          <p:nvPr/>
        </p:nvSpPr>
        <p:spPr>
          <a:xfrm>
            <a:off x="4812665" y="5525135"/>
            <a:ext cx="653415" cy="460375"/>
          </a:xfrm>
          <a:prstGeom prst="rect">
            <a:avLst/>
          </a:prstGeom>
        </p:spPr>
        <p:txBody>
          <a:bodyPr wrap="square">
            <a:spAutoFit/>
          </a:bodyPr>
          <a:lstStyle/>
          <a:p>
            <a:pPr algn="l"/>
            <a:r>
              <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rPr>
              <a:t>正</a:t>
            </a:r>
            <a:endPar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endParaRPr>
          </a:p>
        </p:txBody>
      </p:sp>
      <p:sp>
        <p:nvSpPr>
          <p:cNvPr id="13" name="矩形 12"/>
          <p:cNvSpPr/>
          <p:nvPr/>
        </p:nvSpPr>
        <p:spPr>
          <a:xfrm>
            <a:off x="5161915" y="4100195"/>
            <a:ext cx="1163320" cy="460375"/>
          </a:xfrm>
          <a:prstGeom prst="rect">
            <a:avLst/>
          </a:prstGeom>
        </p:spPr>
        <p:txBody>
          <a:bodyPr wrap="square">
            <a:spAutoFit/>
          </a:bodyPr>
          <a:lstStyle/>
          <a:p>
            <a:pPr algn="l"/>
            <a:r>
              <a:rPr lang="en-US" altLang="zh-CN"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rPr>
              <a:t>串联</a:t>
            </a:r>
            <a:endParaRPr lang="en-US" altLang="zh-CN"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endParaRPr>
          </a:p>
        </p:txBody>
      </p:sp>
      <p:sp>
        <p:nvSpPr>
          <p:cNvPr id="14" name="矩形 13"/>
          <p:cNvSpPr/>
          <p:nvPr/>
        </p:nvSpPr>
        <p:spPr>
          <a:xfrm>
            <a:off x="7742555" y="5525135"/>
            <a:ext cx="520700" cy="460375"/>
          </a:xfrm>
          <a:prstGeom prst="rect">
            <a:avLst/>
          </a:prstGeom>
        </p:spPr>
        <p:txBody>
          <a:bodyPr wrap="square">
            <a:spAutoFit/>
          </a:bodyPr>
          <a:lstStyle/>
          <a:p>
            <a:pPr algn="l"/>
            <a:r>
              <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rPr>
              <a:t>负</a:t>
            </a:r>
            <a:endPar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endParaRPr>
          </a:p>
        </p:txBody>
      </p:sp>
      <p:sp>
        <p:nvSpPr>
          <p:cNvPr id="18" name="矩形 17"/>
          <p:cNvSpPr/>
          <p:nvPr/>
        </p:nvSpPr>
        <p:spPr>
          <a:xfrm>
            <a:off x="8890000" y="3543935"/>
            <a:ext cx="997585" cy="460375"/>
          </a:xfrm>
          <a:prstGeom prst="rect">
            <a:avLst/>
          </a:prstGeom>
        </p:spPr>
        <p:txBody>
          <a:bodyPr wrap="square">
            <a:spAutoFit/>
          </a:bodyPr>
          <a:lstStyle/>
          <a:p>
            <a:pPr algn="l"/>
            <a:r>
              <a:rPr lang="zh-CN" altLang="en-US" sz="2400" b="1" kern="100">
                <a:solidFill>
                  <a:srgbClr val="EE3028"/>
                </a:solidFill>
                <a:uFill>
                  <a:solidFill>
                    <a:srgbClr val="000000"/>
                  </a:solidFill>
                </a:uFill>
                <a:latin typeface="Times New Roman" panose="02020603050405020304" pitchFamily="18" charset="0"/>
                <a:ea typeface="宋体" panose="02010600030101010101" pitchFamily="2" charset="-122"/>
                <a:cs typeface="Times New Roman" panose="02020603050405020304" pitchFamily="18" charset="0"/>
                <a:sym typeface="+mn-ea"/>
              </a:rPr>
              <a:t>校零</a:t>
            </a:r>
            <a:endParaRPr lang="zh-CN" altLang="en-US" sz="2400" b="1" kern="100">
              <a:solidFill>
                <a:srgbClr val="EE3028"/>
              </a:solidFill>
              <a:uFill>
                <a:solidFill>
                  <a:srgbClr val="000000"/>
                </a:solidFill>
              </a:uFill>
              <a:latin typeface="Times New Roman" panose="02020603050405020304" pitchFamily="18" charset="0"/>
              <a:ea typeface="宋体" panose="02010600030101010101" pitchFamily="2" charset="-122"/>
              <a:cs typeface="Times New Roman" panose="02020603050405020304" pitchFamily="18" charset="0"/>
              <a:sym typeface="+mn-ea"/>
            </a:endParaRPr>
          </a:p>
        </p:txBody>
      </p:sp>
      <p:pic>
        <p:nvPicPr>
          <p:cNvPr id="127" name="18WHLWJJZKBWL84.jpg"/>
          <p:cNvPicPr>
            <a:picLocks noChangeAspect="1"/>
          </p:cNvPicPr>
          <p:nvPr/>
        </p:nvPicPr>
        <p:blipFill>
          <a:blip r:embed="rId3"/>
          <a:stretch>
            <a:fillRect/>
          </a:stretch>
        </p:blipFill>
        <p:spPr>
          <a:xfrm>
            <a:off x="4131945" y="1779270"/>
            <a:ext cx="1361440" cy="1722120"/>
          </a:xfrm>
          <a:prstGeom prst="rect">
            <a:avLst/>
          </a:prstGeom>
        </p:spPr>
      </p:pic>
      <p:pic>
        <p:nvPicPr>
          <p:cNvPr id="128" name="18WHLWJJZKBWL84-1.jpg"/>
          <p:cNvPicPr>
            <a:picLocks noChangeAspect="1"/>
          </p:cNvPicPr>
          <p:nvPr/>
        </p:nvPicPr>
        <p:blipFill>
          <a:blip r:embed="rId4"/>
          <a:stretch>
            <a:fillRect/>
          </a:stretch>
        </p:blipFill>
        <p:spPr>
          <a:xfrm>
            <a:off x="8133080" y="1771015"/>
            <a:ext cx="1374775" cy="1738630"/>
          </a:xfrm>
          <a:prstGeom prst="rect">
            <a:avLst/>
          </a:prstGeom>
        </p:spPr>
      </p:pic>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300"/>
                                        <p:tgtEl>
                                          <p:spTgt spid="18"/>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300"/>
                                        <p:tgtEl>
                                          <p:spTgt spid="13"/>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300"/>
                                        <p:tgtEl>
                                          <p:spTgt spid="2"/>
                                        </p:tgtEl>
                                      </p:cBhvr>
                                    </p:animEffect>
                                  </p:childTnLst>
                                </p:cTn>
                              </p:par>
                            </p:childTnLst>
                          </p:cTn>
                        </p:par>
                      </p:childTnLst>
                    </p:cTn>
                  </p:par>
                  <p:par>
                    <p:cTn id="18" fill="hold" nodeType="clickPar">
                      <p:stCondLst>
                        <p:cond delay="indefinite"/>
                      </p:stCondLst>
                      <p:childTnLst>
                        <p:par>
                          <p:cTn id="19" fill="hold" nodeType="after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300"/>
                                        <p:tgtEl>
                                          <p:spTgt spid="3"/>
                                        </p:tgtEl>
                                      </p:cBhvr>
                                    </p:animEffect>
                                  </p:childTnLst>
                                </p:cTn>
                              </p:par>
                            </p:childTnLst>
                          </p:cTn>
                        </p:par>
                      </p:childTnLst>
                    </p:cTn>
                  </p:par>
                  <p:par>
                    <p:cTn id="23" fill="hold" nodeType="clickPar">
                      <p:stCondLst>
                        <p:cond delay="indefinite"/>
                      </p:stCondLst>
                      <p:childTnLst>
                        <p:par>
                          <p:cTn id="24" fill="hold" nodeType="after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3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13" grpId="0"/>
      <p:bldP spid="14" grpId="0"/>
      <p:bldP spid="18" grpId="0"/>
    </p:bldLst>
  </p:timing>
</p:sld>
</file>

<file path=ppt/slides/slide2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en-US" altLang="zh-CN" sz="2400" b="1" kern="0">
                <a:solidFill>
                  <a:srgbClr val="EE3028"/>
                </a:solidFill>
                <a:cs typeface="+mn-ea"/>
                <a:sym typeface="+mn-lt"/>
              </a:rPr>
              <a:t>  </a:t>
            </a:r>
            <a:r>
              <a:rPr lang="zh-CN" altLang="en-US" sz="2400" b="1" kern="0">
                <a:solidFill>
                  <a:srgbClr val="EE3028"/>
                </a:solidFill>
                <a:cs typeface="+mn-ea"/>
                <a:sym typeface="+mn-lt"/>
              </a:rPr>
              <a:t>电流、电压及其测量</a:t>
            </a:r>
            <a:endParaRPr lang="zh-CN" altLang="en-US" sz="2400" b="1" kern="0">
              <a:solidFill>
                <a:srgbClr val="EE3028"/>
              </a:solidFill>
              <a:cs typeface="+mn-ea"/>
              <a:sym typeface="+mn-lt"/>
            </a:endParaRP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a:solidFill>
                  <a:schemeClr val="bg1"/>
                </a:solidFill>
                <a:sym typeface="+mn-lt"/>
              </a:rPr>
              <a:t>考点</a:t>
            </a:r>
            <a:r>
              <a:rPr lang="en-US" altLang="zh-CN">
                <a:solidFill>
                  <a:schemeClr val="bg1"/>
                </a:solidFill>
                <a:sym typeface="+mn-lt"/>
              </a:rPr>
              <a:t>3</a:t>
            </a:r>
            <a:endParaRPr lang="zh-CN" altLang="en-US">
              <a:solidFill>
                <a:schemeClr val="bg1"/>
              </a:solidFill>
              <a:sym typeface="+mn-lt"/>
            </a:endParaRPr>
          </a:p>
        </p:txBody>
      </p:sp>
      <p:sp>
        <p:nvSpPr>
          <p:cNvPr id="6" name="矩形 5"/>
          <p:cNvSpPr/>
          <p:nvPr/>
        </p:nvSpPr>
        <p:spPr>
          <a:xfrm>
            <a:off x="812165" y="742315"/>
            <a:ext cx="10634345" cy="645160"/>
          </a:xfrm>
          <a:prstGeom prst="rect">
            <a:avLst/>
          </a:prstGeom>
        </p:spPr>
        <p:txBody>
          <a:bodyPr wrap="square">
            <a:spAutoFit/>
          </a:bodyPr>
          <a:lstStyle/>
          <a:p>
            <a:pPr algn="just">
              <a:lnSpc>
                <a:spcPct val="150000"/>
              </a:lnSpc>
            </a:pPr>
            <a:r>
              <a:rPr lang="zh-CN" altLang="en-US" sz="2400" b="1">
                <a:latin typeface="+mn-ea"/>
              </a:rPr>
              <a:t>3.电流表和电压表的使用及读数</a:t>
            </a:r>
            <a:endParaRPr lang="zh-CN" altLang="en-US" sz="2400">
              <a:latin typeface="宋体" panose="02010600030101010101" pitchFamily="2" charset="-122"/>
              <a:ea typeface="宋体" panose="02010600030101010101" pitchFamily="2" charset="-122"/>
            </a:endParaRPr>
          </a:p>
        </p:txBody>
      </p:sp>
      <p:graphicFrame>
        <p:nvGraphicFramePr>
          <p:cNvPr id="4" name="表格 3"/>
          <p:cNvGraphicFramePr>
            <a:graphicFrameLocks noGrp="1"/>
          </p:cNvGraphicFramePr>
          <p:nvPr>
            <p:custDataLst>
              <p:tags r:id="rId2"/>
            </p:custDataLst>
          </p:nvPr>
        </p:nvGraphicFramePr>
        <p:xfrm>
          <a:off x="1271270" y="1609725"/>
          <a:ext cx="9747255" cy="3913505"/>
        </p:xfrm>
        <a:graphic>
          <a:graphicData uri="http://schemas.openxmlformats.org/drawingml/2006/table">
            <a:tbl>
              <a:tblPr firstRow="1" bandRow="1">
                <a:tableStyleId>{5940675A-B579-460E-94D1-54222C63F5DA}</a:tableStyleId>
              </a:tblPr>
              <a:tblGrid>
                <a:gridCol w="1535430"/>
                <a:gridCol w="951865"/>
                <a:gridCol w="1885315"/>
                <a:gridCol w="1085218"/>
                <a:gridCol w="923925"/>
                <a:gridCol w="1181100"/>
                <a:gridCol w="2184402"/>
              </a:tblGrid>
              <a:tr h="432435">
                <a:tc>
                  <a:txBody>
                    <a:bodyPr vert="horz" wrap="square"/>
                    <a:lstStyle/>
                    <a:p>
                      <a:pPr indent="0" algn="ctr">
                        <a:buNone/>
                      </a:pPr>
                      <a:r>
                        <a:rPr lang="en-US" sz="2400" b="1">
                          <a:solidFill>
                            <a:srgbClr val="000000"/>
                          </a:solidFill>
                          <a:latin typeface="宋体" panose="02010600030101010101" pitchFamily="2" charset="-122"/>
                          <a:ea typeface="宋体" panose="02010600030101010101" pitchFamily="2" charset="-122"/>
                          <a:cs typeface="NEU-BZ-S92" charset="0"/>
                        </a:rPr>
                        <a:t>元件</a:t>
                      </a:r>
                      <a:endParaRPr lang="en-US" altLang="en-US" sz="2400" b="1">
                        <a:solidFill>
                          <a:srgbClr val="00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gridSpan="3">
                  <a:txBody>
                    <a:bodyPr vert="horz" wrap="square"/>
                    <a:lstStyle/>
                    <a:p>
                      <a:pPr indent="0" algn="ctr">
                        <a:buNone/>
                      </a:pPr>
                      <a:r>
                        <a:rPr lang="en-US" sz="2400" b="1">
                          <a:solidFill>
                            <a:srgbClr val="000000"/>
                          </a:solidFill>
                          <a:latin typeface="宋体" panose="02010600030101010101" pitchFamily="2" charset="-122"/>
                          <a:ea typeface="宋体" panose="02010600030101010101" pitchFamily="2" charset="-122"/>
                          <a:cs typeface="NEU-BZ-S92" charset="0"/>
                        </a:rPr>
                        <a:t>电流表</a:t>
                      </a:r>
                      <a:endParaRPr lang="en-US" altLang="en-US" sz="2400" b="1">
                        <a:solidFill>
                          <a:srgbClr val="00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xBody>
                    <a:bodyPr vert="horz" wrap="square"/>
                    <a:lstStyle/>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xBody>
                    <a:bodyPr vert="horz" wrap="square"/>
                    <a:lstStyle/>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gridSpan="3">
                  <a:txBody>
                    <a:bodyPr vert="horz" wrap="square"/>
                    <a:lstStyle/>
                    <a:p>
                      <a:pPr indent="0" algn="ctr">
                        <a:buNone/>
                      </a:pPr>
                      <a:r>
                        <a:rPr lang="en-US" sz="2400" b="1">
                          <a:solidFill>
                            <a:srgbClr val="000000"/>
                          </a:solidFill>
                          <a:latin typeface="宋体" panose="02010600030101010101" pitchFamily="2" charset="-122"/>
                          <a:ea typeface="宋体" panose="02010600030101010101" pitchFamily="2" charset="-122"/>
                          <a:cs typeface="NEU-BZ-S92" charset="0"/>
                        </a:rPr>
                        <a:t>电压表</a:t>
                      </a:r>
                      <a:endParaRPr lang="en-US" altLang="en-US" sz="2400" b="1">
                        <a:solidFill>
                          <a:srgbClr val="00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xBody>
                    <a:bodyPr vert="horz" wrap="square"/>
                    <a:lstStyle/>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xBody>
                    <a:bodyPr vert="horz" wrap="square"/>
                    <a:lstStyle/>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484505">
                <a:tc rowSpan="5">
                  <a:txBody>
                    <a:bodyPr vert="horz" wrap="square"/>
                    <a:lstStyle/>
                    <a:p>
                      <a:pPr indent="0" algn="ctr">
                        <a:buNone/>
                      </a:pPr>
                      <a:r>
                        <a:rPr lang="en-US" sz="2400" b="0">
                          <a:solidFill>
                            <a:srgbClr val="000000"/>
                          </a:solidFill>
                          <a:latin typeface="宋体" panose="02010600030101010101" pitchFamily="2" charset="-122"/>
                          <a:ea typeface="宋体" panose="02010600030101010101" pitchFamily="2" charset="-122"/>
                          <a:cs typeface="宋体" panose="02010600030101010101" pitchFamily="2" charset="-122"/>
                        </a:rPr>
                        <a:t>读数方法</a:t>
                      </a:r>
                      <a:endParaRPr lang="en-US" sz="2400" b="0">
                        <a:solidFill>
                          <a:srgbClr val="000000"/>
                        </a:solidFill>
                        <a:latin typeface="宋体" panose="02010600030101010101" pitchFamily="2" charset="-122"/>
                        <a:ea typeface="宋体" panose="02010600030101010101" pitchFamily="2" charset="-122"/>
                        <a:cs typeface="宋体" panose="02010600030101010101" pitchFamily="2" charset="-122"/>
                      </a:endParaRPr>
                    </a:p>
                    <a:p>
                      <a:pPr indent="0">
                        <a:buNone/>
                      </a:pPr>
                      <a:r>
                        <a:rPr lang="en-US" altLang="zh-CN" sz="2400" b="0">
                          <a:solidFill>
                            <a:srgbClr val="000000"/>
                          </a:solidFill>
                          <a:latin typeface="宋体" panose="02010600030101010101" pitchFamily="2" charset="-122"/>
                          <a:ea typeface="宋体" panose="02010600030101010101" pitchFamily="2" charset="-122"/>
                          <a:cs typeface="宋体" panose="02010600030101010101" pitchFamily="2" charset="-122"/>
                        </a:rPr>
                        <a:t> </a:t>
                      </a:r>
                      <a:endParaRPr lang="en-US" altLang="zh-CN" sz="2400" b="0">
                        <a:solidFill>
                          <a:srgbClr val="000000"/>
                        </a:solidFill>
                        <a:latin typeface="宋体" panose="02010600030101010101" pitchFamily="2" charset="-122"/>
                        <a:ea typeface="宋体" panose="02010600030101010101" pitchFamily="2" charset="-122"/>
                        <a:cs typeface="宋体" panose="02010600030101010101" pitchFamily="2" charset="-122"/>
                      </a:endParaRPr>
                    </a:p>
                    <a:p>
                      <a:pPr indent="0">
                        <a:buNone/>
                      </a:pPr>
                      <a:r>
                        <a:rPr lang="en-US" altLang="zh-CN" sz="2400" b="0">
                          <a:solidFill>
                            <a:srgbClr val="000000"/>
                          </a:solidFill>
                          <a:latin typeface="宋体" panose="02010600030101010101" pitchFamily="2" charset="-122"/>
                          <a:ea typeface="宋体" panose="02010600030101010101" pitchFamily="2" charset="-122"/>
                          <a:cs typeface="宋体" panose="02010600030101010101" pitchFamily="2" charset="-122"/>
                        </a:rPr>
                        <a:t> </a:t>
                      </a:r>
                      <a:endParaRPr lang="en-US" altLang="zh-CN" sz="2400" b="0">
                        <a:solidFill>
                          <a:srgbClr val="000000"/>
                        </a:solidFill>
                        <a:latin typeface="宋体" panose="02010600030101010101" pitchFamily="2" charset="-122"/>
                        <a:ea typeface="宋体" panose="02010600030101010101" pitchFamily="2" charset="-122"/>
                        <a:cs typeface="宋体" panose="02010600030101010101" pitchFamily="2" charset="-122"/>
                      </a:endParaRPr>
                    </a:p>
                    <a:p>
                      <a:pPr indent="0">
                        <a:buNone/>
                      </a:pPr>
                      <a:r>
                        <a:rPr lang="en-US" altLang="zh-CN" sz="2400" b="0">
                          <a:solidFill>
                            <a:srgbClr val="000000"/>
                          </a:solidFill>
                          <a:latin typeface="宋体" panose="02010600030101010101" pitchFamily="2" charset="-122"/>
                          <a:ea typeface="宋体" panose="02010600030101010101" pitchFamily="2" charset="-122"/>
                          <a:cs typeface="宋体" panose="02010600030101010101" pitchFamily="2" charset="-122"/>
                        </a:rPr>
                        <a:t> </a:t>
                      </a:r>
                      <a:endParaRPr lang="en-US" altLang="zh-CN" sz="2400" b="0">
                        <a:solidFill>
                          <a:srgbClr val="000000"/>
                        </a:solidFill>
                        <a:latin typeface="宋体" panose="02010600030101010101" pitchFamily="2" charset="-122"/>
                        <a:ea typeface="宋体" panose="02010600030101010101" pitchFamily="2" charset="-122"/>
                        <a:cs typeface="宋体" panose="02010600030101010101" pitchFamily="2" charset="-122"/>
                      </a:endParaRPr>
                    </a:p>
                    <a:p>
                      <a:pPr indent="0">
                        <a:buNone/>
                      </a:pPr>
                      <a:r>
                        <a:rPr lang="en-US" altLang="zh-CN" sz="2400" b="0">
                          <a:solidFill>
                            <a:srgbClr val="000000"/>
                          </a:solidFill>
                          <a:latin typeface="宋体" panose="02010600030101010101" pitchFamily="2" charset="-122"/>
                          <a:ea typeface="宋体" panose="02010600030101010101" pitchFamily="2" charset="-122"/>
                          <a:cs typeface="宋体" panose="02010600030101010101" pitchFamily="2" charset="-122"/>
                        </a:rPr>
                        <a:t> </a:t>
                      </a:r>
                      <a:endParaRPr lang="en-US" sz="24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gridSpan="6">
                  <a:txBody>
                    <a:bodyPr vert="horz" wrap="square"/>
                    <a:lstStyle/>
                    <a:p>
                      <a:pPr indent="0">
                        <a:buNone/>
                      </a:pPr>
                      <a:r>
                        <a:rPr lang="en-US" sz="2400" b="0">
                          <a:solidFill>
                            <a:srgbClr val="000000"/>
                          </a:solidFill>
                          <a:latin typeface="宋体" panose="02010600030101010101" pitchFamily="2" charset="-122"/>
                          <a:ea typeface="宋体" panose="02010600030101010101" pitchFamily="2" charset="-122"/>
                          <a:cs typeface="宋体" panose="02010600030101010101" pitchFamily="2" charset="-122"/>
                        </a:rPr>
                        <a:t>明确所选电表的量程和分度值;然后根据所选量程进行读数</a:t>
                      </a:r>
                      <a:endParaRPr lang="en-US" altLang="en-US" sz="24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6675" marR="6667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xBody>
                    <a:bodyPr vert="horz" wrap="square"/>
                    <a:lstStyle/>
                    <a:p/>
                  </a:txBody>
                  <a:tcPr marL="66675" marR="6667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xBody>
                    <a:bodyPr vert="horz" wrap="square"/>
                    <a:lstStyle/>
                    <a:p/>
                  </a:txBody>
                  <a:tcPr marL="66675" marR="6667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xBody>
                    <a:bodyPr vert="horz" wrap="square"/>
                    <a:lstStyle/>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xBody>
                    <a:bodyPr vert="horz" wrap="square"/>
                    <a:lstStyle/>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xBody>
                    <a:bodyPr vert="horz" wrap="square"/>
                    <a:lstStyle/>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1411605">
                <a:tc vMerge="1">
                  <a:txBody>
                    <a:bodyPr vert="horz" wrap="square"/>
                    <a:lstStyle/>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vert="horz" wrap="square"/>
                    <a:lstStyle/>
                    <a:p>
                      <a:pPr indent="0" algn="ctr">
                        <a:buNone/>
                      </a:pPr>
                      <a:r>
                        <a:rPr lang="en-US" sz="2400" b="0">
                          <a:solidFill>
                            <a:srgbClr val="000000"/>
                          </a:solidFill>
                          <a:latin typeface="宋体" panose="02010600030101010101" pitchFamily="2" charset="-122"/>
                          <a:ea typeface="宋体" panose="02010600030101010101" pitchFamily="2" charset="-122"/>
                          <a:cs typeface="NEU-BZ-S92" charset="0"/>
                        </a:rPr>
                        <a:t>示例</a:t>
                      </a:r>
                      <a:endParaRPr lang="en-US" altLang="en-US" sz="2400" b="0">
                        <a:solidFill>
                          <a:srgbClr val="00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000000"/>
                      </a:solidFill>
                      <a:prstDash val="solid"/>
                      <a:headEnd type="none" w="med" len="med"/>
                      <a:tailEnd type="none" w="med" len="med"/>
                    </a:lnL>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gridSpan="2">
                  <a:txBody>
                    <a:bodyPr vert="horz" wrap="square"/>
                    <a:lstStyle/>
                    <a:p>
                      <a:pPr indent="0" algn="ctr">
                        <a:buNone/>
                      </a:pPr>
                      <a:endParaRPr lang="en-US" altLang="en-US" sz="2400" b="0">
                        <a:solidFill>
                          <a:srgbClr val="000000"/>
                        </a:solidFill>
                        <a:latin typeface="宋体" panose="02010600030101010101" pitchFamily="2" charset="-122"/>
                        <a:ea typeface="宋体" panose="02010600030101010101" pitchFamily="2" charset="-122"/>
                        <a:cs typeface="NEU-BZ-S92" charset="0"/>
                      </a:endParaRPr>
                    </a:p>
                  </a:txBody>
                  <a:tcPr marL="0" marR="0" marT="0" marB="0" anchor="ct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xBody>
                    <a:bodyPr vert="horz" wrap="square"/>
                    <a:lstStyle/>
                    <a:p/>
                  </a:txBody>
                  <a:tcPr marL="0" marR="0" marT="0" marB="0" anchor="ct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vert="horz" wrap="square"/>
                    <a:lstStyle/>
                    <a:p>
                      <a:pPr indent="0" algn="ctr">
                        <a:buNone/>
                      </a:pPr>
                      <a:r>
                        <a:rPr lang="en-US" sz="2400">
                          <a:solidFill>
                            <a:srgbClr val="000000"/>
                          </a:solidFill>
                          <a:latin typeface="宋体" panose="02010600030101010101" pitchFamily="2" charset="-122"/>
                          <a:ea typeface="宋体" panose="02010600030101010101" pitchFamily="2" charset="-122"/>
                          <a:cs typeface="NEU-BZ-S92" charset="0"/>
                          <a:sym typeface="+mn-ea"/>
                        </a:rPr>
                        <a:t>示例</a:t>
                      </a:r>
                      <a:endParaRPr lang="en-US" altLang="en-US" sz="2400" b="0">
                        <a:solidFill>
                          <a:srgbClr val="000000"/>
                        </a:solidFill>
                        <a:latin typeface="宋体" panose="02010600030101010101" pitchFamily="2" charset="-122"/>
                        <a:ea typeface="宋体" panose="02010600030101010101" pitchFamily="2" charset="-122"/>
                        <a:cs typeface="NEU-BZ-S92" charset="0"/>
                      </a:endParaRPr>
                    </a:p>
                  </a:txBody>
                  <a:tcPr marL="0" marR="0" marT="0" marB="0" anchor="ct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gridSpan="2">
                  <a:txBody>
                    <a:bodyPr vert="horz" wrap="square"/>
                    <a:lstStyle/>
                    <a:p>
                      <a:pPr indent="0" algn="ctr">
                        <a:buNone/>
                      </a:pPr>
                      <a:endParaRPr lang="en-US" altLang="en-US" sz="2400" b="0">
                        <a:solidFill>
                          <a:srgbClr val="00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xBody>
                    <a:bodyPr vert="horz" wrap="square"/>
                    <a:lstStyle/>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r>
              <a:tr h="457835">
                <a:tc vMerge="1">
                  <a:txBody>
                    <a:bodyPr vert="horz" wrap="square"/>
                    <a:lstStyle/>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vert="horz" wrap="square"/>
                    <a:lstStyle/>
                    <a:p>
                      <a:pPr indent="0" algn="ctr">
                        <a:buNone/>
                      </a:pPr>
                      <a:r>
                        <a:rPr lang="en-US" sz="2400" b="0">
                          <a:solidFill>
                            <a:srgbClr val="000000"/>
                          </a:solidFill>
                          <a:latin typeface="宋体" panose="02010600030101010101" pitchFamily="2" charset="-122"/>
                          <a:ea typeface="宋体" panose="02010600030101010101" pitchFamily="2" charset="-122"/>
                          <a:cs typeface="NEU-BZ-S92" charset="0"/>
                        </a:rPr>
                        <a:t>量程</a:t>
                      </a:r>
                      <a:endParaRPr lang="en-US" altLang="en-US" sz="2400" b="0">
                        <a:solidFill>
                          <a:srgbClr val="00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vert="horz" wrap="square"/>
                    <a:lstStyle/>
                    <a:p>
                      <a:pPr indent="0" algn="ctr">
                        <a:buNone/>
                      </a:pPr>
                      <a:r>
                        <a:rPr lang="en-US" sz="2400">
                          <a:solidFill>
                            <a:srgbClr val="000000"/>
                          </a:solidFill>
                          <a:latin typeface="宋体" panose="02010600030101010101" pitchFamily="2" charset="-122"/>
                          <a:ea typeface="宋体" panose="02010600030101010101" pitchFamily="2" charset="-122"/>
                          <a:cs typeface="NEU-BZ-S92" charset="0"/>
                          <a:sym typeface="+mn-ea"/>
                        </a:rPr>
                        <a:t>0~0.6 A</a:t>
                      </a:r>
                      <a:endParaRPr lang="en-US" altLang="en-US" sz="2400" b="0">
                        <a:solidFill>
                          <a:srgbClr val="000000"/>
                        </a:solidFill>
                        <a:latin typeface="宋体" panose="02010600030101010101" pitchFamily="2" charset="-122"/>
                        <a:ea typeface="宋体" panose="02010600030101010101" pitchFamily="2" charset="-122"/>
                        <a:cs typeface="NEU-BZ-S92" charset="0"/>
                        <a:sym typeface="+mn-ea"/>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vert="horz" wrap="square"/>
                    <a:lstStyle/>
                    <a:p>
                      <a:pPr indent="0" algn="ctr">
                        <a:buNone/>
                      </a:pPr>
                      <a:r>
                        <a:rPr lang="en-US" sz="2400" b="0">
                          <a:solidFill>
                            <a:srgbClr val="000000"/>
                          </a:solidFill>
                          <a:latin typeface="宋体" panose="02010600030101010101" pitchFamily="2" charset="-122"/>
                          <a:ea typeface="宋体" panose="02010600030101010101" pitchFamily="2" charset="-122"/>
                          <a:cs typeface="NEU-BZ-S92" charset="0"/>
                        </a:rPr>
                        <a:t>0~3 A</a:t>
                      </a:r>
                      <a:endParaRPr lang="en-US" altLang="en-US" sz="2400" b="0">
                        <a:solidFill>
                          <a:srgbClr val="00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vert="horz" wrap="square"/>
                    <a:lstStyle/>
                    <a:p>
                      <a:pPr indent="0" algn="ctr">
                        <a:buNone/>
                      </a:pPr>
                      <a:r>
                        <a:rPr lang="en-US" sz="2400" b="0">
                          <a:solidFill>
                            <a:srgbClr val="000000"/>
                          </a:solidFill>
                          <a:latin typeface="宋体" panose="02010600030101010101" pitchFamily="2" charset="-122"/>
                          <a:ea typeface="宋体" panose="02010600030101010101" pitchFamily="2" charset="-122"/>
                          <a:cs typeface="NEU-BZ-S92" charset="0"/>
                        </a:rPr>
                        <a:t>量程</a:t>
                      </a:r>
                      <a:endParaRPr lang="en-US" altLang="en-US" sz="2400" b="0">
                        <a:solidFill>
                          <a:srgbClr val="00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vert="horz" wrap="square"/>
                    <a:lstStyle/>
                    <a:p>
                      <a:pPr indent="0" algn="ctr">
                        <a:buNone/>
                      </a:pPr>
                      <a:r>
                        <a:rPr lang="en-US" sz="2400" b="0">
                          <a:solidFill>
                            <a:srgbClr val="000000"/>
                          </a:solidFill>
                          <a:latin typeface="宋体" panose="02010600030101010101" pitchFamily="2" charset="-122"/>
                          <a:ea typeface="宋体" panose="02010600030101010101" pitchFamily="2" charset="-122"/>
                          <a:cs typeface="NEU-BZ-S92" charset="0"/>
                        </a:rPr>
                        <a:t>0~3 V</a:t>
                      </a:r>
                      <a:endParaRPr lang="en-US" altLang="en-US" sz="2400" b="0">
                        <a:solidFill>
                          <a:srgbClr val="00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vert="horz" wrap="square"/>
                    <a:lstStyle/>
                    <a:p>
                      <a:pPr indent="0" algn="ctr">
                        <a:buNone/>
                      </a:pPr>
                      <a:r>
                        <a:rPr lang="en-US" sz="2400" b="0">
                          <a:solidFill>
                            <a:srgbClr val="000000"/>
                          </a:solidFill>
                          <a:latin typeface="宋体" panose="02010600030101010101" pitchFamily="2" charset="-122"/>
                          <a:ea typeface="宋体" panose="02010600030101010101" pitchFamily="2" charset="-122"/>
                          <a:cs typeface="NEU-BZ-S92" charset="0"/>
                        </a:rPr>
                        <a:t>0~15 V</a:t>
                      </a:r>
                      <a:endParaRPr lang="en-US" altLang="en-US" sz="2400" b="0">
                        <a:solidFill>
                          <a:srgbClr val="00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525780">
                <a:tc vMerge="1">
                  <a:txBody>
                    <a:bodyPr vert="horz" wrap="square"/>
                    <a:lstStyle/>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vert="horz" wrap="square"/>
                    <a:lstStyle/>
                    <a:p>
                      <a:pPr indent="0" algn="ctr">
                        <a:buNone/>
                      </a:pPr>
                      <a:r>
                        <a:rPr lang="en-US" sz="2400" b="0">
                          <a:solidFill>
                            <a:srgbClr val="000000"/>
                          </a:solidFill>
                          <a:latin typeface="宋体" panose="02010600030101010101" pitchFamily="2" charset="-122"/>
                          <a:ea typeface="宋体" panose="02010600030101010101" pitchFamily="2" charset="-122"/>
                          <a:cs typeface="NEU-BZ-S92" charset="0"/>
                        </a:rPr>
                        <a:t>分度值</a:t>
                      </a:r>
                      <a:endParaRPr lang="en-US" altLang="en-US" sz="2400" b="0">
                        <a:solidFill>
                          <a:srgbClr val="00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vert="horz" wrap="square"/>
                    <a:lstStyle/>
                    <a:p>
                      <a:pPr indent="0" algn="ctr">
                        <a:buNone/>
                      </a:pPr>
                      <a:r>
                        <a:rPr lang="zh-CN" altLang="en-US" sz="2400" u="sng">
                          <a:solidFill>
                            <a:srgbClr val="000000"/>
                          </a:solidFill>
                          <a:uFill>
                            <a:solidFill>
                              <a:srgbClr val="000000"/>
                            </a:solidFill>
                          </a:uFill>
                          <a:latin typeface="宋体" panose="02010600030101010101" pitchFamily="2" charset="-122"/>
                          <a:ea typeface="宋体" panose="02010600030101010101" pitchFamily="2" charset="-122"/>
                          <a:cs typeface="宋体" panose="02010600030101010101" pitchFamily="2" charset="-122"/>
                          <a:sym typeface="+mn-ea"/>
                        </a:rPr>
                        <a:t>（</a:t>
                      </a:r>
                      <a:r>
                        <a:rPr lang="en-US" altLang="zh-CN" sz="2400" u="sng">
                          <a:solidFill>
                            <a:srgbClr val="000000"/>
                          </a:solidFill>
                          <a:uFill>
                            <a:solidFill>
                              <a:srgbClr val="000000"/>
                            </a:solidFill>
                          </a:uFill>
                          <a:latin typeface="宋体" panose="02010600030101010101" pitchFamily="2" charset="-122"/>
                          <a:ea typeface="宋体" panose="02010600030101010101" pitchFamily="2" charset="-122"/>
                          <a:cs typeface="宋体" panose="02010600030101010101" pitchFamily="2" charset="-122"/>
                          <a:sym typeface="+mn-ea"/>
                        </a:rPr>
                        <a:t>51</a:t>
                      </a:r>
                      <a:r>
                        <a:rPr lang="zh-CN" altLang="en-US" sz="2400" u="sng">
                          <a:solidFill>
                            <a:srgbClr val="000000"/>
                          </a:solidFill>
                          <a:uFill>
                            <a:solidFill>
                              <a:srgbClr val="000000"/>
                            </a:solidFill>
                          </a:uFill>
                          <a:latin typeface="宋体" panose="02010600030101010101" pitchFamily="2" charset="-122"/>
                          <a:ea typeface="宋体" panose="02010600030101010101" pitchFamily="2" charset="-122"/>
                          <a:cs typeface="宋体" panose="02010600030101010101" pitchFamily="2" charset="-122"/>
                          <a:sym typeface="+mn-ea"/>
                        </a:rPr>
                        <a:t>）</a:t>
                      </a:r>
                      <a:r>
                        <a:rPr lang="en-US" sz="2400" u="sng">
                          <a:solidFill>
                            <a:srgbClr val="000000"/>
                          </a:solidFill>
                          <a:uFill>
                            <a:solidFill>
                              <a:srgbClr val="000000"/>
                            </a:solidFill>
                          </a:uFill>
                          <a:latin typeface="宋体" panose="02010600030101010101" pitchFamily="2" charset="-122"/>
                          <a:ea typeface="宋体" panose="02010600030101010101" pitchFamily="2" charset="-122"/>
                          <a:cs typeface="宋体" panose="02010600030101010101" pitchFamily="2" charset="-122"/>
                          <a:sym typeface="+mn-ea"/>
                        </a:rPr>
                        <a:t>　　</a:t>
                      </a:r>
                      <a:r>
                        <a:rPr lang="en-US" sz="240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A </a:t>
                      </a:r>
                      <a:endParaRPr lang="en-US" altLang="en-US" sz="2400" b="0" u="sng">
                        <a:solidFill>
                          <a:srgbClr val="000000"/>
                        </a:solidFill>
                        <a:uFill>
                          <a:solidFill>
                            <a:srgbClr val="000000"/>
                          </a:solidFill>
                        </a:uFill>
                        <a:latin typeface="宋体" panose="02010600030101010101" pitchFamily="2" charset="-122"/>
                        <a:ea typeface="宋体" panose="02010600030101010101" pitchFamily="2" charset="-122"/>
                        <a:cs typeface="宋体" panose="02010600030101010101" pitchFamily="2" charset="-122"/>
                        <a:sym typeface="+mn-ea"/>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vert="horz" wrap="square"/>
                    <a:lstStyle/>
                    <a:p>
                      <a:pPr indent="0" algn="ctr">
                        <a:buNone/>
                      </a:pPr>
                      <a:r>
                        <a:rPr lang="en-US" sz="2400" b="0">
                          <a:solidFill>
                            <a:srgbClr val="000000"/>
                          </a:solidFill>
                          <a:latin typeface="宋体" panose="02010600030101010101" pitchFamily="2" charset="-122"/>
                          <a:ea typeface="宋体" panose="02010600030101010101" pitchFamily="2" charset="-122"/>
                          <a:cs typeface="NEU-BZ-S92" charset="0"/>
                        </a:rPr>
                        <a:t>0.1 A</a:t>
                      </a:r>
                      <a:endParaRPr lang="en-US" altLang="en-US" sz="2400" b="0">
                        <a:solidFill>
                          <a:srgbClr val="00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vert="horz" wrap="square"/>
                    <a:lstStyle/>
                    <a:p>
                      <a:pPr indent="0" algn="ctr">
                        <a:buNone/>
                      </a:pPr>
                      <a:r>
                        <a:rPr lang="en-US" sz="2400" b="0">
                          <a:solidFill>
                            <a:srgbClr val="000000"/>
                          </a:solidFill>
                          <a:latin typeface="宋体" panose="02010600030101010101" pitchFamily="2" charset="-122"/>
                          <a:ea typeface="宋体" panose="02010600030101010101" pitchFamily="2" charset="-122"/>
                          <a:cs typeface="NEU-BZ-S92" charset="0"/>
                        </a:rPr>
                        <a:t>分度值</a:t>
                      </a:r>
                      <a:endParaRPr lang="en-US" altLang="en-US" sz="2400" b="0">
                        <a:solidFill>
                          <a:srgbClr val="00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vert="horz" wrap="square"/>
                    <a:lstStyle/>
                    <a:p>
                      <a:pPr indent="0" algn="ctr">
                        <a:buNone/>
                      </a:pPr>
                      <a:r>
                        <a:rPr lang="en-US" sz="2400" b="0">
                          <a:solidFill>
                            <a:srgbClr val="000000"/>
                          </a:solidFill>
                          <a:latin typeface="宋体" panose="02010600030101010101" pitchFamily="2" charset="-122"/>
                          <a:ea typeface="宋体" panose="02010600030101010101" pitchFamily="2" charset="-122"/>
                          <a:cs typeface="NEU-BZ-S92" charset="0"/>
                        </a:rPr>
                        <a:t>0.1 V</a:t>
                      </a:r>
                      <a:endParaRPr lang="en-US" altLang="en-US" sz="2400" b="0">
                        <a:solidFill>
                          <a:srgbClr val="00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vert="horz" wrap="square"/>
                    <a:lstStyle/>
                    <a:p>
                      <a:pPr indent="0" algn="ctr">
                        <a:buNone/>
                      </a:pPr>
                      <a:r>
                        <a:rPr lang="zh-CN" altLang="en-US" sz="2400" b="0" u="sng">
                          <a:solidFill>
                            <a:srgbClr val="000000"/>
                          </a:solidFill>
                          <a:uFill>
                            <a:solidFill>
                              <a:srgbClr val="000000"/>
                            </a:solidFill>
                          </a:uFill>
                          <a:latin typeface="宋体" panose="02010600030101010101" pitchFamily="2" charset="-122"/>
                          <a:ea typeface="宋体" panose="02010600030101010101" pitchFamily="2" charset="-122"/>
                          <a:cs typeface="宋体" panose="02010600030101010101" pitchFamily="2" charset="-122"/>
                        </a:rPr>
                        <a:t>（</a:t>
                      </a:r>
                      <a:r>
                        <a:rPr lang="en-US" altLang="zh-CN" sz="2400" b="0" u="sng">
                          <a:solidFill>
                            <a:srgbClr val="000000"/>
                          </a:solidFill>
                          <a:uFill>
                            <a:solidFill>
                              <a:srgbClr val="000000"/>
                            </a:solidFill>
                          </a:uFill>
                          <a:latin typeface="宋体" panose="02010600030101010101" pitchFamily="2" charset="-122"/>
                          <a:ea typeface="宋体" panose="02010600030101010101" pitchFamily="2" charset="-122"/>
                          <a:cs typeface="宋体" panose="02010600030101010101" pitchFamily="2" charset="-122"/>
                        </a:rPr>
                        <a:t>52</a:t>
                      </a:r>
                      <a:r>
                        <a:rPr lang="zh-CN" altLang="en-US" sz="2400" b="0" u="sng">
                          <a:solidFill>
                            <a:srgbClr val="000000"/>
                          </a:solidFill>
                          <a:uFill>
                            <a:solidFill>
                              <a:srgbClr val="000000"/>
                            </a:solidFill>
                          </a:uFill>
                          <a:latin typeface="宋体" panose="02010600030101010101" pitchFamily="2" charset="-122"/>
                          <a:ea typeface="宋体" panose="02010600030101010101" pitchFamily="2" charset="-122"/>
                          <a:cs typeface="宋体" panose="02010600030101010101" pitchFamily="2" charset="-122"/>
                        </a:rPr>
                        <a:t>）</a:t>
                      </a:r>
                      <a:r>
                        <a:rPr lang="en-US" sz="2400" b="0" u="sng">
                          <a:solidFill>
                            <a:srgbClr val="000000"/>
                          </a:solidFill>
                          <a:uFill>
                            <a:solidFill>
                              <a:srgbClr val="000000"/>
                            </a:solidFill>
                          </a:uFill>
                          <a:latin typeface="宋体" panose="02010600030101010101" pitchFamily="2" charset="-122"/>
                          <a:ea typeface="宋体" panose="02010600030101010101" pitchFamily="2" charset="-122"/>
                          <a:cs typeface="宋体" panose="02010600030101010101" pitchFamily="2" charset="-122"/>
                        </a:rPr>
                        <a:t>　　</a:t>
                      </a:r>
                      <a:r>
                        <a:rPr lang="en-US" sz="2400" b="0">
                          <a:solidFill>
                            <a:srgbClr val="000000"/>
                          </a:solidFill>
                          <a:latin typeface="宋体" panose="02010600030101010101" pitchFamily="2" charset="-122"/>
                          <a:ea typeface="宋体" panose="02010600030101010101" pitchFamily="2" charset="-122"/>
                          <a:cs typeface="宋体" panose="02010600030101010101" pitchFamily="2" charset="-122"/>
                        </a:rPr>
                        <a:t>V </a:t>
                      </a:r>
                      <a:endParaRPr lang="en-US" altLang="en-US" sz="2400" b="0" u="sng">
                        <a:solidFill>
                          <a:srgbClr val="000000"/>
                        </a:solidFill>
                        <a:uFill>
                          <a:solidFill>
                            <a:srgbClr val="000000"/>
                          </a:solidFill>
                        </a:u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601345">
                <a:tc vMerge="1">
                  <a:txBody>
                    <a:bodyPr vert="horz" wrap="square"/>
                    <a:lstStyle/>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vert="horz" wrap="square"/>
                    <a:lstStyle/>
                    <a:p>
                      <a:pPr indent="0" algn="ctr">
                        <a:buNone/>
                      </a:pPr>
                      <a:r>
                        <a:rPr lang="en-US" sz="2400" b="0">
                          <a:solidFill>
                            <a:srgbClr val="000000"/>
                          </a:solidFill>
                          <a:latin typeface="宋体" panose="02010600030101010101" pitchFamily="2" charset="-122"/>
                          <a:ea typeface="宋体" panose="02010600030101010101" pitchFamily="2" charset="-122"/>
                          <a:cs typeface="NEU-BZ-S92" charset="0"/>
                        </a:rPr>
                        <a:t>示数</a:t>
                      </a:r>
                      <a:endParaRPr lang="en-US" altLang="en-US" sz="2400" b="0">
                        <a:solidFill>
                          <a:srgbClr val="00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000000"/>
                      </a:solidFill>
                      <a:prstDash val="solid"/>
                      <a:headEnd type="none" w="med" len="med"/>
                      <a:tailEnd type="none" w="med" len="med"/>
                    </a:lnL>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vert="horz" wrap="square"/>
                    <a:lstStyle/>
                    <a:p>
                      <a:pPr indent="0" algn="ctr">
                        <a:buNone/>
                      </a:pPr>
                      <a:r>
                        <a:rPr lang="zh-CN" altLang="en-US" sz="2400" u="sng">
                          <a:solidFill>
                            <a:srgbClr val="000000"/>
                          </a:solidFill>
                          <a:uFill>
                            <a:solidFill>
                              <a:srgbClr val="000000"/>
                            </a:solidFill>
                          </a:uFill>
                          <a:latin typeface="宋体" panose="02010600030101010101" pitchFamily="2" charset="-122"/>
                          <a:ea typeface="宋体" panose="02010600030101010101" pitchFamily="2" charset="-122"/>
                          <a:cs typeface="宋体" panose="02010600030101010101" pitchFamily="2" charset="-122"/>
                          <a:sym typeface="+mn-ea"/>
                        </a:rPr>
                        <a:t>（</a:t>
                      </a:r>
                      <a:r>
                        <a:rPr lang="en-US" altLang="zh-CN" sz="2400" u="sng">
                          <a:solidFill>
                            <a:srgbClr val="000000"/>
                          </a:solidFill>
                          <a:uFill>
                            <a:solidFill>
                              <a:srgbClr val="000000"/>
                            </a:solidFill>
                          </a:uFill>
                          <a:latin typeface="宋体" panose="02010600030101010101" pitchFamily="2" charset="-122"/>
                          <a:ea typeface="宋体" panose="02010600030101010101" pitchFamily="2" charset="-122"/>
                          <a:cs typeface="宋体" panose="02010600030101010101" pitchFamily="2" charset="-122"/>
                          <a:sym typeface="+mn-ea"/>
                        </a:rPr>
                        <a:t>53</a:t>
                      </a:r>
                      <a:r>
                        <a:rPr lang="zh-CN" altLang="en-US" sz="2400" u="sng">
                          <a:solidFill>
                            <a:srgbClr val="000000"/>
                          </a:solidFill>
                          <a:uFill>
                            <a:solidFill>
                              <a:srgbClr val="000000"/>
                            </a:solidFill>
                          </a:uFill>
                          <a:latin typeface="宋体" panose="02010600030101010101" pitchFamily="2" charset="-122"/>
                          <a:ea typeface="宋体" panose="02010600030101010101" pitchFamily="2" charset="-122"/>
                          <a:cs typeface="宋体" panose="02010600030101010101" pitchFamily="2" charset="-122"/>
                          <a:sym typeface="+mn-ea"/>
                        </a:rPr>
                        <a:t>）</a:t>
                      </a:r>
                      <a:r>
                        <a:rPr lang="en-US" sz="2400" u="sng">
                          <a:solidFill>
                            <a:srgbClr val="000000"/>
                          </a:solidFill>
                          <a:uFill>
                            <a:solidFill>
                              <a:srgbClr val="000000"/>
                            </a:solidFill>
                          </a:uFill>
                          <a:latin typeface="宋体" panose="02010600030101010101" pitchFamily="2" charset="-122"/>
                          <a:ea typeface="宋体" panose="02010600030101010101" pitchFamily="2" charset="-122"/>
                          <a:cs typeface="宋体" panose="02010600030101010101" pitchFamily="2" charset="-122"/>
                          <a:sym typeface="+mn-ea"/>
                        </a:rPr>
                        <a:t>　　</a:t>
                      </a:r>
                      <a:r>
                        <a:rPr lang="en-US" sz="240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A</a:t>
                      </a:r>
                      <a:endParaRPr lang="en-US" altLang="en-US" sz="2400" b="0" u="sng">
                        <a:solidFill>
                          <a:srgbClr val="000000"/>
                        </a:solidFill>
                        <a:uFill>
                          <a:solidFill>
                            <a:srgbClr val="000000"/>
                          </a:solidFill>
                        </a:uFill>
                        <a:latin typeface="宋体" panose="02010600030101010101" pitchFamily="2" charset="-122"/>
                        <a:ea typeface="宋体" panose="02010600030101010101" pitchFamily="2" charset="-122"/>
                        <a:cs typeface="宋体" panose="02010600030101010101" pitchFamily="2" charset="-122"/>
                        <a:sym typeface="+mn-ea"/>
                      </a:endParaRPr>
                    </a:p>
                  </a:txBody>
                  <a:tcPr marL="0" marR="0" marT="0" marB="0" anchor="ct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vert="horz" wrap="square"/>
                    <a:lstStyle/>
                    <a:p>
                      <a:pPr indent="0" algn="ctr">
                        <a:buNone/>
                      </a:pPr>
                      <a:r>
                        <a:rPr lang="en-US" sz="2400" b="0">
                          <a:solidFill>
                            <a:srgbClr val="000000"/>
                          </a:solidFill>
                          <a:latin typeface="宋体" panose="02010600030101010101" pitchFamily="2" charset="-122"/>
                          <a:ea typeface="宋体" panose="02010600030101010101" pitchFamily="2" charset="-122"/>
                          <a:cs typeface="NEU-BZ-S92" charset="0"/>
                        </a:rPr>
                        <a:t>1.6 A</a:t>
                      </a:r>
                      <a:endParaRPr lang="en-US" altLang="en-US" sz="2400" b="0">
                        <a:solidFill>
                          <a:srgbClr val="000000"/>
                        </a:solidFill>
                        <a:latin typeface="宋体" panose="02010600030101010101" pitchFamily="2" charset="-122"/>
                        <a:ea typeface="宋体" panose="02010600030101010101" pitchFamily="2" charset="-122"/>
                        <a:cs typeface="NEU-BZ-S92" charset="0"/>
                      </a:endParaRPr>
                    </a:p>
                  </a:txBody>
                  <a:tcPr marL="0" marR="0" marT="0" marB="0" anchor="ct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vert="horz" wrap="square"/>
                    <a:lstStyle/>
                    <a:p>
                      <a:pPr indent="0" algn="ctr">
                        <a:buNone/>
                      </a:pPr>
                      <a:r>
                        <a:rPr lang="en-US" sz="2400" b="0">
                          <a:solidFill>
                            <a:srgbClr val="000000"/>
                          </a:solidFill>
                          <a:latin typeface="宋体" panose="02010600030101010101" pitchFamily="2" charset="-122"/>
                          <a:ea typeface="宋体" panose="02010600030101010101" pitchFamily="2" charset="-122"/>
                          <a:cs typeface="NEU-BZ-S92" charset="0"/>
                        </a:rPr>
                        <a:t>示数</a:t>
                      </a:r>
                      <a:endParaRPr lang="en-US" altLang="en-US" sz="2400" b="0">
                        <a:solidFill>
                          <a:srgbClr val="000000"/>
                        </a:solidFill>
                        <a:latin typeface="宋体" panose="02010600030101010101" pitchFamily="2" charset="-122"/>
                        <a:ea typeface="宋体" panose="02010600030101010101" pitchFamily="2" charset="-122"/>
                        <a:cs typeface="NEU-BZ-S92" charset="0"/>
                      </a:endParaRPr>
                    </a:p>
                  </a:txBody>
                  <a:tcPr marL="0" marR="0" marT="0" marB="0" anchor="ct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a:txBody>
                    <a:bodyPr vert="horz" wrap="square"/>
                    <a:lstStyle/>
                    <a:p>
                      <a:pPr indent="0" algn="ctr">
                        <a:buNone/>
                      </a:pPr>
                      <a:r>
                        <a:rPr lang="en-US" sz="2400" b="0">
                          <a:solidFill>
                            <a:srgbClr val="000000"/>
                          </a:solidFill>
                          <a:latin typeface="宋体" panose="02010600030101010101" pitchFamily="2" charset="-122"/>
                          <a:ea typeface="宋体" panose="02010600030101010101" pitchFamily="2" charset="-122"/>
                          <a:cs typeface="NEU-BZ-S92" charset="0"/>
                        </a:rPr>
                        <a:t>1.4 V</a:t>
                      </a:r>
                      <a:endParaRPr lang="en-US" altLang="en-US" sz="2400" b="0">
                        <a:solidFill>
                          <a:srgbClr val="00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a:txBody>
                    <a:bodyPr vert="horz" wrap="square"/>
                    <a:lstStyle/>
                    <a:p>
                      <a:pPr indent="0" algn="ctr">
                        <a:buNone/>
                      </a:pPr>
                      <a:r>
                        <a:rPr lang="zh-CN" altLang="en-US" sz="2400" b="0" u="sng">
                          <a:solidFill>
                            <a:srgbClr val="000000"/>
                          </a:solidFill>
                          <a:uFill>
                            <a:solidFill>
                              <a:srgbClr val="000000"/>
                            </a:solidFill>
                          </a:uFill>
                          <a:latin typeface="宋体" panose="02010600030101010101" pitchFamily="2" charset="-122"/>
                          <a:ea typeface="宋体" panose="02010600030101010101" pitchFamily="2" charset="-122"/>
                          <a:cs typeface="宋体" panose="02010600030101010101" pitchFamily="2" charset="-122"/>
                        </a:rPr>
                        <a:t>（</a:t>
                      </a:r>
                      <a:r>
                        <a:rPr lang="en-US" altLang="zh-CN" sz="2400" b="0" u="sng">
                          <a:solidFill>
                            <a:srgbClr val="000000"/>
                          </a:solidFill>
                          <a:uFill>
                            <a:solidFill>
                              <a:srgbClr val="000000"/>
                            </a:solidFill>
                          </a:uFill>
                          <a:latin typeface="宋体" panose="02010600030101010101" pitchFamily="2" charset="-122"/>
                          <a:ea typeface="宋体" panose="02010600030101010101" pitchFamily="2" charset="-122"/>
                          <a:cs typeface="宋体" panose="02010600030101010101" pitchFamily="2" charset="-122"/>
                        </a:rPr>
                        <a:t>54</a:t>
                      </a:r>
                      <a:r>
                        <a:rPr lang="zh-CN" altLang="en-US" sz="2400" b="0" u="sng">
                          <a:solidFill>
                            <a:srgbClr val="000000"/>
                          </a:solidFill>
                          <a:uFill>
                            <a:solidFill>
                              <a:srgbClr val="000000"/>
                            </a:solidFill>
                          </a:uFill>
                          <a:latin typeface="宋体" panose="02010600030101010101" pitchFamily="2" charset="-122"/>
                          <a:ea typeface="宋体" panose="02010600030101010101" pitchFamily="2" charset="-122"/>
                          <a:cs typeface="宋体" panose="02010600030101010101" pitchFamily="2" charset="-122"/>
                        </a:rPr>
                        <a:t>）</a:t>
                      </a:r>
                      <a:r>
                        <a:rPr lang="en-US" sz="2400" b="0" u="sng">
                          <a:solidFill>
                            <a:srgbClr val="000000"/>
                          </a:solidFill>
                          <a:uFill>
                            <a:solidFill>
                              <a:srgbClr val="000000"/>
                            </a:solidFill>
                          </a:uFill>
                          <a:latin typeface="宋体" panose="02010600030101010101" pitchFamily="2" charset="-122"/>
                          <a:ea typeface="宋体" panose="02010600030101010101" pitchFamily="2" charset="-122"/>
                          <a:cs typeface="宋体" panose="02010600030101010101" pitchFamily="2" charset="-122"/>
                        </a:rPr>
                        <a:t>　　</a:t>
                      </a:r>
                      <a:r>
                        <a:rPr lang="en-US" sz="2400" b="0">
                          <a:solidFill>
                            <a:srgbClr val="000000"/>
                          </a:solidFill>
                          <a:latin typeface="宋体" panose="02010600030101010101" pitchFamily="2" charset="-122"/>
                          <a:ea typeface="宋体" panose="02010600030101010101" pitchFamily="2" charset="-122"/>
                          <a:cs typeface="宋体" panose="02010600030101010101" pitchFamily="2" charset="-122"/>
                        </a:rPr>
                        <a:t>V </a:t>
                      </a:r>
                      <a:endParaRPr lang="en-US" altLang="en-US" sz="2400" b="0" u="sng">
                        <a:solidFill>
                          <a:srgbClr val="000000"/>
                        </a:solidFill>
                        <a:uFill>
                          <a:solidFill>
                            <a:srgbClr val="000000"/>
                          </a:solidFill>
                        </a:u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r>
            </a:tbl>
          </a:graphicData>
        </a:graphic>
      </p:graphicFrame>
      <p:pic>
        <p:nvPicPr>
          <p:cNvPr id="134" name="18WHLWJJZKBWL84-2.jpg"/>
          <p:cNvPicPr>
            <a:picLocks noChangeAspect="1"/>
          </p:cNvPicPr>
          <p:nvPr/>
        </p:nvPicPr>
        <p:blipFill>
          <a:blip r:embed="rId3"/>
          <a:stretch>
            <a:fillRect/>
          </a:stretch>
        </p:blipFill>
        <p:spPr>
          <a:xfrm>
            <a:off x="4533900" y="2596515"/>
            <a:ext cx="1511935" cy="1165225"/>
          </a:xfrm>
          <a:prstGeom prst="rect">
            <a:avLst/>
          </a:prstGeom>
        </p:spPr>
      </p:pic>
      <p:pic>
        <p:nvPicPr>
          <p:cNvPr id="135" name="18WHLWJJZKBWL84-3.jpg"/>
          <p:cNvPicPr>
            <a:picLocks noChangeAspect="1"/>
          </p:cNvPicPr>
          <p:nvPr/>
        </p:nvPicPr>
        <p:blipFill>
          <a:blip r:embed="rId4"/>
          <a:stretch>
            <a:fillRect/>
          </a:stretch>
        </p:blipFill>
        <p:spPr>
          <a:xfrm>
            <a:off x="8595995" y="2596515"/>
            <a:ext cx="1541780" cy="1188720"/>
          </a:xfrm>
          <a:prstGeom prst="rect">
            <a:avLst/>
          </a:prstGeom>
        </p:spPr>
      </p:pic>
      <p:sp>
        <p:nvSpPr>
          <p:cNvPr id="2" name="矩形 1"/>
          <p:cNvSpPr/>
          <p:nvPr/>
        </p:nvSpPr>
        <p:spPr>
          <a:xfrm>
            <a:off x="4555490" y="4946650"/>
            <a:ext cx="877570" cy="460375"/>
          </a:xfrm>
          <a:prstGeom prst="rect">
            <a:avLst/>
          </a:prstGeom>
        </p:spPr>
        <p:txBody>
          <a:bodyPr wrap="square">
            <a:spAutoFit/>
          </a:bodyPr>
          <a:lstStyle/>
          <a:p>
            <a:pPr algn="l"/>
            <a:r>
              <a:rPr lang="en-US" altLang="zh-CN" sz="2400" b="1" kern="100">
                <a:solidFill>
                  <a:srgbClr val="EE3028"/>
                </a:solidFill>
                <a:uFill>
                  <a:solidFill>
                    <a:srgbClr val="000000"/>
                  </a:solidFill>
                </a:uFill>
                <a:latin typeface="Times New Roman" panose="02020603050405020304" pitchFamily="18" charset="0"/>
                <a:ea typeface="宋体" panose="02010600030101010101" pitchFamily="2" charset="-122"/>
                <a:cs typeface="Times New Roman" panose="02020603050405020304" pitchFamily="18" charset="0"/>
                <a:sym typeface="+mn-ea"/>
              </a:rPr>
              <a:t>0.32</a:t>
            </a:r>
            <a:endParaRPr lang="en-US" altLang="zh-CN" sz="2400" b="1" kern="100">
              <a:solidFill>
                <a:srgbClr val="EE3028"/>
              </a:solidFill>
              <a:uFill>
                <a:solidFill>
                  <a:srgbClr val="000000"/>
                </a:solidFill>
              </a:uFill>
              <a:latin typeface="Times New Roman" panose="02020603050405020304" pitchFamily="18" charset="0"/>
              <a:ea typeface="宋体" panose="02010600030101010101" pitchFamily="2" charset="-122"/>
              <a:cs typeface="Times New Roman" panose="02020603050405020304" pitchFamily="18" charset="0"/>
              <a:sym typeface="+mn-ea"/>
            </a:endParaRPr>
          </a:p>
        </p:txBody>
      </p:sp>
      <p:sp>
        <p:nvSpPr>
          <p:cNvPr id="3" name="矩形 2"/>
          <p:cNvSpPr/>
          <p:nvPr/>
        </p:nvSpPr>
        <p:spPr>
          <a:xfrm>
            <a:off x="9973945" y="4946650"/>
            <a:ext cx="653415" cy="460375"/>
          </a:xfrm>
          <a:prstGeom prst="rect">
            <a:avLst/>
          </a:prstGeom>
        </p:spPr>
        <p:txBody>
          <a:bodyPr wrap="square">
            <a:spAutoFit/>
          </a:bodyPr>
          <a:lstStyle/>
          <a:p>
            <a:pPr algn="l"/>
            <a:r>
              <a:rPr lang="en-US" altLang="zh-CN" sz="2400" b="1" kern="100">
                <a:solidFill>
                  <a:srgbClr val="EE3028"/>
                </a:solidFill>
                <a:uFill>
                  <a:solidFill>
                    <a:srgbClr val="000000"/>
                  </a:solidFill>
                </a:uFill>
                <a:latin typeface="Times New Roman" panose="02020603050405020304" pitchFamily="18" charset="0"/>
                <a:ea typeface="宋体" panose="02010600030101010101" pitchFamily="2" charset="-122"/>
                <a:cs typeface="Times New Roman" panose="02020603050405020304" pitchFamily="18" charset="0"/>
                <a:sym typeface="+mn-ea"/>
              </a:rPr>
              <a:t>7</a:t>
            </a:r>
            <a:endParaRPr lang="en-US" altLang="zh-CN" sz="2400" b="1" kern="100">
              <a:solidFill>
                <a:srgbClr val="EE3028"/>
              </a:solidFill>
              <a:uFill>
                <a:solidFill>
                  <a:srgbClr val="000000"/>
                </a:solidFill>
              </a:uFill>
              <a:latin typeface="Times New Roman" panose="02020603050405020304" pitchFamily="18" charset="0"/>
              <a:ea typeface="宋体" panose="02010600030101010101" pitchFamily="2" charset="-122"/>
              <a:cs typeface="Times New Roman" panose="02020603050405020304" pitchFamily="18" charset="0"/>
              <a:sym typeface="+mn-ea"/>
            </a:endParaRPr>
          </a:p>
        </p:txBody>
      </p:sp>
      <p:sp>
        <p:nvSpPr>
          <p:cNvPr id="13" name="矩形 12"/>
          <p:cNvSpPr/>
          <p:nvPr/>
        </p:nvSpPr>
        <p:spPr>
          <a:xfrm>
            <a:off x="9855200" y="4410710"/>
            <a:ext cx="1163320" cy="460375"/>
          </a:xfrm>
          <a:prstGeom prst="rect">
            <a:avLst/>
          </a:prstGeom>
        </p:spPr>
        <p:txBody>
          <a:bodyPr wrap="square">
            <a:spAutoFit/>
          </a:bodyPr>
          <a:lstStyle/>
          <a:p>
            <a:pPr algn="l"/>
            <a:r>
              <a:rPr lang="en-US" altLang="zh-CN" sz="2400" b="1" kern="100">
                <a:solidFill>
                  <a:srgbClr val="EE3028"/>
                </a:solidFill>
                <a:uFill>
                  <a:solidFill>
                    <a:srgbClr val="000000"/>
                  </a:solidFill>
                </a:uFill>
                <a:latin typeface="Times New Roman" panose="02020603050405020304" pitchFamily="18" charset="0"/>
                <a:ea typeface="宋体" panose="02010600030101010101" pitchFamily="2" charset="-122"/>
                <a:cs typeface="Times New Roman" panose="02020603050405020304" pitchFamily="18" charset="0"/>
                <a:sym typeface="+mn-ea"/>
              </a:rPr>
              <a:t>0.5</a:t>
            </a:r>
            <a:endParaRPr lang="en-US" altLang="zh-CN" sz="2400" b="1" kern="100">
              <a:solidFill>
                <a:srgbClr val="EE3028"/>
              </a:solidFill>
              <a:uFill>
                <a:solidFill>
                  <a:srgbClr val="000000"/>
                </a:solidFill>
              </a:uFill>
              <a:latin typeface="Times New Roman" panose="02020603050405020304" pitchFamily="18" charset="0"/>
              <a:ea typeface="宋体" panose="02010600030101010101" pitchFamily="2" charset="-122"/>
              <a:cs typeface="Times New Roman" panose="02020603050405020304" pitchFamily="18" charset="0"/>
              <a:sym typeface="+mn-ea"/>
            </a:endParaRPr>
          </a:p>
        </p:txBody>
      </p:sp>
      <p:sp>
        <p:nvSpPr>
          <p:cNvPr id="18" name="矩形 17"/>
          <p:cNvSpPr/>
          <p:nvPr/>
        </p:nvSpPr>
        <p:spPr>
          <a:xfrm>
            <a:off x="4587875" y="4410710"/>
            <a:ext cx="764540" cy="460375"/>
          </a:xfrm>
          <a:prstGeom prst="rect">
            <a:avLst/>
          </a:prstGeom>
        </p:spPr>
        <p:txBody>
          <a:bodyPr wrap="square">
            <a:spAutoFit/>
          </a:bodyPr>
          <a:lstStyle/>
          <a:p>
            <a:pPr algn="l"/>
            <a:r>
              <a:rPr lang="en-US" altLang="zh-CN" sz="2400" b="1" kern="100">
                <a:solidFill>
                  <a:srgbClr val="EE3028"/>
                </a:solidFill>
                <a:uFill>
                  <a:solidFill>
                    <a:srgbClr val="000000"/>
                  </a:solidFill>
                </a:uFill>
                <a:latin typeface="Times New Roman" panose="02020603050405020304" pitchFamily="18" charset="0"/>
                <a:ea typeface="宋体" panose="02010600030101010101" pitchFamily="2" charset="-122"/>
                <a:cs typeface="Times New Roman" panose="02020603050405020304" pitchFamily="18" charset="0"/>
                <a:sym typeface="+mn-ea"/>
              </a:rPr>
              <a:t>0.02</a:t>
            </a:r>
            <a:endParaRPr lang="en-US" altLang="zh-CN" sz="2400" b="1" kern="100">
              <a:solidFill>
                <a:srgbClr val="EE3028"/>
              </a:solidFill>
              <a:uFill>
                <a:solidFill>
                  <a:srgbClr val="000000"/>
                </a:solidFill>
              </a:uFill>
              <a:latin typeface="Times New Roman" panose="02020603050405020304" pitchFamily="18" charset="0"/>
              <a:ea typeface="宋体" panose="02010600030101010101" pitchFamily="2" charset="-122"/>
              <a:cs typeface="Times New Roman" panose="02020603050405020304" pitchFamily="18" charset="0"/>
              <a:sym typeface="+mn-ea"/>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300"/>
                                        <p:tgtEl>
                                          <p:spTgt spid="18"/>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300"/>
                                        <p:tgtEl>
                                          <p:spTgt spid="13"/>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300"/>
                                        <p:tgtEl>
                                          <p:spTgt spid="2"/>
                                        </p:tgtEl>
                                      </p:cBhvr>
                                    </p:animEffect>
                                  </p:childTnLst>
                                </p:cTn>
                              </p:par>
                            </p:childTnLst>
                          </p:cTn>
                        </p:par>
                      </p:childTnLst>
                    </p:cTn>
                  </p:par>
                  <p:par>
                    <p:cTn id="18" fill="hold" nodeType="clickPar">
                      <p:stCondLst>
                        <p:cond delay="indefinite"/>
                      </p:stCondLst>
                      <p:childTnLst>
                        <p:par>
                          <p:cTn id="19" fill="hold" nodeType="after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3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13" grpId="0"/>
      <p:bldP spid="18" grpId="0"/>
    </p:bldLst>
  </p:timing>
</p:sld>
</file>

<file path=ppt/slides/slide2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en-US" altLang="zh-CN" sz="2400" b="1" kern="0">
                <a:solidFill>
                  <a:srgbClr val="EE3028"/>
                </a:solidFill>
                <a:cs typeface="+mn-ea"/>
                <a:sym typeface="+mn-lt"/>
              </a:rPr>
              <a:t>  串、并联电路的电流和电压规律</a:t>
            </a:r>
            <a:endParaRPr lang="zh-CN" altLang="en-US" sz="2400" b="1" kern="0">
              <a:solidFill>
                <a:srgbClr val="EE3028"/>
              </a:solidFill>
              <a:cs typeface="+mn-ea"/>
              <a:sym typeface="+mn-lt"/>
            </a:endParaRP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a:solidFill>
                  <a:schemeClr val="bg1"/>
                </a:solidFill>
                <a:sym typeface="+mn-lt"/>
              </a:rPr>
              <a:t>考点</a:t>
            </a:r>
            <a:r>
              <a:rPr lang="en-US" altLang="zh-CN">
                <a:solidFill>
                  <a:schemeClr val="bg1"/>
                </a:solidFill>
                <a:sym typeface="+mn-lt"/>
              </a:rPr>
              <a:t>4</a:t>
            </a:r>
            <a:endParaRPr lang="en-US" altLang="zh-CN">
              <a:solidFill>
                <a:schemeClr val="bg1"/>
              </a:solidFill>
              <a:sym typeface="+mn-lt"/>
            </a:endParaRPr>
          </a:p>
        </p:txBody>
      </p:sp>
      <p:graphicFrame>
        <p:nvGraphicFramePr>
          <p:cNvPr id="6" name="表格 5"/>
          <p:cNvGraphicFramePr>
            <a:graphicFrameLocks noGrp="1"/>
          </p:cNvGraphicFramePr>
          <p:nvPr>
            <p:custDataLst>
              <p:tags r:id="rId2"/>
            </p:custDataLst>
          </p:nvPr>
        </p:nvGraphicFramePr>
        <p:xfrm>
          <a:off x="775652" y="935990"/>
          <a:ext cx="10804525" cy="5268595"/>
        </p:xfrm>
        <a:graphic>
          <a:graphicData uri="http://schemas.openxmlformats.org/drawingml/2006/table">
            <a:tbl>
              <a:tblPr firstRow="1" bandRow="1">
                <a:tableStyleId>{5940675A-B579-460E-94D1-54222C63F5DA}</a:tableStyleId>
              </a:tblPr>
              <a:tblGrid>
                <a:gridCol w="1347470"/>
                <a:gridCol w="4484370"/>
                <a:gridCol w="4972685"/>
              </a:tblGrid>
              <a:tr h="328930">
                <a:tc>
                  <a:txBody>
                    <a:bodyPr vert="horz" wrap="square"/>
                    <a:lstStyle/>
                    <a:p>
                      <a:pPr indent="0" algn="ctr">
                        <a:buNone/>
                      </a:pPr>
                      <a:endParaRPr lang="en-US" altLang="en-US" sz="2400" b="0">
                        <a:solidFill>
                          <a:srgbClr val="00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vert="horz" wrap="square"/>
                    <a:lstStyle/>
                    <a:p>
                      <a:pPr indent="0" algn="ctr">
                        <a:buNone/>
                      </a:pPr>
                      <a:r>
                        <a:rPr lang="en-US" sz="2400" b="1">
                          <a:solidFill>
                            <a:srgbClr val="000000"/>
                          </a:solidFill>
                          <a:latin typeface="宋体" panose="02010600030101010101" pitchFamily="2" charset="-122"/>
                          <a:ea typeface="宋体" panose="02010600030101010101" pitchFamily="2" charset="-122"/>
                          <a:cs typeface="NEU-BZ-S92" charset="0"/>
                        </a:rPr>
                        <a:t>串联电路</a:t>
                      </a:r>
                      <a:endParaRPr lang="en-US" altLang="en-US" sz="2400" b="1">
                        <a:solidFill>
                          <a:srgbClr val="000000"/>
                        </a:solidFill>
                        <a:latin typeface="宋体" panose="02010600030101010101" pitchFamily="2" charset="-122"/>
                        <a:ea typeface="宋体" panose="02010600030101010101" pitchFamily="2" charset="-122"/>
                        <a:cs typeface="NEU-BZ-S92" charset="0"/>
                      </a:endParaRPr>
                    </a:p>
                  </a:txBody>
                  <a:tcPr marL="66675" marR="6667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vert="horz" wrap="square"/>
                    <a:lstStyle/>
                    <a:p>
                      <a:pPr indent="0" algn="ctr">
                        <a:buNone/>
                      </a:pPr>
                      <a:r>
                        <a:rPr lang="en-US" sz="2400" b="1">
                          <a:solidFill>
                            <a:srgbClr val="000000"/>
                          </a:solidFill>
                          <a:latin typeface="宋体" panose="02010600030101010101" pitchFamily="2" charset="-122"/>
                          <a:ea typeface="宋体" panose="02010600030101010101" pitchFamily="2" charset="-122"/>
                          <a:cs typeface="NEU-BZ-S92" charset="0"/>
                        </a:rPr>
                        <a:t>并联电路</a:t>
                      </a:r>
                      <a:endParaRPr lang="en-US" altLang="en-US" sz="2400" b="1">
                        <a:solidFill>
                          <a:srgbClr val="000000"/>
                        </a:solidFill>
                        <a:latin typeface="宋体" panose="02010600030101010101" pitchFamily="2" charset="-122"/>
                        <a:ea typeface="宋体" panose="02010600030101010101" pitchFamily="2" charset="-122"/>
                        <a:cs typeface="NEU-BZ-S92" charset="0"/>
                      </a:endParaRPr>
                    </a:p>
                  </a:txBody>
                  <a:tcPr marL="66675" marR="6667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797560">
                <a:tc>
                  <a:txBody>
                    <a:bodyPr vert="horz" wrap="square"/>
                    <a:lstStyle/>
                    <a:p>
                      <a:pPr indent="0" algn="ctr">
                        <a:buNone/>
                      </a:pPr>
                      <a:r>
                        <a:rPr lang="en-US" sz="2400" b="0">
                          <a:solidFill>
                            <a:srgbClr val="000000"/>
                          </a:solidFill>
                          <a:latin typeface="宋体" panose="02010600030101010101" pitchFamily="2" charset="-122"/>
                          <a:ea typeface="宋体" panose="02010600030101010101" pitchFamily="2" charset="-122"/>
                          <a:cs typeface="NEU-BZ-S92" charset="0"/>
                        </a:rPr>
                        <a:t>电流规律</a:t>
                      </a:r>
                      <a:endParaRPr lang="en-US" altLang="en-US" sz="2400" b="0">
                        <a:solidFill>
                          <a:srgbClr val="00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vert="horz" wrap="square"/>
                    <a:lstStyle/>
                    <a:p>
                      <a:pPr indent="0" algn="l">
                        <a:buNone/>
                      </a:pPr>
                      <a:r>
                        <a:rPr lang="en-US" sz="2400" b="0">
                          <a:solidFill>
                            <a:srgbClr val="000000"/>
                          </a:solidFill>
                          <a:latin typeface="宋体" panose="02010600030101010101" pitchFamily="2" charset="-122"/>
                          <a:ea typeface="宋体" panose="02010600030101010101" pitchFamily="2" charset="-122"/>
                          <a:cs typeface="宋体" panose="02010600030101010101" pitchFamily="2" charset="-122"/>
                        </a:rPr>
                        <a:t>电流处处</a:t>
                      </a:r>
                      <a:r>
                        <a:rPr lang="zh-CN" altLang="en-US" sz="2400" b="0" u="sng">
                          <a:solidFill>
                            <a:srgbClr val="000000"/>
                          </a:solidFill>
                          <a:latin typeface="宋体" panose="02010600030101010101" pitchFamily="2" charset="-122"/>
                          <a:ea typeface="宋体" panose="02010600030101010101" pitchFamily="2" charset="-122"/>
                          <a:cs typeface="宋体" panose="02010600030101010101" pitchFamily="2" charset="-122"/>
                        </a:rPr>
                        <a:t>（</a:t>
                      </a:r>
                      <a:r>
                        <a:rPr lang="en-US" altLang="zh-CN" sz="2400" b="0" u="sng">
                          <a:solidFill>
                            <a:srgbClr val="000000"/>
                          </a:solidFill>
                          <a:latin typeface="宋体" panose="02010600030101010101" pitchFamily="2" charset="-122"/>
                          <a:ea typeface="宋体" panose="02010600030101010101" pitchFamily="2" charset="-122"/>
                          <a:cs typeface="宋体" panose="02010600030101010101" pitchFamily="2" charset="-122"/>
                        </a:rPr>
                        <a:t>55</a:t>
                      </a:r>
                      <a:r>
                        <a:rPr lang="zh-CN" altLang="en-US" sz="2400" b="0" u="sng">
                          <a:solidFill>
                            <a:srgbClr val="000000"/>
                          </a:solidFill>
                          <a:latin typeface="宋体" panose="02010600030101010101" pitchFamily="2" charset="-122"/>
                          <a:ea typeface="宋体" panose="02010600030101010101" pitchFamily="2" charset="-122"/>
                          <a:cs typeface="宋体" panose="02010600030101010101" pitchFamily="2" charset="-122"/>
                        </a:rPr>
                        <a:t>）</a:t>
                      </a:r>
                      <a:r>
                        <a:rPr lang="en-US" sz="2400" b="0" u="sng">
                          <a:solidFill>
                            <a:srgbClr val="000000"/>
                          </a:solidFill>
                          <a:uFill>
                            <a:solidFill>
                              <a:srgbClr val="000000"/>
                            </a:solidFill>
                          </a:uFill>
                          <a:latin typeface="宋体" panose="02010600030101010101" pitchFamily="2" charset="-122"/>
                          <a:ea typeface="宋体" panose="02010600030101010101" pitchFamily="2" charset="-122"/>
                          <a:cs typeface="宋体" panose="02010600030101010101" pitchFamily="2" charset="-122"/>
                        </a:rPr>
                        <a:t>　　　 </a:t>
                      </a:r>
                      <a:r>
                        <a:rPr lang="en-US" sz="2400" b="0">
                          <a:solidFill>
                            <a:srgbClr val="000000"/>
                          </a:solidFill>
                          <a:uFill>
                            <a:solidFill>
                              <a:srgbClr val="000000"/>
                            </a:solidFill>
                          </a:uFill>
                          <a:latin typeface="宋体" panose="02010600030101010101" pitchFamily="2" charset="-122"/>
                          <a:ea typeface="宋体" panose="02010600030101010101" pitchFamily="2" charset="-122"/>
                          <a:cs typeface="宋体" panose="02010600030101010101" pitchFamily="2" charset="-122"/>
                        </a:rPr>
                        <a:t>.</a:t>
                      </a:r>
                      <a:endParaRPr lang="en-US" altLang="en-US" sz="2400" b="0">
                        <a:solidFill>
                          <a:srgbClr val="000000"/>
                        </a:solidFill>
                        <a:uFill>
                          <a:solidFill>
                            <a:srgbClr val="000000"/>
                          </a:solidFill>
                        </a:uFill>
                        <a:latin typeface="宋体" panose="02010600030101010101" pitchFamily="2" charset="-122"/>
                        <a:ea typeface="宋体" panose="02010600030101010101" pitchFamily="2" charset="-122"/>
                        <a:cs typeface="宋体" panose="02010600030101010101" pitchFamily="2" charset="-122"/>
                      </a:endParaRPr>
                    </a:p>
                  </a:txBody>
                  <a:tcPr marL="66675" marR="6667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vert="horz" wrap="square"/>
                    <a:lstStyle/>
                    <a:p>
                      <a:pPr indent="0" algn="l">
                        <a:lnSpc>
                          <a:spcPct val="150000"/>
                        </a:lnSpc>
                        <a:buNone/>
                      </a:pPr>
                      <a:r>
                        <a:rPr lang="en-US" sz="2400" b="0">
                          <a:solidFill>
                            <a:srgbClr val="000000"/>
                          </a:solidFill>
                          <a:latin typeface="宋体" panose="02010600030101010101" pitchFamily="2" charset="-122"/>
                          <a:ea typeface="宋体" panose="02010600030101010101" pitchFamily="2" charset="-122"/>
                          <a:cs typeface="宋体" panose="02010600030101010101" pitchFamily="2" charset="-122"/>
                        </a:rPr>
                        <a:t>干路中的电流等于</a:t>
                      </a:r>
                      <a:r>
                        <a:rPr lang="zh-CN" altLang="en-US" sz="2400" u="sng">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a:t>
                      </a:r>
                      <a:r>
                        <a:rPr lang="en-US" altLang="zh-CN" sz="2400" u="sng">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56</a:t>
                      </a:r>
                      <a:r>
                        <a:rPr lang="zh-CN" altLang="en-US" sz="2400" u="sng">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         </a:t>
                      </a:r>
                      <a:r>
                        <a:rPr lang="en-US" sz="2400" b="0" u="sng">
                          <a:solidFill>
                            <a:srgbClr val="000000"/>
                          </a:solidFill>
                          <a:uFill>
                            <a:solidFill>
                              <a:srgbClr val="000000"/>
                            </a:solidFill>
                          </a:uFill>
                          <a:latin typeface="宋体" panose="02010600030101010101" pitchFamily="2" charset="-122"/>
                          <a:ea typeface="宋体" panose="02010600030101010101" pitchFamily="2" charset="-122"/>
                          <a:cs typeface="宋体" panose="02010600030101010101" pitchFamily="2" charset="-122"/>
                        </a:rPr>
                        <a:t>　　　          </a:t>
                      </a:r>
                      <a:r>
                        <a:rPr lang="en-US" sz="2400" b="0">
                          <a:solidFill>
                            <a:srgbClr val="000000"/>
                          </a:solidFill>
                          <a:uFill>
                            <a:solidFill>
                              <a:srgbClr val="000000"/>
                            </a:solidFill>
                          </a:uFill>
                          <a:latin typeface="宋体" panose="02010600030101010101" pitchFamily="2" charset="-122"/>
                          <a:ea typeface="宋体" panose="02010600030101010101" pitchFamily="2" charset="-122"/>
                          <a:cs typeface="宋体" panose="02010600030101010101" pitchFamily="2" charset="-122"/>
                        </a:rPr>
                        <a:t>.</a:t>
                      </a:r>
                      <a:endParaRPr lang="en-US" altLang="en-US" sz="24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6675" marR="6667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742315">
                <a:tc>
                  <a:txBody>
                    <a:bodyPr vert="horz" wrap="square"/>
                    <a:lstStyle/>
                    <a:p>
                      <a:pPr indent="0" algn="ctr">
                        <a:buNone/>
                      </a:pPr>
                      <a:r>
                        <a:rPr lang="en-US" sz="2400" b="0">
                          <a:solidFill>
                            <a:srgbClr val="000000"/>
                          </a:solidFill>
                          <a:latin typeface="宋体" panose="02010600030101010101" pitchFamily="2" charset="-122"/>
                          <a:ea typeface="宋体" panose="02010600030101010101" pitchFamily="2" charset="-122"/>
                          <a:cs typeface="NEU-BZ-S92" charset="0"/>
                        </a:rPr>
                        <a:t>电压规律</a:t>
                      </a:r>
                      <a:endParaRPr lang="en-US" altLang="en-US" sz="2400" b="0">
                        <a:solidFill>
                          <a:srgbClr val="00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vert="horz" wrap="square"/>
                    <a:lstStyle/>
                    <a:p>
                      <a:pPr indent="0">
                        <a:lnSpc>
                          <a:spcPct val="150000"/>
                        </a:lnSpc>
                        <a:buNone/>
                      </a:pPr>
                      <a:r>
                        <a:rPr lang="en-US" sz="2400" b="0">
                          <a:solidFill>
                            <a:srgbClr val="000000"/>
                          </a:solidFill>
                          <a:latin typeface="宋体" panose="02010600030101010101" pitchFamily="2" charset="-122"/>
                          <a:ea typeface="宋体" panose="02010600030101010101" pitchFamily="2" charset="-122"/>
                          <a:cs typeface="宋体" panose="02010600030101010101" pitchFamily="2" charset="-122"/>
                        </a:rPr>
                        <a:t>电源两端电压等于</a:t>
                      </a:r>
                      <a:r>
                        <a:rPr lang="zh-CN" altLang="en-US" sz="2400" u="sng">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a:t>
                      </a:r>
                      <a:r>
                        <a:rPr lang="en-US" altLang="zh-CN" sz="2400" u="sng">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57</a:t>
                      </a:r>
                      <a:r>
                        <a:rPr lang="zh-CN" altLang="en-US" sz="2400" u="sng">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        </a:t>
                      </a:r>
                      <a:r>
                        <a:rPr lang="en-US" sz="2400" b="0" u="sng">
                          <a:solidFill>
                            <a:srgbClr val="000000"/>
                          </a:solidFill>
                          <a:uFill>
                            <a:solidFill>
                              <a:srgbClr val="000000"/>
                            </a:solidFill>
                          </a:uFill>
                          <a:latin typeface="宋体" panose="02010600030101010101" pitchFamily="2" charset="-122"/>
                          <a:ea typeface="宋体" panose="02010600030101010101" pitchFamily="2" charset="-122"/>
                          <a:cs typeface="宋体" panose="02010600030101010101" pitchFamily="2" charset="-122"/>
                        </a:rPr>
                        <a:t>　　　               </a:t>
                      </a:r>
                      <a:r>
                        <a:rPr lang="en-US" sz="2400" b="0">
                          <a:solidFill>
                            <a:srgbClr val="000000"/>
                          </a:solidFill>
                          <a:uFill>
                            <a:solidFill>
                              <a:srgbClr val="000000"/>
                            </a:solidFill>
                          </a:uFill>
                          <a:latin typeface="宋体" panose="02010600030101010101" pitchFamily="2" charset="-122"/>
                          <a:ea typeface="宋体" panose="02010600030101010101" pitchFamily="2" charset="-122"/>
                          <a:cs typeface="宋体" panose="02010600030101010101" pitchFamily="2" charset="-122"/>
                        </a:rPr>
                        <a:t>.</a:t>
                      </a:r>
                      <a:endParaRPr lang="en-US" altLang="en-US" sz="2400" b="0">
                        <a:solidFill>
                          <a:srgbClr val="000000"/>
                        </a:solidFill>
                        <a:uFill>
                          <a:solidFill>
                            <a:srgbClr val="000000"/>
                          </a:solidFill>
                        </a:uFill>
                        <a:latin typeface="宋体" panose="02010600030101010101" pitchFamily="2" charset="-122"/>
                        <a:ea typeface="宋体" panose="02010600030101010101" pitchFamily="2" charset="-122"/>
                        <a:cs typeface="宋体" panose="02010600030101010101" pitchFamily="2" charset="-122"/>
                      </a:endParaRPr>
                    </a:p>
                  </a:txBody>
                  <a:tcPr marL="66675" marR="6667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vert="horz" wrap="square"/>
                    <a:lstStyle/>
                    <a:p>
                      <a:pPr indent="0">
                        <a:lnSpc>
                          <a:spcPct val="150000"/>
                        </a:lnSpc>
                        <a:buNone/>
                      </a:pPr>
                      <a:r>
                        <a:rPr lang="en-US" sz="2400" b="0">
                          <a:solidFill>
                            <a:srgbClr val="000000"/>
                          </a:solidFill>
                          <a:latin typeface="宋体" panose="02010600030101010101" pitchFamily="2" charset="-122"/>
                          <a:ea typeface="宋体" panose="02010600030101010101" pitchFamily="2" charset="-122"/>
                          <a:cs typeface="宋体" panose="02010600030101010101" pitchFamily="2" charset="-122"/>
                        </a:rPr>
                        <a:t>电源两端电压与各支路用电器两端的电压</a:t>
                      </a:r>
                      <a:r>
                        <a:rPr lang="zh-CN" altLang="en-US" sz="2400" u="sng">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a:t>
                      </a:r>
                      <a:r>
                        <a:rPr lang="en-US" altLang="zh-CN" sz="2400" u="sng">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58</a:t>
                      </a:r>
                      <a:r>
                        <a:rPr lang="zh-CN" altLang="en-US" sz="2400" u="sng">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a:t>
                      </a:r>
                      <a:r>
                        <a:rPr lang="en-US" sz="2400" b="0" u="sng">
                          <a:solidFill>
                            <a:srgbClr val="000000"/>
                          </a:solidFill>
                          <a:uFill>
                            <a:solidFill>
                              <a:srgbClr val="000000"/>
                            </a:solidFill>
                          </a:uFill>
                          <a:latin typeface="宋体" panose="02010600030101010101" pitchFamily="2" charset="-122"/>
                          <a:ea typeface="宋体" panose="02010600030101010101" pitchFamily="2" charset="-122"/>
                          <a:cs typeface="宋体" panose="02010600030101010101" pitchFamily="2" charset="-122"/>
                        </a:rPr>
                        <a:t>　　　 </a:t>
                      </a:r>
                      <a:r>
                        <a:rPr lang="en-US" sz="2400" b="0">
                          <a:solidFill>
                            <a:srgbClr val="000000"/>
                          </a:solidFill>
                          <a:uFill>
                            <a:solidFill>
                              <a:srgbClr val="000000"/>
                            </a:solidFill>
                          </a:uFill>
                          <a:latin typeface="宋体" panose="02010600030101010101" pitchFamily="2" charset="-122"/>
                          <a:ea typeface="宋体" panose="02010600030101010101" pitchFamily="2" charset="-122"/>
                          <a:cs typeface="宋体" panose="02010600030101010101" pitchFamily="2" charset="-122"/>
                        </a:rPr>
                        <a:t>.</a:t>
                      </a:r>
                      <a:endParaRPr lang="en-US" altLang="en-US" sz="24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6675" marR="6667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708275">
                <a:tc>
                  <a:txBody>
                    <a:bodyPr vert="horz" wrap="square"/>
                    <a:lstStyle/>
                    <a:p>
                      <a:pPr indent="0" algn="ctr">
                        <a:buNone/>
                      </a:pPr>
                      <a:r>
                        <a:rPr lang="en-US" sz="2400" b="0">
                          <a:solidFill>
                            <a:srgbClr val="000000"/>
                          </a:solidFill>
                          <a:latin typeface="宋体" panose="02010600030101010101" pitchFamily="2" charset="-122"/>
                          <a:ea typeface="宋体" panose="02010600030101010101" pitchFamily="2" charset="-122"/>
                          <a:cs typeface="NEU-BZ-S92" charset="0"/>
                        </a:rPr>
                        <a:t>电路举例</a:t>
                      </a:r>
                      <a:endParaRPr lang="en-US" altLang="en-US" sz="2400" b="0">
                        <a:solidFill>
                          <a:srgbClr val="00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vert="horz" wrap="square"/>
                    <a:lstStyle/>
                    <a:p>
                      <a:pPr indent="0" algn="l">
                        <a:lnSpc>
                          <a:spcPct val="150000"/>
                        </a:lnSpc>
                        <a:buNone/>
                      </a:pPr>
                      <a:endParaRPr lang="en-US" sz="2400" b="0" i="1">
                        <a:solidFill>
                          <a:srgbClr val="000000"/>
                        </a:solidFill>
                        <a:latin typeface="宋体" panose="02010600030101010101" pitchFamily="2" charset="-122"/>
                        <a:ea typeface="宋体" panose="02010600030101010101" pitchFamily="2" charset="-122"/>
                        <a:cs typeface="宋体" panose="02010600030101010101" pitchFamily="2" charset="-122"/>
                      </a:endParaRPr>
                    </a:p>
                    <a:p>
                      <a:pPr indent="0" algn="l">
                        <a:lnSpc>
                          <a:spcPct val="150000"/>
                        </a:lnSpc>
                        <a:buNone/>
                      </a:pPr>
                      <a:endParaRPr lang="en-US" sz="2400" b="0" i="1">
                        <a:solidFill>
                          <a:srgbClr val="000000"/>
                        </a:solidFill>
                        <a:latin typeface="宋体" panose="02010600030101010101" pitchFamily="2" charset="-122"/>
                        <a:ea typeface="宋体" panose="02010600030101010101" pitchFamily="2" charset="-122"/>
                        <a:cs typeface="宋体" panose="02010600030101010101" pitchFamily="2" charset="-122"/>
                      </a:endParaRPr>
                    </a:p>
                    <a:p>
                      <a:pPr indent="0" algn="l">
                        <a:lnSpc>
                          <a:spcPct val="150000"/>
                        </a:lnSpc>
                        <a:buNone/>
                      </a:pPr>
                      <a:r>
                        <a:rPr lang="en-US" sz="2400" b="0" i="1">
                          <a:solidFill>
                            <a:srgbClr val="000000"/>
                          </a:solidFill>
                          <a:latin typeface="宋体" panose="02010600030101010101" pitchFamily="2" charset="-122"/>
                          <a:ea typeface="宋体" panose="02010600030101010101" pitchFamily="2" charset="-122"/>
                          <a:cs typeface="宋体" panose="02010600030101010101" pitchFamily="2" charset="-122"/>
                        </a:rPr>
                        <a:t>I</a:t>
                      </a:r>
                      <a:r>
                        <a:rPr lang="en-US" sz="2400" b="0" i="1" baseline="-25000">
                          <a:solidFill>
                            <a:srgbClr val="000000"/>
                          </a:solidFill>
                          <a:latin typeface="宋体" panose="02010600030101010101" pitchFamily="2" charset="-122"/>
                          <a:ea typeface="宋体" panose="02010600030101010101" pitchFamily="2" charset="-122"/>
                          <a:cs typeface="宋体" panose="02010600030101010101" pitchFamily="2" charset="-122"/>
                        </a:rPr>
                        <a:t>A </a:t>
                      </a:r>
                      <a:r>
                        <a:rPr lang="en-US" sz="2400" b="0">
                          <a:solidFill>
                            <a:srgbClr val="000000"/>
                          </a:solidFill>
                          <a:latin typeface="宋体" panose="02010600030101010101" pitchFamily="2" charset="-122"/>
                          <a:ea typeface="宋体" panose="02010600030101010101" pitchFamily="2" charset="-122"/>
                          <a:cs typeface="宋体" panose="02010600030101010101" pitchFamily="2" charset="-122"/>
                        </a:rPr>
                        <a:t>=</a:t>
                      </a:r>
                      <a:r>
                        <a:rPr lang="zh-CN" altLang="en-US" sz="2400" u="sng">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a:t>
                      </a:r>
                      <a:r>
                        <a:rPr lang="en-US" altLang="zh-CN" sz="2400" u="sng">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59</a:t>
                      </a:r>
                      <a:r>
                        <a:rPr lang="zh-CN" altLang="en-US" sz="2400" u="sng">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a:t>
                      </a:r>
                      <a:r>
                        <a:rPr lang="en-US" sz="2400" b="0" u="sng">
                          <a:solidFill>
                            <a:srgbClr val="000000"/>
                          </a:solidFill>
                          <a:uFill>
                            <a:solidFill>
                              <a:srgbClr val="000000"/>
                            </a:solidFill>
                          </a:uFill>
                          <a:latin typeface="宋体" panose="02010600030101010101" pitchFamily="2" charset="-122"/>
                          <a:ea typeface="宋体" panose="02010600030101010101" pitchFamily="2" charset="-122"/>
                          <a:cs typeface="宋体" panose="02010600030101010101" pitchFamily="2" charset="-122"/>
                        </a:rPr>
                        <a:t>　　</a:t>
                      </a:r>
                      <a:r>
                        <a:rPr lang="en-US" sz="2400" b="0">
                          <a:solidFill>
                            <a:srgbClr val="000000"/>
                          </a:solidFill>
                          <a:latin typeface="宋体" panose="02010600030101010101" pitchFamily="2" charset="-122"/>
                          <a:ea typeface="宋体" panose="02010600030101010101" pitchFamily="2" charset="-122"/>
                          <a:cs typeface="宋体" panose="02010600030101010101" pitchFamily="2" charset="-122"/>
                        </a:rPr>
                        <a:t>=</a:t>
                      </a:r>
                      <a:r>
                        <a:rPr lang="zh-CN" altLang="en-US" sz="2400" u="sng">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a:t>
                      </a:r>
                      <a:r>
                        <a:rPr lang="en-US" altLang="zh-CN" sz="2400" u="sng">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60</a:t>
                      </a:r>
                      <a:r>
                        <a:rPr lang="zh-CN" altLang="en-US" sz="2400" u="sng">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a:t>
                      </a:r>
                      <a:r>
                        <a:rPr lang="en-US" sz="2400" b="0" i="1" u="sng">
                          <a:solidFill>
                            <a:srgbClr val="000000"/>
                          </a:solidFill>
                          <a:uFill>
                            <a:solidFill>
                              <a:srgbClr val="000000"/>
                            </a:solidFill>
                          </a:uFill>
                          <a:latin typeface="宋体" panose="02010600030101010101" pitchFamily="2" charset="-122"/>
                          <a:ea typeface="宋体" panose="02010600030101010101" pitchFamily="2" charset="-122"/>
                          <a:cs typeface="宋体" panose="02010600030101010101" pitchFamily="2" charset="-122"/>
                        </a:rPr>
                        <a:t>　　　</a:t>
                      </a:r>
                      <a:r>
                        <a:rPr lang="en-US" sz="2400" b="0" i="1">
                          <a:solidFill>
                            <a:srgbClr val="000000"/>
                          </a:solidFill>
                          <a:uFill>
                            <a:solidFill>
                              <a:srgbClr val="000000"/>
                            </a:solidFill>
                          </a:uFill>
                          <a:latin typeface="宋体" panose="02010600030101010101" pitchFamily="2" charset="-122"/>
                          <a:ea typeface="宋体" panose="02010600030101010101" pitchFamily="2" charset="-122"/>
                          <a:cs typeface="宋体" panose="02010600030101010101" pitchFamily="2" charset="-122"/>
                        </a:rPr>
                        <a:t>.</a:t>
                      </a:r>
                      <a:r>
                        <a:rPr lang="en-US" sz="2400" b="0" i="1" u="sng">
                          <a:solidFill>
                            <a:srgbClr val="000000"/>
                          </a:solidFill>
                          <a:uFill>
                            <a:solidFill>
                              <a:srgbClr val="000000"/>
                            </a:solidFill>
                          </a:uFill>
                          <a:latin typeface="宋体" panose="02010600030101010101" pitchFamily="2" charset="-122"/>
                          <a:ea typeface="宋体" panose="02010600030101010101" pitchFamily="2" charset="-122"/>
                          <a:cs typeface="宋体" panose="02010600030101010101" pitchFamily="2" charset="-122"/>
                        </a:rPr>
                        <a:t>　 </a:t>
                      </a:r>
                      <a:r>
                        <a:rPr lang="en-US" sz="2400" b="0" i="1">
                          <a:solidFill>
                            <a:srgbClr val="000000"/>
                          </a:solidFill>
                          <a:latin typeface="宋体" panose="02010600030101010101" pitchFamily="2" charset="-122"/>
                          <a:ea typeface="宋体" panose="02010600030101010101" pitchFamily="2" charset="-122"/>
                          <a:cs typeface="宋体" panose="02010600030101010101" pitchFamily="2" charset="-122"/>
                        </a:rPr>
                        <a:t>U </a:t>
                      </a:r>
                      <a:r>
                        <a:rPr lang="en-US" sz="2400" b="0">
                          <a:solidFill>
                            <a:srgbClr val="000000"/>
                          </a:solidFill>
                          <a:latin typeface="宋体" panose="02010600030101010101" pitchFamily="2" charset="-122"/>
                          <a:ea typeface="宋体" panose="02010600030101010101" pitchFamily="2" charset="-122"/>
                          <a:cs typeface="宋体" panose="02010600030101010101" pitchFamily="2" charset="-122"/>
                        </a:rPr>
                        <a:t>=</a:t>
                      </a:r>
                      <a:r>
                        <a:rPr lang="zh-CN" altLang="en-US" sz="2400" u="sng">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a:t>
                      </a:r>
                      <a:r>
                        <a:rPr lang="en-US" altLang="zh-CN" sz="2400" u="sng">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61</a:t>
                      </a:r>
                      <a:r>
                        <a:rPr lang="zh-CN" altLang="en-US" sz="2400" u="sng">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a:t>
                      </a:r>
                      <a:r>
                        <a:rPr lang="en-US" sz="2400" b="0" i="1" u="sng">
                          <a:solidFill>
                            <a:srgbClr val="000000"/>
                          </a:solidFill>
                          <a:uFill>
                            <a:solidFill>
                              <a:srgbClr val="000000"/>
                            </a:solidFill>
                          </a:uFill>
                          <a:latin typeface="宋体" panose="02010600030101010101" pitchFamily="2" charset="-122"/>
                          <a:ea typeface="宋体" panose="02010600030101010101" pitchFamily="2" charset="-122"/>
                          <a:cs typeface="宋体" panose="02010600030101010101" pitchFamily="2" charset="-122"/>
                        </a:rPr>
                        <a:t>　　　 </a:t>
                      </a:r>
                      <a:r>
                        <a:rPr lang="en-US" sz="2400" b="0" i="1">
                          <a:solidFill>
                            <a:srgbClr val="000000"/>
                          </a:solidFill>
                          <a:uFill>
                            <a:solidFill>
                              <a:srgbClr val="000000"/>
                            </a:solidFill>
                          </a:uFill>
                          <a:latin typeface="宋体" panose="02010600030101010101" pitchFamily="2" charset="-122"/>
                          <a:ea typeface="宋体" panose="02010600030101010101" pitchFamily="2" charset="-122"/>
                          <a:cs typeface="宋体" panose="02010600030101010101" pitchFamily="2" charset="-122"/>
                        </a:rPr>
                        <a:t>.</a:t>
                      </a:r>
                      <a:endParaRPr lang="en-US" altLang="en-US" sz="24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6675" marR="6667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vert="horz" wrap="square"/>
                    <a:lstStyle/>
                    <a:p>
                      <a:pPr indent="0" algn="l">
                        <a:lnSpc>
                          <a:spcPct val="150000"/>
                        </a:lnSpc>
                        <a:buNone/>
                      </a:pPr>
                      <a:endParaRPr lang="en-US" sz="2400" b="0" i="1">
                        <a:solidFill>
                          <a:srgbClr val="000000"/>
                        </a:solidFill>
                        <a:latin typeface="宋体" panose="02010600030101010101" pitchFamily="2" charset="-122"/>
                        <a:ea typeface="宋体" panose="02010600030101010101" pitchFamily="2" charset="-122"/>
                        <a:cs typeface="宋体" panose="02010600030101010101" pitchFamily="2" charset="-122"/>
                      </a:endParaRPr>
                    </a:p>
                    <a:p>
                      <a:pPr indent="0" algn="l">
                        <a:lnSpc>
                          <a:spcPct val="150000"/>
                        </a:lnSpc>
                        <a:buNone/>
                      </a:pPr>
                      <a:endParaRPr lang="en-US" sz="2400" b="0" i="1">
                        <a:solidFill>
                          <a:srgbClr val="000000"/>
                        </a:solidFill>
                        <a:latin typeface="宋体" panose="02010600030101010101" pitchFamily="2" charset="-122"/>
                        <a:ea typeface="宋体" panose="02010600030101010101" pitchFamily="2" charset="-122"/>
                        <a:cs typeface="宋体" panose="02010600030101010101" pitchFamily="2" charset="-122"/>
                      </a:endParaRPr>
                    </a:p>
                    <a:p>
                      <a:pPr indent="0" algn="l">
                        <a:lnSpc>
                          <a:spcPct val="150000"/>
                        </a:lnSpc>
                        <a:buNone/>
                      </a:pPr>
                      <a:r>
                        <a:rPr lang="en-US" sz="2400" b="0" i="1">
                          <a:solidFill>
                            <a:srgbClr val="000000"/>
                          </a:solidFill>
                          <a:latin typeface="宋体" panose="02010600030101010101" pitchFamily="2" charset="-122"/>
                          <a:ea typeface="宋体" panose="02010600030101010101" pitchFamily="2" charset="-122"/>
                          <a:cs typeface="宋体" panose="02010600030101010101" pitchFamily="2" charset="-122"/>
                        </a:rPr>
                        <a:t>I </a:t>
                      </a:r>
                      <a:r>
                        <a:rPr lang="en-US" sz="2400" b="0">
                          <a:solidFill>
                            <a:srgbClr val="000000"/>
                          </a:solidFill>
                          <a:latin typeface="宋体" panose="02010600030101010101" pitchFamily="2" charset="-122"/>
                          <a:ea typeface="宋体" panose="02010600030101010101" pitchFamily="2" charset="-122"/>
                          <a:cs typeface="宋体" panose="02010600030101010101" pitchFamily="2" charset="-122"/>
                        </a:rPr>
                        <a:t>=</a:t>
                      </a:r>
                      <a:r>
                        <a:rPr lang="zh-CN" altLang="en-US" sz="2400" u="sng">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a:t>
                      </a:r>
                      <a:r>
                        <a:rPr lang="en-US" altLang="zh-CN" sz="2400" u="sng">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62</a:t>
                      </a:r>
                      <a:r>
                        <a:rPr lang="zh-CN" altLang="en-US" sz="2400" u="sng">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a:t>
                      </a:r>
                      <a:r>
                        <a:rPr lang="en-US" sz="2400" b="0" u="sng">
                          <a:solidFill>
                            <a:srgbClr val="000000"/>
                          </a:solidFill>
                          <a:uFill>
                            <a:solidFill>
                              <a:srgbClr val="000000"/>
                            </a:solidFill>
                          </a:uFill>
                          <a:latin typeface="宋体" panose="02010600030101010101" pitchFamily="2" charset="-122"/>
                          <a:ea typeface="宋体" panose="02010600030101010101" pitchFamily="2" charset="-122"/>
                          <a:cs typeface="宋体" panose="02010600030101010101" pitchFamily="2" charset="-122"/>
                        </a:rPr>
                        <a:t>　　　 </a:t>
                      </a:r>
                      <a:r>
                        <a:rPr lang="en-US" sz="2400" b="0">
                          <a:solidFill>
                            <a:srgbClr val="000000"/>
                          </a:solidFill>
                          <a:uFill>
                            <a:solidFill>
                              <a:srgbClr val="000000"/>
                            </a:solidFill>
                          </a:uFill>
                          <a:latin typeface="宋体" panose="02010600030101010101" pitchFamily="2" charset="-122"/>
                          <a:ea typeface="宋体" panose="02010600030101010101" pitchFamily="2" charset="-122"/>
                          <a:cs typeface="宋体" panose="02010600030101010101" pitchFamily="2" charset="-122"/>
                        </a:rPr>
                        <a:t>.</a:t>
                      </a:r>
                      <a:endParaRPr lang="en-US" sz="2400" b="0" u="sng">
                        <a:solidFill>
                          <a:srgbClr val="000000"/>
                        </a:solidFill>
                        <a:uFill>
                          <a:solidFill>
                            <a:srgbClr val="000000"/>
                          </a:solidFill>
                        </a:uFill>
                        <a:latin typeface="宋体" panose="02010600030101010101" pitchFamily="2" charset="-122"/>
                        <a:ea typeface="宋体" panose="02010600030101010101" pitchFamily="2" charset="-122"/>
                        <a:cs typeface="宋体" panose="02010600030101010101" pitchFamily="2" charset="-122"/>
                      </a:endParaRPr>
                    </a:p>
                    <a:p>
                      <a:pPr indent="0" algn="l">
                        <a:lnSpc>
                          <a:spcPct val="150000"/>
                        </a:lnSpc>
                        <a:buNone/>
                      </a:pPr>
                      <a:r>
                        <a:rPr lang="en-US" sz="2400" b="0" i="1">
                          <a:solidFill>
                            <a:srgbClr val="000000"/>
                          </a:solidFill>
                          <a:latin typeface="宋体" panose="02010600030101010101" pitchFamily="2" charset="-122"/>
                          <a:ea typeface="宋体" panose="02010600030101010101" pitchFamily="2" charset="-122"/>
                          <a:cs typeface="宋体" panose="02010600030101010101" pitchFamily="2" charset="-122"/>
                        </a:rPr>
                        <a:t>U </a:t>
                      </a:r>
                      <a:r>
                        <a:rPr lang="en-US" sz="2400" b="0">
                          <a:solidFill>
                            <a:srgbClr val="000000"/>
                          </a:solidFill>
                          <a:latin typeface="宋体" panose="02010600030101010101" pitchFamily="2" charset="-122"/>
                          <a:ea typeface="宋体" panose="02010600030101010101" pitchFamily="2" charset="-122"/>
                          <a:cs typeface="宋体" panose="02010600030101010101" pitchFamily="2" charset="-122"/>
                        </a:rPr>
                        <a:t>=</a:t>
                      </a:r>
                      <a:r>
                        <a:rPr lang="zh-CN" altLang="en-US" sz="2400" u="sng">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a:t>
                      </a:r>
                      <a:r>
                        <a:rPr lang="en-US" altLang="zh-CN" sz="2400" u="sng">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63</a:t>
                      </a:r>
                      <a:r>
                        <a:rPr lang="zh-CN" altLang="en-US" sz="2400" u="sng">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a:t>
                      </a:r>
                      <a:r>
                        <a:rPr lang="en-US" sz="2400" b="0" u="sng">
                          <a:solidFill>
                            <a:srgbClr val="000000"/>
                          </a:solidFill>
                          <a:uFill>
                            <a:solidFill>
                              <a:srgbClr val="000000"/>
                            </a:solidFill>
                          </a:uFill>
                          <a:latin typeface="宋体" panose="02010600030101010101" pitchFamily="2" charset="-122"/>
                          <a:ea typeface="宋体" panose="02010600030101010101" pitchFamily="2" charset="-122"/>
                          <a:cs typeface="宋体" panose="02010600030101010101" pitchFamily="2" charset="-122"/>
                        </a:rPr>
                        <a:t>　　　 </a:t>
                      </a:r>
                      <a:r>
                        <a:rPr lang="en-US" sz="2400" b="0">
                          <a:solidFill>
                            <a:srgbClr val="000000"/>
                          </a:solidFill>
                          <a:latin typeface="宋体" panose="02010600030101010101" pitchFamily="2" charset="-122"/>
                          <a:ea typeface="宋体" panose="02010600030101010101" pitchFamily="2" charset="-122"/>
                          <a:cs typeface="宋体" panose="02010600030101010101" pitchFamily="2" charset="-122"/>
                        </a:rPr>
                        <a:t>=</a:t>
                      </a:r>
                      <a:r>
                        <a:rPr lang="zh-CN" altLang="en-US" sz="2400" u="sng">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a:t>
                      </a:r>
                      <a:r>
                        <a:rPr lang="en-US" altLang="zh-CN" sz="2400" u="sng">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64</a:t>
                      </a:r>
                      <a:r>
                        <a:rPr lang="zh-CN" altLang="en-US" sz="2400" u="sng">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a:t>
                      </a:r>
                      <a:r>
                        <a:rPr lang="en-US" sz="2400" b="0" i="1" u="sng">
                          <a:solidFill>
                            <a:srgbClr val="000000"/>
                          </a:solidFill>
                          <a:uFill>
                            <a:solidFill>
                              <a:srgbClr val="000000"/>
                            </a:solidFill>
                          </a:uFill>
                          <a:latin typeface="宋体" panose="02010600030101010101" pitchFamily="2" charset="-122"/>
                          <a:ea typeface="宋体" panose="02010600030101010101" pitchFamily="2" charset="-122"/>
                          <a:cs typeface="宋体" panose="02010600030101010101" pitchFamily="2" charset="-122"/>
                        </a:rPr>
                        <a:t>　　　 </a:t>
                      </a:r>
                      <a:r>
                        <a:rPr lang="en-US" sz="2400" b="0" i="1">
                          <a:solidFill>
                            <a:srgbClr val="000000"/>
                          </a:solidFill>
                          <a:uFill>
                            <a:solidFill>
                              <a:srgbClr val="000000"/>
                            </a:solidFill>
                          </a:uFill>
                          <a:latin typeface="宋体" panose="02010600030101010101" pitchFamily="2" charset="-122"/>
                          <a:ea typeface="宋体" panose="02010600030101010101" pitchFamily="2" charset="-122"/>
                          <a:cs typeface="宋体" panose="02010600030101010101" pitchFamily="2" charset="-122"/>
                        </a:rPr>
                        <a:t>.</a:t>
                      </a:r>
                      <a:endParaRPr lang="en-US" altLang="en-US" sz="24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6675" marR="6667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bl>
          </a:graphicData>
        </a:graphic>
      </p:graphicFrame>
      <p:sp>
        <p:nvSpPr>
          <p:cNvPr id="24" name="矩形 23"/>
          <p:cNvSpPr/>
          <p:nvPr/>
        </p:nvSpPr>
        <p:spPr>
          <a:xfrm>
            <a:off x="4281170" y="1553210"/>
            <a:ext cx="1163320" cy="460375"/>
          </a:xfrm>
          <a:prstGeom prst="rect">
            <a:avLst/>
          </a:prstGeom>
        </p:spPr>
        <p:txBody>
          <a:bodyPr wrap="square">
            <a:spAutoFit/>
          </a:bodyPr>
          <a:lstStyle/>
          <a:p>
            <a:pPr algn="l"/>
            <a:r>
              <a:rPr lang="en-US" altLang="zh-CN"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rPr>
              <a:t>相等</a:t>
            </a:r>
            <a:endParaRPr lang="en-US" altLang="zh-CN"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endParaRPr>
          </a:p>
        </p:txBody>
      </p:sp>
      <p:sp>
        <p:nvSpPr>
          <p:cNvPr id="25" name="矩形 24"/>
          <p:cNvSpPr/>
          <p:nvPr/>
        </p:nvSpPr>
        <p:spPr>
          <a:xfrm>
            <a:off x="6704330" y="1187450"/>
            <a:ext cx="4894580" cy="1198880"/>
          </a:xfrm>
          <a:prstGeom prst="rect">
            <a:avLst/>
          </a:prstGeom>
        </p:spPr>
        <p:txBody>
          <a:bodyPr wrap="square">
            <a:spAutoFit/>
          </a:bodyPr>
          <a:lstStyle/>
          <a:p>
            <a:pPr algn="l">
              <a:lnSpc>
                <a:spcPct val="150000"/>
              </a:lnSpc>
            </a:pPr>
            <a:r>
              <a:rPr lang="en-US" altLang="zh-CN"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rPr>
              <a:t>                     各支路中的电流之和</a:t>
            </a:r>
            <a:endParaRPr lang="en-US" altLang="zh-CN"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endParaRPr>
          </a:p>
        </p:txBody>
      </p:sp>
      <p:sp>
        <p:nvSpPr>
          <p:cNvPr id="26" name="矩形 25"/>
          <p:cNvSpPr/>
          <p:nvPr/>
        </p:nvSpPr>
        <p:spPr>
          <a:xfrm>
            <a:off x="2331720" y="2313305"/>
            <a:ext cx="4234815" cy="1198880"/>
          </a:xfrm>
          <a:prstGeom prst="rect">
            <a:avLst/>
          </a:prstGeom>
        </p:spPr>
        <p:txBody>
          <a:bodyPr wrap="square">
            <a:spAutoFit/>
          </a:bodyPr>
          <a:lstStyle/>
          <a:p>
            <a:pPr algn="l">
              <a:lnSpc>
                <a:spcPct val="150000"/>
              </a:lnSpc>
            </a:pPr>
            <a:r>
              <a:rPr lang="en-US" altLang="zh-CN"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rPr>
              <a:t>                    各用电器两端电压之和</a:t>
            </a:r>
            <a:endParaRPr lang="en-US" altLang="zh-CN"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endParaRPr>
          </a:p>
        </p:txBody>
      </p:sp>
      <p:sp>
        <p:nvSpPr>
          <p:cNvPr id="27" name="矩形 26"/>
          <p:cNvSpPr/>
          <p:nvPr/>
        </p:nvSpPr>
        <p:spPr>
          <a:xfrm>
            <a:off x="8455660" y="3001010"/>
            <a:ext cx="1163320" cy="460375"/>
          </a:xfrm>
          <a:prstGeom prst="rect">
            <a:avLst/>
          </a:prstGeom>
        </p:spPr>
        <p:txBody>
          <a:bodyPr wrap="square">
            <a:spAutoFit/>
          </a:bodyPr>
          <a:lstStyle/>
          <a:p>
            <a:pPr algn="l"/>
            <a:r>
              <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rPr>
              <a:t>相等</a:t>
            </a:r>
            <a:endPar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endParaRPr>
          </a:p>
        </p:txBody>
      </p:sp>
      <p:sp>
        <p:nvSpPr>
          <p:cNvPr id="28" name="矩形 27"/>
          <p:cNvSpPr/>
          <p:nvPr/>
        </p:nvSpPr>
        <p:spPr>
          <a:xfrm>
            <a:off x="3529965" y="4885055"/>
            <a:ext cx="543560" cy="460375"/>
          </a:xfrm>
          <a:prstGeom prst="rect">
            <a:avLst/>
          </a:prstGeom>
        </p:spPr>
        <p:txBody>
          <a:bodyPr wrap="square">
            <a:spAutoFit/>
          </a:bodyPr>
          <a:lstStyle/>
          <a:p>
            <a:pPr algn="l"/>
            <a:r>
              <a:rPr lang="en-US" altLang="zh-CN" sz="2400" b="1" i="1" kern="100">
                <a:solidFill>
                  <a:srgbClr val="EE3028"/>
                </a:solidFill>
                <a:uFill>
                  <a:solidFill>
                    <a:srgbClr val="000000"/>
                  </a:solidFill>
                </a:uFill>
                <a:latin typeface="Times New Roman" panose="02020603050405020304" pitchFamily="18" charset="0"/>
                <a:ea typeface="宋体" panose="02010600030101010101" pitchFamily="2" charset="-122"/>
                <a:cs typeface="Times New Roman" panose="02020603050405020304" pitchFamily="18" charset="0"/>
                <a:sym typeface="+mn-ea"/>
              </a:rPr>
              <a:t>I</a:t>
            </a:r>
            <a:r>
              <a:rPr lang="en-US" altLang="zh-CN" sz="2400" b="1" i="1" kern="100" baseline="-25000">
                <a:solidFill>
                  <a:srgbClr val="EE3028"/>
                </a:solidFill>
                <a:uFill>
                  <a:solidFill>
                    <a:srgbClr val="000000"/>
                  </a:solidFill>
                </a:uFill>
                <a:latin typeface="Times New Roman" panose="02020603050405020304" pitchFamily="18" charset="0"/>
                <a:ea typeface="宋体" panose="02010600030101010101" pitchFamily="2" charset="-122"/>
                <a:cs typeface="Times New Roman" panose="02020603050405020304" pitchFamily="18" charset="0"/>
                <a:sym typeface="+mn-ea"/>
              </a:rPr>
              <a:t>B</a:t>
            </a:r>
            <a:endParaRPr lang="en-US" altLang="zh-CN" sz="2400" b="1" i="1" kern="100" baseline="-25000">
              <a:solidFill>
                <a:srgbClr val="EE3028"/>
              </a:solidFill>
              <a:uFill>
                <a:solidFill>
                  <a:srgbClr val="000000"/>
                </a:solidFill>
              </a:uFill>
              <a:latin typeface="Times New Roman" panose="02020603050405020304" pitchFamily="18" charset="0"/>
              <a:ea typeface="宋体" panose="02010600030101010101" pitchFamily="2" charset="-122"/>
              <a:cs typeface="Times New Roman" panose="02020603050405020304" pitchFamily="18" charset="0"/>
              <a:sym typeface="+mn-ea"/>
            </a:endParaRPr>
          </a:p>
        </p:txBody>
      </p:sp>
      <p:sp>
        <p:nvSpPr>
          <p:cNvPr id="34" name="矩形 33"/>
          <p:cNvSpPr/>
          <p:nvPr/>
        </p:nvSpPr>
        <p:spPr>
          <a:xfrm>
            <a:off x="5302885" y="4883150"/>
            <a:ext cx="543560" cy="460375"/>
          </a:xfrm>
          <a:prstGeom prst="rect">
            <a:avLst/>
          </a:prstGeom>
        </p:spPr>
        <p:txBody>
          <a:bodyPr wrap="square">
            <a:spAutoFit/>
          </a:bodyPr>
          <a:lstStyle/>
          <a:p>
            <a:pPr algn="l"/>
            <a:r>
              <a:rPr lang="en-US" altLang="zh-CN" sz="2400" b="1" i="1" kern="100">
                <a:solidFill>
                  <a:srgbClr val="EE3028"/>
                </a:solidFill>
                <a:uFill>
                  <a:solidFill>
                    <a:srgbClr val="000000"/>
                  </a:solidFill>
                </a:uFill>
                <a:latin typeface="Times New Roman" panose="02020603050405020304" pitchFamily="18" charset="0"/>
                <a:ea typeface="宋体" panose="02010600030101010101" pitchFamily="2" charset="-122"/>
                <a:cs typeface="Times New Roman" panose="02020603050405020304" pitchFamily="18" charset="0"/>
                <a:sym typeface="+mn-ea"/>
              </a:rPr>
              <a:t>I</a:t>
            </a:r>
            <a:r>
              <a:rPr lang="en-US" altLang="zh-CN" sz="2400" b="1" i="1" kern="100" baseline="-25000">
                <a:solidFill>
                  <a:srgbClr val="EE3028"/>
                </a:solidFill>
                <a:uFill>
                  <a:solidFill>
                    <a:srgbClr val="000000"/>
                  </a:solidFill>
                </a:uFill>
                <a:latin typeface="Times New Roman" panose="02020603050405020304" pitchFamily="18" charset="0"/>
                <a:ea typeface="宋体" panose="02010600030101010101" pitchFamily="2" charset="-122"/>
                <a:cs typeface="Times New Roman" panose="02020603050405020304" pitchFamily="18" charset="0"/>
                <a:sym typeface="+mn-ea"/>
              </a:rPr>
              <a:t>C</a:t>
            </a:r>
            <a:endParaRPr lang="en-US" altLang="zh-CN" sz="2400" b="1" i="1" kern="100" baseline="-25000">
              <a:solidFill>
                <a:srgbClr val="EE3028"/>
              </a:solidFill>
              <a:uFill>
                <a:solidFill>
                  <a:srgbClr val="000000"/>
                </a:solidFill>
              </a:uFill>
              <a:latin typeface="Times New Roman" panose="02020603050405020304" pitchFamily="18" charset="0"/>
              <a:ea typeface="宋体" panose="02010600030101010101" pitchFamily="2" charset="-122"/>
              <a:cs typeface="Times New Roman" panose="02020603050405020304" pitchFamily="18" charset="0"/>
              <a:sym typeface="+mn-ea"/>
            </a:endParaRPr>
          </a:p>
        </p:txBody>
      </p:sp>
      <p:sp>
        <p:nvSpPr>
          <p:cNvPr id="35" name="矩形 34"/>
          <p:cNvSpPr/>
          <p:nvPr/>
        </p:nvSpPr>
        <p:spPr>
          <a:xfrm>
            <a:off x="3372485" y="5452745"/>
            <a:ext cx="1265555" cy="460375"/>
          </a:xfrm>
          <a:prstGeom prst="rect">
            <a:avLst/>
          </a:prstGeom>
        </p:spPr>
        <p:txBody>
          <a:bodyPr wrap="square">
            <a:spAutoFit/>
          </a:bodyPr>
          <a:lstStyle/>
          <a:p>
            <a:pPr algn="l"/>
            <a:r>
              <a:rPr lang="en-US" altLang="zh-CN" sz="2400" b="1" i="1" kern="100">
                <a:solidFill>
                  <a:srgbClr val="EE3028"/>
                </a:solidFill>
                <a:uFill>
                  <a:solidFill>
                    <a:srgbClr val="000000"/>
                  </a:solidFill>
                </a:uFill>
                <a:latin typeface="Times New Roman" panose="02020603050405020304" pitchFamily="18" charset="0"/>
                <a:ea typeface="宋体" panose="02010600030101010101" pitchFamily="2" charset="-122"/>
                <a:cs typeface="Times New Roman" panose="02020603050405020304" pitchFamily="18" charset="0"/>
                <a:sym typeface="+mn-ea"/>
              </a:rPr>
              <a:t>U</a:t>
            </a:r>
            <a:r>
              <a:rPr lang="en-US" altLang="zh-CN" sz="2400" b="1" kern="100" baseline="-25000">
                <a:solidFill>
                  <a:srgbClr val="EE3028"/>
                </a:solidFill>
                <a:uFill>
                  <a:solidFill>
                    <a:srgbClr val="000000"/>
                  </a:solidFill>
                </a:uFill>
                <a:latin typeface="Times New Roman" panose="02020603050405020304" pitchFamily="18" charset="0"/>
                <a:ea typeface="宋体" panose="02010600030101010101" pitchFamily="2" charset="-122"/>
                <a:cs typeface="Times New Roman" panose="02020603050405020304" pitchFamily="18" charset="0"/>
                <a:sym typeface="+mn-ea"/>
              </a:rPr>
              <a:t>1</a:t>
            </a:r>
            <a:r>
              <a:rPr lang="en-US" altLang="zh-CN" sz="2400" b="1" i="1" kern="100">
                <a:solidFill>
                  <a:srgbClr val="EE3028"/>
                </a:solidFill>
                <a:uFill>
                  <a:solidFill>
                    <a:srgbClr val="000000"/>
                  </a:solidFill>
                </a:uFill>
                <a:latin typeface="Times New Roman" panose="02020603050405020304" pitchFamily="18" charset="0"/>
                <a:ea typeface="宋体" panose="02010600030101010101" pitchFamily="2" charset="-122"/>
                <a:cs typeface="Times New Roman" panose="02020603050405020304" pitchFamily="18" charset="0"/>
                <a:sym typeface="+mn-ea"/>
              </a:rPr>
              <a:t>+U</a:t>
            </a:r>
            <a:r>
              <a:rPr lang="en-US" altLang="zh-CN" sz="2400" b="1" kern="100" baseline="-25000">
                <a:solidFill>
                  <a:srgbClr val="EE3028"/>
                </a:solidFill>
                <a:uFill>
                  <a:solidFill>
                    <a:srgbClr val="000000"/>
                  </a:solidFill>
                </a:uFill>
                <a:latin typeface="Times New Roman" panose="02020603050405020304" pitchFamily="18" charset="0"/>
                <a:ea typeface="宋体" panose="02010600030101010101" pitchFamily="2" charset="-122"/>
                <a:cs typeface="Times New Roman" panose="02020603050405020304" pitchFamily="18" charset="0"/>
                <a:sym typeface="+mn-ea"/>
              </a:rPr>
              <a:t>2</a:t>
            </a:r>
            <a:endParaRPr lang="en-US" altLang="zh-CN" sz="2400" b="1" kern="100" baseline="-25000">
              <a:solidFill>
                <a:srgbClr val="EE3028"/>
              </a:solidFill>
              <a:uFill>
                <a:solidFill>
                  <a:srgbClr val="000000"/>
                </a:solidFill>
              </a:uFill>
              <a:latin typeface="Times New Roman" panose="02020603050405020304" pitchFamily="18" charset="0"/>
              <a:ea typeface="宋体" panose="02010600030101010101" pitchFamily="2" charset="-122"/>
              <a:cs typeface="Times New Roman" panose="02020603050405020304" pitchFamily="18" charset="0"/>
              <a:sym typeface="+mn-ea"/>
            </a:endParaRPr>
          </a:p>
        </p:txBody>
      </p:sp>
      <p:sp>
        <p:nvSpPr>
          <p:cNvPr id="36" name="矩形 35"/>
          <p:cNvSpPr/>
          <p:nvPr/>
        </p:nvSpPr>
        <p:spPr>
          <a:xfrm>
            <a:off x="8091805" y="4893945"/>
            <a:ext cx="965835" cy="460375"/>
          </a:xfrm>
          <a:prstGeom prst="rect">
            <a:avLst/>
          </a:prstGeom>
        </p:spPr>
        <p:txBody>
          <a:bodyPr wrap="square">
            <a:spAutoFit/>
          </a:bodyPr>
          <a:lstStyle/>
          <a:p>
            <a:pPr algn="l"/>
            <a:r>
              <a:rPr lang="en-US" altLang="zh-CN" sz="2400" b="1" i="1" kern="100">
                <a:solidFill>
                  <a:srgbClr val="EE3028"/>
                </a:solidFill>
                <a:uFill>
                  <a:solidFill>
                    <a:srgbClr val="000000"/>
                  </a:solidFill>
                </a:uFill>
                <a:latin typeface="Times New Roman" panose="02020603050405020304" pitchFamily="18" charset="0"/>
                <a:ea typeface="宋体" panose="02010600030101010101" pitchFamily="2" charset="-122"/>
                <a:cs typeface="Times New Roman" panose="02020603050405020304" pitchFamily="18" charset="0"/>
                <a:sym typeface="+mn-ea"/>
              </a:rPr>
              <a:t>I</a:t>
            </a:r>
            <a:r>
              <a:rPr lang="en-US" altLang="zh-CN" sz="2400" b="1" kern="100" baseline="-25000">
                <a:solidFill>
                  <a:srgbClr val="EE3028"/>
                </a:solidFill>
                <a:uFill>
                  <a:solidFill>
                    <a:srgbClr val="000000"/>
                  </a:solidFill>
                </a:uFill>
                <a:latin typeface="Times New Roman" panose="02020603050405020304" pitchFamily="18" charset="0"/>
                <a:ea typeface="宋体" panose="02010600030101010101" pitchFamily="2" charset="-122"/>
                <a:cs typeface="Times New Roman" panose="02020603050405020304" pitchFamily="18" charset="0"/>
                <a:sym typeface="+mn-ea"/>
              </a:rPr>
              <a:t>1</a:t>
            </a:r>
            <a:r>
              <a:rPr lang="en-US" altLang="zh-CN" sz="2400" b="1" i="1" kern="100">
                <a:solidFill>
                  <a:srgbClr val="EE3028"/>
                </a:solidFill>
                <a:uFill>
                  <a:solidFill>
                    <a:srgbClr val="000000"/>
                  </a:solidFill>
                </a:uFill>
                <a:latin typeface="Times New Roman" panose="02020603050405020304" pitchFamily="18" charset="0"/>
                <a:ea typeface="宋体" panose="02010600030101010101" pitchFamily="2" charset="-122"/>
                <a:cs typeface="Times New Roman" panose="02020603050405020304" pitchFamily="18" charset="0"/>
                <a:sym typeface="+mn-ea"/>
              </a:rPr>
              <a:t>+I</a:t>
            </a:r>
            <a:r>
              <a:rPr lang="en-US" altLang="zh-CN" sz="2400" b="1" kern="100" baseline="-25000">
                <a:solidFill>
                  <a:srgbClr val="EE3028"/>
                </a:solidFill>
                <a:uFill>
                  <a:solidFill>
                    <a:srgbClr val="000000"/>
                  </a:solidFill>
                </a:uFill>
                <a:latin typeface="Times New Roman" panose="02020603050405020304" pitchFamily="18" charset="0"/>
                <a:ea typeface="宋体" panose="02010600030101010101" pitchFamily="2" charset="-122"/>
                <a:cs typeface="Times New Roman" panose="02020603050405020304" pitchFamily="18" charset="0"/>
                <a:sym typeface="+mn-ea"/>
              </a:rPr>
              <a:t>2</a:t>
            </a:r>
            <a:endParaRPr lang="en-US" altLang="zh-CN" sz="2400" b="1" kern="100" baseline="-25000">
              <a:solidFill>
                <a:srgbClr val="EE3028"/>
              </a:solidFill>
              <a:uFill>
                <a:solidFill>
                  <a:srgbClr val="000000"/>
                </a:solidFill>
              </a:uFill>
              <a:latin typeface="Times New Roman" panose="02020603050405020304" pitchFamily="18" charset="0"/>
              <a:ea typeface="宋体" panose="02010600030101010101" pitchFamily="2" charset="-122"/>
              <a:cs typeface="Times New Roman" panose="02020603050405020304" pitchFamily="18" charset="0"/>
              <a:sym typeface="+mn-ea"/>
            </a:endParaRPr>
          </a:p>
        </p:txBody>
      </p:sp>
      <p:sp>
        <p:nvSpPr>
          <p:cNvPr id="37" name="矩形 36"/>
          <p:cNvSpPr/>
          <p:nvPr/>
        </p:nvSpPr>
        <p:spPr>
          <a:xfrm>
            <a:off x="8071485" y="5420995"/>
            <a:ext cx="735965" cy="460375"/>
          </a:xfrm>
          <a:prstGeom prst="rect">
            <a:avLst/>
          </a:prstGeom>
        </p:spPr>
        <p:txBody>
          <a:bodyPr wrap="square">
            <a:spAutoFit/>
          </a:bodyPr>
          <a:lstStyle/>
          <a:p>
            <a:pPr algn="l"/>
            <a:r>
              <a:rPr lang="en-US" altLang="zh-CN" sz="2400" b="1" i="1" kern="100">
                <a:solidFill>
                  <a:srgbClr val="EE3028"/>
                </a:solidFill>
                <a:uFill>
                  <a:solidFill>
                    <a:srgbClr val="000000"/>
                  </a:solidFill>
                </a:uFill>
                <a:latin typeface="Times New Roman" panose="02020603050405020304" pitchFamily="18" charset="0"/>
                <a:ea typeface="宋体" panose="02010600030101010101" pitchFamily="2" charset="-122"/>
                <a:cs typeface="Times New Roman" panose="02020603050405020304" pitchFamily="18" charset="0"/>
                <a:sym typeface="+mn-ea"/>
              </a:rPr>
              <a:t>U</a:t>
            </a:r>
            <a:r>
              <a:rPr lang="en-US" altLang="zh-CN" sz="2400" b="1" kern="100" baseline="-25000">
                <a:solidFill>
                  <a:srgbClr val="EE3028"/>
                </a:solidFill>
                <a:uFill>
                  <a:solidFill>
                    <a:srgbClr val="000000"/>
                  </a:solidFill>
                </a:uFill>
                <a:latin typeface="Times New Roman" panose="02020603050405020304" pitchFamily="18" charset="0"/>
                <a:ea typeface="宋体" panose="02010600030101010101" pitchFamily="2" charset="-122"/>
                <a:cs typeface="Times New Roman" panose="02020603050405020304" pitchFamily="18" charset="0"/>
                <a:sym typeface="+mn-ea"/>
              </a:rPr>
              <a:t>1</a:t>
            </a:r>
            <a:endParaRPr lang="en-US" altLang="zh-CN" sz="2400" b="1" kern="100" baseline="-25000">
              <a:solidFill>
                <a:srgbClr val="EE3028"/>
              </a:solidFill>
              <a:uFill>
                <a:solidFill>
                  <a:srgbClr val="000000"/>
                </a:solidFill>
              </a:uFill>
              <a:latin typeface="Times New Roman" panose="02020603050405020304" pitchFamily="18" charset="0"/>
              <a:ea typeface="宋体" panose="02010600030101010101" pitchFamily="2" charset="-122"/>
              <a:cs typeface="Times New Roman" panose="02020603050405020304" pitchFamily="18" charset="0"/>
              <a:sym typeface="+mn-ea"/>
            </a:endParaRPr>
          </a:p>
        </p:txBody>
      </p:sp>
      <p:sp>
        <p:nvSpPr>
          <p:cNvPr id="38" name="矩形 37"/>
          <p:cNvSpPr/>
          <p:nvPr/>
        </p:nvSpPr>
        <p:spPr>
          <a:xfrm>
            <a:off x="10319385" y="5442585"/>
            <a:ext cx="622300" cy="460375"/>
          </a:xfrm>
          <a:prstGeom prst="rect">
            <a:avLst/>
          </a:prstGeom>
        </p:spPr>
        <p:txBody>
          <a:bodyPr wrap="square">
            <a:spAutoFit/>
          </a:bodyPr>
          <a:lstStyle/>
          <a:p>
            <a:pPr algn="l"/>
            <a:r>
              <a:rPr lang="en-US" altLang="zh-CN" sz="2400" b="1" i="1" kern="100">
                <a:solidFill>
                  <a:srgbClr val="EE3028"/>
                </a:solidFill>
                <a:uFill>
                  <a:solidFill>
                    <a:srgbClr val="000000"/>
                  </a:solidFill>
                </a:uFill>
                <a:latin typeface="Times New Roman" panose="02020603050405020304" pitchFamily="18" charset="0"/>
                <a:ea typeface="宋体" panose="02010600030101010101" pitchFamily="2" charset="-122"/>
                <a:cs typeface="Times New Roman" panose="02020603050405020304" pitchFamily="18" charset="0"/>
                <a:sym typeface="+mn-ea"/>
              </a:rPr>
              <a:t>U</a:t>
            </a:r>
            <a:r>
              <a:rPr lang="en-US" altLang="zh-CN" sz="2400" b="1" kern="100" baseline="-25000">
                <a:solidFill>
                  <a:srgbClr val="EE3028"/>
                </a:solidFill>
                <a:uFill>
                  <a:solidFill>
                    <a:srgbClr val="000000"/>
                  </a:solidFill>
                </a:uFill>
                <a:latin typeface="Times New Roman" panose="02020603050405020304" pitchFamily="18" charset="0"/>
                <a:ea typeface="宋体" panose="02010600030101010101" pitchFamily="2" charset="-122"/>
                <a:cs typeface="Times New Roman" panose="02020603050405020304" pitchFamily="18" charset="0"/>
                <a:sym typeface="+mn-ea"/>
              </a:rPr>
              <a:t>2</a:t>
            </a:r>
            <a:endParaRPr lang="en-US" altLang="zh-CN" sz="2400" b="1" kern="100" baseline="-25000">
              <a:solidFill>
                <a:srgbClr val="EE3028"/>
              </a:solidFill>
              <a:uFill>
                <a:solidFill>
                  <a:srgbClr val="000000"/>
                </a:solidFill>
              </a:uFill>
              <a:latin typeface="Times New Roman" panose="02020603050405020304" pitchFamily="18" charset="0"/>
              <a:ea typeface="宋体" panose="02010600030101010101" pitchFamily="2" charset="-122"/>
              <a:cs typeface="Times New Roman" panose="02020603050405020304" pitchFamily="18" charset="0"/>
              <a:sym typeface="+mn-ea"/>
            </a:endParaRPr>
          </a:p>
        </p:txBody>
      </p:sp>
      <p:pic>
        <p:nvPicPr>
          <p:cNvPr id="145" name="18WHLWJJZKBWL85.jpg"/>
          <p:cNvPicPr>
            <a:picLocks noChangeAspect="1"/>
          </p:cNvPicPr>
          <p:nvPr/>
        </p:nvPicPr>
        <p:blipFill>
          <a:blip r:embed="rId3"/>
          <a:stretch>
            <a:fillRect/>
          </a:stretch>
        </p:blipFill>
        <p:spPr>
          <a:xfrm>
            <a:off x="3286125" y="3522980"/>
            <a:ext cx="1653540" cy="1393190"/>
          </a:xfrm>
          <a:prstGeom prst="rect">
            <a:avLst/>
          </a:prstGeom>
        </p:spPr>
      </p:pic>
      <p:pic>
        <p:nvPicPr>
          <p:cNvPr id="149" name="18WHLWJJZKBWL85-1.jpg"/>
          <p:cNvPicPr>
            <a:picLocks noChangeAspect="1"/>
          </p:cNvPicPr>
          <p:nvPr/>
        </p:nvPicPr>
        <p:blipFill>
          <a:blip r:embed="rId4"/>
          <a:stretch>
            <a:fillRect/>
          </a:stretch>
        </p:blipFill>
        <p:spPr>
          <a:xfrm>
            <a:off x="8211820" y="3522980"/>
            <a:ext cx="1878965" cy="1383030"/>
          </a:xfrm>
          <a:prstGeom prst="rect">
            <a:avLst/>
          </a:prstGeom>
        </p:spPr>
      </p:pic>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300"/>
                                        <p:tgtEl>
                                          <p:spTgt spid="24"/>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300"/>
                                        <p:tgtEl>
                                          <p:spTgt spid="25"/>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300"/>
                                        <p:tgtEl>
                                          <p:spTgt spid="26"/>
                                        </p:tgtEl>
                                      </p:cBhvr>
                                    </p:animEffect>
                                  </p:childTnLst>
                                </p:cTn>
                              </p:par>
                            </p:childTnLst>
                          </p:cTn>
                        </p:par>
                      </p:childTnLst>
                    </p:cTn>
                  </p:par>
                  <p:par>
                    <p:cTn id="18" fill="hold" nodeType="clickPar">
                      <p:stCondLst>
                        <p:cond delay="indefinite"/>
                      </p:stCondLst>
                      <p:childTnLst>
                        <p:par>
                          <p:cTn id="19" fill="hold" nodeType="after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fade">
                                      <p:cBhvr>
                                        <p:cTn id="22" dur="300"/>
                                        <p:tgtEl>
                                          <p:spTgt spid="27"/>
                                        </p:tgtEl>
                                      </p:cBhvr>
                                    </p:animEffect>
                                  </p:childTnLst>
                                </p:cTn>
                              </p:par>
                            </p:childTnLst>
                          </p:cTn>
                        </p:par>
                      </p:childTnLst>
                    </p:cTn>
                  </p:par>
                  <p:par>
                    <p:cTn id="23" fill="hold" nodeType="clickPar">
                      <p:stCondLst>
                        <p:cond delay="indefinite"/>
                      </p:stCondLst>
                      <p:childTnLst>
                        <p:par>
                          <p:cTn id="24" fill="hold" nodeType="after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fade">
                                      <p:cBhvr>
                                        <p:cTn id="27" dur="300"/>
                                        <p:tgtEl>
                                          <p:spTgt spid="28"/>
                                        </p:tgtEl>
                                      </p:cBhvr>
                                    </p:animEffect>
                                  </p:childTnLst>
                                </p:cTn>
                              </p:par>
                            </p:childTnLst>
                          </p:cTn>
                        </p:par>
                      </p:childTnLst>
                    </p:cTn>
                  </p:par>
                  <p:par>
                    <p:cTn id="28" fill="hold" nodeType="clickPar">
                      <p:stCondLst>
                        <p:cond delay="indefinite"/>
                      </p:stCondLst>
                      <p:childTnLst>
                        <p:par>
                          <p:cTn id="29" fill="hold" nodeType="after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fade">
                                      <p:cBhvr>
                                        <p:cTn id="32" dur="300"/>
                                        <p:tgtEl>
                                          <p:spTgt spid="34"/>
                                        </p:tgtEl>
                                      </p:cBhvr>
                                    </p:animEffect>
                                  </p:childTnLst>
                                </p:cTn>
                              </p:par>
                            </p:childTnLst>
                          </p:cTn>
                        </p:par>
                      </p:childTnLst>
                    </p:cTn>
                  </p:par>
                  <p:par>
                    <p:cTn id="33" fill="hold" nodeType="clickPar">
                      <p:stCondLst>
                        <p:cond delay="indefinite"/>
                      </p:stCondLst>
                      <p:childTnLst>
                        <p:par>
                          <p:cTn id="34" fill="hold" nodeType="after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fade">
                                      <p:cBhvr>
                                        <p:cTn id="37" dur="300"/>
                                        <p:tgtEl>
                                          <p:spTgt spid="35"/>
                                        </p:tgtEl>
                                      </p:cBhvr>
                                    </p:animEffect>
                                  </p:childTnLst>
                                </p:cTn>
                              </p:par>
                            </p:childTnLst>
                          </p:cTn>
                        </p:par>
                      </p:childTnLst>
                    </p:cTn>
                  </p:par>
                  <p:par>
                    <p:cTn id="38" fill="hold" nodeType="clickPar">
                      <p:stCondLst>
                        <p:cond delay="indefinite"/>
                      </p:stCondLst>
                      <p:childTnLst>
                        <p:par>
                          <p:cTn id="39" fill="hold" nodeType="afterGroup">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6"/>
                                        </p:tgtEl>
                                        <p:attrNameLst>
                                          <p:attrName>style.visibility</p:attrName>
                                        </p:attrNameLst>
                                      </p:cBhvr>
                                      <p:to>
                                        <p:strVal val="visible"/>
                                      </p:to>
                                    </p:set>
                                    <p:animEffect transition="in" filter="fade">
                                      <p:cBhvr>
                                        <p:cTn id="42" dur="300"/>
                                        <p:tgtEl>
                                          <p:spTgt spid="36"/>
                                        </p:tgtEl>
                                      </p:cBhvr>
                                    </p:animEffect>
                                  </p:childTnLst>
                                </p:cTn>
                              </p:par>
                            </p:childTnLst>
                          </p:cTn>
                        </p:par>
                      </p:childTnLst>
                    </p:cTn>
                  </p:par>
                  <p:par>
                    <p:cTn id="43" fill="hold" nodeType="clickPar">
                      <p:stCondLst>
                        <p:cond delay="indefinite"/>
                      </p:stCondLst>
                      <p:childTnLst>
                        <p:par>
                          <p:cTn id="44" fill="hold" nodeType="afterGroup">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fade">
                                      <p:cBhvr>
                                        <p:cTn id="47" dur="300"/>
                                        <p:tgtEl>
                                          <p:spTgt spid="37"/>
                                        </p:tgtEl>
                                      </p:cBhvr>
                                    </p:animEffect>
                                  </p:childTnLst>
                                </p:cTn>
                              </p:par>
                            </p:childTnLst>
                          </p:cTn>
                        </p:par>
                      </p:childTnLst>
                    </p:cTn>
                  </p:par>
                  <p:par>
                    <p:cTn id="48" fill="hold" nodeType="clickPar">
                      <p:stCondLst>
                        <p:cond delay="indefinite"/>
                      </p:stCondLst>
                      <p:childTnLst>
                        <p:par>
                          <p:cTn id="49" fill="hold" nodeType="afterGroup">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8"/>
                                        </p:tgtEl>
                                        <p:attrNameLst>
                                          <p:attrName>style.visibility</p:attrName>
                                        </p:attrNameLst>
                                      </p:cBhvr>
                                      <p:to>
                                        <p:strVal val="visible"/>
                                      </p:to>
                                    </p:set>
                                    <p:animEffect transition="in" filter="fade">
                                      <p:cBhvr>
                                        <p:cTn id="52" dur="3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8" grpId="0"/>
      <p:bldP spid="34" grpId="0"/>
      <p:bldP spid="35" grpId="0"/>
      <p:bldP spid="36" grpId="0"/>
      <p:bldP spid="37" grpId="0"/>
      <p:bldP spid="38" grpId="0"/>
    </p:bldLst>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a:solidFill>
                  <a:srgbClr val="EE3028"/>
                </a:solidFill>
                <a:cs typeface="+mn-ea"/>
                <a:sym typeface="+mn-ea"/>
              </a:rPr>
              <a:t>电荷及其性质</a:t>
            </a:r>
            <a:endParaRPr lang="zh-CN" altLang="en-US" sz="2400" b="1" kern="0">
              <a:solidFill>
                <a:srgbClr val="EE3028"/>
              </a:solidFill>
              <a:cs typeface="+mn-ea"/>
              <a:sym typeface="+mn-ea"/>
            </a:endParaRP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a:solidFill>
                  <a:schemeClr val="bg1"/>
                </a:solidFill>
                <a:sym typeface="+mn-lt"/>
              </a:rPr>
              <a:t>考法</a:t>
            </a:r>
            <a:r>
              <a:rPr lang="en-US" altLang="zh-CN">
                <a:solidFill>
                  <a:schemeClr val="bg1"/>
                </a:solidFill>
                <a:sym typeface="+mn-lt"/>
              </a:rPr>
              <a:t>1</a:t>
            </a:r>
            <a:endParaRPr lang="en-US" altLang="zh-CN">
              <a:solidFill>
                <a:schemeClr val="bg1"/>
              </a:solidFill>
              <a:sym typeface="+mn-lt"/>
            </a:endParaRPr>
          </a:p>
        </p:txBody>
      </p:sp>
      <p:sp>
        <p:nvSpPr>
          <p:cNvPr id="4" name="TextBox 43"/>
          <p:cNvSpPr txBox="1"/>
          <p:nvPr/>
        </p:nvSpPr>
        <p:spPr>
          <a:xfrm>
            <a:off x="726440" y="1022985"/>
            <a:ext cx="10825480" cy="5077460"/>
          </a:xfrm>
          <a:prstGeom prst="rect">
            <a:avLst/>
          </a:prstGeom>
          <a:noFill/>
        </p:spPr>
        <p:txBody>
          <a:bodyPr wrap="square" rtlCol="0">
            <a:spAutoFit/>
          </a:bodyPr>
          <a:lstStyle/>
          <a:p>
            <a:pPr algn="just">
              <a:lnSpc>
                <a:spcPct val="150000"/>
              </a:lnSpc>
            </a:pPr>
            <a:r>
              <a:rPr lang="en-US" altLang="zh-CN" sz="2400">
                <a:latin typeface="宋体" panose="02010600030101010101" pitchFamily="2" charset="-122"/>
                <a:ea typeface="宋体" panose="02010600030101010101" pitchFamily="2" charset="-122"/>
              </a:rPr>
              <a:t>3.[2014河南,2]橡胶棒与毛皮摩擦,橡胶棒由于</a:t>
            </a:r>
            <a:r>
              <a:rPr lang="en-US" altLang="zh-CN" sz="2400" u="sng">
                <a:latin typeface="宋体" panose="02010600030101010101" pitchFamily="2" charset="-122"/>
                <a:ea typeface="宋体" panose="02010600030101010101" pitchFamily="2" charset="-122"/>
              </a:rPr>
              <a:t>　　　      　</a:t>
            </a:r>
            <a:r>
              <a:rPr lang="en-US" altLang="zh-CN" sz="2400">
                <a:latin typeface="宋体" panose="02010600030101010101" pitchFamily="2" charset="-122"/>
                <a:ea typeface="宋体" panose="02010600030101010101" pitchFamily="2" charset="-122"/>
              </a:rPr>
              <a:t>电子而带负电.把带负电的橡胶棒靠近与作业纸摩擦过的塑料吸管,发现吸管被推开,说明吸管带</a:t>
            </a:r>
            <a:r>
              <a:rPr lang="en-US" altLang="zh-CN" sz="2400" u="sng">
                <a:latin typeface="宋体" panose="02010600030101010101" pitchFamily="2" charset="-122"/>
                <a:ea typeface="宋体" panose="02010600030101010101" pitchFamily="2" charset="-122"/>
              </a:rPr>
              <a:t>　　　　</a:t>
            </a:r>
            <a:r>
              <a:rPr lang="en-US" altLang="zh-CN" sz="2400">
                <a:latin typeface="宋体" panose="02010600030101010101" pitchFamily="2" charset="-122"/>
                <a:ea typeface="宋体" panose="02010600030101010101" pitchFamily="2" charset="-122"/>
              </a:rPr>
              <a:t>电. 　　　　　　　　　　　　　　　　　</a:t>
            </a:r>
            <a:endParaRPr lang="en-US" altLang="zh-CN" sz="2400">
              <a:latin typeface="宋体" panose="02010600030101010101" pitchFamily="2" charset="-122"/>
              <a:ea typeface="宋体" panose="02010600030101010101" pitchFamily="2" charset="-122"/>
            </a:endParaRPr>
          </a:p>
          <a:p>
            <a:pPr algn="just">
              <a:lnSpc>
                <a:spcPct val="150000"/>
              </a:lnSpc>
            </a:pPr>
            <a:r>
              <a:rPr lang="en-US" altLang="zh-CN" sz="2400">
                <a:latin typeface="宋体" panose="02010600030101010101" pitchFamily="2" charset="-122"/>
                <a:ea typeface="宋体" panose="02010600030101010101" pitchFamily="2" charset="-122"/>
              </a:rPr>
              <a:t>4.[2018河南,9]与头发摩擦过的塑料尺能“吸”起纸屑.下列现象中“吸”的物理原理与其相同的是	                         (　　)</a:t>
            </a:r>
            <a:endParaRPr lang="en-US" altLang="zh-CN" sz="2400">
              <a:latin typeface="宋体" panose="02010600030101010101" pitchFamily="2" charset="-122"/>
              <a:ea typeface="宋体" panose="02010600030101010101" pitchFamily="2" charset="-122"/>
            </a:endParaRPr>
          </a:p>
          <a:p>
            <a:pPr algn="just">
              <a:lnSpc>
                <a:spcPct val="150000"/>
              </a:lnSpc>
            </a:pPr>
            <a:r>
              <a:rPr lang="en-US" altLang="zh-CN" sz="2400">
                <a:latin typeface="宋体" panose="02010600030101010101" pitchFamily="2" charset="-122"/>
                <a:ea typeface="宋体" panose="02010600030101010101" pitchFamily="2" charset="-122"/>
              </a:rPr>
              <a:t>A.挤压后的塑料吸盘“吸”在瓷砖上</a:t>
            </a:r>
            <a:endParaRPr lang="en-US" altLang="zh-CN" sz="2400">
              <a:latin typeface="宋体" panose="02010600030101010101" pitchFamily="2" charset="-122"/>
              <a:ea typeface="宋体" panose="02010600030101010101" pitchFamily="2" charset="-122"/>
            </a:endParaRPr>
          </a:p>
          <a:p>
            <a:pPr algn="just">
              <a:lnSpc>
                <a:spcPct val="150000"/>
              </a:lnSpc>
            </a:pPr>
            <a:r>
              <a:rPr lang="en-US" altLang="zh-CN" sz="2400">
                <a:latin typeface="宋体" panose="02010600030101010101" pitchFamily="2" charset="-122"/>
                <a:ea typeface="宋体" panose="02010600030101010101" pitchFamily="2" charset="-122"/>
              </a:rPr>
              <a:t>B.削平的铅柱挤压后会“吸”在一起</a:t>
            </a:r>
            <a:endParaRPr lang="en-US" altLang="zh-CN" sz="2400">
              <a:latin typeface="宋体" panose="02010600030101010101" pitchFamily="2" charset="-122"/>
              <a:ea typeface="宋体" panose="02010600030101010101" pitchFamily="2" charset="-122"/>
            </a:endParaRPr>
          </a:p>
          <a:p>
            <a:pPr algn="just">
              <a:lnSpc>
                <a:spcPct val="150000"/>
              </a:lnSpc>
            </a:pPr>
            <a:r>
              <a:rPr lang="en-US" altLang="zh-CN" sz="2400">
                <a:latin typeface="宋体" panose="02010600030101010101" pitchFamily="2" charset="-122"/>
                <a:ea typeface="宋体" panose="02010600030101010101" pitchFamily="2" charset="-122"/>
              </a:rPr>
              <a:t>C.干手搓开的新塑料袋“吸”在手上</a:t>
            </a:r>
            <a:endParaRPr lang="en-US" altLang="zh-CN" sz="2400">
              <a:latin typeface="宋体" panose="02010600030101010101" pitchFamily="2" charset="-122"/>
              <a:ea typeface="宋体" panose="02010600030101010101" pitchFamily="2" charset="-122"/>
            </a:endParaRPr>
          </a:p>
          <a:p>
            <a:pPr algn="just">
              <a:lnSpc>
                <a:spcPct val="150000"/>
              </a:lnSpc>
            </a:pPr>
            <a:r>
              <a:rPr lang="en-US" altLang="zh-CN" sz="2400">
                <a:latin typeface="宋体" panose="02010600030101010101" pitchFamily="2" charset="-122"/>
                <a:ea typeface="宋体" panose="02010600030101010101" pitchFamily="2" charset="-122"/>
              </a:rPr>
              <a:t>D.行驶的汽车的窗帘被“吸”出窗外</a:t>
            </a:r>
            <a:endParaRPr lang="en-US" altLang="zh-CN" sz="2400">
              <a:latin typeface="宋体" panose="02010600030101010101" pitchFamily="2" charset="-122"/>
              <a:ea typeface="宋体" panose="02010600030101010101" pitchFamily="2" charset="-122"/>
            </a:endParaRPr>
          </a:p>
        </p:txBody>
      </p:sp>
      <p:sp>
        <p:nvSpPr>
          <p:cNvPr id="19" name="矩形 18"/>
          <p:cNvSpPr/>
          <p:nvPr/>
        </p:nvSpPr>
        <p:spPr>
          <a:xfrm>
            <a:off x="1533526" y="2208936"/>
            <a:ext cx="488950" cy="460375"/>
          </a:xfrm>
          <a:prstGeom prst="rect">
            <a:avLst/>
          </a:prstGeom>
        </p:spPr>
        <p:txBody>
          <a:bodyPr wrap="none">
            <a:spAutoFit/>
          </a:bodyPr>
          <a:lstStyle/>
          <a:p>
            <a:pPr algn="l"/>
            <a:r>
              <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rPr>
              <a:t>负</a:t>
            </a:r>
            <a:endPar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endParaRPr>
          </a:p>
        </p:txBody>
      </p:sp>
      <p:sp>
        <p:nvSpPr>
          <p:cNvPr id="3" name="矩形 2"/>
          <p:cNvSpPr/>
          <p:nvPr/>
        </p:nvSpPr>
        <p:spPr>
          <a:xfrm>
            <a:off x="7922261" y="1097051"/>
            <a:ext cx="795020" cy="460375"/>
          </a:xfrm>
          <a:prstGeom prst="rect">
            <a:avLst/>
          </a:prstGeom>
        </p:spPr>
        <p:txBody>
          <a:bodyPr wrap="none">
            <a:spAutoFit/>
          </a:bodyPr>
          <a:lstStyle/>
          <a:p>
            <a:pPr algn="l"/>
            <a:r>
              <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rPr>
              <a:t>得到</a:t>
            </a:r>
            <a:endPar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endParaRPr>
          </a:p>
        </p:txBody>
      </p:sp>
      <p:sp>
        <p:nvSpPr>
          <p:cNvPr id="5" name="矩形 4"/>
          <p:cNvSpPr/>
          <p:nvPr/>
        </p:nvSpPr>
        <p:spPr>
          <a:xfrm>
            <a:off x="8545831" y="3347491"/>
            <a:ext cx="403225" cy="460375"/>
          </a:xfrm>
          <a:prstGeom prst="rect">
            <a:avLst/>
          </a:prstGeom>
        </p:spPr>
        <p:txBody>
          <a:bodyPr wrap="none">
            <a:spAutoFit/>
          </a:bodyPr>
          <a:lstStyle/>
          <a:p>
            <a:pPr algn="l"/>
            <a:r>
              <a:rPr lang="en-US" altLang="zh-CN" sz="2400" b="1" kern="100">
                <a:solidFill>
                  <a:srgbClr val="EE3028"/>
                </a:solidFill>
                <a:uFill>
                  <a:solidFill>
                    <a:srgbClr val="000000"/>
                  </a:solidFill>
                </a:uFill>
                <a:latin typeface="Times New Roman" panose="02020603050405020304" pitchFamily="18" charset="0"/>
                <a:ea typeface="宋体" panose="02010600030101010101" pitchFamily="2" charset="-122"/>
                <a:cs typeface="Times New Roman" panose="02020603050405020304" pitchFamily="18" charset="0"/>
                <a:sym typeface="+mn-ea"/>
              </a:rPr>
              <a:t>C</a:t>
            </a:r>
            <a:endParaRPr lang="en-US" altLang="zh-CN" sz="2400" b="1" kern="100">
              <a:solidFill>
                <a:srgbClr val="EE3028"/>
              </a:solidFill>
              <a:uFill>
                <a:solidFill>
                  <a:srgbClr val="000000"/>
                </a:solidFill>
              </a:uFill>
              <a:latin typeface="Times New Roman" panose="02020603050405020304" pitchFamily="18" charset="0"/>
              <a:ea typeface="宋体" panose="02010600030101010101" pitchFamily="2" charset="-122"/>
              <a:cs typeface="Times New Roman" panose="02020603050405020304" pitchFamily="18" charset="0"/>
              <a:sym typeface="+mn-ea"/>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300"/>
                                        <p:tgtEl>
                                          <p:spTgt spid="3"/>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300"/>
                                        <p:tgtEl>
                                          <p:spTgt spid="19"/>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3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3" grpId="0"/>
      <p:bldP spid="5" grpId="0"/>
    </p:bldLst>
  </p:timing>
</p:sld>
</file>

<file path=ppt/slides/slide3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en-US" altLang="zh-CN" sz="2400" b="1" kern="0">
                <a:solidFill>
                  <a:srgbClr val="EE3028"/>
                </a:solidFill>
                <a:cs typeface="+mn-ea"/>
                <a:sym typeface="+mn-lt"/>
              </a:rPr>
              <a:t>  </a:t>
            </a:r>
            <a:r>
              <a:rPr lang="zh-CN" altLang="en-US" sz="2400" b="1" kern="0">
                <a:solidFill>
                  <a:srgbClr val="EE3028"/>
                </a:solidFill>
                <a:cs typeface="+mn-ea"/>
                <a:sym typeface="+mn-lt"/>
              </a:rPr>
              <a:t>电阻和变阻器</a:t>
            </a:r>
            <a:endParaRPr lang="zh-CN" altLang="en-US" sz="2400" b="1" kern="0">
              <a:solidFill>
                <a:srgbClr val="EE3028"/>
              </a:solidFill>
              <a:cs typeface="+mn-ea"/>
              <a:sym typeface="+mn-lt"/>
            </a:endParaRP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a:solidFill>
                  <a:schemeClr val="bg1"/>
                </a:solidFill>
                <a:sym typeface="+mn-lt"/>
              </a:rPr>
              <a:t>考点</a:t>
            </a:r>
            <a:r>
              <a:rPr lang="en-US" altLang="zh-CN">
                <a:solidFill>
                  <a:schemeClr val="bg1"/>
                </a:solidFill>
                <a:sym typeface="+mn-lt"/>
              </a:rPr>
              <a:t>5</a:t>
            </a:r>
            <a:endParaRPr lang="zh-CN" altLang="en-US">
              <a:solidFill>
                <a:schemeClr val="bg1"/>
              </a:solidFill>
              <a:sym typeface="+mn-lt"/>
            </a:endParaRPr>
          </a:p>
        </p:txBody>
      </p:sp>
      <p:sp>
        <p:nvSpPr>
          <p:cNvPr id="6" name="矩形 5"/>
          <p:cNvSpPr/>
          <p:nvPr/>
        </p:nvSpPr>
        <p:spPr>
          <a:xfrm>
            <a:off x="817245" y="1172845"/>
            <a:ext cx="10558145" cy="3969385"/>
          </a:xfrm>
          <a:prstGeom prst="rect">
            <a:avLst/>
          </a:prstGeom>
        </p:spPr>
        <p:txBody>
          <a:bodyPr wrap="square">
            <a:spAutoFit/>
          </a:bodyPr>
          <a:lstStyle/>
          <a:p>
            <a:pPr algn="just">
              <a:lnSpc>
                <a:spcPct val="150000"/>
              </a:lnSpc>
              <a:buClrTx/>
              <a:buSzTx/>
              <a:buFontTx/>
            </a:pPr>
            <a:r>
              <a:rPr lang="zh-CN" altLang="en-US" sz="2400" b="1">
                <a:latin typeface="+mn-ea"/>
              </a:rPr>
              <a:t>1.电阻</a:t>
            </a:r>
            <a:endParaRPr lang="zh-CN" altLang="en-US" sz="2400" b="1">
              <a:latin typeface="+mn-ea"/>
            </a:endParaRPr>
          </a:p>
          <a:p>
            <a:pPr algn="just">
              <a:lnSpc>
                <a:spcPct val="150000"/>
              </a:lnSpc>
            </a:pPr>
            <a:r>
              <a:rPr lang="zh-CN" altLang="en-US" sz="2400">
                <a:latin typeface="宋体" panose="02010600030101010101" pitchFamily="2" charset="-122"/>
                <a:ea typeface="宋体" panose="02010600030101010101" pitchFamily="2" charset="-122"/>
              </a:rPr>
              <a:t>(1)定义:电阻表示导体对电流</a:t>
            </a:r>
            <a:r>
              <a:rPr lang="zh-CN" altLang="en-US" sz="2400" u="sng">
                <a:latin typeface="宋体" panose="02010600030101010101" pitchFamily="2" charset="-122"/>
                <a:ea typeface="宋体" panose="02010600030101010101" pitchFamily="2" charset="-122"/>
              </a:rPr>
              <a:t>（</a:t>
            </a:r>
            <a:r>
              <a:rPr lang="en-US" altLang="zh-CN" sz="2400" u="sng">
                <a:latin typeface="宋体" panose="02010600030101010101" pitchFamily="2" charset="-122"/>
                <a:ea typeface="宋体" panose="02010600030101010101" pitchFamily="2" charset="-122"/>
              </a:rPr>
              <a:t>65</a:t>
            </a:r>
            <a:r>
              <a:rPr lang="zh-CN" altLang="en-US" sz="2400" u="sng">
                <a:latin typeface="宋体" panose="02010600030101010101" pitchFamily="2" charset="-122"/>
                <a:ea typeface="宋体" panose="02010600030101010101" pitchFamily="2" charset="-122"/>
              </a:rPr>
              <a:t>）　　　</a:t>
            </a:r>
            <a:r>
              <a:rPr lang="zh-CN" altLang="en-US" sz="2400">
                <a:latin typeface="宋体" panose="02010600030101010101" pitchFamily="2" charset="-122"/>
                <a:ea typeface="宋体" panose="02010600030101010101" pitchFamily="2" charset="-122"/>
              </a:rPr>
              <a:t>作用的大小,通常用字母R表示. </a:t>
            </a:r>
            <a:endParaRPr lang="zh-CN" altLang="en-US" sz="2400">
              <a:latin typeface="宋体" panose="02010600030101010101" pitchFamily="2" charset="-122"/>
              <a:ea typeface="宋体" panose="02010600030101010101" pitchFamily="2" charset="-122"/>
            </a:endParaRPr>
          </a:p>
          <a:p>
            <a:pPr algn="just">
              <a:lnSpc>
                <a:spcPct val="150000"/>
              </a:lnSpc>
            </a:pPr>
            <a:r>
              <a:rPr lang="zh-CN" altLang="en-US" sz="2400">
                <a:latin typeface="宋体" panose="02010600030101010101" pitchFamily="2" charset="-122"/>
                <a:ea typeface="宋体" panose="02010600030101010101" pitchFamily="2" charset="-122"/>
              </a:rPr>
              <a:t>(2)单位及其换算:常用单位是</a:t>
            </a:r>
            <a:r>
              <a:rPr lang="zh-CN" altLang="en-US" sz="2400" u="sng">
                <a:latin typeface="宋体" panose="02010600030101010101" pitchFamily="2" charset="-122"/>
                <a:ea typeface="宋体" panose="02010600030101010101" pitchFamily="2" charset="-122"/>
                <a:sym typeface="+mn-ea"/>
              </a:rPr>
              <a:t>（</a:t>
            </a:r>
            <a:r>
              <a:rPr lang="en-US" altLang="zh-CN" sz="2400" u="sng">
                <a:latin typeface="宋体" panose="02010600030101010101" pitchFamily="2" charset="-122"/>
                <a:ea typeface="宋体" panose="02010600030101010101" pitchFamily="2" charset="-122"/>
                <a:sym typeface="+mn-ea"/>
              </a:rPr>
              <a:t>66</a:t>
            </a:r>
            <a:r>
              <a:rPr lang="zh-CN" altLang="en-US" sz="2400" u="sng">
                <a:latin typeface="宋体" panose="02010600030101010101" pitchFamily="2" charset="-122"/>
                <a:ea typeface="宋体" panose="02010600030101010101" pitchFamily="2" charset="-122"/>
                <a:sym typeface="+mn-ea"/>
              </a:rPr>
              <a:t>）</a:t>
            </a:r>
            <a:r>
              <a:rPr lang="zh-CN" altLang="en-US" sz="2400" u="sng">
                <a:latin typeface="宋体" panose="02010600030101010101" pitchFamily="2" charset="-122"/>
                <a:ea typeface="宋体" panose="02010600030101010101" pitchFamily="2" charset="-122"/>
              </a:rPr>
              <a:t>　　　　</a:t>
            </a:r>
            <a:r>
              <a:rPr lang="zh-CN" altLang="en-US" sz="2400">
                <a:latin typeface="宋体" panose="02010600030101010101" pitchFamily="2" charset="-122"/>
                <a:ea typeface="宋体" panose="02010600030101010101" pitchFamily="2" charset="-122"/>
              </a:rPr>
              <a:t>(Ω),简称</a:t>
            </a:r>
            <a:r>
              <a:rPr lang="zh-CN" altLang="en-US" sz="2400" u="sng">
                <a:latin typeface="宋体" panose="02010600030101010101" pitchFamily="2" charset="-122"/>
                <a:ea typeface="宋体" panose="02010600030101010101" pitchFamily="2" charset="-122"/>
                <a:sym typeface="+mn-ea"/>
              </a:rPr>
              <a:t>（</a:t>
            </a:r>
            <a:r>
              <a:rPr lang="en-US" altLang="zh-CN" sz="2400" u="sng">
                <a:latin typeface="宋体" panose="02010600030101010101" pitchFamily="2" charset="-122"/>
                <a:ea typeface="宋体" panose="02010600030101010101" pitchFamily="2" charset="-122"/>
                <a:sym typeface="+mn-ea"/>
              </a:rPr>
              <a:t>67</a:t>
            </a:r>
            <a:r>
              <a:rPr lang="zh-CN" altLang="en-US" sz="2400" u="sng">
                <a:latin typeface="宋体" panose="02010600030101010101" pitchFamily="2" charset="-122"/>
                <a:ea typeface="宋体" panose="02010600030101010101" pitchFamily="2" charset="-122"/>
                <a:sym typeface="+mn-ea"/>
              </a:rPr>
              <a:t>）</a:t>
            </a:r>
            <a:r>
              <a:rPr lang="zh-CN" altLang="en-US" sz="2400" u="sng">
                <a:latin typeface="宋体" panose="02010600030101010101" pitchFamily="2" charset="-122"/>
                <a:ea typeface="宋体" panose="02010600030101010101" pitchFamily="2" charset="-122"/>
              </a:rPr>
              <a:t>　　　</a:t>
            </a:r>
            <a:r>
              <a:rPr lang="zh-CN" altLang="en-US" sz="2400">
                <a:latin typeface="宋体" panose="02010600030101010101" pitchFamily="2" charset="-122"/>
                <a:ea typeface="宋体" panose="02010600030101010101" pitchFamily="2" charset="-122"/>
              </a:rPr>
              <a:t>.常用的单位还有千欧(kΩ)、兆欧(MΩ);1 MΩ=</a:t>
            </a:r>
            <a:r>
              <a:rPr lang="zh-CN" altLang="en-US" sz="2400" u="sng">
                <a:latin typeface="宋体" panose="02010600030101010101" pitchFamily="2" charset="-122"/>
                <a:ea typeface="宋体" panose="02010600030101010101" pitchFamily="2" charset="-122"/>
                <a:sym typeface="+mn-ea"/>
              </a:rPr>
              <a:t>（</a:t>
            </a:r>
            <a:r>
              <a:rPr lang="en-US" altLang="zh-CN" sz="2400" u="sng">
                <a:latin typeface="宋体" panose="02010600030101010101" pitchFamily="2" charset="-122"/>
                <a:ea typeface="宋体" panose="02010600030101010101" pitchFamily="2" charset="-122"/>
                <a:sym typeface="+mn-ea"/>
              </a:rPr>
              <a:t>68</a:t>
            </a:r>
            <a:r>
              <a:rPr lang="zh-CN" altLang="en-US" sz="2400" u="sng">
                <a:latin typeface="宋体" panose="02010600030101010101" pitchFamily="2" charset="-122"/>
                <a:ea typeface="宋体" panose="02010600030101010101" pitchFamily="2" charset="-122"/>
                <a:sym typeface="+mn-ea"/>
              </a:rPr>
              <a:t>）</a:t>
            </a:r>
            <a:r>
              <a:rPr lang="zh-CN" altLang="en-US" sz="2400" u="sng">
                <a:latin typeface="宋体" panose="02010600030101010101" pitchFamily="2" charset="-122"/>
                <a:ea typeface="宋体" panose="02010600030101010101" pitchFamily="2" charset="-122"/>
              </a:rPr>
              <a:t>　　   </a:t>
            </a:r>
            <a:r>
              <a:rPr lang="zh-CN" altLang="en-US" sz="2400">
                <a:latin typeface="宋体" panose="02010600030101010101" pitchFamily="2" charset="-122"/>
                <a:ea typeface="宋体" panose="02010600030101010101" pitchFamily="2" charset="-122"/>
              </a:rPr>
              <a:t>kΩ,1 kΩ=1 000 Ω. </a:t>
            </a:r>
            <a:endParaRPr lang="zh-CN" altLang="en-US" sz="2400">
              <a:latin typeface="宋体" panose="02010600030101010101" pitchFamily="2" charset="-122"/>
              <a:ea typeface="宋体" panose="02010600030101010101" pitchFamily="2" charset="-122"/>
            </a:endParaRPr>
          </a:p>
          <a:p>
            <a:pPr algn="just">
              <a:lnSpc>
                <a:spcPct val="150000"/>
              </a:lnSpc>
            </a:pPr>
            <a:r>
              <a:rPr lang="zh-CN" altLang="en-US" sz="2400">
                <a:latin typeface="宋体" panose="02010600030101010101" pitchFamily="2" charset="-122"/>
                <a:ea typeface="宋体" panose="02010600030101010101" pitchFamily="2" charset="-122"/>
              </a:rPr>
              <a:t>(3)影响因素:电阻的大小与导体的</a:t>
            </a:r>
            <a:r>
              <a:rPr lang="zh-CN" altLang="en-US" sz="2400" u="sng">
                <a:latin typeface="宋体" panose="02010600030101010101" pitchFamily="2" charset="-122"/>
                <a:ea typeface="宋体" panose="02010600030101010101" pitchFamily="2" charset="-122"/>
                <a:sym typeface="+mn-ea"/>
              </a:rPr>
              <a:t>（</a:t>
            </a:r>
            <a:r>
              <a:rPr lang="en-US" altLang="zh-CN" sz="2400" u="sng">
                <a:latin typeface="宋体" panose="02010600030101010101" pitchFamily="2" charset="-122"/>
                <a:ea typeface="宋体" panose="02010600030101010101" pitchFamily="2" charset="-122"/>
                <a:sym typeface="+mn-ea"/>
              </a:rPr>
              <a:t>69</a:t>
            </a:r>
            <a:r>
              <a:rPr lang="zh-CN" altLang="en-US" sz="2400" u="sng">
                <a:latin typeface="宋体" panose="02010600030101010101" pitchFamily="2" charset="-122"/>
                <a:ea typeface="宋体" panose="02010600030101010101" pitchFamily="2" charset="-122"/>
                <a:sym typeface="+mn-ea"/>
              </a:rPr>
              <a:t>）</a:t>
            </a:r>
            <a:r>
              <a:rPr lang="zh-CN" altLang="en-US" sz="2400" u="sng">
                <a:latin typeface="宋体" panose="02010600030101010101" pitchFamily="2" charset="-122"/>
                <a:ea typeface="宋体" panose="02010600030101010101" pitchFamily="2" charset="-122"/>
              </a:rPr>
              <a:t>　　  　　</a:t>
            </a:r>
            <a:r>
              <a:rPr lang="zh-CN" altLang="en-US" sz="2400">
                <a:latin typeface="宋体" panose="02010600030101010101" pitchFamily="2" charset="-122"/>
                <a:ea typeface="宋体" panose="02010600030101010101" pitchFamily="2" charset="-122"/>
              </a:rPr>
              <a:t>、</a:t>
            </a:r>
            <a:r>
              <a:rPr lang="zh-CN" altLang="en-US" sz="2400" u="sng">
                <a:latin typeface="宋体" panose="02010600030101010101" pitchFamily="2" charset="-122"/>
                <a:ea typeface="宋体" panose="02010600030101010101" pitchFamily="2" charset="-122"/>
                <a:sym typeface="+mn-ea"/>
              </a:rPr>
              <a:t>（</a:t>
            </a:r>
            <a:r>
              <a:rPr lang="en-US" altLang="zh-CN" sz="2400" u="sng">
                <a:latin typeface="宋体" panose="02010600030101010101" pitchFamily="2" charset="-122"/>
                <a:ea typeface="宋体" panose="02010600030101010101" pitchFamily="2" charset="-122"/>
                <a:sym typeface="+mn-ea"/>
              </a:rPr>
              <a:t>70</a:t>
            </a:r>
            <a:r>
              <a:rPr lang="zh-CN" altLang="en-US" sz="2400" u="sng">
                <a:latin typeface="宋体" panose="02010600030101010101" pitchFamily="2" charset="-122"/>
                <a:ea typeface="宋体" panose="02010600030101010101" pitchFamily="2" charset="-122"/>
                <a:sym typeface="+mn-ea"/>
              </a:rPr>
              <a:t>）</a:t>
            </a:r>
            <a:r>
              <a:rPr lang="zh-CN" altLang="en-US" sz="2400" u="sng">
                <a:latin typeface="宋体" panose="02010600030101010101" pitchFamily="2" charset="-122"/>
                <a:ea typeface="宋体" panose="02010600030101010101" pitchFamily="2" charset="-122"/>
              </a:rPr>
              <a:t>　　 　　</a:t>
            </a:r>
            <a:r>
              <a:rPr lang="zh-CN" altLang="en-US" sz="2400">
                <a:latin typeface="宋体" panose="02010600030101010101" pitchFamily="2" charset="-122"/>
                <a:ea typeface="宋体" panose="02010600030101010101" pitchFamily="2" charset="-122"/>
              </a:rPr>
              <a:t>、</a:t>
            </a:r>
            <a:r>
              <a:rPr lang="zh-CN" altLang="en-US" sz="2400" u="sng">
                <a:latin typeface="宋体" panose="02010600030101010101" pitchFamily="2" charset="-122"/>
                <a:ea typeface="宋体" panose="02010600030101010101" pitchFamily="2" charset="-122"/>
                <a:sym typeface="+mn-ea"/>
              </a:rPr>
              <a:t>（</a:t>
            </a:r>
            <a:r>
              <a:rPr lang="en-US" altLang="zh-CN" sz="2400" u="sng">
                <a:latin typeface="宋体" panose="02010600030101010101" pitchFamily="2" charset="-122"/>
                <a:ea typeface="宋体" panose="02010600030101010101" pitchFamily="2" charset="-122"/>
                <a:sym typeface="+mn-ea"/>
              </a:rPr>
              <a:t>71</a:t>
            </a:r>
            <a:r>
              <a:rPr lang="zh-CN" altLang="en-US" sz="2400" u="sng">
                <a:latin typeface="宋体" panose="02010600030101010101" pitchFamily="2" charset="-122"/>
                <a:ea typeface="宋体" panose="02010600030101010101" pitchFamily="2" charset="-122"/>
                <a:sym typeface="+mn-ea"/>
              </a:rPr>
              <a:t>）</a:t>
            </a:r>
            <a:r>
              <a:rPr lang="zh-CN" altLang="en-US" sz="2400" u="sng">
                <a:latin typeface="宋体" panose="02010600030101010101" pitchFamily="2" charset="-122"/>
                <a:ea typeface="宋体" panose="02010600030101010101" pitchFamily="2" charset="-122"/>
              </a:rPr>
              <a:t>　　　　</a:t>
            </a:r>
            <a:r>
              <a:rPr lang="zh-CN" altLang="en-US" sz="2400">
                <a:latin typeface="宋体" panose="02010600030101010101" pitchFamily="2" charset="-122"/>
                <a:ea typeface="宋体" panose="02010600030101010101" pitchFamily="2" charset="-122"/>
              </a:rPr>
              <a:t>和</a:t>
            </a:r>
            <a:r>
              <a:rPr lang="zh-CN" altLang="en-US" sz="2400" u="sng">
                <a:latin typeface="宋体" panose="02010600030101010101" pitchFamily="2" charset="-122"/>
                <a:ea typeface="宋体" panose="02010600030101010101" pitchFamily="2" charset="-122"/>
                <a:sym typeface="+mn-ea"/>
              </a:rPr>
              <a:t>（</a:t>
            </a:r>
            <a:r>
              <a:rPr lang="en-US" altLang="zh-CN" sz="2400" u="sng">
                <a:latin typeface="宋体" panose="02010600030101010101" pitchFamily="2" charset="-122"/>
                <a:ea typeface="宋体" panose="02010600030101010101" pitchFamily="2" charset="-122"/>
                <a:sym typeface="+mn-ea"/>
              </a:rPr>
              <a:t>72</a:t>
            </a:r>
            <a:r>
              <a:rPr lang="zh-CN" altLang="en-US" sz="2400" u="sng">
                <a:latin typeface="宋体" panose="02010600030101010101" pitchFamily="2" charset="-122"/>
                <a:ea typeface="宋体" panose="02010600030101010101" pitchFamily="2" charset="-122"/>
                <a:sym typeface="+mn-ea"/>
              </a:rPr>
              <a:t>）</a:t>
            </a:r>
            <a:r>
              <a:rPr lang="zh-CN" altLang="en-US" sz="2400" u="sng">
                <a:latin typeface="宋体" panose="02010600030101010101" pitchFamily="2" charset="-122"/>
                <a:ea typeface="宋体" panose="02010600030101010101" pitchFamily="2" charset="-122"/>
              </a:rPr>
              <a:t>　　　　</a:t>
            </a:r>
            <a:r>
              <a:rPr lang="zh-CN" altLang="en-US" sz="2400">
                <a:latin typeface="宋体" panose="02010600030101010101" pitchFamily="2" charset="-122"/>
                <a:ea typeface="宋体" panose="02010600030101010101" pitchFamily="2" charset="-122"/>
              </a:rPr>
              <a:t>有关.相同材料制成的导体,在同一温度下,长度越</a:t>
            </a:r>
            <a:r>
              <a:rPr lang="zh-CN" altLang="en-US" sz="2400" u="sng">
                <a:latin typeface="宋体" panose="02010600030101010101" pitchFamily="2" charset="-122"/>
                <a:ea typeface="宋体" panose="02010600030101010101" pitchFamily="2" charset="-122"/>
                <a:sym typeface="+mn-ea"/>
              </a:rPr>
              <a:t>（</a:t>
            </a:r>
            <a:r>
              <a:rPr lang="en-US" altLang="zh-CN" sz="2400" u="sng">
                <a:latin typeface="宋体" panose="02010600030101010101" pitchFamily="2" charset="-122"/>
                <a:ea typeface="宋体" panose="02010600030101010101" pitchFamily="2" charset="-122"/>
                <a:sym typeface="+mn-ea"/>
              </a:rPr>
              <a:t>73</a:t>
            </a:r>
            <a:r>
              <a:rPr lang="zh-CN" altLang="en-US" sz="2400" u="sng">
                <a:latin typeface="宋体" panose="02010600030101010101" pitchFamily="2" charset="-122"/>
                <a:ea typeface="宋体" panose="02010600030101010101" pitchFamily="2" charset="-122"/>
                <a:sym typeface="+mn-ea"/>
              </a:rPr>
              <a:t>）</a:t>
            </a:r>
            <a:r>
              <a:rPr lang="zh-CN" altLang="en-US" sz="2400" u="sng">
                <a:latin typeface="宋体" panose="02010600030101010101" pitchFamily="2" charset="-122"/>
                <a:ea typeface="宋体" panose="02010600030101010101" pitchFamily="2" charset="-122"/>
              </a:rPr>
              <a:t>　　　　</a:t>
            </a:r>
            <a:r>
              <a:rPr lang="zh-CN" altLang="en-US" sz="2400">
                <a:latin typeface="宋体" panose="02010600030101010101" pitchFamily="2" charset="-122"/>
                <a:ea typeface="宋体" panose="02010600030101010101" pitchFamily="2" charset="-122"/>
              </a:rPr>
              <a:t>,横截面积越</a:t>
            </a:r>
            <a:r>
              <a:rPr lang="zh-CN" altLang="en-US" sz="2400" u="sng">
                <a:latin typeface="宋体" panose="02010600030101010101" pitchFamily="2" charset="-122"/>
                <a:ea typeface="宋体" panose="02010600030101010101" pitchFamily="2" charset="-122"/>
                <a:sym typeface="+mn-ea"/>
              </a:rPr>
              <a:t>（</a:t>
            </a:r>
            <a:r>
              <a:rPr lang="en-US" altLang="zh-CN" sz="2400" u="sng">
                <a:latin typeface="宋体" panose="02010600030101010101" pitchFamily="2" charset="-122"/>
                <a:ea typeface="宋体" panose="02010600030101010101" pitchFamily="2" charset="-122"/>
                <a:sym typeface="+mn-ea"/>
              </a:rPr>
              <a:t>74</a:t>
            </a:r>
            <a:r>
              <a:rPr lang="zh-CN" altLang="en-US" sz="2400" u="sng">
                <a:latin typeface="宋体" panose="02010600030101010101" pitchFamily="2" charset="-122"/>
                <a:ea typeface="宋体" panose="02010600030101010101" pitchFamily="2" charset="-122"/>
                <a:sym typeface="+mn-ea"/>
              </a:rPr>
              <a:t>）</a:t>
            </a:r>
            <a:r>
              <a:rPr lang="zh-CN" altLang="en-US" sz="2400" u="sng">
                <a:latin typeface="宋体" panose="02010600030101010101" pitchFamily="2" charset="-122"/>
                <a:ea typeface="宋体" panose="02010600030101010101" pitchFamily="2" charset="-122"/>
              </a:rPr>
              <a:t>　　　　</a:t>
            </a:r>
            <a:r>
              <a:rPr lang="zh-CN" altLang="en-US" sz="2400">
                <a:latin typeface="宋体" panose="02010600030101010101" pitchFamily="2" charset="-122"/>
                <a:ea typeface="宋体" panose="02010600030101010101" pitchFamily="2" charset="-122"/>
              </a:rPr>
              <a:t>,电阻越小. </a:t>
            </a:r>
            <a:endParaRPr lang="zh-CN" altLang="en-US" sz="2400" u="sng">
              <a:latin typeface="宋体" panose="02010600030101010101" pitchFamily="2" charset="-122"/>
              <a:ea typeface="宋体" panose="02010600030101010101" pitchFamily="2" charset="-122"/>
            </a:endParaRPr>
          </a:p>
        </p:txBody>
      </p:sp>
      <p:sp>
        <p:nvSpPr>
          <p:cNvPr id="4" name="矩形 3"/>
          <p:cNvSpPr/>
          <p:nvPr/>
        </p:nvSpPr>
        <p:spPr>
          <a:xfrm>
            <a:off x="5721985" y="1841500"/>
            <a:ext cx="946785" cy="460375"/>
          </a:xfrm>
          <a:prstGeom prst="rect">
            <a:avLst/>
          </a:prstGeom>
        </p:spPr>
        <p:txBody>
          <a:bodyPr wrap="square">
            <a:spAutoFit/>
          </a:bodyPr>
          <a:lstStyle/>
          <a:p>
            <a:pPr algn="l"/>
            <a:r>
              <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rPr>
              <a:t>阻碍</a:t>
            </a:r>
            <a:endPar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endParaRPr>
          </a:p>
        </p:txBody>
      </p:sp>
      <p:sp>
        <p:nvSpPr>
          <p:cNvPr id="3" name="矩形 2"/>
          <p:cNvSpPr/>
          <p:nvPr/>
        </p:nvSpPr>
        <p:spPr>
          <a:xfrm>
            <a:off x="5758180" y="2362200"/>
            <a:ext cx="994410" cy="460375"/>
          </a:xfrm>
          <a:prstGeom prst="rect">
            <a:avLst/>
          </a:prstGeom>
        </p:spPr>
        <p:txBody>
          <a:bodyPr wrap="square">
            <a:spAutoFit/>
          </a:bodyPr>
          <a:lstStyle/>
          <a:p>
            <a:pPr algn="l"/>
            <a:r>
              <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rPr>
              <a:t>欧姆</a:t>
            </a:r>
            <a:endPar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endParaRPr>
          </a:p>
        </p:txBody>
      </p:sp>
      <p:sp>
        <p:nvSpPr>
          <p:cNvPr id="13" name="矩形 12"/>
          <p:cNvSpPr/>
          <p:nvPr/>
        </p:nvSpPr>
        <p:spPr>
          <a:xfrm>
            <a:off x="9312275" y="2350135"/>
            <a:ext cx="633095" cy="460375"/>
          </a:xfrm>
          <a:prstGeom prst="rect">
            <a:avLst/>
          </a:prstGeom>
        </p:spPr>
        <p:txBody>
          <a:bodyPr wrap="square">
            <a:spAutoFit/>
          </a:bodyPr>
          <a:lstStyle/>
          <a:p>
            <a:pPr algn="l"/>
            <a:r>
              <a:rPr lang="en-US" altLang="zh-CN" sz="2400" b="1" kern="100">
                <a:solidFill>
                  <a:srgbClr val="EE3028"/>
                </a:solidFill>
                <a:uFill>
                  <a:solidFill>
                    <a:srgbClr val="000000"/>
                  </a:solidFill>
                </a:uFill>
                <a:latin typeface="Times New Roman" panose="02020603050405020304" pitchFamily="18" charset="0"/>
                <a:ea typeface="宋体" panose="02010600030101010101" pitchFamily="2" charset="-122"/>
                <a:cs typeface="Times New Roman" panose="02020603050405020304" pitchFamily="18" charset="0"/>
                <a:sym typeface="+mn-ea"/>
              </a:rPr>
              <a:t>欧</a:t>
            </a:r>
            <a:endParaRPr lang="en-US" altLang="zh-CN" sz="2400" b="1" kern="100">
              <a:solidFill>
                <a:srgbClr val="EE3028"/>
              </a:solidFill>
              <a:uFill>
                <a:solidFill>
                  <a:srgbClr val="000000"/>
                </a:solidFill>
              </a:uFill>
              <a:latin typeface="Times New Roman" panose="02020603050405020304" pitchFamily="18" charset="0"/>
              <a:ea typeface="宋体" panose="02010600030101010101" pitchFamily="2" charset="-122"/>
              <a:cs typeface="Times New Roman" panose="02020603050405020304" pitchFamily="18" charset="0"/>
              <a:sym typeface="+mn-ea"/>
            </a:endParaRPr>
          </a:p>
        </p:txBody>
      </p:sp>
      <p:sp>
        <p:nvSpPr>
          <p:cNvPr id="5" name="矩形 4"/>
          <p:cNvSpPr/>
          <p:nvPr/>
        </p:nvSpPr>
        <p:spPr>
          <a:xfrm>
            <a:off x="7160895" y="2936240"/>
            <a:ext cx="894080" cy="460375"/>
          </a:xfrm>
          <a:prstGeom prst="rect">
            <a:avLst/>
          </a:prstGeom>
        </p:spPr>
        <p:txBody>
          <a:bodyPr wrap="square">
            <a:spAutoFit/>
          </a:bodyPr>
          <a:lstStyle/>
          <a:p>
            <a:pPr algn="l"/>
            <a:r>
              <a:rPr lang="en-US" altLang="zh-CN"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rPr>
              <a:t>1000</a:t>
            </a:r>
            <a:endParaRPr lang="en-US" altLang="zh-CN"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endParaRPr>
          </a:p>
        </p:txBody>
      </p:sp>
      <p:sp>
        <p:nvSpPr>
          <p:cNvPr id="8" name="矩形 7"/>
          <p:cNvSpPr/>
          <p:nvPr/>
        </p:nvSpPr>
        <p:spPr>
          <a:xfrm>
            <a:off x="6760210" y="3481070"/>
            <a:ext cx="994410" cy="460375"/>
          </a:xfrm>
          <a:prstGeom prst="rect">
            <a:avLst/>
          </a:prstGeom>
        </p:spPr>
        <p:txBody>
          <a:bodyPr wrap="square">
            <a:spAutoFit/>
          </a:bodyPr>
          <a:lstStyle/>
          <a:p>
            <a:pPr algn="l"/>
            <a:r>
              <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rPr>
              <a:t>长度</a:t>
            </a:r>
            <a:endPar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endParaRPr>
          </a:p>
        </p:txBody>
      </p:sp>
      <p:sp>
        <p:nvSpPr>
          <p:cNvPr id="10" name="矩形 9"/>
          <p:cNvSpPr/>
          <p:nvPr/>
        </p:nvSpPr>
        <p:spPr>
          <a:xfrm>
            <a:off x="9697720" y="3481070"/>
            <a:ext cx="994410" cy="460375"/>
          </a:xfrm>
          <a:prstGeom prst="rect">
            <a:avLst/>
          </a:prstGeom>
        </p:spPr>
        <p:txBody>
          <a:bodyPr wrap="square">
            <a:spAutoFit/>
          </a:bodyPr>
          <a:lstStyle/>
          <a:p>
            <a:pPr algn="l"/>
            <a:r>
              <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rPr>
              <a:t>材料</a:t>
            </a:r>
            <a:endPar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endParaRPr>
          </a:p>
        </p:txBody>
      </p:sp>
      <p:sp>
        <p:nvSpPr>
          <p:cNvPr id="11" name="矩形 10"/>
          <p:cNvSpPr/>
          <p:nvPr/>
        </p:nvSpPr>
        <p:spPr>
          <a:xfrm>
            <a:off x="1669415" y="4018915"/>
            <a:ext cx="1637665" cy="460375"/>
          </a:xfrm>
          <a:prstGeom prst="rect">
            <a:avLst/>
          </a:prstGeom>
        </p:spPr>
        <p:txBody>
          <a:bodyPr wrap="square">
            <a:spAutoFit/>
          </a:bodyPr>
          <a:lstStyle/>
          <a:p>
            <a:pPr algn="l"/>
            <a:r>
              <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rPr>
              <a:t>横截面积</a:t>
            </a:r>
            <a:endPar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endParaRPr>
          </a:p>
        </p:txBody>
      </p:sp>
      <p:sp>
        <p:nvSpPr>
          <p:cNvPr id="12" name="矩形 11"/>
          <p:cNvSpPr/>
          <p:nvPr/>
        </p:nvSpPr>
        <p:spPr>
          <a:xfrm>
            <a:off x="4382135" y="4018915"/>
            <a:ext cx="994410" cy="460375"/>
          </a:xfrm>
          <a:prstGeom prst="rect">
            <a:avLst/>
          </a:prstGeom>
        </p:spPr>
        <p:txBody>
          <a:bodyPr wrap="square">
            <a:spAutoFit/>
          </a:bodyPr>
          <a:lstStyle/>
          <a:p>
            <a:pPr algn="l"/>
            <a:r>
              <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rPr>
              <a:t>温度</a:t>
            </a:r>
            <a:endPar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endParaRPr>
          </a:p>
        </p:txBody>
      </p:sp>
      <p:sp>
        <p:nvSpPr>
          <p:cNvPr id="15" name="矩形 14"/>
          <p:cNvSpPr/>
          <p:nvPr/>
        </p:nvSpPr>
        <p:spPr>
          <a:xfrm>
            <a:off x="2909570" y="4563110"/>
            <a:ext cx="994410" cy="460375"/>
          </a:xfrm>
          <a:prstGeom prst="rect">
            <a:avLst/>
          </a:prstGeom>
        </p:spPr>
        <p:txBody>
          <a:bodyPr wrap="square">
            <a:spAutoFit/>
          </a:bodyPr>
          <a:lstStyle/>
          <a:p>
            <a:pPr algn="l"/>
            <a:r>
              <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rPr>
              <a:t>短</a:t>
            </a:r>
            <a:endPar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endParaRPr>
          </a:p>
        </p:txBody>
      </p:sp>
      <p:sp>
        <p:nvSpPr>
          <p:cNvPr id="16" name="矩形 15"/>
          <p:cNvSpPr/>
          <p:nvPr/>
        </p:nvSpPr>
        <p:spPr>
          <a:xfrm>
            <a:off x="6760210" y="4563110"/>
            <a:ext cx="718185" cy="460375"/>
          </a:xfrm>
          <a:prstGeom prst="rect">
            <a:avLst/>
          </a:prstGeom>
        </p:spPr>
        <p:txBody>
          <a:bodyPr wrap="square">
            <a:spAutoFit/>
          </a:bodyPr>
          <a:lstStyle/>
          <a:p>
            <a:pPr algn="l"/>
            <a:r>
              <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rPr>
              <a:t>大</a:t>
            </a:r>
            <a:endPar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300"/>
                                        <p:tgtEl>
                                          <p:spTgt spid="4"/>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300"/>
                                        <p:tgtEl>
                                          <p:spTgt spid="3"/>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300"/>
                                        <p:tgtEl>
                                          <p:spTgt spid="13"/>
                                        </p:tgtEl>
                                      </p:cBhvr>
                                    </p:animEffect>
                                  </p:childTnLst>
                                </p:cTn>
                              </p:par>
                            </p:childTnLst>
                          </p:cTn>
                        </p:par>
                      </p:childTnLst>
                    </p:cTn>
                  </p:par>
                  <p:par>
                    <p:cTn id="18" fill="hold" nodeType="clickPar">
                      <p:stCondLst>
                        <p:cond delay="indefinite"/>
                      </p:stCondLst>
                      <p:childTnLst>
                        <p:par>
                          <p:cTn id="19" fill="hold" nodeType="after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300"/>
                                        <p:tgtEl>
                                          <p:spTgt spid="5"/>
                                        </p:tgtEl>
                                      </p:cBhvr>
                                    </p:animEffect>
                                  </p:childTnLst>
                                </p:cTn>
                              </p:par>
                            </p:childTnLst>
                          </p:cTn>
                        </p:par>
                      </p:childTnLst>
                    </p:cTn>
                  </p:par>
                  <p:par>
                    <p:cTn id="23" fill="hold" nodeType="clickPar">
                      <p:stCondLst>
                        <p:cond delay="indefinite"/>
                      </p:stCondLst>
                      <p:childTnLst>
                        <p:par>
                          <p:cTn id="24" fill="hold" nodeType="after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300"/>
                                        <p:tgtEl>
                                          <p:spTgt spid="8"/>
                                        </p:tgtEl>
                                      </p:cBhvr>
                                    </p:animEffect>
                                  </p:childTnLst>
                                </p:cTn>
                              </p:par>
                            </p:childTnLst>
                          </p:cTn>
                        </p:par>
                      </p:childTnLst>
                    </p:cTn>
                  </p:par>
                  <p:par>
                    <p:cTn id="28" fill="hold" nodeType="clickPar">
                      <p:stCondLst>
                        <p:cond delay="indefinite"/>
                      </p:stCondLst>
                      <p:childTnLst>
                        <p:par>
                          <p:cTn id="29" fill="hold" nodeType="after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300"/>
                                        <p:tgtEl>
                                          <p:spTgt spid="10"/>
                                        </p:tgtEl>
                                      </p:cBhvr>
                                    </p:animEffect>
                                  </p:childTnLst>
                                </p:cTn>
                              </p:par>
                            </p:childTnLst>
                          </p:cTn>
                        </p:par>
                      </p:childTnLst>
                    </p:cTn>
                  </p:par>
                  <p:par>
                    <p:cTn id="33" fill="hold" nodeType="clickPar">
                      <p:stCondLst>
                        <p:cond delay="indefinite"/>
                      </p:stCondLst>
                      <p:childTnLst>
                        <p:par>
                          <p:cTn id="34" fill="hold" nodeType="after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300"/>
                                        <p:tgtEl>
                                          <p:spTgt spid="11"/>
                                        </p:tgtEl>
                                      </p:cBhvr>
                                    </p:animEffect>
                                  </p:childTnLst>
                                </p:cTn>
                              </p:par>
                            </p:childTnLst>
                          </p:cTn>
                        </p:par>
                      </p:childTnLst>
                    </p:cTn>
                  </p:par>
                  <p:par>
                    <p:cTn id="38" fill="hold" nodeType="clickPar">
                      <p:stCondLst>
                        <p:cond delay="indefinite"/>
                      </p:stCondLst>
                      <p:childTnLst>
                        <p:par>
                          <p:cTn id="39" fill="hold" nodeType="afterGroup">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300"/>
                                        <p:tgtEl>
                                          <p:spTgt spid="12"/>
                                        </p:tgtEl>
                                      </p:cBhvr>
                                    </p:animEffect>
                                  </p:childTnLst>
                                </p:cTn>
                              </p:par>
                            </p:childTnLst>
                          </p:cTn>
                        </p:par>
                      </p:childTnLst>
                    </p:cTn>
                  </p:par>
                  <p:par>
                    <p:cTn id="43" fill="hold" nodeType="clickPar">
                      <p:stCondLst>
                        <p:cond delay="indefinite"/>
                      </p:stCondLst>
                      <p:childTnLst>
                        <p:par>
                          <p:cTn id="44" fill="hold" nodeType="afterGroup">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fade">
                                      <p:cBhvr>
                                        <p:cTn id="47" dur="300"/>
                                        <p:tgtEl>
                                          <p:spTgt spid="15"/>
                                        </p:tgtEl>
                                      </p:cBhvr>
                                    </p:animEffect>
                                  </p:childTnLst>
                                </p:cTn>
                              </p:par>
                            </p:childTnLst>
                          </p:cTn>
                        </p:par>
                      </p:childTnLst>
                    </p:cTn>
                  </p:par>
                  <p:par>
                    <p:cTn id="48" fill="hold" nodeType="clickPar">
                      <p:stCondLst>
                        <p:cond delay="indefinite"/>
                      </p:stCondLst>
                      <p:childTnLst>
                        <p:par>
                          <p:cTn id="49" fill="hold" nodeType="afterGroup">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fade">
                                      <p:cBhvr>
                                        <p:cTn id="52" dur="3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P spid="13" grpId="0"/>
      <p:bldP spid="5" grpId="0"/>
      <p:bldP spid="8" grpId="0"/>
      <p:bldP spid="10" grpId="0"/>
      <p:bldP spid="11" grpId="0"/>
      <p:bldP spid="12" grpId="0"/>
      <p:bldP spid="15" grpId="0"/>
      <p:bldP spid="16" grpId="0"/>
    </p:bldLst>
  </p:timing>
</p:sld>
</file>

<file path=ppt/slides/slide3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en-US" altLang="zh-CN" sz="2400" b="1" kern="0">
                <a:solidFill>
                  <a:srgbClr val="EE3028"/>
                </a:solidFill>
                <a:cs typeface="+mn-ea"/>
                <a:sym typeface="+mn-lt"/>
              </a:rPr>
              <a:t>  </a:t>
            </a:r>
            <a:r>
              <a:rPr lang="zh-CN" altLang="en-US" sz="2400" b="1" kern="0">
                <a:solidFill>
                  <a:srgbClr val="EE3028"/>
                </a:solidFill>
                <a:cs typeface="+mn-ea"/>
                <a:sym typeface="+mn-lt"/>
              </a:rPr>
              <a:t>电阻和变阻器</a:t>
            </a:r>
            <a:endParaRPr lang="zh-CN" altLang="en-US" sz="2400" b="1" kern="0">
              <a:solidFill>
                <a:srgbClr val="EE3028"/>
              </a:solidFill>
              <a:cs typeface="+mn-ea"/>
              <a:sym typeface="+mn-lt"/>
            </a:endParaRP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a:solidFill>
                  <a:schemeClr val="bg1"/>
                </a:solidFill>
                <a:sym typeface="+mn-lt"/>
              </a:rPr>
              <a:t>考点</a:t>
            </a:r>
            <a:r>
              <a:rPr lang="en-US" altLang="zh-CN">
                <a:solidFill>
                  <a:schemeClr val="bg1"/>
                </a:solidFill>
                <a:sym typeface="+mn-lt"/>
              </a:rPr>
              <a:t>5</a:t>
            </a:r>
            <a:endParaRPr lang="zh-CN" altLang="en-US">
              <a:solidFill>
                <a:schemeClr val="bg1"/>
              </a:solidFill>
              <a:sym typeface="+mn-lt"/>
            </a:endParaRPr>
          </a:p>
        </p:txBody>
      </p:sp>
      <p:sp>
        <p:nvSpPr>
          <p:cNvPr id="6" name="矩形 5"/>
          <p:cNvSpPr/>
          <p:nvPr/>
        </p:nvSpPr>
        <p:spPr>
          <a:xfrm>
            <a:off x="892810" y="882650"/>
            <a:ext cx="10558145" cy="645160"/>
          </a:xfrm>
          <a:prstGeom prst="rect">
            <a:avLst/>
          </a:prstGeom>
        </p:spPr>
        <p:txBody>
          <a:bodyPr wrap="square">
            <a:spAutoFit/>
          </a:bodyPr>
          <a:lstStyle/>
          <a:p>
            <a:pPr algn="just">
              <a:lnSpc>
                <a:spcPct val="150000"/>
              </a:lnSpc>
            </a:pPr>
            <a:r>
              <a:rPr lang="zh-CN" altLang="en-US" sz="2400">
                <a:latin typeface="宋体" panose="02010600030101010101" pitchFamily="2" charset="-122"/>
                <a:ea typeface="宋体" panose="02010600030101010101" pitchFamily="2" charset="-122"/>
              </a:rPr>
              <a:t>(4)串、并联电路中的电阻关系</a:t>
            </a:r>
            <a:endParaRPr lang="zh-CN" altLang="en-US" sz="2400" u="sng">
              <a:latin typeface="宋体" panose="02010600030101010101" pitchFamily="2" charset="-122"/>
              <a:ea typeface="宋体" panose="02010600030101010101" pitchFamily="2" charset="-122"/>
            </a:endParaRPr>
          </a:p>
        </p:txBody>
      </p:sp>
      <p:graphicFrame>
        <p:nvGraphicFramePr>
          <p:cNvPr id="2" name="表格 1"/>
          <p:cNvGraphicFramePr>
            <a:graphicFrameLocks noGrp="1"/>
          </p:cNvGraphicFramePr>
          <p:nvPr>
            <p:custDataLst>
              <p:tags r:id="rId2"/>
            </p:custDataLst>
          </p:nvPr>
        </p:nvGraphicFramePr>
        <p:xfrm>
          <a:off x="1353820" y="1591310"/>
          <a:ext cx="9937750" cy="4544695"/>
        </p:xfrm>
        <a:graphic>
          <a:graphicData uri="http://schemas.openxmlformats.org/drawingml/2006/table">
            <a:tbl>
              <a:tblPr firstRow="1" bandRow="1">
                <a:tableStyleId>{5940675A-B579-460E-94D1-54222C63F5DA}</a:tableStyleId>
              </a:tblPr>
              <a:tblGrid>
                <a:gridCol w="1306830"/>
                <a:gridCol w="4212590"/>
                <a:gridCol w="4418330"/>
              </a:tblGrid>
              <a:tr h="1811655">
                <a:tc>
                  <a:txBody>
                    <a:bodyPr vert="horz" wrap="square"/>
                    <a:lstStyle/>
                    <a:p>
                      <a:pPr indent="0" algn="ctr">
                        <a:buNone/>
                      </a:pPr>
                      <a:r>
                        <a:rPr lang="en-US" sz="2400" b="0">
                          <a:solidFill>
                            <a:srgbClr val="000000"/>
                          </a:solidFill>
                          <a:latin typeface="宋体" panose="02010600030101010101" pitchFamily="2" charset="-122"/>
                          <a:ea typeface="宋体" panose="02010600030101010101" pitchFamily="2" charset="-122"/>
                          <a:cs typeface="NEU-BZ-S92" charset="0"/>
                        </a:rPr>
                        <a:t>图示</a:t>
                      </a:r>
                      <a:endParaRPr lang="en-US" altLang="en-US" sz="2400" b="0">
                        <a:solidFill>
                          <a:srgbClr val="00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vert="horz" wrap="square"/>
                    <a:lstStyle/>
                    <a:p>
                      <a:pPr indent="0" algn="ctr">
                        <a:buNone/>
                      </a:pPr>
                      <a:r>
                        <a:rPr lang="en-US" sz="2400" b="0">
                          <a:solidFill>
                            <a:srgbClr val="000000"/>
                          </a:solidFill>
                          <a:latin typeface="宋体" panose="02010600030101010101" pitchFamily="2" charset="-122"/>
                          <a:ea typeface="宋体" panose="02010600030101010101" pitchFamily="2" charset="-122"/>
                          <a:cs typeface="NEU-BZ-S92" charset="0"/>
                        </a:rPr>
                        <a:t> </a:t>
                      </a:r>
                      <a:endParaRPr lang="en-US" altLang="en-US" sz="2400" b="0">
                        <a:solidFill>
                          <a:srgbClr val="000000"/>
                        </a:solidFill>
                        <a:latin typeface="宋体" panose="02010600030101010101" pitchFamily="2" charset="-122"/>
                        <a:ea typeface="宋体" panose="02010600030101010101" pitchFamily="2" charset="-122"/>
                        <a:cs typeface="NEU-BZ-S92" charset="0"/>
                      </a:endParaRPr>
                    </a:p>
                  </a:txBody>
                  <a:tcPr marL="66675" marR="6667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vert="horz" wrap="square"/>
                    <a:lstStyle/>
                    <a:p>
                      <a:pPr indent="0" algn="ctr">
                        <a:buNone/>
                      </a:pPr>
                      <a:r>
                        <a:rPr lang="en-US" sz="2400" b="0">
                          <a:solidFill>
                            <a:srgbClr val="000000"/>
                          </a:solidFill>
                          <a:latin typeface="宋体" panose="02010600030101010101" pitchFamily="2" charset="-122"/>
                          <a:ea typeface="宋体" panose="02010600030101010101" pitchFamily="2" charset="-122"/>
                          <a:cs typeface="NEU-BZ-S92" charset="0"/>
                        </a:rPr>
                        <a:t> </a:t>
                      </a:r>
                      <a:endParaRPr lang="en-US" altLang="en-US" sz="2400" b="0">
                        <a:solidFill>
                          <a:srgbClr val="000000"/>
                        </a:solidFill>
                        <a:latin typeface="宋体" panose="02010600030101010101" pitchFamily="2" charset="-122"/>
                        <a:ea typeface="宋体" panose="02010600030101010101" pitchFamily="2" charset="-122"/>
                        <a:cs typeface="NEU-BZ-S92" charset="0"/>
                      </a:endParaRPr>
                    </a:p>
                  </a:txBody>
                  <a:tcPr marL="66675" marR="6667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1097280">
                <a:tc>
                  <a:txBody>
                    <a:bodyPr vert="horz" wrap="square"/>
                    <a:lstStyle/>
                    <a:p>
                      <a:pPr indent="0" algn="ctr">
                        <a:buNone/>
                      </a:pPr>
                      <a:r>
                        <a:rPr lang="en-US" sz="2400" b="0">
                          <a:solidFill>
                            <a:srgbClr val="000000"/>
                          </a:solidFill>
                          <a:latin typeface="宋体" panose="02010600030101010101" pitchFamily="2" charset="-122"/>
                          <a:ea typeface="宋体" panose="02010600030101010101" pitchFamily="2" charset="-122"/>
                          <a:cs typeface="NEU-BZ-S92" charset="0"/>
                        </a:rPr>
                        <a:t>理解</a:t>
                      </a:r>
                      <a:endParaRPr lang="en-US" altLang="en-US" sz="2400" b="0">
                        <a:solidFill>
                          <a:srgbClr val="00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vert="horz" wrap="square"/>
                    <a:lstStyle/>
                    <a:p>
                      <a:pPr indent="0">
                        <a:lnSpc>
                          <a:spcPct val="150000"/>
                        </a:lnSpc>
                        <a:buNone/>
                      </a:pPr>
                      <a:r>
                        <a:rPr lang="en-US" sz="2400" b="0">
                          <a:solidFill>
                            <a:srgbClr val="000000"/>
                          </a:solidFill>
                          <a:latin typeface="宋体" panose="02010600030101010101" pitchFamily="2" charset="-122"/>
                          <a:ea typeface="宋体" panose="02010600030101010101" pitchFamily="2" charset="-122"/>
                          <a:cs typeface="宋体" panose="02010600030101010101" pitchFamily="2" charset="-122"/>
                        </a:rPr>
                        <a:t>相当于增加了电阻的长度,总电阻比分电阻</a:t>
                      </a:r>
                      <a:r>
                        <a:rPr lang="zh-CN" altLang="en-US" sz="2400" b="0" u="sng">
                          <a:solidFill>
                            <a:srgbClr val="000000"/>
                          </a:solidFill>
                          <a:latin typeface="宋体" panose="02010600030101010101" pitchFamily="2" charset="-122"/>
                          <a:ea typeface="宋体" panose="02010600030101010101" pitchFamily="2" charset="-122"/>
                          <a:cs typeface="宋体" panose="02010600030101010101" pitchFamily="2" charset="-122"/>
                        </a:rPr>
                        <a:t>（</a:t>
                      </a:r>
                      <a:r>
                        <a:rPr lang="en-US" altLang="zh-CN" sz="2400" b="0" u="sng">
                          <a:solidFill>
                            <a:srgbClr val="000000"/>
                          </a:solidFill>
                          <a:latin typeface="宋体" panose="02010600030101010101" pitchFamily="2" charset="-122"/>
                          <a:ea typeface="宋体" panose="02010600030101010101" pitchFamily="2" charset="-122"/>
                          <a:cs typeface="宋体" panose="02010600030101010101" pitchFamily="2" charset="-122"/>
                        </a:rPr>
                        <a:t>75</a:t>
                      </a:r>
                      <a:r>
                        <a:rPr lang="zh-CN" altLang="en-US" sz="2400" b="0" u="sng">
                          <a:solidFill>
                            <a:srgbClr val="000000"/>
                          </a:solidFill>
                          <a:latin typeface="宋体" panose="02010600030101010101" pitchFamily="2" charset="-122"/>
                          <a:ea typeface="宋体" panose="02010600030101010101" pitchFamily="2" charset="-122"/>
                          <a:cs typeface="宋体" panose="02010600030101010101" pitchFamily="2" charset="-122"/>
                        </a:rPr>
                        <a:t>）</a:t>
                      </a:r>
                      <a:r>
                        <a:rPr lang="en-US" sz="2400" b="0" u="sng">
                          <a:solidFill>
                            <a:srgbClr val="000000"/>
                          </a:solidFill>
                          <a:uFill>
                            <a:solidFill>
                              <a:srgbClr val="000000"/>
                            </a:solidFill>
                          </a:uFill>
                          <a:latin typeface="宋体" panose="02010600030101010101" pitchFamily="2" charset="-122"/>
                          <a:ea typeface="宋体" panose="02010600030101010101" pitchFamily="2" charset="-122"/>
                          <a:cs typeface="宋体" panose="02010600030101010101" pitchFamily="2" charset="-122"/>
                        </a:rPr>
                        <a:t>　     </a:t>
                      </a:r>
                      <a:r>
                        <a:rPr lang="en-US" sz="2400" b="0">
                          <a:solidFill>
                            <a:srgbClr val="000000"/>
                          </a:solidFill>
                          <a:uFill>
                            <a:solidFill>
                              <a:srgbClr val="000000"/>
                            </a:solidFill>
                          </a:uFill>
                          <a:latin typeface="宋体" panose="02010600030101010101" pitchFamily="2" charset="-122"/>
                          <a:ea typeface="宋体" panose="02010600030101010101" pitchFamily="2" charset="-122"/>
                          <a:cs typeface="宋体" panose="02010600030101010101" pitchFamily="2" charset="-122"/>
                        </a:rPr>
                        <a:t>.</a:t>
                      </a:r>
                      <a:endParaRPr lang="en-US" altLang="en-US" sz="24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6675" marR="6667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vert="horz" wrap="square"/>
                    <a:lstStyle/>
                    <a:p>
                      <a:pPr indent="0">
                        <a:lnSpc>
                          <a:spcPct val="150000"/>
                        </a:lnSpc>
                        <a:buNone/>
                      </a:pPr>
                      <a:r>
                        <a:rPr lang="en-US" sz="2400" b="0">
                          <a:solidFill>
                            <a:srgbClr val="000000"/>
                          </a:solidFill>
                          <a:latin typeface="宋体" panose="02010600030101010101" pitchFamily="2" charset="-122"/>
                          <a:ea typeface="宋体" panose="02010600030101010101" pitchFamily="2" charset="-122"/>
                          <a:cs typeface="宋体" panose="02010600030101010101" pitchFamily="2" charset="-122"/>
                        </a:rPr>
                        <a:t>相当于增加了电阻的横截面积,总电阻比分电阻</a:t>
                      </a:r>
                      <a:r>
                        <a:rPr lang="zh-CN" altLang="en-US" sz="2400" b="0">
                          <a:solidFill>
                            <a:srgbClr val="000000"/>
                          </a:solidFill>
                          <a:latin typeface="宋体" panose="02010600030101010101" pitchFamily="2" charset="-122"/>
                          <a:ea typeface="宋体" panose="02010600030101010101" pitchFamily="2" charset="-122"/>
                          <a:cs typeface="宋体" panose="02010600030101010101" pitchFamily="2" charset="-122"/>
                        </a:rPr>
                        <a:t>（</a:t>
                      </a:r>
                      <a:r>
                        <a:rPr lang="en-US" altLang="zh-CN" sz="2400" b="0">
                          <a:solidFill>
                            <a:srgbClr val="000000"/>
                          </a:solidFill>
                          <a:latin typeface="宋体" panose="02010600030101010101" pitchFamily="2" charset="-122"/>
                          <a:ea typeface="宋体" panose="02010600030101010101" pitchFamily="2" charset="-122"/>
                          <a:cs typeface="宋体" panose="02010600030101010101" pitchFamily="2" charset="-122"/>
                        </a:rPr>
                        <a:t>76</a:t>
                      </a:r>
                      <a:r>
                        <a:rPr lang="zh-CN" altLang="en-US" sz="2400" b="0">
                          <a:solidFill>
                            <a:srgbClr val="000000"/>
                          </a:solidFill>
                          <a:latin typeface="宋体" panose="02010600030101010101" pitchFamily="2" charset="-122"/>
                          <a:ea typeface="宋体" panose="02010600030101010101" pitchFamily="2" charset="-122"/>
                          <a:cs typeface="宋体" panose="02010600030101010101" pitchFamily="2" charset="-122"/>
                        </a:rPr>
                        <a:t>）</a:t>
                      </a:r>
                      <a:r>
                        <a:rPr lang="en-US" sz="2400" b="0" u="sng">
                          <a:solidFill>
                            <a:srgbClr val="000000"/>
                          </a:solidFill>
                          <a:uFill>
                            <a:solidFill>
                              <a:srgbClr val="000000"/>
                            </a:solidFill>
                          </a:uFill>
                          <a:latin typeface="宋体" panose="02010600030101010101" pitchFamily="2" charset="-122"/>
                          <a:ea typeface="宋体" panose="02010600030101010101" pitchFamily="2" charset="-122"/>
                          <a:cs typeface="宋体" panose="02010600030101010101" pitchFamily="2" charset="-122"/>
                        </a:rPr>
                        <a:t>　     </a:t>
                      </a:r>
                      <a:r>
                        <a:rPr lang="en-US" sz="2400" b="0">
                          <a:solidFill>
                            <a:srgbClr val="000000"/>
                          </a:solidFill>
                          <a:uFill>
                            <a:solidFill>
                              <a:srgbClr val="000000"/>
                            </a:solidFill>
                          </a:uFill>
                          <a:latin typeface="宋体" panose="02010600030101010101" pitchFamily="2" charset="-122"/>
                          <a:ea typeface="宋体" panose="02010600030101010101" pitchFamily="2" charset="-122"/>
                          <a:cs typeface="宋体" panose="02010600030101010101" pitchFamily="2" charset="-122"/>
                        </a:rPr>
                        <a:t>.</a:t>
                      </a:r>
                      <a:endParaRPr lang="en-US" altLang="en-US" sz="24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6675" marR="6667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1016635">
                <a:tc>
                  <a:txBody>
                    <a:bodyPr vert="horz" wrap="square"/>
                    <a:lstStyle/>
                    <a:p>
                      <a:pPr indent="0" algn="ctr">
                        <a:buNone/>
                      </a:pPr>
                      <a:r>
                        <a:rPr lang="en-US" sz="2400" b="0">
                          <a:solidFill>
                            <a:srgbClr val="000000"/>
                          </a:solidFill>
                          <a:latin typeface="宋体" panose="02010600030101010101" pitchFamily="2" charset="-122"/>
                          <a:ea typeface="宋体" panose="02010600030101010101" pitchFamily="2" charset="-122"/>
                          <a:cs typeface="NEU-BZ-S92" charset="0"/>
                        </a:rPr>
                        <a:t>公式</a:t>
                      </a:r>
                      <a:endParaRPr lang="en-US" altLang="en-US" sz="2400" b="0">
                        <a:solidFill>
                          <a:srgbClr val="00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vert="horz" wrap="square"/>
                    <a:lstStyle/>
                    <a:p>
                      <a:pPr indent="0" algn="ctr">
                        <a:buNone/>
                      </a:pPr>
                      <a:r>
                        <a:rPr lang="en-US" sz="2400" b="0" i="1">
                          <a:solidFill>
                            <a:srgbClr val="000000"/>
                          </a:solidFill>
                          <a:latin typeface="Times New Roman" panose="02020603050405020304" pitchFamily="18" charset="0"/>
                          <a:ea typeface="宋体" panose="02010600030101010101" pitchFamily="2" charset="-122"/>
                          <a:cs typeface="Times New Roman" panose="02020603050405020304" pitchFamily="18" charset="0"/>
                        </a:rPr>
                        <a:t>R</a:t>
                      </a:r>
                      <a:r>
                        <a:rPr lang="en-US" sz="2400" b="0" baseline="-25000">
                          <a:solidFill>
                            <a:srgbClr val="000000"/>
                          </a:solidFill>
                          <a:latin typeface="Times New Roman" panose="02020603050405020304" pitchFamily="18" charset="0"/>
                          <a:ea typeface="宋体" panose="02010600030101010101" pitchFamily="2" charset="-122"/>
                          <a:cs typeface="Times New Roman" panose="02020603050405020304" pitchFamily="18" charset="0"/>
                        </a:rPr>
                        <a:t>总</a:t>
                      </a:r>
                      <a:r>
                        <a:rPr lang="en-US" sz="2400" b="0" i="1">
                          <a:solidFill>
                            <a:srgbClr val="000000"/>
                          </a:solidFill>
                          <a:latin typeface="Times New Roman" panose="02020603050405020304" pitchFamily="18" charset="0"/>
                          <a:ea typeface="宋体" panose="02010600030101010101" pitchFamily="2" charset="-122"/>
                          <a:cs typeface="Times New Roman" panose="02020603050405020304" pitchFamily="18" charset="0"/>
                        </a:rPr>
                        <a:t>=R</a:t>
                      </a:r>
                      <a:r>
                        <a:rPr lang="en-US" sz="2400" b="0" baseline="-25000">
                          <a:solidFill>
                            <a:srgbClr val="000000"/>
                          </a:solidFill>
                          <a:latin typeface="Times New Roman" panose="02020603050405020304" pitchFamily="18" charset="0"/>
                          <a:ea typeface="宋体" panose="02010600030101010101" pitchFamily="2" charset="-122"/>
                          <a:cs typeface="Times New Roman" panose="02020603050405020304" pitchFamily="18" charset="0"/>
                        </a:rPr>
                        <a:t>1</a:t>
                      </a:r>
                      <a:r>
                        <a:rPr lang="en-US" sz="2400" b="0" i="1">
                          <a:solidFill>
                            <a:srgbClr val="000000"/>
                          </a:solidFill>
                          <a:latin typeface="Times New Roman" panose="02020603050405020304" pitchFamily="18" charset="0"/>
                          <a:ea typeface="宋体" panose="02010600030101010101" pitchFamily="2" charset="-122"/>
                          <a:cs typeface="Times New Roman" panose="02020603050405020304" pitchFamily="18" charset="0"/>
                        </a:rPr>
                        <a:t>+R</a:t>
                      </a:r>
                      <a:r>
                        <a:rPr lang="en-US" sz="2400" b="0" baseline="-25000">
                          <a:solidFill>
                            <a:srgbClr val="000000"/>
                          </a:solidFill>
                          <a:latin typeface="Times New Roman" panose="02020603050405020304" pitchFamily="18" charset="0"/>
                          <a:ea typeface="宋体" panose="02010600030101010101" pitchFamily="2" charset="-122"/>
                          <a:cs typeface="Times New Roman" panose="02020603050405020304" pitchFamily="18" charset="0"/>
                        </a:rPr>
                        <a:t>2</a:t>
                      </a:r>
                      <a:endParaRPr lang="en-US" altLang="en-US" sz="2400" b="0" i="1">
                        <a:solidFill>
                          <a:srgbClr val="000000"/>
                        </a:solidFill>
                        <a:latin typeface="Times New Roman" panose="02020603050405020304" pitchFamily="18" charset="0"/>
                        <a:ea typeface="宋体" panose="02010600030101010101" pitchFamily="2" charset="-122"/>
                        <a:cs typeface="Times New Roman" panose="02020603050405020304" pitchFamily="18" charset="0"/>
                      </a:endParaRPr>
                    </a:p>
                  </a:txBody>
                  <a:tcPr marL="66675" marR="6667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vert="horz" wrap="square"/>
                    <a:lstStyle/>
                    <a:p>
                      <a:pPr indent="0" algn="ctr">
                        <a:buNone/>
                      </a:pPr>
                      <a:endParaRPr lang="en-US" altLang="en-US" sz="2400" b="0">
                        <a:solidFill>
                          <a:srgbClr val="000000"/>
                        </a:solidFill>
                        <a:latin typeface="宋体" panose="02010600030101010101" pitchFamily="2" charset="-122"/>
                        <a:ea typeface="宋体" panose="02010600030101010101" pitchFamily="2" charset="-122"/>
                        <a:cs typeface="NEU-BZ-S92" charset="0"/>
                      </a:endParaRPr>
                    </a:p>
                  </a:txBody>
                  <a:tcPr marL="66675" marR="6667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619125">
                <a:tc>
                  <a:txBody>
                    <a:bodyPr vert="horz" wrap="square"/>
                    <a:lstStyle/>
                    <a:p>
                      <a:pPr indent="0" algn="ctr">
                        <a:buNone/>
                      </a:pPr>
                      <a:r>
                        <a:rPr lang="en-US" sz="2400" b="0">
                          <a:solidFill>
                            <a:srgbClr val="000000"/>
                          </a:solidFill>
                          <a:latin typeface="宋体" panose="02010600030101010101" pitchFamily="2" charset="-122"/>
                          <a:ea typeface="宋体" panose="02010600030101010101" pitchFamily="2" charset="-122"/>
                          <a:cs typeface="NEU-BZ-S92" charset="0"/>
                        </a:rPr>
                        <a:t>关系式</a:t>
                      </a:r>
                      <a:endParaRPr lang="en-US" altLang="en-US" sz="2400" b="0">
                        <a:solidFill>
                          <a:srgbClr val="00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vert="horz" wrap="square"/>
                    <a:lstStyle/>
                    <a:p>
                      <a:pPr indent="0" algn="ctr">
                        <a:buNone/>
                      </a:pPr>
                      <a:r>
                        <a:rPr lang="en-US" sz="2400" b="0">
                          <a:solidFill>
                            <a:srgbClr val="000000"/>
                          </a:solidFill>
                          <a:latin typeface="宋体" panose="02010600030101010101" pitchFamily="2" charset="-122"/>
                          <a:ea typeface="宋体" panose="02010600030101010101" pitchFamily="2" charset="-122"/>
                          <a:cs typeface="宋体" panose="02010600030101010101" pitchFamily="2" charset="-122"/>
                        </a:rPr>
                        <a:t>串联分压</a:t>
                      </a:r>
                      <a:r>
                        <a:rPr lang="en-US" sz="2400" b="0" i="1">
                          <a:solidFill>
                            <a:srgbClr val="000000"/>
                          </a:solidFill>
                          <a:latin typeface="Times New Roman" panose="02020603050405020304" pitchFamily="18" charset="0"/>
                          <a:ea typeface="宋体" panose="02010600030101010101" pitchFamily="2" charset="-122"/>
                          <a:cs typeface="Times New Roman" panose="02020603050405020304" pitchFamily="18" charset="0"/>
                        </a:rPr>
                        <a:t>U</a:t>
                      </a:r>
                      <a:r>
                        <a:rPr lang="en-US" sz="2400" b="0" baseline="-25000">
                          <a:solidFill>
                            <a:srgbClr val="000000"/>
                          </a:solidFill>
                          <a:latin typeface="Times New Roman" panose="02020603050405020304" pitchFamily="18" charset="0"/>
                          <a:ea typeface="宋体" panose="02010600030101010101" pitchFamily="2" charset="-122"/>
                          <a:cs typeface="Times New Roman" panose="02020603050405020304" pitchFamily="18" charset="0"/>
                        </a:rPr>
                        <a:t>1</a:t>
                      </a:r>
                      <a:r>
                        <a:rPr lang="en-US" sz="2400" b="0">
                          <a:solidFill>
                            <a:srgbClr val="000000"/>
                          </a:solidFill>
                          <a:latin typeface="Times New Roman" panose="02020603050405020304" pitchFamily="18" charset="0"/>
                          <a:ea typeface="宋体" panose="02010600030101010101" pitchFamily="2" charset="-122"/>
                          <a:cs typeface="Times New Roman" panose="02020603050405020304" pitchFamily="18" charset="0"/>
                        </a:rPr>
                        <a:t>∶</a:t>
                      </a:r>
                      <a:r>
                        <a:rPr lang="en-US" sz="2400" b="0" i="1">
                          <a:solidFill>
                            <a:srgbClr val="000000"/>
                          </a:solidFill>
                          <a:latin typeface="Times New Roman" panose="02020603050405020304" pitchFamily="18" charset="0"/>
                          <a:ea typeface="宋体" panose="02010600030101010101" pitchFamily="2" charset="-122"/>
                          <a:cs typeface="Times New Roman" panose="02020603050405020304" pitchFamily="18" charset="0"/>
                        </a:rPr>
                        <a:t>U</a:t>
                      </a:r>
                      <a:r>
                        <a:rPr lang="en-US" sz="2400" b="0" baseline="-25000">
                          <a:solidFill>
                            <a:srgbClr val="000000"/>
                          </a:solidFill>
                          <a:latin typeface="Times New Roman" panose="02020603050405020304" pitchFamily="18" charset="0"/>
                          <a:ea typeface="宋体" panose="02010600030101010101" pitchFamily="2" charset="-122"/>
                          <a:cs typeface="Times New Roman" panose="02020603050405020304" pitchFamily="18" charset="0"/>
                        </a:rPr>
                        <a:t>2</a:t>
                      </a:r>
                      <a:r>
                        <a:rPr lang="en-US" sz="2400" b="0" i="1">
                          <a:solidFill>
                            <a:srgbClr val="000000"/>
                          </a:solidFill>
                          <a:latin typeface="Times New Roman" panose="02020603050405020304" pitchFamily="18" charset="0"/>
                          <a:ea typeface="宋体" panose="02010600030101010101" pitchFamily="2" charset="-122"/>
                          <a:cs typeface="Times New Roman" panose="02020603050405020304" pitchFamily="18" charset="0"/>
                        </a:rPr>
                        <a:t>=R</a:t>
                      </a:r>
                      <a:r>
                        <a:rPr lang="en-US" sz="2400" b="0" baseline="-25000">
                          <a:solidFill>
                            <a:srgbClr val="000000"/>
                          </a:solidFill>
                          <a:latin typeface="Times New Roman" panose="02020603050405020304" pitchFamily="18" charset="0"/>
                          <a:ea typeface="宋体" panose="02010600030101010101" pitchFamily="2" charset="-122"/>
                          <a:cs typeface="Times New Roman" panose="02020603050405020304" pitchFamily="18" charset="0"/>
                        </a:rPr>
                        <a:t>1</a:t>
                      </a:r>
                      <a:r>
                        <a:rPr lang="en-US" sz="2400" b="0">
                          <a:solidFill>
                            <a:srgbClr val="000000"/>
                          </a:solidFill>
                          <a:latin typeface="Times New Roman" panose="02020603050405020304" pitchFamily="18" charset="0"/>
                          <a:ea typeface="宋体" panose="02010600030101010101" pitchFamily="2" charset="-122"/>
                          <a:cs typeface="Times New Roman" panose="02020603050405020304" pitchFamily="18" charset="0"/>
                        </a:rPr>
                        <a:t>∶</a:t>
                      </a:r>
                      <a:r>
                        <a:rPr lang="en-US" sz="2400" b="0" i="1">
                          <a:solidFill>
                            <a:srgbClr val="000000"/>
                          </a:solidFill>
                          <a:latin typeface="Times New Roman" panose="02020603050405020304" pitchFamily="18" charset="0"/>
                          <a:ea typeface="宋体" panose="02010600030101010101" pitchFamily="2" charset="-122"/>
                          <a:cs typeface="Times New Roman" panose="02020603050405020304" pitchFamily="18" charset="0"/>
                        </a:rPr>
                        <a:t>R</a:t>
                      </a:r>
                      <a:r>
                        <a:rPr lang="en-US" sz="2400" b="0" baseline="-25000">
                          <a:solidFill>
                            <a:srgbClr val="000000"/>
                          </a:solidFill>
                          <a:latin typeface="Times New Roman" panose="02020603050405020304" pitchFamily="18" charset="0"/>
                          <a:ea typeface="宋体" panose="02010600030101010101" pitchFamily="2" charset="-122"/>
                          <a:cs typeface="Times New Roman" panose="02020603050405020304" pitchFamily="18" charset="0"/>
                        </a:rPr>
                        <a:t>2</a:t>
                      </a:r>
                      <a:endParaRPr lang="en-US" altLang="en-US" sz="2400" b="0">
                        <a:solidFill>
                          <a:srgbClr val="000000"/>
                        </a:solidFill>
                        <a:latin typeface="Times New Roman" panose="02020603050405020304" pitchFamily="18" charset="0"/>
                        <a:ea typeface="宋体" panose="02010600030101010101" pitchFamily="2" charset="-122"/>
                        <a:cs typeface="Times New Roman" panose="02020603050405020304" pitchFamily="18" charset="0"/>
                      </a:endParaRPr>
                    </a:p>
                  </a:txBody>
                  <a:tcPr marL="66675" marR="6667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vert="horz" wrap="square"/>
                    <a:lstStyle/>
                    <a:p>
                      <a:pPr indent="0" algn="ctr">
                        <a:buNone/>
                      </a:pPr>
                      <a:r>
                        <a:rPr lang="en-US" sz="2400" b="0">
                          <a:solidFill>
                            <a:srgbClr val="000000"/>
                          </a:solidFill>
                          <a:latin typeface="宋体" panose="02010600030101010101" pitchFamily="2" charset="-122"/>
                          <a:ea typeface="宋体" panose="02010600030101010101" pitchFamily="2" charset="-122"/>
                          <a:cs typeface="宋体" panose="02010600030101010101" pitchFamily="2" charset="-122"/>
                        </a:rPr>
                        <a:t>并联分流</a:t>
                      </a:r>
                      <a:r>
                        <a:rPr lang="en-US" sz="2400" b="0" i="1">
                          <a:solidFill>
                            <a:srgbClr val="000000"/>
                          </a:solidFill>
                          <a:latin typeface="Times New Roman" panose="02020603050405020304" pitchFamily="18" charset="0"/>
                          <a:ea typeface="宋体" panose="02010600030101010101" pitchFamily="2" charset="-122"/>
                          <a:cs typeface="Times New Roman" panose="02020603050405020304" pitchFamily="18" charset="0"/>
                        </a:rPr>
                        <a:t>I</a:t>
                      </a:r>
                      <a:r>
                        <a:rPr lang="en-US" sz="2400" b="0" baseline="-25000">
                          <a:solidFill>
                            <a:srgbClr val="000000"/>
                          </a:solidFill>
                          <a:latin typeface="Times New Roman" panose="02020603050405020304" pitchFamily="18" charset="0"/>
                          <a:ea typeface="宋体" panose="02010600030101010101" pitchFamily="2" charset="-122"/>
                          <a:cs typeface="Times New Roman" panose="02020603050405020304" pitchFamily="18" charset="0"/>
                        </a:rPr>
                        <a:t>1</a:t>
                      </a:r>
                      <a:r>
                        <a:rPr lang="en-US" sz="2400" b="0">
                          <a:solidFill>
                            <a:srgbClr val="000000"/>
                          </a:solidFill>
                          <a:latin typeface="Times New Roman" panose="02020603050405020304" pitchFamily="18" charset="0"/>
                          <a:ea typeface="宋体" panose="02010600030101010101" pitchFamily="2" charset="-122"/>
                          <a:cs typeface="Times New Roman" panose="02020603050405020304" pitchFamily="18" charset="0"/>
                        </a:rPr>
                        <a:t>∶</a:t>
                      </a:r>
                      <a:r>
                        <a:rPr lang="en-US" sz="2400" b="0" i="1">
                          <a:solidFill>
                            <a:srgbClr val="000000"/>
                          </a:solidFill>
                          <a:latin typeface="Times New Roman" panose="02020603050405020304" pitchFamily="18" charset="0"/>
                          <a:ea typeface="宋体" panose="02010600030101010101" pitchFamily="2" charset="-122"/>
                          <a:cs typeface="Times New Roman" panose="02020603050405020304" pitchFamily="18" charset="0"/>
                        </a:rPr>
                        <a:t>I</a:t>
                      </a:r>
                      <a:r>
                        <a:rPr lang="en-US" sz="2400" b="0" baseline="-25000">
                          <a:solidFill>
                            <a:srgbClr val="000000"/>
                          </a:solidFill>
                          <a:latin typeface="Times New Roman" panose="02020603050405020304" pitchFamily="18" charset="0"/>
                          <a:ea typeface="宋体" panose="02010600030101010101" pitchFamily="2" charset="-122"/>
                          <a:cs typeface="Times New Roman" panose="02020603050405020304" pitchFamily="18" charset="0"/>
                        </a:rPr>
                        <a:t>2</a:t>
                      </a:r>
                      <a:r>
                        <a:rPr lang="en-US" sz="2400" b="0" i="1">
                          <a:solidFill>
                            <a:srgbClr val="000000"/>
                          </a:solidFill>
                          <a:latin typeface="Times New Roman" panose="02020603050405020304" pitchFamily="18" charset="0"/>
                          <a:ea typeface="宋体" panose="02010600030101010101" pitchFamily="2" charset="-122"/>
                          <a:cs typeface="Times New Roman" panose="02020603050405020304" pitchFamily="18" charset="0"/>
                        </a:rPr>
                        <a:t>=R</a:t>
                      </a:r>
                      <a:r>
                        <a:rPr lang="en-US" sz="2400" b="0" baseline="-25000">
                          <a:solidFill>
                            <a:srgbClr val="000000"/>
                          </a:solidFill>
                          <a:latin typeface="Times New Roman" panose="02020603050405020304" pitchFamily="18" charset="0"/>
                          <a:ea typeface="宋体" panose="02010600030101010101" pitchFamily="2" charset="-122"/>
                          <a:cs typeface="Times New Roman" panose="02020603050405020304" pitchFamily="18" charset="0"/>
                        </a:rPr>
                        <a:t>2</a:t>
                      </a:r>
                      <a:r>
                        <a:rPr lang="en-US" sz="2400" b="0">
                          <a:solidFill>
                            <a:srgbClr val="000000"/>
                          </a:solidFill>
                          <a:latin typeface="Times New Roman" panose="02020603050405020304" pitchFamily="18" charset="0"/>
                          <a:ea typeface="宋体" panose="02010600030101010101" pitchFamily="2" charset="-122"/>
                          <a:cs typeface="Times New Roman" panose="02020603050405020304" pitchFamily="18" charset="0"/>
                        </a:rPr>
                        <a:t>∶</a:t>
                      </a:r>
                      <a:r>
                        <a:rPr lang="en-US" sz="2400" b="0" i="1">
                          <a:solidFill>
                            <a:srgbClr val="000000"/>
                          </a:solidFill>
                          <a:latin typeface="Times New Roman" panose="02020603050405020304" pitchFamily="18" charset="0"/>
                          <a:ea typeface="宋体" panose="02010600030101010101" pitchFamily="2" charset="-122"/>
                          <a:cs typeface="Times New Roman" panose="02020603050405020304" pitchFamily="18" charset="0"/>
                        </a:rPr>
                        <a:t>R</a:t>
                      </a:r>
                      <a:r>
                        <a:rPr lang="en-US" sz="2400" b="0" baseline="-25000">
                          <a:solidFill>
                            <a:srgbClr val="000000"/>
                          </a:solidFill>
                          <a:latin typeface="Times New Roman" panose="02020603050405020304" pitchFamily="18" charset="0"/>
                          <a:ea typeface="宋体" panose="02010600030101010101" pitchFamily="2" charset="-122"/>
                          <a:cs typeface="Times New Roman" panose="02020603050405020304" pitchFamily="18" charset="0"/>
                        </a:rPr>
                        <a:t>1</a:t>
                      </a:r>
                      <a:endParaRPr lang="en-US" altLang="en-US" sz="2400" b="0">
                        <a:solidFill>
                          <a:srgbClr val="000000"/>
                        </a:solidFill>
                        <a:latin typeface="Times New Roman" panose="02020603050405020304" pitchFamily="18" charset="0"/>
                        <a:ea typeface="宋体" panose="02010600030101010101" pitchFamily="2" charset="-122"/>
                        <a:cs typeface="Times New Roman" panose="02020603050405020304" pitchFamily="18" charset="0"/>
                      </a:endParaRPr>
                    </a:p>
                  </a:txBody>
                  <a:tcPr marL="66675" marR="6667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bl>
          </a:graphicData>
        </a:graphic>
      </p:graphicFrame>
      <p:pic>
        <p:nvPicPr>
          <p:cNvPr id="19" name="图片 18"/>
          <p:cNvPicPr/>
          <p:nvPr/>
        </p:nvPicPr>
        <p:blipFill>
          <a:blip r:embed="rId3"/>
          <a:stretch>
            <a:fillRect/>
          </a:stretch>
        </p:blipFill>
        <p:spPr>
          <a:xfrm>
            <a:off x="6355715" y="2941320"/>
            <a:ext cx="133350" cy="133350"/>
          </a:xfrm>
          <a:prstGeom prst="rect">
            <a:avLst/>
          </a:prstGeom>
          <a:noFill/>
          <a:ln w="9525">
            <a:noFill/>
          </a:ln>
        </p:spPr>
      </p:pic>
      <p:pic>
        <p:nvPicPr>
          <p:cNvPr id="20" name="图片 19"/>
          <p:cNvPicPr/>
          <p:nvPr/>
        </p:nvPicPr>
        <p:blipFill>
          <a:blip r:embed="rId4"/>
          <a:stretch>
            <a:fillRect/>
          </a:stretch>
        </p:blipFill>
        <p:spPr>
          <a:xfrm>
            <a:off x="6355715" y="2941320"/>
            <a:ext cx="142875" cy="390525"/>
          </a:xfrm>
          <a:prstGeom prst="rect">
            <a:avLst/>
          </a:prstGeom>
          <a:noFill/>
          <a:ln w="9525">
            <a:noFill/>
          </a:ln>
        </p:spPr>
      </p:pic>
      <p:pic>
        <p:nvPicPr>
          <p:cNvPr id="21" name="图片 20"/>
          <p:cNvPicPr/>
          <p:nvPr/>
        </p:nvPicPr>
        <p:blipFill>
          <a:blip r:embed="rId4"/>
          <a:stretch>
            <a:fillRect/>
          </a:stretch>
        </p:blipFill>
        <p:spPr>
          <a:xfrm>
            <a:off x="6355715" y="2941320"/>
            <a:ext cx="142875" cy="390525"/>
          </a:xfrm>
          <a:prstGeom prst="rect">
            <a:avLst/>
          </a:prstGeom>
          <a:noFill/>
          <a:ln w="9525">
            <a:noFill/>
          </a:ln>
        </p:spPr>
      </p:pic>
      <p:pic>
        <p:nvPicPr>
          <p:cNvPr id="22" name="图片 21"/>
          <p:cNvPicPr/>
          <p:nvPr/>
        </p:nvPicPr>
        <p:blipFill>
          <a:blip r:embed="rId4"/>
          <a:stretch>
            <a:fillRect/>
          </a:stretch>
        </p:blipFill>
        <p:spPr>
          <a:xfrm>
            <a:off x="6355715" y="2941320"/>
            <a:ext cx="142875" cy="390525"/>
          </a:xfrm>
          <a:prstGeom prst="rect">
            <a:avLst/>
          </a:prstGeom>
          <a:noFill/>
          <a:ln w="9525">
            <a:noFill/>
          </a:ln>
        </p:spPr>
      </p:pic>
      <p:sp>
        <p:nvSpPr>
          <p:cNvPr id="4" name="矩形 3"/>
          <p:cNvSpPr/>
          <p:nvPr/>
        </p:nvSpPr>
        <p:spPr>
          <a:xfrm>
            <a:off x="5542280" y="3973195"/>
            <a:ext cx="946785" cy="460375"/>
          </a:xfrm>
          <a:prstGeom prst="rect">
            <a:avLst/>
          </a:prstGeom>
        </p:spPr>
        <p:txBody>
          <a:bodyPr wrap="square">
            <a:spAutoFit/>
          </a:bodyPr>
          <a:lstStyle/>
          <a:p>
            <a:pPr algn="l"/>
            <a:r>
              <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rPr>
              <a:t>大</a:t>
            </a:r>
            <a:endPar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endParaRPr>
          </a:p>
        </p:txBody>
      </p:sp>
      <p:sp>
        <p:nvSpPr>
          <p:cNvPr id="3" name="矩形 2"/>
          <p:cNvSpPr/>
          <p:nvPr/>
        </p:nvSpPr>
        <p:spPr>
          <a:xfrm>
            <a:off x="10233025" y="3973195"/>
            <a:ext cx="994410" cy="460375"/>
          </a:xfrm>
          <a:prstGeom prst="rect">
            <a:avLst/>
          </a:prstGeom>
        </p:spPr>
        <p:txBody>
          <a:bodyPr wrap="square">
            <a:spAutoFit/>
          </a:bodyPr>
          <a:lstStyle/>
          <a:p>
            <a:pPr algn="l"/>
            <a:r>
              <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rPr>
              <a:t>小</a:t>
            </a:r>
            <a:endPar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endParaRPr>
          </a:p>
        </p:txBody>
      </p:sp>
      <p:pic>
        <p:nvPicPr>
          <p:cNvPr id="164" name="18WHLWJJZKBWL86.jpg"/>
          <p:cNvPicPr>
            <a:picLocks noChangeAspect="1"/>
          </p:cNvPicPr>
          <p:nvPr/>
        </p:nvPicPr>
        <p:blipFill>
          <a:blip r:embed="rId5"/>
          <a:stretch>
            <a:fillRect/>
          </a:stretch>
        </p:blipFill>
        <p:spPr>
          <a:xfrm>
            <a:off x="3510280" y="1638300"/>
            <a:ext cx="2694305" cy="1628775"/>
          </a:xfrm>
          <a:prstGeom prst="rect">
            <a:avLst/>
          </a:prstGeom>
        </p:spPr>
      </p:pic>
      <p:pic>
        <p:nvPicPr>
          <p:cNvPr id="165" name="18WHLWJJZKBWL86-1.jpg"/>
          <p:cNvPicPr>
            <a:picLocks noChangeAspect="1"/>
          </p:cNvPicPr>
          <p:nvPr/>
        </p:nvPicPr>
        <p:blipFill>
          <a:blip r:embed="rId6"/>
          <a:stretch>
            <a:fillRect/>
          </a:stretch>
        </p:blipFill>
        <p:spPr>
          <a:xfrm>
            <a:off x="7778115" y="1624330"/>
            <a:ext cx="2713990" cy="1640840"/>
          </a:xfrm>
          <a:prstGeom prst="rect">
            <a:avLst/>
          </a:prstGeom>
        </p:spPr>
      </p:pic>
      <p:pic>
        <p:nvPicPr>
          <p:cNvPr id="24" name="图片 23"/>
          <p:cNvPicPr>
            <a:picLocks noChangeAspect="1"/>
          </p:cNvPicPr>
          <p:nvPr/>
        </p:nvPicPr>
        <p:blipFill>
          <a:blip r:embed="rId7"/>
          <a:stretch>
            <a:fillRect/>
          </a:stretch>
        </p:blipFill>
        <p:spPr>
          <a:xfrm>
            <a:off x="8183880" y="4584700"/>
            <a:ext cx="2049145" cy="810895"/>
          </a:xfrm>
          <a:prstGeom prst="rect">
            <a:avLst/>
          </a:prstGeom>
        </p:spPr>
      </p:pic>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300"/>
                                        <p:tgtEl>
                                          <p:spTgt spid="4"/>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3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Lst>
  </p:timing>
</p:sld>
</file>

<file path=ppt/slides/slide3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en-US" altLang="zh-CN" sz="2400" b="1" kern="0">
                <a:solidFill>
                  <a:srgbClr val="EE3028"/>
                </a:solidFill>
                <a:cs typeface="+mn-ea"/>
                <a:sym typeface="+mn-lt"/>
              </a:rPr>
              <a:t>  </a:t>
            </a:r>
            <a:r>
              <a:rPr lang="zh-CN" altLang="en-US" sz="2400" b="1" kern="0">
                <a:solidFill>
                  <a:srgbClr val="EE3028"/>
                </a:solidFill>
                <a:cs typeface="+mn-ea"/>
                <a:sym typeface="+mn-lt"/>
              </a:rPr>
              <a:t>电阻和变阻器</a:t>
            </a:r>
            <a:endParaRPr lang="zh-CN" altLang="en-US" sz="2400" b="1" kern="0">
              <a:solidFill>
                <a:srgbClr val="EE3028"/>
              </a:solidFill>
              <a:cs typeface="+mn-ea"/>
              <a:sym typeface="+mn-lt"/>
            </a:endParaRP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a:solidFill>
                  <a:schemeClr val="bg1"/>
                </a:solidFill>
                <a:sym typeface="+mn-lt"/>
              </a:rPr>
              <a:t>考点</a:t>
            </a:r>
            <a:r>
              <a:rPr lang="en-US" altLang="zh-CN">
                <a:solidFill>
                  <a:schemeClr val="bg1"/>
                </a:solidFill>
                <a:sym typeface="+mn-lt"/>
              </a:rPr>
              <a:t>5</a:t>
            </a:r>
            <a:endParaRPr lang="en-US" altLang="zh-CN">
              <a:solidFill>
                <a:schemeClr val="bg1"/>
              </a:solidFill>
              <a:sym typeface="+mn-lt"/>
            </a:endParaRPr>
          </a:p>
        </p:txBody>
      </p:sp>
      <p:sp>
        <p:nvSpPr>
          <p:cNvPr id="5" name="圆角矩形 36"/>
          <p:cNvSpPr/>
          <p:nvPr/>
        </p:nvSpPr>
        <p:spPr>
          <a:xfrm>
            <a:off x="604520" y="1282700"/>
            <a:ext cx="10982960" cy="4363085"/>
          </a:xfrm>
          <a:prstGeom prst="roundRect">
            <a:avLst>
              <a:gd name="adj" fmla="val 5492"/>
            </a:avLst>
          </a:prstGeom>
          <a:noFill/>
          <a:ln w="571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814705" y="1393825"/>
            <a:ext cx="10563225" cy="3969385"/>
          </a:xfrm>
          <a:prstGeom prst="rect">
            <a:avLst/>
          </a:prstGeom>
        </p:spPr>
        <p:txBody>
          <a:bodyPr wrap="square">
            <a:spAutoFit/>
          </a:bodyPr>
          <a:lstStyle/>
          <a:p>
            <a:pPr algn="ctr">
              <a:lnSpc>
                <a:spcPct val="150000"/>
              </a:lnSpc>
            </a:pPr>
            <a:r>
              <a:rPr lang="zh-CN" altLang="en-US" sz="2400">
                <a:latin typeface="黑体" panose="02010609060101010101" pitchFamily="49" charset="-122"/>
                <a:ea typeface="黑体" panose="02010609060101010101" pitchFamily="49" charset="-122"/>
                <a:sym typeface="+mn-ea"/>
              </a:rPr>
              <a:t>判断正误</a:t>
            </a:r>
            <a:endParaRPr lang="zh-CN" altLang="en-US" sz="2400">
              <a:latin typeface="黑体" panose="02010609060101010101" pitchFamily="49" charset="-122"/>
              <a:ea typeface="黑体" panose="02010609060101010101" pitchFamily="49" charset="-122"/>
              <a:sym typeface="+mn-ea"/>
            </a:endParaRPr>
          </a:p>
          <a:p>
            <a:pPr>
              <a:lnSpc>
                <a:spcPct val="150000"/>
              </a:lnSpc>
            </a:pPr>
            <a:r>
              <a:rPr lang="zh-CN" altLang="en-US" sz="2400">
                <a:latin typeface="宋体" panose="02010600030101010101" pitchFamily="2" charset="-122"/>
                <a:ea typeface="宋体" panose="02010600030101010101" pitchFamily="2" charset="-122"/>
                <a:sym typeface="+mn-ea"/>
              </a:rPr>
              <a:t>1.通过导体的电流为 0 时,导体的电阻也为 0 .           （</a:t>
            </a:r>
            <a:r>
              <a:rPr lang="en-US" altLang="zh-CN" sz="2400">
                <a:latin typeface="宋体" panose="02010600030101010101" pitchFamily="2" charset="-122"/>
                <a:ea typeface="宋体" panose="02010600030101010101" pitchFamily="2" charset="-122"/>
                <a:sym typeface="+mn-ea"/>
              </a:rPr>
              <a:t>77</a:t>
            </a:r>
            <a:r>
              <a:rPr lang="zh-CN" altLang="en-US" sz="2400">
                <a:latin typeface="宋体" panose="02010600030101010101" pitchFamily="2" charset="-122"/>
                <a:ea typeface="宋体" panose="02010600030101010101" pitchFamily="2" charset="-122"/>
                <a:sym typeface="+mn-ea"/>
              </a:rPr>
              <a:t>） (　　)</a:t>
            </a:r>
            <a:endParaRPr lang="zh-CN" altLang="en-US" sz="2400">
              <a:latin typeface="宋体" panose="02010600030101010101" pitchFamily="2" charset="-122"/>
              <a:ea typeface="宋体" panose="02010600030101010101" pitchFamily="2" charset="-122"/>
              <a:sym typeface="+mn-ea"/>
            </a:endParaRPr>
          </a:p>
          <a:p>
            <a:pPr>
              <a:lnSpc>
                <a:spcPct val="150000"/>
              </a:lnSpc>
            </a:pPr>
            <a:r>
              <a:rPr lang="zh-CN" altLang="en-US" sz="2400">
                <a:latin typeface="宋体" panose="02010600030101010101" pitchFamily="2" charset="-122"/>
                <a:ea typeface="宋体" panose="02010600030101010101" pitchFamily="2" charset="-122"/>
                <a:sym typeface="+mn-ea"/>
              </a:rPr>
              <a:t>原因:</a:t>
            </a:r>
            <a:r>
              <a:rPr lang="en-US" altLang="zh-CN" sz="2400" u="sng">
                <a:latin typeface="宋体" panose="02010600030101010101" pitchFamily="2" charset="-122"/>
                <a:ea typeface="宋体" panose="02010600030101010101" pitchFamily="2" charset="-122"/>
                <a:sym typeface="+mn-ea"/>
              </a:rPr>
              <a:t>(78)</a:t>
            </a:r>
            <a:r>
              <a:rPr lang="en-US" altLang="zh-CN" sz="2400">
                <a:latin typeface="宋体" panose="02010600030101010101" pitchFamily="2" charset="-122"/>
                <a:ea typeface="宋体" panose="02010600030101010101" pitchFamily="2" charset="-122"/>
                <a:sym typeface="+mn-ea"/>
              </a:rPr>
              <a:t>_______________________________________________________</a:t>
            </a:r>
            <a:endParaRPr lang="en-US" altLang="zh-CN" sz="2400">
              <a:latin typeface="宋体" panose="02010600030101010101" pitchFamily="2" charset="-122"/>
              <a:ea typeface="宋体" panose="02010600030101010101" pitchFamily="2" charset="-122"/>
              <a:sym typeface="+mn-ea"/>
            </a:endParaRPr>
          </a:p>
          <a:p>
            <a:pPr>
              <a:lnSpc>
                <a:spcPct val="150000"/>
              </a:lnSpc>
            </a:pPr>
            <a:r>
              <a:rPr lang="en-US" altLang="zh-CN" sz="2400">
                <a:latin typeface="宋体" panose="02010600030101010101" pitchFamily="2" charset="-122"/>
                <a:ea typeface="宋体" panose="02010600030101010101" pitchFamily="2" charset="-122"/>
                <a:sym typeface="+mn-ea"/>
              </a:rPr>
              <a:t>     __________________________________________________________</a:t>
            </a:r>
            <a:r>
              <a:rPr lang="zh-CN" altLang="en-US" sz="2400">
                <a:latin typeface="宋体" panose="02010600030101010101" pitchFamily="2" charset="-122"/>
                <a:ea typeface="宋体" panose="02010600030101010101" pitchFamily="2" charset="-122"/>
                <a:sym typeface="+mn-ea"/>
              </a:rPr>
              <a:t>. </a:t>
            </a:r>
            <a:endParaRPr lang="zh-CN" altLang="en-US" sz="2400">
              <a:latin typeface="宋体" panose="02010600030101010101" pitchFamily="2" charset="-122"/>
              <a:ea typeface="宋体" panose="02010600030101010101" pitchFamily="2" charset="-122"/>
              <a:sym typeface="+mn-ea"/>
            </a:endParaRPr>
          </a:p>
          <a:p>
            <a:pPr>
              <a:lnSpc>
                <a:spcPct val="150000"/>
              </a:lnSpc>
            </a:pPr>
            <a:r>
              <a:rPr lang="zh-CN" altLang="en-US" sz="2400">
                <a:latin typeface="宋体" panose="02010600030101010101" pitchFamily="2" charset="-122"/>
                <a:ea typeface="宋体" panose="02010600030101010101" pitchFamily="2" charset="-122"/>
                <a:sym typeface="+mn-ea"/>
              </a:rPr>
              <a:t>2.1 m 长的铜丝的电阻一定比 0.5 m 长的铜丝的电阻大.    （</a:t>
            </a:r>
            <a:r>
              <a:rPr lang="en-US" altLang="zh-CN" sz="2400">
                <a:latin typeface="宋体" panose="02010600030101010101" pitchFamily="2" charset="-122"/>
                <a:ea typeface="宋体" panose="02010600030101010101" pitchFamily="2" charset="-122"/>
                <a:sym typeface="+mn-ea"/>
              </a:rPr>
              <a:t>79</a:t>
            </a:r>
            <a:r>
              <a:rPr lang="zh-CN" altLang="en-US" sz="2400">
                <a:latin typeface="宋体" panose="02010600030101010101" pitchFamily="2" charset="-122"/>
                <a:ea typeface="宋体" panose="02010600030101010101" pitchFamily="2" charset="-122"/>
                <a:sym typeface="+mn-ea"/>
              </a:rPr>
              <a:t>）(　　)</a:t>
            </a:r>
            <a:endParaRPr lang="zh-CN" altLang="en-US" sz="2400">
              <a:latin typeface="宋体" panose="02010600030101010101" pitchFamily="2" charset="-122"/>
              <a:ea typeface="宋体" panose="02010600030101010101" pitchFamily="2" charset="-122"/>
              <a:sym typeface="+mn-ea"/>
            </a:endParaRPr>
          </a:p>
          <a:p>
            <a:pPr>
              <a:lnSpc>
                <a:spcPct val="150000"/>
              </a:lnSpc>
            </a:pPr>
            <a:r>
              <a:rPr lang="zh-CN" altLang="en-US" sz="2400">
                <a:latin typeface="宋体" panose="02010600030101010101" pitchFamily="2" charset="-122"/>
                <a:ea typeface="宋体" panose="02010600030101010101" pitchFamily="2" charset="-122"/>
                <a:sym typeface="+mn-ea"/>
              </a:rPr>
              <a:t>原因:</a:t>
            </a:r>
            <a:r>
              <a:rPr lang="en-US" altLang="zh-CN" sz="2400" u="sng">
                <a:latin typeface="宋体" panose="02010600030101010101" pitchFamily="2" charset="-122"/>
                <a:ea typeface="宋体" panose="02010600030101010101" pitchFamily="2" charset="-122"/>
                <a:sym typeface="+mn-ea"/>
              </a:rPr>
              <a:t>(79)</a:t>
            </a:r>
            <a:r>
              <a:rPr lang="en-US" altLang="zh-CN" sz="2400">
                <a:latin typeface="宋体" panose="02010600030101010101" pitchFamily="2" charset="-122"/>
                <a:ea typeface="宋体" panose="02010600030101010101" pitchFamily="2" charset="-122"/>
                <a:sym typeface="+mn-ea"/>
              </a:rPr>
              <a:t>_______________________________________________________</a:t>
            </a:r>
            <a:endParaRPr lang="en-US" altLang="zh-CN" sz="2400">
              <a:latin typeface="宋体" panose="02010600030101010101" pitchFamily="2" charset="-122"/>
              <a:ea typeface="宋体" panose="02010600030101010101" pitchFamily="2" charset="-122"/>
              <a:sym typeface="+mn-ea"/>
            </a:endParaRPr>
          </a:p>
          <a:p>
            <a:pPr>
              <a:lnSpc>
                <a:spcPct val="150000"/>
              </a:lnSpc>
            </a:pPr>
            <a:r>
              <a:rPr lang="en-US" altLang="zh-CN" sz="2400">
                <a:latin typeface="宋体" panose="02010600030101010101" pitchFamily="2" charset="-122"/>
                <a:ea typeface="宋体" panose="02010600030101010101" pitchFamily="2" charset="-122"/>
                <a:sym typeface="+mn-ea"/>
              </a:rPr>
              <a:t>      ___________________________________________________________</a:t>
            </a:r>
            <a:r>
              <a:rPr lang="zh-CN" altLang="en-US" sz="2400">
                <a:latin typeface="宋体" panose="02010600030101010101" pitchFamily="2" charset="-122"/>
                <a:ea typeface="宋体" panose="02010600030101010101" pitchFamily="2" charset="-122"/>
                <a:sym typeface="+mn-ea"/>
              </a:rPr>
              <a:t>.  </a:t>
            </a:r>
            <a:endParaRPr lang="zh-CN" altLang="en-US" sz="2400">
              <a:latin typeface="宋体" panose="02010600030101010101" pitchFamily="2" charset="-122"/>
              <a:ea typeface="宋体" panose="02010600030101010101" pitchFamily="2" charset="-122"/>
              <a:sym typeface="+mn-ea"/>
            </a:endParaRPr>
          </a:p>
        </p:txBody>
      </p:sp>
      <p:sp>
        <p:nvSpPr>
          <p:cNvPr id="12" name="文本框 11"/>
          <p:cNvSpPr txBox="1"/>
          <p:nvPr/>
        </p:nvSpPr>
        <p:spPr>
          <a:xfrm>
            <a:off x="1054735" y="883285"/>
            <a:ext cx="2037080" cy="737235"/>
          </a:xfrm>
          <a:prstGeom prst="rect">
            <a:avLst/>
          </a:prstGeom>
          <a:solidFill>
            <a:schemeClr val="bg1"/>
          </a:solidFill>
        </p:spPr>
        <p:txBody>
          <a:bodyPr wrap="square">
            <a:spAutoFit/>
          </a:bodyPr>
          <a:lstStyle/>
          <a:p>
            <a:pPr algn="l">
              <a:lnSpc>
                <a:spcPct val="150000"/>
              </a:lnSpc>
            </a:pPr>
            <a:r>
              <a:rPr lang="en-US" altLang="zh-CN" sz="2800" b="1">
                <a:solidFill>
                  <a:srgbClr val="EE3028"/>
                </a:solidFill>
                <a:latin typeface="黑体" panose="02010609060101010101" pitchFamily="49" charset="-122"/>
                <a:ea typeface="黑体" panose="02010609060101010101" pitchFamily="49" charset="-122"/>
              </a:rPr>
              <a:t> </a:t>
            </a:r>
            <a:r>
              <a:rPr lang="zh-CN" altLang="en-US" sz="2800" b="1">
                <a:solidFill>
                  <a:srgbClr val="EE3028"/>
                </a:solidFill>
                <a:latin typeface="黑体" panose="02010609060101010101" pitchFamily="49" charset="-122"/>
                <a:ea typeface="黑体" panose="02010609060101010101" pitchFamily="49" charset="-122"/>
              </a:rPr>
              <a:t>易错小练</a:t>
            </a:r>
            <a:endParaRPr lang="zh-CN" altLang="en-US" sz="2800" b="1">
              <a:solidFill>
                <a:srgbClr val="EE3028"/>
              </a:solidFill>
              <a:latin typeface="黑体" panose="02010609060101010101" pitchFamily="49" charset="-122"/>
              <a:ea typeface="黑体" panose="02010609060101010101" pitchFamily="49" charset="-122"/>
            </a:endParaRPr>
          </a:p>
        </p:txBody>
      </p:sp>
      <p:sp>
        <p:nvSpPr>
          <p:cNvPr id="15" name="矩形 14"/>
          <p:cNvSpPr/>
          <p:nvPr/>
        </p:nvSpPr>
        <p:spPr>
          <a:xfrm>
            <a:off x="10245725" y="2060575"/>
            <a:ext cx="633095" cy="460375"/>
          </a:xfrm>
          <a:prstGeom prst="rect">
            <a:avLst/>
          </a:prstGeom>
        </p:spPr>
        <p:txBody>
          <a:bodyPr wrap="square">
            <a:spAutoFit/>
          </a:bodyPr>
          <a:lstStyle/>
          <a:p>
            <a:pPr algn="l"/>
            <a:r>
              <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rPr>
              <a:t>✕</a:t>
            </a:r>
            <a:endPar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endParaRPr>
          </a:p>
        </p:txBody>
      </p:sp>
      <p:sp>
        <p:nvSpPr>
          <p:cNvPr id="2" name="矩形 1"/>
          <p:cNvSpPr/>
          <p:nvPr/>
        </p:nvSpPr>
        <p:spPr>
          <a:xfrm>
            <a:off x="2193290" y="2428240"/>
            <a:ext cx="8355965" cy="1198880"/>
          </a:xfrm>
          <a:prstGeom prst="rect">
            <a:avLst/>
          </a:prstGeom>
        </p:spPr>
        <p:txBody>
          <a:bodyPr wrap="square">
            <a:spAutoFit/>
          </a:bodyPr>
          <a:lstStyle/>
          <a:p>
            <a:pPr algn="l">
              <a:lnSpc>
                <a:spcPct val="150000"/>
              </a:lnSpc>
            </a:pPr>
            <a:r>
              <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rPr>
              <a:t>导体的电阻是导体本身的一种性质,与通过它的电流大小及其两端的电压大小无关</a:t>
            </a:r>
            <a:endPar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endParaRPr>
          </a:p>
        </p:txBody>
      </p:sp>
      <p:sp>
        <p:nvSpPr>
          <p:cNvPr id="3" name="矩形 2"/>
          <p:cNvSpPr/>
          <p:nvPr/>
        </p:nvSpPr>
        <p:spPr>
          <a:xfrm>
            <a:off x="10245725" y="3742055"/>
            <a:ext cx="922655" cy="460375"/>
          </a:xfrm>
          <a:prstGeom prst="rect">
            <a:avLst/>
          </a:prstGeom>
        </p:spPr>
        <p:txBody>
          <a:bodyPr wrap="square">
            <a:spAutoFit/>
          </a:bodyPr>
          <a:lstStyle/>
          <a:p>
            <a:pPr algn="l"/>
            <a:r>
              <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rPr>
              <a:t>✕</a:t>
            </a:r>
            <a:endPar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endParaRPr>
          </a:p>
        </p:txBody>
      </p:sp>
      <p:sp>
        <p:nvSpPr>
          <p:cNvPr id="4" name="矩形 3"/>
          <p:cNvSpPr/>
          <p:nvPr/>
        </p:nvSpPr>
        <p:spPr>
          <a:xfrm>
            <a:off x="2313940" y="4073525"/>
            <a:ext cx="8523605" cy="1198880"/>
          </a:xfrm>
          <a:prstGeom prst="rect">
            <a:avLst/>
          </a:prstGeom>
        </p:spPr>
        <p:txBody>
          <a:bodyPr wrap="square">
            <a:spAutoFit/>
          </a:bodyPr>
          <a:lstStyle/>
          <a:p>
            <a:pPr algn="l">
              <a:lnSpc>
                <a:spcPct val="150000"/>
              </a:lnSpc>
            </a:pPr>
            <a:r>
              <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rPr>
              <a:t>因为不知道这两段铜丝的横截面积及两段导线所处的温度,所以1 m 长的铜丝的电阻不一定比 0.5 m 长的铜丝的电阻大</a:t>
            </a:r>
            <a:endPar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300"/>
                                        <p:tgtEl>
                                          <p:spTgt spid="15"/>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300"/>
                                        <p:tgtEl>
                                          <p:spTgt spid="2"/>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300"/>
                                        <p:tgtEl>
                                          <p:spTgt spid="3"/>
                                        </p:tgtEl>
                                      </p:cBhvr>
                                    </p:animEffect>
                                  </p:childTnLst>
                                </p:cTn>
                              </p:par>
                            </p:childTnLst>
                          </p:cTn>
                        </p:par>
                      </p:childTnLst>
                    </p:cTn>
                  </p:par>
                  <p:par>
                    <p:cTn id="18" fill="hold" nodeType="clickPar">
                      <p:stCondLst>
                        <p:cond delay="indefinite"/>
                      </p:stCondLst>
                      <p:childTnLst>
                        <p:par>
                          <p:cTn id="19" fill="hold" nodeType="after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3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 grpId="0"/>
      <p:bldP spid="3" grpId="0"/>
      <p:bldP spid="4" grpId="0"/>
    </p:bldLst>
  </p:timing>
</p:sld>
</file>

<file path=ppt/slides/slide3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en-US" altLang="zh-CN" sz="2400" b="1" kern="0">
                <a:solidFill>
                  <a:srgbClr val="EE3028"/>
                </a:solidFill>
                <a:cs typeface="+mn-ea"/>
                <a:sym typeface="+mn-lt"/>
              </a:rPr>
              <a:t>  </a:t>
            </a:r>
            <a:r>
              <a:rPr lang="zh-CN" altLang="en-US" sz="2400" b="1" kern="0">
                <a:solidFill>
                  <a:srgbClr val="EE3028"/>
                </a:solidFill>
                <a:cs typeface="+mn-ea"/>
                <a:sym typeface="+mn-lt"/>
              </a:rPr>
              <a:t>电阻和变阻器</a:t>
            </a:r>
            <a:endParaRPr lang="zh-CN" altLang="en-US" sz="2400" b="1" kern="0">
              <a:solidFill>
                <a:srgbClr val="EE3028"/>
              </a:solidFill>
              <a:cs typeface="+mn-ea"/>
              <a:sym typeface="+mn-lt"/>
            </a:endParaRP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a:solidFill>
                  <a:schemeClr val="bg1"/>
                </a:solidFill>
                <a:sym typeface="+mn-lt"/>
              </a:rPr>
              <a:t>考点</a:t>
            </a:r>
            <a:r>
              <a:rPr lang="en-US" altLang="zh-CN">
                <a:solidFill>
                  <a:schemeClr val="bg1"/>
                </a:solidFill>
                <a:sym typeface="+mn-lt"/>
              </a:rPr>
              <a:t>5</a:t>
            </a:r>
            <a:endParaRPr lang="zh-CN" altLang="en-US">
              <a:solidFill>
                <a:schemeClr val="bg1"/>
              </a:solidFill>
              <a:sym typeface="+mn-lt"/>
            </a:endParaRPr>
          </a:p>
        </p:txBody>
      </p:sp>
      <p:sp>
        <p:nvSpPr>
          <p:cNvPr id="6" name="矩形 5"/>
          <p:cNvSpPr/>
          <p:nvPr/>
        </p:nvSpPr>
        <p:spPr>
          <a:xfrm>
            <a:off x="514350" y="787400"/>
            <a:ext cx="11351895" cy="5077460"/>
          </a:xfrm>
          <a:prstGeom prst="rect">
            <a:avLst/>
          </a:prstGeom>
        </p:spPr>
        <p:txBody>
          <a:bodyPr wrap="square">
            <a:spAutoFit/>
          </a:bodyPr>
          <a:lstStyle/>
          <a:p>
            <a:pPr algn="just">
              <a:lnSpc>
                <a:spcPct val="150000"/>
              </a:lnSpc>
              <a:buClrTx/>
              <a:buSzTx/>
              <a:buFontTx/>
            </a:pPr>
            <a:r>
              <a:rPr lang="zh-CN" altLang="en-US" sz="2400" b="1">
                <a:latin typeface="+mn-ea"/>
              </a:rPr>
              <a:t>2.滑动变阻器</a:t>
            </a:r>
            <a:endParaRPr lang="zh-CN" altLang="en-US" sz="2400" b="1">
              <a:latin typeface="+mn-ea"/>
            </a:endParaRPr>
          </a:p>
          <a:p>
            <a:pPr algn="just">
              <a:lnSpc>
                <a:spcPct val="150000"/>
              </a:lnSpc>
            </a:pPr>
            <a:r>
              <a:rPr lang="zh-CN" altLang="en-US" sz="2400">
                <a:latin typeface="宋体" panose="02010600030101010101" pitchFamily="2" charset="-122"/>
                <a:ea typeface="宋体" panose="02010600030101010101" pitchFamily="2" charset="-122"/>
              </a:rPr>
              <a:t>(1)原理:通过改变接入电路中的电阻丝的</a:t>
            </a:r>
            <a:r>
              <a:rPr lang="en-US" altLang="zh-CN" sz="2400" u="sng">
                <a:latin typeface="宋体" panose="02010600030101010101" pitchFamily="2" charset="-122"/>
                <a:ea typeface="宋体" panose="02010600030101010101" pitchFamily="2" charset="-122"/>
              </a:rPr>
              <a:t>(81)</a:t>
            </a:r>
            <a:r>
              <a:rPr lang="zh-CN" altLang="en-US" sz="2400" u="sng">
                <a:latin typeface="宋体" panose="02010600030101010101" pitchFamily="2" charset="-122"/>
                <a:ea typeface="宋体" panose="02010600030101010101" pitchFamily="2" charset="-122"/>
              </a:rPr>
              <a:t>　　　　</a:t>
            </a:r>
            <a:r>
              <a:rPr lang="zh-CN" altLang="en-US" sz="2400">
                <a:latin typeface="宋体" panose="02010600030101010101" pitchFamily="2" charset="-122"/>
                <a:ea typeface="宋体" panose="02010600030101010101" pitchFamily="2" charset="-122"/>
              </a:rPr>
              <a:t>,来改变接入电路中的电阻. </a:t>
            </a:r>
            <a:endParaRPr lang="zh-CN" altLang="en-US" sz="2400">
              <a:latin typeface="宋体" panose="02010600030101010101" pitchFamily="2" charset="-122"/>
              <a:ea typeface="宋体" panose="02010600030101010101" pitchFamily="2" charset="-122"/>
            </a:endParaRPr>
          </a:p>
          <a:p>
            <a:pPr algn="just">
              <a:lnSpc>
                <a:spcPct val="150000"/>
              </a:lnSpc>
            </a:pPr>
            <a:r>
              <a:rPr lang="zh-CN" altLang="en-US" sz="2400">
                <a:latin typeface="宋体" panose="02010600030101010101" pitchFamily="2" charset="-122"/>
                <a:ea typeface="宋体" panose="02010600030101010101" pitchFamily="2" charset="-122"/>
              </a:rPr>
              <a:t>(2)铭牌参数:如某滑动变阻器上标有“25 Ω　1 A”字样,“25 Ω”表示</a:t>
            </a:r>
            <a:r>
              <a:rPr lang="en-US" altLang="zh-CN" sz="2400" u="sng">
                <a:latin typeface="宋体" panose="02010600030101010101" pitchFamily="2" charset="-122"/>
                <a:ea typeface="宋体" panose="02010600030101010101" pitchFamily="2" charset="-122"/>
                <a:sym typeface="+mn-ea"/>
              </a:rPr>
              <a:t>(82)_</a:t>
            </a:r>
            <a:r>
              <a:rPr lang="en-US" altLang="zh-CN" sz="2400">
                <a:latin typeface="宋体" panose="02010600030101010101" pitchFamily="2" charset="-122"/>
                <a:ea typeface="宋体" panose="02010600030101010101" pitchFamily="2" charset="-122"/>
              </a:rPr>
              <a:t>________________________________________</a:t>
            </a:r>
            <a:r>
              <a:rPr lang="zh-CN" altLang="en-US" sz="2400">
                <a:latin typeface="宋体" panose="02010600030101010101" pitchFamily="2" charset="-122"/>
                <a:ea typeface="宋体" panose="02010600030101010101" pitchFamily="2" charset="-122"/>
              </a:rPr>
              <a:t>,“1 A”表示</a:t>
            </a:r>
            <a:r>
              <a:rPr lang="en-US" altLang="zh-CN" sz="2400" u="sng">
                <a:latin typeface="宋体" panose="02010600030101010101" pitchFamily="2" charset="-122"/>
                <a:ea typeface="宋体" panose="02010600030101010101" pitchFamily="2" charset="-122"/>
                <a:sym typeface="+mn-ea"/>
              </a:rPr>
              <a:t>(83)</a:t>
            </a:r>
            <a:r>
              <a:rPr lang="en-US" altLang="zh-CN" sz="2400">
                <a:latin typeface="宋体" panose="02010600030101010101" pitchFamily="2" charset="-122"/>
                <a:ea typeface="宋体" panose="02010600030101010101" pitchFamily="2" charset="-122"/>
              </a:rPr>
              <a:t>___________</a:t>
            </a:r>
            <a:endParaRPr lang="en-US" altLang="zh-CN" sz="2400">
              <a:latin typeface="宋体" panose="02010600030101010101" pitchFamily="2" charset="-122"/>
              <a:ea typeface="宋体" panose="02010600030101010101" pitchFamily="2" charset="-122"/>
            </a:endParaRPr>
          </a:p>
          <a:p>
            <a:pPr algn="just">
              <a:lnSpc>
                <a:spcPct val="150000"/>
              </a:lnSpc>
            </a:pPr>
            <a:r>
              <a:rPr lang="en-US" altLang="zh-CN" sz="2400">
                <a:latin typeface="宋体" panose="02010600030101010101" pitchFamily="2" charset="-122"/>
                <a:ea typeface="宋体" panose="02010600030101010101" pitchFamily="2" charset="-122"/>
              </a:rPr>
              <a:t>____________________________</a:t>
            </a:r>
            <a:r>
              <a:rPr lang="zh-CN" altLang="en-US" sz="2400">
                <a:latin typeface="宋体" panose="02010600030101010101" pitchFamily="2" charset="-122"/>
                <a:ea typeface="宋体" panose="02010600030101010101" pitchFamily="2" charset="-122"/>
              </a:rPr>
              <a:t>. </a:t>
            </a:r>
            <a:endParaRPr lang="zh-CN" altLang="en-US" sz="2400">
              <a:latin typeface="宋体" panose="02010600030101010101" pitchFamily="2" charset="-122"/>
              <a:ea typeface="宋体" panose="02010600030101010101" pitchFamily="2" charset="-122"/>
            </a:endParaRPr>
          </a:p>
          <a:p>
            <a:pPr algn="just">
              <a:lnSpc>
                <a:spcPct val="150000"/>
              </a:lnSpc>
            </a:pPr>
            <a:r>
              <a:rPr lang="zh-CN" altLang="en-US" sz="2400">
                <a:latin typeface="宋体" panose="02010600030101010101" pitchFamily="2" charset="-122"/>
                <a:ea typeface="宋体" panose="02010600030101010101" pitchFamily="2" charset="-122"/>
              </a:rPr>
              <a:t>(3)作用:</a:t>
            </a:r>
            <a:endParaRPr lang="zh-CN" altLang="en-US" sz="2400">
              <a:latin typeface="宋体" panose="02010600030101010101" pitchFamily="2" charset="-122"/>
              <a:ea typeface="宋体" panose="02010600030101010101" pitchFamily="2" charset="-122"/>
            </a:endParaRPr>
          </a:p>
          <a:p>
            <a:pPr algn="just">
              <a:lnSpc>
                <a:spcPct val="150000"/>
              </a:lnSpc>
            </a:pPr>
            <a:r>
              <a:rPr lang="zh-CN" altLang="en-US" sz="2400">
                <a:latin typeface="宋体" panose="02010600030101010101" pitchFamily="2" charset="-122"/>
                <a:ea typeface="宋体" panose="02010600030101010101" pitchFamily="2" charset="-122"/>
              </a:rPr>
              <a:t>a.保护电路.</a:t>
            </a:r>
            <a:endParaRPr lang="zh-CN" altLang="en-US" sz="2400">
              <a:latin typeface="宋体" panose="02010600030101010101" pitchFamily="2" charset="-122"/>
              <a:ea typeface="宋体" panose="02010600030101010101" pitchFamily="2" charset="-122"/>
            </a:endParaRPr>
          </a:p>
          <a:p>
            <a:pPr algn="just">
              <a:lnSpc>
                <a:spcPct val="150000"/>
              </a:lnSpc>
            </a:pPr>
            <a:r>
              <a:rPr lang="zh-CN" altLang="en-US" sz="2400">
                <a:latin typeface="宋体" panose="02010600030101010101" pitchFamily="2" charset="-122"/>
                <a:ea typeface="宋体" panose="02010600030101010101" pitchFamily="2" charset="-122"/>
              </a:rPr>
              <a:t>b.通过调节滑动变阻器连入电路的阻值来改变电路中的</a:t>
            </a:r>
            <a:r>
              <a:rPr lang="en-US" altLang="zh-CN" sz="2400" u="sng">
                <a:latin typeface="宋体" panose="02010600030101010101" pitchFamily="2" charset="-122"/>
                <a:ea typeface="宋体" panose="02010600030101010101" pitchFamily="2" charset="-122"/>
                <a:sym typeface="+mn-ea"/>
              </a:rPr>
              <a:t>(84)</a:t>
            </a:r>
            <a:r>
              <a:rPr lang="zh-CN" altLang="en-US" sz="2400" u="sng">
                <a:latin typeface="宋体" panose="02010600030101010101" pitchFamily="2" charset="-122"/>
                <a:ea typeface="宋体" panose="02010600030101010101" pitchFamily="2" charset="-122"/>
              </a:rPr>
              <a:t>　　　　</a:t>
            </a:r>
            <a:r>
              <a:rPr lang="zh-CN" altLang="en-US" sz="2400">
                <a:latin typeface="宋体" panose="02010600030101010101" pitchFamily="2" charset="-122"/>
                <a:ea typeface="宋体" panose="02010600030101010101" pitchFamily="2" charset="-122"/>
              </a:rPr>
              <a:t>或改变电路中另一用电器两端的</a:t>
            </a:r>
            <a:r>
              <a:rPr lang="en-US" altLang="zh-CN" sz="2400" u="sng">
                <a:latin typeface="宋体" panose="02010600030101010101" pitchFamily="2" charset="-122"/>
                <a:ea typeface="宋体" panose="02010600030101010101" pitchFamily="2" charset="-122"/>
                <a:sym typeface="+mn-ea"/>
              </a:rPr>
              <a:t>(85)</a:t>
            </a:r>
            <a:r>
              <a:rPr lang="zh-CN" altLang="en-US" sz="2400" u="sng">
                <a:latin typeface="宋体" panose="02010600030101010101" pitchFamily="2" charset="-122"/>
                <a:ea typeface="宋体" panose="02010600030101010101" pitchFamily="2" charset="-122"/>
              </a:rPr>
              <a:t>　　　　</a:t>
            </a:r>
            <a:r>
              <a:rPr lang="zh-CN" altLang="en-US" sz="2400">
                <a:latin typeface="宋体" panose="02010600030101010101" pitchFamily="2" charset="-122"/>
                <a:ea typeface="宋体" panose="02010600030101010101" pitchFamily="2" charset="-122"/>
              </a:rPr>
              <a:t>. </a:t>
            </a:r>
            <a:endParaRPr lang="zh-CN" altLang="en-US" sz="2400" u="sng">
              <a:latin typeface="宋体" panose="02010600030101010101" pitchFamily="2" charset="-122"/>
              <a:ea typeface="宋体" panose="02010600030101010101" pitchFamily="2" charset="-122"/>
            </a:endParaRPr>
          </a:p>
        </p:txBody>
      </p:sp>
      <p:sp>
        <p:nvSpPr>
          <p:cNvPr id="4" name="矩形 3"/>
          <p:cNvSpPr/>
          <p:nvPr/>
        </p:nvSpPr>
        <p:spPr>
          <a:xfrm>
            <a:off x="6870700" y="1437640"/>
            <a:ext cx="946785" cy="460375"/>
          </a:xfrm>
          <a:prstGeom prst="rect">
            <a:avLst/>
          </a:prstGeom>
        </p:spPr>
        <p:txBody>
          <a:bodyPr wrap="square">
            <a:spAutoFit/>
          </a:bodyPr>
          <a:lstStyle/>
          <a:p>
            <a:pPr algn="l"/>
            <a:r>
              <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rPr>
              <a:t>长度</a:t>
            </a:r>
            <a:endPar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endParaRPr>
          </a:p>
        </p:txBody>
      </p:sp>
      <p:sp>
        <p:nvSpPr>
          <p:cNvPr id="3" name="矩形 2"/>
          <p:cNvSpPr/>
          <p:nvPr/>
        </p:nvSpPr>
        <p:spPr>
          <a:xfrm>
            <a:off x="1167130" y="2524760"/>
            <a:ext cx="6963410" cy="460375"/>
          </a:xfrm>
          <a:prstGeom prst="rect">
            <a:avLst/>
          </a:prstGeom>
        </p:spPr>
        <p:txBody>
          <a:bodyPr wrap="square">
            <a:spAutoFit/>
          </a:bodyPr>
          <a:lstStyle/>
          <a:p>
            <a:pPr algn="l"/>
            <a:r>
              <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rPr>
              <a:t>滑动变阻器可以接入电路的最大阻值为25 Ω</a:t>
            </a:r>
            <a:endPar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endParaRPr>
          </a:p>
        </p:txBody>
      </p:sp>
      <p:sp>
        <p:nvSpPr>
          <p:cNvPr id="13" name="矩形 12"/>
          <p:cNvSpPr/>
          <p:nvPr/>
        </p:nvSpPr>
        <p:spPr>
          <a:xfrm>
            <a:off x="690880" y="2379980"/>
            <a:ext cx="11132185" cy="1198880"/>
          </a:xfrm>
          <a:prstGeom prst="rect">
            <a:avLst/>
          </a:prstGeom>
        </p:spPr>
        <p:txBody>
          <a:bodyPr wrap="square">
            <a:spAutoFit/>
          </a:bodyPr>
          <a:lstStyle/>
          <a:p>
            <a:pPr algn="l">
              <a:lnSpc>
                <a:spcPct val="150000"/>
              </a:lnSpc>
            </a:pPr>
            <a:r>
              <a:rPr lang="en-US" altLang="zh-CN" sz="2400" b="1" kern="100">
                <a:solidFill>
                  <a:srgbClr val="EE3028"/>
                </a:solidFill>
                <a:uFill>
                  <a:solidFill>
                    <a:srgbClr val="000000"/>
                  </a:solidFill>
                </a:uFill>
                <a:latin typeface="Times New Roman" panose="02020603050405020304" pitchFamily="18" charset="0"/>
                <a:ea typeface="宋体" panose="02010600030101010101" pitchFamily="2" charset="-122"/>
                <a:cs typeface="Times New Roman" panose="02020603050405020304" pitchFamily="18" charset="0"/>
                <a:sym typeface="+mn-ea"/>
              </a:rPr>
              <a:t>                                                                                                                        该滑动变阻器允许通过的最大电流为1 A</a:t>
            </a:r>
            <a:endParaRPr lang="en-US" altLang="zh-CN" sz="2400" b="1" kern="100">
              <a:solidFill>
                <a:srgbClr val="EE3028"/>
              </a:solidFill>
              <a:uFill>
                <a:solidFill>
                  <a:srgbClr val="000000"/>
                </a:solidFill>
              </a:uFill>
              <a:latin typeface="Times New Roman" panose="02020603050405020304" pitchFamily="18" charset="0"/>
              <a:ea typeface="宋体" panose="02010600030101010101" pitchFamily="2" charset="-122"/>
              <a:cs typeface="Times New Roman" panose="02020603050405020304" pitchFamily="18" charset="0"/>
              <a:sym typeface="+mn-ea"/>
            </a:endParaRPr>
          </a:p>
        </p:txBody>
      </p:sp>
      <p:sp>
        <p:nvSpPr>
          <p:cNvPr id="2" name="矩形 1"/>
          <p:cNvSpPr/>
          <p:nvPr/>
        </p:nvSpPr>
        <p:spPr>
          <a:xfrm>
            <a:off x="8777605" y="4732020"/>
            <a:ext cx="946785" cy="460375"/>
          </a:xfrm>
          <a:prstGeom prst="rect">
            <a:avLst/>
          </a:prstGeom>
        </p:spPr>
        <p:txBody>
          <a:bodyPr wrap="square">
            <a:spAutoFit/>
          </a:bodyPr>
          <a:lstStyle/>
          <a:p>
            <a:pPr algn="l"/>
            <a:r>
              <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rPr>
              <a:t>电流</a:t>
            </a:r>
            <a:endPar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endParaRPr>
          </a:p>
        </p:txBody>
      </p:sp>
      <p:sp>
        <p:nvSpPr>
          <p:cNvPr id="14" name="矩形 13"/>
          <p:cNvSpPr/>
          <p:nvPr/>
        </p:nvSpPr>
        <p:spPr>
          <a:xfrm>
            <a:off x="3716655" y="5276215"/>
            <a:ext cx="946785" cy="460375"/>
          </a:xfrm>
          <a:prstGeom prst="rect">
            <a:avLst/>
          </a:prstGeom>
        </p:spPr>
        <p:txBody>
          <a:bodyPr wrap="square">
            <a:spAutoFit/>
          </a:bodyPr>
          <a:lstStyle/>
          <a:p>
            <a:pPr algn="l"/>
            <a:r>
              <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rPr>
              <a:t>电压</a:t>
            </a:r>
            <a:endPar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300"/>
                                        <p:tgtEl>
                                          <p:spTgt spid="4"/>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300"/>
                                        <p:tgtEl>
                                          <p:spTgt spid="3"/>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300"/>
                                        <p:tgtEl>
                                          <p:spTgt spid="13"/>
                                        </p:tgtEl>
                                      </p:cBhvr>
                                    </p:animEffect>
                                  </p:childTnLst>
                                </p:cTn>
                              </p:par>
                            </p:childTnLst>
                          </p:cTn>
                        </p:par>
                      </p:childTnLst>
                    </p:cTn>
                  </p:par>
                  <p:par>
                    <p:cTn id="18" fill="hold" nodeType="clickPar">
                      <p:stCondLst>
                        <p:cond delay="indefinite"/>
                      </p:stCondLst>
                      <p:childTnLst>
                        <p:par>
                          <p:cTn id="19" fill="hold" nodeType="after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300"/>
                                        <p:tgtEl>
                                          <p:spTgt spid="2"/>
                                        </p:tgtEl>
                                      </p:cBhvr>
                                    </p:animEffect>
                                  </p:childTnLst>
                                </p:cTn>
                              </p:par>
                            </p:childTnLst>
                          </p:cTn>
                        </p:par>
                      </p:childTnLst>
                    </p:cTn>
                  </p:par>
                  <p:par>
                    <p:cTn id="23" fill="hold" nodeType="clickPar">
                      <p:stCondLst>
                        <p:cond delay="indefinite"/>
                      </p:stCondLst>
                      <p:childTnLst>
                        <p:par>
                          <p:cTn id="24" fill="hold" nodeType="after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3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P spid="13" grpId="0"/>
      <p:bldP spid="2" grpId="0"/>
      <p:bldP spid="14" grpId="0"/>
    </p:bldLst>
  </p:timing>
</p:sld>
</file>

<file path=ppt/slides/slide3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en-US" altLang="zh-CN" sz="2400" b="1" kern="0">
                <a:solidFill>
                  <a:srgbClr val="EE3028"/>
                </a:solidFill>
                <a:cs typeface="+mn-ea"/>
                <a:sym typeface="+mn-lt"/>
              </a:rPr>
              <a:t>  </a:t>
            </a:r>
            <a:r>
              <a:rPr lang="zh-CN" altLang="en-US" sz="2400" b="1" kern="0">
                <a:solidFill>
                  <a:srgbClr val="EE3028"/>
                </a:solidFill>
                <a:cs typeface="+mn-ea"/>
                <a:sym typeface="+mn-lt"/>
              </a:rPr>
              <a:t>电阻和变阻器</a:t>
            </a:r>
            <a:endParaRPr lang="zh-CN" altLang="en-US" sz="2400" b="1" kern="0">
              <a:solidFill>
                <a:srgbClr val="EE3028"/>
              </a:solidFill>
              <a:cs typeface="+mn-ea"/>
              <a:sym typeface="+mn-lt"/>
            </a:endParaRP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a:solidFill>
                  <a:schemeClr val="bg1"/>
                </a:solidFill>
                <a:sym typeface="+mn-lt"/>
              </a:rPr>
              <a:t>考点</a:t>
            </a:r>
            <a:r>
              <a:rPr lang="en-US" altLang="zh-CN">
                <a:solidFill>
                  <a:schemeClr val="bg1"/>
                </a:solidFill>
                <a:sym typeface="+mn-lt"/>
              </a:rPr>
              <a:t>5</a:t>
            </a:r>
            <a:endParaRPr lang="zh-CN" altLang="en-US">
              <a:solidFill>
                <a:schemeClr val="bg1"/>
              </a:solidFill>
              <a:sym typeface="+mn-lt"/>
            </a:endParaRPr>
          </a:p>
        </p:txBody>
      </p:sp>
      <p:sp>
        <p:nvSpPr>
          <p:cNvPr id="6" name="矩形 5"/>
          <p:cNvSpPr/>
          <p:nvPr/>
        </p:nvSpPr>
        <p:spPr>
          <a:xfrm>
            <a:off x="640080" y="715010"/>
            <a:ext cx="10861675" cy="5877560"/>
          </a:xfrm>
          <a:prstGeom prst="rect">
            <a:avLst/>
          </a:prstGeom>
        </p:spPr>
        <p:txBody>
          <a:bodyPr wrap="square">
            <a:spAutoFit/>
          </a:bodyPr>
          <a:lstStyle/>
          <a:p>
            <a:pPr algn="just">
              <a:lnSpc>
                <a:spcPct val="150000"/>
              </a:lnSpc>
            </a:pPr>
            <a:r>
              <a:rPr lang="zh-CN" altLang="en-US" sz="2400">
                <a:latin typeface="宋体" panose="02010600030101010101" pitchFamily="2" charset="-122"/>
                <a:ea typeface="宋体" panose="02010600030101010101" pitchFamily="2" charset="-122"/>
              </a:rPr>
              <a:t>(4)使用要点:</a:t>
            </a:r>
            <a:endParaRPr lang="zh-CN" altLang="en-US" sz="2400">
              <a:latin typeface="宋体" panose="02010600030101010101" pitchFamily="2" charset="-122"/>
              <a:ea typeface="宋体" panose="02010600030101010101" pitchFamily="2" charset="-122"/>
            </a:endParaRPr>
          </a:p>
          <a:p>
            <a:pPr algn="just">
              <a:lnSpc>
                <a:spcPct val="150000"/>
              </a:lnSpc>
            </a:pPr>
            <a:r>
              <a:rPr lang="zh-CN" altLang="en-US" sz="2400">
                <a:latin typeface="宋体" panose="02010600030101010101" pitchFamily="2" charset="-122"/>
                <a:ea typeface="宋体" panose="02010600030101010101" pitchFamily="2" charset="-122"/>
              </a:rPr>
              <a:t>a.闭合开关前,滑片应处于</a:t>
            </a:r>
            <a:r>
              <a:rPr lang="en-US" altLang="zh-CN" sz="2400" u="sng">
                <a:latin typeface="宋体" panose="02010600030101010101" pitchFamily="2" charset="-122"/>
                <a:ea typeface="宋体" panose="02010600030101010101" pitchFamily="2" charset="-122"/>
                <a:sym typeface="+mn-ea"/>
              </a:rPr>
              <a:t>(86)</a:t>
            </a:r>
            <a:r>
              <a:rPr lang="zh-CN" altLang="en-US" sz="2400" u="sng">
                <a:latin typeface="宋体" panose="02010600030101010101" pitchFamily="2" charset="-122"/>
                <a:ea typeface="宋体" panose="02010600030101010101" pitchFamily="2" charset="-122"/>
              </a:rPr>
              <a:t>　　　　　　</a:t>
            </a:r>
            <a:r>
              <a:rPr lang="zh-CN" altLang="en-US" sz="2400">
                <a:latin typeface="宋体" panose="02010600030101010101" pitchFamily="2" charset="-122"/>
                <a:ea typeface="宋体" panose="02010600030101010101" pitchFamily="2" charset="-122"/>
              </a:rPr>
              <a:t>处. </a:t>
            </a:r>
            <a:endParaRPr lang="zh-CN" altLang="en-US" sz="2400">
              <a:latin typeface="宋体" panose="02010600030101010101" pitchFamily="2" charset="-122"/>
              <a:ea typeface="宋体" panose="02010600030101010101" pitchFamily="2" charset="-122"/>
            </a:endParaRPr>
          </a:p>
          <a:p>
            <a:pPr algn="just">
              <a:lnSpc>
                <a:spcPct val="150000"/>
              </a:lnSpc>
            </a:pPr>
            <a:r>
              <a:rPr lang="zh-CN" altLang="en-US" sz="2400">
                <a:latin typeface="宋体" panose="02010600030101010101" pitchFamily="2" charset="-122"/>
                <a:ea typeface="宋体" panose="02010600030101010101" pitchFamily="2" charset="-122"/>
              </a:rPr>
              <a:t>b.接线柱应遵循“</a:t>
            </a:r>
            <a:r>
              <a:rPr lang="en-US" altLang="zh-CN" sz="2400" u="sng">
                <a:latin typeface="宋体" panose="02010600030101010101" pitchFamily="2" charset="-122"/>
                <a:ea typeface="宋体" panose="02010600030101010101" pitchFamily="2" charset="-122"/>
                <a:sym typeface="+mn-ea"/>
              </a:rPr>
              <a:t>(87)</a:t>
            </a:r>
            <a:r>
              <a:rPr lang="zh-CN" altLang="en-US" sz="2400" u="sng">
                <a:latin typeface="宋体" panose="02010600030101010101" pitchFamily="2" charset="-122"/>
                <a:ea typeface="宋体" panose="02010600030101010101" pitchFamily="2" charset="-122"/>
              </a:rPr>
              <a:t>　　　　　　</a:t>
            </a:r>
            <a:r>
              <a:rPr lang="zh-CN" altLang="en-US" sz="2400">
                <a:latin typeface="宋体" panose="02010600030101010101" pitchFamily="2" charset="-122"/>
                <a:ea typeface="宋体" panose="02010600030101010101" pitchFamily="2" charset="-122"/>
              </a:rPr>
              <a:t>”的原则接入电路(如图1). </a:t>
            </a:r>
            <a:endParaRPr lang="zh-CN" altLang="en-US" sz="2400">
              <a:latin typeface="宋体" panose="02010600030101010101" pitchFamily="2" charset="-122"/>
              <a:ea typeface="宋体" panose="02010600030101010101" pitchFamily="2" charset="-122"/>
            </a:endParaRPr>
          </a:p>
          <a:p>
            <a:pPr algn="just">
              <a:lnSpc>
                <a:spcPct val="150000"/>
              </a:lnSpc>
            </a:pPr>
            <a:r>
              <a:rPr lang="zh-CN" altLang="en-US" sz="2400">
                <a:latin typeface="宋体" panose="02010600030101010101" pitchFamily="2" charset="-122"/>
                <a:ea typeface="宋体" panose="02010600030101010101" pitchFamily="2" charset="-122"/>
              </a:rPr>
              <a:t>c.若同时将上面两个接线柱接入电路,则滑动变阻器相当于一根</a:t>
            </a:r>
            <a:r>
              <a:rPr lang="en-US" altLang="zh-CN" sz="2400" u="sng">
                <a:latin typeface="宋体" panose="02010600030101010101" pitchFamily="2" charset="-122"/>
                <a:ea typeface="宋体" panose="02010600030101010101" pitchFamily="2" charset="-122"/>
                <a:sym typeface="+mn-ea"/>
              </a:rPr>
              <a:t>(88)</a:t>
            </a:r>
            <a:r>
              <a:rPr lang="zh-CN" altLang="en-US" sz="2400" u="sng">
                <a:latin typeface="宋体" panose="02010600030101010101" pitchFamily="2" charset="-122"/>
                <a:ea typeface="宋体" panose="02010600030101010101" pitchFamily="2" charset="-122"/>
              </a:rPr>
              <a:t>　 　 </a:t>
            </a:r>
            <a:r>
              <a:rPr lang="zh-CN" altLang="en-US" sz="2400">
                <a:latin typeface="宋体" panose="02010600030101010101" pitchFamily="2" charset="-122"/>
                <a:ea typeface="宋体" panose="02010600030101010101" pitchFamily="2" charset="-122"/>
              </a:rPr>
              <a:t>(如图2甲);若同时将下面两个接线柱接入电路,则滑动变阻器相当于一个</a:t>
            </a:r>
            <a:r>
              <a:rPr lang="en-US" altLang="zh-CN" sz="2400" u="sng">
                <a:latin typeface="宋体" panose="02010600030101010101" pitchFamily="2" charset="-122"/>
                <a:ea typeface="宋体" panose="02010600030101010101" pitchFamily="2" charset="-122"/>
                <a:sym typeface="+mn-ea"/>
              </a:rPr>
              <a:t>(89)_____________</a:t>
            </a:r>
            <a:r>
              <a:rPr lang="zh-CN" altLang="en-US" sz="2400">
                <a:latin typeface="宋体" panose="02010600030101010101" pitchFamily="2" charset="-122"/>
                <a:ea typeface="宋体" panose="02010600030101010101" pitchFamily="2" charset="-122"/>
              </a:rPr>
              <a:t>(如图2乙). </a:t>
            </a:r>
            <a:endParaRPr lang="zh-CN" altLang="en-US" sz="2400">
              <a:latin typeface="宋体" panose="02010600030101010101" pitchFamily="2" charset="-122"/>
              <a:ea typeface="宋体" panose="02010600030101010101" pitchFamily="2" charset="-122"/>
            </a:endParaRPr>
          </a:p>
          <a:p>
            <a:pPr algn="just">
              <a:lnSpc>
                <a:spcPct val="100000"/>
              </a:lnSpc>
            </a:pPr>
            <a:endParaRPr lang="zh-CN" altLang="en-US" sz="2000">
              <a:latin typeface="宋体" panose="02010600030101010101" pitchFamily="2" charset="-122"/>
              <a:ea typeface="宋体" panose="02010600030101010101" pitchFamily="2" charset="-122"/>
            </a:endParaRPr>
          </a:p>
          <a:p>
            <a:pPr algn="just">
              <a:lnSpc>
                <a:spcPct val="100000"/>
              </a:lnSpc>
            </a:pPr>
            <a:endParaRPr lang="zh-CN" altLang="en-US" sz="2000">
              <a:latin typeface="宋体" panose="02010600030101010101" pitchFamily="2" charset="-122"/>
              <a:ea typeface="宋体" panose="02010600030101010101" pitchFamily="2" charset="-122"/>
            </a:endParaRPr>
          </a:p>
          <a:p>
            <a:pPr algn="just">
              <a:lnSpc>
                <a:spcPct val="100000"/>
              </a:lnSpc>
            </a:pPr>
            <a:endParaRPr lang="zh-CN" altLang="en-US" sz="2000">
              <a:latin typeface="宋体" panose="02010600030101010101" pitchFamily="2" charset="-122"/>
              <a:ea typeface="宋体" panose="02010600030101010101" pitchFamily="2" charset="-122"/>
            </a:endParaRPr>
          </a:p>
          <a:p>
            <a:pPr algn="just">
              <a:lnSpc>
                <a:spcPct val="100000"/>
              </a:lnSpc>
            </a:pPr>
            <a:endParaRPr lang="zh-CN" altLang="en-US" sz="2000">
              <a:latin typeface="宋体" panose="02010600030101010101" pitchFamily="2" charset="-122"/>
              <a:ea typeface="宋体" panose="02010600030101010101" pitchFamily="2" charset="-122"/>
            </a:endParaRPr>
          </a:p>
          <a:p>
            <a:pPr algn="just">
              <a:lnSpc>
                <a:spcPct val="100000"/>
              </a:lnSpc>
            </a:pPr>
            <a:endParaRPr lang="zh-CN" altLang="en-US" sz="2000">
              <a:latin typeface="宋体" panose="02010600030101010101" pitchFamily="2" charset="-122"/>
              <a:ea typeface="宋体" panose="02010600030101010101" pitchFamily="2" charset="-122"/>
            </a:endParaRPr>
          </a:p>
          <a:p>
            <a:pPr algn="just">
              <a:lnSpc>
                <a:spcPct val="100000"/>
              </a:lnSpc>
            </a:pPr>
            <a:endParaRPr lang="zh-CN" altLang="en-US" sz="2000">
              <a:latin typeface="宋体" panose="02010600030101010101" pitchFamily="2" charset="-122"/>
              <a:ea typeface="宋体" panose="02010600030101010101" pitchFamily="2" charset="-122"/>
            </a:endParaRPr>
          </a:p>
          <a:p>
            <a:pPr algn="just">
              <a:lnSpc>
                <a:spcPct val="100000"/>
              </a:lnSpc>
            </a:pPr>
            <a:endParaRPr lang="zh-CN" altLang="en-US" sz="2000">
              <a:latin typeface="宋体" panose="02010600030101010101" pitchFamily="2" charset="-122"/>
              <a:ea typeface="宋体" panose="02010600030101010101" pitchFamily="2" charset="-122"/>
            </a:endParaRPr>
          </a:p>
          <a:p>
            <a:pPr algn="just">
              <a:lnSpc>
                <a:spcPct val="100000"/>
              </a:lnSpc>
            </a:pPr>
            <a:r>
              <a:rPr lang="zh-CN" altLang="en-US" sz="2000">
                <a:latin typeface="宋体" panose="02010600030101010101" pitchFamily="2" charset="-122"/>
                <a:ea typeface="宋体" panose="02010600030101010101" pitchFamily="2" charset="-122"/>
              </a:rPr>
              <a:t>                            图1                                      图2</a:t>
            </a:r>
            <a:endParaRPr lang="zh-CN" altLang="en-US" sz="2000" u="sng">
              <a:latin typeface="宋体" panose="02010600030101010101" pitchFamily="2" charset="-122"/>
              <a:ea typeface="宋体" panose="02010600030101010101" pitchFamily="2" charset="-122"/>
            </a:endParaRPr>
          </a:p>
        </p:txBody>
      </p:sp>
      <p:sp>
        <p:nvSpPr>
          <p:cNvPr id="4" name="矩形 3"/>
          <p:cNvSpPr/>
          <p:nvPr/>
        </p:nvSpPr>
        <p:spPr>
          <a:xfrm>
            <a:off x="5000625" y="1353820"/>
            <a:ext cx="1652905" cy="460375"/>
          </a:xfrm>
          <a:prstGeom prst="rect">
            <a:avLst/>
          </a:prstGeom>
        </p:spPr>
        <p:txBody>
          <a:bodyPr wrap="square">
            <a:spAutoFit/>
          </a:bodyPr>
          <a:lstStyle/>
          <a:p>
            <a:pPr algn="l"/>
            <a:r>
              <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rPr>
              <a:t>阻值最大</a:t>
            </a:r>
            <a:endPar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endParaRPr>
          </a:p>
        </p:txBody>
      </p:sp>
      <p:sp>
        <p:nvSpPr>
          <p:cNvPr id="3" name="矩形 2"/>
          <p:cNvSpPr/>
          <p:nvPr/>
        </p:nvSpPr>
        <p:spPr>
          <a:xfrm>
            <a:off x="3847465" y="1925320"/>
            <a:ext cx="1764665" cy="460375"/>
          </a:xfrm>
          <a:prstGeom prst="rect">
            <a:avLst/>
          </a:prstGeom>
        </p:spPr>
        <p:txBody>
          <a:bodyPr wrap="square">
            <a:spAutoFit/>
          </a:bodyPr>
          <a:lstStyle/>
          <a:p>
            <a:pPr algn="l"/>
            <a:r>
              <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rPr>
              <a:t>一上一下</a:t>
            </a:r>
            <a:endPar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endParaRPr>
          </a:p>
        </p:txBody>
      </p:sp>
      <p:sp>
        <p:nvSpPr>
          <p:cNvPr id="13" name="矩形 12"/>
          <p:cNvSpPr/>
          <p:nvPr/>
        </p:nvSpPr>
        <p:spPr>
          <a:xfrm>
            <a:off x="9675495" y="2458085"/>
            <a:ext cx="1062355" cy="460375"/>
          </a:xfrm>
          <a:prstGeom prst="rect">
            <a:avLst/>
          </a:prstGeom>
        </p:spPr>
        <p:txBody>
          <a:bodyPr wrap="square">
            <a:spAutoFit/>
          </a:bodyPr>
          <a:lstStyle/>
          <a:p>
            <a:pPr algn="l"/>
            <a:r>
              <a:rPr lang="en-US" altLang="zh-CN" sz="2400" b="1" kern="100">
                <a:solidFill>
                  <a:srgbClr val="EE3028"/>
                </a:solidFill>
                <a:uFill>
                  <a:solidFill>
                    <a:srgbClr val="000000"/>
                  </a:solidFill>
                </a:uFill>
                <a:latin typeface="Times New Roman" panose="02020603050405020304" pitchFamily="18" charset="0"/>
                <a:ea typeface="宋体" panose="02010600030101010101" pitchFamily="2" charset="-122"/>
                <a:cs typeface="Times New Roman" panose="02020603050405020304" pitchFamily="18" charset="0"/>
                <a:sym typeface="+mn-ea"/>
              </a:rPr>
              <a:t>导线</a:t>
            </a:r>
            <a:endParaRPr lang="en-US" altLang="zh-CN" sz="2400" b="1" kern="100">
              <a:solidFill>
                <a:srgbClr val="EE3028"/>
              </a:solidFill>
              <a:uFill>
                <a:solidFill>
                  <a:srgbClr val="000000"/>
                </a:solidFill>
              </a:uFill>
              <a:latin typeface="Times New Roman" panose="02020603050405020304" pitchFamily="18" charset="0"/>
              <a:ea typeface="宋体" panose="02010600030101010101" pitchFamily="2" charset="-122"/>
              <a:cs typeface="Times New Roman" panose="02020603050405020304" pitchFamily="18" charset="0"/>
              <a:sym typeface="+mn-ea"/>
            </a:endParaRPr>
          </a:p>
        </p:txBody>
      </p:sp>
      <p:sp>
        <p:nvSpPr>
          <p:cNvPr id="2" name="矩形 1"/>
          <p:cNvSpPr/>
          <p:nvPr/>
        </p:nvSpPr>
        <p:spPr>
          <a:xfrm>
            <a:off x="1449070" y="3522345"/>
            <a:ext cx="2009140" cy="460375"/>
          </a:xfrm>
          <a:prstGeom prst="rect">
            <a:avLst/>
          </a:prstGeom>
        </p:spPr>
        <p:txBody>
          <a:bodyPr wrap="square">
            <a:spAutoFit/>
          </a:bodyPr>
          <a:lstStyle/>
          <a:p>
            <a:pPr algn="l"/>
            <a:r>
              <a:rPr lang="en-US" altLang="zh-CN" sz="2400" b="1" kern="100">
                <a:solidFill>
                  <a:srgbClr val="EE3028"/>
                </a:solidFill>
                <a:uFill>
                  <a:solidFill>
                    <a:srgbClr val="000000"/>
                  </a:solidFill>
                </a:uFill>
                <a:latin typeface="Times New Roman" panose="02020603050405020304" pitchFamily="18" charset="0"/>
                <a:ea typeface="宋体" panose="02010600030101010101" pitchFamily="2" charset="-122"/>
                <a:cs typeface="Times New Roman" panose="02020603050405020304" pitchFamily="18" charset="0"/>
                <a:sym typeface="+mn-ea"/>
              </a:rPr>
              <a:t>定值电阻</a:t>
            </a:r>
            <a:endParaRPr lang="en-US" altLang="zh-CN" sz="2400" b="1" kern="100">
              <a:solidFill>
                <a:srgbClr val="EE3028"/>
              </a:solidFill>
              <a:uFill>
                <a:solidFill>
                  <a:srgbClr val="000000"/>
                </a:solidFill>
              </a:uFill>
              <a:latin typeface="Times New Roman" panose="02020603050405020304" pitchFamily="18" charset="0"/>
              <a:ea typeface="宋体" panose="02010600030101010101" pitchFamily="2" charset="-122"/>
              <a:cs typeface="Times New Roman" panose="02020603050405020304" pitchFamily="18" charset="0"/>
              <a:sym typeface="+mn-ea"/>
            </a:endParaRPr>
          </a:p>
        </p:txBody>
      </p:sp>
      <p:pic>
        <p:nvPicPr>
          <p:cNvPr id="184" name="18WHLWJJZKBWL87.jpg" descr="id:2147491151;FounderCES"/>
          <p:cNvPicPr>
            <a:picLocks noChangeAspect="1"/>
          </p:cNvPicPr>
          <p:nvPr/>
        </p:nvPicPr>
        <p:blipFill>
          <a:blip r:embed="rId2"/>
          <a:stretch>
            <a:fillRect/>
          </a:stretch>
        </p:blipFill>
        <p:spPr>
          <a:xfrm>
            <a:off x="1539875" y="4058285"/>
            <a:ext cx="5602605" cy="1932305"/>
          </a:xfrm>
          <a:prstGeom prst="rect">
            <a:avLst/>
          </a:prstGeom>
        </p:spPr>
      </p:pic>
      <p:pic>
        <p:nvPicPr>
          <p:cNvPr id="185" name="18WHLWJJZKBWL87-1.jpg" descr="id:2147491158;FounderCES"/>
          <p:cNvPicPr>
            <a:picLocks noChangeAspect="1"/>
          </p:cNvPicPr>
          <p:nvPr/>
        </p:nvPicPr>
        <p:blipFill>
          <a:blip r:embed="rId3"/>
          <a:stretch>
            <a:fillRect/>
          </a:stretch>
        </p:blipFill>
        <p:spPr>
          <a:xfrm>
            <a:off x="7852410" y="4058920"/>
            <a:ext cx="3524250" cy="1931670"/>
          </a:xfrm>
          <a:prstGeom prst="rect">
            <a:avLst/>
          </a:prstGeom>
        </p:spPr>
      </p:pic>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300"/>
                                        <p:tgtEl>
                                          <p:spTgt spid="4"/>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300"/>
                                        <p:tgtEl>
                                          <p:spTgt spid="3"/>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300"/>
                                        <p:tgtEl>
                                          <p:spTgt spid="13"/>
                                        </p:tgtEl>
                                      </p:cBhvr>
                                    </p:animEffect>
                                  </p:childTnLst>
                                </p:cTn>
                              </p:par>
                            </p:childTnLst>
                          </p:cTn>
                        </p:par>
                      </p:childTnLst>
                    </p:cTn>
                  </p:par>
                  <p:par>
                    <p:cTn id="18" fill="hold" nodeType="clickPar">
                      <p:stCondLst>
                        <p:cond delay="indefinite"/>
                      </p:stCondLst>
                      <p:childTnLst>
                        <p:par>
                          <p:cTn id="19" fill="hold" nodeType="after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3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P spid="13" grpId="0"/>
      <p:bldP spid="2" grpId="0"/>
    </p:bldLst>
  </p:timing>
</p:sld>
</file>

<file path=ppt/slides/slide3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7" name="矩形 6"/>
          <p:cNvSpPr/>
          <p:nvPr/>
        </p:nvSpPr>
        <p:spPr>
          <a:xfrm>
            <a:off x="1857375" y="0"/>
            <a:ext cx="10334625" cy="742315"/>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en-US" altLang="zh-CN" sz="2400" b="1" kern="0">
                <a:solidFill>
                  <a:srgbClr val="EE3028"/>
                </a:solidFill>
                <a:cs typeface="+mn-ea"/>
                <a:sym typeface="+mn-lt"/>
              </a:rPr>
              <a:t> </a:t>
            </a:r>
            <a:r>
              <a:rPr lang="zh-CN" altLang="en-US" sz="2400" b="1" kern="0">
                <a:solidFill>
                  <a:srgbClr val="EE3028"/>
                </a:solidFill>
                <a:cs typeface="+mn-ea"/>
                <a:sym typeface="+mn-lt"/>
              </a:rPr>
              <a:t>串、并联电路的特点及电路识别</a:t>
            </a:r>
            <a:endParaRPr lang="zh-CN" altLang="en-US" sz="2400" b="1" kern="0">
              <a:solidFill>
                <a:srgbClr val="EE3028"/>
              </a:solidFill>
              <a:cs typeface="+mn-ea"/>
              <a:sym typeface="+mn-lt"/>
            </a:endParaRPr>
          </a:p>
        </p:txBody>
      </p:sp>
      <p:sp>
        <p:nvSpPr>
          <p:cNvPr id="9" name="文本框 8"/>
          <p:cNvSpPr txBox="1"/>
          <p:nvPr/>
        </p:nvSpPr>
        <p:spPr>
          <a:xfrm>
            <a:off x="6350" y="0"/>
            <a:ext cx="1851025" cy="742315"/>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pPr algn="ctr"/>
            <a:r>
              <a:rPr lang="zh-CN" altLang="en-US">
                <a:solidFill>
                  <a:schemeClr val="bg1"/>
                </a:solidFill>
                <a:sym typeface="+mn-lt"/>
              </a:rPr>
              <a:t>命题角度1</a:t>
            </a:r>
            <a:endParaRPr lang="zh-CN" altLang="en-US">
              <a:solidFill>
                <a:schemeClr val="bg1"/>
              </a:solidFill>
              <a:sym typeface="+mn-lt"/>
            </a:endParaRPr>
          </a:p>
        </p:txBody>
      </p:sp>
      <p:sp>
        <p:nvSpPr>
          <p:cNvPr id="3" name="矩形 2"/>
          <p:cNvSpPr/>
          <p:nvPr/>
        </p:nvSpPr>
        <p:spPr>
          <a:xfrm>
            <a:off x="868045" y="833755"/>
            <a:ext cx="10051415" cy="5436870"/>
          </a:xfrm>
          <a:prstGeom prst="rect">
            <a:avLst/>
          </a:prstGeom>
        </p:spPr>
        <p:txBody>
          <a:bodyPr wrap="square">
            <a:spAutoFit/>
          </a:bodyPr>
          <a:lstStyle/>
          <a:p>
            <a:pPr algn="just">
              <a:lnSpc>
                <a:spcPct val="150000"/>
              </a:lnSpc>
              <a:buClrTx/>
              <a:buSzTx/>
              <a:buFontTx/>
            </a:pPr>
            <a:r>
              <a:rPr lang="zh-CN" altLang="en-US" sz="2400">
                <a:latin typeface="黑体" panose="02010609060101010101" pitchFamily="49" charset="-122"/>
                <a:ea typeface="黑体" panose="02010609060101010101" pitchFamily="49" charset="-122"/>
                <a:cs typeface="黑体" panose="02010609060101010101" pitchFamily="49" charset="-122"/>
                <a:sym typeface="+mn-ea"/>
              </a:rPr>
              <a:t>例1</a:t>
            </a:r>
            <a:r>
              <a:rPr lang="zh-CN" altLang="en-US" sz="2400">
                <a:latin typeface="宋体" panose="02010600030101010101" pitchFamily="2" charset="-122"/>
                <a:ea typeface="宋体" panose="02010600030101010101" pitchFamily="2" charset="-122"/>
                <a:sym typeface="+mn-ea"/>
              </a:rPr>
              <a:t> [2020广西河池改编]分析如图所示的电路,完成下列问题.</a:t>
            </a:r>
            <a:endParaRPr lang="zh-CN" altLang="en-US" sz="2400">
              <a:latin typeface="宋体" panose="02010600030101010101" pitchFamily="2" charset="-122"/>
              <a:ea typeface="宋体" panose="02010600030101010101" pitchFamily="2" charset="-122"/>
              <a:sym typeface="+mn-ea"/>
            </a:endParaRPr>
          </a:p>
          <a:p>
            <a:pPr algn="just">
              <a:lnSpc>
                <a:spcPct val="150000"/>
              </a:lnSpc>
              <a:buClrTx/>
              <a:buSzTx/>
              <a:buFontTx/>
            </a:pPr>
            <a:endParaRPr lang="zh-CN" altLang="en-US" sz="2400">
              <a:latin typeface="宋体" panose="02010600030101010101" pitchFamily="2" charset="-122"/>
              <a:ea typeface="宋体" panose="02010600030101010101" pitchFamily="2" charset="-122"/>
              <a:sym typeface="+mn-ea"/>
            </a:endParaRPr>
          </a:p>
          <a:p>
            <a:pPr algn="just">
              <a:lnSpc>
                <a:spcPct val="150000"/>
              </a:lnSpc>
              <a:buClrTx/>
              <a:buSzTx/>
              <a:buFontTx/>
            </a:pPr>
            <a:endParaRPr lang="zh-CN" altLang="en-US" sz="2400">
              <a:latin typeface="宋体" panose="02010600030101010101" pitchFamily="2" charset="-122"/>
              <a:ea typeface="宋体" panose="02010600030101010101" pitchFamily="2" charset="-122"/>
              <a:sym typeface="+mn-ea"/>
            </a:endParaRPr>
          </a:p>
          <a:p>
            <a:pPr algn="just">
              <a:lnSpc>
                <a:spcPct val="150000"/>
              </a:lnSpc>
              <a:buClrTx/>
              <a:buSzTx/>
              <a:buFontTx/>
            </a:pPr>
            <a:endParaRPr lang="zh-CN" altLang="en-US" sz="2400" baseline="-25000">
              <a:latin typeface="宋体" panose="02010600030101010101" pitchFamily="2" charset="-122"/>
              <a:ea typeface="宋体" panose="02010600030101010101" pitchFamily="2" charset="-122"/>
              <a:sym typeface="+mn-ea"/>
            </a:endParaRPr>
          </a:p>
          <a:p>
            <a:pPr algn="just">
              <a:lnSpc>
                <a:spcPct val="150000"/>
              </a:lnSpc>
              <a:buClrTx/>
              <a:buSzTx/>
              <a:buFontTx/>
            </a:pPr>
            <a:endParaRPr lang="zh-CN" altLang="en-US" sz="2400">
              <a:latin typeface="宋体" panose="02010600030101010101" pitchFamily="2" charset="-122"/>
              <a:ea typeface="宋体" panose="02010600030101010101" pitchFamily="2" charset="-122"/>
              <a:sym typeface="+mn-ea"/>
            </a:endParaRPr>
          </a:p>
          <a:p>
            <a:pPr algn="just">
              <a:lnSpc>
                <a:spcPct val="150000"/>
              </a:lnSpc>
              <a:buClrTx/>
              <a:buSzTx/>
              <a:buFontTx/>
            </a:pPr>
            <a:r>
              <a:rPr lang="zh-CN" altLang="en-US" sz="2400">
                <a:latin typeface="宋体" panose="02010600030101010101" pitchFamily="2" charset="-122"/>
                <a:ea typeface="宋体" panose="02010600030101010101" pitchFamily="2" charset="-122"/>
                <a:sym typeface="+mn-ea"/>
              </a:rPr>
              <a:t>(1)如图所示,若要使R</a:t>
            </a:r>
            <a:r>
              <a:rPr lang="zh-CN" altLang="en-US" sz="2400" baseline="-25000">
                <a:latin typeface="宋体" panose="02010600030101010101" pitchFamily="2" charset="-122"/>
                <a:ea typeface="宋体" panose="02010600030101010101" pitchFamily="2" charset="-122"/>
                <a:sym typeface="+mn-ea"/>
              </a:rPr>
              <a:t>1</a:t>
            </a:r>
            <a:r>
              <a:rPr lang="zh-CN" altLang="en-US" sz="2400">
                <a:latin typeface="宋体" panose="02010600030101010101" pitchFamily="2" charset="-122"/>
                <a:ea typeface="宋体" panose="02010600030101010101" pitchFamily="2" charset="-122"/>
                <a:sym typeface="+mn-ea"/>
              </a:rPr>
              <a:t>、R</a:t>
            </a:r>
            <a:r>
              <a:rPr lang="zh-CN" altLang="en-US" sz="2400" baseline="-25000">
                <a:latin typeface="宋体" panose="02010600030101010101" pitchFamily="2" charset="-122"/>
                <a:ea typeface="宋体" panose="02010600030101010101" pitchFamily="2" charset="-122"/>
                <a:sym typeface="+mn-ea"/>
              </a:rPr>
              <a:t>2</a:t>
            </a:r>
            <a:r>
              <a:rPr lang="zh-CN" altLang="en-US" sz="2400">
                <a:latin typeface="宋体" panose="02010600030101010101" pitchFamily="2" charset="-122"/>
                <a:ea typeface="宋体" panose="02010600030101010101" pitchFamily="2" charset="-122"/>
                <a:sym typeface="+mn-ea"/>
              </a:rPr>
              <a:t>并联,则应闭合</a:t>
            </a:r>
            <a:r>
              <a:rPr lang="zh-CN" altLang="en-US" sz="2400" u="sng">
                <a:latin typeface="宋体" panose="02010600030101010101" pitchFamily="2" charset="-122"/>
                <a:ea typeface="宋体" panose="02010600030101010101" pitchFamily="2" charset="-122"/>
                <a:sym typeface="+mn-ea"/>
              </a:rPr>
              <a:t>　　　　</a:t>
            </a:r>
            <a:r>
              <a:rPr lang="zh-CN" altLang="en-US" sz="2400">
                <a:latin typeface="宋体" panose="02010600030101010101" pitchFamily="2" charset="-122"/>
                <a:ea typeface="宋体" panose="02010600030101010101" pitchFamily="2" charset="-122"/>
                <a:sym typeface="+mn-ea"/>
              </a:rPr>
              <a:t>,断开</a:t>
            </a:r>
            <a:r>
              <a:rPr lang="zh-CN" altLang="en-US" sz="2400" u="sng">
                <a:latin typeface="宋体" panose="02010600030101010101" pitchFamily="2" charset="-122"/>
                <a:ea typeface="宋体" panose="02010600030101010101" pitchFamily="2" charset="-122"/>
                <a:sym typeface="+mn-ea"/>
              </a:rPr>
              <a:t>　　　　</a:t>
            </a:r>
            <a:r>
              <a:rPr lang="zh-CN" altLang="en-US" sz="2400">
                <a:latin typeface="宋体" panose="02010600030101010101" pitchFamily="2" charset="-122"/>
                <a:ea typeface="宋体" panose="02010600030101010101" pitchFamily="2" charset="-122"/>
                <a:sym typeface="+mn-ea"/>
              </a:rPr>
              <a:t>. </a:t>
            </a:r>
            <a:endParaRPr lang="zh-CN" altLang="en-US" sz="2400">
              <a:latin typeface="宋体" panose="02010600030101010101" pitchFamily="2" charset="-122"/>
              <a:ea typeface="宋体" panose="02010600030101010101" pitchFamily="2" charset="-122"/>
              <a:sym typeface="+mn-ea"/>
            </a:endParaRPr>
          </a:p>
          <a:p>
            <a:pPr algn="just">
              <a:lnSpc>
                <a:spcPct val="150000"/>
              </a:lnSpc>
              <a:buClrTx/>
              <a:buSzTx/>
              <a:buFontTx/>
            </a:pPr>
            <a:r>
              <a:rPr lang="zh-CN" altLang="en-US" sz="2400">
                <a:latin typeface="宋体" panose="02010600030101010101" pitchFamily="2" charset="-122"/>
                <a:ea typeface="宋体" panose="02010600030101010101" pitchFamily="2" charset="-122"/>
                <a:sym typeface="+mn-ea"/>
              </a:rPr>
              <a:t>(2)若使R</a:t>
            </a:r>
            <a:r>
              <a:rPr lang="zh-CN" altLang="en-US" sz="2400" baseline="-25000">
                <a:latin typeface="宋体" panose="02010600030101010101" pitchFamily="2" charset="-122"/>
                <a:ea typeface="宋体" panose="02010600030101010101" pitchFamily="2" charset="-122"/>
                <a:sym typeface="+mn-ea"/>
              </a:rPr>
              <a:t>1</a:t>
            </a:r>
            <a:r>
              <a:rPr lang="zh-CN" altLang="en-US" sz="2400">
                <a:latin typeface="宋体" panose="02010600030101010101" pitchFamily="2" charset="-122"/>
                <a:ea typeface="宋体" panose="02010600030101010101" pitchFamily="2" charset="-122"/>
                <a:sym typeface="+mn-ea"/>
              </a:rPr>
              <a:t>、R</a:t>
            </a:r>
            <a:r>
              <a:rPr lang="zh-CN" altLang="en-US" sz="2400" baseline="-25000">
                <a:latin typeface="宋体" panose="02010600030101010101" pitchFamily="2" charset="-122"/>
                <a:ea typeface="宋体" panose="02010600030101010101" pitchFamily="2" charset="-122"/>
                <a:sym typeface="+mn-ea"/>
              </a:rPr>
              <a:t>2</a:t>
            </a:r>
            <a:r>
              <a:rPr lang="zh-CN" altLang="en-US" sz="2400">
                <a:latin typeface="宋体" panose="02010600030101010101" pitchFamily="2" charset="-122"/>
                <a:ea typeface="宋体" panose="02010600030101010101" pitchFamily="2" charset="-122"/>
                <a:sym typeface="+mn-ea"/>
              </a:rPr>
              <a:t>串联,则应闭合</a:t>
            </a:r>
            <a:r>
              <a:rPr lang="zh-CN" altLang="en-US" sz="2400" u="sng">
                <a:latin typeface="宋体" panose="02010600030101010101" pitchFamily="2" charset="-122"/>
                <a:ea typeface="宋体" panose="02010600030101010101" pitchFamily="2" charset="-122"/>
                <a:sym typeface="+mn-ea"/>
              </a:rPr>
              <a:t>　　　　</a:t>
            </a:r>
            <a:r>
              <a:rPr lang="zh-CN" altLang="en-US" sz="2400">
                <a:latin typeface="宋体" panose="02010600030101010101" pitchFamily="2" charset="-122"/>
                <a:ea typeface="宋体" panose="02010600030101010101" pitchFamily="2" charset="-122"/>
                <a:sym typeface="+mn-ea"/>
              </a:rPr>
              <a:t>,断开</a:t>
            </a:r>
            <a:r>
              <a:rPr lang="zh-CN" altLang="en-US" sz="2400" u="sng">
                <a:latin typeface="宋体" panose="02010600030101010101" pitchFamily="2" charset="-122"/>
                <a:ea typeface="宋体" panose="02010600030101010101" pitchFamily="2" charset="-122"/>
                <a:sym typeface="+mn-ea"/>
              </a:rPr>
              <a:t>　 　　　</a:t>
            </a:r>
            <a:r>
              <a:rPr lang="zh-CN" altLang="en-US" sz="2400">
                <a:latin typeface="宋体" panose="02010600030101010101" pitchFamily="2" charset="-122"/>
                <a:ea typeface="宋体" panose="02010600030101010101" pitchFamily="2" charset="-122"/>
                <a:sym typeface="+mn-ea"/>
              </a:rPr>
              <a:t>. </a:t>
            </a:r>
            <a:endParaRPr lang="zh-CN" altLang="en-US" sz="2400">
              <a:latin typeface="宋体" panose="02010600030101010101" pitchFamily="2" charset="-122"/>
              <a:ea typeface="宋体" panose="02010600030101010101" pitchFamily="2" charset="-122"/>
              <a:sym typeface="+mn-ea"/>
            </a:endParaRPr>
          </a:p>
          <a:p>
            <a:pPr algn="just">
              <a:lnSpc>
                <a:spcPct val="150000"/>
              </a:lnSpc>
              <a:buClrTx/>
              <a:buSzTx/>
              <a:buFontTx/>
            </a:pPr>
            <a:r>
              <a:rPr lang="zh-CN" altLang="en-US" sz="2400">
                <a:latin typeface="宋体" panose="02010600030101010101" pitchFamily="2" charset="-122"/>
                <a:ea typeface="宋体" panose="02010600030101010101" pitchFamily="2" charset="-122"/>
                <a:sym typeface="+mn-ea"/>
              </a:rPr>
              <a:t>(3)若闭合S</a:t>
            </a:r>
            <a:r>
              <a:rPr lang="zh-CN" altLang="en-US" sz="2400" baseline="-25000">
                <a:latin typeface="宋体" panose="02010600030101010101" pitchFamily="2" charset="-122"/>
                <a:ea typeface="宋体" panose="02010600030101010101" pitchFamily="2" charset="-122"/>
                <a:sym typeface="+mn-ea"/>
              </a:rPr>
              <a:t>1</a:t>
            </a:r>
            <a:r>
              <a:rPr lang="zh-CN" altLang="en-US" sz="2400">
                <a:latin typeface="宋体" panose="02010600030101010101" pitchFamily="2" charset="-122"/>
                <a:ea typeface="宋体" panose="02010600030101010101" pitchFamily="2" charset="-122"/>
                <a:sym typeface="+mn-ea"/>
              </a:rPr>
              <a:t>、S</a:t>
            </a:r>
            <a:r>
              <a:rPr lang="zh-CN" altLang="en-US" sz="2400" baseline="-25000">
                <a:latin typeface="宋体" panose="02010600030101010101" pitchFamily="2" charset="-122"/>
                <a:ea typeface="宋体" panose="02010600030101010101" pitchFamily="2" charset="-122"/>
                <a:sym typeface="+mn-ea"/>
              </a:rPr>
              <a:t>3</a:t>
            </a:r>
            <a:r>
              <a:rPr lang="zh-CN" altLang="en-US" sz="2400">
                <a:latin typeface="宋体" panose="02010600030101010101" pitchFamily="2" charset="-122"/>
                <a:ea typeface="宋体" panose="02010600030101010101" pitchFamily="2" charset="-122"/>
                <a:sym typeface="+mn-ea"/>
              </a:rPr>
              <a:t>,断开S</a:t>
            </a:r>
            <a:r>
              <a:rPr lang="zh-CN" altLang="en-US" sz="2400" baseline="-25000">
                <a:latin typeface="宋体" panose="02010600030101010101" pitchFamily="2" charset="-122"/>
                <a:ea typeface="宋体" panose="02010600030101010101" pitchFamily="2" charset="-122"/>
                <a:sym typeface="+mn-ea"/>
              </a:rPr>
              <a:t>2</a:t>
            </a:r>
            <a:r>
              <a:rPr lang="zh-CN" altLang="en-US" sz="2400">
                <a:latin typeface="宋体" panose="02010600030101010101" pitchFamily="2" charset="-122"/>
                <a:ea typeface="宋体" panose="02010600030101010101" pitchFamily="2" charset="-122"/>
                <a:sym typeface="+mn-ea"/>
              </a:rPr>
              <a:t>,此时</a:t>
            </a:r>
            <a:r>
              <a:rPr lang="zh-CN" altLang="en-US" sz="2400" u="sng">
                <a:latin typeface="宋体" panose="02010600030101010101" pitchFamily="2" charset="-122"/>
                <a:ea typeface="宋体" panose="02010600030101010101" pitchFamily="2" charset="-122"/>
                <a:sym typeface="+mn-ea"/>
              </a:rPr>
              <a:t>　　　　</a:t>
            </a:r>
            <a:r>
              <a:rPr lang="zh-CN" altLang="en-US" sz="2400">
                <a:latin typeface="宋体" panose="02010600030101010101" pitchFamily="2" charset="-122"/>
                <a:ea typeface="宋体" panose="02010600030101010101" pitchFamily="2" charset="-122"/>
                <a:sym typeface="+mn-ea"/>
              </a:rPr>
              <a:t>工作,</a:t>
            </a:r>
            <a:r>
              <a:rPr lang="zh-CN" altLang="en-US" sz="2400" u="sng">
                <a:latin typeface="宋体" panose="02010600030101010101" pitchFamily="2" charset="-122"/>
                <a:ea typeface="宋体" panose="02010600030101010101" pitchFamily="2" charset="-122"/>
                <a:sym typeface="+mn-ea"/>
              </a:rPr>
              <a:t>　　　　</a:t>
            </a:r>
            <a:r>
              <a:rPr lang="zh-CN" altLang="en-US" sz="2400">
                <a:latin typeface="宋体" panose="02010600030101010101" pitchFamily="2" charset="-122"/>
                <a:ea typeface="宋体" panose="02010600030101010101" pitchFamily="2" charset="-122"/>
                <a:sym typeface="+mn-ea"/>
              </a:rPr>
              <a:t>被短路. </a:t>
            </a:r>
            <a:endParaRPr lang="zh-CN" altLang="en-US" sz="2400">
              <a:latin typeface="宋体" panose="02010600030101010101" pitchFamily="2" charset="-122"/>
              <a:ea typeface="宋体" panose="02010600030101010101" pitchFamily="2" charset="-122"/>
              <a:sym typeface="+mn-ea"/>
            </a:endParaRPr>
          </a:p>
          <a:p>
            <a:pPr algn="just">
              <a:lnSpc>
                <a:spcPct val="150000"/>
              </a:lnSpc>
              <a:buClrTx/>
              <a:buSzTx/>
              <a:buFontTx/>
            </a:pPr>
            <a:r>
              <a:rPr lang="zh-CN" altLang="en-US" sz="2400">
                <a:latin typeface="宋体" panose="02010600030101010101" pitchFamily="2" charset="-122"/>
                <a:ea typeface="宋体" panose="02010600030101010101" pitchFamily="2" charset="-122"/>
                <a:sym typeface="+mn-ea"/>
              </a:rPr>
              <a:t>(4)</a:t>
            </a:r>
            <a:r>
              <a:rPr lang="zh-CN" altLang="en-US" sz="2400" u="sng">
                <a:latin typeface="宋体" panose="02010600030101010101" pitchFamily="2" charset="-122"/>
                <a:ea typeface="宋体" panose="02010600030101010101" pitchFamily="2" charset="-122"/>
                <a:sym typeface="+mn-ea"/>
              </a:rPr>
              <a:t>　　　　</a:t>
            </a:r>
            <a:r>
              <a:rPr lang="zh-CN" altLang="en-US" sz="2400">
                <a:latin typeface="宋体" panose="02010600030101010101" pitchFamily="2" charset="-122"/>
                <a:ea typeface="宋体" panose="02010600030101010101" pitchFamily="2" charset="-122"/>
                <a:sym typeface="+mn-ea"/>
              </a:rPr>
              <a:t>(选填“能”或“不能”)同时闭合S</a:t>
            </a:r>
            <a:r>
              <a:rPr lang="zh-CN" altLang="en-US" sz="2400" baseline="-25000">
                <a:latin typeface="宋体" panose="02010600030101010101" pitchFamily="2" charset="-122"/>
                <a:ea typeface="宋体" panose="02010600030101010101" pitchFamily="2" charset="-122"/>
                <a:sym typeface="+mn-ea"/>
              </a:rPr>
              <a:t>1</a:t>
            </a:r>
            <a:r>
              <a:rPr lang="zh-CN" altLang="en-US" sz="2400">
                <a:latin typeface="宋体" panose="02010600030101010101" pitchFamily="2" charset="-122"/>
                <a:ea typeface="宋体" panose="02010600030101010101" pitchFamily="2" charset="-122"/>
                <a:sym typeface="+mn-ea"/>
              </a:rPr>
              <a:t>、S</a:t>
            </a:r>
            <a:r>
              <a:rPr lang="zh-CN" altLang="en-US" sz="2400" baseline="-25000">
                <a:latin typeface="宋体" panose="02010600030101010101" pitchFamily="2" charset="-122"/>
                <a:ea typeface="宋体" panose="02010600030101010101" pitchFamily="2" charset="-122"/>
                <a:sym typeface="+mn-ea"/>
              </a:rPr>
              <a:t>2</a:t>
            </a:r>
            <a:r>
              <a:rPr lang="zh-CN" altLang="en-US" sz="2400">
                <a:latin typeface="宋体" panose="02010600030101010101" pitchFamily="2" charset="-122"/>
                <a:ea typeface="宋体" panose="02010600030101010101" pitchFamily="2" charset="-122"/>
                <a:sym typeface="+mn-ea"/>
              </a:rPr>
              <a:t>和S</a:t>
            </a:r>
            <a:r>
              <a:rPr lang="zh-CN" altLang="en-US" sz="2400" baseline="-25000">
                <a:latin typeface="宋体" panose="02010600030101010101" pitchFamily="2" charset="-122"/>
                <a:ea typeface="宋体" panose="02010600030101010101" pitchFamily="2" charset="-122"/>
                <a:sym typeface="+mn-ea"/>
              </a:rPr>
              <a:t>3</a:t>
            </a:r>
            <a:r>
              <a:rPr lang="zh-CN" altLang="en-US" sz="2400">
                <a:latin typeface="宋体" panose="02010600030101010101" pitchFamily="2" charset="-122"/>
                <a:ea typeface="宋体" panose="02010600030101010101" pitchFamily="2" charset="-122"/>
                <a:sym typeface="+mn-ea"/>
              </a:rPr>
              <a:t>,原因是　　　　　　　　　</a:t>
            </a:r>
            <a:r>
              <a:rPr lang="zh-CN" altLang="en-US" sz="2400" u="sng">
                <a:latin typeface="宋体" panose="02010600030101010101" pitchFamily="2" charset="-122"/>
                <a:ea typeface="宋体" panose="02010600030101010101" pitchFamily="2" charset="-122"/>
                <a:sym typeface="+mn-ea"/>
              </a:rPr>
              <a:t>　                     </a:t>
            </a:r>
            <a:r>
              <a:rPr lang="zh-CN" altLang="en-US" sz="2400">
                <a:latin typeface="宋体" panose="02010600030101010101" pitchFamily="2" charset="-122"/>
                <a:ea typeface="宋体" panose="02010600030101010101" pitchFamily="2" charset="-122"/>
                <a:sym typeface="+mn-ea"/>
              </a:rPr>
              <a:t>. </a:t>
            </a:r>
            <a:endParaRPr lang="zh-CN" altLang="en-US" sz="2400">
              <a:latin typeface="宋体" panose="02010600030101010101" pitchFamily="2" charset="-122"/>
              <a:ea typeface="宋体" panose="02010600030101010101" pitchFamily="2" charset="-122"/>
              <a:sym typeface="+mn-ea"/>
            </a:endParaRPr>
          </a:p>
        </p:txBody>
      </p:sp>
      <p:sp>
        <p:nvSpPr>
          <p:cNvPr id="11" name="文本框 10"/>
          <p:cNvSpPr txBox="1"/>
          <p:nvPr/>
        </p:nvSpPr>
        <p:spPr>
          <a:xfrm>
            <a:off x="6571615" y="3442970"/>
            <a:ext cx="1077595" cy="460375"/>
          </a:xfrm>
          <a:prstGeom prst="rect">
            <a:avLst/>
          </a:prstGeom>
          <a:noFill/>
        </p:spPr>
        <p:txBody>
          <a:bodyPr wrap="square" rtlCol="0" anchor="t">
            <a:spAutoFit/>
          </a:bodyPr>
          <a:lstStyle/>
          <a:p>
            <a:pPr algn="l"/>
            <a:r>
              <a:rPr lang="en-US" altLang="zh-CN"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rPr>
              <a:t>S</a:t>
            </a:r>
            <a:r>
              <a:rPr lang="en-US" altLang="zh-CN" sz="2400" b="1" kern="100" baseline="-250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rPr>
              <a:t>1</a:t>
            </a:r>
            <a:r>
              <a:rPr lang="en-US" altLang="zh-CN"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rPr>
              <a:t>和S</a:t>
            </a:r>
            <a:r>
              <a:rPr lang="en-US" altLang="zh-CN" sz="2400" b="1" kern="100" baseline="-250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rPr>
              <a:t>2</a:t>
            </a:r>
            <a:endParaRPr lang="en-US" altLang="zh-CN" sz="2400" b="1" kern="100" baseline="-250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endParaRPr>
          </a:p>
        </p:txBody>
      </p:sp>
      <p:pic>
        <p:nvPicPr>
          <p:cNvPr id="189" name="HNZKWL-1.jpg" descr="id:2147491186;FounderCES"/>
          <p:cNvPicPr>
            <a:picLocks noChangeAspect="1"/>
          </p:cNvPicPr>
          <p:nvPr/>
        </p:nvPicPr>
        <p:blipFill>
          <a:blip r:embed="rId2"/>
          <a:stretch>
            <a:fillRect/>
          </a:stretch>
        </p:blipFill>
        <p:spPr>
          <a:xfrm>
            <a:off x="4687570" y="1487805"/>
            <a:ext cx="2252980" cy="1951355"/>
          </a:xfrm>
          <a:prstGeom prst="rect">
            <a:avLst/>
          </a:prstGeom>
        </p:spPr>
      </p:pic>
      <p:sp>
        <p:nvSpPr>
          <p:cNvPr id="12" name="文本框 11"/>
          <p:cNvSpPr txBox="1"/>
          <p:nvPr/>
        </p:nvSpPr>
        <p:spPr>
          <a:xfrm>
            <a:off x="8757285" y="3442970"/>
            <a:ext cx="674370" cy="460375"/>
          </a:xfrm>
          <a:prstGeom prst="rect">
            <a:avLst/>
          </a:prstGeom>
          <a:noFill/>
        </p:spPr>
        <p:txBody>
          <a:bodyPr wrap="square" rtlCol="0" anchor="t">
            <a:spAutoFit/>
          </a:bodyPr>
          <a:lstStyle/>
          <a:p>
            <a:pPr algn="l"/>
            <a:r>
              <a:rPr lang="en-US" altLang="zh-CN"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rPr>
              <a:t>S</a:t>
            </a:r>
            <a:r>
              <a:rPr lang="en-US" altLang="zh-CN" sz="2400" b="1" kern="100" baseline="-250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rPr>
              <a:t>3</a:t>
            </a:r>
            <a:endParaRPr lang="en-US" altLang="zh-CN" sz="2400" b="1" kern="100" baseline="-250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endParaRPr>
          </a:p>
        </p:txBody>
      </p:sp>
      <p:sp>
        <p:nvSpPr>
          <p:cNvPr id="13" name="文本框 12"/>
          <p:cNvSpPr txBox="1"/>
          <p:nvPr/>
        </p:nvSpPr>
        <p:spPr>
          <a:xfrm>
            <a:off x="5134610" y="4023995"/>
            <a:ext cx="674370" cy="460375"/>
          </a:xfrm>
          <a:prstGeom prst="rect">
            <a:avLst/>
          </a:prstGeom>
          <a:noFill/>
        </p:spPr>
        <p:txBody>
          <a:bodyPr wrap="square" rtlCol="0" anchor="t">
            <a:spAutoFit/>
          </a:bodyPr>
          <a:lstStyle/>
          <a:p>
            <a:pPr algn="l"/>
            <a:r>
              <a:rPr lang="en-US" altLang="zh-CN"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rPr>
              <a:t>S</a:t>
            </a:r>
            <a:r>
              <a:rPr lang="en-US" altLang="zh-CN" sz="2400" b="1" kern="100" baseline="-250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rPr>
              <a:t>3</a:t>
            </a:r>
            <a:endParaRPr lang="en-US" altLang="zh-CN" sz="2400" b="1" kern="100" baseline="-250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endParaRPr>
          </a:p>
        </p:txBody>
      </p:sp>
      <p:sp>
        <p:nvSpPr>
          <p:cNvPr id="14" name="文本框 13"/>
          <p:cNvSpPr txBox="1"/>
          <p:nvPr/>
        </p:nvSpPr>
        <p:spPr>
          <a:xfrm>
            <a:off x="6984365" y="4023995"/>
            <a:ext cx="1115060" cy="460375"/>
          </a:xfrm>
          <a:prstGeom prst="rect">
            <a:avLst/>
          </a:prstGeom>
          <a:noFill/>
        </p:spPr>
        <p:txBody>
          <a:bodyPr wrap="square" rtlCol="0" anchor="t">
            <a:spAutoFit/>
          </a:bodyPr>
          <a:lstStyle/>
          <a:p>
            <a:pPr algn="l"/>
            <a:r>
              <a:rPr lang="en-US" altLang="zh-CN"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rPr>
              <a:t>S</a:t>
            </a:r>
            <a:r>
              <a:rPr lang="en-US" altLang="zh-CN" sz="2400" b="1" kern="100" baseline="-250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rPr>
              <a:t>1</a:t>
            </a:r>
            <a:r>
              <a:rPr lang="en-US" altLang="zh-CN"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rPr>
              <a:t>和S</a:t>
            </a:r>
            <a:r>
              <a:rPr lang="en-US" altLang="zh-CN" sz="2400" b="1" kern="100" baseline="-250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rPr>
              <a:t>2</a:t>
            </a:r>
            <a:endParaRPr lang="en-US" altLang="zh-CN" sz="2400" b="1" kern="100" baseline="-250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endParaRPr>
          </a:p>
        </p:txBody>
      </p:sp>
      <p:sp>
        <p:nvSpPr>
          <p:cNvPr id="15" name="文本框 14"/>
          <p:cNvSpPr txBox="1"/>
          <p:nvPr/>
        </p:nvSpPr>
        <p:spPr>
          <a:xfrm>
            <a:off x="5336540" y="4556760"/>
            <a:ext cx="1115060" cy="460375"/>
          </a:xfrm>
          <a:prstGeom prst="rect">
            <a:avLst/>
          </a:prstGeom>
          <a:noFill/>
        </p:spPr>
        <p:txBody>
          <a:bodyPr wrap="square" rtlCol="0" anchor="t">
            <a:spAutoFit/>
          </a:bodyPr>
          <a:lstStyle/>
          <a:p>
            <a:pPr algn="l"/>
            <a:r>
              <a:rPr lang="en-US" altLang="zh-CN"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rPr>
              <a:t>R</a:t>
            </a:r>
            <a:r>
              <a:rPr lang="en-US" altLang="zh-CN" sz="2400" b="1" kern="100" baseline="-250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rPr>
              <a:t>1</a:t>
            </a:r>
            <a:endParaRPr lang="en-US" altLang="zh-CN" sz="2400" b="1" kern="100" baseline="-250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endParaRPr>
          </a:p>
        </p:txBody>
      </p:sp>
      <p:sp>
        <p:nvSpPr>
          <p:cNvPr id="16" name="文本框 15"/>
          <p:cNvSpPr txBox="1"/>
          <p:nvPr/>
        </p:nvSpPr>
        <p:spPr>
          <a:xfrm>
            <a:off x="7300595" y="4556760"/>
            <a:ext cx="673100" cy="460375"/>
          </a:xfrm>
          <a:prstGeom prst="rect">
            <a:avLst/>
          </a:prstGeom>
          <a:noFill/>
        </p:spPr>
        <p:txBody>
          <a:bodyPr wrap="square" rtlCol="0" anchor="t">
            <a:spAutoFit/>
          </a:bodyPr>
          <a:lstStyle/>
          <a:p>
            <a:pPr algn="l"/>
            <a:r>
              <a:rPr lang="en-US" altLang="zh-CN"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rPr>
              <a:t>R</a:t>
            </a:r>
            <a:r>
              <a:rPr lang="en-US" altLang="zh-CN" sz="2400" b="1" kern="100" baseline="-250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rPr>
              <a:t>2</a:t>
            </a:r>
            <a:endParaRPr lang="en-US" altLang="zh-CN" sz="2400" b="1" kern="100" baseline="-250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endParaRPr>
          </a:p>
        </p:txBody>
      </p:sp>
      <p:sp>
        <p:nvSpPr>
          <p:cNvPr id="17" name="文本框 16"/>
          <p:cNvSpPr txBox="1"/>
          <p:nvPr/>
        </p:nvSpPr>
        <p:spPr>
          <a:xfrm>
            <a:off x="1833245" y="5125720"/>
            <a:ext cx="1216025" cy="460375"/>
          </a:xfrm>
          <a:prstGeom prst="rect">
            <a:avLst/>
          </a:prstGeom>
          <a:noFill/>
        </p:spPr>
        <p:txBody>
          <a:bodyPr wrap="square" rtlCol="0" anchor="t">
            <a:spAutoFit/>
          </a:bodyPr>
          <a:lstStyle/>
          <a:p>
            <a:pPr algn="l"/>
            <a:r>
              <a:rPr lang="en-US" altLang="zh-CN"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rPr>
              <a:t>不能</a:t>
            </a:r>
            <a:endParaRPr lang="en-US" altLang="zh-CN"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endParaRPr>
          </a:p>
        </p:txBody>
      </p:sp>
      <p:sp>
        <p:nvSpPr>
          <p:cNvPr id="18" name="文本框 17"/>
          <p:cNvSpPr txBox="1"/>
          <p:nvPr/>
        </p:nvSpPr>
        <p:spPr>
          <a:xfrm>
            <a:off x="1341120" y="5671185"/>
            <a:ext cx="2591435" cy="460375"/>
          </a:xfrm>
          <a:prstGeom prst="rect">
            <a:avLst/>
          </a:prstGeom>
          <a:noFill/>
        </p:spPr>
        <p:txBody>
          <a:bodyPr wrap="square" rtlCol="0" anchor="t">
            <a:spAutoFit/>
          </a:bodyPr>
          <a:lstStyle/>
          <a:p>
            <a:pPr algn="l"/>
            <a:r>
              <a:rPr lang="en-US" altLang="zh-CN"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rPr>
              <a:t>电源会被短路</a:t>
            </a:r>
            <a:endParaRPr lang="en-US" altLang="zh-CN"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nodeType="clickPar">
                      <p:stCondLst>
                        <p:cond delay="indefinite"/>
                      </p:stCondLst>
                      <p:childTnLst>
                        <p:par>
                          <p:cTn id="19" fill="hold" nodeType="after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par>
                    <p:cTn id="23" fill="hold" nodeType="clickPar">
                      <p:stCondLst>
                        <p:cond delay="indefinite"/>
                      </p:stCondLst>
                      <p:childTnLst>
                        <p:par>
                          <p:cTn id="24" fill="hold" nodeType="after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par>
                    <p:cTn id="28" fill="hold" nodeType="clickPar">
                      <p:stCondLst>
                        <p:cond delay="indefinite"/>
                      </p:stCondLst>
                      <p:childTnLst>
                        <p:par>
                          <p:cTn id="29" fill="hold" nodeType="after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childTnLst>
                          </p:cTn>
                        </p:par>
                      </p:childTnLst>
                    </p:cTn>
                  </p:par>
                  <p:par>
                    <p:cTn id="33" fill="hold" nodeType="clickPar">
                      <p:stCondLst>
                        <p:cond delay="indefinite"/>
                      </p:stCondLst>
                      <p:childTnLst>
                        <p:par>
                          <p:cTn id="34" fill="hold" nodeType="after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500"/>
                                        <p:tgtEl>
                                          <p:spTgt spid="17"/>
                                        </p:tgtEl>
                                      </p:cBhvr>
                                    </p:animEffect>
                                  </p:childTnLst>
                                </p:cTn>
                              </p:par>
                            </p:childTnLst>
                          </p:cTn>
                        </p:par>
                      </p:childTnLst>
                    </p:cTn>
                  </p:par>
                  <p:par>
                    <p:cTn id="38" fill="hold" nodeType="clickPar">
                      <p:stCondLst>
                        <p:cond delay="indefinite"/>
                      </p:stCondLst>
                      <p:childTnLst>
                        <p:par>
                          <p:cTn id="39" fill="hold" nodeType="afterGroup">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fade">
                                      <p:cBhvr>
                                        <p:cTn id="4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5" grpId="0"/>
      <p:bldP spid="16" grpId="0"/>
      <p:bldP spid="17" grpId="0"/>
      <p:bldP spid="18" grpId="0"/>
    </p:bldLst>
  </p:timing>
</p:sld>
</file>

<file path=ppt/slides/slide3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7" name="矩形 6"/>
          <p:cNvSpPr/>
          <p:nvPr/>
        </p:nvSpPr>
        <p:spPr>
          <a:xfrm>
            <a:off x="1857375" y="0"/>
            <a:ext cx="10334625" cy="742315"/>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en-US" altLang="zh-CN" sz="2400" b="1" kern="0">
                <a:solidFill>
                  <a:srgbClr val="EE3028"/>
                </a:solidFill>
                <a:cs typeface="+mn-ea"/>
                <a:sym typeface="+mn-lt"/>
              </a:rPr>
              <a:t> </a:t>
            </a:r>
            <a:r>
              <a:rPr lang="zh-CN" altLang="en-US" sz="2400" b="1" kern="0">
                <a:solidFill>
                  <a:srgbClr val="EE3028"/>
                </a:solidFill>
                <a:cs typeface="+mn-ea"/>
                <a:sym typeface="+mn-lt"/>
              </a:rPr>
              <a:t>串、并联电路的特点及电路识别</a:t>
            </a:r>
            <a:endParaRPr lang="zh-CN" altLang="en-US" sz="2400" b="1" kern="0">
              <a:solidFill>
                <a:srgbClr val="EE3028"/>
              </a:solidFill>
              <a:cs typeface="+mn-ea"/>
              <a:sym typeface="+mn-lt"/>
            </a:endParaRPr>
          </a:p>
        </p:txBody>
      </p:sp>
      <p:sp>
        <p:nvSpPr>
          <p:cNvPr id="9" name="文本框 8"/>
          <p:cNvSpPr txBox="1"/>
          <p:nvPr/>
        </p:nvSpPr>
        <p:spPr>
          <a:xfrm>
            <a:off x="6350" y="0"/>
            <a:ext cx="1851025" cy="742315"/>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pPr algn="ctr"/>
            <a:r>
              <a:rPr lang="zh-CN" altLang="en-US">
                <a:solidFill>
                  <a:schemeClr val="bg1"/>
                </a:solidFill>
                <a:sym typeface="+mn-lt"/>
              </a:rPr>
              <a:t>命题角度1</a:t>
            </a:r>
            <a:endParaRPr lang="zh-CN" altLang="en-US">
              <a:solidFill>
                <a:schemeClr val="bg1"/>
              </a:solidFill>
              <a:sym typeface="+mn-lt"/>
            </a:endParaRPr>
          </a:p>
        </p:txBody>
      </p:sp>
      <p:sp>
        <p:nvSpPr>
          <p:cNvPr id="3" name="矩形 2"/>
          <p:cNvSpPr/>
          <p:nvPr/>
        </p:nvSpPr>
        <p:spPr>
          <a:xfrm>
            <a:off x="868045" y="894080"/>
            <a:ext cx="10405110" cy="5077460"/>
          </a:xfrm>
          <a:prstGeom prst="rect">
            <a:avLst/>
          </a:prstGeom>
        </p:spPr>
        <p:txBody>
          <a:bodyPr wrap="square">
            <a:spAutoFit/>
          </a:bodyPr>
          <a:lstStyle/>
          <a:p>
            <a:pPr algn="just">
              <a:lnSpc>
                <a:spcPct val="150000"/>
              </a:lnSpc>
              <a:buClrTx/>
              <a:buSzTx/>
              <a:buFontTx/>
            </a:pPr>
            <a:r>
              <a:rPr lang="zh-CN" altLang="en-US" sz="2400">
                <a:latin typeface="黑体" panose="02010609060101010101" pitchFamily="49" charset="-122"/>
                <a:ea typeface="黑体" panose="02010609060101010101" pitchFamily="49" charset="-122"/>
                <a:cs typeface="黑体" panose="02010609060101010101" pitchFamily="49" charset="-122"/>
                <a:sym typeface="+mn-ea"/>
              </a:rPr>
              <a:t>例</a:t>
            </a:r>
            <a:r>
              <a:rPr lang="en-US" altLang="zh-CN" sz="2400">
                <a:latin typeface="黑体" panose="02010609060101010101" pitchFamily="49" charset="-122"/>
                <a:ea typeface="黑体" panose="02010609060101010101" pitchFamily="49" charset="-122"/>
                <a:cs typeface="黑体" panose="02010609060101010101" pitchFamily="49" charset="-122"/>
                <a:sym typeface="+mn-ea"/>
              </a:rPr>
              <a:t>2</a:t>
            </a:r>
            <a:r>
              <a:rPr lang="zh-CN" altLang="en-US" sz="2400">
                <a:latin typeface="宋体" panose="02010600030101010101" pitchFamily="2" charset="-122"/>
                <a:ea typeface="宋体" panose="02010600030101010101" pitchFamily="2" charset="-122"/>
                <a:sym typeface="+mn-ea"/>
              </a:rPr>
              <a:t> 如图所示,电源电压为8 V,闭合开关后,电流表A</a:t>
            </a:r>
            <a:r>
              <a:rPr lang="zh-CN" altLang="en-US" sz="2400" baseline="-25000">
                <a:latin typeface="宋体" panose="02010600030101010101" pitchFamily="2" charset="-122"/>
                <a:ea typeface="宋体" panose="02010600030101010101" pitchFamily="2" charset="-122"/>
                <a:sym typeface="+mn-ea"/>
              </a:rPr>
              <a:t>1</a:t>
            </a:r>
            <a:r>
              <a:rPr lang="zh-CN" altLang="en-US" sz="2400">
                <a:latin typeface="宋体" panose="02010600030101010101" pitchFamily="2" charset="-122"/>
                <a:ea typeface="宋体" panose="02010600030101010101" pitchFamily="2" charset="-122"/>
                <a:sym typeface="+mn-ea"/>
              </a:rPr>
              <a:t>示数为0.6 A,电流表A</a:t>
            </a:r>
            <a:r>
              <a:rPr lang="zh-CN" altLang="en-US" sz="2400" baseline="-25000">
                <a:latin typeface="宋体" panose="02010600030101010101" pitchFamily="2" charset="-122"/>
                <a:ea typeface="宋体" panose="02010600030101010101" pitchFamily="2" charset="-122"/>
                <a:sym typeface="+mn-ea"/>
              </a:rPr>
              <a:t>2</a:t>
            </a:r>
            <a:r>
              <a:rPr lang="zh-CN" altLang="en-US" sz="2400">
                <a:latin typeface="宋体" panose="02010600030101010101" pitchFamily="2" charset="-122"/>
                <a:ea typeface="宋体" panose="02010600030101010101" pitchFamily="2" charset="-122"/>
                <a:sym typeface="+mn-ea"/>
              </a:rPr>
              <a:t>示数为0.4 A.试回答下列问题:</a:t>
            </a:r>
            <a:endParaRPr lang="zh-CN" altLang="en-US" sz="2400">
              <a:latin typeface="宋体" panose="02010600030101010101" pitchFamily="2" charset="-122"/>
              <a:ea typeface="宋体" panose="02010600030101010101" pitchFamily="2" charset="-122"/>
              <a:sym typeface="+mn-ea"/>
            </a:endParaRPr>
          </a:p>
          <a:p>
            <a:pPr algn="just">
              <a:lnSpc>
                <a:spcPct val="150000"/>
              </a:lnSpc>
              <a:buClrTx/>
              <a:buSzTx/>
              <a:buFontTx/>
            </a:pPr>
            <a:r>
              <a:rPr lang="zh-CN" altLang="en-US" sz="2400">
                <a:latin typeface="宋体" panose="02010600030101010101" pitchFamily="2" charset="-122"/>
                <a:ea typeface="宋体" panose="02010600030101010101" pitchFamily="2" charset="-122"/>
                <a:sym typeface="+mn-ea"/>
              </a:rPr>
              <a:t>(1)电阻R</a:t>
            </a:r>
            <a:r>
              <a:rPr lang="zh-CN" altLang="en-US" sz="2400" baseline="-25000">
                <a:latin typeface="宋体" panose="02010600030101010101" pitchFamily="2" charset="-122"/>
                <a:ea typeface="宋体" panose="02010600030101010101" pitchFamily="2" charset="-122"/>
                <a:sym typeface="+mn-ea"/>
              </a:rPr>
              <a:t>1</a:t>
            </a:r>
            <a:r>
              <a:rPr lang="zh-CN" altLang="en-US" sz="2400">
                <a:latin typeface="宋体" panose="02010600030101010101" pitchFamily="2" charset="-122"/>
                <a:ea typeface="宋体" panose="02010600030101010101" pitchFamily="2" charset="-122"/>
                <a:sym typeface="+mn-ea"/>
              </a:rPr>
              <a:t>、R</a:t>
            </a:r>
            <a:r>
              <a:rPr lang="zh-CN" altLang="en-US" sz="2400" baseline="-25000">
                <a:latin typeface="宋体" panose="02010600030101010101" pitchFamily="2" charset="-122"/>
                <a:ea typeface="宋体" panose="02010600030101010101" pitchFamily="2" charset="-122"/>
                <a:sym typeface="+mn-ea"/>
              </a:rPr>
              <a:t>2</a:t>
            </a:r>
            <a:r>
              <a:rPr lang="zh-CN" altLang="en-US" sz="2400">
                <a:latin typeface="宋体" panose="02010600030101010101" pitchFamily="2" charset="-122"/>
                <a:ea typeface="宋体" panose="02010600030101010101" pitchFamily="2" charset="-122"/>
                <a:sym typeface="+mn-ea"/>
              </a:rPr>
              <a:t>的连接方式是</a:t>
            </a:r>
            <a:r>
              <a:rPr lang="zh-CN" altLang="en-US" sz="2400" u="sng">
                <a:latin typeface="宋体" panose="02010600030101010101" pitchFamily="2" charset="-122"/>
                <a:ea typeface="宋体" panose="02010600030101010101" pitchFamily="2" charset="-122"/>
                <a:sym typeface="+mn-ea"/>
              </a:rPr>
              <a:t>　　　　</a:t>
            </a:r>
            <a:r>
              <a:rPr lang="zh-CN" altLang="en-US" sz="2400">
                <a:latin typeface="宋体" panose="02010600030101010101" pitchFamily="2" charset="-122"/>
                <a:ea typeface="宋体" panose="02010600030101010101" pitchFamily="2" charset="-122"/>
                <a:sym typeface="+mn-ea"/>
              </a:rPr>
              <a:t>联. </a:t>
            </a:r>
            <a:endParaRPr lang="zh-CN" altLang="en-US" sz="2400">
              <a:latin typeface="宋体" panose="02010600030101010101" pitchFamily="2" charset="-122"/>
              <a:ea typeface="宋体" panose="02010600030101010101" pitchFamily="2" charset="-122"/>
              <a:sym typeface="+mn-ea"/>
            </a:endParaRPr>
          </a:p>
          <a:p>
            <a:pPr algn="just">
              <a:lnSpc>
                <a:spcPct val="150000"/>
              </a:lnSpc>
              <a:buClrTx/>
              <a:buSzTx/>
              <a:buFontTx/>
            </a:pPr>
            <a:r>
              <a:rPr lang="zh-CN" altLang="en-US" sz="2400">
                <a:latin typeface="宋体" panose="02010600030101010101" pitchFamily="2" charset="-122"/>
                <a:ea typeface="宋体" panose="02010600030101010101" pitchFamily="2" charset="-122"/>
                <a:sym typeface="+mn-ea"/>
              </a:rPr>
              <a:t>(2)电流表A</a:t>
            </a:r>
            <a:r>
              <a:rPr lang="zh-CN" altLang="en-US" sz="2400" baseline="-25000">
                <a:latin typeface="宋体" panose="02010600030101010101" pitchFamily="2" charset="-122"/>
                <a:ea typeface="宋体" panose="02010600030101010101" pitchFamily="2" charset="-122"/>
                <a:sym typeface="+mn-ea"/>
              </a:rPr>
              <a:t>1</a:t>
            </a:r>
            <a:r>
              <a:rPr lang="zh-CN" altLang="en-US" sz="2400">
                <a:latin typeface="宋体" panose="02010600030101010101" pitchFamily="2" charset="-122"/>
                <a:ea typeface="宋体" panose="02010600030101010101" pitchFamily="2" charset="-122"/>
                <a:sym typeface="+mn-ea"/>
              </a:rPr>
              <a:t>测量通过</a:t>
            </a:r>
            <a:r>
              <a:rPr lang="zh-CN" altLang="en-US" sz="2400" u="sng">
                <a:latin typeface="宋体" panose="02010600030101010101" pitchFamily="2" charset="-122"/>
                <a:ea typeface="宋体" panose="02010600030101010101" pitchFamily="2" charset="-122"/>
                <a:sym typeface="+mn-ea"/>
              </a:rPr>
              <a:t>　　　　</a:t>
            </a:r>
            <a:r>
              <a:rPr lang="zh-CN" altLang="en-US" sz="2400">
                <a:latin typeface="宋体" panose="02010600030101010101" pitchFamily="2" charset="-122"/>
                <a:ea typeface="宋体" panose="02010600030101010101" pitchFamily="2" charset="-122"/>
                <a:sym typeface="+mn-ea"/>
              </a:rPr>
              <a:t>的电流,电流表A</a:t>
            </a:r>
            <a:r>
              <a:rPr lang="zh-CN" altLang="en-US" sz="2400" baseline="-25000">
                <a:latin typeface="宋体" panose="02010600030101010101" pitchFamily="2" charset="-122"/>
                <a:ea typeface="宋体" panose="02010600030101010101" pitchFamily="2" charset="-122"/>
                <a:sym typeface="+mn-ea"/>
              </a:rPr>
              <a:t>2</a:t>
            </a:r>
            <a:r>
              <a:rPr lang="zh-CN" altLang="en-US" sz="2400">
                <a:latin typeface="宋体" panose="02010600030101010101" pitchFamily="2" charset="-122"/>
                <a:ea typeface="宋体" panose="02010600030101010101" pitchFamily="2" charset="-122"/>
                <a:sym typeface="+mn-ea"/>
              </a:rPr>
              <a:t>测量通</a:t>
            </a:r>
            <a:endParaRPr lang="zh-CN" altLang="en-US" sz="2400">
              <a:latin typeface="宋体" panose="02010600030101010101" pitchFamily="2" charset="-122"/>
              <a:ea typeface="宋体" panose="02010600030101010101" pitchFamily="2" charset="-122"/>
              <a:sym typeface="+mn-ea"/>
            </a:endParaRPr>
          </a:p>
          <a:p>
            <a:pPr algn="just">
              <a:lnSpc>
                <a:spcPct val="150000"/>
              </a:lnSpc>
              <a:buClrTx/>
              <a:buSzTx/>
              <a:buFontTx/>
            </a:pPr>
            <a:r>
              <a:rPr lang="zh-CN" altLang="en-US" sz="2400">
                <a:latin typeface="宋体" panose="02010600030101010101" pitchFamily="2" charset="-122"/>
                <a:ea typeface="宋体" panose="02010600030101010101" pitchFamily="2" charset="-122"/>
                <a:sym typeface="+mn-ea"/>
              </a:rPr>
              <a:t>过</a:t>
            </a:r>
            <a:r>
              <a:rPr lang="zh-CN" altLang="en-US" sz="2400" u="sng">
                <a:latin typeface="宋体" panose="02010600030101010101" pitchFamily="2" charset="-122"/>
                <a:ea typeface="宋体" panose="02010600030101010101" pitchFamily="2" charset="-122"/>
                <a:sym typeface="+mn-ea"/>
              </a:rPr>
              <a:t>　　　　</a:t>
            </a:r>
            <a:r>
              <a:rPr lang="zh-CN" altLang="en-US" sz="2400">
                <a:latin typeface="宋体" panose="02010600030101010101" pitchFamily="2" charset="-122"/>
                <a:ea typeface="宋体" panose="02010600030101010101" pitchFamily="2" charset="-122"/>
                <a:sym typeface="+mn-ea"/>
              </a:rPr>
              <a:t>的电流,电压表测量</a:t>
            </a:r>
            <a:r>
              <a:rPr lang="zh-CN" altLang="en-US" sz="2400" u="sng">
                <a:latin typeface="宋体" panose="02010600030101010101" pitchFamily="2" charset="-122"/>
                <a:ea typeface="宋体" panose="02010600030101010101" pitchFamily="2" charset="-122"/>
                <a:sym typeface="+mn-ea"/>
              </a:rPr>
              <a:t>　　　　</a:t>
            </a:r>
            <a:r>
              <a:rPr lang="zh-CN" altLang="en-US" sz="2400">
                <a:latin typeface="宋体" panose="02010600030101010101" pitchFamily="2" charset="-122"/>
                <a:ea typeface="宋体" panose="02010600030101010101" pitchFamily="2" charset="-122"/>
                <a:sym typeface="+mn-ea"/>
              </a:rPr>
              <a:t>两端的电压. </a:t>
            </a:r>
            <a:endParaRPr lang="zh-CN" altLang="en-US" sz="2400">
              <a:latin typeface="宋体" panose="02010600030101010101" pitchFamily="2" charset="-122"/>
              <a:ea typeface="宋体" panose="02010600030101010101" pitchFamily="2" charset="-122"/>
              <a:sym typeface="+mn-ea"/>
            </a:endParaRPr>
          </a:p>
          <a:p>
            <a:pPr algn="just">
              <a:lnSpc>
                <a:spcPct val="150000"/>
              </a:lnSpc>
              <a:buClrTx/>
              <a:buSzTx/>
              <a:buFontTx/>
            </a:pPr>
            <a:r>
              <a:rPr lang="zh-CN" altLang="en-US" sz="2400">
                <a:latin typeface="宋体" panose="02010600030101010101" pitchFamily="2" charset="-122"/>
                <a:ea typeface="宋体" panose="02010600030101010101" pitchFamily="2" charset="-122"/>
                <a:sym typeface="+mn-ea"/>
              </a:rPr>
              <a:t>(3)通过R1的电流是</a:t>
            </a:r>
            <a:r>
              <a:rPr lang="zh-CN" altLang="en-US" sz="2400" u="sng">
                <a:latin typeface="宋体" panose="02010600030101010101" pitchFamily="2" charset="-122"/>
                <a:ea typeface="宋体" panose="02010600030101010101" pitchFamily="2" charset="-122"/>
                <a:sym typeface="+mn-ea"/>
              </a:rPr>
              <a:t>　　  　</a:t>
            </a:r>
            <a:r>
              <a:rPr lang="zh-CN" altLang="en-US" sz="2400">
                <a:latin typeface="宋体" panose="02010600030101010101" pitchFamily="2" charset="-122"/>
                <a:ea typeface="宋体" panose="02010600030101010101" pitchFamily="2" charset="-122"/>
                <a:sym typeface="+mn-ea"/>
              </a:rPr>
              <a:t>A,通过R</a:t>
            </a:r>
            <a:r>
              <a:rPr lang="zh-CN" altLang="en-US" sz="2400" baseline="-25000">
                <a:latin typeface="宋体" panose="02010600030101010101" pitchFamily="2" charset="-122"/>
                <a:ea typeface="宋体" panose="02010600030101010101" pitchFamily="2" charset="-122"/>
                <a:sym typeface="+mn-ea"/>
              </a:rPr>
              <a:t>2</a:t>
            </a:r>
            <a:r>
              <a:rPr lang="zh-CN" altLang="en-US" sz="2400">
                <a:latin typeface="宋体" panose="02010600030101010101" pitchFamily="2" charset="-122"/>
                <a:ea typeface="宋体" panose="02010600030101010101" pitchFamily="2" charset="-122"/>
                <a:sym typeface="+mn-ea"/>
              </a:rPr>
              <a:t>的电流是</a:t>
            </a:r>
            <a:r>
              <a:rPr lang="zh-CN" altLang="en-US" sz="2400" u="sng">
                <a:latin typeface="宋体" panose="02010600030101010101" pitchFamily="2" charset="-122"/>
                <a:ea typeface="宋体" panose="02010600030101010101" pitchFamily="2" charset="-122"/>
                <a:sym typeface="+mn-ea"/>
              </a:rPr>
              <a:t>　 　  　</a:t>
            </a:r>
            <a:r>
              <a:rPr lang="zh-CN" altLang="en-US" sz="2400">
                <a:latin typeface="宋体" panose="02010600030101010101" pitchFamily="2" charset="-122"/>
                <a:ea typeface="宋体" panose="02010600030101010101" pitchFamily="2" charset="-122"/>
                <a:sym typeface="+mn-ea"/>
              </a:rPr>
              <a:t>A,电路中的总电流是</a:t>
            </a:r>
            <a:r>
              <a:rPr lang="zh-CN" altLang="en-US" sz="2400" u="sng">
                <a:latin typeface="宋体" panose="02010600030101010101" pitchFamily="2" charset="-122"/>
                <a:ea typeface="宋体" panose="02010600030101010101" pitchFamily="2" charset="-122"/>
                <a:sym typeface="+mn-ea"/>
              </a:rPr>
              <a:t>　　　　</a:t>
            </a:r>
            <a:r>
              <a:rPr lang="zh-CN" altLang="en-US" sz="2400">
                <a:latin typeface="宋体" panose="02010600030101010101" pitchFamily="2" charset="-122"/>
                <a:ea typeface="宋体" panose="02010600030101010101" pitchFamily="2" charset="-122"/>
                <a:sym typeface="+mn-ea"/>
              </a:rPr>
              <a:t>A. </a:t>
            </a:r>
            <a:endParaRPr lang="zh-CN" altLang="en-US" sz="2400">
              <a:latin typeface="宋体" panose="02010600030101010101" pitchFamily="2" charset="-122"/>
              <a:ea typeface="宋体" panose="02010600030101010101" pitchFamily="2" charset="-122"/>
              <a:sym typeface="+mn-ea"/>
            </a:endParaRPr>
          </a:p>
          <a:p>
            <a:pPr algn="just">
              <a:lnSpc>
                <a:spcPct val="150000"/>
              </a:lnSpc>
              <a:buClrTx/>
              <a:buSzTx/>
              <a:buFontTx/>
            </a:pPr>
            <a:r>
              <a:rPr lang="zh-CN" altLang="en-US" sz="2400">
                <a:latin typeface="宋体" panose="02010600030101010101" pitchFamily="2" charset="-122"/>
                <a:ea typeface="宋体" panose="02010600030101010101" pitchFamily="2" charset="-122"/>
                <a:sym typeface="+mn-ea"/>
              </a:rPr>
              <a:t>(4)电压表的示数是</a:t>
            </a:r>
            <a:r>
              <a:rPr lang="zh-CN" altLang="en-US" sz="2400" u="sng">
                <a:latin typeface="宋体" panose="02010600030101010101" pitchFamily="2" charset="-122"/>
                <a:ea typeface="宋体" panose="02010600030101010101" pitchFamily="2" charset="-122"/>
                <a:sym typeface="+mn-ea"/>
              </a:rPr>
              <a:t>　　  　　</a:t>
            </a:r>
            <a:r>
              <a:rPr lang="zh-CN" altLang="en-US" sz="2400">
                <a:latin typeface="宋体" panose="02010600030101010101" pitchFamily="2" charset="-122"/>
                <a:ea typeface="宋体" panose="02010600030101010101" pitchFamily="2" charset="-122"/>
                <a:sym typeface="+mn-ea"/>
              </a:rPr>
              <a:t>V,R</a:t>
            </a:r>
            <a:r>
              <a:rPr lang="zh-CN" altLang="en-US" sz="2400" baseline="-25000">
                <a:latin typeface="宋体" panose="02010600030101010101" pitchFamily="2" charset="-122"/>
                <a:ea typeface="宋体" panose="02010600030101010101" pitchFamily="2" charset="-122"/>
                <a:sym typeface="+mn-ea"/>
              </a:rPr>
              <a:t>1</a:t>
            </a:r>
            <a:r>
              <a:rPr lang="zh-CN" altLang="en-US" sz="2400">
                <a:latin typeface="宋体" panose="02010600030101010101" pitchFamily="2" charset="-122"/>
                <a:ea typeface="宋体" panose="02010600030101010101" pitchFamily="2" charset="-122"/>
                <a:sym typeface="+mn-ea"/>
              </a:rPr>
              <a:t>两端的电压是</a:t>
            </a:r>
            <a:r>
              <a:rPr lang="zh-CN" altLang="en-US" sz="2400" u="sng">
                <a:latin typeface="宋体" panose="02010600030101010101" pitchFamily="2" charset="-122"/>
                <a:ea typeface="宋体" panose="02010600030101010101" pitchFamily="2" charset="-122"/>
                <a:sym typeface="+mn-ea"/>
              </a:rPr>
              <a:t>　　  　　</a:t>
            </a:r>
            <a:r>
              <a:rPr lang="zh-CN" altLang="en-US" sz="2400">
                <a:latin typeface="宋体" panose="02010600030101010101" pitchFamily="2" charset="-122"/>
                <a:ea typeface="宋体" panose="02010600030101010101" pitchFamily="2" charset="-122"/>
                <a:sym typeface="+mn-ea"/>
              </a:rPr>
              <a:t>V,R</a:t>
            </a:r>
            <a:r>
              <a:rPr lang="zh-CN" altLang="en-US" sz="2400" baseline="-25000">
                <a:latin typeface="宋体" panose="02010600030101010101" pitchFamily="2" charset="-122"/>
                <a:ea typeface="宋体" panose="02010600030101010101" pitchFamily="2" charset="-122"/>
                <a:sym typeface="+mn-ea"/>
              </a:rPr>
              <a:t>2</a:t>
            </a:r>
            <a:r>
              <a:rPr lang="zh-CN" altLang="en-US" sz="2400">
                <a:latin typeface="宋体" panose="02010600030101010101" pitchFamily="2" charset="-122"/>
                <a:ea typeface="宋体" panose="02010600030101010101" pitchFamily="2" charset="-122"/>
                <a:sym typeface="+mn-ea"/>
              </a:rPr>
              <a:t>两端的电压是</a:t>
            </a:r>
            <a:r>
              <a:rPr lang="zh-CN" altLang="en-US" sz="2400" u="sng">
                <a:latin typeface="宋体" panose="02010600030101010101" pitchFamily="2" charset="-122"/>
                <a:ea typeface="宋体" panose="02010600030101010101" pitchFamily="2" charset="-122"/>
                <a:sym typeface="+mn-ea"/>
              </a:rPr>
              <a:t>　　　　</a:t>
            </a:r>
            <a:r>
              <a:rPr lang="zh-CN" altLang="en-US" sz="2400">
                <a:latin typeface="宋体" panose="02010600030101010101" pitchFamily="2" charset="-122"/>
                <a:ea typeface="宋体" panose="02010600030101010101" pitchFamily="2" charset="-122"/>
                <a:sym typeface="+mn-ea"/>
              </a:rPr>
              <a:t>V. </a:t>
            </a:r>
            <a:endParaRPr lang="zh-CN" altLang="en-US" sz="2400">
              <a:latin typeface="宋体" panose="02010600030101010101" pitchFamily="2" charset="-122"/>
              <a:ea typeface="宋体" panose="02010600030101010101" pitchFamily="2" charset="-122"/>
              <a:sym typeface="+mn-ea"/>
            </a:endParaRPr>
          </a:p>
        </p:txBody>
      </p:sp>
      <p:sp>
        <p:nvSpPr>
          <p:cNvPr id="11" name="文本框 10"/>
          <p:cNvSpPr txBox="1"/>
          <p:nvPr/>
        </p:nvSpPr>
        <p:spPr>
          <a:xfrm>
            <a:off x="5006975" y="2072640"/>
            <a:ext cx="679450" cy="460375"/>
          </a:xfrm>
          <a:prstGeom prst="rect">
            <a:avLst/>
          </a:prstGeom>
          <a:noFill/>
        </p:spPr>
        <p:txBody>
          <a:bodyPr wrap="square" rtlCol="0" anchor="t">
            <a:spAutoFit/>
          </a:bodyPr>
          <a:lstStyle/>
          <a:p>
            <a:pPr algn="l"/>
            <a:r>
              <a:rPr lang="en-US" altLang="zh-CN"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rPr>
              <a:t>并</a:t>
            </a:r>
            <a:endParaRPr lang="en-US" altLang="zh-CN"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endParaRPr>
          </a:p>
        </p:txBody>
      </p:sp>
      <p:pic>
        <p:nvPicPr>
          <p:cNvPr id="191" name="HNZKWL-2.jpg" descr="id:2147491200;FounderCES"/>
          <p:cNvPicPr>
            <a:picLocks noChangeAspect="1"/>
          </p:cNvPicPr>
          <p:nvPr/>
        </p:nvPicPr>
        <p:blipFill>
          <a:blip r:embed="rId2"/>
          <a:stretch>
            <a:fillRect/>
          </a:stretch>
        </p:blipFill>
        <p:spPr>
          <a:xfrm>
            <a:off x="8461375" y="1619885"/>
            <a:ext cx="2274570" cy="1856740"/>
          </a:xfrm>
          <a:prstGeom prst="rect">
            <a:avLst/>
          </a:prstGeom>
        </p:spPr>
      </p:pic>
      <p:sp>
        <p:nvSpPr>
          <p:cNvPr id="2" name="文本框 1"/>
          <p:cNvSpPr txBox="1"/>
          <p:nvPr/>
        </p:nvSpPr>
        <p:spPr>
          <a:xfrm>
            <a:off x="3982085" y="2637790"/>
            <a:ext cx="1733550" cy="460375"/>
          </a:xfrm>
          <a:prstGeom prst="rect">
            <a:avLst/>
          </a:prstGeom>
          <a:noFill/>
        </p:spPr>
        <p:txBody>
          <a:bodyPr wrap="square" rtlCol="0" anchor="t">
            <a:spAutoFit/>
          </a:bodyPr>
          <a:lstStyle/>
          <a:p>
            <a:pPr algn="l"/>
            <a:r>
              <a:rPr lang="en-US" altLang="zh-CN"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rPr>
              <a:t>干路</a:t>
            </a:r>
            <a:endParaRPr lang="en-US" altLang="zh-CN"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endParaRPr>
          </a:p>
        </p:txBody>
      </p:sp>
      <p:sp>
        <p:nvSpPr>
          <p:cNvPr id="4" name="文本框 3"/>
          <p:cNvSpPr txBox="1"/>
          <p:nvPr/>
        </p:nvSpPr>
        <p:spPr>
          <a:xfrm>
            <a:off x="1609725" y="3158490"/>
            <a:ext cx="735330" cy="460375"/>
          </a:xfrm>
          <a:prstGeom prst="rect">
            <a:avLst/>
          </a:prstGeom>
          <a:noFill/>
        </p:spPr>
        <p:txBody>
          <a:bodyPr wrap="square" rtlCol="0" anchor="t">
            <a:spAutoFit/>
          </a:bodyPr>
          <a:lstStyle/>
          <a:p>
            <a:pPr algn="l"/>
            <a:r>
              <a:rPr lang="en-US" altLang="zh-CN"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rPr>
              <a:t>R</a:t>
            </a:r>
            <a:r>
              <a:rPr lang="en-US" altLang="zh-CN" sz="2400" b="1" kern="100" baseline="-250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rPr>
              <a:t>2</a:t>
            </a:r>
            <a:endParaRPr lang="en-US" altLang="zh-CN" sz="2400" b="1" kern="100" baseline="-250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endParaRPr>
          </a:p>
        </p:txBody>
      </p:sp>
      <p:sp>
        <p:nvSpPr>
          <p:cNvPr id="5" name="文本框 4"/>
          <p:cNvSpPr txBox="1"/>
          <p:nvPr/>
        </p:nvSpPr>
        <p:spPr>
          <a:xfrm>
            <a:off x="5247005" y="3202940"/>
            <a:ext cx="1056640" cy="460375"/>
          </a:xfrm>
          <a:prstGeom prst="rect">
            <a:avLst/>
          </a:prstGeom>
          <a:noFill/>
        </p:spPr>
        <p:txBody>
          <a:bodyPr wrap="square" rtlCol="0" anchor="t">
            <a:spAutoFit/>
          </a:bodyPr>
          <a:lstStyle/>
          <a:p>
            <a:pPr algn="l"/>
            <a:r>
              <a:rPr lang="en-US" altLang="zh-CN"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rPr>
              <a:t>电源</a:t>
            </a:r>
            <a:endParaRPr lang="en-US" altLang="zh-CN"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endParaRPr>
          </a:p>
        </p:txBody>
      </p:sp>
      <p:sp>
        <p:nvSpPr>
          <p:cNvPr id="6" name="文本框 5"/>
          <p:cNvSpPr txBox="1"/>
          <p:nvPr/>
        </p:nvSpPr>
        <p:spPr>
          <a:xfrm>
            <a:off x="3877310" y="3731895"/>
            <a:ext cx="1733550" cy="460375"/>
          </a:xfrm>
          <a:prstGeom prst="rect">
            <a:avLst/>
          </a:prstGeom>
          <a:noFill/>
        </p:spPr>
        <p:txBody>
          <a:bodyPr wrap="square" rtlCol="0" anchor="t">
            <a:spAutoFit/>
          </a:bodyPr>
          <a:lstStyle/>
          <a:p>
            <a:pPr algn="l"/>
            <a:r>
              <a:rPr lang="en-US" altLang="zh-CN"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rPr>
              <a:t>0.2</a:t>
            </a:r>
            <a:endParaRPr lang="en-US" altLang="zh-CN"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endParaRPr>
          </a:p>
        </p:txBody>
      </p:sp>
      <p:sp>
        <p:nvSpPr>
          <p:cNvPr id="8" name="文本框 7"/>
          <p:cNvSpPr txBox="1"/>
          <p:nvPr/>
        </p:nvSpPr>
        <p:spPr>
          <a:xfrm>
            <a:off x="7570470" y="3742690"/>
            <a:ext cx="1733550" cy="460375"/>
          </a:xfrm>
          <a:prstGeom prst="rect">
            <a:avLst/>
          </a:prstGeom>
          <a:noFill/>
        </p:spPr>
        <p:txBody>
          <a:bodyPr wrap="square" rtlCol="0" anchor="t">
            <a:spAutoFit/>
          </a:bodyPr>
          <a:lstStyle/>
          <a:p>
            <a:pPr algn="l"/>
            <a:r>
              <a:rPr lang="en-US" altLang="zh-CN"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rPr>
              <a:t>0.4</a:t>
            </a:r>
            <a:endParaRPr lang="en-US" altLang="zh-CN"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endParaRPr>
          </a:p>
        </p:txBody>
      </p:sp>
      <p:sp>
        <p:nvSpPr>
          <p:cNvPr id="10" name="文本框 9"/>
          <p:cNvSpPr txBox="1"/>
          <p:nvPr/>
        </p:nvSpPr>
        <p:spPr>
          <a:xfrm>
            <a:off x="1511935" y="4290060"/>
            <a:ext cx="1733550" cy="460375"/>
          </a:xfrm>
          <a:prstGeom prst="rect">
            <a:avLst/>
          </a:prstGeom>
          <a:noFill/>
        </p:spPr>
        <p:txBody>
          <a:bodyPr wrap="square" rtlCol="0" anchor="t">
            <a:spAutoFit/>
          </a:bodyPr>
          <a:lstStyle/>
          <a:p>
            <a:pPr algn="l"/>
            <a:r>
              <a:rPr lang="en-US" altLang="zh-CN"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rPr>
              <a:t>0.6</a:t>
            </a:r>
            <a:endParaRPr lang="en-US" altLang="zh-CN"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endParaRPr>
          </a:p>
        </p:txBody>
      </p:sp>
      <p:sp>
        <p:nvSpPr>
          <p:cNvPr id="12" name="文本框 11"/>
          <p:cNvSpPr txBox="1"/>
          <p:nvPr/>
        </p:nvSpPr>
        <p:spPr>
          <a:xfrm>
            <a:off x="4090035" y="4835525"/>
            <a:ext cx="1733550" cy="460375"/>
          </a:xfrm>
          <a:prstGeom prst="rect">
            <a:avLst/>
          </a:prstGeom>
          <a:noFill/>
        </p:spPr>
        <p:txBody>
          <a:bodyPr wrap="square" rtlCol="0" anchor="t">
            <a:spAutoFit/>
          </a:bodyPr>
          <a:lstStyle/>
          <a:p>
            <a:pPr algn="l"/>
            <a:r>
              <a:rPr lang="en-US" altLang="zh-CN"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rPr>
              <a:t>8</a:t>
            </a:r>
            <a:endParaRPr lang="en-US" altLang="zh-CN"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endParaRPr>
          </a:p>
        </p:txBody>
      </p:sp>
      <p:sp>
        <p:nvSpPr>
          <p:cNvPr id="13" name="文本框 12"/>
          <p:cNvSpPr txBox="1"/>
          <p:nvPr/>
        </p:nvSpPr>
        <p:spPr>
          <a:xfrm>
            <a:off x="8133715" y="4835525"/>
            <a:ext cx="1733550" cy="460375"/>
          </a:xfrm>
          <a:prstGeom prst="rect">
            <a:avLst/>
          </a:prstGeom>
          <a:noFill/>
        </p:spPr>
        <p:txBody>
          <a:bodyPr wrap="square" rtlCol="0" anchor="t">
            <a:spAutoFit/>
          </a:bodyPr>
          <a:lstStyle/>
          <a:p>
            <a:pPr algn="l"/>
            <a:r>
              <a:rPr lang="en-US" altLang="zh-CN"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rPr>
              <a:t>8</a:t>
            </a:r>
            <a:endParaRPr lang="en-US" altLang="zh-CN"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endParaRPr>
          </a:p>
        </p:txBody>
      </p:sp>
      <p:sp>
        <p:nvSpPr>
          <p:cNvPr id="14" name="文本框 13"/>
          <p:cNvSpPr txBox="1"/>
          <p:nvPr/>
        </p:nvSpPr>
        <p:spPr>
          <a:xfrm>
            <a:off x="1698625" y="5392420"/>
            <a:ext cx="1733550" cy="460375"/>
          </a:xfrm>
          <a:prstGeom prst="rect">
            <a:avLst/>
          </a:prstGeom>
          <a:noFill/>
        </p:spPr>
        <p:txBody>
          <a:bodyPr wrap="square" rtlCol="0" anchor="t">
            <a:spAutoFit/>
          </a:bodyPr>
          <a:lstStyle/>
          <a:p>
            <a:pPr algn="l"/>
            <a:r>
              <a:rPr lang="en-US" altLang="zh-CN"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rPr>
              <a:t>8</a:t>
            </a:r>
            <a:endParaRPr lang="en-US" altLang="zh-CN"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nodeType="clickPar">
                      <p:stCondLst>
                        <p:cond delay="indefinite"/>
                      </p:stCondLst>
                      <p:childTnLst>
                        <p:par>
                          <p:cTn id="19" fill="hold" nodeType="after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nodeType="clickPar">
                      <p:stCondLst>
                        <p:cond delay="indefinite"/>
                      </p:stCondLst>
                      <p:childTnLst>
                        <p:par>
                          <p:cTn id="24" fill="hold" nodeType="after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par>
                    <p:cTn id="28" fill="hold" nodeType="clickPar">
                      <p:stCondLst>
                        <p:cond delay="indefinite"/>
                      </p:stCondLst>
                      <p:childTnLst>
                        <p:par>
                          <p:cTn id="29" fill="hold" nodeType="after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childTnLst>
                    </p:cTn>
                  </p:par>
                  <p:par>
                    <p:cTn id="33" fill="hold" nodeType="clickPar">
                      <p:stCondLst>
                        <p:cond delay="indefinite"/>
                      </p:stCondLst>
                      <p:childTnLst>
                        <p:par>
                          <p:cTn id="34" fill="hold" nodeType="after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childTnLst>
                          </p:cTn>
                        </p:par>
                      </p:childTnLst>
                    </p:cTn>
                  </p:par>
                  <p:par>
                    <p:cTn id="38" fill="hold" nodeType="clickPar">
                      <p:stCondLst>
                        <p:cond delay="indefinite"/>
                      </p:stCondLst>
                      <p:childTnLst>
                        <p:par>
                          <p:cTn id="39" fill="hold" nodeType="afterGroup">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500"/>
                                        <p:tgtEl>
                                          <p:spTgt spid="12"/>
                                        </p:tgtEl>
                                      </p:cBhvr>
                                    </p:animEffect>
                                  </p:childTnLst>
                                </p:cTn>
                              </p:par>
                            </p:childTnLst>
                          </p:cTn>
                        </p:par>
                      </p:childTnLst>
                    </p:cTn>
                  </p:par>
                  <p:par>
                    <p:cTn id="43" fill="hold" nodeType="clickPar">
                      <p:stCondLst>
                        <p:cond delay="indefinite"/>
                      </p:stCondLst>
                      <p:childTnLst>
                        <p:par>
                          <p:cTn id="44" fill="hold" nodeType="afterGroup">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500"/>
                                        <p:tgtEl>
                                          <p:spTgt spid="13"/>
                                        </p:tgtEl>
                                      </p:cBhvr>
                                    </p:animEffect>
                                  </p:childTnLst>
                                </p:cTn>
                              </p:par>
                            </p:childTnLst>
                          </p:cTn>
                        </p:par>
                      </p:childTnLst>
                    </p:cTn>
                  </p:par>
                  <p:par>
                    <p:cTn id="48" fill="hold" nodeType="clickPar">
                      <p:stCondLst>
                        <p:cond delay="indefinite"/>
                      </p:stCondLst>
                      <p:childTnLst>
                        <p:par>
                          <p:cTn id="49" fill="hold" nodeType="afterGroup">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fade">
                                      <p:cBhvr>
                                        <p:cTn id="5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p:bldP spid="4" grpId="0"/>
      <p:bldP spid="5" grpId="0"/>
      <p:bldP spid="6" grpId="0"/>
      <p:bldP spid="8" grpId="0"/>
      <p:bldP spid="10" grpId="0"/>
      <p:bldP spid="12" grpId="0"/>
      <p:bldP spid="13" grpId="0"/>
      <p:bldP spid="14" grpId="0"/>
    </p:bldLst>
  </p:timing>
</p:sld>
</file>

<file path=ppt/slides/slide3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7" name="矩形 6"/>
          <p:cNvSpPr/>
          <p:nvPr/>
        </p:nvSpPr>
        <p:spPr>
          <a:xfrm>
            <a:off x="1857375" y="0"/>
            <a:ext cx="10334625" cy="742315"/>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en-US" altLang="zh-CN" sz="2400" b="1" kern="0">
                <a:solidFill>
                  <a:srgbClr val="EE3028"/>
                </a:solidFill>
                <a:cs typeface="+mn-ea"/>
                <a:sym typeface="+mn-lt"/>
              </a:rPr>
              <a:t> </a:t>
            </a:r>
            <a:r>
              <a:rPr lang="zh-CN" altLang="en-US" sz="2400" b="1" kern="0">
                <a:solidFill>
                  <a:srgbClr val="EE3028"/>
                </a:solidFill>
                <a:cs typeface="+mn-ea"/>
                <a:sym typeface="+mn-lt"/>
              </a:rPr>
              <a:t>串、并联电路的特点及电路识别</a:t>
            </a:r>
            <a:endParaRPr lang="zh-CN" altLang="en-US" sz="2400" b="1" kern="0">
              <a:solidFill>
                <a:srgbClr val="EE3028"/>
              </a:solidFill>
              <a:cs typeface="+mn-ea"/>
              <a:sym typeface="+mn-lt"/>
            </a:endParaRPr>
          </a:p>
        </p:txBody>
      </p:sp>
      <p:sp>
        <p:nvSpPr>
          <p:cNvPr id="9" name="文本框 8"/>
          <p:cNvSpPr txBox="1"/>
          <p:nvPr/>
        </p:nvSpPr>
        <p:spPr>
          <a:xfrm>
            <a:off x="6350" y="0"/>
            <a:ext cx="1851025" cy="742315"/>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pPr algn="ctr"/>
            <a:r>
              <a:rPr lang="zh-CN" altLang="en-US">
                <a:solidFill>
                  <a:schemeClr val="bg1"/>
                </a:solidFill>
                <a:sym typeface="+mn-lt"/>
              </a:rPr>
              <a:t>命题角度1</a:t>
            </a:r>
            <a:endParaRPr lang="zh-CN" altLang="en-US">
              <a:solidFill>
                <a:schemeClr val="bg1"/>
              </a:solidFill>
              <a:sym typeface="+mn-lt"/>
            </a:endParaRPr>
          </a:p>
        </p:txBody>
      </p:sp>
      <p:sp>
        <p:nvSpPr>
          <p:cNvPr id="3" name="矩形 2"/>
          <p:cNvSpPr/>
          <p:nvPr/>
        </p:nvSpPr>
        <p:spPr>
          <a:xfrm>
            <a:off x="868045" y="1002665"/>
            <a:ext cx="10405110" cy="2306955"/>
          </a:xfrm>
          <a:prstGeom prst="rect">
            <a:avLst/>
          </a:prstGeom>
        </p:spPr>
        <p:txBody>
          <a:bodyPr wrap="square">
            <a:spAutoFit/>
          </a:bodyPr>
          <a:lstStyle/>
          <a:p>
            <a:pPr algn="just">
              <a:lnSpc>
                <a:spcPct val="150000"/>
              </a:lnSpc>
              <a:buClrTx/>
              <a:buSzTx/>
              <a:buFontTx/>
            </a:pPr>
            <a:r>
              <a:rPr lang="zh-CN" altLang="en-US" sz="2400">
                <a:latin typeface="宋体" panose="02010600030101010101" pitchFamily="2" charset="-122"/>
                <a:ea typeface="宋体" panose="02010600030101010101" pitchFamily="2" charset="-122"/>
                <a:sym typeface="+mn-ea"/>
              </a:rPr>
              <a:t>(5)闭合开关后,若某时刻R</a:t>
            </a:r>
            <a:r>
              <a:rPr lang="zh-CN" altLang="en-US" sz="2400" baseline="-25000">
                <a:latin typeface="宋体" panose="02010600030101010101" pitchFamily="2" charset="-122"/>
                <a:ea typeface="宋体" panose="02010600030101010101" pitchFamily="2" charset="-122"/>
                <a:sym typeface="+mn-ea"/>
              </a:rPr>
              <a:t>1</a:t>
            </a:r>
            <a:r>
              <a:rPr lang="zh-CN" altLang="en-US" sz="2400">
                <a:latin typeface="宋体" panose="02010600030101010101" pitchFamily="2" charset="-122"/>
                <a:ea typeface="宋体" panose="02010600030101010101" pitchFamily="2" charset="-122"/>
                <a:sym typeface="+mn-ea"/>
              </a:rPr>
              <a:t>发生断路,则电流表A</a:t>
            </a:r>
            <a:r>
              <a:rPr lang="zh-CN" altLang="en-US" sz="2400" baseline="-25000">
                <a:latin typeface="宋体" panose="02010600030101010101" pitchFamily="2" charset="-122"/>
                <a:ea typeface="宋体" panose="02010600030101010101" pitchFamily="2" charset="-122"/>
                <a:sym typeface="+mn-ea"/>
              </a:rPr>
              <a:t>1</a:t>
            </a:r>
            <a:r>
              <a:rPr lang="zh-CN" altLang="en-US" sz="2400">
                <a:latin typeface="宋体" panose="02010600030101010101" pitchFamily="2" charset="-122"/>
                <a:ea typeface="宋体" panose="02010600030101010101" pitchFamily="2" charset="-122"/>
                <a:sym typeface="+mn-ea"/>
              </a:rPr>
              <a:t>示数</a:t>
            </a:r>
            <a:r>
              <a:rPr lang="zh-CN" altLang="en-US" sz="2400" u="sng">
                <a:latin typeface="宋体" panose="02010600030101010101" pitchFamily="2" charset="-122"/>
                <a:ea typeface="宋体" panose="02010600030101010101" pitchFamily="2" charset="-122"/>
                <a:sym typeface="+mn-ea"/>
              </a:rPr>
              <a:t>　　　　</a:t>
            </a:r>
            <a:r>
              <a:rPr lang="zh-CN" altLang="en-US" sz="2400">
                <a:latin typeface="宋体" panose="02010600030101010101" pitchFamily="2" charset="-122"/>
                <a:ea typeface="宋体" panose="02010600030101010101" pitchFamily="2" charset="-122"/>
                <a:sym typeface="+mn-ea"/>
              </a:rPr>
              <a:t>,电流表A</a:t>
            </a:r>
            <a:r>
              <a:rPr lang="zh-CN" altLang="en-US" sz="2400" baseline="-25000">
                <a:latin typeface="宋体" panose="02010600030101010101" pitchFamily="2" charset="-122"/>
                <a:ea typeface="宋体" panose="02010600030101010101" pitchFamily="2" charset="-122"/>
                <a:sym typeface="+mn-ea"/>
              </a:rPr>
              <a:t>2</a:t>
            </a:r>
            <a:r>
              <a:rPr lang="zh-CN" altLang="en-US" sz="2400">
                <a:latin typeface="宋体" panose="02010600030101010101" pitchFamily="2" charset="-122"/>
                <a:ea typeface="宋体" panose="02010600030101010101" pitchFamily="2" charset="-122"/>
                <a:sym typeface="+mn-ea"/>
              </a:rPr>
              <a:t>示数</a:t>
            </a:r>
            <a:r>
              <a:rPr lang="zh-CN" altLang="en-US" sz="2400" u="sng">
                <a:latin typeface="宋体" panose="02010600030101010101" pitchFamily="2" charset="-122"/>
                <a:ea typeface="宋体" panose="02010600030101010101" pitchFamily="2" charset="-122"/>
                <a:sym typeface="+mn-ea"/>
              </a:rPr>
              <a:t>　　　　     </a:t>
            </a:r>
            <a:r>
              <a:rPr lang="zh-CN" altLang="en-US" sz="2400">
                <a:latin typeface="宋体" panose="02010600030101010101" pitchFamily="2" charset="-122"/>
                <a:ea typeface="宋体" panose="02010600030101010101" pitchFamily="2" charset="-122"/>
                <a:sym typeface="+mn-ea"/>
              </a:rPr>
              <a:t>,电压表V示数</a:t>
            </a:r>
            <a:r>
              <a:rPr lang="zh-CN" altLang="en-US" sz="2400" u="sng">
                <a:latin typeface="宋体" panose="02010600030101010101" pitchFamily="2" charset="-122"/>
                <a:ea typeface="宋体" panose="02010600030101010101" pitchFamily="2" charset="-122"/>
                <a:sym typeface="+mn-ea"/>
              </a:rPr>
              <a:t>　　　　</a:t>
            </a:r>
            <a:r>
              <a:rPr lang="zh-CN" altLang="en-US" sz="2400">
                <a:latin typeface="宋体" panose="02010600030101010101" pitchFamily="2" charset="-122"/>
                <a:ea typeface="宋体" panose="02010600030101010101" pitchFamily="2" charset="-122"/>
                <a:sym typeface="+mn-ea"/>
              </a:rPr>
              <a:t>.(均选填“变大”“变小”或“不变”) </a:t>
            </a:r>
            <a:endParaRPr lang="zh-CN" altLang="en-US" sz="2400">
              <a:latin typeface="宋体" panose="02010600030101010101" pitchFamily="2" charset="-122"/>
              <a:ea typeface="宋体" panose="02010600030101010101" pitchFamily="2" charset="-122"/>
              <a:sym typeface="+mn-ea"/>
            </a:endParaRPr>
          </a:p>
          <a:p>
            <a:pPr algn="just">
              <a:lnSpc>
                <a:spcPct val="150000"/>
              </a:lnSpc>
              <a:buClrTx/>
              <a:buSzTx/>
              <a:buFontTx/>
            </a:pPr>
            <a:r>
              <a:rPr lang="zh-CN" altLang="en-US" sz="2400">
                <a:latin typeface="宋体" panose="02010600030101010101" pitchFamily="2" charset="-122"/>
                <a:ea typeface="宋体" panose="02010600030101010101" pitchFamily="2" charset="-122"/>
                <a:sym typeface="+mn-ea"/>
              </a:rPr>
              <a:t>【</a:t>
            </a:r>
            <a:r>
              <a:rPr lang="zh-CN" altLang="en-US" sz="2400">
                <a:latin typeface="黑体" panose="02010609060101010101" pitchFamily="49" charset="-122"/>
                <a:ea typeface="黑体" panose="02010609060101010101" pitchFamily="49" charset="-122"/>
                <a:sym typeface="+mn-ea"/>
              </a:rPr>
              <a:t>思路分析</a:t>
            </a:r>
            <a:r>
              <a:rPr lang="zh-CN" altLang="en-US" sz="2400">
                <a:latin typeface="宋体" panose="02010600030101010101" pitchFamily="2" charset="-122"/>
                <a:ea typeface="宋体" panose="02010600030101010101" pitchFamily="2" charset="-122"/>
                <a:sym typeface="+mn-ea"/>
              </a:rPr>
              <a:t>】　先利用电流流向法判断此电路为串联电路还是并联电路,再利用串、并联电路的电流、电压规律进行解答.</a:t>
            </a:r>
            <a:endParaRPr lang="zh-CN" altLang="en-US" sz="2400">
              <a:latin typeface="宋体" panose="02010600030101010101" pitchFamily="2" charset="-122"/>
              <a:ea typeface="宋体" panose="02010600030101010101" pitchFamily="2" charset="-122"/>
              <a:sym typeface="+mn-ea"/>
            </a:endParaRPr>
          </a:p>
        </p:txBody>
      </p:sp>
      <p:sp>
        <p:nvSpPr>
          <p:cNvPr id="11" name="文本框 10"/>
          <p:cNvSpPr txBox="1"/>
          <p:nvPr/>
        </p:nvSpPr>
        <p:spPr>
          <a:xfrm>
            <a:off x="8163560" y="1107440"/>
            <a:ext cx="1733550" cy="460375"/>
          </a:xfrm>
          <a:prstGeom prst="rect">
            <a:avLst/>
          </a:prstGeom>
          <a:noFill/>
        </p:spPr>
        <p:txBody>
          <a:bodyPr wrap="square" rtlCol="0" anchor="t">
            <a:spAutoFit/>
          </a:bodyPr>
          <a:lstStyle/>
          <a:p>
            <a:pPr algn="l"/>
            <a:r>
              <a:rPr lang="en-US" altLang="zh-CN"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rPr>
              <a:t>变小</a:t>
            </a:r>
            <a:endParaRPr lang="en-US" altLang="zh-CN"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endParaRPr>
          </a:p>
        </p:txBody>
      </p:sp>
      <p:sp>
        <p:nvSpPr>
          <p:cNvPr id="2" name="文本框 1"/>
          <p:cNvSpPr txBox="1"/>
          <p:nvPr/>
        </p:nvSpPr>
        <p:spPr>
          <a:xfrm>
            <a:off x="1000125" y="1647190"/>
            <a:ext cx="911225" cy="460375"/>
          </a:xfrm>
          <a:prstGeom prst="rect">
            <a:avLst/>
          </a:prstGeom>
          <a:noFill/>
        </p:spPr>
        <p:txBody>
          <a:bodyPr wrap="square" rtlCol="0" anchor="t">
            <a:spAutoFit/>
          </a:bodyPr>
          <a:lstStyle/>
          <a:p>
            <a:pPr algn="l"/>
            <a:r>
              <a:rPr lang="en-US" altLang="zh-CN"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rPr>
              <a:t>不变</a:t>
            </a:r>
            <a:endParaRPr lang="en-US" altLang="zh-CN"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endParaRPr>
          </a:p>
        </p:txBody>
      </p:sp>
      <p:sp>
        <p:nvSpPr>
          <p:cNvPr id="4" name="文本框 3"/>
          <p:cNvSpPr txBox="1"/>
          <p:nvPr/>
        </p:nvSpPr>
        <p:spPr>
          <a:xfrm>
            <a:off x="3980815" y="1651000"/>
            <a:ext cx="1089660" cy="460375"/>
          </a:xfrm>
          <a:prstGeom prst="rect">
            <a:avLst/>
          </a:prstGeom>
          <a:noFill/>
        </p:spPr>
        <p:txBody>
          <a:bodyPr wrap="square" rtlCol="0" anchor="t">
            <a:spAutoFit/>
          </a:bodyPr>
          <a:lstStyle/>
          <a:p>
            <a:pPr algn="l"/>
            <a:r>
              <a:rPr lang="en-US" altLang="zh-CN"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rPr>
              <a:t>不变</a:t>
            </a:r>
            <a:endParaRPr lang="en-US" altLang="zh-CN"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p:bldP spid="4" grpId="0"/>
    </p:bldLst>
  </p:timing>
</p:sld>
</file>

<file path=ppt/slides/slide3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圆角矩形 36"/>
          <p:cNvSpPr/>
          <p:nvPr/>
        </p:nvSpPr>
        <p:spPr>
          <a:xfrm>
            <a:off x="566420" y="1134745"/>
            <a:ext cx="10982960" cy="5293360"/>
          </a:xfrm>
          <a:prstGeom prst="roundRect">
            <a:avLst>
              <a:gd name="adj" fmla="val 5492"/>
            </a:avLst>
          </a:prstGeom>
          <a:noFill/>
          <a:ln w="571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947420" y="687705"/>
            <a:ext cx="2037080" cy="737235"/>
          </a:xfrm>
          <a:prstGeom prst="rect">
            <a:avLst/>
          </a:prstGeom>
          <a:solidFill>
            <a:schemeClr val="bg1"/>
          </a:solidFill>
        </p:spPr>
        <p:txBody>
          <a:bodyPr wrap="square">
            <a:spAutoFit/>
          </a:bodyPr>
          <a:lstStyle/>
          <a:p>
            <a:pPr algn="l">
              <a:lnSpc>
                <a:spcPct val="150000"/>
              </a:lnSpc>
            </a:pPr>
            <a:r>
              <a:rPr lang="en-US" altLang="zh-CN" sz="2800" b="1">
                <a:solidFill>
                  <a:srgbClr val="EE3028"/>
                </a:solidFill>
                <a:latin typeface="黑体" panose="02010609060101010101" pitchFamily="49" charset="-122"/>
                <a:ea typeface="黑体" panose="02010609060101010101" pitchFamily="49" charset="-122"/>
              </a:rPr>
              <a:t> </a:t>
            </a:r>
            <a:r>
              <a:rPr lang="zh-CN" altLang="en-US" sz="2800" b="1">
                <a:solidFill>
                  <a:srgbClr val="EE3028"/>
                </a:solidFill>
                <a:latin typeface="黑体" panose="02010609060101010101" pitchFamily="49" charset="-122"/>
                <a:ea typeface="黑体" panose="02010609060101010101" pitchFamily="49" charset="-122"/>
              </a:rPr>
              <a:t>提分技法</a:t>
            </a:r>
            <a:endParaRPr lang="zh-CN" altLang="en-US" sz="2800" b="1">
              <a:solidFill>
                <a:srgbClr val="EE3028"/>
              </a:solidFill>
              <a:latin typeface="黑体" panose="02010609060101010101" pitchFamily="49" charset="-122"/>
              <a:ea typeface="黑体" panose="02010609060101010101" pitchFamily="49" charset="-122"/>
            </a:endParaRPr>
          </a:p>
        </p:txBody>
      </p:sp>
      <p:sp>
        <p:nvSpPr>
          <p:cNvPr id="7" name="矩形 6"/>
          <p:cNvSpPr/>
          <p:nvPr/>
        </p:nvSpPr>
        <p:spPr>
          <a:xfrm>
            <a:off x="1857375" y="0"/>
            <a:ext cx="10334625" cy="742315"/>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en-US" altLang="zh-CN" sz="2400" b="1" kern="0">
                <a:solidFill>
                  <a:srgbClr val="EE3028"/>
                </a:solidFill>
                <a:cs typeface="+mn-ea"/>
                <a:sym typeface="+mn-lt"/>
              </a:rPr>
              <a:t> </a:t>
            </a:r>
            <a:r>
              <a:rPr lang="zh-CN" altLang="en-US" sz="2400" b="1" kern="0">
                <a:solidFill>
                  <a:srgbClr val="EE3028"/>
                </a:solidFill>
                <a:cs typeface="+mn-ea"/>
                <a:sym typeface="+mn-lt"/>
              </a:rPr>
              <a:t>串、并联电路的特点及电路识别</a:t>
            </a:r>
            <a:endParaRPr lang="zh-CN" altLang="en-US" sz="2400" b="1" kern="0">
              <a:solidFill>
                <a:srgbClr val="EE3028"/>
              </a:solidFill>
              <a:cs typeface="+mn-ea"/>
              <a:sym typeface="+mn-lt"/>
            </a:endParaRPr>
          </a:p>
        </p:txBody>
      </p:sp>
      <p:sp>
        <p:nvSpPr>
          <p:cNvPr id="9" name="文本框 8"/>
          <p:cNvSpPr txBox="1"/>
          <p:nvPr/>
        </p:nvSpPr>
        <p:spPr>
          <a:xfrm>
            <a:off x="6350" y="0"/>
            <a:ext cx="1851025" cy="742315"/>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pPr algn="ctr"/>
            <a:r>
              <a:rPr lang="zh-CN" altLang="en-US">
                <a:solidFill>
                  <a:schemeClr val="bg1"/>
                </a:solidFill>
                <a:sym typeface="+mn-lt"/>
              </a:rPr>
              <a:t>命题角度</a:t>
            </a:r>
            <a:r>
              <a:rPr lang="en-US" altLang="zh-CN">
                <a:solidFill>
                  <a:schemeClr val="bg1"/>
                </a:solidFill>
                <a:sym typeface="+mn-lt"/>
              </a:rPr>
              <a:t>1</a:t>
            </a:r>
            <a:endParaRPr lang="en-US" altLang="zh-CN">
              <a:solidFill>
                <a:schemeClr val="bg1"/>
              </a:solidFill>
              <a:sym typeface="+mn-lt"/>
            </a:endParaRPr>
          </a:p>
        </p:txBody>
      </p:sp>
      <p:sp>
        <p:nvSpPr>
          <p:cNvPr id="6" name="矩形 5"/>
          <p:cNvSpPr/>
          <p:nvPr/>
        </p:nvSpPr>
        <p:spPr>
          <a:xfrm>
            <a:off x="772795" y="1111250"/>
            <a:ext cx="10776585" cy="5277485"/>
          </a:xfrm>
          <a:prstGeom prst="rect">
            <a:avLst/>
          </a:prstGeom>
        </p:spPr>
        <p:txBody>
          <a:bodyPr wrap="square">
            <a:spAutoFit/>
          </a:bodyPr>
          <a:lstStyle/>
          <a:p>
            <a:pPr algn="ctr">
              <a:lnSpc>
                <a:spcPct val="130000"/>
              </a:lnSpc>
            </a:pPr>
            <a:r>
              <a:rPr lang="zh-CN" altLang="en-US" sz="2400" b="1">
                <a:solidFill>
                  <a:schemeClr val="tx1">
                    <a:lumMod val="85000"/>
                    <a:lumOff val="15000"/>
                  </a:schemeClr>
                </a:solidFill>
                <a:latin typeface="黑体" panose="02010609060101010101" pitchFamily="49" charset="-122"/>
                <a:ea typeface="黑体" panose="02010609060101010101" pitchFamily="49" charset="-122"/>
              </a:rPr>
              <a:t>电路连接方式的判断</a:t>
            </a:r>
            <a:endParaRPr lang="zh-CN" altLang="en-US" sz="2400" b="1">
              <a:solidFill>
                <a:schemeClr val="tx1">
                  <a:lumMod val="85000"/>
                  <a:lumOff val="15000"/>
                </a:schemeClr>
              </a:solidFill>
              <a:latin typeface="黑体" panose="02010609060101010101" pitchFamily="49" charset="-122"/>
              <a:ea typeface="黑体" panose="02010609060101010101" pitchFamily="49" charset="-122"/>
            </a:endParaRPr>
          </a:p>
          <a:p>
            <a:pPr algn="just">
              <a:lnSpc>
                <a:spcPct val="130000"/>
              </a:lnSpc>
              <a:spcBef>
                <a:spcPct val="0"/>
              </a:spcBef>
              <a:spcAft>
                <a:spcPct val="0"/>
              </a:spcAft>
            </a:pPr>
            <a:r>
              <a:rPr sz="2400">
                <a:latin typeface="宋体" panose="02010600030101010101" pitchFamily="2" charset="-122"/>
                <a:ea typeface="宋体" panose="02010600030101010101" pitchFamily="2" charset="-122"/>
              </a:rPr>
              <a:t>    准确判断电路的连接方式是处理电路问题的基础,下面是一些常用的电路分析技巧.(以图甲电路为例)</a:t>
            </a:r>
            <a:endParaRPr sz="2400">
              <a:latin typeface="宋体" panose="02010600030101010101" pitchFamily="2" charset="-122"/>
              <a:ea typeface="宋体" panose="02010600030101010101" pitchFamily="2" charset="-122"/>
            </a:endParaRPr>
          </a:p>
          <a:p>
            <a:pPr algn="just">
              <a:lnSpc>
                <a:spcPct val="130000"/>
              </a:lnSpc>
              <a:spcBef>
                <a:spcPct val="0"/>
              </a:spcBef>
              <a:spcAft>
                <a:spcPct val="0"/>
              </a:spcAft>
            </a:pPr>
            <a:r>
              <a:rPr sz="2400">
                <a:latin typeface="宋体" panose="02010600030101010101" pitchFamily="2" charset="-122"/>
                <a:ea typeface="宋体" panose="02010600030101010101" pitchFamily="2" charset="-122"/>
              </a:rPr>
              <a:t>    </a:t>
            </a:r>
            <a:r>
              <a:rPr sz="2400">
                <a:latin typeface="黑体" panose="02010609060101010101" pitchFamily="49" charset="-122"/>
                <a:ea typeface="黑体" panose="02010609060101010101" pitchFamily="49" charset="-122"/>
                <a:cs typeface="黑体" panose="02010609060101010101" pitchFamily="49" charset="-122"/>
              </a:rPr>
              <a:t>“去表”法:</a:t>
            </a:r>
            <a:r>
              <a:rPr sz="2400">
                <a:latin typeface="宋体" panose="02010600030101010101" pitchFamily="2" charset="-122"/>
                <a:ea typeface="宋体" panose="02010600030101010101" pitchFamily="2" charset="-122"/>
              </a:rPr>
              <a:t>如图乙,将电压表看作断路,将电压表所在的支路“拆去”;将电流表看作一条导线,从而达到简化电路的目的.待判断完电路的连接方式后,再判断电表的测量对象.</a:t>
            </a:r>
            <a:endParaRPr sz="2400">
              <a:latin typeface="宋体" panose="02010600030101010101" pitchFamily="2" charset="-122"/>
              <a:ea typeface="宋体" panose="02010600030101010101" pitchFamily="2" charset="-122"/>
            </a:endParaRPr>
          </a:p>
          <a:p>
            <a:pPr algn="just">
              <a:lnSpc>
                <a:spcPct val="150000"/>
              </a:lnSpc>
            </a:pPr>
            <a:endParaRPr sz="2000">
              <a:latin typeface="宋体" panose="02010600030101010101" pitchFamily="2" charset="-122"/>
              <a:ea typeface="宋体" panose="02010600030101010101" pitchFamily="2" charset="-122"/>
            </a:endParaRPr>
          </a:p>
          <a:p>
            <a:pPr algn="just">
              <a:lnSpc>
                <a:spcPct val="150000"/>
              </a:lnSpc>
            </a:pPr>
            <a:endParaRPr sz="2000">
              <a:latin typeface="宋体" panose="02010600030101010101" pitchFamily="2" charset="-122"/>
              <a:ea typeface="宋体" panose="02010600030101010101" pitchFamily="2" charset="-122"/>
            </a:endParaRPr>
          </a:p>
          <a:p>
            <a:pPr algn="just">
              <a:lnSpc>
                <a:spcPct val="150000"/>
              </a:lnSpc>
            </a:pPr>
            <a:endParaRPr sz="2000">
              <a:latin typeface="宋体" panose="02010600030101010101" pitchFamily="2" charset="-122"/>
              <a:ea typeface="宋体" panose="02010600030101010101" pitchFamily="2" charset="-122"/>
            </a:endParaRPr>
          </a:p>
          <a:p>
            <a:pPr algn="just">
              <a:lnSpc>
                <a:spcPct val="150000"/>
              </a:lnSpc>
            </a:pPr>
            <a:endParaRPr sz="2000">
              <a:latin typeface="宋体" panose="02010600030101010101" pitchFamily="2" charset="-122"/>
              <a:ea typeface="宋体" panose="02010600030101010101" pitchFamily="2" charset="-122"/>
            </a:endParaRPr>
          </a:p>
          <a:p>
            <a:pPr algn="just">
              <a:lnSpc>
                <a:spcPct val="150000"/>
              </a:lnSpc>
            </a:pPr>
            <a:r>
              <a:rPr sz="2000">
                <a:latin typeface="宋体" panose="02010600030101010101" pitchFamily="2" charset="-122"/>
                <a:ea typeface="宋体" panose="02010600030101010101" pitchFamily="2" charset="-122"/>
              </a:rPr>
              <a:t>       甲　　            乙　            丙                丁　            戊</a:t>
            </a:r>
            <a:endParaRPr sz="2400">
              <a:latin typeface="宋体" panose="02010600030101010101" pitchFamily="2" charset="-122"/>
              <a:ea typeface="宋体" panose="02010600030101010101" pitchFamily="2" charset="-122"/>
            </a:endParaRPr>
          </a:p>
        </p:txBody>
      </p:sp>
      <p:pic>
        <p:nvPicPr>
          <p:cNvPr id="198" name="18ZHONGKAOWULIBANG25.EPS" descr="id:2147491249;FounderCES"/>
          <p:cNvPicPr>
            <a:picLocks noChangeAspect="1"/>
          </p:cNvPicPr>
          <p:nvPr/>
        </p:nvPicPr>
        <p:blipFill>
          <a:blip r:embed="rId2"/>
          <a:stretch>
            <a:fillRect/>
          </a:stretch>
        </p:blipFill>
        <p:spPr>
          <a:xfrm>
            <a:off x="991870" y="4124325"/>
            <a:ext cx="1948815" cy="1635125"/>
          </a:xfrm>
          <a:prstGeom prst="rect">
            <a:avLst/>
          </a:prstGeom>
        </p:spPr>
      </p:pic>
      <p:pic>
        <p:nvPicPr>
          <p:cNvPr id="199" name="18ZHONGKAOWULIBANG26.EPS" descr="id:2147491256;FounderCES"/>
          <p:cNvPicPr>
            <a:picLocks noChangeAspect="1"/>
          </p:cNvPicPr>
          <p:nvPr/>
        </p:nvPicPr>
        <p:blipFill>
          <a:blip r:embed="rId3"/>
          <a:stretch>
            <a:fillRect/>
          </a:stretch>
        </p:blipFill>
        <p:spPr>
          <a:xfrm>
            <a:off x="3109595" y="4166870"/>
            <a:ext cx="1888490" cy="1549400"/>
          </a:xfrm>
          <a:prstGeom prst="rect">
            <a:avLst/>
          </a:prstGeom>
        </p:spPr>
      </p:pic>
      <p:pic>
        <p:nvPicPr>
          <p:cNvPr id="200" name="18ZHONGKAOWULIBANG27.EPS" descr="id:2147491263;FounderCES"/>
          <p:cNvPicPr>
            <a:picLocks noChangeAspect="1"/>
          </p:cNvPicPr>
          <p:nvPr/>
        </p:nvPicPr>
        <p:blipFill>
          <a:blip r:embed="rId4"/>
          <a:stretch>
            <a:fillRect/>
          </a:stretch>
        </p:blipFill>
        <p:spPr>
          <a:xfrm>
            <a:off x="5166360" y="4057650"/>
            <a:ext cx="1990090" cy="1701800"/>
          </a:xfrm>
          <a:prstGeom prst="rect">
            <a:avLst/>
          </a:prstGeom>
        </p:spPr>
      </p:pic>
      <p:pic>
        <p:nvPicPr>
          <p:cNvPr id="201" name="18ZHONGKAOWULIBANG28.EPS" descr="id:2147491270;FounderCES"/>
          <p:cNvPicPr>
            <a:picLocks noChangeAspect="1"/>
          </p:cNvPicPr>
          <p:nvPr/>
        </p:nvPicPr>
        <p:blipFill>
          <a:blip r:embed="rId5"/>
          <a:stretch>
            <a:fillRect/>
          </a:stretch>
        </p:blipFill>
        <p:spPr>
          <a:xfrm>
            <a:off x="7305675" y="4027170"/>
            <a:ext cx="2152650" cy="1695450"/>
          </a:xfrm>
          <a:prstGeom prst="rect">
            <a:avLst/>
          </a:prstGeom>
        </p:spPr>
      </p:pic>
      <p:pic>
        <p:nvPicPr>
          <p:cNvPr id="202" name="18ZHONGKAOWULIBANG29.EPS" descr="id:2147491277;FounderCES"/>
          <p:cNvPicPr>
            <a:picLocks noChangeAspect="1"/>
          </p:cNvPicPr>
          <p:nvPr/>
        </p:nvPicPr>
        <p:blipFill>
          <a:blip r:embed="rId6"/>
          <a:stretch>
            <a:fillRect/>
          </a:stretch>
        </p:blipFill>
        <p:spPr>
          <a:xfrm>
            <a:off x="9608185" y="4057650"/>
            <a:ext cx="1825625" cy="1634490"/>
          </a:xfrm>
          <a:prstGeom prst="rect">
            <a:avLst/>
          </a:prstGeom>
        </p:spPr>
      </p:pic>
    </p:spTree>
  </p:cSld>
  <p:clrMapOvr>
    <a:masterClrMapping/>
  </p:clrMapOvr>
  <p:transition spd="med">
    <p:wipe dir="d"/>
  </p:transition>
  <p:timing/>
</p:sld>
</file>

<file path=ppt/slides/slide3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圆角矩形 36"/>
          <p:cNvSpPr/>
          <p:nvPr/>
        </p:nvSpPr>
        <p:spPr>
          <a:xfrm>
            <a:off x="578485" y="1134745"/>
            <a:ext cx="11071860" cy="5053330"/>
          </a:xfrm>
          <a:prstGeom prst="roundRect">
            <a:avLst>
              <a:gd name="adj" fmla="val 5492"/>
            </a:avLst>
          </a:prstGeom>
          <a:noFill/>
          <a:ln w="571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947420" y="687705"/>
            <a:ext cx="2037080" cy="737235"/>
          </a:xfrm>
          <a:prstGeom prst="rect">
            <a:avLst/>
          </a:prstGeom>
          <a:solidFill>
            <a:schemeClr val="bg1"/>
          </a:solidFill>
        </p:spPr>
        <p:txBody>
          <a:bodyPr wrap="square">
            <a:spAutoFit/>
          </a:bodyPr>
          <a:lstStyle/>
          <a:p>
            <a:pPr algn="l">
              <a:lnSpc>
                <a:spcPct val="150000"/>
              </a:lnSpc>
            </a:pPr>
            <a:r>
              <a:rPr lang="en-US" altLang="zh-CN" sz="2800" b="1">
                <a:solidFill>
                  <a:srgbClr val="EE3028"/>
                </a:solidFill>
                <a:latin typeface="黑体" panose="02010609060101010101" pitchFamily="49" charset="-122"/>
                <a:ea typeface="黑体" panose="02010609060101010101" pitchFamily="49" charset="-122"/>
              </a:rPr>
              <a:t> </a:t>
            </a:r>
            <a:r>
              <a:rPr lang="zh-CN" altLang="en-US" sz="2800" b="1">
                <a:solidFill>
                  <a:srgbClr val="EE3028"/>
                </a:solidFill>
                <a:latin typeface="黑体" panose="02010609060101010101" pitchFamily="49" charset="-122"/>
                <a:ea typeface="黑体" panose="02010609060101010101" pitchFamily="49" charset="-122"/>
              </a:rPr>
              <a:t>提分技法</a:t>
            </a:r>
            <a:endParaRPr lang="zh-CN" altLang="en-US" sz="2800" b="1">
              <a:solidFill>
                <a:srgbClr val="EE3028"/>
              </a:solidFill>
              <a:latin typeface="黑体" panose="02010609060101010101" pitchFamily="49" charset="-122"/>
              <a:ea typeface="黑体" panose="02010609060101010101" pitchFamily="49" charset="-122"/>
            </a:endParaRPr>
          </a:p>
        </p:txBody>
      </p:sp>
      <p:sp>
        <p:nvSpPr>
          <p:cNvPr id="7" name="矩形 6"/>
          <p:cNvSpPr/>
          <p:nvPr/>
        </p:nvSpPr>
        <p:spPr>
          <a:xfrm>
            <a:off x="1857375" y="0"/>
            <a:ext cx="10334625" cy="742315"/>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en-US" altLang="zh-CN" sz="2400" b="1" kern="0">
                <a:solidFill>
                  <a:srgbClr val="EE3028"/>
                </a:solidFill>
                <a:cs typeface="+mn-ea"/>
                <a:sym typeface="+mn-lt"/>
              </a:rPr>
              <a:t>  </a:t>
            </a:r>
            <a:r>
              <a:rPr lang="zh-CN" altLang="en-US" sz="2400" b="1" kern="0">
                <a:solidFill>
                  <a:srgbClr val="EE3028"/>
                </a:solidFill>
                <a:cs typeface="+mn-ea"/>
                <a:sym typeface="+mn-lt"/>
              </a:rPr>
              <a:t>串、并联电路的特点及电路识别</a:t>
            </a:r>
            <a:endParaRPr lang="zh-CN" altLang="en-US" sz="2400" b="1" kern="0">
              <a:solidFill>
                <a:srgbClr val="EE3028"/>
              </a:solidFill>
              <a:cs typeface="+mn-ea"/>
              <a:sym typeface="+mn-lt"/>
            </a:endParaRPr>
          </a:p>
        </p:txBody>
      </p:sp>
      <p:sp>
        <p:nvSpPr>
          <p:cNvPr id="9" name="文本框 8"/>
          <p:cNvSpPr txBox="1"/>
          <p:nvPr/>
        </p:nvSpPr>
        <p:spPr>
          <a:xfrm>
            <a:off x="6350" y="0"/>
            <a:ext cx="1851025" cy="742315"/>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pPr algn="ctr"/>
            <a:r>
              <a:rPr lang="zh-CN" altLang="en-US">
                <a:solidFill>
                  <a:schemeClr val="bg1"/>
                </a:solidFill>
                <a:sym typeface="+mn-lt"/>
              </a:rPr>
              <a:t>命题角度</a:t>
            </a:r>
            <a:r>
              <a:rPr lang="en-US" altLang="zh-CN">
                <a:solidFill>
                  <a:schemeClr val="bg1"/>
                </a:solidFill>
                <a:sym typeface="+mn-lt"/>
              </a:rPr>
              <a:t>1</a:t>
            </a:r>
            <a:endParaRPr lang="en-US" altLang="zh-CN">
              <a:solidFill>
                <a:schemeClr val="bg1"/>
              </a:solidFill>
              <a:sym typeface="+mn-lt"/>
            </a:endParaRPr>
          </a:p>
        </p:txBody>
      </p:sp>
      <p:sp>
        <p:nvSpPr>
          <p:cNvPr id="6" name="矩形 5"/>
          <p:cNvSpPr/>
          <p:nvPr/>
        </p:nvSpPr>
        <p:spPr>
          <a:xfrm>
            <a:off x="848360" y="1388745"/>
            <a:ext cx="10512425" cy="4523105"/>
          </a:xfrm>
          <a:prstGeom prst="rect">
            <a:avLst/>
          </a:prstGeom>
        </p:spPr>
        <p:txBody>
          <a:bodyPr wrap="square">
            <a:spAutoFit/>
          </a:bodyPr>
          <a:lstStyle/>
          <a:p>
            <a:pPr algn="just">
              <a:lnSpc>
                <a:spcPct val="150000"/>
              </a:lnSpc>
            </a:pPr>
            <a:r>
              <a:rPr sz="2400">
                <a:latin typeface="宋体" panose="02010600030101010101" pitchFamily="2" charset="-122"/>
                <a:ea typeface="宋体" panose="02010600030101010101" pitchFamily="2" charset="-122"/>
              </a:rPr>
              <a:t>　　</a:t>
            </a:r>
            <a:r>
              <a:rPr sz="2400">
                <a:latin typeface="黑体" panose="02010609060101010101" pitchFamily="49" charset="-122"/>
                <a:ea typeface="黑体" panose="02010609060101010101" pitchFamily="49" charset="-122"/>
                <a:cs typeface="黑体" panose="02010609060101010101" pitchFamily="49" charset="-122"/>
              </a:rPr>
              <a:t>电流流向法:</a:t>
            </a:r>
            <a:r>
              <a:rPr sz="2400">
                <a:latin typeface="宋体" panose="02010600030101010101" pitchFamily="2" charset="-122"/>
                <a:ea typeface="宋体" panose="02010600030101010101" pitchFamily="2" charset="-122"/>
              </a:rPr>
              <a:t>如图丙,从电源正极开始,沿着连通的导线依次用箭头标出电流的路径,最后回到电源负极.若电流只有一条路径,则各元件串联;若有一部分电路中电流的路径不止一条,则该部分中各支路并联.</a:t>
            </a:r>
            <a:endParaRPr sz="2400">
              <a:latin typeface="宋体" panose="02010600030101010101" pitchFamily="2" charset="-122"/>
              <a:ea typeface="宋体" panose="02010600030101010101" pitchFamily="2" charset="-122"/>
            </a:endParaRPr>
          </a:p>
          <a:p>
            <a:pPr algn="just">
              <a:lnSpc>
                <a:spcPct val="150000"/>
              </a:lnSpc>
            </a:pPr>
            <a:r>
              <a:rPr sz="2400">
                <a:latin typeface="宋体" panose="02010600030101010101" pitchFamily="2" charset="-122"/>
                <a:ea typeface="宋体" panose="02010600030101010101" pitchFamily="2" charset="-122"/>
              </a:rPr>
              <a:t>　　</a:t>
            </a:r>
            <a:r>
              <a:rPr sz="2400">
                <a:latin typeface="黑体" panose="02010609060101010101" pitchFamily="49" charset="-122"/>
                <a:ea typeface="黑体" panose="02010609060101010101" pitchFamily="49" charset="-122"/>
                <a:cs typeface="黑体" panose="02010609060101010101" pitchFamily="49" charset="-122"/>
              </a:rPr>
              <a:t>节点变形法:</a:t>
            </a:r>
            <a:r>
              <a:rPr sz="2400">
                <a:latin typeface="宋体" panose="02010600030101010101" pitchFamily="2" charset="-122"/>
                <a:ea typeface="宋体" panose="02010600030101010101" pitchFamily="2" charset="-122"/>
              </a:rPr>
              <a:t>标出所有由三条或更多条导线交汇的点,通过导线、开关、电流表等零电阻元件连接的相邻交点看作同一个节点,如图丁,点1和点2看作一个节点,点3和点4看作一个节点,将电路变形成如图戊所示的电路.</a:t>
            </a:r>
            <a:endParaRPr sz="2400">
              <a:latin typeface="宋体" panose="02010600030101010101" pitchFamily="2" charset="-122"/>
              <a:ea typeface="宋体" panose="02010600030101010101" pitchFamily="2" charset="-122"/>
            </a:endParaRPr>
          </a:p>
          <a:p>
            <a:pPr algn="just">
              <a:lnSpc>
                <a:spcPct val="150000"/>
              </a:lnSpc>
            </a:pPr>
            <a:r>
              <a:rPr sz="2400">
                <a:latin typeface="黑体" panose="02010609060101010101" pitchFamily="49" charset="-122"/>
                <a:ea typeface="黑体" panose="02010609060101010101" pitchFamily="49" charset="-122"/>
                <a:cs typeface="黑体" panose="02010609060101010101" pitchFamily="49" charset="-122"/>
              </a:rPr>
              <a:t>    拆除法:</a:t>
            </a:r>
            <a:r>
              <a:rPr sz="2400">
                <a:latin typeface="宋体" panose="02010600030101010101" pitchFamily="2" charset="-122"/>
                <a:ea typeface="宋体" panose="02010600030101010101" pitchFamily="2" charset="-122"/>
              </a:rPr>
              <a:t>拆去某个元件后,若其他元件都不能通电,则该元件与其他元件串联;若其他元件仍正常工作,则该元件与其他元件并联.</a:t>
            </a:r>
            <a:endParaRPr sz="2400">
              <a:latin typeface="宋体" panose="02010600030101010101" pitchFamily="2" charset="-122"/>
              <a:ea typeface="宋体" panose="02010600030101010101" pitchFamily="2" charset="-122"/>
            </a:endParaRPr>
          </a:p>
        </p:txBody>
      </p:sp>
    </p:spTree>
  </p:cSld>
  <p:clrMapOvr>
    <a:masterClrMapping/>
  </p:clrMapOvr>
  <p:transition spd="med">
    <p:wipe dir="d"/>
  </p:transition>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a:solidFill>
                  <a:srgbClr val="EE3028"/>
                </a:solidFill>
                <a:cs typeface="+mn-ea"/>
                <a:sym typeface="+mn-ea"/>
              </a:rPr>
              <a:t>电荷及其性质</a:t>
            </a:r>
            <a:endParaRPr lang="zh-CN" altLang="en-US" sz="2400" b="1" kern="0">
              <a:solidFill>
                <a:srgbClr val="EE3028"/>
              </a:solidFill>
              <a:cs typeface="+mn-ea"/>
              <a:sym typeface="+mn-ea"/>
            </a:endParaRP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a:solidFill>
                  <a:schemeClr val="bg1"/>
                </a:solidFill>
                <a:sym typeface="+mn-lt"/>
              </a:rPr>
              <a:t>考法</a:t>
            </a:r>
            <a:r>
              <a:rPr lang="en-US" altLang="zh-CN">
                <a:solidFill>
                  <a:schemeClr val="bg1"/>
                </a:solidFill>
                <a:sym typeface="+mn-lt"/>
              </a:rPr>
              <a:t>1</a:t>
            </a:r>
            <a:endParaRPr lang="en-US" altLang="zh-CN">
              <a:solidFill>
                <a:schemeClr val="bg1"/>
              </a:solidFill>
              <a:sym typeface="+mn-lt"/>
            </a:endParaRPr>
          </a:p>
        </p:txBody>
      </p:sp>
      <p:sp>
        <p:nvSpPr>
          <p:cNvPr id="4" name="TextBox 43"/>
          <p:cNvSpPr txBox="1"/>
          <p:nvPr/>
        </p:nvSpPr>
        <p:spPr>
          <a:xfrm>
            <a:off x="683260" y="1401445"/>
            <a:ext cx="10825480" cy="3415030"/>
          </a:xfrm>
          <a:prstGeom prst="rect">
            <a:avLst/>
          </a:prstGeom>
          <a:noFill/>
        </p:spPr>
        <p:txBody>
          <a:bodyPr wrap="square" rtlCol="0">
            <a:spAutoFit/>
          </a:bodyPr>
          <a:lstStyle/>
          <a:p>
            <a:pPr algn="just">
              <a:lnSpc>
                <a:spcPct val="150000"/>
              </a:lnSpc>
            </a:pPr>
            <a:r>
              <a:rPr lang="en-US" altLang="zh-CN" sz="2400">
                <a:latin typeface="宋体" panose="02010600030101010101" pitchFamily="2" charset="-122"/>
                <a:ea typeface="宋体" panose="02010600030101010101" pitchFamily="2" charset="-122"/>
              </a:rPr>
              <a:t>5.[2017河南,8]如图所示,用毛皮摩擦过的橡胶棒接触验电器的金属球,验电器的金属箔张开,以下说法正确的是 (　　)</a:t>
            </a:r>
            <a:endParaRPr lang="en-US" altLang="zh-CN" sz="2400">
              <a:latin typeface="宋体" panose="02010600030101010101" pitchFamily="2" charset="-122"/>
              <a:ea typeface="宋体" panose="02010600030101010101" pitchFamily="2" charset="-122"/>
            </a:endParaRPr>
          </a:p>
          <a:p>
            <a:pPr algn="just">
              <a:lnSpc>
                <a:spcPct val="150000"/>
              </a:lnSpc>
            </a:pPr>
            <a:r>
              <a:rPr lang="en-US" altLang="zh-CN" sz="2400">
                <a:latin typeface="宋体" panose="02010600030101010101" pitchFamily="2" charset="-122"/>
                <a:ea typeface="宋体" panose="02010600030101010101" pitchFamily="2" charset="-122"/>
              </a:rPr>
              <a:t>A.摩擦过程中创造了电荷</a:t>
            </a:r>
            <a:endParaRPr lang="en-US" altLang="zh-CN" sz="2400">
              <a:latin typeface="宋体" panose="02010600030101010101" pitchFamily="2" charset="-122"/>
              <a:ea typeface="宋体" panose="02010600030101010101" pitchFamily="2" charset="-122"/>
            </a:endParaRPr>
          </a:p>
          <a:p>
            <a:pPr algn="just">
              <a:lnSpc>
                <a:spcPct val="150000"/>
              </a:lnSpc>
            </a:pPr>
            <a:r>
              <a:rPr lang="en-US" altLang="zh-CN" sz="2400">
                <a:latin typeface="宋体" panose="02010600030101010101" pitchFamily="2" charset="-122"/>
                <a:ea typeface="宋体" panose="02010600030101010101" pitchFamily="2" charset="-122"/>
              </a:rPr>
              <a:t>B.摩擦过的橡胶棒带正电荷</a:t>
            </a:r>
            <a:endParaRPr lang="en-US" altLang="zh-CN" sz="2400">
              <a:latin typeface="宋体" panose="02010600030101010101" pitchFamily="2" charset="-122"/>
              <a:ea typeface="宋体" panose="02010600030101010101" pitchFamily="2" charset="-122"/>
            </a:endParaRPr>
          </a:p>
          <a:p>
            <a:pPr algn="just">
              <a:lnSpc>
                <a:spcPct val="150000"/>
              </a:lnSpc>
            </a:pPr>
            <a:r>
              <a:rPr lang="en-US" altLang="zh-CN" sz="2400">
                <a:latin typeface="宋体" panose="02010600030101010101" pitchFamily="2" charset="-122"/>
                <a:ea typeface="宋体" panose="02010600030101010101" pitchFamily="2" charset="-122"/>
              </a:rPr>
              <a:t>C.经橡胶棒接触后的验电器带正电荷</a:t>
            </a:r>
            <a:endParaRPr lang="en-US" altLang="zh-CN" sz="2400">
              <a:latin typeface="宋体" panose="02010600030101010101" pitchFamily="2" charset="-122"/>
              <a:ea typeface="宋体" panose="02010600030101010101" pitchFamily="2" charset="-122"/>
            </a:endParaRPr>
          </a:p>
          <a:p>
            <a:pPr algn="just">
              <a:lnSpc>
                <a:spcPct val="150000"/>
              </a:lnSpc>
            </a:pPr>
            <a:r>
              <a:rPr lang="en-US" altLang="zh-CN" sz="2400">
                <a:latin typeface="宋体" panose="02010600030101010101" pitchFamily="2" charset="-122"/>
                <a:ea typeface="宋体" panose="02010600030101010101" pitchFamily="2" charset="-122"/>
              </a:rPr>
              <a:t>D.金属箔张开是由于同种电荷相排斥</a:t>
            </a:r>
            <a:endParaRPr lang="en-US" altLang="zh-CN" sz="2400">
              <a:latin typeface="宋体" panose="02010600030101010101" pitchFamily="2" charset="-122"/>
              <a:ea typeface="宋体" panose="02010600030101010101" pitchFamily="2" charset="-122"/>
            </a:endParaRPr>
          </a:p>
        </p:txBody>
      </p:sp>
      <p:sp>
        <p:nvSpPr>
          <p:cNvPr id="5" name="矩形 4"/>
          <p:cNvSpPr/>
          <p:nvPr/>
        </p:nvSpPr>
        <p:spPr>
          <a:xfrm>
            <a:off x="5605146" y="2099716"/>
            <a:ext cx="403225" cy="460375"/>
          </a:xfrm>
          <a:prstGeom prst="rect">
            <a:avLst/>
          </a:prstGeom>
        </p:spPr>
        <p:txBody>
          <a:bodyPr wrap="none">
            <a:spAutoFit/>
          </a:bodyPr>
          <a:lstStyle/>
          <a:p>
            <a:pPr algn="l"/>
            <a:r>
              <a:rPr lang="en-US" altLang="zh-CN" sz="2400" b="1" kern="100">
                <a:solidFill>
                  <a:srgbClr val="EE3028"/>
                </a:solidFill>
                <a:uFill>
                  <a:solidFill>
                    <a:srgbClr val="000000"/>
                  </a:solidFill>
                </a:uFill>
                <a:latin typeface="Times New Roman" panose="02020603050405020304" pitchFamily="18" charset="0"/>
                <a:ea typeface="宋体" panose="02010600030101010101" pitchFamily="2" charset="-122"/>
                <a:cs typeface="Times New Roman" panose="02020603050405020304" pitchFamily="18" charset="0"/>
                <a:sym typeface="+mn-ea"/>
              </a:rPr>
              <a:t>D</a:t>
            </a:r>
            <a:endParaRPr lang="en-US" altLang="zh-CN" sz="2400" b="1" kern="100">
              <a:solidFill>
                <a:srgbClr val="EE3028"/>
              </a:solidFill>
              <a:uFill>
                <a:solidFill>
                  <a:srgbClr val="000000"/>
                </a:solidFill>
              </a:uFill>
              <a:latin typeface="Times New Roman" panose="02020603050405020304" pitchFamily="18" charset="0"/>
              <a:ea typeface="宋体" panose="02010600030101010101" pitchFamily="2" charset="-122"/>
              <a:cs typeface="Times New Roman" panose="02020603050405020304" pitchFamily="18" charset="0"/>
              <a:sym typeface="+mn-ea"/>
            </a:endParaRPr>
          </a:p>
        </p:txBody>
      </p:sp>
      <p:pic>
        <p:nvPicPr>
          <p:cNvPr id="61" name="17whdqg45t027.jpg" descr="id:2147491372;FounderCES"/>
          <p:cNvPicPr>
            <a:picLocks noChangeAspect="1"/>
          </p:cNvPicPr>
          <p:nvPr/>
        </p:nvPicPr>
        <p:blipFill>
          <a:blip r:embed="rId2"/>
          <a:stretch>
            <a:fillRect/>
          </a:stretch>
        </p:blipFill>
        <p:spPr>
          <a:xfrm>
            <a:off x="7736840" y="2320925"/>
            <a:ext cx="1912620" cy="1848485"/>
          </a:xfrm>
          <a:prstGeom prst="rect">
            <a:avLst/>
          </a:prstGeom>
        </p:spPr>
      </p:pic>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3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7" name="矩形 6"/>
          <p:cNvSpPr/>
          <p:nvPr/>
        </p:nvSpPr>
        <p:spPr>
          <a:xfrm>
            <a:off x="1857375" y="0"/>
            <a:ext cx="10334625" cy="742315"/>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en-US" altLang="zh-CN" sz="2400" b="1" kern="0">
                <a:solidFill>
                  <a:srgbClr val="EE3028"/>
                </a:solidFill>
                <a:cs typeface="+mn-ea"/>
                <a:sym typeface="+mn-lt"/>
              </a:rPr>
              <a:t>   </a:t>
            </a:r>
            <a:r>
              <a:rPr lang="zh-CN" altLang="en-US" sz="2400" b="1" kern="0">
                <a:solidFill>
                  <a:srgbClr val="EE3028"/>
                </a:solidFill>
                <a:cs typeface="+mn-ea"/>
                <a:sym typeface="+mn-lt"/>
              </a:rPr>
              <a:t>串、并联电路的特点及电路识别</a:t>
            </a:r>
            <a:endParaRPr lang="zh-CN" altLang="en-US" sz="2400" b="1" kern="0">
              <a:solidFill>
                <a:srgbClr val="EE3028"/>
              </a:solidFill>
              <a:cs typeface="+mn-ea"/>
              <a:sym typeface="+mn-lt"/>
            </a:endParaRPr>
          </a:p>
        </p:txBody>
      </p:sp>
      <p:sp>
        <p:nvSpPr>
          <p:cNvPr id="9" name="文本框 8"/>
          <p:cNvSpPr txBox="1"/>
          <p:nvPr/>
        </p:nvSpPr>
        <p:spPr>
          <a:xfrm>
            <a:off x="6350" y="0"/>
            <a:ext cx="1851025" cy="742315"/>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pPr algn="ctr"/>
            <a:r>
              <a:rPr lang="zh-CN" altLang="en-US">
                <a:solidFill>
                  <a:schemeClr val="bg1"/>
                </a:solidFill>
                <a:sym typeface="+mn-lt"/>
              </a:rPr>
              <a:t>命题角度</a:t>
            </a:r>
            <a:r>
              <a:rPr lang="en-US" altLang="zh-CN">
                <a:solidFill>
                  <a:schemeClr val="bg1"/>
                </a:solidFill>
                <a:sym typeface="+mn-lt"/>
              </a:rPr>
              <a:t>1</a:t>
            </a:r>
            <a:endParaRPr lang="en-US" altLang="zh-CN">
              <a:solidFill>
                <a:schemeClr val="bg1"/>
              </a:solidFill>
              <a:sym typeface="+mn-lt"/>
            </a:endParaRPr>
          </a:p>
        </p:txBody>
      </p:sp>
      <p:sp>
        <p:nvSpPr>
          <p:cNvPr id="3" name="矩形 2"/>
          <p:cNvSpPr/>
          <p:nvPr/>
        </p:nvSpPr>
        <p:spPr>
          <a:xfrm>
            <a:off x="581660" y="1005840"/>
            <a:ext cx="11066145" cy="2306955"/>
          </a:xfrm>
          <a:prstGeom prst="rect">
            <a:avLst/>
          </a:prstGeom>
        </p:spPr>
        <p:txBody>
          <a:bodyPr wrap="square">
            <a:spAutoFit/>
          </a:bodyPr>
          <a:lstStyle/>
          <a:p>
            <a:pPr algn="just">
              <a:lnSpc>
                <a:spcPct val="150000"/>
              </a:lnSpc>
              <a:buClrTx/>
              <a:buSzTx/>
              <a:buFontTx/>
            </a:pPr>
            <a:r>
              <a:rPr lang="zh-CN" altLang="en-US" sz="2400" b="1">
                <a:solidFill>
                  <a:srgbClr val="FF0000"/>
                </a:solidFill>
                <a:latin typeface="+mn-ea"/>
                <a:cs typeface="黑体" panose="02010609060101010101" pitchFamily="49" charset="-122"/>
                <a:sym typeface="+mn-ea"/>
              </a:rPr>
              <a:t>提分特训</a:t>
            </a:r>
            <a:endParaRPr lang="zh-CN" altLang="en-US" sz="2400" b="1">
              <a:solidFill>
                <a:srgbClr val="FF0000"/>
              </a:solidFill>
              <a:latin typeface="+mn-ea"/>
              <a:cs typeface="黑体" panose="02010609060101010101" pitchFamily="49" charset="-122"/>
              <a:sym typeface="+mn-ea"/>
            </a:endParaRPr>
          </a:p>
          <a:p>
            <a:pPr algn="just">
              <a:lnSpc>
                <a:spcPct val="150000"/>
              </a:lnSpc>
              <a:buClrTx/>
              <a:buSzTx/>
              <a:buFontTx/>
            </a:pPr>
            <a:r>
              <a:rPr sz="2400">
                <a:latin typeface="宋体" panose="02010600030101010101" pitchFamily="2" charset="-122"/>
                <a:ea typeface="宋体" panose="02010600030101010101" pitchFamily="2" charset="-122"/>
                <a:cs typeface="宋体" panose="02010600030101010101" pitchFamily="2" charset="-122"/>
                <a:sym typeface="+mn-ea"/>
              </a:rPr>
              <a:t>1.[2019贵州毕节]如图甲所示的电路中,开关S</a:t>
            </a:r>
            <a:r>
              <a:rPr sz="2400" baseline="-25000">
                <a:latin typeface="宋体" panose="02010600030101010101" pitchFamily="2" charset="-122"/>
                <a:ea typeface="宋体" panose="02010600030101010101" pitchFamily="2" charset="-122"/>
                <a:cs typeface="宋体" panose="02010600030101010101" pitchFamily="2" charset="-122"/>
                <a:sym typeface="+mn-ea"/>
              </a:rPr>
              <a:t>1</a:t>
            </a:r>
            <a:r>
              <a:rPr sz="2400">
                <a:latin typeface="宋体" panose="02010600030101010101" pitchFamily="2" charset="-122"/>
                <a:ea typeface="宋体" panose="02010600030101010101" pitchFamily="2" charset="-122"/>
                <a:cs typeface="宋体" panose="02010600030101010101" pitchFamily="2" charset="-122"/>
                <a:sym typeface="+mn-ea"/>
              </a:rPr>
              <a:t>、S</a:t>
            </a:r>
            <a:r>
              <a:rPr sz="2400" baseline="-25000">
                <a:latin typeface="宋体" panose="02010600030101010101" pitchFamily="2" charset="-122"/>
                <a:ea typeface="宋体" panose="02010600030101010101" pitchFamily="2" charset="-122"/>
                <a:cs typeface="宋体" panose="02010600030101010101" pitchFamily="2" charset="-122"/>
                <a:sym typeface="+mn-ea"/>
              </a:rPr>
              <a:t>2</a:t>
            </a:r>
            <a:r>
              <a:rPr sz="2400">
                <a:latin typeface="宋体" panose="02010600030101010101" pitchFamily="2" charset="-122"/>
                <a:ea typeface="宋体" panose="02010600030101010101" pitchFamily="2" charset="-122"/>
                <a:cs typeface="宋体" panose="02010600030101010101" pitchFamily="2" charset="-122"/>
                <a:sym typeface="+mn-ea"/>
              </a:rPr>
              <a:t>闭合后,A</a:t>
            </a:r>
            <a:r>
              <a:rPr sz="2400" baseline="-25000">
                <a:latin typeface="宋体" panose="02010600030101010101" pitchFamily="2" charset="-122"/>
                <a:ea typeface="宋体" panose="02010600030101010101" pitchFamily="2" charset="-122"/>
                <a:cs typeface="宋体" panose="02010600030101010101" pitchFamily="2" charset="-122"/>
                <a:sym typeface="+mn-ea"/>
              </a:rPr>
              <a:t>2</a:t>
            </a:r>
            <a:r>
              <a:rPr sz="2400">
                <a:latin typeface="宋体" panose="02010600030101010101" pitchFamily="2" charset="-122"/>
                <a:ea typeface="宋体" panose="02010600030101010101" pitchFamily="2" charset="-122"/>
                <a:cs typeface="宋体" panose="02010600030101010101" pitchFamily="2" charset="-122"/>
                <a:sym typeface="+mn-ea"/>
              </a:rPr>
              <a:t>与R</a:t>
            </a:r>
            <a:r>
              <a:rPr sz="2400" baseline="-25000">
                <a:latin typeface="宋体" panose="02010600030101010101" pitchFamily="2" charset="-122"/>
                <a:ea typeface="宋体" panose="02010600030101010101" pitchFamily="2" charset="-122"/>
                <a:cs typeface="宋体" panose="02010600030101010101" pitchFamily="2" charset="-122"/>
                <a:sym typeface="+mn-ea"/>
              </a:rPr>
              <a:t>2</a:t>
            </a:r>
            <a:r>
              <a:rPr sz="2400">
                <a:latin typeface="宋体" panose="02010600030101010101" pitchFamily="2" charset="-122"/>
                <a:ea typeface="宋体" panose="02010600030101010101" pitchFamily="2" charset="-122"/>
                <a:cs typeface="宋体" panose="02010600030101010101" pitchFamily="2" charset="-122"/>
                <a:sym typeface="+mn-ea"/>
              </a:rPr>
              <a:t>是</a:t>
            </a:r>
            <a:r>
              <a:rPr sz="2400" u="sng">
                <a:latin typeface="宋体" panose="02010600030101010101" pitchFamily="2" charset="-122"/>
                <a:ea typeface="宋体" panose="02010600030101010101" pitchFamily="2" charset="-122"/>
                <a:cs typeface="宋体" panose="02010600030101010101" pitchFamily="2" charset="-122"/>
                <a:sym typeface="+mn-ea"/>
              </a:rPr>
              <a:t>　　　 </a:t>
            </a:r>
            <a:r>
              <a:rPr sz="2400">
                <a:latin typeface="宋体" panose="02010600030101010101" pitchFamily="2" charset="-122"/>
                <a:ea typeface="宋体" panose="02010600030101010101" pitchFamily="2" charset="-122"/>
                <a:cs typeface="宋体" panose="02010600030101010101" pitchFamily="2" charset="-122"/>
                <a:sym typeface="+mn-ea"/>
              </a:rPr>
              <a:t>(选填“串”或“并”)联的,电流表A</a:t>
            </a:r>
            <a:r>
              <a:rPr sz="2400" baseline="-25000">
                <a:latin typeface="宋体" panose="02010600030101010101" pitchFamily="2" charset="-122"/>
                <a:ea typeface="宋体" panose="02010600030101010101" pitchFamily="2" charset="-122"/>
                <a:cs typeface="宋体" panose="02010600030101010101" pitchFamily="2" charset="-122"/>
                <a:sym typeface="+mn-ea"/>
              </a:rPr>
              <a:t>1</a:t>
            </a:r>
            <a:r>
              <a:rPr sz="2400">
                <a:latin typeface="宋体" panose="02010600030101010101" pitchFamily="2" charset="-122"/>
                <a:ea typeface="宋体" panose="02010600030101010101" pitchFamily="2" charset="-122"/>
                <a:cs typeface="宋体" panose="02010600030101010101" pitchFamily="2" charset="-122"/>
                <a:sym typeface="+mn-ea"/>
              </a:rPr>
              <a:t>测量的是通过</a:t>
            </a:r>
            <a:r>
              <a:rPr sz="2400" u="sng">
                <a:latin typeface="宋体" panose="02010600030101010101" pitchFamily="2" charset="-122"/>
                <a:ea typeface="宋体" panose="02010600030101010101" pitchFamily="2" charset="-122"/>
                <a:cs typeface="宋体" panose="02010600030101010101" pitchFamily="2" charset="-122"/>
                <a:sym typeface="+mn-ea"/>
              </a:rPr>
              <a:t>　　　</a:t>
            </a:r>
            <a:r>
              <a:rPr sz="2400">
                <a:latin typeface="宋体" panose="02010600030101010101" pitchFamily="2" charset="-122"/>
                <a:ea typeface="宋体" panose="02010600030101010101" pitchFamily="2" charset="-122"/>
                <a:cs typeface="宋体" panose="02010600030101010101" pitchFamily="2" charset="-122"/>
                <a:sym typeface="+mn-ea"/>
              </a:rPr>
              <a:t>(选填“干路”“R</a:t>
            </a:r>
            <a:r>
              <a:rPr sz="2400" baseline="-25000">
                <a:latin typeface="宋体" panose="02010600030101010101" pitchFamily="2" charset="-122"/>
                <a:ea typeface="宋体" panose="02010600030101010101" pitchFamily="2" charset="-122"/>
                <a:cs typeface="宋体" panose="02010600030101010101" pitchFamily="2" charset="-122"/>
                <a:sym typeface="+mn-ea"/>
              </a:rPr>
              <a:t>1</a:t>
            </a:r>
            <a:r>
              <a:rPr sz="2400">
                <a:latin typeface="宋体" panose="02010600030101010101" pitchFamily="2" charset="-122"/>
                <a:ea typeface="宋体" panose="02010600030101010101" pitchFamily="2" charset="-122"/>
                <a:cs typeface="宋体" panose="02010600030101010101" pitchFamily="2" charset="-122"/>
                <a:sym typeface="+mn-ea"/>
              </a:rPr>
              <a:t>”或“R</a:t>
            </a:r>
            <a:r>
              <a:rPr sz="2400" baseline="-25000">
                <a:latin typeface="宋体" panose="02010600030101010101" pitchFamily="2" charset="-122"/>
                <a:ea typeface="宋体" panose="02010600030101010101" pitchFamily="2" charset="-122"/>
                <a:cs typeface="宋体" panose="02010600030101010101" pitchFamily="2" charset="-122"/>
                <a:sym typeface="+mn-ea"/>
              </a:rPr>
              <a:t>2</a:t>
            </a:r>
            <a:r>
              <a:rPr sz="2400">
                <a:latin typeface="宋体" panose="02010600030101010101" pitchFamily="2" charset="-122"/>
                <a:ea typeface="宋体" panose="02010600030101010101" pitchFamily="2" charset="-122"/>
                <a:cs typeface="宋体" panose="02010600030101010101" pitchFamily="2" charset="-122"/>
                <a:sym typeface="+mn-ea"/>
              </a:rPr>
              <a:t>”)的电流,电流表A</a:t>
            </a:r>
            <a:r>
              <a:rPr sz="2400" baseline="-25000">
                <a:latin typeface="宋体" panose="02010600030101010101" pitchFamily="2" charset="-122"/>
                <a:ea typeface="宋体" panose="02010600030101010101" pitchFamily="2" charset="-122"/>
                <a:cs typeface="宋体" panose="02010600030101010101" pitchFamily="2" charset="-122"/>
                <a:sym typeface="+mn-ea"/>
              </a:rPr>
              <a:t>2</a:t>
            </a:r>
            <a:r>
              <a:rPr sz="2400">
                <a:latin typeface="宋体" panose="02010600030101010101" pitchFamily="2" charset="-122"/>
                <a:ea typeface="宋体" panose="02010600030101010101" pitchFamily="2" charset="-122"/>
                <a:cs typeface="宋体" panose="02010600030101010101" pitchFamily="2" charset="-122"/>
                <a:sym typeface="+mn-ea"/>
              </a:rPr>
              <a:t>的指针偏转情况如图乙所示,电流表A</a:t>
            </a:r>
            <a:r>
              <a:rPr sz="2400" baseline="-25000">
                <a:latin typeface="宋体" panose="02010600030101010101" pitchFamily="2" charset="-122"/>
                <a:ea typeface="宋体" panose="02010600030101010101" pitchFamily="2" charset="-122"/>
                <a:cs typeface="宋体" panose="02010600030101010101" pitchFamily="2" charset="-122"/>
                <a:sym typeface="+mn-ea"/>
              </a:rPr>
              <a:t>2</a:t>
            </a:r>
            <a:r>
              <a:rPr sz="2400">
                <a:latin typeface="宋体" panose="02010600030101010101" pitchFamily="2" charset="-122"/>
                <a:ea typeface="宋体" panose="02010600030101010101" pitchFamily="2" charset="-122"/>
                <a:cs typeface="宋体" panose="02010600030101010101" pitchFamily="2" charset="-122"/>
                <a:sym typeface="+mn-ea"/>
              </a:rPr>
              <a:t>的示数为</a:t>
            </a:r>
            <a:r>
              <a:rPr sz="2400" u="sng">
                <a:latin typeface="宋体" panose="02010600030101010101" pitchFamily="2" charset="-122"/>
                <a:ea typeface="宋体" panose="02010600030101010101" pitchFamily="2" charset="-122"/>
                <a:cs typeface="宋体" panose="02010600030101010101" pitchFamily="2" charset="-122"/>
                <a:sym typeface="+mn-ea"/>
              </a:rPr>
              <a:t>　　　</a:t>
            </a:r>
            <a:r>
              <a:rPr sz="2400">
                <a:latin typeface="宋体" panose="02010600030101010101" pitchFamily="2" charset="-122"/>
                <a:ea typeface="宋体" panose="02010600030101010101" pitchFamily="2" charset="-122"/>
                <a:cs typeface="宋体" panose="02010600030101010101" pitchFamily="2" charset="-122"/>
                <a:sym typeface="+mn-ea"/>
              </a:rPr>
              <a:t>A. </a:t>
            </a:r>
            <a:endParaRPr sz="2400">
              <a:latin typeface="宋体" panose="02010600030101010101" pitchFamily="2" charset="-122"/>
              <a:ea typeface="宋体" panose="02010600030101010101" pitchFamily="2" charset="-122"/>
              <a:cs typeface="宋体" panose="02010600030101010101" pitchFamily="2" charset="-122"/>
              <a:sym typeface="+mn-ea"/>
            </a:endParaRPr>
          </a:p>
        </p:txBody>
      </p:sp>
      <p:pic>
        <p:nvPicPr>
          <p:cNvPr id="204" name="19WJJFLJXWLKK33.jpg" descr="id:2147491291;FounderCES"/>
          <p:cNvPicPr>
            <a:picLocks noChangeAspect="1"/>
          </p:cNvPicPr>
          <p:nvPr/>
        </p:nvPicPr>
        <p:blipFill>
          <a:blip r:embed="rId2"/>
          <a:stretch>
            <a:fillRect/>
          </a:stretch>
        </p:blipFill>
        <p:spPr>
          <a:xfrm>
            <a:off x="3409950" y="3312795"/>
            <a:ext cx="5608955" cy="2659380"/>
          </a:xfrm>
          <a:prstGeom prst="rect">
            <a:avLst/>
          </a:prstGeom>
        </p:spPr>
      </p:pic>
      <p:sp>
        <p:nvSpPr>
          <p:cNvPr id="11" name="文本框 10"/>
          <p:cNvSpPr txBox="1"/>
          <p:nvPr/>
        </p:nvSpPr>
        <p:spPr>
          <a:xfrm>
            <a:off x="9914255" y="1630045"/>
            <a:ext cx="1733550" cy="460375"/>
          </a:xfrm>
          <a:prstGeom prst="rect">
            <a:avLst/>
          </a:prstGeom>
          <a:noFill/>
        </p:spPr>
        <p:txBody>
          <a:bodyPr wrap="square" rtlCol="0" anchor="t">
            <a:spAutoFit/>
          </a:bodyPr>
          <a:lstStyle/>
          <a:p>
            <a:pPr algn="l"/>
            <a:r>
              <a:rPr lang="en-US" altLang="zh-CN"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rPr>
              <a:t>串</a:t>
            </a:r>
            <a:endParaRPr lang="en-US" altLang="zh-CN"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endParaRPr>
          </a:p>
        </p:txBody>
      </p:sp>
      <p:sp>
        <p:nvSpPr>
          <p:cNvPr id="2" name="文本框 1"/>
          <p:cNvSpPr txBox="1"/>
          <p:nvPr/>
        </p:nvSpPr>
        <p:spPr>
          <a:xfrm>
            <a:off x="7204075" y="2223135"/>
            <a:ext cx="989965" cy="460375"/>
          </a:xfrm>
          <a:prstGeom prst="rect">
            <a:avLst/>
          </a:prstGeom>
          <a:noFill/>
        </p:spPr>
        <p:txBody>
          <a:bodyPr wrap="square" rtlCol="0" anchor="t">
            <a:spAutoFit/>
          </a:bodyPr>
          <a:lstStyle/>
          <a:p>
            <a:pPr algn="l"/>
            <a:r>
              <a:rPr lang="en-US" altLang="zh-CN"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rPr>
              <a:t>干路</a:t>
            </a:r>
            <a:endParaRPr lang="en-US" altLang="zh-CN"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endParaRPr>
          </a:p>
        </p:txBody>
      </p:sp>
      <p:sp>
        <p:nvSpPr>
          <p:cNvPr id="4" name="文本框 3"/>
          <p:cNvSpPr txBox="1"/>
          <p:nvPr/>
        </p:nvSpPr>
        <p:spPr>
          <a:xfrm>
            <a:off x="10161270" y="2765425"/>
            <a:ext cx="857250" cy="460375"/>
          </a:xfrm>
          <a:prstGeom prst="rect">
            <a:avLst/>
          </a:prstGeom>
          <a:noFill/>
        </p:spPr>
        <p:txBody>
          <a:bodyPr wrap="square" rtlCol="0" anchor="t">
            <a:spAutoFit/>
          </a:bodyPr>
          <a:lstStyle/>
          <a:p>
            <a:pPr algn="l"/>
            <a:r>
              <a:rPr lang="en-US" altLang="zh-CN"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rPr>
              <a:t>0.28</a:t>
            </a:r>
            <a:endParaRPr lang="en-US" altLang="zh-CN"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p:bldP spid="4" grpId="0"/>
    </p:bldLst>
  </p:timing>
</p:sld>
</file>

<file path=ppt/slides/slide4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7" name="矩形 6"/>
          <p:cNvSpPr/>
          <p:nvPr/>
        </p:nvSpPr>
        <p:spPr>
          <a:xfrm>
            <a:off x="1857375" y="0"/>
            <a:ext cx="10334625" cy="742315"/>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en-US" altLang="zh-CN" sz="2400" b="1" kern="0">
                <a:solidFill>
                  <a:srgbClr val="EE3028"/>
                </a:solidFill>
                <a:cs typeface="+mn-ea"/>
                <a:sym typeface="+mn-lt"/>
              </a:rPr>
              <a:t>   </a:t>
            </a:r>
            <a:r>
              <a:rPr lang="zh-CN" altLang="en-US" sz="2400" b="1" kern="0">
                <a:solidFill>
                  <a:srgbClr val="EE3028"/>
                </a:solidFill>
                <a:cs typeface="+mn-ea"/>
                <a:sym typeface="+mn-lt"/>
              </a:rPr>
              <a:t>串、并联电路的特点及电路识别</a:t>
            </a:r>
            <a:endParaRPr lang="zh-CN" altLang="en-US" sz="2400" b="1" kern="0">
              <a:solidFill>
                <a:srgbClr val="EE3028"/>
              </a:solidFill>
              <a:cs typeface="+mn-ea"/>
              <a:sym typeface="+mn-lt"/>
            </a:endParaRPr>
          </a:p>
        </p:txBody>
      </p:sp>
      <p:sp>
        <p:nvSpPr>
          <p:cNvPr id="9" name="文本框 8"/>
          <p:cNvSpPr txBox="1"/>
          <p:nvPr/>
        </p:nvSpPr>
        <p:spPr>
          <a:xfrm>
            <a:off x="6350" y="0"/>
            <a:ext cx="1851025" cy="742315"/>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pPr algn="ctr"/>
            <a:r>
              <a:rPr lang="zh-CN" altLang="en-US">
                <a:solidFill>
                  <a:schemeClr val="bg1"/>
                </a:solidFill>
                <a:sym typeface="+mn-lt"/>
              </a:rPr>
              <a:t>命题角度</a:t>
            </a:r>
            <a:r>
              <a:rPr lang="en-US" altLang="zh-CN">
                <a:solidFill>
                  <a:schemeClr val="bg1"/>
                </a:solidFill>
                <a:sym typeface="+mn-lt"/>
              </a:rPr>
              <a:t>1</a:t>
            </a:r>
            <a:endParaRPr lang="en-US" altLang="zh-CN">
              <a:solidFill>
                <a:schemeClr val="bg1"/>
              </a:solidFill>
              <a:sym typeface="+mn-lt"/>
            </a:endParaRPr>
          </a:p>
        </p:txBody>
      </p:sp>
      <p:sp>
        <p:nvSpPr>
          <p:cNvPr id="3" name="矩形 2"/>
          <p:cNvSpPr/>
          <p:nvPr/>
        </p:nvSpPr>
        <p:spPr>
          <a:xfrm>
            <a:off x="808355" y="1307465"/>
            <a:ext cx="10637520" cy="3857625"/>
          </a:xfrm>
          <a:prstGeom prst="rect">
            <a:avLst/>
          </a:prstGeom>
        </p:spPr>
        <p:txBody>
          <a:bodyPr wrap="square">
            <a:spAutoFit/>
          </a:bodyPr>
          <a:lstStyle/>
          <a:p>
            <a:pPr algn="just">
              <a:lnSpc>
                <a:spcPct val="170000"/>
              </a:lnSpc>
              <a:spcBef>
                <a:spcPct val="0"/>
              </a:spcBef>
              <a:spcAft>
                <a:spcPct val="0"/>
              </a:spcAft>
              <a:buClrTx/>
              <a:buSzTx/>
              <a:buFontTx/>
            </a:pPr>
            <a:r>
              <a:rPr sz="2400">
                <a:latin typeface="宋体" panose="02010600030101010101" pitchFamily="2" charset="-122"/>
                <a:ea typeface="宋体" panose="02010600030101010101" pitchFamily="2" charset="-122"/>
                <a:cs typeface="宋体" panose="02010600030101010101" pitchFamily="2" charset="-122"/>
                <a:sym typeface="+mn-ea"/>
              </a:rPr>
              <a:t>2.[2020广东中山一模]如图所示,闭合开关,甲、乙两电表都能正常工作.下列判断正确的是	                     (　　)</a:t>
            </a:r>
            <a:endParaRPr sz="2400">
              <a:latin typeface="宋体" panose="02010600030101010101" pitchFamily="2" charset="-122"/>
              <a:ea typeface="宋体" panose="02010600030101010101" pitchFamily="2" charset="-122"/>
              <a:cs typeface="宋体" panose="02010600030101010101" pitchFamily="2" charset="-122"/>
              <a:sym typeface="+mn-ea"/>
            </a:endParaRPr>
          </a:p>
          <a:p>
            <a:pPr algn="just">
              <a:lnSpc>
                <a:spcPct val="170000"/>
              </a:lnSpc>
              <a:spcBef>
                <a:spcPct val="0"/>
              </a:spcBef>
              <a:spcAft>
                <a:spcPct val="0"/>
              </a:spcAft>
              <a:buClrTx/>
              <a:buSzTx/>
              <a:buFontTx/>
            </a:pPr>
            <a:r>
              <a:rPr sz="2400">
                <a:latin typeface="宋体" panose="02010600030101010101" pitchFamily="2" charset="-122"/>
                <a:ea typeface="宋体" panose="02010600030101010101" pitchFamily="2" charset="-122"/>
                <a:cs typeface="宋体" panose="02010600030101010101" pitchFamily="2" charset="-122"/>
                <a:sym typeface="+mn-ea"/>
              </a:rPr>
              <a:t>A.若甲表是电流表,乙表是电压表,则电阻R</a:t>
            </a:r>
            <a:r>
              <a:rPr sz="2400" baseline="-25000">
                <a:latin typeface="宋体" panose="02010600030101010101" pitchFamily="2" charset="-122"/>
                <a:ea typeface="宋体" panose="02010600030101010101" pitchFamily="2" charset="-122"/>
                <a:cs typeface="宋体" panose="02010600030101010101" pitchFamily="2" charset="-122"/>
                <a:sym typeface="+mn-ea"/>
              </a:rPr>
              <a:t>1</a:t>
            </a:r>
            <a:r>
              <a:rPr sz="2400">
                <a:latin typeface="宋体" panose="02010600030101010101" pitchFamily="2" charset="-122"/>
                <a:ea typeface="宋体" panose="02010600030101010101" pitchFamily="2" charset="-122"/>
                <a:cs typeface="宋体" panose="02010600030101010101" pitchFamily="2" charset="-122"/>
                <a:sym typeface="+mn-ea"/>
              </a:rPr>
              <a:t>、R</a:t>
            </a:r>
            <a:r>
              <a:rPr sz="2400" baseline="-25000">
                <a:latin typeface="宋体" panose="02010600030101010101" pitchFamily="2" charset="-122"/>
                <a:ea typeface="宋体" panose="02010600030101010101" pitchFamily="2" charset="-122"/>
                <a:cs typeface="宋体" panose="02010600030101010101" pitchFamily="2" charset="-122"/>
                <a:sym typeface="+mn-ea"/>
              </a:rPr>
              <a:t>2</a:t>
            </a:r>
            <a:r>
              <a:rPr sz="2400">
                <a:latin typeface="宋体" panose="02010600030101010101" pitchFamily="2" charset="-122"/>
                <a:ea typeface="宋体" panose="02010600030101010101" pitchFamily="2" charset="-122"/>
                <a:cs typeface="宋体" panose="02010600030101010101" pitchFamily="2" charset="-122"/>
                <a:sym typeface="+mn-ea"/>
              </a:rPr>
              <a:t>并联 </a:t>
            </a:r>
            <a:endParaRPr sz="2400">
              <a:latin typeface="宋体" panose="02010600030101010101" pitchFamily="2" charset="-122"/>
              <a:ea typeface="宋体" panose="02010600030101010101" pitchFamily="2" charset="-122"/>
              <a:cs typeface="宋体" panose="02010600030101010101" pitchFamily="2" charset="-122"/>
              <a:sym typeface="+mn-ea"/>
            </a:endParaRPr>
          </a:p>
          <a:p>
            <a:pPr algn="just">
              <a:lnSpc>
                <a:spcPct val="170000"/>
              </a:lnSpc>
              <a:spcBef>
                <a:spcPct val="0"/>
              </a:spcBef>
              <a:spcAft>
                <a:spcPct val="0"/>
              </a:spcAft>
              <a:buClrTx/>
              <a:buSzTx/>
              <a:buFontTx/>
            </a:pPr>
            <a:r>
              <a:rPr sz="2400">
                <a:latin typeface="宋体" panose="02010600030101010101" pitchFamily="2" charset="-122"/>
                <a:ea typeface="宋体" panose="02010600030101010101" pitchFamily="2" charset="-122"/>
                <a:cs typeface="宋体" panose="02010600030101010101" pitchFamily="2" charset="-122"/>
                <a:sym typeface="+mn-ea"/>
              </a:rPr>
              <a:t>B.若甲表是电流表,乙表是电压表,则电阻R</a:t>
            </a:r>
            <a:r>
              <a:rPr sz="2400" baseline="-25000">
                <a:latin typeface="宋体" panose="02010600030101010101" pitchFamily="2" charset="-122"/>
                <a:ea typeface="宋体" panose="02010600030101010101" pitchFamily="2" charset="-122"/>
                <a:cs typeface="宋体" panose="02010600030101010101" pitchFamily="2" charset="-122"/>
                <a:sym typeface="+mn-ea"/>
              </a:rPr>
              <a:t>1</a:t>
            </a:r>
            <a:r>
              <a:rPr sz="2400">
                <a:latin typeface="宋体" panose="02010600030101010101" pitchFamily="2" charset="-122"/>
                <a:ea typeface="宋体" panose="02010600030101010101" pitchFamily="2" charset="-122"/>
                <a:cs typeface="宋体" panose="02010600030101010101" pitchFamily="2" charset="-122"/>
                <a:sym typeface="+mn-ea"/>
              </a:rPr>
              <a:t>、R</a:t>
            </a:r>
            <a:r>
              <a:rPr sz="2400" baseline="-25000">
                <a:latin typeface="宋体" panose="02010600030101010101" pitchFamily="2" charset="-122"/>
                <a:ea typeface="宋体" panose="02010600030101010101" pitchFamily="2" charset="-122"/>
                <a:cs typeface="宋体" panose="02010600030101010101" pitchFamily="2" charset="-122"/>
                <a:sym typeface="+mn-ea"/>
              </a:rPr>
              <a:t>2</a:t>
            </a:r>
            <a:r>
              <a:rPr sz="2400">
                <a:latin typeface="宋体" panose="02010600030101010101" pitchFamily="2" charset="-122"/>
                <a:ea typeface="宋体" panose="02010600030101010101" pitchFamily="2" charset="-122"/>
                <a:cs typeface="宋体" panose="02010600030101010101" pitchFamily="2" charset="-122"/>
                <a:sym typeface="+mn-ea"/>
              </a:rPr>
              <a:t>串联 </a:t>
            </a:r>
            <a:endParaRPr sz="2400">
              <a:latin typeface="宋体" panose="02010600030101010101" pitchFamily="2" charset="-122"/>
              <a:ea typeface="宋体" panose="02010600030101010101" pitchFamily="2" charset="-122"/>
              <a:cs typeface="宋体" panose="02010600030101010101" pitchFamily="2" charset="-122"/>
              <a:sym typeface="+mn-ea"/>
            </a:endParaRPr>
          </a:p>
          <a:p>
            <a:pPr algn="just">
              <a:lnSpc>
                <a:spcPct val="170000"/>
              </a:lnSpc>
              <a:spcBef>
                <a:spcPct val="0"/>
              </a:spcBef>
              <a:spcAft>
                <a:spcPct val="0"/>
              </a:spcAft>
              <a:buClrTx/>
              <a:buSzTx/>
              <a:buFontTx/>
            </a:pPr>
            <a:r>
              <a:rPr sz="2400">
                <a:latin typeface="宋体" panose="02010600030101010101" pitchFamily="2" charset="-122"/>
                <a:ea typeface="宋体" panose="02010600030101010101" pitchFamily="2" charset="-122"/>
                <a:cs typeface="宋体" panose="02010600030101010101" pitchFamily="2" charset="-122"/>
                <a:sym typeface="+mn-ea"/>
              </a:rPr>
              <a:t>C.若甲表是电压表,乙表是电流表,则电阻R</a:t>
            </a:r>
            <a:r>
              <a:rPr sz="2400" baseline="-25000">
                <a:latin typeface="宋体" panose="02010600030101010101" pitchFamily="2" charset="-122"/>
                <a:ea typeface="宋体" panose="02010600030101010101" pitchFamily="2" charset="-122"/>
                <a:cs typeface="宋体" panose="02010600030101010101" pitchFamily="2" charset="-122"/>
                <a:sym typeface="+mn-ea"/>
              </a:rPr>
              <a:t>1</a:t>
            </a:r>
            <a:r>
              <a:rPr sz="2400">
                <a:latin typeface="宋体" panose="02010600030101010101" pitchFamily="2" charset="-122"/>
                <a:ea typeface="宋体" panose="02010600030101010101" pitchFamily="2" charset="-122"/>
                <a:cs typeface="宋体" panose="02010600030101010101" pitchFamily="2" charset="-122"/>
                <a:sym typeface="+mn-ea"/>
              </a:rPr>
              <a:t>、R</a:t>
            </a:r>
            <a:r>
              <a:rPr sz="2400" baseline="-25000">
                <a:latin typeface="宋体" panose="02010600030101010101" pitchFamily="2" charset="-122"/>
                <a:ea typeface="宋体" panose="02010600030101010101" pitchFamily="2" charset="-122"/>
                <a:cs typeface="宋体" panose="02010600030101010101" pitchFamily="2" charset="-122"/>
                <a:sym typeface="+mn-ea"/>
              </a:rPr>
              <a:t>2</a:t>
            </a:r>
            <a:r>
              <a:rPr sz="2400">
                <a:latin typeface="宋体" panose="02010600030101010101" pitchFamily="2" charset="-122"/>
                <a:ea typeface="宋体" panose="02010600030101010101" pitchFamily="2" charset="-122"/>
                <a:cs typeface="宋体" panose="02010600030101010101" pitchFamily="2" charset="-122"/>
                <a:sym typeface="+mn-ea"/>
              </a:rPr>
              <a:t>并联 </a:t>
            </a:r>
            <a:endParaRPr sz="2400">
              <a:latin typeface="宋体" panose="02010600030101010101" pitchFamily="2" charset="-122"/>
              <a:ea typeface="宋体" panose="02010600030101010101" pitchFamily="2" charset="-122"/>
              <a:cs typeface="宋体" panose="02010600030101010101" pitchFamily="2" charset="-122"/>
              <a:sym typeface="+mn-ea"/>
            </a:endParaRPr>
          </a:p>
          <a:p>
            <a:pPr algn="just">
              <a:lnSpc>
                <a:spcPct val="170000"/>
              </a:lnSpc>
              <a:spcBef>
                <a:spcPct val="0"/>
              </a:spcBef>
              <a:spcAft>
                <a:spcPct val="0"/>
              </a:spcAft>
              <a:buClrTx/>
              <a:buSzTx/>
              <a:buFontTx/>
            </a:pPr>
            <a:r>
              <a:rPr sz="2400">
                <a:latin typeface="宋体" panose="02010600030101010101" pitchFamily="2" charset="-122"/>
                <a:ea typeface="宋体" panose="02010600030101010101" pitchFamily="2" charset="-122"/>
                <a:cs typeface="宋体" panose="02010600030101010101" pitchFamily="2" charset="-122"/>
                <a:sym typeface="+mn-ea"/>
              </a:rPr>
              <a:t>D.若甲表是电压表,乙表是电流表,则电阻R</a:t>
            </a:r>
            <a:r>
              <a:rPr sz="2400" baseline="-25000">
                <a:latin typeface="宋体" panose="02010600030101010101" pitchFamily="2" charset="-122"/>
                <a:ea typeface="宋体" panose="02010600030101010101" pitchFamily="2" charset="-122"/>
                <a:cs typeface="宋体" panose="02010600030101010101" pitchFamily="2" charset="-122"/>
                <a:sym typeface="+mn-ea"/>
              </a:rPr>
              <a:t>1</a:t>
            </a:r>
            <a:r>
              <a:rPr sz="2400">
                <a:latin typeface="宋体" panose="02010600030101010101" pitchFamily="2" charset="-122"/>
                <a:ea typeface="宋体" panose="02010600030101010101" pitchFamily="2" charset="-122"/>
                <a:cs typeface="宋体" panose="02010600030101010101" pitchFamily="2" charset="-122"/>
                <a:sym typeface="+mn-ea"/>
              </a:rPr>
              <a:t>、R</a:t>
            </a:r>
            <a:r>
              <a:rPr sz="2400" baseline="-25000">
                <a:latin typeface="宋体" panose="02010600030101010101" pitchFamily="2" charset="-122"/>
                <a:ea typeface="宋体" panose="02010600030101010101" pitchFamily="2" charset="-122"/>
                <a:cs typeface="宋体" panose="02010600030101010101" pitchFamily="2" charset="-122"/>
                <a:sym typeface="+mn-ea"/>
              </a:rPr>
              <a:t>2</a:t>
            </a:r>
            <a:r>
              <a:rPr sz="2400">
                <a:latin typeface="宋体" panose="02010600030101010101" pitchFamily="2" charset="-122"/>
                <a:ea typeface="宋体" panose="02010600030101010101" pitchFamily="2" charset="-122"/>
                <a:cs typeface="宋体" panose="02010600030101010101" pitchFamily="2" charset="-122"/>
                <a:sym typeface="+mn-ea"/>
              </a:rPr>
              <a:t>串联</a:t>
            </a:r>
            <a:endParaRPr sz="2400">
              <a:latin typeface="宋体" panose="02010600030101010101" pitchFamily="2" charset="-122"/>
              <a:ea typeface="宋体" panose="02010600030101010101" pitchFamily="2" charset="-122"/>
              <a:cs typeface="宋体" panose="02010600030101010101" pitchFamily="2" charset="-122"/>
              <a:sym typeface="+mn-ea"/>
            </a:endParaRPr>
          </a:p>
        </p:txBody>
      </p:sp>
      <p:pic>
        <p:nvPicPr>
          <p:cNvPr id="205" name="HNZKWL-3.jpg" descr="id:2147491298;FounderCES"/>
          <p:cNvPicPr>
            <a:picLocks noChangeAspect="1"/>
          </p:cNvPicPr>
          <p:nvPr/>
        </p:nvPicPr>
        <p:blipFill>
          <a:blip r:embed="rId2"/>
          <a:stretch>
            <a:fillRect/>
          </a:stretch>
        </p:blipFill>
        <p:spPr>
          <a:xfrm>
            <a:off x="8439785" y="2140585"/>
            <a:ext cx="2431415" cy="2108200"/>
          </a:xfrm>
          <a:prstGeom prst="rect">
            <a:avLst/>
          </a:prstGeom>
        </p:spPr>
      </p:pic>
      <p:sp>
        <p:nvSpPr>
          <p:cNvPr id="11" name="文本框 10"/>
          <p:cNvSpPr txBox="1"/>
          <p:nvPr/>
        </p:nvSpPr>
        <p:spPr>
          <a:xfrm>
            <a:off x="7101205" y="2140585"/>
            <a:ext cx="535940" cy="460375"/>
          </a:xfrm>
          <a:prstGeom prst="rect">
            <a:avLst/>
          </a:prstGeom>
          <a:noFill/>
        </p:spPr>
        <p:txBody>
          <a:bodyPr wrap="square" rtlCol="0" anchor="t">
            <a:spAutoFit/>
          </a:bodyPr>
          <a:lstStyle/>
          <a:p>
            <a:pPr algn="l"/>
            <a:r>
              <a:rPr lang="en-US" altLang="zh-CN"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rPr>
              <a:t>C</a:t>
            </a:r>
            <a:endParaRPr lang="en-US" altLang="zh-CN"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7" name="矩形 6"/>
          <p:cNvSpPr/>
          <p:nvPr/>
        </p:nvSpPr>
        <p:spPr>
          <a:xfrm>
            <a:off x="1857375" y="0"/>
            <a:ext cx="10334625" cy="742315"/>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en-US" altLang="zh-CN" sz="2400" b="1" kern="0">
                <a:solidFill>
                  <a:srgbClr val="EE3028"/>
                </a:solidFill>
                <a:cs typeface="+mn-ea"/>
                <a:sym typeface="+mn-lt"/>
              </a:rPr>
              <a:t>  </a:t>
            </a:r>
            <a:r>
              <a:rPr lang="zh-CN" altLang="en-US" sz="2400" b="1" kern="0">
                <a:solidFill>
                  <a:srgbClr val="EE3028"/>
                </a:solidFill>
                <a:cs typeface="+mn-ea"/>
                <a:sym typeface="+mn-lt"/>
              </a:rPr>
              <a:t>电学实验题中的作图</a:t>
            </a:r>
            <a:endParaRPr lang="zh-CN" altLang="en-US" sz="2400" b="1" kern="0">
              <a:solidFill>
                <a:srgbClr val="EE3028"/>
              </a:solidFill>
              <a:cs typeface="+mn-ea"/>
              <a:sym typeface="+mn-lt"/>
            </a:endParaRPr>
          </a:p>
        </p:txBody>
      </p:sp>
      <p:sp>
        <p:nvSpPr>
          <p:cNvPr id="9" name="文本框 8"/>
          <p:cNvSpPr txBox="1"/>
          <p:nvPr/>
        </p:nvSpPr>
        <p:spPr>
          <a:xfrm>
            <a:off x="6350" y="0"/>
            <a:ext cx="1851025" cy="742315"/>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pPr algn="ctr"/>
            <a:r>
              <a:rPr lang="zh-CN" altLang="en-US">
                <a:solidFill>
                  <a:schemeClr val="bg1"/>
                </a:solidFill>
                <a:sym typeface="+mn-lt"/>
              </a:rPr>
              <a:t>命题角度</a:t>
            </a:r>
            <a:r>
              <a:rPr lang="en-US" altLang="zh-CN">
                <a:solidFill>
                  <a:schemeClr val="bg1"/>
                </a:solidFill>
                <a:sym typeface="+mn-lt"/>
              </a:rPr>
              <a:t>2</a:t>
            </a:r>
            <a:endParaRPr lang="en-US" altLang="zh-CN">
              <a:solidFill>
                <a:schemeClr val="bg1"/>
              </a:solidFill>
              <a:sym typeface="+mn-lt"/>
            </a:endParaRPr>
          </a:p>
        </p:txBody>
      </p:sp>
      <p:sp>
        <p:nvSpPr>
          <p:cNvPr id="3" name="矩形 2"/>
          <p:cNvSpPr/>
          <p:nvPr/>
        </p:nvSpPr>
        <p:spPr>
          <a:xfrm>
            <a:off x="868045" y="833755"/>
            <a:ext cx="10441940" cy="4431030"/>
          </a:xfrm>
          <a:prstGeom prst="rect">
            <a:avLst/>
          </a:prstGeom>
        </p:spPr>
        <p:txBody>
          <a:bodyPr wrap="square">
            <a:spAutoFit/>
          </a:bodyPr>
          <a:lstStyle/>
          <a:p>
            <a:pPr algn="just">
              <a:lnSpc>
                <a:spcPct val="150000"/>
              </a:lnSpc>
              <a:buClrTx/>
              <a:buSzTx/>
              <a:buFontTx/>
            </a:pPr>
            <a:r>
              <a:rPr lang="zh-CN" altLang="en-US" sz="2400" b="1">
                <a:latin typeface="微软雅黑" panose="020b0503020204020204" charset="-122"/>
                <a:ea typeface="微软雅黑"/>
                <a:cs typeface="微软雅黑" panose="020b0503020204020204" charset="-122"/>
                <a:sym typeface="+mn-ea"/>
              </a:rPr>
              <a:t>类型1　根据电路图连接实物图</a:t>
            </a:r>
            <a:endParaRPr lang="zh-CN" altLang="en-US" sz="2400" b="1">
              <a:latin typeface="微软雅黑" panose="020b0503020204020204" charset="-122"/>
              <a:ea typeface="微软雅黑"/>
              <a:cs typeface="微软雅黑" panose="020b0503020204020204" charset="-122"/>
              <a:sym typeface="+mn-ea"/>
            </a:endParaRPr>
          </a:p>
          <a:p>
            <a:pPr algn="just">
              <a:lnSpc>
                <a:spcPct val="150000"/>
              </a:lnSpc>
              <a:buClrTx/>
              <a:buSzTx/>
              <a:buFontTx/>
            </a:pPr>
            <a:r>
              <a:rPr lang="zh-CN" altLang="en-US" sz="2400">
                <a:latin typeface="黑体" panose="02010609060101010101" pitchFamily="49" charset="-122"/>
                <a:ea typeface="黑体" panose="02010609060101010101" pitchFamily="49" charset="-122"/>
                <a:cs typeface="黑体" panose="02010609060101010101" pitchFamily="49" charset="-122"/>
                <a:sym typeface="+mn-ea"/>
              </a:rPr>
              <a:t>例</a:t>
            </a:r>
            <a:r>
              <a:rPr lang="en-US" altLang="zh-CN" sz="2400">
                <a:latin typeface="黑体" panose="02010609060101010101" pitchFamily="49" charset="-122"/>
                <a:ea typeface="黑体" panose="02010609060101010101" pitchFamily="49" charset="-122"/>
                <a:cs typeface="黑体" panose="02010609060101010101" pitchFamily="49" charset="-122"/>
                <a:sym typeface="+mn-ea"/>
              </a:rPr>
              <a:t>3</a:t>
            </a:r>
            <a:r>
              <a:rPr lang="zh-CN" altLang="en-US" sz="2400">
                <a:latin typeface="宋体" panose="02010600030101010101" pitchFamily="2" charset="-122"/>
                <a:ea typeface="宋体" panose="02010600030101010101" pitchFamily="2" charset="-122"/>
                <a:sym typeface="+mn-ea"/>
              </a:rPr>
              <a:t> 如图甲所示,灯泡L1的额定电流约为0.5 A,请按图甲所示电路,用笔画线代替导线将图乙中各个元件连接起来.</a:t>
            </a:r>
            <a:endParaRPr lang="zh-CN" altLang="en-US" sz="2400">
              <a:latin typeface="宋体" panose="02010600030101010101" pitchFamily="2" charset="-122"/>
              <a:ea typeface="宋体" panose="02010600030101010101" pitchFamily="2" charset="-122"/>
              <a:sym typeface="+mn-ea"/>
            </a:endParaRPr>
          </a:p>
          <a:p>
            <a:pPr algn="just">
              <a:lnSpc>
                <a:spcPct val="150000"/>
              </a:lnSpc>
              <a:buClrTx/>
              <a:buSzTx/>
              <a:buFontTx/>
            </a:pPr>
            <a:endParaRPr lang="zh-CN" altLang="en-US" sz="2400">
              <a:latin typeface="宋体" panose="02010600030101010101" pitchFamily="2" charset="-122"/>
              <a:ea typeface="宋体" panose="02010600030101010101" pitchFamily="2" charset="-122"/>
              <a:sym typeface="+mn-ea"/>
            </a:endParaRPr>
          </a:p>
          <a:p>
            <a:pPr algn="just">
              <a:lnSpc>
                <a:spcPct val="150000"/>
              </a:lnSpc>
              <a:buClrTx/>
              <a:buSzTx/>
              <a:buFontTx/>
            </a:pPr>
            <a:endParaRPr lang="zh-CN" altLang="en-US" sz="2400">
              <a:latin typeface="宋体" panose="02010600030101010101" pitchFamily="2" charset="-122"/>
              <a:ea typeface="宋体" panose="02010600030101010101" pitchFamily="2" charset="-122"/>
              <a:sym typeface="+mn-ea"/>
            </a:endParaRPr>
          </a:p>
          <a:p>
            <a:pPr algn="just">
              <a:lnSpc>
                <a:spcPct val="150000"/>
              </a:lnSpc>
              <a:buClrTx/>
              <a:buSzTx/>
              <a:buFontTx/>
            </a:pPr>
            <a:endParaRPr lang="en-US" altLang="zh-CN" sz="2400">
              <a:latin typeface="宋体" panose="02010600030101010101" pitchFamily="2" charset="-122"/>
              <a:ea typeface="宋体" panose="02010600030101010101" pitchFamily="2" charset="-122"/>
              <a:sym typeface="+mn-ea"/>
            </a:endParaRPr>
          </a:p>
          <a:p>
            <a:pPr algn="just">
              <a:lnSpc>
                <a:spcPct val="150000"/>
              </a:lnSpc>
              <a:buClrTx/>
              <a:buSzTx/>
              <a:buFontTx/>
            </a:pPr>
            <a:endParaRPr lang="en-US" altLang="zh-CN" sz="2400">
              <a:latin typeface="宋体" panose="02010600030101010101" pitchFamily="2" charset="-122"/>
              <a:ea typeface="宋体" panose="02010600030101010101" pitchFamily="2" charset="-122"/>
              <a:sym typeface="+mn-ea"/>
            </a:endParaRPr>
          </a:p>
          <a:p>
            <a:pPr algn="just">
              <a:lnSpc>
                <a:spcPct val="150000"/>
              </a:lnSpc>
              <a:buClrTx/>
              <a:buSzTx/>
              <a:buFontTx/>
            </a:pPr>
            <a:r>
              <a:rPr lang="zh-CN" altLang="en-US" sz="2000">
                <a:latin typeface="宋体" panose="02010600030101010101" pitchFamily="2" charset="-122"/>
                <a:ea typeface="宋体" panose="02010600030101010101" pitchFamily="2" charset="-122"/>
                <a:sym typeface="+mn-ea"/>
              </a:rPr>
              <a:t>          甲                         乙</a:t>
            </a:r>
            <a:endParaRPr lang="zh-CN" altLang="en-US" sz="2000">
              <a:latin typeface="宋体" panose="02010600030101010101" pitchFamily="2" charset="-122"/>
              <a:ea typeface="宋体" panose="02010600030101010101" pitchFamily="2" charset="-122"/>
              <a:sym typeface="+mn-ea"/>
            </a:endParaRPr>
          </a:p>
        </p:txBody>
      </p:sp>
      <p:pic>
        <p:nvPicPr>
          <p:cNvPr id="208" name="HNZKWL-13补图.jpg" descr="id:2147491319;FounderCES"/>
          <p:cNvPicPr>
            <a:picLocks noChangeAspect="1"/>
          </p:cNvPicPr>
          <p:nvPr/>
        </p:nvPicPr>
        <p:blipFill>
          <a:blip r:embed="rId2"/>
          <a:stretch>
            <a:fillRect/>
          </a:stretch>
        </p:blipFill>
        <p:spPr>
          <a:xfrm>
            <a:off x="1206500" y="2976880"/>
            <a:ext cx="2279015" cy="1881505"/>
          </a:xfrm>
          <a:prstGeom prst="rect">
            <a:avLst/>
          </a:prstGeom>
        </p:spPr>
      </p:pic>
      <p:pic>
        <p:nvPicPr>
          <p:cNvPr id="209" name="18WHLWJJZKBWL244.jpg" descr="id:2147491326;FounderCES"/>
          <p:cNvPicPr>
            <a:picLocks noChangeAspect="1"/>
          </p:cNvPicPr>
          <p:nvPr/>
        </p:nvPicPr>
        <p:blipFill>
          <a:blip r:embed="rId3"/>
          <a:stretch>
            <a:fillRect/>
          </a:stretch>
        </p:blipFill>
        <p:spPr>
          <a:xfrm>
            <a:off x="3912870" y="2794000"/>
            <a:ext cx="3392170" cy="2068195"/>
          </a:xfrm>
          <a:prstGeom prst="rect">
            <a:avLst/>
          </a:prstGeom>
        </p:spPr>
      </p:pic>
      <p:pic>
        <p:nvPicPr>
          <p:cNvPr id="213" name="18WHLWJJZKBWLDA244.jpg" descr="id:2147491863;FounderCES"/>
          <p:cNvPicPr>
            <a:picLocks noChangeAspect="1"/>
          </p:cNvPicPr>
          <p:nvPr/>
        </p:nvPicPr>
        <p:blipFill>
          <a:blip r:embed="rId4"/>
          <a:stretch>
            <a:fillRect/>
          </a:stretch>
        </p:blipFill>
        <p:spPr>
          <a:xfrm>
            <a:off x="7724140" y="2794000"/>
            <a:ext cx="3296285" cy="2064385"/>
          </a:xfrm>
          <a:prstGeom prst="rect">
            <a:avLst/>
          </a:prstGeom>
        </p:spPr>
      </p:pic>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nodeType="clickEffect">
                                  <p:stCondLst>
                                    <p:cond delay="0"/>
                                  </p:stCondLst>
                                  <p:childTnLst>
                                    <p:set>
                                      <p:cBhvr>
                                        <p:cTn id="6" dur="1" fill="hold">
                                          <p:stCondLst>
                                            <p:cond delay="0"/>
                                          </p:stCondLst>
                                        </p:cTn>
                                        <p:tgtEl>
                                          <p:spTgt spid="213"/>
                                        </p:tgtEl>
                                        <p:attrNameLst>
                                          <p:attrName>style.visibility</p:attrName>
                                        </p:attrNameLst>
                                      </p:cBhvr>
                                      <p:to>
                                        <p:strVal val="visible"/>
                                      </p:to>
                                    </p:set>
                                    <p:animEffect transition="in" filter="fade">
                                      <p:cBhvr>
                                        <p:cTn id="7" dur="500"/>
                                        <p:tgtEl>
                                          <p:spTgt spid="2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圆角矩形 36"/>
          <p:cNvSpPr/>
          <p:nvPr/>
        </p:nvSpPr>
        <p:spPr>
          <a:xfrm>
            <a:off x="578485" y="1134745"/>
            <a:ext cx="11071860" cy="5053330"/>
          </a:xfrm>
          <a:prstGeom prst="roundRect">
            <a:avLst>
              <a:gd name="adj" fmla="val 5492"/>
            </a:avLst>
          </a:prstGeom>
          <a:noFill/>
          <a:ln w="571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947420" y="687705"/>
            <a:ext cx="2037080" cy="737235"/>
          </a:xfrm>
          <a:prstGeom prst="rect">
            <a:avLst/>
          </a:prstGeom>
          <a:solidFill>
            <a:schemeClr val="bg1"/>
          </a:solidFill>
        </p:spPr>
        <p:txBody>
          <a:bodyPr wrap="square">
            <a:spAutoFit/>
          </a:bodyPr>
          <a:lstStyle/>
          <a:p>
            <a:pPr algn="l">
              <a:lnSpc>
                <a:spcPct val="150000"/>
              </a:lnSpc>
            </a:pPr>
            <a:r>
              <a:rPr lang="en-US" altLang="zh-CN" sz="2800" b="1">
                <a:solidFill>
                  <a:srgbClr val="EE3028"/>
                </a:solidFill>
                <a:latin typeface="黑体" panose="02010609060101010101" pitchFamily="49" charset="-122"/>
                <a:ea typeface="黑体" panose="02010609060101010101" pitchFamily="49" charset="-122"/>
              </a:rPr>
              <a:t> </a:t>
            </a:r>
            <a:r>
              <a:rPr lang="zh-CN" altLang="en-US" sz="2800" b="1">
                <a:solidFill>
                  <a:srgbClr val="EE3028"/>
                </a:solidFill>
                <a:latin typeface="黑体" panose="02010609060101010101" pitchFamily="49" charset="-122"/>
                <a:ea typeface="黑体" panose="02010609060101010101" pitchFamily="49" charset="-122"/>
              </a:rPr>
              <a:t>易失分点</a:t>
            </a:r>
            <a:endParaRPr lang="zh-CN" altLang="en-US" sz="2800" b="1">
              <a:solidFill>
                <a:srgbClr val="EE3028"/>
              </a:solidFill>
              <a:latin typeface="黑体" panose="02010609060101010101" pitchFamily="49" charset="-122"/>
              <a:ea typeface="黑体" panose="02010609060101010101" pitchFamily="49" charset="-122"/>
            </a:endParaRPr>
          </a:p>
        </p:txBody>
      </p:sp>
      <p:sp>
        <p:nvSpPr>
          <p:cNvPr id="7" name="矩形 6"/>
          <p:cNvSpPr/>
          <p:nvPr/>
        </p:nvSpPr>
        <p:spPr>
          <a:xfrm>
            <a:off x="1857375" y="0"/>
            <a:ext cx="10334625" cy="742315"/>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en-US" altLang="zh-CN" sz="2400" b="1" kern="0">
                <a:solidFill>
                  <a:srgbClr val="EE3028"/>
                </a:solidFill>
                <a:cs typeface="+mn-ea"/>
                <a:sym typeface="+mn-lt"/>
              </a:rPr>
              <a:t>  </a:t>
            </a:r>
            <a:r>
              <a:rPr lang="zh-CN" altLang="en-US" sz="2400" b="1" kern="0">
                <a:solidFill>
                  <a:srgbClr val="EE3028"/>
                </a:solidFill>
                <a:cs typeface="+mn-ea"/>
                <a:sym typeface="+mn-lt"/>
              </a:rPr>
              <a:t>电学实验题中的作图</a:t>
            </a:r>
            <a:endParaRPr lang="zh-CN" altLang="en-US" sz="2400" b="1" kern="0">
              <a:solidFill>
                <a:srgbClr val="EE3028"/>
              </a:solidFill>
              <a:cs typeface="+mn-ea"/>
              <a:sym typeface="+mn-lt"/>
            </a:endParaRPr>
          </a:p>
        </p:txBody>
      </p:sp>
      <p:sp>
        <p:nvSpPr>
          <p:cNvPr id="9" name="文本框 8"/>
          <p:cNvSpPr txBox="1"/>
          <p:nvPr/>
        </p:nvSpPr>
        <p:spPr>
          <a:xfrm>
            <a:off x="6350" y="0"/>
            <a:ext cx="1851025" cy="742315"/>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pPr algn="ctr"/>
            <a:r>
              <a:rPr lang="zh-CN" altLang="en-US">
                <a:solidFill>
                  <a:schemeClr val="bg1"/>
                </a:solidFill>
                <a:sym typeface="+mn-lt"/>
              </a:rPr>
              <a:t>命题角度</a:t>
            </a:r>
            <a:r>
              <a:rPr lang="en-US" altLang="zh-CN">
                <a:solidFill>
                  <a:schemeClr val="bg1"/>
                </a:solidFill>
                <a:sym typeface="+mn-lt"/>
              </a:rPr>
              <a:t>2</a:t>
            </a:r>
            <a:endParaRPr lang="en-US" altLang="zh-CN">
              <a:solidFill>
                <a:schemeClr val="bg1"/>
              </a:solidFill>
              <a:sym typeface="+mn-lt"/>
            </a:endParaRPr>
          </a:p>
        </p:txBody>
      </p:sp>
      <p:sp>
        <p:nvSpPr>
          <p:cNvPr id="6" name="矩形 5"/>
          <p:cNvSpPr/>
          <p:nvPr/>
        </p:nvSpPr>
        <p:spPr>
          <a:xfrm>
            <a:off x="947420" y="1147445"/>
            <a:ext cx="10374630" cy="4961890"/>
          </a:xfrm>
          <a:prstGeom prst="rect">
            <a:avLst/>
          </a:prstGeom>
        </p:spPr>
        <p:txBody>
          <a:bodyPr wrap="square">
            <a:spAutoFit/>
          </a:bodyPr>
          <a:lstStyle/>
          <a:p>
            <a:pPr algn="ctr">
              <a:lnSpc>
                <a:spcPct val="150000"/>
              </a:lnSpc>
            </a:pPr>
            <a:r>
              <a:rPr sz="2400" b="1">
                <a:latin typeface="黑体" panose="02010609060101010101" pitchFamily="49" charset="-122"/>
                <a:ea typeface="黑体" panose="02010609060101010101" pitchFamily="49" charset="-122"/>
              </a:rPr>
              <a:t>连接实物电路的注意事项</a:t>
            </a:r>
            <a:r>
              <a:rPr sz="2400">
                <a:latin typeface="宋体" panose="02010600030101010101" pitchFamily="2" charset="-122"/>
                <a:ea typeface="宋体" panose="02010600030101010101" pitchFamily="2" charset="-122"/>
              </a:rPr>
              <a:t>　　</a:t>
            </a:r>
            <a:endParaRPr sz="2400">
              <a:latin typeface="宋体" panose="02010600030101010101" pitchFamily="2" charset="-122"/>
              <a:ea typeface="宋体" panose="02010600030101010101" pitchFamily="2" charset="-122"/>
            </a:endParaRPr>
          </a:p>
          <a:p>
            <a:pPr algn="just">
              <a:lnSpc>
                <a:spcPct val="130000"/>
              </a:lnSpc>
              <a:spcBef>
                <a:spcPct val="0"/>
              </a:spcBef>
              <a:spcAft>
                <a:spcPct val="0"/>
              </a:spcAft>
            </a:pPr>
            <a:r>
              <a:rPr sz="2400" b="1">
                <a:latin typeface="宋体" panose="02010600030101010101" pitchFamily="2" charset="-122"/>
                <a:ea typeface="宋体" panose="02010600030101010101" pitchFamily="2" charset="-122"/>
              </a:rPr>
              <a:t>1.确定电压表的量程</a:t>
            </a:r>
            <a:endParaRPr sz="2400" b="1">
              <a:latin typeface="宋体" panose="02010600030101010101" pitchFamily="2" charset="-122"/>
              <a:ea typeface="宋体" panose="02010600030101010101" pitchFamily="2" charset="-122"/>
            </a:endParaRPr>
          </a:p>
          <a:p>
            <a:pPr algn="just">
              <a:lnSpc>
                <a:spcPct val="130000"/>
              </a:lnSpc>
              <a:spcBef>
                <a:spcPct val="0"/>
              </a:spcBef>
              <a:spcAft>
                <a:spcPct val="0"/>
              </a:spcAft>
            </a:pPr>
            <a:r>
              <a:rPr sz="2400">
                <a:latin typeface="宋体" panose="02010600030101010101" pitchFamily="2" charset="-122"/>
                <a:ea typeface="宋体" panose="02010600030101010101" pitchFamily="2" charset="-122"/>
              </a:rPr>
              <a:t>根据灯泡的额定电压、电源电压(1节新干电池的电压为1.5 V,1节蓄电池的电压为2 V)确定.如灯泡的额定电压为2.5 V,则与其并联的电压表的量程应选0~3 V.</a:t>
            </a:r>
            <a:endParaRPr sz="2400">
              <a:latin typeface="宋体" panose="02010600030101010101" pitchFamily="2" charset="-122"/>
              <a:ea typeface="宋体" panose="02010600030101010101" pitchFamily="2" charset="-122"/>
            </a:endParaRPr>
          </a:p>
          <a:p>
            <a:pPr algn="just">
              <a:lnSpc>
                <a:spcPct val="130000"/>
              </a:lnSpc>
              <a:spcBef>
                <a:spcPct val="0"/>
              </a:spcBef>
              <a:spcAft>
                <a:spcPct val="0"/>
              </a:spcAft>
            </a:pPr>
            <a:r>
              <a:rPr sz="2400" b="1">
                <a:latin typeface="宋体" panose="02010600030101010101" pitchFamily="2" charset="-122"/>
                <a:ea typeface="宋体" panose="02010600030101010101" pitchFamily="2" charset="-122"/>
              </a:rPr>
              <a:t>2.确定电流表的量程</a:t>
            </a:r>
            <a:endParaRPr sz="2400" b="1">
              <a:latin typeface="宋体" panose="02010600030101010101" pitchFamily="2" charset="-122"/>
              <a:ea typeface="宋体" panose="02010600030101010101" pitchFamily="2" charset="-122"/>
            </a:endParaRPr>
          </a:p>
          <a:p>
            <a:pPr algn="just">
              <a:lnSpc>
                <a:spcPct val="130000"/>
              </a:lnSpc>
              <a:spcBef>
                <a:spcPct val="0"/>
              </a:spcBef>
              <a:spcAft>
                <a:spcPct val="0"/>
              </a:spcAft>
            </a:pPr>
            <a:r>
              <a:rPr sz="2400">
                <a:latin typeface="宋体" panose="02010600030101010101" pitchFamily="2" charset="-122"/>
                <a:ea typeface="宋体" panose="02010600030101010101" pitchFamily="2" charset="-122"/>
              </a:rPr>
              <a:t>根据与其串联的用电器允许通过的最大电流确定.</a:t>
            </a:r>
            <a:endParaRPr sz="2400">
              <a:latin typeface="宋体" panose="02010600030101010101" pitchFamily="2" charset="-122"/>
              <a:ea typeface="宋体" panose="02010600030101010101" pitchFamily="2" charset="-122"/>
            </a:endParaRPr>
          </a:p>
          <a:p>
            <a:pPr algn="just">
              <a:lnSpc>
                <a:spcPct val="130000"/>
              </a:lnSpc>
              <a:spcBef>
                <a:spcPct val="0"/>
              </a:spcBef>
              <a:spcAft>
                <a:spcPct val="0"/>
              </a:spcAft>
            </a:pPr>
            <a:r>
              <a:rPr sz="2400" b="1">
                <a:latin typeface="宋体" panose="02010600030101010101" pitchFamily="2" charset="-122"/>
                <a:ea typeface="宋体" panose="02010600030101010101" pitchFamily="2" charset="-122"/>
              </a:rPr>
              <a:t>3.滑动变阻器的连接</a:t>
            </a:r>
            <a:endParaRPr sz="2400" b="1">
              <a:latin typeface="宋体" panose="02010600030101010101" pitchFamily="2" charset="-122"/>
              <a:ea typeface="宋体" panose="02010600030101010101" pitchFamily="2" charset="-122"/>
            </a:endParaRPr>
          </a:p>
          <a:p>
            <a:pPr algn="just">
              <a:lnSpc>
                <a:spcPct val="130000"/>
              </a:lnSpc>
              <a:spcBef>
                <a:spcPct val="0"/>
              </a:spcBef>
              <a:spcAft>
                <a:spcPct val="0"/>
              </a:spcAft>
            </a:pPr>
            <a:r>
              <a:rPr sz="2400">
                <a:latin typeface="宋体" panose="02010600030101010101" pitchFamily="2" charset="-122"/>
                <a:ea typeface="宋体" panose="02010600030101010101" pitchFamily="2" charset="-122"/>
              </a:rPr>
              <a:t>应“一上一下”接入电路,滑片与下接线柱距离越远,滑动变阻器接入电路的阻值越大.</a:t>
            </a:r>
            <a:endParaRPr sz="2400">
              <a:latin typeface="宋体" panose="02010600030101010101" pitchFamily="2" charset="-122"/>
              <a:ea typeface="宋体" panose="02010600030101010101" pitchFamily="2" charset="-122"/>
            </a:endParaRPr>
          </a:p>
        </p:txBody>
      </p:sp>
    </p:spTree>
  </p:cSld>
  <p:clrMapOvr>
    <a:masterClrMapping/>
  </p:clrMapOvr>
  <p:transition spd="med">
    <p:wipe dir="d"/>
  </p:transition>
  <p:timing/>
</p:sld>
</file>

<file path=ppt/slides/slide4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7" name="矩形 6"/>
          <p:cNvSpPr/>
          <p:nvPr/>
        </p:nvSpPr>
        <p:spPr>
          <a:xfrm>
            <a:off x="1857375" y="0"/>
            <a:ext cx="10334625" cy="742315"/>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en-US" altLang="zh-CN" sz="2400" b="1" kern="0">
                <a:solidFill>
                  <a:srgbClr val="EE3028"/>
                </a:solidFill>
                <a:cs typeface="+mn-ea"/>
                <a:sym typeface="+mn-lt"/>
              </a:rPr>
              <a:t>  </a:t>
            </a:r>
            <a:r>
              <a:rPr lang="zh-CN" altLang="en-US" sz="2400" b="1" kern="0">
                <a:solidFill>
                  <a:srgbClr val="EE3028"/>
                </a:solidFill>
                <a:cs typeface="+mn-ea"/>
                <a:sym typeface="+mn-lt"/>
              </a:rPr>
              <a:t>电学实验题中的作图</a:t>
            </a:r>
            <a:endParaRPr lang="zh-CN" altLang="en-US" sz="2400" b="1" kern="0">
              <a:solidFill>
                <a:srgbClr val="EE3028"/>
              </a:solidFill>
              <a:cs typeface="+mn-ea"/>
              <a:sym typeface="+mn-lt"/>
            </a:endParaRPr>
          </a:p>
        </p:txBody>
      </p:sp>
      <p:sp>
        <p:nvSpPr>
          <p:cNvPr id="9" name="文本框 8"/>
          <p:cNvSpPr txBox="1"/>
          <p:nvPr/>
        </p:nvSpPr>
        <p:spPr>
          <a:xfrm>
            <a:off x="6350" y="0"/>
            <a:ext cx="1851025" cy="742315"/>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pPr algn="ctr"/>
            <a:r>
              <a:rPr lang="zh-CN" altLang="en-US">
                <a:solidFill>
                  <a:schemeClr val="bg1"/>
                </a:solidFill>
                <a:sym typeface="+mn-lt"/>
              </a:rPr>
              <a:t>命题角度</a:t>
            </a:r>
            <a:r>
              <a:rPr lang="en-US" altLang="zh-CN">
                <a:solidFill>
                  <a:schemeClr val="bg1"/>
                </a:solidFill>
                <a:sym typeface="+mn-lt"/>
              </a:rPr>
              <a:t>2</a:t>
            </a:r>
            <a:endParaRPr lang="en-US" altLang="zh-CN">
              <a:solidFill>
                <a:schemeClr val="bg1"/>
              </a:solidFill>
              <a:sym typeface="+mn-lt"/>
            </a:endParaRPr>
          </a:p>
        </p:txBody>
      </p:sp>
      <p:sp>
        <p:nvSpPr>
          <p:cNvPr id="3" name="矩形 2"/>
          <p:cNvSpPr/>
          <p:nvPr/>
        </p:nvSpPr>
        <p:spPr>
          <a:xfrm>
            <a:off x="868045" y="990600"/>
            <a:ext cx="10441940" cy="1198880"/>
          </a:xfrm>
          <a:prstGeom prst="rect">
            <a:avLst/>
          </a:prstGeom>
        </p:spPr>
        <p:txBody>
          <a:bodyPr wrap="square">
            <a:spAutoFit/>
          </a:bodyPr>
          <a:lstStyle/>
          <a:p>
            <a:pPr algn="just">
              <a:lnSpc>
                <a:spcPct val="150000"/>
              </a:lnSpc>
              <a:buClrTx/>
              <a:buSzTx/>
              <a:buFontTx/>
            </a:pPr>
            <a:r>
              <a:rPr lang="zh-CN" altLang="en-US" sz="2400" b="1">
                <a:latin typeface="微软雅黑" panose="020b0503020204020204" charset="-122"/>
                <a:ea typeface="微软雅黑"/>
                <a:cs typeface="微软雅黑" panose="020b0503020204020204" charset="-122"/>
                <a:sym typeface="+mn-ea"/>
              </a:rPr>
              <a:t>类型2　根据实物图画电路图</a:t>
            </a:r>
            <a:endParaRPr lang="zh-CN" altLang="en-US" sz="2400" b="1">
              <a:latin typeface="微软雅黑" panose="020b0503020204020204" charset="-122"/>
              <a:ea typeface="微软雅黑"/>
              <a:cs typeface="微软雅黑" panose="020b0503020204020204" charset="-122"/>
              <a:sym typeface="+mn-ea"/>
            </a:endParaRPr>
          </a:p>
          <a:p>
            <a:pPr algn="just">
              <a:lnSpc>
                <a:spcPct val="150000"/>
              </a:lnSpc>
              <a:buClrTx/>
              <a:buSzTx/>
              <a:buFontTx/>
            </a:pPr>
            <a:r>
              <a:rPr lang="zh-CN" altLang="en-US" sz="2400">
                <a:latin typeface="黑体" panose="02010609060101010101" pitchFamily="49" charset="-122"/>
                <a:ea typeface="黑体" panose="02010609060101010101" pitchFamily="49" charset="-122"/>
                <a:cs typeface="黑体" panose="02010609060101010101" pitchFamily="49" charset="-122"/>
                <a:sym typeface="+mn-ea"/>
              </a:rPr>
              <a:t>例</a:t>
            </a:r>
            <a:r>
              <a:rPr lang="en-US" altLang="zh-CN" sz="2400">
                <a:latin typeface="黑体" panose="02010609060101010101" pitchFamily="49" charset="-122"/>
                <a:ea typeface="黑体" panose="02010609060101010101" pitchFamily="49" charset="-122"/>
                <a:cs typeface="黑体" panose="02010609060101010101" pitchFamily="49" charset="-122"/>
                <a:sym typeface="+mn-ea"/>
              </a:rPr>
              <a:t>4</a:t>
            </a:r>
            <a:r>
              <a:rPr lang="zh-CN" altLang="en-US" sz="2400">
                <a:latin typeface="宋体" panose="02010600030101010101" pitchFamily="2" charset="-122"/>
                <a:ea typeface="宋体" panose="02010600030101010101" pitchFamily="2" charset="-122"/>
                <a:sym typeface="+mn-ea"/>
              </a:rPr>
              <a:t> 请根据下图中的实物图,在虚线框内画出对应的电路图.</a:t>
            </a:r>
            <a:endParaRPr lang="zh-CN" altLang="en-US" sz="2000">
              <a:latin typeface="宋体" panose="02010600030101010101" pitchFamily="2" charset="-122"/>
              <a:ea typeface="宋体" panose="02010600030101010101" pitchFamily="2" charset="-122"/>
              <a:sym typeface="+mn-ea"/>
            </a:endParaRPr>
          </a:p>
        </p:txBody>
      </p:sp>
      <p:pic>
        <p:nvPicPr>
          <p:cNvPr id="214" name="18WLFLZTS23.jpg" descr="id:2147491361;FounderCES"/>
          <p:cNvPicPr>
            <a:picLocks noChangeAspect="1"/>
          </p:cNvPicPr>
          <p:nvPr/>
        </p:nvPicPr>
        <p:blipFill>
          <a:blip r:embed="rId2"/>
          <a:stretch>
            <a:fillRect/>
          </a:stretch>
        </p:blipFill>
        <p:spPr>
          <a:xfrm>
            <a:off x="1857375" y="2574290"/>
            <a:ext cx="3435350" cy="2828290"/>
          </a:xfrm>
          <a:prstGeom prst="rect">
            <a:avLst/>
          </a:prstGeom>
        </p:spPr>
      </p:pic>
      <p:sp>
        <p:nvSpPr>
          <p:cNvPr id="4" name="文本框 3"/>
          <p:cNvSpPr txBox="1"/>
          <p:nvPr/>
        </p:nvSpPr>
        <p:spPr>
          <a:xfrm>
            <a:off x="6524625" y="2696210"/>
            <a:ext cx="4164965" cy="2584450"/>
          </a:xfrm>
          <a:prstGeom prst="rect">
            <a:avLst/>
          </a:prstGeom>
          <a:noFill/>
          <a:ln>
            <a:solidFill>
              <a:schemeClr val="tx1"/>
            </a:solidFill>
            <a:prstDash val="lgDash"/>
          </a:ln>
        </p:spPr>
        <p:txBody>
          <a:bodyPr wrap="square" rtlCol="0">
            <a:spAutoFit/>
          </a:bodyPr>
          <a:lstStyle/>
          <a:p>
            <a:endParaRPr lang="zh-CN" altLang="en-US"/>
          </a:p>
          <a:p>
            <a:endParaRPr lang="zh-CN" altLang="en-US"/>
          </a:p>
          <a:p>
            <a:endParaRPr lang="zh-CN" altLang="en-US"/>
          </a:p>
          <a:p>
            <a:endParaRPr lang="zh-CN" altLang="en-US"/>
          </a:p>
          <a:p>
            <a:endParaRPr lang="zh-CN" altLang="en-US"/>
          </a:p>
          <a:p>
            <a:endParaRPr lang="zh-CN" altLang="en-US"/>
          </a:p>
          <a:p>
            <a:endParaRPr lang="zh-CN" altLang="en-US"/>
          </a:p>
          <a:p>
            <a:endParaRPr lang="zh-CN" altLang="en-US"/>
          </a:p>
          <a:p>
            <a:endParaRPr lang="zh-CN" altLang="en-US"/>
          </a:p>
        </p:txBody>
      </p:sp>
      <p:pic>
        <p:nvPicPr>
          <p:cNvPr id="219" name="18分类图25.jpg" descr="id:2147491905;FounderCES"/>
          <p:cNvPicPr>
            <a:picLocks noChangeAspect="1"/>
          </p:cNvPicPr>
          <p:nvPr/>
        </p:nvPicPr>
        <p:blipFill>
          <a:blip r:embed="rId3"/>
          <a:stretch>
            <a:fillRect/>
          </a:stretch>
        </p:blipFill>
        <p:spPr>
          <a:xfrm>
            <a:off x="7456170" y="3043555"/>
            <a:ext cx="2583180" cy="1965960"/>
          </a:xfrm>
          <a:prstGeom prst="rect">
            <a:avLst/>
          </a:prstGeom>
        </p:spPr>
      </p:pic>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nodeType="clickEffect">
                                  <p:stCondLst>
                                    <p:cond delay="0"/>
                                  </p:stCondLst>
                                  <p:childTnLst>
                                    <p:set>
                                      <p:cBhvr>
                                        <p:cTn id="6" dur="1" fill="hold">
                                          <p:stCondLst>
                                            <p:cond delay="0"/>
                                          </p:stCondLst>
                                        </p:cTn>
                                        <p:tgtEl>
                                          <p:spTgt spid="219"/>
                                        </p:tgtEl>
                                        <p:attrNameLst>
                                          <p:attrName>style.visibility</p:attrName>
                                        </p:attrNameLst>
                                      </p:cBhvr>
                                      <p:to>
                                        <p:strVal val="visible"/>
                                      </p:to>
                                    </p:set>
                                    <p:animEffect transition="in" filter="fade">
                                      <p:cBhvr>
                                        <p:cTn id="7" dur="500"/>
                                        <p:tgtEl>
                                          <p:spTgt spid="2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圆角矩形 36"/>
          <p:cNvSpPr/>
          <p:nvPr/>
        </p:nvSpPr>
        <p:spPr>
          <a:xfrm>
            <a:off x="578485" y="1303655"/>
            <a:ext cx="11071860" cy="4056380"/>
          </a:xfrm>
          <a:prstGeom prst="roundRect">
            <a:avLst>
              <a:gd name="adj" fmla="val 5492"/>
            </a:avLst>
          </a:prstGeom>
          <a:noFill/>
          <a:ln w="571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1068070" y="880745"/>
            <a:ext cx="2037080" cy="737235"/>
          </a:xfrm>
          <a:prstGeom prst="rect">
            <a:avLst/>
          </a:prstGeom>
          <a:solidFill>
            <a:schemeClr val="bg1"/>
          </a:solidFill>
        </p:spPr>
        <p:txBody>
          <a:bodyPr wrap="square">
            <a:spAutoFit/>
          </a:bodyPr>
          <a:lstStyle/>
          <a:p>
            <a:pPr algn="l">
              <a:lnSpc>
                <a:spcPct val="150000"/>
              </a:lnSpc>
            </a:pPr>
            <a:r>
              <a:rPr lang="en-US" altLang="zh-CN" sz="2800" b="1">
                <a:solidFill>
                  <a:srgbClr val="EE3028"/>
                </a:solidFill>
                <a:latin typeface="黑体" panose="02010609060101010101" pitchFamily="49" charset="-122"/>
                <a:ea typeface="黑体" panose="02010609060101010101" pitchFamily="49" charset="-122"/>
              </a:rPr>
              <a:t> </a:t>
            </a:r>
            <a:r>
              <a:rPr lang="zh-CN" altLang="en-US" sz="2800" b="1">
                <a:solidFill>
                  <a:srgbClr val="EE3028"/>
                </a:solidFill>
                <a:latin typeface="黑体" panose="02010609060101010101" pitchFamily="49" charset="-122"/>
                <a:ea typeface="黑体" panose="02010609060101010101" pitchFamily="49" charset="-122"/>
              </a:rPr>
              <a:t>提分技法</a:t>
            </a:r>
            <a:endParaRPr lang="zh-CN" altLang="en-US" sz="2800" b="1">
              <a:solidFill>
                <a:srgbClr val="EE3028"/>
              </a:solidFill>
              <a:latin typeface="黑体" panose="02010609060101010101" pitchFamily="49" charset="-122"/>
              <a:ea typeface="黑体" panose="02010609060101010101" pitchFamily="49" charset="-122"/>
            </a:endParaRPr>
          </a:p>
        </p:txBody>
      </p:sp>
      <p:sp>
        <p:nvSpPr>
          <p:cNvPr id="7" name="矩形 6"/>
          <p:cNvSpPr/>
          <p:nvPr/>
        </p:nvSpPr>
        <p:spPr>
          <a:xfrm>
            <a:off x="1857375" y="0"/>
            <a:ext cx="10334625" cy="742315"/>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en-US" altLang="zh-CN" sz="2400" b="1" kern="0">
                <a:solidFill>
                  <a:srgbClr val="EE3028"/>
                </a:solidFill>
                <a:cs typeface="+mn-ea"/>
                <a:sym typeface="+mn-lt"/>
              </a:rPr>
              <a:t>  </a:t>
            </a:r>
            <a:r>
              <a:rPr lang="zh-CN" altLang="en-US" sz="2400" b="1" kern="0">
                <a:solidFill>
                  <a:srgbClr val="EE3028"/>
                </a:solidFill>
                <a:cs typeface="+mn-ea"/>
                <a:sym typeface="+mn-lt"/>
              </a:rPr>
              <a:t>电学实验题中的作图</a:t>
            </a:r>
            <a:endParaRPr lang="zh-CN" altLang="en-US" sz="2400" b="1" kern="0">
              <a:solidFill>
                <a:srgbClr val="EE3028"/>
              </a:solidFill>
              <a:cs typeface="+mn-ea"/>
              <a:sym typeface="+mn-lt"/>
            </a:endParaRPr>
          </a:p>
        </p:txBody>
      </p:sp>
      <p:sp>
        <p:nvSpPr>
          <p:cNvPr id="9" name="文本框 8"/>
          <p:cNvSpPr txBox="1"/>
          <p:nvPr/>
        </p:nvSpPr>
        <p:spPr>
          <a:xfrm>
            <a:off x="6350" y="0"/>
            <a:ext cx="1851025" cy="742315"/>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pPr algn="ctr"/>
            <a:r>
              <a:rPr lang="zh-CN" altLang="en-US">
                <a:solidFill>
                  <a:schemeClr val="bg1"/>
                </a:solidFill>
                <a:sym typeface="+mn-lt"/>
              </a:rPr>
              <a:t>命题角度</a:t>
            </a:r>
            <a:r>
              <a:rPr lang="en-US" altLang="zh-CN">
                <a:solidFill>
                  <a:schemeClr val="bg1"/>
                </a:solidFill>
                <a:sym typeface="+mn-lt"/>
              </a:rPr>
              <a:t>2</a:t>
            </a:r>
            <a:endParaRPr lang="en-US" altLang="zh-CN">
              <a:solidFill>
                <a:schemeClr val="bg1"/>
              </a:solidFill>
              <a:sym typeface="+mn-lt"/>
            </a:endParaRPr>
          </a:p>
        </p:txBody>
      </p:sp>
      <p:sp>
        <p:nvSpPr>
          <p:cNvPr id="6" name="矩形 5"/>
          <p:cNvSpPr/>
          <p:nvPr/>
        </p:nvSpPr>
        <p:spPr>
          <a:xfrm>
            <a:off x="947420" y="1557655"/>
            <a:ext cx="10374630" cy="3412490"/>
          </a:xfrm>
          <a:prstGeom prst="rect">
            <a:avLst/>
          </a:prstGeom>
        </p:spPr>
        <p:txBody>
          <a:bodyPr wrap="square">
            <a:spAutoFit/>
          </a:bodyPr>
          <a:lstStyle/>
          <a:p>
            <a:pPr algn="ctr">
              <a:lnSpc>
                <a:spcPct val="180000"/>
              </a:lnSpc>
            </a:pPr>
            <a:r>
              <a:rPr sz="2400" b="1">
                <a:latin typeface="黑体" panose="02010609060101010101" pitchFamily="49" charset="-122"/>
                <a:ea typeface="黑体" panose="02010609060101010101" pitchFamily="49" charset="-122"/>
              </a:rPr>
              <a:t>根据实物图画电路图的步骤　</a:t>
            </a:r>
            <a:endParaRPr sz="2400">
              <a:latin typeface="宋体" panose="02010600030101010101" pitchFamily="2" charset="-122"/>
              <a:ea typeface="宋体" panose="02010600030101010101" pitchFamily="2" charset="-122"/>
            </a:endParaRPr>
          </a:p>
          <a:p>
            <a:pPr algn="just">
              <a:lnSpc>
                <a:spcPct val="180000"/>
              </a:lnSpc>
              <a:spcBef>
                <a:spcPct val="0"/>
              </a:spcBef>
              <a:spcAft>
                <a:spcPct val="0"/>
              </a:spcAft>
            </a:pPr>
            <a:r>
              <a:rPr sz="2400">
                <a:latin typeface="宋体" panose="02010600030101010101" pitchFamily="2" charset="-122"/>
                <a:ea typeface="宋体" panose="02010600030101010101" pitchFamily="2" charset="-122"/>
              </a:rPr>
              <a:t>1.判断电路中各元件的串、并联关系;</a:t>
            </a:r>
            <a:endParaRPr sz="2400">
              <a:latin typeface="宋体" panose="02010600030101010101" pitchFamily="2" charset="-122"/>
              <a:ea typeface="宋体" panose="02010600030101010101" pitchFamily="2" charset="-122"/>
            </a:endParaRPr>
          </a:p>
          <a:p>
            <a:pPr algn="just">
              <a:lnSpc>
                <a:spcPct val="180000"/>
              </a:lnSpc>
              <a:spcBef>
                <a:spcPct val="0"/>
              </a:spcBef>
              <a:spcAft>
                <a:spcPct val="0"/>
              </a:spcAft>
            </a:pPr>
            <a:r>
              <a:rPr sz="2400">
                <a:latin typeface="宋体" panose="02010600030101010101" pitchFamily="2" charset="-122"/>
                <a:ea typeface="宋体" panose="02010600030101010101" pitchFamily="2" charset="-122"/>
              </a:rPr>
              <a:t>2.从电源正极开始,沿电流方向用规定的符号把元件画出(顺序与实物图一致),再将电压表并联在所测元件两端;</a:t>
            </a:r>
            <a:endParaRPr sz="2400">
              <a:latin typeface="宋体" panose="02010600030101010101" pitchFamily="2" charset="-122"/>
              <a:ea typeface="宋体" panose="02010600030101010101" pitchFamily="2" charset="-122"/>
            </a:endParaRPr>
          </a:p>
          <a:p>
            <a:pPr algn="just">
              <a:lnSpc>
                <a:spcPct val="180000"/>
              </a:lnSpc>
              <a:spcBef>
                <a:spcPct val="0"/>
              </a:spcBef>
              <a:spcAft>
                <a:spcPct val="0"/>
              </a:spcAft>
            </a:pPr>
            <a:r>
              <a:rPr sz="2400">
                <a:latin typeface="宋体" panose="02010600030101010101" pitchFamily="2" charset="-122"/>
                <a:ea typeface="宋体" panose="02010600030101010101" pitchFamily="2" charset="-122"/>
              </a:rPr>
              <a:t>3.电路图中导线交叉且相连处画上粗黑点.</a:t>
            </a:r>
            <a:endParaRPr sz="2400">
              <a:latin typeface="宋体" panose="02010600030101010101" pitchFamily="2" charset="-122"/>
              <a:ea typeface="宋体" panose="02010600030101010101" pitchFamily="2" charset="-122"/>
            </a:endParaRPr>
          </a:p>
        </p:txBody>
      </p:sp>
    </p:spTree>
  </p:cSld>
  <p:clrMapOvr>
    <a:masterClrMapping/>
  </p:clrMapOvr>
  <p:transition spd="med">
    <p:wipe dir="d"/>
  </p:transition>
  <p:timing/>
</p:sld>
</file>

<file path=ppt/slides/slide4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7" name="矩形 6"/>
          <p:cNvSpPr/>
          <p:nvPr/>
        </p:nvSpPr>
        <p:spPr>
          <a:xfrm>
            <a:off x="1857375" y="0"/>
            <a:ext cx="10334625" cy="742315"/>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en-US" altLang="zh-CN" sz="2400" b="1" kern="0">
                <a:solidFill>
                  <a:srgbClr val="EE3028"/>
                </a:solidFill>
                <a:cs typeface="+mn-ea"/>
                <a:sym typeface="+mn-lt"/>
              </a:rPr>
              <a:t>  </a:t>
            </a:r>
            <a:r>
              <a:rPr lang="zh-CN" altLang="en-US" sz="2400" b="1" kern="0">
                <a:solidFill>
                  <a:srgbClr val="EE3028"/>
                </a:solidFill>
                <a:cs typeface="+mn-ea"/>
                <a:sym typeface="+mn-lt"/>
              </a:rPr>
              <a:t>电学实验题中的作图</a:t>
            </a:r>
            <a:endParaRPr lang="zh-CN" altLang="en-US" sz="2400" b="1" kern="0">
              <a:solidFill>
                <a:srgbClr val="EE3028"/>
              </a:solidFill>
              <a:cs typeface="+mn-ea"/>
              <a:sym typeface="+mn-lt"/>
            </a:endParaRPr>
          </a:p>
        </p:txBody>
      </p:sp>
      <p:sp>
        <p:nvSpPr>
          <p:cNvPr id="9" name="文本框 8"/>
          <p:cNvSpPr txBox="1"/>
          <p:nvPr/>
        </p:nvSpPr>
        <p:spPr>
          <a:xfrm>
            <a:off x="6350" y="0"/>
            <a:ext cx="1851025" cy="742315"/>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pPr algn="ctr"/>
            <a:r>
              <a:rPr lang="zh-CN" altLang="en-US">
                <a:solidFill>
                  <a:schemeClr val="bg1"/>
                </a:solidFill>
                <a:sym typeface="+mn-lt"/>
              </a:rPr>
              <a:t>命题角度</a:t>
            </a:r>
            <a:r>
              <a:rPr lang="en-US" altLang="zh-CN">
                <a:solidFill>
                  <a:schemeClr val="bg1"/>
                </a:solidFill>
                <a:sym typeface="+mn-lt"/>
              </a:rPr>
              <a:t>2</a:t>
            </a:r>
            <a:endParaRPr lang="en-US" altLang="zh-CN">
              <a:solidFill>
                <a:schemeClr val="bg1"/>
              </a:solidFill>
              <a:sym typeface="+mn-lt"/>
            </a:endParaRPr>
          </a:p>
        </p:txBody>
      </p:sp>
      <p:sp>
        <p:nvSpPr>
          <p:cNvPr id="3" name="矩形 2"/>
          <p:cNvSpPr/>
          <p:nvPr/>
        </p:nvSpPr>
        <p:spPr>
          <a:xfrm>
            <a:off x="868045" y="773430"/>
            <a:ext cx="10441940" cy="2306955"/>
          </a:xfrm>
          <a:prstGeom prst="rect">
            <a:avLst/>
          </a:prstGeom>
        </p:spPr>
        <p:txBody>
          <a:bodyPr wrap="square">
            <a:spAutoFit/>
          </a:bodyPr>
          <a:lstStyle/>
          <a:p>
            <a:pPr algn="just">
              <a:lnSpc>
                <a:spcPct val="150000"/>
              </a:lnSpc>
              <a:buClrTx/>
              <a:buSzTx/>
              <a:buFontTx/>
            </a:pPr>
            <a:r>
              <a:rPr lang="zh-CN" altLang="en-US" sz="2400" b="1">
                <a:latin typeface="微软雅黑" panose="020b0503020204020204" charset="-122"/>
                <a:ea typeface="微软雅黑"/>
                <a:cs typeface="微软雅黑" panose="020b0503020204020204" charset="-122"/>
                <a:sym typeface="+mn-ea"/>
              </a:rPr>
              <a:t>类型3　改正错误电路图</a:t>
            </a:r>
            <a:endParaRPr lang="zh-CN" altLang="en-US" sz="2400" b="1">
              <a:latin typeface="微软雅黑" panose="020b0503020204020204" charset="-122"/>
              <a:ea typeface="微软雅黑"/>
              <a:cs typeface="微软雅黑" panose="020b0503020204020204" charset="-122"/>
              <a:sym typeface="+mn-ea"/>
            </a:endParaRPr>
          </a:p>
          <a:p>
            <a:pPr algn="just">
              <a:lnSpc>
                <a:spcPct val="150000"/>
              </a:lnSpc>
              <a:buClrTx/>
              <a:buSzTx/>
              <a:buFontTx/>
            </a:pPr>
            <a:r>
              <a:rPr lang="zh-CN" altLang="en-US" sz="2400">
                <a:latin typeface="黑体" panose="02010609060101010101" pitchFamily="49" charset="-122"/>
                <a:ea typeface="黑体" panose="02010609060101010101" pitchFamily="49" charset="-122"/>
                <a:cs typeface="黑体" panose="02010609060101010101" pitchFamily="49" charset="-122"/>
                <a:sym typeface="+mn-ea"/>
              </a:rPr>
              <a:t>例</a:t>
            </a:r>
            <a:r>
              <a:rPr lang="en-US" altLang="zh-CN" sz="2400">
                <a:latin typeface="黑体" panose="02010609060101010101" pitchFamily="49" charset="-122"/>
                <a:ea typeface="黑体" panose="02010609060101010101" pitchFamily="49" charset="-122"/>
                <a:cs typeface="黑体" panose="02010609060101010101" pitchFamily="49" charset="-122"/>
                <a:sym typeface="+mn-ea"/>
              </a:rPr>
              <a:t>5</a:t>
            </a:r>
            <a:r>
              <a:rPr lang="zh-CN" altLang="en-US" sz="2400">
                <a:latin typeface="宋体" panose="02010600030101010101" pitchFamily="2" charset="-122"/>
                <a:ea typeface="宋体" panose="02010600030101010101" pitchFamily="2" charset="-122"/>
                <a:sym typeface="+mn-ea"/>
              </a:rPr>
              <a:t> 在“测量小灯泡电功率”的实验中,小灯泡的额定电压为2.5 V.如图所示是小刚连接的实验电路,其中有一根导线连接错误,请你在错误的导线上打“×”,并用笔画线代替导线画出正确的接法.</a:t>
            </a:r>
            <a:endParaRPr lang="zh-CN" altLang="en-US" sz="2000">
              <a:latin typeface="宋体" panose="02010600030101010101" pitchFamily="2" charset="-122"/>
              <a:ea typeface="宋体" panose="02010600030101010101" pitchFamily="2" charset="-122"/>
              <a:sym typeface="+mn-ea"/>
            </a:endParaRPr>
          </a:p>
        </p:txBody>
      </p:sp>
      <p:pic>
        <p:nvPicPr>
          <p:cNvPr id="219" name="HNZKWL-4.jpg" descr="id:2147491396;FounderCES"/>
          <p:cNvPicPr>
            <a:picLocks noChangeAspect="1"/>
          </p:cNvPicPr>
          <p:nvPr/>
        </p:nvPicPr>
        <p:blipFill>
          <a:blip r:embed="rId2"/>
          <a:stretch>
            <a:fillRect/>
          </a:stretch>
        </p:blipFill>
        <p:spPr>
          <a:xfrm>
            <a:off x="2209800" y="3354705"/>
            <a:ext cx="3507105" cy="2149475"/>
          </a:xfrm>
          <a:prstGeom prst="rect">
            <a:avLst/>
          </a:prstGeom>
        </p:spPr>
      </p:pic>
      <p:pic>
        <p:nvPicPr>
          <p:cNvPr id="225" name="HNZKWL-5.jpg" descr="id:2147491947;FounderCES"/>
          <p:cNvPicPr>
            <a:picLocks noChangeAspect="1"/>
          </p:cNvPicPr>
          <p:nvPr/>
        </p:nvPicPr>
        <p:blipFill>
          <a:blip r:embed="rId3"/>
          <a:stretch>
            <a:fillRect/>
          </a:stretch>
        </p:blipFill>
        <p:spPr>
          <a:xfrm>
            <a:off x="6773545" y="3354705"/>
            <a:ext cx="3443605" cy="2059305"/>
          </a:xfrm>
          <a:prstGeom prst="rect">
            <a:avLst/>
          </a:prstGeom>
        </p:spPr>
      </p:pic>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nodeType="clickEffect">
                                  <p:stCondLst>
                                    <p:cond delay="0"/>
                                  </p:stCondLst>
                                  <p:childTnLst>
                                    <p:set>
                                      <p:cBhvr>
                                        <p:cTn id="6" dur="1" fill="hold">
                                          <p:stCondLst>
                                            <p:cond delay="0"/>
                                          </p:stCondLst>
                                        </p:cTn>
                                        <p:tgtEl>
                                          <p:spTgt spid="225"/>
                                        </p:tgtEl>
                                        <p:attrNameLst>
                                          <p:attrName>style.visibility</p:attrName>
                                        </p:attrNameLst>
                                      </p:cBhvr>
                                      <p:to>
                                        <p:strVal val="visible"/>
                                      </p:to>
                                    </p:set>
                                    <p:animEffect transition="in" filter="fade">
                                      <p:cBhvr>
                                        <p:cTn id="7" dur="500"/>
                                        <p:tgtEl>
                                          <p:spTgt spid="2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7" name="矩形 6"/>
          <p:cNvSpPr/>
          <p:nvPr/>
        </p:nvSpPr>
        <p:spPr>
          <a:xfrm>
            <a:off x="1857375" y="0"/>
            <a:ext cx="10334625" cy="742315"/>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en-US" altLang="zh-CN" sz="2400" b="1" kern="0">
                <a:solidFill>
                  <a:srgbClr val="EE3028"/>
                </a:solidFill>
                <a:cs typeface="+mn-ea"/>
                <a:sym typeface="+mn-lt"/>
              </a:rPr>
              <a:t>   </a:t>
            </a:r>
            <a:r>
              <a:rPr lang="zh-CN" altLang="en-US" sz="2400" b="1" kern="0">
                <a:solidFill>
                  <a:srgbClr val="EE3028"/>
                </a:solidFill>
                <a:cs typeface="+mn-ea"/>
                <a:sym typeface="+mn-lt"/>
              </a:rPr>
              <a:t>电学实验题中的作图</a:t>
            </a:r>
            <a:endParaRPr lang="zh-CN" altLang="en-US" sz="2400" b="1" kern="0">
              <a:solidFill>
                <a:srgbClr val="EE3028"/>
              </a:solidFill>
              <a:cs typeface="+mn-ea"/>
              <a:sym typeface="+mn-lt"/>
            </a:endParaRPr>
          </a:p>
        </p:txBody>
      </p:sp>
      <p:sp>
        <p:nvSpPr>
          <p:cNvPr id="9" name="文本框 8"/>
          <p:cNvSpPr txBox="1"/>
          <p:nvPr/>
        </p:nvSpPr>
        <p:spPr>
          <a:xfrm>
            <a:off x="6350" y="0"/>
            <a:ext cx="1851025" cy="742315"/>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pPr algn="ctr"/>
            <a:r>
              <a:rPr lang="zh-CN" altLang="en-US">
                <a:solidFill>
                  <a:schemeClr val="bg1"/>
                </a:solidFill>
                <a:sym typeface="+mn-lt"/>
              </a:rPr>
              <a:t>命题角度</a:t>
            </a:r>
            <a:r>
              <a:rPr lang="en-US" altLang="zh-CN">
                <a:solidFill>
                  <a:schemeClr val="bg1"/>
                </a:solidFill>
                <a:sym typeface="+mn-lt"/>
              </a:rPr>
              <a:t>2</a:t>
            </a:r>
            <a:endParaRPr lang="en-US" altLang="zh-CN">
              <a:solidFill>
                <a:schemeClr val="bg1"/>
              </a:solidFill>
              <a:sym typeface="+mn-lt"/>
            </a:endParaRPr>
          </a:p>
        </p:txBody>
      </p:sp>
      <p:sp>
        <p:nvSpPr>
          <p:cNvPr id="3" name="矩形 2"/>
          <p:cNvSpPr/>
          <p:nvPr/>
        </p:nvSpPr>
        <p:spPr>
          <a:xfrm>
            <a:off x="581660" y="1005840"/>
            <a:ext cx="11066145" cy="1753235"/>
          </a:xfrm>
          <a:prstGeom prst="rect">
            <a:avLst/>
          </a:prstGeom>
        </p:spPr>
        <p:txBody>
          <a:bodyPr wrap="square">
            <a:spAutoFit/>
          </a:bodyPr>
          <a:lstStyle/>
          <a:p>
            <a:pPr algn="just">
              <a:lnSpc>
                <a:spcPct val="150000"/>
              </a:lnSpc>
              <a:buClrTx/>
              <a:buSzTx/>
              <a:buFontTx/>
            </a:pPr>
            <a:r>
              <a:rPr lang="zh-CN" altLang="en-US" sz="2400" b="1">
                <a:solidFill>
                  <a:srgbClr val="FF0000"/>
                </a:solidFill>
                <a:latin typeface="+mn-ea"/>
                <a:cs typeface="黑体" panose="02010609060101010101" pitchFamily="49" charset="-122"/>
                <a:sym typeface="+mn-ea"/>
              </a:rPr>
              <a:t>提分特训</a:t>
            </a:r>
            <a:endParaRPr lang="zh-CN" altLang="en-US" sz="2400" b="1">
              <a:solidFill>
                <a:srgbClr val="FF0000"/>
              </a:solidFill>
              <a:latin typeface="+mn-ea"/>
              <a:cs typeface="黑体" panose="02010609060101010101" pitchFamily="49" charset="-122"/>
              <a:sym typeface="+mn-ea"/>
            </a:endParaRPr>
          </a:p>
          <a:p>
            <a:pPr algn="just">
              <a:lnSpc>
                <a:spcPct val="150000"/>
              </a:lnSpc>
              <a:buClrTx/>
              <a:buSzTx/>
              <a:buFontTx/>
            </a:pPr>
            <a:r>
              <a:rPr sz="2400">
                <a:latin typeface="宋体" panose="02010600030101010101" pitchFamily="2" charset="-122"/>
                <a:ea typeface="宋体" panose="02010600030101010101" pitchFamily="2" charset="-122"/>
                <a:cs typeface="宋体" panose="02010600030101010101" pitchFamily="2" charset="-122"/>
                <a:sym typeface="+mn-ea"/>
              </a:rPr>
              <a:t>3.请根据图甲中的电路图,用笔画线代替导线将图乙中的实物电路连接完整.要求:当滑动变阻器的滑片P向右移动时,滑动变阻器接入电路的电阻变大.</a:t>
            </a:r>
            <a:endParaRPr sz="2400">
              <a:latin typeface="宋体" panose="02010600030101010101" pitchFamily="2" charset="-122"/>
              <a:ea typeface="宋体" panose="02010600030101010101" pitchFamily="2" charset="-122"/>
              <a:cs typeface="宋体" panose="02010600030101010101" pitchFamily="2" charset="-122"/>
              <a:sym typeface="+mn-ea"/>
            </a:endParaRPr>
          </a:p>
        </p:txBody>
      </p:sp>
      <p:pic>
        <p:nvPicPr>
          <p:cNvPr id="221" name="HNZKWL-6.jpg" descr="id:2147491410;FounderCES"/>
          <p:cNvPicPr>
            <a:picLocks noChangeAspect="1"/>
          </p:cNvPicPr>
          <p:nvPr/>
        </p:nvPicPr>
        <p:blipFill>
          <a:blip r:embed="rId2"/>
          <a:stretch>
            <a:fillRect/>
          </a:stretch>
        </p:blipFill>
        <p:spPr>
          <a:xfrm>
            <a:off x="1250315" y="3272155"/>
            <a:ext cx="5654040" cy="2346325"/>
          </a:xfrm>
          <a:prstGeom prst="rect">
            <a:avLst/>
          </a:prstGeom>
        </p:spPr>
      </p:pic>
      <p:pic>
        <p:nvPicPr>
          <p:cNvPr id="228" name="HNZKWL-7.jpg" descr="id:2147491968;FounderCES"/>
          <p:cNvPicPr>
            <a:picLocks noChangeAspect="1"/>
          </p:cNvPicPr>
          <p:nvPr/>
        </p:nvPicPr>
        <p:blipFill>
          <a:blip r:embed="rId3"/>
          <a:stretch>
            <a:fillRect/>
          </a:stretch>
        </p:blipFill>
        <p:spPr>
          <a:xfrm>
            <a:off x="7468235" y="3272155"/>
            <a:ext cx="3225165" cy="2159635"/>
          </a:xfrm>
          <a:prstGeom prst="rect">
            <a:avLst/>
          </a:prstGeom>
        </p:spPr>
      </p:pic>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nodeType="clickEffect">
                                  <p:stCondLst>
                                    <p:cond delay="0"/>
                                  </p:stCondLst>
                                  <p:childTnLst>
                                    <p:set>
                                      <p:cBhvr>
                                        <p:cTn id="6" dur="1" fill="hold">
                                          <p:stCondLst>
                                            <p:cond delay="0"/>
                                          </p:stCondLst>
                                        </p:cTn>
                                        <p:tgtEl>
                                          <p:spTgt spid="228"/>
                                        </p:tgtEl>
                                        <p:attrNameLst>
                                          <p:attrName>style.visibility</p:attrName>
                                        </p:attrNameLst>
                                      </p:cBhvr>
                                      <p:to>
                                        <p:strVal val="visible"/>
                                      </p:to>
                                    </p:set>
                                    <p:animEffect transition="in" filter="fade">
                                      <p:cBhvr>
                                        <p:cTn id="7" dur="500"/>
                                        <p:tgtEl>
                                          <p:spTgt spid="2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7" name="矩形 6"/>
          <p:cNvSpPr/>
          <p:nvPr/>
        </p:nvSpPr>
        <p:spPr>
          <a:xfrm>
            <a:off x="1857375" y="0"/>
            <a:ext cx="10334625" cy="742315"/>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en-US" altLang="zh-CN" sz="2400" b="1" kern="0">
                <a:solidFill>
                  <a:srgbClr val="EE3028"/>
                </a:solidFill>
                <a:cs typeface="+mn-ea"/>
                <a:sym typeface="+mn-lt"/>
              </a:rPr>
              <a:t>   </a:t>
            </a:r>
            <a:r>
              <a:rPr lang="zh-CN" altLang="en-US" sz="2400" b="1" kern="0">
                <a:solidFill>
                  <a:srgbClr val="EE3028"/>
                </a:solidFill>
                <a:cs typeface="+mn-ea"/>
                <a:sym typeface="+mn-lt"/>
              </a:rPr>
              <a:t>电学实验题中的作图</a:t>
            </a:r>
            <a:endParaRPr lang="zh-CN" altLang="en-US" sz="2400" b="1" kern="0">
              <a:solidFill>
                <a:srgbClr val="EE3028"/>
              </a:solidFill>
              <a:cs typeface="+mn-ea"/>
              <a:sym typeface="+mn-lt"/>
            </a:endParaRPr>
          </a:p>
        </p:txBody>
      </p:sp>
      <p:sp>
        <p:nvSpPr>
          <p:cNvPr id="9" name="文本框 8"/>
          <p:cNvSpPr txBox="1"/>
          <p:nvPr/>
        </p:nvSpPr>
        <p:spPr>
          <a:xfrm>
            <a:off x="6350" y="0"/>
            <a:ext cx="1851025" cy="742315"/>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pPr algn="ctr"/>
            <a:r>
              <a:rPr lang="zh-CN" altLang="en-US">
                <a:solidFill>
                  <a:schemeClr val="bg1"/>
                </a:solidFill>
                <a:sym typeface="+mn-lt"/>
              </a:rPr>
              <a:t>命题角度</a:t>
            </a:r>
            <a:r>
              <a:rPr lang="en-US" altLang="zh-CN">
                <a:solidFill>
                  <a:schemeClr val="bg1"/>
                </a:solidFill>
                <a:sym typeface="+mn-lt"/>
              </a:rPr>
              <a:t>2</a:t>
            </a:r>
            <a:endParaRPr lang="en-US" altLang="zh-CN">
              <a:solidFill>
                <a:schemeClr val="bg1"/>
              </a:solidFill>
              <a:sym typeface="+mn-lt"/>
            </a:endParaRPr>
          </a:p>
        </p:txBody>
      </p:sp>
      <p:sp>
        <p:nvSpPr>
          <p:cNvPr id="3" name="矩形 2"/>
          <p:cNvSpPr/>
          <p:nvPr/>
        </p:nvSpPr>
        <p:spPr>
          <a:xfrm>
            <a:off x="581660" y="1005840"/>
            <a:ext cx="11066145" cy="1198880"/>
          </a:xfrm>
          <a:prstGeom prst="rect">
            <a:avLst/>
          </a:prstGeom>
        </p:spPr>
        <p:txBody>
          <a:bodyPr wrap="square">
            <a:spAutoFit/>
          </a:bodyPr>
          <a:lstStyle/>
          <a:p>
            <a:pPr algn="just">
              <a:lnSpc>
                <a:spcPct val="150000"/>
              </a:lnSpc>
              <a:buClrTx/>
              <a:buSzTx/>
              <a:buFontTx/>
            </a:pPr>
            <a:r>
              <a:rPr sz="2400">
                <a:latin typeface="宋体" panose="02010600030101010101" pitchFamily="2" charset="-122"/>
                <a:ea typeface="宋体" panose="02010600030101010101" pitchFamily="2" charset="-122"/>
                <a:cs typeface="宋体" panose="02010600030101010101" pitchFamily="2" charset="-122"/>
                <a:sym typeface="+mn-ea"/>
              </a:rPr>
              <a:t>4.[2019陕西]如图所示是“伏安法”测量小灯泡电功率的实物电路.请用笔画线代替导线完成电路连接.</a:t>
            </a:r>
            <a:endParaRPr sz="2400">
              <a:latin typeface="宋体" panose="02010600030101010101" pitchFamily="2" charset="-122"/>
              <a:ea typeface="宋体" panose="02010600030101010101" pitchFamily="2" charset="-122"/>
              <a:cs typeface="宋体" panose="02010600030101010101" pitchFamily="2" charset="-122"/>
              <a:sym typeface="+mn-ea"/>
            </a:endParaRPr>
          </a:p>
        </p:txBody>
      </p:sp>
      <p:pic>
        <p:nvPicPr>
          <p:cNvPr id="229" name="19WJJFLJXWLKK81.jpg" descr="id:2147491975;FounderCES"/>
          <p:cNvPicPr>
            <a:picLocks noChangeAspect="1"/>
          </p:cNvPicPr>
          <p:nvPr/>
        </p:nvPicPr>
        <p:blipFill>
          <a:blip r:embed="rId2"/>
          <a:stretch>
            <a:fillRect/>
          </a:stretch>
        </p:blipFill>
        <p:spPr>
          <a:xfrm>
            <a:off x="1627505" y="2324735"/>
            <a:ext cx="4144010" cy="2538095"/>
          </a:xfrm>
          <a:prstGeom prst="rect">
            <a:avLst/>
          </a:prstGeom>
        </p:spPr>
      </p:pic>
      <p:pic>
        <p:nvPicPr>
          <p:cNvPr id="230" name="19WJJFLJXWLKKDA81.jpg" descr="id:2147491982;FounderCES"/>
          <p:cNvPicPr>
            <a:picLocks noChangeAspect="1"/>
          </p:cNvPicPr>
          <p:nvPr/>
        </p:nvPicPr>
        <p:blipFill>
          <a:blip r:embed="rId3"/>
          <a:stretch>
            <a:fillRect/>
          </a:stretch>
        </p:blipFill>
        <p:spPr>
          <a:xfrm>
            <a:off x="6434455" y="2324735"/>
            <a:ext cx="4305935" cy="2637155"/>
          </a:xfrm>
          <a:prstGeom prst="rect">
            <a:avLst/>
          </a:prstGeom>
        </p:spPr>
      </p:pic>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nodeType="clickEffect">
                                  <p:stCondLst>
                                    <p:cond delay="0"/>
                                  </p:stCondLst>
                                  <p:childTnLst>
                                    <p:set>
                                      <p:cBhvr>
                                        <p:cTn id="6" dur="1" fill="hold">
                                          <p:stCondLst>
                                            <p:cond delay="0"/>
                                          </p:stCondLst>
                                        </p:cTn>
                                        <p:tgtEl>
                                          <p:spTgt spid="230"/>
                                        </p:tgtEl>
                                        <p:attrNameLst>
                                          <p:attrName>style.visibility</p:attrName>
                                        </p:attrNameLst>
                                      </p:cBhvr>
                                      <p:to>
                                        <p:strVal val="visible"/>
                                      </p:to>
                                    </p:set>
                                    <p:animEffect transition="in" filter="fade">
                                      <p:cBhvr>
                                        <p:cTn id="7" dur="500"/>
                                        <p:tgtEl>
                                          <p:spTgt spid="2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7" name="矩形 6"/>
          <p:cNvSpPr/>
          <p:nvPr/>
        </p:nvSpPr>
        <p:spPr>
          <a:xfrm>
            <a:off x="1857375" y="0"/>
            <a:ext cx="10334625" cy="742315"/>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en-US" altLang="zh-CN" sz="2400" b="1" kern="0">
                <a:solidFill>
                  <a:srgbClr val="EE3028"/>
                </a:solidFill>
                <a:cs typeface="+mn-ea"/>
                <a:sym typeface="+mn-lt"/>
              </a:rPr>
              <a:t>   </a:t>
            </a:r>
            <a:r>
              <a:rPr lang="zh-CN" altLang="en-US" sz="2400" b="1" kern="0">
                <a:solidFill>
                  <a:srgbClr val="EE3028"/>
                </a:solidFill>
                <a:cs typeface="+mn-ea"/>
                <a:sym typeface="+mn-lt"/>
              </a:rPr>
              <a:t>电学实验题中的作图</a:t>
            </a:r>
            <a:endParaRPr lang="zh-CN" altLang="en-US" sz="2400" b="1" kern="0">
              <a:solidFill>
                <a:srgbClr val="EE3028"/>
              </a:solidFill>
              <a:cs typeface="+mn-ea"/>
              <a:sym typeface="+mn-lt"/>
            </a:endParaRPr>
          </a:p>
        </p:txBody>
      </p:sp>
      <p:sp>
        <p:nvSpPr>
          <p:cNvPr id="9" name="文本框 8"/>
          <p:cNvSpPr txBox="1"/>
          <p:nvPr/>
        </p:nvSpPr>
        <p:spPr>
          <a:xfrm>
            <a:off x="6350" y="0"/>
            <a:ext cx="1851025" cy="742315"/>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pPr algn="ctr"/>
            <a:r>
              <a:rPr lang="zh-CN" altLang="en-US">
                <a:solidFill>
                  <a:schemeClr val="bg1"/>
                </a:solidFill>
                <a:sym typeface="+mn-lt"/>
              </a:rPr>
              <a:t>命题角度</a:t>
            </a:r>
            <a:r>
              <a:rPr lang="en-US" altLang="zh-CN">
                <a:solidFill>
                  <a:schemeClr val="bg1"/>
                </a:solidFill>
                <a:sym typeface="+mn-lt"/>
              </a:rPr>
              <a:t>2</a:t>
            </a:r>
            <a:endParaRPr lang="en-US" altLang="zh-CN">
              <a:solidFill>
                <a:schemeClr val="bg1"/>
              </a:solidFill>
              <a:sym typeface="+mn-lt"/>
            </a:endParaRPr>
          </a:p>
        </p:txBody>
      </p:sp>
      <p:sp>
        <p:nvSpPr>
          <p:cNvPr id="3" name="矩形 2"/>
          <p:cNvSpPr/>
          <p:nvPr/>
        </p:nvSpPr>
        <p:spPr>
          <a:xfrm>
            <a:off x="581660" y="1090295"/>
            <a:ext cx="11066145" cy="3876675"/>
          </a:xfrm>
          <a:prstGeom prst="rect">
            <a:avLst/>
          </a:prstGeom>
        </p:spPr>
        <p:txBody>
          <a:bodyPr wrap="square">
            <a:spAutoFit/>
          </a:bodyPr>
          <a:lstStyle/>
          <a:p>
            <a:pPr algn="just">
              <a:lnSpc>
                <a:spcPct val="150000"/>
              </a:lnSpc>
              <a:buClrTx/>
              <a:buSzTx/>
              <a:buFontTx/>
            </a:pPr>
            <a:r>
              <a:rPr sz="2400">
                <a:latin typeface="宋体" panose="02010600030101010101" pitchFamily="2" charset="-122"/>
                <a:ea typeface="宋体" panose="02010600030101010101" pitchFamily="2" charset="-122"/>
                <a:cs typeface="宋体" panose="02010600030101010101" pitchFamily="2" charset="-122"/>
                <a:sym typeface="+mn-ea"/>
              </a:rPr>
              <a:t>5.请根据图甲中的电路图,用笔画线代替导线将图乙中的实物电路连接完整.</a:t>
            </a:r>
            <a:endParaRPr sz="2400">
              <a:latin typeface="宋体" panose="02010600030101010101" pitchFamily="2" charset="-122"/>
              <a:ea typeface="宋体" panose="02010600030101010101" pitchFamily="2" charset="-122"/>
              <a:cs typeface="宋体" panose="02010600030101010101" pitchFamily="2" charset="-122"/>
              <a:sym typeface="+mn-ea"/>
            </a:endParaRPr>
          </a:p>
          <a:p>
            <a:pPr algn="just">
              <a:lnSpc>
                <a:spcPct val="150000"/>
              </a:lnSpc>
              <a:buClrTx/>
              <a:buSzTx/>
              <a:buFontTx/>
            </a:pPr>
            <a:endParaRPr sz="2400">
              <a:latin typeface="宋体" panose="02010600030101010101" pitchFamily="2" charset="-122"/>
              <a:ea typeface="宋体" panose="02010600030101010101" pitchFamily="2" charset="-122"/>
              <a:cs typeface="宋体" panose="02010600030101010101" pitchFamily="2" charset="-122"/>
              <a:sym typeface="+mn-ea"/>
            </a:endParaRPr>
          </a:p>
          <a:p>
            <a:pPr algn="just">
              <a:lnSpc>
                <a:spcPct val="150000"/>
              </a:lnSpc>
              <a:buClrTx/>
              <a:buSzTx/>
              <a:buFontTx/>
            </a:pPr>
            <a:endParaRPr sz="2400">
              <a:latin typeface="宋体" panose="02010600030101010101" pitchFamily="2" charset="-122"/>
              <a:ea typeface="宋体" panose="02010600030101010101" pitchFamily="2" charset="-122"/>
              <a:cs typeface="宋体" panose="02010600030101010101" pitchFamily="2" charset="-122"/>
              <a:sym typeface="+mn-ea"/>
            </a:endParaRPr>
          </a:p>
          <a:p>
            <a:pPr algn="just">
              <a:lnSpc>
                <a:spcPct val="150000"/>
              </a:lnSpc>
              <a:buClrTx/>
              <a:buSzTx/>
              <a:buFontTx/>
            </a:pPr>
            <a:endParaRPr sz="2400">
              <a:latin typeface="宋体" panose="02010600030101010101" pitchFamily="2" charset="-122"/>
              <a:ea typeface="宋体" panose="02010600030101010101" pitchFamily="2" charset="-122"/>
              <a:cs typeface="宋体" panose="02010600030101010101" pitchFamily="2" charset="-122"/>
              <a:sym typeface="+mn-ea"/>
            </a:endParaRPr>
          </a:p>
          <a:p>
            <a:pPr algn="just">
              <a:lnSpc>
                <a:spcPct val="150000"/>
              </a:lnSpc>
              <a:buClrTx/>
              <a:buSzTx/>
              <a:buFontTx/>
            </a:pPr>
            <a:endParaRPr sz="2400">
              <a:latin typeface="宋体" panose="02010600030101010101" pitchFamily="2" charset="-122"/>
              <a:ea typeface="宋体" panose="02010600030101010101" pitchFamily="2" charset="-122"/>
              <a:cs typeface="宋体" panose="02010600030101010101" pitchFamily="2" charset="-122"/>
              <a:sym typeface="+mn-ea"/>
            </a:endParaRPr>
          </a:p>
          <a:p>
            <a:pPr algn="just">
              <a:lnSpc>
                <a:spcPct val="150000"/>
              </a:lnSpc>
              <a:buClrTx/>
              <a:buSzTx/>
              <a:buFontTx/>
            </a:pPr>
            <a:endParaRPr sz="2400">
              <a:latin typeface="宋体" panose="02010600030101010101" pitchFamily="2" charset="-122"/>
              <a:ea typeface="宋体" panose="02010600030101010101" pitchFamily="2" charset="-122"/>
              <a:cs typeface="宋体" panose="02010600030101010101" pitchFamily="2" charset="-122"/>
              <a:sym typeface="+mn-ea"/>
            </a:endParaRPr>
          </a:p>
          <a:p>
            <a:pPr algn="just">
              <a:lnSpc>
                <a:spcPct val="150000"/>
              </a:lnSpc>
              <a:buClrTx/>
              <a:buSzTx/>
              <a:buFontTx/>
            </a:pPr>
            <a:r>
              <a:rPr lang="zh-CN" sz="2000">
                <a:latin typeface="宋体" panose="02010600030101010101" pitchFamily="2" charset="-122"/>
                <a:ea typeface="宋体" panose="02010600030101010101" pitchFamily="2" charset="-122"/>
                <a:cs typeface="宋体" panose="02010600030101010101" pitchFamily="2" charset="-122"/>
                <a:sym typeface="+mn-ea"/>
              </a:rPr>
              <a:t>             甲                       乙</a:t>
            </a:r>
            <a:endParaRPr lang="zh-CN" sz="2000">
              <a:latin typeface="宋体" panose="02010600030101010101" pitchFamily="2" charset="-122"/>
              <a:ea typeface="宋体" panose="02010600030101010101" pitchFamily="2" charset="-122"/>
              <a:cs typeface="宋体" panose="02010600030101010101" pitchFamily="2" charset="-122"/>
              <a:sym typeface="+mn-ea"/>
            </a:endParaRPr>
          </a:p>
        </p:txBody>
      </p:sp>
      <p:pic>
        <p:nvPicPr>
          <p:cNvPr id="231" name="2017-FMH-WULILZF-12.jpg" descr="id:2147491989;FounderCES"/>
          <p:cNvPicPr>
            <a:picLocks noChangeAspect="1"/>
          </p:cNvPicPr>
          <p:nvPr/>
        </p:nvPicPr>
        <p:blipFill>
          <a:blip r:embed="rId2"/>
          <a:stretch>
            <a:fillRect/>
          </a:stretch>
        </p:blipFill>
        <p:spPr>
          <a:xfrm>
            <a:off x="1332865" y="1934845"/>
            <a:ext cx="5664835" cy="2660015"/>
          </a:xfrm>
          <a:prstGeom prst="rect">
            <a:avLst/>
          </a:prstGeom>
        </p:spPr>
      </p:pic>
      <p:pic>
        <p:nvPicPr>
          <p:cNvPr id="232" name="2017-FMH-WULILZF-24.jpg" descr="id:2147491996;FounderCES"/>
          <p:cNvPicPr>
            <a:picLocks noChangeAspect="1"/>
          </p:cNvPicPr>
          <p:nvPr/>
        </p:nvPicPr>
        <p:blipFill>
          <a:blip r:embed="rId3"/>
          <a:stretch>
            <a:fillRect/>
          </a:stretch>
        </p:blipFill>
        <p:spPr>
          <a:xfrm>
            <a:off x="7483475" y="2035810"/>
            <a:ext cx="3384550" cy="2559050"/>
          </a:xfrm>
          <a:prstGeom prst="rect">
            <a:avLst/>
          </a:prstGeom>
        </p:spPr>
      </p:pic>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nodeType="clickEffect">
                                  <p:stCondLst>
                                    <p:cond delay="0"/>
                                  </p:stCondLst>
                                  <p:childTnLst>
                                    <p:set>
                                      <p:cBhvr>
                                        <p:cTn id="6" dur="1" fill="hold">
                                          <p:stCondLst>
                                            <p:cond delay="0"/>
                                          </p:stCondLst>
                                        </p:cTn>
                                        <p:tgtEl>
                                          <p:spTgt spid="232"/>
                                        </p:tgtEl>
                                        <p:attrNameLst>
                                          <p:attrName>style.visibility</p:attrName>
                                        </p:attrNameLst>
                                      </p:cBhvr>
                                      <p:to>
                                        <p:strVal val="visible"/>
                                      </p:to>
                                    </p:set>
                                    <p:animEffect transition="in" filter="fade">
                                      <p:cBhvr>
                                        <p:cTn id="7" dur="500"/>
                                        <p:tgtEl>
                                          <p:spTgt spid="2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a:solidFill>
                  <a:srgbClr val="EE3028"/>
                </a:solidFill>
                <a:cs typeface="+mn-ea"/>
                <a:sym typeface="+mn-ea"/>
              </a:rPr>
              <a:t>电荷及其性质</a:t>
            </a:r>
            <a:endParaRPr lang="zh-CN" altLang="en-US" sz="2400" b="1" kern="0">
              <a:solidFill>
                <a:srgbClr val="EE3028"/>
              </a:solidFill>
              <a:cs typeface="+mn-ea"/>
              <a:sym typeface="+mn-ea"/>
            </a:endParaRP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a:solidFill>
                  <a:schemeClr val="bg1"/>
                </a:solidFill>
                <a:sym typeface="+mn-lt"/>
              </a:rPr>
              <a:t>考法</a:t>
            </a:r>
            <a:r>
              <a:rPr lang="en-US" altLang="zh-CN">
                <a:solidFill>
                  <a:schemeClr val="bg1"/>
                </a:solidFill>
                <a:sym typeface="+mn-lt"/>
              </a:rPr>
              <a:t>1</a:t>
            </a:r>
            <a:endParaRPr lang="en-US" altLang="zh-CN">
              <a:solidFill>
                <a:schemeClr val="bg1"/>
              </a:solidFill>
              <a:sym typeface="+mn-lt"/>
            </a:endParaRPr>
          </a:p>
        </p:txBody>
      </p:sp>
      <p:sp>
        <p:nvSpPr>
          <p:cNvPr id="4" name="TextBox 43"/>
          <p:cNvSpPr txBox="1"/>
          <p:nvPr/>
        </p:nvSpPr>
        <p:spPr>
          <a:xfrm>
            <a:off x="683260" y="1401445"/>
            <a:ext cx="10825480" cy="3415030"/>
          </a:xfrm>
          <a:prstGeom prst="rect">
            <a:avLst/>
          </a:prstGeom>
          <a:noFill/>
        </p:spPr>
        <p:txBody>
          <a:bodyPr wrap="square" rtlCol="0">
            <a:spAutoFit/>
          </a:bodyPr>
          <a:lstStyle/>
          <a:p>
            <a:pPr algn="just">
              <a:lnSpc>
                <a:spcPct val="150000"/>
              </a:lnSpc>
            </a:pPr>
            <a:r>
              <a:rPr lang="en-US" altLang="zh-CN" sz="2400">
                <a:latin typeface="宋体" panose="02010600030101010101" pitchFamily="2" charset="-122"/>
                <a:ea typeface="宋体" panose="02010600030101010101" pitchFamily="2" charset="-122"/>
              </a:rPr>
              <a:t>6.[2015河南,9]人类对原子结构的认识始于对静电现象的研究,下列有关说法正确的是	(　　)</a:t>
            </a:r>
            <a:endParaRPr lang="en-US" altLang="zh-CN" sz="2400">
              <a:latin typeface="宋体" panose="02010600030101010101" pitchFamily="2" charset="-122"/>
              <a:ea typeface="宋体" panose="02010600030101010101" pitchFamily="2" charset="-122"/>
            </a:endParaRPr>
          </a:p>
          <a:p>
            <a:pPr algn="just">
              <a:lnSpc>
                <a:spcPct val="150000"/>
              </a:lnSpc>
            </a:pPr>
            <a:r>
              <a:rPr lang="en-US" altLang="zh-CN" sz="2400">
                <a:latin typeface="宋体" panose="02010600030101010101" pitchFamily="2" charset="-122"/>
                <a:ea typeface="宋体" panose="02010600030101010101" pitchFamily="2" charset="-122"/>
              </a:rPr>
              <a:t>A.摩擦起电创造了电荷</a:t>
            </a:r>
            <a:endParaRPr lang="en-US" altLang="zh-CN" sz="2400">
              <a:latin typeface="宋体" panose="02010600030101010101" pitchFamily="2" charset="-122"/>
              <a:ea typeface="宋体" panose="02010600030101010101" pitchFamily="2" charset="-122"/>
            </a:endParaRPr>
          </a:p>
          <a:p>
            <a:pPr algn="just">
              <a:lnSpc>
                <a:spcPct val="150000"/>
              </a:lnSpc>
            </a:pPr>
            <a:r>
              <a:rPr lang="en-US" altLang="zh-CN" sz="2400">
                <a:latin typeface="宋体" panose="02010600030101010101" pitchFamily="2" charset="-122"/>
                <a:ea typeface="宋体" panose="02010600030101010101" pitchFamily="2" charset="-122"/>
              </a:rPr>
              <a:t>B.自然界只存在正、负两种电荷</a:t>
            </a:r>
            <a:endParaRPr lang="en-US" altLang="zh-CN" sz="2400">
              <a:latin typeface="宋体" panose="02010600030101010101" pitchFamily="2" charset="-122"/>
              <a:ea typeface="宋体" panose="02010600030101010101" pitchFamily="2" charset="-122"/>
            </a:endParaRPr>
          </a:p>
          <a:p>
            <a:pPr algn="just">
              <a:lnSpc>
                <a:spcPct val="150000"/>
              </a:lnSpc>
            </a:pPr>
            <a:r>
              <a:rPr lang="en-US" altLang="zh-CN" sz="2400">
                <a:latin typeface="宋体" panose="02010600030101010101" pitchFamily="2" charset="-122"/>
                <a:ea typeface="宋体" panose="02010600030101010101" pitchFamily="2" charset="-122"/>
              </a:rPr>
              <a:t>C.同种电荷相吸引,异种电荷相排斥</a:t>
            </a:r>
            <a:endParaRPr lang="en-US" altLang="zh-CN" sz="2400">
              <a:latin typeface="宋体" panose="02010600030101010101" pitchFamily="2" charset="-122"/>
              <a:ea typeface="宋体" panose="02010600030101010101" pitchFamily="2" charset="-122"/>
            </a:endParaRPr>
          </a:p>
          <a:p>
            <a:pPr algn="just">
              <a:lnSpc>
                <a:spcPct val="150000"/>
              </a:lnSpc>
            </a:pPr>
            <a:r>
              <a:rPr lang="en-US" altLang="zh-CN" sz="2400">
                <a:latin typeface="宋体" panose="02010600030101010101" pitchFamily="2" charset="-122"/>
                <a:ea typeface="宋体" panose="02010600030101010101" pitchFamily="2" charset="-122"/>
              </a:rPr>
              <a:t>D.从静电现象认识到原子核是可分的</a:t>
            </a:r>
            <a:endParaRPr lang="en-US" altLang="zh-CN" sz="2400">
              <a:latin typeface="宋体" panose="02010600030101010101" pitchFamily="2" charset="-122"/>
              <a:ea typeface="宋体" panose="02010600030101010101" pitchFamily="2" charset="-122"/>
            </a:endParaRPr>
          </a:p>
        </p:txBody>
      </p:sp>
      <p:sp>
        <p:nvSpPr>
          <p:cNvPr id="5" name="矩形 4"/>
          <p:cNvSpPr/>
          <p:nvPr/>
        </p:nvSpPr>
        <p:spPr>
          <a:xfrm>
            <a:off x="2828291" y="2087016"/>
            <a:ext cx="386080" cy="460375"/>
          </a:xfrm>
          <a:prstGeom prst="rect">
            <a:avLst/>
          </a:prstGeom>
        </p:spPr>
        <p:txBody>
          <a:bodyPr wrap="none">
            <a:spAutoFit/>
          </a:bodyPr>
          <a:lstStyle/>
          <a:p>
            <a:pPr algn="l"/>
            <a:r>
              <a:rPr lang="en-US" altLang="zh-CN" sz="2400" b="1" kern="100">
                <a:solidFill>
                  <a:srgbClr val="EE3028"/>
                </a:solidFill>
                <a:uFill>
                  <a:solidFill>
                    <a:srgbClr val="000000"/>
                  </a:solidFill>
                </a:uFill>
                <a:latin typeface="Times New Roman" panose="02020603050405020304" pitchFamily="18" charset="0"/>
                <a:ea typeface="宋体" panose="02010600030101010101" pitchFamily="2" charset="-122"/>
                <a:cs typeface="Times New Roman" panose="02020603050405020304" pitchFamily="18" charset="0"/>
                <a:sym typeface="+mn-ea"/>
              </a:rPr>
              <a:t>B</a:t>
            </a:r>
            <a:endParaRPr lang="en-US" altLang="zh-CN" sz="2400" b="1" kern="100">
              <a:solidFill>
                <a:srgbClr val="EE3028"/>
              </a:solidFill>
              <a:uFill>
                <a:solidFill>
                  <a:srgbClr val="000000"/>
                </a:solidFill>
              </a:uFill>
              <a:latin typeface="Times New Roman" panose="02020603050405020304" pitchFamily="18" charset="0"/>
              <a:ea typeface="宋体" panose="02010600030101010101" pitchFamily="2" charset="-122"/>
              <a:cs typeface="Times New Roman" panose="02020603050405020304" pitchFamily="18" charset="0"/>
              <a:sym typeface="+mn-ea"/>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3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7" name="矩形 6"/>
          <p:cNvSpPr/>
          <p:nvPr/>
        </p:nvSpPr>
        <p:spPr>
          <a:xfrm>
            <a:off x="1857375" y="0"/>
            <a:ext cx="10334625" cy="742315"/>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en-US" altLang="zh-CN" sz="2400" b="1" kern="0">
                <a:solidFill>
                  <a:srgbClr val="EE3028"/>
                </a:solidFill>
                <a:cs typeface="+mn-ea"/>
                <a:sym typeface="+mn-lt"/>
              </a:rPr>
              <a:t>   </a:t>
            </a:r>
            <a:r>
              <a:rPr lang="zh-CN" altLang="en-US" sz="2400" b="1" kern="0">
                <a:solidFill>
                  <a:srgbClr val="EE3028"/>
                </a:solidFill>
                <a:cs typeface="+mn-ea"/>
                <a:sym typeface="+mn-lt"/>
              </a:rPr>
              <a:t>电学实验题中的作图</a:t>
            </a:r>
            <a:endParaRPr lang="zh-CN" altLang="en-US" sz="2400" b="1" kern="0">
              <a:solidFill>
                <a:srgbClr val="EE3028"/>
              </a:solidFill>
              <a:cs typeface="+mn-ea"/>
              <a:sym typeface="+mn-lt"/>
            </a:endParaRPr>
          </a:p>
        </p:txBody>
      </p:sp>
      <p:sp>
        <p:nvSpPr>
          <p:cNvPr id="9" name="文本框 8"/>
          <p:cNvSpPr txBox="1"/>
          <p:nvPr/>
        </p:nvSpPr>
        <p:spPr>
          <a:xfrm>
            <a:off x="6350" y="0"/>
            <a:ext cx="1851025" cy="742315"/>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pPr algn="ctr"/>
            <a:r>
              <a:rPr lang="zh-CN" altLang="en-US">
                <a:solidFill>
                  <a:schemeClr val="bg1"/>
                </a:solidFill>
                <a:sym typeface="+mn-lt"/>
              </a:rPr>
              <a:t>命题角度</a:t>
            </a:r>
            <a:r>
              <a:rPr lang="en-US" altLang="zh-CN">
                <a:solidFill>
                  <a:schemeClr val="bg1"/>
                </a:solidFill>
                <a:sym typeface="+mn-lt"/>
              </a:rPr>
              <a:t>2</a:t>
            </a:r>
            <a:endParaRPr lang="en-US" altLang="zh-CN">
              <a:solidFill>
                <a:schemeClr val="bg1"/>
              </a:solidFill>
              <a:sym typeface="+mn-lt"/>
            </a:endParaRPr>
          </a:p>
        </p:txBody>
      </p:sp>
      <p:sp>
        <p:nvSpPr>
          <p:cNvPr id="3" name="矩形 2"/>
          <p:cNvSpPr/>
          <p:nvPr/>
        </p:nvSpPr>
        <p:spPr>
          <a:xfrm>
            <a:off x="821055" y="921385"/>
            <a:ext cx="10612755" cy="1753235"/>
          </a:xfrm>
          <a:prstGeom prst="rect">
            <a:avLst/>
          </a:prstGeom>
        </p:spPr>
        <p:txBody>
          <a:bodyPr wrap="square">
            <a:spAutoFit/>
          </a:bodyPr>
          <a:lstStyle/>
          <a:p>
            <a:pPr algn="just">
              <a:lnSpc>
                <a:spcPct val="150000"/>
              </a:lnSpc>
              <a:buClrTx/>
              <a:buSzTx/>
              <a:buFontTx/>
            </a:pPr>
            <a:r>
              <a:rPr sz="2400">
                <a:latin typeface="宋体" panose="02010600030101010101" pitchFamily="2" charset="-122"/>
                <a:ea typeface="宋体" panose="02010600030101010101" pitchFamily="2" charset="-122"/>
                <a:cs typeface="宋体" panose="02010600030101010101" pitchFamily="2" charset="-122"/>
                <a:sym typeface="+mn-ea"/>
              </a:rPr>
              <a:t>6.小明用如图所示的电路图测量额定电压为2.5 V的小灯泡的电功率,已知图中有一根导线连接错误,请你在错误的导线上画“✕”,并在图中改正(导线不许交叉).</a:t>
            </a:r>
            <a:endParaRPr sz="2400">
              <a:latin typeface="宋体" panose="02010600030101010101" pitchFamily="2" charset="-122"/>
              <a:ea typeface="宋体" panose="02010600030101010101" pitchFamily="2" charset="-122"/>
              <a:cs typeface="宋体" panose="02010600030101010101" pitchFamily="2" charset="-122"/>
              <a:sym typeface="+mn-ea"/>
            </a:endParaRPr>
          </a:p>
        </p:txBody>
      </p:sp>
      <p:pic>
        <p:nvPicPr>
          <p:cNvPr id="233" name="2019TXJ-1.jpg" descr="id:2147492003;FounderCES"/>
          <p:cNvPicPr>
            <a:picLocks noChangeAspect="1"/>
          </p:cNvPicPr>
          <p:nvPr/>
        </p:nvPicPr>
        <p:blipFill>
          <a:blip r:embed="rId2"/>
          <a:stretch>
            <a:fillRect/>
          </a:stretch>
        </p:blipFill>
        <p:spPr>
          <a:xfrm>
            <a:off x="1885950" y="2633980"/>
            <a:ext cx="3801110" cy="2488565"/>
          </a:xfrm>
          <a:prstGeom prst="rect">
            <a:avLst/>
          </a:prstGeom>
        </p:spPr>
      </p:pic>
      <p:pic>
        <p:nvPicPr>
          <p:cNvPr id="234" name="2019TXJD-1.jpg" descr="id:2147492010;FounderCES"/>
          <p:cNvPicPr>
            <a:picLocks noChangeAspect="1"/>
          </p:cNvPicPr>
          <p:nvPr/>
        </p:nvPicPr>
        <p:blipFill>
          <a:blip r:embed="rId3"/>
          <a:stretch>
            <a:fillRect/>
          </a:stretch>
        </p:blipFill>
        <p:spPr>
          <a:xfrm>
            <a:off x="6729095" y="2706370"/>
            <a:ext cx="3543300" cy="2319655"/>
          </a:xfrm>
          <a:prstGeom prst="rect">
            <a:avLst/>
          </a:prstGeom>
        </p:spPr>
      </p:pic>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nodeType="clickEffect">
                                  <p:stCondLst>
                                    <p:cond delay="0"/>
                                  </p:stCondLst>
                                  <p:childTnLst>
                                    <p:set>
                                      <p:cBhvr>
                                        <p:cTn id="6" dur="1" fill="hold">
                                          <p:stCondLst>
                                            <p:cond delay="0"/>
                                          </p:stCondLst>
                                        </p:cTn>
                                        <p:tgtEl>
                                          <p:spTgt spid="234"/>
                                        </p:tgtEl>
                                        <p:attrNameLst>
                                          <p:attrName>style.visibility</p:attrName>
                                        </p:attrNameLst>
                                      </p:cBhvr>
                                      <p:to>
                                        <p:strVal val="visible"/>
                                      </p:to>
                                    </p:set>
                                    <p:animEffect transition="in" filter="fade">
                                      <p:cBhvr>
                                        <p:cTn id="7" dur="500"/>
                                        <p:tgtEl>
                                          <p:spTgt spid="2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7" name="矩形 6"/>
          <p:cNvSpPr/>
          <p:nvPr/>
        </p:nvSpPr>
        <p:spPr>
          <a:xfrm>
            <a:off x="1857375" y="0"/>
            <a:ext cx="10334625" cy="742315"/>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en-US" altLang="zh-CN" sz="2400" b="1" kern="0">
                <a:solidFill>
                  <a:srgbClr val="EE3028"/>
                </a:solidFill>
                <a:cs typeface="+mn-ea"/>
                <a:sym typeface="+mn-lt"/>
              </a:rPr>
              <a:t>   </a:t>
            </a:r>
            <a:r>
              <a:rPr lang="zh-CN" altLang="en-US" sz="2400" b="1" kern="0">
                <a:solidFill>
                  <a:srgbClr val="EE3028"/>
                </a:solidFill>
                <a:cs typeface="+mn-ea"/>
                <a:sym typeface="+mn-lt"/>
              </a:rPr>
              <a:t>电路设计及作图</a:t>
            </a:r>
            <a:endParaRPr lang="zh-CN" altLang="en-US" sz="2400" b="1" kern="0">
              <a:solidFill>
                <a:srgbClr val="EE3028"/>
              </a:solidFill>
              <a:cs typeface="+mn-ea"/>
              <a:sym typeface="+mn-lt"/>
            </a:endParaRPr>
          </a:p>
        </p:txBody>
      </p:sp>
      <p:sp>
        <p:nvSpPr>
          <p:cNvPr id="9" name="文本框 8"/>
          <p:cNvSpPr txBox="1"/>
          <p:nvPr/>
        </p:nvSpPr>
        <p:spPr>
          <a:xfrm>
            <a:off x="6350" y="0"/>
            <a:ext cx="1851025" cy="742315"/>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pPr algn="ctr"/>
            <a:r>
              <a:rPr lang="zh-CN" altLang="en-US">
                <a:solidFill>
                  <a:schemeClr val="bg1"/>
                </a:solidFill>
                <a:sym typeface="+mn-lt"/>
              </a:rPr>
              <a:t>命题角度</a:t>
            </a:r>
            <a:r>
              <a:rPr lang="en-US" altLang="zh-CN">
                <a:solidFill>
                  <a:schemeClr val="bg1"/>
                </a:solidFill>
                <a:sym typeface="+mn-lt"/>
              </a:rPr>
              <a:t>3</a:t>
            </a:r>
            <a:endParaRPr lang="en-US" altLang="zh-CN">
              <a:solidFill>
                <a:schemeClr val="bg1"/>
              </a:solidFill>
              <a:sym typeface="+mn-lt"/>
            </a:endParaRPr>
          </a:p>
        </p:txBody>
      </p:sp>
      <p:sp>
        <p:nvSpPr>
          <p:cNvPr id="3" name="矩形 2"/>
          <p:cNvSpPr/>
          <p:nvPr/>
        </p:nvSpPr>
        <p:spPr>
          <a:xfrm>
            <a:off x="821055" y="921385"/>
            <a:ext cx="10612755" cy="1753235"/>
          </a:xfrm>
          <a:prstGeom prst="rect">
            <a:avLst/>
          </a:prstGeom>
        </p:spPr>
        <p:txBody>
          <a:bodyPr wrap="square">
            <a:spAutoFit/>
          </a:bodyPr>
          <a:lstStyle/>
          <a:p>
            <a:pPr algn="just">
              <a:lnSpc>
                <a:spcPct val="150000"/>
              </a:lnSpc>
              <a:buClrTx/>
              <a:buSzTx/>
              <a:buFontTx/>
            </a:pPr>
            <a:r>
              <a:rPr sz="2400">
                <a:latin typeface="黑体" panose="02010609060101010101" pitchFamily="49" charset="-122"/>
                <a:ea typeface="黑体" panose="02010609060101010101" pitchFamily="49" charset="-122"/>
                <a:cs typeface="黑体" panose="02010609060101010101" pitchFamily="49" charset="-122"/>
                <a:sym typeface="+mn-ea"/>
              </a:rPr>
              <a:t>例6</a:t>
            </a:r>
            <a:r>
              <a:rPr sz="2400">
                <a:latin typeface="宋体" panose="02010600030101010101" pitchFamily="2" charset="-122"/>
                <a:ea typeface="宋体" panose="02010600030101010101" pitchFamily="2" charset="-122"/>
                <a:cs typeface="宋体" panose="02010600030101010101" pitchFamily="2" charset="-122"/>
                <a:sym typeface="+mn-ea"/>
              </a:rPr>
              <a:t> [2020福建]需要制作一个具有如下功能的选答器:单选题有两个可供选择的答案,与两个答案对应的红、绿灯分别由S</a:t>
            </a:r>
            <a:r>
              <a:rPr sz="2400" baseline="-25000">
                <a:latin typeface="宋体" panose="02010600030101010101" pitchFamily="2" charset="-122"/>
                <a:ea typeface="宋体" panose="02010600030101010101" pitchFamily="2" charset="-122"/>
                <a:cs typeface="宋体" panose="02010600030101010101" pitchFamily="2" charset="-122"/>
                <a:sym typeface="+mn-ea"/>
              </a:rPr>
              <a:t>1</a:t>
            </a:r>
            <a:r>
              <a:rPr sz="2400">
                <a:latin typeface="宋体" panose="02010600030101010101" pitchFamily="2" charset="-122"/>
                <a:ea typeface="宋体" panose="02010600030101010101" pitchFamily="2" charset="-122"/>
                <a:cs typeface="宋体" panose="02010600030101010101" pitchFamily="2" charset="-122"/>
                <a:sym typeface="+mn-ea"/>
              </a:rPr>
              <a:t>、S</a:t>
            </a:r>
            <a:r>
              <a:rPr baseline="-25000"/>
              <a:t>2</a:t>
            </a:r>
            <a:r>
              <a:rPr sz="2400">
                <a:latin typeface="宋体" panose="02010600030101010101" pitchFamily="2" charset="-122"/>
                <a:ea typeface="宋体" panose="02010600030101010101" pitchFamily="2" charset="-122"/>
                <a:cs typeface="宋体" panose="02010600030101010101" pitchFamily="2" charset="-122"/>
                <a:sym typeface="+mn-ea"/>
              </a:rPr>
              <a:t>两个开关控制,选择哪个答案就闭合对应的开关,使相应的灯发光.下列设计简图符合上述要求的     (    )</a:t>
            </a:r>
            <a:endParaRPr sz="2400">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11" name="文本框 10"/>
          <p:cNvSpPr txBox="1"/>
          <p:nvPr/>
        </p:nvSpPr>
        <p:spPr>
          <a:xfrm>
            <a:off x="10774045" y="2153920"/>
            <a:ext cx="800100" cy="460375"/>
          </a:xfrm>
          <a:prstGeom prst="rect">
            <a:avLst/>
          </a:prstGeom>
          <a:noFill/>
        </p:spPr>
        <p:txBody>
          <a:bodyPr wrap="square" rtlCol="0" anchor="t">
            <a:spAutoFit/>
          </a:bodyPr>
          <a:lstStyle/>
          <a:p>
            <a:pPr algn="l"/>
            <a:r>
              <a:rPr lang="en-US" altLang="zh-CN" sz="2400" b="1" kern="100">
                <a:solidFill>
                  <a:srgbClr val="EE3028"/>
                </a:solidFill>
                <a:uFill>
                  <a:solidFill>
                    <a:srgbClr val="000000"/>
                  </a:solidFill>
                </a:uFill>
                <a:latin typeface="Times New Roman" panose="02020603050405020304" pitchFamily="18" charset="0"/>
                <a:ea typeface="宋体" panose="02010600030101010101" pitchFamily="2" charset="-122"/>
                <a:cs typeface="Times New Roman" panose="02020603050405020304" pitchFamily="18" charset="0"/>
                <a:sym typeface="+mn-ea"/>
              </a:rPr>
              <a:t>A</a:t>
            </a:r>
            <a:endParaRPr lang="en-US" altLang="zh-CN" sz="2400" b="1" kern="100">
              <a:solidFill>
                <a:srgbClr val="EE3028"/>
              </a:solidFill>
              <a:uFill>
                <a:solidFill>
                  <a:srgbClr val="000000"/>
                </a:solidFill>
              </a:uFill>
              <a:latin typeface="Times New Roman" panose="02020603050405020304" pitchFamily="18" charset="0"/>
              <a:ea typeface="宋体" panose="02010600030101010101" pitchFamily="2" charset="-122"/>
              <a:cs typeface="Times New Roman" panose="02020603050405020304" pitchFamily="18" charset="0"/>
              <a:sym typeface="+mn-ea"/>
            </a:endParaRPr>
          </a:p>
        </p:txBody>
      </p:sp>
      <p:pic>
        <p:nvPicPr>
          <p:cNvPr id="227" name="2020fjwl-3.jpg" descr="id:2147491452;FounderCES"/>
          <p:cNvPicPr>
            <a:picLocks noChangeAspect="1"/>
          </p:cNvPicPr>
          <p:nvPr/>
        </p:nvPicPr>
        <p:blipFill>
          <a:blip r:embed="rId2"/>
          <a:stretch>
            <a:fillRect/>
          </a:stretch>
        </p:blipFill>
        <p:spPr>
          <a:xfrm>
            <a:off x="3556635" y="2674620"/>
            <a:ext cx="4765040" cy="3721735"/>
          </a:xfrm>
          <a:prstGeom prst="rect">
            <a:avLst/>
          </a:prstGeom>
        </p:spPr>
      </p:pic>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5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7" name="矩形 6"/>
          <p:cNvSpPr/>
          <p:nvPr/>
        </p:nvSpPr>
        <p:spPr>
          <a:xfrm>
            <a:off x="1857375" y="0"/>
            <a:ext cx="10334625" cy="742315"/>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en-US" altLang="zh-CN" sz="2400" b="1" kern="0">
                <a:solidFill>
                  <a:srgbClr val="EE3028"/>
                </a:solidFill>
                <a:cs typeface="+mn-ea"/>
                <a:sym typeface="+mn-lt"/>
              </a:rPr>
              <a:t>   </a:t>
            </a:r>
            <a:r>
              <a:rPr lang="zh-CN" altLang="en-US" sz="2400" b="1" kern="0">
                <a:solidFill>
                  <a:srgbClr val="EE3028"/>
                </a:solidFill>
                <a:cs typeface="+mn-ea"/>
                <a:sym typeface="+mn-lt"/>
              </a:rPr>
              <a:t>电路设计及作图</a:t>
            </a:r>
            <a:endParaRPr lang="zh-CN" altLang="en-US" sz="2400" b="1" kern="0">
              <a:solidFill>
                <a:srgbClr val="EE3028"/>
              </a:solidFill>
              <a:cs typeface="+mn-ea"/>
              <a:sym typeface="+mn-lt"/>
            </a:endParaRPr>
          </a:p>
        </p:txBody>
      </p:sp>
      <p:sp>
        <p:nvSpPr>
          <p:cNvPr id="9" name="文本框 8"/>
          <p:cNvSpPr txBox="1"/>
          <p:nvPr/>
        </p:nvSpPr>
        <p:spPr>
          <a:xfrm>
            <a:off x="6350" y="0"/>
            <a:ext cx="1851025" cy="742315"/>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pPr algn="ctr"/>
            <a:r>
              <a:rPr lang="zh-CN" altLang="en-US">
                <a:solidFill>
                  <a:schemeClr val="bg1"/>
                </a:solidFill>
                <a:sym typeface="+mn-lt"/>
              </a:rPr>
              <a:t>命题角度</a:t>
            </a:r>
            <a:r>
              <a:rPr lang="en-US" altLang="zh-CN">
                <a:solidFill>
                  <a:schemeClr val="bg1"/>
                </a:solidFill>
                <a:sym typeface="+mn-lt"/>
              </a:rPr>
              <a:t>3</a:t>
            </a:r>
            <a:endParaRPr lang="en-US" altLang="zh-CN">
              <a:solidFill>
                <a:schemeClr val="bg1"/>
              </a:solidFill>
              <a:sym typeface="+mn-lt"/>
            </a:endParaRPr>
          </a:p>
        </p:txBody>
      </p:sp>
      <p:sp>
        <p:nvSpPr>
          <p:cNvPr id="3" name="矩形 2"/>
          <p:cNvSpPr/>
          <p:nvPr/>
        </p:nvSpPr>
        <p:spPr>
          <a:xfrm>
            <a:off x="821055" y="921385"/>
            <a:ext cx="10752455" cy="1753235"/>
          </a:xfrm>
          <a:prstGeom prst="rect">
            <a:avLst/>
          </a:prstGeom>
        </p:spPr>
        <p:txBody>
          <a:bodyPr wrap="square">
            <a:spAutoFit/>
          </a:bodyPr>
          <a:lstStyle/>
          <a:p>
            <a:pPr algn="just">
              <a:lnSpc>
                <a:spcPct val="150000"/>
              </a:lnSpc>
              <a:buClrTx/>
              <a:buSzTx/>
              <a:buFontTx/>
            </a:pPr>
            <a:r>
              <a:rPr sz="2400">
                <a:latin typeface="黑体" panose="02010609060101010101" pitchFamily="49" charset="-122"/>
                <a:ea typeface="黑体" panose="02010609060101010101" pitchFamily="49" charset="-122"/>
                <a:cs typeface="黑体" panose="02010609060101010101" pitchFamily="49" charset="-122"/>
                <a:sym typeface="+mn-ea"/>
              </a:rPr>
              <a:t>例</a:t>
            </a:r>
            <a:r>
              <a:rPr lang="en-US" sz="2400">
                <a:latin typeface="黑体" panose="02010609060101010101" pitchFamily="49" charset="-122"/>
                <a:ea typeface="黑体" panose="02010609060101010101" pitchFamily="49" charset="-122"/>
                <a:cs typeface="黑体" panose="02010609060101010101" pitchFamily="49" charset="-122"/>
                <a:sym typeface="+mn-ea"/>
              </a:rPr>
              <a:t>7</a:t>
            </a:r>
            <a:r>
              <a:rPr sz="2400">
                <a:latin typeface="宋体" panose="02010600030101010101" pitchFamily="2" charset="-122"/>
                <a:ea typeface="宋体" panose="02010600030101010101" pitchFamily="2" charset="-122"/>
                <a:cs typeface="宋体" panose="02010600030101010101" pitchFamily="2" charset="-122"/>
                <a:sym typeface="+mn-ea"/>
              </a:rPr>
              <a:t> </a:t>
            </a:r>
            <a:r>
              <a:rPr sz="2400">
                <a:latin typeface="宋体" panose="02010600030101010101" pitchFamily="2" charset="-122"/>
                <a:ea typeface="宋体" panose="02010600030101010101" pitchFamily="2" charset="-122"/>
                <a:cs typeface="宋体" panose="02010600030101010101" pitchFamily="2" charset="-122"/>
              </a:rPr>
              <a:t>[2020浙江温州]小明家的智能锁需通过“密码+指纹”两次识别成功才能开锁.第一次识别成功时S</a:t>
            </a:r>
            <a:r>
              <a:rPr sz="2400" baseline="-25000">
                <a:latin typeface="宋体" panose="02010600030101010101" pitchFamily="2" charset="-122"/>
                <a:ea typeface="宋体" panose="02010600030101010101" pitchFamily="2" charset="-122"/>
                <a:cs typeface="宋体" panose="02010600030101010101" pitchFamily="2" charset="-122"/>
              </a:rPr>
              <a:t>1</a:t>
            </a:r>
            <a:r>
              <a:rPr sz="2400">
                <a:latin typeface="宋体" panose="02010600030101010101" pitchFamily="2" charset="-122"/>
                <a:ea typeface="宋体" panose="02010600030101010101" pitchFamily="2" charset="-122"/>
                <a:cs typeface="宋体" panose="02010600030101010101" pitchFamily="2" charset="-122"/>
              </a:rPr>
              <a:t>闭合,发声器S发出声音,但不开锁;第二次识别成功时S</a:t>
            </a:r>
            <a:r>
              <a:rPr sz="2400" baseline="-25000">
                <a:latin typeface="宋体" panose="02010600030101010101" pitchFamily="2" charset="-122"/>
                <a:ea typeface="宋体" panose="02010600030101010101" pitchFamily="2" charset="-122"/>
                <a:cs typeface="宋体" panose="02010600030101010101" pitchFamily="2" charset="-122"/>
              </a:rPr>
              <a:t>2</a:t>
            </a:r>
            <a:r>
              <a:rPr sz="2400">
                <a:latin typeface="宋体" panose="02010600030101010101" pitchFamily="2" charset="-122"/>
                <a:ea typeface="宋体" panose="02010600030101010101" pitchFamily="2" charset="-122"/>
                <a:cs typeface="宋体" panose="02010600030101010101" pitchFamily="2" charset="-122"/>
              </a:rPr>
              <a:t>闭合,有电流通过电动机M,开锁成功.下列电路设计符合要求的是   	   (　　)</a:t>
            </a:r>
            <a:endParaRPr sz="2400">
              <a:latin typeface="宋体" panose="02010600030101010101" pitchFamily="2" charset="-122"/>
              <a:ea typeface="宋体" panose="02010600030101010101" pitchFamily="2" charset="-122"/>
              <a:cs typeface="宋体" panose="02010600030101010101" pitchFamily="2" charset="-122"/>
            </a:endParaRPr>
          </a:p>
        </p:txBody>
      </p:sp>
      <p:sp>
        <p:nvSpPr>
          <p:cNvPr id="11" name="文本框 10"/>
          <p:cNvSpPr txBox="1"/>
          <p:nvPr/>
        </p:nvSpPr>
        <p:spPr>
          <a:xfrm>
            <a:off x="10751820" y="2150110"/>
            <a:ext cx="800100" cy="460375"/>
          </a:xfrm>
          <a:prstGeom prst="rect">
            <a:avLst/>
          </a:prstGeom>
          <a:noFill/>
        </p:spPr>
        <p:txBody>
          <a:bodyPr wrap="square" rtlCol="0" anchor="t">
            <a:spAutoFit/>
          </a:bodyPr>
          <a:lstStyle/>
          <a:p>
            <a:pPr algn="l"/>
            <a:r>
              <a:rPr lang="en-US" altLang="zh-CN" sz="2400" b="1" kern="100">
                <a:solidFill>
                  <a:srgbClr val="EE3028"/>
                </a:solidFill>
                <a:uFill>
                  <a:solidFill>
                    <a:srgbClr val="000000"/>
                  </a:solidFill>
                </a:uFill>
                <a:latin typeface="Times New Roman" panose="02020603050405020304" pitchFamily="18" charset="0"/>
                <a:ea typeface="宋体" panose="02010600030101010101" pitchFamily="2" charset="-122"/>
                <a:cs typeface="Times New Roman" panose="02020603050405020304" pitchFamily="18" charset="0"/>
                <a:sym typeface="+mn-ea"/>
              </a:rPr>
              <a:t>A</a:t>
            </a:r>
            <a:endParaRPr lang="en-US" altLang="zh-CN" sz="2400" b="1" kern="100">
              <a:solidFill>
                <a:srgbClr val="EE3028"/>
              </a:solidFill>
              <a:uFill>
                <a:solidFill>
                  <a:srgbClr val="000000"/>
                </a:solidFill>
              </a:uFill>
              <a:latin typeface="Times New Roman" panose="02020603050405020304" pitchFamily="18" charset="0"/>
              <a:ea typeface="宋体" panose="02010600030101010101" pitchFamily="2" charset="-122"/>
              <a:cs typeface="Times New Roman" panose="02020603050405020304" pitchFamily="18" charset="0"/>
              <a:sym typeface="+mn-ea"/>
            </a:endParaRPr>
          </a:p>
        </p:txBody>
      </p:sp>
      <p:pic>
        <p:nvPicPr>
          <p:cNvPr id="229" name="2020wzwl-6.jpg" descr="id:2147491466;FounderCES"/>
          <p:cNvPicPr>
            <a:picLocks noChangeAspect="1"/>
          </p:cNvPicPr>
          <p:nvPr/>
        </p:nvPicPr>
        <p:blipFill>
          <a:blip r:embed="rId2"/>
          <a:stretch>
            <a:fillRect/>
          </a:stretch>
        </p:blipFill>
        <p:spPr>
          <a:xfrm>
            <a:off x="3580130" y="2674620"/>
            <a:ext cx="4628515" cy="3587115"/>
          </a:xfrm>
          <a:prstGeom prst="rect">
            <a:avLst/>
          </a:prstGeom>
        </p:spPr>
      </p:pic>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5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7" name="矩形 6"/>
          <p:cNvSpPr/>
          <p:nvPr/>
        </p:nvSpPr>
        <p:spPr>
          <a:xfrm>
            <a:off x="1857375" y="0"/>
            <a:ext cx="10334625" cy="742315"/>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en-US" altLang="zh-CN" sz="2400" b="1" kern="0">
                <a:solidFill>
                  <a:srgbClr val="EE3028"/>
                </a:solidFill>
                <a:cs typeface="+mn-ea"/>
                <a:sym typeface="+mn-lt"/>
              </a:rPr>
              <a:t>   </a:t>
            </a:r>
            <a:r>
              <a:rPr lang="zh-CN" altLang="en-US" sz="2400" b="1" kern="0">
                <a:solidFill>
                  <a:srgbClr val="EE3028"/>
                </a:solidFill>
                <a:cs typeface="+mn-ea"/>
                <a:sym typeface="+mn-lt"/>
              </a:rPr>
              <a:t>电路设计及作图</a:t>
            </a:r>
            <a:endParaRPr lang="zh-CN" altLang="en-US" sz="2400" b="1" kern="0">
              <a:solidFill>
                <a:srgbClr val="EE3028"/>
              </a:solidFill>
              <a:cs typeface="+mn-ea"/>
              <a:sym typeface="+mn-lt"/>
            </a:endParaRPr>
          </a:p>
        </p:txBody>
      </p:sp>
      <p:sp>
        <p:nvSpPr>
          <p:cNvPr id="9" name="文本框 8"/>
          <p:cNvSpPr txBox="1"/>
          <p:nvPr/>
        </p:nvSpPr>
        <p:spPr>
          <a:xfrm>
            <a:off x="6350" y="0"/>
            <a:ext cx="1851025" cy="742315"/>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pPr algn="ctr"/>
            <a:r>
              <a:rPr lang="zh-CN" altLang="en-US">
                <a:solidFill>
                  <a:schemeClr val="bg1"/>
                </a:solidFill>
                <a:sym typeface="+mn-lt"/>
              </a:rPr>
              <a:t>命题角度</a:t>
            </a:r>
            <a:r>
              <a:rPr lang="en-US" altLang="zh-CN">
                <a:solidFill>
                  <a:schemeClr val="bg1"/>
                </a:solidFill>
                <a:sym typeface="+mn-lt"/>
              </a:rPr>
              <a:t>3</a:t>
            </a:r>
            <a:endParaRPr lang="en-US" altLang="zh-CN">
              <a:solidFill>
                <a:schemeClr val="bg1"/>
              </a:solidFill>
              <a:sym typeface="+mn-lt"/>
            </a:endParaRPr>
          </a:p>
        </p:txBody>
      </p:sp>
      <p:sp>
        <p:nvSpPr>
          <p:cNvPr id="3" name="矩形 2"/>
          <p:cNvSpPr/>
          <p:nvPr/>
        </p:nvSpPr>
        <p:spPr>
          <a:xfrm>
            <a:off x="698500" y="876935"/>
            <a:ext cx="10853420" cy="2489200"/>
          </a:xfrm>
          <a:prstGeom prst="rect">
            <a:avLst/>
          </a:prstGeom>
        </p:spPr>
        <p:txBody>
          <a:bodyPr wrap="square">
            <a:spAutoFit/>
          </a:bodyPr>
          <a:lstStyle/>
          <a:p>
            <a:pPr algn="just">
              <a:lnSpc>
                <a:spcPct val="130000"/>
              </a:lnSpc>
              <a:spcBef>
                <a:spcPct val="0"/>
              </a:spcBef>
              <a:spcAft>
                <a:spcPct val="0"/>
              </a:spcAft>
              <a:buClrTx/>
              <a:buSzTx/>
              <a:buFontTx/>
            </a:pPr>
            <a:r>
              <a:rPr sz="2400">
                <a:latin typeface="黑体" panose="02010609060101010101" pitchFamily="49" charset="-122"/>
                <a:ea typeface="黑体" panose="02010609060101010101" pitchFamily="49" charset="-122"/>
                <a:cs typeface="黑体" panose="02010609060101010101" pitchFamily="49" charset="-122"/>
                <a:sym typeface="+mn-ea"/>
              </a:rPr>
              <a:t>例</a:t>
            </a:r>
            <a:r>
              <a:rPr lang="en-US" sz="2400">
                <a:latin typeface="黑体" panose="02010609060101010101" pitchFamily="49" charset="-122"/>
                <a:ea typeface="黑体" panose="02010609060101010101" pitchFamily="49" charset="-122"/>
                <a:cs typeface="黑体" panose="02010609060101010101" pitchFamily="49" charset="-122"/>
                <a:sym typeface="+mn-ea"/>
              </a:rPr>
              <a:t>8</a:t>
            </a:r>
            <a:r>
              <a:rPr sz="2400">
                <a:latin typeface="宋体" panose="02010600030101010101" pitchFamily="2" charset="-122"/>
                <a:ea typeface="宋体" panose="02010600030101010101" pitchFamily="2" charset="-122"/>
                <a:cs typeface="宋体" panose="02010600030101010101" pitchFamily="2" charset="-122"/>
                <a:sym typeface="+mn-ea"/>
              </a:rPr>
              <a:t> </a:t>
            </a:r>
            <a:r>
              <a:rPr sz="2400">
                <a:latin typeface="宋体" panose="02010600030101010101" pitchFamily="2" charset="-122"/>
                <a:ea typeface="宋体" panose="02010600030101010101" pitchFamily="2" charset="-122"/>
                <a:cs typeface="宋体" panose="02010600030101010101" pitchFamily="2" charset="-122"/>
              </a:rPr>
              <a:t>[2019江苏常州]常州汪芷瑶同学发明的一种“汽车双手驾驶提醒装置”可在汽车驾驶员双手脱离方向盘时发出警报.方向盘包裹气囊并通过导气管连接压力开关S1,压力开关S2置于坐垫内.压力开关受到压力时闭合,不受压力时断开.驾驶员坐在座椅上,当手握方向盘正常驾驶时灯亮、电铃不响;当双手脱离方向盘时,灯亮、电铃响.请按要求在下图中完成电路的连接.</a:t>
            </a:r>
            <a:endParaRPr sz="2400">
              <a:latin typeface="宋体" panose="02010600030101010101" pitchFamily="2" charset="-122"/>
              <a:ea typeface="宋体" panose="02010600030101010101" pitchFamily="2" charset="-122"/>
              <a:cs typeface="宋体" panose="02010600030101010101" pitchFamily="2" charset="-122"/>
            </a:endParaRPr>
          </a:p>
        </p:txBody>
      </p:sp>
      <p:pic>
        <p:nvPicPr>
          <p:cNvPr id="241" name="HNZKWL-8.jpg" descr="id:2147492059;FounderCES"/>
          <p:cNvPicPr>
            <a:picLocks noChangeAspect="1"/>
          </p:cNvPicPr>
          <p:nvPr/>
        </p:nvPicPr>
        <p:blipFill>
          <a:blip r:embed="rId2"/>
          <a:stretch>
            <a:fillRect/>
          </a:stretch>
        </p:blipFill>
        <p:spPr>
          <a:xfrm>
            <a:off x="2761615" y="3648075"/>
            <a:ext cx="3471545" cy="2239645"/>
          </a:xfrm>
          <a:prstGeom prst="rect">
            <a:avLst/>
          </a:prstGeom>
        </p:spPr>
      </p:pic>
      <p:pic>
        <p:nvPicPr>
          <p:cNvPr id="242" name="HNZKWL-9.jpg" descr="id:2147492066;FounderCES"/>
          <p:cNvPicPr>
            <a:picLocks noChangeAspect="1"/>
          </p:cNvPicPr>
          <p:nvPr/>
        </p:nvPicPr>
        <p:blipFill>
          <a:blip r:embed="rId3"/>
          <a:stretch>
            <a:fillRect/>
          </a:stretch>
        </p:blipFill>
        <p:spPr>
          <a:xfrm>
            <a:off x="7115175" y="3669665"/>
            <a:ext cx="3572510" cy="2218055"/>
          </a:xfrm>
          <a:prstGeom prst="rect">
            <a:avLst/>
          </a:prstGeom>
        </p:spPr>
      </p:pic>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nodeType="clickEffect">
                                  <p:stCondLst>
                                    <p:cond delay="0"/>
                                  </p:stCondLst>
                                  <p:childTnLst>
                                    <p:set>
                                      <p:cBhvr>
                                        <p:cTn id="6" dur="1" fill="hold">
                                          <p:stCondLst>
                                            <p:cond delay="0"/>
                                          </p:stCondLst>
                                        </p:cTn>
                                        <p:tgtEl>
                                          <p:spTgt spid="242"/>
                                        </p:tgtEl>
                                        <p:attrNameLst>
                                          <p:attrName>style.visibility</p:attrName>
                                        </p:attrNameLst>
                                      </p:cBhvr>
                                      <p:to>
                                        <p:strVal val="visible"/>
                                      </p:to>
                                    </p:set>
                                    <p:animEffect transition="in" filter="fade">
                                      <p:cBhvr>
                                        <p:cTn id="7" dur="500"/>
                                        <p:tgtEl>
                                          <p:spTgt spid="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圆角矩形 36"/>
          <p:cNvSpPr/>
          <p:nvPr/>
        </p:nvSpPr>
        <p:spPr>
          <a:xfrm>
            <a:off x="578485" y="1303655"/>
            <a:ext cx="11071860" cy="4472305"/>
          </a:xfrm>
          <a:prstGeom prst="roundRect">
            <a:avLst>
              <a:gd name="adj" fmla="val 5492"/>
            </a:avLst>
          </a:prstGeom>
          <a:noFill/>
          <a:ln w="571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1068070" y="880745"/>
            <a:ext cx="2037080" cy="737235"/>
          </a:xfrm>
          <a:prstGeom prst="rect">
            <a:avLst/>
          </a:prstGeom>
          <a:solidFill>
            <a:schemeClr val="bg1"/>
          </a:solidFill>
        </p:spPr>
        <p:txBody>
          <a:bodyPr wrap="square">
            <a:spAutoFit/>
          </a:bodyPr>
          <a:lstStyle/>
          <a:p>
            <a:pPr algn="l">
              <a:lnSpc>
                <a:spcPct val="150000"/>
              </a:lnSpc>
            </a:pPr>
            <a:r>
              <a:rPr lang="en-US" altLang="zh-CN" sz="2800" b="1">
                <a:solidFill>
                  <a:srgbClr val="EE3028"/>
                </a:solidFill>
                <a:latin typeface="黑体" panose="02010609060101010101" pitchFamily="49" charset="-122"/>
                <a:ea typeface="黑体" panose="02010609060101010101" pitchFamily="49" charset="-122"/>
              </a:rPr>
              <a:t> </a:t>
            </a:r>
            <a:r>
              <a:rPr lang="zh-CN" altLang="en-US" sz="2800" b="1">
                <a:solidFill>
                  <a:srgbClr val="EE3028"/>
                </a:solidFill>
                <a:latin typeface="黑体" panose="02010609060101010101" pitchFamily="49" charset="-122"/>
                <a:ea typeface="黑体" panose="02010609060101010101" pitchFamily="49" charset="-122"/>
              </a:rPr>
              <a:t>提分技法</a:t>
            </a:r>
            <a:endParaRPr lang="zh-CN" altLang="en-US" sz="2800" b="1">
              <a:solidFill>
                <a:srgbClr val="EE3028"/>
              </a:solidFill>
              <a:latin typeface="黑体" panose="02010609060101010101" pitchFamily="49" charset="-122"/>
              <a:ea typeface="黑体" panose="02010609060101010101" pitchFamily="49" charset="-122"/>
            </a:endParaRPr>
          </a:p>
        </p:txBody>
      </p:sp>
      <p:sp>
        <p:nvSpPr>
          <p:cNvPr id="7" name="矩形 6"/>
          <p:cNvSpPr/>
          <p:nvPr/>
        </p:nvSpPr>
        <p:spPr>
          <a:xfrm>
            <a:off x="1857375" y="0"/>
            <a:ext cx="10334625" cy="742315"/>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en-US" altLang="zh-CN" sz="2400" b="1" kern="0">
                <a:solidFill>
                  <a:srgbClr val="EE3028"/>
                </a:solidFill>
                <a:cs typeface="+mn-ea"/>
                <a:sym typeface="+mn-lt"/>
              </a:rPr>
              <a:t>  </a:t>
            </a:r>
            <a:r>
              <a:rPr lang="zh-CN" altLang="en-US" sz="2400" b="1" kern="0">
                <a:solidFill>
                  <a:srgbClr val="EE3028"/>
                </a:solidFill>
                <a:cs typeface="+mn-ea"/>
                <a:sym typeface="+mn-lt"/>
              </a:rPr>
              <a:t>电路设计及作图</a:t>
            </a:r>
            <a:endParaRPr lang="zh-CN" altLang="en-US" sz="2400" b="1" kern="0">
              <a:solidFill>
                <a:srgbClr val="EE3028"/>
              </a:solidFill>
              <a:cs typeface="+mn-ea"/>
              <a:sym typeface="+mn-lt"/>
            </a:endParaRPr>
          </a:p>
        </p:txBody>
      </p:sp>
      <p:sp>
        <p:nvSpPr>
          <p:cNvPr id="9" name="文本框 8"/>
          <p:cNvSpPr txBox="1"/>
          <p:nvPr/>
        </p:nvSpPr>
        <p:spPr>
          <a:xfrm>
            <a:off x="6350" y="0"/>
            <a:ext cx="1851025" cy="742315"/>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pPr algn="ctr"/>
            <a:r>
              <a:rPr lang="zh-CN" altLang="en-US">
                <a:solidFill>
                  <a:schemeClr val="bg1"/>
                </a:solidFill>
                <a:sym typeface="+mn-lt"/>
              </a:rPr>
              <a:t>命题角度</a:t>
            </a:r>
            <a:r>
              <a:rPr lang="en-US" altLang="zh-CN">
                <a:solidFill>
                  <a:schemeClr val="bg1"/>
                </a:solidFill>
                <a:sym typeface="+mn-lt"/>
              </a:rPr>
              <a:t>3</a:t>
            </a:r>
            <a:endParaRPr lang="en-US" altLang="zh-CN">
              <a:solidFill>
                <a:schemeClr val="bg1"/>
              </a:solidFill>
              <a:sym typeface="+mn-lt"/>
            </a:endParaRPr>
          </a:p>
        </p:txBody>
      </p:sp>
      <p:sp>
        <p:nvSpPr>
          <p:cNvPr id="6" name="矩形 5"/>
          <p:cNvSpPr/>
          <p:nvPr/>
        </p:nvSpPr>
        <p:spPr>
          <a:xfrm>
            <a:off x="947420" y="1352550"/>
            <a:ext cx="10374630" cy="4079240"/>
          </a:xfrm>
          <a:prstGeom prst="rect">
            <a:avLst/>
          </a:prstGeom>
        </p:spPr>
        <p:txBody>
          <a:bodyPr wrap="square">
            <a:spAutoFit/>
          </a:bodyPr>
          <a:lstStyle/>
          <a:p>
            <a:pPr algn="ctr">
              <a:lnSpc>
                <a:spcPct val="180000"/>
              </a:lnSpc>
            </a:pPr>
            <a:r>
              <a:rPr sz="2400" b="1">
                <a:latin typeface="黑体" panose="02010609060101010101" pitchFamily="49" charset="-122"/>
                <a:ea typeface="黑体" panose="02010609060101010101" pitchFamily="49" charset="-122"/>
              </a:rPr>
              <a:t>设计电路的步骤　</a:t>
            </a:r>
            <a:endParaRPr sz="2400">
              <a:latin typeface="宋体" panose="02010600030101010101" pitchFamily="2" charset="-122"/>
              <a:ea typeface="宋体" panose="02010600030101010101" pitchFamily="2" charset="-122"/>
            </a:endParaRPr>
          </a:p>
          <a:p>
            <a:pPr algn="just">
              <a:lnSpc>
                <a:spcPct val="150000"/>
              </a:lnSpc>
              <a:spcBef>
                <a:spcPct val="0"/>
              </a:spcBef>
              <a:spcAft>
                <a:spcPct val="0"/>
              </a:spcAft>
            </a:pPr>
            <a:r>
              <a:rPr sz="2400">
                <a:latin typeface="宋体" panose="02010600030101010101" pitchFamily="2" charset="-122"/>
                <a:ea typeface="宋体" panose="02010600030101010101" pitchFamily="2" charset="-122"/>
              </a:rPr>
              <a:t>(1)通过判断用电器间的工作状态是“相互影响”还是“互不影响”,确定各用电器之间是串联还是并联关系.</a:t>
            </a:r>
            <a:endParaRPr sz="2400">
              <a:latin typeface="宋体" panose="02010600030101010101" pitchFamily="2" charset="-122"/>
              <a:ea typeface="宋体" panose="02010600030101010101" pitchFamily="2" charset="-122"/>
            </a:endParaRPr>
          </a:p>
          <a:p>
            <a:pPr algn="just">
              <a:lnSpc>
                <a:spcPct val="150000"/>
              </a:lnSpc>
              <a:spcBef>
                <a:spcPct val="0"/>
              </a:spcBef>
              <a:spcAft>
                <a:spcPct val="0"/>
              </a:spcAft>
            </a:pPr>
            <a:r>
              <a:rPr sz="2400">
                <a:latin typeface="宋体" panose="02010600030101010101" pitchFamily="2" charset="-122"/>
                <a:ea typeface="宋体" panose="02010600030101010101" pitchFamily="2" charset="-122"/>
              </a:rPr>
              <a:t>(2)开关与所控制的用电器串联,则开关闭合用电器正常工作;开关与所控制的用电器并联,则开关闭合用电器停止工作(短路),开关断开,用电器正常工作.</a:t>
            </a:r>
            <a:endParaRPr sz="2400">
              <a:latin typeface="宋体" panose="02010600030101010101" pitchFamily="2" charset="-122"/>
              <a:ea typeface="宋体" panose="02010600030101010101" pitchFamily="2" charset="-122"/>
            </a:endParaRPr>
          </a:p>
          <a:p>
            <a:pPr algn="just">
              <a:lnSpc>
                <a:spcPct val="150000"/>
              </a:lnSpc>
              <a:spcBef>
                <a:spcPct val="0"/>
              </a:spcBef>
              <a:spcAft>
                <a:spcPct val="0"/>
              </a:spcAft>
            </a:pPr>
            <a:r>
              <a:rPr sz="2400">
                <a:latin typeface="宋体" panose="02010600030101010101" pitchFamily="2" charset="-122"/>
                <a:ea typeface="宋体" panose="02010600030101010101" pitchFamily="2" charset="-122"/>
              </a:rPr>
              <a:t>(3)确定其他用电器之间的串、并联关系,进而画出电路图.</a:t>
            </a:r>
            <a:endParaRPr sz="2400">
              <a:latin typeface="宋体" panose="02010600030101010101" pitchFamily="2" charset="-122"/>
              <a:ea typeface="宋体" panose="02010600030101010101" pitchFamily="2" charset="-122"/>
            </a:endParaRPr>
          </a:p>
        </p:txBody>
      </p:sp>
    </p:spTree>
  </p:cSld>
  <p:clrMapOvr>
    <a:masterClrMapping/>
  </p:clrMapOvr>
  <p:transition spd="med">
    <p:wipe dir="d"/>
  </p:transition>
  <p:timing/>
</p:sld>
</file>

<file path=ppt/slides/slide5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en-US" altLang="zh-CN" sz="2400" b="1" kern="0">
                <a:solidFill>
                  <a:srgbClr val="EE3028"/>
                </a:solidFill>
                <a:cs typeface="+mn-ea"/>
                <a:sym typeface="+mn-lt"/>
              </a:rPr>
              <a:t>  </a:t>
            </a:r>
            <a:r>
              <a:rPr lang="zh-CN" altLang="en-US" sz="2400" b="1" kern="0">
                <a:solidFill>
                  <a:srgbClr val="EE3028"/>
                </a:solidFill>
                <a:cs typeface="+mn-ea"/>
                <a:sym typeface="+mn-lt"/>
              </a:rPr>
              <a:t>探究串、并联电路的电流规律</a:t>
            </a:r>
            <a:endParaRPr lang="zh-CN" altLang="en-US" sz="2400" b="1" kern="0">
              <a:solidFill>
                <a:srgbClr val="EE3028"/>
              </a:solidFill>
              <a:cs typeface="+mn-ea"/>
              <a:sym typeface="+mn-lt"/>
            </a:endParaRP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pPr algn="ctr"/>
            <a:r>
              <a:rPr lang="zh-CN" altLang="en-US">
                <a:solidFill>
                  <a:schemeClr val="bg1"/>
                </a:solidFill>
                <a:sym typeface="+mn-lt"/>
              </a:rPr>
              <a:t>实验1</a:t>
            </a:r>
            <a:endParaRPr lang="zh-CN" altLang="en-US">
              <a:solidFill>
                <a:schemeClr val="bg1"/>
              </a:solidFill>
              <a:sym typeface="+mn-lt"/>
            </a:endParaRPr>
          </a:p>
        </p:txBody>
      </p:sp>
      <p:sp>
        <p:nvSpPr>
          <p:cNvPr id="3" name="矩形 2"/>
          <p:cNvSpPr/>
          <p:nvPr/>
        </p:nvSpPr>
        <p:spPr>
          <a:xfrm>
            <a:off x="569595" y="880110"/>
            <a:ext cx="11052810" cy="5262245"/>
          </a:xfrm>
          <a:prstGeom prst="rect">
            <a:avLst/>
          </a:prstGeom>
        </p:spPr>
        <p:txBody>
          <a:bodyPr wrap="square">
            <a:spAutoFit/>
          </a:bodyPr>
          <a:lstStyle/>
          <a:p>
            <a:pPr algn="just">
              <a:lnSpc>
                <a:spcPct val="125000"/>
              </a:lnSpc>
              <a:buClrTx/>
              <a:buSzTx/>
              <a:buFontTx/>
            </a:pPr>
            <a:r>
              <a:rPr lang="zh-CN" altLang="en-US" sz="2400" b="1">
                <a:solidFill>
                  <a:srgbClr val="FF0000"/>
                </a:solidFill>
                <a:latin typeface="+mn-ea"/>
              </a:rPr>
              <a:t>考法总结</a:t>
            </a:r>
            <a:endParaRPr lang="zh-CN" altLang="en-US" sz="2400" b="1">
              <a:solidFill>
                <a:srgbClr val="FF0000"/>
              </a:solidFill>
              <a:latin typeface="+mn-ea"/>
            </a:endParaRPr>
          </a:p>
          <a:p>
            <a:pPr algn="just">
              <a:lnSpc>
                <a:spcPct val="150000"/>
              </a:lnSpc>
              <a:buClrTx/>
              <a:buSzTx/>
              <a:buFontTx/>
            </a:pPr>
            <a:r>
              <a:rPr lang="zh-CN" altLang="en-US" sz="2400">
                <a:latin typeface="宋体" panose="02010600030101010101" pitchFamily="2" charset="-122"/>
                <a:ea typeface="宋体" panose="02010600030101010101" pitchFamily="2" charset="-122"/>
              </a:rPr>
              <a:t>有关该实验,有如下命题点:</a:t>
            </a:r>
            <a:endParaRPr lang="zh-CN" altLang="en-US" sz="2400">
              <a:latin typeface="宋体" panose="02010600030101010101" pitchFamily="2" charset="-122"/>
              <a:ea typeface="宋体" panose="02010600030101010101" pitchFamily="2" charset="-122"/>
            </a:endParaRPr>
          </a:p>
          <a:p>
            <a:pPr algn="just">
              <a:lnSpc>
                <a:spcPct val="150000"/>
              </a:lnSpc>
              <a:buClrTx/>
              <a:buSzTx/>
              <a:buFontTx/>
            </a:pPr>
            <a:r>
              <a:rPr lang="zh-CN" altLang="en-US" sz="2400">
                <a:latin typeface="宋体" panose="02010600030101010101" pitchFamily="2" charset="-122"/>
                <a:ea typeface="宋体" panose="02010600030101010101" pitchFamily="2" charset="-122"/>
              </a:rPr>
              <a:t>1.【</a:t>
            </a:r>
            <a:r>
              <a:rPr lang="zh-CN" altLang="en-US" sz="2400">
                <a:latin typeface="黑体" panose="02010609060101010101" pitchFamily="49" charset="-122"/>
                <a:ea typeface="黑体" panose="02010609060101010101" pitchFamily="49" charset="-122"/>
              </a:rPr>
              <a:t>实验器材</a:t>
            </a:r>
            <a:r>
              <a:rPr lang="zh-CN" altLang="en-US" sz="2400">
                <a:latin typeface="宋体" panose="02010600030101010101" pitchFamily="2" charset="-122"/>
                <a:ea typeface="宋体" panose="02010600030101010101" pitchFamily="2" charset="-122"/>
              </a:rPr>
              <a:t>】多个规格不同的小灯泡、电流表、电源、开关、导线等.</a:t>
            </a:r>
            <a:endParaRPr lang="zh-CN" altLang="en-US" sz="2400">
              <a:latin typeface="宋体" panose="02010600030101010101" pitchFamily="2" charset="-122"/>
              <a:ea typeface="宋体" panose="02010600030101010101" pitchFamily="2" charset="-122"/>
            </a:endParaRPr>
          </a:p>
          <a:p>
            <a:pPr algn="just">
              <a:lnSpc>
                <a:spcPct val="150000"/>
              </a:lnSpc>
              <a:buClrTx/>
              <a:buSzTx/>
              <a:buFontTx/>
            </a:pPr>
            <a:r>
              <a:rPr lang="zh-CN" altLang="en-US" sz="2400">
                <a:latin typeface="宋体" panose="02010600030101010101" pitchFamily="2" charset="-122"/>
                <a:ea typeface="宋体" panose="02010600030101010101" pitchFamily="2" charset="-122"/>
              </a:rPr>
              <a:t>2.【</a:t>
            </a:r>
            <a:r>
              <a:rPr lang="zh-CN" altLang="en-US" sz="2400">
                <a:latin typeface="黑体" panose="02010609060101010101" pitchFamily="49" charset="-122"/>
                <a:ea typeface="黑体" panose="02010609060101010101" pitchFamily="49" charset="-122"/>
              </a:rPr>
              <a:t>实验电路</a:t>
            </a:r>
            <a:r>
              <a:rPr lang="zh-CN" altLang="en-US" sz="2400">
                <a:latin typeface="宋体" panose="02010600030101010101" pitchFamily="2" charset="-122"/>
                <a:ea typeface="宋体" panose="02010600030101010101" pitchFamily="2" charset="-122"/>
              </a:rPr>
              <a:t>】如图所示.</a:t>
            </a:r>
            <a:endParaRPr lang="zh-CN" altLang="en-US" sz="2400">
              <a:latin typeface="宋体" panose="02010600030101010101" pitchFamily="2" charset="-122"/>
              <a:ea typeface="宋体" panose="02010600030101010101" pitchFamily="2" charset="-122"/>
            </a:endParaRPr>
          </a:p>
          <a:p>
            <a:pPr algn="just">
              <a:lnSpc>
                <a:spcPct val="150000"/>
              </a:lnSpc>
              <a:buClrTx/>
              <a:buSzTx/>
              <a:buFontTx/>
            </a:pPr>
            <a:endParaRPr lang="zh-CN" altLang="en-US" sz="2400">
              <a:latin typeface="宋体" panose="02010600030101010101" pitchFamily="2" charset="-122"/>
              <a:ea typeface="宋体" panose="02010600030101010101" pitchFamily="2" charset="-122"/>
            </a:endParaRPr>
          </a:p>
          <a:p>
            <a:pPr algn="just">
              <a:lnSpc>
                <a:spcPct val="150000"/>
              </a:lnSpc>
              <a:buClrTx/>
              <a:buSzTx/>
              <a:buFontTx/>
            </a:pPr>
            <a:endParaRPr lang="zh-CN" altLang="en-US" sz="2400">
              <a:latin typeface="宋体" panose="02010600030101010101" pitchFamily="2" charset="-122"/>
              <a:ea typeface="宋体" panose="02010600030101010101" pitchFamily="2" charset="-122"/>
            </a:endParaRPr>
          </a:p>
          <a:p>
            <a:pPr algn="just">
              <a:lnSpc>
                <a:spcPct val="150000"/>
              </a:lnSpc>
              <a:buClrTx/>
              <a:buSzTx/>
              <a:buFontTx/>
            </a:pPr>
            <a:endParaRPr lang="zh-CN" altLang="en-US" sz="2400">
              <a:latin typeface="宋体" panose="02010600030101010101" pitchFamily="2" charset="-122"/>
              <a:ea typeface="宋体" panose="02010600030101010101" pitchFamily="2" charset="-122"/>
            </a:endParaRPr>
          </a:p>
          <a:p>
            <a:pPr algn="just">
              <a:lnSpc>
                <a:spcPct val="150000"/>
              </a:lnSpc>
              <a:buClrTx/>
              <a:buSzTx/>
              <a:buFontTx/>
            </a:pPr>
            <a:r>
              <a:rPr lang="zh-CN" altLang="en-US">
                <a:latin typeface="宋体" panose="02010600030101010101" pitchFamily="2" charset="-122"/>
                <a:ea typeface="宋体" panose="02010600030101010101" pitchFamily="2" charset="-122"/>
              </a:rPr>
              <a:t>                               </a:t>
            </a:r>
            <a:endParaRPr lang="zh-CN" altLang="en-US">
              <a:latin typeface="宋体" panose="02010600030101010101" pitchFamily="2" charset="-122"/>
              <a:ea typeface="宋体" panose="02010600030101010101" pitchFamily="2" charset="-122"/>
            </a:endParaRPr>
          </a:p>
          <a:p>
            <a:pPr algn="just">
              <a:lnSpc>
                <a:spcPct val="150000"/>
              </a:lnSpc>
              <a:buClrTx/>
              <a:buSzTx/>
              <a:buFontTx/>
            </a:pPr>
            <a:r>
              <a:rPr lang="zh-CN" altLang="en-US">
                <a:latin typeface="宋体" panose="02010600030101010101" pitchFamily="2" charset="-122"/>
                <a:ea typeface="宋体" panose="02010600030101010101" pitchFamily="2" charset="-122"/>
              </a:rPr>
              <a:t>                           探究串联电路的电流规律　  探究并联电路的电流规律</a:t>
            </a:r>
            <a:endParaRPr lang="zh-CN" altLang="en-US">
              <a:latin typeface="宋体" panose="02010600030101010101" pitchFamily="2" charset="-122"/>
              <a:ea typeface="宋体" panose="02010600030101010101" pitchFamily="2" charset="-122"/>
            </a:endParaRPr>
          </a:p>
          <a:p>
            <a:pPr algn="just">
              <a:lnSpc>
                <a:spcPct val="150000"/>
              </a:lnSpc>
              <a:buClrTx/>
              <a:buSzTx/>
              <a:buFontTx/>
            </a:pPr>
            <a:endParaRPr lang="zh-CN" altLang="en-US" sz="2400">
              <a:latin typeface="宋体" panose="02010600030101010101" pitchFamily="2" charset="-122"/>
              <a:ea typeface="宋体" panose="02010600030101010101" pitchFamily="2" charset="-122"/>
            </a:endParaRPr>
          </a:p>
        </p:txBody>
      </p:sp>
      <p:pic>
        <p:nvPicPr>
          <p:cNvPr id="239" name="18WHLWJJZKBWL145.jpg" descr="id:2147491536;FounderCES"/>
          <p:cNvPicPr>
            <a:picLocks noChangeAspect="1"/>
          </p:cNvPicPr>
          <p:nvPr/>
        </p:nvPicPr>
        <p:blipFill>
          <a:blip r:embed="rId2"/>
          <a:stretch>
            <a:fillRect/>
          </a:stretch>
        </p:blipFill>
        <p:spPr>
          <a:xfrm>
            <a:off x="3874770" y="3285490"/>
            <a:ext cx="5245100" cy="1774825"/>
          </a:xfrm>
          <a:prstGeom prst="rect">
            <a:avLst/>
          </a:prstGeom>
        </p:spPr>
      </p:pic>
    </p:spTree>
  </p:cSld>
  <p:clrMapOvr>
    <a:masterClrMapping/>
  </p:clrMapOvr>
  <p:transition spd="med">
    <p:wipe dir="d"/>
  </p:transition>
  <p:timing/>
</p:sld>
</file>

<file path=ppt/slides/slide5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en-US" altLang="zh-CN" sz="2400" b="1" kern="0">
                <a:solidFill>
                  <a:srgbClr val="EE3028"/>
                </a:solidFill>
                <a:cs typeface="+mn-ea"/>
                <a:sym typeface="+mn-lt"/>
              </a:rPr>
              <a:t>  </a:t>
            </a:r>
            <a:r>
              <a:rPr lang="zh-CN" altLang="en-US" sz="2400" b="1" kern="0">
                <a:solidFill>
                  <a:srgbClr val="EE3028"/>
                </a:solidFill>
                <a:cs typeface="+mn-ea"/>
                <a:sym typeface="+mn-lt"/>
              </a:rPr>
              <a:t>探究串、并联电路的电流规律</a:t>
            </a:r>
            <a:endParaRPr lang="zh-CN" altLang="en-US" sz="2400" b="1" kern="0">
              <a:solidFill>
                <a:srgbClr val="EE3028"/>
              </a:solidFill>
              <a:cs typeface="+mn-ea"/>
              <a:sym typeface="+mn-lt"/>
            </a:endParaRP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pPr algn="ctr"/>
            <a:r>
              <a:rPr lang="zh-CN" altLang="en-US">
                <a:solidFill>
                  <a:schemeClr val="bg1"/>
                </a:solidFill>
                <a:sym typeface="+mn-lt"/>
              </a:rPr>
              <a:t>实验1</a:t>
            </a:r>
            <a:endParaRPr lang="zh-CN" altLang="en-US">
              <a:solidFill>
                <a:schemeClr val="bg1"/>
              </a:solidFill>
              <a:sym typeface="+mn-lt"/>
            </a:endParaRPr>
          </a:p>
        </p:txBody>
      </p:sp>
      <p:sp>
        <p:nvSpPr>
          <p:cNvPr id="3" name="矩形 2"/>
          <p:cNvSpPr/>
          <p:nvPr/>
        </p:nvSpPr>
        <p:spPr>
          <a:xfrm>
            <a:off x="821690" y="1231265"/>
            <a:ext cx="10586720" cy="4523105"/>
          </a:xfrm>
          <a:prstGeom prst="rect">
            <a:avLst/>
          </a:prstGeom>
        </p:spPr>
        <p:txBody>
          <a:bodyPr wrap="square">
            <a:spAutoFit/>
          </a:bodyPr>
          <a:lstStyle/>
          <a:p>
            <a:pPr algn="just">
              <a:lnSpc>
                <a:spcPct val="150000"/>
              </a:lnSpc>
              <a:buClrTx/>
              <a:buSzTx/>
              <a:buFontTx/>
            </a:pPr>
            <a:r>
              <a:rPr lang="zh-CN" altLang="en-US" sz="2400">
                <a:latin typeface="宋体" panose="02010600030101010101" pitchFamily="2" charset="-122"/>
                <a:ea typeface="宋体" panose="02010600030101010101" pitchFamily="2" charset="-122"/>
                <a:sym typeface="+mn-ea"/>
              </a:rPr>
              <a:t>3.【</a:t>
            </a:r>
            <a:r>
              <a:rPr lang="zh-CN" altLang="en-US" sz="2400">
                <a:latin typeface="黑体" panose="02010609060101010101" pitchFamily="49" charset="-122"/>
                <a:ea typeface="黑体" panose="02010609060101010101" pitchFamily="49" charset="-122"/>
                <a:sym typeface="+mn-ea"/>
              </a:rPr>
              <a:t>设计与进行实验</a:t>
            </a:r>
            <a:r>
              <a:rPr lang="zh-CN" altLang="en-US" sz="2400">
                <a:latin typeface="宋体" panose="02010600030101010101" pitchFamily="2" charset="-122"/>
                <a:ea typeface="宋体" panose="02010600030101010101" pitchFamily="2" charset="-122"/>
                <a:sym typeface="+mn-ea"/>
              </a:rPr>
              <a:t>】</a:t>
            </a:r>
            <a:endParaRPr lang="zh-CN" altLang="en-US" sz="2400">
              <a:latin typeface="宋体" panose="02010600030101010101" pitchFamily="2" charset="-122"/>
              <a:ea typeface="宋体" panose="02010600030101010101" pitchFamily="2" charset="-122"/>
            </a:endParaRPr>
          </a:p>
          <a:p>
            <a:pPr algn="just">
              <a:lnSpc>
                <a:spcPct val="150000"/>
              </a:lnSpc>
              <a:buClrTx/>
              <a:buSzTx/>
              <a:buFontTx/>
            </a:pPr>
            <a:r>
              <a:rPr lang="zh-CN" altLang="en-US" sz="2400">
                <a:latin typeface="宋体" panose="02010600030101010101" pitchFamily="2" charset="-122"/>
                <a:ea typeface="宋体" panose="02010600030101010101" pitchFamily="2" charset="-122"/>
                <a:sym typeface="+mn-ea"/>
              </a:rPr>
              <a:t>(1)使用电流表时的注意事项:</a:t>
            </a:r>
            <a:endParaRPr lang="zh-CN" altLang="en-US" sz="2400">
              <a:latin typeface="宋体" panose="02010600030101010101" pitchFamily="2" charset="-122"/>
              <a:ea typeface="宋体" panose="02010600030101010101" pitchFamily="2" charset="-122"/>
              <a:sym typeface="+mn-ea"/>
            </a:endParaRPr>
          </a:p>
          <a:p>
            <a:pPr algn="just">
              <a:lnSpc>
                <a:spcPct val="150000"/>
              </a:lnSpc>
              <a:buClrTx/>
              <a:buSzTx/>
              <a:buFontTx/>
            </a:pPr>
            <a:r>
              <a:rPr lang="zh-CN" altLang="en-US" sz="2400">
                <a:latin typeface="宋体" panose="02010600030101010101" pitchFamily="2" charset="-122"/>
                <a:ea typeface="宋体" panose="02010600030101010101" pitchFamily="2" charset="-122"/>
                <a:sym typeface="+mn-ea"/>
              </a:rPr>
              <a:t>①使用电流表前应先</a:t>
            </a:r>
            <a:r>
              <a:rPr lang="zh-CN" altLang="en-US" sz="2400" u="wavyHeavy">
                <a:uFill>
                  <a:solidFill>
                    <a:srgbClr val="FF0000"/>
                  </a:solidFill>
                </a:uFill>
                <a:latin typeface="宋体" panose="02010600030101010101" pitchFamily="2" charset="-122"/>
                <a:ea typeface="宋体" panose="02010600030101010101" pitchFamily="2" charset="-122"/>
                <a:sym typeface="+mn-ea"/>
              </a:rPr>
              <a:t>校零</a:t>
            </a:r>
            <a:r>
              <a:rPr lang="zh-CN" altLang="en-US" sz="2400">
                <a:latin typeface="宋体" panose="02010600030101010101" pitchFamily="2" charset="-122"/>
                <a:ea typeface="宋体" panose="02010600030101010101" pitchFamily="2" charset="-122"/>
                <a:sym typeface="+mn-ea"/>
              </a:rPr>
              <a:t>;</a:t>
            </a:r>
            <a:endParaRPr lang="zh-CN" altLang="en-US" sz="2400">
              <a:latin typeface="宋体" panose="02010600030101010101" pitchFamily="2" charset="-122"/>
              <a:ea typeface="宋体" panose="02010600030101010101" pitchFamily="2" charset="-122"/>
              <a:sym typeface="+mn-ea"/>
            </a:endParaRPr>
          </a:p>
          <a:p>
            <a:pPr algn="just">
              <a:lnSpc>
                <a:spcPct val="150000"/>
              </a:lnSpc>
              <a:buClrTx/>
              <a:buSzTx/>
              <a:buFontTx/>
            </a:pPr>
            <a:r>
              <a:rPr lang="zh-CN" altLang="en-US" sz="2400">
                <a:latin typeface="宋体" panose="02010600030101010101" pitchFamily="2" charset="-122"/>
                <a:ea typeface="宋体" panose="02010600030101010101" pitchFamily="2" charset="-122"/>
                <a:sym typeface="+mn-ea"/>
              </a:rPr>
              <a:t>②电流应从电流表的</a:t>
            </a:r>
            <a:r>
              <a:rPr lang="zh-CN" altLang="en-US" sz="2400" u="wavyHeavy">
                <a:uFill>
                  <a:solidFill>
                    <a:srgbClr val="FF0000"/>
                  </a:solidFill>
                </a:uFill>
                <a:latin typeface="宋体" panose="02010600030101010101" pitchFamily="2" charset="-122"/>
                <a:ea typeface="宋体" panose="02010600030101010101" pitchFamily="2" charset="-122"/>
                <a:sym typeface="+mn-ea"/>
              </a:rPr>
              <a:t>正接线柱流入,负接线柱流出</a:t>
            </a:r>
            <a:r>
              <a:rPr lang="zh-CN" altLang="en-US" sz="2400">
                <a:latin typeface="宋体" panose="02010600030101010101" pitchFamily="2" charset="-122"/>
                <a:ea typeface="宋体" panose="02010600030101010101" pitchFamily="2" charset="-122"/>
                <a:sym typeface="+mn-ea"/>
              </a:rPr>
              <a:t>;</a:t>
            </a:r>
            <a:endParaRPr lang="zh-CN" altLang="en-US" sz="2400">
              <a:latin typeface="宋体" panose="02010600030101010101" pitchFamily="2" charset="-122"/>
              <a:ea typeface="宋体" panose="02010600030101010101" pitchFamily="2" charset="-122"/>
              <a:sym typeface="+mn-ea"/>
            </a:endParaRPr>
          </a:p>
          <a:p>
            <a:pPr algn="just">
              <a:lnSpc>
                <a:spcPct val="150000"/>
              </a:lnSpc>
              <a:buClrTx/>
              <a:buSzTx/>
              <a:buFontTx/>
            </a:pPr>
            <a:r>
              <a:rPr lang="zh-CN" altLang="en-US" sz="2400">
                <a:latin typeface="宋体" panose="02010600030101010101" pitchFamily="2" charset="-122"/>
                <a:ea typeface="宋体" panose="02010600030101010101" pitchFamily="2" charset="-122"/>
                <a:sym typeface="+mn-ea"/>
              </a:rPr>
              <a:t>③电流表应与被测对象串联;</a:t>
            </a:r>
            <a:endParaRPr lang="zh-CN" altLang="en-US" sz="2400">
              <a:latin typeface="宋体" panose="02010600030101010101" pitchFamily="2" charset="-122"/>
              <a:ea typeface="宋体" panose="02010600030101010101" pitchFamily="2" charset="-122"/>
              <a:sym typeface="+mn-ea"/>
            </a:endParaRPr>
          </a:p>
          <a:p>
            <a:pPr algn="just">
              <a:lnSpc>
                <a:spcPct val="150000"/>
              </a:lnSpc>
              <a:buClrTx/>
              <a:buSzTx/>
              <a:buFontTx/>
            </a:pPr>
            <a:r>
              <a:rPr lang="zh-CN" altLang="en-US" sz="2400">
                <a:latin typeface="宋体" panose="02010600030101010101" pitchFamily="2" charset="-122"/>
                <a:ea typeface="宋体" panose="02010600030101010101" pitchFamily="2" charset="-122"/>
                <a:sym typeface="+mn-ea"/>
              </a:rPr>
              <a:t>④闭合开关,若电流表指针左偏,说明电流表</a:t>
            </a:r>
            <a:r>
              <a:rPr lang="zh-CN" altLang="en-US" sz="2400" u="wavyHeavy">
                <a:uFill>
                  <a:solidFill>
                    <a:srgbClr val="FF0000"/>
                  </a:solidFill>
                </a:uFill>
                <a:latin typeface="宋体" panose="02010600030101010101" pitchFamily="2" charset="-122"/>
                <a:ea typeface="宋体" panose="02010600030101010101" pitchFamily="2" charset="-122"/>
                <a:sym typeface="+mn-ea"/>
              </a:rPr>
              <a:t>正、负接线柱接反了</a:t>
            </a:r>
            <a:r>
              <a:rPr lang="zh-CN" altLang="en-US" sz="2400">
                <a:latin typeface="宋体" panose="02010600030101010101" pitchFamily="2" charset="-122"/>
                <a:ea typeface="宋体" panose="02010600030101010101" pitchFamily="2" charset="-122"/>
                <a:sym typeface="+mn-ea"/>
              </a:rPr>
              <a:t>;</a:t>
            </a:r>
            <a:endParaRPr lang="zh-CN" altLang="en-US" sz="2400">
              <a:latin typeface="宋体" panose="02010600030101010101" pitchFamily="2" charset="-122"/>
              <a:ea typeface="宋体" panose="02010600030101010101" pitchFamily="2" charset="-122"/>
              <a:sym typeface="+mn-ea"/>
            </a:endParaRPr>
          </a:p>
          <a:p>
            <a:pPr algn="just">
              <a:lnSpc>
                <a:spcPct val="150000"/>
              </a:lnSpc>
              <a:buClrTx/>
              <a:buSzTx/>
              <a:buFontTx/>
            </a:pPr>
            <a:r>
              <a:rPr lang="zh-CN" altLang="en-US" sz="2400">
                <a:latin typeface="宋体" panose="02010600030101010101" pitchFamily="2" charset="-122"/>
                <a:ea typeface="宋体" panose="02010600030101010101" pitchFamily="2" charset="-122"/>
                <a:sym typeface="+mn-ea"/>
              </a:rPr>
              <a:t>⑤闭合开关,若电流表指针偏转幅度较小,说明电流表</a:t>
            </a:r>
            <a:r>
              <a:rPr lang="zh-CN" altLang="en-US" sz="2400" u="wavyHeavy">
                <a:uFill>
                  <a:solidFill>
                    <a:srgbClr val="FF0000"/>
                  </a:solidFill>
                </a:uFill>
                <a:latin typeface="宋体" panose="02010600030101010101" pitchFamily="2" charset="-122"/>
                <a:ea typeface="宋体" panose="02010600030101010101" pitchFamily="2" charset="-122"/>
                <a:sym typeface="+mn-ea"/>
              </a:rPr>
              <a:t>所选量程较大</a:t>
            </a:r>
            <a:r>
              <a:rPr lang="zh-CN" altLang="en-US" sz="2400">
                <a:latin typeface="宋体" panose="02010600030101010101" pitchFamily="2" charset="-122"/>
                <a:ea typeface="宋体" panose="02010600030101010101" pitchFamily="2" charset="-122"/>
                <a:sym typeface="+mn-ea"/>
              </a:rPr>
              <a:t>.</a:t>
            </a:r>
            <a:endParaRPr lang="zh-CN" altLang="en-US" sz="2400">
              <a:latin typeface="宋体" panose="02010600030101010101" pitchFamily="2" charset="-122"/>
              <a:ea typeface="宋体" panose="02010600030101010101" pitchFamily="2" charset="-122"/>
              <a:sym typeface="+mn-ea"/>
            </a:endParaRPr>
          </a:p>
          <a:p>
            <a:pPr algn="just">
              <a:lnSpc>
                <a:spcPct val="150000"/>
              </a:lnSpc>
              <a:buClrTx/>
              <a:buSzTx/>
              <a:buFontTx/>
            </a:pPr>
            <a:r>
              <a:rPr lang="zh-CN" altLang="en-US" sz="2400">
                <a:latin typeface="宋体" panose="02010600030101010101" pitchFamily="2" charset="-122"/>
                <a:ea typeface="宋体" panose="02010600030101010101" pitchFamily="2" charset="-122"/>
                <a:sym typeface="+mn-ea"/>
              </a:rPr>
              <a:t>(2)连接电路时,开关应处于</a:t>
            </a:r>
            <a:r>
              <a:rPr lang="zh-CN" altLang="en-US" sz="2400" u="wavyHeavy">
                <a:uFill>
                  <a:solidFill>
                    <a:srgbClr val="FF0000"/>
                  </a:solidFill>
                </a:uFill>
                <a:latin typeface="宋体" panose="02010600030101010101" pitchFamily="2" charset="-122"/>
                <a:ea typeface="宋体" panose="02010600030101010101" pitchFamily="2" charset="-122"/>
                <a:sym typeface="+mn-ea"/>
              </a:rPr>
              <a:t>断开</a:t>
            </a:r>
            <a:r>
              <a:rPr lang="zh-CN" altLang="en-US" sz="2400">
                <a:latin typeface="宋体" panose="02010600030101010101" pitchFamily="2" charset="-122"/>
                <a:ea typeface="宋体" panose="02010600030101010101" pitchFamily="2" charset="-122"/>
                <a:sym typeface="+mn-ea"/>
              </a:rPr>
              <a:t>状态,目的是</a:t>
            </a:r>
            <a:r>
              <a:rPr lang="zh-CN" altLang="en-US" sz="2400" u="wavyHeavy">
                <a:uFill>
                  <a:solidFill>
                    <a:srgbClr val="FF0000"/>
                  </a:solidFill>
                </a:uFill>
                <a:latin typeface="宋体" panose="02010600030101010101" pitchFamily="2" charset="-122"/>
                <a:ea typeface="宋体" panose="02010600030101010101" pitchFamily="2" charset="-122"/>
                <a:sym typeface="+mn-ea"/>
              </a:rPr>
              <a:t>保护电路</a:t>
            </a:r>
            <a:r>
              <a:rPr lang="zh-CN" altLang="en-US" sz="2400">
                <a:latin typeface="宋体" panose="02010600030101010101" pitchFamily="2" charset="-122"/>
                <a:ea typeface="宋体" panose="02010600030101010101" pitchFamily="2" charset="-122"/>
                <a:sym typeface="+mn-ea"/>
              </a:rPr>
              <a:t>.</a:t>
            </a:r>
            <a:endParaRPr lang="zh-CN" altLang="en-US" sz="2400">
              <a:latin typeface="宋体" panose="02010600030101010101" pitchFamily="2" charset="-122"/>
              <a:ea typeface="宋体" panose="02010600030101010101" pitchFamily="2" charset="-122"/>
            </a:endParaRPr>
          </a:p>
        </p:txBody>
      </p:sp>
    </p:spTree>
  </p:cSld>
  <p:clrMapOvr>
    <a:masterClrMapping/>
  </p:clrMapOvr>
  <p:transition spd="med">
    <p:wipe dir="d"/>
  </p:transition>
  <p:timing/>
</p:sld>
</file>

<file path=ppt/slides/slide5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en-US" altLang="zh-CN" sz="2400" b="1" kern="0">
                <a:solidFill>
                  <a:srgbClr val="EE3028"/>
                </a:solidFill>
                <a:cs typeface="+mn-ea"/>
                <a:sym typeface="+mn-lt"/>
              </a:rPr>
              <a:t>  </a:t>
            </a:r>
            <a:r>
              <a:rPr lang="zh-CN" altLang="en-US" sz="2400" b="1" kern="0">
                <a:solidFill>
                  <a:srgbClr val="EE3028"/>
                </a:solidFill>
                <a:cs typeface="+mn-ea"/>
                <a:sym typeface="+mn-lt"/>
              </a:rPr>
              <a:t>探究串、并联电路的电流规律</a:t>
            </a:r>
            <a:endParaRPr lang="zh-CN" altLang="en-US" sz="2400" b="1" kern="0">
              <a:solidFill>
                <a:srgbClr val="EE3028"/>
              </a:solidFill>
              <a:cs typeface="+mn-ea"/>
              <a:sym typeface="+mn-lt"/>
            </a:endParaRP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pPr algn="ctr"/>
            <a:r>
              <a:rPr lang="zh-CN" altLang="en-US">
                <a:solidFill>
                  <a:schemeClr val="bg1"/>
                </a:solidFill>
                <a:sym typeface="+mn-lt"/>
              </a:rPr>
              <a:t>实验1</a:t>
            </a:r>
            <a:endParaRPr lang="zh-CN" altLang="en-US">
              <a:solidFill>
                <a:schemeClr val="bg1"/>
              </a:solidFill>
              <a:sym typeface="+mn-lt"/>
            </a:endParaRPr>
          </a:p>
        </p:txBody>
      </p:sp>
      <p:sp>
        <p:nvSpPr>
          <p:cNvPr id="3" name="矩形 2"/>
          <p:cNvSpPr/>
          <p:nvPr/>
        </p:nvSpPr>
        <p:spPr>
          <a:xfrm>
            <a:off x="873125" y="742315"/>
            <a:ext cx="10586720" cy="5631180"/>
          </a:xfrm>
          <a:prstGeom prst="rect">
            <a:avLst/>
          </a:prstGeom>
        </p:spPr>
        <p:txBody>
          <a:bodyPr wrap="square">
            <a:spAutoFit/>
          </a:bodyPr>
          <a:lstStyle/>
          <a:p>
            <a:pPr indent="0">
              <a:lnSpc>
                <a:spcPct val="150000"/>
              </a:lnSpc>
            </a:pPr>
            <a:r>
              <a:rPr lang="zh-CN" altLang="en-US" sz="2400">
                <a:latin typeface="宋体" panose="02010600030101010101" pitchFamily="2" charset="-122"/>
                <a:ea typeface="宋体" panose="02010600030101010101" pitchFamily="2" charset="-122"/>
                <a:sym typeface="+mn-ea"/>
              </a:rPr>
              <a:t>(3)实验步骤:</a:t>
            </a:r>
            <a:r>
              <a:rPr lang="zh-CN" altLang="en-US" sz="2400">
                <a:latin typeface="宋体" panose="02010600030101010101" pitchFamily="2" charset="-122"/>
                <a:ea typeface="宋体" panose="02010600030101010101" pitchFamily="2" charset="-122"/>
                <a:sym typeface="+mn-ea"/>
              </a:rPr>
              <a:t>①选用规格不同的小灯泡,依据电路图连接电路,依次在A、B、C三处正确连入电流表并进行测量;</a:t>
            </a:r>
            <a:r>
              <a:rPr lang="zh-CN" altLang="en-US" sz="2400">
                <a:latin typeface="宋体" panose="02010600030101010101" pitchFamily="2" charset="-122"/>
                <a:ea typeface="宋体" panose="02010600030101010101" pitchFamily="2" charset="-122"/>
                <a:sym typeface="+mn-ea"/>
              </a:rPr>
              <a:t>②把测量数据记录在如下的表格中;</a:t>
            </a:r>
            <a:r>
              <a:rPr lang="zh-CN" altLang="en-US" sz="2400">
                <a:latin typeface="宋体" panose="02010600030101010101" pitchFamily="2" charset="-122"/>
                <a:ea typeface="宋体" panose="02010600030101010101" pitchFamily="2" charset="-122"/>
                <a:sym typeface="+mn-ea"/>
              </a:rPr>
              <a:t>
</a:t>
            </a:r>
            <a:endParaRPr lang="zh-CN" altLang="en-US" sz="2400">
              <a:latin typeface="宋体" panose="02010600030101010101" pitchFamily="2" charset="-122"/>
              <a:ea typeface="宋体" panose="02010600030101010101" pitchFamily="2" charset="-122"/>
              <a:sym typeface="+mn-ea"/>
            </a:endParaRPr>
          </a:p>
          <a:p>
            <a:pPr indent="0">
              <a:lnSpc>
                <a:spcPct val="150000"/>
              </a:lnSpc>
            </a:pPr>
            <a:endParaRPr lang="zh-CN" altLang="en-US" sz="2400">
              <a:latin typeface="宋体" panose="02010600030101010101" pitchFamily="2" charset="-122"/>
              <a:ea typeface="宋体" panose="02010600030101010101" pitchFamily="2" charset="-122"/>
            </a:endParaRPr>
          </a:p>
          <a:p>
            <a:pPr indent="0">
              <a:lnSpc>
                <a:spcPct val="150000"/>
              </a:lnSpc>
            </a:pPr>
            <a:endParaRPr lang="zh-CN" altLang="en-US" sz="2400">
              <a:latin typeface="宋体" panose="02010600030101010101" pitchFamily="2" charset="-122"/>
              <a:ea typeface="宋体" panose="02010600030101010101" pitchFamily="2" charset="-122"/>
              <a:sym typeface="+mn-ea"/>
            </a:endParaRPr>
          </a:p>
          <a:p>
            <a:pPr indent="0">
              <a:lnSpc>
                <a:spcPct val="150000"/>
              </a:lnSpc>
            </a:pPr>
            <a:r>
              <a:rPr lang="zh-CN" altLang="en-US" sz="2400">
                <a:latin typeface="宋体" panose="02010600030101010101" pitchFamily="2" charset="-122"/>
                <a:ea typeface="宋体" panose="02010600030101010101" pitchFamily="2" charset="-122"/>
                <a:sym typeface="+mn-ea"/>
              </a:rPr>
              <a:t>③换上另外两个规格不同的小灯泡,再次测量各点电流.</a:t>
            </a:r>
            <a:r>
              <a:rPr lang="zh-CN" altLang="en-US" sz="2400">
                <a:latin typeface="宋体" panose="02010600030101010101" pitchFamily="2" charset="-122"/>
                <a:ea typeface="宋体" panose="02010600030101010101" pitchFamily="2" charset="-122"/>
                <a:sym typeface="+mn-ea"/>
              </a:rPr>
              <a:t>(4)本实验要换用不同规格的小灯泡或改变电源电压,多测几组数据,</a:t>
            </a:r>
            <a:r>
              <a:rPr lang="zh-CN" altLang="en-US" sz="2400" u="wavyHeavy">
                <a:uFill>
                  <a:solidFill>
                    <a:srgbClr val="FF0000"/>
                  </a:solidFill>
                </a:uFill>
                <a:latin typeface="宋体" panose="02010600030101010101" pitchFamily="2" charset="-122"/>
                <a:ea typeface="宋体" panose="02010600030101010101" pitchFamily="2" charset="-122"/>
                <a:sym typeface="+mn-ea"/>
              </a:rPr>
              <a:t>寻找普遍规律</a:t>
            </a:r>
            <a:r>
              <a:rPr lang="zh-CN" altLang="en-US" sz="2400">
                <a:latin typeface="宋体" panose="02010600030101010101" pitchFamily="2" charset="-122"/>
                <a:ea typeface="宋体" panose="02010600030101010101" pitchFamily="2" charset="-122"/>
                <a:sym typeface="+mn-ea"/>
              </a:rPr>
              <a:t>.只测一组数据,</a:t>
            </a:r>
            <a:r>
              <a:rPr lang="zh-CN" altLang="en-US" sz="2400" u="wavyHeavy">
                <a:uFill>
                  <a:solidFill>
                    <a:srgbClr val="FF0000"/>
                  </a:solidFill>
                </a:uFill>
                <a:latin typeface="宋体" panose="02010600030101010101" pitchFamily="2" charset="-122"/>
                <a:ea typeface="宋体" panose="02010600030101010101" pitchFamily="2" charset="-122"/>
                <a:sym typeface="+mn-ea"/>
              </a:rPr>
              <a:t>得出的结论具有偶然性</a:t>
            </a:r>
            <a:r>
              <a:rPr lang="zh-CN" altLang="en-US" sz="2400">
                <a:latin typeface="宋体" panose="02010600030101010101" pitchFamily="2" charset="-122"/>
                <a:ea typeface="宋体" panose="02010600030101010101" pitchFamily="2" charset="-122"/>
                <a:sym typeface="+mn-ea"/>
              </a:rPr>
              <a:t>.</a:t>
            </a:r>
            <a:r>
              <a:rPr lang="zh-CN" altLang="en-US" sz="2400">
                <a:latin typeface="宋体" panose="02010600030101010101" pitchFamily="2" charset="-122"/>
                <a:ea typeface="宋体" panose="02010600030101010101" pitchFamily="2" charset="-122"/>
                <a:sym typeface="+mn-ea"/>
              </a:rPr>
              <a:t>
</a:t>
            </a:r>
            <a:endParaRPr lang="zh-CN" altLang="en-US" sz="2400">
              <a:latin typeface="宋体" panose="02010600030101010101" pitchFamily="2" charset="-122"/>
              <a:ea typeface="宋体" panose="02010600030101010101" pitchFamily="2" charset="-122"/>
            </a:endParaRPr>
          </a:p>
        </p:txBody>
      </p:sp>
      <p:graphicFrame>
        <p:nvGraphicFramePr>
          <p:cNvPr id="2" name="表格 1"/>
          <p:cNvGraphicFramePr>
            <a:graphicFrameLocks noGrp="1"/>
          </p:cNvGraphicFramePr>
          <p:nvPr>
            <p:custDataLst>
              <p:tags r:id="rId2"/>
            </p:custDataLst>
          </p:nvPr>
        </p:nvGraphicFramePr>
        <p:xfrm>
          <a:off x="1814195" y="3174365"/>
          <a:ext cx="8704580" cy="1379855"/>
        </p:xfrm>
        <a:graphic>
          <a:graphicData uri="http://schemas.openxmlformats.org/drawingml/2006/table">
            <a:tbl>
              <a:tblPr firstRow="1" bandRow="1">
                <a:tableStyleId>{5940675A-B579-460E-94D1-54222C63F5DA}</a:tableStyleId>
              </a:tblPr>
              <a:tblGrid>
                <a:gridCol w="2453640"/>
                <a:gridCol w="1898650"/>
                <a:gridCol w="2176145"/>
                <a:gridCol w="2176145"/>
              </a:tblGrid>
              <a:tr h="528955">
                <a:tc>
                  <a:txBody>
                    <a:bodyPr vert="horz" wrap="square"/>
                    <a:lstStyle/>
                    <a:p>
                      <a:pPr indent="0" algn="ctr">
                        <a:buNone/>
                      </a:pPr>
                      <a:r>
                        <a:rPr lang="en-US" sz="2000" b="0">
                          <a:solidFill>
                            <a:srgbClr val="000000"/>
                          </a:solidFill>
                          <a:latin typeface="Times New Roman" panose="02020603050405020304" pitchFamily="18" charset="0"/>
                          <a:ea typeface="宋体" panose="02010600030101010101" pitchFamily="2" charset="-122"/>
                          <a:cs typeface="Times New Roman" panose="02020603050405020304" pitchFamily="18" charset="0"/>
                        </a:rPr>
                        <a:t> </a:t>
                      </a:r>
                      <a:endParaRPr lang="en-US" altLang="en-US" sz="2000" b="0">
                        <a:solidFill>
                          <a:srgbClr val="000000"/>
                        </a:solidFill>
                        <a:latin typeface="Times New Roman" panose="02020603050405020304" pitchFamily="18" charset="0"/>
                        <a:ea typeface="宋体" panose="02010600030101010101" pitchFamily="2" charset="-122"/>
                        <a:cs typeface="Times New Roman" panose="02020603050405020304" pitchFamily="18"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vert="horz" wrap="square"/>
                    <a:lstStyle/>
                    <a:p>
                      <a:pPr indent="0" algn="ctr">
                        <a:buNone/>
                      </a:pPr>
                      <a:r>
                        <a:rPr lang="en-US" sz="2000" b="0" i="1">
                          <a:solidFill>
                            <a:srgbClr val="000000"/>
                          </a:solidFill>
                          <a:latin typeface="Times New Roman" panose="02020603050405020304" pitchFamily="18" charset="0"/>
                          <a:ea typeface="宋体" panose="02010600030101010101" pitchFamily="2" charset="-122"/>
                          <a:cs typeface="Times New Roman" panose="02020603050405020304" pitchFamily="18" charset="0"/>
                        </a:rPr>
                        <a:t>A</a:t>
                      </a:r>
                      <a:r>
                        <a:rPr lang="en-US" sz="2000" b="0">
                          <a:solidFill>
                            <a:srgbClr val="000000"/>
                          </a:solidFill>
                          <a:latin typeface="Times New Roman" panose="02020603050405020304" pitchFamily="18" charset="0"/>
                          <a:ea typeface="宋体" panose="02010600030101010101" pitchFamily="2" charset="-122"/>
                          <a:cs typeface="Times New Roman" panose="02020603050405020304" pitchFamily="18" charset="0"/>
                        </a:rPr>
                        <a:t>点电流</a:t>
                      </a:r>
                      <a:r>
                        <a:rPr lang="en-US" sz="2000" b="0" i="1">
                          <a:solidFill>
                            <a:srgbClr val="000000"/>
                          </a:solidFill>
                          <a:latin typeface="Times New Roman" panose="02020603050405020304" pitchFamily="18" charset="0"/>
                          <a:ea typeface="宋体" panose="02010600030101010101" pitchFamily="2" charset="-122"/>
                          <a:cs typeface="Times New Roman" panose="02020603050405020304" pitchFamily="18" charset="0"/>
                        </a:rPr>
                        <a:t>I</a:t>
                      </a:r>
                      <a:r>
                        <a:rPr lang="en-US" sz="2000" b="0" i="1" baseline="-25000">
                          <a:solidFill>
                            <a:srgbClr val="000000"/>
                          </a:solidFill>
                          <a:latin typeface="Times New Roman" panose="02020603050405020304" pitchFamily="18" charset="0"/>
                          <a:ea typeface="宋体" panose="02010600030101010101" pitchFamily="2" charset="-122"/>
                          <a:cs typeface="Times New Roman" panose="02020603050405020304" pitchFamily="18" charset="0"/>
                        </a:rPr>
                        <a:t>A </a:t>
                      </a:r>
                      <a:r>
                        <a:rPr lang="en-US" sz="2000" b="0">
                          <a:solidFill>
                            <a:srgbClr val="000000"/>
                          </a:solidFill>
                          <a:latin typeface="Times New Roman" panose="02020603050405020304" pitchFamily="18" charset="0"/>
                          <a:ea typeface="宋体" panose="02010600030101010101" pitchFamily="2" charset="-122"/>
                          <a:cs typeface="Times New Roman" panose="02020603050405020304" pitchFamily="18" charset="0"/>
                        </a:rPr>
                        <a:t>/A</a:t>
                      </a:r>
                      <a:endParaRPr lang="en-US" altLang="en-US" sz="2000" b="0" i="1">
                        <a:solidFill>
                          <a:srgbClr val="000000"/>
                        </a:solidFill>
                        <a:latin typeface="Times New Roman" panose="02020603050405020304" pitchFamily="18" charset="0"/>
                        <a:ea typeface="宋体" panose="02010600030101010101" pitchFamily="2" charset="-122"/>
                        <a:cs typeface="Times New Roman" panose="02020603050405020304" pitchFamily="18"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vert="horz" wrap="square"/>
                    <a:lstStyle/>
                    <a:p>
                      <a:pPr indent="0" algn="ctr">
                        <a:buNone/>
                      </a:pPr>
                      <a:r>
                        <a:rPr lang="en-US" sz="2000" b="0" i="1">
                          <a:solidFill>
                            <a:srgbClr val="000000"/>
                          </a:solidFill>
                          <a:latin typeface="Times New Roman" panose="02020603050405020304" pitchFamily="18" charset="0"/>
                          <a:ea typeface="宋体" panose="02010600030101010101" pitchFamily="2" charset="-122"/>
                          <a:cs typeface="Times New Roman" panose="02020603050405020304" pitchFamily="18" charset="0"/>
                        </a:rPr>
                        <a:t>B</a:t>
                      </a:r>
                      <a:r>
                        <a:rPr lang="en-US" sz="2000" b="0">
                          <a:solidFill>
                            <a:srgbClr val="000000"/>
                          </a:solidFill>
                          <a:latin typeface="Times New Roman" panose="02020603050405020304" pitchFamily="18" charset="0"/>
                          <a:ea typeface="宋体" panose="02010600030101010101" pitchFamily="2" charset="-122"/>
                          <a:cs typeface="Times New Roman" panose="02020603050405020304" pitchFamily="18" charset="0"/>
                        </a:rPr>
                        <a:t>点电流</a:t>
                      </a:r>
                      <a:r>
                        <a:rPr lang="en-US" sz="2000" b="0" i="1">
                          <a:solidFill>
                            <a:srgbClr val="000000"/>
                          </a:solidFill>
                          <a:latin typeface="Times New Roman" panose="02020603050405020304" pitchFamily="18" charset="0"/>
                          <a:ea typeface="宋体" panose="02010600030101010101" pitchFamily="2" charset="-122"/>
                          <a:cs typeface="Times New Roman" panose="02020603050405020304" pitchFamily="18" charset="0"/>
                        </a:rPr>
                        <a:t>I</a:t>
                      </a:r>
                      <a:r>
                        <a:rPr lang="en-US" sz="2000" b="0" i="1" baseline="-25000">
                          <a:solidFill>
                            <a:srgbClr val="000000"/>
                          </a:solidFill>
                          <a:latin typeface="Times New Roman" panose="02020603050405020304" pitchFamily="18" charset="0"/>
                          <a:ea typeface="宋体" panose="02010600030101010101" pitchFamily="2" charset="-122"/>
                          <a:cs typeface="Times New Roman" panose="02020603050405020304" pitchFamily="18" charset="0"/>
                        </a:rPr>
                        <a:t>B </a:t>
                      </a:r>
                      <a:r>
                        <a:rPr lang="en-US" sz="2000" b="0">
                          <a:solidFill>
                            <a:srgbClr val="000000"/>
                          </a:solidFill>
                          <a:latin typeface="Times New Roman" panose="02020603050405020304" pitchFamily="18" charset="0"/>
                          <a:ea typeface="宋体" panose="02010600030101010101" pitchFamily="2" charset="-122"/>
                          <a:cs typeface="Times New Roman" panose="02020603050405020304" pitchFamily="18" charset="0"/>
                        </a:rPr>
                        <a:t>/A</a:t>
                      </a:r>
                      <a:endParaRPr lang="en-US" altLang="en-US" sz="2000" b="0" i="1">
                        <a:solidFill>
                          <a:srgbClr val="000000"/>
                        </a:solidFill>
                        <a:latin typeface="Times New Roman" panose="02020603050405020304" pitchFamily="18" charset="0"/>
                        <a:ea typeface="宋体" panose="02010600030101010101" pitchFamily="2" charset="-122"/>
                        <a:cs typeface="Times New Roman" panose="02020603050405020304" pitchFamily="18"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vert="horz" wrap="square"/>
                    <a:lstStyle/>
                    <a:p>
                      <a:pPr indent="0" algn="ctr">
                        <a:buNone/>
                      </a:pPr>
                      <a:r>
                        <a:rPr lang="en-US" sz="2000" b="0" i="1">
                          <a:solidFill>
                            <a:srgbClr val="000000"/>
                          </a:solidFill>
                          <a:latin typeface="Times New Roman" panose="02020603050405020304" pitchFamily="18" charset="0"/>
                          <a:ea typeface="宋体" panose="02010600030101010101" pitchFamily="2" charset="-122"/>
                          <a:cs typeface="Times New Roman" panose="02020603050405020304" pitchFamily="18" charset="0"/>
                        </a:rPr>
                        <a:t>C</a:t>
                      </a:r>
                      <a:r>
                        <a:rPr lang="en-US" sz="2000" b="0">
                          <a:solidFill>
                            <a:srgbClr val="000000"/>
                          </a:solidFill>
                          <a:latin typeface="Times New Roman" panose="02020603050405020304" pitchFamily="18" charset="0"/>
                          <a:ea typeface="宋体" panose="02010600030101010101" pitchFamily="2" charset="-122"/>
                          <a:cs typeface="Times New Roman" panose="02020603050405020304" pitchFamily="18" charset="0"/>
                        </a:rPr>
                        <a:t>点电流</a:t>
                      </a:r>
                      <a:r>
                        <a:rPr lang="en-US" sz="2000" b="0" i="1">
                          <a:solidFill>
                            <a:srgbClr val="000000"/>
                          </a:solidFill>
                          <a:latin typeface="Times New Roman" panose="02020603050405020304" pitchFamily="18" charset="0"/>
                          <a:ea typeface="宋体" panose="02010600030101010101" pitchFamily="2" charset="-122"/>
                          <a:cs typeface="Times New Roman" panose="02020603050405020304" pitchFamily="18" charset="0"/>
                        </a:rPr>
                        <a:t>I</a:t>
                      </a:r>
                      <a:r>
                        <a:rPr lang="en-US" sz="2000" b="0" i="1" baseline="-25000">
                          <a:solidFill>
                            <a:srgbClr val="000000"/>
                          </a:solidFill>
                          <a:latin typeface="Times New Roman" panose="02020603050405020304" pitchFamily="18" charset="0"/>
                          <a:ea typeface="宋体" panose="02010600030101010101" pitchFamily="2" charset="-122"/>
                          <a:cs typeface="Times New Roman" panose="02020603050405020304" pitchFamily="18" charset="0"/>
                        </a:rPr>
                        <a:t>C </a:t>
                      </a:r>
                      <a:r>
                        <a:rPr lang="en-US" sz="2000" b="0">
                          <a:solidFill>
                            <a:srgbClr val="000000"/>
                          </a:solidFill>
                          <a:latin typeface="Times New Roman" panose="02020603050405020304" pitchFamily="18" charset="0"/>
                          <a:ea typeface="宋体" panose="02010600030101010101" pitchFamily="2" charset="-122"/>
                          <a:cs typeface="Times New Roman" panose="02020603050405020304" pitchFamily="18" charset="0"/>
                        </a:rPr>
                        <a:t>/A</a:t>
                      </a:r>
                      <a:endParaRPr lang="en-US" altLang="en-US" sz="2000" b="0" i="1">
                        <a:solidFill>
                          <a:srgbClr val="000000"/>
                        </a:solidFill>
                        <a:latin typeface="Times New Roman" panose="02020603050405020304" pitchFamily="18" charset="0"/>
                        <a:ea typeface="宋体" panose="02010600030101010101" pitchFamily="2" charset="-122"/>
                        <a:cs typeface="Times New Roman" panose="02020603050405020304" pitchFamily="18"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420370">
                <a:tc>
                  <a:txBody>
                    <a:bodyPr vert="horz" wrap="square"/>
                    <a:lstStyle/>
                    <a:p>
                      <a:pPr indent="0" algn="ctr">
                        <a:buNone/>
                      </a:pPr>
                      <a:r>
                        <a:rPr lang="en-US" sz="2000" b="0">
                          <a:solidFill>
                            <a:srgbClr val="000000"/>
                          </a:solidFill>
                          <a:latin typeface="Times New Roman" panose="02020603050405020304" pitchFamily="18" charset="0"/>
                          <a:ea typeface="宋体" panose="02010600030101010101" pitchFamily="2" charset="-122"/>
                          <a:cs typeface="Times New Roman" panose="02020603050405020304" pitchFamily="18" charset="0"/>
                        </a:rPr>
                        <a:t>灯泡L</a:t>
                      </a:r>
                      <a:r>
                        <a:rPr lang="en-US" sz="2000" b="0" baseline="-25000">
                          <a:solidFill>
                            <a:srgbClr val="000000"/>
                          </a:solidFill>
                          <a:latin typeface="Times New Roman" panose="02020603050405020304" pitchFamily="18" charset="0"/>
                          <a:ea typeface="宋体" panose="02010600030101010101" pitchFamily="2" charset="-122"/>
                          <a:cs typeface="Times New Roman" panose="02020603050405020304" pitchFamily="18" charset="0"/>
                        </a:rPr>
                        <a:t>1</a:t>
                      </a:r>
                      <a:r>
                        <a:rPr lang="en-US" sz="2000" b="0">
                          <a:solidFill>
                            <a:srgbClr val="000000"/>
                          </a:solidFill>
                          <a:latin typeface="Times New Roman" panose="02020603050405020304" pitchFamily="18" charset="0"/>
                          <a:ea typeface="宋体" panose="02010600030101010101" pitchFamily="2" charset="-122"/>
                          <a:cs typeface="Times New Roman" panose="02020603050405020304" pitchFamily="18" charset="0"/>
                        </a:rPr>
                        <a:t>、L</a:t>
                      </a:r>
                      <a:r>
                        <a:rPr lang="en-US" sz="2000" b="0" baseline="-25000">
                          <a:solidFill>
                            <a:srgbClr val="000000"/>
                          </a:solidFill>
                          <a:latin typeface="Times New Roman" panose="02020603050405020304" pitchFamily="18" charset="0"/>
                          <a:ea typeface="宋体" panose="02010600030101010101" pitchFamily="2" charset="-122"/>
                          <a:cs typeface="Times New Roman" panose="02020603050405020304" pitchFamily="18" charset="0"/>
                        </a:rPr>
                        <a:t>2</a:t>
                      </a:r>
                      <a:r>
                        <a:rPr lang="en-US" sz="2000" b="0">
                          <a:solidFill>
                            <a:srgbClr val="000000"/>
                          </a:solidFill>
                          <a:latin typeface="Times New Roman" panose="02020603050405020304" pitchFamily="18" charset="0"/>
                          <a:ea typeface="宋体" panose="02010600030101010101" pitchFamily="2" charset="-122"/>
                          <a:cs typeface="Times New Roman" panose="02020603050405020304" pitchFamily="18" charset="0"/>
                        </a:rPr>
                        <a:t>串(并)联</a:t>
                      </a:r>
                      <a:endParaRPr lang="en-US" altLang="en-US" sz="2000" b="0">
                        <a:solidFill>
                          <a:srgbClr val="000000"/>
                        </a:solidFill>
                        <a:latin typeface="Times New Roman" panose="02020603050405020304" pitchFamily="18" charset="0"/>
                        <a:ea typeface="宋体" panose="02010600030101010101" pitchFamily="2" charset="-122"/>
                        <a:cs typeface="Times New Roman" panose="02020603050405020304" pitchFamily="18"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vert="horz" wrap="square"/>
                    <a:lstStyle/>
                    <a:p>
                      <a:pPr indent="0" algn="ctr">
                        <a:buNone/>
                      </a:pPr>
                      <a:r>
                        <a:rPr lang="en-US" sz="2000" b="0">
                          <a:solidFill>
                            <a:srgbClr val="000000"/>
                          </a:solidFill>
                          <a:latin typeface="Times New Roman" panose="02020603050405020304" pitchFamily="18" charset="0"/>
                          <a:ea typeface="宋体" panose="02010600030101010101" pitchFamily="2" charset="-122"/>
                          <a:cs typeface="Times New Roman" panose="02020603050405020304" pitchFamily="18" charset="0"/>
                        </a:rPr>
                        <a:t> </a:t>
                      </a:r>
                      <a:endParaRPr lang="en-US" altLang="en-US" sz="2000" b="0">
                        <a:solidFill>
                          <a:srgbClr val="000000"/>
                        </a:solidFill>
                        <a:latin typeface="Times New Roman" panose="02020603050405020304" pitchFamily="18" charset="0"/>
                        <a:ea typeface="宋体" panose="02010600030101010101" pitchFamily="2" charset="-122"/>
                        <a:cs typeface="Times New Roman" panose="02020603050405020304" pitchFamily="18"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vert="horz" wrap="square"/>
                    <a:lstStyle/>
                    <a:p>
                      <a:pPr indent="0" algn="ctr">
                        <a:buNone/>
                      </a:pPr>
                      <a:r>
                        <a:rPr lang="en-US" sz="2000" b="0">
                          <a:solidFill>
                            <a:srgbClr val="000000"/>
                          </a:solidFill>
                          <a:latin typeface="Times New Roman" panose="02020603050405020304" pitchFamily="18" charset="0"/>
                          <a:ea typeface="宋体" panose="02010600030101010101" pitchFamily="2" charset="-122"/>
                          <a:cs typeface="Times New Roman" panose="02020603050405020304" pitchFamily="18" charset="0"/>
                        </a:rPr>
                        <a:t> </a:t>
                      </a:r>
                      <a:endParaRPr lang="en-US" altLang="en-US" sz="2000" b="0">
                        <a:solidFill>
                          <a:srgbClr val="000000"/>
                        </a:solidFill>
                        <a:latin typeface="Times New Roman" panose="02020603050405020304" pitchFamily="18" charset="0"/>
                        <a:ea typeface="宋体" panose="02010600030101010101" pitchFamily="2" charset="-122"/>
                        <a:cs typeface="Times New Roman" panose="02020603050405020304" pitchFamily="18"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vert="horz" wrap="square"/>
                    <a:lstStyle/>
                    <a:p>
                      <a:pPr indent="0" algn="ctr">
                        <a:buNone/>
                      </a:pPr>
                      <a:r>
                        <a:rPr lang="en-US" sz="2000" b="0">
                          <a:solidFill>
                            <a:srgbClr val="000000"/>
                          </a:solidFill>
                          <a:latin typeface="Times New Roman" panose="02020603050405020304" pitchFamily="18" charset="0"/>
                          <a:ea typeface="宋体" panose="02010600030101010101" pitchFamily="2" charset="-122"/>
                          <a:cs typeface="Times New Roman" panose="02020603050405020304" pitchFamily="18" charset="0"/>
                        </a:rPr>
                        <a:t> </a:t>
                      </a:r>
                      <a:endParaRPr lang="en-US" altLang="en-US" sz="2000" b="0">
                        <a:solidFill>
                          <a:srgbClr val="000000"/>
                        </a:solidFill>
                        <a:latin typeface="Times New Roman" panose="02020603050405020304" pitchFamily="18" charset="0"/>
                        <a:ea typeface="宋体" panose="02010600030101010101" pitchFamily="2" charset="-122"/>
                        <a:cs typeface="Times New Roman" panose="02020603050405020304" pitchFamily="18"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430530">
                <a:tc>
                  <a:txBody>
                    <a:bodyPr vert="horz" wrap="square"/>
                    <a:lstStyle/>
                    <a:p>
                      <a:pPr indent="0" algn="ctr">
                        <a:buNone/>
                      </a:pPr>
                      <a:r>
                        <a:rPr lang="en-US" sz="2000" b="0">
                          <a:solidFill>
                            <a:srgbClr val="000000"/>
                          </a:solidFill>
                          <a:latin typeface="Times New Roman" panose="02020603050405020304" pitchFamily="18" charset="0"/>
                          <a:ea typeface="宋体" panose="02010600030101010101" pitchFamily="2" charset="-122"/>
                          <a:cs typeface="Times New Roman" panose="02020603050405020304" pitchFamily="18" charset="0"/>
                        </a:rPr>
                        <a:t>……</a:t>
                      </a:r>
                      <a:endParaRPr lang="en-US" altLang="en-US" sz="2000" b="0">
                        <a:solidFill>
                          <a:srgbClr val="000000"/>
                        </a:solidFill>
                        <a:latin typeface="Times New Roman" panose="02020603050405020304" pitchFamily="18" charset="0"/>
                        <a:ea typeface="宋体" panose="02010600030101010101" pitchFamily="2" charset="-122"/>
                        <a:cs typeface="Times New Roman" panose="02020603050405020304" pitchFamily="18"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vert="horz" wrap="square"/>
                    <a:lstStyle/>
                    <a:p>
                      <a:pPr indent="0" algn="ctr">
                        <a:buNone/>
                      </a:pPr>
                      <a:r>
                        <a:rPr lang="en-US" sz="2000" b="0">
                          <a:solidFill>
                            <a:srgbClr val="000000"/>
                          </a:solidFill>
                          <a:latin typeface="Times New Roman" panose="02020603050405020304" pitchFamily="18" charset="0"/>
                          <a:ea typeface="宋体" panose="02010600030101010101" pitchFamily="2" charset="-122"/>
                          <a:cs typeface="Times New Roman" panose="02020603050405020304" pitchFamily="18" charset="0"/>
                        </a:rPr>
                        <a:t> </a:t>
                      </a:r>
                      <a:endParaRPr lang="en-US" altLang="en-US" sz="2000" b="0">
                        <a:solidFill>
                          <a:srgbClr val="000000"/>
                        </a:solidFill>
                        <a:latin typeface="Times New Roman" panose="02020603050405020304" pitchFamily="18" charset="0"/>
                        <a:ea typeface="宋体" panose="02010600030101010101" pitchFamily="2" charset="-122"/>
                        <a:cs typeface="Times New Roman" panose="02020603050405020304" pitchFamily="18"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vert="horz" wrap="square"/>
                    <a:lstStyle/>
                    <a:p>
                      <a:pPr indent="0" algn="ctr">
                        <a:buNone/>
                      </a:pPr>
                      <a:r>
                        <a:rPr lang="en-US" sz="2000" b="0">
                          <a:solidFill>
                            <a:srgbClr val="000000"/>
                          </a:solidFill>
                          <a:latin typeface="Times New Roman" panose="02020603050405020304" pitchFamily="18" charset="0"/>
                          <a:ea typeface="宋体" panose="02010600030101010101" pitchFamily="2" charset="-122"/>
                          <a:cs typeface="Times New Roman" panose="02020603050405020304" pitchFamily="18" charset="0"/>
                        </a:rPr>
                        <a:t> </a:t>
                      </a:r>
                      <a:endParaRPr lang="en-US" altLang="en-US" sz="2000" b="0">
                        <a:solidFill>
                          <a:srgbClr val="000000"/>
                        </a:solidFill>
                        <a:latin typeface="Times New Roman" panose="02020603050405020304" pitchFamily="18" charset="0"/>
                        <a:ea typeface="宋体" panose="02010600030101010101" pitchFamily="2" charset="-122"/>
                        <a:cs typeface="Times New Roman" panose="02020603050405020304" pitchFamily="18"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vert="horz" wrap="square"/>
                    <a:lstStyle/>
                    <a:p>
                      <a:pPr indent="0" algn="ctr">
                        <a:buNone/>
                      </a:pPr>
                      <a:r>
                        <a:rPr lang="en-US" sz="2000" b="0">
                          <a:solidFill>
                            <a:srgbClr val="000000"/>
                          </a:solidFill>
                          <a:latin typeface="Times New Roman" panose="02020603050405020304" pitchFamily="18" charset="0"/>
                          <a:ea typeface="宋体" panose="02010600030101010101" pitchFamily="2" charset="-122"/>
                          <a:cs typeface="Times New Roman" panose="02020603050405020304" pitchFamily="18" charset="0"/>
                        </a:rPr>
                        <a:t> </a:t>
                      </a:r>
                      <a:endParaRPr lang="en-US" altLang="en-US" sz="2000" b="0">
                        <a:solidFill>
                          <a:srgbClr val="000000"/>
                        </a:solidFill>
                        <a:latin typeface="Times New Roman" panose="02020603050405020304" pitchFamily="18" charset="0"/>
                        <a:ea typeface="宋体" panose="02010600030101010101" pitchFamily="2" charset="-122"/>
                        <a:cs typeface="Times New Roman" panose="02020603050405020304" pitchFamily="18"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bl>
          </a:graphicData>
        </a:graphic>
      </p:graphicFrame>
    </p:spTree>
  </p:cSld>
  <p:clrMapOvr>
    <a:masterClrMapping/>
  </p:clrMapOvr>
  <p:transition spd="med">
    <p:wipe dir="d"/>
  </p:transition>
  <p:timing/>
</p:sld>
</file>

<file path=ppt/slides/slide5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en-US" altLang="zh-CN" sz="2400" b="1" kern="0">
                <a:solidFill>
                  <a:srgbClr val="EE3028"/>
                </a:solidFill>
                <a:cs typeface="+mn-ea"/>
                <a:sym typeface="+mn-lt"/>
              </a:rPr>
              <a:t>  </a:t>
            </a:r>
            <a:r>
              <a:rPr lang="zh-CN" altLang="en-US" sz="2400" b="1" kern="0">
                <a:solidFill>
                  <a:srgbClr val="EE3028"/>
                </a:solidFill>
                <a:cs typeface="+mn-ea"/>
                <a:sym typeface="+mn-lt"/>
              </a:rPr>
              <a:t>探究串、并联电路的电流规律</a:t>
            </a:r>
            <a:endParaRPr lang="zh-CN" altLang="en-US" sz="2400" b="1" kern="0">
              <a:solidFill>
                <a:srgbClr val="EE3028"/>
              </a:solidFill>
              <a:cs typeface="+mn-ea"/>
              <a:sym typeface="+mn-lt"/>
            </a:endParaRP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pPr algn="ctr"/>
            <a:r>
              <a:rPr lang="zh-CN" altLang="en-US">
                <a:solidFill>
                  <a:schemeClr val="bg1"/>
                </a:solidFill>
                <a:sym typeface="+mn-lt"/>
              </a:rPr>
              <a:t>实验1</a:t>
            </a:r>
            <a:endParaRPr lang="zh-CN" altLang="en-US">
              <a:solidFill>
                <a:schemeClr val="bg1"/>
              </a:solidFill>
              <a:sym typeface="+mn-lt"/>
            </a:endParaRPr>
          </a:p>
        </p:txBody>
      </p:sp>
      <p:sp>
        <p:nvSpPr>
          <p:cNvPr id="3" name="矩形 2"/>
          <p:cNvSpPr/>
          <p:nvPr/>
        </p:nvSpPr>
        <p:spPr>
          <a:xfrm>
            <a:off x="773430" y="821055"/>
            <a:ext cx="10749915" cy="3969385"/>
          </a:xfrm>
          <a:prstGeom prst="rect">
            <a:avLst/>
          </a:prstGeom>
        </p:spPr>
        <p:txBody>
          <a:bodyPr wrap="square">
            <a:spAutoFit/>
          </a:bodyPr>
          <a:lstStyle/>
          <a:p>
            <a:pPr algn="just">
              <a:lnSpc>
                <a:spcPct val="150000"/>
              </a:lnSpc>
              <a:buClrTx/>
              <a:buSzTx/>
              <a:buFontTx/>
            </a:pPr>
            <a:r>
              <a:rPr lang="zh-CN" altLang="en-US" sz="2400">
                <a:latin typeface="宋体" panose="02010600030101010101" pitchFamily="2" charset="-122"/>
                <a:ea typeface="宋体" panose="02010600030101010101" pitchFamily="2" charset="-122"/>
              </a:rPr>
              <a:t>4.【</a:t>
            </a:r>
            <a:r>
              <a:rPr lang="zh-CN" altLang="en-US" sz="2400">
                <a:latin typeface="黑体" panose="02010609060101010101" pitchFamily="49" charset="-122"/>
                <a:ea typeface="黑体" panose="02010609060101010101" pitchFamily="49" charset="-122"/>
              </a:rPr>
              <a:t>交流与反思</a:t>
            </a:r>
            <a:r>
              <a:rPr lang="zh-CN" altLang="en-US" sz="2400">
                <a:latin typeface="宋体" panose="02010600030101010101" pitchFamily="2" charset="-122"/>
                <a:ea typeface="宋体" panose="02010600030101010101" pitchFamily="2" charset="-122"/>
              </a:rPr>
              <a:t>】</a:t>
            </a:r>
            <a:endParaRPr lang="zh-CN" altLang="en-US" sz="2400">
              <a:latin typeface="宋体" panose="02010600030101010101" pitchFamily="2" charset="-122"/>
              <a:ea typeface="宋体" panose="02010600030101010101" pitchFamily="2" charset="-122"/>
            </a:endParaRPr>
          </a:p>
          <a:p>
            <a:pPr algn="just">
              <a:lnSpc>
                <a:spcPct val="150000"/>
              </a:lnSpc>
              <a:buClrTx/>
              <a:buSzTx/>
              <a:buFontTx/>
            </a:pPr>
            <a:r>
              <a:rPr lang="zh-CN" altLang="en-US" sz="2400">
                <a:latin typeface="宋体" panose="02010600030101010101" pitchFamily="2" charset="-122"/>
                <a:ea typeface="宋体" panose="02010600030101010101" pitchFamily="2" charset="-122"/>
              </a:rPr>
              <a:t>(1)探究串联电路的电流规律时,为了简化操作,可以在A、B、C三点各接一个电流表.</a:t>
            </a:r>
            <a:endParaRPr lang="zh-CN" altLang="en-US" sz="2400">
              <a:latin typeface="宋体" panose="02010600030101010101" pitchFamily="2" charset="-122"/>
              <a:ea typeface="宋体" panose="02010600030101010101" pitchFamily="2" charset="-122"/>
            </a:endParaRPr>
          </a:p>
          <a:p>
            <a:pPr algn="just">
              <a:lnSpc>
                <a:spcPct val="150000"/>
              </a:lnSpc>
              <a:buClrTx/>
              <a:buSzTx/>
              <a:buFontTx/>
            </a:pPr>
            <a:r>
              <a:rPr lang="zh-CN" altLang="en-US" sz="2400">
                <a:latin typeface="宋体" panose="02010600030101010101" pitchFamily="2" charset="-122"/>
                <a:ea typeface="宋体" panose="02010600030101010101" pitchFamily="2" charset="-122"/>
              </a:rPr>
              <a:t>(2)探究并联电路的电流规律时,为了简化操作,还可以在A、B两点各接一个开关,把电流表接在C点,如图所示.并联电路中各支路独立工作,互不影响,故只闭合S、S</a:t>
            </a:r>
            <a:r>
              <a:rPr lang="zh-CN" altLang="en-US" sz="2400" baseline="-25000">
                <a:latin typeface="宋体" panose="02010600030101010101" pitchFamily="2" charset="-122"/>
                <a:ea typeface="宋体" panose="02010600030101010101" pitchFamily="2" charset="-122"/>
              </a:rPr>
              <a:t>1</a:t>
            </a:r>
            <a:r>
              <a:rPr lang="zh-CN" altLang="en-US" sz="2400">
                <a:latin typeface="宋体" panose="02010600030101010101" pitchFamily="2" charset="-122"/>
                <a:ea typeface="宋体" panose="02010600030101010101" pitchFamily="2" charset="-122"/>
              </a:rPr>
              <a:t>时,电流表测通过L1的电流;只闭合S、S</a:t>
            </a:r>
            <a:r>
              <a:rPr lang="zh-CN" altLang="en-US" sz="2400" baseline="-25000">
                <a:latin typeface="宋体" panose="02010600030101010101" pitchFamily="2" charset="-122"/>
                <a:ea typeface="宋体" panose="02010600030101010101" pitchFamily="2" charset="-122"/>
              </a:rPr>
              <a:t>2</a:t>
            </a:r>
            <a:r>
              <a:rPr lang="zh-CN" altLang="en-US" sz="2400">
                <a:latin typeface="宋体" panose="02010600030101010101" pitchFamily="2" charset="-122"/>
                <a:ea typeface="宋体" panose="02010600030101010101" pitchFamily="2" charset="-122"/>
              </a:rPr>
              <a:t>时,电流表测通过L</a:t>
            </a:r>
            <a:r>
              <a:rPr lang="zh-CN" altLang="en-US" sz="2400" baseline="-25000">
                <a:latin typeface="宋体" panose="02010600030101010101" pitchFamily="2" charset="-122"/>
                <a:ea typeface="宋体" panose="02010600030101010101" pitchFamily="2" charset="-122"/>
              </a:rPr>
              <a:t>2</a:t>
            </a:r>
            <a:r>
              <a:rPr lang="zh-CN" altLang="en-US" sz="2400">
                <a:latin typeface="宋体" panose="02010600030101010101" pitchFamily="2" charset="-122"/>
                <a:ea typeface="宋体" panose="02010600030101010101" pitchFamily="2" charset="-122"/>
              </a:rPr>
              <a:t>的电流;三个开关都闭合时,电流表测干路电流.</a:t>
            </a:r>
            <a:endParaRPr lang="zh-CN" altLang="en-US" sz="2400">
              <a:latin typeface="宋体" panose="02010600030101010101" pitchFamily="2" charset="-122"/>
              <a:ea typeface="宋体" panose="02010600030101010101" pitchFamily="2" charset="-122"/>
            </a:endParaRPr>
          </a:p>
        </p:txBody>
      </p:sp>
      <p:pic>
        <p:nvPicPr>
          <p:cNvPr id="240" name="18WHLWJJZKBWL146.jpg" descr="id:2147491551;FounderCES"/>
          <p:cNvPicPr>
            <a:picLocks noChangeAspect="1"/>
          </p:cNvPicPr>
          <p:nvPr/>
        </p:nvPicPr>
        <p:blipFill>
          <a:blip r:embed="rId2"/>
          <a:stretch>
            <a:fillRect/>
          </a:stretch>
        </p:blipFill>
        <p:spPr>
          <a:xfrm>
            <a:off x="5365750" y="4230370"/>
            <a:ext cx="2922270" cy="2205990"/>
          </a:xfrm>
          <a:prstGeom prst="rect">
            <a:avLst/>
          </a:prstGeom>
        </p:spPr>
      </p:pic>
    </p:spTree>
  </p:cSld>
  <p:clrMapOvr>
    <a:masterClrMapping/>
  </p:clrMapOvr>
  <p:transition spd="med">
    <p:wipe dir="d"/>
  </p:transition>
  <p:timing/>
</p:sld>
</file>

<file path=ppt/slides/slide5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en-US" altLang="zh-CN" sz="2400" b="1" kern="0">
                <a:solidFill>
                  <a:srgbClr val="EE3028"/>
                </a:solidFill>
                <a:cs typeface="+mn-ea"/>
                <a:sym typeface="+mn-lt"/>
              </a:rPr>
              <a:t>  </a:t>
            </a:r>
            <a:r>
              <a:rPr lang="zh-CN" altLang="en-US" sz="2400" b="1" kern="0">
                <a:solidFill>
                  <a:srgbClr val="EE3028"/>
                </a:solidFill>
                <a:cs typeface="+mn-ea"/>
                <a:sym typeface="+mn-lt"/>
              </a:rPr>
              <a:t>探究串、并联电路的电流规律</a:t>
            </a:r>
            <a:endParaRPr lang="zh-CN" altLang="en-US" sz="2400" b="1" kern="0">
              <a:solidFill>
                <a:srgbClr val="EE3028"/>
              </a:solidFill>
              <a:cs typeface="+mn-ea"/>
              <a:sym typeface="+mn-lt"/>
            </a:endParaRP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pPr algn="ctr"/>
            <a:r>
              <a:rPr lang="zh-CN" altLang="en-US">
                <a:solidFill>
                  <a:schemeClr val="bg1"/>
                </a:solidFill>
                <a:sym typeface="+mn-lt"/>
              </a:rPr>
              <a:t>实验1</a:t>
            </a:r>
            <a:endParaRPr lang="zh-CN" altLang="en-US">
              <a:solidFill>
                <a:schemeClr val="bg1"/>
              </a:solidFill>
              <a:sym typeface="+mn-lt"/>
            </a:endParaRPr>
          </a:p>
        </p:txBody>
      </p:sp>
      <p:sp>
        <p:nvSpPr>
          <p:cNvPr id="3" name="矩形 2"/>
          <p:cNvSpPr/>
          <p:nvPr/>
        </p:nvSpPr>
        <p:spPr>
          <a:xfrm>
            <a:off x="773430" y="1086485"/>
            <a:ext cx="10749915" cy="2214880"/>
          </a:xfrm>
          <a:prstGeom prst="rect">
            <a:avLst/>
          </a:prstGeom>
        </p:spPr>
        <p:txBody>
          <a:bodyPr wrap="square">
            <a:spAutoFit/>
          </a:bodyPr>
          <a:lstStyle/>
          <a:p>
            <a:pPr algn="just">
              <a:lnSpc>
                <a:spcPct val="150000"/>
              </a:lnSpc>
              <a:buClrTx/>
              <a:buSzTx/>
              <a:buFontTx/>
            </a:pPr>
            <a:r>
              <a:rPr lang="zh-CN" altLang="en-US" sz="2400">
                <a:latin typeface="宋体" panose="02010600030101010101" pitchFamily="2" charset="-122"/>
                <a:ea typeface="宋体" panose="02010600030101010101" pitchFamily="2" charset="-122"/>
              </a:rPr>
              <a:t>5.【</a:t>
            </a:r>
            <a:r>
              <a:rPr lang="zh-CN" altLang="en-US" sz="2400">
                <a:latin typeface="黑体" panose="02010609060101010101" pitchFamily="49" charset="-122"/>
                <a:ea typeface="黑体" panose="02010609060101010101" pitchFamily="49" charset="-122"/>
              </a:rPr>
              <a:t>实验结论</a:t>
            </a:r>
            <a:r>
              <a:rPr lang="zh-CN" altLang="en-US" sz="2400">
                <a:latin typeface="宋体" panose="02010600030101010101" pitchFamily="2" charset="-122"/>
                <a:ea typeface="宋体" panose="02010600030101010101" pitchFamily="2" charset="-122"/>
              </a:rPr>
              <a:t>】</a:t>
            </a:r>
            <a:endParaRPr lang="zh-CN" altLang="en-US" sz="2400">
              <a:latin typeface="宋体" panose="02010600030101010101" pitchFamily="2" charset="-122"/>
              <a:ea typeface="宋体" panose="02010600030101010101" pitchFamily="2" charset="-122"/>
            </a:endParaRPr>
          </a:p>
          <a:p>
            <a:pPr algn="just">
              <a:lnSpc>
                <a:spcPct val="150000"/>
              </a:lnSpc>
              <a:buClrTx/>
              <a:buSzTx/>
              <a:buFontTx/>
            </a:pPr>
            <a:r>
              <a:rPr lang="zh-CN" altLang="en-US" sz="2400">
                <a:latin typeface="宋体" panose="02010600030101010101" pitchFamily="2" charset="-122"/>
                <a:ea typeface="宋体" panose="02010600030101010101" pitchFamily="2" charset="-122"/>
              </a:rPr>
              <a:t>(1)</a:t>
            </a:r>
            <a:r>
              <a:rPr lang="zh-CN" altLang="en-US" sz="2400" u="wavyHeavy">
                <a:uFill>
                  <a:solidFill>
                    <a:srgbClr val="FF0000"/>
                  </a:solidFill>
                </a:uFill>
                <a:latin typeface="宋体" panose="02010600030101010101" pitchFamily="2" charset="-122"/>
                <a:ea typeface="宋体" panose="02010600030101010101" pitchFamily="2" charset="-122"/>
              </a:rPr>
              <a:t>串联电路中的电流处处相等</a:t>
            </a:r>
            <a:r>
              <a:rPr lang="zh-CN" altLang="en-US" sz="2400">
                <a:latin typeface="宋体" panose="02010600030101010101" pitchFamily="2" charset="-122"/>
                <a:ea typeface="宋体" panose="02010600030101010101" pitchFamily="2" charset="-122"/>
              </a:rPr>
              <a:t>.</a:t>
            </a:r>
            <a:endParaRPr lang="zh-CN" altLang="en-US" sz="2400">
              <a:latin typeface="宋体" panose="02010600030101010101" pitchFamily="2" charset="-122"/>
              <a:ea typeface="宋体" panose="02010600030101010101" pitchFamily="2" charset="-122"/>
            </a:endParaRPr>
          </a:p>
          <a:p>
            <a:pPr algn="just">
              <a:lnSpc>
                <a:spcPct val="150000"/>
              </a:lnSpc>
              <a:buClrTx/>
              <a:buSzTx/>
              <a:buFontTx/>
            </a:pPr>
            <a:r>
              <a:rPr lang="zh-CN" altLang="en-US" sz="2400">
                <a:latin typeface="宋体" panose="02010600030101010101" pitchFamily="2" charset="-122"/>
                <a:ea typeface="宋体" panose="02010600030101010101" pitchFamily="2" charset="-122"/>
              </a:rPr>
              <a:t>(2)</a:t>
            </a:r>
            <a:r>
              <a:rPr lang="zh-CN" altLang="en-US" sz="2400" u="wavyHeavy">
                <a:uFill>
                  <a:solidFill>
                    <a:srgbClr val="FF0000"/>
                  </a:solidFill>
                </a:uFill>
                <a:latin typeface="宋体" panose="02010600030101010101" pitchFamily="2" charset="-122"/>
                <a:ea typeface="宋体" panose="02010600030101010101" pitchFamily="2" charset="-122"/>
              </a:rPr>
              <a:t>并联电路干路中的电流等于各支路中的电流之和</a:t>
            </a:r>
            <a:r>
              <a:rPr lang="zh-CN" altLang="en-US" sz="2400">
                <a:latin typeface="宋体" panose="02010600030101010101" pitchFamily="2" charset="-122"/>
                <a:ea typeface="宋体" panose="02010600030101010101" pitchFamily="2" charset="-122"/>
              </a:rPr>
              <a:t>.</a:t>
            </a:r>
            <a:endParaRPr lang="zh-CN" altLang="en-US" sz="2400">
              <a:latin typeface="宋体" panose="02010600030101010101" pitchFamily="2" charset="-122"/>
              <a:ea typeface="宋体" panose="02010600030101010101" pitchFamily="2" charset="-122"/>
            </a:endParaRPr>
          </a:p>
          <a:p>
            <a:pPr algn="just">
              <a:lnSpc>
                <a:spcPct val="125000"/>
              </a:lnSpc>
              <a:buClrTx/>
              <a:buSzTx/>
              <a:buFontTx/>
            </a:pPr>
            <a:endParaRPr lang="zh-CN" altLang="en-US" sz="2400">
              <a:latin typeface="宋体" panose="02010600030101010101" pitchFamily="2" charset="-122"/>
              <a:ea typeface="宋体" panose="02010600030101010101" pitchFamily="2" charset="-122"/>
              <a:sym typeface="+mn-ea"/>
            </a:endParaRPr>
          </a:p>
        </p:txBody>
      </p:sp>
    </p:spTree>
  </p:cSld>
  <p:clrMapOvr>
    <a:masterClrMapping/>
  </p:clrMapOvr>
  <p:transition spd="med">
    <p:wipe dir="d"/>
  </p:transition>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a:solidFill>
                  <a:srgbClr val="EE3028"/>
                </a:solidFill>
                <a:cs typeface="+mn-ea"/>
                <a:sym typeface="+mn-ea"/>
              </a:rPr>
              <a:t>材料的导电性</a:t>
            </a:r>
            <a:endParaRPr lang="zh-CN" altLang="en-US" sz="2400" b="1" kern="0">
              <a:solidFill>
                <a:srgbClr val="EE3028"/>
              </a:solidFill>
              <a:cs typeface="+mn-ea"/>
              <a:sym typeface="+mn-ea"/>
            </a:endParaRP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a:solidFill>
                  <a:schemeClr val="bg1"/>
                </a:solidFill>
                <a:sym typeface="+mn-lt"/>
              </a:rPr>
              <a:t>考法</a:t>
            </a:r>
            <a:r>
              <a:rPr lang="en-US" altLang="zh-CN">
                <a:solidFill>
                  <a:schemeClr val="bg1"/>
                </a:solidFill>
                <a:sym typeface="+mn-lt"/>
              </a:rPr>
              <a:t>2</a:t>
            </a:r>
            <a:endParaRPr lang="en-US" altLang="zh-CN">
              <a:solidFill>
                <a:schemeClr val="bg1"/>
              </a:solidFill>
              <a:sym typeface="+mn-lt"/>
            </a:endParaRPr>
          </a:p>
        </p:txBody>
      </p:sp>
      <p:sp>
        <p:nvSpPr>
          <p:cNvPr id="4" name="TextBox 43"/>
          <p:cNvSpPr txBox="1"/>
          <p:nvPr/>
        </p:nvSpPr>
        <p:spPr>
          <a:xfrm>
            <a:off x="683260" y="1401445"/>
            <a:ext cx="10825480" cy="3969385"/>
          </a:xfrm>
          <a:prstGeom prst="rect">
            <a:avLst/>
          </a:prstGeom>
          <a:noFill/>
        </p:spPr>
        <p:txBody>
          <a:bodyPr wrap="square" rtlCol="0">
            <a:spAutoFit/>
          </a:bodyPr>
          <a:lstStyle/>
          <a:p>
            <a:pPr algn="just">
              <a:lnSpc>
                <a:spcPct val="150000"/>
              </a:lnSpc>
            </a:pPr>
            <a:r>
              <a:rPr lang="en-US" altLang="zh-CN" sz="2400">
                <a:latin typeface="宋体" panose="02010600030101010101" pitchFamily="2" charset="-122"/>
                <a:ea typeface="宋体" panose="02010600030101010101" pitchFamily="2" charset="-122"/>
              </a:rPr>
              <a:t>7.[2020河南,10]如果家中有人触电,在不能立即切断电源的情况下,千万不能用手直接去拉触电者,可以用一些物品使触电者脱离带电体.下列物品中不能使用的是	                               (　　)</a:t>
            </a:r>
            <a:endParaRPr lang="en-US" altLang="zh-CN" sz="2400">
              <a:latin typeface="宋体" panose="02010600030101010101" pitchFamily="2" charset="-122"/>
              <a:ea typeface="宋体" panose="02010600030101010101" pitchFamily="2" charset="-122"/>
            </a:endParaRPr>
          </a:p>
          <a:p>
            <a:pPr algn="just">
              <a:lnSpc>
                <a:spcPct val="150000"/>
              </a:lnSpc>
            </a:pPr>
            <a:r>
              <a:rPr lang="en-US" altLang="zh-CN" sz="2400">
                <a:latin typeface="宋体" panose="02010600030101010101" pitchFamily="2" charset="-122"/>
                <a:ea typeface="宋体" panose="02010600030101010101" pitchFamily="2" charset="-122"/>
              </a:rPr>
              <a:t>A.木擀面杖	</a:t>
            </a:r>
            <a:endParaRPr lang="en-US" altLang="zh-CN" sz="2400">
              <a:latin typeface="宋体" panose="02010600030101010101" pitchFamily="2" charset="-122"/>
              <a:ea typeface="宋体" panose="02010600030101010101" pitchFamily="2" charset="-122"/>
            </a:endParaRPr>
          </a:p>
          <a:p>
            <a:pPr algn="just">
              <a:lnSpc>
                <a:spcPct val="150000"/>
              </a:lnSpc>
            </a:pPr>
            <a:r>
              <a:rPr lang="en-US" altLang="zh-CN" sz="2400">
                <a:latin typeface="宋体" panose="02010600030101010101" pitchFamily="2" charset="-122"/>
                <a:ea typeface="宋体" panose="02010600030101010101" pitchFamily="2" charset="-122"/>
              </a:rPr>
              <a:t>B.橡胶手套</a:t>
            </a:r>
            <a:endParaRPr lang="en-US" altLang="zh-CN" sz="2400">
              <a:latin typeface="宋体" panose="02010600030101010101" pitchFamily="2" charset="-122"/>
              <a:ea typeface="宋体" panose="02010600030101010101" pitchFamily="2" charset="-122"/>
            </a:endParaRPr>
          </a:p>
          <a:p>
            <a:pPr algn="just">
              <a:lnSpc>
                <a:spcPct val="150000"/>
              </a:lnSpc>
            </a:pPr>
            <a:r>
              <a:rPr lang="en-US" altLang="zh-CN" sz="2400">
                <a:latin typeface="宋体" panose="02010600030101010101" pitchFamily="2" charset="-122"/>
                <a:ea typeface="宋体" panose="02010600030101010101" pitchFamily="2" charset="-122"/>
              </a:rPr>
              <a:t>C.铝拖把杆	</a:t>
            </a:r>
            <a:endParaRPr lang="en-US" altLang="zh-CN" sz="2400">
              <a:latin typeface="宋体" panose="02010600030101010101" pitchFamily="2" charset="-122"/>
              <a:ea typeface="宋体" panose="02010600030101010101" pitchFamily="2" charset="-122"/>
            </a:endParaRPr>
          </a:p>
          <a:p>
            <a:pPr algn="just">
              <a:lnSpc>
                <a:spcPct val="150000"/>
              </a:lnSpc>
            </a:pPr>
            <a:r>
              <a:rPr lang="en-US" altLang="zh-CN" sz="2400">
                <a:latin typeface="宋体" panose="02010600030101010101" pitchFamily="2" charset="-122"/>
                <a:ea typeface="宋体" panose="02010600030101010101" pitchFamily="2" charset="-122"/>
              </a:rPr>
              <a:t>D.塑料凳子</a:t>
            </a:r>
            <a:endParaRPr lang="en-US" altLang="zh-CN" sz="2400">
              <a:latin typeface="宋体" panose="02010600030101010101" pitchFamily="2" charset="-122"/>
              <a:ea typeface="宋体" panose="02010600030101010101" pitchFamily="2" charset="-122"/>
            </a:endParaRPr>
          </a:p>
        </p:txBody>
      </p:sp>
      <p:sp>
        <p:nvSpPr>
          <p:cNvPr id="5" name="矩形 4"/>
          <p:cNvSpPr/>
          <p:nvPr/>
        </p:nvSpPr>
        <p:spPr>
          <a:xfrm>
            <a:off x="6654166" y="2655976"/>
            <a:ext cx="403225" cy="460375"/>
          </a:xfrm>
          <a:prstGeom prst="rect">
            <a:avLst/>
          </a:prstGeom>
        </p:spPr>
        <p:txBody>
          <a:bodyPr wrap="none">
            <a:spAutoFit/>
          </a:bodyPr>
          <a:lstStyle/>
          <a:p>
            <a:pPr algn="l"/>
            <a:r>
              <a:rPr lang="en-US" altLang="zh-CN" sz="2400" b="1" kern="100">
                <a:solidFill>
                  <a:srgbClr val="EE3028"/>
                </a:solidFill>
                <a:uFill>
                  <a:solidFill>
                    <a:srgbClr val="000000"/>
                  </a:solidFill>
                </a:uFill>
                <a:latin typeface="Times New Roman" panose="02020603050405020304" pitchFamily="18" charset="0"/>
                <a:ea typeface="宋体" panose="02010600030101010101" pitchFamily="2" charset="-122"/>
                <a:cs typeface="Times New Roman" panose="02020603050405020304" pitchFamily="18" charset="0"/>
                <a:sym typeface="+mn-ea"/>
              </a:rPr>
              <a:t>C </a:t>
            </a:r>
            <a:endParaRPr lang="en-US" altLang="zh-CN" sz="2400" b="1" kern="100">
              <a:solidFill>
                <a:srgbClr val="EE3028"/>
              </a:solidFill>
              <a:uFill>
                <a:solidFill>
                  <a:srgbClr val="000000"/>
                </a:solidFill>
              </a:uFill>
              <a:latin typeface="Times New Roman" panose="02020603050405020304" pitchFamily="18" charset="0"/>
              <a:ea typeface="宋体" panose="02010600030101010101" pitchFamily="2" charset="-122"/>
              <a:cs typeface="Times New Roman" panose="02020603050405020304" pitchFamily="18" charset="0"/>
              <a:sym typeface="+mn-ea"/>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3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en-US" altLang="zh-CN" sz="2400" b="1" kern="0">
                <a:solidFill>
                  <a:srgbClr val="EE3028"/>
                </a:solidFill>
                <a:cs typeface="+mn-ea"/>
                <a:sym typeface="+mn-lt"/>
              </a:rPr>
              <a:t>  </a:t>
            </a:r>
            <a:r>
              <a:rPr lang="zh-CN" altLang="en-US" sz="2400" b="1" kern="0">
                <a:solidFill>
                  <a:srgbClr val="EE3028"/>
                </a:solidFill>
                <a:cs typeface="+mn-ea"/>
                <a:sym typeface="+mn-lt"/>
              </a:rPr>
              <a:t>探究串、并联电路的电流规律</a:t>
            </a:r>
            <a:endParaRPr lang="zh-CN" altLang="en-US" sz="2400" b="1" kern="0">
              <a:solidFill>
                <a:srgbClr val="EE3028"/>
              </a:solidFill>
              <a:cs typeface="+mn-ea"/>
              <a:sym typeface="+mn-lt"/>
            </a:endParaRP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pPr algn="ctr"/>
            <a:r>
              <a:rPr lang="zh-CN" altLang="en-US">
                <a:solidFill>
                  <a:schemeClr val="bg1"/>
                </a:solidFill>
                <a:sym typeface="+mn-lt"/>
              </a:rPr>
              <a:t>实验1</a:t>
            </a:r>
            <a:endParaRPr lang="zh-CN" altLang="en-US">
              <a:solidFill>
                <a:schemeClr val="bg1"/>
              </a:solidFill>
              <a:sym typeface="+mn-lt"/>
            </a:endParaRPr>
          </a:p>
        </p:txBody>
      </p:sp>
      <p:sp>
        <p:nvSpPr>
          <p:cNvPr id="3" name="矩形 2"/>
          <p:cNvSpPr/>
          <p:nvPr/>
        </p:nvSpPr>
        <p:spPr>
          <a:xfrm>
            <a:off x="773430" y="1002030"/>
            <a:ext cx="10749915" cy="4892675"/>
          </a:xfrm>
          <a:prstGeom prst="rect">
            <a:avLst/>
          </a:prstGeom>
        </p:spPr>
        <p:txBody>
          <a:bodyPr wrap="square">
            <a:spAutoFit/>
          </a:bodyPr>
          <a:lstStyle/>
          <a:p>
            <a:pPr algn="just">
              <a:lnSpc>
                <a:spcPct val="125000"/>
              </a:lnSpc>
              <a:buClrTx/>
              <a:buSzTx/>
              <a:buFontTx/>
            </a:pPr>
            <a:r>
              <a:rPr lang="zh-CN" altLang="en-US" sz="2400" b="1">
                <a:solidFill>
                  <a:srgbClr val="FF0000"/>
                </a:solidFill>
                <a:latin typeface="+mn-ea"/>
                <a:sym typeface="+mn-ea"/>
              </a:rPr>
              <a:t>一题通关</a:t>
            </a:r>
            <a:endParaRPr lang="zh-CN" altLang="en-US" sz="2400" b="1">
              <a:solidFill>
                <a:srgbClr val="FF0000"/>
              </a:solidFill>
              <a:latin typeface="+mn-ea"/>
            </a:endParaRPr>
          </a:p>
          <a:p>
            <a:pPr algn="just">
              <a:lnSpc>
                <a:spcPct val="150000"/>
              </a:lnSpc>
              <a:buClrTx/>
              <a:buSzTx/>
              <a:buFontTx/>
            </a:pPr>
            <a:r>
              <a:rPr lang="zh-CN" altLang="en-US" sz="2400">
                <a:latin typeface="黑体" panose="02010609060101010101" pitchFamily="49" charset="-122"/>
                <a:ea typeface="黑体" panose="02010609060101010101" pitchFamily="49" charset="-122"/>
                <a:sym typeface="+mn-ea"/>
              </a:rPr>
              <a:t>例</a:t>
            </a:r>
            <a:r>
              <a:rPr lang="zh-CN" altLang="en-US" sz="2400">
                <a:latin typeface="宋体" panose="02010600030101010101" pitchFamily="2" charset="-122"/>
                <a:ea typeface="宋体" panose="02010600030101010101" pitchFamily="2" charset="-122"/>
                <a:sym typeface="+mn-ea"/>
              </a:rPr>
              <a:t> 某实验小组做“探究并联电路的电流规律”实验时,从甲、乙、丙、丁四种规格的小灯泡中,选取两个并联起来接在电源上,组成如图1所示的电路,然后把一个电流表分别接入电路中A、B、C三处测量电流,并记录数据.</a:t>
            </a:r>
            <a:endParaRPr lang="zh-CN" altLang="en-US" sz="2400">
              <a:latin typeface="宋体" panose="02010600030101010101" pitchFamily="2" charset="-122"/>
              <a:ea typeface="宋体" panose="02010600030101010101" pitchFamily="2" charset="-122"/>
              <a:sym typeface="+mn-ea"/>
            </a:endParaRPr>
          </a:p>
          <a:p>
            <a:pPr algn="just">
              <a:lnSpc>
                <a:spcPct val="150000"/>
              </a:lnSpc>
              <a:buClrTx/>
              <a:buSzTx/>
              <a:buFontTx/>
            </a:pPr>
            <a:endParaRPr lang="zh-CN" altLang="en-US" sz="2400">
              <a:latin typeface="宋体" panose="02010600030101010101" pitchFamily="2" charset="-122"/>
              <a:ea typeface="宋体" panose="02010600030101010101" pitchFamily="2" charset="-122"/>
              <a:sym typeface="+mn-ea"/>
            </a:endParaRPr>
          </a:p>
          <a:p>
            <a:pPr algn="just">
              <a:lnSpc>
                <a:spcPct val="150000"/>
              </a:lnSpc>
              <a:buClrTx/>
              <a:buSzTx/>
              <a:buFontTx/>
            </a:pPr>
            <a:endParaRPr lang="zh-CN" altLang="en-US" sz="2400">
              <a:latin typeface="宋体" panose="02010600030101010101" pitchFamily="2" charset="-122"/>
              <a:ea typeface="宋体" panose="02010600030101010101" pitchFamily="2" charset="-122"/>
              <a:sym typeface="+mn-ea"/>
            </a:endParaRPr>
          </a:p>
          <a:p>
            <a:pPr algn="just">
              <a:lnSpc>
                <a:spcPct val="150000"/>
              </a:lnSpc>
              <a:buClrTx/>
              <a:buSzTx/>
              <a:buFontTx/>
            </a:pPr>
            <a:endParaRPr lang="zh-CN" altLang="en-US" sz="2400">
              <a:latin typeface="宋体" panose="02010600030101010101" pitchFamily="2" charset="-122"/>
              <a:ea typeface="宋体" panose="02010600030101010101" pitchFamily="2" charset="-122"/>
              <a:sym typeface="+mn-ea"/>
            </a:endParaRPr>
          </a:p>
          <a:p>
            <a:pPr algn="just">
              <a:lnSpc>
                <a:spcPct val="150000"/>
              </a:lnSpc>
              <a:buClrTx/>
              <a:buSzTx/>
              <a:buFontTx/>
            </a:pPr>
            <a:endParaRPr lang="zh-CN" altLang="en-US" sz="2400">
              <a:latin typeface="宋体" panose="02010600030101010101" pitchFamily="2" charset="-122"/>
              <a:ea typeface="宋体" panose="02010600030101010101" pitchFamily="2" charset="-122"/>
              <a:sym typeface="+mn-ea"/>
            </a:endParaRPr>
          </a:p>
          <a:p>
            <a:pPr algn="just">
              <a:lnSpc>
                <a:spcPct val="150000"/>
              </a:lnSpc>
              <a:buClrTx/>
              <a:buSzTx/>
              <a:buFontTx/>
            </a:pPr>
            <a:r>
              <a:rPr lang="zh-CN" altLang="en-US" sz="2000">
                <a:latin typeface="宋体" panose="02010600030101010101" pitchFamily="2" charset="-122"/>
                <a:ea typeface="宋体" panose="02010600030101010101" pitchFamily="2" charset="-122"/>
                <a:sym typeface="+mn-ea"/>
              </a:rPr>
              <a:t>　        图1　　　　　　　　　　　    图2                      图3</a:t>
            </a:r>
            <a:endParaRPr lang="zh-CN" altLang="en-US" sz="2000">
              <a:latin typeface="宋体" panose="02010600030101010101" pitchFamily="2" charset="-122"/>
              <a:ea typeface="宋体" panose="02010600030101010101" pitchFamily="2" charset="-122"/>
              <a:sym typeface="+mn-ea"/>
            </a:endParaRPr>
          </a:p>
        </p:txBody>
      </p:sp>
      <p:pic>
        <p:nvPicPr>
          <p:cNvPr id="243" name="18WHLWJJZKBWL147.jpg" descr="id:2147491572;FounderCES"/>
          <p:cNvPicPr>
            <a:picLocks noChangeAspect="1"/>
          </p:cNvPicPr>
          <p:nvPr/>
        </p:nvPicPr>
        <p:blipFill>
          <a:blip r:embed="rId2"/>
          <a:stretch>
            <a:fillRect/>
          </a:stretch>
        </p:blipFill>
        <p:spPr>
          <a:xfrm>
            <a:off x="967740" y="3251200"/>
            <a:ext cx="6413500" cy="2205990"/>
          </a:xfrm>
          <a:prstGeom prst="rect">
            <a:avLst/>
          </a:prstGeom>
        </p:spPr>
      </p:pic>
      <p:pic>
        <p:nvPicPr>
          <p:cNvPr id="244" name="18WHLWJJZKBWL148.jpg" descr="id:2147491579;FounderCES"/>
          <p:cNvPicPr>
            <a:picLocks noChangeAspect="1"/>
          </p:cNvPicPr>
          <p:nvPr/>
        </p:nvPicPr>
        <p:blipFill>
          <a:blip r:embed="rId3"/>
          <a:stretch>
            <a:fillRect/>
          </a:stretch>
        </p:blipFill>
        <p:spPr>
          <a:xfrm>
            <a:off x="7821295" y="3251200"/>
            <a:ext cx="3573145" cy="2203450"/>
          </a:xfrm>
          <a:prstGeom prst="rect">
            <a:avLst/>
          </a:prstGeom>
        </p:spPr>
      </p:pic>
    </p:spTree>
  </p:cSld>
  <p:clrMapOvr>
    <a:masterClrMapping/>
  </p:clrMapOvr>
  <p:transition spd="med">
    <p:wipe dir="d"/>
  </p:transition>
  <p:timing/>
</p:sld>
</file>

<file path=ppt/slides/slide6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en-US" altLang="zh-CN" sz="2400" b="1" kern="0">
                <a:solidFill>
                  <a:srgbClr val="EE3028"/>
                </a:solidFill>
                <a:cs typeface="+mn-ea"/>
                <a:sym typeface="+mn-lt"/>
              </a:rPr>
              <a:t>  </a:t>
            </a:r>
            <a:r>
              <a:rPr lang="zh-CN" altLang="en-US" sz="2400" b="1" kern="0">
                <a:solidFill>
                  <a:srgbClr val="EE3028"/>
                </a:solidFill>
                <a:cs typeface="+mn-ea"/>
                <a:sym typeface="+mn-lt"/>
              </a:rPr>
              <a:t>探究串、并联电路的电流规律</a:t>
            </a:r>
            <a:endParaRPr lang="zh-CN" altLang="en-US" sz="2400" b="1" kern="0">
              <a:solidFill>
                <a:srgbClr val="EE3028"/>
              </a:solidFill>
              <a:cs typeface="+mn-ea"/>
              <a:sym typeface="+mn-lt"/>
            </a:endParaRP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pPr algn="ctr"/>
            <a:r>
              <a:rPr lang="zh-CN" altLang="en-US">
                <a:solidFill>
                  <a:schemeClr val="bg1"/>
                </a:solidFill>
                <a:sym typeface="+mn-lt"/>
              </a:rPr>
              <a:t>实验1</a:t>
            </a:r>
            <a:endParaRPr lang="zh-CN" altLang="en-US">
              <a:solidFill>
                <a:schemeClr val="bg1"/>
              </a:solidFill>
              <a:sym typeface="+mn-lt"/>
            </a:endParaRPr>
          </a:p>
        </p:txBody>
      </p:sp>
      <p:sp>
        <p:nvSpPr>
          <p:cNvPr id="3" name="矩形 2"/>
          <p:cNvSpPr/>
          <p:nvPr/>
        </p:nvSpPr>
        <p:spPr>
          <a:xfrm>
            <a:off x="721360" y="750570"/>
            <a:ext cx="10749915" cy="5962015"/>
          </a:xfrm>
          <a:prstGeom prst="rect">
            <a:avLst/>
          </a:prstGeom>
        </p:spPr>
        <p:txBody>
          <a:bodyPr wrap="square">
            <a:spAutoFit/>
          </a:bodyPr>
          <a:lstStyle/>
          <a:p>
            <a:pPr algn="just">
              <a:lnSpc>
                <a:spcPct val="140000"/>
              </a:lnSpc>
              <a:spcBef>
                <a:spcPct val="0"/>
              </a:spcBef>
              <a:spcAft>
                <a:spcPct val="0"/>
              </a:spcAft>
              <a:buClrTx/>
              <a:buSzTx/>
              <a:buFontTx/>
            </a:pPr>
            <a:r>
              <a:rPr lang="zh-CN" altLang="en-US" sz="2400">
                <a:latin typeface="黑体" panose="02010609060101010101" pitchFamily="49" charset="-122"/>
                <a:ea typeface="黑体" panose="02010609060101010101" pitchFamily="49" charset="-122"/>
                <a:sym typeface="+mn-ea"/>
              </a:rPr>
              <a:t>【基础设问】</a:t>
            </a:r>
            <a:endParaRPr lang="zh-CN" altLang="en-US" sz="2400">
              <a:latin typeface="黑体" panose="02010609060101010101" pitchFamily="49" charset="-122"/>
              <a:ea typeface="黑体" panose="02010609060101010101" pitchFamily="49" charset="-122"/>
              <a:sym typeface="+mn-ea"/>
            </a:endParaRPr>
          </a:p>
          <a:p>
            <a:pPr algn="just">
              <a:lnSpc>
                <a:spcPct val="140000"/>
              </a:lnSpc>
              <a:spcBef>
                <a:spcPct val="0"/>
              </a:spcBef>
              <a:spcAft>
                <a:spcPct val="0"/>
              </a:spcAft>
              <a:buClrTx/>
              <a:buSzTx/>
              <a:buFontTx/>
            </a:pPr>
            <a:r>
              <a:rPr lang="zh-CN" altLang="en-US" sz="2400">
                <a:latin typeface="宋体" panose="02010600030101010101" pitchFamily="2" charset="-122"/>
                <a:ea typeface="宋体" panose="02010600030101010101" pitchFamily="2" charset="-122"/>
                <a:sym typeface="+mn-ea"/>
              </a:rPr>
              <a:t>(1)实验中,应选两个规格</a:t>
            </a:r>
            <a:r>
              <a:rPr lang="zh-CN" altLang="en-US" sz="2400" u="sng">
                <a:latin typeface="宋体" panose="02010600030101010101" pitchFamily="2" charset="-122"/>
                <a:ea typeface="宋体" panose="02010600030101010101" pitchFamily="2" charset="-122"/>
                <a:sym typeface="+mn-ea"/>
              </a:rPr>
              <a:t>　　　　　</a:t>
            </a:r>
            <a:r>
              <a:rPr lang="zh-CN" altLang="en-US" sz="2400">
                <a:latin typeface="宋体" panose="02010600030101010101" pitchFamily="2" charset="-122"/>
                <a:ea typeface="宋体" panose="02010600030101010101" pitchFamily="2" charset="-122"/>
                <a:sym typeface="+mn-ea"/>
              </a:rPr>
              <a:t>(选填“相同”或“不相同”)的小灯泡. </a:t>
            </a:r>
            <a:endParaRPr lang="zh-CN" altLang="en-US" sz="2400">
              <a:latin typeface="宋体" panose="02010600030101010101" pitchFamily="2" charset="-122"/>
              <a:ea typeface="宋体" panose="02010600030101010101" pitchFamily="2" charset="-122"/>
              <a:sym typeface="+mn-ea"/>
            </a:endParaRPr>
          </a:p>
          <a:p>
            <a:pPr algn="just">
              <a:lnSpc>
                <a:spcPct val="140000"/>
              </a:lnSpc>
              <a:spcBef>
                <a:spcPct val="0"/>
              </a:spcBef>
              <a:spcAft>
                <a:spcPct val="0"/>
              </a:spcAft>
              <a:buClrTx/>
              <a:buSzTx/>
              <a:buFontTx/>
            </a:pPr>
            <a:r>
              <a:rPr lang="zh-CN" altLang="en-US" sz="2400">
                <a:latin typeface="宋体" panose="02010600030101010101" pitchFamily="2" charset="-122"/>
                <a:ea typeface="宋体" panose="02010600030101010101" pitchFamily="2" charset="-122"/>
                <a:sym typeface="+mn-ea"/>
              </a:rPr>
              <a:t>(2)小明要测量干路电流,他应将电流表串联在图1中的</a:t>
            </a:r>
            <a:r>
              <a:rPr lang="zh-CN" altLang="en-US" sz="2400" u="sng">
                <a:latin typeface="宋体" panose="02010600030101010101" pitchFamily="2" charset="-122"/>
                <a:ea typeface="宋体" panose="02010600030101010101" pitchFamily="2" charset="-122"/>
                <a:sym typeface="+mn-ea"/>
              </a:rPr>
              <a:t>　     　　</a:t>
            </a:r>
            <a:r>
              <a:rPr lang="zh-CN" altLang="en-US" sz="2400">
                <a:latin typeface="宋体" panose="02010600030101010101" pitchFamily="2" charset="-122"/>
                <a:ea typeface="宋体" panose="02010600030101010101" pitchFamily="2" charset="-122"/>
                <a:sym typeface="+mn-ea"/>
              </a:rPr>
              <a:t>(选填“A”“B”或“C”)处;接入电流表后闭合开关,他看到两个小灯泡都发光,但电流表出现如图2所示的现象,原因是</a:t>
            </a:r>
            <a:r>
              <a:rPr lang="zh-CN" altLang="en-US" sz="2400" u="sng">
                <a:latin typeface="宋体" panose="02010600030101010101" pitchFamily="2" charset="-122"/>
                <a:ea typeface="宋体" panose="02010600030101010101" pitchFamily="2" charset="-122"/>
                <a:sym typeface="+mn-ea"/>
              </a:rPr>
              <a:t>　　　　　　　      　　　　</a:t>
            </a:r>
            <a:r>
              <a:rPr lang="zh-CN" altLang="en-US" sz="2400">
                <a:latin typeface="宋体" panose="02010600030101010101" pitchFamily="2" charset="-122"/>
                <a:ea typeface="宋体" panose="02010600030101010101" pitchFamily="2" charset="-122"/>
                <a:sym typeface="+mn-ea"/>
              </a:rPr>
              <a:t>;小明应该断开开关,</a:t>
            </a:r>
            <a:r>
              <a:rPr lang="zh-CN" altLang="en-US" sz="2400" u="sng">
                <a:latin typeface="宋体" panose="02010600030101010101" pitchFamily="2" charset="-122"/>
                <a:ea typeface="宋体" panose="02010600030101010101" pitchFamily="2" charset="-122"/>
                <a:sym typeface="+mn-ea"/>
              </a:rPr>
              <a:t>　　　　　　　　　　　</a:t>
            </a:r>
            <a:r>
              <a:rPr lang="zh-CN" altLang="en-US" sz="2400">
                <a:latin typeface="宋体" panose="02010600030101010101" pitchFamily="2" charset="-122"/>
                <a:ea typeface="宋体" panose="02010600030101010101" pitchFamily="2" charset="-122"/>
                <a:sym typeface="+mn-ea"/>
              </a:rPr>
              <a:t>,重新进行实验. </a:t>
            </a:r>
            <a:endParaRPr lang="zh-CN" altLang="en-US" sz="2400">
              <a:latin typeface="宋体" panose="02010600030101010101" pitchFamily="2" charset="-122"/>
              <a:ea typeface="宋体" panose="02010600030101010101" pitchFamily="2" charset="-122"/>
              <a:sym typeface="+mn-ea"/>
            </a:endParaRPr>
          </a:p>
          <a:p>
            <a:pPr algn="just">
              <a:lnSpc>
                <a:spcPct val="150000"/>
              </a:lnSpc>
              <a:buClrTx/>
              <a:buSzTx/>
              <a:buFontTx/>
            </a:pPr>
            <a:endParaRPr lang="zh-CN" altLang="en-US" sz="2400">
              <a:latin typeface="宋体" panose="02010600030101010101" pitchFamily="2" charset="-122"/>
              <a:ea typeface="宋体" panose="02010600030101010101" pitchFamily="2" charset="-122"/>
              <a:sym typeface="+mn-ea"/>
            </a:endParaRPr>
          </a:p>
          <a:p>
            <a:pPr algn="just">
              <a:lnSpc>
                <a:spcPct val="150000"/>
              </a:lnSpc>
              <a:buClrTx/>
              <a:buSzTx/>
              <a:buFontTx/>
            </a:pPr>
            <a:endParaRPr lang="zh-CN" altLang="en-US" sz="2400">
              <a:latin typeface="宋体" panose="02010600030101010101" pitchFamily="2" charset="-122"/>
              <a:ea typeface="宋体" panose="02010600030101010101" pitchFamily="2" charset="-122"/>
              <a:sym typeface="+mn-ea"/>
            </a:endParaRPr>
          </a:p>
          <a:p>
            <a:pPr algn="just">
              <a:lnSpc>
                <a:spcPct val="150000"/>
              </a:lnSpc>
              <a:buClrTx/>
              <a:buSzTx/>
              <a:buFontTx/>
            </a:pPr>
            <a:endParaRPr lang="zh-CN" altLang="en-US" sz="2400">
              <a:latin typeface="宋体" panose="02010600030101010101" pitchFamily="2" charset="-122"/>
              <a:ea typeface="宋体" panose="02010600030101010101" pitchFamily="2" charset="-122"/>
              <a:sym typeface="+mn-ea"/>
            </a:endParaRPr>
          </a:p>
          <a:p>
            <a:pPr algn="just">
              <a:lnSpc>
                <a:spcPct val="150000"/>
              </a:lnSpc>
              <a:buClrTx/>
              <a:buSzTx/>
              <a:buFontTx/>
            </a:pPr>
            <a:endParaRPr lang="zh-CN" altLang="en-US" sz="2400">
              <a:latin typeface="宋体" panose="02010600030101010101" pitchFamily="2" charset="-122"/>
              <a:ea typeface="宋体" panose="02010600030101010101" pitchFamily="2" charset="-122"/>
              <a:sym typeface="+mn-ea"/>
            </a:endParaRPr>
          </a:p>
          <a:p>
            <a:pPr algn="just">
              <a:lnSpc>
                <a:spcPct val="150000"/>
              </a:lnSpc>
              <a:buClrTx/>
              <a:buSzTx/>
              <a:buFontTx/>
            </a:pPr>
            <a:r>
              <a:rPr lang="zh-CN" altLang="en-US" sz="2400">
                <a:latin typeface="宋体" panose="02010600030101010101" pitchFamily="2" charset="-122"/>
                <a:ea typeface="宋体" panose="02010600030101010101" pitchFamily="2" charset="-122"/>
                <a:sym typeface="+mn-ea"/>
              </a:rPr>
              <a:t>                    </a:t>
            </a:r>
            <a:r>
              <a:rPr lang="zh-CN" altLang="en-US" sz="2000">
                <a:latin typeface="宋体" panose="02010600030101010101" pitchFamily="2" charset="-122"/>
                <a:ea typeface="宋体" panose="02010600030101010101" pitchFamily="2" charset="-122"/>
                <a:sym typeface="+mn-ea"/>
              </a:rPr>
              <a:t>图1　　　　　　　　　　　    图2 </a:t>
            </a:r>
            <a:endParaRPr lang="zh-CN" altLang="en-US" sz="2000">
              <a:latin typeface="宋体" panose="02010600030101010101" pitchFamily="2" charset="-122"/>
              <a:ea typeface="宋体" panose="02010600030101010101" pitchFamily="2" charset="-122"/>
              <a:sym typeface="+mn-ea"/>
            </a:endParaRPr>
          </a:p>
        </p:txBody>
      </p:sp>
      <p:pic>
        <p:nvPicPr>
          <p:cNvPr id="4" name="18WHLWJJZKBWL147.jpg" descr="id:2147491572;FounderCES"/>
          <p:cNvPicPr>
            <a:picLocks noChangeAspect="1"/>
          </p:cNvPicPr>
          <p:nvPr/>
        </p:nvPicPr>
        <p:blipFill>
          <a:blip r:embed="rId2"/>
          <a:stretch>
            <a:fillRect/>
          </a:stretch>
        </p:blipFill>
        <p:spPr>
          <a:xfrm>
            <a:off x="2709545" y="3932555"/>
            <a:ext cx="6413500" cy="2205990"/>
          </a:xfrm>
          <a:prstGeom prst="rect">
            <a:avLst/>
          </a:prstGeom>
        </p:spPr>
      </p:pic>
      <p:sp>
        <p:nvSpPr>
          <p:cNvPr id="11" name="文本框 10"/>
          <p:cNvSpPr txBox="1"/>
          <p:nvPr/>
        </p:nvSpPr>
        <p:spPr>
          <a:xfrm>
            <a:off x="4281805" y="1335405"/>
            <a:ext cx="1234440" cy="460375"/>
          </a:xfrm>
          <a:prstGeom prst="rect">
            <a:avLst/>
          </a:prstGeom>
          <a:noFill/>
        </p:spPr>
        <p:txBody>
          <a:bodyPr wrap="square" rtlCol="0" anchor="t">
            <a:spAutoFit/>
          </a:bodyPr>
          <a:lstStyle/>
          <a:p>
            <a:pPr algn="l"/>
            <a:r>
              <a:rPr lang="en-US" altLang="zh-CN"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rPr>
              <a:t>不相同</a:t>
            </a:r>
            <a:endParaRPr lang="en-US" altLang="zh-CN"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endParaRPr>
          </a:p>
        </p:txBody>
      </p:sp>
      <p:sp>
        <p:nvSpPr>
          <p:cNvPr id="5" name="文本框 4"/>
          <p:cNvSpPr txBox="1"/>
          <p:nvPr/>
        </p:nvSpPr>
        <p:spPr>
          <a:xfrm>
            <a:off x="9417685" y="1838960"/>
            <a:ext cx="557530" cy="460375"/>
          </a:xfrm>
          <a:prstGeom prst="rect">
            <a:avLst/>
          </a:prstGeom>
          <a:noFill/>
        </p:spPr>
        <p:txBody>
          <a:bodyPr wrap="square" rtlCol="0" anchor="t">
            <a:spAutoFit/>
          </a:bodyPr>
          <a:lstStyle/>
          <a:p>
            <a:pPr algn="l"/>
            <a:r>
              <a:rPr lang="en-US" altLang="zh-CN"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rPr>
              <a:t>C</a:t>
            </a:r>
            <a:endParaRPr lang="en-US" altLang="zh-CN"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endParaRPr>
          </a:p>
        </p:txBody>
      </p:sp>
      <p:sp>
        <p:nvSpPr>
          <p:cNvPr id="6" name="文本框 5"/>
          <p:cNvSpPr txBox="1"/>
          <p:nvPr/>
        </p:nvSpPr>
        <p:spPr>
          <a:xfrm>
            <a:off x="5739765" y="2854325"/>
            <a:ext cx="3275330" cy="460375"/>
          </a:xfrm>
          <a:prstGeom prst="rect">
            <a:avLst/>
          </a:prstGeom>
          <a:noFill/>
        </p:spPr>
        <p:txBody>
          <a:bodyPr wrap="square" rtlCol="0" anchor="t">
            <a:spAutoFit/>
          </a:bodyPr>
          <a:lstStyle/>
          <a:p>
            <a:pPr algn="l"/>
            <a:r>
              <a:rPr lang="en-US" altLang="zh-CN"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rPr>
              <a:t>电流表所选量程太大</a:t>
            </a:r>
            <a:endParaRPr lang="en-US" altLang="zh-CN"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endParaRPr>
          </a:p>
        </p:txBody>
      </p:sp>
      <p:sp>
        <p:nvSpPr>
          <p:cNvPr id="8" name="文本框 7"/>
          <p:cNvSpPr txBox="1"/>
          <p:nvPr/>
        </p:nvSpPr>
        <p:spPr>
          <a:xfrm>
            <a:off x="2092325" y="3383280"/>
            <a:ext cx="3286760" cy="460375"/>
          </a:xfrm>
          <a:prstGeom prst="rect">
            <a:avLst/>
          </a:prstGeom>
          <a:noFill/>
        </p:spPr>
        <p:txBody>
          <a:bodyPr wrap="square" rtlCol="0" anchor="t">
            <a:spAutoFit/>
          </a:bodyPr>
          <a:lstStyle/>
          <a:p>
            <a:pPr algn="l"/>
            <a:r>
              <a:rPr lang="en-US" altLang="zh-CN"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rPr>
              <a:t>换接电流表的小量程</a:t>
            </a:r>
            <a:endParaRPr lang="en-US" altLang="zh-CN"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nodeType="clickPar">
                      <p:stCondLst>
                        <p:cond delay="indefinite"/>
                      </p:stCondLst>
                      <p:childTnLst>
                        <p:par>
                          <p:cTn id="19" fill="hold" nodeType="after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5" grpId="0"/>
      <p:bldP spid="6" grpId="0"/>
      <p:bldP spid="8" grpId="0"/>
    </p:bldLst>
  </p:timing>
</p:sld>
</file>

<file path=ppt/slides/slide6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en-US" altLang="zh-CN" sz="2400" b="1" kern="0">
                <a:solidFill>
                  <a:srgbClr val="EE3028"/>
                </a:solidFill>
                <a:cs typeface="+mn-ea"/>
                <a:sym typeface="+mn-lt"/>
              </a:rPr>
              <a:t>  </a:t>
            </a:r>
            <a:r>
              <a:rPr lang="zh-CN" altLang="en-US" sz="2400" b="1" kern="0">
                <a:solidFill>
                  <a:srgbClr val="EE3028"/>
                </a:solidFill>
                <a:cs typeface="+mn-ea"/>
                <a:sym typeface="+mn-lt"/>
              </a:rPr>
              <a:t>探究串、并联电路的电流规律</a:t>
            </a:r>
            <a:endParaRPr lang="zh-CN" altLang="en-US" sz="2400" b="1" kern="0">
              <a:solidFill>
                <a:srgbClr val="EE3028"/>
              </a:solidFill>
              <a:cs typeface="+mn-ea"/>
              <a:sym typeface="+mn-lt"/>
            </a:endParaRP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pPr algn="ctr"/>
            <a:r>
              <a:rPr lang="zh-CN" altLang="en-US">
                <a:solidFill>
                  <a:schemeClr val="bg1"/>
                </a:solidFill>
                <a:sym typeface="+mn-lt"/>
              </a:rPr>
              <a:t>实验1</a:t>
            </a:r>
            <a:endParaRPr lang="zh-CN" altLang="en-US">
              <a:solidFill>
                <a:schemeClr val="bg1"/>
              </a:solidFill>
              <a:sym typeface="+mn-lt"/>
            </a:endParaRPr>
          </a:p>
        </p:txBody>
      </p:sp>
      <p:sp>
        <p:nvSpPr>
          <p:cNvPr id="3" name="矩形 2"/>
          <p:cNvSpPr/>
          <p:nvPr/>
        </p:nvSpPr>
        <p:spPr>
          <a:xfrm>
            <a:off x="721360" y="1172845"/>
            <a:ext cx="10749915" cy="4431030"/>
          </a:xfrm>
          <a:prstGeom prst="rect">
            <a:avLst/>
          </a:prstGeom>
        </p:spPr>
        <p:txBody>
          <a:bodyPr wrap="square">
            <a:spAutoFit/>
          </a:bodyPr>
          <a:lstStyle/>
          <a:p>
            <a:pPr algn="just">
              <a:lnSpc>
                <a:spcPct val="150000"/>
              </a:lnSpc>
              <a:buClrTx/>
              <a:buSzTx/>
              <a:buFontTx/>
            </a:pPr>
            <a:r>
              <a:rPr lang="zh-CN" altLang="en-US" sz="2400">
                <a:latin typeface="宋体" panose="02010600030101010101" pitchFamily="2" charset="-122"/>
                <a:ea typeface="宋体" panose="02010600030101010101" pitchFamily="2" charset="-122"/>
                <a:sym typeface="+mn-ea"/>
              </a:rPr>
              <a:t>(3)小张同学要测量通过L</a:t>
            </a:r>
            <a:r>
              <a:rPr lang="zh-CN" altLang="en-US" sz="2400" baseline="-25000">
                <a:latin typeface="宋体" panose="02010600030101010101" pitchFamily="2" charset="-122"/>
                <a:ea typeface="宋体" panose="02010600030101010101" pitchFamily="2" charset="-122"/>
                <a:sym typeface="+mn-ea"/>
              </a:rPr>
              <a:t>2</a:t>
            </a:r>
            <a:r>
              <a:rPr lang="zh-CN" altLang="en-US" sz="2400">
                <a:latin typeface="宋体" panose="02010600030101010101" pitchFamily="2" charset="-122"/>
                <a:ea typeface="宋体" panose="02010600030101010101" pitchFamily="2" charset="-122"/>
                <a:sym typeface="+mn-ea"/>
              </a:rPr>
              <a:t>的电流,请在图3中将实物电路连接完整.连好电路后,闭合开关,发现电流表指针向“0”刻度线的左侧偏转,连接过程中存在的错误是</a:t>
            </a:r>
            <a:r>
              <a:rPr lang="en-US" altLang="zh-CN" sz="2400">
                <a:latin typeface="宋体" panose="02010600030101010101" pitchFamily="2" charset="-122"/>
                <a:ea typeface="宋体" panose="02010600030101010101" pitchFamily="2" charset="-122"/>
                <a:sym typeface="+mn-ea"/>
              </a:rPr>
              <a:t>_____________________________</a:t>
            </a:r>
            <a:r>
              <a:rPr lang="zh-CN" altLang="en-US" sz="2400">
                <a:latin typeface="宋体" panose="02010600030101010101" pitchFamily="2" charset="-122"/>
                <a:ea typeface="宋体" panose="02010600030101010101" pitchFamily="2" charset="-122"/>
                <a:sym typeface="+mn-ea"/>
              </a:rPr>
              <a:t>. </a:t>
            </a:r>
            <a:endParaRPr lang="zh-CN" altLang="en-US" sz="2400">
              <a:latin typeface="宋体" panose="02010600030101010101" pitchFamily="2" charset="-122"/>
              <a:ea typeface="宋体" panose="02010600030101010101" pitchFamily="2" charset="-122"/>
              <a:sym typeface="+mn-ea"/>
            </a:endParaRPr>
          </a:p>
          <a:p>
            <a:pPr algn="just">
              <a:lnSpc>
                <a:spcPct val="150000"/>
              </a:lnSpc>
              <a:buClrTx/>
              <a:buSzTx/>
              <a:buFontTx/>
            </a:pPr>
            <a:endParaRPr lang="zh-CN" altLang="en-US" sz="2400">
              <a:latin typeface="宋体" panose="02010600030101010101" pitchFamily="2" charset="-122"/>
              <a:ea typeface="宋体" panose="02010600030101010101" pitchFamily="2" charset="-122"/>
              <a:sym typeface="+mn-ea"/>
            </a:endParaRPr>
          </a:p>
          <a:p>
            <a:pPr algn="just">
              <a:lnSpc>
                <a:spcPct val="150000"/>
              </a:lnSpc>
              <a:buClrTx/>
              <a:buSzTx/>
              <a:buFontTx/>
            </a:pPr>
            <a:endParaRPr lang="zh-CN" altLang="en-US" sz="2400">
              <a:latin typeface="宋体" panose="02010600030101010101" pitchFamily="2" charset="-122"/>
              <a:ea typeface="宋体" panose="02010600030101010101" pitchFamily="2" charset="-122"/>
              <a:sym typeface="+mn-ea"/>
            </a:endParaRPr>
          </a:p>
          <a:p>
            <a:pPr algn="just">
              <a:lnSpc>
                <a:spcPct val="150000"/>
              </a:lnSpc>
              <a:buClrTx/>
              <a:buSzTx/>
              <a:buFontTx/>
            </a:pPr>
            <a:endParaRPr lang="zh-CN" altLang="en-US" sz="2400">
              <a:latin typeface="宋体" panose="02010600030101010101" pitchFamily="2" charset="-122"/>
              <a:ea typeface="宋体" panose="02010600030101010101" pitchFamily="2" charset="-122"/>
              <a:sym typeface="+mn-ea"/>
            </a:endParaRPr>
          </a:p>
          <a:p>
            <a:pPr algn="just">
              <a:lnSpc>
                <a:spcPct val="150000"/>
              </a:lnSpc>
              <a:buClrTx/>
              <a:buSzTx/>
              <a:buFontTx/>
            </a:pPr>
            <a:endParaRPr lang="zh-CN" altLang="en-US" sz="2400">
              <a:latin typeface="宋体" panose="02010600030101010101" pitchFamily="2" charset="-122"/>
              <a:ea typeface="宋体" panose="02010600030101010101" pitchFamily="2" charset="-122"/>
              <a:sym typeface="+mn-ea"/>
            </a:endParaRPr>
          </a:p>
          <a:p>
            <a:pPr algn="just">
              <a:lnSpc>
                <a:spcPct val="150000"/>
              </a:lnSpc>
              <a:buClrTx/>
              <a:buSzTx/>
              <a:buFontTx/>
            </a:pPr>
            <a:r>
              <a:rPr lang="zh-CN" altLang="en-US" sz="2000">
                <a:latin typeface="宋体" panose="02010600030101010101" pitchFamily="2" charset="-122"/>
                <a:ea typeface="宋体" panose="02010600030101010101" pitchFamily="2" charset="-122"/>
                <a:sym typeface="+mn-ea"/>
              </a:rPr>
              <a:t>                         图</a:t>
            </a:r>
            <a:r>
              <a:rPr lang="en-US" altLang="zh-CN" sz="2000">
                <a:latin typeface="宋体" panose="02010600030101010101" pitchFamily="2" charset="-122"/>
                <a:ea typeface="宋体" panose="02010600030101010101" pitchFamily="2" charset="-122"/>
                <a:sym typeface="+mn-ea"/>
              </a:rPr>
              <a:t>3</a:t>
            </a:r>
            <a:endParaRPr lang="en-US" altLang="zh-CN" sz="2000">
              <a:latin typeface="宋体" panose="02010600030101010101" pitchFamily="2" charset="-122"/>
              <a:ea typeface="宋体" panose="02010600030101010101" pitchFamily="2" charset="-122"/>
              <a:sym typeface="+mn-ea"/>
            </a:endParaRPr>
          </a:p>
        </p:txBody>
      </p:sp>
      <p:pic>
        <p:nvPicPr>
          <p:cNvPr id="255" name="18WHLWJJZKBWL148.jpg" descr="id:2147492165;FounderCES"/>
          <p:cNvPicPr>
            <a:picLocks noChangeAspect="1"/>
          </p:cNvPicPr>
          <p:nvPr/>
        </p:nvPicPr>
        <p:blipFill>
          <a:blip r:embed="rId2"/>
          <a:stretch>
            <a:fillRect/>
          </a:stretch>
        </p:blipFill>
        <p:spPr>
          <a:xfrm>
            <a:off x="2637790" y="3133090"/>
            <a:ext cx="3394075" cy="2092325"/>
          </a:xfrm>
          <a:prstGeom prst="rect">
            <a:avLst/>
          </a:prstGeom>
        </p:spPr>
      </p:pic>
      <p:pic>
        <p:nvPicPr>
          <p:cNvPr id="256" name="18WHLWJJZKBWLDA148.jpg" descr="id:2147492172;FounderCES"/>
          <p:cNvPicPr>
            <a:picLocks noChangeAspect="1"/>
          </p:cNvPicPr>
          <p:nvPr/>
        </p:nvPicPr>
        <p:blipFill>
          <a:blip r:embed="rId3"/>
          <a:stretch>
            <a:fillRect/>
          </a:stretch>
        </p:blipFill>
        <p:spPr>
          <a:xfrm>
            <a:off x="7164705" y="2932430"/>
            <a:ext cx="3461385" cy="2292985"/>
          </a:xfrm>
          <a:prstGeom prst="rect">
            <a:avLst/>
          </a:prstGeom>
        </p:spPr>
      </p:pic>
      <p:sp>
        <p:nvSpPr>
          <p:cNvPr id="11" name="文本框 10"/>
          <p:cNvSpPr txBox="1"/>
          <p:nvPr/>
        </p:nvSpPr>
        <p:spPr>
          <a:xfrm>
            <a:off x="904240" y="2362200"/>
            <a:ext cx="4064635" cy="460375"/>
          </a:xfrm>
          <a:prstGeom prst="rect">
            <a:avLst/>
          </a:prstGeom>
          <a:noFill/>
        </p:spPr>
        <p:txBody>
          <a:bodyPr wrap="square" rtlCol="0" anchor="t">
            <a:spAutoFit/>
          </a:bodyPr>
          <a:lstStyle/>
          <a:p>
            <a:pPr algn="l"/>
            <a:r>
              <a:rPr lang="en-US" altLang="zh-CN"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rPr>
              <a:t>电流表正、负接线柱接反了</a:t>
            </a:r>
            <a:endParaRPr lang="en-US" altLang="zh-CN"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nodeType="clickEffect">
                                  <p:stCondLst>
                                    <p:cond delay="0"/>
                                  </p:stCondLst>
                                  <p:childTnLst>
                                    <p:set>
                                      <p:cBhvr>
                                        <p:cTn id="6" dur="1" fill="hold">
                                          <p:stCondLst>
                                            <p:cond delay="0"/>
                                          </p:stCondLst>
                                        </p:cTn>
                                        <p:tgtEl>
                                          <p:spTgt spid="256"/>
                                        </p:tgtEl>
                                        <p:attrNameLst>
                                          <p:attrName>style.visibility</p:attrName>
                                        </p:attrNameLst>
                                      </p:cBhvr>
                                      <p:to>
                                        <p:strVal val="visible"/>
                                      </p:to>
                                    </p:set>
                                    <p:animEffect transition="in" filter="fade">
                                      <p:cBhvr>
                                        <p:cTn id="7" dur="500"/>
                                        <p:tgtEl>
                                          <p:spTgt spid="256"/>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6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en-US" altLang="zh-CN" sz="2400" b="1" kern="0">
                <a:solidFill>
                  <a:srgbClr val="EE3028"/>
                </a:solidFill>
                <a:cs typeface="+mn-ea"/>
                <a:sym typeface="+mn-lt"/>
              </a:rPr>
              <a:t>  </a:t>
            </a:r>
            <a:r>
              <a:rPr lang="zh-CN" altLang="en-US" sz="2400" b="1" kern="0">
                <a:solidFill>
                  <a:srgbClr val="EE3028"/>
                </a:solidFill>
                <a:cs typeface="+mn-ea"/>
                <a:sym typeface="+mn-lt"/>
              </a:rPr>
              <a:t>探究串、并联电路的电流规律</a:t>
            </a:r>
            <a:endParaRPr lang="zh-CN" altLang="en-US" sz="2400" b="1" kern="0">
              <a:solidFill>
                <a:srgbClr val="EE3028"/>
              </a:solidFill>
              <a:cs typeface="+mn-ea"/>
              <a:sym typeface="+mn-lt"/>
            </a:endParaRP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pPr algn="ctr"/>
            <a:r>
              <a:rPr lang="zh-CN" altLang="en-US">
                <a:solidFill>
                  <a:schemeClr val="bg1"/>
                </a:solidFill>
                <a:sym typeface="+mn-lt"/>
              </a:rPr>
              <a:t>实验1</a:t>
            </a:r>
            <a:endParaRPr lang="zh-CN" altLang="en-US">
              <a:solidFill>
                <a:schemeClr val="bg1"/>
              </a:solidFill>
              <a:sym typeface="+mn-lt"/>
            </a:endParaRPr>
          </a:p>
        </p:txBody>
      </p:sp>
      <p:sp>
        <p:nvSpPr>
          <p:cNvPr id="3" name="矩形 2"/>
          <p:cNvSpPr/>
          <p:nvPr/>
        </p:nvSpPr>
        <p:spPr>
          <a:xfrm>
            <a:off x="721360" y="1172845"/>
            <a:ext cx="10749915" cy="1198880"/>
          </a:xfrm>
          <a:prstGeom prst="rect">
            <a:avLst/>
          </a:prstGeom>
        </p:spPr>
        <p:txBody>
          <a:bodyPr wrap="square">
            <a:spAutoFit/>
          </a:bodyPr>
          <a:lstStyle/>
          <a:p>
            <a:pPr algn="just">
              <a:lnSpc>
                <a:spcPct val="150000"/>
              </a:lnSpc>
              <a:buClrTx/>
              <a:buSzTx/>
              <a:buFontTx/>
            </a:pPr>
            <a:r>
              <a:rPr lang="zh-CN" altLang="en-US" sz="2400">
                <a:latin typeface="宋体" panose="02010600030101010101" pitchFamily="2" charset="-122"/>
                <a:ea typeface="宋体" panose="02010600030101010101" pitchFamily="2" charset="-122"/>
                <a:sym typeface="+mn-ea"/>
              </a:rPr>
              <a:t>(4)小张同学正确连接电路并完成了实验,记录的数据如下表所示.根据表格数据可以得出结论:</a:t>
            </a:r>
            <a:r>
              <a:rPr lang="zh-CN" altLang="en-US" sz="2400" u="sng">
                <a:latin typeface="宋体" panose="02010600030101010101" pitchFamily="2" charset="-122"/>
                <a:ea typeface="宋体" panose="02010600030101010101" pitchFamily="2" charset="-122"/>
                <a:sym typeface="+mn-ea"/>
              </a:rPr>
              <a:t>　　      　　　　　　　　　　　　　　</a:t>
            </a:r>
            <a:r>
              <a:rPr lang="zh-CN" altLang="en-US" sz="2400">
                <a:latin typeface="宋体" panose="02010600030101010101" pitchFamily="2" charset="-122"/>
                <a:ea typeface="宋体" panose="02010600030101010101" pitchFamily="2" charset="-122"/>
                <a:sym typeface="+mn-ea"/>
              </a:rPr>
              <a:t>. </a:t>
            </a:r>
            <a:endParaRPr lang="zh-CN" altLang="en-US" sz="2000">
              <a:latin typeface="宋体" panose="02010600030101010101" pitchFamily="2" charset="-122"/>
              <a:ea typeface="宋体" panose="02010600030101010101" pitchFamily="2" charset="-122"/>
              <a:sym typeface="+mn-ea"/>
            </a:endParaRPr>
          </a:p>
        </p:txBody>
      </p:sp>
      <p:graphicFrame>
        <p:nvGraphicFramePr>
          <p:cNvPr id="2" name="表格 1"/>
          <p:cNvGraphicFramePr>
            <a:graphicFrameLocks noGrp="1"/>
          </p:cNvGraphicFramePr>
          <p:nvPr>
            <p:custDataLst>
              <p:tags r:id="rId2"/>
            </p:custDataLst>
          </p:nvPr>
        </p:nvGraphicFramePr>
        <p:xfrm>
          <a:off x="2567940" y="2616835"/>
          <a:ext cx="6955155" cy="1917700"/>
        </p:xfrm>
        <a:graphic>
          <a:graphicData uri="http://schemas.openxmlformats.org/drawingml/2006/table">
            <a:tbl>
              <a:tblPr firstRow="1" bandRow="1">
                <a:tableStyleId>{5940675A-B579-460E-94D1-54222C63F5DA}</a:tableStyleId>
              </a:tblPr>
              <a:tblGrid>
                <a:gridCol w="1738630"/>
                <a:gridCol w="1043940"/>
                <a:gridCol w="1042035"/>
                <a:gridCol w="1043940"/>
                <a:gridCol w="1042670"/>
                <a:gridCol w="1043940"/>
              </a:tblGrid>
              <a:tr h="383540">
                <a:tc>
                  <a:txBody>
                    <a:bodyPr vert="horz" wrap="square"/>
                    <a:lstStyle/>
                    <a:p>
                      <a:pPr indent="0" algn="ctr">
                        <a:buNone/>
                      </a:pPr>
                      <a:r>
                        <a:rPr lang="en-US" sz="2000" b="0">
                          <a:solidFill>
                            <a:srgbClr val="000000"/>
                          </a:solidFill>
                          <a:latin typeface="宋体" panose="02010600030101010101" pitchFamily="2" charset="-122"/>
                          <a:ea typeface="宋体" panose="02010600030101010101" pitchFamily="2" charset="-122"/>
                          <a:cs typeface="NEU-BZ-S92" charset="0"/>
                        </a:rPr>
                        <a:t>实验序号</a:t>
                      </a:r>
                      <a:endParaRPr lang="en-US" altLang="en-US" sz="2000" b="0">
                        <a:solidFill>
                          <a:srgbClr val="00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vert="horz" wrap="square"/>
                    <a:lstStyle/>
                    <a:p>
                      <a:pPr indent="0" algn="ctr">
                        <a:buNone/>
                      </a:pPr>
                      <a:r>
                        <a:rPr lang="en-US" sz="2000" b="0">
                          <a:solidFill>
                            <a:srgbClr val="000000"/>
                          </a:solidFill>
                          <a:latin typeface="Times New Roman" panose="02020603050405020304" pitchFamily="18" charset="0"/>
                          <a:ea typeface="宋体" panose="02010600030101010101" pitchFamily="2" charset="-122"/>
                          <a:cs typeface="Times New Roman" panose="02020603050405020304" pitchFamily="18" charset="0"/>
                        </a:rPr>
                        <a:t>L</a:t>
                      </a:r>
                      <a:r>
                        <a:rPr lang="en-US" sz="2000" b="0" baseline="-25000">
                          <a:solidFill>
                            <a:srgbClr val="000000"/>
                          </a:solidFill>
                          <a:latin typeface="Times New Roman" panose="02020603050405020304" pitchFamily="18" charset="0"/>
                          <a:ea typeface="宋体" panose="02010600030101010101" pitchFamily="2" charset="-122"/>
                          <a:cs typeface="Times New Roman" panose="02020603050405020304" pitchFamily="18" charset="0"/>
                        </a:rPr>
                        <a:t>1</a:t>
                      </a:r>
                      <a:endParaRPr lang="en-US" altLang="en-US" sz="2000" b="0">
                        <a:solidFill>
                          <a:srgbClr val="000000"/>
                        </a:solidFill>
                        <a:latin typeface="Times New Roman" panose="02020603050405020304" pitchFamily="18" charset="0"/>
                        <a:ea typeface="宋体" panose="02010600030101010101" pitchFamily="2" charset="-122"/>
                        <a:cs typeface="Times New Roman" panose="02020603050405020304" pitchFamily="18"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vert="horz" wrap="square"/>
                    <a:lstStyle/>
                    <a:p>
                      <a:pPr indent="0" algn="ctr">
                        <a:buNone/>
                      </a:pPr>
                      <a:r>
                        <a:rPr lang="en-US" sz="2000" b="0">
                          <a:solidFill>
                            <a:srgbClr val="000000"/>
                          </a:solidFill>
                          <a:latin typeface="Times New Roman" panose="02020603050405020304" pitchFamily="18" charset="0"/>
                          <a:ea typeface="宋体" panose="02010600030101010101" pitchFamily="2" charset="-122"/>
                          <a:cs typeface="Times New Roman" panose="02020603050405020304" pitchFamily="18" charset="0"/>
                        </a:rPr>
                        <a:t>L</a:t>
                      </a:r>
                      <a:r>
                        <a:rPr lang="en-US" sz="2000" b="0" baseline="-25000">
                          <a:solidFill>
                            <a:srgbClr val="000000"/>
                          </a:solidFill>
                          <a:latin typeface="Times New Roman" panose="02020603050405020304" pitchFamily="18" charset="0"/>
                          <a:ea typeface="宋体" panose="02010600030101010101" pitchFamily="2" charset="-122"/>
                          <a:cs typeface="Times New Roman" panose="02020603050405020304" pitchFamily="18" charset="0"/>
                        </a:rPr>
                        <a:t>2</a:t>
                      </a:r>
                      <a:endParaRPr lang="en-US" altLang="en-US" sz="2000" b="0">
                        <a:solidFill>
                          <a:srgbClr val="000000"/>
                        </a:solidFill>
                        <a:latin typeface="Times New Roman" panose="02020603050405020304" pitchFamily="18" charset="0"/>
                        <a:ea typeface="宋体" panose="02010600030101010101" pitchFamily="2" charset="-122"/>
                        <a:cs typeface="Times New Roman" panose="02020603050405020304" pitchFamily="18"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vert="horz" wrap="square"/>
                    <a:lstStyle/>
                    <a:p>
                      <a:pPr indent="0" algn="ctr">
                        <a:buNone/>
                      </a:pPr>
                      <a:r>
                        <a:rPr lang="en-US" sz="2000" b="0" i="1">
                          <a:solidFill>
                            <a:srgbClr val="000000"/>
                          </a:solidFill>
                          <a:latin typeface="Times New Roman" panose="02020603050405020304" pitchFamily="18" charset="0"/>
                          <a:ea typeface="宋体" panose="02010600030101010101" pitchFamily="2" charset="-122"/>
                          <a:cs typeface="Times New Roman" panose="02020603050405020304" pitchFamily="18" charset="0"/>
                        </a:rPr>
                        <a:t>I</a:t>
                      </a:r>
                      <a:r>
                        <a:rPr lang="en-US" sz="2000" b="0" i="1" baseline="-25000">
                          <a:solidFill>
                            <a:srgbClr val="000000"/>
                          </a:solidFill>
                          <a:latin typeface="Times New Roman" panose="02020603050405020304" pitchFamily="18" charset="0"/>
                          <a:ea typeface="宋体" panose="02010600030101010101" pitchFamily="2" charset="-122"/>
                          <a:cs typeface="Times New Roman" panose="02020603050405020304" pitchFamily="18" charset="0"/>
                        </a:rPr>
                        <a:t>A </a:t>
                      </a:r>
                      <a:r>
                        <a:rPr lang="en-US" sz="2000" b="0">
                          <a:solidFill>
                            <a:srgbClr val="000000"/>
                          </a:solidFill>
                          <a:latin typeface="Times New Roman" panose="02020603050405020304" pitchFamily="18" charset="0"/>
                          <a:ea typeface="宋体" panose="02010600030101010101" pitchFamily="2" charset="-122"/>
                          <a:cs typeface="Times New Roman" panose="02020603050405020304" pitchFamily="18" charset="0"/>
                        </a:rPr>
                        <a:t>/A</a:t>
                      </a:r>
                      <a:endParaRPr lang="en-US" altLang="en-US" sz="2000" b="0" i="1">
                        <a:solidFill>
                          <a:srgbClr val="000000"/>
                        </a:solidFill>
                        <a:latin typeface="Times New Roman" panose="02020603050405020304" pitchFamily="18" charset="0"/>
                        <a:ea typeface="宋体" panose="02010600030101010101" pitchFamily="2" charset="-122"/>
                        <a:cs typeface="Times New Roman" panose="02020603050405020304" pitchFamily="18"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vert="horz" wrap="square"/>
                    <a:lstStyle/>
                    <a:p>
                      <a:pPr indent="0" algn="ctr">
                        <a:buNone/>
                      </a:pPr>
                      <a:r>
                        <a:rPr lang="en-US" sz="2000" b="0" i="1">
                          <a:solidFill>
                            <a:srgbClr val="000000"/>
                          </a:solidFill>
                          <a:latin typeface="Times New Roman" panose="02020603050405020304" pitchFamily="18" charset="0"/>
                          <a:ea typeface="宋体" panose="02010600030101010101" pitchFamily="2" charset="-122"/>
                          <a:cs typeface="Times New Roman" panose="02020603050405020304" pitchFamily="18" charset="0"/>
                        </a:rPr>
                        <a:t>I</a:t>
                      </a:r>
                      <a:r>
                        <a:rPr lang="en-US" sz="2000" b="0" i="1" baseline="-25000">
                          <a:solidFill>
                            <a:srgbClr val="000000"/>
                          </a:solidFill>
                          <a:latin typeface="Times New Roman" panose="02020603050405020304" pitchFamily="18" charset="0"/>
                          <a:ea typeface="宋体" panose="02010600030101010101" pitchFamily="2" charset="-122"/>
                          <a:cs typeface="Times New Roman" panose="02020603050405020304" pitchFamily="18" charset="0"/>
                        </a:rPr>
                        <a:t>B </a:t>
                      </a:r>
                      <a:r>
                        <a:rPr lang="en-US" sz="2000" b="0">
                          <a:solidFill>
                            <a:srgbClr val="000000"/>
                          </a:solidFill>
                          <a:latin typeface="Times New Roman" panose="02020603050405020304" pitchFamily="18" charset="0"/>
                          <a:ea typeface="宋体" panose="02010600030101010101" pitchFamily="2" charset="-122"/>
                          <a:cs typeface="Times New Roman" panose="02020603050405020304" pitchFamily="18" charset="0"/>
                        </a:rPr>
                        <a:t>/A</a:t>
                      </a:r>
                      <a:endParaRPr lang="en-US" altLang="en-US" sz="2000" b="0" i="1">
                        <a:solidFill>
                          <a:srgbClr val="000000"/>
                        </a:solidFill>
                        <a:latin typeface="Times New Roman" panose="02020603050405020304" pitchFamily="18" charset="0"/>
                        <a:ea typeface="宋体" panose="02010600030101010101" pitchFamily="2" charset="-122"/>
                        <a:cs typeface="Times New Roman" panose="02020603050405020304" pitchFamily="18"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vert="horz" wrap="square"/>
                    <a:lstStyle/>
                    <a:p>
                      <a:pPr indent="0" algn="ctr">
                        <a:buNone/>
                      </a:pPr>
                      <a:r>
                        <a:rPr lang="en-US" sz="2000" b="0" i="1">
                          <a:solidFill>
                            <a:srgbClr val="000000"/>
                          </a:solidFill>
                          <a:latin typeface="Times New Roman" panose="02020603050405020304" pitchFamily="18" charset="0"/>
                          <a:ea typeface="宋体" panose="02010600030101010101" pitchFamily="2" charset="-122"/>
                          <a:cs typeface="Times New Roman" panose="02020603050405020304" pitchFamily="18" charset="0"/>
                        </a:rPr>
                        <a:t>I</a:t>
                      </a:r>
                      <a:r>
                        <a:rPr lang="en-US" sz="2000" b="0" i="1" baseline="-25000">
                          <a:solidFill>
                            <a:srgbClr val="000000"/>
                          </a:solidFill>
                          <a:latin typeface="Times New Roman" panose="02020603050405020304" pitchFamily="18" charset="0"/>
                          <a:ea typeface="宋体" panose="02010600030101010101" pitchFamily="2" charset="-122"/>
                          <a:cs typeface="Times New Roman" panose="02020603050405020304" pitchFamily="18" charset="0"/>
                        </a:rPr>
                        <a:t>C </a:t>
                      </a:r>
                      <a:r>
                        <a:rPr lang="en-US" sz="2000" b="0">
                          <a:solidFill>
                            <a:srgbClr val="000000"/>
                          </a:solidFill>
                          <a:latin typeface="Times New Roman" panose="02020603050405020304" pitchFamily="18" charset="0"/>
                          <a:ea typeface="宋体" panose="02010600030101010101" pitchFamily="2" charset="-122"/>
                          <a:cs typeface="Times New Roman" panose="02020603050405020304" pitchFamily="18" charset="0"/>
                        </a:rPr>
                        <a:t>/A</a:t>
                      </a:r>
                      <a:endParaRPr lang="en-US" altLang="en-US" sz="2000" b="0" i="1">
                        <a:solidFill>
                          <a:srgbClr val="000000"/>
                        </a:solidFill>
                        <a:latin typeface="Times New Roman" panose="02020603050405020304" pitchFamily="18" charset="0"/>
                        <a:ea typeface="宋体" panose="02010600030101010101" pitchFamily="2" charset="-122"/>
                        <a:cs typeface="Times New Roman" panose="02020603050405020304" pitchFamily="18"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83540">
                <a:tc>
                  <a:txBody>
                    <a:bodyPr vert="horz" wrap="square"/>
                    <a:lstStyle/>
                    <a:p>
                      <a:pPr indent="0" algn="ctr">
                        <a:buNone/>
                      </a:pPr>
                      <a:r>
                        <a:rPr 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rPr>
                        <a:t>1</a:t>
                      </a:r>
                      <a:endParaRPr lang="en-US" alt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vert="horz" wrap="square"/>
                    <a:lstStyle/>
                    <a:p>
                      <a:pPr indent="0" algn="ctr">
                        <a:buNone/>
                      </a:pPr>
                      <a:r>
                        <a:rPr lang="en-US" sz="2000" b="0">
                          <a:solidFill>
                            <a:srgbClr val="000000"/>
                          </a:solidFill>
                          <a:latin typeface="宋体" panose="02010600030101010101" pitchFamily="2" charset="-122"/>
                          <a:ea typeface="宋体" panose="02010600030101010101" pitchFamily="2" charset="-122"/>
                          <a:cs typeface="NEU-BZ-S92" charset="0"/>
                        </a:rPr>
                        <a:t>甲</a:t>
                      </a:r>
                      <a:endParaRPr lang="en-US" altLang="en-US" sz="2000" b="0">
                        <a:solidFill>
                          <a:srgbClr val="00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vert="horz" wrap="square"/>
                    <a:lstStyle/>
                    <a:p>
                      <a:pPr indent="0" algn="ctr">
                        <a:buNone/>
                      </a:pPr>
                      <a:r>
                        <a:rPr lang="en-US" sz="2000" b="0">
                          <a:solidFill>
                            <a:srgbClr val="000000"/>
                          </a:solidFill>
                          <a:latin typeface="宋体" panose="02010600030101010101" pitchFamily="2" charset="-122"/>
                          <a:ea typeface="宋体" panose="02010600030101010101" pitchFamily="2" charset="-122"/>
                          <a:cs typeface="NEU-BZ-S92" charset="0"/>
                        </a:rPr>
                        <a:t>乙</a:t>
                      </a:r>
                      <a:endParaRPr lang="en-US" altLang="en-US" sz="2000" b="0">
                        <a:solidFill>
                          <a:srgbClr val="00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vert="horz" wrap="square"/>
                    <a:lstStyle/>
                    <a:p>
                      <a:pPr indent="0" algn="ctr">
                        <a:buNone/>
                      </a:pPr>
                      <a:r>
                        <a:rPr 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rPr>
                        <a:t>0.12</a:t>
                      </a:r>
                      <a:endParaRPr lang="en-US" alt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vert="horz" wrap="square"/>
                    <a:lstStyle/>
                    <a:p>
                      <a:pPr indent="0" algn="ctr">
                        <a:buNone/>
                      </a:pPr>
                      <a:r>
                        <a:rPr 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rPr>
                        <a:t>0.15</a:t>
                      </a:r>
                      <a:endParaRPr lang="en-US" alt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vert="horz" wrap="square"/>
                    <a:lstStyle/>
                    <a:p>
                      <a:pPr indent="0" algn="ctr">
                        <a:buNone/>
                      </a:pPr>
                      <a:r>
                        <a:rPr 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rPr>
                        <a:t>0.27</a:t>
                      </a:r>
                      <a:endParaRPr lang="en-US" alt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83540">
                <a:tc>
                  <a:txBody>
                    <a:bodyPr vert="horz" wrap="square"/>
                    <a:lstStyle/>
                    <a:p>
                      <a:pPr indent="0" algn="ctr">
                        <a:buNone/>
                      </a:pPr>
                      <a:r>
                        <a:rPr 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rPr>
                        <a:t>2</a:t>
                      </a:r>
                      <a:endParaRPr lang="en-US" alt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vert="horz" wrap="square"/>
                    <a:lstStyle/>
                    <a:p>
                      <a:pPr indent="0" algn="ctr">
                        <a:buNone/>
                      </a:pPr>
                      <a:r>
                        <a:rPr lang="en-US" sz="2000" b="0">
                          <a:solidFill>
                            <a:srgbClr val="000000"/>
                          </a:solidFill>
                          <a:latin typeface="宋体" panose="02010600030101010101" pitchFamily="2" charset="-122"/>
                          <a:ea typeface="宋体" panose="02010600030101010101" pitchFamily="2" charset="-122"/>
                          <a:cs typeface="NEU-BZ-S92" charset="0"/>
                        </a:rPr>
                        <a:t>乙</a:t>
                      </a:r>
                      <a:endParaRPr lang="en-US" altLang="en-US" sz="2000" b="0">
                        <a:solidFill>
                          <a:srgbClr val="00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vert="horz" wrap="square"/>
                    <a:lstStyle/>
                    <a:p>
                      <a:pPr indent="0" algn="ctr">
                        <a:buNone/>
                      </a:pPr>
                      <a:r>
                        <a:rPr lang="en-US" sz="2000" b="0">
                          <a:solidFill>
                            <a:srgbClr val="000000"/>
                          </a:solidFill>
                          <a:latin typeface="宋体" panose="02010600030101010101" pitchFamily="2" charset="-122"/>
                          <a:ea typeface="宋体" panose="02010600030101010101" pitchFamily="2" charset="-122"/>
                          <a:cs typeface="NEU-BZ-S92" charset="0"/>
                        </a:rPr>
                        <a:t>丙</a:t>
                      </a:r>
                      <a:endParaRPr lang="en-US" altLang="en-US" sz="2000" b="0">
                        <a:solidFill>
                          <a:srgbClr val="00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vert="horz" wrap="square"/>
                    <a:lstStyle/>
                    <a:p>
                      <a:pPr indent="0" algn="ctr">
                        <a:buNone/>
                      </a:pPr>
                      <a:r>
                        <a:rPr 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rPr>
                        <a:t>0.15</a:t>
                      </a:r>
                      <a:endParaRPr lang="en-US" alt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vert="horz" wrap="square"/>
                    <a:lstStyle/>
                    <a:p>
                      <a:pPr indent="0" algn="ctr">
                        <a:buNone/>
                      </a:pPr>
                      <a:r>
                        <a:rPr 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rPr>
                        <a:t>0.20</a:t>
                      </a:r>
                      <a:endParaRPr lang="en-US" alt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vert="horz" wrap="square"/>
                    <a:lstStyle/>
                    <a:p>
                      <a:pPr indent="0" algn="ctr">
                        <a:buNone/>
                      </a:pPr>
                      <a:r>
                        <a:rPr 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rPr>
                        <a:t>0.35</a:t>
                      </a:r>
                      <a:endParaRPr lang="en-US" alt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83540">
                <a:tc>
                  <a:txBody>
                    <a:bodyPr vert="horz" wrap="square"/>
                    <a:lstStyle/>
                    <a:p>
                      <a:pPr indent="0" algn="ctr">
                        <a:buNone/>
                      </a:pPr>
                      <a:r>
                        <a:rPr 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rPr>
                        <a:t>3</a:t>
                      </a:r>
                      <a:endParaRPr lang="en-US" alt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vert="horz" wrap="square"/>
                    <a:lstStyle/>
                    <a:p>
                      <a:pPr indent="0" algn="ctr">
                        <a:buNone/>
                      </a:pPr>
                      <a:r>
                        <a:rPr lang="en-US" sz="2000" b="0">
                          <a:solidFill>
                            <a:srgbClr val="000000"/>
                          </a:solidFill>
                          <a:latin typeface="宋体" panose="02010600030101010101" pitchFamily="2" charset="-122"/>
                          <a:ea typeface="宋体" panose="02010600030101010101" pitchFamily="2" charset="-122"/>
                          <a:cs typeface="NEU-BZ-S92" charset="0"/>
                        </a:rPr>
                        <a:t>甲</a:t>
                      </a:r>
                      <a:endParaRPr lang="en-US" altLang="en-US" sz="2000" b="0">
                        <a:solidFill>
                          <a:srgbClr val="00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vert="horz" wrap="square"/>
                    <a:lstStyle/>
                    <a:p>
                      <a:pPr indent="0" algn="ctr">
                        <a:buNone/>
                      </a:pPr>
                      <a:r>
                        <a:rPr lang="en-US" sz="2000" b="0">
                          <a:solidFill>
                            <a:srgbClr val="000000"/>
                          </a:solidFill>
                          <a:latin typeface="宋体" panose="02010600030101010101" pitchFamily="2" charset="-122"/>
                          <a:ea typeface="宋体" panose="02010600030101010101" pitchFamily="2" charset="-122"/>
                          <a:cs typeface="NEU-BZ-S92" charset="0"/>
                        </a:rPr>
                        <a:t>丁</a:t>
                      </a:r>
                      <a:endParaRPr lang="en-US" altLang="en-US" sz="2000" b="0">
                        <a:solidFill>
                          <a:srgbClr val="00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vert="horz" wrap="square"/>
                    <a:lstStyle/>
                    <a:p>
                      <a:pPr indent="0" algn="ctr">
                        <a:buNone/>
                      </a:pPr>
                      <a:r>
                        <a:rPr 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rPr>
                        <a:t>0.12</a:t>
                      </a:r>
                      <a:endParaRPr lang="en-US" alt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vert="horz" wrap="square"/>
                    <a:lstStyle/>
                    <a:p>
                      <a:pPr indent="0" algn="ctr">
                        <a:buNone/>
                      </a:pPr>
                      <a:r>
                        <a:rPr 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rPr>
                        <a:t>0.14</a:t>
                      </a:r>
                      <a:endParaRPr lang="en-US" alt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vert="horz" wrap="square"/>
                    <a:lstStyle/>
                    <a:p>
                      <a:pPr indent="0" algn="ctr">
                        <a:buNone/>
                      </a:pPr>
                      <a:r>
                        <a:rPr 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rPr>
                        <a:t>0.26</a:t>
                      </a:r>
                      <a:endParaRPr lang="en-US" alt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83540">
                <a:tc>
                  <a:txBody>
                    <a:bodyPr vert="horz" wrap="square"/>
                    <a:lstStyle/>
                    <a:p>
                      <a:pPr indent="0" algn="ctr">
                        <a:buNone/>
                      </a:pPr>
                      <a:r>
                        <a:rPr 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rPr>
                        <a:t>4</a:t>
                      </a:r>
                      <a:endParaRPr lang="en-US" alt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vert="horz" wrap="square"/>
                    <a:lstStyle/>
                    <a:p>
                      <a:pPr indent="0" algn="ctr">
                        <a:buNone/>
                      </a:pPr>
                      <a:r>
                        <a:rPr lang="en-US" sz="2000" b="0">
                          <a:solidFill>
                            <a:srgbClr val="000000"/>
                          </a:solidFill>
                          <a:latin typeface="宋体" panose="02010600030101010101" pitchFamily="2" charset="-122"/>
                          <a:ea typeface="宋体" panose="02010600030101010101" pitchFamily="2" charset="-122"/>
                          <a:cs typeface="NEU-BZ-S92" charset="0"/>
                        </a:rPr>
                        <a:t>丙</a:t>
                      </a:r>
                      <a:endParaRPr lang="en-US" altLang="en-US" sz="2000" b="0">
                        <a:solidFill>
                          <a:srgbClr val="00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vert="horz" wrap="square"/>
                    <a:lstStyle/>
                    <a:p>
                      <a:pPr indent="0" algn="ctr">
                        <a:buNone/>
                      </a:pPr>
                      <a:r>
                        <a:rPr lang="en-US" sz="2000" b="0">
                          <a:solidFill>
                            <a:srgbClr val="000000"/>
                          </a:solidFill>
                          <a:latin typeface="宋体" panose="02010600030101010101" pitchFamily="2" charset="-122"/>
                          <a:ea typeface="宋体" panose="02010600030101010101" pitchFamily="2" charset="-122"/>
                          <a:cs typeface="NEU-BZ-S92" charset="0"/>
                        </a:rPr>
                        <a:t>丁</a:t>
                      </a:r>
                      <a:endParaRPr lang="en-US" altLang="en-US" sz="2000" b="0">
                        <a:solidFill>
                          <a:srgbClr val="00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vert="horz" wrap="square"/>
                    <a:lstStyle/>
                    <a:p>
                      <a:pPr indent="0" algn="ctr">
                        <a:buNone/>
                      </a:pPr>
                      <a:r>
                        <a:rPr 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rPr>
                        <a:t>0.24</a:t>
                      </a:r>
                      <a:endParaRPr lang="en-US" alt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vert="horz" wrap="square"/>
                    <a:lstStyle/>
                    <a:p>
                      <a:pPr indent="0" algn="ctr">
                        <a:buNone/>
                      </a:pPr>
                      <a:r>
                        <a:rPr 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rPr>
                        <a:t>0.18</a:t>
                      </a:r>
                      <a:endParaRPr lang="en-US" alt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vert="horz" wrap="square"/>
                    <a:lstStyle/>
                    <a:p>
                      <a:pPr indent="0" algn="ctr">
                        <a:buNone/>
                      </a:pPr>
                      <a:r>
                        <a:rPr 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rPr>
                        <a:t>0.38</a:t>
                      </a:r>
                      <a:endParaRPr lang="en-US" alt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bl>
          </a:graphicData>
        </a:graphic>
      </p:graphicFrame>
      <p:sp>
        <p:nvSpPr>
          <p:cNvPr id="11" name="文本框 10"/>
          <p:cNvSpPr txBox="1"/>
          <p:nvPr/>
        </p:nvSpPr>
        <p:spPr>
          <a:xfrm>
            <a:off x="2837180" y="1831975"/>
            <a:ext cx="6614795" cy="460375"/>
          </a:xfrm>
          <a:prstGeom prst="rect">
            <a:avLst/>
          </a:prstGeom>
          <a:noFill/>
        </p:spPr>
        <p:txBody>
          <a:bodyPr wrap="square" rtlCol="0" anchor="t">
            <a:spAutoFit/>
          </a:bodyPr>
          <a:lstStyle/>
          <a:p>
            <a:pPr algn="l"/>
            <a:r>
              <a:rPr lang="en-US" altLang="zh-CN"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rPr>
              <a:t>并联电路的干路电流等于各支路电流之和</a:t>
            </a:r>
            <a:endParaRPr lang="en-US" altLang="zh-CN"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6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en-US" altLang="zh-CN" sz="2400" b="1" kern="0">
                <a:solidFill>
                  <a:srgbClr val="EE3028"/>
                </a:solidFill>
                <a:cs typeface="+mn-ea"/>
                <a:sym typeface="+mn-lt"/>
              </a:rPr>
              <a:t>  </a:t>
            </a:r>
            <a:r>
              <a:rPr lang="zh-CN" altLang="en-US" sz="2400" b="1" kern="0">
                <a:solidFill>
                  <a:srgbClr val="EE3028"/>
                </a:solidFill>
                <a:cs typeface="+mn-ea"/>
                <a:sym typeface="+mn-lt"/>
              </a:rPr>
              <a:t>探究串、并联电路的电流规律</a:t>
            </a:r>
            <a:endParaRPr lang="zh-CN" altLang="en-US" sz="2400" b="1" kern="0">
              <a:solidFill>
                <a:srgbClr val="EE3028"/>
              </a:solidFill>
              <a:cs typeface="+mn-ea"/>
              <a:sym typeface="+mn-lt"/>
            </a:endParaRP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pPr algn="ctr"/>
            <a:r>
              <a:rPr lang="zh-CN" altLang="en-US">
                <a:solidFill>
                  <a:schemeClr val="bg1"/>
                </a:solidFill>
                <a:sym typeface="+mn-lt"/>
              </a:rPr>
              <a:t>实验1</a:t>
            </a:r>
            <a:endParaRPr lang="zh-CN" altLang="en-US">
              <a:solidFill>
                <a:schemeClr val="bg1"/>
              </a:solidFill>
              <a:sym typeface="+mn-lt"/>
            </a:endParaRPr>
          </a:p>
        </p:txBody>
      </p:sp>
      <p:sp>
        <p:nvSpPr>
          <p:cNvPr id="3" name="矩形 2"/>
          <p:cNvSpPr/>
          <p:nvPr/>
        </p:nvSpPr>
        <p:spPr>
          <a:xfrm>
            <a:off x="721360" y="958215"/>
            <a:ext cx="10749915" cy="5631180"/>
          </a:xfrm>
          <a:prstGeom prst="rect">
            <a:avLst/>
          </a:prstGeom>
        </p:spPr>
        <p:txBody>
          <a:bodyPr wrap="square">
            <a:spAutoFit/>
          </a:bodyPr>
          <a:lstStyle/>
          <a:p>
            <a:pPr algn="just">
              <a:lnSpc>
                <a:spcPct val="150000"/>
              </a:lnSpc>
              <a:buClrTx/>
              <a:buSzTx/>
              <a:buFontTx/>
            </a:pPr>
            <a:r>
              <a:rPr lang="zh-CN" altLang="en-US" sz="2400">
                <a:latin typeface="宋体" panose="02010600030101010101" pitchFamily="2" charset="-122"/>
                <a:ea typeface="宋体" panose="02010600030101010101" pitchFamily="2" charset="-122"/>
                <a:sym typeface="+mn-ea"/>
              </a:rPr>
              <a:t>(5)对于测量数据的相关分析,下列说法正确的是</a:t>
            </a:r>
            <a:r>
              <a:rPr lang="zh-CN" altLang="en-US" sz="2400" u="sng">
                <a:latin typeface="宋体" panose="02010600030101010101" pitchFamily="2" charset="-122"/>
                <a:ea typeface="宋体" panose="02010600030101010101" pitchFamily="2" charset="-122"/>
                <a:sym typeface="+mn-ea"/>
              </a:rPr>
              <a:t>　    　</a:t>
            </a:r>
            <a:r>
              <a:rPr lang="zh-CN" altLang="en-US" sz="2400">
                <a:latin typeface="宋体" panose="02010600030101010101" pitchFamily="2" charset="-122"/>
                <a:ea typeface="宋体" panose="02010600030101010101" pitchFamily="2" charset="-122"/>
                <a:sym typeface="+mn-ea"/>
              </a:rPr>
              <a:t>. </a:t>
            </a:r>
            <a:endParaRPr lang="zh-CN" altLang="en-US" sz="2400">
              <a:latin typeface="宋体" panose="02010600030101010101" pitchFamily="2" charset="-122"/>
              <a:ea typeface="宋体" panose="02010600030101010101" pitchFamily="2" charset="-122"/>
              <a:sym typeface="+mn-ea"/>
            </a:endParaRPr>
          </a:p>
          <a:p>
            <a:pPr algn="just">
              <a:lnSpc>
                <a:spcPct val="150000"/>
              </a:lnSpc>
              <a:buClrTx/>
              <a:buSzTx/>
              <a:buFontTx/>
            </a:pPr>
            <a:r>
              <a:rPr lang="zh-CN" altLang="en-US" sz="2400">
                <a:latin typeface="宋体" panose="02010600030101010101" pitchFamily="2" charset="-122"/>
                <a:ea typeface="宋体" panose="02010600030101010101" pitchFamily="2" charset="-122"/>
                <a:sym typeface="+mn-ea"/>
              </a:rPr>
              <a:t>A.第1次数据没有测量误差</a:t>
            </a:r>
            <a:endParaRPr lang="zh-CN" altLang="en-US" sz="2400">
              <a:latin typeface="宋体" panose="02010600030101010101" pitchFamily="2" charset="-122"/>
              <a:ea typeface="宋体" panose="02010600030101010101" pitchFamily="2" charset="-122"/>
              <a:sym typeface="+mn-ea"/>
            </a:endParaRPr>
          </a:p>
          <a:p>
            <a:pPr algn="just">
              <a:lnSpc>
                <a:spcPct val="150000"/>
              </a:lnSpc>
              <a:buClrTx/>
              <a:buSzTx/>
              <a:buFontTx/>
            </a:pPr>
            <a:r>
              <a:rPr lang="zh-CN" altLang="en-US" sz="2400">
                <a:latin typeface="宋体" panose="02010600030101010101" pitchFamily="2" charset="-122"/>
                <a:ea typeface="宋体" panose="02010600030101010101" pitchFamily="2" charset="-122"/>
                <a:sym typeface="+mn-ea"/>
              </a:rPr>
              <a:t>B.分析多组数据是为了减小误差</a:t>
            </a:r>
            <a:endParaRPr lang="zh-CN" altLang="en-US" sz="2400">
              <a:latin typeface="宋体" panose="02010600030101010101" pitchFamily="2" charset="-122"/>
              <a:ea typeface="宋体" panose="02010600030101010101" pitchFamily="2" charset="-122"/>
              <a:sym typeface="+mn-ea"/>
            </a:endParaRPr>
          </a:p>
          <a:p>
            <a:pPr algn="just">
              <a:lnSpc>
                <a:spcPct val="150000"/>
              </a:lnSpc>
              <a:buClrTx/>
              <a:buSzTx/>
              <a:buFontTx/>
            </a:pPr>
            <a:r>
              <a:rPr lang="zh-CN" altLang="en-US" sz="2400">
                <a:latin typeface="宋体" panose="02010600030101010101" pitchFamily="2" charset="-122"/>
                <a:ea typeface="宋体" panose="02010600030101010101" pitchFamily="2" charset="-122"/>
                <a:sym typeface="+mn-ea"/>
              </a:rPr>
              <a:t>C.选用不同规格的小灯泡进行实验,可使结论更具普遍性</a:t>
            </a:r>
            <a:endParaRPr lang="zh-CN" altLang="en-US" sz="2400">
              <a:latin typeface="宋体" panose="02010600030101010101" pitchFamily="2" charset="-122"/>
              <a:ea typeface="宋体" panose="02010600030101010101" pitchFamily="2" charset="-122"/>
              <a:sym typeface="+mn-ea"/>
            </a:endParaRPr>
          </a:p>
          <a:p>
            <a:pPr algn="just">
              <a:lnSpc>
                <a:spcPct val="150000"/>
              </a:lnSpc>
              <a:buClrTx/>
              <a:buSzTx/>
              <a:buFontTx/>
            </a:pPr>
            <a:r>
              <a:rPr lang="zh-CN" altLang="en-US" sz="2400">
                <a:latin typeface="宋体" panose="02010600030101010101" pitchFamily="2" charset="-122"/>
                <a:ea typeface="宋体" panose="02010600030101010101" pitchFamily="2" charset="-122"/>
                <a:sym typeface="+mn-ea"/>
              </a:rPr>
              <a:t>D.第4组数据的偏差可能是电流表未调零引起的</a:t>
            </a:r>
            <a:endParaRPr lang="zh-CN" altLang="en-US" sz="2400">
              <a:latin typeface="宋体" panose="02010600030101010101" pitchFamily="2" charset="-122"/>
              <a:ea typeface="宋体" panose="02010600030101010101" pitchFamily="2" charset="-122"/>
              <a:sym typeface="+mn-ea"/>
            </a:endParaRPr>
          </a:p>
          <a:p>
            <a:pPr algn="just">
              <a:lnSpc>
                <a:spcPct val="150000"/>
              </a:lnSpc>
              <a:buClrTx/>
              <a:buSzTx/>
              <a:buFontTx/>
            </a:pPr>
            <a:r>
              <a:rPr lang="zh-CN" altLang="en-US" sz="2400">
                <a:latin typeface="黑体" panose="02010609060101010101" pitchFamily="49" charset="-122"/>
                <a:ea typeface="黑体" panose="02010609060101010101" pitchFamily="49" charset="-122"/>
                <a:sym typeface="+mn-ea"/>
              </a:rPr>
              <a:t>【拓展设问】</a:t>
            </a:r>
            <a:endParaRPr lang="zh-CN" altLang="en-US" sz="2400">
              <a:latin typeface="黑体" panose="02010609060101010101" pitchFamily="49" charset="-122"/>
              <a:ea typeface="黑体" panose="02010609060101010101" pitchFamily="49" charset="-122"/>
              <a:sym typeface="+mn-ea"/>
            </a:endParaRPr>
          </a:p>
          <a:p>
            <a:pPr algn="just">
              <a:lnSpc>
                <a:spcPct val="150000"/>
              </a:lnSpc>
              <a:buClrTx/>
              <a:buSzTx/>
              <a:buFontTx/>
            </a:pPr>
            <a:r>
              <a:rPr lang="zh-CN" altLang="en-US" sz="2400">
                <a:latin typeface="宋体" panose="02010600030101010101" pitchFamily="2" charset="-122"/>
                <a:ea typeface="宋体" panose="02010600030101010101" pitchFamily="2" charset="-122"/>
                <a:sym typeface="+mn-ea"/>
              </a:rPr>
              <a:t>(6)小王同学利用图3中的实验器材,添加了一个开关,又</a:t>
            </a:r>
            <a:endParaRPr lang="zh-CN" altLang="en-US" sz="2400">
              <a:latin typeface="宋体" panose="02010600030101010101" pitchFamily="2" charset="-122"/>
              <a:ea typeface="宋体" panose="02010600030101010101" pitchFamily="2" charset="-122"/>
              <a:sym typeface="+mn-ea"/>
            </a:endParaRPr>
          </a:p>
          <a:p>
            <a:pPr algn="just">
              <a:lnSpc>
                <a:spcPct val="150000"/>
              </a:lnSpc>
              <a:buClrTx/>
              <a:buSzTx/>
              <a:buFontTx/>
            </a:pPr>
            <a:r>
              <a:rPr lang="zh-CN" altLang="en-US" sz="2400">
                <a:latin typeface="宋体" panose="02010600030101010101" pitchFamily="2" charset="-122"/>
                <a:ea typeface="宋体" panose="02010600030101010101" pitchFamily="2" charset="-122"/>
                <a:sym typeface="+mn-ea"/>
              </a:rPr>
              <a:t>设计了一个电路,可以不更换电流表的位置,通过开关的</a:t>
            </a:r>
            <a:endParaRPr lang="zh-CN" altLang="en-US" sz="2400">
              <a:latin typeface="宋体" panose="02010600030101010101" pitchFamily="2" charset="-122"/>
              <a:ea typeface="宋体" panose="02010600030101010101" pitchFamily="2" charset="-122"/>
              <a:sym typeface="+mn-ea"/>
            </a:endParaRPr>
          </a:p>
          <a:p>
            <a:pPr algn="just">
              <a:lnSpc>
                <a:spcPct val="150000"/>
              </a:lnSpc>
              <a:buClrTx/>
              <a:buSzTx/>
              <a:buFontTx/>
            </a:pPr>
            <a:r>
              <a:rPr lang="zh-CN" altLang="en-US" sz="2400">
                <a:latin typeface="宋体" panose="02010600030101010101" pitchFamily="2" charset="-122"/>
                <a:ea typeface="宋体" panose="02010600030101010101" pitchFamily="2" charset="-122"/>
                <a:sym typeface="+mn-ea"/>
              </a:rPr>
              <a:t>开闭就可直接测出图1中A、B、C三处的电流,请在虚线框</a:t>
            </a:r>
            <a:endParaRPr lang="zh-CN" altLang="en-US" sz="2400">
              <a:latin typeface="宋体" panose="02010600030101010101" pitchFamily="2" charset="-122"/>
              <a:ea typeface="宋体" panose="02010600030101010101" pitchFamily="2" charset="-122"/>
              <a:sym typeface="+mn-ea"/>
            </a:endParaRPr>
          </a:p>
          <a:p>
            <a:pPr algn="just">
              <a:lnSpc>
                <a:spcPct val="150000"/>
              </a:lnSpc>
              <a:buClrTx/>
              <a:buSzTx/>
              <a:buFontTx/>
            </a:pPr>
            <a:r>
              <a:rPr lang="zh-CN" altLang="en-US" sz="2400">
                <a:latin typeface="宋体" panose="02010600030101010101" pitchFamily="2" charset="-122"/>
                <a:ea typeface="宋体" panose="02010600030101010101" pitchFamily="2" charset="-122"/>
                <a:sym typeface="+mn-ea"/>
              </a:rPr>
              <a:t>中画出电路图.</a:t>
            </a:r>
            <a:endParaRPr lang="zh-CN" altLang="en-US" sz="2400">
              <a:latin typeface="宋体" panose="02010600030101010101" pitchFamily="2" charset="-122"/>
              <a:ea typeface="宋体" panose="02010600030101010101" pitchFamily="2" charset="-122"/>
              <a:sym typeface="+mn-ea"/>
            </a:endParaRPr>
          </a:p>
        </p:txBody>
      </p:sp>
      <p:sp>
        <p:nvSpPr>
          <p:cNvPr id="4" name="文本框 3"/>
          <p:cNvSpPr txBox="1"/>
          <p:nvPr/>
        </p:nvSpPr>
        <p:spPr>
          <a:xfrm>
            <a:off x="8329295" y="4259580"/>
            <a:ext cx="3268980" cy="2232000"/>
          </a:xfrm>
          <a:prstGeom prst="rect">
            <a:avLst/>
          </a:prstGeom>
          <a:noFill/>
          <a:ln>
            <a:solidFill>
              <a:schemeClr val="tx1"/>
            </a:solidFill>
            <a:prstDash val="lgDash"/>
          </a:ln>
        </p:spPr>
        <p:txBody>
          <a:bodyPr wrap="square" rtlCol="0">
            <a:spAutoFit/>
          </a:bodyPr>
          <a:lstStyle/>
          <a:p>
            <a:endParaRPr lang="zh-CN" altLang="en-US"/>
          </a:p>
          <a:p>
            <a:endParaRPr lang="zh-CN" altLang="en-US"/>
          </a:p>
          <a:p>
            <a:endParaRPr lang="zh-CN" altLang="en-US"/>
          </a:p>
          <a:p>
            <a:endParaRPr lang="zh-CN" altLang="en-US"/>
          </a:p>
          <a:p>
            <a:endParaRPr lang="zh-CN" altLang="en-US"/>
          </a:p>
          <a:p>
            <a:endParaRPr lang="zh-CN" altLang="en-US"/>
          </a:p>
          <a:p>
            <a:endParaRPr lang="zh-CN" altLang="en-US"/>
          </a:p>
          <a:p>
            <a:endParaRPr lang="zh-CN" altLang="en-US"/>
          </a:p>
          <a:p>
            <a:endParaRPr lang="zh-CN" altLang="en-US"/>
          </a:p>
        </p:txBody>
      </p:sp>
      <p:pic>
        <p:nvPicPr>
          <p:cNvPr id="257" name="18WHLWJJZKBWLDA148A.jpg" descr="id:2147492187;FounderCES"/>
          <p:cNvPicPr>
            <a:picLocks noChangeAspect="1"/>
          </p:cNvPicPr>
          <p:nvPr/>
        </p:nvPicPr>
        <p:blipFill>
          <a:blip r:embed="rId2"/>
          <a:stretch>
            <a:fillRect/>
          </a:stretch>
        </p:blipFill>
        <p:spPr>
          <a:xfrm>
            <a:off x="8783955" y="4574540"/>
            <a:ext cx="2146300" cy="1602105"/>
          </a:xfrm>
          <a:prstGeom prst="rect">
            <a:avLst/>
          </a:prstGeom>
        </p:spPr>
      </p:pic>
      <p:sp>
        <p:nvSpPr>
          <p:cNvPr id="11" name="文本框 10"/>
          <p:cNvSpPr txBox="1"/>
          <p:nvPr/>
        </p:nvSpPr>
        <p:spPr>
          <a:xfrm>
            <a:off x="7416800" y="1074420"/>
            <a:ext cx="1733550" cy="460375"/>
          </a:xfrm>
          <a:prstGeom prst="rect">
            <a:avLst/>
          </a:prstGeom>
          <a:noFill/>
        </p:spPr>
        <p:txBody>
          <a:bodyPr wrap="square" rtlCol="0" anchor="t">
            <a:spAutoFit/>
          </a:bodyPr>
          <a:lstStyle/>
          <a:p>
            <a:pPr algn="l"/>
            <a:r>
              <a:rPr lang="en-US" altLang="zh-CN"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rPr>
              <a:t>CD</a:t>
            </a:r>
            <a:endParaRPr lang="en-US" altLang="zh-CN"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57"/>
                                        </p:tgtEl>
                                        <p:attrNameLst>
                                          <p:attrName>style.visibility</p:attrName>
                                        </p:attrNameLst>
                                      </p:cBhvr>
                                      <p:to>
                                        <p:strVal val="visible"/>
                                      </p:to>
                                    </p:set>
                                    <p:animEffect transition="in" filter="fade">
                                      <p:cBhvr>
                                        <p:cTn id="12" dur="500"/>
                                        <p:tgtEl>
                                          <p:spTgt spid="2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6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en-US" altLang="zh-CN" sz="2400" b="1" kern="0">
                <a:solidFill>
                  <a:srgbClr val="EE3028"/>
                </a:solidFill>
                <a:cs typeface="+mn-ea"/>
                <a:sym typeface="+mn-lt"/>
              </a:rPr>
              <a:t>  </a:t>
            </a:r>
            <a:r>
              <a:rPr lang="zh-CN" altLang="en-US" sz="2400" b="1" kern="0">
                <a:solidFill>
                  <a:srgbClr val="EE3028"/>
                </a:solidFill>
                <a:cs typeface="+mn-ea"/>
                <a:sym typeface="+mn-lt"/>
              </a:rPr>
              <a:t>探究串、并联电路的电流规律</a:t>
            </a:r>
            <a:endParaRPr lang="zh-CN" altLang="en-US" sz="2400" b="1" kern="0">
              <a:solidFill>
                <a:srgbClr val="EE3028"/>
              </a:solidFill>
              <a:cs typeface="+mn-ea"/>
              <a:sym typeface="+mn-lt"/>
            </a:endParaRP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pPr algn="ctr"/>
            <a:r>
              <a:rPr lang="zh-CN" altLang="en-US">
                <a:solidFill>
                  <a:schemeClr val="bg1"/>
                </a:solidFill>
                <a:sym typeface="+mn-lt"/>
              </a:rPr>
              <a:t>实验1</a:t>
            </a:r>
            <a:endParaRPr lang="zh-CN" altLang="en-US">
              <a:solidFill>
                <a:schemeClr val="bg1"/>
              </a:solidFill>
              <a:sym typeface="+mn-lt"/>
            </a:endParaRPr>
          </a:p>
        </p:txBody>
      </p:sp>
      <p:sp>
        <p:nvSpPr>
          <p:cNvPr id="3" name="矩形 2"/>
          <p:cNvSpPr/>
          <p:nvPr/>
        </p:nvSpPr>
        <p:spPr>
          <a:xfrm>
            <a:off x="721360" y="1090930"/>
            <a:ext cx="10749915" cy="4319270"/>
          </a:xfrm>
          <a:prstGeom prst="rect">
            <a:avLst/>
          </a:prstGeom>
        </p:spPr>
        <p:txBody>
          <a:bodyPr wrap="square">
            <a:spAutoFit/>
          </a:bodyPr>
          <a:lstStyle/>
          <a:p>
            <a:pPr algn="just">
              <a:lnSpc>
                <a:spcPct val="170000"/>
              </a:lnSpc>
              <a:spcBef>
                <a:spcPct val="0"/>
              </a:spcBef>
              <a:spcAft>
                <a:spcPct val="0"/>
              </a:spcAft>
              <a:buClrTx/>
              <a:buSzTx/>
              <a:buFontTx/>
            </a:pPr>
            <a:r>
              <a:rPr lang="zh-CN" altLang="en-US" sz="2400">
                <a:latin typeface="宋体" panose="02010600030101010101" pitchFamily="2" charset="-122"/>
                <a:ea typeface="宋体" panose="02010600030101010101" pitchFamily="2" charset="-122"/>
                <a:sym typeface="+mn-ea"/>
              </a:rPr>
              <a:t>(7)利用(4)中得出的结论,判断:在图4所示的电路中,电源电压不变,闭合开关S后,下列说法正确的是</a:t>
            </a:r>
            <a:r>
              <a:rPr lang="zh-CN" altLang="en-US" sz="2400" u="sng">
                <a:latin typeface="宋体" panose="02010600030101010101" pitchFamily="2" charset="-122"/>
                <a:ea typeface="宋体" panose="02010600030101010101" pitchFamily="2" charset="-122"/>
                <a:sym typeface="+mn-ea"/>
              </a:rPr>
              <a:t>　    　</a:t>
            </a:r>
            <a:r>
              <a:rPr lang="zh-CN" altLang="en-US" sz="2400">
                <a:latin typeface="宋体" panose="02010600030101010101" pitchFamily="2" charset="-122"/>
                <a:ea typeface="宋体" panose="02010600030101010101" pitchFamily="2" charset="-122"/>
                <a:sym typeface="+mn-ea"/>
              </a:rPr>
              <a:t>. </a:t>
            </a:r>
            <a:endParaRPr lang="zh-CN" altLang="en-US" sz="2400">
              <a:latin typeface="宋体" panose="02010600030101010101" pitchFamily="2" charset="-122"/>
              <a:ea typeface="宋体" panose="02010600030101010101" pitchFamily="2" charset="-122"/>
              <a:sym typeface="+mn-ea"/>
            </a:endParaRPr>
          </a:p>
          <a:p>
            <a:pPr algn="just">
              <a:lnSpc>
                <a:spcPct val="170000"/>
              </a:lnSpc>
              <a:spcBef>
                <a:spcPct val="0"/>
              </a:spcBef>
              <a:spcAft>
                <a:spcPct val="0"/>
              </a:spcAft>
              <a:buClrTx/>
              <a:buSzTx/>
              <a:buFontTx/>
            </a:pPr>
            <a:r>
              <a:rPr lang="zh-CN" altLang="en-US" sz="2400">
                <a:latin typeface="宋体" panose="02010600030101010101" pitchFamily="2" charset="-122"/>
                <a:ea typeface="宋体" panose="02010600030101010101" pitchFamily="2" charset="-122"/>
                <a:sym typeface="+mn-ea"/>
              </a:rPr>
              <a:t>A.A</a:t>
            </a:r>
            <a:r>
              <a:rPr lang="zh-CN" altLang="en-US" sz="2400" baseline="-25000">
                <a:latin typeface="宋体" panose="02010600030101010101" pitchFamily="2" charset="-122"/>
                <a:ea typeface="宋体" panose="02010600030101010101" pitchFamily="2" charset="-122"/>
                <a:sym typeface="+mn-ea"/>
              </a:rPr>
              <a:t>1</a:t>
            </a:r>
            <a:r>
              <a:rPr lang="zh-CN" altLang="en-US" sz="2400">
                <a:latin typeface="宋体" panose="02010600030101010101" pitchFamily="2" charset="-122"/>
                <a:ea typeface="宋体" panose="02010600030101010101" pitchFamily="2" charset="-122"/>
                <a:sym typeface="+mn-ea"/>
              </a:rPr>
              <a:t>有示数,A</a:t>
            </a:r>
            <a:r>
              <a:rPr lang="zh-CN" altLang="en-US" sz="2400" baseline="-25000">
                <a:latin typeface="宋体" panose="02010600030101010101" pitchFamily="2" charset="-122"/>
                <a:ea typeface="宋体" panose="02010600030101010101" pitchFamily="2" charset="-122"/>
                <a:sym typeface="+mn-ea"/>
              </a:rPr>
              <a:t>2</a:t>
            </a:r>
            <a:r>
              <a:rPr lang="zh-CN" altLang="en-US" sz="2400">
                <a:latin typeface="宋体" panose="02010600030101010101" pitchFamily="2" charset="-122"/>
                <a:ea typeface="宋体" panose="02010600030101010101" pitchFamily="2" charset="-122"/>
                <a:sym typeface="+mn-ea"/>
              </a:rPr>
              <a:t>没有示数</a:t>
            </a:r>
            <a:endParaRPr lang="zh-CN" altLang="en-US" sz="2400">
              <a:latin typeface="宋体" panose="02010600030101010101" pitchFamily="2" charset="-122"/>
              <a:ea typeface="宋体" panose="02010600030101010101" pitchFamily="2" charset="-122"/>
              <a:sym typeface="+mn-ea"/>
            </a:endParaRPr>
          </a:p>
          <a:p>
            <a:pPr algn="just">
              <a:lnSpc>
                <a:spcPct val="170000"/>
              </a:lnSpc>
              <a:spcBef>
                <a:spcPct val="0"/>
              </a:spcBef>
              <a:spcAft>
                <a:spcPct val="0"/>
              </a:spcAft>
              <a:buClrTx/>
              <a:buSzTx/>
              <a:buFontTx/>
            </a:pPr>
            <a:r>
              <a:rPr lang="zh-CN" altLang="en-US" sz="2400">
                <a:latin typeface="宋体" panose="02010600030101010101" pitchFamily="2" charset="-122"/>
                <a:ea typeface="宋体" panose="02010600030101010101" pitchFamily="2" charset="-122"/>
                <a:sym typeface="+mn-ea"/>
              </a:rPr>
              <a:t>B.再闭合开关S</a:t>
            </a:r>
            <a:r>
              <a:rPr lang="zh-CN" altLang="en-US" sz="2400" baseline="-25000">
                <a:latin typeface="宋体" panose="02010600030101010101" pitchFamily="2" charset="-122"/>
                <a:ea typeface="宋体" panose="02010600030101010101" pitchFamily="2" charset="-122"/>
                <a:sym typeface="+mn-ea"/>
              </a:rPr>
              <a:t>1</a:t>
            </a:r>
            <a:r>
              <a:rPr lang="zh-CN" altLang="en-US" sz="2400">
                <a:latin typeface="宋体" panose="02010600030101010101" pitchFamily="2" charset="-122"/>
                <a:ea typeface="宋体" panose="02010600030101010101" pitchFamily="2" charset="-122"/>
                <a:sym typeface="+mn-ea"/>
              </a:rPr>
              <a:t>,A</a:t>
            </a:r>
            <a:r>
              <a:rPr lang="zh-CN" altLang="en-US" sz="2400" baseline="-25000">
                <a:latin typeface="宋体" panose="02010600030101010101" pitchFamily="2" charset="-122"/>
                <a:ea typeface="宋体" panose="02010600030101010101" pitchFamily="2" charset="-122"/>
                <a:sym typeface="+mn-ea"/>
              </a:rPr>
              <a:t>1</a:t>
            </a:r>
            <a:r>
              <a:rPr lang="zh-CN" altLang="en-US" sz="2400">
                <a:latin typeface="宋体" panose="02010600030101010101" pitchFamily="2" charset="-122"/>
                <a:ea typeface="宋体" panose="02010600030101010101" pitchFamily="2" charset="-122"/>
                <a:sym typeface="+mn-ea"/>
              </a:rPr>
              <a:t>示数大于A</a:t>
            </a:r>
            <a:r>
              <a:rPr lang="zh-CN" altLang="en-US" sz="2400" baseline="-25000">
                <a:latin typeface="宋体" panose="02010600030101010101" pitchFamily="2" charset="-122"/>
                <a:ea typeface="宋体" panose="02010600030101010101" pitchFamily="2" charset="-122"/>
                <a:sym typeface="+mn-ea"/>
              </a:rPr>
              <a:t>2</a:t>
            </a:r>
            <a:r>
              <a:rPr lang="zh-CN" altLang="en-US" sz="2400">
                <a:latin typeface="宋体" panose="02010600030101010101" pitchFamily="2" charset="-122"/>
                <a:ea typeface="宋体" panose="02010600030101010101" pitchFamily="2" charset="-122"/>
                <a:sym typeface="+mn-ea"/>
              </a:rPr>
              <a:t>示数</a:t>
            </a:r>
            <a:endParaRPr lang="zh-CN" altLang="en-US" sz="2400">
              <a:latin typeface="宋体" panose="02010600030101010101" pitchFamily="2" charset="-122"/>
              <a:ea typeface="宋体" panose="02010600030101010101" pitchFamily="2" charset="-122"/>
              <a:sym typeface="+mn-ea"/>
            </a:endParaRPr>
          </a:p>
          <a:p>
            <a:pPr algn="just">
              <a:lnSpc>
                <a:spcPct val="170000"/>
              </a:lnSpc>
              <a:spcBef>
                <a:spcPct val="0"/>
              </a:spcBef>
              <a:spcAft>
                <a:spcPct val="0"/>
              </a:spcAft>
              <a:buClrTx/>
              <a:buSzTx/>
              <a:buFontTx/>
            </a:pPr>
            <a:r>
              <a:rPr lang="zh-CN" altLang="en-US" sz="2400">
                <a:latin typeface="宋体" panose="02010600030101010101" pitchFamily="2" charset="-122"/>
                <a:ea typeface="宋体" panose="02010600030101010101" pitchFamily="2" charset="-122"/>
                <a:sym typeface="+mn-ea"/>
              </a:rPr>
              <a:t>C.再闭合开关S</a:t>
            </a:r>
            <a:r>
              <a:rPr lang="zh-CN" altLang="en-US" sz="2400" baseline="-25000">
                <a:latin typeface="宋体" panose="02010600030101010101" pitchFamily="2" charset="-122"/>
                <a:ea typeface="宋体" panose="02010600030101010101" pitchFamily="2" charset="-122"/>
                <a:sym typeface="+mn-ea"/>
              </a:rPr>
              <a:t>1</a:t>
            </a:r>
            <a:r>
              <a:rPr lang="zh-CN" altLang="en-US" sz="2400">
                <a:latin typeface="宋体" panose="02010600030101010101" pitchFamily="2" charset="-122"/>
                <a:ea typeface="宋体" panose="02010600030101010101" pitchFamily="2" charset="-122"/>
                <a:sym typeface="+mn-ea"/>
              </a:rPr>
              <a:t>,A</a:t>
            </a:r>
            <a:r>
              <a:rPr lang="zh-CN" altLang="en-US" sz="2400" baseline="-25000">
                <a:latin typeface="宋体" panose="02010600030101010101" pitchFamily="2" charset="-122"/>
                <a:ea typeface="宋体" panose="02010600030101010101" pitchFamily="2" charset="-122"/>
                <a:sym typeface="+mn-ea"/>
              </a:rPr>
              <a:t>1</a:t>
            </a:r>
            <a:r>
              <a:rPr lang="zh-CN" altLang="en-US" sz="2400">
                <a:latin typeface="宋体" panose="02010600030101010101" pitchFamily="2" charset="-122"/>
                <a:ea typeface="宋体" panose="02010600030101010101" pitchFamily="2" charset="-122"/>
                <a:sym typeface="+mn-ea"/>
              </a:rPr>
              <a:t>示数变大,A</a:t>
            </a:r>
            <a:r>
              <a:rPr lang="zh-CN" altLang="en-US" sz="2400" baseline="-25000">
                <a:latin typeface="宋体" panose="02010600030101010101" pitchFamily="2" charset="-122"/>
                <a:ea typeface="宋体" panose="02010600030101010101" pitchFamily="2" charset="-122"/>
                <a:sym typeface="+mn-ea"/>
              </a:rPr>
              <a:t>2</a:t>
            </a:r>
            <a:r>
              <a:rPr lang="zh-CN" altLang="en-US" sz="2400">
                <a:latin typeface="宋体" panose="02010600030101010101" pitchFamily="2" charset="-122"/>
                <a:ea typeface="宋体" panose="02010600030101010101" pitchFamily="2" charset="-122"/>
                <a:sym typeface="+mn-ea"/>
              </a:rPr>
              <a:t>示数不变</a:t>
            </a:r>
            <a:endParaRPr lang="zh-CN" altLang="en-US" sz="2400">
              <a:latin typeface="宋体" panose="02010600030101010101" pitchFamily="2" charset="-122"/>
              <a:ea typeface="宋体" panose="02010600030101010101" pitchFamily="2" charset="-122"/>
              <a:sym typeface="+mn-ea"/>
            </a:endParaRPr>
          </a:p>
          <a:p>
            <a:pPr algn="just">
              <a:lnSpc>
                <a:spcPct val="170000"/>
              </a:lnSpc>
              <a:spcBef>
                <a:spcPct val="0"/>
              </a:spcBef>
              <a:spcAft>
                <a:spcPct val="0"/>
              </a:spcAft>
              <a:buClrTx/>
              <a:buSzTx/>
              <a:buFontTx/>
            </a:pPr>
            <a:r>
              <a:rPr lang="zh-CN" altLang="en-US" sz="2400">
                <a:latin typeface="宋体" panose="02010600030101010101" pitchFamily="2" charset="-122"/>
                <a:ea typeface="宋体" panose="02010600030101010101" pitchFamily="2" charset="-122"/>
                <a:sym typeface="+mn-ea"/>
              </a:rPr>
              <a:t>D.再闭合开关S</a:t>
            </a:r>
            <a:r>
              <a:rPr lang="zh-CN" altLang="en-US" sz="2400" baseline="-25000">
                <a:latin typeface="宋体" panose="02010600030101010101" pitchFamily="2" charset="-122"/>
                <a:ea typeface="宋体" panose="02010600030101010101" pitchFamily="2" charset="-122"/>
                <a:sym typeface="+mn-ea"/>
              </a:rPr>
              <a:t>1</a:t>
            </a:r>
            <a:r>
              <a:rPr lang="zh-CN" altLang="en-US" sz="2400">
                <a:latin typeface="宋体" panose="02010600030101010101" pitchFamily="2" charset="-122"/>
                <a:ea typeface="宋体" panose="02010600030101010101" pitchFamily="2" charset="-122"/>
                <a:sym typeface="+mn-ea"/>
              </a:rPr>
              <a:t>,A</a:t>
            </a:r>
            <a:r>
              <a:rPr lang="zh-CN" altLang="en-US" sz="2400" baseline="-25000">
                <a:latin typeface="宋体" panose="02010600030101010101" pitchFamily="2" charset="-122"/>
                <a:ea typeface="宋体" panose="02010600030101010101" pitchFamily="2" charset="-122"/>
                <a:sym typeface="+mn-ea"/>
              </a:rPr>
              <a:t>1</a:t>
            </a:r>
            <a:r>
              <a:rPr lang="zh-CN" altLang="en-US" sz="2400">
                <a:latin typeface="宋体" panose="02010600030101010101" pitchFamily="2" charset="-122"/>
                <a:ea typeface="宋体" panose="02010600030101010101" pitchFamily="2" charset="-122"/>
                <a:sym typeface="+mn-ea"/>
              </a:rPr>
              <a:t>示数变大,A</a:t>
            </a:r>
            <a:r>
              <a:rPr lang="zh-CN" altLang="en-US" sz="2400" baseline="-25000">
                <a:latin typeface="宋体" panose="02010600030101010101" pitchFamily="2" charset="-122"/>
                <a:ea typeface="宋体" panose="02010600030101010101" pitchFamily="2" charset="-122"/>
                <a:sym typeface="+mn-ea"/>
              </a:rPr>
              <a:t>2</a:t>
            </a:r>
            <a:r>
              <a:rPr lang="zh-CN" altLang="en-US" sz="2400">
                <a:latin typeface="宋体" panose="02010600030101010101" pitchFamily="2" charset="-122"/>
                <a:ea typeface="宋体" panose="02010600030101010101" pitchFamily="2" charset="-122"/>
                <a:sym typeface="+mn-ea"/>
              </a:rPr>
              <a:t>示数变小               </a:t>
            </a:r>
            <a:r>
              <a:rPr lang="zh-CN" altLang="en-US" sz="2000">
                <a:latin typeface="宋体" panose="02010600030101010101" pitchFamily="2" charset="-122"/>
                <a:ea typeface="宋体" panose="02010600030101010101" pitchFamily="2" charset="-122"/>
                <a:sym typeface="+mn-ea"/>
              </a:rPr>
              <a:t>图4</a:t>
            </a:r>
            <a:endParaRPr lang="zh-CN" altLang="en-US" sz="2000">
              <a:latin typeface="宋体" panose="02010600030101010101" pitchFamily="2" charset="-122"/>
              <a:ea typeface="宋体" panose="02010600030101010101" pitchFamily="2" charset="-122"/>
              <a:sym typeface="+mn-ea"/>
            </a:endParaRPr>
          </a:p>
          <a:p>
            <a:pPr algn="just">
              <a:lnSpc>
                <a:spcPct val="150000"/>
              </a:lnSpc>
              <a:buClrTx/>
              <a:buSzTx/>
              <a:buFontTx/>
            </a:pPr>
            <a:endParaRPr lang="zh-CN" altLang="en-US" sz="2000">
              <a:latin typeface="宋体" panose="02010600030101010101" pitchFamily="2" charset="-122"/>
              <a:ea typeface="宋体" panose="02010600030101010101" pitchFamily="2" charset="-122"/>
              <a:sym typeface="+mn-ea"/>
            </a:endParaRPr>
          </a:p>
        </p:txBody>
      </p:sp>
      <p:pic>
        <p:nvPicPr>
          <p:cNvPr id="245" name="18WHLWJJZKBWL149.jpg" descr="id:2147491594;FounderCES"/>
          <p:cNvPicPr>
            <a:picLocks noChangeAspect="1"/>
          </p:cNvPicPr>
          <p:nvPr/>
        </p:nvPicPr>
        <p:blipFill>
          <a:blip r:embed="rId2"/>
          <a:stretch>
            <a:fillRect/>
          </a:stretch>
        </p:blipFill>
        <p:spPr>
          <a:xfrm>
            <a:off x="6830695" y="1816735"/>
            <a:ext cx="3743325" cy="2635885"/>
          </a:xfrm>
          <a:prstGeom prst="rect">
            <a:avLst/>
          </a:prstGeom>
        </p:spPr>
      </p:pic>
      <p:sp>
        <p:nvSpPr>
          <p:cNvPr id="11" name="文本框 10"/>
          <p:cNvSpPr txBox="1"/>
          <p:nvPr/>
        </p:nvSpPr>
        <p:spPr>
          <a:xfrm>
            <a:off x="3947160" y="1884045"/>
            <a:ext cx="679450" cy="460375"/>
          </a:xfrm>
          <a:prstGeom prst="rect">
            <a:avLst/>
          </a:prstGeom>
          <a:noFill/>
        </p:spPr>
        <p:txBody>
          <a:bodyPr wrap="square" rtlCol="0" anchor="t">
            <a:spAutoFit/>
          </a:bodyPr>
          <a:lstStyle/>
          <a:p>
            <a:pPr algn="l"/>
            <a:r>
              <a:rPr lang="en-US" altLang="zh-CN"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rPr>
              <a:t>AB</a:t>
            </a:r>
            <a:endParaRPr lang="en-US" altLang="zh-CN"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6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en-US" altLang="zh-CN" sz="2400" b="1" kern="0">
                <a:solidFill>
                  <a:srgbClr val="EE3028"/>
                </a:solidFill>
                <a:cs typeface="+mn-ea"/>
                <a:sym typeface="+mn-lt"/>
              </a:rPr>
              <a:t>  </a:t>
            </a:r>
            <a:r>
              <a:rPr lang="zh-CN" altLang="en-US" sz="2400" b="1" kern="0">
                <a:solidFill>
                  <a:srgbClr val="EE3028"/>
                </a:solidFill>
                <a:cs typeface="+mn-ea"/>
                <a:sym typeface="+mn-lt"/>
              </a:rPr>
              <a:t>探究串、并联电路的电流规律</a:t>
            </a:r>
            <a:endParaRPr lang="zh-CN" altLang="en-US" sz="2400" b="1" kern="0">
              <a:solidFill>
                <a:srgbClr val="EE3028"/>
              </a:solidFill>
              <a:cs typeface="+mn-ea"/>
              <a:sym typeface="+mn-lt"/>
            </a:endParaRP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pPr algn="ctr"/>
            <a:r>
              <a:rPr lang="zh-CN" altLang="en-US">
                <a:solidFill>
                  <a:schemeClr val="bg1"/>
                </a:solidFill>
                <a:sym typeface="+mn-lt"/>
              </a:rPr>
              <a:t>实验1</a:t>
            </a:r>
            <a:endParaRPr lang="zh-CN" altLang="en-US">
              <a:solidFill>
                <a:schemeClr val="bg1"/>
              </a:solidFill>
              <a:sym typeface="+mn-lt"/>
            </a:endParaRPr>
          </a:p>
        </p:txBody>
      </p:sp>
      <p:sp>
        <p:nvSpPr>
          <p:cNvPr id="3" name="矩形 2"/>
          <p:cNvSpPr/>
          <p:nvPr/>
        </p:nvSpPr>
        <p:spPr>
          <a:xfrm>
            <a:off x="721360" y="789305"/>
            <a:ext cx="10749915" cy="5631180"/>
          </a:xfrm>
          <a:prstGeom prst="rect">
            <a:avLst/>
          </a:prstGeom>
        </p:spPr>
        <p:txBody>
          <a:bodyPr wrap="square">
            <a:spAutoFit/>
          </a:bodyPr>
          <a:lstStyle/>
          <a:p>
            <a:pPr algn="just">
              <a:lnSpc>
                <a:spcPct val="150000"/>
              </a:lnSpc>
              <a:buClrTx/>
              <a:buSzTx/>
              <a:buFontTx/>
            </a:pPr>
            <a:r>
              <a:rPr lang="zh-CN" altLang="en-US" sz="2400">
                <a:latin typeface="宋体" panose="02010600030101010101" pitchFamily="2" charset="-122"/>
                <a:ea typeface="宋体" panose="02010600030101010101" pitchFamily="2" charset="-122"/>
                <a:sym typeface="+mn-ea"/>
              </a:rPr>
              <a:t>(8)小红想利用图4中的器材探究“串联电路的电流规律”,电路图如图5所示.</a:t>
            </a:r>
            <a:endParaRPr lang="zh-CN" altLang="en-US" sz="2400">
              <a:latin typeface="宋体" panose="02010600030101010101" pitchFamily="2" charset="-122"/>
              <a:ea typeface="宋体" panose="02010600030101010101" pitchFamily="2" charset="-122"/>
              <a:sym typeface="+mn-ea"/>
            </a:endParaRPr>
          </a:p>
          <a:p>
            <a:pPr algn="just">
              <a:lnSpc>
                <a:spcPct val="150000"/>
              </a:lnSpc>
              <a:buClrTx/>
              <a:buSzTx/>
              <a:buFontTx/>
            </a:pPr>
            <a:r>
              <a:rPr lang="zh-CN" altLang="en-US" sz="2400">
                <a:latin typeface="宋体" panose="02010600030101010101" pitchFamily="2" charset="-122"/>
                <a:ea typeface="宋体" panose="02010600030101010101" pitchFamily="2" charset="-122"/>
                <a:sym typeface="+mn-ea"/>
              </a:rPr>
              <a:t>①当开关闭合后,她发现两灯都不亮,为了找到故障原因,她用一根导线来检查.当导线与a、b两点连接时,灯泡L</a:t>
            </a:r>
            <a:r>
              <a:rPr lang="zh-CN" altLang="en-US" sz="2400" baseline="-25000">
                <a:latin typeface="宋体" panose="02010600030101010101" pitchFamily="2" charset="-122"/>
                <a:ea typeface="宋体" panose="02010600030101010101" pitchFamily="2" charset="-122"/>
                <a:sym typeface="+mn-ea"/>
              </a:rPr>
              <a:t>1</a:t>
            </a:r>
            <a:r>
              <a:rPr lang="zh-CN" altLang="en-US" sz="2400">
                <a:latin typeface="宋体" panose="02010600030101010101" pitchFamily="2" charset="-122"/>
                <a:ea typeface="宋体" panose="02010600030101010101" pitchFamily="2" charset="-122"/>
                <a:sym typeface="+mn-ea"/>
              </a:rPr>
              <a:t>不亮L</a:t>
            </a:r>
            <a:r>
              <a:rPr lang="zh-CN" altLang="en-US" sz="2400" baseline="-25000">
                <a:latin typeface="宋体" panose="02010600030101010101" pitchFamily="2" charset="-122"/>
                <a:ea typeface="宋体" panose="02010600030101010101" pitchFamily="2" charset="-122"/>
                <a:sym typeface="+mn-ea"/>
              </a:rPr>
              <a:t>2</a:t>
            </a:r>
            <a:r>
              <a:rPr lang="zh-CN" altLang="en-US" sz="2400">
                <a:latin typeface="宋体" panose="02010600030101010101" pitchFamily="2" charset="-122"/>
                <a:ea typeface="宋体" panose="02010600030101010101" pitchFamily="2" charset="-122"/>
                <a:sym typeface="+mn-ea"/>
              </a:rPr>
              <a:t>亮;当导线与b、c两点连接时,两灯都不亮.由此推测故障是</a:t>
            </a:r>
            <a:r>
              <a:rPr lang="zh-CN" altLang="en-US" sz="2400" u="sng">
                <a:latin typeface="宋体" panose="02010600030101010101" pitchFamily="2" charset="-122"/>
                <a:ea typeface="宋体" panose="02010600030101010101" pitchFamily="2" charset="-122"/>
                <a:sym typeface="+mn-ea"/>
              </a:rPr>
              <a:t>　　    　　　　　　</a:t>
            </a:r>
            <a:r>
              <a:rPr lang="zh-CN" altLang="en-US" sz="2400">
                <a:latin typeface="宋体" panose="02010600030101010101" pitchFamily="2" charset="-122"/>
                <a:ea typeface="宋体" panose="02010600030101010101" pitchFamily="2" charset="-122"/>
                <a:sym typeface="+mn-ea"/>
              </a:rPr>
              <a:t>. </a:t>
            </a:r>
            <a:endParaRPr lang="zh-CN" altLang="en-US" sz="2400">
              <a:latin typeface="宋体" panose="02010600030101010101" pitchFamily="2" charset="-122"/>
              <a:ea typeface="宋体" panose="02010600030101010101" pitchFamily="2" charset="-122"/>
              <a:sym typeface="+mn-ea"/>
            </a:endParaRPr>
          </a:p>
          <a:p>
            <a:pPr algn="just">
              <a:lnSpc>
                <a:spcPct val="150000"/>
              </a:lnSpc>
              <a:buClrTx/>
              <a:buSzTx/>
              <a:buFontTx/>
            </a:pPr>
            <a:r>
              <a:rPr lang="zh-CN" altLang="en-US" sz="2400">
                <a:latin typeface="宋体" panose="02010600030101010101" pitchFamily="2" charset="-122"/>
                <a:ea typeface="宋体" panose="02010600030101010101" pitchFamily="2" charset="-122"/>
                <a:sym typeface="+mn-ea"/>
              </a:rPr>
              <a:t>②排除故障后,小红将开关闭合,电流表A</a:t>
            </a:r>
            <a:r>
              <a:rPr lang="zh-CN" altLang="en-US" sz="2400" baseline="-25000">
                <a:latin typeface="宋体" panose="02010600030101010101" pitchFamily="2" charset="-122"/>
                <a:ea typeface="宋体" panose="02010600030101010101" pitchFamily="2" charset="-122"/>
                <a:sym typeface="+mn-ea"/>
              </a:rPr>
              <a:t>1</a:t>
            </a:r>
            <a:r>
              <a:rPr lang="zh-CN" altLang="en-US" sz="2400">
                <a:latin typeface="宋体" panose="02010600030101010101" pitchFamily="2" charset="-122"/>
                <a:ea typeface="宋体" panose="02010600030101010101" pitchFamily="2" charset="-122"/>
                <a:sym typeface="+mn-ea"/>
              </a:rPr>
              <a:t>的示数如图6所示,那么电流表A</a:t>
            </a:r>
            <a:r>
              <a:rPr lang="zh-CN" altLang="en-US" sz="2400" baseline="-25000">
                <a:latin typeface="宋体" panose="02010600030101010101" pitchFamily="2" charset="-122"/>
                <a:ea typeface="宋体" panose="02010600030101010101" pitchFamily="2" charset="-122"/>
                <a:sym typeface="+mn-ea"/>
              </a:rPr>
              <a:t>2</a:t>
            </a:r>
            <a:r>
              <a:rPr lang="zh-CN" altLang="en-US" sz="2400">
                <a:latin typeface="宋体" panose="02010600030101010101" pitchFamily="2" charset="-122"/>
                <a:ea typeface="宋体" panose="02010600030101010101" pitchFamily="2" charset="-122"/>
                <a:sym typeface="+mn-ea"/>
              </a:rPr>
              <a:t>的示数应是</a:t>
            </a:r>
            <a:r>
              <a:rPr lang="zh-CN" altLang="en-US" sz="2400" u="sng">
                <a:latin typeface="宋体" panose="02010600030101010101" pitchFamily="2" charset="-122"/>
                <a:ea typeface="宋体" panose="02010600030101010101" pitchFamily="2" charset="-122"/>
                <a:sym typeface="+mn-ea"/>
              </a:rPr>
              <a:t>　　　　</a:t>
            </a:r>
            <a:r>
              <a:rPr lang="zh-CN" altLang="en-US" sz="2400">
                <a:latin typeface="宋体" panose="02010600030101010101" pitchFamily="2" charset="-122"/>
                <a:ea typeface="宋体" panose="02010600030101010101" pitchFamily="2" charset="-122"/>
                <a:sym typeface="+mn-ea"/>
              </a:rPr>
              <a:t>A. </a:t>
            </a:r>
            <a:endParaRPr lang="zh-CN" altLang="en-US" sz="2400">
              <a:latin typeface="宋体" panose="02010600030101010101" pitchFamily="2" charset="-122"/>
              <a:ea typeface="宋体" panose="02010600030101010101" pitchFamily="2" charset="-122"/>
              <a:sym typeface="+mn-ea"/>
            </a:endParaRPr>
          </a:p>
          <a:p>
            <a:pPr algn="just">
              <a:lnSpc>
                <a:spcPct val="150000"/>
              </a:lnSpc>
              <a:buClrTx/>
              <a:buSzTx/>
              <a:buFontTx/>
            </a:pPr>
            <a:endParaRPr lang="zh-CN" altLang="en-US" sz="2400">
              <a:latin typeface="宋体" panose="02010600030101010101" pitchFamily="2" charset="-122"/>
              <a:ea typeface="宋体" panose="02010600030101010101" pitchFamily="2" charset="-122"/>
              <a:sym typeface="+mn-ea"/>
            </a:endParaRPr>
          </a:p>
          <a:p>
            <a:pPr algn="just">
              <a:lnSpc>
                <a:spcPct val="150000"/>
              </a:lnSpc>
              <a:buClrTx/>
              <a:buSzTx/>
              <a:buFontTx/>
            </a:pPr>
            <a:endParaRPr lang="zh-CN" altLang="en-US" sz="2400">
              <a:latin typeface="宋体" panose="02010600030101010101" pitchFamily="2" charset="-122"/>
              <a:ea typeface="宋体" panose="02010600030101010101" pitchFamily="2" charset="-122"/>
              <a:sym typeface="+mn-ea"/>
            </a:endParaRPr>
          </a:p>
          <a:p>
            <a:pPr algn="just">
              <a:lnSpc>
                <a:spcPct val="150000"/>
              </a:lnSpc>
              <a:buClrTx/>
              <a:buSzTx/>
              <a:buFontTx/>
            </a:pPr>
            <a:endParaRPr lang="zh-CN" altLang="en-US" sz="2400">
              <a:latin typeface="宋体" panose="02010600030101010101" pitchFamily="2" charset="-122"/>
              <a:ea typeface="宋体" panose="02010600030101010101" pitchFamily="2" charset="-122"/>
              <a:sym typeface="+mn-ea"/>
            </a:endParaRPr>
          </a:p>
          <a:p>
            <a:pPr algn="just">
              <a:lnSpc>
                <a:spcPct val="150000"/>
              </a:lnSpc>
              <a:buClrTx/>
              <a:buSzTx/>
              <a:buFontTx/>
            </a:pPr>
            <a:r>
              <a:rPr lang="zh-CN" altLang="en-US" sz="2400">
                <a:latin typeface="宋体" panose="02010600030101010101" pitchFamily="2" charset="-122"/>
                <a:ea typeface="宋体" panose="02010600030101010101" pitchFamily="2" charset="-122"/>
                <a:sym typeface="+mn-ea"/>
              </a:rPr>
              <a:t>　　　　　　　             </a:t>
            </a:r>
            <a:r>
              <a:rPr lang="zh-CN" altLang="en-US" sz="2000">
                <a:latin typeface="宋体" panose="02010600030101010101" pitchFamily="2" charset="-122"/>
                <a:ea typeface="宋体" panose="02010600030101010101" pitchFamily="2" charset="-122"/>
                <a:sym typeface="+mn-ea"/>
              </a:rPr>
              <a:t>图5　　　    　　　　　　图6</a:t>
            </a:r>
            <a:endParaRPr lang="zh-CN" altLang="en-US" sz="2000">
              <a:latin typeface="宋体" panose="02010600030101010101" pitchFamily="2" charset="-122"/>
              <a:ea typeface="宋体" panose="02010600030101010101" pitchFamily="2" charset="-122"/>
              <a:sym typeface="+mn-ea"/>
            </a:endParaRPr>
          </a:p>
        </p:txBody>
      </p:sp>
      <p:pic>
        <p:nvPicPr>
          <p:cNvPr id="246" name="18WHLWJJZKBWL150.jpg" descr="id:2147491601;FounderCES"/>
          <p:cNvPicPr>
            <a:picLocks noChangeAspect="1"/>
          </p:cNvPicPr>
          <p:nvPr/>
        </p:nvPicPr>
        <p:blipFill>
          <a:blip r:embed="rId2"/>
          <a:stretch>
            <a:fillRect/>
          </a:stretch>
        </p:blipFill>
        <p:spPr>
          <a:xfrm>
            <a:off x="3414395" y="3866515"/>
            <a:ext cx="6357620" cy="1968500"/>
          </a:xfrm>
          <a:prstGeom prst="rect">
            <a:avLst/>
          </a:prstGeom>
        </p:spPr>
      </p:pic>
      <p:sp>
        <p:nvSpPr>
          <p:cNvPr id="11" name="文本框 10"/>
          <p:cNvSpPr txBox="1"/>
          <p:nvPr/>
        </p:nvSpPr>
        <p:spPr>
          <a:xfrm>
            <a:off x="3543935" y="2536825"/>
            <a:ext cx="3408680" cy="460375"/>
          </a:xfrm>
          <a:prstGeom prst="rect">
            <a:avLst/>
          </a:prstGeom>
          <a:noFill/>
        </p:spPr>
        <p:txBody>
          <a:bodyPr wrap="square" rtlCol="0" anchor="t">
            <a:spAutoFit/>
          </a:bodyPr>
          <a:lstStyle/>
          <a:p>
            <a:pPr algn="l"/>
            <a:r>
              <a:rPr lang="en-US" altLang="zh-CN"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rPr>
              <a:t>a、b两点间存在断路</a:t>
            </a:r>
            <a:endParaRPr lang="en-US" altLang="zh-CN"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endParaRPr>
          </a:p>
        </p:txBody>
      </p:sp>
      <p:sp>
        <p:nvSpPr>
          <p:cNvPr id="2" name="文本框 1"/>
          <p:cNvSpPr txBox="1"/>
          <p:nvPr/>
        </p:nvSpPr>
        <p:spPr>
          <a:xfrm>
            <a:off x="1689100" y="3613150"/>
            <a:ext cx="779780" cy="460375"/>
          </a:xfrm>
          <a:prstGeom prst="rect">
            <a:avLst/>
          </a:prstGeom>
          <a:noFill/>
        </p:spPr>
        <p:txBody>
          <a:bodyPr wrap="square" rtlCol="0" anchor="t">
            <a:spAutoFit/>
          </a:bodyPr>
          <a:lstStyle/>
          <a:p>
            <a:pPr algn="l"/>
            <a:r>
              <a:rPr lang="en-US" altLang="zh-CN"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rPr>
              <a:t>0.3</a:t>
            </a:r>
            <a:endParaRPr lang="en-US" altLang="zh-CN"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p:bldLst>
  </p:timing>
</p:sld>
</file>

<file path=ppt/slides/slide6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en-US" altLang="zh-CN" sz="2400" b="1" kern="0">
                <a:solidFill>
                  <a:srgbClr val="EE3028"/>
                </a:solidFill>
                <a:cs typeface="+mn-ea"/>
                <a:sym typeface="+mn-lt"/>
              </a:rPr>
              <a:t>  </a:t>
            </a:r>
            <a:r>
              <a:rPr lang="zh-CN" altLang="en-US" sz="2400" b="1" kern="0">
                <a:solidFill>
                  <a:srgbClr val="EE3028"/>
                </a:solidFill>
                <a:cs typeface="+mn-ea"/>
                <a:sym typeface="+mn-lt"/>
              </a:rPr>
              <a:t>探究串、并联电路的电流规律</a:t>
            </a:r>
            <a:endParaRPr lang="zh-CN" altLang="en-US" sz="2400" b="1" kern="0">
              <a:solidFill>
                <a:srgbClr val="EE3028"/>
              </a:solidFill>
              <a:cs typeface="+mn-ea"/>
              <a:sym typeface="+mn-lt"/>
            </a:endParaRP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pPr algn="ctr"/>
            <a:r>
              <a:rPr lang="zh-CN" altLang="en-US">
                <a:solidFill>
                  <a:schemeClr val="bg1"/>
                </a:solidFill>
                <a:sym typeface="+mn-lt"/>
              </a:rPr>
              <a:t>实验1</a:t>
            </a:r>
            <a:endParaRPr lang="zh-CN" altLang="en-US">
              <a:solidFill>
                <a:schemeClr val="bg1"/>
              </a:solidFill>
              <a:sym typeface="+mn-lt"/>
            </a:endParaRPr>
          </a:p>
        </p:txBody>
      </p:sp>
      <p:sp>
        <p:nvSpPr>
          <p:cNvPr id="3" name="矩形 2"/>
          <p:cNvSpPr/>
          <p:nvPr/>
        </p:nvSpPr>
        <p:spPr>
          <a:xfrm>
            <a:off x="633095" y="735330"/>
            <a:ext cx="10944860" cy="6092825"/>
          </a:xfrm>
          <a:prstGeom prst="rect">
            <a:avLst/>
          </a:prstGeom>
        </p:spPr>
        <p:txBody>
          <a:bodyPr wrap="square">
            <a:spAutoFit/>
          </a:bodyPr>
          <a:lstStyle/>
          <a:p>
            <a:pPr algn="just">
              <a:lnSpc>
                <a:spcPct val="125000"/>
              </a:lnSpc>
              <a:buClrTx/>
              <a:buSzTx/>
              <a:buFontTx/>
            </a:pPr>
            <a:r>
              <a:rPr lang="zh-CN" altLang="en-US" sz="2400" b="1">
                <a:solidFill>
                  <a:srgbClr val="FF0000"/>
                </a:solidFill>
                <a:latin typeface="+mn-ea"/>
              </a:rPr>
              <a:t>创新预测</a:t>
            </a:r>
            <a:endParaRPr lang="zh-CN" altLang="en-US" sz="2400" b="1">
              <a:solidFill>
                <a:srgbClr val="FF0000"/>
              </a:solidFill>
              <a:latin typeface="+mn-ea"/>
            </a:endParaRPr>
          </a:p>
          <a:p>
            <a:pPr algn="just">
              <a:lnSpc>
                <a:spcPct val="150000"/>
              </a:lnSpc>
              <a:buClrTx/>
              <a:buSzTx/>
              <a:buFontTx/>
            </a:pPr>
            <a:r>
              <a:rPr lang="zh-CN" altLang="en-US" sz="2400">
                <a:latin typeface="宋体" panose="02010600030101010101" pitchFamily="2" charset="-122"/>
                <a:ea typeface="宋体" panose="02010600030101010101" pitchFamily="2" charset="-122"/>
                <a:cs typeface="宋体" panose="02010600030101010101" pitchFamily="2" charset="-122"/>
              </a:rPr>
              <a:t>1.小明所在的实验小组用图甲所示的电路探究“并联电路中电流的规律”,实验中使用的小灯泡的额定电压均为3 V.</a:t>
            </a:r>
            <a:endParaRPr lang="zh-CN" altLang="en-US" sz="2400">
              <a:latin typeface="宋体" panose="02010600030101010101" pitchFamily="2" charset="-122"/>
              <a:ea typeface="宋体" panose="02010600030101010101" pitchFamily="2" charset="-122"/>
              <a:cs typeface="宋体" panose="02010600030101010101" pitchFamily="2" charset="-122"/>
            </a:endParaRPr>
          </a:p>
          <a:p>
            <a:pPr algn="just">
              <a:lnSpc>
                <a:spcPct val="150000"/>
              </a:lnSpc>
              <a:buClrTx/>
              <a:buSzTx/>
              <a:buFontTx/>
            </a:pPr>
            <a:endParaRPr lang="zh-CN" altLang="en-US" sz="2400">
              <a:latin typeface="宋体" panose="02010600030101010101" pitchFamily="2" charset="-122"/>
              <a:ea typeface="宋体" panose="02010600030101010101" pitchFamily="2" charset="-122"/>
              <a:cs typeface="宋体" panose="02010600030101010101" pitchFamily="2" charset="-122"/>
            </a:endParaRPr>
          </a:p>
          <a:p>
            <a:pPr algn="just">
              <a:lnSpc>
                <a:spcPct val="150000"/>
              </a:lnSpc>
              <a:buClrTx/>
              <a:buSzTx/>
              <a:buFontTx/>
            </a:pPr>
            <a:endParaRPr lang="zh-CN" altLang="en-US" sz="2400">
              <a:latin typeface="宋体" panose="02010600030101010101" pitchFamily="2" charset="-122"/>
              <a:ea typeface="宋体" panose="02010600030101010101" pitchFamily="2" charset="-122"/>
              <a:cs typeface="宋体" panose="02010600030101010101" pitchFamily="2" charset="-122"/>
            </a:endParaRPr>
          </a:p>
          <a:p>
            <a:pPr algn="just">
              <a:lnSpc>
                <a:spcPct val="150000"/>
              </a:lnSpc>
              <a:buClrTx/>
              <a:buSzTx/>
              <a:buFontTx/>
            </a:pPr>
            <a:endParaRPr lang="zh-CN" altLang="en-US" sz="2400">
              <a:latin typeface="宋体" panose="02010600030101010101" pitchFamily="2" charset="-122"/>
              <a:ea typeface="宋体" panose="02010600030101010101" pitchFamily="2" charset="-122"/>
              <a:cs typeface="宋体" panose="02010600030101010101" pitchFamily="2" charset="-122"/>
            </a:endParaRPr>
          </a:p>
          <a:p>
            <a:pPr algn="just">
              <a:lnSpc>
                <a:spcPct val="150000"/>
              </a:lnSpc>
              <a:buClrTx/>
              <a:buSzTx/>
              <a:buFontTx/>
            </a:pPr>
            <a:endParaRPr lang="zh-CN" altLang="en-US" sz="2400">
              <a:latin typeface="宋体" panose="02010600030101010101" pitchFamily="2" charset="-122"/>
              <a:ea typeface="宋体" panose="02010600030101010101" pitchFamily="2" charset="-122"/>
              <a:cs typeface="宋体" panose="02010600030101010101" pitchFamily="2" charset="-122"/>
            </a:endParaRPr>
          </a:p>
          <a:p>
            <a:pPr algn="just">
              <a:lnSpc>
                <a:spcPct val="150000"/>
              </a:lnSpc>
              <a:buClrTx/>
              <a:buSzTx/>
              <a:buFontTx/>
            </a:pPr>
            <a:r>
              <a:rPr lang="zh-CN" altLang="en-US" sz="2400">
                <a:latin typeface="宋体" panose="02010600030101010101" pitchFamily="2" charset="-122"/>
                <a:ea typeface="宋体" panose="02010600030101010101" pitchFamily="2" charset="-122"/>
                <a:cs typeface="宋体" panose="02010600030101010101" pitchFamily="2" charset="-122"/>
              </a:rPr>
              <a:t>(1)如图乙是小明根据图甲连接的实物电路,其中电流表测量的是图甲中</a:t>
            </a:r>
            <a:r>
              <a:rPr lang="zh-CN" altLang="en-US" sz="2400" u="sng">
                <a:latin typeface="宋体" panose="02010600030101010101" pitchFamily="2" charset="-122"/>
                <a:ea typeface="宋体" panose="02010600030101010101" pitchFamily="2" charset="-122"/>
                <a:cs typeface="宋体" panose="02010600030101010101" pitchFamily="2" charset="-122"/>
              </a:rPr>
              <a:t>　   </a:t>
            </a:r>
            <a:r>
              <a:rPr lang="zh-CN" altLang="en-US" sz="2400">
                <a:latin typeface="宋体" panose="02010600030101010101" pitchFamily="2" charset="-122"/>
                <a:ea typeface="宋体" panose="02010600030101010101" pitchFamily="2" charset="-122"/>
                <a:cs typeface="宋体" panose="02010600030101010101" pitchFamily="2" charset="-122"/>
              </a:rPr>
              <a:t>(选填“A”“B”或“C”)处的电流. </a:t>
            </a:r>
            <a:endParaRPr lang="zh-CN" altLang="en-US" sz="2400">
              <a:latin typeface="宋体" panose="02010600030101010101" pitchFamily="2" charset="-122"/>
              <a:ea typeface="宋体" panose="02010600030101010101" pitchFamily="2" charset="-122"/>
              <a:cs typeface="宋体" panose="02010600030101010101" pitchFamily="2" charset="-122"/>
            </a:endParaRPr>
          </a:p>
          <a:p>
            <a:pPr algn="just">
              <a:lnSpc>
                <a:spcPct val="150000"/>
              </a:lnSpc>
              <a:buClrTx/>
              <a:buSzTx/>
              <a:buFontTx/>
            </a:pPr>
            <a:r>
              <a:rPr lang="zh-CN" altLang="en-US" sz="2400">
                <a:latin typeface="宋体" panose="02010600030101010101" pitchFamily="2" charset="-122"/>
                <a:ea typeface="宋体" panose="02010600030101010101" pitchFamily="2" charset="-122"/>
                <a:cs typeface="宋体" panose="02010600030101010101" pitchFamily="2" charset="-122"/>
              </a:rPr>
              <a:t>(2)闭合开关前,小明发现电流表的指针如图丙所示,则接下来小明应对电流表进行的操作是</a:t>
            </a:r>
            <a:r>
              <a:rPr lang="zh-CN" altLang="en-US" sz="2400" u="sng">
                <a:latin typeface="宋体" panose="02010600030101010101" pitchFamily="2" charset="-122"/>
                <a:ea typeface="宋体" panose="02010600030101010101" pitchFamily="2" charset="-122"/>
                <a:cs typeface="宋体" panose="02010600030101010101" pitchFamily="2" charset="-122"/>
              </a:rPr>
              <a:t>　　　</a:t>
            </a:r>
            <a:r>
              <a:rPr lang="zh-CN" altLang="en-US" sz="2400">
                <a:latin typeface="宋体" panose="02010600030101010101" pitchFamily="2" charset="-122"/>
                <a:ea typeface="宋体" panose="02010600030101010101" pitchFamily="2" charset="-122"/>
                <a:cs typeface="宋体" panose="02010600030101010101" pitchFamily="2" charset="-122"/>
              </a:rPr>
              <a:t>. </a:t>
            </a:r>
            <a:endParaRPr lang="zh-CN" altLang="en-US" sz="2400">
              <a:latin typeface="宋体" panose="02010600030101010101" pitchFamily="2" charset="-122"/>
              <a:ea typeface="宋体" panose="02010600030101010101" pitchFamily="2" charset="-122"/>
              <a:cs typeface="宋体" panose="02010600030101010101" pitchFamily="2" charset="-122"/>
            </a:endParaRPr>
          </a:p>
        </p:txBody>
      </p:sp>
      <p:sp>
        <p:nvSpPr>
          <p:cNvPr id="12" name="文本框 11"/>
          <p:cNvSpPr txBox="1"/>
          <p:nvPr/>
        </p:nvSpPr>
        <p:spPr>
          <a:xfrm>
            <a:off x="10378440" y="4581525"/>
            <a:ext cx="799465" cy="460375"/>
          </a:xfrm>
          <a:prstGeom prst="rect">
            <a:avLst/>
          </a:prstGeom>
          <a:noFill/>
        </p:spPr>
        <p:txBody>
          <a:bodyPr wrap="square" rtlCol="0" anchor="t">
            <a:spAutoFit/>
          </a:bodyPr>
          <a:lstStyle/>
          <a:p>
            <a:pPr algn="l"/>
            <a:r>
              <a:rPr lang="en-US" altLang="zh-CN"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rPr>
              <a:t>C</a:t>
            </a:r>
            <a:endParaRPr lang="en-US" altLang="zh-CN"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endParaRPr>
          </a:p>
        </p:txBody>
      </p:sp>
      <p:sp>
        <p:nvSpPr>
          <p:cNvPr id="2" name="文本框 1"/>
          <p:cNvSpPr txBox="1"/>
          <p:nvPr/>
        </p:nvSpPr>
        <p:spPr>
          <a:xfrm>
            <a:off x="2306320" y="6217285"/>
            <a:ext cx="980440" cy="460375"/>
          </a:xfrm>
          <a:prstGeom prst="rect">
            <a:avLst/>
          </a:prstGeom>
          <a:noFill/>
        </p:spPr>
        <p:txBody>
          <a:bodyPr wrap="square" rtlCol="0" anchor="t">
            <a:spAutoFit/>
          </a:bodyPr>
          <a:lstStyle/>
          <a:p>
            <a:pPr algn="l"/>
            <a:r>
              <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rPr>
              <a:t>调零</a:t>
            </a:r>
            <a:endPar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endParaRPr>
          </a:p>
        </p:txBody>
      </p:sp>
      <p:pic>
        <p:nvPicPr>
          <p:cNvPr id="248" name="20LLSYTJ13.jpg" descr="id:2147491615;FounderCES"/>
          <p:cNvPicPr>
            <a:picLocks noChangeAspect="1"/>
          </p:cNvPicPr>
          <p:nvPr/>
        </p:nvPicPr>
        <p:blipFill>
          <a:blip r:embed="rId2"/>
          <a:stretch>
            <a:fillRect/>
          </a:stretch>
        </p:blipFill>
        <p:spPr>
          <a:xfrm>
            <a:off x="2219325" y="2337435"/>
            <a:ext cx="7670800" cy="2183765"/>
          </a:xfrm>
          <a:prstGeom prst="rect">
            <a:avLst/>
          </a:prstGeom>
        </p:spPr>
      </p:pic>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 grpId="0"/>
    </p:bldLst>
  </p:timing>
</p:sld>
</file>

<file path=ppt/slides/slide6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en-US" altLang="zh-CN" sz="2400" b="1" kern="0">
                <a:solidFill>
                  <a:srgbClr val="EE3028"/>
                </a:solidFill>
                <a:cs typeface="+mn-ea"/>
                <a:sym typeface="+mn-lt"/>
              </a:rPr>
              <a:t>  </a:t>
            </a:r>
            <a:r>
              <a:rPr lang="zh-CN" altLang="en-US" sz="2400" b="1" kern="0">
                <a:solidFill>
                  <a:srgbClr val="EE3028"/>
                </a:solidFill>
                <a:cs typeface="+mn-ea"/>
                <a:sym typeface="+mn-lt"/>
              </a:rPr>
              <a:t>探究串、并联电路的电流规律</a:t>
            </a:r>
            <a:endParaRPr lang="zh-CN" altLang="en-US" sz="2400" b="1" kern="0">
              <a:solidFill>
                <a:srgbClr val="EE3028"/>
              </a:solidFill>
              <a:cs typeface="+mn-ea"/>
              <a:sym typeface="+mn-lt"/>
            </a:endParaRP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pPr algn="ctr"/>
            <a:r>
              <a:rPr lang="zh-CN" altLang="en-US">
                <a:solidFill>
                  <a:schemeClr val="bg1"/>
                </a:solidFill>
                <a:sym typeface="+mn-lt"/>
              </a:rPr>
              <a:t>实验1</a:t>
            </a:r>
            <a:endParaRPr lang="zh-CN" altLang="en-US">
              <a:solidFill>
                <a:schemeClr val="bg1"/>
              </a:solidFill>
              <a:sym typeface="+mn-lt"/>
            </a:endParaRPr>
          </a:p>
        </p:txBody>
      </p:sp>
      <p:sp>
        <p:nvSpPr>
          <p:cNvPr id="3" name="矩形 2"/>
          <p:cNvSpPr/>
          <p:nvPr/>
        </p:nvSpPr>
        <p:spPr>
          <a:xfrm>
            <a:off x="708660" y="759460"/>
            <a:ext cx="10692765" cy="5077460"/>
          </a:xfrm>
          <a:prstGeom prst="rect">
            <a:avLst/>
          </a:prstGeom>
        </p:spPr>
        <p:txBody>
          <a:bodyPr wrap="square">
            <a:spAutoFit/>
          </a:bodyPr>
          <a:lstStyle/>
          <a:p>
            <a:pPr algn="just">
              <a:lnSpc>
                <a:spcPct val="150000"/>
              </a:lnSpc>
              <a:buClrTx/>
              <a:buSzTx/>
              <a:buFontTx/>
            </a:pPr>
            <a:r>
              <a:rPr lang="zh-CN" altLang="en-US" sz="2400">
                <a:latin typeface="宋体" panose="02010600030101010101" pitchFamily="2" charset="-122"/>
                <a:ea typeface="宋体" panose="02010600030101010101" pitchFamily="2" charset="-122"/>
                <a:cs typeface="宋体" panose="02010600030101010101" pitchFamily="2" charset="-122"/>
              </a:rPr>
              <a:t>(3)调整好电流表后,闭合开关,发现灯泡L</a:t>
            </a:r>
            <a:r>
              <a:rPr lang="zh-CN" altLang="en-US" sz="2400" baseline="-25000">
                <a:latin typeface="宋体" panose="02010600030101010101" pitchFamily="2" charset="-122"/>
                <a:ea typeface="宋体" panose="02010600030101010101" pitchFamily="2" charset="-122"/>
                <a:cs typeface="宋体" panose="02010600030101010101" pitchFamily="2" charset="-122"/>
              </a:rPr>
              <a:t>1</a:t>
            </a:r>
            <a:r>
              <a:rPr lang="zh-CN" altLang="en-US" sz="2400">
                <a:latin typeface="宋体" panose="02010600030101010101" pitchFamily="2" charset="-122"/>
                <a:ea typeface="宋体" panose="02010600030101010101" pitchFamily="2" charset="-122"/>
                <a:cs typeface="宋体" panose="02010600030101010101" pitchFamily="2" charset="-122"/>
              </a:rPr>
              <a:t>发光,L</a:t>
            </a:r>
            <a:r>
              <a:rPr lang="zh-CN" altLang="en-US" sz="2400" baseline="-25000">
                <a:latin typeface="宋体" panose="02010600030101010101" pitchFamily="2" charset="-122"/>
                <a:ea typeface="宋体" panose="02010600030101010101" pitchFamily="2" charset="-122"/>
                <a:cs typeface="宋体" panose="02010600030101010101" pitchFamily="2" charset="-122"/>
              </a:rPr>
              <a:t>2</a:t>
            </a:r>
            <a:r>
              <a:rPr lang="zh-CN" altLang="en-US" sz="2400">
                <a:latin typeface="宋体" panose="02010600030101010101" pitchFamily="2" charset="-122"/>
                <a:ea typeface="宋体" panose="02010600030101010101" pitchFamily="2" charset="-122"/>
                <a:cs typeface="宋体" panose="02010600030101010101" pitchFamily="2" charset="-122"/>
              </a:rPr>
              <a:t>不发光,电流表有示数,则电路故障可能是</a:t>
            </a:r>
            <a:r>
              <a:rPr lang="zh-CN" altLang="en-US" sz="2400" u="sng">
                <a:latin typeface="宋体" panose="02010600030101010101" pitchFamily="2" charset="-122"/>
                <a:ea typeface="宋体" panose="02010600030101010101" pitchFamily="2" charset="-122"/>
                <a:cs typeface="宋体" panose="02010600030101010101" pitchFamily="2" charset="-122"/>
              </a:rPr>
              <a:t>　　　　　</a:t>
            </a:r>
            <a:r>
              <a:rPr lang="zh-CN" altLang="en-US" sz="2400">
                <a:latin typeface="宋体" panose="02010600030101010101" pitchFamily="2" charset="-122"/>
                <a:ea typeface="宋体" panose="02010600030101010101" pitchFamily="2" charset="-122"/>
                <a:cs typeface="宋体" panose="02010600030101010101" pitchFamily="2" charset="-122"/>
              </a:rPr>
              <a:t>. </a:t>
            </a:r>
            <a:endParaRPr lang="zh-CN" altLang="en-US" sz="2400">
              <a:latin typeface="宋体" panose="02010600030101010101" pitchFamily="2" charset="-122"/>
              <a:ea typeface="宋体" panose="02010600030101010101" pitchFamily="2" charset="-122"/>
              <a:cs typeface="宋体" panose="02010600030101010101" pitchFamily="2" charset="-122"/>
            </a:endParaRPr>
          </a:p>
          <a:p>
            <a:pPr algn="just">
              <a:lnSpc>
                <a:spcPct val="150000"/>
              </a:lnSpc>
              <a:buClrTx/>
              <a:buSzTx/>
              <a:buFontTx/>
            </a:pPr>
            <a:r>
              <a:rPr lang="zh-CN" altLang="en-US" sz="2400">
                <a:latin typeface="宋体" panose="02010600030101010101" pitchFamily="2" charset="-122"/>
                <a:ea typeface="宋体" panose="02010600030101010101" pitchFamily="2" charset="-122"/>
                <a:cs typeface="宋体" panose="02010600030101010101" pitchFamily="2" charset="-122"/>
              </a:rPr>
              <a:t>(4)排除故障后,小明在测出该处的电流后,只改接了图乙中的一根导线,便测出了通过L</a:t>
            </a:r>
            <a:r>
              <a:rPr lang="zh-CN" altLang="en-US" sz="2400" baseline="-25000">
                <a:latin typeface="宋体" panose="02010600030101010101" pitchFamily="2" charset="-122"/>
                <a:ea typeface="宋体" panose="02010600030101010101" pitchFamily="2" charset="-122"/>
                <a:cs typeface="宋体" panose="02010600030101010101" pitchFamily="2" charset="-122"/>
              </a:rPr>
              <a:t>1</a:t>
            </a:r>
            <a:r>
              <a:rPr lang="zh-CN" altLang="en-US" sz="2400">
                <a:latin typeface="宋体" panose="02010600030101010101" pitchFamily="2" charset="-122"/>
                <a:ea typeface="宋体" panose="02010600030101010101" pitchFamily="2" charset="-122"/>
                <a:cs typeface="宋体" panose="02010600030101010101" pitchFamily="2" charset="-122"/>
              </a:rPr>
              <a:t>的电流,请你在改动的导线上画“✕”,并用笔画线代替导线将电路连接完整.</a:t>
            </a:r>
            <a:endParaRPr lang="zh-CN" altLang="en-US" sz="2400">
              <a:latin typeface="宋体" panose="02010600030101010101" pitchFamily="2" charset="-122"/>
              <a:ea typeface="宋体" panose="02010600030101010101" pitchFamily="2" charset="-122"/>
              <a:cs typeface="宋体" panose="02010600030101010101" pitchFamily="2" charset="-122"/>
            </a:endParaRPr>
          </a:p>
          <a:p>
            <a:pPr algn="just">
              <a:lnSpc>
                <a:spcPct val="150000"/>
              </a:lnSpc>
              <a:buClrTx/>
              <a:buSzTx/>
              <a:buFontTx/>
            </a:pPr>
            <a:endParaRPr lang="zh-CN" altLang="en-US" sz="2400">
              <a:latin typeface="宋体" panose="02010600030101010101" pitchFamily="2" charset="-122"/>
              <a:ea typeface="宋体" panose="02010600030101010101" pitchFamily="2" charset="-122"/>
              <a:cs typeface="宋体" panose="02010600030101010101" pitchFamily="2" charset="-122"/>
            </a:endParaRPr>
          </a:p>
          <a:p>
            <a:pPr algn="just">
              <a:lnSpc>
                <a:spcPct val="150000"/>
              </a:lnSpc>
              <a:buClrTx/>
              <a:buSzTx/>
              <a:buFontTx/>
            </a:pPr>
            <a:endParaRPr lang="zh-CN" altLang="en-US" sz="2400">
              <a:latin typeface="宋体" panose="02010600030101010101" pitchFamily="2" charset="-122"/>
              <a:ea typeface="宋体" panose="02010600030101010101" pitchFamily="2" charset="-122"/>
              <a:cs typeface="宋体" panose="02010600030101010101" pitchFamily="2" charset="-122"/>
            </a:endParaRPr>
          </a:p>
          <a:p>
            <a:pPr algn="just">
              <a:lnSpc>
                <a:spcPct val="150000"/>
              </a:lnSpc>
              <a:buClrTx/>
              <a:buSzTx/>
              <a:buFontTx/>
            </a:pPr>
            <a:endParaRPr lang="zh-CN" altLang="en-US" sz="2400">
              <a:latin typeface="宋体" panose="02010600030101010101" pitchFamily="2" charset="-122"/>
              <a:ea typeface="宋体" panose="02010600030101010101" pitchFamily="2" charset="-122"/>
              <a:cs typeface="宋体" panose="02010600030101010101" pitchFamily="2" charset="-122"/>
            </a:endParaRPr>
          </a:p>
          <a:p>
            <a:pPr algn="just">
              <a:lnSpc>
                <a:spcPct val="150000"/>
              </a:lnSpc>
              <a:buClrTx/>
              <a:buSzTx/>
              <a:buFontTx/>
            </a:pPr>
            <a:endParaRPr lang="zh-CN" altLang="en-US" sz="2400">
              <a:latin typeface="宋体" panose="02010600030101010101" pitchFamily="2" charset="-122"/>
              <a:ea typeface="宋体" panose="02010600030101010101" pitchFamily="2" charset="-122"/>
              <a:cs typeface="宋体" panose="02010600030101010101" pitchFamily="2" charset="-122"/>
            </a:endParaRPr>
          </a:p>
        </p:txBody>
      </p:sp>
      <p:sp>
        <p:nvSpPr>
          <p:cNvPr id="12" name="文本框 11"/>
          <p:cNvSpPr txBox="1"/>
          <p:nvPr/>
        </p:nvSpPr>
        <p:spPr>
          <a:xfrm>
            <a:off x="2794000" y="1426210"/>
            <a:ext cx="1221740" cy="460375"/>
          </a:xfrm>
          <a:prstGeom prst="rect">
            <a:avLst/>
          </a:prstGeom>
          <a:noFill/>
        </p:spPr>
        <p:txBody>
          <a:bodyPr wrap="square" rtlCol="0" anchor="t">
            <a:spAutoFit/>
          </a:bodyPr>
          <a:lstStyle/>
          <a:p>
            <a:pPr algn="l"/>
            <a:r>
              <a:rPr lang="en-US" altLang="zh-CN"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rPr>
              <a:t>L</a:t>
            </a:r>
            <a:r>
              <a:rPr lang="en-US" altLang="zh-CN" sz="2400" b="1" kern="100" baseline="-250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rPr>
              <a:t>2</a:t>
            </a:r>
            <a:r>
              <a:rPr lang="en-US" altLang="zh-CN"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rPr>
              <a:t>断路</a:t>
            </a:r>
            <a:endParaRPr lang="en-US" altLang="zh-CN"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endParaRPr>
          </a:p>
        </p:txBody>
      </p:sp>
      <p:pic>
        <p:nvPicPr>
          <p:cNvPr id="262" name="20LLSYTJD3.jpg" descr="id:2147492222;FounderCES"/>
          <p:cNvPicPr>
            <a:picLocks noChangeAspect="1"/>
          </p:cNvPicPr>
          <p:nvPr/>
        </p:nvPicPr>
        <p:blipFill>
          <a:blip r:embed="rId2"/>
          <a:stretch>
            <a:fillRect/>
          </a:stretch>
        </p:blipFill>
        <p:spPr>
          <a:xfrm>
            <a:off x="6356985" y="3179445"/>
            <a:ext cx="3582035" cy="2206625"/>
          </a:xfrm>
          <a:prstGeom prst="rect">
            <a:avLst/>
          </a:prstGeom>
        </p:spPr>
      </p:pic>
      <p:pic>
        <p:nvPicPr>
          <p:cNvPr id="4" name="图片 3"/>
          <p:cNvPicPr>
            <a:picLocks noChangeAspect="1"/>
          </p:cNvPicPr>
          <p:nvPr/>
        </p:nvPicPr>
        <p:blipFill>
          <a:blip r:embed="rId3"/>
          <a:stretch>
            <a:fillRect/>
          </a:stretch>
        </p:blipFill>
        <p:spPr>
          <a:xfrm>
            <a:off x="2585085" y="3067685"/>
            <a:ext cx="3172460" cy="2430780"/>
          </a:xfrm>
          <a:prstGeom prst="rect">
            <a:avLst/>
          </a:prstGeom>
        </p:spPr>
      </p:pic>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62"/>
                                        </p:tgtEl>
                                        <p:attrNameLst>
                                          <p:attrName>style.visibility</p:attrName>
                                        </p:attrNameLst>
                                      </p:cBhvr>
                                      <p:to>
                                        <p:strVal val="visible"/>
                                      </p:to>
                                    </p:set>
                                    <p:animEffect transition="in" filter="fade">
                                      <p:cBhvr>
                                        <p:cTn id="12" dur="500"/>
                                        <p:tgtEl>
                                          <p:spTgt spid="2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6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en-US" altLang="zh-CN" sz="2400" b="1" kern="0">
                <a:solidFill>
                  <a:srgbClr val="EE3028"/>
                </a:solidFill>
                <a:cs typeface="+mn-ea"/>
                <a:sym typeface="+mn-lt"/>
              </a:rPr>
              <a:t>  </a:t>
            </a:r>
            <a:r>
              <a:rPr lang="zh-CN" altLang="en-US" sz="2400" b="1" kern="0">
                <a:solidFill>
                  <a:srgbClr val="EE3028"/>
                </a:solidFill>
                <a:cs typeface="+mn-ea"/>
                <a:sym typeface="+mn-lt"/>
              </a:rPr>
              <a:t>探究串、并联电路的电流规律</a:t>
            </a:r>
            <a:endParaRPr lang="zh-CN" altLang="en-US" sz="2400" b="1" kern="0">
              <a:solidFill>
                <a:srgbClr val="EE3028"/>
              </a:solidFill>
              <a:cs typeface="+mn-ea"/>
              <a:sym typeface="+mn-lt"/>
            </a:endParaRP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pPr algn="ctr"/>
            <a:r>
              <a:rPr lang="zh-CN" altLang="en-US">
                <a:solidFill>
                  <a:schemeClr val="bg1"/>
                </a:solidFill>
                <a:sym typeface="+mn-lt"/>
              </a:rPr>
              <a:t>实验1</a:t>
            </a:r>
            <a:endParaRPr lang="zh-CN" altLang="en-US">
              <a:solidFill>
                <a:schemeClr val="bg1"/>
              </a:solidFill>
              <a:sym typeface="+mn-lt"/>
            </a:endParaRPr>
          </a:p>
        </p:txBody>
      </p:sp>
      <p:sp>
        <p:nvSpPr>
          <p:cNvPr id="3" name="矩形 2"/>
          <p:cNvSpPr/>
          <p:nvPr/>
        </p:nvSpPr>
        <p:spPr>
          <a:xfrm>
            <a:off x="708660" y="759460"/>
            <a:ext cx="10692765" cy="5077460"/>
          </a:xfrm>
          <a:prstGeom prst="rect">
            <a:avLst/>
          </a:prstGeom>
        </p:spPr>
        <p:txBody>
          <a:bodyPr wrap="square">
            <a:spAutoFit/>
          </a:bodyPr>
          <a:lstStyle/>
          <a:p>
            <a:pPr algn="just">
              <a:lnSpc>
                <a:spcPct val="150000"/>
              </a:lnSpc>
              <a:buClrTx/>
              <a:buSzTx/>
              <a:buFontTx/>
            </a:pPr>
            <a:r>
              <a:rPr lang="zh-CN" altLang="en-US" sz="2400">
                <a:latin typeface="宋体" panose="02010600030101010101" pitchFamily="2" charset="-122"/>
                <a:ea typeface="宋体" panose="02010600030101010101" pitchFamily="2" charset="-122"/>
                <a:cs typeface="宋体" panose="02010600030101010101" pitchFamily="2" charset="-122"/>
              </a:rPr>
              <a:t>(5)小明分别测出A、B、C三处的电流,并将测量数据记录在下表中,根据表格中的数据得出实验结论:在并联电路中,干路中的电流为支路中电流的2倍.这个结论</a:t>
            </a:r>
            <a:r>
              <a:rPr lang="zh-CN" altLang="en-US" sz="2400" u="sng">
                <a:latin typeface="宋体" panose="02010600030101010101" pitchFamily="2" charset="-122"/>
                <a:ea typeface="宋体" panose="02010600030101010101" pitchFamily="2" charset="-122"/>
                <a:cs typeface="宋体" panose="02010600030101010101" pitchFamily="2" charset="-122"/>
              </a:rPr>
              <a:t>　　　　</a:t>
            </a:r>
            <a:r>
              <a:rPr lang="zh-CN" altLang="en-US" sz="2400">
                <a:latin typeface="宋体" panose="02010600030101010101" pitchFamily="2" charset="-122"/>
                <a:ea typeface="宋体" panose="02010600030101010101" pitchFamily="2" charset="-122"/>
                <a:cs typeface="宋体" panose="02010600030101010101" pitchFamily="2" charset="-122"/>
              </a:rPr>
              <a:t>(选填“一定”或“不一定”)成立.为了得出具有普遍意义的结论,小明应该</a:t>
            </a:r>
            <a:r>
              <a:rPr lang="zh-CN" altLang="en-US" sz="2400" u="sng">
                <a:latin typeface="宋体" panose="02010600030101010101" pitchFamily="2" charset="-122"/>
                <a:ea typeface="宋体" panose="02010600030101010101" pitchFamily="2" charset="-122"/>
                <a:cs typeface="宋体" panose="02010600030101010101" pitchFamily="2" charset="-122"/>
              </a:rPr>
              <a:t>　　    　　　　　　　　　　　　　　</a:t>
            </a:r>
            <a:r>
              <a:rPr lang="zh-CN" altLang="en-US" sz="2400">
                <a:latin typeface="宋体" panose="02010600030101010101" pitchFamily="2" charset="-122"/>
                <a:ea typeface="宋体" panose="02010600030101010101" pitchFamily="2" charset="-122"/>
                <a:cs typeface="宋体" panose="02010600030101010101" pitchFamily="2" charset="-122"/>
              </a:rPr>
              <a:t>. </a:t>
            </a:r>
            <a:endParaRPr lang="zh-CN" altLang="en-US" sz="2400">
              <a:latin typeface="宋体" panose="02010600030101010101" pitchFamily="2" charset="-122"/>
              <a:ea typeface="宋体" panose="02010600030101010101" pitchFamily="2" charset="-122"/>
              <a:cs typeface="宋体" panose="02010600030101010101" pitchFamily="2" charset="-122"/>
            </a:endParaRPr>
          </a:p>
          <a:p>
            <a:pPr algn="just">
              <a:lnSpc>
                <a:spcPct val="150000"/>
              </a:lnSpc>
              <a:buClrTx/>
              <a:buSzTx/>
              <a:buFontTx/>
            </a:pPr>
            <a:endParaRPr lang="zh-CN" altLang="en-US" sz="2400">
              <a:latin typeface="宋体" panose="02010600030101010101" pitchFamily="2" charset="-122"/>
              <a:ea typeface="宋体" panose="02010600030101010101" pitchFamily="2" charset="-122"/>
              <a:cs typeface="宋体" panose="02010600030101010101" pitchFamily="2" charset="-122"/>
            </a:endParaRPr>
          </a:p>
          <a:p>
            <a:pPr algn="just">
              <a:lnSpc>
                <a:spcPct val="150000"/>
              </a:lnSpc>
              <a:buClrTx/>
              <a:buSzTx/>
              <a:buFontTx/>
            </a:pPr>
            <a:endParaRPr lang="zh-CN" altLang="en-US" sz="2400">
              <a:latin typeface="宋体" panose="02010600030101010101" pitchFamily="2" charset="-122"/>
              <a:ea typeface="宋体" panose="02010600030101010101" pitchFamily="2" charset="-122"/>
              <a:cs typeface="宋体" panose="02010600030101010101" pitchFamily="2" charset="-122"/>
            </a:endParaRPr>
          </a:p>
          <a:p>
            <a:pPr algn="just">
              <a:lnSpc>
                <a:spcPct val="150000"/>
              </a:lnSpc>
              <a:buClrTx/>
              <a:buSzTx/>
              <a:buFontTx/>
            </a:pPr>
            <a:r>
              <a:rPr lang="zh-CN" altLang="en-US" sz="2400">
                <a:latin typeface="宋体" panose="02010600030101010101" pitchFamily="2" charset="-122"/>
                <a:ea typeface="宋体" panose="02010600030101010101" pitchFamily="2" charset="-122"/>
                <a:cs typeface="宋体" panose="02010600030101010101" pitchFamily="2" charset="-122"/>
              </a:rPr>
              <a:t>(6)另一小组的同学在做该实验时,正确连接电路后,将电流表先后接在图甲中的C处和A处,电流表指针两次偏转的角度一样,都是从0开始向右偏转了5个小格,则通过灯泡L</a:t>
            </a:r>
            <a:r>
              <a:rPr lang="zh-CN" altLang="en-US" sz="2400" baseline="-25000">
                <a:latin typeface="宋体" panose="02010600030101010101" pitchFamily="2" charset="-122"/>
                <a:ea typeface="宋体" panose="02010600030101010101" pitchFamily="2" charset="-122"/>
                <a:cs typeface="宋体" panose="02010600030101010101" pitchFamily="2" charset="-122"/>
              </a:rPr>
              <a:t>2</a:t>
            </a:r>
            <a:r>
              <a:rPr lang="zh-CN" altLang="en-US" sz="2400">
                <a:latin typeface="宋体" panose="02010600030101010101" pitchFamily="2" charset="-122"/>
                <a:ea typeface="宋体" panose="02010600030101010101" pitchFamily="2" charset="-122"/>
                <a:cs typeface="宋体" panose="02010600030101010101" pitchFamily="2" charset="-122"/>
              </a:rPr>
              <a:t>的电流是</a:t>
            </a:r>
            <a:r>
              <a:rPr lang="zh-CN" altLang="en-US" sz="2400" u="sng">
                <a:latin typeface="宋体" panose="02010600030101010101" pitchFamily="2" charset="-122"/>
                <a:ea typeface="宋体" panose="02010600030101010101" pitchFamily="2" charset="-122"/>
                <a:cs typeface="宋体" panose="02010600030101010101" pitchFamily="2" charset="-122"/>
              </a:rPr>
              <a:t>　　　　</a:t>
            </a:r>
            <a:r>
              <a:rPr lang="zh-CN" altLang="en-US" sz="2400">
                <a:latin typeface="宋体" panose="02010600030101010101" pitchFamily="2" charset="-122"/>
                <a:ea typeface="宋体" panose="02010600030101010101" pitchFamily="2" charset="-122"/>
                <a:cs typeface="宋体" panose="02010600030101010101" pitchFamily="2" charset="-122"/>
              </a:rPr>
              <a:t>A. </a:t>
            </a:r>
            <a:endParaRPr lang="zh-CN" altLang="en-US" sz="2400">
              <a:latin typeface="宋体" panose="02010600030101010101" pitchFamily="2" charset="-122"/>
              <a:ea typeface="宋体" panose="02010600030101010101" pitchFamily="2" charset="-122"/>
              <a:cs typeface="宋体" panose="02010600030101010101" pitchFamily="2" charset="-122"/>
            </a:endParaRPr>
          </a:p>
        </p:txBody>
      </p:sp>
      <p:sp>
        <p:nvSpPr>
          <p:cNvPr id="12" name="文本框 11"/>
          <p:cNvSpPr txBox="1"/>
          <p:nvPr/>
        </p:nvSpPr>
        <p:spPr>
          <a:xfrm>
            <a:off x="1175385" y="1959610"/>
            <a:ext cx="1379220" cy="460375"/>
          </a:xfrm>
          <a:prstGeom prst="rect">
            <a:avLst/>
          </a:prstGeom>
          <a:noFill/>
        </p:spPr>
        <p:txBody>
          <a:bodyPr wrap="square" rtlCol="0" anchor="t">
            <a:spAutoFit/>
          </a:bodyPr>
          <a:lstStyle/>
          <a:p>
            <a:r>
              <a:rPr lang="en-US" altLang="zh-CN"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rPr>
              <a:t>不一定</a:t>
            </a:r>
            <a:endParaRPr lang="en-US" altLang="zh-CN"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endParaRPr>
          </a:p>
        </p:txBody>
      </p:sp>
      <p:sp>
        <p:nvSpPr>
          <p:cNvPr id="2" name="文本框 1"/>
          <p:cNvSpPr txBox="1"/>
          <p:nvPr/>
        </p:nvSpPr>
        <p:spPr>
          <a:xfrm>
            <a:off x="2245360" y="2495550"/>
            <a:ext cx="6635115" cy="460375"/>
          </a:xfrm>
          <a:prstGeom prst="rect">
            <a:avLst/>
          </a:prstGeom>
          <a:noFill/>
        </p:spPr>
        <p:txBody>
          <a:bodyPr wrap="square" rtlCol="0" anchor="t">
            <a:spAutoFit/>
          </a:bodyPr>
          <a:lstStyle/>
          <a:p>
            <a:r>
              <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rPr>
              <a:t>换用不同规格的小灯泡进行多次实验</a:t>
            </a:r>
            <a:endPar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endParaRPr>
          </a:p>
        </p:txBody>
      </p:sp>
      <p:graphicFrame>
        <p:nvGraphicFramePr>
          <p:cNvPr id="4" name="表格 3"/>
          <p:cNvGraphicFramePr>
            <a:graphicFrameLocks noGrp="1"/>
          </p:cNvGraphicFramePr>
          <p:nvPr>
            <p:custDataLst>
              <p:tags r:id="rId2"/>
            </p:custDataLst>
          </p:nvPr>
        </p:nvGraphicFramePr>
        <p:xfrm>
          <a:off x="4100830" y="3201670"/>
          <a:ext cx="3236595" cy="688340"/>
        </p:xfrm>
        <a:graphic>
          <a:graphicData uri="http://schemas.openxmlformats.org/drawingml/2006/table">
            <a:tbl>
              <a:tblPr firstRow="1" bandRow="1">
                <a:tableStyleId>{5940675A-B579-460E-94D1-54222C63F5DA}</a:tableStyleId>
              </a:tblPr>
              <a:tblGrid>
                <a:gridCol w="1078865"/>
                <a:gridCol w="1078865"/>
                <a:gridCol w="1078865"/>
              </a:tblGrid>
              <a:tr h="344170">
                <a:tc>
                  <a:txBody>
                    <a:bodyPr vert="horz" wrap="square"/>
                    <a:lstStyle/>
                    <a:p>
                      <a:pPr indent="0" algn="ctr">
                        <a:buNone/>
                      </a:pPr>
                      <a:r>
                        <a:rPr lang="en-US" sz="2000" b="0" i="1">
                          <a:solidFill>
                            <a:srgbClr val="000000"/>
                          </a:solidFill>
                          <a:latin typeface="Times New Roman" panose="02020603050405020304" pitchFamily="18" charset="0"/>
                          <a:cs typeface="Times New Roman" panose="02020603050405020304" pitchFamily="18" charset="0"/>
                        </a:rPr>
                        <a:t>I</a:t>
                      </a:r>
                      <a:r>
                        <a:rPr lang="en-US" sz="2000" b="0" i="1" baseline="-25000">
                          <a:solidFill>
                            <a:srgbClr val="000000"/>
                          </a:solidFill>
                          <a:latin typeface="Times New Roman" panose="02020603050405020304" pitchFamily="18" charset="0"/>
                          <a:cs typeface="Times New Roman" panose="02020603050405020304" pitchFamily="18" charset="0"/>
                        </a:rPr>
                        <a:t>A </a:t>
                      </a:r>
                      <a:r>
                        <a:rPr lang="en-US" sz="2000" b="0">
                          <a:solidFill>
                            <a:srgbClr val="000000"/>
                          </a:solidFill>
                          <a:latin typeface="Times New Roman" panose="02020603050405020304" pitchFamily="18" charset="0"/>
                          <a:cs typeface="Times New Roman" panose="02020603050405020304" pitchFamily="18" charset="0"/>
                        </a:rPr>
                        <a:t>/A</a:t>
                      </a:r>
                      <a:endParaRPr lang="en-US" altLang="en-US" sz="2000" b="0" i="1">
                        <a:solidFill>
                          <a:srgbClr val="000000"/>
                        </a:solidFill>
                        <a:latin typeface="Times New Roman" panose="02020603050405020304" pitchFamily="18" charset="0"/>
                        <a:ea typeface="NEU-BZ-S92" charset="0"/>
                        <a:cs typeface="Times New Roman" panose="02020603050405020304" pitchFamily="18"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vert="horz" wrap="square"/>
                    <a:lstStyle/>
                    <a:p>
                      <a:pPr indent="0" algn="ctr">
                        <a:buNone/>
                      </a:pPr>
                      <a:r>
                        <a:rPr lang="en-US" sz="2000" b="0" i="1">
                          <a:solidFill>
                            <a:srgbClr val="000000"/>
                          </a:solidFill>
                          <a:latin typeface="Times New Roman" panose="02020603050405020304" pitchFamily="18" charset="0"/>
                          <a:cs typeface="Times New Roman" panose="02020603050405020304" pitchFamily="18" charset="0"/>
                        </a:rPr>
                        <a:t>I</a:t>
                      </a:r>
                      <a:r>
                        <a:rPr lang="en-US" sz="2000" b="0" i="1" baseline="-25000">
                          <a:solidFill>
                            <a:srgbClr val="000000"/>
                          </a:solidFill>
                          <a:latin typeface="Times New Roman" panose="02020603050405020304" pitchFamily="18" charset="0"/>
                          <a:cs typeface="Times New Roman" panose="02020603050405020304" pitchFamily="18" charset="0"/>
                        </a:rPr>
                        <a:t>B </a:t>
                      </a:r>
                      <a:r>
                        <a:rPr lang="en-US" sz="2000" b="0">
                          <a:solidFill>
                            <a:srgbClr val="000000"/>
                          </a:solidFill>
                          <a:latin typeface="Times New Roman" panose="02020603050405020304" pitchFamily="18" charset="0"/>
                          <a:cs typeface="Times New Roman" panose="02020603050405020304" pitchFamily="18" charset="0"/>
                        </a:rPr>
                        <a:t>/A</a:t>
                      </a:r>
                      <a:endParaRPr lang="en-US" altLang="en-US" sz="2000" b="0" i="1">
                        <a:solidFill>
                          <a:srgbClr val="000000"/>
                        </a:solidFill>
                        <a:latin typeface="Times New Roman" panose="02020603050405020304" pitchFamily="18" charset="0"/>
                        <a:ea typeface="NEU-BZ-S92" charset="0"/>
                        <a:cs typeface="Times New Roman" panose="02020603050405020304" pitchFamily="18"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vert="horz" wrap="square"/>
                    <a:lstStyle/>
                    <a:p>
                      <a:pPr indent="0" algn="ctr">
                        <a:buNone/>
                      </a:pPr>
                      <a:r>
                        <a:rPr lang="en-US" sz="2000" b="0" i="1">
                          <a:solidFill>
                            <a:srgbClr val="000000"/>
                          </a:solidFill>
                          <a:latin typeface="Times New Roman" panose="02020603050405020304" pitchFamily="18" charset="0"/>
                          <a:cs typeface="Times New Roman" panose="02020603050405020304" pitchFamily="18" charset="0"/>
                        </a:rPr>
                        <a:t>I</a:t>
                      </a:r>
                      <a:r>
                        <a:rPr lang="en-US" sz="2000" b="0" i="1" baseline="-25000">
                          <a:solidFill>
                            <a:srgbClr val="000000"/>
                          </a:solidFill>
                          <a:latin typeface="Times New Roman" panose="02020603050405020304" pitchFamily="18" charset="0"/>
                          <a:cs typeface="Times New Roman" panose="02020603050405020304" pitchFamily="18" charset="0"/>
                        </a:rPr>
                        <a:t>C </a:t>
                      </a:r>
                      <a:r>
                        <a:rPr lang="en-US" sz="2000" b="0">
                          <a:solidFill>
                            <a:srgbClr val="000000"/>
                          </a:solidFill>
                          <a:latin typeface="Times New Roman" panose="02020603050405020304" pitchFamily="18" charset="0"/>
                          <a:cs typeface="Times New Roman" panose="02020603050405020304" pitchFamily="18" charset="0"/>
                        </a:rPr>
                        <a:t>/A</a:t>
                      </a:r>
                      <a:endParaRPr lang="en-US" altLang="en-US" sz="2000" b="0" i="1">
                        <a:solidFill>
                          <a:srgbClr val="000000"/>
                        </a:solidFill>
                        <a:latin typeface="Times New Roman" panose="02020603050405020304" pitchFamily="18" charset="0"/>
                        <a:ea typeface="NEU-BZ-S92" charset="0"/>
                        <a:cs typeface="Times New Roman" panose="02020603050405020304" pitchFamily="18"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44170">
                <a:tc>
                  <a:txBody>
                    <a:bodyPr vert="horz" wrap="square"/>
                    <a:lstStyle/>
                    <a:p>
                      <a:pPr indent="0" algn="ctr">
                        <a:buNone/>
                      </a:pPr>
                      <a:r>
                        <a:rPr lang="en-US" sz="2000" b="0">
                          <a:solidFill>
                            <a:srgbClr val="000000"/>
                          </a:solidFill>
                          <a:latin typeface="Times New Roman" panose="02020603050405020304" pitchFamily="18" charset="0"/>
                          <a:cs typeface="Times New Roman" panose="02020603050405020304" pitchFamily="18" charset="0"/>
                        </a:rPr>
                        <a:t>0.25</a:t>
                      </a:r>
                      <a:endParaRPr lang="en-US" altLang="en-US" sz="2000" b="0">
                        <a:solidFill>
                          <a:srgbClr val="000000"/>
                        </a:solidFill>
                        <a:latin typeface="Times New Roman" panose="02020603050405020304" pitchFamily="18" charset="0"/>
                        <a:ea typeface="NEU-BZ-S92" charset="0"/>
                        <a:cs typeface="Times New Roman" panose="02020603050405020304" pitchFamily="18"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vert="horz" wrap="square"/>
                    <a:lstStyle/>
                    <a:p>
                      <a:pPr indent="0" algn="ctr">
                        <a:buNone/>
                      </a:pPr>
                      <a:r>
                        <a:rPr lang="en-US" sz="2000" b="0">
                          <a:solidFill>
                            <a:srgbClr val="000000"/>
                          </a:solidFill>
                          <a:latin typeface="Times New Roman" panose="02020603050405020304" pitchFamily="18" charset="0"/>
                          <a:cs typeface="Times New Roman" panose="02020603050405020304" pitchFamily="18" charset="0"/>
                        </a:rPr>
                        <a:t>0.25</a:t>
                      </a:r>
                      <a:endParaRPr lang="en-US" altLang="en-US" sz="2000" b="0">
                        <a:solidFill>
                          <a:srgbClr val="000000"/>
                        </a:solidFill>
                        <a:latin typeface="Times New Roman" panose="02020603050405020304" pitchFamily="18" charset="0"/>
                        <a:ea typeface="NEU-BZ-S92" charset="0"/>
                        <a:cs typeface="Times New Roman" panose="02020603050405020304" pitchFamily="18"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vert="horz" wrap="square"/>
                    <a:lstStyle/>
                    <a:p>
                      <a:pPr indent="0" algn="ctr">
                        <a:buNone/>
                      </a:pPr>
                      <a:r>
                        <a:rPr lang="en-US" sz="2000" b="0">
                          <a:solidFill>
                            <a:srgbClr val="000000"/>
                          </a:solidFill>
                          <a:latin typeface="Times New Roman" panose="02020603050405020304" pitchFamily="18" charset="0"/>
                          <a:cs typeface="Times New Roman" panose="02020603050405020304" pitchFamily="18" charset="0"/>
                        </a:rPr>
                        <a:t>0.5</a:t>
                      </a:r>
                      <a:endParaRPr lang="en-US" altLang="en-US" sz="2000" b="0">
                        <a:solidFill>
                          <a:srgbClr val="000000"/>
                        </a:solidFill>
                        <a:latin typeface="Times New Roman" panose="02020603050405020304" pitchFamily="18" charset="0"/>
                        <a:ea typeface="NEU-BZ-S92" charset="0"/>
                        <a:cs typeface="Times New Roman" panose="02020603050405020304" pitchFamily="18"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bl>
          </a:graphicData>
        </a:graphic>
      </p:graphicFrame>
      <p:sp>
        <p:nvSpPr>
          <p:cNvPr id="11" name="文本框 10"/>
          <p:cNvSpPr txBox="1"/>
          <p:nvPr/>
        </p:nvSpPr>
        <p:spPr>
          <a:xfrm>
            <a:off x="3929380" y="5252085"/>
            <a:ext cx="913130" cy="460375"/>
          </a:xfrm>
          <a:prstGeom prst="rect">
            <a:avLst/>
          </a:prstGeom>
          <a:noFill/>
        </p:spPr>
        <p:txBody>
          <a:bodyPr wrap="square" rtlCol="0" anchor="t">
            <a:spAutoFit/>
          </a:bodyPr>
          <a:lstStyle/>
          <a:p>
            <a:pPr algn="l"/>
            <a:r>
              <a:rPr lang="en-US" altLang="zh-CN"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rPr>
              <a:t>0.4</a:t>
            </a:r>
            <a:endParaRPr lang="en-US" altLang="zh-CN"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 grpId="0"/>
      <p:bldP spid="11" grpId="0"/>
    </p:bldLst>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a:solidFill>
                  <a:srgbClr val="EE3028"/>
                </a:solidFill>
                <a:cs typeface="+mn-ea"/>
                <a:sym typeface="+mn-ea"/>
              </a:rPr>
              <a:t>材料的导电性</a:t>
            </a:r>
            <a:endParaRPr lang="zh-CN" altLang="en-US" sz="2400" b="1" kern="0">
              <a:solidFill>
                <a:srgbClr val="EE3028"/>
              </a:solidFill>
              <a:cs typeface="+mn-ea"/>
              <a:sym typeface="+mn-ea"/>
            </a:endParaRP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a:solidFill>
                  <a:schemeClr val="bg1"/>
                </a:solidFill>
                <a:sym typeface="+mn-lt"/>
              </a:rPr>
              <a:t>考法</a:t>
            </a:r>
            <a:r>
              <a:rPr lang="en-US" altLang="zh-CN">
                <a:solidFill>
                  <a:schemeClr val="bg1"/>
                </a:solidFill>
                <a:sym typeface="+mn-lt"/>
              </a:rPr>
              <a:t>2</a:t>
            </a:r>
            <a:endParaRPr lang="en-US" altLang="zh-CN">
              <a:solidFill>
                <a:schemeClr val="bg1"/>
              </a:solidFill>
              <a:sym typeface="+mn-lt"/>
            </a:endParaRPr>
          </a:p>
        </p:txBody>
      </p:sp>
      <p:sp>
        <p:nvSpPr>
          <p:cNvPr id="4" name="TextBox 43"/>
          <p:cNvSpPr txBox="1"/>
          <p:nvPr/>
        </p:nvSpPr>
        <p:spPr>
          <a:xfrm>
            <a:off x="683260" y="1401445"/>
            <a:ext cx="10825480" cy="3969385"/>
          </a:xfrm>
          <a:prstGeom prst="rect">
            <a:avLst/>
          </a:prstGeom>
          <a:noFill/>
        </p:spPr>
        <p:txBody>
          <a:bodyPr wrap="square" rtlCol="0">
            <a:spAutoFit/>
          </a:bodyPr>
          <a:lstStyle/>
          <a:p>
            <a:pPr algn="just">
              <a:lnSpc>
                <a:spcPct val="150000"/>
              </a:lnSpc>
            </a:pPr>
            <a:r>
              <a:rPr lang="en-US" altLang="zh-CN" sz="2400">
                <a:latin typeface="宋体" panose="02010600030101010101" pitchFamily="2" charset="-122"/>
                <a:ea typeface="宋体" panose="02010600030101010101" pitchFamily="2" charset="-122"/>
              </a:rPr>
              <a:t>8.[2019河南,7]一款5G手机的折叠屏由柔性发光二极管制成,其中制成发光二极管的材料是                                      	(　　)</a:t>
            </a:r>
            <a:endParaRPr lang="en-US" altLang="zh-CN" sz="2400">
              <a:latin typeface="宋体" panose="02010600030101010101" pitchFamily="2" charset="-122"/>
              <a:ea typeface="宋体" panose="02010600030101010101" pitchFamily="2" charset="-122"/>
            </a:endParaRPr>
          </a:p>
          <a:p>
            <a:pPr algn="just">
              <a:lnSpc>
                <a:spcPct val="150000"/>
              </a:lnSpc>
            </a:pPr>
            <a:r>
              <a:rPr lang="en-US" altLang="zh-CN" sz="2400">
                <a:latin typeface="宋体" panose="02010600030101010101" pitchFamily="2" charset="-122"/>
                <a:ea typeface="宋体" panose="02010600030101010101" pitchFamily="2" charset="-122"/>
              </a:rPr>
              <a:t>A.导体	          B.半导体	</a:t>
            </a:r>
            <a:endParaRPr lang="en-US" altLang="zh-CN" sz="2400">
              <a:latin typeface="宋体" panose="02010600030101010101" pitchFamily="2" charset="-122"/>
              <a:ea typeface="宋体" panose="02010600030101010101" pitchFamily="2" charset="-122"/>
            </a:endParaRPr>
          </a:p>
          <a:p>
            <a:pPr algn="just">
              <a:lnSpc>
                <a:spcPct val="150000"/>
              </a:lnSpc>
            </a:pPr>
            <a:r>
              <a:rPr lang="en-US" altLang="zh-CN" sz="2400">
                <a:latin typeface="宋体" panose="02010600030101010101" pitchFamily="2" charset="-122"/>
                <a:ea typeface="宋体" panose="02010600030101010101" pitchFamily="2" charset="-122"/>
              </a:rPr>
              <a:t>C.超导体	          D.绝缘体</a:t>
            </a:r>
            <a:endParaRPr lang="en-US" altLang="zh-CN" sz="2400">
              <a:latin typeface="宋体" panose="02010600030101010101" pitchFamily="2" charset="-122"/>
              <a:ea typeface="宋体" panose="02010600030101010101" pitchFamily="2" charset="-122"/>
            </a:endParaRPr>
          </a:p>
          <a:p>
            <a:pPr algn="just">
              <a:lnSpc>
                <a:spcPct val="150000"/>
              </a:lnSpc>
            </a:pPr>
            <a:r>
              <a:rPr lang="en-US" altLang="zh-CN" sz="2400">
                <a:latin typeface="宋体" panose="02010600030101010101" pitchFamily="2" charset="-122"/>
                <a:ea typeface="宋体" panose="02010600030101010101" pitchFamily="2" charset="-122"/>
              </a:rPr>
              <a:t>9.[2018河南,7]下列物品中,在通常情况下都是绝缘体的是	(　　)</a:t>
            </a:r>
            <a:endParaRPr lang="en-US" altLang="zh-CN" sz="2400">
              <a:latin typeface="宋体" panose="02010600030101010101" pitchFamily="2" charset="-122"/>
              <a:ea typeface="宋体" panose="02010600030101010101" pitchFamily="2" charset="-122"/>
            </a:endParaRPr>
          </a:p>
          <a:p>
            <a:pPr algn="just">
              <a:lnSpc>
                <a:spcPct val="150000"/>
              </a:lnSpc>
            </a:pPr>
            <a:r>
              <a:rPr lang="en-US" altLang="zh-CN" sz="2400">
                <a:latin typeface="宋体" panose="02010600030101010101" pitchFamily="2" charset="-122"/>
                <a:ea typeface="宋体" panose="02010600030101010101" pitchFamily="2" charset="-122"/>
              </a:rPr>
              <a:t>A.玻璃棒、橡胶棒	    B.铅笔芯、硬币</a:t>
            </a:r>
            <a:endParaRPr lang="en-US" altLang="zh-CN" sz="2400">
              <a:latin typeface="宋体" panose="02010600030101010101" pitchFamily="2" charset="-122"/>
              <a:ea typeface="宋体" panose="02010600030101010101" pitchFamily="2" charset="-122"/>
            </a:endParaRPr>
          </a:p>
          <a:p>
            <a:pPr algn="just">
              <a:lnSpc>
                <a:spcPct val="150000"/>
              </a:lnSpc>
            </a:pPr>
            <a:r>
              <a:rPr lang="en-US" altLang="zh-CN" sz="2400">
                <a:latin typeface="宋体" panose="02010600030101010101" pitchFamily="2" charset="-122"/>
                <a:ea typeface="宋体" panose="02010600030101010101" pitchFamily="2" charset="-122"/>
              </a:rPr>
              <a:t>C.金属勺、塑料尺	    D.陶瓷碗、盐水</a:t>
            </a:r>
            <a:endParaRPr lang="en-US" altLang="zh-CN" sz="2400">
              <a:latin typeface="宋体" panose="02010600030101010101" pitchFamily="2" charset="-122"/>
              <a:ea typeface="宋体" panose="02010600030101010101" pitchFamily="2" charset="-122"/>
            </a:endParaRPr>
          </a:p>
        </p:txBody>
      </p:sp>
      <p:sp>
        <p:nvSpPr>
          <p:cNvPr id="5" name="矩形 4"/>
          <p:cNvSpPr/>
          <p:nvPr/>
        </p:nvSpPr>
        <p:spPr>
          <a:xfrm>
            <a:off x="9277986" y="2087016"/>
            <a:ext cx="386080" cy="460375"/>
          </a:xfrm>
          <a:prstGeom prst="rect">
            <a:avLst/>
          </a:prstGeom>
        </p:spPr>
        <p:txBody>
          <a:bodyPr wrap="none">
            <a:spAutoFit/>
          </a:bodyPr>
          <a:lstStyle/>
          <a:p>
            <a:pPr algn="l"/>
            <a:r>
              <a:rPr lang="en-US" altLang="zh-CN" sz="2400" b="1" kern="100">
                <a:solidFill>
                  <a:srgbClr val="EE3028"/>
                </a:solidFill>
                <a:uFill>
                  <a:solidFill>
                    <a:srgbClr val="000000"/>
                  </a:solidFill>
                </a:uFill>
                <a:latin typeface="Times New Roman" panose="02020603050405020304" pitchFamily="18" charset="0"/>
                <a:ea typeface="宋体" panose="02010600030101010101" pitchFamily="2" charset="-122"/>
                <a:cs typeface="Times New Roman" panose="02020603050405020304" pitchFamily="18" charset="0"/>
                <a:sym typeface="+mn-ea"/>
              </a:rPr>
              <a:t>B</a:t>
            </a:r>
            <a:endParaRPr lang="en-US" altLang="zh-CN" sz="2400" b="1" kern="100">
              <a:solidFill>
                <a:srgbClr val="EE3028"/>
              </a:solidFill>
              <a:uFill>
                <a:solidFill>
                  <a:srgbClr val="000000"/>
                </a:solidFill>
              </a:uFill>
              <a:latin typeface="Times New Roman" panose="02020603050405020304" pitchFamily="18" charset="0"/>
              <a:ea typeface="宋体" panose="02010600030101010101" pitchFamily="2" charset="-122"/>
              <a:cs typeface="Times New Roman" panose="02020603050405020304" pitchFamily="18" charset="0"/>
              <a:sym typeface="+mn-ea"/>
            </a:endParaRPr>
          </a:p>
        </p:txBody>
      </p:sp>
      <p:sp>
        <p:nvSpPr>
          <p:cNvPr id="2" name="矩形 1"/>
          <p:cNvSpPr/>
          <p:nvPr/>
        </p:nvSpPr>
        <p:spPr>
          <a:xfrm>
            <a:off x="9277986" y="3717696"/>
            <a:ext cx="386080" cy="460375"/>
          </a:xfrm>
          <a:prstGeom prst="rect">
            <a:avLst/>
          </a:prstGeom>
        </p:spPr>
        <p:txBody>
          <a:bodyPr wrap="none">
            <a:spAutoFit/>
          </a:bodyPr>
          <a:lstStyle/>
          <a:p>
            <a:pPr algn="l"/>
            <a:r>
              <a:rPr lang="en-US" altLang="zh-CN" sz="2400" b="1" kern="100">
                <a:solidFill>
                  <a:srgbClr val="EE3028"/>
                </a:solidFill>
                <a:uFill>
                  <a:solidFill>
                    <a:srgbClr val="000000"/>
                  </a:solidFill>
                </a:uFill>
                <a:latin typeface="Times New Roman" panose="02020603050405020304" pitchFamily="18" charset="0"/>
                <a:ea typeface="宋体" panose="02010600030101010101" pitchFamily="2" charset="-122"/>
                <a:cs typeface="Times New Roman" panose="02020603050405020304" pitchFamily="18" charset="0"/>
                <a:sym typeface="+mn-ea"/>
              </a:rPr>
              <a:t>A </a:t>
            </a:r>
            <a:endParaRPr lang="en-US" altLang="zh-CN" sz="2400" b="1" kern="100">
              <a:solidFill>
                <a:srgbClr val="EE3028"/>
              </a:solidFill>
              <a:uFill>
                <a:solidFill>
                  <a:srgbClr val="000000"/>
                </a:solidFill>
              </a:uFill>
              <a:latin typeface="Times New Roman" panose="02020603050405020304" pitchFamily="18" charset="0"/>
              <a:ea typeface="宋体" panose="02010600030101010101" pitchFamily="2" charset="-122"/>
              <a:cs typeface="Times New Roman" panose="02020603050405020304" pitchFamily="18" charset="0"/>
              <a:sym typeface="+mn-ea"/>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300"/>
                                        <p:tgtEl>
                                          <p:spTgt spid="5"/>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3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p:sld>
</file>

<file path=ppt/slides/slide7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en-US" altLang="zh-CN" sz="2400" b="1" kern="0">
                <a:solidFill>
                  <a:srgbClr val="EE3028"/>
                </a:solidFill>
                <a:cs typeface="+mn-ea"/>
                <a:sym typeface="+mn-lt"/>
              </a:rPr>
              <a:t>  </a:t>
            </a:r>
            <a:r>
              <a:rPr lang="zh-CN" altLang="en-US" sz="2400" b="1" kern="0">
                <a:solidFill>
                  <a:srgbClr val="EE3028"/>
                </a:solidFill>
                <a:cs typeface="+mn-ea"/>
                <a:sym typeface="+mn-lt"/>
              </a:rPr>
              <a:t>探究串、并联电路的电流规律</a:t>
            </a:r>
            <a:endParaRPr lang="zh-CN" altLang="en-US" sz="2400" b="1" kern="0">
              <a:solidFill>
                <a:srgbClr val="EE3028"/>
              </a:solidFill>
              <a:cs typeface="+mn-ea"/>
              <a:sym typeface="+mn-lt"/>
            </a:endParaRP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pPr algn="ctr"/>
            <a:r>
              <a:rPr lang="zh-CN" altLang="en-US">
                <a:solidFill>
                  <a:schemeClr val="bg1"/>
                </a:solidFill>
                <a:sym typeface="+mn-lt"/>
              </a:rPr>
              <a:t>实验1</a:t>
            </a:r>
            <a:endParaRPr lang="zh-CN" altLang="en-US">
              <a:solidFill>
                <a:schemeClr val="bg1"/>
              </a:solidFill>
              <a:sym typeface="+mn-lt"/>
            </a:endParaRPr>
          </a:p>
        </p:txBody>
      </p:sp>
      <p:sp>
        <p:nvSpPr>
          <p:cNvPr id="3" name="矩形 2"/>
          <p:cNvSpPr/>
          <p:nvPr/>
        </p:nvSpPr>
        <p:spPr>
          <a:xfrm>
            <a:off x="708660" y="791845"/>
            <a:ext cx="10692765" cy="5539105"/>
          </a:xfrm>
          <a:prstGeom prst="rect">
            <a:avLst/>
          </a:prstGeom>
        </p:spPr>
        <p:txBody>
          <a:bodyPr wrap="square">
            <a:spAutoFit/>
          </a:bodyPr>
          <a:lstStyle/>
          <a:p>
            <a:pPr algn="just">
              <a:lnSpc>
                <a:spcPct val="150000"/>
              </a:lnSpc>
              <a:buClrTx/>
              <a:buSzTx/>
              <a:buFontTx/>
            </a:pPr>
            <a:r>
              <a:rPr lang="zh-CN" altLang="en-US" sz="2400">
                <a:latin typeface="宋体" panose="02010600030101010101" pitchFamily="2" charset="-122"/>
                <a:ea typeface="宋体" panose="02010600030101010101" pitchFamily="2" charset="-122"/>
                <a:cs typeface="宋体" panose="02010600030101010101" pitchFamily="2" charset="-122"/>
              </a:rPr>
              <a:t>2.某同学希望通过比较电路中不同位置的电流表的读数来研究串联电路的电流规律,电路图如图1所示,闭合开关后,电流表A</a:t>
            </a:r>
            <a:r>
              <a:rPr lang="zh-CN" altLang="en-US" sz="2400" baseline="-25000">
                <a:latin typeface="宋体" panose="02010600030101010101" pitchFamily="2" charset="-122"/>
                <a:ea typeface="宋体" panose="02010600030101010101" pitchFamily="2" charset="-122"/>
                <a:cs typeface="宋体" panose="02010600030101010101" pitchFamily="2" charset="-122"/>
              </a:rPr>
              <a:t>2</a:t>
            </a:r>
            <a:r>
              <a:rPr lang="zh-CN" altLang="en-US" sz="2400">
                <a:latin typeface="宋体" panose="02010600030101010101" pitchFamily="2" charset="-122"/>
                <a:ea typeface="宋体" panose="02010600030101010101" pitchFamily="2" charset="-122"/>
                <a:cs typeface="宋体" panose="02010600030101010101" pitchFamily="2" charset="-122"/>
              </a:rPr>
              <a:t>的指针偏转情况如图2.</a:t>
            </a:r>
            <a:endParaRPr lang="zh-CN" altLang="en-US" sz="2400">
              <a:latin typeface="宋体" panose="02010600030101010101" pitchFamily="2" charset="-122"/>
              <a:ea typeface="宋体" panose="02010600030101010101" pitchFamily="2" charset="-122"/>
              <a:cs typeface="宋体" panose="02010600030101010101" pitchFamily="2" charset="-122"/>
            </a:endParaRPr>
          </a:p>
          <a:p>
            <a:pPr algn="just">
              <a:lnSpc>
                <a:spcPct val="150000"/>
              </a:lnSpc>
              <a:buClrTx/>
              <a:buSzTx/>
              <a:buFontTx/>
            </a:pPr>
            <a:endParaRPr lang="zh-CN" altLang="en-US" sz="2400">
              <a:latin typeface="宋体" panose="02010600030101010101" pitchFamily="2" charset="-122"/>
              <a:ea typeface="宋体" panose="02010600030101010101" pitchFamily="2" charset="-122"/>
              <a:cs typeface="宋体" panose="02010600030101010101" pitchFamily="2" charset="-122"/>
            </a:endParaRPr>
          </a:p>
          <a:p>
            <a:pPr algn="just">
              <a:lnSpc>
                <a:spcPct val="150000"/>
              </a:lnSpc>
              <a:buClrTx/>
              <a:buSzTx/>
              <a:buFontTx/>
            </a:pPr>
            <a:endParaRPr lang="zh-CN" altLang="en-US" sz="2400">
              <a:latin typeface="宋体" panose="02010600030101010101" pitchFamily="2" charset="-122"/>
              <a:ea typeface="宋体" panose="02010600030101010101" pitchFamily="2" charset="-122"/>
              <a:cs typeface="宋体" panose="02010600030101010101" pitchFamily="2" charset="-122"/>
            </a:endParaRPr>
          </a:p>
          <a:p>
            <a:pPr algn="just">
              <a:lnSpc>
                <a:spcPct val="150000"/>
              </a:lnSpc>
              <a:buClrTx/>
              <a:buSzTx/>
              <a:buFontTx/>
            </a:pPr>
            <a:r>
              <a:rPr lang="zh-CN" altLang="en-US" sz="2400">
                <a:latin typeface="宋体" panose="02010600030101010101" pitchFamily="2" charset="-122"/>
                <a:ea typeface="宋体" panose="02010600030101010101" pitchFamily="2" charset="-122"/>
                <a:cs typeface="宋体" panose="02010600030101010101" pitchFamily="2" charset="-122"/>
              </a:rPr>
              <a:t>　　　</a:t>
            </a:r>
            <a:r>
              <a:rPr lang="zh-CN" altLang="en-US" sz="2000">
                <a:latin typeface="宋体" panose="02010600030101010101" pitchFamily="2" charset="-122"/>
                <a:ea typeface="宋体" panose="02010600030101010101" pitchFamily="2" charset="-122"/>
                <a:cs typeface="宋体" panose="02010600030101010101" pitchFamily="2" charset="-122"/>
              </a:rPr>
              <a:t>　               </a:t>
            </a:r>
            <a:endParaRPr lang="zh-CN" altLang="en-US" sz="2000">
              <a:latin typeface="宋体" panose="02010600030101010101" pitchFamily="2" charset="-122"/>
              <a:ea typeface="宋体" panose="02010600030101010101" pitchFamily="2" charset="-122"/>
              <a:cs typeface="宋体" panose="02010600030101010101" pitchFamily="2" charset="-122"/>
            </a:endParaRPr>
          </a:p>
          <a:p>
            <a:pPr algn="just">
              <a:lnSpc>
                <a:spcPct val="150000"/>
              </a:lnSpc>
              <a:buClrTx/>
              <a:buSzTx/>
              <a:buFontTx/>
            </a:pPr>
            <a:r>
              <a:rPr lang="zh-CN" altLang="en-US" sz="2000">
                <a:latin typeface="宋体" panose="02010600030101010101" pitchFamily="2" charset="-122"/>
                <a:ea typeface="宋体" panose="02010600030101010101" pitchFamily="2" charset="-122"/>
                <a:cs typeface="宋体" panose="02010600030101010101" pitchFamily="2" charset="-122"/>
              </a:rPr>
              <a:t>                        图1　　　　　　　　　　　　图2</a:t>
            </a:r>
            <a:endParaRPr lang="zh-CN" altLang="en-US" sz="2000">
              <a:latin typeface="宋体" panose="02010600030101010101" pitchFamily="2" charset="-122"/>
              <a:ea typeface="宋体" panose="02010600030101010101" pitchFamily="2" charset="-122"/>
              <a:cs typeface="宋体" panose="02010600030101010101" pitchFamily="2" charset="-122"/>
            </a:endParaRPr>
          </a:p>
          <a:p>
            <a:pPr algn="just">
              <a:lnSpc>
                <a:spcPct val="150000"/>
              </a:lnSpc>
              <a:buClrTx/>
              <a:buSzTx/>
              <a:buFontTx/>
            </a:pPr>
            <a:r>
              <a:rPr lang="zh-CN" altLang="en-US" sz="2400">
                <a:latin typeface="宋体" panose="02010600030101010101" pitchFamily="2" charset="-122"/>
                <a:ea typeface="宋体" panose="02010600030101010101" pitchFamily="2" charset="-122"/>
                <a:cs typeface="宋体" panose="02010600030101010101" pitchFamily="2" charset="-122"/>
              </a:rPr>
              <a:t>(1)电流表A</a:t>
            </a:r>
            <a:r>
              <a:rPr lang="zh-CN" altLang="en-US" sz="2400" baseline="-25000">
                <a:latin typeface="宋体" panose="02010600030101010101" pitchFamily="2" charset="-122"/>
                <a:ea typeface="宋体" panose="02010600030101010101" pitchFamily="2" charset="-122"/>
                <a:cs typeface="宋体" panose="02010600030101010101" pitchFamily="2" charset="-122"/>
              </a:rPr>
              <a:t>2</a:t>
            </a:r>
            <a:r>
              <a:rPr lang="zh-CN" altLang="en-US" sz="2400">
                <a:latin typeface="宋体" panose="02010600030101010101" pitchFamily="2" charset="-122"/>
                <a:ea typeface="宋体" panose="02010600030101010101" pitchFamily="2" charset="-122"/>
                <a:cs typeface="宋体" panose="02010600030101010101" pitchFamily="2" charset="-122"/>
              </a:rPr>
              <a:t>的读数是</a:t>
            </a:r>
            <a:r>
              <a:rPr lang="zh-CN" altLang="en-US" sz="2400" u="sng">
                <a:latin typeface="宋体" panose="02010600030101010101" pitchFamily="2" charset="-122"/>
                <a:ea typeface="宋体" panose="02010600030101010101" pitchFamily="2" charset="-122"/>
                <a:cs typeface="宋体" panose="02010600030101010101" pitchFamily="2" charset="-122"/>
              </a:rPr>
              <a:t>　　　　</a:t>
            </a:r>
            <a:r>
              <a:rPr lang="zh-CN" altLang="en-US" sz="2400">
                <a:latin typeface="宋体" panose="02010600030101010101" pitchFamily="2" charset="-122"/>
                <a:ea typeface="宋体" panose="02010600030101010101" pitchFamily="2" charset="-122"/>
                <a:cs typeface="宋体" panose="02010600030101010101" pitchFamily="2" charset="-122"/>
              </a:rPr>
              <a:t>. </a:t>
            </a:r>
            <a:endParaRPr lang="zh-CN" altLang="en-US" sz="2400">
              <a:latin typeface="宋体" panose="02010600030101010101" pitchFamily="2" charset="-122"/>
              <a:ea typeface="宋体" panose="02010600030101010101" pitchFamily="2" charset="-122"/>
              <a:cs typeface="宋体" panose="02010600030101010101" pitchFamily="2" charset="-122"/>
            </a:endParaRPr>
          </a:p>
          <a:p>
            <a:pPr algn="just">
              <a:lnSpc>
                <a:spcPct val="150000"/>
              </a:lnSpc>
              <a:buClrTx/>
              <a:buSzTx/>
              <a:buFontTx/>
            </a:pPr>
            <a:r>
              <a:rPr lang="zh-CN" altLang="en-US" sz="2400">
                <a:latin typeface="宋体" panose="02010600030101010101" pitchFamily="2" charset="-122"/>
                <a:ea typeface="宋体" panose="02010600030101010101" pitchFamily="2" charset="-122"/>
                <a:cs typeface="宋体" panose="02010600030101010101" pitchFamily="2" charset="-122"/>
              </a:rPr>
              <a:t>(2)该同学发现电流表A</a:t>
            </a:r>
            <a:r>
              <a:rPr lang="zh-CN" altLang="en-US" sz="2400" baseline="-25000">
                <a:latin typeface="宋体" panose="02010600030101010101" pitchFamily="2" charset="-122"/>
                <a:ea typeface="宋体" panose="02010600030101010101" pitchFamily="2" charset="-122"/>
                <a:cs typeface="宋体" panose="02010600030101010101" pitchFamily="2" charset="-122"/>
              </a:rPr>
              <a:t>1</a:t>
            </a:r>
            <a:r>
              <a:rPr lang="zh-CN" altLang="en-US" sz="2400">
                <a:latin typeface="宋体" panose="02010600030101010101" pitchFamily="2" charset="-122"/>
                <a:ea typeface="宋体" panose="02010600030101010101" pitchFamily="2" charset="-122"/>
                <a:cs typeface="宋体" panose="02010600030101010101" pitchFamily="2" charset="-122"/>
              </a:rPr>
              <a:t>的指针的偏转角度比电流表A</a:t>
            </a:r>
            <a:r>
              <a:rPr lang="zh-CN" altLang="en-US" sz="2400" baseline="-25000">
                <a:latin typeface="宋体" panose="02010600030101010101" pitchFamily="2" charset="-122"/>
                <a:ea typeface="宋体" panose="02010600030101010101" pitchFamily="2" charset="-122"/>
                <a:cs typeface="宋体" panose="02010600030101010101" pitchFamily="2" charset="-122"/>
              </a:rPr>
              <a:t>2</a:t>
            </a:r>
            <a:r>
              <a:rPr lang="zh-CN" altLang="en-US" sz="2400">
                <a:latin typeface="宋体" panose="02010600030101010101" pitchFamily="2" charset="-122"/>
                <a:ea typeface="宋体" panose="02010600030101010101" pitchFamily="2" charset="-122"/>
                <a:cs typeface="宋体" panose="02010600030101010101" pitchFamily="2" charset="-122"/>
              </a:rPr>
              <a:t>的小,所以他认为“串联电路中电流每流经一个用电器,电流都会减弱一些”,请你分析,造成他判断错误的原因可能是</a:t>
            </a:r>
            <a:r>
              <a:rPr lang="zh-CN" altLang="en-US" sz="2400" u="sng">
                <a:latin typeface="宋体" panose="02010600030101010101" pitchFamily="2" charset="-122"/>
                <a:ea typeface="宋体" panose="02010600030101010101" pitchFamily="2" charset="-122"/>
                <a:cs typeface="宋体" panose="02010600030101010101" pitchFamily="2" charset="-122"/>
              </a:rPr>
              <a:t>　　        　　　　　　　　　　　　</a:t>
            </a:r>
            <a:r>
              <a:rPr lang="zh-CN" altLang="en-US" sz="2400">
                <a:latin typeface="宋体" panose="02010600030101010101" pitchFamily="2" charset="-122"/>
                <a:ea typeface="宋体" panose="02010600030101010101" pitchFamily="2" charset="-122"/>
                <a:cs typeface="宋体" panose="02010600030101010101" pitchFamily="2" charset="-122"/>
              </a:rPr>
              <a:t>. </a:t>
            </a:r>
            <a:endParaRPr lang="zh-CN" altLang="en-US" sz="2400">
              <a:latin typeface="宋体" panose="02010600030101010101" pitchFamily="2" charset="-122"/>
              <a:ea typeface="宋体" panose="02010600030101010101" pitchFamily="2" charset="-122"/>
              <a:cs typeface="宋体" panose="02010600030101010101" pitchFamily="2" charset="-122"/>
            </a:endParaRPr>
          </a:p>
        </p:txBody>
      </p:sp>
      <p:sp>
        <p:nvSpPr>
          <p:cNvPr id="12" name="文本框 11"/>
          <p:cNvSpPr txBox="1"/>
          <p:nvPr/>
        </p:nvSpPr>
        <p:spPr>
          <a:xfrm>
            <a:off x="3851275" y="4093845"/>
            <a:ext cx="1467485" cy="460375"/>
          </a:xfrm>
          <a:prstGeom prst="rect">
            <a:avLst/>
          </a:prstGeom>
          <a:noFill/>
        </p:spPr>
        <p:txBody>
          <a:bodyPr wrap="square" rtlCol="0" anchor="t">
            <a:spAutoFit/>
          </a:bodyPr>
          <a:lstStyle/>
          <a:p>
            <a:r>
              <a:rPr lang="en-US" altLang="zh-CN"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rPr>
              <a:t>0.4 A </a:t>
            </a:r>
            <a:endParaRPr lang="en-US" altLang="zh-CN"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endParaRPr>
          </a:p>
        </p:txBody>
      </p:sp>
      <p:sp>
        <p:nvSpPr>
          <p:cNvPr id="2" name="文本框 1"/>
          <p:cNvSpPr txBox="1"/>
          <p:nvPr/>
        </p:nvSpPr>
        <p:spPr>
          <a:xfrm>
            <a:off x="3021330" y="5733415"/>
            <a:ext cx="6482715" cy="460375"/>
          </a:xfrm>
          <a:prstGeom prst="rect">
            <a:avLst/>
          </a:prstGeom>
          <a:noFill/>
        </p:spPr>
        <p:txBody>
          <a:bodyPr wrap="square" rtlCol="0" anchor="t">
            <a:spAutoFit/>
          </a:bodyPr>
          <a:lstStyle/>
          <a:p>
            <a:r>
              <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rPr>
              <a:t>两个电流表所选量程不一样(合理即可)</a:t>
            </a:r>
            <a:endPar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endParaRPr>
          </a:p>
        </p:txBody>
      </p:sp>
      <p:pic>
        <p:nvPicPr>
          <p:cNvPr id="249" name="18WHLWJJZKBWL151.jpg" descr="id:2147491630;FounderCES"/>
          <p:cNvPicPr>
            <a:picLocks noChangeAspect="1"/>
          </p:cNvPicPr>
          <p:nvPr/>
        </p:nvPicPr>
        <p:blipFill>
          <a:blip r:embed="rId2"/>
          <a:stretch>
            <a:fillRect/>
          </a:stretch>
        </p:blipFill>
        <p:spPr>
          <a:xfrm>
            <a:off x="2894965" y="2203450"/>
            <a:ext cx="2423160" cy="1358265"/>
          </a:xfrm>
          <a:prstGeom prst="rect">
            <a:avLst/>
          </a:prstGeom>
        </p:spPr>
      </p:pic>
      <p:pic>
        <p:nvPicPr>
          <p:cNvPr id="250" name="18WHLWJJZKBWL151-2.jpg" descr="id:2147491637;FounderCES"/>
          <p:cNvPicPr>
            <a:picLocks noChangeAspect="1"/>
          </p:cNvPicPr>
          <p:nvPr/>
        </p:nvPicPr>
        <p:blipFill>
          <a:blip r:embed="rId3"/>
          <a:stretch>
            <a:fillRect/>
          </a:stretch>
        </p:blipFill>
        <p:spPr>
          <a:xfrm>
            <a:off x="6431915" y="2137410"/>
            <a:ext cx="2049145" cy="1424305"/>
          </a:xfrm>
          <a:prstGeom prst="rect">
            <a:avLst/>
          </a:prstGeom>
        </p:spPr>
      </p:pic>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 grpId="0"/>
    </p:bldLst>
  </p:timing>
</p:sld>
</file>

<file path=ppt/slides/slide7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en-US" altLang="zh-CN" sz="2400" b="1" kern="0">
                <a:solidFill>
                  <a:srgbClr val="EE3028"/>
                </a:solidFill>
                <a:cs typeface="+mn-ea"/>
                <a:sym typeface="+mn-lt"/>
              </a:rPr>
              <a:t>  </a:t>
            </a:r>
            <a:r>
              <a:rPr lang="zh-CN" altLang="en-US" sz="2400" b="1" kern="0">
                <a:solidFill>
                  <a:srgbClr val="EE3028"/>
                </a:solidFill>
                <a:cs typeface="+mn-ea"/>
                <a:sym typeface="+mn-lt"/>
              </a:rPr>
              <a:t>探究串、并联电路的电流规律</a:t>
            </a:r>
            <a:endParaRPr lang="zh-CN" altLang="en-US" sz="2400" b="1" kern="0">
              <a:solidFill>
                <a:srgbClr val="EE3028"/>
              </a:solidFill>
              <a:cs typeface="+mn-ea"/>
              <a:sym typeface="+mn-lt"/>
            </a:endParaRP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pPr algn="ctr"/>
            <a:r>
              <a:rPr lang="zh-CN" altLang="en-US">
                <a:solidFill>
                  <a:schemeClr val="bg1"/>
                </a:solidFill>
                <a:sym typeface="+mn-lt"/>
              </a:rPr>
              <a:t>实验1</a:t>
            </a:r>
            <a:endParaRPr lang="zh-CN" altLang="en-US">
              <a:solidFill>
                <a:schemeClr val="bg1"/>
              </a:solidFill>
              <a:sym typeface="+mn-lt"/>
            </a:endParaRPr>
          </a:p>
        </p:txBody>
      </p:sp>
      <p:sp>
        <p:nvSpPr>
          <p:cNvPr id="3" name="矩形 2"/>
          <p:cNvSpPr/>
          <p:nvPr/>
        </p:nvSpPr>
        <p:spPr>
          <a:xfrm>
            <a:off x="708660" y="791845"/>
            <a:ext cx="10692765" cy="5077460"/>
          </a:xfrm>
          <a:prstGeom prst="rect">
            <a:avLst/>
          </a:prstGeom>
        </p:spPr>
        <p:txBody>
          <a:bodyPr wrap="square">
            <a:spAutoFit/>
          </a:bodyPr>
          <a:lstStyle/>
          <a:p>
            <a:pPr algn="just">
              <a:lnSpc>
                <a:spcPct val="150000"/>
              </a:lnSpc>
              <a:buClrTx/>
              <a:buSzTx/>
              <a:buFontTx/>
            </a:pPr>
            <a:r>
              <a:rPr lang="zh-CN" altLang="en-US" sz="2400">
                <a:latin typeface="宋体" panose="02010600030101010101" pitchFamily="2" charset="-122"/>
                <a:ea typeface="宋体" panose="02010600030101010101" pitchFamily="2" charset="-122"/>
                <a:cs typeface="宋体" panose="02010600030101010101" pitchFamily="2" charset="-122"/>
              </a:rPr>
              <a:t>(3)某次实验中,发现两个串联的灯泡一个发光,一个不发光,造成其中一个灯泡不发光的原因是</a:t>
            </a:r>
            <a:r>
              <a:rPr lang="zh-CN" altLang="en-US" sz="2400" u="sng">
                <a:latin typeface="宋体" panose="02010600030101010101" pitchFamily="2" charset="-122"/>
                <a:ea typeface="宋体" panose="02010600030101010101" pitchFamily="2" charset="-122"/>
                <a:cs typeface="宋体" panose="02010600030101010101" pitchFamily="2" charset="-122"/>
              </a:rPr>
              <a:t>　　　　</a:t>
            </a:r>
            <a:r>
              <a:rPr lang="zh-CN" altLang="en-US" sz="2400">
                <a:latin typeface="宋体" panose="02010600030101010101" pitchFamily="2" charset="-122"/>
                <a:ea typeface="宋体" panose="02010600030101010101" pitchFamily="2" charset="-122"/>
                <a:cs typeface="宋体" panose="02010600030101010101" pitchFamily="2" charset="-122"/>
              </a:rPr>
              <a:t>. </a:t>
            </a:r>
            <a:endParaRPr lang="zh-CN" altLang="en-US" sz="2400">
              <a:latin typeface="宋体" panose="02010600030101010101" pitchFamily="2" charset="-122"/>
              <a:ea typeface="宋体" panose="02010600030101010101" pitchFamily="2" charset="-122"/>
              <a:cs typeface="宋体" panose="02010600030101010101" pitchFamily="2" charset="-122"/>
            </a:endParaRPr>
          </a:p>
          <a:p>
            <a:pPr algn="just">
              <a:lnSpc>
                <a:spcPct val="150000"/>
              </a:lnSpc>
              <a:buClrTx/>
              <a:buSzTx/>
              <a:buFontTx/>
            </a:pPr>
            <a:r>
              <a:rPr lang="zh-CN" altLang="en-US" sz="2400">
                <a:latin typeface="宋体" panose="02010600030101010101" pitchFamily="2" charset="-122"/>
                <a:ea typeface="宋体" panose="02010600030101010101" pitchFamily="2" charset="-122"/>
                <a:cs typeface="宋体" panose="02010600030101010101" pitchFamily="2" charset="-122"/>
              </a:rPr>
              <a:t>A.通过该灯泡的电流小           B.该灯泡的灯丝断了</a:t>
            </a:r>
            <a:endParaRPr lang="zh-CN" altLang="en-US" sz="2400">
              <a:latin typeface="宋体" panose="02010600030101010101" pitchFamily="2" charset="-122"/>
              <a:ea typeface="宋体" panose="02010600030101010101" pitchFamily="2" charset="-122"/>
              <a:cs typeface="宋体" panose="02010600030101010101" pitchFamily="2" charset="-122"/>
            </a:endParaRPr>
          </a:p>
          <a:p>
            <a:pPr algn="just">
              <a:lnSpc>
                <a:spcPct val="150000"/>
              </a:lnSpc>
              <a:buClrTx/>
              <a:buSzTx/>
              <a:buFontTx/>
            </a:pPr>
            <a:r>
              <a:rPr lang="zh-CN" altLang="en-US" sz="2400">
                <a:latin typeface="宋体" panose="02010600030101010101" pitchFamily="2" charset="-122"/>
                <a:ea typeface="宋体" panose="02010600030101010101" pitchFamily="2" charset="-122"/>
                <a:cs typeface="宋体" panose="02010600030101010101" pitchFamily="2" charset="-122"/>
              </a:rPr>
              <a:t>C.该灯泡的电阻小               D.该灯泡靠近负极</a:t>
            </a:r>
            <a:endParaRPr lang="zh-CN" altLang="en-US" sz="2400">
              <a:latin typeface="宋体" panose="02010600030101010101" pitchFamily="2" charset="-122"/>
              <a:ea typeface="宋体" panose="02010600030101010101" pitchFamily="2" charset="-122"/>
              <a:cs typeface="宋体" panose="02010600030101010101" pitchFamily="2" charset="-122"/>
            </a:endParaRPr>
          </a:p>
          <a:p>
            <a:pPr algn="just">
              <a:lnSpc>
                <a:spcPct val="150000"/>
              </a:lnSpc>
              <a:buClrTx/>
              <a:buSzTx/>
              <a:buFontTx/>
            </a:pPr>
            <a:r>
              <a:rPr lang="zh-CN" altLang="en-US" sz="2400">
                <a:latin typeface="宋体" panose="02010600030101010101" pitchFamily="2" charset="-122"/>
                <a:ea typeface="宋体" panose="02010600030101010101" pitchFamily="2" charset="-122"/>
                <a:cs typeface="宋体" panose="02010600030101010101" pitchFamily="2" charset="-122"/>
              </a:rPr>
              <a:t>(4)另一同学连接的电路如图3所示.他认为:若两灯泡的亮度一样,</a:t>
            </a:r>
            <a:endParaRPr lang="zh-CN" altLang="en-US" sz="2400">
              <a:latin typeface="宋体" panose="02010600030101010101" pitchFamily="2" charset="-122"/>
              <a:ea typeface="宋体" panose="02010600030101010101" pitchFamily="2" charset="-122"/>
              <a:cs typeface="宋体" panose="02010600030101010101" pitchFamily="2" charset="-122"/>
            </a:endParaRPr>
          </a:p>
          <a:p>
            <a:pPr algn="just">
              <a:lnSpc>
                <a:spcPct val="150000"/>
              </a:lnSpc>
              <a:buClrTx/>
              <a:buSzTx/>
              <a:buFontTx/>
            </a:pPr>
            <a:r>
              <a:rPr lang="zh-CN" altLang="en-US" sz="2400">
                <a:latin typeface="宋体" panose="02010600030101010101" pitchFamily="2" charset="-122"/>
                <a:ea typeface="宋体" panose="02010600030101010101" pitchFamily="2" charset="-122"/>
                <a:cs typeface="宋体" panose="02010600030101010101" pitchFamily="2" charset="-122"/>
              </a:rPr>
              <a:t>说明串联电路中电流处处相等;若两灯泡的亮度不同,则说明串联</a:t>
            </a:r>
            <a:endParaRPr lang="zh-CN" altLang="en-US" sz="2400">
              <a:latin typeface="宋体" panose="02010600030101010101" pitchFamily="2" charset="-122"/>
              <a:ea typeface="宋体" panose="02010600030101010101" pitchFamily="2" charset="-122"/>
              <a:cs typeface="宋体" panose="02010600030101010101" pitchFamily="2" charset="-122"/>
            </a:endParaRPr>
          </a:p>
          <a:p>
            <a:pPr algn="just">
              <a:lnSpc>
                <a:spcPct val="150000"/>
              </a:lnSpc>
              <a:buClrTx/>
              <a:buSzTx/>
              <a:buFontTx/>
            </a:pPr>
            <a:r>
              <a:rPr lang="zh-CN" altLang="en-US" sz="2400">
                <a:latin typeface="宋体" panose="02010600030101010101" pitchFamily="2" charset="-122"/>
                <a:ea typeface="宋体" panose="02010600030101010101" pitchFamily="2" charset="-122"/>
                <a:cs typeface="宋体" panose="02010600030101010101" pitchFamily="2" charset="-122"/>
              </a:rPr>
              <a:t>电路中的电流不相等.</a:t>
            </a:r>
            <a:endParaRPr lang="zh-CN" altLang="en-US" sz="2400">
              <a:latin typeface="宋体" panose="02010600030101010101" pitchFamily="2" charset="-122"/>
              <a:ea typeface="宋体" panose="02010600030101010101" pitchFamily="2" charset="-122"/>
              <a:cs typeface="宋体" panose="02010600030101010101" pitchFamily="2" charset="-122"/>
            </a:endParaRPr>
          </a:p>
          <a:p>
            <a:pPr algn="just">
              <a:lnSpc>
                <a:spcPct val="150000"/>
              </a:lnSpc>
              <a:buClrTx/>
              <a:buSzTx/>
              <a:buFontTx/>
            </a:pPr>
            <a:r>
              <a:rPr lang="zh-CN" altLang="en-US" sz="2400">
                <a:latin typeface="宋体" panose="02010600030101010101" pitchFamily="2" charset="-122"/>
                <a:ea typeface="宋体" panose="02010600030101010101" pitchFamily="2" charset="-122"/>
                <a:cs typeface="宋体" panose="02010600030101010101" pitchFamily="2" charset="-122"/>
              </a:rPr>
              <a:t>①若图3中两灯泡的亮度相同,能说明流过两灯泡的电流相等吗?</a:t>
            </a:r>
            <a:r>
              <a:rPr lang="zh-CN" altLang="en-US" sz="2400" u="sng">
                <a:latin typeface="宋体" panose="02010600030101010101" pitchFamily="2" charset="-122"/>
                <a:ea typeface="宋体" panose="02010600030101010101" pitchFamily="2" charset="-122"/>
                <a:cs typeface="宋体" panose="02010600030101010101" pitchFamily="2" charset="-122"/>
              </a:rPr>
              <a:t>　　　　</a:t>
            </a:r>
            <a:r>
              <a:rPr lang="zh-CN" altLang="en-US" sz="2400">
                <a:latin typeface="宋体" panose="02010600030101010101" pitchFamily="2" charset="-122"/>
                <a:ea typeface="宋体" panose="02010600030101010101" pitchFamily="2" charset="-122"/>
                <a:cs typeface="宋体" panose="02010600030101010101" pitchFamily="2" charset="-122"/>
              </a:rPr>
              <a:t>;简要说明理由:</a:t>
            </a:r>
            <a:r>
              <a:rPr lang="zh-CN" altLang="en-US" sz="2400" u="sng">
                <a:latin typeface="宋体" panose="02010600030101010101" pitchFamily="2" charset="-122"/>
                <a:ea typeface="宋体" panose="02010600030101010101" pitchFamily="2" charset="-122"/>
                <a:cs typeface="宋体" panose="02010600030101010101" pitchFamily="2" charset="-122"/>
              </a:rPr>
              <a:t>　　　　　　　　　　　　　　　   　　　　　　　　　　　　</a:t>
            </a:r>
            <a:r>
              <a:rPr lang="zh-CN" altLang="en-US" sz="2400">
                <a:latin typeface="宋体" panose="02010600030101010101" pitchFamily="2" charset="-122"/>
                <a:ea typeface="宋体" panose="02010600030101010101" pitchFamily="2" charset="-122"/>
                <a:cs typeface="宋体" panose="02010600030101010101" pitchFamily="2" charset="-122"/>
              </a:rPr>
              <a:t>. </a:t>
            </a:r>
            <a:endParaRPr lang="zh-CN" altLang="en-US" sz="2400">
              <a:latin typeface="宋体" panose="02010600030101010101" pitchFamily="2" charset="-122"/>
              <a:ea typeface="宋体" panose="02010600030101010101" pitchFamily="2" charset="-122"/>
              <a:cs typeface="宋体" panose="02010600030101010101" pitchFamily="2" charset="-122"/>
            </a:endParaRPr>
          </a:p>
        </p:txBody>
      </p:sp>
      <p:sp>
        <p:nvSpPr>
          <p:cNvPr id="12" name="文本框 11"/>
          <p:cNvSpPr txBox="1"/>
          <p:nvPr/>
        </p:nvSpPr>
        <p:spPr>
          <a:xfrm>
            <a:off x="3324225" y="1438910"/>
            <a:ext cx="496570" cy="460375"/>
          </a:xfrm>
          <a:prstGeom prst="rect">
            <a:avLst/>
          </a:prstGeom>
          <a:noFill/>
        </p:spPr>
        <p:txBody>
          <a:bodyPr wrap="square" rtlCol="0" anchor="t">
            <a:spAutoFit/>
          </a:bodyPr>
          <a:lstStyle/>
          <a:p>
            <a:r>
              <a:rPr lang="en-US" altLang="zh-CN"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rPr>
              <a:t>C </a:t>
            </a:r>
            <a:endParaRPr lang="en-US" altLang="zh-CN"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endParaRPr>
          </a:p>
        </p:txBody>
      </p:sp>
      <p:sp>
        <p:nvSpPr>
          <p:cNvPr id="2" name="文本框 1"/>
          <p:cNvSpPr txBox="1"/>
          <p:nvPr/>
        </p:nvSpPr>
        <p:spPr>
          <a:xfrm>
            <a:off x="9443085" y="4719955"/>
            <a:ext cx="980440" cy="460375"/>
          </a:xfrm>
          <a:prstGeom prst="rect">
            <a:avLst/>
          </a:prstGeom>
          <a:noFill/>
        </p:spPr>
        <p:txBody>
          <a:bodyPr wrap="square" rtlCol="0" anchor="t">
            <a:spAutoFit/>
          </a:bodyPr>
          <a:lstStyle/>
          <a:p>
            <a:r>
              <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rPr>
              <a:t>不能</a:t>
            </a:r>
            <a:endPar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endParaRPr>
          </a:p>
        </p:txBody>
      </p:sp>
      <p:pic>
        <p:nvPicPr>
          <p:cNvPr id="4" name="图片 3"/>
          <p:cNvPicPr>
            <a:picLocks noChangeAspect="1"/>
          </p:cNvPicPr>
          <p:nvPr/>
        </p:nvPicPr>
        <p:blipFill>
          <a:blip r:embed="rId2"/>
          <a:stretch>
            <a:fillRect/>
          </a:stretch>
        </p:blipFill>
        <p:spPr>
          <a:xfrm>
            <a:off x="9605010" y="3166110"/>
            <a:ext cx="1718310" cy="1541780"/>
          </a:xfrm>
          <a:prstGeom prst="rect">
            <a:avLst/>
          </a:prstGeom>
        </p:spPr>
      </p:pic>
      <p:sp>
        <p:nvSpPr>
          <p:cNvPr id="11" name="文本框 10"/>
          <p:cNvSpPr txBox="1"/>
          <p:nvPr/>
        </p:nvSpPr>
        <p:spPr>
          <a:xfrm>
            <a:off x="2085340" y="5325745"/>
            <a:ext cx="9418955" cy="398780"/>
          </a:xfrm>
          <a:prstGeom prst="rect">
            <a:avLst/>
          </a:prstGeom>
          <a:noFill/>
        </p:spPr>
        <p:txBody>
          <a:bodyPr wrap="square" rtlCol="0" anchor="t">
            <a:spAutoFit/>
          </a:bodyPr>
          <a:lstStyle/>
          <a:p>
            <a:pPr algn="l"/>
            <a:r>
              <a:rPr lang="en-US" altLang="zh-CN" sz="20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rPr>
              <a:t>灯泡的亮度与灯泡的实际功率有关,不能根据灯泡亮度来判断通过灯泡电流的大小</a:t>
            </a:r>
            <a:endParaRPr lang="en-US" altLang="zh-CN" sz="20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 grpId="0"/>
      <p:bldP spid="11" grpId="0"/>
    </p:bldLst>
  </p:timing>
</p:sld>
</file>

<file path=ppt/slides/slide7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en-US" altLang="zh-CN" sz="2400" b="1" kern="0">
                <a:solidFill>
                  <a:srgbClr val="EE3028"/>
                </a:solidFill>
                <a:cs typeface="+mn-ea"/>
                <a:sym typeface="+mn-lt"/>
              </a:rPr>
              <a:t>  </a:t>
            </a:r>
            <a:r>
              <a:rPr lang="zh-CN" altLang="en-US" sz="2400" b="1" kern="0">
                <a:solidFill>
                  <a:srgbClr val="EE3028"/>
                </a:solidFill>
                <a:cs typeface="+mn-ea"/>
                <a:sym typeface="+mn-lt"/>
              </a:rPr>
              <a:t>探究串、并联电路的电流规律</a:t>
            </a:r>
            <a:endParaRPr lang="zh-CN" altLang="en-US" sz="2400" b="1" kern="0">
              <a:solidFill>
                <a:srgbClr val="EE3028"/>
              </a:solidFill>
              <a:cs typeface="+mn-ea"/>
              <a:sym typeface="+mn-lt"/>
            </a:endParaRP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pPr algn="ctr"/>
            <a:r>
              <a:rPr lang="zh-CN" altLang="en-US">
                <a:solidFill>
                  <a:schemeClr val="bg1"/>
                </a:solidFill>
                <a:sym typeface="+mn-lt"/>
              </a:rPr>
              <a:t>实验1</a:t>
            </a:r>
            <a:endParaRPr lang="zh-CN" altLang="en-US">
              <a:solidFill>
                <a:schemeClr val="bg1"/>
              </a:solidFill>
              <a:sym typeface="+mn-lt"/>
            </a:endParaRPr>
          </a:p>
        </p:txBody>
      </p:sp>
      <p:sp>
        <p:nvSpPr>
          <p:cNvPr id="3" name="矩形 2"/>
          <p:cNvSpPr/>
          <p:nvPr/>
        </p:nvSpPr>
        <p:spPr>
          <a:xfrm>
            <a:off x="708660" y="791845"/>
            <a:ext cx="10692765" cy="1753235"/>
          </a:xfrm>
          <a:prstGeom prst="rect">
            <a:avLst/>
          </a:prstGeom>
        </p:spPr>
        <p:txBody>
          <a:bodyPr wrap="square">
            <a:spAutoFit/>
          </a:bodyPr>
          <a:lstStyle/>
          <a:p>
            <a:pPr algn="just">
              <a:lnSpc>
                <a:spcPct val="150000"/>
              </a:lnSpc>
              <a:buClrTx/>
              <a:buSzTx/>
              <a:buFontTx/>
            </a:pPr>
            <a:r>
              <a:rPr lang="zh-CN" altLang="en-US" sz="2400">
                <a:latin typeface="宋体" panose="02010600030101010101" pitchFamily="2" charset="-122"/>
                <a:ea typeface="宋体" panose="02010600030101010101" pitchFamily="2" charset="-122"/>
                <a:cs typeface="宋体" panose="02010600030101010101" pitchFamily="2" charset="-122"/>
              </a:rPr>
              <a:t>②连接电路后,闭合开关,两灯泡都亮,由于连线较乱,一时无法确定电路是串联还是并联,以下两种简单判断方法是否可行?请你在下表的空格中填写“可行”或“不可行”.</a:t>
            </a:r>
            <a:endParaRPr lang="zh-CN" altLang="en-US" sz="2400">
              <a:latin typeface="宋体" panose="02010600030101010101" pitchFamily="2" charset="-122"/>
              <a:ea typeface="宋体" panose="02010600030101010101" pitchFamily="2" charset="-122"/>
              <a:cs typeface="宋体" panose="02010600030101010101" pitchFamily="2" charset="-122"/>
            </a:endParaRPr>
          </a:p>
        </p:txBody>
      </p:sp>
      <p:graphicFrame>
        <p:nvGraphicFramePr>
          <p:cNvPr id="5" name="表格 4"/>
          <p:cNvGraphicFramePr>
            <a:graphicFrameLocks noGrp="1"/>
          </p:cNvGraphicFramePr>
          <p:nvPr>
            <p:custDataLst>
              <p:tags r:id="rId2"/>
            </p:custDataLst>
          </p:nvPr>
        </p:nvGraphicFramePr>
        <p:xfrm>
          <a:off x="1320800" y="2513965"/>
          <a:ext cx="9738360" cy="2883535"/>
        </p:xfrm>
        <a:graphic>
          <a:graphicData uri="http://schemas.openxmlformats.org/drawingml/2006/table">
            <a:tbl>
              <a:tblPr firstRow="1" bandRow="1">
                <a:tableStyleId>{5940675A-B579-460E-94D1-54222C63F5DA}</a:tableStyleId>
              </a:tblPr>
              <a:tblGrid>
                <a:gridCol w="1047115"/>
                <a:gridCol w="2885440"/>
                <a:gridCol w="1854200"/>
                <a:gridCol w="1811655"/>
                <a:gridCol w="2139950"/>
              </a:tblGrid>
              <a:tr h="465455">
                <a:tc>
                  <a:txBody>
                    <a:bodyPr vert="horz" wrap="square"/>
                    <a:lstStyle/>
                    <a:p>
                      <a:pPr indent="0" algn="ctr">
                        <a:buNone/>
                      </a:pPr>
                      <a:r>
                        <a:rPr lang="en-US" sz="2400" b="1">
                          <a:solidFill>
                            <a:srgbClr val="000000"/>
                          </a:solidFill>
                          <a:latin typeface="宋体" panose="02010600030101010101" pitchFamily="2" charset="-122"/>
                          <a:ea typeface="宋体" panose="02010600030101010101" pitchFamily="2" charset="-122"/>
                          <a:cs typeface="NEU-BZ-S92" charset="0"/>
                        </a:rPr>
                        <a:t>方法</a:t>
                      </a:r>
                      <a:endParaRPr lang="en-US" altLang="en-US" sz="2400" b="1">
                        <a:solidFill>
                          <a:srgbClr val="00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vert="horz" wrap="square"/>
                    <a:lstStyle/>
                    <a:p>
                      <a:pPr indent="0" algn="ctr">
                        <a:buNone/>
                      </a:pPr>
                      <a:r>
                        <a:rPr lang="en-US" sz="2400" b="1">
                          <a:solidFill>
                            <a:srgbClr val="000000"/>
                          </a:solidFill>
                          <a:latin typeface="宋体" panose="02010600030101010101" pitchFamily="2" charset="-122"/>
                          <a:ea typeface="宋体" panose="02010600030101010101" pitchFamily="2" charset="-122"/>
                          <a:cs typeface="NEU-BZ-S92" charset="0"/>
                        </a:rPr>
                        <a:t>操作</a:t>
                      </a:r>
                      <a:endParaRPr lang="en-US" altLang="en-US" sz="2400" b="1">
                        <a:solidFill>
                          <a:srgbClr val="000000"/>
                        </a:solidFill>
                        <a:latin typeface="宋体" panose="02010600030101010101" pitchFamily="2" charset="-122"/>
                        <a:ea typeface="宋体" panose="02010600030101010101" pitchFamily="2" charset="-122"/>
                        <a:cs typeface="NEU-BZ-S92" charset="0"/>
                      </a:endParaRPr>
                    </a:p>
                  </a:txBody>
                  <a:tcPr marL="66675" marR="6667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vert="horz" wrap="square"/>
                    <a:lstStyle/>
                    <a:p>
                      <a:pPr indent="0" algn="ctr">
                        <a:buNone/>
                      </a:pPr>
                      <a:r>
                        <a:rPr lang="en-US" sz="2400" b="1">
                          <a:solidFill>
                            <a:srgbClr val="000000"/>
                          </a:solidFill>
                          <a:latin typeface="宋体" panose="02010600030101010101" pitchFamily="2" charset="-122"/>
                          <a:ea typeface="宋体" panose="02010600030101010101" pitchFamily="2" charset="-122"/>
                          <a:cs typeface="NEU-BZ-S92" charset="0"/>
                        </a:rPr>
                        <a:t>现象</a:t>
                      </a:r>
                      <a:endParaRPr lang="en-US" altLang="en-US" sz="2400" b="1">
                        <a:solidFill>
                          <a:srgbClr val="000000"/>
                        </a:solidFill>
                        <a:latin typeface="宋体" panose="02010600030101010101" pitchFamily="2" charset="-122"/>
                        <a:ea typeface="宋体" panose="02010600030101010101" pitchFamily="2" charset="-122"/>
                        <a:cs typeface="NEU-BZ-S92" charset="0"/>
                      </a:endParaRPr>
                    </a:p>
                  </a:txBody>
                  <a:tcPr marL="66675" marR="6667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vert="horz" wrap="square"/>
                    <a:lstStyle/>
                    <a:p>
                      <a:pPr indent="0" algn="ctr">
                        <a:buNone/>
                      </a:pPr>
                      <a:r>
                        <a:rPr lang="en-US" sz="2400" b="1">
                          <a:solidFill>
                            <a:srgbClr val="000000"/>
                          </a:solidFill>
                          <a:latin typeface="宋体" panose="02010600030101010101" pitchFamily="2" charset="-122"/>
                          <a:ea typeface="宋体" panose="02010600030101010101" pitchFamily="2" charset="-122"/>
                          <a:cs typeface="NEU-BZ-S92" charset="0"/>
                        </a:rPr>
                        <a:t>结论</a:t>
                      </a:r>
                      <a:endParaRPr lang="en-US" altLang="en-US" sz="2400" b="1">
                        <a:solidFill>
                          <a:srgbClr val="000000"/>
                        </a:solidFill>
                        <a:latin typeface="宋体" panose="02010600030101010101" pitchFamily="2" charset="-122"/>
                        <a:ea typeface="宋体" panose="02010600030101010101" pitchFamily="2" charset="-122"/>
                        <a:cs typeface="NEU-BZ-S92" charset="0"/>
                      </a:endParaRPr>
                    </a:p>
                  </a:txBody>
                  <a:tcPr marL="66675" marR="6667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vert="horz" wrap="square"/>
                    <a:lstStyle/>
                    <a:p>
                      <a:pPr indent="0">
                        <a:buNone/>
                      </a:pPr>
                      <a:r>
                        <a:rPr lang="en-US" sz="2400" b="1">
                          <a:solidFill>
                            <a:srgbClr val="000000"/>
                          </a:solidFill>
                          <a:latin typeface="宋体" panose="02010600030101010101" pitchFamily="2" charset="-122"/>
                          <a:ea typeface="宋体" panose="02010600030101010101" pitchFamily="2" charset="-122"/>
                          <a:cs typeface="NEU-BZ-S92" charset="0"/>
                        </a:rPr>
                        <a:t>方法是否可行</a:t>
                      </a:r>
                      <a:endParaRPr lang="en-US" altLang="en-US" sz="2400" b="1">
                        <a:solidFill>
                          <a:srgbClr val="000000"/>
                        </a:solidFill>
                        <a:latin typeface="宋体" panose="02010600030101010101" pitchFamily="2" charset="-122"/>
                        <a:ea typeface="宋体" panose="02010600030101010101" pitchFamily="2" charset="-122"/>
                        <a:cs typeface="NEU-BZ-S92" charset="0"/>
                      </a:endParaRPr>
                    </a:p>
                  </a:txBody>
                  <a:tcPr marL="66675" marR="6667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1187450">
                <a:tc>
                  <a:txBody>
                    <a:bodyPr vert="horz" wrap="square"/>
                    <a:lstStyle/>
                    <a:p>
                      <a:pPr indent="0" algn="ctr">
                        <a:lnSpc>
                          <a:spcPct val="150000"/>
                        </a:lnSpc>
                        <a:buNone/>
                      </a:pPr>
                      <a:r>
                        <a:rPr lang="en-US" sz="2400" b="0">
                          <a:solidFill>
                            <a:srgbClr val="000000"/>
                          </a:solidFill>
                          <a:latin typeface="宋体" panose="02010600030101010101" pitchFamily="2" charset="-122"/>
                          <a:ea typeface="宋体" panose="02010600030101010101" pitchFamily="2" charset="-122"/>
                          <a:cs typeface="宋体" panose="02010600030101010101" pitchFamily="2" charset="-122"/>
                        </a:rPr>
                        <a:t>方法1</a:t>
                      </a:r>
                      <a:endParaRPr lang="en-US" altLang="en-US" sz="24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vert="horz" wrap="square"/>
                    <a:lstStyle/>
                    <a:p>
                      <a:pPr indent="0">
                        <a:lnSpc>
                          <a:spcPct val="150000"/>
                        </a:lnSpc>
                        <a:buNone/>
                      </a:pPr>
                      <a:r>
                        <a:rPr lang="en-US" sz="2400" b="0">
                          <a:solidFill>
                            <a:srgbClr val="000000"/>
                          </a:solidFill>
                          <a:latin typeface="宋体" panose="02010600030101010101" pitchFamily="2" charset="-122"/>
                          <a:ea typeface="宋体" panose="02010600030101010101" pitchFamily="2" charset="-122"/>
                          <a:cs typeface="NEU-BZ-S92" charset="0"/>
                        </a:rPr>
                        <a:t>把其中一个灯泡从灯座中取下</a:t>
                      </a:r>
                      <a:endParaRPr lang="en-US" altLang="en-US" sz="2400" b="0">
                        <a:solidFill>
                          <a:srgbClr val="000000"/>
                        </a:solidFill>
                        <a:latin typeface="宋体" panose="02010600030101010101" pitchFamily="2" charset="-122"/>
                        <a:ea typeface="宋体" panose="02010600030101010101" pitchFamily="2" charset="-122"/>
                        <a:cs typeface="NEU-BZ-S92" charset="0"/>
                      </a:endParaRPr>
                    </a:p>
                  </a:txBody>
                  <a:tcPr marL="66675" marR="6667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vert="horz" wrap="square"/>
                    <a:lstStyle/>
                    <a:p>
                      <a:pPr indent="0">
                        <a:lnSpc>
                          <a:spcPct val="150000"/>
                        </a:lnSpc>
                        <a:buNone/>
                      </a:pPr>
                      <a:r>
                        <a:rPr lang="en-US" sz="2400" b="0">
                          <a:solidFill>
                            <a:srgbClr val="000000"/>
                          </a:solidFill>
                          <a:latin typeface="宋体" panose="02010600030101010101" pitchFamily="2" charset="-122"/>
                          <a:ea typeface="宋体" panose="02010600030101010101" pitchFamily="2" charset="-122"/>
                          <a:cs typeface="NEU-BZ-S92" charset="0"/>
                        </a:rPr>
                        <a:t>另一个灯泡熄灭</a:t>
                      </a:r>
                      <a:endParaRPr lang="en-US" altLang="en-US" sz="2400" b="0">
                        <a:solidFill>
                          <a:srgbClr val="000000"/>
                        </a:solidFill>
                        <a:latin typeface="宋体" panose="02010600030101010101" pitchFamily="2" charset="-122"/>
                        <a:ea typeface="宋体" panose="02010600030101010101" pitchFamily="2" charset="-122"/>
                        <a:cs typeface="NEU-BZ-S92" charset="0"/>
                      </a:endParaRPr>
                    </a:p>
                  </a:txBody>
                  <a:tcPr marL="66675" marR="6667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vert="horz" wrap="square"/>
                    <a:lstStyle/>
                    <a:p>
                      <a:pPr indent="0">
                        <a:lnSpc>
                          <a:spcPct val="150000"/>
                        </a:lnSpc>
                        <a:buNone/>
                      </a:pPr>
                      <a:r>
                        <a:rPr lang="en-US" sz="2400" b="0">
                          <a:solidFill>
                            <a:srgbClr val="000000"/>
                          </a:solidFill>
                          <a:latin typeface="宋体" panose="02010600030101010101" pitchFamily="2" charset="-122"/>
                          <a:ea typeface="宋体" panose="02010600030101010101" pitchFamily="2" charset="-122"/>
                          <a:cs typeface="NEU-BZ-S92" charset="0"/>
                        </a:rPr>
                        <a:t>两灯泡一定是串联的</a:t>
                      </a:r>
                      <a:endParaRPr lang="en-US" altLang="en-US" sz="2400" b="0">
                        <a:solidFill>
                          <a:srgbClr val="000000"/>
                        </a:solidFill>
                        <a:latin typeface="宋体" panose="02010600030101010101" pitchFamily="2" charset="-122"/>
                        <a:ea typeface="宋体" panose="02010600030101010101" pitchFamily="2" charset="-122"/>
                        <a:cs typeface="NEU-BZ-S92" charset="0"/>
                      </a:endParaRPr>
                    </a:p>
                  </a:txBody>
                  <a:tcPr marL="66675" marR="6667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vert="horz" wrap="square"/>
                    <a:lstStyle/>
                    <a:p>
                      <a:pPr indent="0">
                        <a:lnSpc>
                          <a:spcPct val="250000"/>
                        </a:lnSpc>
                        <a:buNone/>
                      </a:pPr>
                      <a:r>
                        <a:rPr lang="en-US" altLang="en-US" sz="2400" b="0" u="sng">
                          <a:solidFill>
                            <a:srgbClr val="000000"/>
                          </a:solidFill>
                          <a:uFill>
                            <a:solidFill>
                              <a:srgbClr val="000000"/>
                            </a:solidFill>
                          </a:uFill>
                          <a:latin typeface="宋体" panose="02010600030101010101" pitchFamily="2" charset="-122"/>
                          <a:ea typeface="宋体" panose="02010600030101010101" pitchFamily="2" charset="-122"/>
                          <a:cs typeface="宋体" panose="02010600030101010101" pitchFamily="2" charset="-122"/>
                        </a:rPr>
                        <a:t>_____________</a:t>
                      </a:r>
                      <a:endParaRPr lang="en-US" altLang="en-US" sz="2400" b="0" u="sng">
                        <a:solidFill>
                          <a:srgbClr val="000000"/>
                        </a:solidFill>
                        <a:uFill>
                          <a:solidFill>
                            <a:srgbClr val="000000"/>
                          </a:solidFill>
                        </a:uFill>
                        <a:latin typeface="宋体" panose="02010600030101010101" pitchFamily="2" charset="-122"/>
                        <a:ea typeface="宋体" panose="02010600030101010101" pitchFamily="2" charset="-122"/>
                        <a:cs typeface="宋体" panose="02010600030101010101" pitchFamily="2" charset="-122"/>
                      </a:endParaRPr>
                    </a:p>
                  </a:txBody>
                  <a:tcPr marL="66675" marR="6667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1230630">
                <a:tc>
                  <a:txBody>
                    <a:bodyPr vert="horz" wrap="square"/>
                    <a:lstStyle/>
                    <a:p>
                      <a:pPr indent="0" algn="ctr">
                        <a:lnSpc>
                          <a:spcPct val="150000"/>
                        </a:lnSpc>
                        <a:buNone/>
                      </a:pPr>
                      <a:r>
                        <a:rPr lang="en-US" sz="2400" b="0">
                          <a:solidFill>
                            <a:srgbClr val="000000"/>
                          </a:solidFill>
                          <a:latin typeface="宋体" panose="02010600030101010101" pitchFamily="2" charset="-122"/>
                          <a:ea typeface="宋体" panose="02010600030101010101" pitchFamily="2" charset="-122"/>
                          <a:cs typeface="宋体" panose="02010600030101010101" pitchFamily="2" charset="-122"/>
                        </a:rPr>
                        <a:t>方法2</a:t>
                      </a:r>
                      <a:endParaRPr lang="en-US" altLang="en-US" sz="24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vert="horz" wrap="square"/>
                    <a:lstStyle/>
                    <a:p>
                      <a:pPr indent="0">
                        <a:lnSpc>
                          <a:spcPct val="150000"/>
                        </a:lnSpc>
                        <a:buNone/>
                      </a:pPr>
                      <a:r>
                        <a:rPr lang="en-US" sz="2400" b="0">
                          <a:solidFill>
                            <a:srgbClr val="000000"/>
                          </a:solidFill>
                          <a:latin typeface="宋体" panose="02010600030101010101" pitchFamily="2" charset="-122"/>
                          <a:ea typeface="宋体" panose="02010600030101010101" pitchFamily="2" charset="-122"/>
                          <a:cs typeface="NEU-BZ-S92" charset="0"/>
                        </a:rPr>
                        <a:t>把任意一根导线断开</a:t>
                      </a:r>
                      <a:endParaRPr lang="en-US" altLang="en-US" sz="2400" b="0">
                        <a:solidFill>
                          <a:srgbClr val="000000"/>
                        </a:solidFill>
                        <a:latin typeface="宋体" panose="02010600030101010101" pitchFamily="2" charset="-122"/>
                        <a:ea typeface="宋体" panose="02010600030101010101" pitchFamily="2" charset="-122"/>
                        <a:cs typeface="NEU-BZ-S92" charset="0"/>
                      </a:endParaRPr>
                    </a:p>
                  </a:txBody>
                  <a:tcPr marL="66675" marR="6667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vert="horz" wrap="square"/>
                    <a:lstStyle/>
                    <a:p>
                      <a:pPr indent="0">
                        <a:lnSpc>
                          <a:spcPct val="150000"/>
                        </a:lnSpc>
                        <a:buNone/>
                      </a:pPr>
                      <a:r>
                        <a:rPr lang="en-US" sz="2400" b="0">
                          <a:solidFill>
                            <a:srgbClr val="000000"/>
                          </a:solidFill>
                          <a:latin typeface="宋体" panose="02010600030101010101" pitchFamily="2" charset="-122"/>
                          <a:ea typeface="宋体" panose="02010600030101010101" pitchFamily="2" charset="-122"/>
                          <a:cs typeface="NEU-BZ-S92" charset="0"/>
                        </a:rPr>
                        <a:t>两灯泡熄灭</a:t>
                      </a:r>
                      <a:endParaRPr lang="en-US" altLang="en-US" sz="2400" b="0">
                        <a:solidFill>
                          <a:srgbClr val="000000"/>
                        </a:solidFill>
                        <a:latin typeface="宋体" panose="02010600030101010101" pitchFamily="2" charset="-122"/>
                        <a:ea typeface="宋体" panose="02010600030101010101" pitchFamily="2" charset="-122"/>
                        <a:cs typeface="NEU-BZ-S92" charset="0"/>
                      </a:endParaRPr>
                    </a:p>
                  </a:txBody>
                  <a:tcPr marL="66675" marR="6667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vert="horz" wrap="square"/>
                    <a:lstStyle/>
                    <a:p>
                      <a:pPr indent="0">
                        <a:lnSpc>
                          <a:spcPct val="150000"/>
                        </a:lnSpc>
                        <a:buNone/>
                      </a:pPr>
                      <a:r>
                        <a:rPr lang="en-US" sz="2400" b="0">
                          <a:solidFill>
                            <a:srgbClr val="000000"/>
                          </a:solidFill>
                          <a:latin typeface="宋体" panose="02010600030101010101" pitchFamily="2" charset="-122"/>
                          <a:ea typeface="宋体" panose="02010600030101010101" pitchFamily="2" charset="-122"/>
                          <a:cs typeface="NEU-BZ-S92" charset="0"/>
                        </a:rPr>
                        <a:t>两灯泡一定是串联的</a:t>
                      </a:r>
                      <a:endParaRPr lang="en-US" altLang="en-US" sz="2400" b="0">
                        <a:solidFill>
                          <a:srgbClr val="000000"/>
                        </a:solidFill>
                        <a:latin typeface="宋体" panose="02010600030101010101" pitchFamily="2" charset="-122"/>
                        <a:ea typeface="宋体" panose="02010600030101010101" pitchFamily="2" charset="-122"/>
                        <a:cs typeface="NEU-BZ-S92" charset="0"/>
                      </a:endParaRPr>
                    </a:p>
                  </a:txBody>
                  <a:tcPr marL="66675" marR="6667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vert="horz" wrap="square"/>
                    <a:lstStyle/>
                    <a:p>
                      <a:pPr indent="0">
                        <a:lnSpc>
                          <a:spcPct val="250000"/>
                        </a:lnSpc>
                        <a:buNone/>
                      </a:pPr>
                      <a:r>
                        <a:rPr lang="en-US" altLang="en-US" sz="2400" u="sng">
                          <a:solidFill>
                            <a:srgbClr val="000000"/>
                          </a:solidFill>
                          <a:uFill>
                            <a:solidFill>
                              <a:srgbClr val="000000"/>
                            </a:solidFill>
                          </a:uFill>
                          <a:latin typeface="宋体" panose="02010600030101010101" pitchFamily="2" charset="-122"/>
                          <a:ea typeface="宋体" panose="02010600030101010101" pitchFamily="2" charset="-122"/>
                          <a:cs typeface="宋体" panose="02010600030101010101" pitchFamily="2" charset="-122"/>
                          <a:sym typeface="+mn-ea"/>
                        </a:rPr>
                        <a:t>_____________</a:t>
                      </a:r>
                      <a:endParaRPr lang="en-US" altLang="en-US" sz="2400" b="0" u="sng">
                        <a:solidFill>
                          <a:srgbClr val="000000"/>
                        </a:solidFill>
                        <a:uFill>
                          <a:solidFill>
                            <a:srgbClr val="000000"/>
                          </a:solidFill>
                        </a:uFill>
                        <a:latin typeface="宋体" panose="02010600030101010101" pitchFamily="2" charset="-122"/>
                        <a:ea typeface="宋体" panose="02010600030101010101" pitchFamily="2" charset="-122"/>
                        <a:cs typeface="宋体" panose="02010600030101010101" pitchFamily="2" charset="-122"/>
                      </a:endParaRPr>
                    </a:p>
                  </a:txBody>
                  <a:tcPr marL="66675" marR="6667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bl>
          </a:graphicData>
        </a:graphic>
      </p:graphicFrame>
      <p:sp>
        <p:nvSpPr>
          <p:cNvPr id="12" name="文本框 11"/>
          <p:cNvSpPr txBox="1"/>
          <p:nvPr/>
        </p:nvSpPr>
        <p:spPr>
          <a:xfrm>
            <a:off x="9617710" y="3446145"/>
            <a:ext cx="799465" cy="460375"/>
          </a:xfrm>
          <a:prstGeom prst="rect">
            <a:avLst/>
          </a:prstGeom>
          <a:noFill/>
        </p:spPr>
        <p:txBody>
          <a:bodyPr wrap="square" rtlCol="0" anchor="t">
            <a:spAutoFit/>
          </a:bodyPr>
          <a:lstStyle/>
          <a:p>
            <a:r>
              <a:rPr lang="en-US" altLang="zh-CN"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rPr>
              <a:t>可行</a:t>
            </a:r>
            <a:endParaRPr lang="en-US" altLang="zh-CN"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endParaRPr>
          </a:p>
        </p:txBody>
      </p:sp>
      <p:sp>
        <p:nvSpPr>
          <p:cNvPr id="2" name="文本框 1"/>
          <p:cNvSpPr txBox="1"/>
          <p:nvPr/>
        </p:nvSpPr>
        <p:spPr>
          <a:xfrm>
            <a:off x="9436735" y="4647565"/>
            <a:ext cx="1270000" cy="460375"/>
          </a:xfrm>
          <a:prstGeom prst="rect">
            <a:avLst/>
          </a:prstGeom>
          <a:noFill/>
        </p:spPr>
        <p:txBody>
          <a:bodyPr wrap="square" rtlCol="0" anchor="t">
            <a:spAutoFit/>
          </a:bodyPr>
          <a:lstStyle/>
          <a:p>
            <a:r>
              <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rPr>
              <a:t>不可行</a:t>
            </a:r>
            <a:endPar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 grpId="0"/>
    </p:bldLst>
  </p:timing>
</p:sld>
</file>

<file path=ppt/slides/slide7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en-US" altLang="zh-CN" sz="2400" b="1" kern="0">
                <a:solidFill>
                  <a:srgbClr val="EE3028"/>
                </a:solidFill>
                <a:cs typeface="+mn-ea"/>
                <a:sym typeface="+mn-lt"/>
              </a:rPr>
              <a:t> </a:t>
            </a:r>
            <a:r>
              <a:rPr lang="zh-CN" altLang="en-US" sz="2400" b="1" kern="0">
                <a:solidFill>
                  <a:srgbClr val="EE3028"/>
                </a:solidFill>
                <a:cs typeface="+mn-ea"/>
                <a:sym typeface="+mn-lt"/>
              </a:rPr>
              <a:t>探究串、并联电路的电压规律</a:t>
            </a:r>
            <a:endParaRPr lang="zh-CN" altLang="en-US" sz="2400" b="1" kern="0">
              <a:solidFill>
                <a:srgbClr val="EE3028"/>
              </a:solidFill>
              <a:cs typeface="+mn-ea"/>
              <a:sym typeface="+mn-lt"/>
            </a:endParaRP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pPr algn="ctr"/>
            <a:r>
              <a:rPr lang="en-US" altLang="zh-CN">
                <a:solidFill>
                  <a:schemeClr val="bg1"/>
                </a:solidFill>
                <a:sym typeface="+mn-lt"/>
              </a:rPr>
              <a:t>  </a:t>
            </a:r>
            <a:r>
              <a:rPr lang="zh-CN" altLang="en-US">
                <a:solidFill>
                  <a:schemeClr val="bg1"/>
                </a:solidFill>
                <a:sym typeface="+mn-lt"/>
              </a:rPr>
              <a:t>实验</a:t>
            </a:r>
            <a:r>
              <a:rPr lang="en-US" altLang="zh-CN">
                <a:solidFill>
                  <a:schemeClr val="bg1"/>
                </a:solidFill>
                <a:sym typeface="+mn-lt"/>
              </a:rPr>
              <a:t>2</a:t>
            </a:r>
            <a:endParaRPr lang="en-US" altLang="zh-CN">
              <a:solidFill>
                <a:schemeClr val="bg1"/>
              </a:solidFill>
              <a:sym typeface="+mn-lt"/>
            </a:endParaRPr>
          </a:p>
        </p:txBody>
      </p:sp>
      <p:sp>
        <p:nvSpPr>
          <p:cNvPr id="3" name="矩形 2"/>
          <p:cNvSpPr/>
          <p:nvPr/>
        </p:nvSpPr>
        <p:spPr>
          <a:xfrm>
            <a:off x="721360" y="988695"/>
            <a:ext cx="10800080" cy="4292600"/>
          </a:xfrm>
          <a:prstGeom prst="rect">
            <a:avLst/>
          </a:prstGeom>
        </p:spPr>
        <p:txBody>
          <a:bodyPr wrap="square">
            <a:spAutoFit/>
          </a:bodyPr>
          <a:lstStyle/>
          <a:p>
            <a:pPr algn="just">
              <a:lnSpc>
                <a:spcPct val="125000"/>
              </a:lnSpc>
              <a:buClrTx/>
              <a:buSzTx/>
              <a:buFontTx/>
            </a:pPr>
            <a:r>
              <a:rPr lang="zh-CN" altLang="en-US" sz="2400" b="1">
                <a:solidFill>
                  <a:srgbClr val="FF0000"/>
                </a:solidFill>
                <a:latin typeface="+mn-ea"/>
              </a:rPr>
              <a:t>考法总结</a:t>
            </a:r>
            <a:endParaRPr lang="zh-CN" altLang="en-US" sz="2400" b="1">
              <a:solidFill>
                <a:srgbClr val="FF0000"/>
              </a:solidFill>
              <a:latin typeface="+mn-ea"/>
            </a:endParaRPr>
          </a:p>
          <a:p>
            <a:pPr algn="just">
              <a:lnSpc>
                <a:spcPct val="150000"/>
              </a:lnSpc>
              <a:buClrTx/>
              <a:buSzTx/>
              <a:buFontTx/>
            </a:pPr>
            <a:r>
              <a:rPr lang="zh-CN" altLang="en-US" sz="2400">
                <a:latin typeface="宋体" panose="02010600030101010101" pitchFamily="2" charset="-122"/>
                <a:ea typeface="宋体" panose="02010600030101010101" pitchFamily="2" charset="-122"/>
                <a:cs typeface="宋体" panose="02010600030101010101" pitchFamily="2" charset="-122"/>
              </a:rPr>
              <a:t>有关该实验,有如下命题点:</a:t>
            </a:r>
            <a:endParaRPr lang="zh-CN" altLang="en-US" sz="2400">
              <a:latin typeface="宋体" panose="02010600030101010101" pitchFamily="2" charset="-122"/>
              <a:ea typeface="宋体" panose="02010600030101010101" pitchFamily="2" charset="-122"/>
              <a:cs typeface="宋体" panose="02010600030101010101" pitchFamily="2" charset="-122"/>
            </a:endParaRPr>
          </a:p>
          <a:p>
            <a:pPr algn="just">
              <a:lnSpc>
                <a:spcPct val="150000"/>
              </a:lnSpc>
              <a:buClrTx/>
              <a:buSzTx/>
              <a:buFontTx/>
            </a:pPr>
            <a:r>
              <a:rPr lang="zh-CN" altLang="en-US" sz="2400">
                <a:latin typeface="宋体" panose="02010600030101010101" pitchFamily="2" charset="-122"/>
                <a:ea typeface="宋体" panose="02010600030101010101" pitchFamily="2" charset="-122"/>
                <a:cs typeface="宋体" panose="02010600030101010101" pitchFamily="2" charset="-122"/>
              </a:rPr>
              <a:t>1.【</a:t>
            </a:r>
            <a:r>
              <a:rPr lang="zh-CN" altLang="en-US" sz="2400">
                <a:latin typeface="黑体" panose="02010609060101010101" pitchFamily="49" charset="-122"/>
                <a:ea typeface="黑体" panose="02010609060101010101" pitchFamily="49" charset="-122"/>
                <a:cs typeface="宋体" panose="02010600030101010101" pitchFamily="2" charset="-122"/>
              </a:rPr>
              <a:t>实验器材</a:t>
            </a:r>
            <a:r>
              <a:rPr lang="zh-CN" altLang="en-US" sz="2400">
                <a:latin typeface="宋体" panose="02010600030101010101" pitchFamily="2" charset="-122"/>
                <a:ea typeface="宋体" panose="02010600030101010101" pitchFamily="2" charset="-122"/>
                <a:cs typeface="宋体" panose="02010600030101010101" pitchFamily="2" charset="-122"/>
              </a:rPr>
              <a:t>】多个</a:t>
            </a:r>
            <a:r>
              <a:rPr lang="zh-CN" altLang="en-US" sz="2400" u="wavyHeavy">
                <a:uFill>
                  <a:solidFill>
                    <a:srgbClr val="FF0000"/>
                  </a:solidFill>
                </a:uFill>
                <a:latin typeface="宋体" panose="02010600030101010101" pitchFamily="2" charset="-122"/>
                <a:ea typeface="宋体" panose="02010600030101010101" pitchFamily="2" charset="-122"/>
              </a:rPr>
              <a:t>规格不同</a:t>
            </a:r>
            <a:r>
              <a:rPr lang="zh-CN" altLang="en-US" sz="2400">
                <a:latin typeface="宋体" panose="02010600030101010101" pitchFamily="2" charset="-122"/>
                <a:ea typeface="宋体" panose="02010600030101010101" pitchFamily="2" charset="-122"/>
                <a:cs typeface="宋体" panose="02010600030101010101" pitchFamily="2" charset="-122"/>
              </a:rPr>
              <a:t>的小灯泡、电压表、电源、开关、导线等.</a:t>
            </a:r>
            <a:endParaRPr lang="zh-CN" altLang="en-US" sz="2400">
              <a:latin typeface="宋体" panose="02010600030101010101" pitchFamily="2" charset="-122"/>
              <a:ea typeface="宋体" panose="02010600030101010101" pitchFamily="2" charset="-122"/>
              <a:cs typeface="宋体" panose="02010600030101010101" pitchFamily="2" charset="-122"/>
            </a:endParaRPr>
          </a:p>
          <a:p>
            <a:pPr algn="just">
              <a:lnSpc>
                <a:spcPct val="150000"/>
              </a:lnSpc>
              <a:buClrTx/>
              <a:buSzTx/>
              <a:buFontTx/>
            </a:pPr>
            <a:r>
              <a:rPr lang="zh-CN" altLang="en-US" sz="2400">
                <a:latin typeface="宋体" panose="02010600030101010101" pitchFamily="2" charset="-122"/>
                <a:ea typeface="宋体" panose="02010600030101010101" pitchFamily="2" charset="-122"/>
                <a:cs typeface="宋体" panose="02010600030101010101" pitchFamily="2" charset="-122"/>
              </a:rPr>
              <a:t>2.【</a:t>
            </a:r>
            <a:r>
              <a:rPr lang="zh-CN" altLang="en-US" sz="2400">
                <a:latin typeface="黑体" panose="02010609060101010101" pitchFamily="49" charset="-122"/>
                <a:ea typeface="黑体" panose="02010609060101010101" pitchFamily="49" charset="-122"/>
                <a:cs typeface="宋体" panose="02010600030101010101" pitchFamily="2" charset="-122"/>
              </a:rPr>
              <a:t>实验电路</a:t>
            </a:r>
            <a:r>
              <a:rPr lang="zh-CN" altLang="en-US" sz="2400">
                <a:latin typeface="宋体" panose="02010600030101010101" pitchFamily="2" charset="-122"/>
                <a:ea typeface="宋体" panose="02010600030101010101" pitchFamily="2" charset="-122"/>
                <a:cs typeface="宋体" panose="02010600030101010101" pitchFamily="2" charset="-122"/>
              </a:rPr>
              <a:t>】如图所示.</a:t>
            </a:r>
            <a:endParaRPr lang="zh-CN" altLang="en-US" sz="2400" u="wavyHeavy">
              <a:uFill>
                <a:solidFill>
                  <a:srgbClr val="FF0000"/>
                </a:solidFill>
              </a:uFill>
              <a:latin typeface="宋体" panose="02010600030101010101" pitchFamily="2" charset="-122"/>
              <a:ea typeface="宋体" panose="02010600030101010101" pitchFamily="2" charset="-122"/>
            </a:endParaRPr>
          </a:p>
          <a:p>
            <a:pPr algn="just">
              <a:lnSpc>
                <a:spcPct val="150000"/>
              </a:lnSpc>
              <a:buClrTx/>
              <a:buSzTx/>
              <a:buFontTx/>
            </a:pPr>
            <a:endParaRPr lang="zh-CN" altLang="en-US" sz="2400">
              <a:latin typeface="宋体" panose="02010600030101010101" pitchFamily="2" charset="-122"/>
              <a:ea typeface="宋体" panose="02010600030101010101" pitchFamily="2" charset="-122"/>
              <a:cs typeface="宋体" panose="02010600030101010101" pitchFamily="2" charset="-122"/>
            </a:endParaRPr>
          </a:p>
          <a:p>
            <a:pPr algn="just">
              <a:lnSpc>
                <a:spcPct val="150000"/>
              </a:lnSpc>
              <a:buClrTx/>
              <a:buSzTx/>
              <a:buFontTx/>
            </a:pPr>
            <a:endParaRPr lang="zh-CN" altLang="en-US" sz="2400">
              <a:latin typeface="宋体" panose="02010600030101010101" pitchFamily="2" charset="-122"/>
              <a:ea typeface="宋体" panose="02010600030101010101" pitchFamily="2" charset="-122"/>
              <a:cs typeface="宋体" panose="02010600030101010101" pitchFamily="2" charset="-122"/>
            </a:endParaRPr>
          </a:p>
          <a:p>
            <a:pPr algn="just">
              <a:lnSpc>
                <a:spcPct val="150000"/>
              </a:lnSpc>
              <a:buClrTx/>
              <a:buSzTx/>
              <a:buFontTx/>
            </a:pPr>
            <a:endParaRPr lang="zh-CN" altLang="en-US" sz="2400">
              <a:latin typeface="宋体" panose="02010600030101010101" pitchFamily="2" charset="-122"/>
              <a:ea typeface="宋体" panose="02010600030101010101" pitchFamily="2" charset="-122"/>
              <a:cs typeface="宋体" panose="02010600030101010101" pitchFamily="2" charset="-122"/>
            </a:endParaRPr>
          </a:p>
          <a:p>
            <a:pPr algn="just">
              <a:lnSpc>
                <a:spcPct val="150000"/>
              </a:lnSpc>
              <a:buClrTx/>
              <a:buSzTx/>
              <a:buFontTx/>
            </a:pPr>
            <a:r>
              <a:rPr lang="zh-CN" altLang="en-US">
                <a:latin typeface="宋体" panose="02010600030101010101" pitchFamily="2" charset="-122"/>
                <a:ea typeface="宋体" panose="02010600030101010101" pitchFamily="2" charset="-122"/>
                <a:cs typeface="宋体" panose="02010600030101010101" pitchFamily="2" charset="-122"/>
              </a:rPr>
              <a:t>                             探究串联电路的电压规律　　探究并联电路的电压规律</a:t>
            </a:r>
            <a:endParaRPr lang="zh-CN" altLang="en-US" sz="2400">
              <a:latin typeface="宋体" panose="02010600030101010101" pitchFamily="2" charset="-122"/>
              <a:ea typeface="宋体" panose="02010600030101010101" pitchFamily="2" charset="-122"/>
              <a:cs typeface="宋体" panose="02010600030101010101" pitchFamily="2" charset="-122"/>
            </a:endParaRPr>
          </a:p>
        </p:txBody>
      </p:sp>
      <p:pic>
        <p:nvPicPr>
          <p:cNvPr id="255" name="18WHLWJJZKBWL145-1.jpg" descr="id:2147491680;FounderCES"/>
          <p:cNvPicPr>
            <a:picLocks noChangeAspect="1"/>
          </p:cNvPicPr>
          <p:nvPr/>
        </p:nvPicPr>
        <p:blipFill>
          <a:blip r:embed="rId2"/>
          <a:stretch>
            <a:fillRect/>
          </a:stretch>
        </p:blipFill>
        <p:spPr>
          <a:xfrm>
            <a:off x="4296410" y="3109595"/>
            <a:ext cx="4781550" cy="1704975"/>
          </a:xfrm>
          <a:prstGeom prst="rect">
            <a:avLst/>
          </a:prstGeom>
        </p:spPr>
      </p:pic>
    </p:spTree>
  </p:cSld>
  <p:clrMapOvr>
    <a:masterClrMapping/>
  </p:clrMapOvr>
  <p:transition spd="med">
    <p:wipe dir="d"/>
  </p:transition>
  <p:timing/>
</p:sld>
</file>

<file path=ppt/slides/slide7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en-US" altLang="zh-CN" sz="2400" b="1" kern="0">
                <a:solidFill>
                  <a:srgbClr val="EE3028"/>
                </a:solidFill>
                <a:cs typeface="+mn-ea"/>
                <a:sym typeface="+mn-lt"/>
              </a:rPr>
              <a:t> </a:t>
            </a:r>
            <a:r>
              <a:rPr lang="zh-CN" altLang="en-US" sz="2400" b="1" kern="0">
                <a:solidFill>
                  <a:srgbClr val="EE3028"/>
                </a:solidFill>
                <a:cs typeface="+mn-ea"/>
                <a:sym typeface="+mn-lt"/>
              </a:rPr>
              <a:t>探究串、并联电路的电压规律</a:t>
            </a:r>
            <a:endParaRPr lang="zh-CN" altLang="en-US" sz="2400" b="1" kern="0">
              <a:solidFill>
                <a:srgbClr val="EE3028"/>
              </a:solidFill>
              <a:cs typeface="+mn-ea"/>
              <a:sym typeface="+mn-lt"/>
            </a:endParaRP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pPr algn="ctr"/>
            <a:r>
              <a:rPr lang="en-US" altLang="zh-CN">
                <a:solidFill>
                  <a:schemeClr val="bg1"/>
                </a:solidFill>
                <a:sym typeface="+mn-lt"/>
              </a:rPr>
              <a:t>  </a:t>
            </a:r>
            <a:r>
              <a:rPr lang="zh-CN" altLang="en-US">
                <a:solidFill>
                  <a:schemeClr val="bg1"/>
                </a:solidFill>
                <a:sym typeface="+mn-lt"/>
              </a:rPr>
              <a:t>实验</a:t>
            </a:r>
            <a:r>
              <a:rPr lang="en-US" altLang="zh-CN">
                <a:solidFill>
                  <a:schemeClr val="bg1"/>
                </a:solidFill>
                <a:sym typeface="+mn-lt"/>
              </a:rPr>
              <a:t>2</a:t>
            </a:r>
            <a:endParaRPr lang="en-US" altLang="zh-CN">
              <a:solidFill>
                <a:schemeClr val="bg1"/>
              </a:solidFill>
              <a:sym typeface="+mn-lt"/>
            </a:endParaRPr>
          </a:p>
        </p:txBody>
      </p:sp>
      <p:sp>
        <p:nvSpPr>
          <p:cNvPr id="3" name="矩形 2"/>
          <p:cNvSpPr/>
          <p:nvPr/>
        </p:nvSpPr>
        <p:spPr>
          <a:xfrm>
            <a:off x="721360" y="1042670"/>
            <a:ext cx="10800080" cy="4523105"/>
          </a:xfrm>
          <a:prstGeom prst="rect">
            <a:avLst/>
          </a:prstGeom>
        </p:spPr>
        <p:txBody>
          <a:bodyPr wrap="square">
            <a:spAutoFit/>
          </a:bodyPr>
          <a:lstStyle/>
          <a:p>
            <a:pPr algn="just">
              <a:lnSpc>
                <a:spcPct val="150000"/>
              </a:lnSpc>
              <a:buClrTx/>
              <a:buSzTx/>
              <a:buFontTx/>
            </a:pPr>
            <a:r>
              <a:rPr lang="zh-CN" altLang="en-US" sz="2400">
                <a:latin typeface="宋体" panose="02010600030101010101" pitchFamily="2" charset="-122"/>
                <a:ea typeface="宋体" panose="02010600030101010101" pitchFamily="2" charset="-122"/>
                <a:cs typeface="宋体" panose="02010600030101010101" pitchFamily="2" charset="-122"/>
              </a:rPr>
              <a:t>3.【</a:t>
            </a:r>
            <a:r>
              <a:rPr lang="zh-CN" altLang="en-US" sz="2400">
                <a:latin typeface="黑体" panose="02010609060101010101" pitchFamily="49" charset="-122"/>
                <a:ea typeface="黑体" panose="02010609060101010101" pitchFamily="49" charset="-122"/>
                <a:cs typeface="宋体" panose="02010600030101010101" pitchFamily="2" charset="-122"/>
              </a:rPr>
              <a:t>设计与进行实验</a:t>
            </a:r>
            <a:r>
              <a:rPr lang="zh-CN" altLang="en-US" sz="2400">
                <a:latin typeface="宋体" panose="02010600030101010101" pitchFamily="2" charset="-122"/>
                <a:ea typeface="宋体" panose="02010600030101010101" pitchFamily="2" charset="-122"/>
                <a:cs typeface="宋体" panose="02010600030101010101" pitchFamily="2" charset="-122"/>
              </a:rPr>
              <a:t>】</a:t>
            </a:r>
            <a:endParaRPr lang="zh-CN" altLang="en-US" sz="2400">
              <a:latin typeface="宋体" panose="02010600030101010101" pitchFamily="2" charset="-122"/>
              <a:ea typeface="宋体" panose="02010600030101010101" pitchFamily="2" charset="-122"/>
              <a:cs typeface="宋体" panose="02010600030101010101" pitchFamily="2" charset="-122"/>
            </a:endParaRPr>
          </a:p>
          <a:p>
            <a:pPr algn="just">
              <a:lnSpc>
                <a:spcPct val="150000"/>
              </a:lnSpc>
              <a:buClrTx/>
              <a:buSzTx/>
              <a:buFontTx/>
            </a:pPr>
            <a:r>
              <a:rPr lang="zh-CN" altLang="en-US" sz="2400">
                <a:latin typeface="宋体" panose="02010600030101010101" pitchFamily="2" charset="-122"/>
                <a:ea typeface="宋体" panose="02010600030101010101" pitchFamily="2" charset="-122"/>
                <a:cs typeface="宋体" panose="02010600030101010101" pitchFamily="2" charset="-122"/>
              </a:rPr>
              <a:t>(1)使用电压表时的注意事项:</a:t>
            </a:r>
            <a:endParaRPr lang="zh-CN" altLang="en-US" sz="2400">
              <a:latin typeface="宋体" panose="02010600030101010101" pitchFamily="2" charset="-122"/>
              <a:ea typeface="宋体" panose="02010600030101010101" pitchFamily="2" charset="-122"/>
              <a:cs typeface="宋体" panose="02010600030101010101" pitchFamily="2" charset="-122"/>
            </a:endParaRPr>
          </a:p>
          <a:p>
            <a:pPr algn="just">
              <a:lnSpc>
                <a:spcPct val="150000"/>
              </a:lnSpc>
              <a:buClrTx/>
              <a:buSzTx/>
              <a:buFontTx/>
            </a:pPr>
            <a:r>
              <a:rPr lang="zh-CN" altLang="en-US" sz="2400">
                <a:latin typeface="宋体" panose="02010600030101010101" pitchFamily="2" charset="-122"/>
                <a:ea typeface="宋体" panose="02010600030101010101" pitchFamily="2" charset="-122"/>
                <a:cs typeface="宋体" panose="02010600030101010101" pitchFamily="2" charset="-122"/>
              </a:rPr>
              <a:t>①使用电压表前应先</a:t>
            </a:r>
            <a:r>
              <a:rPr lang="zh-CN" altLang="en-US" sz="2400" u="wavyHeavy">
                <a:uFill>
                  <a:solidFill>
                    <a:srgbClr val="FF0000"/>
                  </a:solidFill>
                </a:uFill>
                <a:latin typeface="宋体" panose="02010600030101010101" pitchFamily="2" charset="-122"/>
                <a:ea typeface="宋体" panose="02010600030101010101" pitchFamily="2" charset="-122"/>
              </a:rPr>
              <a:t>校零</a:t>
            </a:r>
            <a:r>
              <a:rPr lang="zh-CN" altLang="en-US" sz="2400">
                <a:uFill>
                  <a:solidFill>
                    <a:srgbClr val="FF0000"/>
                  </a:solidFill>
                </a:uFill>
                <a:latin typeface="宋体" panose="02010600030101010101" pitchFamily="2" charset="-122"/>
                <a:ea typeface="宋体" panose="02010600030101010101" pitchFamily="2" charset="-122"/>
              </a:rPr>
              <a:t>;</a:t>
            </a:r>
            <a:endParaRPr lang="zh-CN" altLang="en-US" sz="2400">
              <a:latin typeface="宋体" panose="02010600030101010101" pitchFamily="2" charset="-122"/>
              <a:ea typeface="宋体" panose="02010600030101010101" pitchFamily="2" charset="-122"/>
              <a:cs typeface="宋体" panose="02010600030101010101" pitchFamily="2" charset="-122"/>
            </a:endParaRPr>
          </a:p>
          <a:p>
            <a:pPr algn="just">
              <a:lnSpc>
                <a:spcPct val="150000"/>
              </a:lnSpc>
              <a:buClrTx/>
              <a:buSzTx/>
              <a:buFontTx/>
            </a:pPr>
            <a:r>
              <a:rPr lang="zh-CN" altLang="en-US" sz="2400">
                <a:latin typeface="宋体" panose="02010600030101010101" pitchFamily="2" charset="-122"/>
                <a:ea typeface="宋体" panose="02010600030101010101" pitchFamily="2" charset="-122"/>
                <a:cs typeface="宋体" panose="02010600030101010101" pitchFamily="2" charset="-122"/>
              </a:rPr>
              <a:t>②电流应从电压表的</a:t>
            </a:r>
            <a:r>
              <a:rPr lang="zh-CN" altLang="en-US" sz="2400" u="wavyHeavy">
                <a:uFill>
                  <a:solidFill>
                    <a:srgbClr val="FF0000"/>
                  </a:solidFill>
                </a:uFill>
                <a:latin typeface="宋体" panose="02010600030101010101" pitchFamily="2" charset="-122"/>
                <a:ea typeface="宋体" panose="02010600030101010101" pitchFamily="2" charset="-122"/>
              </a:rPr>
              <a:t>正接线柱流入,负接线柱流出</a:t>
            </a:r>
            <a:r>
              <a:rPr lang="zh-CN" altLang="en-US" sz="2400">
                <a:latin typeface="宋体" panose="02010600030101010101" pitchFamily="2" charset="-122"/>
                <a:ea typeface="宋体" panose="02010600030101010101" pitchFamily="2" charset="-122"/>
                <a:cs typeface="宋体" panose="02010600030101010101" pitchFamily="2" charset="-122"/>
              </a:rPr>
              <a:t>;</a:t>
            </a:r>
            <a:endParaRPr lang="zh-CN" altLang="en-US" sz="2400">
              <a:latin typeface="宋体" panose="02010600030101010101" pitchFamily="2" charset="-122"/>
              <a:ea typeface="宋体" panose="02010600030101010101" pitchFamily="2" charset="-122"/>
              <a:cs typeface="宋体" panose="02010600030101010101" pitchFamily="2" charset="-122"/>
            </a:endParaRPr>
          </a:p>
          <a:p>
            <a:pPr algn="just">
              <a:lnSpc>
                <a:spcPct val="150000"/>
              </a:lnSpc>
              <a:buClrTx/>
              <a:buSzTx/>
              <a:buFontTx/>
            </a:pPr>
            <a:r>
              <a:rPr lang="zh-CN" altLang="en-US" sz="2400">
                <a:latin typeface="宋体" panose="02010600030101010101" pitchFamily="2" charset="-122"/>
                <a:ea typeface="宋体" panose="02010600030101010101" pitchFamily="2" charset="-122"/>
                <a:cs typeface="宋体" panose="02010600030101010101" pitchFamily="2" charset="-122"/>
              </a:rPr>
              <a:t>③电压表应与被测对象</a:t>
            </a:r>
            <a:r>
              <a:rPr lang="zh-CN" altLang="en-US" sz="2400" u="wavyHeavy">
                <a:uFill>
                  <a:solidFill>
                    <a:srgbClr val="FF0000"/>
                  </a:solidFill>
                </a:uFill>
                <a:latin typeface="宋体" panose="02010600030101010101" pitchFamily="2" charset="-122"/>
                <a:ea typeface="宋体" panose="02010600030101010101" pitchFamily="2" charset="-122"/>
              </a:rPr>
              <a:t>并联</a:t>
            </a:r>
            <a:r>
              <a:rPr lang="zh-CN" altLang="en-US" sz="2400">
                <a:latin typeface="宋体" panose="02010600030101010101" pitchFamily="2" charset="-122"/>
                <a:ea typeface="宋体" panose="02010600030101010101" pitchFamily="2" charset="-122"/>
                <a:cs typeface="宋体" panose="02010600030101010101" pitchFamily="2" charset="-122"/>
              </a:rPr>
              <a:t>;</a:t>
            </a:r>
            <a:endParaRPr lang="zh-CN" altLang="en-US" sz="2400">
              <a:latin typeface="宋体" panose="02010600030101010101" pitchFamily="2" charset="-122"/>
              <a:ea typeface="宋体" panose="02010600030101010101" pitchFamily="2" charset="-122"/>
              <a:cs typeface="宋体" panose="02010600030101010101" pitchFamily="2" charset="-122"/>
            </a:endParaRPr>
          </a:p>
          <a:p>
            <a:pPr algn="just">
              <a:lnSpc>
                <a:spcPct val="150000"/>
              </a:lnSpc>
              <a:buClrTx/>
              <a:buSzTx/>
              <a:buFontTx/>
            </a:pPr>
            <a:r>
              <a:rPr lang="zh-CN" altLang="en-US" sz="2400">
                <a:latin typeface="宋体" panose="02010600030101010101" pitchFamily="2" charset="-122"/>
                <a:ea typeface="宋体" panose="02010600030101010101" pitchFamily="2" charset="-122"/>
                <a:cs typeface="宋体" panose="02010600030101010101" pitchFamily="2" charset="-122"/>
              </a:rPr>
              <a:t>④选取电压表量程时,应先用0~15 V量程</a:t>
            </a:r>
            <a:r>
              <a:rPr lang="zh-CN" altLang="en-US" sz="2400" u="wavyHeavy">
                <a:uFill>
                  <a:solidFill>
                    <a:srgbClr val="FF0000"/>
                  </a:solidFill>
                </a:uFill>
                <a:latin typeface="宋体" panose="02010600030101010101" pitchFamily="2" charset="-122"/>
                <a:ea typeface="宋体" panose="02010600030101010101" pitchFamily="2" charset="-122"/>
              </a:rPr>
              <a:t>试触</a:t>
            </a:r>
            <a:r>
              <a:rPr lang="zh-CN" altLang="en-US" sz="2400">
                <a:latin typeface="宋体" panose="02010600030101010101" pitchFamily="2" charset="-122"/>
                <a:ea typeface="宋体" panose="02010600030101010101" pitchFamily="2" charset="-122"/>
                <a:cs typeface="宋体" panose="02010600030101010101" pitchFamily="2" charset="-122"/>
              </a:rPr>
              <a:t>,若示数小于3 V,则改接0~3 V量程;</a:t>
            </a:r>
            <a:endParaRPr lang="zh-CN" altLang="en-US" sz="2400">
              <a:latin typeface="宋体" panose="02010600030101010101" pitchFamily="2" charset="-122"/>
              <a:ea typeface="宋体" panose="02010600030101010101" pitchFamily="2" charset="-122"/>
              <a:cs typeface="宋体" panose="02010600030101010101" pitchFamily="2" charset="-122"/>
            </a:endParaRPr>
          </a:p>
          <a:p>
            <a:pPr algn="just">
              <a:lnSpc>
                <a:spcPct val="150000"/>
              </a:lnSpc>
              <a:buClrTx/>
              <a:buSzTx/>
              <a:buFontTx/>
            </a:pPr>
            <a:r>
              <a:rPr lang="zh-CN" altLang="en-US" sz="2400">
                <a:latin typeface="宋体" panose="02010600030101010101" pitchFamily="2" charset="-122"/>
                <a:ea typeface="宋体" panose="02010600030101010101" pitchFamily="2" charset="-122"/>
                <a:cs typeface="宋体" panose="02010600030101010101" pitchFamily="2" charset="-122"/>
              </a:rPr>
              <a:t>⑤闭合开关,若电压表指针左偏,说明电压表</a:t>
            </a:r>
            <a:r>
              <a:rPr lang="zh-CN" altLang="en-US" sz="2400" u="wavyHeavy">
                <a:uFill>
                  <a:solidFill>
                    <a:srgbClr val="FF0000"/>
                  </a:solidFill>
                </a:uFill>
                <a:latin typeface="宋体" panose="02010600030101010101" pitchFamily="2" charset="-122"/>
                <a:ea typeface="宋体" panose="02010600030101010101" pitchFamily="2" charset="-122"/>
              </a:rPr>
              <a:t>正、负接线柱接反了</a:t>
            </a:r>
            <a:r>
              <a:rPr lang="zh-CN" altLang="en-US" sz="2400">
                <a:latin typeface="宋体" panose="02010600030101010101" pitchFamily="2" charset="-122"/>
                <a:ea typeface="宋体" panose="02010600030101010101" pitchFamily="2" charset="-122"/>
                <a:cs typeface="宋体" panose="02010600030101010101" pitchFamily="2" charset="-122"/>
              </a:rPr>
              <a:t>.</a:t>
            </a:r>
            <a:endParaRPr lang="zh-CN" altLang="en-US" sz="2400">
              <a:latin typeface="宋体" panose="02010600030101010101" pitchFamily="2" charset="-122"/>
              <a:ea typeface="宋体" panose="02010600030101010101" pitchFamily="2" charset="-122"/>
              <a:cs typeface="宋体" panose="02010600030101010101" pitchFamily="2" charset="-122"/>
            </a:endParaRPr>
          </a:p>
          <a:p>
            <a:pPr algn="just">
              <a:lnSpc>
                <a:spcPct val="150000"/>
              </a:lnSpc>
              <a:buClrTx/>
              <a:buSzTx/>
              <a:buFontTx/>
            </a:pPr>
            <a:r>
              <a:rPr lang="zh-CN" altLang="en-US" sz="2400">
                <a:latin typeface="宋体" panose="02010600030101010101" pitchFamily="2" charset="-122"/>
                <a:ea typeface="宋体" panose="02010600030101010101" pitchFamily="2" charset="-122"/>
                <a:cs typeface="宋体" panose="02010600030101010101" pitchFamily="2" charset="-122"/>
              </a:rPr>
              <a:t>(2)连接电路时,开关应处于断开</a:t>
            </a:r>
            <a:r>
              <a:rPr lang="zh-CN" altLang="en-US" sz="2400" u="wavyHeavy">
                <a:uFill>
                  <a:solidFill>
                    <a:srgbClr val="FF0000"/>
                  </a:solidFill>
                </a:uFill>
                <a:latin typeface="宋体" panose="02010600030101010101" pitchFamily="2" charset="-122"/>
                <a:ea typeface="宋体" panose="02010600030101010101" pitchFamily="2" charset="-122"/>
              </a:rPr>
              <a:t>状态</a:t>
            </a:r>
            <a:r>
              <a:rPr lang="zh-CN" altLang="en-US" sz="2400">
                <a:latin typeface="宋体" panose="02010600030101010101" pitchFamily="2" charset="-122"/>
                <a:ea typeface="宋体" panose="02010600030101010101" pitchFamily="2" charset="-122"/>
                <a:cs typeface="宋体" panose="02010600030101010101" pitchFamily="2" charset="-122"/>
              </a:rPr>
              <a:t>,目的是</a:t>
            </a:r>
            <a:r>
              <a:rPr lang="zh-CN" altLang="en-US" sz="2400" u="wavyHeavy">
                <a:uFill>
                  <a:solidFill>
                    <a:srgbClr val="FF0000"/>
                  </a:solidFill>
                </a:uFill>
                <a:latin typeface="宋体" panose="02010600030101010101" pitchFamily="2" charset="-122"/>
                <a:ea typeface="宋体" panose="02010600030101010101" pitchFamily="2" charset="-122"/>
              </a:rPr>
              <a:t>保护电路</a:t>
            </a:r>
            <a:r>
              <a:rPr lang="zh-CN" altLang="en-US" sz="2400">
                <a:latin typeface="宋体" panose="02010600030101010101" pitchFamily="2" charset="-122"/>
                <a:ea typeface="宋体" panose="02010600030101010101" pitchFamily="2" charset="-122"/>
                <a:cs typeface="宋体" panose="02010600030101010101" pitchFamily="2" charset="-122"/>
              </a:rPr>
              <a:t>.</a:t>
            </a:r>
            <a:endParaRPr lang="zh-CN" altLang="en-US" sz="2400">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transition spd="med">
    <p:wipe dir="d"/>
  </p:transition>
  <p:timing/>
</p:sld>
</file>

<file path=ppt/slides/slide7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en-US" altLang="zh-CN" sz="2400" b="1" kern="0">
                <a:solidFill>
                  <a:srgbClr val="EE3028"/>
                </a:solidFill>
                <a:cs typeface="+mn-ea"/>
                <a:sym typeface="+mn-lt"/>
              </a:rPr>
              <a:t> </a:t>
            </a:r>
            <a:r>
              <a:rPr lang="zh-CN" altLang="en-US" sz="2400" b="1" kern="0">
                <a:solidFill>
                  <a:srgbClr val="EE3028"/>
                </a:solidFill>
                <a:cs typeface="+mn-ea"/>
                <a:sym typeface="+mn-lt"/>
              </a:rPr>
              <a:t>探究串、并联电路的电压规律</a:t>
            </a:r>
            <a:endParaRPr lang="zh-CN" altLang="en-US" sz="2400" b="1" kern="0">
              <a:solidFill>
                <a:srgbClr val="EE3028"/>
              </a:solidFill>
              <a:cs typeface="+mn-ea"/>
              <a:sym typeface="+mn-lt"/>
            </a:endParaRP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pPr algn="ctr"/>
            <a:r>
              <a:rPr lang="en-US" altLang="zh-CN">
                <a:solidFill>
                  <a:schemeClr val="bg1"/>
                </a:solidFill>
                <a:sym typeface="+mn-lt"/>
              </a:rPr>
              <a:t>  </a:t>
            </a:r>
            <a:r>
              <a:rPr lang="zh-CN" altLang="en-US">
                <a:solidFill>
                  <a:schemeClr val="bg1"/>
                </a:solidFill>
                <a:sym typeface="+mn-lt"/>
              </a:rPr>
              <a:t>实验</a:t>
            </a:r>
            <a:r>
              <a:rPr lang="en-US" altLang="zh-CN">
                <a:solidFill>
                  <a:schemeClr val="bg1"/>
                </a:solidFill>
                <a:sym typeface="+mn-lt"/>
              </a:rPr>
              <a:t>2</a:t>
            </a:r>
            <a:endParaRPr lang="en-US" altLang="zh-CN">
              <a:solidFill>
                <a:schemeClr val="bg1"/>
              </a:solidFill>
              <a:sym typeface="+mn-lt"/>
            </a:endParaRPr>
          </a:p>
        </p:txBody>
      </p:sp>
      <p:sp>
        <p:nvSpPr>
          <p:cNvPr id="3" name="矩形 2"/>
          <p:cNvSpPr/>
          <p:nvPr/>
        </p:nvSpPr>
        <p:spPr>
          <a:xfrm>
            <a:off x="721360" y="1042670"/>
            <a:ext cx="10800080" cy="3415030"/>
          </a:xfrm>
          <a:prstGeom prst="rect">
            <a:avLst/>
          </a:prstGeom>
        </p:spPr>
        <p:txBody>
          <a:bodyPr wrap="square">
            <a:spAutoFit/>
          </a:bodyPr>
          <a:lstStyle/>
          <a:p>
            <a:pPr algn="just">
              <a:lnSpc>
                <a:spcPct val="150000"/>
              </a:lnSpc>
              <a:buClrTx/>
              <a:buSzTx/>
              <a:buFontTx/>
            </a:pPr>
            <a:r>
              <a:rPr lang="zh-CN" altLang="en-US" sz="2400">
                <a:latin typeface="宋体" panose="02010600030101010101" pitchFamily="2" charset="-122"/>
                <a:ea typeface="宋体" panose="02010600030101010101" pitchFamily="2" charset="-122"/>
                <a:cs typeface="宋体" panose="02010600030101010101" pitchFamily="2" charset="-122"/>
              </a:rPr>
              <a:t>(3)实验步骤:</a:t>
            </a:r>
            <a:endParaRPr lang="zh-CN" altLang="en-US" sz="2400">
              <a:latin typeface="宋体" panose="02010600030101010101" pitchFamily="2" charset="-122"/>
              <a:ea typeface="宋体" panose="02010600030101010101" pitchFamily="2" charset="-122"/>
              <a:cs typeface="宋体" panose="02010600030101010101" pitchFamily="2" charset="-122"/>
            </a:endParaRPr>
          </a:p>
          <a:p>
            <a:pPr algn="just">
              <a:lnSpc>
                <a:spcPct val="150000"/>
              </a:lnSpc>
              <a:buClrTx/>
              <a:buSzTx/>
              <a:buFontTx/>
            </a:pPr>
            <a:r>
              <a:rPr lang="zh-CN" altLang="en-US" sz="2400">
                <a:latin typeface="宋体" panose="02010600030101010101" pitchFamily="2" charset="-122"/>
                <a:ea typeface="宋体" panose="02010600030101010101" pitchFamily="2" charset="-122"/>
                <a:cs typeface="宋体" panose="02010600030101010101" pitchFamily="2" charset="-122"/>
              </a:rPr>
              <a:t>①选用不同规格的小灯泡,依据电路图连接电路,根据</a:t>
            </a:r>
            <a:r>
              <a:rPr lang="zh-CN" altLang="en-US" sz="2400" u="wavyHeavy">
                <a:uFill>
                  <a:solidFill>
                    <a:srgbClr val="FF0000"/>
                  </a:solidFill>
                </a:uFill>
                <a:latin typeface="宋体" panose="02010600030101010101" pitchFamily="2" charset="-122"/>
                <a:ea typeface="宋体" panose="02010600030101010101" pitchFamily="2" charset="-122"/>
              </a:rPr>
              <a:t>电源电压</a:t>
            </a:r>
            <a:r>
              <a:rPr lang="zh-CN" altLang="en-US" sz="2400">
                <a:latin typeface="宋体" panose="02010600030101010101" pitchFamily="2" charset="-122"/>
                <a:ea typeface="宋体" panose="02010600030101010101" pitchFamily="2" charset="-122"/>
                <a:cs typeface="宋体" panose="02010600030101010101" pitchFamily="2" charset="-122"/>
              </a:rPr>
              <a:t>选择电压表量程;</a:t>
            </a:r>
            <a:endParaRPr lang="zh-CN" altLang="en-US" sz="2400">
              <a:latin typeface="宋体" panose="02010600030101010101" pitchFamily="2" charset="-122"/>
              <a:ea typeface="宋体" panose="02010600030101010101" pitchFamily="2" charset="-122"/>
              <a:cs typeface="宋体" panose="02010600030101010101" pitchFamily="2" charset="-122"/>
            </a:endParaRPr>
          </a:p>
          <a:p>
            <a:pPr algn="just">
              <a:lnSpc>
                <a:spcPct val="150000"/>
              </a:lnSpc>
              <a:buClrTx/>
              <a:buSzTx/>
              <a:buFontTx/>
            </a:pPr>
            <a:r>
              <a:rPr lang="zh-CN" altLang="en-US" sz="2400">
                <a:latin typeface="宋体" panose="02010600030101010101" pitchFamily="2" charset="-122"/>
                <a:ea typeface="宋体" panose="02010600030101010101" pitchFamily="2" charset="-122"/>
                <a:cs typeface="宋体" panose="02010600030101010101" pitchFamily="2" charset="-122"/>
              </a:rPr>
              <a:t>②用电压表分别测量L</a:t>
            </a:r>
            <a:r>
              <a:rPr lang="zh-CN" altLang="en-US" sz="2400" baseline="-25000">
                <a:latin typeface="宋体" panose="02010600030101010101" pitchFamily="2" charset="-122"/>
                <a:ea typeface="宋体" panose="02010600030101010101" pitchFamily="2" charset="-122"/>
                <a:cs typeface="宋体" panose="02010600030101010101" pitchFamily="2" charset="-122"/>
              </a:rPr>
              <a:t>1</a:t>
            </a:r>
            <a:r>
              <a:rPr lang="zh-CN" altLang="en-US" sz="2400">
                <a:latin typeface="宋体" panose="02010600030101010101" pitchFamily="2" charset="-122"/>
                <a:ea typeface="宋体" panose="02010600030101010101" pitchFamily="2" charset="-122"/>
                <a:cs typeface="宋体" panose="02010600030101010101" pitchFamily="2" charset="-122"/>
              </a:rPr>
              <a:t>、L</a:t>
            </a:r>
            <a:r>
              <a:rPr lang="zh-CN" altLang="en-US" sz="2400" baseline="-25000">
                <a:latin typeface="宋体" panose="02010600030101010101" pitchFamily="2" charset="-122"/>
                <a:ea typeface="宋体" panose="02010600030101010101" pitchFamily="2" charset="-122"/>
                <a:cs typeface="宋体" panose="02010600030101010101" pitchFamily="2" charset="-122"/>
              </a:rPr>
              <a:t>2</a:t>
            </a:r>
            <a:r>
              <a:rPr lang="zh-CN" altLang="en-US" sz="2400">
                <a:latin typeface="宋体" panose="02010600030101010101" pitchFamily="2" charset="-122"/>
                <a:ea typeface="宋体" panose="02010600030101010101" pitchFamily="2" charset="-122"/>
                <a:cs typeface="宋体" panose="02010600030101010101" pitchFamily="2" charset="-122"/>
              </a:rPr>
              <a:t>和电源两端的电压;</a:t>
            </a:r>
            <a:endParaRPr lang="zh-CN" altLang="en-US" sz="2400">
              <a:latin typeface="宋体" panose="02010600030101010101" pitchFamily="2" charset="-122"/>
              <a:ea typeface="宋体" panose="02010600030101010101" pitchFamily="2" charset="-122"/>
              <a:cs typeface="宋体" panose="02010600030101010101" pitchFamily="2" charset="-122"/>
            </a:endParaRPr>
          </a:p>
          <a:p>
            <a:pPr algn="just">
              <a:lnSpc>
                <a:spcPct val="150000"/>
              </a:lnSpc>
              <a:buClrTx/>
              <a:buSzTx/>
              <a:buFontTx/>
            </a:pPr>
            <a:r>
              <a:rPr lang="zh-CN" altLang="en-US" sz="2400">
                <a:latin typeface="宋体" panose="02010600030101010101" pitchFamily="2" charset="-122"/>
                <a:ea typeface="宋体" panose="02010600030101010101" pitchFamily="2" charset="-122"/>
                <a:cs typeface="宋体" panose="02010600030101010101" pitchFamily="2" charset="-122"/>
              </a:rPr>
              <a:t>③换上另外两个规格不同的小灯泡,重复上述实验.</a:t>
            </a:r>
            <a:endParaRPr lang="zh-CN" altLang="en-US" sz="2400">
              <a:latin typeface="宋体" panose="02010600030101010101" pitchFamily="2" charset="-122"/>
              <a:ea typeface="宋体" panose="02010600030101010101" pitchFamily="2" charset="-122"/>
              <a:cs typeface="宋体" panose="02010600030101010101" pitchFamily="2" charset="-122"/>
            </a:endParaRPr>
          </a:p>
          <a:p>
            <a:pPr algn="just">
              <a:lnSpc>
                <a:spcPct val="150000"/>
              </a:lnSpc>
              <a:buClrTx/>
              <a:buSzTx/>
              <a:buFontTx/>
            </a:pPr>
            <a:r>
              <a:rPr lang="zh-CN" altLang="en-US" sz="2400">
                <a:latin typeface="宋体" panose="02010600030101010101" pitchFamily="2" charset="-122"/>
                <a:ea typeface="宋体" panose="02010600030101010101" pitchFamily="2" charset="-122"/>
                <a:cs typeface="宋体" panose="02010600030101010101" pitchFamily="2" charset="-122"/>
              </a:rPr>
              <a:t>(4)换用不同规格的小灯泡或改变电源电压,多测几组数据,是为了</a:t>
            </a:r>
            <a:r>
              <a:rPr lang="zh-CN" altLang="en-US" sz="2400" u="wavyHeavy">
                <a:uFill>
                  <a:solidFill>
                    <a:srgbClr val="FF0000"/>
                  </a:solidFill>
                </a:uFill>
                <a:latin typeface="宋体" panose="02010600030101010101" pitchFamily="2" charset="-122"/>
                <a:ea typeface="宋体" panose="02010600030101010101" pitchFamily="2" charset="-122"/>
              </a:rPr>
              <a:t>寻找普遍规律</a:t>
            </a:r>
            <a:r>
              <a:rPr lang="zh-CN" altLang="en-US" sz="2400">
                <a:latin typeface="宋体" panose="02010600030101010101" pitchFamily="2" charset="-122"/>
                <a:ea typeface="宋体" panose="02010600030101010101" pitchFamily="2" charset="-122"/>
                <a:cs typeface="宋体" panose="02010600030101010101" pitchFamily="2" charset="-122"/>
              </a:rPr>
              <a:t>.只测一组数据,</a:t>
            </a:r>
            <a:r>
              <a:rPr lang="zh-CN" altLang="en-US" sz="2400" u="wavyHeavy">
                <a:uFill>
                  <a:solidFill>
                    <a:srgbClr val="FF0000"/>
                  </a:solidFill>
                </a:uFill>
                <a:latin typeface="宋体" panose="02010600030101010101" pitchFamily="2" charset="-122"/>
                <a:ea typeface="宋体" panose="02010600030101010101" pitchFamily="2" charset="-122"/>
              </a:rPr>
              <a:t>得出的结论具有偶然性</a:t>
            </a:r>
            <a:r>
              <a:rPr lang="zh-CN" altLang="en-US" sz="2400">
                <a:latin typeface="宋体" panose="02010600030101010101" pitchFamily="2" charset="-122"/>
                <a:ea typeface="宋体" panose="02010600030101010101" pitchFamily="2" charset="-122"/>
                <a:cs typeface="宋体" panose="02010600030101010101" pitchFamily="2" charset="-122"/>
              </a:rPr>
              <a:t>.</a:t>
            </a:r>
            <a:endParaRPr lang="zh-CN" altLang="en-US" sz="2400">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transition spd="med">
    <p:wipe dir="d"/>
  </p:transition>
  <p:timing/>
</p:sld>
</file>

<file path=ppt/slides/slide7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en-US" altLang="zh-CN" sz="2400" b="1" kern="0">
                <a:solidFill>
                  <a:srgbClr val="EE3028"/>
                </a:solidFill>
                <a:cs typeface="+mn-ea"/>
                <a:sym typeface="+mn-lt"/>
              </a:rPr>
              <a:t> </a:t>
            </a:r>
            <a:r>
              <a:rPr lang="zh-CN" altLang="en-US" sz="2400" b="1" kern="0">
                <a:solidFill>
                  <a:srgbClr val="EE3028"/>
                </a:solidFill>
                <a:cs typeface="+mn-ea"/>
                <a:sym typeface="+mn-lt"/>
              </a:rPr>
              <a:t>探究串、并联电路的电压规律</a:t>
            </a:r>
            <a:endParaRPr lang="zh-CN" altLang="en-US" sz="2400" b="1" kern="0">
              <a:solidFill>
                <a:srgbClr val="EE3028"/>
              </a:solidFill>
              <a:cs typeface="+mn-ea"/>
              <a:sym typeface="+mn-lt"/>
            </a:endParaRP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pPr algn="ctr"/>
            <a:r>
              <a:rPr lang="en-US" altLang="zh-CN">
                <a:solidFill>
                  <a:schemeClr val="bg1"/>
                </a:solidFill>
                <a:sym typeface="+mn-lt"/>
              </a:rPr>
              <a:t>  </a:t>
            </a:r>
            <a:r>
              <a:rPr lang="zh-CN" altLang="en-US">
                <a:solidFill>
                  <a:schemeClr val="bg1"/>
                </a:solidFill>
                <a:sym typeface="+mn-lt"/>
              </a:rPr>
              <a:t>实验</a:t>
            </a:r>
            <a:r>
              <a:rPr lang="en-US" altLang="zh-CN">
                <a:solidFill>
                  <a:schemeClr val="bg1"/>
                </a:solidFill>
                <a:sym typeface="+mn-lt"/>
              </a:rPr>
              <a:t>2</a:t>
            </a:r>
            <a:endParaRPr lang="en-US" altLang="zh-CN">
              <a:solidFill>
                <a:schemeClr val="bg1"/>
              </a:solidFill>
              <a:sym typeface="+mn-lt"/>
            </a:endParaRPr>
          </a:p>
        </p:txBody>
      </p:sp>
      <p:sp>
        <p:nvSpPr>
          <p:cNvPr id="3" name="矩形 2"/>
          <p:cNvSpPr/>
          <p:nvPr/>
        </p:nvSpPr>
        <p:spPr>
          <a:xfrm>
            <a:off x="721360" y="1161415"/>
            <a:ext cx="10800080" cy="3969385"/>
          </a:xfrm>
          <a:prstGeom prst="rect">
            <a:avLst/>
          </a:prstGeom>
        </p:spPr>
        <p:txBody>
          <a:bodyPr wrap="square">
            <a:spAutoFit/>
          </a:bodyPr>
          <a:lstStyle/>
          <a:p>
            <a:pPr algn="just">
              <a:lnSpc>
                <a:spcPct val="150000"/>
              </a:lnSpc>
              <a:buClrTx/>
              <a:buSzTx/>
              <a:buFontTx/>
            </a:pPr>
            <a:r>
              <a:rPr lang="zh-CN" altLang="en-US" sz="2400">
                <a:latin typeface="黑体" panose="02010609060101010101" pitchFamily="49" charset="-122"/>
                <a:ea typeface="黑体" panose="02010609060101010101" pitchFamily="49" charset="-122"/>
                <a:cs typeface="宋体" panose="02010600030101010101" pitchFamily="2" charset="-122"/>
              </a:rPr>
              <a:t>4.【交流与反思】</a:t>
            </a:r>
            <a:endParaRPr lang="zh-CN" altLang="en-US" sz="2400">
              <a:latin typeface="黑体" panose="02010609060101010101" pitchFamily="49" charset="-122"/>
              <a:ea typeface="黑体" panose="02010609060101010101" pitchFamily="49" charset="-122"/>
              <a:cs typeface="宋体" panose="02010600030101010101" pitchFamily="2" charset="-122"/>
            </a:endParaRPr>
          </a:p>
          <a:p>
            <a:pPr algn="just">
              <a:lnSpc>
                <a:spcPct val="150000"/>
              </a:lnSpc>
              <a:buClrTx/>
              <a:buSzTx/>
              <a:buFontTx/>
            </a:pPr>
            <a:r>
              <a:rPr lang="zh-CN" altLang="en-US" sz="2400">
                <a:latin typeface="宋体" panose="02010600030101010101" pitchFamily="2" charset="-122"/>
                <a:ea typeface="宋体" panose="02010600030101010101" pitchFamily="2" charset="-122"/>
                <a:cs typeface="宋体" panose="02010600030101010101" pitchFamily="2" charset="-122"/>
              </a:rPr>
              <a:t>探究串联电路的电压规律时,为了简化操作,使每次换接电压表只动一个接线柱,</a:t>
            </a:r>
            <a:r>
              <a:rPr lang="zh-CN" altLang="en-US" sz="2400" u="wavyHeavy">
                <a:uFill>
                  <a:solidFill>
                    <a:srgbClr val="FF0000"/>
                  </a:solidFill>
                </a:uFill>
                <a:latin typeface="宋体" panose="02010600030101010101" pitchFamily="2" charset="-122"/>
                <a:ea typeface="宋体" panose="02010600030101010101" pitchFamily="2" charset="-122"/>
              </a:rPr>
              <a:t>可以先测A、B两点间的电压,再测A、C两点间的电压,最后测量B、C两点间的电压</a:t>
            </a:r>
            <a:r>
              <a:rPr lang="zh-CN" altLang="en-US" sz="2400">
                <a:latin typeface="宋体" panose="02010600030101010101" pitchFamily="2" charset="-122"/>
                <a:ea typeface="宋体" panose="02010600030101010101" pitchFamily="2" charset="-122"/>
                <a:cs typeface="宋体" panose="02010600030101010101" pitchFamily="2" charset="-122"/>
              </a:rPr>
              <a:t>.</a:t>
            </a:r>
            <a:endParaRPr lang="zh-CN" altLang="en-US" sz="2400">
              <a:latin typeface="宋体" panose="02010600030101010101" pitchFamily="2" charset="-122"/>
              <a:ea typeface="宋体" panose="02010600030101010101" pitchFamily="2" charset="-122"/>
              <a:cs typeface="宋体" panose="02010600030101010101" pitchFamily="2" charset="-122"/>
            </a:endParaRPr>
          </a:p>
          <a:p>
            <a:pPr algn="just">
              <a:lnSpc>
                <a:spcPct val="150000"/>
              </a:lnSpc>
              <a:buClrTx/>
              <a:buSzTx/>
              <a:buFontTx/>
            </a:pPr>
            <a:r>
              <a:rPr lang="zh-CN" altLang="en-US" sz="2400">
                <a:latin typeface="黑体" panose="02010609060101010101" pitchFamily="49" charset="-122"/>
                <a:ea typeface="黑体" panose="02010609060101010101" pitchFamily="49" charset="-122"/>
                <a:cs typeface="宋体" panose="02010600030101010101" pitchFamily="2" charset="-122"/>
              </a:rPr>
              <a:t>5.【实验结论】</a:t>
            </a:r>
            <a:endParaRPr lang="zh-CN" altLang="en-US" sz="2400">
              <a:latin typeface="黑体" panose="02010609060101010101" pitchFamily="49" charset="-122"/>
              <a:ea typeface="黑体" panose="02010609060101010101" pitchFamily="49" charset="-122"/>
              <a:cs typeface="宋体" panose="02010600030101010101" pitchFamily="2" charset="-122"/>
            </a:endParaRPr>
          </a:p>
          <a:p>
            <a:pPr algn="just">
              <a:lnSpc>
                <a:spcPct val="150000"/>
              </a:lnSpc>
              <a:buClrTx/>
              <a:buSzTx/>
              <a:buFontTx/>
            </a:pPr>
            <a:r>
              <a:rPr lang="zh-CN" altLang="en-US" sz="2400">
                <a:latin typeface="宋体" panose="02010600030101010101" pitchFamily="2" charset="-122"/>
                <a:ea typeface="宋体" panose="02010600030101010101" pitchFamily="2" charset="-122"/>
                <a:cs typeface="宋体" panose="02010600030101010101" pitchFamily="2" charset="-122"/>
              </a:rPr>
              <a:t>(1)</a:t>
            </a:r>
            <a:r>
              <a:rPr lang="zh-CN" altLang="en-US" sz="2400" u="wavyHeavy">
                <a:uFill>
                  <a:solidFill>
                    <a:srgbClr val="FF0000"/>
                  </a:solidFill>
                </a:uFill>
                <a:latin typeface="宋体" panose="02010600030101010101" pitchFamily="2" charset="-122"/>
                <a:ea typeface="宋体" panose="02010600030101010101" pitchFamily="2" charset="-122"/>
              </a:rPr>
              <a:t>串联电路中电源两端电压等于各用电器两端电压之和</a:t>
            </a:r>
            <a:r>
              <a:rPr lang="zh-CN" altLang="en-US" sz="2400">
                <a:latin typeface="宋体" panose="02010600030101010101" pitchFamily="2" charset="-122"/>
                <a:ea typeface="宋体" panose="02010600030101010101" pitchFamily="2" charset="-122"/>
                <a:cs typeface="宋体" panose="02010600030101010101" pitchFamily="2" charset="-122"/>
              </a:rPr>
              <a:t>.</a:t>
            </a:r>
            <a:endParaRPr lang="zh-CN" altLang="en-US" sz="2400">
              <a:latin typeface="宋体" panose="02010600030101010101" pitchFamily="2" charset="-122"/>
              <a:ea typeface="宋体" panose="02010600030101010101" pitchFamily="2" charset="-122"/>
              <a:cs typeface="宋体" panose="02010600030101010101" pitchFamily="2" charset="-122"/>
            </a:endParaRPr>
          </a:p>
          <a:p>
            <a:pPr algn="just">
              <a:lnSpc>
                <a:spcPct val="150000"/>
              </a:lnSpc>
              <a:buClrTx/>
              <a:buSzTx/>
              <a:buFontTx/>
            </a:pPr>
            <a:r>
              <a:rPr lang="zh-CN" altLang="en-US" sz="2400">
                <a:latin typeface="宋体" panose="02010600030101010101" pitchFamily="2" charset="-122"/>
                <a:ea typeface="宋体" panose="02010600030101010101" pitchFamily="2" charset="-122"/>
                <a:cs typeface="宋体" panose="02010600030101010101" pitchFamily="2" charset="-122"/>
              </a:rPr>
              <a:t>(2)</a:t>
            </a:r>
            <a:r>
              <a:rPr lang="zh-CN" altLang="en-US" sz="2400" u="wavyHeavy">
                <a:uFill>
                  <a:solidFill>
                    <a:srgbClr val="FF0000"/>
                  </a:solidFill>
                </a:uFill>
                <a:latin typeface="宋体" panose="02010600030101010101" pitchFamily="2" charset="-122"/>
                <a:ea typeface="宋体" panose="02010600030101010101" pitchFamily="2" charset="-122"/>
              </a:rPr>
              <a:t>并联电路中电源两端电压与各支路用电器两端的电压相等</a:t>
            </a:r>
            <a:r>
              <a:rPr lang="zh-CN" altLang="en-US" sz="2400">
                <a:latin typeface="宋体" panose="02010600030101010101" pitchFamily="2" charset="-122"/>
                <a:ea typeface="宋体" panose="02010600030101010101" pitchFamily="2" charset="-122"/>
                <a:cs typeface="宋体" panose="02010600030101010101" pitchFamily="2" charset="-122"/>
              </a:rPr>
              <a:t>.</a:t>
            </a:r>
            <a:endParaRPr lang="zh-CN" altLang="en-US" sz="2400">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transition spd="med">
    <p:wipe dir="d"/>
  </p:transition>
  <p:timing/>
</p:sld>
</file>

<file path=ppt/slides/slide7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en-US" altLang="zh-CN" sz="2400" b="1" kern="0">
                <a:solidFill>
                  <a:srgbClr val="EE3028"/>
                </a:solidFill>
                <a:cs typeface="+mn-ea"/>
                <a:sym typeface="+mn-lt"/>
              </a:rPr>
              <a:t> </a:t>
            </a:r>
            <a:r>
              <a:rPr lang="zh-CN" altLang="en-US" sz="2400" b="1" kern="0">
                <a:solidFill>
                  <a:srgbClr val="EE3028"/>
                </a:solidFill>
                <a:cs typeface="+mn-ea"/>
                <a:sym typeface="+mn-lt"/>
              </a:rPr>
              <a:t>探究串、并联电路的电压规律</a:t>
            </a:r>
            <a:endParaRPr lang="zh-CN" altLang="en-US" sz="2400" b="1" kern="0">
              <a:solidFill>
                <a:srgbClr val="EE3028"/>
              </a:solidFill>
              <a:cs typeface="+mn-ea"/>
              <a:sym typeface="+mn-lt"/>
            </a:endParaRP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pPr algn="ctr"/>
            <a:r>
              <a:rPr lang="en-US" altLang="zh-CN">
                <a:solidFill>
                  <a:schemeClr val="bg1"/>
                </a:solidFill>
                <a:sym typeface="+mn-lt"/>
              </a:rPr>
              <a:t>  </a:t>
            </a:r>
            <a:r>
              <a:rPr lang="zh-CN" altLang="en-US">
                <a:solidFill>
                  <a:schemeClr val="bg1"/>
                </a:solidFill>
                <a:sym typeface="+mn-lt"/>
              </a:rPr>
              <a:t>实验</a:t>
            </a:r>
            <a:r>
              <a:rPr lang="en-US" altLang="zh-CN">
                <a:solidFill>
                  <a:schemeClr val="bg1"/>
                </a:solidFill>
                <a:sym typeface="+mn-lt"/>
              </a:rPr>
              <a:t>2</a:t>
            </a:r>
            <a:endParaRPr lang="en-US" altLang="zh-CN">
              <a:solidFill>
                <a:schemeClr val="bg1"/>
              </a:solidFill>
              <a:sym typeface="+mn-lt"/>
            </a:endParaRPr>
          </a:p>
        </p:txBody>
      </p:sp>
      <p:sp>
        <p:nvSpPr>
          <p:cNvPr id="3" name="矩形 2"/>
          <p:cNvSpPr/>
          <p:nvPr/>
        </p:nvSpPr>
        <p:spPr>
          <a:xfrm>
            <a:off x="721360" y="758825"/>
            <a:ext cx="10800080" cy="5539105"/>
          </a:xfrm>
          <a:prstGeom prst="rect">
            <a:avLst/>
          </a:prstGeom>
        </p:spPr>
        <p:txBody>
          <a:bodyPr wrap="square">
            <a:spAutoFit/>
          </a:bodyPr>
          <a:lstStyle/>
          <a:p>
            <a:pPr algn="just">
              <a:lnSpc>
                <a:spcPct val="125000"/>
              </a:lnSpc>
              <a:buClrTx/>
              <a:buSzTx/>
              <a:buFontTx/>
            </a:pPr>
            <a:r>
              <a:rPr lang="zh-CN" altLang="en-US" sz="2400" b="1">
                <a:solidFill>
                  <a:srgbClr val="FF0000"/>
                </a:solidFill>
                <a:latin typeface="+mn-ea"/>
              </a:rPr>
              <a:t>一题通关</a:t>
            </a:r>
            <a:endParaRPr lang="zh-CN" altLang="en-US" sz="2400" b="1">
              <a:solidFill>
                <a:srgbClr val="FF0000"/>
              </a:solidFill>
              <a:latin typeface="+mn-ea"/>
            </a:endParaRPr>
          </a:p>
          <a:p>
            <a:pPr algn="just">
              <a:lnSpc>
                <a:spcPct val="150000"/>
              </a:lnSpc>
              <a:buClrTx/>
              <a:buSzTx/>
              <a:buFontTx/>
            </a:pPr>
            <a:r>
              <a:rPr lang="zh-CN" sz="2400">
                <a:solidFill>
                  <a:srgbClr val="000000"/>
                </a:solidFill>
                <a:latin typeface="黑体" panose="02010609060101010101" pitchFamily="49" charset="-122"/>
                <a:ea typeface="黑体" panose="02010609060101010101" pitchFamily="49" charset="-122"/>
                <a:cs typeface="创艺简中圆" charset="0"/>
                <a:sym typeface="+mn-ea"/>
              </a:rPr>
              <a:t>例</a:t>
            </a:r>
            <a:r>
              <a:rPr lang="en-US" sz="2400">
                <a:solidFill>
                  <a:srgbClr val="000000"/>
                </a:solidFill>
                <a:latin typeface="NEU-BZ-S92" charset="0"/>
                <a:ea typeface="方正书宋_GBK" panose="03000509000000000000" charset="-122"/>
                <a:cs typeface="Times New Roman" panose="02020603050405020304" pitchFamily="18" charset="0"/>
                <a:sym typeface="+mn-ea"/>
              </a:rPr>
              <a:t> </a:t>
            </a:r>
            <a:r>
              <a:rPr sz="240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某学习小组的同学合作探究“串联电路的电压特点”,设计了如图1所示的电路图,并根据图1所示的电路图连接了图2所示的实验电路.</a:t>
            </a:r>
            <a:endParaRPr sz="2400">
              <a:solidFill>
                <a:srgbClr val="000000"/>
              </a:solidFill>
              <a:latin typeface="宋体" panose="02010600030101010101" pitchFamily="2" charset="-122"/>
              <a:ea typeface="宋体" panose="02010600030101010101" pitchFamily="2" charset="-122"/>
              <a:cs typeface="宋体" panose="02010600030101010101" pitchFamily="2" charset="-122"/>
              <a:sym typeface="+mn-ea"/>
            </a:endParaRPr>
          </a:p>
          <a:p>
            <a:pPr algn="just">
              <a:lnSpc>
                <a:spcPct val="150000"/>
              </a:lnSpc>
              <a:buClrTx/>
              <a:buSzTx/>
              <a:buFontTx/>
            </a:pPr>
            <a:endParaRPr lang="zh-CN" sz="2400">
              <a:solidFill>
                <a:srgbClr val="000000"/>
              </a:solidFill>
              <a:ea typeface="方正书宋_GBK" panose="03000509000000000000" charset="-122"/>
              <a:sym typeface="+mn-ea"/>
            </a:endParaRPr>
          </a:p>
          <a:p>
            <a:pPr algn="just">
              <a:lnSpc>
                <a:spcPct val="150000"/>
              </a:lnSpc>
              <a:buClrTx/>
              <a:buSzTx/>
              <a:buFontTx/>
            </a:pPr>
            <a:endParaRPr lang="zh-CN" sz="2400">
              <a:solidFill>
                <a:srgbClr val="000000"/>
              </a:solidFill>
              <a:ea typeface="方正书宋_GBK" panose="03000509000000000000" charset="-122"/>
              <a:sym typeface="+mn-ea"/>
            </a:endParaRPr>
          </a:p>
          <a:p>
            <a:pPr algn="just">
              <a:lnSpc>
                <a:spcPct val="150000"/>
              </a:lnSpc>
              <a:buClrTx/>
              <a:buSzTx/>
              <a:buFontTx/>
            </a:pPr>
            <a:endParaRPr lang="en-US" altLang="zh-CN" sz="2400">
              <a:solidFill>
                <a:srgbClr val="000000"/>
              </a:solidFill>
              <a:latin typeface="黑体" panose="02010609060101010101" pitchFamily="49" charset="-122"/>
              <a:ea typeface="黑体" panose="02010609060101010101" pitchFamily="49" charset="-122"/>
              <a:cs typeface="宋体" panose="02010600030101010101" pitchFamily="2" charset="-122"/>
              <a:sym typeface="+mn-ea"/>
            </a:endParaRPr>
          </a:p>
          <a:p>
            <a:pPr algn="just">
              <a:lnSpc>
                <a:spcPct val="150000"/>
              </a:lnSpc>
              <a:buClrTx/>
              <a:buSzTx/>
              <a:buFontTx/>
            </a:pPr>
            <a:r>
              <a:rPr lang="en-US" altLang="zh-CN" sz="2400">
                <a:solidFill>
                  <a:srgbClr val="000000"/>
                </a:solidFill>
                <a:latin typeface="黑体" panose="02010609060101010101" pitchFamily="49" charset="-122"/>
                <a:ea typeface="黑体" panose="02010609060101010101" pitchFamily="49" charset="-122"/>
                <a:cs typeface="宋体" panose="02010600030101010101" pitchFamily="2" charset="-122"/>
                <a:sym typeface="+mn-ea"/>
              </a:rPr>
              <a:t>【基础设问】                 </a:t>
            </a:r>
            <a:r>
              <a:rPr lang="zh-CN" sz="200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图</a:t>
            </a:r>
            <a:r>
              <a:rPr lang="en-US" altLang="zh-CN" sz="200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1                </a:t>
            </a:r>
            <a:r>
              <a:rPr lang="zh-CN" altLang="en-US" sz="200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图</a:t>
            </a:r>
            <a:r>
              <a:rPr lang="en-US" altLang="zh-CN" sz="200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2</a:t>
            </a:r>
            <a:endParaRPr lang="en-US" altLang="zh-CN" sz="2000">
              <a:solidFill>
                <a:srgbClr val="000000"/>
              </a:solidFill>
              <a:latin typeface="宋体" panose="02010600030101010101" pitchFamily="2" charset="-122"/>
              <a:ea typeface="宋体" panose="02010600030101010101" pitchFamily="2" charset="-122"/>
              <a:cs typeface="宋体" panose="02010600030101010101" pitchFamily="2" charset="-122"/>
              <a:sym typeface="+mn-ea"/>
            </a:endParaRPr>
          </a:p>
          <a:p>
            <a:pPr algn="just">
              <a:lnSpc>
                <a:spcPct val="150000"/>
              </a:lnSpc>
              <a:buClrTx/>
              <a:buSzTx/>
              <a:buFontTx/>
            </a:pPr>
            <a:r>
              <a:rPr lang="en-US" altLang="zh-CN" sz="240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(1)在连接电路时,开关应处于</a:t>
            </a:r>
            <a:r>
              <a:rPr lang="en-US" altLang="zh-CN" sz="2400" u="sng">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　　　　</a:t>
            </a:r>
            <a:r>
              <a:rPr lang="en-US" altLang="zh-CN" sz="240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状态. </a:t>
            </a:r>
            <a:endParaRPr lang="en-US" altLang="zh-CN" sz="2400">
              <a:solidFill>
                <a:srgbClr val="000000"/>
              </a:solidFill>
              <a:latin typeface="宋体" panose="02010600030101010101" pitchFamily="2" charset="-122"/>
              <a:ea typeface="宋体" panose="02010600030101010101" pitchFamily="2" charset="-122"/>
              <a:cs typeface="宋体" panose="02010600030101010101" pitchFamily="2" charset="-122"/>
              <a:sym typeface="+mn-ea"/>
            </a:endParaRPr>
          </a:p>
          <a:p>
            <a:pPr algn="just">
              <a:lnSpc>
                <a:spcPct val="150000"/>
              </a:lnSpc>
              <a:buClrTx/>
              <a:buSzTx/>
              <a:buFontTx/>
            </a:pPr>
            <a:r>
              <a:rPr lang="en-US" altLang="zh-CN" sz="240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(2)图2的实验电路连接中有一处错误,连接错误的导线是</a:t>
            </a:r>
            <a:r>
              <a:rPr lang="en-US" altLang="zh-CN" sz="2400" u="sng">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　　　　</a:t>
            </a:r>
            <a:r>
              <a:rPr lang="en-US" altLang="zh-CN" sz="240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(选填“a”“b”或“c”);这样连接会导致闭合开关后,</a:t>
            </a:r>
            <a:r>
              <a:rPr lang="en-US" altLang="zh-CN" sz="2400" u="sng">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　　　　　　　　　</a:t>
            </a:r>
            <a:r>
              <a:rPr lang="en-US" altLang="zh-CN" sz="240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 </a:t>
            </a:r>
            <a:endParaRPr lang="en-US" altLang="zh-CN" sz="2000">
              <a:solidFill>
                <a:srgbClr val="000000"/>
              </a:solidFill>
              <a:latin typeface="宋体" panose="02010600030101010101" pitchFamily="2" charset="-122"/>
              <a:ea typeface="宋体" panose="02010600030101010101" pitchFamily="2" charset="-122"/>
              <a:cs typeface="宋体" panose="02010600030101010101" pitchFamily="2" charset="-122"/>
              <a:sym typeface="+mn-ea"/>
            </a:endParaRPr>
          </a:p>
        </p:txBody>
      </p:sp>
      <p:pic>
        <p:nvPicPr>
          <p:cNvPr id="258" name="18WHLWJJZKBWL153.jpg" descr="id:2147491701;FounderCES"/>
          <p:cNvPicPr>
            <a:picLocks noChangeAspect="1"/>
          </p:cNvPicPr>
          <p:nvPr/>
        </p:nvPicPr>
        <p:blipFill>
          <a:blip r:embed="rId2"/>
          <a:stretch>
            <a:fillRect/>
          </a:stretch>
        </p:blipFill>
        <p:spPr>
          <a:xfrm>
            <a:off x="4254500" y="2585085"/>
            <a:ext cx="2167890" cy="1423670"/>
          </a:xfrm>
          <a:prstGeom prst="rect">
            <a:avLst/>
          </a:prstGeom>
        </p:spPr>
      </p:pic>
      <p:pic>
        <p:nvPicPr>
          <p:cNvPr id="259" name="18WHLWJJZKBWL153-1.jpg" descr="id:2147491708;FounderCES"/>
          <p:cNvPicPr>
            <a:picLocks noChangeAspect="1"/>
          </p:cNvPicPr>
          <p:nvPr/>
        </p:nvPicPr>
        <p:blipFill>
          <a:blip r:embed="rId3"/>
          <a:stretch>
            <a:fillRect/>
          </a:stretch>
        </p:blipFill>
        <p:spPr>
          <a:xfrm>
            <a:off x="6820535" y="2343150"/>
            <a:ext cx="2081530" cy="1821815"/>
          </a:xfrm>
          <a:prstGeom prst="rect">
            <a:avLst/>
          </a:prstGeom>
        </p:spPr>
      </p:pic>
      <p:sp>
        <p:nvSpPr>
          <p:cNvPr id="11" name="文本框 10"/>
          <p:cNvSpPr txBox="1"/>
          <p:nvPr/>
        </p:nvSpPr>
        <p:spPr>
          <a:xfrm>
            <a:off x="4869180" y="4620895"/>
            <a:ext cx="1733550" cy="460375"/>
          </a:xfrm>
          <a:prstGeom prst="rect">
            <a:avLst/>
          </a:prstGeom>
          <a:noFill/>
        </p:spPr>
        <p:txBody>
          <a:bodyPr wrap="square" rtlCol="0" anchor="t">
            <a:spAutoFit/>
          </a:bodyPr>
          <a:lstStyle/>
          <a:p>
            <a:pPr algn="l"/>
            <a:r>
              <a:rPr lang="en-US" altLang="zh-CN"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rPr>
              <a:t>断开</a:t>
            </a:r>
            <a:endParaRPr lang="en-US" altLang="zh-CN"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endParaRPr>
          </a:p>
        </p:txBody>
      </p:sp>
      <p:sp>
        <p:nvSpPr>
          <p:cNvPr id="2" name="文本框 1"/>
          <p:cNvSpPr txBox="1"/>
          <p:nvPr/>
        </p:nvSpPr>
        <p:spPr>
          <a:xfrm>
            <a:off x="9603105" y="5141595"/>
            <a:ext cx="1733550" cy="460375"/>
          </a:xfrm>
          <a:prstGeom prst="rect">
            <a:avLst/>
          </a:prstGeom>
          <a:noFill/>
        </p:spPr>
        <p:txBody>
          <a:bodyPr wrap="square" rtlCol="0" anchor="t">
            <a:spAutoFit/>
          </a:bodyPr>
          <a:lstStyle/>
          <a:p>
            <a:pPr algn="l"/>
            <a:r>
              <a:rPr lang="en-US" altLang="zh-CN"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rPr>
              <a:t>b</a:t>
            </a:r>
            <a:endParaRPr lang="en-US" altLang="zh-CN"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endParaRPr>
          </a:p>
        </p:txBody>
      </p:sp>
      <p:sp>
        <p:nvSpPr>
          <p:cNvPr id="4" name="文本框 3"/>
          <p:cNvSpPr txBox="1"/>
          <p:nvPr/>
        </p:nvSpPr>
        <p:spPr>
          <a:xfrm>
            <a:off x="7734300" y="5704840"/>
            <a:ext cx="2352040" cy="460375"/>
          </a:xfrm>
          <a:prstGeom prst="rect">
            <a:avLst/>
          </a:prstGeom>
          <a:noFill/>
        </p:spPr>
        <p:txBody>
          <a:bodyPr wrap="square" rtlCol="0" anchor="t">
            <a:spAutoFit/>
          </a:bodyPr>
          <a:lstStyle/>
          <a:p>
            <a:pPr algn="l"/>
            <a:r>
              <a:rPr lang="en-US" altLang="zh-CN"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rPr>
              <a:t>电压表无示数</a:t>
            </a:r>
            <a:endParaRPr lang="en-US" altLang="zh-CN"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p:bldP spid="4" grpId="0"/>
    </p:bldLst>
  </p:timing>
</p:sld>
</file>

<file path=ppt/slides/slide7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en-US" altLang="zh-CN" sz="2400" b="1" kern="0">
                <a:solidFill>
                  <a:srgbClr val="EE3028"/>
                </a:solidFill>
                <a:cs typeface="+mn-ea"/>
                <a:sym typeface="+mn-lt"/>
              </a:rPr>
              <a:t> </a:t>
            </a:r>
            <a:r>
              <a:rPr lang="zh-CN" altLang="en-US" sz="2400" b="1" kern="0">
                <a:solidFill>
                  <a:srgbClr val="EE3028"/>
                </a:solidFill>
                <a:cs typeface="+mn-ea"/>
                <a:sym typeface="+mn-lt"/>
              </a:rPr>
              <a:t>探究串、并联电路的电压规律</a:t>
            </a:r>
            <a:endParaRPr lang="zh-CN" altLang="en-US" sz="2400" b="1" kern="0">
              <a:solidFill>
                <a:srgbClr val="EE3028"/>
              </a:solidFill>
              <a:cs typeface="+mn-ea"/>
              <a:sym typeface="+mn-lt"/>
            </a:endParaRP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pPr algn="ctr"/>
            <a:r>
              <a:rPr lang="en-US" altLang="zh-CN">
                <a:solidFill>
                  <a:schemeClr val="bg1"/>
                </a:solidFill>
                <a:sym typeface="+mn-lt"/>
              </a:rPr>
              <a:t>  </a:t>
            </a:r>
            <a:r>
              <a:rPr lang="zh-CN" altLang="en-US">
                <a:solidFill>
                  <a:schemeClr val="bg1"/>
                </a:solidFill>
                <a:sym typeface="+mn-lt"/>
              </a:rPr>
              <a:t>实验</a:t>
            </a:r>
            <a:r>
              <a:rPr lang="en-US" altLang="zh-CN">
                <a:solidFill>
                  <a:schemeClr val="bg1"/>
                </a:solidFill>
                <a:sym typeface="+mn-lt"/>
              </a:rPr>
              <a:t>2</a:t>
            </a:r>
            <a:endParaRPr lang="en-US" altLang="zh-CN">
              <a:solidFill>
                <a:schemeClr val="bg1"/>
              </a:solidFill>
              <a:sym typeface="+mn-lt"/>
            </a:endParaRPr>
          </a:p>
        </p:txBody>
      </p:sp>
      <p:sp>
        <p:nvSpPr>
          <p:cNvPr id="3" name="矩形 2"/>
          <p:cNvSpPr/>
          <p:nvPr/>
        </p:nvSpPr>
        <p:spPr>
          <a:xfrm>
            <a:off x="721360" y="1028700"/>
            <a:ext cx="10800080" cy="3969385"/>
          </a:xfrm>
          <a:prstGeom prst="rect">
            <a:avLst/>
          </a:prstGeom>
        </p:spPr>
        <p:txBody>
          <a:bodyPr wrap="square">
            <a:spAutoFit/>
          </a:bodyPr>
          <a:lstStyle/>
          <a:p>
            <a:pPr algn="just">
              <a:lnSpc>
                <a:spcPct val="150000"/>
              </a:lnSpc>
              <a:buClrTx/>
              <a:buSzTx/>
              <a:buFontTx/>
            </a:pPr>
            <a:r>
              <a:rPr sz="240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(3)正确连接后,读出电压表示数;然后将电压表分别接到AB、AC两端,测出R</a:t>
            </a:r>
            <a:r>
              <a:rPr sz="2400" baseline="-2500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1</a:t>
            </a:r>
            <a:r>
              <a:rPr sz="240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两端电压和电源电压;再调节滑动变阻器的滑片,重复上述操作并记录多组数据.</a:t>
            </a:r>
            <a:endParaRPr sz="2400">
              <a:solidFill>
                <a:srgbClr val="000000"/>
              </a:solidFill>
              <a:latin typeface="宋体" panose="02010600030101010101" pitchFamily="2" charset="-122"/>
              <a:ea typeface="宋体" panose="02010600030101010101" pitchFamily="2" charset="-122"/>
              <a:cs typeface="宋体" panose="02010600030101010101" pitchFamily="2" charset="-122"/>
              <a:sym typeface="+mn-ea"/>
            </a:endParaRPr>
          </a:p>
          <a:p>
            <a:pPr algn="just">
              <a:lnSpc>
                <a:spcPct val="150000"/>
              </a:lnSpc>
              <a:buClrTx/>
              <a:buSzTx/>
              <a:buFontTx/>
            </a:pPr>
            <a:r>
              <a:rPr sz="240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①调节滑动变阻器滑片的目的是</a:t>
            </a:r>
            <a:r>
              <a:rPr sz="2400" u="sng">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　　　　　　          　　　　　　　　</a:t>
            </a:r>
            <a:r>
              <a:rPr sz="240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;为了实现这个目的,还可以进行的操作有</a:t>
            </a:r>
            <a:r>
              <a:rPr sz="2400" u="sng">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　　　　　　　　</a:t>
            </a:r>
            <a:r>
              <a:rPr sz="240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 </a:t>
            </a:r>
            <a:endParaRPr sz="2400">
              <a:solidFill>
                <a:srgbClr val="000000"/>
              </a:solidFill>
              <a:latin typeface="宋体" panose="02010600030101010101" pitchFamily="2" charset="-122"/>
              <a:ea typeface="宋体" panose="02010600030101010101" pitchFamily="2" charset="-122"/>
              <a:cs typeface="宋体" panose="02010600030101010101" pitchFamily="2" charset="-122"/>
              <a:sym typeface="+mn-ea"/>
            </a:endParaRPr>
          </a:p>
          <a:p>
            <a:pPr algn="just">
              <a:lnSpc>
                <a:spcPct val="150000"/>
              </a:lnSpc>
              <a:buClrTx/>
              <a:buSzTx/>
              <a:buFontTx/>
            </a:pPr>
            <a:r>
              <a:rPr sz="240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②图1中,将电压表改接到R</a:t>
            </a:r>
            <a:r>
              <a:rPr sz="2400" baseline="-2500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1</a:t>
            </a:r>
            <a:r>
              <a:rPr sz="240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两端时,保持电压表接B点的导线不动,只将接C点的导线改接到A点,此时</a:t>
            </a:r>
            <a:r>
              <a:rPr sz="2400" u="sng">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　　　　</a:t>
            </a:r>
            <a:r>
              <a:rPr sz="240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(选填“能”或“不能”)测出R</a:t>
            </a:r>
            <a:r>
              <a:rPr sz="2400" baseline="-2500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1</a:t>
            </a:r>
            <a:r>
              <a:rPr sz="240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两端电压,原因是</a:t>
            </a:r>
            <a:r>
              <a:rPr lang="en-US" sz="240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_________________________</a:t>
            </a:r>
            <a:r>
              <a:rPr sz="240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 </a:t>
            </a:r>
            <a:endParaRPr sz="2400">
              <a:solidFill>
                <a:srgbClr val="000000"/>
              </a:solidFill>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11" name="文本框 10"/>
          <p:cNvSpPr txBox="1"/>
          <p:nvPr/>
        </p:nvSpPr>
        <p:spPr>
          <a:xfrm>
            <a:off x="5029200" y="2284095"/>
            <a:ext cx="6111875" cy="398780"/>
          </a:xfrm>
          <a:prstGeom prst="rect">
            <a:avLst/>
          </a:prstGeom>
          <a:noFill/>
        </p:spPr>
        <p:txBody>
          <a:bodyPr wrap="square" rtlCol="0" anchor="t">
            <a:spAutoFit/>
          </a:bodyPr>
          <a:lstStyle/>
          <a:p>
            <a:pPr algn="l"/>
            <a:r>
              <a:rPr lang="en-US" altLang="zh-CN" sz="20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rPr>
              <a:t>得到多组电压数据,得出普遍规律,避免结论的偶然性</a:t>
            </a:r>
            <a:endParaRPr lang="en-US" altLang="zh-CN" sz="20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endParaRPr>
          </a:p>
        </p:txBody>
      </p:sp>
      <p:sp>
        <p:nvSpPr>
          <p:cNvPr id="2" name="文本框 1"/>
          <p:cNvSpPr txBox="1"/>
          <p:nvPr/>
        </p:nvSpPr>
        <p:spPr>
          <a:xfrm>
            <a:off x="5937250" y="2783205"/>
            <a:ext cx="2566670" cy="460375"/>
          </a:xfrm>
          <a:prstGeom prst="rect">
            <a:avLst/>
          </a:prstGeom>
          <a:noFill/>
        </p:spPr>
        <p:txBody>
          <a:bodyPr wrap="square" rtlCol="0" anchor="t">
            <a:spAutoFit/>
          </a:bodyPr>
          <a:lstStyle/>
          <a:p>
            <a:pPr algn="l"/>
            <a:r>
              <a:rPr lang="en-US" altLang="zh-CN"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rPr>
              <a:t>改变电源电压</a:t>
            </a:r>
            <a:endParaRPr lang="en-US" altLang="zh-CN"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endParaRPr>
          </a:p>
        </p:txBody>
      </p:sp>
      <p:sp>
        <p:nvSpPr>
          <p:cNvPr id="4" name="文本框 3"/>
          <p:cNvSpPr txBox="1"/>
          <p:nvPr/>
        </p:nvSpPr>
        <p:spPr>
          <a:xfrm>
            <a:off x="3521075" y="3889375"/>
            <a:ext cx="1733550" cy="460375"/>
          </a:xfrm>
          <a:prstGeom prst="rect">
            <a:avLst/>
          </a:prstGeom>
          <a:noFill/>
        </p:spPr>
        <p:txBody>
          <a:bodyPr wrap="square" rtlCol="0" anchor="t">
            <a:spAutoFit/>
          </a:bodyPr>
          <a:lstStyle/>
          <a:p>
            <a:pPr algn="l"/>
            <a:r>
              <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rPr>
              <a:t>不能</a:t>
            </a:r>
            <a:endPar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endParaRPr>
          </a:p>
        </p:txBody>
      </p:sp>
      <p:sp>
        <p:nvSpPr>
          <p:cNvPr id="5" name="文本框 4"/>
          <p:cNvSpPr txBox="1"/>
          <p:nvPr/>
        </p:nvSpPr>
        <p:spPr>
          <a:xfrm>
            <a:off x="994410" y="4446270"/>
            <a:ext cx="4034790" cy="460375"/>
          </a:xfrm>
          <a:prstGeom prst="rect">
            <a:avLst/>
          </a:prstGeom>
          <a:noFill/>
        </p:spPr>
        <p:txBody>
          <a:bodyPr wrap="square" rtlCol="0" anchor="t">
            <a:spAutoFit/>
          </a:bodyPr>
          <a:lstStyle/>
          <a:p>
            <a:pPr algn="l"/>
            <a:r>
              <a:rPr lang="en-US" altLang="zh-CN"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rPr>
              <a:t>电压表正负接线柱接反了</a:t>
            </a:r>
            <a:endParaRPr lang="en-US" altLang="zh-CN"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nodeType="clickPar">
                      <p:stCondLst>
                        <p:cond delay="indefinite"/>
                      </p:stCondLst>
                      <p:childTnLst>
                        <p:par>
                          <p:cTn id="19" fill="hold" nodeType="after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p:bldP spid="4" grpId="0"/>
      <p:bldP spid="5" grpId="0"/>
    </p:bldLst>
  </p:timing>
</p:sld>
</file>

<file path=ppt/slides/slide7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en-US" altLang="zh-CN" sz="2400" b="1" kern="0">
                <a:solidFill>
                  <a:srgbClr val="EE3028"/>
                </a:solidFill>
                <a:cs typeface="+mn-ea"/>
                <a:sym typeface="+mn-lt"/>
              </a:rPr>
              <a:t> </a:t>
            </a:r>
            <a:r>
              <a:rPr lang="zh-CN" altLang="en-US" sz="2400" b="1" kern="0">
                <a:solidFill>
                  <a:srgbClr val="EE3028"/>
                </a:solidFill>
                <a:cs typeface="+mn-ea"/>
                <a:sym typeface="+mn-lt"/>
              </a:rPr>
              <a:t>探究串、并联电路的电压规律</a:t>
            </a:r>
            <a:endParaRPr lang="zh-CN" altLang="en-US" sz="2400" b="1" kern="0">
              <a:solidFill>
                <a:srgbClr val="EE3028"/>
              </a:solidFill>
              <a:cs typeface="+mn-ea"/>
              <a:sym typeface="+mn-lt"/>
            </a:endParaRP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pPr algn="ctr"/>
            <a:r>
              <a:rPr lang="en-US" altLang="zh-CN">
                <a:solidFill>
                  <a:schemeClr val="bg1"/>
                </a:solidFill>
                <a:sym typeface="+mn-lt"/>
              </a:rPr>
              <a:t>  </a:t>
            </a:r>
            <a:r>
              <a:rPr lang="zh-CN" altLang="en-US">
                <a:solidFill>
                  <a:schemeClr val="bg1"/>
                </a:solidFill>
                <a:sym typeface="+mn-lt"/>
              </a:rPr>
              <a:t>实验</a:t>
            </a:r>
            <a:r>
              <a:rPr lang="en-US" altLang="zh-CN">
                <a:solidFill>
                  <a:schemeClr val="bg1"/>
                </a:solidFill>
                <a:sym typeface="+mn-lt"/>
              </a:rPr>
              <a:t>2</a:t>
            </a:r>
            <a:endParaRPr lang="en-US" altLang="zh-CN">
              <a:solidFill>
                <a:schemeClr val="bg1"/>
              </a:solidFill>
              <a:sym typeface="+mn-lt"/>
            </a:endParaRPr>
          </a:p>
        </p:txBody>
      </p:sp>
      <p:sp>
        <p:nvSpPr>
          <p:cNvPr id="3" name="矩形 2"/>
          <p:cNvSpPr/>
          <p:nvPr/>
        </p:nvSpPr>
        <p:spPr>
          <a:xfrm>
            <a:off x="721360" y="1233805"/>
            <a:ext cx="10800080" cy="3969385"/>
          </a:xfrm>
          <a:prstGeom prst="rect">
            <a:avLst/>
          </a:prstGeom>
        </p:spPr>
        <p:txBody>
          <a:bodyPr wrap="square">
            <a:spAutoFit/>
          </a:bodyPr>
          <a:lstStyle/>
          <a:p>
            <a:pPr algn="just">
              <a:lnSpc>
                <a:spcPct val="150000"/>
              </a:lnSpc>
              <a:buClrTx/>
              <a:buSzTx/>
              <a:buFontTx/>
            </a:pPr>
            <a:r>
              <a:rPr sz="2400">
                <a:solidFill>
                  <a:srgbClr val="000000"/>
                </a:solidFill>
                <a:latin typeface="黑体" panose="02010609060101010101" pitchFamily="49" charset="-122"/>
                <a:ea typeface="黑体" panose="02010609060101010101" pitchFamily="49" charset="-122"/>
                <a:cs typeface="宋体" panose="02010600030101010101" pitchFamily="2" charset="-122"/>
                <a:sym typeface="+mn-ea"/>
              </a:rPr>
              <a:t>【拓展设问】</a:t>
            </a:r>
            <a:endParaRPr sz="2400">
              <a:solidFill>
                <a:srgbClr val="000000"/>
              </a:solidFill>
              <a:latin typeface="黑体" panose="02010609060101010101" pitchFamily="49" charset="-122"/>
              <a:ea typeface="黑体" panose="02010609060101010101" pitchFamily="49" charset="-122"/>
              <a:cs typeface="宋体" panose="02010600030101010101" pitchFamily="2" charset="-122"/>
              <a:sym typeface="+mn-ea"/>
            </a:endParaRPr>
          </a:p>
          <a:p>
            <a:pPr algn="just">
              <a:lnSpc>
                <a:spcPct val="150000"/>
              </a:lnSpc>
              <a:buClrTx/>
              <a:buSzTx/>
              <a:buFontTx/>
            </a:pPr>
            <a:r>
              <a:rPr sz="240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(4)根据测得的实验数据,绘制了如图3所示的U-I图像.</a:t>
            </a:r>
            <a:endParaRPr sz="2400">
              <a:solidFill>
                <a:srgbClr val="000000"/>
              </a:solidFill>
              <a:latin typeface="宋体" panose="02010600030101010101" pitchFamily="2" charset="-122"/>
              <a:ea typeface="宋体" panose="02010600030101010101" pitchFamily="2" charset="-122"/>
              <a:cs typeface="宋体" panose="02010600030101010101" pitchFamily="2" charset="-122"/>
              <a:sym typeface="+mn-ea"/>
            </a:endParaRPr>
          </a:p>
          <a:p>
            <a:pPr algn="just">
              <a:lnSpc>
                <a:spcPct val="150000"/>
              </a:lnSpc>
              <a:buClrTx/>
              <a:buSzTx/>
              <a:buFontTx/>
            </a:pPr>
            <a:r>
              <a:rPr sz="240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①图3中甲、乙两条图线是根据图1电路测得的实验数据绘制</a:t>
            </a:r>
            <a:endParaRPr sz="2400">
              <a:solidFill>
                <a:srgbClr val="000000"/>
              </a:solidFill>
              <a:latin typeface="宋体" panose="02010600030101010101" pitchFamily="2" charset="-122"/>
              <a:ea typeface="宋体" panose="02010600030101010101" pitchFamily="2" charset="-122"/>
              <a:cs typeface="宋体" panose="02010600030101010101" pitchFamily="2" charset="-122"/>
              <a:sym typeface="+mn-ea"/>
            </a:endParaRPr>
          </a:p>
          <a:p>
            <a:pPr algn="just">
              <a:lnSpc>
                <a:spcPct val="150000"/>
              </a:lnSpc>
              <a:buClrTx/>
              <a:buSzTx/>
              <a:buFontTx/>
            </a:pPr>
            <a:r>
              <a:rPr sz="240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的,其中图1电路中R1对应的U-I图线是</a:t>
            </a:r>
            <a:r>
              <a:rPr sz="2400" u="sng">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　　　  </a:t>
            </a:r>
            <a:r>
              <a:rPr sz="240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(选填“甲”</a:t>
            </a:r>
            <a:endParaRPr sz="2400">
              <a:solidFill>
                <a:srgbClr val="000000"/>
              </a:solidFill>
              <a:latin typeface="宋体" panose="02010600030101010101" pitchFamily="2" charset="-122"/>
              <a:ea typeface="宋体" panose="02010600030101010101" pitchFamily="2" charset="-122"/>
              <a:cs typeface="宋体" panose="02010600030101010101" pitchFamily="2" charset="-122"/>
              <a:sym typeface="+mn-ea"/>
            </a:endParaRPr>
          </a:p>
          <a:p>
            <a:pPr algn="just">
              <a:lnSpc>
                <a:spcPct val="150000"/>
              </a:lnSpc>
              <a:buClrTx/>
              <a:buSzTx/>
              <a:buFontTx/>
            </a:pPr>
            <a:r>
              <a:rPr sz="240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或“乙”).                                                  </a:t>
            </a:r>
            <a:r>
              <a:rPr sz="200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图3</a:t>
            </a:r>
            <a:endParaRPr sz="2400">
              <a:solidFill>
                <a:srgbClr val="000000"/>
              </a:solidFill>
              <a:latin typeface="宋体" panose="02010600030101010101" pitchFamily="2" charset="-122"/>
              <a:ea typeface="宋体" panose="02010600030101010101" pitchFamily="2" charset="-122"/>
              <a:cs typeface="宋体" panose="02010600030101010101" pitchFamily="2" charset="-122"/>
              <a:sym typeface="+mn-ea"/>
            </a:endParaRPr>
          </a:p>
          <a:p>
            <a:pPr algn="just">
              <a:lnSpc>
                <a:spcPct val="150000"/>
              </a:lnSpc>
              <a:buClrTx/>
              <a:buSzTx/>
              <a:buFontTx/>
            </a:pPr>
            <a:r>
              <a:rPr sz="240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②已知电源电压恒为6 V,根据探究目的分析图3中的图线,得出的实验结论是</a:t>
            </a:r>
            <a:r>
              <a:rPr lang="en-US" sz="240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____________________________________</a:t>
            </a:r>
            <a:r>
              <a:rPr sz="240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a:t>
            </a:r>
            <a:endParaRPr sz="2400">
              <a:solidFill>
                <a:srgbClr val="000000"/>
              </a:solidFill>
              <a:latin typeface="宋体" panose="02010600030101010101" pitchFamily="2" charset="-122"/>
              <a:ea typeface="宋体" panose="02010600030101010101" pitchFamily="2" charset="-122"/>
              <a:cs typeface="宋体" panose="02010600030101010101" pitchFamily="2" charset="-122"/>
              <a:sym typeface="+mn-ea"/>
            </a:endParaRPr>
          </a:p>
        </p:txBody>
      </p:sp>
      <p:pic>
        <p:nvPicPr>
          <p:cNvPr id="260" name="18WHLWJJZKBWL153-2.jpg" descr="id:2147491715;FounderCES"/>
          <p:cNvPicPr>
            <a:picLocks noChangeAspect="1"/>
          </p:cNvPicPr>
          <p:nvPr/>
        </p:nvPicPr>
        <p:blipFill>
          <a:blip r:embed="rId2"/>
          <a:stretch>
            <a:fillRect/>
          </a:stretch>
        </p:blipFill>
        <p:spPr>
          <a:xfrm>
            <a:off x="9084945" y="1456055"/>
            <a:ext cx="2150110" cy="2153285"/>
          </a:xfrm>
          <a:prstGeom prst="rect">
            <a:avLst/>
          </a:prstGeom>
        </p:spPr>
      </p:pic>
      <p:sp>
        <p:nvSpPr>
          <p:cNvPr id="11" name="文本框 10"/>
          <p:cNvSpPr txBox="1"/>
          <p:nvPr/>
        </p:nvSpPr>
        <p:spPr>
          <a:xfrm>
            <a:off x="6156960" y="2988310"/>
            <a:ext cx="749300" cy="460375"/>
          </a:xfrm>
          <a:prstGeom prst="rect">
            <a:avLst/>
          </a:prstGeom>
          <a:noFill/>
        </p:spPr>
        <p:txBody>
          <a:bodyPr wrap="square" rtlCol="0" anchor="t">
            <a:spAutoFit/>
          </a:bodyPr>
          <a:lstStyle/>
          <a:p>
            <a:pPr algn="l"/>
            <a:r>
              <a:rPr lang="en-US" altLang="zh-CN"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rPr>
              <a:t>甲</a:t>
            </a:r>
            <a:endParaRPr lang="en-US" altLang="zh-CN"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endParaRPr>
          </a:p>
        </p:txBody>
      </p:sp>
      <p:sp>
        <p:nvSpPr>
          <p:cNvPr id="2" name="文本框 1"/>
          <p:cNvSpPr txBox="1"/>
          <p:nvPr/>
        </p:nvSpPr>
        <p:spPr>
          <a:xfrm>
            <a:off x="956945" y="4621530"/>
            <a:ext cx="6768465" cy="460375"/>
          </a:xfrm>
          <a:prstGeom prst="rect">
            <a:avLst/>
          </a:prstGeom>
          <a:noFill/>
        </p:spPr>
        <p:txBody>
          <a:bodyPr wrap="square" rtlCol="0" anchor="t">
            <a:spAutoFit/>
          </a:bodyPr>
          <a:lstStyle/>
          <a:p>
            <a:pPr algn="l"/>
            <a:r>
              <a:rPr lang="en-US" altLang="zh-CN"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rPr>
              <a:t>串联电路中总电压等于各分电压之和</a:t>
            </a:r>
            <a:endParaRPr lang="en-US" altLang="zh-CN"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p:bldLst>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a:solidFill>
                  <a:srgbClr val="EE3028"/>
                </a:solidFill>
                <a:cs typeface="+mn-ea"/>
                <a:sym typeface="+mn-ea"/>
              </a:rPr>
              <a:t>影响电阻大小的因素</a:t>
            </a:r>
            <a:endParaRPr lang="zh-CN" altLang="en-US" sz="2400" b="1" kern="0">
              <a:solidFill>
                <a:srgbClr val="EE3028"/>
              </a:solidFill>
              <a:cs typeface="+mn-ea"/>
              <a:sym typeface="+mn-ea"/>
            </a:endParaRP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a:solidFill>
                  <a:schemeClr val="bg1"/>
                </a:solidFill>
                <a:sym typeface="+mn-lt"/>
              </a:rPr>
              <a:t>考法</a:t>
            </a:r>
            <a:r>
              <a:rPr lang="en-US" altLang="zh-CN">
                <a:solidFill>
                  <a:schemeClr val="bg1"/>
                </a:solidFill>
                <a:sym typeface="+mn-lt"/>
              </a:rPr>
              <a:t>3</a:t>
            </a:r>
            <a:endParaRPr lang="en-US" altLang="zh-CN">
              <a:solidFill>
                <a:schemeClr val="bg1"/>
              </a:solidFill>
              <a:sym typeface="+mn-lt"/>
            </a:endParaRPr>
          </a:p>
        </p:txBody>
      </p:sp>
      <p:sp>
        <p:nvSpPr>
          <p:cNvPr id="4" name="TextBox 43"/>
          <p:cNvSpPr txBox="1"/>
          <p:nvPr/>
        </p:nvSpPr>
        <p:spPr>
          <a:xfrm>
            <a:off x="683260" y="1401445"/>
            <a:ext cx="10825480" cy="3784600"/>
          </a:xfrm>
          <a:prstGeom prst="rect">
            <a:avLst/>
          </a:prstGeom>
          <a:noFill/>
        </p:spPr>
        <p:txBody>
          <a:bodyPr wrap="square" rtlCol="0">
            <a:spAutoFit/>
          </a:bodyPr>
          <a:lstStyle/>
          <a:p>
            <a:pPr algn="just">
              <a:lnSpc>
                <a:spcPct val="200000"/>
              </a:lnSpc>
            </a:pPr>
            <a:r>
              <a:rPr lang="en-US" altLang="zh-CN" sz="2400">
                <a:latin typeface="宋体" panose="02010600030101010101" pitchFamily="2" charset="-122"/>
                <a:ea typeface="宋体" panose="02010600030101010101" pitchFamily="2" charset="-122"/>
              </a:rPr>
              <a:t>10.[2016河南,9]下列说法正确的是	                   (　　)</a:t>
            </a:r>
            <a:endParaRPr lang="en-US" altLang="zh-CN" sz="2400">
              <a:latin typeface="宋体" panose="02010600030101010101" pitchFamily="2" charset="-122"/>
              <a:ea typeface="宋体" panose="02010600030101010101" pitchFamily="2" charset="-122"/>
            </a:endParaRPr>
          </a:p>
          <a:p>
            <a:pPr algn="just">
              <a:lnSpc>
                <a:spcPct val="200000"/>
              </a:lnSpc>
            </a:pPr>
            <a:r>
              <a:rPr lang="en-US" altLang="zh-CN" sz="2400">
                <a:latin typeface="宋体" panose="02010600030101010101" pitchFamily="2" charset="-122"/>
                <a:ea typeface="宋体" panose="02010600030101010101" pitchFamily="2" charset="-122"/>
              </a:rPr>
              <a:t>A.物理学规定正电荷定向移动的方向为电流方向</a:t>
            </a:r>
            <a:endParaRPr lang="en-US" altLang="zh-CN" sz="2400">
              <a:latin typeface="宋体" panose="02010600030101010101" pitchFamily="2" charset="-122"/>
              <a:ea typeface="宋体" panose="02010600030101010101" pitchFamily="2" charset="-122"/>
            </a:endParaRPr>
          </a:p>
          <a:p>
            <a:pPr algn="just">
              <a:lnSpc>
                <a:spcPct val="200000"/>
              </a:lnSpc>
            </a:pPr>
            <a:r>
              <a:rPr lang="en-US" altLang="zh-CN" sz="2400">
                <a:latin typeface="宋体" panose="02010600030101010101" pitchFamily="2" charset="-122"/>
                <a:ea typeface="宋体" panose="02010600030101010101" pitchFamily="2" charset="-122"/>
              </a:rPr>
              <a:t>B.导体的电阻由导体的长度、横截面积和电压决定</a:t>
            </a:r>
            <a:endParaRPr lang="en-US" altLang="zh-CN" sz="2400">
              <a:latin typeface="宋体" panose="02010600030101010101" pitchFamily="2" charset="-122"/>
              <a:ea typeface="宋体" panose="02010600030101010101" pitchFamily="2" charset="-122"/>
            </a:endParaRPr>
          </a:p>
          <a:p>
            <a:pPr algn="just">
              <a:lnSpc>
                <a:spcPct val="200000"/>
              </a:lnSpc>
            </a:pPr>
            <a:r>
              <a:rPr lang="en-US" altLang="zh-CN" sz="2400">
                <a:latin typeface="宋体" panose="02010600030101010101" pitchFamily="2" charset="-122"/>
                <a:ea typeface="宋体" panose="02010600030101010101" pitchFamily="2" charset="-122"/>
              </a:rPr>
              <a:t>C.导线用铜制造是利用了铜具有较好的导热性</a:t>
            </a:r>
            <a:endParaRPr lang="en-US" altLang="zh-CN" sz="2400">
              <a:latin typeface="宋体" panose="02010600030101010101" pitchFamily="2" charset="-122"/>
              <a:ea typeface="宋体" panose="02010600030101010101" pitchFamily="2" charset="-122"/>
            </a:endParaRPr>
          </a:p>
          <a:p>
            <a:pPr algn="just">
              <a:lnSpc>
                <a:spcPct val="200000"/>
              </a:lnSpc>
            </a:pPr>
            <a:r>
              <a:rPr lang="en-US" altLang="zh-CN" sz="2400">
                <a:latin typeface="宋体" panose="02010600030101010101" pitchFamily="2" charset="-122"/>
                <a:ea typeface="宋体" panose="02010600030101010101" pitchFamily="2" charset="-122"/>
              </a:rPr>
              <a:t>D.遥感卫星利用物体辐射的紫外线拍摄地面情况</a:t>
            </a:r>
            <a:endParaRPr lang="en-US" altLang="zh-CN" sz="2400">
              <a:latin typeface="宋体" panose="02010600030101010101" pitchFamily="2" charset="-122"/>
              <a:ea typeface="宋体" panose="02010600030101010101" pitchFamily="2" charset="-122"/>
            </a:endParaRPr>
          </a:p>
        </p:txBody>
      </p:sp>
      <p:sp>
        <p:nvSpPr>
          <p:cNvPr id="5" name="矩形 4"/>
          <p:cNvSpPr/>
          <p:nvPr/>
        </p:nvSpPr>
        <p:spPr>
          <a:xfrm>
            <a:off x="9406891" y="1682521"/>
            <a:ext cx="386080" cy="460375"/>
          </a:xfrm>
          <a:prstGeom prst="rect">
            <a:avLst/>
          </a:prstGeom>
        </p:spPr>
        <p:txBody>
          <a:bodyPr wrap="none">
            <a:spAutoFit/>
          </a:bodyPr>
          <a:lstStyle/>
          <a:p>
            <a:pPr algn="l"/>
            <a:r>
              <a:rPr lang="en-US" altLang="zh-CN" sz="2400" b="1" kern="100">
                <a:solidFill>
                  <a:srgbClr val="EE3028"/>
                </a:solidFill>
                <a:uFill>
                  <a:solidFill>
                    <a:srgbClr val="000000"/>
                  </a:solidFill>
                </a:uFill>
                <a:latin typeface="Times New Roman" panose="02020603050405020304" pitchFamily="18" charset="0"/>
                <a:ea typeface="宋体" panose="02010600030101010101" pitchFamily="2" charset="-122"/>
                <a:cs typeface="Times New Roman" panose="02020603050405020304" pitchFamily="18" charset="0"/>
                <a:sym typeface="+mn-ea"/>
              </a:rPr>
              <a:t>A </a:t>
            </a:r>
            <a:endParaRPr lang="en-US" altLang="zh-CN" sz="2400" b="1" kern="100">
              <a:solidFill>
                <a:srgbClr val="EE3028"/>
              </a:solidFill>
              <a:uFill>
                <a:solidFill>
                  <a:srgbClr val="000000"/>
                </a:solidFill>
              </a:uFill>
              <a:latin typeface="Times New Roman" panose="02020603050405020304" pitchFamily="18" charset="0"/>
              <a:ea typeface="宋体" panose="02010600030101010101" pitchFamily="2" charset="-122"/>
              <a:cs typeface="Times New Roman" panose="02020603050405020304" pitchFamily="18" charset="0"/>
              <a:sym typeface="+mn-ea"/>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3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en-US" altLang="zh-CN" sz="2400" b="1" kern="0">
                <a:solidFill>
                  <a:srgbClr val="EE3028"/>
                </a:solidFill>
                <a:cs typeface="+mn-ea"/>
                <a:sym typeface="+mn-lt"/>
              </a:rPr>
              <a:t> </a:t>
            </a:r>
            <a:r>
              <a:rPr lang="zh-CN" altLang="en-US" sz="2400" b="1" kern="0">
                <a:solidFill>
                  <a:srgbClr val="EE3028"/>
                </a:solidFill>
                <a:cs typeface="+mn-ea"/>
                <a:sym typeface="+mn-lt"/>
              </a:rPr>
              <a:t>探究串、并联电路的电压规律</a:t>
            </a:r>
            <a:endParaRPr lang="zh-CN" altLang="en-US" sz="2400" b="1" kern="0">
              <a:solidFill>
                <a:srgbClr val="EE3028"/>
              </a:solidFill>
              <a:cs typeface="+mn-ea"/>
              <a:sym typeface="+mn-lt"/>
            </a:endParaRP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pPr algn="ctr"/>
            <a:r>
              <a:rPr lang="en-US" altLang="zh-CN">
                <a:solidFill>
                  <a:schemeClr val="bg1"/>
                </a:solidFill>
                <a:sym typeface="+mn-lt"/>
              </a:rPr>
              <a:t>  </a:t>
            </a:r>
            <a:r>
              <a:rPr lang="zh-CN" altLang="en-US">
                <a:solidFill>
                  <a:schemeClr val="bg1"/>
                </a:solidFill>
                <a:sym typeface="+mn-lt"/>
              </a:rPr>
              <a:t>实验</a:t>
            </a:r>
            <a:r>
              <a:rPr lang="en-US" altLang="zh-CN">
                <a:solidFill>
                  <a:schemeClr val="bg1"/>
                </a:solidFill>
                <a:sym typeface="+mn-lt"/>
              </a:rPr>
              <a:t>2</a:t>
            </a:r>
            <a:endParaRPr lang="en-US" altLang="zh-CN">
              <a:solidFill>
                <a:schemeClr val="bg1"/>
              </a:solidFill>
              <a:sym typeface="+mn-lt"/>
            </a:endParaRPr>
          </a:p>
        </p:txBody>
      </p:sp>
      <p:sp>
        <p:nvSpPr>
          <p:cNvPr id="3" name="矩形 2"/>
          <p:cNvSpPr/>
          <p:nvPr/>
        </p:nvSpPr>
        <p:spPr>
          <a:xfrm>
            <a:off x="617855" y="803275"/>
            <a:ext cx="8823960" cy="5846445"/>
          </a:xfrm>
          <a:prstGeom prst="rect">
            <a:avLst/>
          </a:prstGeom>
        </p:spPr>
        <p:txBody>
          <a:bodyPr wrap="square">
            <a:spAutoFit/>
          </a:bodyPr>
          <a:lstStyle/>
          <a:p>
            <a:pPr algn="just">
              <a:lnSpc>
                <a:spcPct val="130000"/>
              </a:lnSpc>
              <a:spcBef>
                <a:spcPct val="0"/>
              </a:spcBef>
              <a:spcAft>
                <a:spcPct val="0"/>
              </a:spcAft>
              <a:buClrTx/>
              <a:buSzTx/>
              <a:buFontTx/>
            </a:pPr>
            <a:r>
              <a:rPr sz="240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(5)该学习小组的小红同学根据上述实验,设计了图4所示的电路图探究“串联电路的电压规律”,闭合开关,电压表分别测出AB、BC两端的电压如图5、图6所示,若不计实验误差,请在图7中标出电压表接在AC两端时的示数.若某次实验中,小红将电压表分别接在AB、BC、AC两端时,得到的电压值为U</a:t>
            </a:r>
            <a:r>
              <a:rPr sz="2400" baseline="-2500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AB</a:t>
            </a:r>
            <a:r>
              <a:rPr sz="240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=1.5V,U</a:t>
            </a:r>
            <a:r>
              <a:rPr sz="2400" baseline="-2500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BC</a:t>
            </a:r>
            <a:r>
              <a:rPr sz="240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=1.5V,U</a:t>
            </a:r>
            <a:r>
              <a:rPr sz="2400" baseline="-2500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AC</a:t>
            </a:r>
            <a:r>
              <a:rPr sz="240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=3V,在表格中记录数据后,她接下来应该</a:t>
            </a:r>
            <a:r>
              <a:rPr sz="2400" u="sng">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　　　　</a:t>
            </a:r>
            <a:r>
              <a:rPr sz="240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 </a:t>
            </a:r>
            <a:endParaRPr sz="2400">
              <a:solidFill>
                <a:srgbClr val="000000"/>
              </a:solidFill>
              <a:latin typeface="宋体" panose="02010600030101010101" pitchFamily="2" charset="-122"/>
              <a:ea typeface="宋体" panose="02010600030101010101" pitchFamily="2" charset="-122"/>
              <a:cs typeface="宋体" panose="02010600030101010101" pitchFamily="2" charset="-122"/>
              <a:sym typeface="+mn-ea"/>
            </a:endParaRPr>
          </a:p>
          <a:p>
            <a:pPr algn="just">
              <a:lnSpc>
                <a:spcPct val="130000"/>
              </a:lnSpc>
              <a:spcBef>
                <a:spcPct val="0"/>
              </a:spcBef>
              <a:spcAft>
                <a:spcPct val="0"/>
              </a:spcAft>
              <a:buClrTx/>
              <a:buSzTx/>
              <a:buFontTx/>
            </a:pPr>
            <a:r>
              <a:rPr sz="240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A.整理器材,结束实验</a:t>
            </a:r>
            <a:endParaRPr sz="2400">
              <a:solidFill>
                <a:srgbClr val="000000"/>
              </a:solidFill>
              <a:latin typeface="宋体" panose="02010600030101010101" pitchFamily="2" charset="-122"/>
              <a:ea typeface="宋体" panose="02010600030101010101" pitchFamily="2" charset="-122"/>
              <a:cs typeface="宋体" panose="02010600030101010101" pitchFamily="2" charset="-122"/>
              <a:sym typeface="+mn-ea"/>
            </a:endParaRPr>
          </a:p>
          <a:p>
            <a:pPr algn="just">
              <a:lnSpc>
                <a:spcPct val="130000"/>
              </a:lnSpc>
              <a:spcBef>
                <a:spcPct val="0"/>
              </a:spcBef>
              <a:spcAft>
                <a:spcPct val="0"/>
              </a:spcAft>
              <a:buClrTx/>
              <a:buSzTx/>
              <a:buFontTx/>
            </a:pPr>
            <a:r>
              <a:rPr sz="240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B.分析数据,得出结论</a:t>
            </a:r>
            <a:endParaRPr sz="2400">
              <a:solidFill>
                <a:srgbClr val="000000"/>
              </a:solidFill>
              <a:latin typeface="宋体" panose="02010600030101010101" pitchFamily="2" charset="-122"/>
              <a:ea typeface="宋体" panose="02010600030101010101" pitchFamily="2" charset="-122"/>
              <a:cs typeface="宋体" panose="02010600030101010101" pitchFamily="2" charset="-122"/>
              <a:sym typeface="+mn-ea"/>
            </a:endParaRPr>
          </a:p>
          <a:p>
            <a:pPr algn="just">
              <a:lnSpc>
                <a:spcPct val="130000"/>
              </a:lnSpc>
              <a:spcBef>
                <a:spcPct val="0"/>
              </a:spcBef>
              <a:spcAft>
                <a:spcPct val="0"/>
              </a:spcAft>
              <a:buClrTx/>
              <a:buSzTx/>
              <a:buFontTx/>
            </a:pPr>
            <a:r>
              <a:rPr sz="240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C.换用不同规格的小灯泡,再测</a:t>
            </a:r>
            <a:endParaRPr sz="2400">
              <a:solidFill>
                <a:srgbClr val="000000"/>
              </a:solidFill>
              <a:latin typeface="宋体" panose="02010600030101010101" pitchFamily="2" charset="-122"/>
              <a:ea typeface="宋体" panose="02010600030101010101" pitchFamily="2" charset="-122"/>
              <a:cs typeface="宋体" panose="02010600030101010101" pitchFamily="2" charset="-122"/>
              <a:sym typeface="+mn-ea"/>
            </a:endParaRPr>
          </a:p>
          <a:p>
            <a:pPr algn="just">
              <a:lnSpc>
                <a:spcPct val="130000"/>
              </a:lnSpc>
              <a:spcBef>
                <a:spcPct val="0"/>
              </a:spcBef>
              <a:spcAft>
                <a:spcPct val="0"/>
              </a:spcAft>
              <a:buClrTx/>
              <a:buSzTx/>
              <a:buFontTx/>
            </a:pPr>
            <a:r>
              <a:rPr sz="240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  出几组电压值</a:t>
            </a:r>
            <a:endParaRPr sz="2400">
              <a:solidFill>
                <a:srgbClr val="000000"/>
              </a:solidFill>
              <a:latin typeface="宋体" panose="02010600030101010101" pitchFamily="2" charset="-122"/>
              <a:ea typeface="宋体" panose="02010600030101010101" pitchFamily="2" charset="-122"/>
              <a:cs typeface="宋体" panose="02010600030101010101" pitchFamily="2" charset="-122"/>
              <a:sym typeface="+mn-ea"/>
            </a:endParaRPr>
          </a:p>
          <a:p>
            <a:pPr algn="just">
              <a:lnSpc>
                <a:spcPct val="130000"/>
              </a:lnSpc>
              <a:spcBef>
                <a:spcPct val="0"/>
              </a:spcBef>
              <a:spcAft>
                <a:spcPct val="0"/>
              </a:spcAft>
              <a:buClrTx/>
              <a:buSzTx/>
              <a:buFontTx/>
            </a:pPr>
            <a:r>
              <a:rPr sz="240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D.换用电压表的另一量程,再测</a:t>
            </a:r>
            <a:endParaRPr sz="2400">
              <a:solidFill>
                <a:srgbClr val="000000"/>
              </a:solidFill>
              <a:latin typeface="宋体" panose="02010600030101010101" pitchFamily="2" charset="-122"/>
              <a:ea typeface="宋体" panose="02010600030101010101" pitchFamily="2" charset="-122"/>
              <a:cs typeface="宋体" panose="02010600030101010101" pitchFamily="2" charset="-122"/>
              <a:sym typeface="+mn-ea"/>
            </a:endParaRPr>
          </a:p>
          <a:p>
            <a:pPr algn="just">
              <a:lnSpc>
                <a:spcPct val="130000"/>
              </a:lnSpc>
              <a:spcBef>
                <a:spcPct val="0"/>
              </a:spcBef>
              <a:spcAft>
                <a:spcPct val="0"/>
              </a:spcAft>
              <a:buClrTx/>
              <a:buSzTx/>
              <a:buFontTx/>
            </a:pPr>
            <a:r>
              <a:rPr sz="240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  出一组电压值</a:t>
            </a:r>
            <a:endParaRPr sz="2400">
              <a:solidFill>
                <a:srgbClr val="000000"/>
              </a:solidFill>
              <a:latin typeface="宋体" panose="02010600030101010101" pitchFamily="2" charset="-122"/>
              <a:ea typeface="宋体" panose="02010600030101010101" pitchFamily="2" charset="-122"/>
              <a:cs typeface="宋体" panose="02010600030101010101" pitchFamily="2" charset="-122"/>
              <a:sym typeface="+mn-ea"/>
            </a:endParaRPr>
          </a:p>
        </p:txBody>
      </p:sp>
      <p:pic>
        <p:nvPicPr>
          <p:cNvPr id="261" name="18WHLWJJZKBWL154.jpg" descr="id:2147491722;FounderCES"/>
          <p:cNvPicPr>
            <a:picLocks noChangeAspect="1"/>
          </p:cNvPicPr>
          <p:nvPr/>
        </p:nvPicPr>
        <p:blipFill>
          <a:blip r:embed="rId2"/>
          <a:stretch>
            <a:fillRect/>
          </a:stretch>
        </p:blipFill>
        <p:spPr>
          <a:xfrm>
            <a:off x="9486265" y="1189355"/>
            <a:ext cx="2174875" cy="1250315"/>
          </a:xfrm>
          <a:prstGeom prst="rect">
            <a:avLst/>
          </a:prstGeom>
        </p:spPr>
      </p:pic>
      <p:pic>
        <p:nvPicPr>
          <p:cNvPr id="262" name="18WHLWJJZKBWL155.jpg" descr="id:2147491729;FounderCES"/>
          <p:cNvPicPr>
            <a:picLocks noChangeAspect="1"/>
          </p:cNvPicPr>
          <p:nvPr/>
        </p:nvPicPr>
        <p:blipFill>
          <a:blip r:embed="rId3"/>
          <a:stretch>
            <a:fillRect/>
          </a:stretch>
        </p:blipFill>
        <p:spPr>
          <a:xfrm>
            <a:off x="5335905" y="4100195"/>
            <a:ext cx="4391660" cy="1530350"/>
          </a:xfrm>
          <a:prstGeom prst="rect">
            <a:avLst/>
          </a:prstGeom>
        </p:spPr>
      </p:pic>
      <p:pic>
        <p:nvPicPr>
          <p:cNvPr id="263" name="18WHLWJJZKBWL155-1.jpg" descr="id:2147491736;FounderCES"/>
          <p:cNvPicPr>
            <a:picLocks noChangeAspect="1"/>
          </p:cNvPicPr>
          <p:nvPr/>
        </p:nvPicPr>
        <p:blipFill>
          <a:blip r:embed="rId4"/>
          <a:stretch>
            <a:fillRect/>
          </a:stretch>
        </p:blipFill>
        <p:spPr>
          <a:xfrm>
            <a:off x="9855200" y="4100195"/>
            <a:ext cx="2107565" cy="1414145"/>
          </a:xfrm>
          <a:prstGeom prst="rect">
            <a:avLst/>
          </a:prstGeom>
        </p:spPr>
      </p:pic>
      <p:sp>
        <p:nvSpPr>
          <p:cNvPr id="12" name="文本框 11"/>
          <p:cNvSpPr txBox="1"/>
          <p:nvPr/>
        </p:nvSpPr>
        <p:spPr>
          <a:xfrm>
            <a:off x="10173970" y="2495550"/>
            <a:ext cx="799465" cy="398780"/>
          </a:xfrm>
          <a:prstGeom prst="rect">
            <a:avLst/>
          </a:prstGeom>
          <a:noFill/>
        </p:spPr>
        <p:txBody>
          <a:bodyPr wrap="square" rtlCol="0" anchor="t">
            <a:spAutoFit/>
          </a:bodyPr>
          <a:lstStyle/>
          <a:p>
            <a:r>
              <a:rPr lang="zh-CN" altLang="en-US" sz="2000" kern="100">
                <a:solidFill>
                  <a:schemeClr val="tx1"/>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rPr>
              <a:t>图</a:t>
            </a:r>
            <a:r>
              <a:rPr lang="en-US" altLang="zh-CN" sz="2000" kern="100">
                <a:solidFill>
                  <a:schemeClr val="tx1"/>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rPr>
              <a:t>4</a:t>
            </a:r>
            <a:endParaRPr lang="en-US" altLang="zh-CN" sz="2000" kern="100">
              <a:solidFill>
                <a:schemeClr val="tx1"/>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endParaRPr>
          </a:p>
        </p:txBody>
      </p:sp>
      <p:sp>
        <p:nvSpPr>
          <p:cNvPr id="2" name="文本框 1"/>
          <p:cNvSpPr txBox="1"/>
          <p:nvPr/>
        </p:nvSpPr>
        <p:spPr>
          <a:xfrm>
            <a:off x="6020435" y="5617210"/>
            <a:ext cx="5262880" cy="398780"/>
          </a:xfrm>
          <a:prstGeom prst="rect">
            <a:avLst/>
          </a:prstGeom>
          <a:noFill/>
        </p:spPr>
        <p:txBody>
          <a:bodyPr wrap="square" rtlCol="0" anchor="t">
            <a:spAutoFit/>
          </a:bodyPr>
          <a:lstStyle/>
          <a:p>
            <a:r>
              <a:rPr lang="en-US" altLang="zh-CN" sz="2000" kern="100">
                <a:solidFill>
                  <a:schemeClr val="tx1"/>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rPr>
              <a:t> </a:t>
            </a:r>
            <a:r>
              <a:rPr lang="zh-CN" altLang="en-US" sz="2000" kern="100">
                <a:solidFill>
                  <a:schemeClr val="tx1"/>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rPr>
              <a:t>图</a:t>
            </a:r>
            <a:r>
              <a:rPr lang="en-US" altLang="zh-CN" sz="2000" kern="100">
                <a:solidFill>
                  <a:schemeClr val="tx1"/>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rPr>
              <a:t>5               </a:t>
            </a:r>
            <a:r>
              <a:rPr lang="zh-CN" altLang="en-US" sz="2000" kern="100">
                <a:solidFill>
                  <a:schemeClr val="tx1"/>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rPr>
              <a:t>图</a:t>
            </a:r>
            <a:r>
              <a:rPr lang="en-US" altLang="zh-CN" sz="2000" kern="100">
                <a:solidFill>
                  <a:schemeClr val="tx1"/>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rPr>
              <a:t>6              </a:t>
            </a:r>
            <a:r>
              <a:rPr lang="zh-CN" altLang="en-US" sz="2000" kern="100">
                <a:solidFill>
                  <a:schemeClr val="tx1"/>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rPr>
              <a:t>图</a:t>
            </a:r>
            <a:r>
              <a:rPr lang="en-US" altLang="zh-CN" sz="2000" kern="100">
                <a:solidFill>
                  <a:schemeClr val="tx1"/>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rPr>
              <a:t>7</a:t>
            </a:r>
            <a:endParaRPr lang="en-US" altLang="zh-CN" sz="2000" kern="100">
              <a:solidFill>
                <a:schemeClr val="tx1"/>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endParaRPr>
          </a:p>
        </p:txBody>
      </p:sp>
      <p:sp>
        <p:nvSpPr>
          <p:cNvPr id="6" name="文本框 5"/>
          <p:cNvSpPr txBox="1"/>
          <p:nvPr/>
        </p:nvSpPr>
        <p:spPr>
          <a:xfrm>
            <a:off x="5772785" y="3235325"/>
            <a:ext cx="610235" cy="460375"/>
          </a:xfrm>
          <a:prstGeom prst="rect">
            <a:avLst/>
          </a:prstGeom>
          <a:noFill/>
        </p:spPr>
        <p:txBody>
          <a:bodyPr wrap="square" rtlCol="0" anchor="t">
            <a:spAutoFit/>
          </a:bodyPr>
          <a:lstStyle/>
          <a:p>
            <a:r>
              <a:rPr lang="en-US" altLang="zh-CN"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rPr>
              <a:t>C</a:t>
            </a:r>
            <a:endParaRPr lang="en-US" altLang="zh-CN"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endParaRPr>
          </a:p>
        </p:txBody>
      </p:sp>
      <p:pic>
        <p:nvPicPr>
          <p:cNvPr id="278" name="18WHLWJJZKBWLDA155.jpg" descr="id:2147492350;FounderCES"/>
          <p:cNvPicPr>
            <a:picLocks noChangeAspect="1"/>
          </p:cNvPicPr>
          <p:nvPr/>
        </p:nvPicPr>
        <p:blipFill>
          <a:blip r:embed="rId5"/>
          <a:stretch>
            <a:fillRect/>
          </a:stretch>
        </p:blipFill>
        <p:spPr>
          <a:xfrm>
            <a:off x="9855200" y="4100195"/>
            <a:ext cx="2142490" cy="1417955"/>
          </a:xfrm>
          <a:prstGeom prst="rect">
            <a:avLst/>
          </a:prstGeom>
        </p:spPr>
      </p:pic>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nodeType="clickEffect">
                                  <p:stCondLst>
                                    <p:cond delay="0"/>
                                  </p:stCondLst>
                                  <p:childTnLst>
                                    <p:set>
                                      <p:cBhvr>
                                        <p:cTn id="6" dur="1" fill="hold">
                                          <p:stCondLst>
                                            <p:cond delay="0"/>
                                          </p:stCondLst>
                                        </p:cTn>
                                        <p:tgtEl>
                                          <p:spTgt spid="278"/>
                                        </p:tgtEl>
                                        <p:attrNameLst>
                                          <p:attrName>style.visibility</p:attrName>
                                        </p:attrNameLst>
                                      </p:cBhvr>
                                      <p:to>
                                        <p:strVal val="visible"/>
                                      </p:to>
                                    </p:set>
                                    <p:animEffect transition="in" filter="fade">
                                      <p:cBhvr>
                                        <p:cTn id="7" dur="500"/>
                                        <p:tgtEl>
                                          <p:spTgt spid="278"/>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en-US" altLang="zh-CN" sz="2400" b="1" kern="0">
                <a:solidFill>
                  <a:srgbClr val="EE3028"/>
                </a:solidFill>
                <a:cs typeface="+mn-ea"/>
                <a:sym typeface="+mn-lt"/>
              </a:rPr>
              <a:t> </a:t>
            </a:r>
            <a:r>
              <a:rPr lang="zh-CN" altLang="en-US" sz="2400" b="1" kern="0">
                <a:solidFill>
                  <a:srgbClr val="EE3028"/>
                </a:solidFill>
                <a:cs typeface="+mn-ea"/>
                <a:sym typeface="+mn-lt"/>
              </a:rPr>
              <a:t>探究串、并联电路的电压规律</a:t>
            </a:r>
            <a:endParaRPr lang="zh-CN" altLang="en-US" sz="2400" b="1" kern="0">
              <a:solidFill>
                <a:srgbClr val="EE3028"/>
              </a:solidFill>
              <a:cs typeface="+mn-ea"/>
              <a:sym typeface="+mn-lt"/>
            </a:endParaRP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pPr algn="ctr"/>
            <a:r>
              <a:rPr lang="en-US" altLang="zh-CN">
                <a:solidFill>
                  <a:schemeClr val="bg1"/>
                </a:solidFill>
                <a:sym typeface="+mn-lt"/>
              </a:rPr>
              <a:t>  </a:t>
            </a:r>
            <a:r>
              <a:rPr lang="zh-CN" altLang="en-US">
                <a:solidFill>
                  <a:schemeClr val="bg1"/>
                </a:solidFill>
                <a:sym typeface="+mn-lt"/>
              </a:rPr>
              <a:t>实验</a:t>
            </a:r>
            <a:r>
              <a:rPr lang="en-US" altLang="zh-CN">
                <a:solidFill>
                  <a:schemeClr val="bg1"/>
                </a:solidFill>
                <a:sym typeface="+mn-lt"/>
              </a:rPr>
              <a:t>2</a:t>
            </a:r>
            <a:endParaRPr lang="en-US" altLang="zh-CN">
              <a:solidFill>
                <a:schemeClr val="bg1"/>
              </a:solidFill>
              <a:sym typeface="+mn-lt"/>
            </a:endParaRPr>
          </a:p>
        </p:txBody>
      </p:sp>
      <p:sp>
        <p:nvSpPr>
          <p:cNvPr id="3" name="矩形 2"/>
          <p:cNvSpPr/>
          <p:nvPr/>
        </p:nvSpPr>
        <p:spPr>
          <a:xfrm>
            <a:off x="622300" y="747395"/>
            <a:ext cx="10949305" cy="4523105"/>
          </a:xfrm>
          <a:prstGeom prst="rect">
            <a:avLst/>
          </a:prstGeom>
        </p:spPr>
        <p:txBody>
          <a:bodyPr wrap="square">
            <a:spAutoFit/>
          </a:bodyPr>
          <a:lstStyle/>
          <a:p>
            <a:pPr algn="just">
              <a:lnSpc>
                <a:spcPct val="150000"/>
              </a:lnSpc>
              <a:buClrTx/>
              <a:buSzTx/>
              <a:buFontTx/>
            </a:pPr>
            <a:r>
              <a:rPr lang="zh-CN" altLang="en-US" sz="2400" b="1">
                <a:solidFill>
                  <a:srgbClr val="FF0000"/>
                </a:solidFill>
                <a:latin typeface="+mn-ea"/>
                <a:sym typeface="+mn-ea"/>
              </a:rPr>
              <a:t>创新预测</a:t>
            </a:r>
            <a:endParaRPr lang="zh-CN" altLang="en-US" sz="2400" b="1">
              <a:solidFill>
                <a:srgbClr val="FF0000"/>
              </a:solidFill>
              <a:latin typeface="+mn-ea"/>
              <a:sym typeface="+mn-ea"/>
            </a:endParaRPr>
          </a:p>
          <a:p>
            <a:pPr algn="just">
              <a:lnSpc>
                <a:spcPct val="150000"/>
              </a:lnSpc>
              <a:buClrTx/>
              <a:buSzTx/>
              <a:buFontTx/>
            </a:pPr>
            <a:r>
              <a:rPr sz="240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1.小勇所在的实验小组在做“探究串联电路中的电压规律”实验.</a:t>
            </a:r>
            <a:endParaRPr sz="2400">
              <a:solidFill>
                <a:srgbClr val="000000"/>
              </a:solidFill>
              <a:latin typeface="宋体" panose="02010600030101010101" pitchFamily="2" charset="-122"/>
              <a:ea typeface="宋体" panose="02010600030101010101" pitchFamily="2" charset="-122"/>
              <a:cs typeface="宋体" panose="02010600030101010101" pitchFamily="2" charset="-122"/>
              <a:sym typeface="+mn-ea"/>
            </a:endParaRPr>
          </a:p>
          <a:p>
            <a:pPr algn="just">
              <a:lnSpc>
                <a:spcPct val="150000"/>
              </a:lnSpc>
              <a:buClrTx/>
              <a:buSzTx/>
              <a:buFontTx/>
            </a:pPr>
            <a:endParaRPr sz="2400">
              <a:solidFill>
                <a:srgbClr val="000000"/>
              </a:solidFill>
              <a:latin typeface="宋体" panose="02010600030101010101" pitchFamily="2" charset="-122"/>
              <a:ea typeface="宋体" panose="02010600030101010101" pitchFamily="2" charset="-122"/>
              <a:cs typeface="宋体" panose="02010600030101010101" pitchFamily="2" charset="-122"/>
              <a:sym typeface="+mn-ea"/>
            </a:endParaRPr>
          </a:p>
          <a:p>
            <a:pPr algn="just">
              <a:lnSpc>
                <a:spcPct val="150000"/>
              </a:lnSpc>
              <a:buClrTx/>
              <a:buSzTx/>
              <a:buFontTx/>
            </a:pPr>
            <a:endParaRPr sz="2400">
              <a:solidFill>
                <a:srgbClr val="000000"/>
              </a:solidFill>
              <a:latin typeface="宋体" panose="02010600030101010101" pitchFamily="2" charset="-122"/>
              <a:ea typeface="宋体" panose="02010600030101010101" pitchFamily="2" charset="-122"/>
              <a:cs typeface="宋体" panose="02010600030101010101" pitchFamily="2" charset="-122"/>
              <a:sym typeface="+mn-ea"/>
            </a:endParaRPr>
          </a:p>
          <a:p>
            <a:pPr algn="just">
              <a:lnSpc>
                <a:spcPct val="150000"/>
              </a:lnSpc>
              <a:buClrTx/>
              <a:buSzTx/>
              <a:buFontTx/>
            </a:pPr>
            <a:endParaRPr sz="2400">
              <a:solidFill>
                <a:srgbClr val="000000"/>
              </a:solidFill>
              <a:latin typeface="宋体" panose="02010600030101010101" pitchFamily="2" charset="-122"/>
              <a:ea typeface="宋体" panose="02010600030101010101" pitchFamily="2" charset="-122"/>
              <a:cs typeface="宋体" panose="02010600030101010101" pitchFamily="2" charset="-122"/>
              <a:sym typeface="+mn-ea"/>
            </a:endParaRPr>
          </a:p>
          <a:p>
            <a:pPr algn="just">
              <a:lnSpc>
                <a:spcPct val="150000"/>
              </a:lnSpc>
              <a:buClrTx/>
              <a:buSzTx/>
              <a:buFontTx/>
            </a:pPr>
            <a:endParaRPr sz="2400">
              <a:solidFill>
                <a:srgbClr val="000000"/>
              </a:solidFill>
              <a:latin typeface="宋体" panose="02010600030101010101" pitchFamily="2" charset="-122"/>
              <a:ea typeface="宋体" panose="02010600030101010101" pitchFamily="2" charset="-122"/>
              <a:cs typeface="宋体" panose="02010600030101010101" pitchFamily="2" charset="-122"/>
              <a:sym typeface="+mn-ea"/>
            </a:endParaRPr>
          </a:p>
          <a:p>
            <a:pPr algn="just">
              <a:lnSpc>
                <a:spcPct val="150000"/>
              </a:lnSpc>
              <a:buClrTx/>
              <a:buSzTx/>
              <a:buFontTx/>
            </a:pPr>
            <a:r>
              <a:rPr sz="240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(1)如图甲所示是小勇为了测量L</a:t>
            </a:r>
            <a:r>
              <a:rPr sz="2400" baseline="-2500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2</a:t>
            </a:r>
            <a:r>
              <a:rPr sz="240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两端的电压连接的实物电路,但其中有一根导线连错了,请你在连错的导线上画“✕”,并用笔画线代替导线将电路连接正确.</a:t>
            </a:r>
            <a:endParaRPr sz="2400">
              <a:solidFill>
                <a:srgbClr val="000000"/>
              </a:solidFill>
              <a:latin typeface="宋体" panose="02010600030101010101" pitchFamily="2" charset="-122"/>
              <a:ea typeface="宋体" panose="02010600030101010101" pitchFamily="2" charset="-122"/>
              <a:cs typeface="宋体" panose="02010600030101010101" pitchFamily="2" charset="-122"/>
              <a:sym typeface="+mn-ea"/>
            </a:endParaRPr>
          </a:p>
        </p:txBody>
      </p:sp>
      <p:pic>
        <p:nvPicPr>
          <p:cNvPr id="265" name="20YTJLLS14.jpg" descr="id:2147491750;FounderCES"/>
          <p:cNvPicPr>
            <a:picLocks noChangeAspect="1"/>
          </p:cNvPicPr>
          <p:nvPr/>
        </p:nvPicPr>
        <p:blipFill>
          <a:blip r:embed="rId3"/>
          <a:stretch>
            <a:fillRect/>
          </a:stretch>
        </p:blipFill>
        <p:spPr>
          <a:xfrm>
            <a:off x="1256030" y="1983740"/>
            <a:ext cx="6246495" cy="2050415"/>
          </a:xfrm>
          <a:prstGeom prst="rect">
            <a:avLst/>
          </a:prstGeom>
        </p:spPr>
      </p:pic>
      <p:pic>
        <p:nvPicPr>
          <p:cNvPr id="281" name="20YTJLLSD3.jpg" descr="id:2147492371;FounderCES"/>
          <p:cNvPicPr>
            <a:picLocks noChangeAspect="1"/>
          </p:cNvPicPr>
          <p:nvPr/>
        </p:nvPicPr>
        <p:blipFill>
          <a:blip r:embed="rId4"/>
          <a:stretch>
            <a:fillRect/>
          </a:stretch>
        </p:blipFill>
        <p:spPr>
          <a:xfrm>
            <a:off x="7908925" y="2171065"/>
            <a:ext cx="3568700" cy="1863725"/>
          </a:xfrm>
          <a:prstGeom prst="rect">
            <a:avLst/>
          </a:prstGeom>
        </p:spPr>
      </p:pic>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nodeType="clickEffect">
                                  <p:stCondLst>
                                    <p:cond delay="0"/>
                                  </p:stCondLst>
                                  <p:childTnLst>
                                    <p:set>
                                      <p:cBhvr>
                                        <p:cTn id="6" dur="1" fill="hold">
                                          <p:stCondLst>
                                            <p:cond delay="0"/>
                                          </p:stCondLst>
                                        </p:cTn>
                                        <p:tgtEl>
                                          <p:spTgt spid="281"/>
                                        </p:tgtEl>
                                        <p:attrNameLst>
                                          <p:attrName>style.visibility</p:attrName>
                                        </p:attrNameLst>
                                      </p:cBhvr>
                                      <p:to>
                                        <p:strVal val="visible"/>
                                      </p:to>
                                    </p:set>
                                    <p:animEffect transition="in" filter="fade">
                                      <p:cBhvr>
                                        <p:cTn id="7" dur="500"/>
                                        <p:tgtEl>
                                          <p:spTgt spid="2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en-US" altLang="zh-CN" sz="2400" b="1" kern="0">
                <a:solidFill>
                  <a:srgbClr val="EE3028"/>
                </a:solidFill>
                <a:cs typeface="+mn-ea"/>
                <a:sym typeface="+mn-lt"/>
              </a:rPr>
              <a:t> </a:t>
            </a:r>
            <a:r>
              <a:rPr lang="zh-CN" altLang="en-US" sz="2400" b="1" kern="0">
                <a:solidFill>
                  <a:srgbClr val="EE3028"/>
                </a:solidFill>
                <a:cs typeface="+mn-ea"/>
                <a:sym typeface="+mn-lt"/>
              </a:rPr>
              <a:t>探究串、并联电路的电压规律</a:t>
            </a:r>
            <a:endParaRPr lang="zh-CN" altLang="en-US" sz="2400" b="1" kern="0">
              <a:solidFill>
                <a:srgbClr val="EE3028"/>
              </a:solidFill>
              <a:cs typeface="+mn-ea"/>
              <a:sym typeface="+mn-lt"/>
            </a:endParaRP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pPr algn="ctr"/>
            <a:r>
              <a:rPr lang="en-US" altLang="zh-CN">
                <a:solidFill>
                  <a:schemeClr val="bg1"/>
                </a:solidFill>
                <a:sym typeface="+mn-lt"/>
              </a:rPr>
              <a:t>  </a:t>
            </a:r>
            <a:r>
              <a:rPr lang="zh-CN" altLang="en-US">
                <a:solidFill>
                  <a:schemeClr val="bg1"/>
                </a:solidFill>
                <a:sym typeface="+mn-lt"/>
              </a:rPr>
              <a:t>实验</a:t>
            </a:r>
            <a:r>
              <a:rPr lang="en-US" altLang="zh-CN">
                <a:solidFill>
                  <a:schemeClr val="bg1"/>
                </a:solidFill>
                <a:sym typeface="+mn-lt"/>
              </a:rPr>
              <a:t>2</a:t>
            </a:r>
            <a:endParaRPr lang="en-US" altLang="zh-CN">
              <a:solidFill>
                <a:schemeClr val="bg1"/>
              </a:solidFill>
              <a:sym typeface="+mn-lt"/>
            </a:endParaRPr>
          </a:p>
        </p:txBody>
      </p:sp>
      <p:sp>
        <p:nvSpPr>
          <p:cNvPr id="3" name="矩形 2"/>
          <p:cNvSpPr/>
          <p:nvPr/>
        </p:nvSpPr>
        <p:spPr>
          <a:xfrm>
            <a:off x="786765" y="928370"/>
            <a:ext cx="10646410" cy="4485640"/>
          </a:xfrm>
          <a:prstGeom prst="rect">
            <a:avLst/>
          </a:prstGeom>
        </p:spPr>
        <p:txBody>
          <a:bodyPr wrap="square">
            <a:spAutoFit/>
          </a:bodyPr>
          <a:lstStyle/>
          <a:p>
            <a:pPr algn="just">
              <a:lnSpc>
                <a:spcPct val="170000"/>
              </a:lnSpc>
              <a:spcBef>
                <a:spcPct val="0"/>
              </a:spcBef>
              <a:spcAft>
                <a:spcPct val="0"/>
              </a:spcAft>
              <a:buClrTx/>
              <a:buSzTx/>
              <a:buFontTx/>
            </a:pPr>
            <a:r>
              <a:rPr sz="240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(2)改正电路后,继续测量L</a:t>
            </a:r>
            <a:r>
              <a:rPr sz="2400" baseline="-2500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2</a:t>
            </a:r>
            <a:r>
              <a:rPr sz="240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两端的电压,闭合开关试触时,发现L1发光,L2不发光,电压表的示数为零,则电路中的故障可能是</a:t>
            </a:r>
            <a:r>
              <a:rPr sz="2400" u="sng">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　　　  </a:t>
            </a:r>
            <a:r>
              <a:rPr sz="240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;排除故障后,再次闭合开关进行实验,此时电压表的示数如图乙所示,则L2两端的电压为</a:t>
            </a:r>
            <a:r>
              <a:rPr sz="2400" u="sng">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　  　 </a:t>
            </a:r>
            <a:r>
              <a:rPr sz="240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V. </a:t>
            </a:r>
            <a:endParaRPr sz="2400">
              <a:solidFill>
                <a:srgbClr val="000000"/>
              </a:solidFill>
              <a:latin typeface="宋体" panose="02010600030101010101" pitchFamily="2" charset="-122"/>
              <a:ea typeface="宋体" panose="02010600030101010101" pitchFamily="2" charset="-122"/>
              <a:cs typeface="宋体" panose="02010600030101010101" pitchFamily="2" charset="-122"/>
              <a:sym typeface="+mn-ea"/>
            </a:endParaRPr>
          </a:p>
          <a:p>
            <a:pPr algn="just">
              <a:lnSpc>
                <a:spcPct val="170000"/>
              </a:lnSpc>
              <a:spcBef>
                <a:spcPct val="0"/>
              </a:spcBef>
              <a:spcAft>
                <a:spcPct val="0"/>
              </a:spcAft>
              <a:buClrTx/>
              <a:buSzTx/>
              <a:buFontTx/>
            </a:pPr>
            <a:r>
              <a:rPr sz="240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(3)接着,小勇又分别测出了L1两端电压和电源电压,分别为1.6 V和2.8 V,分析实验数据后,小勇便得出实验结论,你认为小勇的做法正确吗?</a:t>
            </a:r>
            <a:r>
              <a:rPr sz="2400" u="sng">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　　      　</a:t>
            </a:r>
            <a:r>
              <a:rPr sz="240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.请简述理由,若小勇的做法不正确,请指出正确的做法</a:t>
            </a:r>
            <a:r>
              <a:rPr lang="en-US" sz="240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________________________</a:t>
            </a:r>
            <a:endParaRPr lang="en-US" sz="2400">
              <a:solidFill>
                <a:srgbClr val="000000"/>
              </a:solidFill>
              <a:latin typeface="宋体" panose="02010600030101010101" pitchFamily="2" charset="-122"/>
              <a:ea typeface="宋体" panose="02010600030101010101" pitchFamily="2" charset="-122"/>
              <a:cs typeface="宋体" panose="02010600030101010101" pitchFamily="2" charset="-122"/>
              <a:sym typeface="+mn-ea"/>
            </a:endParaRPr>
          </a:p>
          <a:p>
            <a:pPr algn="just">
              <a:lnSpc>
                <a:spcPct val="170000"/>
              </a:lnSpc>
              <a:spcBef>
                <a:spcPct val="0"/>
              </a:spcBef>
              <a:spcAft>
                <a:spcPct val="0"/>
              </a:spcAft>
              <a:buClrTx/>
              <a:buSzTx/>
              <a:buFontTx/>
            </a:pPr>
            <a:r>
              <a:rPr lang="en-US" sz="240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___________________________________________________________</a:t>
            </a:r>
            <a:r>
              <a:rPr sz="240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 </a:t>
            </a:r>
            <a:endParaRPr sz="2400">
              <a:solidFill>
                <a:srgbClr val="000000"/>
              </a:solidFill>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11" name="文本框 10"/>
          <p:cNvSpPr txBox="1"/>
          <p:nvPr/>
        </p:nvSpPr>
        <p:spPr>
          <a:xfrm>
            <a:off x="6800850" y="1694180"/>
            <a:ext cx="1279525" cy="460375"/>
          </a:xfrm>
          <a:prstGeom prst="rect">
            <a:avLst/>
          </a:prstGeom>
          <a:noFill/>
        </p:spPr>
        <p:txBody>
          <a:bodyPr wrap="square" rtlCol="0" anchor="t">
            <a:spAutoFit/>
          </a:bodyPr>
          <a:lstStyle/>
          <a:p>
            <a:pPr algn="l"/>
            <a:r>
              <a:rPr lang="en-US" altLang="zh-CN"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rPr>
              <a:t>L</a:t>
            </a:r>
            <a:r>
              <a:rPr lang="en-US" altLang="zh-CN" sz="2400" b="1" kern="100" baseline="-250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rPr>
              <a:t>2</a:t>
            </a:r>
            <a:r>
              <a:rPr lang="en-US" altLang="zh-CN"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rPr>
              <a:t>短路</a:t>
            </a:r>
            <a:endParaRPr lang="en-US" altLang="zh-CN"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endParaRPr>
          </a:p>
        </p:txBody>
      </p:sp>
      <p:sp>
        <p:nvSpPr>
          <p:cNvPr id="2" name="文本框 1"/>
          <p:cNvSpPr txBox="1"/>
          <p:nvPr/>
        </p:nvSpPr>
        <p:spPr>
          <a:xfrm>
            <a:off x="9266555" y="2326005"/>
            <a:ext cx="1733550" cy="460375"/>
          </a:xfrm>
          <a:prstGeom prst="rect">
            <a:avLst/>
          </a:prstGeom>
          <a:noFill/>
        </p:spPr>
        <p:txBody>
          <a:bodyPr wrap="square" rtlCol="0" anchor="t">
            <a:spAutoFit/>
          </a:bodyPr>
          <a:lstStyle/>
          <a:p>
            <a:pPr algn="l"/>
            <a:r>
              <a:rPr lang="en-US" altLang="zh-CN"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rPr>
              <a:t>1.2</a:t>
            </a:r>
            <a:endParaRPr lang="en-US" altLang="zh-CN"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endParaRPr>
          </a:p>
        </p:txBody>
      </p:sp>
      <p:sp>
        <p:nvSpPr>
          <p:cNvPr id="4" name="文本框 3"/>
          <p:cNvSpPr txBox="1"/>
          <p:nvPr/>
        </p:nvSpPr>
        <p:spPr>
          <a:xfrm>
            <a:off x="9354820" y="3562985"/>
            <a:ext cx="1733550" cy="460375"/>
          </a:xfrm>
          <a:prstGeom prst="rect">
            <a:avLst/>
          </a:prstGeom>
          <a:noFill/>
        </p:spPr>
        <p:txBody>
          <a:bodyPr wrap="square" rtlCol="0" anchor="t">
            <a:spAutoFit/>
          </a:bodyPr>
          <a:lstStyle/>
          <a:p>
            <a:pPr algn="l"/>
            <a:r>
              <a:rPr lang="en-US" altLang="zh-CN"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rPr>
              <a:t>不正确</a:t>
            </a:r>
            <a:endParaRPr lang="en-US" altLang="zh-CN"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endParaRPr>
          </a:p>
        </p:txBody>
      </p:sp>
      <p:sp>
        <p:nvSpPr>
          <p:cNvPr id="5" name="文本框 4"/>
          <p:cNvSpPr txBox="1"/>
          <p:nvPr/>
        </p:nvSpPr>
        <p:spPr>
          <a:xfrm>
            <a:off x="1073150" y="4039235"/>
            <a:ext cx="10015220" cy="1198880"/>
          </a:xfrm>
          <a:prstGeom prst="rect">
            <a:avLst/>
          </a:prstGeom>
          <a:noFill/>
        </p:spPr>
        <p:txBody>
          <a:bodyPr wrap="square" rtlCol="0" anchor="t">
            <a:spAutoFit/>
          </a:bodyPr>
          <a:lstStyle/>
          <a:p>
            <a:pPr algn="l">
              <a:lnSpc>
                <a:spcPct val="150000"/>
              </a:lnSpc>
            </a:pPr>
            <a:r>
              <a:rPr lang="en-US" altLang="zh-CN"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rPr>
              <a:t>                                            根据一组实验数据得出的实验结论具有偶然性,应改变两个小灯泡的规格,进行多次测量</a:t>
            </a:r>
            <a:endParaRPr lang="en-US" altLang="zh-CN"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nodeType="clickPar">
                      <p:stCondLst>
                        <p:cond delay="indefinite"/>
                      </p:stCondLst>
                      <p:childTnLst>
                        <p:par>
                          <p:cTn id="19" fill="hold" nodeType="after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p:bldP spid="4" grpId="0"/>
      <p:bldP spid="5" grpId="0"/>
    </p:bldLst>
  </p:timing>
</p:sld>
</file>

<file path=ppt/slides/slide8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en-US" altLang="zh-CN" sz="2400" b="1" kern="0">
                <a:solidFill>
                  <a:srgbClr val="EE3028"/>
                </a:solidFill>
                <a:cs typeface="+mn-ea"/>
                <a:sym typeface="+mn-lt"/>
              </a:rPr>
              <a:t> </a:t>
            </a:r>
            <a:r>
              <a:rPr lang="zh-CN" altLang="en-US" sz="2400" b="1" kern="0">
                <a:solidFill>
                  <a:srgbClr val="EE3028"/>
                </a:solidFill>
                <a:cs typeface="+mn-ea"/>
                <a:sym typeface="+mn-lt"/>
              </a:rPr>
              <a:t>探究串、并联电路的电压规律</a:t>
            </a:r>
            <a:endParaRPr lang="zh-CN" altLang="en-US" sz="2400" b="1" kern="0">
              <a:solidFill>
                <a:srgbClr val="EE3028"/>
              </a:solidFill>
              <a:cs typeface="+mn-ea"/>
              <a:sym typeface="+mn-lt"/>
            </a:endParaRP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pPr algn="ctr"/>
            <a:r>
              <a:rPr lang="en-US" altLang="zh-CN">
                <a:solidFill>
                  <a:schemeClr val="bg1"/>
                </a:solidFill>
                <a:sym typeface="+mn-lt"/>
              </a:rPr>
              <a:t>  </a:t>
            </a:r>
            <a:r>
              <a:rPr lang="zh-CN" altLang="en-US">
                <a:solidFill>
                  <a:schemeClr val="bg1"/>
                </a:solidFill>
                <a:sym typeface="+mn-lt"/>
              </a:rPr>
              <a:t>实验</a:t>
            </a:r>
            <a:r>
              <a:rPr lang="en-US" altLang="zh-CN">
                <a:solidFill>
                  <a:schemeClr val="bg1"/>
                </a:solidFill>
                <a:sym typeface="+mn-lt"/>
              </a:rPr>
              <a:t>2</a:t>
            </a:r>
            <a:endParaRPr lang="en-US" altLang="zh-CN">
              <a:solidFill>
                <a:schemeClr val="bg1"/>
              </a:solidFill>
              <a:sym typeface="+mn-lt"/>
            </a:endParaRPr>
          </a:p>
        </p:txBody>
      </p:sp>
      <p:sp>
        <p:nvSpPr>
          <p:cNvPr id="3" name="矩形 2"/>
          <p:cNvSpPr/>
          <p:nvPr/>
        </p:nvSpPr>
        <p:spPr>
          <a:xfrm>
            <a:off x="949960" y="1024890"/>
            <a:ext cx="10168255" cy="3857625"/>
          </a:xfrm>
          <a:prstGeom prst="rect">
            <a:avLst/>
          </a:prstGeom>
        </p:spPr>
        <p:txBody>
          <a:bodyPr wrap="square">
            <a:spAutoFit/>
          </a:bodyPr>
          <a:lstStyle/>
          <a:p>
            <a:pPr algn="just">
              <a:lnSpc>
                <a:spcPct val="170000"/>
              </a:lnSpc>
              <a:spcBef>
                <a:spcPct val="0"/>
              </a:spcBef>
              <a:spcAft>
                <a:spcPct val="0"/>
              </a:spcAft>
              <a:buClrTx/>
              <a:buSzTx/>
              <a:buFontTx/>
            </a:pPr>
            <a:r>
              <a:rPr sz="240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(4)另一位同学在实验后却发现:串联电路的总电压总大于两灯泡两端的电压之和.这与之前的猜想不相符,于是他用更精密的电压表测出电路中某段导线两端的电压约为0.05 V,由此得知导线分压可能是造成结论与猜想不符的原因.为了能更明显地观察到导线分压的现象,在实验中应选择较</a:t>
            </a:r>
            <a:r>
              <a:rPr sz="2400" u="sng">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　　</a:t>
            </a:r>
            <a:r>
              <a:rPr sz="240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(选填“粗”或“细”)的导线进行实验,理由是:</a:t>
            </a:r>
            <a:r>
              <a:rPr lang="en-US" sz="240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__________________________</a:t>
            </a:r>
            <a:endParaRPr lang="en-US" sz="2400">
              <a:solidFill>
                <a:srgbClr val="000000"/>
              </a:solidFill>
              <a:latin typeface="宋体" panose="02010600030101010101" pitchFamily="2" charset="-122"/>
              <a:ea typeface="宋体" panose="02010600030101010101" pitchFamily="2" charset="-122"/>
              <a:cs typeface="宋体" panose="02010600030101010101" pitchFamily="2" charset="-122"/>
              <a:sym typeface="+mn-ea"/>
            </a:endParaRPr>
          </a:p>
          <a:p>
            <a:pPr algn="just">
              <a:lnSpc>
                <a:spcPct val="170000"/>
              </a:lnSpc>
              <a:spcBef>
                <a:spcPct val="0"/>
              </a:spcBef>
              <a:spcAft>
                <a:spcPct val="0"/>
              </a:spcAft>
              <a:buClrTx/>
              <a:buSzTx/>
              <a:buFontTx/>
            </a:pPr>
            <a:r>
              <a:rPr lang="en-US" sz="240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_______________________________________________________________</a:t>
            </a:r>
            <a:r>
              <a:rPr sz="240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 </a:t>
            </a:r>
            <a:endParaRPr sz="2400">
              <a:solidFill>
                <a:srgbClr val="000000"/>
              </a:solidFill>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11" name="文本框 10"/>
          <p:cNvSpPr txBox="1"/>
          <p:nvPr/>
        </p:nvSpPr>
        <p:spPr>
          <a:xfrm>
            <a:off x="9971405" y="3030855"/>
            <a:ext cx="685800" cy="460375"/>
          </a:xfrm>
          <a:prstGeom prst="rect">
            <a:avLst/>
          </a:prstGeom>
          <a:noFill/>
        </p:spPr>
        <p:txBody>
          <a:bodyPr wrap="square" rtlCol="0" anchor="t">
            <a:spAutoFit/>
          </a:bodyPr>
          <a:lstStyle/>
          <a:p>
            <a:pPr algn="l"/>
            <a:r>
              <a:rPr lang="en-US" altLang="zh-CN"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rPr>
              <a:t>细</a:t>
            </a:r>
            <a:endParaRPr lang="en-US" altLang="zh-CN"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endParaRPr>
          </a:p>
        </p:txBody>
      </p:sp>
      <p:sp>
        <p:nvSpPr>
          <p:cNvPr id="2" name="文本框 1"/>
          <p:cNvSpPr txBox="1"/>
          <p:nvPr/>
        </p:nvSpPr>
        <p:spPr>
          <a:xfrm>
            <a:off x="949960" y="3514725"/>
            <a:ext cx="10083165" cy="1198880"/>
          </a:xfrm>
          <a:prstGeom prst="rect">
            <a:avLst/>
          </a:prstGeom>
          <a:noFill/>
        </p:spPr>
        <p:txBody>
          <a:bodyPr wrap="square" rtlCol="0" anchor="t">
            <a:spAutoFit/>
          </a:bodyPr>
          <a:lstStyle/>
          <a:p>
            <a:pPr algn="l">
              <a:lnSpc>
                <a:spcPct val="150000"/>
              </a:lnSpc>
            </a:pPr>
            <a:r>
              <a:rPr lang="en-US" altLang="zh-CN"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rPr>
              <a:t>                                        在长度和材料相同的情况下,导线的横截面积越小,电阻越大,导线分压越大,越容易观察到实验现象</a:t>
            </a:r>
            <a:endParaRPr lang="en-US" altLang="zh-CN"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p:bldLst>
  </p:timing>
</p:sld>
</file>

<file path=ppt/slides/slide8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en-US" altLang="zh-CN" sz="2400" b="1" kern="0">
                <a:solidFill>
                  <a:srgbClr val="EE3028"/>
                </a:solidFill>
                <a:cs typeface="+mn-ea"/>
                <a:sym typeface="+mn-lt"/>
              </a:rPr>
              <a:t> </a:t>
            </a:r>
            <a:r>
              <a:rPr lang="zh-CN" altLang="en-US" sz="2400" b="1" kern="0">
                <a:solidFill>
                  <a:srgbClr val="EE3028"/>
                </a:solidFill>
                <a:cs typeface="+mn-ea"/>
                <a:sym typeface="+mn-lt"/>
              </a:rPr>
              <a:t>探究串、并联电路的电压规律</a:t>
            </a:r>
            <a:endParaRPr lang="zh-CN" altLang="en-US" sz="2400" b="1" kern="0">
              <a:solidFill>
                <a:srgbClr val="EE3028"/>
              </a:solidFill>
              <a:cs typeface="+mn-ea"/>
              <a:sym typeface="+mn-lt"/>
            </a:endParaRP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pPr algn="ctr"/>
            <a:r>
              <a:rPr lang="en-US" altLang="zh-CN">
                <a:solidFill>
                  <a:schemeClr val="bg1"/>
                </a:solidFill>
                <a:sym typeface="+mn-lt"/>
              </a:rPr>
              <a:t>  </a:t>
            </a:r>
            <a:r>
              <a:rPr lang="zh-CN" altLang="en-US">
                <a:solidFill>
                  <a:schemeClr val="bg1"/>
                </a:solidFill>
                <a:sym typeface="+mn-lt"/>
              </a:rPr>
              <a:t>实验</a:t>
            </a:r>
            <a:r>
              <a:rPr lang="en-US" altLang="zh-CN">
                <a:solidFill>
                  <a:schemeClr val="bg1"/>
                </a:solidFill>
                <a:sym typeface="+mn-lt"/>
              </a:rPr>
              <a:t>2</a:t>
            </a:r>
            <a:endParaRPr lang="en-US" altLang="zh-CN">
              <a:solidFill>
                <a:schemeClr val="bg1"/>
              </a:solidFill>
              <a:sym typeface="+mn-lt"/>
            </a:endParaRPr>
          </a:p>
        </p:txBody>
      </p:sp>
      <p:sp>
        <p:nvSpPr>
          <p:cNvPr id="3" name="矩形 2"/>
          <p:cNvSpPr/>
          <p:nvPr/>
        </p:nvSpPr>
        <p:spPr>
          <a:xfrm>
            <a:off x="923925" y="832485"/>
            <a:ext cx="10344150" cy="2968625"/>
          </a:xfrm>
          <a:prstGeom prst="rect">
            <a:avLst/>
          </a:prstGeom>
        </p:spPr>
        <p:txBody>
          <a:bodyPr wrap="square">
            <a:spAutoFit/>
          </a:bodyPr>
          <a:lstStyle/>
          <a:p>
            <a:pPr algn="just">
              <a:lnSpc>
                <a:spcPct val="130000"/>
              </a:lnSpc>
              <a:spcBef>
                <a:spcPct val="0"/>
              </a:spcBef>
              <a:spcAft>
                <a:spcPct val="0"/>
              </a:spcAft>
              <a:buClrTx/>
              <a:buSzTx/>
              <a:buFontTx/>
            </a:pPr>
            <a:r>
              <a:rPr sz="240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2.在探究“串联电路中用电器两端的电压与电源两端电压的关系”时,小明同学想用图甲中的器材组成电路,其中一个电压表测量电源两端的电压,另一个电压表测量某一个灯泡两端的电压,请你帮助他完成下述实验过程(电源电压不超过3 V).</a:t>
            </a:r>
            <a:endParaRPr sz="2400">
              <a:solidFill>
                <a:srgbClr val="000000"/>
              </a:solidFill>
              <a:latin typeface="宋体" panose="02010600030101010101" pitchFamily="2" charset="-122"/>
              <a:ea typeface="宋体" panose="02010600030101010101" pitchFamily="2" charset="-122"/>
              <a:cs typeface="宋体" panose="02010600030101010101" pitchFamily="2" charset="-122"/>
              <a:sym typeface="+mn-ea"/>
            </a:endParaRPr>
          </a:p>
          <a:p>
            <a:pPr algn="just">
              <a:lnSpc>
                <a:spcPct val="130000"/>
              </a:lnSpc>
              <a:spcBef>
                <a:spcPct val="0"/>
              </a:spcBef>
              <a:spcAft>
                <a:spcPct val="0"/>
              </a:spcAft>
              <a:buClrTx/>
              <a:buSzTx/>
              <a:buFontTx/>
            </a:pPr>
            <a:r>
              <a:rPr sz="240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(1)在方框内画出电路图;</a:t>
            </a:r>
            <a:endParaRPr sz="2400">
              <a:solidFill>
                <a:srgbClr val="000000"/>
              </a:solidFill>
              <a:latin typeface="宋体" panose="02010600030101010101" pitchFamily="2" charset="-122"/>
              <a:ea typeface="宋体" panose="02010600030101010101" pitchFamily="2" charset="-122"/>
              <a:cs typeface="宋体" panose="02010600030101010101" pitchFamily="2" charset="-122"/>
              <a:sym typeface="+mn-ea"/>
            </a:endParaRPr>
          </a:p>
          <a:p>
            <a:pPr algn="just">
              <a:lnSpc>
                <a:spcPct val="130000"/>
              </a:lnSpc>
              <a:spcBef>
                <a:spcPct val="0"/>
              </a:spcBef>
              <a:spcAft>
                <a:spcPct val="0"/>
              </a:spcAft>
              <a:buClrTx/>
              <a:buSzTx/>
              <a:buFontTx/>
            </a:pPr>
            <a:r>
              <a:rPr sz="240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(2)用笔画线代替导线,按电路图将实物电路连接完整;</a:t>
            </a:r>
            <a:endParaRPr sz="2400">
              <a:solidFill>
                <a:srgbClr val="000000"/>
              </a:solidFill>
              <a:latin typeface="宋体" panose="02010600030101010101" pitchFamily="2" charset="-122"/>
              <a:ea typeface="宋体" panose="02010600030101010101" pitchFamily="2" charset="-122"/>
              <a:cs typeface="宋体" panose="02010600030101010101" pitchFamily="2" charset="-122"/>
              <a:sym typeface="+mn-ea"/>
            </a:endParaRPr>
          </a:p>
        </p:txBody>
      </p:sp>
      <p:pic>
        <p:nvPicPr>
          <p:cNvPr id="266" name="图片 266"/>
          <p:cNvPicPr>
            <a:picLocks noChangeAspect="1"/>
          </p:cNvPicPr>
          <p:nvPr/>
        </p:nvPicPr>
        <p:blipFill>
          <a:blip r:embed="rId3"/>
          <a:stretch>
            <a:fillRect/>
          </a:stretch>
        </p:blipFill>
        <p:spPr>
          <a:xfrm>
            <a:off x="923925" y="3801110"/>
            <a:ext cx="3034665" cy="2679700"/>
          </a:xfrm>
          <a:prstGeom prst="rect">
            <a:avLst/>
          </a:prstGeom>
        </p:spPr>
      </p:pic>
      <p:pic>
        <p:nvPicPr>
          <p:cNvPr id="267" name="18WHLWJJZKBWL156-1.jpg" descr="id:2147491757;FounderCES"/>
          <p:cNvPicPr>
            <a:picLocks noChangeAspect="1"/>
          </p:cNvPicPr>
          <p:nvPr/>
        </p:nvPicPr>
        <p:blipFill>
          <a:blip r:embed="rId4"/>
          <a:stretch>
            <a:fillRect/>
          </a:stretch>
        </p:blipFill>
        <p:spPr>
          <a:xfrm>
            <a:off x="4344670" y="3877945"/>
            <a:ext cx="3503295" cy="2348865"/>
          </a:xfrm>
          <a:prstGeom prst="rect">
            <a:avLst/>
          </a:prstGeom>
        </p:spPr>
      </p:pic>
      <p:pic>
        <p:nvPicPr>
          <p:cNvPr id="282" name="18WHLWJJZKBWLDA156.jpg" descr="id:2147492378;FounderCES"/>
          <p:cNvPicPr>
            <a:picLocks noChangeAspect="1"/>
          </p:cNvPicPr>
          <p:nvPr/>
        </p:nvPicPr>
        <p:blipFill>
          <a:blip r:embed="rId5"/>
          <a:stretch>
            <a:fillRect/>
          </a:stretch>
        </p:blipFill>
        <p:spPr>
          <a:xfrm>
            <a:off x="1320800" y="4160520"/>
            <a:ext cx="2241550" cy="1954530"/>
          </a:xfrm>
          <a:prstGeom prst="rect">
            <a:avLst/>
          </a:prstGeom>
        </p:spPr>
      </p:pic>
      <p:pic>
        <p:nvPicPr>
          <p:cNvPr id="284" name="18WHLWJJZKBWLDA156A.jpg" descr="id:2147492392;FounderCES"/>
          <p:cNvPicPr>
            <a:picLocks noChangeAspect="1"/>
          </p:cNvPicPr>
          <p:nvPr/>
        </p:nvPicPr>
        <p:blipFill>
          <a:blip r:embed="rId6"/>
          <a:stretch>
            <a:fillRect/>
          </a:stretch>
        </p:blipFill>
        <p:spPr>
          <a:xfrm>
            <a:off x="8167370" y="3963670"/>
            <a:ext cx="3352165" cy="2177415"/>
          </a:xfrm>
          <a:prstGeom prst="rect">
            <a:avLst/>
          </a:prstGeom>
        </p:spPr>
      </p:pic>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nodeType="clickEffect">
                                  <p:stCondLst>
                                    <p:cond delay="0"/>
                                  </p:stCondLst>
                                  <p:childTnLst>
                                    <p:set>
                                      <p:cBhvr>
                                        <p:cTn id="6" dur="1" fill="hold">
                                          <p:stCondLst>
                                            <p:cond delay="0"/>
                                          </p:stCondLst>
                                        </p:cTn>
                                        <p:tgtEl>
                                          <p:spTgt spid="282"/>
                                        </p:tgtEl>
                                        <p:attrNameLst>
                                          <p:attrName>style.visibility</p:attrName>
                                        </p:attrNameLst>
                                      </p:cBhvr>
                                      <p:to>
                                        <p:strVal val="visible"/>
                                      </p:to>
                                    </p:set>
                                    <p:animEffect transition="in" filter="fade">
                                      <p:cBhvr>
                                        <p:cTn id="7" dur="500"/>
                                        <p:tgtEl>
                                          <p:spTgt spid="282"/>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84"/>
                                        </p:tgtEl>
                                        <p:attrNameLst>
                                          <p:attrName>style.visibility</p:attrName>
                                        </p:attrNameLst>
                                      </p:cBhvr>
                                      <p:to>
                                        <p:strVal val="visible"/>
                                      </p:to>
                                    </p:set>
                                    <p:animEffect transition="in" filter="fade">
                                      <p:cBhvr>
                                        <p:cTn id="12" dur="500"/>
                                        <p:tgtEl>
                                          <p:spTgt spid="2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en-US" altLang="zh-CN" sz="2400" b="1" kern="0">
                <a:solidFill>
                  <a:srgbClr val="EE3028"/>
                </a:solidFill>
                <a:cs typeface="+mn-ea"/>
                <a:sym typeface="+mn-lt"/>
              </a:rPr>
              <a:t> </a:t>
            </a:r>
            <a:r>
              <a:rPr lang="zh-CN" altLang="en-US" sz="2400" b="1" kern="0">
                <a:solidFill>
                  <a:srgbClr val="EE3028"/>
                </a:solidFill>
                <a:cs typeface="+mn-ea"/>
                <a:sym typeface="+mn-lt"/>
              </a:rPr>
              <a:t>探究串、并联电路的电压规律</a:t>
            </a:r>
            <a:endParaRPr lang="zh-CN" altLang="en-US" sz="2400" b="1" kern="0">
              <a:solidFill>
                <a:srgbClr val="EE3028"/>
              </a:solidFill>
              <a:cs typeface="+mn-ea"/>
              <a:sym typeface="+mn-lt"/>
            </a:endParaRP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pPr algn="ctr"/>
            <a:r>
              <a:rPr lang="en-US" altLang="zh-CN">
                <a:solidFill>
                  <a:schemeClr val="bg1"/>
                </a:solidFill>
                <a:sym typeface="+mn-lt"/>
              </a:rPr>
              <a:t>  </a:t>
            </a:r>
            <a:r>
              <a:rPr lang="zh-CN" altLang="en-US">
                <a:solidFill>
                  <a:schemeClr val="bg1"/>
                </a:solidFill>
                <a:sym typeface="+mn-lt"/>
              </a:rPr>
              <a:t>实验</a:t>
            </a:r>
            <a:r>
              <a:rPr lang="en-US" altLang="zh-CN">
                <a:solidFill>
                  <a:schemeClr val="bg1"/>
                </a:solidFill>
                <a:sym typeface="+mn-lt"/>
              </a:rPr>
              <a:t>2</a:t>
            </a:r>
            <a:endParaRPr lang="en-US" altLang="zh-CN">
              <a:solidFill>
                <a:schemeClr val="bg1"/>
              </a:solidFill>
              <a:sym typeface="+mn-lt"/>
            </a:endParaRPr>
          </a:p>
        </p:txBody>
      </p:sp>
      <p:sp>
        <p:nvSpPr>
          <p:cNvPr id="3" name="矩形 2"/>
          <p:cNvSpPr/>
          <p:nvPr/>
        </p:nvSpPr>
        <p:spPr>
          <a:xfrm>
            <a:off x="874395" y="855980"/>
            <a:ext cx="10622280" cy="2306955"/>
          </a:xfrm>
          <a:prstGeom prst="rect">
            <a:avLst/>
          </a:prstGeom>
        </p:spPr>
        <p:txBody>
          <a:bodyPr wrap="square">
            <a:spAutoFit/>
          </a:bodyPr>
          <a:lstStyle/>
          <a:p>
            <a:pPr algn="just">
              <a:lnSpc>
                <a:spcPct val="150000"/>
              </a:lnSpc>
              <a:spcBef>
                <a:spcPct val="0"/>
              </a:spcBef>
              <a:spcAft>
                <a:spcPct val="0"/>
              </a:spcAft>
              <a:buClrTx/>
              <a:buSzTx/>
              <a:buFontTx/>
            </a:pPr>
            <a:r>
              <a:rPr sz="240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(3)正确操作后,测量电源两端电压和灯泡两端电压的电压表示数分别如图a、b所示,则电源两端的电压为</a:t>
            </a:r>
            <a:r>
              <a:rPr sz="2400" u="sng">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　 　</a:t>
            </a:r>
            <a:r>
              <a:rPr sz="240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V,被直接测量的灯泡两端的电压为</a:t>
            </a:r>
            <a:r>
              <a:rPr sz="2400" u="sng">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　　　</a:t>
            </a:r>
            <a:r>
              <a:rPr sz="240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V; </a:t>
            </a:r>
            <a:endParaRPr sz="2400">
              <a:solidFill>
                <a:srgbClr val="000000"/>
              </a:solidFill>
              <a:latin typeface="宋体" panose="02010600030101010101" pitchFamily="2" charset="-122"/>
              <a:ea typeface="宋体" panose="02010600030101010101" pitchFamily="2" charset="-122"/>
              <a:cs typeface="宋体" panose="02010600030101010101" pitchFamily="2" charset="-122"/>
              <a:sym typeface="+mn-ea"/>
            </a:endParaRPr>
          </a:p>
          <a:p>
            <a:pPr algn="just">
              <a:lnSpc>
                <a:spcPct val="150000"/>
              </a:lnSpc>
              <a:spcBef>
                <a:spcPct val="0"/>
              </a:spcBef>
              <a:spcAft>
                <a:spcPct val="0"/>
              </a:spcAft>
              <a:buClrTx/>
              <a:buSzTx/>
              <a:buFontTx/>
            </a:pPr>
            <a:r>
              <a:rPr sz="240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(4)根据串联电路中用电器两端的电压与电源两端电压的关系得,另一个灯泡两端的电压为</a:t>
            </a:r>
            <a:r>
              <a:rPr sz="2400" u="sng">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　　　　</a:t>
            </a:r>
            <a:r>
              <a:rPr sz="240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V. </a:t>
            </a:r>
            <a:endParaRPr sz="2400">
              <a:solidFill>
                <a:srgbClr val="000000"/>
              </a:solidFill>
              <a:latin typeface="宋体" panose="02010600030101010101" pitchFamily="2" charset="-122"/>
              <a:ea typeface="宋体" panose="02010600030101010101" pitchFamily="2" charset="-122"/>
              <a:cs typeface="宋体" panose="02010600030101010101" pitchFamily="2" charset="-122"/>
              <a:sym typeface="+mn-ea"/>
            </a:endParaRPr>
          </a:p>
        </p:txBody>
      </p:sp>
      <p:pic>
        <p:nvPicPr>
          <p:cNvPr id="268" name="18WHLWJJZKBWL156.jpg" descr="id:2147491764;FounderCES"/>
          <p:cNvPicPr>
            <a:picLocks noChangeAspect="1"/>
          </p:cNvPicPr>
          <p:nvPr/>
        </p:nvPicPr>
        <p:blipFill>
          <a:blip r:embed="rId3"/>
          <a:stretch>
            <a:fillRect/>
          </a:stretch>
        </p:blipFill>
        <p:spPr>
          <a:xfrm>
            <a:off x="2412365" y="3424555"/>
            <a:ext cx="6118225" cy="2273300"/>
          </a:xfrm>
          <a:prstGeom prst="rect">
            <a:avLst/>
          </a:prstGeom>
        </p:spPr>
      </p:pic>
      <p:sp>
        <p:nvSpPr>
          <p:cNvPr id="11" name="文本框 10"/>
          <p:cNvSpPr txBox="1"/>
          <p:nvPr/>
        </p:nvSpPr>
        <p:spPr>
          <a:xfrm>
            <a:off x="4516120" y="1530985"/>
            <a:ext cx="673100" cy="460375"/>
          </a:xfrm>
          <a:prstGeom prst="rect">
            <a:avLst/>
          </a:prstGeom>
          <a:noFill/>
        </p:spPr>
        <p:txBody>
          <a:bodyPr wrap="square" rtlCol="0" anchor="t">
            <a:spAutoFit/>
          </a:bodyPr>
          <a:lstStyle/>
          <a:p>
            <a:pPr algn="l"/>
            <a:r>
              <a:rPr lang="en-US" altLang="zh-CN"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rPr>
              <a:t>2.8</a:t>
            </a:r>
            <a:endParaRPr lang="en-US" altLang="zh-CN"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endParaRPr>
          </a:p>
        </p:txBody>
      </p:sp>
      <p:sp>
        <p:nvSpPr>
          <p:cNvPr id="2" name="文本框 1"/>
          <p:cNvSpPr txBox="1"/>
          <p:nvPr/>
        </p:nvSpPr>
        <p:spPr>
          <a:xfrm>
            <a:off x="9867900" y="1506855"/>
            <a:ext cx="1733550" cy="460375"/>
          </a:xfrm>
          <a:prstGeom prst="rect">
            <a:avLst/>
          </a:prstGeom>
          <a:noFill/>
        </p:spPr>
        <p:txBody>
          <a:bodyPr wrap="square" rtlCol="0" anchor="t">
            <a:spAutoFit/>
          </a:bodyPr>
          <a:lstStyle/>
          <a:p>
            <a:pPr algn="l"/>
            <a:r>
              <a:rPr lang="en-US" altLang="zh-CN"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rPr>
              <a:t>1.6</a:t>
            </a:r>
            <a:endParaRPr lang="en-US" altLang="zh-CN"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endParaRPr>
          </a:p>
        </p:txBody>
      </p:sp>
      <p:sp>
        <p:nvSpPr>
          <p:cNvPr id="4" name="文本框 3"/>
          <p:cNvSpPr txBox="1"/>
          <p:nvPr/>
        </p:nvSpPr>
        <p:spPr>
          <a:xfrm>
            <a:off x="2687320" y="2616200"/>
            <a:ext cx="1733550" cy="460375"/>
          </a:xfrm>
          <a:prstGeom prst="rect">
            <a:avLst/>
          </a:prstGeom>
          <a:noFill/>
        </p:spPr>
        <p:txBody>
          <a:bodyPr wrap="square" rtlCol="0" anchor="t">
            <a:spAutoFit/>
          </a:bodyPr>
          <a:lstStyle/>
          <a:p>
            <a:pPr algn="l"/>
            <a:r>
              <a:rPr lang="en-US" altLang="zh-CN"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rPr>
              <a:t>1.2</a:t>
            </a:r>
            <a:endParaRPr lang="en-US" altLang="zh-CN"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endParaRPr>
          </a:p>
        </p:txBody>
      </p:sp>
      <p:pic>
        <p:nvPicPr>
          <p:cNvPr id="269" name="New picture"/>
          <p:cNvPicPr/>
          <p:nvPr/>
        </p:nvPicPr>
        <p:blipFill>
          <a:blip r:embed="rId4"/>
          <a:stretch>
            <a:fillRect/>
          </a:stretch>
        </p:blipFill>
        <p:spPr>
          <a:xfrm>
            <a:off x="11938000" y="10210800"/>
            <a:ext cx="304800" cy="228600"/>
          </a:xfrm>
          <a:prstGeom prst="cube">
            <a:avLst/>
          </a:prstGeom>
        </p:spPr>
      </p:pic>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p:bldP spid="4" grpId="0"/>
    </p:bldLst>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a:solidFill>
                  <a:srgbClr val="EE3028"/>
                </a:solidFill>
                <a:cs typeface="+mn-ea"/>
                <a:sym typeface="+mn-ea"/>
              </a:rPr>
              <a:t>影响电阻大小的因素</a:t>
            </a:r>
            <a:endParaRPr lang="zh-CN" altLang="en-US" sz="2400" b="1" kern="0">
              <a:solidFill>
                <a:srgbClr val="EE3028"/>
              </a:solidFill>
              <a:cs typeface="+mn-ea"/>
              <a:sym typeface="+mn-ea"/>
            </a:endParaRP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a:solidFill>
                  <a:schemeClr val="bg1"/>
                </a:solidFill>
                <a:sym typeface="+mn-lt"/>
              </a:rPr>
              <a:t>考法</a:t>
            </a:r>
            <a:r>
              <a:rPr lang="en-US" altLang="zh-CN">
                <a:solidFill>
                  <a:schemeClr val="bg1"/>
                </a:solidFill>
                <a:sym typeface="+mn-lt"/>
              </a:rPr>
              <a:t>3</a:t>
            </a:r>
            <a:endParaRPr lang="en-US" altLang="zh-CN">
              <a:solidFill>
                <a:schemeClr val="bg1"/>
              </a:solidFill>
              <a:sym typeface="+mn-lt"/>
            </a:endParaRPr>
          </a:p>
        </p:txBody>
      </p:sp>
      <p:sp>
        <p:nvSpPr>
          <p:cNvPr id="4" name="TextBox 43"/>
          <p:cNvSpPr txBox="1"/>
          <p:nvPr/>
        </p:nvSpPr>
        <p:spPr>
          <a:xfrm>
            <a:off x="796290" y="1522095"/>
            <a:ext cx="10548620" cy="3415030"/>
          </a:xfrm>
          <a:prstGeom prst="rect">
            <a:avLst/>
          </a:prstGeom>
          <a:noFill/>
        </p:spPr>
        <p:txBody>
          <a:bodyPr wrap="square" rtlCol="0">
            <a:spAutoFit/>
          </a:bodyPr>
          <a:lstStyle/>
          <a:p>
            <a:pPr algn="just">
              <a:lnSpc>
                <a:spcPct val="150000"/>
              </a:lnSpc>
            </a:pPr>
            <a:r>
              <a:rPr lang="en-US" altLang="zh-CN" sz="2400">
                <a:latin typeface="宋体" panose="02010600030101010101" pitchFamily="2" charset="-122"/>
                <a:ea typeface="宋体" panose="02010600030101010101" pitchFamily="2" charset="-122"/>
              </a:rPr>
              <a:t>11.[2020湖北荆门]如图所示,</a:t>
            </a:r>
            <a:r>
              <a:rPr lang="en-US" altLang="zh-CN" sz="2400" i="1">
                <a:latin typeface="宋体" panose="02010600030101010101" pitchFamily="2" charset="-122"/>
                <a:ea typeface="宋体" panose="02010600030101010101" pitchFamily="2" charset="-122"/>
              </a:rPr>
              <a:t>AB </a:t>
            </a:r>
            <a:r>
              <a:rPr lang="en-US" altLang="zh-CN" sz="2400">
                <a:latin typeface="宋体" panose="02010600030101010101" pitchFamily="2" charset="-122"/>
                <a:ea typeface="宋体" panose="02010600030101010101" pitchFamily="2" charset="-122"/>
              </a:rPr>
              <a:t>和</a:t>
            </a:r>
            <a:r>
              <a:rPr lang="en-US" altLang="zh-CN" sz="2400" i="1">
                <a:latin typeface="宋体" panose="02010600030101010101" pitchFamily="2" charset="-122"/>
                <a:ea typeface="宋体" panose="02010600030101010101" pitchFamily="2" charset="-122"/>
              </a:rPr>
              <a:t>BC </a:t>
            </a:r>
            <a:r>
              <a:rPr lang="en-US" altLang="zh-CN" sz="2400">
                <a:latin typeface="宋体" panose="02010600030101010101" pitchFamily="2" charset="-122"/>
                <a:ea typeface="宋体" panose="02010600030101010101" pitchFamily="2" charset="-122"/>
              </a:rPr>
              <a:t>是由不同材料制成的长度相同、横截面积不同的两段导体,将它们串联后接入电路中,下列说法正确的是	(　　)</a:t>
            </a:r>
            <a:endParaRPr lang="en-US" altLang="zh-CN" sz="2400">
              <a:latin typeface="宋体" panose="02010600030101010101" pitchFamily="2" charset="-122"/>
              <a:ea typeface="宋体" panose="02010600030101010101" pitchFamily="2" charset="-122"/>
            </a:endParaRPr>
          </a:p>
          <a:p>
            <a:pPr algn="just">
              <a:lnSpc>
                <a:spcPct val="150000"/>
              </a:lnSpc>
            </a:pPr>
            <a:r>
              <a:rPr lang="en-US" altLang="zh-CN" sz="2400">
                <a:latin typeface="宋体" panose="02010600030101010101" pitchFamily="2" charset="-122"/>
                <a:ea typeface="宋体" panose="02010600030101010101" pitchFamily="2" charset="-122"/>
              </a:rPr>
              <a:t>A.</a:t>
            </a:r>
            <a:r>
              <a:rPr lang="en-US" altLang="zh-CN" sz="2400" i="1">
                <a:latin typeface="宋体" panose="02010600030101010101" pitchFamily="2" charset="-122"/>
                <a:ea typeface="宋体" panose="02010600030101010101" pitchFamily="2" charset="-122"/>
              </a:rPr>
              <a:t>AB </a:t>
            </a:r>
            <a:r>
              <a:rPr lang="en-US" altLang="zh-CN" sz="2400">
                <a:latin typeface="宋体" panose="02010600030101010101" pitchFamily="2" charset="-122"/>
                <a:ea typeface="宋体" panose="02010600030101010101" pitchFamily="2" charset="-122"/>
              </a:rPr>
              <a:t>段电阻大,电流小</a:t>
            </a:r>
            <a:endParaRPr lang="en-US" altLang="zh-CN" sz="2400">
              <a:latin typeface="宋体" panose="02010600030101010101" pitchFamily="2" charset="-122"/>
              <a:ea typeface="宋体" panose="02010600030101010101" pitchFamily="2" charset="-122"/>
            </a:endParaRPr>
          </a:p>
          <a:p>
            <a:pPr algn="just">
              <a:lnSpc>
                <a:spcPct val="150000"/>
              </a:lnSpc>
            </a:pPr>
            <a:r>
              <a:rPr lang="en-US" altLang="zh-CN" sz="2400">
                <a:latin typeface="宋体" panose="02010600030101010101" pitchFamily="2" charset="-122"/>
                <a:ea typeface="宋体" panose="02010600030101010101" pitchFamily="2" charset="-122"/>
              </a:rPr>
              <a:t>B.</a:t>
            </a:r>
            <a:r>
              <a:rPr lang="en-US" altLang="zh-CN" sz="2400" i="1">
                <a:latin typeface="宋体" panose="02010600030101010101" pitchFamily="2" charset="-122"/>
                <a:ea typeface="宋体" panose="02010600030101010101" pitchFamily="2" charset="-122"/>
              </a:rPr>
              <a:t>BC </a:t>
            </a:r>
            <a:r>
              <a:rPr lang="en-US" altLang="zh-CN" sz="2400">
                <a:latin typeface="宋体" panose="02010600030101010101" pitchFamily="2" charset="-122"/>
                <a:ea typeface="宋体" panose="02010600030101010101" pitchFamily="2" charset="-122"/>
              </a:rPr>
              <a:t>段电阻小,电流小</a:t>
            </a:r>
            <a:endParaRPr lang="en-US" altLang="zh-CN" sz="2400">
              <a:latin typeface="宋体" panose="02010600030101010101" pitchFamily="2" charset="-122"/>
              <a:ea typeface="宋体" panose="02010600030101010101" pitchFamily="2" charset="-122"/>
            </a:endParaRPr>
          </a:p>
          <a:p>
            <a:pPr algn="just">
              <a:lnSpc>
                <a:spcPct val="150000"/>
              </a:lnSpc>
            </a:pPr>
            <a:r>
              <a:rPr lang="en-US" altLang="zh-CN" sz="2400">
                <a:latin typeface="宋体" panose="02010600030101010101" pitchFamily="2" charset="-122"/>
                <a:ea typeface="宋体" panose="02010600030101010101" pitchFamily="2" charset="-122"/>
              </a:rPr>
              <a:t>C.</a:t>
            </a:r>
            <a:r>
              <a:rPr lang="en-US" altLang="zh-CN" sz="2400" i="1">
                <a:latin typeface="宋体" panose="02010600030101010101" pitchFamily="2" charset="-122"/>
                <a:ea typeface="宋体" panose="02010600030101010101" pitchFamily="2" charset="-122"/>
              </a:rPr>
              <a:t>AB </a:t>
            </a:r>
            <a:r>
              <a:rPr lang="en-US" altLang="zh-CN" sz="2400">
                <a:latin typeface="宋体" panose="02010600030101010101" pitchFamily="2" charset="-122"/>
                <a:ea typeface="宋体" panose="02010600030101010101" pitchFamily="2" charset="-122"/>
              </a:rPr>
              <a:t>段电阻一定大,电流与</a:t>
            </a:r>
            <a:r>
              <a:rPr lang="en-US" altLang="zh-CN" sz="2400" i="1">
                <a:latin typeface="宋体" panose="02010600030101010101" pitchFamily="2" charset="-122"/>
                <a:ea typeface="宋体" panose="02010600030101010101" pitchFamily="2" charset="-122"/>
              </a:rPr>
              <a:t>BC </a:t>
            </a:r>
            <a:r>
              <a:rPr lang="en-US" altLang="zh-CN" sz="2400">
                <a:latin typeface="宋体" panose="02010600030101010101" pitchFamily="2" charset="-122"/>
                <a:ea typeface="宋体" panose="02010600030101010101" pitchFamily="2" charset="-122"/>
              </a:rPr>
              <a:t>段相等</a:t>
            </a:r>
            <a:endParaRPr lang="en-US" altLang="zh-CN" sz="2400">
              <a:latin typeface="宋体" panose="02010600030101010101" pitchFamily="2" charset="-122"/>
              <a:ea typeface="宋体" panose="02010600030101010101" pitchFamily="2" charset="-122"/>
            </a:endParaRPr>
          </a:p>
          <a:p>
            <a:pPr algn="just">
              <a:lnSpc>
                <a:spcPct val="150000"/>
              </a:lnSpc>
            </a:pPr>
            <a:r>
              <a:rPr lang="en-US" altLang="zh-CN" sz="2400">
                <a:latin typeface="宋体" panose="02010600030101010101" pitchFamily="2" charset="-122"/>
                <a:ea typeface="宋体" panose="02010600030101010101" pitchFamily="2" charset="-122"/>
              </a:rPr>
              <a:t>D.</a:t>
            </a:r>
            <a:r>
              <a:rPr lang="en-US" altLang="zh-CN" sz="2400" i="1">
                <a:latin typeface="宋体" panose="02010600030101010101" pitchFamily="2" charset="-122"/>
                <a:ea typeface="宋体" panose="02010600030101010101" pitchFamily="2" charset="-122"/>
              </a:rPr>
              <a:t>BC </a:t>
            </a:r>
            <a:r>
              <a:rPr lang="en-US" altLang="zh-CN" sz="2400">
                <a:latin typeface="宋体" panose="02010600030101010101" pitchFamily="2" charset="-122"/>
                <a:ea typeface="宋体" panose="02010600030101010101" pitchFamily="2" charset="-122"/>
              </a:rPr>
              <a:t>段电阻可能大,电流与</a:t>
            </a:r>
            <a:r>
              <a:rPr lang="en-US" altLang="zh-CN" sz="2400" i="1">
                <a:latin typeface="宋体" panose="02010600030101010101" pitchFamily="2" charset="-122"/>
                <a:ea typeface="宋体" panose="02010600030101010101" pitchFamily="2" charset="-122"/>
              </a:rPr>
              <a:t>AB </a:t>
            </a:r>
            <a:r>
              <a:rPr lang="en-US" altLang="zh-CN" sz="2400">
                <a:latin typeface="宋体" panose="02010600030101010101" pitchFamily="2" charset="-122"/>
                <a:ea typeface="宋体" panose="02010600030101010101" pitchFamily="2" charset="-122"/>
              </a:rPr>
              <a:t>段相等</a:t>
            </a:r>
            <a:endParaRPr lang="en-US" altLang="zh-CN" sz="2400">
              <a:latin typeface="宋体" panose="02010600030101010101" pitchFamily="2" charset="-122"/>
              <a:ea typeface="宋体" panose="02010600030101010101" pitchFamily="2" charset="-122"/>
            </a:endParaRPr>
          </a:p>
        </p:txBody>
      </p:sp>
      <p:sp>
        <p:nvSpPr>
          <p:cNvPr id="5" name="矩形 4"/>
          <p:cNvSpPr/>
          <p:nvPr/>
        </p:nvSpPr>
        <p:spPr>
          <a:xfrm>
            <a:off x="10290811" y="2227351"/>
            <a:ext cx="403225" cy="460375"/>
          </a:xfrm>
          <a:prstGeom prst="rect">
            <a:avLst/>
          </a:prstGeom>
        </p:spPr>
        <p:txBody>
          <a:bodyPr wrap="none">
            <a:spAutoFit/>
          </a:bodyPr>
          <a:lstStyle/>
          <a:p>
            <a:pPr algn="l"/>
            <a:r>
              <a:rPr lang="en-US" altLang="zh-CN" sz="2400" b="1" kern="100">
                <a:solidFill>
                  <a:srgbClr val="EE3028"/>
                </a:solidFill>
                <a:uFill>
                  <a:solidFill>
                    <a:srgbClr val="000000"/>
                  </a:solidFill>
                </a:uFill>
                <a:latin typeface="Times New Roman" panose="02020603050405020304" pitchFamily="18" charset="0"/>
                <a:ea typeface="宋体" panose="02010600030101010101" pitchFamily="2" charset="-122"/>
                <a:cs typeface="Times New Roman" panose="02020603050405020304" pitchFamily="18" charset="0"/>
                <a:sym typeface="+mn-ea"/>
              </a:rPr>
              <a:t>D  </a:t>
            </a:r>
            <a:endParaRPr lang="en-US" altLang="zh-CN" sz="2400" b="1" kern="100">
              <a:solidFill>
                <a:srgbClr val="EE3028"/>
              </a:solidFill>
              <a:uFill>
                <a:solidFill>
                  <a:srgbClr val="000000"/>
                </a:solidFill>
              </a:uFill>
              <a:latin typeface="Times New Roman" panose="02020603050405020304" pitchFamily="18" charset="0"/>
              <a:ea typeface="宋体" panose="02010600030101010101" pitchFamily="2" charset="-122"/>
              <a:cs typeface="Times New Roman" panose="02020603050405020304" pitchFamily="18" charset="0"/>
              <a:sym typeface="+mn-ea"/>
            </a:endParaRPr>
          </a:p>
        </p:txBody>
      </p:sp>
      <p:pic>
        <p:nvPicPr>
          <p:cNvPr id="69" name="中45L-WL-255.jpg" descr="id:2147490919;FounderCES"/>
          <p:cNvPicPr>
            <a:picLocks noChangeAspect="1"/>
          </p:cNvPicPr>
          <p:nvPr/>
        </p:nvPicPr>
        <p:blipFill>
          <a:blip r:embed="rId2"/>
          <a:stretch>
            <a:fillRect/>
          </a:stretch>
        </p:blipFill>
        <p:spPr>
          <a:xfrm>
            <a:off x="6376670" y="2832735"/>
            <a:ext cx="2947670" cy="1193165"/>
          </a:xfrm>
          <a:prstGeom prst="rect">
            <a:avLst/>
          </a:prstGeom>
        </p:spPr>
      </p:pic>
      <p:sp>
        <p:nvSpPr>
          <p:cNvPr id="2" name="圆角矩形 36"/>
          <p:cNvSpPr/>
          <p:nvPr/>
        </p:nvSpPr>
        <p:spPr>
          <a:xfrm>
            <a:off x="615315" y="1310640"/>
            <a:ext cx="10907395" cy="3896360"/>
          </a:xfrm>
          <a:prstGeom prst="roundRect">
            <a:avLst>
              <a:gd name="adj" fmla="val 5492"/>
            </a:avLst>
          </a:prstGeom>
          <a:noFill/>
          <a:ln w="571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964565" y="885825"/>
            <a:ext cx="2037080" cy="737235"/>
          </a:xfrm>
          <a:prstGeom prst="rect">
            <a:avLst/>
          </a:prstGeom>
          <a:solidFill>
            <a:schemeClr val="bg1"/>
          </a:solidFill>
        </p:spPr>
        <p:txBody>
          <a:bodyPr wrap="square">
            <a:spAutoFit/>
          </a:bodyPr>
          <a:lstStyle/>
          <a:p>
            <a:pPr algn="l">
              <a:lnSpc>
                <a:spcPct val="150000"/>
              </a:lnSpc>
            </a:pPr>
            <a:r>
              <a:rPr lang="en-US" altLang="zh-CN" sz="2800" b="1">
                <a:solidFill>
                  <a:srgbClr val="EE3028"/>
                </a:solidFill>
                <a:latin typeface="黑体" panose="02010609060101010101" pitchFamily="49" charset="-122"/>
                <a:ea typeface="黑体" panose="02010609060101010101" pitchFamily="49" charset="-122"/>
              </a:rPr>
              <a:t> </a:t>
            </a:r>
            <a:r>
              <a:rPr lang="zh-CN" altLang="en-US" sz="2800" b="1">
                <a:solidFill>
                  <a:srgbClr val="EE3028"/>
                </a:solidFill>
                <a:latin typeface="黑体" panose="02010609060101010101" pitchFamily="49" charset="-122"/>
                <a:ea typeface="黑体" panose="02010609060101010101" pitchFamily="49" charset="-122"/>
              </a:rPr>
              <a:t>拓展练习</a:t>
            </a:r>
            <a:endParaRPr lang="zh-CN" altLang="en-US" sz="2800" b="1">
              <a:solidFill>
                <a:srgbClr val="EE3028"/>
              </a:solidFill>
              <a:latin typeface="黑体" panose="02010609060101010101" pitchFamily="49" charset="-122"/>
              <a:ea typeface="黑体" panose="02010609060101010101" pitchFamily="49" charset="-122"/>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300"/>
                                        <p:tgtEl>
                                          <p:spTgt spid="5"/>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3" grpId="0"/>
    </p:bldLst>
  </p:timing>
</p:sld>
</file>

<file path=ppt/tags/tag1.xml><?xml version="1.0" encoding="utf-8"?>
<p:tagLst xmlns:p="http://schemas.openxmlformats.org/presentationml/2006/main">
  <p:tag name="KSO_WM_UNIT_TABLE_BEAUTIFY" val="smartTable{55c90498-b103-41e8-8831-515ee8378c15}"/>
  <p:tag name="TABLE_ENDDRAG_ORIGIN_RECT" val="403*64"/>
  <p:tag name="TABLE_ENDDRAG_RECT" val="303*164*403*64"/>
</p:tagLst>
</file>

<file path=ppt/tags/tag10.xml><?xml version="1.0" encoding="utf-8"?>
<p:tagLst xmlns:p="http://schemas.openxmlformats.org/presentationml/2006/main">
  <p:tag name="KSO_WM_UNIT_TABLE_BEAUTIFY" val="smartTable{bcff037e-3cb5-4497-becb-c46a65bef96b}"/>
  <p:tag name="TABLE_ENDDRAG_ORIGIN_RECT" val="782*539"/>
  <p:tag name="TABLE_ENDDRAG_RECT" val="101*124*782*539"/>
</p:tagLst>
</file>

<file path=ppt/tags/tag11.xml><?xml version="1.0" encoding="utf-8"?>
<p:tagLst xmlns:p="http://schemas.openxmlformats.org/presentationml/2006/main">
  <p:tag name="KSO_WM_UNIT_TABLE_BEAUTIFY" val="smartTable{b655d1ac-4133-4a36-9be5-dcb8a4aa87a3}"/>
  <p:tag name="TABLE_ENDDRAG_ORIGIN_RECT" val="685*111"/>
  <p:tag name="TABLE_ENDDRAG_RECT" val="100*252*685*111"/>
</p:tagLst>
</file>

<file path=ppt/tags/tag12.xml><?xml version="1.0" encoding="utf-8"?>
<p:tagLst xmlns:p="http://schemas.openxmlformats.org/presentationml/2006/main">
  <p:tag name="KSO_WM_UNIT_TABLE_BEAUTIFY" val="smartTable{b3917640-743e-47df-8778-ddc0b5c65c69}"/>
  <p:tag name="TABLE_ENDDRAG_ORIGIN_RECT" val="547*150"/>
  <p:tag name="TABLE_ENDDRAG_RECT" val="241*184*547*150"/>
</p:tagLst>
</file>

<file path=ppt/tags/tag13.xml><?xml version="1.0" encoding="utf-8"?>
<p:tagLst xmlns:p="http://schemas.openxmlformats.org/presentationml/2006/main">
  <p:tag name="KSO_WM_UNIT_TABLE_BEAUTIFY" val="smartTable{bf3949ed-2287-4360-8122-22f4214b1cdc}"/>
  <p:tag name="TABLE_ENDDRAG_ORIGIN_RECT" val="254*54"/>
  <p:tag name="TABLE_ENDDRAG_RECT" val="279*253*254*54"/>
</p:tagLst>
</file>

<file path=ppt/tags/tag14.xml><?xml version="1.0" encoding="utf-8"?>
<p:tagLst xmlns:p="http://schemas.openxmlformats.org/presentationml/2006/main">
  <p:tag name="KSO_WM_UNIT_TABLE_BEAUTIFY" val="smartTable{29635ee6-f965-44b5-8d44-34ebe210198e}"/>
  <p:tag name="TABLE_ENDDRAG_ORIGIN_RECT" val="766*720"/>
  <p:tag name="TABLE_ENDDRAG_RECT" val="104*197*766*720"/>
</p:tagLst>
</file>

<file path=ppt/tags/tag15.xml><?xml version="1.0" encoding="utf-8"?>
<p:tagLst xmlns:p="http://schemas.openxmlformats.org/presentationml/2006/main">
  <p:tag name="ARTICULATE_PROJECT_OPEN" val="0"/>
  <p:tag name="AS_OS" val="Unix 3.10 unknown"/>
  <p:tag name="AS_RELEASE_DATE" val="2020.11.30"/>
  <p:tag name="AS_TITLE" val="Aspose.Slides for Java"/>
  <p:tag name="AS_VERSION" val="20.11"/>
  <p:tag name="ISLIDE.GUIDESSETTING" val="{&quot;Id&quot;:&quot;GuidesStyle_Normal&quot;,&quot;Name&quot;:&quot;正常&quot;,&quot;HeaderHeight&quot;:15.0,&quot;FooterHeight&quot;:9.0,&quot;SideMargin&quot;:5.5,&quot;TopMargin&quot;:0.0,&quot;BottomMargin&quot;:0.0,&quot;IntervalMargin&quot;:1.5}"/>
  <p:tag name="ISPRING_RESOURCE_PATHS_HASH_PRESENTER" val="79344ea4aab3a8c51a92227a70fa2e8d10f17e"/>
</p:tagLst>
</file>

<file path=ppt/tags/tag2.xml><?xml version="1.0" encoding="utf-8"?>
<p:tagLst xmlns:p="http://schemas.openxmlformats.org/presentationml/2006/main">
  <p:tag name="KSO_WM_UNIT_TABLE_BEAUTIFY" val="smartTable{6597885f-f105-40d0-a29b-23e6335f7784}"/>
  <p:tag name="TABLE_ENDDRAG_ORIGIN_RECT" val="477*73"/>
  <p:tag name="TABLE_ENDDRAG_RECT" val="229*415*477*73"/>
</p:tagLst>
</file>

<file path=ppt/tags/tag3.xml><?xml version="1.0" encoding="utf-8"?>
<p:tagLst xmlns:p="http://schemas.openxmlformats.org/presentationml/2006/main">
  <p:tag name="KSO_WM_UNIT_TABLE_BEAUTIFY" val="smartTable{39d9b524-d447-49f2-a2e7-3dfd4ee06ae2}"/>
  <p:tag name="TABLE_ENDDRAG_ORIGIN_RECT" val="848*275"/>
  <p:tag name="TABLE_ENDDRAG_RECT" val="62*118*848*275"/>
</p:tagLst>
</file>

<file path=ppt/tags/tag4.xml><?xml version="1.0" encoding="utf-8"?>
<p:tagLst xmlns:p="http://schemas.openxmlformats.org/presentationml/2006/main">
  <p:tag name="KSO_WM_UNIT_TABLE_BEAUTIFY" val="smartTable{44b64e61-b191-40e1-b612-f7635258aaca}"/>
  <p:tag name="TABLE_ENDDRAG_ORIGIN_RECT" val="841*339"/>
  <p:tag name="TABLE_ENDDRAG_RECT" val="78*132*841*339"/>
</p:tagLst>
</file>

<file path=ppt/tags/tag5.xml><?xml version="1.0" encoding="utf-8"?>
<p:tagLst xmlns:p="http://schemas.openxmlformats.org/presentationml/2006/main">
  <p:tag name="KSO_WM_UNIT_TABLE_BEAUTIFY" val="smartTable{44b64e61-b191-40e1-b612-f7635258aaca}"/>
  <p:tag name="TABLE_ENDDRAG_ORIGIN_RECT" val="841*339"/>
  <p:tag name="TABLE_ENDDRAG_RECT" val="78*132*841*339"/>
</p:tagLst>
</file>

<file path=ppt/tags/tag6.xml><?xml version="1.0" encoding="utf-8"?>
<p:tagLst xmlns:p="http://schemas.openxmlformats.org/presentationml/2006/main">
  <p:tag name="KSO_WM_UNIT_TABLE_BEAUTIFY" val="smartTable{923f17fd-7e5b-4fc3-a78e-1774c04f0fdc}"/>
  <p:tag name="TABLE_ENDDRAG_ORIGIN_RECT" val="844*350"/>
  <p:tag name="TABLE_ENDDRAG_RECT" val="60*118*844*350"/>
</p:tagLst>
</file>

<file path=ppt/tags/tag7.xml><?xml version="1.0" encoding="utf-8"?>
<p:tagLst xmlns:p="http://schemas.openxmlformats.org/presentationml/2006/main">
  <p:tag name="KSO_WM_UNIT_TABLE_BEAUTIFY" val="smartTable{bacbad50-f764-4cf5-a990-4ac3dfeaea8f}"/>
  <p:tag name="TABLE_ENDDRAG_ORIGIN_RECT" val="767*383"/>
  <p:tag name="TABLE_ENDDRAG_RECT" val="100*122*767*383"/>
</p:tagLst>
</file>

<file path=ppt/tags/tag8.xml><?xml version="1.0" encoding="utf-8"?>
<p:tagLst xmlns:p="http://schemas.openxmlformats.org/presentationml/2006/main">
  <p:tag name="KSO_WM_UNIT_TABLE_BEAUTIFY" val="smartTable{bacbad50-f764-4cf5-a990-4ac3dfeaea8f}"/>
  <p:tag name="TABLE_ENDDRAG_ORIGIN_RECT" val="767*383"/>
  <p:tag name="TABLE_ENDDRAG_RECT" val="100*122*767*383"/>
</p:tagLst>
</file>

<file path=ppt/tags/tag9.xml><?xml version="1.0" encoding="utf-8"?>
<p:tagLst xmlns:p="http://schemas.openxmlformats.org/presentationml/2006/main">
  <p:tag name="KSO_WM_UNIT_TABLE_BEAUTIFY" val="smartTable{6f961df8-5909-4ccf-9dc5-70791bf8856f}"/>
  <p:tag name="TABLE_ENDDRAG_ORIGIN_RECT" val="850*357"/>
  <p:tag name="TABLE_ENDDRAG_RECT" val="61*84*850*357"/>
</p:tagLst>
</file>

<file path=ppt/theme/theme1.xml><?xml version="1.0" encoding="utf-8"?>
<a:theme xmlns:r="http://schemas.openxmlformats.org/officeDocument/2006/relationships" xmlns:a="http://schemas.openxmlformats.org/drawingml/2006/main" name="Office 主题">
  <a:themeElements>
    <a:clrScheme name="Office">
      <a:dk1>
        <a:srgbClr val="000000"/>
      </a:dk1>
      <a:lt1>
        <a:srgbClr val="FFFFFF"/>
      </a:lt1>
      <a:dk2>
        <a:srgbClr val="778495"/>
      </a:dk2>
      <a:lt2>
        <a:srgbClr val="F0F0F0"/>
      </a:lt2>
      <a:accent1>
        <a:srgbClr val="E60122"/>
      </a:accent1>
      <a:accent2>
        <a:srgbClr val="125C9E"/>
      </a:accent2>
      <a:accent3>
        <a:srgbClr val="F17737"/>
      </a:accent3>
      <a:accent4>
        <a:srgbClr val="CA3962"/>
      </a:accent4>
      <a:accent5>
        <a:srgbClr val="D15B1C"/>
      </a:accent5>
      <a:accent6>
        <a:srgbClr val="F02F4C"/>
      </a:accent6>
      <a:hlink>
        <a:srgbClr val="E60122"/>
      </a:hlink>
      <a:folHlink>
        <a:srgbClr val="BFBFBF"/>
      </a:folHlink>
    </a:clrScheme>
    <a:fontScheme name="at1gy054">
      <a:majorFont>
        <a:latin typeface="Arial"/>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Paragraphs>678</Paragraphs>
  <Slides>85</Slides>
  <Notes>5</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85</vt:i4>
      </vt:variant>
    </vt:vector>
  </HeadingPairs>
  <TitlesOfParts>
    <vt:vector size="99" baseType="lpstr">
      <vt:lpstr>Arial</vt:lpstr>
      <vt:lpstr>微软雅黑</vt:lpstr>
      <vt:lpstr>等线 Light</vt:lpstr>
      <vt:lpstr>等线</vt:lpstr>
      <vt:lpstr>Calibri Light</vt:lpstr>
      <vt:lpstr>Calibri</vt:lpstr>
      <vt:lpstr>宋体</vt:lpstr>
      <vt:lpstr>Times New Roman</vt:lpstr>
      <vt:lpstr>黑体</vt:lpstr>
      <vt:lpstr>NEU-BZ-S92</vt:lpstr>
      <vt:lpstr>楷体</vt:lpstr>
      <vt:lpstr>创艺简中圆</vt:lpstr>
      <vt:lpstr>方正书宋_GBK</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20.1100</AppVersion>
  <TotalTime>0</TotalTime>
  <Application>Aspose.Slides for Java</Applicat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Printed>2021-01-03T11:12:52Z</cp:lastPrinted>
  <dcterms:created xsi:type="dcterms:W3CDTF">2021-01-03T11:12:52Z</dcterms:created>
  <dcterms:modified xsi:type="dcterms:W3CDTF">2021-01-03T03:12:53Z</dcterms:modified>
</cp:coreProperties>
</file>

<file path=docProps/custom.xml><?xml version="1.0" encoding="utf-8"?>
<Properties xmlns:vt="http://schemas.openxmlformats.org/officeDocument/2006/docPropsVTypes" xmlns="http://schemas.openxmlformats.org/officeDocument/2006/custom-properties">
  <property fmtid="{D5CDD505-2E9C-101B-9397-08002B2CF9AE}" pid="2" name="album">
    <vt:lpwstr>rbm.xkw.com</vt:lpwstr>
  </property>
  <property fmtid="{D5CDD505-2E9C-101B-9397-08002B2CF9AE}" pid="3" name="author">
    <vt:lpwstr>rbm.xkw.com</vt:lpwstr>
  </property>
  <property fmtid="{D5CDD505-2E9C-101B-9397-08002B2CF9AE}" pid="4" name="company">
    <vt:lpwstr>学科网</vt:lpwstr>
  </property>
  <property fmtid="{D5CDD505-2E9C-101B-9397-08002B2CF9AE}" pid="5" name="copyright">
    <vt:lpwstr>学科网版权所有</vt:lpwstr>
  </property>
</Properties>
</file>