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994" r:id="rId2"/>
    <p:sldId id="995" r:id="rId3"/>
    <p:sldId id="997" r:id="rId4"/>
    <p:sldId id="996" r:id="rId5"/>
    <p:sldId id="1040" r:id="rId6"/>
    <p:sldId id="968" r:id="rId7"/>
    <p:sldId id="1001" r:id="rId8"/>
    <p:sldId id="1002" r:id="rId9"/>
    <p:sldId id="1003" r:id="rId10"/>
    <p:sldId id="972" r:id="rId11"/>
    <p:sldId id="1041" r:id="rId12"/>
    <p:sldId id="1005" r:id="rId13"/>
    <p:sldId id="1006" r:id="rId14"/>
    <p:sldId id="1009" r:id="rId15"/>
    <p:sldId id="1027" r:id="rId16"/>
    <p:sldId id="976" r:id="rId17"/>
    <p:sldId id="977" r:id="rId18"/>
    <p:sldId id="979" r:id="rId19"/>
    <p:sldId id="980" r:id="rId20"/>
    <p:sldId id="981" r:id="rId21"/>
    <p:sldId id="1024" r:id="rId22"/>
    <p:sldId id="993" r:id="rId23"/>
    <p:sldId id="990" r:id="rId24"/>
    <p:sldId id="983" r:id="rId25"/>
    <p:sldId id="984" r:id="rId26"/>
    <p:sldId id="992" r:id="rId27"/>
    <p:sldId id="985" r:id="rId2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张艳" initials="张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E77D25"/>
    <a:srgbClr val="C0504D"/>
    <a:srgbClr val="175B5C"/>
    <a:srgbClr val="FFFFFF"/>
    <a:srgbClr val="00B0F0"/>
    <a:srgbClr val="ABECFF"/>
    <a:srgbClr val="8F7AAF"/>
    <a:srgbClr val="33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22" y="-90"/>
      </p:cViewPr>
      <p:guideLst>
        <p:guide orient="horz" pos="2160"/>
        <p:guide pos="3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endParaRPr lang="zh-CN" altLang="en-US" strike="noStrike" noProof="1" smtClean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1050925" y="754063"/>
            <a:ext cx="457200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099" name="Rectangle 3"/>
          <p:cNvSpPr>
            <a:spLocks noGrp="1"/>
          </p:cNvSpPr>
          <p:nvPr>
            <p:ph type="body" sz="quarter"/>
          </p:nvPr>
        </p:nvSpPr>
        <p:spPr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r>
              <a:rPr lang="zh-CN" altLang="en-US" dirty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fontAlgn="base"/>
            <a:endParaRPr lang="zh-CN" altLang="en-US" sz="1200" strike="noStrike" noProof="1"/>
          </a:p>
        </p:txBody>
      </p:sp>
      <p:sp>
        <p:nvSpPr>
          <p:cNvPr id="2053" name="Rectangle 5"/>
          <p:cNvSpPr>
            <a:spLocks noGrp="1"/>
          </p:cNvSpPr>
          <p:nvPr>
            <p:ph type="dt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r" fontAlgn="base"/>
            <a:endParaRPr lang="zh-CN" altLang="en-US" sz="1200" strike="noStrike" noProof="1"/>
          </a:p>
        </p:txBody>
      </p:sp>
      <p:sp>
        <p:nvSpPr>
          <p:cNvPr id="2054" name="Rectangle 6"/>
          <p:cNvSpPr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fontAlgn="base"/>
            <a:endParaRPr lang="zh-CN" altLang="en-US" sz="1200" strike="noStrike" noProof="1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黑体" panose="02010600030101010101" pitchFamily="49" charset="-122"/>
                <a:cs typeface="黑体" panose="02010600030101010101" pitchFamily="49" charset="-122"/>
              </a:rPr>
              <a:pPr lvl="0" algn="r" fontAlgn="base"/>
              <a:t>‹#›</a:t>
            </a:fld>
            <a:endParaRPr lang="en-US" altLang="x-none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黑体" panose="02010600030101010101" pitchFamily="49" charset="-122"/>
        <a:cs typeface="+mn-cs"/>
      </a:defRPr>
    </a:lvl1pPr>
    <a:lvl2pPr marL="742950" lvl="1" indent="-28575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2pPr>
    <a:lvl3pPr marL="1143000" lvl="2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600200" lvl="3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4pPr>
    <a:lvl5pPr marL="2057400" lvl="4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ea typeface="黑体" panose="02010600030101010101" pitchFamily="49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ea typeface="黑体" panose="02010600030101010101" pitchFamily="49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0030101010101" pitchFamily="49" charset="-122"/>
                <a:cs typeface="黑体" panose="02010600030101010101" pitchFamily="49" charset="-122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a typeface="黑体" panose="02010600030101010101" pitchFamily="49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</p:spPr>
        <p:txBody>
          <a:bodyPr vert="eaVert"/>
          <a:lstStyle>
            <a:lvl1pPr>
              <a:defRPr>
                <a:ea typeface="黑体" panose="02010600030101010101" pitchFamily="49" charset="-122"/>
              </a:defRPr>
            </a:lvl1pPr>
            <a:lvl2pPr>
              <a:defRPr>
                <a:ea typeface="黑体" panose="02010600030101010101" pitchFamily="49" charset="-122"/>
              </a:defRPr>
            </a:lvl2pPr>
            <a:lvl3pPr>
              <a:defRPr>
                <a:ea typeface="黑体" panose="02010600030101010101" pitchFamily="49" charset="-122"/>
              </a:defRPr>
            </a:lvl3pPr>
            <a:lvl4pPr>
              <a:defRPr>
                <a:ea typeface="黑体" panose="02010600030101010101" pitchFamily="49" charset="-122"/>
              </a:defRPr>
            </a:lvl4pPr>
            <a:lvl5pPr>
              <a:defRPr>
                <a:ea typeface="黑体" panose="02010600030101010101" pitchFamily="49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0030101010101" pitchFamily="49" charset="-122"/>
                <a:cs typeface="黑体" panose="02010600030101010101" pitchFamily="49" charset="-122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ea typeface="黑体" panose="02010600030101010101" pitchFamily="49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>
            <a:lvl1pPr>
              <a:defRPr>
                <a:ea typeface="黑体" panose="02010600030101010101" pitchFamily="49" charset="-122"/>
              </a:defRPr>
            </a:lvl1pPr>
            <a:lvl2pPr>
              <a:defRPr>
                <a:ea typeface="黑体" panose="02010600030101010101" pitchFamily="49" charset="-122"/>
              </a:defRPr>
            </a:lvl2pPr>
            <a:lvl3pPr>
              <a:defRPr>
                <a:ea typeface="黑体" panose="02010600030101010101" pitchFamily="49" charset="-122"/>
              </a:defRPr>
            </a:lvl3pPr>
            <a:lvl4pPr>
              <a:defRPr>
                <a:ea typeface="黑体" panose="02010600030101010101" pitchFamily="49" charset="-122"/>
              </a:defRPr>
            </a:lvl4pPr>
            <a:lvl5pPr>
              <a:defRPr>
                <a:ea typeface="黑体" panose="02010600030101010101" pitchFamily="49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0030101010101" pitchFamily="49" charset="-122"/>
                <a:cs typeface="黑体" panose="02010600030101010101" pitchFamily="49" charset="-122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0030101010101" pitchFamily="49" charset="-122"/>
                <a:cs typeface="黑体" panose="02010600030101010101" pitchFamily="49" charset="-122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85800"/>
            <a:ext cx="8540750" cy="1143000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4194175" cy="3886200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51375" y="1981200"/>
            <a:ext cx="4194175" cy="1866900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51375" y="4000500"/>
            <a:ext cx="4194175" cy="1866900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12"/>
          </p:nvPr>
        </p:nvSpPr>
        <p:spPr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lIns="91440" tIns="45720" rIns="91440" bIns="45720" rtlCol="0" anchor="ctr"/>
          <a:lstStyle>
            <a:lvl1pPr>
              <a:defRPr>
                <a:ea typeface="华文细黑" panose="02010600040101010101" pitchFamily="2" charset="-122"/>
              </a:defRPr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+mn-lt"/>
              <a:cs typeface="+mn-cs"/>
            </a:endParaRPr>
          </a:p>
        </p:txBody>
      </p:sp>
      <p:sp>
        <p:nvSpPr>
          <p:cNvPr id="8" name="页脚占位符 6"/>
          <p:cNvSpPr>
            <a:spLocks noGrp="1"/>
          </p:cNvSpPr>
          <p:nvPr>
            <p:ph type="ftr" sz="quarter" idx="13"/>
          </p:nvPr>
        </p:nvSpPr>
        <p:spPr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lIns="91440" tIns="45720" rIns="91440" bIns="45720" rtlCol="0" anchor="ctr"/>
          <a:lstStyle>
            <a:lvl1pPr>
              <a:defRPr>
                <a:ea typeface="华文细黑" panose="02010600040101010101" pitchFamily="2" charset="-122"/>
              </a:defRPr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+mn-lt"/>
              <a:cs typeface="+mn-cs"/>
            </a:endParaRPr>
          </a:p>
        </p:txBody>
      </p:sp>
      <p:sp>
        <p:nvSpPr>
          <p:cNvPr id="9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6553200" y="6019800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lIns="91440" tIns="45720" rIns="91440" bIns="45720" rtlCol="0" anchor="ctr"/>
          <a:lstStyle/>
          <a:p>
            <a:pPr algn="r" fontAlgn="base"/>
            <a:fld id="{9A0DB2DC-4C9A-4742-B13C-FB6460FD3503}" type="slidenum">
              <a:rPr lang="en-US" altLang="zh-CN" sz="1200" strike="noStrike" noProof="1">
                <a:solidFill>
                  <a:srgbClr val="898989"/>
                </a:solidFill>
                <a:latin typeface="Calibri" panose="020F0502020204030204" charset="0"/>
                <a:ea typeface="华文细黑" panose="02010600040101010101" pitchFamily="2" charset="-122"/>
                <a:cs typeface="华文细黑" panose="02010600040101010101" pitchFamily="2" charset="-122"/>
              </a:rPr>
              <a:pPr algn="r" fontAlgn="base"/>
              <a:t>‹#›</a:t>
            </a:fld>
            <a:endParaRPr lang="en-US" altLang="zh-CN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0030101010101" pitchFamily="49" charset="-122"/>
                <a:cs typeface="黑体" panose="02010600030101010101" pitchFamily="49" charset="-122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0030101010101" pitchFamily="49" charset="-122"/>
                <a:cs typeface="黑体" panose="02010600030101010101" pitchFamily="49" charset="-122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a typeface="黑体" panose="02010600030101010101" pitchFamily="49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ea typeface="黑体" panose="02010600030101010101" pitchFamily="49" charset="-122"/>
              </a:defRPr>
            </a:lvl1pPr>
            <a:lvl2pPr>
              <a:defRPr>
                <a:ea typeface="黑体" panose="02010600030101010101" pitchFamily="49" charset="-122"/>
              </a:defRPr>
            </a:lvl2pPr>
            <a:lvl3pPr>
              <a:defRPr>
                <a:ea typeface="黑体" panose="02010600030101010101" pitchFamily="49" charset="-122"/>
              </a:defRPr>
            </a:lvl3pPr>
            <a:lvl4pPr>
              <a:defRPr>
                <a:ea typeface="黑体" panose="02010600030101010101" pitchFamily="49" charset="-122"/>
              </a:defRPr>
            </a:lvl4pPr>
            <a:lvl5pPr>
              <a:defRPr>
                <a:ea typeface="黑体" panose="02010600030101010101" pitchFamily="49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0030101010101" pitchFamily="49" charset="-122"/>
                <a:cs typeface="黑体" panose="02010600030101010101" pitchFamily="49" charset="-122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>
                <a:ea typeface="黑体" panose="02010600030101010101" pitchFamily="49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ea typeface="黑体" panose="02010600030101010101" pitchFamily="49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0030101010101" pitchFamily="49" charset="-122"/>
                <a:cs typeface="黑体" panose="02010600030101010101" pitchFamily="49" charset="-122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a typeface="黑体" panose="02010600030101010101" pitchFamily="49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>
            <a:lvl1pPr>
              <a:defRPr>
                <a:ea typeface="黑体" panose="02010600030101010101" pitchFamily="49" charset="-122"/>
              </a:defRPr>
            </a:lvl1pPr>
            <a:lvl2pPr>
              <a:defRPr>
                <a:ea typeface="黑体" panose="02010600030101010101" pitchFamily="49" charset="-122"/>
              </a:defRPr>
            </a:lvl2pPr>
            <a:lvl3pPr>
              <a:defRPr>
                <a:ea typeface="黑体" panose="02010600030101010101" pitchFamily="49" charset="-122"/>
              </a:defRPr>
            </a:lvl3pPr>
            <a:lvl4pPr>
              <a:defRPr>
                <a:ea typeface="黑体" panose="02010600030101010101" pitchFamily="49" charset="-122"/>
              </a:defRPr>
            </a:lvl4pPr>
            <a:lvl5pPr>
              <a:defRPr>
                <a:ea typeface="黑体" panose="02010600030101010101" pitchFamily="49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>
            <a:lvl1pPr>
              <a:defRPr>
                <a:ea typeface="黑体" panose="02010600030101010101" pitchFamily="49" charset="-122"/>
              </a:defRPr>
            </a:lvl1pPr>
            <a:lvl2pPr>
              <a:defRPr>
                <a:ea typeface="黑体" panose="02010600030101010101" pitchFamily="49" charset="-122"/>
              </a:defRPr>
            </a:lvl2pPr>
            <a:lvl3pPr>
              <a:defRPr>
                <a:ea typeface="黑体" panose="02010600030101010101" pitchFamily="49" charset="-122"/>
              </a:defRPr>
            </a:lvl3pPr>
            <a:lvl4pPr>
              <a:defRPr>
                <a:ea typeface="黑体" panose="02010600030101010101" pitchFamily="49" charset="-122"/>
              </a:defRPr>
            </a:lvl4pPr>
            <a:lvl5pPr>
              <a:defRPr>
                <a:ea typeface="黑体" panose="02010600030101010101" pitchFamily="49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0030101010101" pitchFamily="49" charset="-122"/>
                <a:cs typeface="黑体" panose="02010600030101010101" pitchFamily="49" charset="-122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>
            <a:lvl1pPr>
              <a:defRPr>
                <a:ea typeface="黑体" panose="02010600030101010101" pitchFamily="49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ea typeface="黑体" panose="0201060003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>
            <a:lvl1pPr>
              <a:defRPr>
                <a:ea typeface="黑体" panose="02010600030101010101" pitchFamily="49" charset="-122"/>
              </a:defRPr>
            </a:lvl1pPr>
            <a:lvl2pPr>
              <a:defRPr>
                <a:ea typeface="黑体" panose="02010600030101010101" pitchFamily="49" charset="-122"/>
              </a:defRPr>
            </a:lvl2pPr>
            <a:lvl3pPr>
              <a:defRPr>
                <a:ea typeface="黑体" panose="02010600030101010101" pitchFamily="49" charset="-122"/>
              </a:defRPr>
            </a:lvl3pPr>
            <a:lvl4pPr>
              <a:defRPr>
                <a:ea typeface="黑体" panose="02010600030101010101" pitchFamily="49" charset="-122"/>
              </a:defRPr>
            </a:lvl4pPr>
            <a:lvl5pPr>
              <a:defRPr>
                <a:ea typeface="黑体" panose="02010600030101010101" pitchFamily="49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ea typeface="黑体" panose="0201060003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ea typeface="黑体" panose="02010600030101010101" pitchFamily="49" charset="-122"/>
              </a:defRPr>
            </a:lvl1pPr>
            <a:lvl2pPr>
              <a:defRPr>
                <a:ea typeface="黑体" panose="02010600030101010101" pitchFamily="49" charset="-122"/>
              </a:defRPr>
            </a:lvl2pPr>
            <a:lvl3pPr>
              <a:defRPr>
                <a:ea typeface="黑体" panose="02010600030101010101" pitchFamily="49" charset="-122"/>
              </a:defRPr>
            </a:lvl3pPr>
            <a:lvl4pPr>
              <a:defRPr>
                <a:ea typeface="黑体" panose="02010600030101010101" pitchFamily="49" charset="-122"/>
              </a:defRPr>
            </a:lvl4pPr>
            <a:lvl5pPr>
              <a:defRPr>
                <a:ea typeface="黑体" panose="02010600030101010101" pitchFamily="49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0030101010101" pitchFamily="49" charset="-122"/>
                <a:cs typeface="黑体" panose="02010600030101010101" pitchFamily="49" charset="-122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a typeface="黑体" panose="02010600030101010101" pitchFamily="49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0030101010101" pitchFamily="49" charset="-122"/>
                <a:cs typeface="黑体" panose="02010600030101010101" pitchFamily="49" charset="-122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0030101010101" pitchFamily="49" charset="-122"/>
                <a:cs typeface="黑体" panose="02010600030101010101" pitchFamily="49" charset="-122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ea typeface="黑体" panose="02010600030101010101" pitchFamily="49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>
                <a:ea typeface="黑体" panose="02010600030101010101" pitchFamily="49" charset="-122"/>
              </a:defRPr>
            </a:lvl1pPr>
            <a:lvl2pPr>
              <a:defRPr sz="2100">
                <a:ea typeface="黑体" panose="02010600030101010101" pitchFamily="49" charset="-122"/>
              </a:defRPr>
            </a:lvl2pPr>
            <a:lvl3pPr>
              <a:defRPr sz="1800">
                <a:ea typeface="黑体" panose="02010600030101010101" pitchFamily="49" charset="-122"/>
              </a:defRPr>
            </a:lvl3pPr>
            <a:lvl4pPr>
              <a:defRPr sz="1500">
                <a:ea typeface="黑体" panose="02010600030101010101" pitchFamily="49" charset="-122"/>
              </a:defRPr>
            </a:lvl4pPr>
            <a:lvl5pPr>
              <a:defRPr sz="1500">
                <a:ea typeface="黑体" panose="02010600030101010101" pitchFamily="49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ea typeface="黑体" panose="02010600030101010101" pitchFamily="49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0030101010101" pitchFamily="49" charset="-122"/>
                <a:cs typeface="黑体" panose="02010600030101010101" pitchFamily="49" charset="-122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ea typeface="黑体" panose="02010600030101010101" pitchFamily="49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ea typeface="黑体" panose="02010600030101010101" pitchFamily="49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0030101010101" pitchFamily="49" charset="-122"/>
                <a:cs typeface="黑体" panose="02010600030101010101" pitchFamily="49" charset="-122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/>
          </p:cNvSpPr>
          <p:nvPr>
            <p:ph type="dt" sz="half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>
                <a:ea typeface="黑体" panose="02010600030101010101" pitchFamily="49" charset="-122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9" name="Rectangle 5"/>
          <p:cNvSpPr>
            <a:spLocks noGrp="1"/>
          </p:cNvSpPr>
          <p:nvPr>
            <p:ph type="ftr" sz="quarte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>
                <a:ea typeface="黑体" panose="02010600030101010101" pitchFamily="49" charset="-122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>
                <a:ea typeface="黑体" panose="02010600030101010101" pitchFamily="49" charset="-122"/>
                <a:cs typeface="黑体" panose="02010600030101010101" pitchFamily="49" charset="-122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0030101010101" pitchFamily="49" charset="-122"/>
                <a:cs typeface="黑体" panose="02010600030101010101" pitchFamily="49" charset="-122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None/>
        <a:defRPr sz="4400" u="none" kern="1200" baseline="0">
          <a:solidFill>
            <a:schemeClr val="tx2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342900" lvl="0" indent="-342900" algn="l" defTabSz="914400" eaLnBrk="0" fontAlgn="base" latinLnBrk="0" hangingPunct="0">
        <a:spcBef>
          <a:spcPct val="20000"/>
        </a:spcBef>
        <a:spcAft>
          <a:spcPct val="0"/>
        </a:spcAft>
        <a:buChar char="•"/>
        <a:defRPr sz="3200" u="none" kern="1200" baseline="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lvl="1" indent="-285750" algn="l" defTabSz="914400" eaLnBrk="0" fontAlgn="base" latinLnBrk="0" hangingPunct="0">
        <a:spcBef>
          <a:spcPct val="20000"/>
        </a:spcBef>
        <a:spcAft>
          <a:spcPct val="0"/>
        </a:spcAft>
        <a:buChar char="–"/>
        <a:defRPr sz="2800" u="none" kern="1200" baseline="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lvl="2" indent="-228600" algn="l" defTabSz="914400" eaLnBrk="0" fontAlgn="base" latinLnBrk="0" hangingPunct="0">
        <a:spcBef>
          <a:spcPct val="20000"/>
        </a:spcBef>
        <a:spcAft>
          <a:spcPct val="0"/>
        </a:spcAft>
        <a:buChar char="•"/>
        <a:defRPr sz="2400" u="none" kern="1200" baseline="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lvl="3" indent="-228600" algn="l" defTabSz="914400" eaLnBrk="0" fontAlgn="base" latinLnBrk="0" hangingPunct="0">
        <a:spcBef>
          <a:spcPct val="20000"/>
        </a:spcBef>
        <a:spcAft>
          <a:spcPct val="0"/>
        </a:spcAft>
        <a:buChar char="–"/>
        <a:defRPr sz="2000" u="none" kern="1200" baseline="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lvl="4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263" y="2152650"/>
            <a:ext cx="9007475" cy="2627313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0" name="Rectangle 2"/>
          <p:cNvSpPr/>
          <p:nvPr/>
        </p:nvSpPr>
        <p:spPr>
          <a:xfrm>
            <a:off x="0" y="2565400"/>
            <a:ext cx="9144000" cy="10080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r>
              <a:rPr lang="en-US" altLang="zh-CN" sz="4000" b="1" dirty="0">
                <a:solidFill>
                  <a:srgbClr val="EAEAEA"/>
                </a:solidFill>
                <a:latin typeface="方正小标宋_GBK" pitchFamily="65" charset="-122"/>
                <a:ea typeface="方正小标宋_GBK" pitchFamily="65" charset="-122"/>
              </a:rPr>
              <a:t>         </a:t>
            </a:r>
            <a:r>
              <a:rPr lang="zh-CN" altLang="en-US" sz="4000" b="1" dirty="0">
                <a:solidFill>
                  <a:srgbClr val="EAEAEA"/>
                </a:solidFill>
                <a:latin typeface="方正小标宋_GBK" pitchFamily="65" charset="-122"/>
                <a:ea typeface="方正小标宋_GBK" pitchFamily="65" charset="-122"/>
              </a:rPr>
              <a:t>第十章　机械与人</a:t>
            </a:r>
            <a:endParaRPr lang="en-US" altLang="zh-CN" sz="4000" b="1" dirty="0">
              <a:solidFill>
                <a:srgbClr val="EAEAEA"/>
              </a:solidFill>
              <a:latin typeface="方正小标宋_GBK" pitchFamily="65" charset="-122"/>
              <a:ea typeface="方正小标宋_GBK" pitchFamily="65" charset="-122"/>
            </a:endParaRPr>
          </a:p>
        </p:txBody>
      </p:sp>
      <p:sp>
        <p:nvSpPr>
          <p:cNvPr id="10" name="Text Box 55"/>
          <p:cNvSpPr txBox="1"/>
          <p:nvPr/>
        </p:nvSpPr>
        <p:spPr>
          <a:xfrm>
            <a:off x="179388" y="3775075"/>
            <a:ext cx="8856662" cy="58356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4D7A20"/>
            </a:prstShdw>
          </a:effectLst>
        </p:spPr>
        <p:txBody>
          <a:bodyPr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EAEAEA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第 </a:t>
            </a:r>
            <a:r>
              <a:rPr lang="en-US" altLang="zh-CN" sz="3200" b="1" dirty="0">
                <a:solidFill>
                  <a:srgbClr val="EAEAEA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1</a:t>
            </a:r>
            <a:r>
              <a:rPr lang="zh-CN" altLang="en-US" sz="3200" b="1" dirty="0">
                <a:solidFill>
                  <a:srgbClr val="EAEAEA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节　科学探究：杠杆的平衡条件　</a:t>
            </a:r>
          </a:p>
        </p:txBody>
      </p:sp>
      <p:grpSp>
        <p:nvGrpSpPr>
          <p:cNvPr id="2" name="组合 392"/>
          <p:cNvGrpSpPr/>
          <p:nvPr/>
        </p:nvGrpSpPr>
        <p:grpSpPr>
          <a:xfrm rot="871781">
            <a:off x="7280910" y="4021455"/>
            <a:ext cx="1686560" cy="2780665"/>
            <a:chOff x="6798621" y="1128235"/>
            <a:chExt cx="925471" cy="1878160"/>
          </a:xfrm>
          <a:solidFill>
            <a:srgbClr val="00B0F0"/>
          </a:solidFill>
        </p:grpSpPr>
        <p:sp>
          <p:nvSpPr>
            <p:cNvPr id="3" name="任意多边形 2"/>
            <p:cNvSpPr/>
            <p:nvPr/>
          </p:nvSpPr>
          <p:spPr>
            <a:xfrm rot="20684992">
              <a:off x="6853737" y="1621627"/>
              <a:ext cx="611936" cy="1384768"/>
            </a:xfrm>
            <a:custGeom>
              <a:avLst/>
              <a:gdLst>
                <a:gd name="connsiteX0" fmla="*/ 711760 w 711760"/>
                <a:gd name="connsiteY0" fmla="*/ 0 h 1358900"/>
                <a:gd name="connsiteX1" fmla="*/ 114860 w 711760"/>
                <a:gd name="connsiteY1" fmla="*/ 635000 h 1358900"/>
                <a:gd name="connsiteX2" fmla="*/ 560 w 711760"/>
                <a:gd name="connsiteY2" fmla="*/ 1358900 h 1358900"/>
                <a:gd name="connsiteX0-1" fmla="*/ 711760 w 711760"/>
                <a:gd name="connsiteY0-2" fmla="*/ 0 h 1358900"/>
                <a:gd name="connsiteX1-3" fmla="*/ 114860 w 711760"/>
                <a:gd name="connsiteY1-4" fmla="*/ 635000 h 1358900"/>
                <a:gd name="connsiteX2-5" fmla="*/ 560 w 711760"/>
                <a:gd name="connsiteY2-6" fmla="*/ 1358900 h 1358900"/>
                <a:gd name="connsiteX0-7" fmla="*/ 711760 w 711760"/>
                <a:gd name="connsiteY0-8" fmla="*/ 0 h 1358900"/>
                <a:gd name="connsiteX1-9" fmla="*/ 114860 w 711760"/>
                <a:gd name="connsiteY1-10" fmla="*/ 635000 h 1358900"/>
                <a:gd name="connsiteX2-11" fmla="*/ 560 w 711760"/>
                <a:gd name="connsiteY2-12" fmla="*/ 1358900 h 1358900"/>
                <a:gd name="connsiteX0-13" fmla="*/ 884014 w 884014"/>
                <a:gd name="connsiteY0-14" fmla="*/ 0 h 1368888"/>
                <a:gd name="connsiteX1-15" fmla="*/ 287114 w 884014"/>
                <a:gd name="connsiteY1-16" fmla="*/ 635000 h 1368888"/>
                <a:gd name="connsiteX2-17" fmla="*/ 22 w 884014"/>
                <a:gd name="connsiteY2-18" fmla="*/ 1368888 h 1368888"/>
                <a:gd name="connsiteX0-19" fmla="*/ 883991 w 883991"/>
                <a:gd name="connsiteY0-20" fmla="*/ 0 h 1368888"/>
                <a:gd name="connsiteX1-21" fmla="*/ 287091 w 883991"/>
                <a:gd name="connsiteY1-22" fmla="*/ 635000 h 1368888"/>
                <a:gd name="connsiteX2-23" fmla="*/ -1 w 883991"/>
                <a:gd name="connsiteY2-24" fmla="*/ 1368888 h 1368888"/>
                <a:gd name="connsiteX0-25" fmla="*/ 883992 w 883992"/>
                <a:gd name="connsiteY0-26" fmla="*/ 0 h 1368888"/>
                <a:gd name="connsiteX1-27" fmla="*/ 0 w 883992"/>
                <a:gd name="connsiteY1-28" fmla="*/ 1368888 h 1368888"/>
                <a:gd name="connsiteX0-29" fmla="*/ 883992 w 883992"/>
                <a:gd name="connsiteY0-30" fmla="*/ 0 h 1368888"/>
                <a:gd name="connsiteX1-31" fmla="*/ 0 w 883992"/>
                <a:gd name="connsiteY1-32" fmla="*/ 1368888 h 1368888"/>
                <a:gd name="connsiteX0-33" fmla="*/ 928344 w 928343"/>
                <a:gd name="connsiteY0-34" fmla="*/ 0 h 1390417"/>
                <a:gd name="connsiteX1-35" fmla="*/ 0 w 928343"/>
                <a:gd name="connsiteY1-36" fmla="*/ 1390417 h 1390417"/>
                <a:gd name="connsiteX0-37" fmla="*/ 863431 w 863431"/>
                <a:gd name="connsiteY0-38" fmla="*/ 0 h 1384768"/>
                <a:gd name="connsiteX1-39" fmla="*/ 0 w 863431"/>
                <a:gd name="connsiteY1-40" fmla="*/ 1384768 h 1384768"/>
                <a:gd name="connsiteX0-41" fmla="*/ 863431 w 863431"/>
                <a:gd name="connsiteY0-42" fmla="*/ 0 h 1384768"/>
                <a:gd name="connsiteX1-43" fmla="*/ 0 w 863431"/>
                <a:gd name="connsiteY1-44" fmla="*/ 1384768 h 1384768"/>
                <a:gd name="connsiteX0-45" fmla="*/ 863431 w 863431"/>
                <a:gd name="connsiteY0-46" fmla="*/ 0 h 1384768"/>
                <a:gd name="connsiteX1-47" fmla="*/ 282647 w 863431"/>
                <a:gd name="connsiteY1-48" fmla="*/ 606889 h 1384768"/>
                <a:gd name="connsiteX2-49" fmla="*/ 0 w 863431"/>
                <a:gd name="connsiteY2-50" fmla="*/ 1384768 h 1384768"/>
                <a:gd name="connsiteX0-51" fmla="*/ 863431 w 863431"/>
                <a:gd name="connsiteY0-52" fmla="*/ 0 h 1384768"/>
                <a:gd name="connsiteX1-53" fmla="*/ 0 w 863431"/>
                <a:gd name="connsiteY1-54" fmla="*/ 1384768 h 1384768"/>
                <a:gd name="connsiteX0-55" fmla="*/ 863431 w 863431"/>
                <a:gd name="connsiteY0-56" fmla="*/ 0 h 1384768"/>
                <a:gd name="connsiteX1-57" fmla="*/ 0 w 863431"/>
                <a:gd name="connsiteY1-58" fmla="*/ 1384768 h 1384768"/>
                <a:gd name="connsiteX0-59" fmla="*/ 863431 w 863431"/>
                <a:gd name="connsiteY0-60" fmla="*/ 0 h 1384768"/>
                <a:gd name="connsiteX1-61" fmla="*/ 0 w 863431"/>
                <a:gd name="connsiteY1-62" fmla="*/ 1384768 h 1384768"/>
                <a:gd name="connsiteX0-63" fmla="*/ 863431 w 863431"/>
                <a:gd name="connsiteY0-64" fmla="*/ 0 h 1384768"/>
                <a:gd name="connsiteX1-65" fmla="*/ 0 w 863431"/>
                <a:gd name="connsiteY1-66" fmla="*/ 1384768 h 1384768"/>
                <a:gd name="connsiteX0-67" fmla="*/ 863431 w 863431"/>
                <a:gd name="connsiteY0-68" fmla="*/ 0 h 1384768"/>
                <a:gd name="connsiteX1-69" fmla="*/ 0 w 863431"/>
                <a:gd name="connsiteY1-70" fmla="*/ 1384768 h 1384768"/>
                <a:gd name="connsiteX0-71" fmla="*/ 863431 w 863431"/>
                <a:gd name="connsiteY0-72" fmla="*/ 0 h 1384768"/>
                <a:gd name="connsiteX1-73" fmla="*/ 0 w 863431"/>
                <a:gd name="connsiteY1-74" fmla="*/ 1384768 h 13847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63431" h="1384768">
                  <a:moveTo>
                    <a:pt x="863431" y="0"/>
                  </a:moveTo>
                  <a:cubicBezTo>
                    <a:pt x="615118" y="165338"/>
                    <a:pt x="20070" y="724344"/>
                    <a:pt x="0" y="1384768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" name="组合 390"/>
            <p:cNvGrpSpPr/>
            <p:nvPr/>
          </p:nvGrpSpPr>
          <p:grpSpPr>
            <a:xfrm rot="2537975" flipH="1">
              <a:off x="6798621" y="1128235"/>
              <a:ext cx="925471" cy="911449"/>
              <a:chOff x="2286001" y="-455613"/>
              <a:chExt cx="2514600" cy="2476501"/>
            </a:xfrm>
            <a:grpFill/>
          </p:grpSpPr>
          <p:grpSp>
            <p:nvGrpSpPr>
              <p:cNvPr id="5" name="Group 205"/>
              <p:cNvGrpSpPr/>
              <p:nvPr/>
            </p:nvGrpSpPr>
            <p:grpSpPr bwMode="auto">
              <a:xfrm>
                <a:off x="2286001" y="-455613"/>
                <a:ext cx="2514600" cy="2476501"/>
                <a:chOff x="1440" y="-287"/>
                <a:chExt cx="1584" cy="1560"/>
              </a:xfrm>
              <a:grpFill/>
            </p:grpSpPr>
            <p:sp>
              <p:nvSpPr>
                <p:cNvPr id="6" name="Freeform 5"/>
                <p:cNvSpPr/>
                <p:nvPr/>
              </p:nvSpPr>
              <p:spPr bwMode="auto">
                <a:xfrm>
                  <a:off x="2119" y="-230"/>
                  <a:ext cx="193" cy="57"/>
                </a:xfrm>
                <a:custGeom>
                  <a:avLst/>
                  <a:gdLst>
                    <a:gd name="T0" fmla="*/ 75 w 81"/>
                    <a:gd name="T1" fmla="*/ 5 h 24"/>
                    <a:gd name="T2" fmla="*/ 6 w 81"/>
                    <a:gd name="T3" fmla="*/ 1 h 24"/>
                    <a:gd name="T4" fmla="*/ 1 w 81"/>
                    <a:gd name="T5" fmla="*/ 1 h 24"/>
                    <a:gd name="T6" fmla="*/ 79 w 81"/>
                    <a:gd name="T7" fmla="*/ 6 h 24"/>
                    <a:gd name="T8" fmla="*/ 75 w 81"/>
                    <a:gd name="T9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24">
                      <a:moveTo>
                        <a:pt x="75" y="5"/>
                      </a:moveTo>
                      <a:cubicBezTo>
                        <a:pt x="52" y="20"/>
                        <a:pt x="26" y="21"/>
                        <a:pt x="6" y="1"/>
                      </a:cubicBezTo>
                      <a:cubicBezTo>
                        <a:pt x="5" y="0"/>
                        <a:pt x="0" y="0"/>
                        <a:pt x="1" y="1"/>
                      </a:cubicBezTo>
                      <a:cubicBezTo>
                        <a:pt x="24" y="23"/>
                        <a:pt x="54" y="24"/>
                        <a:pt x="79" y="6"/>
                      </a:cubicBezTo>
                      <a:cubicBezTo>
                        <a:pt x="81" y="5"/>
                        <a:pt x="76" y="4"/>
                        <a:pt x="7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Freeform 6"/>
                <p:cNvSpPr/>
                <p:nvPr/>
              </p:nvSpPr>
              <p:spPr bwMode="auto">
                <a:xfrm>
                  <a:off x="2167" y="-287"/>
                  <a:ext cx="73" cy="163"/>
                </a:xfrm>
                <a:custGeom>
                  <a:avLst/>
                  <a:gdLst>
                    <a:gd name="T0" fmla="*/ 6 w 31"/>
                    <a:gd name="T1" fmla="*/ 68 h 69"/>
                    <a:gd name="T2" fmla="*/ 20 w 31"/>
                    <a:gd name="T3" fmla="*/ 1 h 69"/>
                    <a:gd name="T4" fmla="*/ 15 w 31"/>
                    <a:gd name="T5" fmla="*/ 1 h 69"/>
                    <a:gd name="T6" fmla="*/ 1 w 31"/>
                    <a:gd name="T7" fmla="*/ 66 h 69"/>
                    <a:gd name="T8" fmla="*/ 6 w 31"/>
                    <a:gd name="T9" fmla="*/ 68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69">
                      <a:moveTo>
                        <a:pt x="6" y="68"/>
                      </a:moveTo>
                      <a:cubicBezTo>
                        <a:pt x="25" y="50"/>
                        <a:pt x="31" y="26"/>
                        <a:pt x="20" y="1"/>
                      </a:cubicBezTo>
                      <a:cubicBezTo>
                        <a:pt x="19" y="0"/>
                        <a:pt x="14" y="0"/>
                        <a:pt x="15" y="1"/>
                      </a:cubicBezTo>
                      <a:cubicBezTo>
                        <a:pt x="26" y="25"/>
                        <a:pt x="20" y="49"/>
                        <a:pt x="1" y="66"/>
                      </a:cubicBezTo>
                      <a:cubicBezTo>
                        <a:pt x="0" y="67"/>
                        <a:pt x="4" y="69"/>
                        <a:pt x="6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Freeform 7"/>
                <p:cNvSpPr/>
                <p:nvPr/>
              </p:nvSpPr>
              <p:spPr bwMode="auto">
                <a:xfrm>
                  <a:off x="2150" y="-264"/>
                  <a:ext cx="143" cy="117"/>
                </a:xfrm>
                <a:custGeom>
                  <a:avLst/>
                  <a:gdLst>
                    <a:gd name="T0" fmla="*/ 57 w 60"/>
                    <a:gd name="T1" fmla="*/ 46 h 49"/>
                    <a:gd name="T2" fmla="*/ 6 w 60"/>
                    <a:gd name="T3" fmla="*/ 1 h 49"/>
                    <a:gd name="T4" fmla="*/ 1 w 60"/>
                    <a:gd name="T5" fmla="*/ 2 h 49"/>
                    <a:gd name="T6" fmla="*/ 54 w 60"/>
                    <a:gd name="T7" fmla="*/ 48 h 49"/>
                    <a:gd name="T8" fmla="*/ 57 w 60"/>
                    <a:gd name="T9" fmla="*/ 4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49">
                      <a:moveTo>
                        <a:pt x="57" y="46"/>
                      </a:moveTo>
                      <a:cubicBezTo>
                        <a:pt x="37" y="39"/>
                        <a:pt x="17" y="20"/>
                        <a:pt x="6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ubicBezTo>
                        <a:pt x="13" y="22"/>
                        <a:pt x="33" y="41"/>
                        <a:pt x="54" y="48"/>
                      </a:cubicBezTo>
                      <a:cubicBezTo>
                        <a:pt x="55" y="49"/>
                        <a:pt x="60" y="47"/>
                        <a:pt x="5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8"/>
                <p:cNvSpPr/>
                <p:nvPr/>
              </p:nvSpPr>
              <p:spPr bwMode="auto">
                <a:xfrm>
                  <a:off x="2129" y="-266"/>
                  <a:ext cx="142" cy="102"/>
                </a:xfrm>
                <a:custGeom>
                  <a:avLst/>
                  <a:gdLst>
                    <a:gd name="T0" fmla="*/ 3 w 60"/>
                    <a:gd name="T1" fmla="*/ 43 h 43"/>
                    <a:gd name="T2" fmla="*/ 59 w 60"/>
                    <a:gd name="T3" fmla="*/ 2 h 43"/>
                    <a:gd name="T4" fmla="*/ 54 w 60"/>
                    <a:gd name="T5" fmla="*/ 1 h 43"/>
                    <a:gd name="T6" fmla="*/ 3 w 60"/>
                    <a:gd name="T7" fmla="*/ 41 h 43"/>
                    <a:gd name="T8" fmla="*/ 3 w 60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43">
                      <a:moveTo>
                        <a:pt x="3" y="43"/>
                      </a:moveTo>
                      <a:cubicBezTo>
                        <a:pt x="28" y="41"/>
                        <a:pt x="52" y="27"/>
                        <a:pt x="59" y="2"/>
                      </a:cubicBezTo>
                      <a:cubicBezTo>
                        <a:pt x="60" y="0"/>
                        <a:pt x="55" y="0"/>
                        <a:pt x="54" y="1"/>
                      </a:cubicBezTo>
                      <a:cubicBezTo>
                        <a:pt x="47" y="24"/>
                        <a:pt x="27" y="39"/>
                        <a:pt x="3" y="41"/>
                      </a:cubicBezTo>
                      <a:cubicBezTo>
                        <a:pt x="0" y="41"/>
                        <a:pt x="0" y="43"/>
                        <a:pt x="3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9"/>
                <p:cNvSpPr/>
                <p:nvPr/>
              </p:nvSpPr>
              <p:spPr bwMode="auto">
                <a:xfrm>
                  <a:off x="2212" y="-188"/>
                  <a:ext cx="35" cy="683"/>
                </a:xfrm>
                <a:custGeom>
                  <a:avLst/>
                  <a:gdLst>
                    <a:gd name="T0" fmla="*/ 0 w 15"/>
                    <a:gd name="T1" fmla="*/ 2 h 288"/>
                    <a:gd name="T2" fmla="*/ 10 w 15"/>
                    <a:gd name="T3" fmla="*/ 287 h 288"/>
                    <a:gd name="T4" fmla="*/ 15 w 15"/>
                    <a:gd name="T5" fmla="*/ 287 h 288"/>
                    <a:gd name="T6" fmla="*/ 5 w 15"/>
                    <a:gd name="T7" fmla="*/ 2 h 288"/>
                    <a:gd name="T8" fmla="*/ 0 w 15"/>
                    <a:gd name="T9" fmla="*/ 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288">
                      <a:moveTo>
                        <a:pt x="0" y="2"/>
                      </a:moveTo>
                      <a:cubicBezTo>
                        <a:pt x="4" y="97"/>
                        <a:pt x="10" y="192"/>
                        <a:pt x="10" y="287"/>
                      </a:cubicBezTo>
                      <a:cubicBezTo>
                        <a:pt x="10" y="288"/>
                        <a:pt x="15" y="288"/>
                        <a:pt x="15" y="287"/>
                      </a:cubicBezTo>
                      <a:cubicBezTo>
                        <a:pt x="15" y="192"/>
                        <a:pt x="9" y="96"/>
                        <a:pt x="5" y="2"/>
                      </a:cubicBezTo>
                      <a:cubicBezTo>
                        <a:pt x="5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Oval 10"/>
                <p:cNvSpPr>
                  <a:spLocks noChangeArrowheads="1"/>
                </p:cNvSpPr>
                <p:nvPr/>
              </p:nvSpPr>
              <p:spPr bwMode="auto">
                <a:xfrm>
                  <a:off x="2198" y="-214"/>
                  <a:ext cx="35" cy="3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11"/>
                <p:cNvSpPr/>
                <p:nvPr/>
              </p:nvSpPr>
              <p:spPr bwMode="auto">
                <a:xfrm>
                  <a:off x="2371" y="-223"/>
                  <a:ext cx="176" cy="92"/>
                </a:xfrm>
                <a:custGeom>
                  <a:avLst/>
                  <a:gdLst>
                    <a:gd name="T0" fmla="*/ 69 w 74"/>
                    <a:gd name="T1" fmla="*/ 30 h 39"/>
                    <a:gd name="T2" fmla="*/ 5 w 74"/>
                    <a:gd name="T3" fmla="*/ 2 h 39"/>
                    <a:gd name="T4" fmla="*/ 0 w 74"/>
                    <a:gd name="T5" fmla="*/ 1 h 39"/>
                    <a:gd name="T6" fmla="*/ 72 w 74"/>
                    <a:gd name="T7" fmla="*/ 32 h 39"/>
                    <a:gd name="T8" fmla="*/ 69 w 74"/>
                    <a:gd name="T9" fmla="*/ 3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39">
                      <a:moveTo>
                        <a:pt x="69" y="30"/>
                      </a:moveTo>
                      <a:cubicBezTo>
                        <a:pt x="41" y="37"/>
                        <a:pt x="17" y="27"/>
                        <a:pt x="5" y="2"/>
                      </a:cubicBezTo>
                      <a:cubicBezTo>
                        <a:pt x="4" y="0"/>
                        <a:pt x="0" y="0"/>
                        <a:pt x="0" y="1"/>
                      </a:cubicBezTo>
                      <a:cubicBezTo>
                        <a:pt x="14" y="30"/>
                        <a:pt x="42" y="39"/>
                        <a:pt x="72" y="32"/>
                      </a:cubicBezTo>
                      <a:cubicBezTo>
                        <a:pt x="74" y="32"/>
                        <a:pt x="70" y="30"/>
                        <a:pt x="69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2"/>
                <p:cNvSpPr/>
                <p:nvPr/>
              </p:nvSpPr>
              <p:spPr bwMode="auto">
                <a:xfrm>
                  <a:off x="2378" y="-249"/>
                  <a:ext cx="104" cy="142"/>
                </a:xfrm>
                <a:custGeom>
                  <a:avLst/>
                  <a:gdLst>
                    <a:gd name="T0" fmla="*/ 5 w 44"/>
                    <a:gd name="T1" fmla="*/ 60 h 60"/>
                    <a:gd name="T2" fmla="*/ 42 w 44"/>
                    <a:gd name="T3" fmla="*/ 2 h 60"/>
                    <a:gd name="T4" fmla="*/ 37 w 44"/>
                    <a:gd name="T5" fmla="*/ 1 h 60"/>
                    <a:gd name="T6" fmla="*/ 1 w 44"/>
                    <a:gd name="T7" fmla="*/ 58 h 60"/>
                    <a:gd name="T8" fmla="*/ 5 w 44"/>
                    <a:gd name="T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60">
                      <a:moveTo>
                        <a:pt x="5" y="60"/>
                      </a:moveTo>
                      <a:cubicBezTo>
                        <a:pt x="30" y="50"/>
                        <a:pt x="44" y="29"/>
                        <a:pt x="42" y="2"/>
                      </a:cubicBezTo>
                      <a:cubicBezTo>
                        <a:pt x="42" y="0"/>
                        <a:pt x="37" y="0"/>
                        <a:pt x="37" y="1"/>
                      </a:cubicBezTo>
                      <a:cubicBezTo>
                        <a:pt x="39" y="27"/>
                        <a:pt x="26" y="48"/>
                        <a:pt x="1" y="58"/>
                      </a:cubicBezTo>
                      <a:cubicBezTo>
                        <a:pt x="0" y="58"/>
                        <a:pt x="4" y="60"/>
                        <a:pt x="5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3"/>
                <p:cNvSpPr/>
                <p:nvPr/>
              </p:nvSpPr>
              <p:spPr bwMode="auto">
                <a:xfrm>
                  <a:off x="2411" y="-242"/>
                  <a:ext cx="93" cy="152"/>
                </a:xfrm>
                <a:custGeom>
                  <a:avLst/>
                  <a:gdLst>
                    <a:gd name="T0" fmla="*/ 38 w 39"/>
                    <a:gd name="T1" fmla="*/ 62 h 64"/>
                    <a:gd name="T2" fmla="*/ 5 w 39"/>
                    <a:gd name="T3" fmla="*/ 1 h 64"/>
                    <a:gd name="T4" fmla="*/ 0 w 39"/>
                    <a:gd name="T5" fmla="*/ 2 h 64"/>
                    <a:gd name="T6" fmla="*/ 33 w 39"/>
                    <a:gd name="T7" fmla="*/ 63 h 64"/>
                    <a:gd name="T8" fmla="*/ 38 w 39"/>
                    <a:gd name="T9" fmla="*/ 6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64">
                      <a:moveTo>
                        <a:pt x="38" y="62"/>
                      </a:moveTo>
                      <a:cubicBezTo>
                        <a:pt x="21" y="47"/>
                        <a:pt x="9" y="23"/>
                        <a:pt x="5" y="1"/>
                      </a:cubicBezTo>
                      <a:cubicBezTo>
                        <a:pt x="5" y="0"/>
                        <a:pt x="0" y="0"/>
                        <a:pt x="0" y="2"/>
                      </a:cubicBezTo>
                      <a:cubicBezTo>
                        <a:pt x="4" y="24"/>
                        <a:pt x="16" y="48"/>
                        <a:pt x="33" y="63"/>
                      </a:cubicBezTo>
                      <a:cubicBezTo>
                        <a:pt x="34" y="64"/>
                        <a:pt x="39" y="62"/>
                        <a:pt x="38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 14"/>
                <p:cNvSpPr/>
                <p:nvPr/>
              </p:nvSpPr>
              <p:spPr bwMode="auto">
                <a:xfrm>
                  <a:off x="2354" y="-209"/>
                  <a:ext cx="171" cy="66"/>
                </a:xfrm>
                <a:custGeom>
                  <a:avLst/>
                  <a:gdLst>
                    <a:gd name="T0" fmla="*/ 2 w 72"/>
                    <a:gd name="T1" fmla="*/ 21 h 28"/>
                    <a:gd name="T2" fmla="*/ 71 w 72"/>
                    <a:gd name="T3" fmla="*/ 2 h 28"/>
                    <a:gd name="T4" fmla="*/ 66 w 72"/>
                    <a:gd name="T5" fmla="*/ 2 h 28"/>
                    <a:gd name="T6" fmla="*/ 6 w 72"/>
                    <a:gd name="T7" fmla="*/ 20 h 28"/>
                    <a:gd name="T8" fmla="*/ 2 w 72"/>
                    <a:gd name="T9" fmla="*/ 2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28">
                      <a:moveTo>
                        <a:pt x="2" y="21"/>
                      </a:moveTo>
                      <a:cubicBezTo>
                        <a:pt x="27" y="28"/>
                        <a:pt x="54" y="23"/>
                        <a:pt x="71" y="2"/>
                      </a:cubicBezTo>
                      <a:cubicBezTo>
                        <a:pt x="72" y="1"/>
                        <a:pt x="67" y="0"/>
                        <a:pt x="66" y="2"/>
                      </a:cubicBezTo>
                      <a:cubicBezTo>
                        <a:pt x="52" y="20"/>
                        <a:pt x="28" y="26"/>
                        <a:pt x="6" y="20"/>
                      </a:cubicBezTo>
                      <a:cubicBezTo>
                        <a:pt x="5" y="19"/>
                        <a:pt x="0" y="20"/>
                        <a:pt x="2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 15"/>
                <p:cNvSpPr/>
                <p:nvPr/>
              </p:nvSpPr>
              <p:spPr bwMode="auto">
                <a:xfrm>
                  <a:off x="2226" y="-150"/>
                  <a:ext cx="228" cy="648"/>
                </a:xfrm>
                <a:custGeom>
                  <a:avLst/>
                  <a:gdLst>
                    <a:gd name="T0" fmla="*/ 90 w 96"/>
                    <a:gd name="T1" fmla="*/ 1 h 273"/>
                    <a:gd name="T2" fmla="*/ 0 w 96"/>
                    <a:gd name="T3" fmla="*/ 271 h 273"/>
                    <a:gd name="T4" fmla="*/ 5 w 96"/>
                    <a:gd name="T5" fmla="*/ 272 h 273"/>
                    <a:gd name="T6" fmla="*/ 95 w 96"/>
                    <a:gd name="T7" fmla="*/ 1 h 273"/>
                    <a:gd name="T8" fmla="*/ 90 w 96"/>
                    <a:gd name="T9" fmla="*/ 1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273">
                      <a:moveTo>
                        <a:pt x="90" y="1"/>
                      </a:moveTo>
                      <a:cubicBezTo>
                        <a:pt x="61" y="91"/>
                        <a:pt x="33" y="182"/>
                        <a:pt x="0" y="271"/>
                      </a:cubicBezTo>
                      <a:cubicBezTo>
                        <a:pt x="0" y="273"/>
                        <a:pt x="4" y="273"/>
                        <a:pt x="5" y="272"/>
                      </a:cubicBezTo>
                      <a:cubicBezTo>
                        <a:pt x="38" y="183"/>
                        <a:pt x="66" y="91"/>
                        <a:pt x="95" y="1"/>
                      </a:cubicBezTo>
                      <a:cubicBezTo>
                        <a:pt x="96" y="0"/>
                        <a:pt x="91" y="0"/>
                        <a:pt x="9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16"/>
                <p:cNvSpPr/>
                <p:nvPr/>
              </p:nvSpPr>
              <p:spPr bwMode="auto">
                <a:xfrm>
                  <a:off x="2428" y="-181"/>
                  <a:ext cx="43" cy="41"/>
                </a:xfrm>
                <a:custGeom>
                  <a:avLst/>
                  <a:gdLst>
                    <a:gd name="T0" fmla="*/ 16 w 18"/>
                    <a:gd name="T1" fmla="*/ 11 h 17"/>
                    <a:gd name="T2" fmla="*/ 6 w 18"/>
                    <a:gd name="T3" fmla="*/ 16 h 17"/>
                    <a:gd name="T4" fmla="*/ 2 w 18"/>
                    <a:gd name="T5" fmla="*/ 6 h 17"/>
                    <a:gd name="T6" fmla="*/ 12 w 18"/>
                    <a:gd name="T7" fmla="*/ 1 h 17"/>
                    <a:gd name="T8" fmla="*/ 16 w 18"/>
                    <a:gd name="T9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16" y="11"/>
                      </a:moveTo>
                      <a:cubicBezTo>
                        <a:pt x="15" y="15"/>
                        <a:pt x="10" y="17"/>
                        <a:pt x="6" y="16"/>
                      </a:cubicBezTo>
                      <a:cubicBezTo>
                        <a:pt x="2" y="14"/>
                        <a:pt x="0" y="10"/>
                        <a:pt x="2" y="6"/>
                      </a:cubicBezTo>
                      <a:cubicBezTo>
                        <a:pt x="3" y="2"/>
                        <a:pt x="8" y="0"/>
                        <a:pt x="12" y="1"/>
                      </a:cubicBezTo>
                      <a:cubicBezTo>
                        <a:pt x="16" y="3"/>
                        <a:pt x="18" y="7"/>
                        <a:pt x="1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17"/>
                <p:cNvSpPr/>
                <p:nvPr/>
              </p:nvSpPr>
              <p:spPr bwMode="auto">
                <a:xfrm>
                  <a:off x="2620" y="-126"/>
                  <a:ext cx="138" cy="130"/>
                </a:xfrm>
                <a:custGeom>
                  <a:avLst/>
                  <a:gdLst>
                    <a:gd name="T0" fmla="*/ 55 w 58"/>
                    <a:gd name="T1" fmla="*/ 53 h 55"/>
                    <a:gd name="T2" fmla="*/ 5 w 58"/>
                    <a:gd name="T3" fmla="*/ 2 h 55"/>
                    <a:gd name="T4" fmla="*/ 0 w 58"/>
                    <a:gd name="T5" fmla="*/ 1 h 55"/>
                    <a:gd name="T6" fmla="*/ 55 w 58"/>
                    <a:gd name="T7" fmla="*/ 55 h 55"/>
                    <a:gd name="T8" fmla="*/ 55 w 58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5">
                      <a:moveTo>
                        <a:pt x="55" y="53"/>
                      </a:moveTo>
                      <a:cubicBezTo>
                        <a:pt x="27" y="49"/>
                        <a:pt x="7" y="30"/>
                        <a:pt x="5" y="2"/>
                      </a:cubicBezTo>
                      <a:cubicBezTo>
                        <a:pt x="5" y="0"/>
                        <a:pt x="0" y="0"/>
                        <a:pt x="0" y="1"/>
                      </a:cubicBezTo>
                      <a:cubicBezTo>
                        <a:pt x="2" y="32"/>
                        <a:pt x="25" y="51"/>
                        <a:pt x="55" y="55"/>
                      </a:cubicBezTo>
                      <a:cubicBezTo>
                        <a:pt x="57" y="55"/>
                        <a:pt x="58" y="53"/>
                        <a:pt x="55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18"/>
                <p:cNvSpPr/>
                <p:nvPr/>
              </p:nvSpPr>
              <p:spPr bwMode="auto">
                <a:xfrm>
                  <a:off x="2585" y="-116"/>
                  <a:ext cx="144" cy="102"/>
                </a:xfrm>
                <a:custGeom>
                  <a:avLst/>
                  <a:gdLst>
                    <a:gd name="T0" fmla="*/ 5 w 61"/>
                    <a:gd name="T1" fmla="*/ 43 h 43"/>
                    <a:gd name="T2" fmla="*/ 61 w 61"/>
                    <a:gd name="T3" fmla="*/ 2 h 43"/>
                    <a:gd name="T4" fmla="*/ 56 w 61"/>
                    <a:gd name="T5" fmla="*/ 1 h 43"/>
                    <a:gd name="T6" fmla="*/ 3 w 61"/>
                    <a:gd name="T7" fmla="*/ 41 h 43"/>
                    <a:gd name="T8" fmla="*/ 5 w 61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43">
                      <a:moveTo>
                        <a:pt x="5" y="43"/>
                      </a:moveTo>
                      <a:cubicBezTo>
                        <a:pt x="32" y="43"/>
                        <a:pt x="54" y="28"/>
                        <a:pt x="61" y="2"/>
                      </a:cubicBezTo>
                      <a:cubicBezTo>
                        <a:pt x="61" y="1"/>
                        <a:pt x="57" y="0"/>
                        <a:pt x="56" y="1"/>
                      </a:cubicBezTo>
                      <a:cubicBezTo>
                        <a:pt x="49" y="26"/>
                        <a:pt x="29" y="40"/>
                        <a:pt x="3" y="41"/>
                      </a:cubicBezTo>
                      <a:cubicBezTo>
                        <a:pt x="0" y="41"/>
                        <a:pt x="4" y="43"/>
                        <a:pt x="5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 19"/>
                <p:cNvSpPr/>
                <p:nvPr/>
              </p:nvSpPr>
              <p:spPr bwMode="auto">
                <a:xfrm>
                  <a:off x="2653" y="-128"/>
                  <a:ext cx="45" cy="168"/>
                </a:xfrm>
                <a:custGeom>
                  <a:avLst/>
                  <a:gdLst>
                    <a:gd name="T0" fmla="*/ 18 w 19"/>
                    <a:gd name="T1" fmla="*/ 69 h 71"/>
                    <a:gd name="T2" fmla="*/ 10 w 19"/>
                    <a:gd name="T3" fmla="*/ 1 h 71"/>
                    <a:gd name="T4" fmla="*/ 4 w 19"/>
                    <a:gd name="T5" fmla="*/ 1 h 71"/>
                    <a:gd name="T6" fmla="*/ 14 w 19"/>
                    <a:gd name="T7" fmla="*/ 70 h 71"/>
                    <a:gd name="T8" fmla="*/ 18 w 19"/>
                    <a:gd name="T9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1">
                      <a:moveTo>
                        <a:pt x="18" y="69"/>
                      </a:moveTo>
                      <a:cubicBezTo>
                        <a:pt x="7" y="49"/>
                        <a:pt x="6" y="22"/>
                        <a:pt x="10" y="1"/>
                      </a:cubicBezTo>
                      <a:cubicBezTo>
                        <a:pt x="10" y="0"/>
                        <a:pt x="5" y="0"/>
                        <a:pt x="4" y="1"/>
                      </a:cubicBezTo>
                      <a:cubicBezTo>
                        <a:pt x="0" y="23"/>
                        <a:pt x="3" y="50"/>
                        <a:pt x="14" y="70"/>
                      </a:cubicBezTo>
                      <a:cubicBezTo>
                        <a:pt x="14" y="71"/>
                        <a:pt x="19" y="70"/>
                        <a:pt x="18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20"/>
                <p:cNvSpPr/>
                <p:nvPr/>
              </p:nvSpPr>
              <p:spPr bwMode="auto">
                <a:xfrm>
                  <a:off x="2585" y="-76"/>
                  <a:ext cx="175" cy="52"/>
                </a:xfrm>
                <a:custGeom>
                  <a:avLst/>
                  <a:gdLst>
                    <a:gd name="T0" fmla="*/ 1 w 74"/>
                    <a:gd name="T1" fmla="*/ 2 h 22"/>
                    <a:gd name="T2" fmla="*/ 72 w 74"/>
                    <a:gd name="T3" fmla="*/ 8 h 22"/>
                    <a:gd name="T4" fmla="*/ 68 w 74"/>
                    <a:gd name="T5" fmla="*/ 7 h 22"/>
                    <a:gd name="T6" fmla="*/ 6 w 74"/>
                    <a:gd name="T7" fmla="*/ 1 h 22"/>
                    <a:gd name="T8" fmla="*/ 1 w 74"/>
                    <a:gd name="T9" fmla="*/ 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22">
                      <a:moveTo>
                        <a:pt x="1" y="2"/>
                      </a:moveTo>
                      <a:cubicBezTo>
                        <a:pt x="22" y="18"/>
                        <a:pt x="49" y="22"/>
                        <a:pt x="72" y="8"/>
                      </a:cubicBezTo>
                      <a:cubicBezTo>
                        <a:pt x="74" y="7"/>
                        <a:pt x="69" y="7"/>
                        <a:pt x="68" y="7"/>
                      </a:cubicBezTo>
                      <a:cubicBezTo>
                        <a:pt x="47" y="20"/>
                        <a:pt x="24" y="15"/>
                        <a:pt x="6" y="1"/>
                      </a:cubicBezTo>
                      <a:cubicBezTo>
                        <a:pt x="4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reeform 21"/>
                <p:cNvSpPr/>
                <p:nvPr/>
              </p:nvSpPr>
              <p:spPr bwMode="auto">
                <a:xfrm>
                  <a:off x="2224" y="-33"/>
                  <a:ext cx="448" cy="526"/>
                </a:xfrm>
                <a:custGeom>
                  <a:avLst/>
                  <a:gdLst>
                    <a:gd name="T0" fmla="*/ 183 w 189"/>
                    <a:gd name="T1" fmla="*/ 1 h 222"/>
                    <a:gd name="T2" fmla="*/ 1 w 189"/>
                    <a:gd name="T3" fmla="*/ 221 h 222"/>
                    <a:gd name="T4" fmla="*/ 6 w 189"/>
                    <a:gd name="T5" fmla="*/ 221 h 222"/>
                    <a:gd name="T6" fmla="*/ 188 w 189"/>
                    <a:gd name="T7" fmla="*/ 2 h 222"/>
                    <a:gd name="T8" fmla="*/ 183 w 189"/>
                    <a:gd name="T9" fmla="*/ 1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9" h="222">
                      <a:moveTo>
                        <a:pt x="183" y="1"/>
                      </a:moveTo>
                      <a:cubicBezTo>
                        <a:pt x="123" y="75"/>
                        <a:pt x="64" y="150"/>
                        <a:pt x="1" y="221"/>
                      </a:cubicBezTo>
                      <a:cubicBezTo>
                        <a:pt x="0" y="222"/>
                        <a:pt x="5" y="222"/>
                        <a:pt x="6" y="221"/>
                      </a:cubicBezTo>
                      <a:cubicBezTo>
                        <a:pt x="69" y="150"/>
                        <a:pt x="128" y="75"/>
                        <a:pt x="188" y="2"/>
                      </a:cubicBezTo>
                      <a:cubicBezTo>
                        <a:pt x="189" y="1"/>
                        <a:pt x="184" y="0"/>
                        <a:pt x="18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22"/>
                <p:cNvSpPr/>
                <p:nvPr/>
              </p:nvSpPr>
              <p:spPr bwMode="auto">
                <a:xfrm>
                  <a:off x="2651" y="-62"/>
                  <a:ext cx="40" cy="40"/>
                </a:xfrm>
                <a:custGeom>
                  <a:avLst/>
                  <a:gdLst>
                    <a:gd name="T0" fmla="*/ 14 w 17"/>
                    <a:gd name="T1" fmla="*/ 14 h 17"/>
                    <a:gd name="T2" fmla="*/ 3 w 17"/>
                    <a:gd name="T3" fmla="*/ 15 h 17"/>
                    <a:gd name="T4" fmla="*/ 3 w 17"/>
                    <a:gd name="T5" fmla="*/ 4 h 17"/>
                    <a:gd name="T6" fmla="*/ 14 w 17"/>
                    <a:gd name="T7" fmla="*/ 3 h 17"/>
                    <a:gd name="T8" fmla="*/ 14 w 17"/>
                    <a:gd name="T9" fmla="*/ 1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4" y="14"/>
                      </a:moveTo>
                      <a:cubicBezTo>
                        <a:pt x="11" y="17"/>
                        <a:pt x="7" y="17"/>
                        <a:pt x="3" y="15"/>
                      </a:cubicBezTo>
                      <a:cubicBezTo>
                        <a:pt x="0" y="12"/>
                        <a:pt x="0" y="7"/>
                        <a:pt x="3" y="4"/>
                      </a:cubicBezTo>
                      <a:cubicBezTo>
                        <a:pt x="6" y="1"/>
                        <a:pt x="10" y="0"/>
                        <a:pt x="14" y="3"/>
                      </a:cubicBezTo>
                      <a:cubicBezTo>
                        <a:pt x="17" y="6"/>
                        <a:pt x="17" y="11"/>
                        <a:pt x="14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23"/>
                <p:cNvSpPr/>
                <p:nvPr/>
              </p:nvSpPr>
              <p:spPr bwMode="auto">
                <a:xfrm>
                  <a:off x="2801" y="69"/>
                  <a:ext cx="106" cy="168"/>
                </a:xfrm>
                <a:custGeom>
                  <a:avLst/>
                  <a:gdLst>
                    <a:gd name="T0" fmla="*/ 43 w 45"/>
                    <a:gd name="T1" fmla="*/ 70 h 71"/>
                    <a:gd name="T2" fmla="*/ 15 w 45"/>
                    <a:gd name="T3" fmla="*/ 2 h 71"/>
                    <a:gd name="T4" fmla="*/ 10 w 45"/>
                    <a:gd name="T5" fmla="*/ 2 h 71"/>
                    <a:gd name="T6" fmla="*/ 39 w 45"/>
                    <a:gd name="T7" fmla="*/ 71 h 71"/>
                    <a:gd name="T8" fmla="*/ 43 w 45"/>
                    <a:gd name="T9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71">
                      <a:moveTo>
                        <a:pt x="43" y="70"/>
                      </a:moveTo>
                      <a:cubicBezTo>
                        <a:pt x="18" y="55"/>
                        <a:pt x="6" y="30"/>
                        <a:pt x="15" y="2"/>
                      </a:cubicBezTo>
                      <a:cubicBezTo>
                        <a:pt x="15" y="1"/>
                        <a:pt x="10" y="0"/>
                        <a:pt x="10" y="2"/>
                      </a:cubicBezTo>
                      <a:cubicBezTo>
                        <a:pt x="0" y="30"/>
                        <a:pt x="13" y="56"/>
                        <a:pt x="39" y="71"/>
                      </a:cubicBezTo>
                      <a:cubicBezTo>
                        <a:pt x="40" y="71"/>
                        <a:pt x="45" y="71"/>
                        <a:pt x="43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24"/>
                <p:cNvSpPr/>
                <p:nvPr/>
              </p:nvSpPr>
              <p:spPr bwMode="auto">
                <a:xfrm>
                  <a:off x="2751" y="116"/>
                  <a:ext cx="173" cy="69"/>
                </a:xfrm>
                <a:custGeom>
                  <a:avLst/>
                  <a:gdLst>
                    <a:gd name="T0" fmla="*/ 3 w 73"/>
                    <a:gd name="T1" fmla="*/ 19 h 29"/>
                    <a:gd name="T2" fmla="*/ 72 w 73"/>
                    <a:gd name="T3" fmla="*/ 2 h 29"/>
                    <a:gd name="T4" fmla="*/ 68 w 73"/>
                    <a:gd name="T5" fmla="*/ 1 h 29"/>
                    <a:gd name="T6" fmla="*/ 5 w 73"/>
                    <a:gd name="T7" fmla="*/ 17 h 29"/>
                    <a:gd name="T8" fmla="*/ 3 w 73"/>
                    <a:gd name="T9" fmla="*/ 1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29">
                      <a:moveTo>
                        <a:pt x="3" y="19"/>
                      </a:moveTo>
                      <a:cubicBezTo>
                        <a:pt x="29" y="29"/>
                        <a:pt x="55" y="24"/>
                        <a:pt x="72" y="2"/>
                      </a:cubicBezTo>
                      <a:cubicBezTo>
                        <a:pt x="73" y="1"/>
                        <a:pt x="68" y="0"/>
                        <a:pt x="68" y="1"/>
                      </a:cubicBezTo>
                      <a:cubicBezTo>
                        <a:pt x="52" y="21"/>
                        <a:pt x="29" y="27"/>
                        <a:pt x="5" y="17"/>
                      </a:cubicBezTo>
                      <a:cubicBezTo>
                        <a:pt x="3" y="16"/>
                        <a:pt x="0" y="18"/>
                        <a:pt x="3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25"/>
                <p:cNvSpPr/>
                <p:nvPr/>
              </p:nvSpPr>
              <p:spPr bwMode="auto">
                <a:xfrm>
                  <a:off x="2817" y="85"/>
                  <a:ext cx="62" cy="164"/>
                </a:xfrm>
                <a:custGeom>
                  <a:avLst/>
                  <a:gdLst>
                    <a:gd name="T0" fmla="*/ 8 w 26"/>
                    <a:gd name="T1" fmla="*/ 67 h 69"/>
                    <a:gd name="T2" fmla="*/ 25 w 26"/>
                    <a:gd name="T3" fmla="*/ 1 h 69"/>
                    <a:gd name="T4" fmla="*/ 21 w 26"/>
                    <a:gd name="T5" fmla="*/ 1 h 69"/>
                    <a:gd name="T6" fmla="*/ 3 w 26"/>
                    <a:gd name="T7" fmla="*/ 68 h 69"/>
                    <a:gd name="T8" fmla="*/ 8 w 26"/>
                    <a:gd name="T9" fmla="*/ 67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69">
                      <a:moveTo>
                        <a:pt x="8" y="67"/>
                      </a:moveTo>
                      <a:cubicBezTo>
                        <a:pt x="5" y="45"/>
                        <a:pt x="13" y="19"/>
                        <a:pt x="25" y="1"/>
                      </a:cubicBezTo>
                      <a:cubicBezTo>
                        <a:pt x="26" y="0"/>
                        <a:pt x="21" y="0"/>
                        <a:pt x="21" y="1"/>
                      </a:cubicBezTo>
                      <a:cubicBezTo>
                        <a:pt x="9" y="19"/>
                        <a:pt x="0" y="45"/>
                        <a:pt x="3" y="68"/>
                      </a:cubicBezTo>
                      <a:cubicBezTo>
                        <a:pt x="3" y="69"/>
                        <a:pt x="8" y="69"/>
                        <a:pt x="8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26"/>
                <p:cNvSpPr/>
                <p:nvPr/>
              </p:nvSpPr>
              <p:spPr bwMode="auto">
                <a:xfrm>
                  <a:off x="2772" y="104"/>
                  <a:ext cx="159" cy="88"/>
                </a:xfrm>
                <a:custGeom>
                  <a:avLst/>
                  <a:gdLst>
                    <a:gd name="T0" fmla="*/ 1 w 67"/>
                    <a:gd name="T1" fmla="*/ 2 h 37"/>
                    <a:gd name="T2" fmla="*/ 63 w 67"/>
                    <a:gd name="T3" fmla="*/ 33 h 37"/>
                    <a:gd name="T4" fmla="*/ 62 w 67"/>
                    <a:gd name="T5" fmla="*/ 31 h 37"/>
                    <a:gd name="T6" fmla="*/ 6 w 67"/>
                    <a:gd name="T7" fmla="*/ 1 h 37"/>
                    <a:gd name="T8" fmla="*/ 1 w 67"/>
                    <a:gd name="T9" fmla="*/ 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37">
                      <a:moveTo>
                        <a:pt x="1" y="2"/>
                      </a:moveTo>
                      <a:cubicBezTo>
                        <a:pt x="14" y="24"/>
                        <a:pt x="37" y="37"/>
                        <a:pt x="63" y="33"/>
                      </a:cubicBezTo>
                      <a:cubicBezTo>
                        <a:pt x="67" y="33"/>
                        <a:pt x="64" y="31"/>
                        <a:pt x="62" y="31"/>
                      </a:cubicBezTo>
                      <a:cubicBezTo>
                        <a:pt x="38" y="35"/>
                        <a:pt x="17" y="21"/>
                        <a:pt x="6" y="1"/>
                      </a:cubicBezTo>
                      <a:cubicBezTo>
                        <a:pt x="5" y="0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27"/>
                <p:cNvSpPr/>
                <p:nvPr/>
              </p:nvSpPr>
              <p:spPr bwMode="auto">
                <a:xfrm>
                  <a:off x="2221" y="171"/>
                  <a:ext cx="617" cy="322"/>
                </a:xfrm>
                <a:custGeom>
                  <a:avLst/>
                  <a:gdLst>
                    <a:gd name="T0" fmla="*/ 254 w 260"/>
                    <a:gd name="T1" fmla="*/ 1 h 136"/>
                    <a:gd name="T2" fmla="*/ 3 w 260"/>
                    <a:gd name="T3" fmla="*/ 134 h 136"/>
                    <a:gd name="T4" fmla="*/ 6 w 260"/>
                    <a:gd name="T5" fmla="*/ 136 h 136"/>
                    <a:gd name="T6" fmla="*/ 258 w 260"/>
                    <a:gd name="T7" fmla="*/ 2 h 136"/>
                    <a:gd name="T8" fmla="*/ 254 w 260"/>
                    <a:gd name="T9" fmla="*/ 1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0" h="136">
                      <a:moveTo>
                        <a:pt x="254" y="1"/>
                      </a:moveTo>
                      <a:cubicBezTo>
                        <a:pt x="171" y="46"/>
                        <a:pt x="88" y="93"/>
                        <a:pt x="3" y="134"/>
                      </a:cubicBezTo>
                      <a:cubicBezTo>
                        <a:pt x="0" y="136"/>
                        <a:pt x="5" y="136"/>
                        <a:pt x="6" y="136"/>
                      </a:cubicBezTo>
                      <a:cubicBezTo>
                        <a:pt x="92" y="94"/>
                        <a:pt x="175" y="47"/>
                        <a:pt x="258" y="2"/>
                      </a:cubicBezTo>
                      <a:cubicBezTo>
                        <a:pt x="260" y="0"/>
                        <a:pt x="256" y="0"/>
                        <a:pt x="25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28"/>
                <p:cNvSpPr/>
                <p:nvPr/>
              </p:nvSpPr>
              <p:spPr bwMode="auto">
                <a:xfrm>
                  <a:off x="2820" y="144"/>
                  <a:ext cx="42" cy="43"/>
                </a:xfrm>
                <a:custGeom>
                  <a:avLst/>
                  <a:gdLst>
                    <a:gd name="T0" fmla="*/ 12 w 18"/>
                    <a:gd name="T1" fmla="*/ 16 h 18"/>
                    <a:gd name="T2" fmla="*/ 2 w 18"/>
                    <a:gd name="T3" fmla="*/ 12 h 18"/>
                    <a:gd name="T4" fmla="*/ 6 w 18"/>
                    <a:gd name="T5" fmla="*/ 2 h 18"/>
                    <a:gd name="T6" fmla="*/ 16 w 18"/>
                    <a:gd name="T7" fmla="*/ 6 h 18"/>
                    <a:gd name="T8" fmla="*/ 12 w 18"/>
                    <a:gd name="T9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12" y="16"/>
                      </a:moveTo>
                      <a:cubicBezTo>
                        <a:pt x="8" y="18"/>
                        <a:pt x="4" y="16"/>
                        <a:pt x="2" y="12"/>
                      </a:cubicBezTo>
                      <a:cubicBezTo>
                        <a:pt x="0" y="9"/>
                        <a:pt x="2" y="4"/>
                        <a:pt x="6" y="2"/>
                      </a:cubicBezTo>
                      <a:cubicBezTo>
                        <a:pt x="9" y="0"/>
                        <a:pt x="14" y="2"/>
                        <a:pt x="16" y="6"/>
                      </a:cubicBezTo>
                      <a:cubicBezTo>
                        <a:pt x="18" y="10"/>
                        <a:pt x="16" y="14"/>
                        <a:pt x="1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29"/>
                <p:cNvSpPr/>
                <p:nvPr/>
              </p:nvSpPr>
              <p:spPr bwMode="auto">
                <a:xfrm>
                  <a:off x="2900" y="322"/>
                  <a:ext cx="62" cy="183"/>
                </a:xfrm>
                <a:custGeom>
                  <a:avLst/>
                  <a:gdLst>
                    <a:gd name="T0" fmla="*/ 25 w 26"/>
                    <a:gd name="T1" fmla="*/ 75 h 77"/>
                    <a:gd name="T2" fmla="*/ 24 w 26"/>
                    <a:gd name="T3" fmla="*/ 2 h 77"/>
                    <a:gd name="T4" fmla="*/ 19 w 26"/>
                    <a:gd name="T5" fmla="*/ 1 h 77"/>
                    <a:gd name="T6" fmla="*/ 21 w 26"/>
                    <a:gd name="T7" fmla="*/ 76 h 77"/>
                    <a:gd name="T8" fmla="*/ 25 w 26"/>
                    <a:gd name="T9" fmla="*/ 75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77">
                      <a:moveTo>
                        <a:pt x="25" y="75"/>
                      </a:moveTo>
                      <a:cubicBezTo>
                        <a:pt x="7" y="53"/>
                        <a:pt x="5" y="25"/>
                        <a:pt x="24" y="2"/>
                      </a:cubicBezTo>
                      <a:cubicBezTo>
                        <a:pt x="25" y="1"/>
                        <a:pt x="20" y="0"/>
                        <a:pt x="19" y="1"/>
                      </a:cubicBezTo>
                      <a:cubicBezTo>
                        <a:pt x="0" y="24"/>
                        <a:pt x="2" y="53"/>
                        <a:pt x="21" y="76"/>
                      </a:cubicBezTo>
                      <a:cubicBezTo>
                        <a:pt x="21" y="77"/>
                        <a:pt x="26" y="77"/>
                        <a:pt x="25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30"/>
                <p:cNvSpPr/>
                <p:nvPr/>
              </p:nvSpPr>
              <p:spPr bwMode="auto">
                <a:xfrm>
                  <a:off x="2848" y="377"/>
                  <a:ext cx="176" cy="59"/>
                </a:xfrm>
                <a:custGeom>
                  <a:avLst/>
                  <a:gdLst>
                    <a:gd name="T0" fmla="*/ 1 w 74"/>
                    <a:gd name="T1" fmla="*/ 1 h 25"/>
                    <a:gd name="T2" fmla="*/ 72 w 74"/>
                    <a:gd name="T3" fmla="*/ 11 h 25"/>
                    <a:gd name="T4" fmla="*/ 68 w 74"/>
                    <a:gd name="T5" fmla="*/ 9 h 25"/>
                    <a:gd name="T6" fmla="*/ 6 w 74"/>
                    <a:gd name="T7" fmla="*/ 1 h 25"/>
                    <a:gd name="T8" fmla="*/ 1 w 74"/>
                    <a:gd name="T9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25">
                      <a:moveTo>
                        <a:pt x="1" y="1"/>
                      </a:moveTo>
                      <a:cubicBezTo>
                        <a:pt x="21" y="20"/>
                        <a:pt x="48" y="25"/>
                        <a:pt x="72" y="11"/>
                      </a:cubicBezTo>
                      <a:cubicBezTo>
                        <a:pt x="74" y="10"/>
                        <a:pt x="69" y="9"/>
                        <a:pt x="68" y="9"/>
                      </a:cubicBezTo>
                      <a:cubicBezTo>
                        <a:pt x="47" y="22"/>
                        <a:pt x="24" y="18"/>
                        <a:pt x="6" y="1"/>
                      </a:cubicBezTo>
                      <a:cubicBezTo>
                        <a:pt x="5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31"/>
                <p:cNvSpPr/>
                <p:nvPr/>
              </p:nvSpPr>
              <p:spPr bwMode="auto">
                <a:xfrm>
                  <a:off x="2881" y="353"/>
                  <a:ext cx="114" cy="138"/>
                </a:xfrm>
                <a:custGeom>
                  <a:avLst/>
                  <a:gdLst>
                    <a:gd name="T0" fmla="*/ 5 w 48"/>
                    <a:gd name="T1" fmla="*/ 56 h 58"/>
                    <a:gd name="T2" fmla="*/ 46 w 48"/>
                    <a:gd name="T3" fmla="*/ 1 h 58"/>
                    <a:gd name="T4" fmla="*/ 42 w 48"/>
                    <a:gd name="T5" fmla="*/ 0 h 58"/>
                    <a:gd name="T6" fmla="*/ 0 w 48"/>
                    <a:gd name="T7" fmla="*/ 56 h 58"/>
                    <a:gd name="T8" fmla="*/ 5 w 48"/>
                    <a:gd name="T9" fmla="*/ 5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58">
                      <a:moveTo>
                        <a:pt x="5" y="56"/>
                      </a:moveTo>
                      <a:cubicBezTo>
                        <a:pt x="11" y="34"/>
                        <a:pt x="28" y="14"/>
                        <a:pt x="46" y="1"/>
                      </a:cubicBezTo>
                      <a:cubicBezTo>
                        <a:pt x="48" y="0"/>
                        <a:pt x="43" y="0"/>
                        <a:pt x="42" y="0"/>
                      </a:cubicBezTo>
                      <a:cubicBezTo>
                        <a:pt x="24" y="13"/>
                        <a:pt x="6" y="34"/>
                        <a:pt x="0" y="56"/>
                      </a:cubicBezTo>
                      <a:cubicBezTo>
                        <a:pt x="0" y="58"/>
                        <a:pt x="5" y="57"/>
                        <a:pt x="5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32"/>
                <p:cNvSpPr/>
                <p:nvPr/>
              </p:nvSpPr>
              <p:spPr bwMode="auto">
                <a:xfrm>
                  <a:off x="2886" y="337"/>
                  <a:ext cx="121" cy="125"/>
                </a:xfrm>
                <a:custGeom>
                  <a:avLst/>
                  <a:gdLst>
                    <a:gd name="T0" fmla="*/ 0 w 51"/>
                    <a:gd name="T1" fmla="*/ 1 h 53"/>
                    <a:gd name="T2" fmla="*/ 45 w 51"/>
                    <a:gd name="T3" fmla="*/ 53 h 53"/>
                    <a:gd name="T4" fmla="*/ 48 w 51"/>
                    <a:gd name="T5" fmla="*/ 51 h 53"/>
                    <a:gd name="T6" fmla="*/ 5 w 51"/>
                    <a:gd name="T7" fmla="*/ 1 h 53"/>
                    <a:gd name="T8" fmla="*/ 0 w 51"/>
                    <a:gd name="T9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53">
                      <a:moveTo>
                        <a:pt x="0" y="1"/>
                      </a:moveTo>
                      <a:cubicBezTo>
                        <a:pt x="4" y="26"/>
                        <a:pt x="20" y="47"/>
                        <a:pt x="45" y="53"/>
                      </a:cubicBezTo>
                      <a:cubicBezTo>
                        <a:pt x="47" y="53"/>
                        <a:pt x="51" y="52"/>
                        <a:pt x="48" y="51"/>
                      </a:cubicBezTo>
                      <a:cubicBezTo>
                        <a:pt x="24" y="46"/>
                        <a:pt x="9" y="24"/>
                        <a:pt x="5" y="1"/>
                      </a:cubicBezTo>
                      <a:cubicBezTo>
                        <a:pt x="5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33"/>
                <p:cNvSpPr/>
                <p:nvPr/>
              </p:nvSpPr>
              <p:spPr bwMode="auto">
                <a:xfrm>
                  <a:off x="2233" y="417"/>
                  <a:ext cx="689" cy="78"/>
                </a:xfrm>
                <a:custGeom>
                  <a:avLst/>
                  <a:gdLst>
                    <a:gd name="T0" fmla="*/ 287 w 290"/>
                    <a:gd name="T1" fmla="*/ 0 h 33"/>
                    <a:gd name="T2" fmla="*/ 3 w 290"/>
                    <a:gd name="T3" fmla="*/ 31 h 33"/>
                    <a:gd name="T4" fmla="*/ 4 w 290"/>
                    <a:gd name="T5" fmla="*/ 33 h 33"/>
                    <a:gd name="T6" fmla="*/ 287 w 290"/>
                    <a:gd name="T7" fmla="*/ 2 h 33"/>
                    <a:gd name="T8" fmla="*/ 287 w 290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0" h="33">
                      <a:moveTo>
                        <a:pt x="287" y="0"/>
                      </a:moveTo>
                      <a:cubicBezTo>
                        <a:pt x="193" y="11"/>
                        <a:pt x="98" y="24"/>
                        <a:pt x="3" y="31"/>
                      </a:cubicBezTo>
                      <a:cubicBezTo>
                        <a:pt x="0" y="31"/>
                        <a:pt x="1" y="33"/>
                        <a:pt x="4" y="33"/>
                      </a:cubicBezTo>
                      <a:cubicBezTo>
                        <a:pt x="98" y="26"/>
                        <a:pt x="193" y="13"/>
                        <a:pt x="287" y="2"/>
                      </a:cubicBezTo>
                      <a:cubicBezTo>
                        <a:pt x="290" y="2"/>
                        <a:pt x="290" y="0"/>
                        <a:pt x="28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34"/>
                <p:cNvSpPr/>
                <p:nvPr/>
              </p:nvSpPr>
              <p:spPr bwMode="auto">
                <a:xfrm>
                  <a:off x="2907" y="398"/>
                  <a:ext cx="38" cy="38"/>
                </a:xfrm>
                <a:custGeom>
                  <a:avLst/>
                  <a:gdLst>
                    <a:gd name="T0" fmla="*/ 9 w 16"/>
                    <a:gd name="T1" fmla="*/ 15 h 16"/>
                    <a:gd name="T2" fmla="*/ 1 w 16"/>
                    <a:gd name="T3" fmla="*/ 8 h 16"/>
                    <a:gd name="T4" fmla="*/ 8 w 16"/>
                    <a:gd name="T5" fmla="*/ 0 h 16"/>
                    <a:gd name="T6" fmla="*/ 16 w 16"/>
                    <a:gd name="T7" fmla="*/ 7 h 16"/>
                    <a:gd name="T8" fmla="*/ 9 w 16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9" y="15"/>
                      </a:moveTo>
                      <a:cubicBezTo>
                        <a:pt x="5" y="16"/>
                        <a:pt x="1" y="13"/>
                        <a:pt x="1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2" y="0"/>
                        <a:pt x="16" y="3"/>
                        <a:pt x="16" y="7"/>
                      </a:cubicBezTo>
                      <a:cubicBezTo>
                        <a:pt x="16" y="11"/>
                        <a:pt x="13" y="15"/>
                        <a:pt x="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35"/>
                <p:cNvSpPr/>
                <p:nvPr/>
              </p:nvSpPr>
              <p:spPr bwMode="auto">
                <a:xfrm>
                  <a:off x="2876" y="571"/>
                  <a:ext cx="95" cy="174"/>
                </a:xfrm>
                <a:custGeom>
                  <a:avLst/>
                  <a:gdLst>
                    <a:gd name="T0" fmla="*/ 14 w 40"/>
                    <a:gd name="T1" fmla="*/ 71 h 73"/>
                    <a:gd name="T2" fmla="*/ 38 w 40"/>
                    <a:gd name="T3" fmla="*/ 3 h 73"/>
                    <a:gd name="T4" fmla="*/ 34 w 40"/>
                    <a:gd name="T5" fmla="*/ 1 h 73"/>
                    <a:gd name="T6" fmla="*/ 9 w 40"/>
                    <a:gd name="T7" fmla="*/ 71 h 73"/>
                    <a:gd name="T8" fmla="*/ 14 w 40"/>
                    <a:gd name="T9" fmla="*/ 71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3">
                      <a:moveTo>
                        <a:pt x="14" y="71"/>
                      </a:moveTo>
                      <a:cubicBezTo>
                        <a:pt x="5" y="44"/>
                        <a:pt x="13" y="17"/>
                        <a:pt x="38" y="3"/>
                      </a:cubicBezTo>
                      <a:cubicBezTo>
                        <a:pt x="40" y="2"/>
                        <a:pt x="35" y="0"/>
                        <a:pt x="34" y="1"/>
                      </a:cubicBezTo>
                      <a:cubicBezTo>
                        <a:pt x="8" y="16"/>
                        <a:pt x="0" y="43"/>
                        <a:pt x="9" y="71"/>
                      </a:cubicBezTo>
                      <a:cubicBezTo>
                        <a:pt x="10" y="73"/>
                        <a:pt x="14" y="73"/>
                        <a:pt x="14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36"/>
                <p:cNvSpPr/>
                <p:nvPr/>
              </p:nvSpPr>
              <p:spPr bwMode="auto">
                <a:xfrm>
                  <a:off x="2848" y="588"/>
                  <a:ext cx="157" cy="92"/>
                </a:xfrm>
                <a:custGeom>
                  <a:avLst/>
                  <a:gdLst>
                    <a:gd name="T0" fmla="*/ 0 w 66"/>
                    <a:gd name="T1" fmla="*/ 2 h 39"/>
                    <a:gd name="T2" fmla="*/ 64 w 66"/>
                    <a:gd name="T3" fmla="*/ 35 h 39"/>
                    <a:gd name="T4" fmla="*/ 61 w 66"/>
                    <a:gd name="T5" fmla="*/ 33 h 39"/>
                    <a:gd name="T6" fmla="*/ 5 w 66"/>
                    <a:gd name="T7" fmla="*/ 2 h 39"/>
                    <a:gd name="T8" fmla="*/ 0 w 66"/>
                    <a:gd name="T9" fmla="*/ 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39">
                      <a:moveTo>
                        <a:pt x="0" y="2"/>
                      </a:moveTo>
                      <a:cubicBezTo>
                        <a:pt x="12" y="27"/>
                        <a:pt x="36" y="39"/>
                        <a:pt x="64" y="35"/>
                      </a:cubicBezTo>
                      <a:cubicBezTo>
                        <a:pt x="66" y="34"/>
                        <a:pt x="62" y="32"/>
                        <a:pt x="61" y="33"/>
                      </a:cubicBezTo>
                      <a:cubicBezTo>
                        <a:pt x="36" y="37"/>
                        <a:pt x="16" y="24"/>
                        <a:pt x="5" y="2"/>
                      </a:cubicBezTo>
                      <a:cubicBezTo>
                        <a:pt x="4" y="1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37"/>
                <p:cNvSpPr/>
                <p:nvPr/>
              </p:nvSpPr>
              <p:spPr bwMode="auto">
                <a:xfrm>
                  <a:off x="2838" y="609"/>
                  <a:ext cx="157" cy="98"/>
                </a:xfrm>
                <a:custGeom>
                  <a:avLst/>
                  <a:gdLst>
                    <a:gd name="T0" fmla="*/ 6 w 66"/>
                    <a:gd name="T1" fmla="*/ 39 h 41"/>
                    <a:gd name="T2" fmla="*/ 62 w 66"/>
                    <a:gd name="T3" fmla="*/ 3 h 41"/>
                    <a:gd name="T4" fmla="*/ 61 w 66"/>
                    <a:gd name="T5" fmla="*/ 1 h 41"/>
                    <a:gd name="T6" fmla="*/ 1 w 66"/>
                    <a:gd name="T7" fmla="*/ 39 h 41"/>
                    <a:gd name="T8" fmla="*/ 6 w 66"/>
                    <a:gd name="T9" fmla="*/ 39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1">
                      <a:moveTo>
                        <a:pt x="6" y="39"/>
                      </a:moveTo>
                      <a:cubicBezTo>
                        <a:pt x="19" y="22"/>
                        <a:pt x="42" y="8"/>
                        <a:pt x="62" y="3"/>
                      </a:cubicBezTo>
                      <a:cubicBezTo>
                        <a:pt x="66" y="2"/>
                        <a:pt x="63" y="0"/>
                        <a:pt x="61" y="1"/>
                      </a:cubicBezTo>
                      <a:cubicBezTo>
                        <a:pt x="39" y="7"/>
                        <a:pt x="14" y="20"/>
                        <a:pt x="1" y="39"/>
                      </a:cubicBezTo>
                      <a:cubicBezTo>
                        <a:pt x="0" y="40"/>
                        <a:pt x="5" y="41"/>
                        <a:pt x="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38"/>
                <p:cNvSpPr/>
                <p:nvPr/>
              </p:nvSpPr>
              <p:spPr bwMode="auto">
                <a:xfrm>
                  <a:off x="2886" y="564"/>
                  <a:ext cx="81" cy="154"/>
                </a:xfrm>
                <a:custGeom>
                  <a:avLst/>
                  <a:gdLst>
                    <a:gd name="T0" fmla="*/ 5 w 34"/>
                    <a:gd name="T1" fmla="*/ 1 h 65"/>
                    <a:gd name="T2" fmla="*/ 28 w 34"/>
                    <a:gd name="T3" fmla="*/ 64 h 65"/>
                    <a:gd name="T4" fmla="*/ 32 w 34"/>
                    <a:gd name="T5" fmla="*/ 63 h 65"/>
                    <a:gd name="T6" fmla="*/ 10 w 34"/>
                    <a:gd name="T7" fmla="*/ 1 h 65"/>
                    <a:gd name="T8" fmla="*/ 5 w 34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65">
                      <a:moveTo>
                        <a:pt x="5" y="1"/>
                      </a:moveTo>
                      <a:cubicBezTo>
                        <a:pt x="0" y="26"/>
                        <a:pt x="7" y="50"/>
                        <a:pt x="28" y="64"/>
                      </a:cubicBezTo>
                      <a:cubicBezTo>
                        <a:pt x="29" y="65"/>
                        <a:pt x="34" y="64"/>
                        <a:pt x="32" y="63"/>
                      </a:cubicBezTo>
                      <a:cubicBezTo>
                        <a:pt x="12" y="49"/>
                        <a:pt x="5" y="25"/>
                        <a:pt x="10" y="1"/>
                      </a:cubicBezTo>
                      <a:cubicBezTo>
                        <a:pt x="10" y="0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39"/>
                <p:cNvSpPr/>
                <p:nvPr/>
              </p:nvSpPr>
              <p:spPr bwMode="auto">
                <a:xfrm>
                  <a:off x="2228" y="481"/>
                  <a:ext cx="677" cy="171"/>
                </a:xfrm>
                <a:custGeom>
                  <a:avLst/>
                  <a:gdLst>
                    <a:gd name="T0" fmla="*/ 283 w 285"/>
                    <a:gd name="T1" fmla="*/ 70 h 72"/>
                    <a:gd name="T2" fmla="*/ 6 w 285"/>
                    <a:gd name="T3" fmla="*/ 0 h 72"/>
                    <a:gd name="T4" fmla="*/ 3 w 285"/>
                    <a:gd name="T5" fmla="*/ 2 h 72"/>
                    <a:gd name="T6" fmla="*/ 279 w 285"/>
                    <a:gd name="T7" fmla="*/ 72 h 72"/>
                    <a:gd name="T8" fmla="*/ 283 w 285"/>
                    <a:gd name="T9" fmla="*/ 7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" h="72">
                      <a:moveTo>
                        <a:pt x="283" y="70"/>
                      </a:moveTo>
                      <a:cubicBezTo>
                        <a:pt x="190" y="47"/>
                        <a:pt x="97" y="26"/>
                        <a:pt x="6" y="0"/>
                      </a:cubicBezTo>
                      <a:cubicBezTo>
                        <a:pt x="5" y="0"/>
                        <a:pt x="0" y="1"/>
                        <a:pt x="3" y="2"/>
                      </a:cubicBezTo>
                      <a:cubicBezTo>
                        <a:pt x="94" y="28"/>
                        <a:pt x="187" y="49"/>
                        <a:pt x="279" y="72"/>
                      </a:cubicBezTo>
                      <a:cubicBezTo>
                        <a:pt x="280" y="72"/>
                        <a:pt x="285" y="71"/>
                        <a:pt x="283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40"/>
                <p:cNvSpPr/>
                <p:nvPr/>
              </p:nvSpPr>
              <p:spPr bwMode="auto">
                <a:xfrm>
                  <a:off x="2888" y="631"/>
                  <a:ext cx="41" cy="40"/>
                </a:xfrm>
                <a:custGeom>
                  <a:avLst/>
                  <a:gdLst>
                    <a:gd name="T0" fmla="*/ 6 w 17"/>
                    <a:gd name="T1" fmla="*/ 16 h 17"/>
                    <a:gd name="T2" fmla="*/ 1 w 17"/>
                    <a:gd name="T3" fmla="*/ 7 h 17"/>
                    <a:gd name="T4" fmla="*/ 10 w 17"/>
                    <a:gd name="T5" fmla="*/ 1 h 17"/>
                    <a:gd name="T6" fmla="*/ 16 w 17"/>
                    <a:gd name="T7" fmla="*/ 11 h 17"/>
                    <a:gd name="T8" fmla="*/ 6 w 17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6" y="16"/>
                      </a:moveTo>
                      <a:cubicBezTo>
                        <a:pt x="2" y="15"/>
                        <a:pt x="0" y="11"/>
                        <a:pt x="1" y="7"/>
                      </a:cubicBez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3"/>
                        <a:pt x="17" y="7"/>
                        <a:pt x="16" y="11"/>
                      </a:cubicBezTo>
                      <a:cubicBezTo>
                        <a:pt x="15" y="15"/>
                        <a:pt x="10" y="17"/>
                        <a:pt x="6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41"/>
                <p:cNvSpPr/>
                <p:nvPr/>
              </p:nvSpPr>
              <p:spPr bwMode="auto">
                <a:xfrm>
                  <a:off x="2763" y="828"/>
                  <a:ext cx="130" cy="139"/>
                </a:xfrm>
                <a:custGeom>
                  <a:avLst/>
                  <a:gdLst>
                    <a:gd name="T0" fmla="*/ 5 w 55"/>
                    <a:gd name="T1" fmla="*/ 58 h 59"/>
                    <a:gd name="T2" fmla="*/ 53 w 55"/>
                    <a:gd name="T3" fmla="*/ 2 h 59"/>
                    <a:gd name="T4" fmla="*/ 49 w 55"/>
                    <a:gd name="T5" fmla="*/ 0 h 59"/>
                    <a:gd name="T6" fmla="*/ 0 w 55"/>
                    <a:gd name="T7" fmla="*/ 57 h 59"/>
                    <a:gd name="T8" fmla="*/ 5 w 55"/>
                    <a:gd name="T9" fmla="*/ 58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9">
                      <a:moveTo>
                        <a:pt x="5" y="58"/>
                      </a:moveTo>
                      <a:cubicBezTo>
                        <a:pt x="7" y="29"/>
                        <a:pt x="24" y="6"/>
                        <a:pt x="53" y="2"/>
                      </a:cubicBezTo>
                      <a:cubicBezTo>
                        <a:pt x="55" y="2"/>
                        <a:pt x="51" y="0"/>
                        <a:pt x="49" y="0"/>
                      </a:cubicBezTo>
                      <a:cubicBezTo>
                        <a:pt x="20" y="5"/>
                        <a:pt x="2" y="27"/>
                        <a:pt x="0" y="57"/>
                      </a:cubicBezTo>
                      <a:cubicBezTo>
                        <a:pt x="0" y="58"/>
                        <a:pt x="5" y="59"/>
                        <a:pt x="5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42"/>
                <p:cNvSpPr/>
                <p:nvPr/>
              </p:nvSpPr>
              <p:spPr bwMode="auto">
                <a:xfrm>
                  <a:off x="2770" y="804"/>
                  <a:ext cx="118" cy="128"/>
                </a:xfrm>
                <a:custGeom>
                  <a:avLst/>
                  <a:gdLst>
                    <a:gd name="T0" fmla="*/ 0 w 50"/>
                    <a:gd name="T1" fmla="*/ 1 h 54"/>
                    <a:gd name="T2" fmla="*/ 47 w 50"/>
                    <a:gd name="T3" fmla="*/ 54 h 54"/>
                    <a:gd name="T4" fmla="*/ 47 w 50"/>
                    <a:gd name="T5" fmla="*/ 52 h 54"/>
                    <a:gd name="T6" fmla="*/ 5 w 50"/>
                    <a:gd name="T7" fmla="*/ 2 h 54"/>
                    <a:gd name="T8" fmla="*/ 0 w 50"/>
                    <a:gd name="T9" fmla="*/ 1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54">
                      <a:moveTo>
                        <a:pt x="0" y="1"/>
                      </a:moveTo>
                      <a:cubicBezTo>
                        <a:pt x="3" y="28"/>
                        <a:pt x="20" y="48"/>
                        <a:pt x="47" y="54"/>
                      </a:cubicBezTo>
                      <a:cubicBezTo>
                        <a:pt x="50" y="54"/>
                        <a:pt x="50" y="52"/>
                        <a:pt x="47" y="52"/>
                      </a:cubicBezTo>
                      <a:cubicBezTo>
                        <a:pt x="22" y="47"/>
                        <a:pt x="7" y="27"/>
                        <a:pt x="5" y="2"/>
                      </a:cubicBezTo>
                      <a:cubicBezTo>
                        <a:pt x="5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43"/>
                <p:cNvSpPr/>
                <p:nvPr/>
              </p:nvSpPr>
              <p:spPr bwMode="auto">
                <a:xfrm>
                  <a:off x="2720" y="865"/>
                  <a:ext cx="180" cy="46"/>
                </a:xfrm>
                <a:custGeom>
                  <a:avLst/>
                  <a:gdLst>
                    <a:gd name="T0" fmla="*/ 6 w 76"/>
                    <a:gd name="T1" fmla="*/ 18 h 19"/>
                    <a:gd name="T2" fmla="*/ 71 w 76"/>
                    <a:gd name="T3" fmla="*/ 5 h 19"/>
                    <a:gd name="T4" fmla="*/ 73 w 76"/>
                    <a:gd name="T5" fmla="*/ 3 h 19"/>
                    <a:gd name="T6" fmla="*/ 2 w 76"/>
                    <a:gd name="T7" fmla="*/ 17 h 19"/>
                    <a:gd name="T8" fmla="*/ 6 w 76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9">
                      <a:moveTo>
                        <a:pt x="6" y="18"/>
                      </a:moveTo>
                      <a:cubicBezTo>
                        <a:pt x="24" y="6"/>
                        <a:pt x="50" y="2"/>
                        <a:pt x="71" y="5"/>
                      </a:cubicBezTo>
                      <a:cubicBezTo>
                        <a:pt x="72" y="5"/>
                        <a:pt x="76" y="3"/>
                        <a:pt x="73" y="3"/>
                      </a:cubicBezTo>
                      <a:cubicBezTo>
                        <a:pt x="50" y="0"/>
                        <a:pt x="22" y="4"/>
                        <a:pt x="2" y="17"/>
                      </a:cubicBezTo>
                      <a:cubicBezTo>
                        <a:pt x="0" y="19"/>
                        <a:pt x="5" y="19"/>
                        <a:pt x="6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44"/>
                <p:cNvSpPr/>
                <p:nvPr/>
              </p:nvSpPr>
              <p:spPr bwMode="auto">
                <a:xfrm>
                  <a:off x="2789" y="797"/>
                  <a:ext cx="49" cy="166"/>
                </a:xfrm>
                <a:custGeom>
                  <a:avLst/>
                  <a:gdLst>
                    <a:gd name="T0" fmla="*/ 15 w 21"/>
                    <a:gd name="T1" fmla="*/ 2 h 70"/>
                    <a:gd name="T2" fmla="*/ 14 w 21"/>
                    <a:gd name="T3" fmla="*/ 69 h 70"/>
                    <a:gd name="T4" fmla="*/ 19 w 21"/>
                    <a:gd name="T5" fmla="*/ 68 h 70"/>
                    <a:gd name="T6" fmla="*/ 20 w 21"/>
                    <a:gd name="T7" fmla="*/ 2 h 70"/>
                    <a:gd name="T8" fmla="*/ 15 w 21"/>
                    <a:gd name="T9" fmla="*/ 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70">
                      <a:moveTo>
                        <a:pt x="15" y="2"/>
                      </a:moveTo>
                      <a:cubicBezTo>
                        <a:pt x="2" y="23"/>
                        <a:pt x="0" y="48"/>
                        <a:pt x="14" y="69"/>
                      </a:cubicBezTo>
                      <a:cubicBezTo>
                        <a:pt x="15" y="70"/>
                        <a:pt x="20" y="70"/>
                        <a:pt x="19" y="68"/>
                      </a:cubicBezTo>
                      <a:cubicBezTo>
                        <a:pt x="5" y="48"/>
                        <a:pt x="7" y="23"/>
                        <a:pt x="20" y="2"/>
                      </a:cubicBezTo>
                      <a:cubicBezTo>
                        <a:pt x="21" y="1"/>
                        <a:pt x="16" y="0"/>
                        <a:pt x="1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45"/>
                <p:cNvSpPr/>
                <p:nvPr/>
              </p:nvSpPr>
              <p:spPr bwMode="auto">
                <a:xfrm>
                  <a:off x="2233" y="479"/>
                  <a:ext cx="570" cy="401"/>
                </a:xfrm>
                <a:custGeom>
                  <a:avLst/>
                  <a:gdLst>
                    <a:gd name="T0" fmla="*/ 238 w 240"/>
                    <a:gd name="T1" fmla="*/ 166 h 169"/>
                    <a:gd name="T2" fmla="*/ 6 w 240"/>
                    <a:gd name="T3" fmla="*/ 1 h 169"/>
                    <a:gd name="T4" fmla="*/ 2 w 240"/>
                    <a:gd name="T5" fmla="*/ 2 h 169"/>
                    <a:gd name="T6" fmla="*/ 234 w 240"/>
                    <a:gd name="T7" fmla="*/ 168 h 169"/>
                    <a:gd name="T8" fmla="*/ 238 w 240"/>
                    <a:gd name="T9" fmla="*/ 166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0" h="169">
                      <a:moveTo>
                        <a:pt x="238" y="166"/>
                      </a:moveTo>
                      <a:cubicBezTo>
                        <a:pt x="161" y="112"/>
                        <a:pt x="82" y="59"/>
                        <a:pt x="6" y="1"/>
                      </a:cubicBezTo>
                      <a:cubicBezTo>
                        <a:pt x="5" y="0"/>
                        <a:pt x="0" y="1"/>
                        <a:pt x="2" y="2"/>
                      </a:cubicBezTo>
                      <a:cubicBezTo>
                        <a:pt x="77" y="60"/>
                        <a:pt x="156" y="113"/>
                        <a:pt x="234" y="168"/>
                      </a:cubicBezTo>
                      <a:cubicBezTo>
                        <a:pt x="235" y="169"/>
                        <a:pt x="240" y="167"/>
                        <a:pt x="238" y="1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46"/>
                <p:cNvSpPr/>
                <p:nvPr/>
              </p:nvSpPr>
              <p:spPr bwMode="auto">
                <a:xfrm>
                  <a:off x="2784" y="861"/>
                  <a:ext cx="43" cy="40"/>
                </a:xfrm>
                <a:custGeom>
                  <a:avLst/>
                  <a:gdLst>
                    <a:gd name="T0" fmla="*/ 4 w 18"/>
                    <a:gd name="T1" fmla="*/ 15 h 17"/>
                    <a:gd name="T2" fmla="*/ 3 w 18"/>
                    <a:gd name="T3" fmla="*/ 4 h 17"/>
                    <a:gd name="T4" fmla="*/ 14 w 18"/>
                    <a:gd name="T5" fmla="*/ 3 h 17"/>
                    <a:gd name="T6" fmla="*/ 15 w 18"/>
                    <a:gd name="T7" fmla="*/ 14 h 17"/>
                    <a:gd name="T8" fmla="*/ 4 w 18"/>
                    <a:gd name="T9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4" y="15"/>
                      </a:moveTo>
                      <a:cubicBezTo>
                        <a:pt x="1" y="12"/>
                        <a:pt x="0" y="8"/>
                        <a:pt x="3" y="4"/>
                      </a:cubicBezTo>
                      <a:cubicBezTo>
                        <a:pt x="6" y="1"/>
                        <a:pt x="10" y="0"/>
                        <a:pt x="14" y="3"/>
                      </a:cubicBezTo>
                      <a:cubicBezTo>
                        <a:pt x="17" y="5"/>
                        <a:pt x="18" y="10"/>
                        <a:pt x="15" y="14"/>
                      </a:cubicBezTo>
                      <a:cubicBezTo>
                        <a:pt x="13" y="17"/>
                        <a:pt x="8" y="17"/>
                        <a:pt x="4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47"/>
                <p:cNvSpPr/>
                <p:nvPr/>
              </p:nvSpPr>
              <p:spPr bwMode="auto">
                <a:xfrm>
                  <a:off x="2539" y="1029"/>
                  <a:ext cx="174" cy="102"/>
                </a:xfrm>
                <a:custGeom>
                  <a:avLst/>
                  <a:gdLst>
                    <a:gd name="T0" fmla="*/ 6 w 73"/>
                    <a:gd name="T1" fmla="*/ 42 h 43"/>
                    <a:gd name="T2" fmla="*/ 68 w 73"/>
                    <a:gd name="T3" fmla="*/ 9 h 43"/>
                    <a:gd name="T4" fmla="*/ 70 w 73"/>
                    <a:gd name="T5" fmla="*/ 7 h 43"/>
                    <a:gd name="T6" fmla="*/ 1 w 73"/>
                    <a:gd name="T7" fmla="*/ 41 h 43"/>
                    <a:gd name="T8" fmla="*/ 6 w 73"/>
                    <a:gd name="T9" fmla="*/ 4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43">
                      <a:moveTo>
                        <a:pt x="6" y="42"/>
                      </a:moveTo>
                      <a:cubicBezTo>
                        <a:pt x="17" y="17"/>
                        <a:pt x="40" y="2"/>
                        <a:pt x="68" y="9"/>
                      </a:cubicBezTo>
                      <a:cubicBezTo>
                        <a:pt x="70" y="9"/>
                        <a:pt x="73" y="8"/>
                        <a:pt x="70" y="7"/>
                      </a:cubicBezTo>
                      <a:cubicBezTo>
                        <a:pt x="40" y="0"/>
                        <a:pt x="14" y="13"/>
                        <a:pt x="1" y="41"/>
                      </a:cubicBezTo>
                      <a:cubicBezTo>
                        <a:pt x="0" y="42"/>
                        <a:pt x="5" y="43"/>
                        <a:pt x="6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48"/>
                <p:cNvSpPr/>
                <p:nvPr/>
              </p:nvSpPr>
              <p:spPr bwMode="auto">
                <a:xfrm>
                  <a:off x="2589" y="982"/>
                  <a:ext cx="83" cy="159"/>
                </a:xfrm>
                <a:custGeom>
                  <a:avLst/>
                  <a:gdLst>
                    <a:gd name="T0" fmla="*/ 7 w 35"/>
                    <a:gd name="T1" fmla="*/ 1 h 67"/>
                    <a:gd name="T2" fmla="*/ 29 w 35"/>
                    <a:gd name="T3" fmla="*/ 66 h 67"/>
                    <a:gd name="T4" fmla="*/ 33 w 35"/>
                    <a:gd name="T5" fmla="*/ 66 h 67"/>
                    <a:gd name="T6" fmla="*/ 12 w 35"/>
                    <a:gd name="T7" fmla="*/ 2 h 67"/>
                    <a:gd name="T8" fmla="*/ 7 w 35"/>
                    <a:gd name="T9" fmla="*/ 1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67">
                      <a:moveTo>
                        <a:pt x="7" y="1"/>
                      </a:moveTo>
                      <a:cubicBezTo>
                        <a:pt x="0" y="27"/>
                        <a:pt x="7" y="51"/>
                        <a:pt x="29" y="66"/>
                      </a:cubicBezTo>
                      <a:cubicBezTo>
                        <a:pt x="30" y="67"/>
                        <a:pt x="35" y="67"/>
                        <a:pt x="33" y="66"/>
                      </a:cubicBezTo>
                      <a:cubicBezTo>
                        <a:pt x="11" y="51"/>
                        <a:pt x="5" y="27"/>
                        <a:pt x="12" y="2"/>
                      </a:cubicBezTo>
                      <a:cubicBezTo>
                        <a:pt x="13" y="1"/>
                        <a:pt x="8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49"/>
                <p:cNvSpPr/>
                <p:nvPr/>
              </p:nvSpPr>
              <p:spPr bwMode="auto">
                <a:xfrm>
                  <a:off x="2523" y="1048"/>
                  <a:ext cx="178" cy="45"/>
                </a:xfrm>
                <a:custGeom>
                  <a:avLst/>
                  <a:gdLst>
                    <a:gd name="T0" fmla="*/ 4 w 75"/>
                    <a:gd name="T1" fmla="*/ 6 h 19"/>
                    <a:gd name="T2" fmla="*/ 69 w 75"/>
                    <a:gd name="T3" fmla="*/ 19 h 19"/>
                    <a:gd name="T4" fmla="*/ 74 w 75"/>
                    <a:gd name="T5" fmla="*/ 17 h 19"/>
                    <a:gd name="T6" fmla="*/ 3 w 75"/>
                    <a:gd name="T7" fmla="*/ 4 h 19"/>
                    <a:gd name="T8" fmla="*/ 4 w 75"/>
                    <a:gd name="T9" fmla="*/ 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19">
                      <a:moveTo>
                        <a:pt x="4" y="6"/>
                      </a:moveTo>
                      <a:cubicBezTo>
                        <a:pt x="26" y="2"/>
                        <a:pt x="51" y="9"/>
                        <a:pt x="69" y="19"/>
                      </a:cubicBezTo>
                      <a:cubicBezTo>
                        <a:pt x="71" y="19"/>
                        <a:pt x="75" y="18"/>
                        <a:pt x="74" y="17"/>
                      </a:cubicBezTo>
                      <a:cubicBezTo>
                        <a:pt x="53" y="6"/>
                        <a:pt x="26" y="0"/>
                        <a:pt x="3" y="4"/>
                      </a:cubicBezTo>
                      <a:cubicBezTo>
                        <a:pt x="0" y="5"/>
                        <a:pt x="2" y="6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50"/>
                <p:cNvSpPr/>
                <p:nvPr/>
              </p:nvSpPr>
              <p:spPr bwMode="auto">
                <a:xfrm>
                  <a:off x="2585" y="998"/>
                  <a:ext cx="90" cy="152"/>
                </a:xfrm>
                <a:custGeom>
                  <a:avLst/>
                  <a:gdLst>
                    <a:gd name="T0" fmla="*/ 32 w 38"/>
                    <a:gd name="T1" fmla="*/ 1 h 64"/>
                    <a:gd name="T2" fmla="*/ 5 w 38"/>
                    <a:gd name="T3" fmla="*/ 63 h 64"/>
                    <a:gd name="T4" fmla="*/ 10 w 38"/>
                    <a:gd name="T5" fmla="*/ 62 h 64"/>
                    <a:gd name="T6" fmla="*/ 36 w 38"/>
                    <a:gd name="T7" fmla="*/ 1 h 64"/>
                    <a:gd name="T8" fmla="*/ 32 w 38"/>
                    <a:gd name="T9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64">
                      <a:moveTo>
                        <a:pt x="32" y="1"/>
                      </a:moveTo>
                      <a:cubicBezTo>
                        <a:pt x="12" y="15"/>
                        <a:pt x="0" y="38"/>
                        <a:pt x="5" y="63"/>
                      </a:cubicBezTo>
                      <a:cubicBezTo>
                        <a:pt x="6" y="64"/>
                        <a:pt x="11" y="64"/>
                        <a:pt x="10" y="62"/>
                      </a:cubicBezTo>
                      <a:cubicBezTo>
                        <a:pt x="5" y="38"/>
                        <a:pt x="16" y="15"/>
                        <a:pt x="36" y="1"/>
                      </a:cubicBezTo>
                      <a:cubicBezTo>
                        <a:pt x="38" y="0"/>
                        <a:pt x="33" y="0"/>
                        <a:pt x="3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51"/>
                <p:cNvSpPr/>
                <p:nvPr/>
              </p:nvSpPr>
              <p:spPr bwMode="auto">
                <a:xfrm>
                  <a:off x="2236" y="479"/>
                  <a:ext cx="375" cy="581"/>
                </a:xfrm>
                <a:custGeom>
                  <a:avLst/>
                  <a:gdLst>
                    <a:gd name="T0" fmla="*/ 157 w 158"/>
                    <a:gd name="T1" fmla="*/ 243 h 245"/>
                    <a:gd name="T2" fmla="*/ 5 w 158"/>
                    <a:gd name="T3" fmla="*/ 1 h 245"/>
                    <a:gd name="T4" fmla="*/ 1 w 158"/>
                    <a:gd name="T5" fmla="*/ 2 h 245"/>
                    <a:gd name="T6" fmla="*/ 153 w 158"/>
                    <a:gd name="T7" fmla="*/ 244 h 245"/>
                    <a:gd name="T8" fmla="*/ 157 w 158"/>
                    <a:gd name="T9" fmla="*/ 243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8" h="245">
                      <a:moveTo>
                        <a:pt x="157" y="243"/>
                      </a:moveTo>
                      <a:cubicBezTo>
                        <a:pt x="106" y="163"/>
                        <a:pt x="53" y="83"/>
                        <a:pt x="5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ubicBezTo>
                        <a:pt x="48" y="84"/>
                        <a:pt x="101" y="164"/>
                        <a:pt x="153" y="244"/>
                      </a:cubicBezTo>
                      <a:cubicBezTo>
                        <a:pt x="153" y="245"/>
                        <a:pt x="158" y="244"/>
                        <a:pt x="157" y="2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52"/>
                <p:cNvSpPr/>
                <p:nvPr/>
              </p:nvSpPr>
              <p:spPr bwMode="auto">
                <a:xfrm>
                  <a:off x="2592" y="1046"/>
                  <a:ext cx="40" cy="40"/>
                </a:xfrm>
                <a:custGeom>
                  <a:avLst/>
                  <a:gdLst>
                    <a:gd name="T0" fmla="*/ 2 w 17"/>
                    <a:gd name="T1" fmla="*/ 12 h 17"/>
                    <a:gd name="T2" fmla="*/ 4 w 17"/>
                    <a:gd name="T3" fmla="*/ 2 h 17"/>
                    <a:gd name="T4" fmla="*/ 15 w 17"/>
                    <a:gd name="T5" fmla="*/ 5 h 17"/>
                    <a:gd name="T6" fmla="*/ 12 w 17"/>
                    <a:gd name="T7" fmla="*/ 15 h 17"/>
                    <a:gd name="T8" fmla="*/ 2 w 17"/>
                    <a:gd name="T9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2" y="12"/>
                      </a:moveTo>
                      <a:cubicBezTo>
                        <a:pt x="0" y="9"/>
                        <a:pt x="1" y="4"/>
                        <a:pt x="4" y="2"/>
                      </a:cubicBezTo>
                      <a:cubicBezTo>
                        <a:pt x="8" y="0"/>
                        <a:pt x="13" y="1"/>
                        <a:pt x="15" y="5"/>
                      </a:cubicBezTo>
                      <a:cubicBezTo>
                        <a:pt x="17" y="8"/>
                        <a:pt x="16" y="13"/>
                        <a:pt x="12" y="15"/>
                      </a:cubicBezTo>
                      <a:cubicBezTo>
                        <a:pt x="9" y="17"/>
                        <a:pt x="4" y="16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53"/>
                <p:cNvSpPr/>
                <p:nvPr/>
              </p:nvSpPr>
              <p:spPr bwMode="auto">
                <a:xfrm>
                  <a:off x="2285" y="1153"/>
                  <a:ext cx="193" cy="64"/>
                </a:xfrm>
                <a:custGeom>
                  <a:avLst/>
                  <a:gdLst>
                    <a:gd name="T0" fmla="*/ 6 w 81"/>
                    <a:gd name="T1" fmla="*/ 26 h 27"/>
                    <a:gd name="T2" fmla="*/ 75 w 81"/>
                    <a:gd name="T3" fmla="*/ 18 h 27"/>
                    <a:gd name="T4" fmla="*/ 79 w 81"/>
                    <a:gd name="T5" fmla="*/ 17 h 27"/>
                    <a:gd name="T6" fmla="*/ 1 w 81"/>
                    <a:gd name="T7" fmla="*/ 25 h 27"/>
                    <a:gd name="T8" fmla="*/ 6 w 81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27">
                      <a:moveTo>
                        <a:pt x="6" y="26"/>
                      </a:moveTo>
                      <a:cubicBezTo>
                        <a:pt x="26" y="7"/>
                        <a:pt x="51" y="2"/>
                        <a:pt x="75" y="18"/>
                      </a:cubicBezTo>
                      <a:cubicBezTo>
                        <a:pt x="76" y="19"/>
                        <a:pt x="81" y="19"/>
                        <a:pt x="79" y="17"/>
                      </a:cubicBezTo>
                      <a:cubicBezTo>
                        <a:pt x="53" y="0"/>
                        <a:pt x="23" y="4"/>
                        <a:pt x="1" y="25"/>
                      </a:cubicBezTo>
                      <a:cubicBezTo>
                        <a:pt x="0" y="26"/>
                        <a:pt x="5" y="27"/>
                        <a:pt x="6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54"/>
                <p:cNvSpPr/>
                <p:nvPr/>
              </p:nvSpPr>
              <p:spPr bwMode="auto">
                <a:xfrm>
                  <a:off x="2357" y="1100"/>
                  <a:ext cx="57" cy="169"/>
                </a:xfrm>
                <a:custGeom>
                  <a:avLst/>
                  <a:gdLst>
                    <a:gd name="T0" fmla="*/ 18 w 24"/>
                    <a:gd name="T1" fmla="*/ 1 h 71"/>
                    <a:gd name="T2" fmla="*/ 16 w 24"/>
                    <a:gd name="T3" fmla="*/ 69 h 71"/>
                    <a:gd name="T4" fmla="*/ 20 w 24"/>
                    <a:gd name="T5" fmla="*/ 69 h 71"/>
                    <a:gd name="T6" fmla="*/ 23 w 24"/>
                    <a:gd name="T7" fmla="*/ 2 h 71"/>
                    <a:gd name="T8" fmla="*/ 18 w 24"/>
                    <a:gd name="T9" fmla="*/ 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71">
                      <a:moveTo>
                        <a:pt x="18" y="1"/>
                      </a:moveTo>
                      <a:cubicBezTo>
                        <a:pt x="2" y="22"/>
                        <a:pt x="0" y="47"/>
                        <a:pt x="16" y="69"/>
                      </a:cubicBezTo>
                      <a:cubicBezTo>
                        <a:pt x="16" y="70"/>
                        <a:pt x="21" y="71"/>
                        <a:pt x="20" y="69"/>
                      </a:cubicBezTo>
                      <a:cubicBezTo>
                        <a:pt x="5" y="47"/>
                        <a:pt x="7" y="23"/>
                        <a:pt x="23" y="2"/>
                      </a:cubicBezTo>
                      <a:cubicBezTo>
                        <a:pt x="24" y="1"/>
                        <a:pt x="19" y="0"/>
                        <a:pt x="1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 55"/>
                <p:cNvSpPr/>
                <p:nvPr/>
              </p:nvSpPr>
              <p:spPr bwMode="auto">
                <a:xfrm>
                  <a:off x="2293" y="1143"/>
                  <a:ext cx="159" cy="93"/>
                </a:xfrm>
                <a:custGeom>
                  <a:avLst/>
                  <a:gdLst>
                    <a:gd name="T0" fmla="*/ 3 w 67"/>
                    <a:gd name="T1" fmla="*/ 2 h 39"/>
                    <a:gd name="T2" fmla="*/ 61 w 67"/>
                    <a:gd name="T3" fmla="*/ 37 h 39"/>
                    <a:gd name="T4" fmla="*/ 66 w 67"/>
                    <a:gd name="T5" fmla="*/ 36 h 39"/>
                    <a:gd name="T6" fmla="*/ 5 w 67"/>
                    <a:gd name="T7" fmla="*/ 0 h 39"/>
                    <a:gd name="T8" fmla="*/ 3 w 67"/>
                    <a:gd name="T9" fmla="*/ 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39">
                      <a:moveTo>
                        <a:pt x="3" y="2"/>
                      </a:moveTo>
                      <a:cubicBezTo>
                        <a:pt x="25" y="6"/>
                        <a:pt x="47" y="21"/>
                        <a:pt x="61" y="37"/>
                      </a:cubicBezTo>
                      <a:cubicBezTo>
                        <a:pt x="62" y="39"/>
                        <a:pt x="67" y="37"/>
                        <a:pt x="66" y="36"/>
                      </a:cubicBezTo>
                      <a:cubicBezTo>
                        <a:pt x="51" y="19"/>
                        <a:pt x="28" y="4"/>
                        <a:pt x="5" y="0"/>
                      </a:cubicBezTo>
                      <a:cubicBezTo>
                        <a:pt x="4" y="0"/>
                        <a:pt x="0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56"/>
                <p:cNvSpPr/>
                <p:nvPr/>
              </p:nvSpPr>
              <p:spPr bwMode="auto">
                <a:xfrm>
                  <a:off x="2333" y="1134"/>
                  <a:ext cx="128" cy="120"/>
                </a:xfrm>
                <a:custGeom>
                  <a:avLst/>
                  <a:gdLst>
                    <a:gd name="T0" fmla="*/ 48 w 54"/>
                    <a:gd name="T1" fmla="*/ 1 h 51"/>
                    <a:gd name="T2" fmla="*/ 0 w 54"/>
                    <a:gd name="T3" fmla="*/ 50 h 51"/>
                    <a:gd name="T4" fmla="*/ 5 w 54"/>
                    <a:gd name="T5" fmla="*/ 50 h 51"/>
                    <a:gd name="T6" fmla="*/ 50 w 54"/>
                    <a:gd name="T7" fmla="*/ 2 h 51"/>
                    <a:gd name="T8" fmla="*/ 48 w 54"/>
                    <a:gd name="T9" fmla="*/ 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51">
                      <a:moveTo>
                        <a:pt x="48" y="1"/>
                      </a:moveTo>
                      <a:cubicBezTo>
                        <a:pt x="24" y="7"/>
                        <a:pt x="3" y="24"/>
                        <a:pt x="0" y="50"/>
                      </a:cubicBezTo>
                      <a:cubicBezTo>
                        <a:pt x="0" y="51"/>
                        <a:pt x="5" y="51"/>
                        <a:pt x="5" y="50"/>
                      </a:cubicBezTo>
                      <a:cubicBezTo>
                        <a:pt x="8" y="25"/>
                        <a:pt x="27" y="8"/>
                        <a:pt x="50" y="2"/>
                      </a:cubicBezTo>
                      <a:cubicBezTo>
                        <a:pt x="54" y="1"/>
                        <a:pt x="49" y="0"/>
                        <a:pt x="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57"/>
                <p:cNvSpPr/>
                <p:nvPr/>
              </p:nvSpPr>
              <p:spPr bwMode="auto">
                <a:xfrm>
                  <a:off x="2228" y="500"/>
                  <a:ext cx="150" cy="669"/>
                </a:xfrm>
                <a:custGeom>
                  <a:avLst/>
                  <a:gdLst>
                    <a:gd name="T0" fmla="*/ 63 w 63"/>
                    <a:gd name="T1" fmla="*/ 280 h 282"/>
                    <a:gd name="T2" fmla="*/ 5 w 63"/>
                    <a:gd name="T3" fmla="*/ 1 h 282"/>
                    <a:gd name="T4" fmla="*/ 0 w 63"/>
                    <a:gd name="T5" fmla="*/ 2 h 282"/>
                    <a:gd name="T6" fmla="*/ 58 w 63"/>
                    <a:gd name="T7" fmla="*/ 281 h 282"/>
                    <a:gd name="T8" fmla="*/ 63 w 63"/>
                    <a:gd name="T9" fmla="*/ 28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282">
                      <a:moveTo>
                        <a:pt x="63" y="280"/>
                      </a:moveTo>
                      <a:cubicBezTo>
                        <a:pt x="43" y="188"/>
                        <a:pt x="21" y="95"/>
                        <a:pt x="5" y="1"/>
                      </a:cubicBezTo>
                      <a:cubicBezTo>
                        <a:pt x="5" y="0"/>
                        <a:pt x="0" y="0"/>
                        <a:pt x="0" y="2"/>
                      </a:cubicBezTo>
                      <a:cubicBezTo>
                        <a:pt x="16" y="95"/>
                        <a:pt x="38" y="188"/>
                        <a:pt x="58" y="281"/>
                      </a:cubicBezTo>
                      <a:cubicBezTo>
                        <a:pt x="58" y="282"/>
                        <a:pt x="63" y="282"/>
                        <a:pt x="63" y="2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 58"/>
                <p:cNvSpPr/>
                <p:nvPr/>
              </p:nvSpPr>
              <p:spPr bwMode="auto">
                <a:xfrm>
                  <a:off x="2357" y="1160"/>
                  <a:ext cx="38" cy="38"/>
                </a:xfrm>
                <a:custGeom>
                  <a:avLst/>
                  <a:gdLst>
                    <a:gd name="T0" fmla="*/ 0 w 16"/>
                    <a:gd name="T1" fmla="*/ 9 h 16"/>
                    <a:gd name="T2" fmla="*/ 7 w 16"/>
                    <a:gd name="T3" fmla="*/ 0 h 16"/>
                    <a:gd name="T4" fmla="*/ 16 w 16"/>
                    <a:gd name="T5" fmla="*/ 7 h 16"/>
                    <a:gd name="T6" fmla="*/ 9 w 16"/>
                    <a:gd name="T7" fmla="*/ 16 h 16"/>
                    <a:gd name="T8" fmla="*/ 0 w 16"/>
                    <a:gd name="T9" fmla="*/ 9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0" y="9"/>
                      </a:moveTo>
                      <a:cubicBezTo>
                        <a:pt x="0" y="5"/>
                        <a:pt x="3" y="1"/>
                        <a:pt x="7" y="0"/>
                      </a:cubicBezTo>
                      <a:cubicBezTo>
                        <a:pt x="11" y="0"/>
                        <a:pt x="15" y="3"/>
                        <a:pt x="16" y="7"/>
                      </a:cubicBezTo>
                      <a:cubicBezTo>
                        <a:pt x="16" y="11"/>
                        <a:pt x="13" y="15"/>
                        <a:pt x="9" y="16"/>
                      </a:cubicBezTo>
                      <a:cubicBezTo>
                        <a:pt x="5" y="16"/>
                        <a:pt x="1" y="13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 59"/>
                <p:cNvSpPr/>
                <p:nvPr/>
              </p:nvSpPr>
              <p:spPr bwMode="auto">
                <a:xfrm>
                  <a:off x="2041" y="1155"/>
                  <a:ext cx="187" cy="76"/>
                </a:xfrm>
                <a:custGeom>
                  <a:avLst/>
                  <a:gdLst>
                    <a:gd name="T0" fmla="*/ 6 w 79"/>
                    <a:gd name="T1" fmla="*/ 14 h 32"/>
                    <a:gd name="T2" fmla="*/ 73 w 79"/>
                    <a:gd name="T3" fmla="*/ 31 h 32"/>
                    <a:gd name="T4" fmla="*/ 78 w 79"/>
                    <a:gd name="T5" fmla="*/ 31 h 32"/>
                    <a:gd name="T6" fmla="*/ 2 w 79"/>
                    <a:gd name="T7" fmla="*/ 12 h 32"/>
                    <a:gd name="T8" fmla="*/ 6 w 79"/>
                    <a:gd name="T9" fmla="*/ 1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32">
                      <a:moveTo>
                        <a:pt x="6" y="14"/>
                      </a:moveTo>
                      <a:cubicBezTo>
                        <a:pt x="32" y="3"/>
                        <a:pt x="57" y="8"/>
                        <a:pt x="73" y="31"/>
                      </a:cubicBezTo>
                      <a:cubicBezTo>
                        <a:pt x="74" y="32"/>
                        <a:pt x="79" y="32"/>
                        <a:pt x="78" y="31"/>
                      </a:cubicBezTo>
                      <a:cubicBezTo>
                        <a:pt x="60" y="6"/>
                        <a:pt x="30" y="0"/>
                        <a:pt x="2" y="12"/>
                      </a:cubicBezTo>
                      <a:cubicBezTo>
                        <a:pt x="0" y="13"/>
                        <a:pt x="5" y="15"/>
                        <a:pt x="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60"/>
                <p:cNvSpPr/>
                <p:nvPr/>
              </p:nvSpPr>
              <p:spPr bwMode="auto">
                <a:xfrm>
                  <a:off x="2110" y="1119"/>
                  <a:ext cx="92" cy="154"/>
                </a:xfrm>
                <a:custGeom>
                  <a:avLst/>
                  <a:gdLst>
                    <a:gd name="T0" fmla="*/ 33 w 39"/>
                    <a:gd name="T1" fmla="*/ 1 h 65"/>
                    <a:gd name="T2" fmla="*/ 7 w 39"/>
                    <a:gd name="T3" fmla="*/ 63 h 65"/>
                    <a:gd name="T4" fmla="*/ 12 w 39"/>
                    <a:gd name="T5" fmla="*/ 64 h 65"/>
                    <a:gd name="T6" fmla="*/ 38 w 39"/>
                    <a:gd name="T7" fmla="*/ 2 h 65"/>
                    <a:gd name="T8" fmla="*/ 33 w 39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65">
                      <a:moveTo>
                        <a:pt x="33" y="1"/>
                      </a:moveTo>
                      <a:cubicBezTo>
                        <a:pt x="10" y="15"/>
                        <a:pt x="0" y="37"/>
                        <a:pt x="7" y="63"/>
                      </a:cubicBezTo>
                      <a:cubicBezTo>
                        <a:pt x="7" y="65"/>
                        <a:pt x="12" y="65"/>
                        <a:pt x="12" y="64"/>
                      </a:cubicBezTo>
                      <a:cubicBezTo>
                        <a:pt x="5" y="38"/>
                        <a:pt x="15" y="16"/>
                        <a:pt x="38" y="2"/>
                      </a:cubicBezTo>
                      <a:cubicBezTo>
                        <a:pt x="39" y="2"/>
                        <a:pt x="34" y="0"/>
                        <a:pt x="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61"/>
                <p:cNvSpPr/>
                <p:nvPr/>
              </p:nvSpPr>
              <p:spPr bwMode="auto">
                <a:xfrm>
                  <a:off x="2074" y="1122"/>
                  <a:ext cx="116" cy="137"/>
                </a:xfrm>
                <a:custGeom>
                  <a:avLst/>
                  <a:gdLst>
                    <a:gd name="T0" fmla="*/ 2 w 49"/>
                    <a:gd name="T1" fmla="*/ 2 h 58"/>
                    <a:gd name="T2" fmla="*/ 44 w 49"/>
                    <a:gd name="T3" fmla="*/ 56 h 58"/>
                    <a:gd name="T4" fmla="*/ 49 w 49"/>
                    <a:gd name="T5" fmla="*/ 56 h 58"/>
                    <a:gd name="T6" fmla="*/ 6 w 49"/>
                    <a:gd name="T7" fmla="*/ 1 h 58"/>
                    <a:gd name="T8" fmla="*/ 2 w 49"/>
                    <a:gd name="T9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58">
                      <a:moveTo>
                        <a:pt x="2" y="2"/>
                      </a:moveTo>
                      <a:cubicBezTo>
                        <a:pt x="21" y="13"/>
                        <a:pt x="37" y="36"/>
                        <a:pt x="44" y="56"/>
                      </a:cubicBezTo>
                      <a:cubicBezTo>
                        <a:pt x="45" y="58"/>
                        <a:pt x="49" y="57"/>
                        <a:pt x="49" y="56"/>
                      </a:cubicBezTo>
                      <a:cubicBezTo>
                        <a:pt x="41" y="35"/>
                        <a:pt x="26" y="12"/>
                        <a:pt x="6" y="1"/>
                      </a:cubicBezTo>
                      <a:cubicBezTo>
                        <a:pt x="5" y="0"/>
                        <a:pt x="0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62"/>
                <p:cNvSpPr/>
                <p:nvPr/>
              </p:nvSpPr>
              <p:spPr bwMode="auto">
                <a:xfrm>
                  <a:off x="2074" y="1160"/>
                  <a:ext cx="159" cy="80"/>
                </a:xfrm>
                <a:custGeom>
                  <a:avLst/>
                  <a:gdLst>
                    <a:gd name="T0" fmla="*/ 64 w 67"/>
                    <a:gd name="T1" fmla="*/ 3 h 34"/>
                    <a:gd name="T2" fmla="*/ 0 w 67"/>
                    <a:gd name="T3" fmla="*/ 33 h 34"/>
                    <a:gd name="T4" fmla="*/ 5 w 67"/>
                    <a:gd name="T5" fmla="*/ 33 h 34"/>
                    <a:gd name="T6" fmla="*/ 62 w 67"/>
                    <a:gd name="T7" fmla="*/ 5 h 34"/>
                    <a:gd name="T8" fmla="*/ 64 w 67"/>
                    <a:gd name="T9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34">
                      <a:moveTo>
                        <a:pt x="64" y="3"/>
                      </a:moveTo>
                      <a:cubicBezTo>
                        <a:pt x="38" y="0"/>
                        <a:pt x="13" y="9"/>
                        <a:pt x="0" y="33"/>
                      </a:cubicBezTo>
                      <a:cubicBezTo>
                        <a:pt x="0" y="34"/>
                        <a:pt x="4" y="34"/>
                        <a:pt x="5" y="33"/>
                      </a:cubicBezTo>
                      <a:cubicBezTo>
                        <a:pt x="16" y="12"/>
                        <a:pt x="39" y="2"/>
                        <a:pt x="62" y="5"/>
                      </a:cubicBezTo>
                      <a:cubicBezTo>
                        <a:pt x="65" y="5"/>
                        <a:pt x="67" y="3"/>
                        <a:pt x="6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63"/>
                <p:cNvSpPr/>
                <p:nvPr/>
              </p:nvSpPr>
              <p:spPr bwMode="auto">
                <a:xfrm>
                  <a:off x="2133" y="498"/>
                  <a:ext cx="117" cy="673"/>
                </a:xfrm>
                <a:custGeom>
                  <a:avLst/>
                  <a:gdLst>
                    <a:gd name="T0" fmla="*/ 6 w 49"/>
                    <a:gd name="T1" fmla="*/ 283 h 284"/>
                    <a:gd name="T2" fmla="*/ 49 w 49"/>
                    <a:gd name="T3" fmla="*/ 1 h 284"/>
                    <a:gd name="T4" fmla="*/ 44 w 49"/>
                    <a:gd name="T5" fmla="*/ 1 h 284"/>
                    <a:gd name="T6" fmla="*/ 1 w 49"/>
                    <a:gd name="T7" fmla="*/ 283 h 284"/>
                    <a:gd name="T8" fmla="*/ 6 w 49"/>
                    <a:gd name="T9" fmla="*/ 283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284">
                      <a:moveTo>
                        <a:pt x="6" y="283"/>
                      </a:moveTo>
                      <a:cubicBezTo>
                        <a:pt x="19" y="189"/>
                        <a:pt x="31" y="94"/>
                        <a:pt x="49" y="1"/>
                      </a:cubicBezTo>
                      <a:cubicBezTo>
                        <a:pt x="49" y="0"/>
                        <a:pt x="44" y="0"/>
                        <a:pt x="44" y="1"/>
                      </a:cubicBezTo>
                      <a:cubicBezTo>
                        <a:pt x="26" y="95"/>
                        <a:pt x="14" y="189"/>
                        <a:pt x="1" y="283"/>
                      </a:cubicBezTo>
                      <a:cubicBezTo>
                        <a:pt x="0" y="284"/>
                        <a:pt x="5" y="284"/>
                        <a:pt x="6" y="2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64"/>
                <p:cNvSpPr/>
                <p:nvPr/>
              </p:nvSpPr>
              <p:spPr bwMode="auto">
                <a:xfrm>
                  <a:off x="2119" y="1162"/>
                  <a:ext cx="41" cy="40"/>
                </a:xfrm>
                <a:custGeom>
                  <a:avLst/>
                  <a:gdLst>
                    <a:gd name="T0" fmla="*/ 1 w 17"/>
                    <a:gd name="T1" fmla="*/ 7 h 17"/>
                    <a:gd name="T2" fmla="*/ 10 w 17"/>
                    <a:gd name="T3" fmla="*/ 1 h 17"/>
                    <a:gd name="T4" fmla="*/ 16 w 17"/>
                    <a:gd name="T5" fmla="*/ 10 h 17"/>
                    <a:gd name="T6" fmla="*/ 7 w 17"/>
                    <a:gd name="T7" fmla="*/ 16 h 17"/>
                    <a:gd name="T8" fmla="*/ 1 w 17"/>
                    <a:gd name="T9" fmla="*/ 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 65"/>
                <p:cNvSpPr/>
                <p:nvPr/>
              </p:nvSpPr>
              <p:spPr bwMode="auto">
                <a:xfrm>
                  <a:off x="1806" y="1067"/>
                  <a:ext cx="159" cy="112"/>
                </a:xfrm>
                <a:custGeom>
                  <a:avLst/>
                  <a:gdLst>
                    <a:gd name="T0" fmla="*/ 5 w 67"/>
                    <a:gd name="T1" fmla="*/ 4 h 47"/>
                    <a:gd name="T2" fmla="*/ 62 w 67"/>
                    <a:gd name="T3" fmla="*/ 45 h 47"/>
                    <a:gd name="T4" fmla="*/ 67 w 67"/>
                    <a:gd name="T5" fmla="*/ 45 h 47"/>
                    <a:gd name="T6" fmla="*/ 3 w 67"/>
                    <a:gd name="T7" fmla="*/ 2 h 47"/>
                    <a:gd name="T8" fmla="*/ 5 w 67"/>
                    <a:gd name="T9" fmla="*/ 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47">
                      <a:moveTo>
                        <a:pt x="5" y="4"/>
                      </a:moveTo>
                      <a:cubicBezTo>
                        <a:pt x="33" y="2"/>
                        <a:pt x="55" y="18"/>
                        <a:pt x="62" y="45"/>
                      </a:cubicBezTo>
                      <a:cubicBezTo>
                        <a:pt x="62" y="47"/>
                        <a:pt x="67" y="47"/>
                        <a:pt x="67" y="45"/>
                      </a:cubicBezTo>
                      <a:cubicBezTo>
                        <a:pt x="60" y="15"/>
                        <a:pt x="33" y="0"/>
                        <a:pt x="3" y="2"/>
                      </a:cubicBezTo>
                      <a:cubicBezTo>
                        <a:pt x="0" y="2"/>
                        <a:pt x="4" y="4"/>
                        <a:pt x="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Freeform 66"/>
                <p:cNvSpPr/>
                <p:nvPr/>
              </p:nvSpPr>
              <p:spPr bwMode="auto">
                <a:xfrm>
                  <a:off x="1856" y="1062"/>
                  <a:ext cx="126" cy="124"/>
                </a:xfrm>
                <a:custGeom>
                  <a:avLst/>
                  <a:gdLst>
                    <a:gd name="T0" fmla="*/ 48 w 53"/>
                    <a:gd name="T1" fmla="*/ 0 h 52"/>
                    <a:gd name="T2" fmla="*/ 0 w 53"/>
                    <a:gd name="T3" fmla="*/ 50 h 52"/>
                    <a:gd name="T4" fmla="*/ 5 w 53"/>
                    <a:gd name="T5" fmla="*/ 51 h 52"/>
                    <a:gd name="T6" fmla="*/ 51 w 53"/>
                    <a:gd name="T7" fmla="*/ 2 h 52"/>
                    <a:gd name="T8" fmla="*/ 48 w 53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52">
                      <a:moveTo>
                        <a:pt x="48" y="0"/>
                      </a:moveTo>
                      <a:cubicBezTo>
                        <a:pt x="21" y="5"/>
                        <a:pt x="3" y="23"/>
                        <a:pt x="0" y="50"/>
                      </a:cubicBezTo>
                      <a:cubicBezTo>
                        <a:pt x="0" y="51"/>
                        <a:pt x="5" y="52"/>
                        <a:pt x="5" y="51"/>
                      </a:cubicBezTo>
                      <a:cubicBezTo>
                        <a:pt x="7" y="25"/>
                        <a:pt x="25" y="7"/>
                        <a:pt x="51" y="2"/>
                      </a:cubicBezTo>
                      <a:cubicBezTo>
                        <a:pt x="53" y="2"/>
                        <a:pt x="49" y="0"/>
                        <a:pt x="4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67"/>
                <p:cNvSpPr/>
                <p:nvPr/>
              </p:nvSpPr>
              <p:spPr bwMode="auto">
                <a:xfrm>
                  <a:off x="1860" y="1024"/>
                  <a:ext cx="62" cy="164"/>
                </a:xfrm>
                <a:custGeom>
                  <a:avLst/>
                  <a:gdLst>
                    <a:gd name="T0" fmla="*/ 1 w 26"/>
                    <a:gd name="T1" fmla="*/ 2 h 69"/>
                    <a:gd name="T2" fmla="*/ 21 w 26"/>
                    <a:gd name="T3" fmla="*/ 68 h 69"/>
                    <a:gd name="T4" fmla="*/ 26 w 26"/>
                    <a:gd name="T5" fmla="*/ 68 h 69"/>
                    <a:gd name="T6" fmla="*/ 6 w 26"/>
                    <a:gd name="T7" fmla="*/ 1 h 69"/>
                    <a:gd name="T8" fmla="*/ 1 w 26"/>
                    <a:gd name="T9" fmla="*/ 2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69">
                      <a:moveTo>
                        <a:pt x="1" y="2"/>
                      </a:moveTo>
                      <a:cubicBezTo>
                        <a:pt x="15" y="20"/>
                        <a:pt x="21" y="46"/>
                        <a:pt x="21" y="68"/>
                      </a:cubicBezTo>
                      <a:cubicBezTo>
                        <a:pt x="21" y="69"/>
                        <a:pt x="26" y="69"/>
                        <a:pt x="26" y="68"/>
                      </a:cubicBezTo>
                      <a:cubicBezTo>
                        <a:pt x="26" y="45"/>
                        <a:pt x="20" y="19"/>
                        <a:pt x="6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1" name="Freeform 68"/>
                <p:cNvSpPr/>
                <p:nvPr/>
              </p:nvSpPr>
              <p:spPr bwMode="auto">
                <a:xfrm>
                  <a:off x="1815" y="1091"/>
                  <a:ext cx="178" cy="45"/>
                </a:xfrm>
                <a:custGeom>
                  <a:avLst/>
                  <a:gdLst>
                    <a:gd name="T0" fmla="*/ 73 w 75"/>
                    <a:gd name="T1" fmla="*/ 11 h 19"/>
                    <a:gd name="T2" fmla="*/ 2 w 75"/>
                    <a:gd name="T3" fmla="*/ 17 h 19"/>
                    <a:gd name="T4" fmla="*/ 6 w 75"/>
                    <a:gd name="T5" fmla="*/ 18 h 19"/>
                    <a:gd name="T6" fmla="*/ 69 w 75"/>
                    <a:gd name="T7" fmla="*/ 13 h 19"/>
                    <a:gd name="T8" fmla="*/ 73 w 75"/>
                    <a:gd name="T9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19">
                      <a:moveTo>
                        <a:pt x="73" y="11"/>
                      </a:moveTo>
                      <a:cubicBezTo>
                        <a:pt x="50" y="0"/>
                        <a:pt x="22" y="0"/>
                        <a:pt x="2" y="17"/>
                      </a:cubicBezTo>
                      <a:cubicBezTo>
                        <a:pt x="0" y="18"/>
                        <a:pt x="5" y="19"/>
                        <a:pt x="6" y="18"/>
                      </a:cubicBezTo>
                      <a:cubicBezTo>
                        <a:pt x="24" y="2"/>
                        <a:pt x="48" y="2"/>
                        <a:pt x="69" y="13"/>
                      </a:cubicBezTo>
                      <a:cubicBezTo>
                        <a:pt x="70" y="13"/>
                        <a:pt x="75" y="12"/>
                        <a:pt x="7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3" name="Freeform 69"/>
                <p:cNvSpPr/>
                <p:nvPr/>
              </p:nvSpPr>
              <p:spPr bwMode="auto">
                <a:xfrm>
                  <a:off x="1898" y="500"/>
                  <a:ext cx="354" cy="593"/>
                </a:xfrm>
                <a:custGeom>
                  <a:avLst/>
                  <a:gdLst>
                    <a:gd name="T0" fmla="*/ 6 w 149"/>
                    <a:gd name="T1" fmla="*/ 249 h 250"/>
                    <a:gd name="T2" fmla="*/ 148 w 149"/>
                    <a:gd name="T3" fmla="*/ 2 h 250"/>
                    <a:gd name="T4" fmla="*/ 143 w 149"/>
                    <a:gd name="T5" fmla="*/ 1 h 250"/>
                    <a:gd name="T6" fmla="*/ 1 w 149"/>
                    <a:gd name="T7" fmla="*/ 249 h 250"/>
                    <a:gd name="T8" fmla="*/ 6 w 149"/>
                    <a:gd name="T9" fmla="*/ 249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50">
                      <a:moveTo>
                        <a:pt x="6" y="249"/>
                      </a:moveTo>
                      <a:cubicBezTo>
                        <a:pt x="52" y="166"/>
                        <a:pt x="98" y="82"/>
                        <a:pt x="148" y="2"/>
                      </a:cubicBezTo>
                      <a:cubicBezTo>
                        <a:pt x="149" y="0"/>
                        <a:pt x="144" y="0"/>
                        <a:pt x="143" y="1"/>
                      </a:cubicBezTo>
                      <a:cubicBezTo>
                        <a:pt x="93" y="82"/>
                        <a:pt x="48" y="166"/>
                        <a:pt x="1" y="249"/>
                      </a:cubicBezTo>
                      <a:cubicBezTo>
                        <a:pt x="0" y="250"/>
                        <a:pt x="5" y="250"/>
                        <a:pt x="6" y="2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Freeform 70"/>
                <p:cNvSpPr/>
                <p:nvPr/>
              </p:nvSpPr>
              <p:spPr bwMode="auto">
                <a:xfrm>
                  <a:off x="1879" y="1081"/>
                  <a:ext cx="43" cy="41"/>
                </a:xfrm>
                <a:custGeom>
                  <a:avLst/>
                  <a:gdLst>
                    <a:gd name="T0" fmla="*/ 2 w 18"/>
                    <a:gd name="T1" fmla="*/ 5 h 17"/>
                    <a:gd name="T2" fmla="*/ 13 w 18"/>
                    <a:gd name="T3" fmla="*/ 2 h 17"/>
                    <a:gd name="T4" fmla="*/ 15 w 18"/>
                    <a:gd name="T5" fmla="*/ 13 h 17"/>
                    <a:gd name="T6" fmla="*/ 5 w 18"/>
                    <a:gd name="T7" fmla="*/ 15 h 17"/>
                    <a:gd name="T8" fmla="*/ 2 w 18"/>
                    <a:gd name="T9" fmla="*/ 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2" y="5"/>
                      </a:moveTo>
                      <a:cubicBezTo>
                        <a:pt x="5" y="1"/>
                        <a:pt x="9" y="0"/>
                        <a:pt x="13" y="2"/>
                      </a:cubicBezTo>
                      <a:cubicBezTo>
                        <a:pt x="17" y="4"/>
                        <a:pt x="18" y="9"/>
                        <a:pt x="15" y="13"/>
                      </a:cubicBezTo>
                      <a:cubicBezTo>
                        <a:pt x="13" y="16"/>
                        <a:pt x="8" y="17"/>
                        <a:pt x="5" y="15"/>
                      </a:cubicBezTo>
                      <a:cubicBezTo>
                        <a:pt x="1" y="13"/>
                        <a:pt x="0" y="8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Freeform 71"/>
                <p:cNvSpPr/>
                <p:nvPr/>
              </p:nvSpPr>
              <p:spPr bwMode="auto">
                <a:xfrm>
                  <a:off x="1621" y="865"/>
                  <a:ext cx="121" cy="155"/>
                </a:xfrm>
                <a:custGeom>
                  <a:avLst/>
                  <a:gdLst>
                    <a:gd name="T0" fmla="*/ 3 w 51"/>
                    <a:gd name="T1" fmla="*/ 2 h 65"/>
                    <a:gd name="T2" fmla="*/ 42 w 51"/>
                    <a:gd name="T3" fmla="*/ 63 h 65"/>
                    <a:gd name="T4" fmla="*/ 47 w 51"/>
                    <a:gd name="T5" fmla="*/ 64 h 65"/>
                    <a:gd name="T6" fmla="*/ 6 w 51"/>
                    <a:gd name="T7" fmla="*/ 0 h 65"/>
                    <a:gd name="T8" fmla="*/ 3 w 51"/>
                    <a:gd name="T9" fmla="*/ 2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65">
                      <a:moveTo>
                        <a:pt x="3" y="2"/>
                      </a:moveTo>
                      <a:cubicBezTo>
                        <a:pt x="30" y="11"/>
                        <a:pt x="46" y="34"/>
                        <a:pt x="42" y="63"/>
                      </a:cubicBezTo>
                      <a:cubicBezTo>
                        <a:pt x="41" y="64"/>
                        <a:pt x="46" y="65"/>
                        <a:pt x="47" y="64"/>
                      </a:cubicBezTo>
                      <a:cubicBezTo>
                        <a:pt x="51" y="34"/>
                        <a:pt x="34" y="10"/>
                        <a:pt x="6" y="0"/>
                      </a:cubicBezTo>
                      <a:cubicBezTo>
                        <a:pt x="5" y="0"/>
                        <a:pt x="0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Freeform 72"/>
                <p:cNvSpPr/>
                <p:nvPr/>
              </p:nvSpPr>
              <p:spPr bwMode="auto">
                <a:xfrm>
                  <a:off x="1625" y="903"/>
                  <a:ext cx="162" cy="86"/>
                </a:xfrm>
                <a:custGeom>
                  <a:avLst/>
                  <a:gdLst>
                    <a:gd name="T0" fmla="*/ 65 w 68"/>
                    <a:gd name="T1" fmla="*/ 6 h 36"/>
                    <a:gd name="T2" fmla="*/ 0 w 68"/>
                    <a:gd name="T3" fmla="*/ 34 h 36"/>
                    <a:gd name="T4" fmla="*/ 5 w 68"/>
                    <a:gd name="T5" fmla="*/ 35 h 36"/>
                    <a:gd name="T6" fmla="*/ 64 w 68"/>
                    <a:gd name="T7" fmla="*/ 8 h 36"/>
                    <a:gd name="T8" fmla="*/ 65 w 68"/>
                    <a:gd name="T9" fmla="*/ 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6">
                      <a:moveTo>
                        <a:pt x="65" y="6"/>
                      </a:moveTo>
                      <a:cubicBezTo>
                        <a:pt x="38" y="0"/>
                        <a:pt x="14" y="9"/>
                        <a:pt x="0" y="34"/>
                      </a:cubicBezTo>
                      <a:cubicBezTo>
                        <a:pt x="0" y="35"/>
                        <a:pt x="4" y="36"/>
                        <a:pt x="5" y="35"/>
                      </a:cubicBezTo>
                      <a:cubicBezTo>
                        <a:pt x="17" y="13"/>
                        <a:pt x="39" y="3"/>
                        <a:pt x="64" y="8"/>
                      </a:cubicBezTo>
                      <a:cubicBezTo>
                        <a:pt x="67" y="9"/>
                        <a:pt x="68" y="7"/>
                        <a:pt x="6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Freeform 73"/>
                <p:cNvSpPr/>
                <p:nvPr/>
              </p:nvSpPr>
              <p:spPr bwMode="auto">
                <a:xfrm>
                  <a:off x="1675" y="842"/>
                  <a:ext cx="43" cy="171"/>
                </a:xfrm>
                <a:custGeom>
                  <a:avLst/>
                  <a:gdLst>
                    <a:gd name="T0" fmla="*/ 6 w 18"/>
                    <a:gd name="T1" fmla="*/ 2 h 72"/>
                    <a:gd name="T2" fmla="*/ 0 w 18"/>
                    <a:gd name="T3" fmla="*/ 71 h 72"/>
                    <a:gd name="T4" fmla="*/ 5 w 18"/>
                    <a:gd name="T5" fmla="*/ 71 h 72"/>
                    <a:gd name="T6" fmla="*/ 12 w 18"/>
                    <a:gd name="T7" fmla="*/ 2 h 72"/>
                    <a:gd name="T8" fmla="*/ 6 w 18"/>
                    <a:gd name="T9" fmla="*/ 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72">
                      <a:moveTo>
                        <a:pt x="6" y="2"/>
                      </a:moveTo>
                      <a:cubicBezTo>
                        <a:pt x="13" y="24"/>
                        <a:pt x="9" y="50"/>
                        <a:pt x="0" y="71"/>
                      </a:cubicBezTo>
                      <a:cubicBezTo>
                        <a:pt x="0" y="72"/>
                        <a:pt x="5" y="72"/>
                        <a:pt x="5" y="71"/>
                      </a:cubicBezTo>
                      <a:cubicBezTo>
                        <a:pt x="14" y="50"/>
                        <a:pt x="18" y="23"/>
                        <a:pt x="12" y="2"/>
                      </a:cubicBezTo>
                      <a:cubicBezTo>
                        <a:pt x="11" y="0"/>
                        <a:pt x="6" y="1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Freeform 74"/>
                <p:cNvSpPr/>
                <p:nvPr/>
              </p:nvSpPr>
              <p:spPr bwMode="auto">
                <a:xfrm>
                  <a:off x="1606" y="903"/>
                  <a:ext cx="171" cy="74"/>
                </a:xfrm>
                <a:custGeom>
                  <a:avLst/>
                  <a:gdLst>
                    <a:gd name="T0" fmla="*/ 71 w 72"/>
                    <a:gd name="T1" fmla="*/ 29 h 31"/>
                    <a:gd name="T2" fmla="*/ 3 w 72"/>
                    <a:gd name="T3" fmla="*/ 8 h 31"/>
                    <a:gd name="T4" fmla="*/ 6 w 72"/>
                    <a:gd name="T5" fmla="*/ 10 h 31"/>
                    <a:gd name="T6" fmla="*/ 66 w 72"/>
                    <a:gd name="T7" fmla="*/ 30 h 31"/>
                    <a:gd name="T8" fmla="*/ 71 w 72"/>
                    <a:gd name="T9" fmla="*/ 2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31">
                      <a:moveTo>
                        <a:pt x="71" y="29"/>
                      </a:moveTo>
                      <a:cubicBezTo>
                        <a:pt x="54" y="10"/>
                        <a:pt x="29" y="0"/>
                        <a:pt x="3" y="8"/>
                      </a:cubicBezTo>
                      <a:cubicBezTo>
                        <a:pt x="0" y="10"/>
                        <a:pt x="5" y="11"/>
                        <a:pt x="6" y="10"/>
                      </a:cubicBezTo>
                      <a:cubicBezTo>
                        <a:pt x="29" y="3"/>
                        <a:pt x="51" y="13"/>
                        <a:pt x="66" y="30"/>
                      </a:cubicBezTo>
                      <a:cubicBezTo>
                        <a:pt x="67" y="31"/>
                        <a:pt x="72" y="30"/>
                        <a:pt x="71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9" name="Freeform 75"/>
                <p:cNvSpPr/>
                <p:nvPr/>
              </p:nvSpPr>
              <p:spPr bwMode="auto">
                <a:xfrm>
                  <a:off x="1699" y="500"/>
                  <a:ext cx="553" cy="420"/>
                </a:xfrm>
                <a:custGeom>
                  <a:avLst/>
                  <a:gdLst>
                    <a:gd name="T0" fmla="*/ 6 w 233"/>
                    <a:gd name="T1" fmla="*/ 176 h 177"/>
                    <a:gd name="T2" fmla="*/ 232 w 233"/>
                    <a:gd name="T3" fmla="*/ 2 h 177"/>
                    <a:gd name="T4" fmla="*/ 227 w 233"/>
                    <a:gd name="T5" fmla="*/ 1 h 177"/>
                    <a:gd name="T6" fmla="*/ 2 w 233"/>
                    <a:gd name="T7" fmla="*/ 175 h 177"/>
                    <a:gd name="T8" fmla="*/ 6 w 233"/>
                    <a:gd name="T9" fmla="*/ 176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3" h="177">
                      <a:moveTo>
                        <a:pt x="6" y="176"/>
                      </a:moveTo>
                      <a:cubicBezTo>
                        <a:pt x="81" y="117"/>
                        <a:pt x="155" y="57"/>
                        <a:pt x="232" y="2"/>
                      </a:cubicBezTo>
                      <a:cubicBezTo>
                        <a:pt x="233" y="1"/>
                        <a:pt x="229" y="0"/>
                        <a:pt x="227" y="1"/>
                      </a:cubicBezTo>
                      <a:cubicBezTo>
                        <a:pt x="150" y="57"/>
                        <a:pt x="76" y="117"/>
                        <a:pt x="2" y="175"/>
                      </a:cubicBezTo>
                      <a:cubicBezTo>
                        <a:pt x="0" y="177"/>
                        <a:pt x="5" y="177"/>
                        <a:pt x="6" y="1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0" name="Freeform 76"/>
                <p:cNvSpPr/>
                <p:nvPr/>
              </p:nvSpPr>
              <p:spPr bwMode="auto">
                <a:xfrm>
                  <a:off x="1678" y="906"/>
                  <a:ext cx="42" cy="40"/>
                </a:xfrm>
                <a:custGeom>
                  <a:avLst/>
                  <a:gdLst>
                    <a:gd name="T0" fmla="*/ 4 w 18"/>
                    <a:gd name="T1" fmla="*/ 2 h 17"/>
                    <a:gd name="T2" fmla="*/ 15 w 18"/>
                    <a:gd name="T3" fmla="*/ 4 h 17"/>
                    <a:gd name="T4" fmla="*/ 13 w 18"/>
                    <a:gd name="T5" fmla="*/ 15 h 17"/>
                    <a:gd name="T6" fmla="*/ 3 w 18"/>
                    <a:gd name="T7" fmla="*/ 13 h 17"/>
                    <a:gd name="T8" fmla="*/ 4 w 18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4" y="2"/>
                      </a:moveTo>
                      <a:cubicBezTo>
                        <a:pt x="8" y="0"/>
                        <a:pt x="13" y="1"/>
                        <a:pt x="15" y="4"/>
                      </a:cubicBezTo>
                      <a:cubicBezTo>
                        <a:pt x="18" y="8"/>
                        <a:pt x="17" y="12"/>
                        <a:pt x="13" y="15"/>
                      </a:cubicBezTo>
                      <a:cubicBezTo>
                        <a:pt x="10" y="17"/>
                        <a:pt x="5" y="16"/>
                        <a:pt x="3" y="13"/>
                      </a:cubicBezTo>
                      <a:cubicBezTo>
                        <a:pt x="0" y="10"/>
                        <a:pt x="1" y="5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1" name="Freeform 77"/>
                <p:cNvSpPr/>
                <p:nvPr/>
              </p:nvSpPr>
              <p:spPr bwMode="auto">
                <a:xfrm>
                  <a:off x="1504" y="583"/>
                  <a:ext cx="79" cy="181"/>
                </a:xfrm>
                <a:custGeom>
                  <a:avLst/>
                  <a:gdLst>
                    <a:gd name="T0" fmla="*/ 1 w 33"/>
                    <a:gd name="T1" fmla="*/ 1 h 76"/>
                    <a:gd name="T2" fmla="*/ 13 w 33"/>
                    <a:gd name="T3" fmla="*/ 73 h 76"/>
                    <a:gd name="T4" fmla="*/ 17 w 33"/>
                    <a:gd name="T5" fmla="*/ 75 h 76"/>
                    <a:gd name="T6" fmla="*/ 6 w 33"/>
                    <a:gd name="T7" fmla="*/ 1 h 76"/>
                    <a:gd name="T8" fmla="*/ 1 w 33"/>
                    <a:gd name="T9" fmla="*/ 1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76">
                      <a:moveTo>
                        <a:pt x="1" y="1"/>
                      </a:moveTo>
                      <a:cubicBezTo>
                        <a:pt x="22" y="21"/>
                        <a:pt x="28" y="48"/>
                        <a:pt x="13" y="73"/>
                      </a:cubicBezTo>
                      <a:cubicBezTo>
                        <a:pt x="12" y="75"/>
                        <a:pt x="17" y="76"/>
                        <a:pt x="17" y="75"/>
                      </a:cubicBezTo>
                      <a:cubicBezTo>
                        <a:pt x="33" y="49"/>
                        <a:pt x="27" y="21"/>
                        <a:pt x="6" y="1"/>
                      </a:cubicBezTo>
                      <a:cubicBezTo>
                        <a:pt x="5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2" name="Freeform 78"/>
                <p:cNvSpPr/>
                <p:nvPr/>
              </p:nvSpPr>
              <p:spPr bwMode="auto">
                <a:xfrm>
                  <a:off x="1459" y="650"/>
                  <a:ext cx="178" cy="47"/>
                </a:xfrm>
                <a:custGeom>
                  <a:avLst/>
                  <a:gdLst>
                    <a:gd name="T0" fmla="*/ 73 w 75"/>
                    <a:gd name="T1" fmla="*/ 18 h 20"/>
                    <a:gd name="T2" fmla="*/ 1 w 75"/>
                    <a:gd name="T3" fmla="*/ 18 h 20"/>
                    <a:gd name="T4" fmla="*/ 5 w 75"/>
                    <a:gd name="T5" fmla="*/ 19 h 20"/>
                    <a:gd name="T6" fmla="*/ 69 w 75"/>
                    <a:gd name="T7" fmla="*/ 18 h 20"/>
                    <a:gd name="T8" fmla="*/ 73 w 75"/>
                    <a:gd name="T9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20">
                      <a:moveTo>
                        <a:pt x="73" y="18"/>
                      </a:moveTo>
                      <a:cubicBezTo>
                        <a:pt x="50" y="2"/>
                        <a:pt x="23" y="0"/>
                        <a:pt x="1" y="18"/>
                      </a:cubicBezTo>
                      <a:cubicBezTo>
                        <a:pt x="0" y="18"/>
                        <a:pt x="4" y="20"/>
                        <a:pt x="5" y="19"/>
                      </a:cubicBezTo>
                      <a:cubicBezTo>
                        <a:pt x="25" y="4"/>
                        <a:pt x="48" y="4"/>
                        <a:pt x="69" y="18"/>
                      </a:cubicBezTo>
                      <a:cubicBezTo>
                        <a:pt x="70" y="19"/>
                        <a:pt x="75" y="19"/>
                        <a:pt x="73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3" name="Freeform 79"/>
                <p:cNvSpPr/>
                <p:nvPr/>
              </p:nvSpPr>
              <p:spPr bwMode="auto">
                <a:xfrm>
                  <a:off x="1493" y="588"/>
                  <a:ext cx="95" cy="149"/>
                </a:xfrm>
                <a:custGeom>
                  <a:avLst/>
                  <a:gdLst>
                    <a:gd name="T0" fmla="*/ 35 w 40"/>
                    <a:gd name="T1" fmla="*/ 2 h 63"/>
                    <a:gd name="T2" fmla="*/ 2 w 40"/>
                    <a:gd name="T3" fmla="*/ 62 h 63"/>
                    <a:gd name="T4" fmla="*/ 6 w 40"/>
                    <a:gd name="T5" fmla="*/ 62 h 63"/>
                    <a:gd name="T6" fmla="*/ 40 w 40"/>
                    <a:gd name="T7" fmla="*/ 1 h 63"/>
                    <a:gd name="T8" fmla="*/ 35 w 40"/>
                    <a:gd name="T9" fmla="*/ 2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63">
                      <a:moveTo>
                        <a:pt x="35" y="2"/>
                      </a:moveTo>
                      <a:cubicBezTo>
                        <a:pt x="32" y="24"/>
                        <a:pt x="18" y="47"/>
                        <a:pt x="2" y="62"/>
                      </a:cubicBezTo>
                      <a:cubicBezTo>
                        <a:pt x="0" y="63"/>
                        <a:pt x="5" y="63"/>
                        <a:pt x="6" y="62"/>
                      </a:cubicBezTo>
                      <a:cubicBezTo>
                        <a:pt x="23" y="47"/>
                        <a:pt x="37" y="24"/>
                        <a:pt x="40" y="1"/>
                      </a:cubicBezTo>
                      <a:cubicBezTo>
                        <a:pt x="40" y="0"/>
                        <a:pt x="35" y="0"/>
                        <a:pt x="3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Freeform 80"/>
                <p:cNvSpPr/>
                <p:nvPr/>
              </p:nvSpPr>
              <p:spPr bwMode="auto">
                <a:xfrm>
                  <a:off x="1466" y="631"/>
                  <a:ext cx="138" cy="111"/>
                </a:xfrm>
                <a:custGeom>
                  <a:avLst/>
                  <a:gdLst>
                    <a:gd name="T0" fmla="*/ 57 w 58"/>
                    <a:gd name="T1" fmla="*/ 45 h 47"/>
                    <a:gd name="T2" fmla="*/ 5 w 58"/>
                    <a:gd name="T3" fmla="*/ 0 h 47"/>
                    <a:gd name="T4" fmla="*/ 4 w 58"/>
                    <a:gd name="T5" fmla="*/ 2 h 47"/>
                    <a:gd name="T6" fmla="*/ 52 w 58"/>
                    <a:gd name="T7" fmla="*/ 45 h 47"/>
                    <a:gd name="T8" fmla="*/ 57 w 58"/>
                    <a:gd name="T9" fmla="*/ 4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47">
                      <a:moveTo>
                        <a:pt x="57" y="45"/>
                      </a:moveTo>
                      <a:cubicBezTo>
                        <a:pt x="50" y="21"/>
                        <a:pt x="31" y="2"/>
                        <a:pt x="5" y="0"/>
                      </a:cubicBezTo>
                      <a:cubicBezTo>
                        <a:pt x="3" y="0"/>
                        <a:pt x="0" y="2"/>
                        <a:pt x="4" y="2"/>
                      </a:cubicBezTo>
                      <a:cubicBezTo>
                        <a:pt x="28" y="4"/>
                        <a:pt x="45" y="23"/>
                        <a:pt x="52" y="45"/>
                      </a:cubicBezTo>
                      <a:cubicBezTo>
                        <a:pt x="53" y="47"/>
                        <a:pt x="58" y="46"/>
                        <a:pt x="57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5" name="Freeform 81"/>
                <p:cNvSpPr/>
                <p:nvPr/>
              </p:nvSpPr>
              <p:spPr bwMode="auto">
                <a:xfrm>
                  <a:off x="1552" y="491"/>
                  <a:ext cx="676" cy="173"/>
                </a:xfrm>
                <a:custGeom>
                  <a:avLst/>
                  <a:gdLst>
                    <a:gd name="T0" fmla="*/ 6 w 285"/>
                    <a:gd name="T1" fmla="*/ 73 h 73"/>
                    <a:gd name="T2" fmla="*/ 282 w 285"/>
                    <a:gd name="T3" fmla="*/ 2 h 73"/>
                    <a:gd name="T4" fmla="*/ 280 w 285"/>
                    <a:gd name="T5" fmla="*/ 0 h 73"/>
                    <a:gd name="T6" fmla="*/ 4 w 285"/>
                    <a:gd name="T7" fmla="*/ 71 h 73"/>
                    <a:gd name="T8" fmla="*/ 6 w 285"/>
                    <a:gd name="T9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" h="73">
                      <a:moveTo>
                        <a:pt x="6" y="73"/>
                      </a:moveTo>
                      <a:cubicBezTo>
                        <a:pt x="98" y="49"/>
                        <a:pt x="189" y="23"/>
                        <a:pt x="282" y="2"/>
                      </a:cubicBezTo>
                      <a:cubicBezTo>
                        <a:pt x="285" y="2"/>
                        <a:pt x="283" y="0"/>
                        <a:pt x="280" y="0"/>
                      </a:cubicBezTo>
                      <a:cubicBezTo>
                        <a:pt x="187" y="21"/>
                        <a:pt x="96" y="47"/>
                        <a:pt x="4" y="71"/>
                      </a:cubicBezTo>
                      <a:cubicBezTo>
                        <a:pt x="0" y="72"/>
                        <a:pt x="5" y="73"/>
                        <a:pt x="6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Freeform 82"/>
                <p:cNvSpPr/>
                <p:nvPr/>
              </p:nvSpPr>
              <p:spPr bwMode="auto">
                <a:xfrm>
                  <a:off x="1531" y="647"/>
                  <a:ext cx="40" cy="38"/>
                </a:xfrm>
                <a:custGeom>
                  <a:avLst/>
                  <a:gdLst>
                    <a:gd name="T0" fmla="*/ 7 w 17"/>
                    <a:gd name="T1" fmla="*/ 0 h 16"/>
                    <a:gd name="T2" fmla="*/ 16 w 17"/>
                    <a:gd name="T3" fmla="*/ 6 h 16"/>
                    <a:gd name="T4" fmla="*/ 10 w 17"/>
                    <a:gd name="T5" fmla="*/ 15 h 16"/>
                    <a:gd name="T6" fmla="*/ 1 w 17"/>
                    <a:gd name="T7" fmla="*/ 10 h 16"/>
                    <a:gd name="T8" fmla="*/ 7 w 17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7" y="0"/>
                      </a:moveTo>
                      <a:cubicBezTo>
                        <a:pt x="11" y="0"/>
                        <a:pt x="15" y="2"/>
                        <a:pt x="16" y="6"/>
                      </a:cubicBezTo>
                      <a:cubicBezTo>
                        <a:pt x="17" y="10"/>
                        <a:pt x="14" y="14"/>
                        <a:pt x="10" y="15"/>
                      </a:cubicBezTo>
                      <a:cubicBezTo>
                        <a:pt x="6" y="16"/>
                        <a:pt x="2" y="14"/>
                        <a:pt x="1" y="10"/>
                      </a:cubicBezTo>
                      <a:cubicBezTo>
                        <a:pt x="0" y="5"/>
                        <a:pt x="3" y="1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Freeform 83"/>
                <p:cNvSpPr/>
                <p:nvPr/>
              </p:nvSpPr>
              <p:spPr bwMode="auto">
                <a:xfrm>
                  <a:off x="1485" y="339"/>
                  <a:ext cx="79" cy="178"/>
                </a:xfrm>
                <a:custGeom>
                  <a:avLst/>
                  <a:gdLst>
                    <a:gd name="T0" fmla="*/ 16 w 33"/>
                    <a:gd name="T1" fmla="*/ 1 h 75"/>
                    <a:gd name="T2" fmla="*/ 1 w 33"/>
                    <a:gd name="T3" fmla="*/ 73 h 75"/>
                    <a:gd name="T4" fmla="*/ 6 w 33"/>
                    <a:gd name="T5" fmla="*/ 74 h 75"/>
                    <a:gd name="T6" fmla="*/ 21 w 33"/>
                    <a:gd name="T7" fmla="*/ 1 h 75"/>
                    <a:gd name="T8" fmla="*/ 16 w 33"/>
                    <a:gd name="T9" fmla="*/ 1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75">
                      <a:moveTo>
                        <a:pt x="16" y="1"/>
                      </a:moveTo>
                      <a:cubicBezTo>
                        <a:pt x="28" y="27"/>
                        <a:pt x="25" y="55"/>
                        <a:pt x="1" y="73"/>
                      </a:cubicBezTo>
                      <a:cubicBezTo>
                        <a:pt x="0" y="74"/>
                        <a:pt x="5" y="75"/>
                        <a:pt x="6" y="74"/>
                      </a:cubicBezTo>
                      <a:cubicBezTo>
                        <a:pt x="30" y="56"/>
                        <a:pt x="33" y="28"/>
                        <a:pt x="21" y="1"/>
                      </a:cubicBezTo>
                      <a:cubicBezTo>
                        <a:pt x="20" y="0"/>
                        <a:pt x="15" y="0"/>
                        <a:pt x="1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Freeform 84"/>
                <p:cNvSpPr/>
                <p:nvPr/>
              </p:nvSpPr>
              <p:spPr bwMode="auto">
                <a:xfrm>
                  <a:off x="1440" y="405"/>
                  <a:ext cx="166" cy="81"/>
                </a:xfrm>
                <a:custGeom>
                  <a:avLst/>
                  <a:gdLst>
                    <a:gd name="T0" fmla="*/ 69 w 70"/>
                    <a:gd name="T1" fmla="*/ 32 h 34"/>
                    <a:gd name="T2" fmla="*/ 1 w 70"/>
                    <a:gd name="T3" fmla="*/ 8 h 34"/>
                    <a:gd name="T4" fmla="*/ 5 w 70"/>
                    <a:gd name="T5" fmla="*/ 10 h 34"/>
                    <a:gd name="T6" fmla="*/ 65 w 70"/>
                    <a:gd name="T7" fmla="*/ 32 h 34"/>
                    <a:gd name="T8" fmla="*/ 69 w 70"/>
                    <a:gd name="T9" fmla="*/ 3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34">
                      <a:moveTo>
                        <a:pt x="69" y="32"/>
                      </a:moveTo>
                      <a:cubicBezTo>
                        <a:pt x="53" y="9"/>
                        <a:pt x="28" y="0"/>
                        <a:pt x="1" y="8"/>
                      </a:cubicBezTo>
                      <a:cubicBezTo>
                        <a:pt x="0" y="9"/>
                        <a:pt x="4" y="10"/>
                        <a:pt x="5" y="10"/>
                      </a:cubicBezTo>
                      <a:cubicBezTo>
                        <a:pt x="29" y="2"/>
                        <a:pt x="51" y="12"/>
                        <a:pt x="65" y="32"/>
                      </a:cubicBezTo>
                      <a:cubicBezTo>
                        <a:pt x="65" y="33"/>
                        <a:pt x="70" y="34"/>
                        <a:pt x="69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Freeform 85"/>
                <p:cNvSpPr/>
                <p:nvPr/>
              </p:nvSpPr>
              <p:spPr bwMode="auto">
                <a:xfrm>
                  <a:off x="1457" y="367"/>
                  <a:ext cx="140" cy="114"/>
                </a:xfrm>
                <a:custGeom>
                  <a:avLst/>
                  <a:gdLst>
                    <a:gd name="T0" fmla="*/ 54 w 59"/>
                    <a:gd name="T1" fmla="*/ 2 h 48"/>
                    <a:gd name="T2" fmla="*/ 3 w 59"/>
                    <a:gd name="T3" fmla="*/ 46 h 48"/>
                    <a:gd name="T4" fmla="*/ 5 w 59"/>
                    <a:gd name="T5" fmla="*/ 48 h 48"/>
                    <a:gd name="T6" fmla="*/ 59 w 59"/>
                    <a:gd name="T7" fmla="*/ 2 h 48"/>
                    <a:gd name="T8" fmla="*/ 54 w 59"/>
                    <a:gd name="T9" fmla="*/ 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48">
                      <a:moveTo>
                        <a:pt x="54" y="2"/>
                      </a:moveTo>
                      <a:cubicBezTo>
                        <a:pt x="44" y="21"/>
                        <a:pt x="23" y="38"/>
                        <a:pt x="3" y="46"/>
                      </a:cubicBezTo>
                      <a:cubicBezTo>
                        <a:pt x="0" y="48"/>
                        <a:pt x="4" y="48"/>
                        <a:pt x="5" y="48"/>
                      </a:cubicBezTo>
                      <a:cubicBezTo>
                        <a:pt x="26" y="39"/>
                        <a:pt x="48" y="22"/>
                        <a:pt x="59" y="2"/>
                      </a:cubicBezTo>
                      <a:cubicBezTo>
                        <a:pt x="59" y="1"/>
                        <a:pt x="55" y="0"/>
                        <a:pt x="5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0" name="Freeform 86"/>
                <p:cNvSpPr/>
                <p:nvPr/>
              </p:nvSpPr>
              <p:spPr bwMode="auto">
                <a:xfrm>
                  <a:off x="1469" y="372"/>
                  <a:ext cx="95" cy="145"/>
                </a:xfrm>
                <a:custGeom>
                  <a:avLst/>
                  <a:gdLst>
                    <a:gd name="T0" fmla="*/ 39 w 40"/>
                    <a:gd name="T1" fmla="*/ 60 h 61"/>
                    <a:gd name="T2" fmla="*/ 6 w 40"/>
                    <a:gd name="T3" fmla="*/ 0 h 61"/>
                    <a:gd name="T4" fmla="*/ 2 w 40"/>
                    <a:gd name="T5" fmla="*/ 2 h 61"/>
                    <a:gd name="T6" fmla="*/ 33 w 40"/>
                    <a:gd name="T7" fmla="*/ 60 h 61"/>
                    <a:gd name="T8" fmla="*/ 39 w 40"/>
                    <a:gd name="T9" fmla="*/ 6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61">
                      <a:moveTo>
                        <a:pt x="39" y="60"/>
                      </a:moveTo>
                      <a:cubicBezTo>
                        <a:pt x="40" y="35"/>
                        <a:pt x="29" y="11"/>
                        <a:pt x="6" y="0"/>
                      </a:cubicBezTo>
                      <a:cubicBezTo>
                        <a:pt x="5" y="0"/>
                        <a:pt x="0" y="1"/>
                        <a:pt x="2" y="2"/>
                      </a:cubicBezTo>
                      <a:cubicBezTo>
                        <a:pt x="25" y="12"/>
                        <a:pt x="35" y="36"/>
                        <a:pt x="33" y="60"/>
                      </a:cubicBezTo>
                      <a:cubicBezTo>
                        <a:pt x="33" y="61"/>
                        <a:pt x="38" y="61"/>
                        <a:pt x="39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Freeform 87"/>
                <p:cNvSpPr/>
                <p:nvPr/>
              </p:nvSpPr>
              <p:spPr bwMode="auto">
                <a:xfrm>
                  <a:off x="1540" y="429"/>
                  <a:ext cx="693" cy="76"/>
                </a:xfrm>
                <a:custGeom>
                  <a:avLst/>
                  <a:gdLst>
                    <a:gd name="T0" fmla="*/ 3 w 292"/>
                    <a:gd name="T1" fmla="*/ 2 h 32"/>
                    <a:gd name="T2" fmla="*/ 287 w 292"/>
                    <a:gd name="T3" fmla="*/ 32 h 32"/>
                    <a:gd name="T4" fmla="*/ 289 w 292"/>
                    <a:gd name="T5" fmla="*/ 30 h 32"/>
                    <a:gd name="T6" fmla="*/ 5 w 292"/>
                    <a:gd name="T7" fmla="*/ 0 h 32"/>
                    <a:gd name="T8" fmla="*/ 3 w 292"/>
                    <a:gd name="T9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2" h="32">
                      <a:moveTo>
                        <a:pt x="3" y="2"/>
                      </a:moveTo>
                      <a:cubicBezTo>
                        <a:pt x="98" y="11"/>
                        <a:pt x="193" y="19"/>
                        <a:pt x="287" y="32"/>
                      </a:cubicBezTo>
                      <a:cubicBezTo>
                        <a:pt x="288" y="32"/>
                        <a:pt x="292" y="31"/>
                        <a:pt x="289" y="30"/>
                      </a:cubicBezTo>
                      <a:cubicBezTo>
                        <a:pt x="195" y="17"/>
                        <a:pt x="100" y="9"/>
                        <a:pt x="5" y="0"/>
                      </a:cubicBezTo>
                      <a:cubicBezTo>
                        <a:pt x="4" y="0"/>
                        <a:pt x="0" y="1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Freeform 88"/>
                <p:cNvSpPr/>
                <p:nvPr/>
              </p:nvSpPr>
              <p:spPr bwMode="auto">
                <a:xfrm>
                  <a:off x="1519" y="412"/>
                  <a:ext cx="38" cy="38"/>
                </a:xfrm>
                <a:custGeom>
                  <a:avLst/>
                  <a:gdLst>
                    <a:gd name="T0" fmla="*/ 9 w 16"/>
                    <a:gd name="T1" fmla="*/ 0 h 16"/>
                    <a:gd name="T2" fmla="*/ 15 w 16"/>
                    <a:gd name="T3" fmla="*/ 9 h 16"/>
                    <a:gd name="T4" fmla="*/ 7 w 16"/>
                    <a:gd name="T5" fmla="*/ 15 h 16"/>
                    <a:gd name="T6" fmla="*/ 0 w 16"/>
                    <a:gd name="T7" fmla="*/ 7 h 16"/>
                    <a:gd name="T8" fmla="*/ 9 w 16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9" y="0"/>
                      </a:moveTo>
                      <a:cubicBezTo>
                        <a:pt x="13" y="1"/>
                        <a:pt x="16" y="5"/>
                        <a:pt x="15" y="9"/>
                      </a:cubicBezTo>
                      <a:cubicBezTo>
                        <a:pt x="15" y="13"/>
                        <a:pt x="11" y="16"/>
                        <a:pt x="7" y="15"/>
                      </a:cubicBezTo>
                      <a:cubicBezTo>
                        <a:pt x="2" y="15"/>
                        <a:pt x="0" y="11"/>
                        <a:pt x="0" y="7"/>
                      </a:cubicBezTo>
                      <a:cubicBezTo>
                        <a:pt x="1" y="2"/>
                        <a:pt x="5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Freeform 89"/>
                <p:cNvSpPr/>
                <p:nvPr/>
              </p:nvSpPr>
              <p:spPr bwMode="auto">
                <a:xfrm>
                  <a:off x="1526" y="99"/>
                  <a:ext cx="116" cy="155"/>
                </a:xfrm>
                <a:custGeom>
                  <a:avLst/>
                  <a:gdLst>
                    <a:gd name="T0" fmla="*/ 42 w 49"/>
                    <a:gd name="T1" fmla="*/ 1 h 65"/>
                    <a:gd name="T2" fmla="*/ 3 w 49"/>
                    <a:gd name="T3" fmla="*/ 63 h 65"/>
                    <a:gd name="T4" fmla="*/ 6 w 49"/>
                    <a:gd name="T5" fmla="*/ 65 h 65"/>
                    <a:gd name="T6" fmla="*/ 47 w 49"/>
                    <a:gd name="T7" fmla="*/ 2 h 65"/>
                    <a:gd name="T8" fmla="*/ 42 w 49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65">
                      <a:moveTo>
                        <a:pt x="42" y="1"/>
                      </a:moveTo>
                      <a:cubicBezTo>
                        <a:pt x="44" y="29"/>
                        <a:pt x="31" y="54"/>
                        <a:pt x="3" y="63"/>
                      </a:cubicBezTo>
                      <a:cubicBezTo>
                        <a:pt x="0" y="63"/>
                        <a:pt x="5" y="65"/>
                        <a:pt x="6" y="65"/>
                      </a:cubicBezTo>
                      <a:cubicBezTo>
                        <a:pt x="35" y="56"/>
                        <a:pt x="49" y="31"/>
                        <a:pt x="47" y="2"/>
                      </a:cubicBezTo>
                      <a:cubicBezTo>
                        <a:pt x="46" y="0"/>
                        <a:pt x="42" y="0"/>
                        <a:pt x="4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Freeform 90"/>
                <p:cNvSpPr/>
                <p:nvPr/>
              </p:nvSpPr>
              <p:spPr bwMode="auto">
                <a:xfrm>
                  <a:off x="1516" y="149"/>
                  <a:ext cx="136" cy="114"/>
                </a:xfrm>
                <a:custGeom>
                  <a:avLst/>
                  <a:gdLst>
                    <a:gd name="T0" fmla="*/ 57 w 57"/>
                    <a:gd name="T1" fmla="*/ 46 h 48"/>
                    <a:gd name="T2" fmla="*/ 3 w 57"/>
                    <a:gd name="T3" fmla="*/ 0 h 48"/>
                    <a:gd name="T4" fmla="*/ 4 w 57"/>
                    <a:gd name="T5" fmla="*/ 3 h 48"/>
                    <a:gd name="T6" fmla="*/ 52 w 57"/>
                    <a:gd name="T7" fmla="*/ 46 h 48"/>
                    <a:gd name="T8" fmla="*/ 57 w 57"/>
                    <a:gd name="T9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48">
                      <a:moveTo>
                        <a:pt x="57" y="46"/>
                      </a:moveTo>
                      <a:cubicBezTo>
                        <a:pt x="51" y="19"/>
                        <a:pt x="31" y="2"/>
                        <a:pt x="3" y="0"/>
                      </a:cubicBezTo>
                      <a:cubicBezTo>
                        <a:pt x="0" y="0"/>
                        <a:pt x="2" y="2"/>
                        <a:pt x="4" y="3"/>
                      </a:cubicBezTo>
                      <a:cubicBezTo>
                        <a:pt x="30" y="4"/>
                        <a:pt x="46" y="21"/>
                        <a:pt x="52" y="46"/>
                      </a:cubicBezTo>
                      <a:cubicBezTo>
                        <a:pt x="52" y="47"/>
                        <a:pt x="57" y="48"/>
                        <a:pt x="5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5" name="Freeform 91"/>
                <p:cNvSpPr/>
                <p:nvPr/>
              </p:nvSpPr>
              <p:spPr bwMode="auto">
                <a:xfrm>
                  <a:off x="1514" y="149"/>
                  <a:ext cx="173" cy="62"/>
                </a:xfrm>
                <a:custGeom>
                  <a:avLst/>
                  <a:gdLst>
                    <a:gd name="T0" fmla="*/ 67 w 73"/>
                    <a:gd name="T1" fmla="*/ 1 h 26"/>
                    <a:gd name="T2" fmla="*/ 4 w 73"/>
                    <a:gd name="T3" fmla="*/ 24 h 26"/>
                    <a:gd name="T4" fmla="*/ 3 w 73"/>
                    <a:gd name="T5" fmla="*/ 26 h 26"/>
                    <a:gd name="T6" fmla="*/ 71 w 73"/>
                    <a:gd name="T7" fmla="*/ 2 h 26"/>
                    <a:gd name="T8" fmla="*/ 67 w 73"/>
                    <a:gd name="T9" fmla="*/ 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26">
                      <a:moveTo>
                        <a:pt x="67" y="1"/>
                      </a:moveTo>
                      <a:cubicBezTo>
                        <a:pt x="50" y="15"/>
                        <a:pt x="26" y="23"/>
                        <a:pt x="4" y="24"/>
                      </a:cubicBezTo>
                      <a:cubicBezTo>
                        <a:pt x="2" y="24"/>
                        <a:pt x="0" y="26"/>
                        <a:pt x="3" y="26"/>
                      </a:cubicBezTo>
                      <a:cubicBezTo>
                        <a:pt x="27" y="25"/>
                        <a:pt x="53" y="17"/>
                        <a:pt x="71" y="2"/>
                      </a:cubicBezTo>
                      <a:cubicBezTo>
                        <a:pt x="73" y="0"/>
                        <a:pt x="68" y="0"/>
                        <a:pt x="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Freeform 92"/>
                <p:cNvSpPr/>
                <p:nvPr/>
              </p:nvSpPr>
              <p:spPr bwMode="auto">
                <a:xfrm>
                  <a:off x="1564" y="111"/>
                  <a:ext cx="59" cy="164"/>
                </a:xfrm>
                <a:custGeom>
                  <a:avLst/>
                  <a:gdLst>
                    <a:gd name="T0" fmla="*/ 14 w 25"/>
                    <a:gd name="T1" fmla="*/ 68 h 69"/>
                    <a:gd name="T2" fmla="*/ 6 w 25"/>
                    <a:gd name="T3" fmla="*/ 1 h 69"/>
                    <a:gd name="T4" fmla="*/ 1 w 25"/>
                    <a:gd name="T5" fmla="*/ 2 h 69"/>
                    <a:gd name="T6" fmla="*/ 10 w 25"/>
                    <a:gd name="T7" fmla="*/ 68 h 69"/>
                    <a:gd name="T8" fmla="*/ 14 w 25"/>
                    <a:gd name="T9" fmla="*/ 68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9">
                      <a:moveTo>
                        <a:pt x="14" y="68"/>
                      </a:moveTo>
                      <a:cubicBezTo>
                        <a:pt x="25" y="45"/>
                        <a:pt x="23" y="20"/>
                        <a:pt x="6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ubicBezTo>
                        <a:pt x="18" y="20"/>
                        <a:pt x="20" y="45"/>
                        <a:pt x="10" y="68"/>
                      </a:cubicBezTo>
                      <a:cubicBezTo>
                        <a:pt x="9" y="69"/>
                        <a:pt x="14" y="69"/>
                        <a:pt x="14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Freeform 93"/>
                <p:cNvSpPr/>
                <p:nvPr/>
              </p:nvSpPr>
              <p:spPr bwMode="auto">
                <a:xfrm>
                  <a:off x="1609" y="189"/>
                  <a:ext cx="619" cy="318"/>
                </a:xfrm>
                <a:custGeom>
                  <a:avLst/>
                  <a:gdLst>
                    <a:gd name="T0" fmla="*/ 2 w 261"/>
                    <a:gd name="T1" fmla="*/ 2 h 134"/>
                    <a:gd name="T2" fmla="*/ 255 w 261"/>
                    <a:gd name="T3" fmla="*/ 133 h 134"/>
                    <a:gd name="T4" fmla="*/ 259 w 261"/>
                    <a:gd name="T5" fmla="*/ 132 h 134"/>
                    <a:gd name="T6" fmla="*/ 6 w 261"/>
                    <a:gd name="T7" fmla="*/ 1 h 134"/>
                    <a:gd name="T8" fmla="*/ 2 w 261"/>
                    <a:gd name="T9" fmla="*/ 2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1" h="134">
                      <a:moveTo>
                        <a:pt x="2" y="2"/>
                      </a:moveTo>
                      <a:cubicBezTo>
                        <a:pt x="87" y="45"/>
                        <a:pt x="172" y="87"/>
                        <a:pt x="255" y="133"/>
                      </a:cubicBezTo>
                      <a:cubicBezTo>
                        <a:pt x="256" y="134"/>
                        <a:pt x="261" y="133"/>
                        <a:pt x="259" y="132"/>
                      </a:cubicBezTo>
                      <a:cubicBezTo>
                        <a:pt x="177" y="85"/>
                        <a:pt x="91" y="44"/>
                        <a:pt x="6" y="1"/>
                      </a:cubicBezTo>
                      <a:cubicBezTo>
                        <a:pt x="5" y="0"/>
                        <a:pt x="0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Freeform 94"/>
                <p:cNvSpPr/>
                <p:nvPr/>
              </p:nvSpPr>
              <p:spPr bwMode="auto">
                <a:xfrm>
                  <a:off x="1585" y="168"/>
                  <a:ext cx="43" cy="40"/>
                </a:xfrm>
                <a:custGeom>
                  <a:avLst/>
                  <a:gdLst>
                    <a:gd name="T0" fmla="*/ 13 w 18"/>
                    <a:gd name="T1" fmla="*/ 2 h 17"/>
                    <a:gd name="T2" fmla="*/ 15 w 18"/>
                    <a:gd name="T3" fmla="*/ 12 h 17"/>
                    <a:gd name="T4" fmla="*/ 5 w 18"/>
                    <a:gd name="T5" fmla="*/ 15 h 17"/>
                    <a:gd name="T6" fmla="*/ 2 w 18"/>
                    <a:gd name="T7" fmla="*/ 5 h 17"/>
                    <a:gd name="T8" fmla="*/ 13 w 18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13" y="2"/>
                      </a:moveTo>
                      <a:cubicBezTo>
                        <a:pt x="16" y="4"/>
                        <a:pt x="18" y="9"/>
                        <a:pt x="15" y="12"/>
                      </a:cubicBezTo>
                      <a:cubicBezTo>
                        <a:pt x="13" y="16"/>
                        <a:pt x="9" y="17"/>
                        <a:pt x="5" y="15"/>
                      </a:cubicBezTo>
                      <a:cubicBezTo>
                        <a:pt x="1" y="13"/>
                        <a:pt x="0" y="8"/>
                        <a:pt x="2" y="5"/>
                      </a:cubicBezTo>
                      <a:cubicBezTo>
                        <a:pt x="4" y="1"/>
                        <a:pt x="9" y="0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9" name="Freeform 95"/>
                <p:cNvSpPr/>
                <p:nvPr/>
              </p:nvSpPr>
              <p:spPr bwMode="auto">
                <a:xfrm>
                  <a:off x="1675" y="-95"/>
                  <a:ext cx="159" cy="114"/>
                </a:xfrm>
                <a:custGeom>
                  <a:avLst/>
                  <a:gdLst>
                    <a:gd name="T0" fmla="*/ 62 w 67"/>
                    <a:gd name="T1" fmla="*/ 1 h 48"/>
                    <a:gd name="T2" fmla="*/ 3 w 67"/>
                    <a:gd name="T3" fmla="*/ 43 h 48"/>
                    <a:gd name="T4" fmla="*/ 4 w 67"/>
                    <a:gd name="T5" fmla="*/ 45 h 48"/>
                    <a:gd name="T6" fmla="*/ 67 w 67"/>
                    <a:gd name="T7" fmla="*/ 2 h 48"/>
                    <a:gd name="T8" fmla="*/ 62 w 67"/>
                    <a:gd name="T9" fmla="*/ 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48">
                      <a:moveTo>
                        <a:pt x="62" y="1"/>
                      </a:moveTo>
                      <a:cubicBezTo>
                        <a:pt x="53" y="28"/>
                        <a:pt x="32" y="46"/>
                        <a:pt x="3" y="43"/>
                      </a:cubicBezTo>
                      <a:cubicBezTo>
                        <a:pt x="0" y="43"/>
                        <a:pt x="2" y="45"/>
                        <a:pt x="4" y="45"/>
                      </a:cubicBezTo>
                      <a:cubicBezTo>
                        <a:pt x="34" y="48"/>
                        <a:pt x="58" y="31"/>
                        <a:pt x="67" y="2"/>
                      </a:cubicBezTo>
                      <a:cubicBezTo>
                        <a:pt x="67" y="1"/>
                        <a:pt x="62" y="0"/>
                        <a:pt x="6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0" name="Freeform 96"/>
                <p:cNvSpPr/>
                <p:nvPr/>
              </p:nvSpPr>
              <p:spPr bwMode="auto">
                <a:xfrm>
                  <a:off x="1699" y="-88"/>
                  <a:ext cx="100" cy="152"/>
                </a:xfrm>
                <a:custGeom>
                  <a:avLst/>
                  <a:gdLst>
                    <a:gd name="T0" fmla="*/ 37 w 42"/>
                    <a:gd name="T1" fmla="*/ 62 h 64"/>
                    <a:gd name="T2" fmla="*/ 6 w 42"/>
                    <a:gd name="T3" fmla="*/ 1 h 64"/>
                    <a:gd name="T4" fmla="*/ 3 w 42"/>
                    <a:gd name="T5" fmla="*/ 2 h 64"/>
                    <a:gd name="T6" fmla="*/ 32 w 42"/>
                    <a:gd name="T7" fmla="*/ 61 h 64"/>
                    <a:gd name="T8" fmla="*/ 37 w 42"/>
                    <a:gd name="T9" fmla="*/ 6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64">
                      <a:moveTo>
                        <a:pt x="37" y="62"/>
                      </a:moveTo>
                      <a:cubicBezTo>
                        <a:pt x="42" y="36"/>
                        <a:pt x="31" y="13"/>
                        <a:pt x="6" y="1"/>
                      </a:cubicBezTo>
                      <a:cubicBezTo>
                        <a:pt x="5" y="0"/>
                        <a:pt x="0" y="0"/>
                        <a:pt x="3" y="2"/>
                      </a:cubicBezTo>
                      <a:cubicBezTo>
                        <a:pt x="27" y="13"/>
                        <a:pt x="37" y="36"/>
                        <a:pt x="32" y="61"/>
                      </a:cubicBezTo>
                      <a:cubicBezTo>
                        <a:pt x="32" y="63"/>
                        <a:pt x="37" y="64"/>
                        <a:pt x="37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Freeform 97"/>
                <p:cNvSpPr/>
                <p:nvPr/>
              </p:nvSpPr>
              <p:spPr bwMode="auto">
                <a:xfrm>
                  <a:off x="1678" y="-38"/>
                  <a:ext cx="185" cy="31"/>
                </a:xfrm>
                <a:custGeom>
                  <a:avLst/>
                  <a:gdLst>
                    <a:gd name="T0" fmla="*/ 72 w 78"/>
                    <a:gd name="T1" fmla="*/ 4 h 13"/>
                    <a:gd name="T2" fmla="*/ 6 w 78"/>
                    <a:gd name="T3" fmla="*/ 1 h 13"/>
                    <a:gd name="T4" fmla="*/ 3 w 78"/>
                    <a:gd name="T5" fmla="*/ 2 h 13"/>
                    <a:gd name="T6" fmla="*/ 75 w 78"/>
                    <a:gd name="T7" fmla="*/ 5 h 13"/>
                    <a:gd name="T8" fmla="*/ 72 w 78"/>
                    <a:gd name="T9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13">
                      <a:moveTo>
                        <a:pt x="72" y="4"/>
                      </a:moveTo>
                      <a:cubicBezTo>
                        <a:pt x="52" y="11"/>
                        <a:pt x="26" y="8"/>
                        <a:pt x="6" y="1"/>
                      </a:cubicBezTo>
                      <a:cubicBezTo>
                        <a:pt x="5" y="0"/>
                        <a:pt x="0" y="1"/>
                        <a:pt x="3" y="2"/>
                      </a:cubicBezTo>
                      <a:cubicBezTo>
                        <a:pt x="24" y="11"/>
                        <a:pt x="52" y="13"/>
                        <a:pt x="75" y="5"/>
                      </a:cubicBezTo>
                      <a:cubicBezTo>
                        <a:pt x="78" y="4"/>
                        <a:pt x="73" y="3"/>
                        <a:pt x="7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Freeform 98"/>
                <p:cNvSpPr/>
                <p:nvPr/>
              </p:nvSpPr>
              <p:spPr bwMode="auto">
                <a:xfrm>
                  <a:off x="1718" y="-107"/>
                  <a:ext cx="78" cy="161"/>
                </a:xfrm>
                <a:custGeom>
                  <a:avLst/>
                  <a:gdLst>
                    <a:gd name="T0" fmla="*/ 6 w 33"/>
                    <a:gd name="T1" fmla="*/ 67 h 68"/>
                    <a:gd name="T2" fmla="*/ 24 w 33"/>
                    <a:gd name="T3" fmla="*/ 2 h 68"/>
                    <a:gd name="T4" fmla="*/ 19 w 33"/>
                    <a:gd name="T5" fmla="*/ 2 h 68"/>
                    <a:gd name="T6" fmla="*/ 2 w 33"/>
                    <a:gd name="T7" fmla="*/ 66 h 68"/>
                    <a:gd name="T8" fmla="*/ 6 w 33"/>
                    <a:gd name="T9" fmla="*/ 67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68">
                      <a:moveTo>
                        <a:pt x="6" y="67"/>
                      </a:moveTo>
                      <a:cubicBezTo>
                        <a:pt x="24" y="50"/>
                        <a:pt x="33" y="26"/>
                        <a:pt x="24" y="2"/>
                      </a:cubicBezTo>
                      <a:cubicBezTo>
                        <a:pt x="23" y="0"/>
                        <a:pt x="18" y="1"/>
                        <a:pt x="19" y="2"/>
                      </a:cubicBezTo>
                      <a:cubicBezTo>
                        <a:pt x="28" y="26"/>
                        <a:pt x="19" y="50"/>
                        <a:pt x="2" y="66"/>
                      </a:cubicBezTo>
                      <a:cubicBezTo>
                        <a:pt x="0" y="67"/>
                        <a:pt x="5" y="68"/>
                        <a:pt x="6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Freeform 99"/>
                <p:cNvSpPr/>
                <p:nvPr/>
              </p:nvSpPr>
              <p:spPr bwMode="auto">
                <a:xfrm>
                  <a:off x="1773" y="-17"/>
                  <a:ext cx="455" cy="524"/>
                </a:xfrm>
                <a:custGeom>
                  <a:avLst/>
                  <a:gdLst>
                    <a:gd name="T0" fmla="*/ 1 w 192"/>
                    <a:gd name="T1" fmla="*/ 3 h 221"/>
                    <a:gd name="T2" fmla="*/ 186 w 192"/>
                    <a:gd name="T3" fmla="*/ 220 h 221"/>
                    <a:gd name="T4" fmla="*/ 191 w 192"/>
                    <a:gd name="T5" fmla="*/ 219 h 221"/>
                    <a:gd name="T6" fmla="*/ 6 w 192"/>
                    <a:gd name="T7" fmla="*/ 2 h 221"/>
                    <a:gd name="T8" fmla="*/ 1 w 192"/>
                    <a:gd name="T9" fmla="*/ 3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221">
                      <a:moveTo>
                        <a:pt x="1" y="3"/>
                      </a:moveTo>
                      <a:cubicBezTo>
                        <a:pt x="63" y="74"/>
                        <a:pt x="127" y="146"/>
                        <a:pt x="186" y="220"/>
                      </a:cubicBezTo>
                      <a:cubicBezTo>
                        <a:pt x="187" y="221"/>
                        <a:pt x="192" y="220"/>
                        <a:pt x="191" y="219"/>
                      </a:cubicBezTo>
                      <a:cubicBezTo>
                        <a:pt x="132" y="145"/>
                        <a:pt x="68" y="73"/>
                        <a:pt x="6" y="2"/>
                      </a:cubicBezTo>
                      <a:cubicBezTo>
                        <a:pt x="5" y="0"/>
                        <a:pt x="0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Freeform 100"/>
                <p:cNvSpPr/>
                <p:nvPr/>
              </p:nvSpPr>
              <p:spPr bwMode="auto">
                <a:xfrm>
                  <a:off x="1751" y="-41"/>
                  <a:ext cx="41" cy="41"/>
                </a:xfrm>
                <a:custGeom>
                  <a:avLst/>
                  <a:gdLst>
                    <a:gd name="T0" fmla="*/ 15 w 17"/>
                    <a:gd name="T1" fmla="*/ 3 h 17"/>
                    <a:gd name="T2" fmla="*/ 14 w 17"/>
                    <a:gd name="T3" fmla="*/ 14 h 17"/>
                    <a:gd name="T4" fmla="*/ 3 w 17"/>
                    <a:gd name="T5" fmla="*/ 13 h 17"/>
                    <a:gd name="T6" fmla="*/ 4 w 17"/>
                    <a:gd name="T7" fmla="*/ 2 h 17"/>
                    <a:gd name="T8" fmla="*/ 15 w 17"/>
                    <a:gd name="T9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5" y="3"/>
                      </a:moveTo>
                      <a:cubicBezTo>
                        <a:pt x="17" y="7"/>
                        <a:pt x="17" y="12"/>
                        <a:pt x="14" y="14"/>
                      </a:cubicBezTo>
                      <a:cubicBezTo>
                        <a:pt x="10" y="17"/>
                        <a:pt x="5" y="16"/>
                        <a:pt x="3" y="13"/>
                      </a:cubicBezTo>
                      <a:cubicBezTo>
                        <a:pt x="0" y="10"/>
                        <a:pt x="1" y="5"/>
                        <a:pt x="4" y="2"/>
                      </a:cubicBezTo>
                      <a:cubicBezTo>
                        <a:pt x="7" y="0"/>
                        <a:pt x="12" y="0"/>
                        <a:pt x="1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Freeform 101"/>
                <p:cNvSpPr/>
                <p:nvPr/>
              </p:nvSpPr>
              <p:spPr bwMode="auto">
                <a:xfrm>
                  <a:off x="1884" y="-200"/>
                  <a:ext cx="188" cy="79"/>
                </a:xfrm>
                <a:custGeom>
                  <a:avLst/>
                  <a:gdLst>
                    <a:gd name="T0" fmla="*/ 74 w 79"/>
                    <a:gd name="T1" fmla="*/ 1 h 33"/>
                    <a:gd name="T2" fmla="*/ 6 w 79"/>
                    <a:gd name="T3" fmla="*/ 18 h 33"/>
                    <a:gd name="T4" fmla="*/ 2 w 79"/>
                    <a:gd name="T5" fmla="*/ 19 h 33"/>
                    <a:gd name="T6" fmla="*/ 78 w 79"/>
                    <a:gd name="T7" fmla="*/ 2 h 33"/>
                    <a:gd name="T8" fmla="*/ 74 w 79"/>
                    <a:gd name="T9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33">
                      <a:moveTo>
                        <a:pt x="74" y="1"/>
                      </a:moveTo>
                      <a:cubicBezTo>
                        <a:pt x="56" y="22"/>
                        <a:pt x="31" y="31"/>
                        <a:pt x="6" y="18"/>
                      </a:cubicBezTo>
                      <a:cubicBezTo>
                        <a:pt x="5" y="17"/>
                        <a:pt x="0" y="18"/>
                        <a:pt x="2" y="19"/>
                      </a:cubicBezTo>
                      <a:cubicBezTo>
                        <a:pt x="30" y="33"/>
                        <a:pt x="59" y="26"/>
                        <a:pt x="78" y="2"/>
                      </a:cubicBezTo>
                      <a:cubicBezTo>
                        <a:pt x="79" y="1"/>
                        <a:pt x="75" y="0"/>
                        <a:pt x="7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6" name="Freeform 102"/>
                <p:cNvSpPr/>
                <p:nvPr/>
              </p:nvSpPr>
              <p:spPr bwMode="auto">
                <a:xfrm>
                  <a:off x="1946" y="-237"/>
                  <a:ext cx="59" cy="168"/>
                </a:xfrm>
                <a:custGeom>
                  <a:avLst/>
                  <a:gdLst>
                    <a:gd name="T0" fmla="*/ 11 w 25"/>
                    <a:gd name="T1" fmla="*/ 70 h 71"/>
                    <a:gd name="T2" fmla="*/ 6 w 25"/>
                    <a:gd name="T3" fmla="*/ 2 h 71"/>
                    <a:gd name="T4" fmla="*/ 1 w 25"/>
                    <a:gd name="T5" fmla="*/ 2 h 71"/>
                    <a:gd name="T6" fmla="*/ 6 w 25"/>
                    <a:gd name="T7" fmla="*/ 69 h 71"/>
                    <a:gd name="T8" fmla="*/ 11 w 25"/>
                    <a:gd name="T9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1">
                      <a:moveTo>
                        <a:pt x="11" y="70"/>
                      </a:moveTo>
                      <a:cubicBezTo>
                        <a:pt x="25" y="47"/>
                        <a:pt x="23" y="22"/>
                        <a:pt x="6" y="2"/>
                      </a:cubicBezTo>
                      <a:cubicBezTo>
                        <a:pt x="5" y="1"/>
                        <a:pt x="0" y="0"/>
                        <a:pt x="1" y="2"/>
                      </a:cubicBezTo>
                      <a:cubicBezTo>
                        <a:pt x="19" y="22"/>
                        <a:pt x="20" y="46"/>
                        <a:pt x="6" y="69"/>
                      </a:cubicBezTo>
                      <a:cubicBezTo>
                        <a:pt x="6" y="69"/>
                        <a:pt x="10" y="71"/>
                        <a:pt x="11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7" name="Freeform 103"/>
                <p:cNvSpPr/>
                <p:nvPr/>
              </p:nvSpPr>
              <p:spPr bwMode="auto">
                <a:xfrm>
                  <a:off x="1906" y="-200"/>
                  <a:ext cx="168" cy="76"/>
                </a:xfrm>
                <a:custGeom>
                  <a:avLst/>
                  <a:gdLst>
                    <a:gd name="T0" fmla="*/ 68 w 71"/>
                    <a:gd name="T1" fmla="*/ 30 h 32"/>
                    <a:gd name="T2" fmla="*/ 6 w 71"/>
                    <a:gd name="T3" fmla="*/ 1 h 32"/>
                    <a:gd name="T4" fmla="*/ 1 w 71"/>
                    <a:gd name="T5" fmla="*/ 2 h 32"/>
                    <a:gd name="T6" fmla="*/ 65 w 71"/>
                    <a:gd name="T7" fmla="*/ 32 h 32"/>
                    <a:gd name="T8" fmla="*/ 68 w 71"/>
                    <a:gd name="T9" fmla="*/ 3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32">
                      <a:moveTo>
                        <a:pt x="68" y="30"/>
                      </a:moveTo>
                      <a:cubicBezTo>
                        <a:pt x="46" y="28"/>
                        <a:pt x="22" y="16"/>
                        <a:pt x="6" y="1"/>
                      </a:cubicBezTo>
                      <a:cubicBezTo>
                        <a:pt x="5" y="0"/>
                        <a:pt x="0" y="2"/>
                        <a:pt x="1" y="2"/>
                      </a:cubicBezTo>
                      <a:cubicBezTo>
                        <a:pt x="18" y="18"/>
                        <a:pt x="42" y="30"/>
                        <a:pt x="65" y="32"/>
                      </a:cubicBezTo>
                      <a:cubicBezTo>
                        <a:pt x="67" y="32"/>
                        <a:pt x="71" y="30"/>
                        <a:pt x="68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8" name="Freeform 104"/>
                <p:cNvSpPr/>
                <p:nvPr/>
              </p:nvSpPr>
              <p:spPr bwMode="auto">
                <a:xfrm>
                  <a:off x="1908" y="-230"/>
                  <a:ext cx="112" cy="132"/>
                </a:xfrm>
                <a:custGeom>
                  <a:avLst/>
                  <a:gdLst>
                    <a:gd name="T0" fmla="*/ 6 w 47"/>
                    <a:gd name="T1" fmla="*/ 55 h 56"/>
                    <a:gd name="T2" fmla="*/ 47 w 47"/>
                    <a:gd name="T3" fmla="*/ 1 h 56"/>
                    <a:gd name="T4" fmla="*/ 42 w 47"/>
                    <a:gd name="T5" fmla="*/ 1 h 56"/>
                    <a:gd name="T6" fmla="*/ 3 w 47"/>
                    <a:gd name="T7" fmla="*/ 54 h 56"/>
                    <a:gd name="T8" fmla="*/ 6 w 47"/>
                    <a:gd name="T9" fmla="*/ 55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56">
                      <a:moveTo>
                        <a:pt x="6" y="55"/>
                      </a:moveTo>
                      <a:cubicBezTo>
                        <a:pt x="29" y="46"/>
                        <a:pt x="47" y="27"/>
                        <a:pt x="47" y="1"/>
                      </a:cubicBezTo>
                      <a:cubicBezTo>
                        <a:pt x="47" y="0"/>
                        <a:pt x="42" y="0"/>
                        <a:pt x="42" y="1"/>
                      </a:cubicBezTo>
                      <a:cubicBezTo>
                        <a:pt x="42" y="26"/>
                        <a:pt x="25" y="45"/>
                        <a:pt x="3" y="54"/>
                      </a:cubicBezTo>
                      <a:cubicBezTo>
                        <a:pt x="0" y="55"/>
                        <a:pt x="5" y="56"/>
                        <a:pt x="6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9" name="Freeform 105"/>
                <p:cNvSpPr/>
                <p:nvPr/>
              </p:nvSpPr>
              <p:spPr bwMode="auto">
                <a:xfrm>
                  <a:off x="1986" y="-143"/>
                  <a:ext cx="254" cy="650"/>
                </a:xfrm>
                <a:custGeom>
                  <a:avLst/>
                  <a:gdLst>
                    <a:gd name="T0" fmla="*/ 0 w 107"/>
                    <a:gd name="T1" fmla="*/ 2 h 274"/>
                    <a:gd name="T2" fmla="*/ 102 w 107"/>
                    <a:gd name="T3" fmla="*/ 273 h 274"/>
                    <a:gd name="T4" fmla="*/ 107 w 107"/>
                    <a:gd name="T5" fmla="*/ 272 h 274"/>
                    <a:gd name="T6" fmla="*/ 5 w 107"/>
                    <a:gd name="T7" fmla="*/ 1 h 274"/>
                    <a:gd name="T8" fmla="*/ 0 w 107"/>
                    <a:gd name="T9" fmla="*/ 2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274">
                      <a:moveTo>
                        <a:pt x="0" y="2"/>
                      </a:moveTo>
                      <a:cubicBezTo>
                        <a:pt x="31" y="93"/>
                        <a:pt x="75" y="180"/>
                        <a:pt x="102" y="273"/>
                      </a:cubicBezTo>
                      <a:cubicBezTo>
                        <a:pt x="103" y="274"/>
                        <a:pt x="107" y="273"/>
                        <a:pt x="107" y="272"/>
                      </a:cubicBezTo>
                      <a:cubicBezTo>
                        <a:pt x="80" y="180"/>
                        <a:pt x="36" y="92"/>
                        <a:pt x="5" y="1"/>
                      </a:cubicBezTo>
                      <a:cubicBezTo>
                        <a:pt x="5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Freeform 106"/>
                <p:cNvSpPr/>
                <p:nvPr/>
              </p:nvSpPr>
              <p:spPr bwMode="auto">
                <a:xfrm>
                  <a:off x="1967" y="-171"/>
                  <a:ext cx="41" cy="40"/>
                </a:xfrm>
                <a:custGeom>
                  <a:avLst/>
                  <a:gdLst>
                    <a:gd name="T0" fmla="*/ 16 w 17"/>
                    <a:gd name="T1" fmla="*/ 6 h 17"/>
                    <a:gd name="T2" fmla="*/ 10 w 17"/>
                    <a:gd name="T3" fmla="*/ 16 h 17"/>
                    <a:gd name="T4" fmla="*/ 1 w 17"/>
                    <a:gd name="T5" fmla="*/ 11 h 17"/>
                    <a:gd name="T6" fmla="*/ 6 w 17"/>
                    <a:gd name="T7" fmla="*/ 1 h 17"/>
                    <a:gd name="T8" fmla="*/ 16 w 17"/>
                    <a:gd name="T9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6" y="6"/>
                      </a:moveTo>
                      <a:cubicBezTo>
                        <a:pt x="17" y="10"/>
                        <a:pt x="15" y="15"/>
                        <a:pt x="10" y="16"/>
                      </a:cubicBezTo>
                      <a:cubicBezTo>
                        <a:pt x="6" y="17"/>
                        <a:pt x="2" y="15"/>
                        <a:pt x="1" y="11"/>
                      </a:cubicBezTo>
                      <a:cubicBezTo>
                        <a:pt x="0" y="7"/>
                        <a:pt x="2" y="2"/>
                        <a:pt x="6" y="1"/>
                      </a:cubicBezTo>
                      <a:cubicBezTo>
                        <a:pt x="10" y="0"/>
                        <a:pt x="14" y="2"/>
                        <a:pt x="1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Freeform 107"/>
                <p:cNvSpPr/>
                <p:nvPr/>
              </p:nvSpPr>
              <p:spPr bwMode="auto">
                <a:xfrm>
                  <a:off x="2119" y="-230"/>
                  <a:ext cx="193" cy="57"/>
                </a:xfrm>
                <a:custGeom>
                  <a:avLst/>
                  <a:gdLst>
                    <a:gd name="T0" fmla="*/ 75 w 81"/>
                    <a:gd name="T1" fmla="*/ 5 h 24"/>
                    <a:gd name="T2" fmla="*/ 6 w 81"/>
                    <a:gd name="T3" fmla="*/ 1 h 24"/>
                    <a:gd name="T4" fmla="*/ 1 w 81"/>
                    <a:gd name="T5" fmla="*/ 1 h 24"/>
                    <a:gd name="T6" fmla="*/ 79 w 81"/>
                    <a:gd name="T7" fmla="*/ 6 h 24"/>
                    <a:gd name="T8" fmla="*/ 75 w 81"/>
                    <a:gd name="T9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24">
                      <a:moveTo>
                        <a:pt x="75" y="5"/>
                      </a:moveTo>
                      <a:cubicBezTo>
                        <a:pt x="52" y="20"/>
                        <a:pt x="26" y="21"/>
                        <a:pt x="6" y="1"/>
                      </a:cubicBezTo>
                      <a:cubicBezTo>
                        <a:pt x="5" y="0"/>
                        <a:pt x="0" y="0"/>
                        <a:pt x="1" y="1"/>
                      </a:cubicBezTo>
                      <a:cubicBezTo>
                        <a:pt x="24" y="23"/>
                        <a:pt x="54" y="24"/>
                        <a:pt x="79" y="6"/>
                      </a:cubicBezTo>
                      <a:cubicBezTo>
                        <a:pt x="81" y="5"/>
                        <a:pt x="76" y="4"/>
                        <a:pt x="7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Freeform 108"/>
                <p:cNvSpPr/>
                <p:nvPr/>
              </p:nvSpPr>
              <p:spPr bwMode="auto">
                <a:xfrm>
                  <a:off x="2167" y="-287"/>
                  <a:ext cx="73" cy="163"/>
                </a:xfrm>
                <a:custGeom>
                  <a:avLst/>
                  <a:gdLst>
                    <a:gd name="T0" fmla="*/ 6 w 31"/>
                    <a:gd name="T1" fmla="*/ 68 h 69"/>
                    <a:gd name="T2" fmla="*/ 20 w 31"/>
                    <a:gd name="T3" fmla="*/ 1 h 69"/>
                    <a:gd name="T4" fmla="*/ 15 w 31"/>
                    <a:gd name="T5" fmla="*/ 1 h 69"/>
                    <a:gd name="T6" fmla="*/ 1 w 31"/>
                    <a:gd name="T7" fmla="*/ 66 h 69"/>
                    <a:gd name="T8" fmla="*/ 6 w 31"/>
                    <a:gd name="T9" fmla="*/ 68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69">
                      <a:moveTo>
                        <a:pt x="6" y="68"/>
                      </a:moveTo>
                      <a:cubicBezTo>
                        <a:pt x="25" y="50"/>
                        <a:pt x="31" y="26"/>
                        <a:pt x="20" y="1"/>
                      </a:cubicBezTo>
                      <a:cubicBezTo>
                        <a:pt x="19" y="0"/>
                        <a:pt x="14" y="0"/>
                        <a:pt x="15" y="1"/>
                      </a:cubicBezTo>
                      <a:cubicBezTo>
                        <a:pt x="26" y="25"/>
                        <a:pt x="20" y="49"/>
                        <a:pt x="1" y="66"/>
                      </a:cubicBezTo>
                      <a:cubicBezTo>
                        <a:pt x="0" y="67"/>
                        <a:pt x="4" y="69"/>
                        <a:pt x="6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Freeform 109"/>
                <p:cNvSpPr/>
                <p:nvPr/>
              </p:nvSpPr>
              <p:spPr bwMode="auto">
                <a:xfrm>
                  <a:off x="2150" y="-264"/>
                  <a:ext cx="143" cy="117"/>
                </a:xfrm>
                <a:custGeom>
                  <a:avLst/>
                  <a:gdLst>
                    <a:gd name="T0" fmla="*/ 57 w 60"/>
                    <a:gd name="T1" fmla="*/ 46 h 49"/>
                    <a:gd name="T2" fmla="*/ 6 w 60"/>
                    <a:gd name="T3" fmla="*/ 1 h 49"/>
                    <a:gd name="T4" fmla="*/ 1 w 60"/>
                    <a:gd name="T5" fmla="*/ 2 h 49"/>
                    <a:gd name="T6" fmla="*/ 54 w 60"/>
                    <a:gd name="T7" fmla="*/ 48 h 49"/>
                    <a:gd name="T8" fmla="*/ 57 w 60"/>
                    <a:gd name="T9" fmla="*/ 4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49">
                      <a:moveTo>
                        <a:pt x="57" y="46"/>
                      </a:moveTo>
                      <a:cubicBezTo>
                        <a:pt x="37" y="39"/>
                        <a:pt x="17" y="20"/>
                        <a:pt x="6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ubicBezTo>
                        <a:pt x="13" y="22"/>
                        <a:pt x="33" y="41"/>
                        <a:pt x="54" y="48"/>
                      </a:cubicBezTo>
                      <a:cubicBezTo>
                        <a:pt x="55" y="49"/>
                        <a:pt x="60" y="47"/>
                        <a:pt x="5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Freeform 110"/>
                <p:cNvSpPr/>
                <p:nvPr/>
              </p:nvSpPr>
              <p:spPr bwMode="auto">
                <a:xfrm>
                  <a:off x="2129" y="-266"/>
                  <a:ext cx="142" cy="102"/>
                </a:xfrm>
                <a:custGeom>
                  <a:avLst/>
                  <a:gdLst>
                    <a:gd name="T0" fmla="*/ 3 w 60"/>
                    <a:gd name="T1" fmla="*/ 43 h 43"/>
                    <a:gd name="T2" fmla="*/ 59 w 60"/>
                    <a:gd name="T3" fmla="*/ 2 h 43"/>
                    <a:gd name="T4" fmla="*/ 54 w 60"/>
                    <a:gd name="T5" fmla="*/ 1 h 43"/>
                    <a:gd name="T6" fmla="*/ 3 w 60"/>
                    <a:gd name="T7" fmla="*/ 41 h 43"/>
                    <a:gd name="T8" fmla="*/ 3 w 60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43">
                      <a:moveTo>
                        <a:pt x="3" y="43"/>
                      </a:moveTo>
                      <a:cubicBezTo>
                        <a:pt x="28" y="41"/>
                        <a:pt x="52" y="27"/>
                        <a:pt x="59" y="2"/>
                      </a:cubicBezTo>
                      <a:cubicBezTo>
                        <a:pt x="60" y="0"/>
                        <a:pt x="55" y="0"/>
                        <a:pt x="54" y="1"/>
                      </a:cubicBezTo>
                      <a:cubicBezTo>
                        <a:pt x="47" y="24"/>
                        <a:pt x="27" y="39"/>
                        <a:pt x="3" y="41"/>
                      </a:cubicBezTo>
                      <a:cubicBezTo>
                        <a:pt x="0" y="41"/>
                        <a:pt x="0" y="43"/>
                        <a:pt x="3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Freeform 111"/>
                <p:cNvSpPr/>
                <p:nvPr/>
              </p:nvSpPr>
              <p:spPr bwMode="auto">
                <a:xfrm>
                  <a:off x="2212" y="-188"/>
                  <a:ext cx="35" cy="683"/>
                </a:xfrm>
                <a:custGeom>
                  <a:avLst/>
                  <a:gdLst>
                    <a:gd name="T0" fmla="*/ 0 w 15"/>
                    <a:gd name="T1" fmla="*/ 2 h 288"/>
                    <a:gd name="T2" fmla="*/ 10 w 15"/>
                    <a:gd name="T3" fmla="*/ 287 h 288"/>
                    <a:gd name="T4" fmla="*/ 15 w 15"/>
                    <a:gd name="T5" fmla="*/ 287 h 288"/>
                    <a:gd name="T6" fmla="*/ 5 w 15"/>
                    <a:gd name="T7" fmla="*/ 2 h 288"/>
                    <a:gd name="T8" fmla="*/ 0 w 15"/>
                    <a:gd name="T9" fmla="*/ 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288">
                      <a:moveTo>
                        <a:pt x="0" y="2"/>
                      </a:moveTo>
                      <a:cubicBezTo>
                        <a:pt x="4" y="97"/>
                        <a:pt x="10" y="192"/>
                        <a:pt x="10" y="287"/>
                      </a:cubicBezTo>
                      <a:cubicBezTo>
                        <a:pt x="10" y="288"/>
                        <a:pt x="15" y="288"/>
                        <a:pt x="15" y="287"/>
                      </a:cubicBezTo>
                      <a:cubicBezTo>
                        <a:pt x="15" y="192"/>
                        <a:pt x="9" y="96"/>
                        <a:pt x="5" y="2"/>
                      </a:cubicBezTo>
                      <a:cubicBezTo>
                        <a:pt x="5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Oval 112"/>
                <p:cNvSpPr>
                  <a:spLocks noChangeArrowheads="1"/>
                </p:cNvSpPr>
                <p:nvPr/>
              </p:nvSpPr>
              <p:spPr bwMode="auto">
                <a:xfrm>
                  <a:off x="2198" y="-214"/>
                  <a:ext cx="35" cy="3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Freeform 113"/>
                <p:cNvSpPr/>
                <p:nvPr/>
              </p:nvSpPr>
              <p:spPr bwMode="auto">
                <a:xfrm>
                  <a:off x="2371" y="-223"/>
                  <a:ext cx="176" cy="92"/>
                </a:xfrm>
                <a:custGeom>
                  <a:avLst/>
                  <a:gdLst>
                    <a:gd name="T0" fmla="*/ 69 w 74"/>
                    <a:gd name="T1" fmla="*/ 30 h 39"/>
                    <a:gd name="T2" fmla="*/ 5 w 74"/>
                    <a:gd name="T3" fmla="*/ 2 h 39"/>
                    <a:gd name="T4" fmla="*/ 0 w 74"/>
                    <a:gd name="T5" fmla="*/ 1 h 39"/>
                    <a:gd name="T6" fmla="*/ 72 w 74"/>
                    <a:gd name="T7" fmla="*/ 32 h 39"/>
                    <a:gd name="T8" fmla="*/ 69 w 74"/>
                    <a:gd name="T9" fmla="*/ 3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39">
                      <a:moveTo>
                        <a:pt x="69" y="30"/>
                      </a:moveTo>
                      <a:cubicBezTo>
                        <a:pt x="41" y="37"/>
                        <a:pt x="17" y="27"/>
                        <a:pt x="5" y="2"/>
                      </a:cubicBezTo>
                      <a:cubicBezTo>
                        <a:pt x="4" y="0"/>
                        <a:pt x="0" y="0"/>
                        <a:pt x="0" y="1"/>
                      </a:cubicBezTo>
                      <a:cubicBezTo>
                        <a:pt x="14" y="30"/>
                        <a:pt x="42" y="39"/>
                        <a:pt x="72" y="32"/>
                      </a:cubicBezTo>
                      <a:cubicBezTo>
                        <a:pt x="74" y="32"/>
                        <a:pt x="70" y="30"/>
                        <a:pt x="69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Freeform 114"/>
                <p:cNvSpPr/>
                <p:nvPr/>
              </p:nvSpPr>
              <p:spPr bwMode="auto">
                <a:xfrm>
                  <a:off x="2378" y="-249"/>
                  <a:ext cx="104" cy="142"/>
                </a:xfrm>
                <a:custGeom>
                  <a:avLst/>
                  <a:gdLst>
                    <a:gd name="T0" fmla="*/ 5 w 44"/>
                    <a:gd name="T1" fmla="*/ 60 h 60"/>
                    <a:gd name="T2" fmla="*/ 42 w 44"/>
                    <a:gd name="T3" fmla="*/ 2 h 60"/>
                    <a:gd name="T4" fmla="*/ 37 w 44"/>
                    <a:gd name="T5" fmla="*/ 1 h 60"/>
                    <a:gd name="T6" fmla="*/ 1 w 44"/>
                    <a:gd name="T7" fmla="*/ 58 h 60"/>
                    <a:gd name="T8" fmla="*/ 5 w 44"/>
                    <a:gd name="T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60">
                      <a:moveTo>
                        <a:pt x="5" y="60"/>
                      </a:moveTo>
                      <a:cubicBezTo>
                        <a:pt x="30" y="50"/>
                        <a:pt x="44" y="29"/>
                        <a:pt x="42" y="2"/>
                      </a:cubicBezTo>
                      <a:cubicBezTo>
                        <a:pt x="42" y="0"/>
                        <a:pt x="37" y="0"/>
                        <a:pt x="37" y="1"/>
                      </a:cubicBezTo>
                      <a:cubicBezTo>
                        <a:pt x="39" y="27"/>
                        <a:pt x="26" y="48"/>
                        <a:pt x="1" y="58"/>
                      </a:cubicBezTo>
                      <a:cubicBezTo>
                        <a:pt x="0" y="58"/>
                        <a:pt x="4" y="60"/>
                        <a:pt x="5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Freeform 115"/>
                <p:cNvSpPr/>
                <p:nvPr/>
              </p:nvSpPr>
              <p:spPr bwMode="auto">
                <a:xfrm>
                  <a:off x="2411" y="-242"/>
                  <a:ext cx="93" cy="152"/>
                </a:xfrm>
                <a:custGeom>
                  <a:avLst/>
                  <a:gdLst>
                    <a:gd name="T0" fmla="*/ 38 w 39"/>
                    <a:gd name="T1" fmla="*/ 62 h 64"/>
                    <a:gd name="T2" fmla="*/ 5 w 39"/>
                    <a:gd name="T3" fmla="*/ 1 h 64"/>
                    <a:gd name="T4" fmla="*/ 0 w 39"/>
                    <a:gd name="T5" fmla="*/ 2 h 64"/>
                    <a:gd name="T6" fmla="*/ 33 w 39"/>
                    <a:gd name="T7" fmla="*/ 63 h 64"/>
                    <a:gd name="T8" fmla="*/ 38 w 39"/>
                    <a:gd name="T9" fmla="*/ 6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64">
                      <a:moveTo>
                        <a:pt x="38" y="62"/>
                      </a:moveTo>
                      <a:cubicBezTo>
                        <a:pt x="21" y="47"/>
                        <a:pt x="9" y="23"/>
                        <a:pt x="5" y="1"/>
                      </a:cubicBezTo>
                      <a:cubicBezTo>
                        <a:pt x="5" y="0"/>
                        <a:pt x="0" y="0"/>
                        <a:pt x="0" y="2"/>
                      </a:cubicBezTo>
                      <a:cubicBezTo>
                        <a:pt x="4" y="24"/>
                        <a:pt x="16" y="48"/>
                        <a:pt x="33" y="63"/>
                      </a:cubicBezTo>
                      <a:cubicBezTo>
                        <a:pt x="34" y="64"/>
                        <a:pt x="39" y="62"/>
                        <a:pt x="38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Freeform 116"/>
                <p:cNvSpPr/>
                <p:nvPr/>
              </p:nvSpPr>
              <p:spPr bwMode="auto">
                <a:xfrm>
                  <a:off x="2354" y="-209"/>
                  <a:ext cx="171" cy="66"/>
                </a:xfrm>
                <a:custGeom>
                  <a:avLst/>
                  <a:gdLst>
                    <a:gd name="T0" fmla="*/ 2 w 72"/>
                    <a:gd name="T1" fmla="*/ 21 h 28"/>
                    <a:gd name="T2" fmla="*/ 71 w 72"/>
                    <a:gd name="T3" fmla="*/ 2 h 28"/>
                    <a:gd name="T4" fmla="*/ 66 w 72"/>
                    <a:gd name="T5" fmla="*/ 2 h 28"/>
                    <a:gd name="T6" fmla="*/ 6 w 72"/>
                    <a:gd name="T7" fmla="*/ 20 h 28"/>
                    <a:gd name="T8" fmla="*/ 2 w 72"/>
                    <a:gd name="T9" fmla="*/ 2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28">
                      <a:moveTo>
                        <a:pt x="2" y="21"/>
                      </a:moveTo>
                      <a:cubicBezTo>
                        <a:pt x="27" y="28"/>
                        <a:pt x="54" y="23"/>
                        <a:pt x="71" y="2"/>
                      </a:cubicBezTo>
                      <a:cubicBezTo>
                        <a:pt x="72" y="1"/>
                        <a:pt x="67" y="0"/>
                        <a:pt x="66" y="2"/>
                      </a:cubicBezTo>
                      <a:cubicBezTo>
                        <a:pt x="52" y="20"/>
                        <a:pt x="28" y="26"/>
                        <a:pt x="6" y="20"/>
                      </a:cubicBezTo>
                      <a:cubicBezTo>
                        <a:pt x="5" y="19"/>
                        <a:pt x="0" y="20"/>
                        <a:pt x="2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Freeform 117"/>
                <p:cNvSpPr/>
                <p:nvPr/>
              </p:nvSpPr>
              <p:spPr bwMode="auto">
                <a:xfrm>
                  <a:off x="2226" y="-150"/>
                  <a:ext cx="228" cy="648"/>
                </a:xfrm>
                <a:custGeom>
                  <a:avLst/>
                  <a:gdLst>
                    <a:gd name="T0" fmla="*/ 90 w 96"/>
                    <a:gd name="T1" fmla="*/ 1 h 273"/>
                    <a:gd name="T2" fmla="*/ 0 w 96"/>
                    <a:gd name="T3" fmla="*/ 271 h 273"/>
                    <a:gd name="T4" fmla="*/ 5 w 96"/>
                    <a:gd name="T5" fmla="*/ 272 h 273"/>
                    <a:gd name="T6" fmla="*/ 95 w 96"/>
                    <a:gd name="T7" fmla="*/ 1 h 273"/>
                    <a:gd name="T8" fmla="*/ 90 w 96"/>
                    <a:gd name="T9" fmla="*/ 1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273">
                      <a:moveTo>
                        <a:pt x="90" y="1"/>
                      </a:moveTo>
                      <a:cubicBezTo>
                        <a:pt x="61" y="91"/>
                        <a:pt x="33" y="182"/>
                        <a:pt x="0" y="271"/>
                      </a:cubicBezTo>
                      <a:cubicBezTo>
                        <a:pt x="0" y="273"/>
                        <a:pt x="4" y="273"/>
                        <a:pt x="5" y="272"/>
                      </a:cubicBezTo>
                      <a:cubicBezTo>
                        <a:pt x="38" y="183"/>
                        <a:pt x="66" y="91"/>
                        <a:pt x="95" y="1"/>
                      </a:cubicBezTo>
                      <a:cubicBezTo>
                        <a:pt x="96" y="0"/>
                        <a:pt x="91" y="0"/>
                        <a:pt x="9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Freeform 118"/>
                <p:cNvSpPr/>
                <p:nvPr/>
              </p:nvSpPr>
              <p:spPr bwMode="auto">
                <a:xfrm>
                  <a:off x="2428" y="-181"/>
                  <a:ext cx="43" cy="41"/>
                </a:xfrm>
                <a:custGeom>
                  <a:avLst/>
                  <a:gdLst>
                    <a:gd name="T0" fmla="*/ 16 w 18"/>
                    <a:gd name="T1" fmla="*/ 11 h 17"/>
                    <a:gd name="T2" fmla="*/ 6 w 18"/>
                    <a:gd name="T3" fmla="*/ 16 h 17"/>
                    <a:gd name="T4" fmla="*/ 2 w 18"/>
                    <a:gd name="T5" fmla="*/ 6 h 17"/>
                    <a:gd name="T6" fmla="*/ 12 w 18"/>
                    <a:gd name="T7" fmla="*/ 1 h 17"/>
                    <a:gd name="T8" fmla="*/ 16 w 18"/>
                    <a:gd name="T9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16" y="11"/>
                      </a:moveTo>
                      <a:cubicBezTo>
                        <a:pt x="15" y="15"/>
                        <a:pt x="10" y="17"/>
                        <a:pt x="6" y="16"/>
                      </a:cubicBezTo>
                      <a:cubicBezTo>
                        <a:pt x="2" y="14"/>
                        <a:pt x="0" y="10"/>
                        <a:pt x="2" y="6"/>
                      </a:cubicBezTo>
                      <a:cubicBezTo>
                        <a:pt x="3" y="2"/>
                        <a:pt x="8" y="0"/>
                        <a:pt x="12" y="1"/>
                      </a:cubicBezTo>
                      <a:cubicBezTo>
                        <a:pt x="16" y="3"/>
                        <a:pt x="18" y="7"/>
                        <a:pt x="1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Freeform 119"/>
                <p:cNvSpPr/>
                <p:nvPr/>
              </p:nvSpPr>
              <p:spPr bwMode="auto">
                <a:xfrm>
                  <a:off x="2620" y="-126"/>
                  <a:ext cx="138" cy="130"/>
                </a:xfrm>
                <a:custGeom>
                  <a:avLst/>
                  <a:gdLst>
                    <a:gd name="T0" fmla="*/ 55 w 58"/>
                    <a:gd name="T1" fmla="*/ 53 h 55"/>
                    <a:gd name="T2" fmla="*/ 5 w 58"/>
                    <a:gd name="T3" fmla="*/ 2 h 55"/>
                    <a:gd name="T4" fmla="*/ 0 w 58"/>
                    <a:gd name="T5" fmla="*/ 1 h 55"/>
                    <a:gd name="T6" fmla="*/ 55 w 58"/>
                    <a:gd name="T7" fmla="*/ 55 h 55"/>
                    <a:gd name="T8" fmla="*/ 55 w 58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5">
                      <a:moveTo>
                        <a:pt x="55" y="53"/>
                      </a:moveTo>
                      <a:cubicBezTo>
                        <a:pt x="27" y="49"/>
                        <a:pt x="7" y="30"/>
                        <a:pt x="5" y="2"/>
                      </a:cubicBezTo>
                      <a:cubicBezTo>
                        <a:pt x="5" y="0"/>
                        <a:pt x="0" y="0"/>
                        <a:pt x="0" y="1"/>
                      </a:cubicBezTo>
                      <a:cubicBezTo>
                        <a:pt x="2" y="32"/>
                        <a:pt x="25" y="51"/>
                        <a:pt x="55" y="55"/>
                      </a:cubicBezTo>
                      <a:cubicBezTo>
                        <a:pt x="57" y="55"/>
                        <a:pt x="58" y="53"/>
                        <a:pt x="55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Freeform 120"/>
                <p:cNvSpPr/>
                <p:nvPr/>
              </p:nvSpPr>
              <p:spPr bwMode="auto">
                <a:xfrm>
                  <a:off x="2585" y="-116"/>
                  <a:ext cx="144" cy="102"/>
                </a:xfrm>
                <a:custGeom>
                  <a:avLst/>
                  <a:gdLst>
                    <a:gd name="T0" fmla="*/ 5 w 61"/>
                    <a:gd name="T1" fmla="*/ 43 h 43"/>
                    <a:gd name="T2" fmla="*/ 61 w 61"/>
                    <a:gd name="T3" fmla="*/ 2 h 43"/>
                    <a:gd name="T4" fmla="*/ 56 w 61"/>
                    <a:gd name="T5" fmla="*/ 1 h 43"/>
                    <a:gd name="T6" fmla="*/ 3 w 61"/>
                    <a:gd name="T7" fmla="*/ 41 h 43"/>
                    <a:gd name="T8" fmla="*/ 5 w 61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43">
                      <a:moveTo>
                        <a:pt x="5" y="43"/>
                      </a:moveTo>
                      <a:cubicBezTo>
                        <a:pt x="32" y="43"/>
                        <a:pt x="54" y="28"/>
                        <a:pt x="61" y="2"/>
                      </a:cubicBezTo>
                      <a:cubicBezTo>
                        <a:pt x="61" y="1"/>
                        <a:pt x="57" y="0"/>
                        <a:pt x="56" y="1"/>
                      </a:cubicBezTo>
                      <a:cubicBezTo>
                        <a:pt x="49" y="26"/>
                        <a:pt x="29" y="40"/>
                        <a:pt x="3" y="41"/>
                      </a:cubicBezTo>
                      <a:cubicBezTo>
                        <a:pt x="0" y="41"/>
                        <a:pt x="4" y="43"/>
                        <a:pt x="5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Freeform 121"/>
                <p:cNvSpPr/>
                <p:nvPr/>
              </p:nvSpPr>
              <p:spPr bwMode="auto">
                <a:xfrm>
                  <a:off x="2653" y="-128"/>
                  <a:ext cx="45" cy="168"/>
                </a:xfrm>
                <a:custGeom>
                  <a:avLst/>
                  <a:gdLst>
                    <a:gd name="T0" fmla="*/ 18 w 19"/>
                    <a:gd name="T1" fmla="*/ 69 h 71"/>
                    <a:gd name="T2" fmla="*/ 10 w 19"/>
                    <a:gd name="T3" fmla="*/ 1 h 71"/>
                    <a:gd name="T4" fmla="*/ 4 w 19"/>
                    <a:gd name="T5" fmla="*/ 1 h 71"/>
                    <a:gd name="T6" fmla="*/ 14 w 19"/>
                    <a:gd name="T7" fmla="*/ 70 h 71"/>
                    <a:gd name="T8" fmla="*/ 18 w 19"/>
                    <a:gd name="T9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1">
                      <a:moveTo>
                        <a:pt x="18" y="69"/>
                      </a:moveTo>
                      <a:cubicBezTo>
                        <a:pt x="7" y="49"/>
                        <a:pt x="6" y="22"/>
                        <a:pt x="10" y="1"/>
                      </a:cubicBezTo>
                      <a:cubicBezTo>
                        <a:pt x="10" y="0"/>
                        <a:pt x="5" y="0"/>
                        <a:pt x="4" y="1"/>
                      </a:cubicBezTo>
                      <a:cubicBezTo>
                        <a:pt x="0" y="23"/>
                        <a:pt x="3" y="50"/>
                        <a:pt x="14" y="70"/>
                      </a:cubicBezTo>
                      <a:cubicBezTo>
                        <a:pt x="14" y="71"/>
                        <a:pt x="19" y="70"/>
                        <a:pt x="18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Freeform 122"/>
                <p:cNvSpPr/>
                <p:nvPr/>
              </p:nvSpPr>
              <p:spPr bwMode="auto">
                <a:xfrm>
                  <a:off x="2585" y="-76"/>
                  <a:ext cx="175" cy="52"/>
                </a:xfrm>
                <a:custGeom>
                  <a:avLst/>
                  <a:gdLst>
                    <a:gd name="T0" fmla="*/ 1 w 74"/>
                    <a:gd name="T1" fmla="*/ 2 h 22"/>
                    <a:gd name="T2" fmla="*/ 72 w 74"/>
                    <a:gd name="T3" fmla="*/ 8 h 22"/>
                    <a:gd name="T4" fmla="*/ 68 w 74"/>
                    <a:gd name="T5" fmla="*/ 7 h 22"/>
                    <a:gd name="T6" fmla="*/ 6 w 74"/>
                    <a:gd name="T7" fmla="*/ 1 h 22"/>
                    <a:gd name="T8" fmla="*/ 1 w 74"/>
                    <a:gd name="T9" fmla="*/ 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22">
                      <a:moveTo>
                        <a:pt x="1" y="2"/>
                      </a:moveTo>
                      <a:cubicBezTo>
                        <a:pt x="22" y="18"/>
                        <a:pt x="49" y="22"/>
                        <a:pt x="72" y="8"/>
                      </a:cubicBezTo>
                      <a:cubicBezTo>
                        <a:pt x="74" y="7"/>
                        <a:pt x="69" y="7"/>
                        <a:pt x="68" y="7"/>
                      </a:cubicBezTo>
                      <a:cubicBezTo>
                        <a:pt x="47" y="20"/>
                        <a:pt x="24" y="15"/>
                        <a:pt x="6" y="1"/>
                      </a:cubicBezTo>
                      <a:cubicBezTo>
                        <a:pt x="4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Freeform 123"/>
                <p:cNvSpPr/>
                <p:nvPr/>
              </p:nvSpPr>
              <p:spPr bwMode="auto">
                <a:xfrm>
                  <a:off x="2224" y="-33"/>
                  <a:ext cx="448" cy="526"/>
                </a:xfrm>
                <a:custGeom>
                  <a:avLst/>
                  <a:gdLst>
                    <a:gd name="T0" fmla="*/ 183 w 189"/>
                    <a:gd name="T1" fmla="*/ 1 h 222"/>
                    <a:gd name="T2" fmla="*/ 1 w 189"/>
                    <a:gd name="T3" fmla="*/ 221 h 222"/>
                    <a:gd name="T4" fmla="*/ 6 w 189"/>
                    <a:gd name="T5" fmla="*/ 221 h 222"/>
                    <a:gd name="T6" fmla="*/ 188 w 189"/>
                    <a:gd name="T7" fmla="*/ 2 h 222"/>
                    <a:gd name="T8" fmla="*/ 183 w 189"/>
                    <a:gd name="T9" fmla="*/ 1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9" h="222">
                      <a:moveTo>
                        <a:pt x="183" y="1"/>
                      </a:moveTo>
                      <a:cubicBezTo>
                        <a:pt x="123" y="75"/>
                        <a:pt x="64" y="150"/>
                        <a:pt x="1" y="221"/>
                      </a:cubicBezTo>
                      <a:cubicBezTo>
                        <a:pt x="0" y="222"/>
                        <a:pt x="5" y="222"/>
                        <a:pt x="6" y="221"/>
                      </a:cubicBezTo>
                      <a:cubicBezTo>
                        <a:pt x="69" y="150"/>
                        <a:pt x="128" y="75"/>
                        <a:pt x="188" y="2"/>
                      </a:cubicBezTo>
                      <a:cubicBezTo>
                        <a:pt x="189" y="1"/>
                        <a:pt x="184" y="0"/>
                        <a:pt x="18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Freeform 124"/>
                <p:cNvSpPr/>
                <p:nvPr/>
              </p:nvSpPr>
              <p:spPr bwMode="auto">
                <a:xfrm>
                  <a:off x="2651" y="-62"/>
                  <a:ext cx="40" cy="40"/>
                </a:xfrm>
                <a:custGeom>
                  <a:avLst/>
                  <a:gdLst>
                    <a:gd name="T0" fmla="*/ 14 w 17"/>
                    <a:gd name="T1" fmla="*/ 14 h 17"/>
                    <a:gd name="T2" fmla="*/ 3 w 17"/>
                    <a:gd name="T3" fmla="*/ 15 h 17"/>
                    <a:gd name="T4" fmla="*/ 3 w 17"/>
                    <a:gd name="T5" fmla="*/ 4 h 17"/>
                    <a:gd name="T6" fmla="*/ 14 w 17"/>
                    <a:gd name="T7" fmla="*/ 3 h 17"/>
                    <a:gd name="T8" fmla="*/ 14 w 17"/>
                    <a:gd name="T9" fmla="*/ 1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4" y="14"/>
                      </a:moveTo>
                      <a:cubicBezTo>
                        <a:pt x="11" y="17"/>
                        <a:pt x="7" y="17"/>
                        <a:pt x="3" y="15"/>
                      </a:cubicBezTo>
                      <a:cubicBezTo>
                        <a:pt x="0" y="12"/>
                        <a:pt x="0" y="7"/>
                        <a:pt x="3" y="4"/>
                      </a:cubicBezTo>
                      <a:cubicBezTo>
                        <a:pt x="6" y="1"/>
                        <a:pt x="10" y="0"/>
                        <a:pt x="14" y="3"/>
                      </a:cubicBezTo>
                      <a:cubicBezTo>
                        <a:pt x="17" y="6"/>
                        <a:pt x="17" y="11"/>
                        <a:pt x="14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Freeform 125"/>
                <p:cNvSpPr/>
                <p:nvPr/>
              </p:nvSpPr>
              <p:spPr bwMode="auto">
                <a:xfrm>
                  <a:off x="2801" y="69"/>
                  <a:ext cx="106" cy="168"/>
                </a:xfrm>
                <a:custGeom>
                  <a:avLst/>
                  <a:gdLst>
                    <a:gd name="T0" fmla="*/ 43 w 45"/>
                    <a:gd name="T1" fmla="*/ 70 h 71"/>
                    <a:gd name="T2" fmla="*/ 15 w 45"/>
                    <a:gd name="T3" fmla="*/ 2 h 71"/>
                    <a:gd name="T4" fmla="*/ 10 w 45"/>
                    <a:gd name="T5" fmla="*/ 2 h 71"/>
                    <a:gd name="T6" fmla="*/ 39 w 45"/>
                    <a:gd name="T7" fmla="*/ 71 h 71"/>
                    <a:gd name="T8" fmla="*/ 43 w 45"/>
                    <a:gd name="T9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71">
                      <a:moveTo>
                        <a:pt x="43" y="70"/>
                      </a:moveTo>
                      <a:cubicBezTo>
                        <a:pt x="18" y="55"/>
                        <a:pt x="6" y="30"/>
                        <a:pt x="15" y="2"/>
                      </a:cubicBezTo>
                      <a:cubicBezTo>
                        <a:pt x="15" y="1"/>
                        <a:pt x="10" y="0"/>
                        <a:pt x="10" y="2"/>
                      </a:cubicBezTo>
                      <a:cubicBezTo>
                        <a:pt x="0" y="30"/>
                        <a:pt x="13" y="56"/>
                        <a:pt x="39" y="71"/>
                      </a:cubicBezTo>
                      <a:cubicBezTo>
                        <a:pt x="40" y="71"/>
                        <a:pt x="45" y="71"/>
                        <a:pt x="43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Freeform 126"/>
                <p:cNvSpPr/>
                <p:nvPr/>
              </p:nvSpPr>
              <p:spPr bwMode="auto">
                <a:xfrm>
                  <a:off x="2751" y="116"/>
                  <a:ext cx="173" cy="69"/>
                </a:xfrm>
                <a:custGeom>
                  <a:avLst/>
                  <a:gdLst>
                    <a:gd name="T0" fmla="*/ 3 w 73"/>
                    <a:gd name="T1" fmla="*/ 19 h 29"/>
                    <a:gd name="T2" fmla="*/ 72 w 73"/>
                    <a:gd name="T3" fmla="*/ 2 h 29"/>
                    <a:gd name="T4" fmla="*/ 68 w 73"/>
                    <a:gd name="T5" fmla="*/ 1 h 29"/>
                    <a:gd name="T6" fmla="*/ 5 w 73"/>
                    <a:gd name="T7" fmla="*/ 17 h 29"/>
                    <a:gd name="T8" fmla="*/ 3 w 73"/>
                    <a:gd name="T9" fmla="*/ 1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29">
                      <a:moveTo>
                        <a:pt x="3" y="19"/>
                      </a:moveTo>
                      <a:cubicBezTo>
                        <a:pt x="29" y="29"/>
                        <a:pt x="55" y="24"/>
                        <a:pt x="72" y="2"/>
                      </a:cubicBezTo>
                      <a:cubicBezTo>
                        <a:pt x="73" y="1"/>
                        <a:pt x="68" y="0"/>
                        <a:pt x="68" y="1"/>
                      </a:cubicBezTo>
                      <a:cubicBezTo>
                        <a:pt x="52" y="21"/>
                        <a:pt x="29" y="27"/>
                        <a:pt x="5" y="17"/>
                      </a:cubicBezTo>
                      <a:cubicBezTo>
                        <a:pt x="3" y="16"/>
                        <a:pt x="0" y="18"/>
                        <a:pt x="3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Freeform 127"/>
                <p:cNvSpPr/>
                <p:nvPr/>
              </p:nvSpPr>
              <p:spPr bwMode="auto">
                <a:xfrm>
                  <a:off x="2817" y="85"/>
                  <a:ext cx="62" cy="164"/>
                </a:xfrm>
                <a:custGeom>
                  <a:avLst/>
                  <a:gdLst>
                    <a:gd name="T0" fmla="*/ 8 w 26"/>
                    <a:gd name="T1" fmla="*/ 67 h 69"/>
                    <a:gd name="T2" fmla="*/ 25 w 26"/>
                    <a:gd name="T3" fmla="*/ 1 h 69"/>
                    <a:gd name="T4" fmla="*/ 21 w 26"/>
                    <a:gd name="T5" fmla="*/ 1 h 69"/>
                    <a:gd name="T6" fmla="*/ 3 w 26"/>
                    <a:gd name="T7" fmla="*/ 68 h 69"/>
                    <a:gd name="T8" fmla="*/ 8 w 26"/>
                    <a:gd name="T9" fmla="*/ 67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69">
                      <a:moveTo>
                        <a:pt x="8" y="67"/>
                      </a:moveTo>
                      <a:cubicBezTo>
                        <a:pt x="5" y="45"/>
                        <a:pt x="13" y="19"/>
                        <a:pt x="25" y="1"/>
                      </a:cubicBezTo>
                      <a:cubicBezTo>
                        <a:pt x="26" y="0"/>
                        <a:pt x="21" y="0"/>
                        <a:pt x="21" y="1"/>
                      </a:cubicBezTo>
                      <a:cubicBezTo>
                        <a:pt x="9" y="19"/>
                        <a:pt x="0" y="45"/>
                        <a:pt x="3" y="68"/>
                      </a:cubicBezTo>
                      <a:cubicBezTo>
                        <a:pt x="3" y="69"/>
                        <a:pt x="8" y="69"/>
                        <a:pt x="8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Freeform 128"/>
                <p:cNvSpPr/>
                <p:nvPr/>
              </p:nvSpPr>
              <p:spPr bwMode="auto">
                <a:xfrm>
                  <a:off x="2772" y="104"/>
                  <a:ext cx="159" cy="88"/>
                </a:xfrm>
                <a:custGeom>
                  <a:avLst/>
                  <a:gdLst>
                    <a:gd name="T0" fmla="*/ 1 w 67"/>
                    <a:gd name="T1" fmla="*/ 2 h 37"/>
                    <a:gd name="T2" fmla="*/ 63 w 67"/>
                    <a:gd name="T3" fmla="*/ 33 h 37"/>
                    <a:gd name="T4" fmla="*/ 62 w 67"/>
                    <a:gd name="T5" fmla="*/ 31 h 37"/>
                    <a:gd name="T6" fmla="*/ 6 w 67"/>
                    <a:gd name="T7" fmla="*/ 1 h 37"/>
                    <a:gd name="T8" fmla="*/ 1 w 67"/>
                    <a:gd name="T9" fmla="*/ 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37">
                      <a:moveTo>
                        <a:pt x="1" y="2"/>
                      </a:moveTo>
                      <a:cubicBezTo>
                        <a:pt x="14" y="24"/>
                        <a:pt x="37" y="37"/>
                        <a:pt x="63" y="33"/>
                      </a:cubicBezTo>
                      <a:cubicBezTo>
                        <a:pt x="67" y="33"/>
                        <a:pt x="64" y="31"/>
                        <a:pt x="62" y="31"/>
                      </a:cubicBezTo>
                      <a:cubicBezTo>
                        <a:pt x="38" y="35"/>
                        <a:pt x="17" y="21"/>
                        <a:pt x="6" y="1"/>
                      </a:cubicBezTo>
                      <a:cubicBezTo>
                        <a:pt x="5" y="0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3" name="Freeform 129"/>
                <p:cNvSpPr/>
                <p:nvPr/>
              </p:nvSpPr>
              <p:spPr bwMode="auto">
                <a:xfrm>
                  <a:off x="2221" y="171"/>
                  <a:ext cx="617" cy="322"/>
                </a:xfrm>
                <a:custGeom>
                  <a:avLst/>
                  <a:gdLst>
                    <a:gd name="T0" fmla="*/ 254 w 260"/>
                    <a:gd name="T1" fmla="*/ 1 h 136"/>
                    <a:gd name="T2" fmla="*/ 3 w 260"/>
                    <a:gd name="T3" fmla="*/ 134 h 136"/>
                    <a:gd name="T4" fmla="*/ 6 w 260"/>
                    <a:gd name="T5" fmla="*/ 136 h 136"/>
                    <a:gd name="T6" fmla="*/ 258 w 260"/>
                    <a:gd name="T7" fmla="*/ 2 h 136"/>
                    <a:gd name="T8" fmla="*/ 254 w 260"/>
                    <a:gd name="T9" fmla="*/ 1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0" h="136">
                      <a:moveTo>
                        <a:pt x="254" y="1"/>
                      </a:moveTo>
                      <a:cubicBezTo>
                        <a:pt x="171" y="46"/>
                        <a:pt x="88" y="93"/>
                        <a:pt x="3" y="134"/>
                      </a:cubicBezTo>
                      <a:cubicBezTo>
                        <a:pt x="0" y="136"/>
                        <a:pt x="5" y="136"/>
                        <a:pt x="6" y="136"/>
                      </a:cubicBezTo>
                      <a:cubicBezTo>
                        <a:pt x="92" y="94"/>
                        <a:pt x="175" y="47"/>
                        <a:pt x="258" y="2"/>
                      </a:cubicBezTo>
                      <a:cubicBezTo>
                        <a:pt x="260" y="0"/>
                        <a:pt x="256" y="0"/>
                        <a:pt x="25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4" name="Freeform 130"/>
                <p:cNvSpPr/>
                <p:nvPr/>
              </p:nvSpPr>
              <p:spPr bwMode="auto">
                <a:xfrm>
                  <a:off x="2820" y="144"/>
                  <a:ext cx="42" cy="43"/>
                </a:xfrm>
                <a:custGeom>
                  <a:avLst/>
                  <a:gdLst>
                    <a:gd name="T0" fmla="*/ 12 w 18"/>
                    <a:gd name="T1" fmla="*/ 16 h 18"/>
                    <a:gd name="T2" fmla="*/ 2 w 18"/>
                    <a:gd name="T3" fmla="*/ 12 h 18"/>
                    <a:gd name="T4" fmla="*/ 6 w 18"/>
                    <a:gd name="T5" fmla="*/ 2 h 18"/>
                    <a:gd name="T6" fmla="*/ 16 w 18"/>
                    <a:gd name="T7" fmla="*/ 6 h 18"/>
                    <a:gd name="T8" fmla="*/ 12 w 18"/>
                    <a:gd name="T9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12" y="16"/>
                      </a:moveTo>
                      <a:cubicBezTo>
                        <a:pt x="8" y="18"/>
                        <a:pt x="4" y="16"/>
                        <a:pt x="2" y="12"/>
                      </a:cubicBezTo>
                      <a:cubicBezTo>
                        <a:pt x="0" y="9"/>
                        <a:pt x="2" y="4"/>
                        <a:pt x="6" y="2"/>
                      </a:cubicBezTo>
                      <a:cubicBezTo>
                        <a:pt x="9" y="0"/>
                        <a:pt x="14" y="2"/>
                        <a:pt x="16" y="6"/>
                      </a:cubicBezTo>
                      <a:cubicBezTo>
                        <a:pt x="18" y="10"/>
                        <a:pt x="16" y="14"/>
                        <a:pt x="1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5" name="Freeform 131"/>
                <p:cNvSpPr/>
                <p:nvPr/>
              </p:nvSpPr>
              <p:spPr bwMode="auto">
                <a:xfrm>
                  <a:off x="2900" y="322"/>
                  <a:ext cx="62" cy="183"/>
                </a:xfrm>
                <a:custGeom>
                  <a:avLst/>
                  <a:gdLst>
                    <a:gd name="T0" fmla="*/ 25 w 26"/>
                    <a:gd name="T1" fmla="*/ 75 h 77"/>
                    <a:gd name="T2" fmla="*/ 24 w 26"/>
                    <a:gd name="T3" fmla="*/ 2 h 77"/>
                    <a:gd name="T4" fmla="*/ 19 w 26"/>
                    <a:gd name="T5" fmla="*/ 1 h 77"/>
                    <a:gd name="T6" fmla="*/ 21 w 26"/>
                    <a:gd name="T7" fmla="*/ 76 h 77"/>
                    <a:gd name="T8" fmla="*/ 25 w 26"/>
                    <a:gd name="T9" fmla="*/ 75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77">
                      <a:moveTo>
                        <a:pt x="25" y="75"/>
                      </a:moveTo>
                      <a:cubicBezTo>
                        <a:pt x="7" y="53"/>
                        <a:pt x="5" y="25"/>
                        <a:pt x="24" y="2"/>
                      </a:cubicBezTo>
                      <a:cubicBezTo>
                        <a:pt x="25" y="1"/>
                        <a:pt x="20" y="0"/>
                        <a:pt x="19" y="1"/>
                      </a:cubicBezTo>
                      <a:cubicBezTo>
                        <a:pt x="0" y="24"/>
                        <a:pt x="2" y="53"/>
                        <a:pt x="21" y="76"/>
                      </a:cubicBezTo>
                      <a:cubicBezTo>
                        <a:pt x="21" y="77"/>
                        <a:pt x="26" y="77"/>
                        <a:pt x="25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Freeform 132"/>
                <p:cNvSpPr/>
                <p:nvPr/>
              </p:nvSpPr>
              <p:spPr bwMode="auto">
                <a:xfrm>
                  <a:off x="2848" y="377"/>
                  <a:ext cx="176" cy="59"/>
                </a:xfrm>
                <a:custGeom>
                  <a:avLst/>
                  <a:gdLst>
                    <a:gd name="T0" fmla="*/ 1 w 74"/>
                    <a:gd name="T1" fmla="*/ 1 h 25"/>
                    <a:gd name="T2" fmla="*/ 72 w 74"/>
                    <a:gd name="T3" fmla="*/ 11 h 25"/>
                    <a:gd name="T4" fmla="*/ 68 w 74"/>
                    <a:gd name="T5" fmla="*/ 9 h 25"/>
                    <a:gd name="T6" fmla="*/ 6 w 74"/>
                    <a:gd name="T7" fmla="*/ 1 h 25"/>
                    <a:gd name="T8" fmla="*/ 1 w 74"/>
                    <a:gd name="T9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25">
                      <a:moveTo>
                        <a:pt x="1" y="1"/>
                      </a:moveTo>
                      <a:cubicBezTo>
                        <a:pt x="21" y="20"/>
                        <a:pt x="48" y="25"/>
                        <a:pt x="72" y="11"/>
                      </a:cubicBezTo>
                      <a:cubicBezTo>
                        <a:pt x="74" y="10"/>
                        <a:pt x="69" y="9"/>
                        <a:pt x="68" y="9"/>
                      </a:cubicBezTo>
                      <a:cubicBezTo>
                        <a:pt x="47" y="22"/>
                        <a:pt x="24" y="18"/>
                        <a:pt x="6" y="1"/>
                      </a:cubicBezTo>
                      <a:cubicBezTo>
                        <a:pt x="5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Freeform 133"/>
                <p:cNvSpPr/>
                <p:nvPr/>
              </p:nvSpPr>
              <p:spPr bwMode="auto">
                <a:xfrm>
                  <a:off x="2881" y="353"/>
                  <a:ext cx="114" cy="138"/>
                </a:xfrm>
                <a:custGeom>
                  <a:avLst/>
                  <a:gdLst>
                    <a:gd name="T0" fmla="*/ 5 w 48"/>
                    <a:gd name="T1" fmla="*/ 56 h 58"/>
                    <a:gd name="T2" fmla="*/ 46 w 48"/>
                    <a:gd name="T3" fmla="*/ 1 h 58"/>
                    <a:gd name="T4" fmla="*/ 42 w 48"/>
                    <a:gd name="T5" fmla="*/ 0 h 58"/>
                    <a:gd name="T6" fmla="*/ 0 w 48"/>
                    <a:gd name="T7" fmla="*/ 56 h 58"/>
                    <a:gd name="T8" fmla="*/ 5 w 48"/>
                    <a:gd name="T9" fmla="*/ 5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58">
                      <a:moveTo>
                        <a:pt x="5" y="56"/>
                      </a:moveTo>
                      <a:cubicBezTo>
                        <a:pt x="11" y="34"/>
                        <a:pt x="28" y="14"/>
                        <a:pt x="46" y="1"/>
                      </a:cubicBezTo>
                      <a:cubicBezTo>
                        <a:pt x="48" y="0"/>
                        <a:pt x="43" y="0"/>
                        <a:pt x="42" y="0"/>
                      </a:cubicBezTo>
                      <a:cubicBezTo>
                        <a:pt x="24" y="13"/>
                        <a:pt x="6" y="34"/>
                        <a:pt x="0" y="56"/>
                      </a:cubicBezTo>
                      <a:cubicBezTo>
                        <a:pt x="0" y="58"/>
                        <a:pt x="5" y="57"/>
                        <a:pt x="5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8" name="Freeform 134"/>
                <p:cNvSpPr/>
                <p:nvPr/>
              </p:nvSpPr>
              <p:spPr bwMode="auto">
                <a:xfrm>
                  <a:off x="2886" y="337"/>
                  <a:ext cx="121" cy="125"/>
                </a:xfrm>
                <a:custGeom>
                  <a:avLst/>
                  <a:gdLst>
                    <a:gd name="T0" fmla="*/ 0 w 51"/>
                    <a:gd name="T1" fmla="*/ 1 h 53"/>
                    <a:gd name="T2" fmla="*/ 45 w 51"/>
                    <a:gd name="T3" fmla="*/ 53 h 53"/>
                    <a:gd name="T4" fmla="*/ 48 w 51"/>
                    <a:gd name="T5" fmla="*/ 51 h 53"/>
                    <a:gd name="T6" fmla="*/ 5 w 51"/>
                    <a:gd name="T7" fmla="*/ 1 h 53"/>
                    <a:gd name="T8" fmla="*/ 0 w 51"/>
                    <a:gd name="T9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53">
                      <a:moveTo>
                        <a:pt x="0" y="1"/>
                      </a:moveTo>
                      <a:cubicBezTo>
                        <a:pt x="4" y="26"/>
                        <a:pt x="20" y="47"/>
                        <a:pt x="45" y="53"/>
                      </a:cubicBezTo>
                      <a:cubicBezTo>
                        <a:pt x="47" y="53"/>
                        <a:pt x="51" y="52"/>
                        <a:pt x="48" y="51"/>
                      </a:cubicBezTo>
                      <a:cubicBezTo>
                        <a:pt x="24" y="46"/>
                        <a:pt x="9" y="24"/>
                        <a:pt x="5" y="1"/>
                      </a:cubicBezTo>
                      <a:cubicBezTo>
                        <a:pt x="5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9" name="Freeform 135"/>
                <p:cNvSpPr/>
                <p:nvPr/>
              </p:nvSpPr>
              <p:spPr bwMode="auto">
                <a:xfrm>
                  <a:off x="2233" y="417"/>
                  <a:ext cx="689" cy="78"/>
                </a:xfrm>
                <a:custGeom>
                  <a:avLst/>
                  <a:gdLst>
                    <a:gd name="T0" fmla="*/ 287 w 290"/>
                    <a:gd name="T1" fmla="*/ 0 h 33"/>
                    <a:gd name="T2" fmla="*/ 3 w 290"/>
                    <a:gd name="T3" fmla="*/ 31 h 33"/>
                    <a:gd name="T4" fmla="*/ 4 w 290"/>
                    <a:gd name="T5" fmla="*/ 33 h 33"/>
                    <a:gd name="T6" fmla="*/ 287 w 290"/>
                    <a:gd name="T7" fmla="*/ 2 h 33"/>
                    <a:gd name="T8" fmla="*/ 287 w 290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0" h="33">
                      <a:moveTo>
                        <a:pt x="287" y="0"/>
                      </a:moveTo>
                      <a:cubicBezTo>
                        <a:pt x="193" y="11"/>
                        <a:pt x="98" y="24"/>
                        <a:pt x="3" y="31"/>
                      </a:cubicBezTo>
                      <a:cubicBezTo>
                        <a:pt x="0" y="31"/>
                        <a:pt x="1" y="33"/>
                        <a:pt x="4" y="33"/>
                      </a:cubicBezTo>
                      <a:cubicBezTo>
                        <a:pt x="98" y="26"/>
                        <a:pt x="193" y="13"/>
                        <a:pt x="287" y="2"/>
                      </a:cubicBezTo>
                      <a:cubicBezTo>
                        <a:pt x="290" y="2"/>
                        <a:pt x="290" y="0"/>
                        <a:pt x="28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0" name="Freeform 136"/>
                <p:cNvSpPr/>
                <p:nvPr/>
              </p:nvSpPr>
              <p:spPr bwMode="auto">
                <a:xfrm>
                  <a:off x="2907" y="398"/>
                  <a:ext cx="38" cy="38"/>
                </a:xfrm>
                <a:custGeom>
                  <a:avLst/>
                  <a:gdLst>
                    <a:gd name="T0" fmla="*/ 9 w 16"/>
                    <a:gd name="T1" fmla="*/ 15 h 16"/>
                    <a:gd name="T2" fmla="*/ 1 w 16"/>
                    <a:gd name="T3" fmla="*/ 8 h 16"/>
                    <a:gd name="T4" fmla="*/ 8 w 16"/>
                    <a:gd name="T5" fmla="*/ 0 h 16"/>
                    <a:gd name="T6" fmla="*/ 16 w 16"/>
                    <a:gd name="T7" fmla="*/ 7 h 16"/>
                    <a:gd name="T8" fmla="*/ 9 w 16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9" y="15"/>
                      </a:moveTo>
                      <a:cubicBezTo>
                        <a:pt x="5" y="16"/>
                        <a:pt x="1" y="13"/>
                        <a:pt x="1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2" y="0"/>
                        <a:pt x="16" y="3"/>
                        <a:pt x="16" y="7"/>
                      </a:cubicBezTo>
                      <a:cubicBezTo>
                        <a:pt x="16" y="11"/>
                        <a:pt x="13" y="15"/>
                        <a:pt x="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1" name="Freeform 137"/>
                <p:cNvSpPr/>
                <p:nvPr/>
              </p:nvSpPr>
              <p:spPr bwMode="auto">
                <a:xfrm>
                  <a:off x="2876" y="571"/>
                  <a:ext cx="95" cy="174"/>
                </a:xfrm>
                <a:custGeom>
                  <a:avLst/>
                  <a:gdLst>
                    <a:gd name="T0" fmla="*/ 14 w 40"/>
                    <a:gd name="T1" fmla="*/ 71 h 73"/>
                    <a:gd name="T2" fmla="*/ 38 w 40"/>
                    <a:gd name="T3" fmla="*/ 3 h 73"/>
                    <a:gd name="T4" fmla="*/ 34 w 40"/>
                    <a:gd name="T5" fmla="*/ 1 h 73"/>
                    <a:gd name="T6" fmla="*/ 9 w 40"/>
                    <a:gd name="T7" fmla="*/ 71 h 73"/>
                    <a:gd name="T8" fmla="*/ 14 w 40"/>
                    <a:gd name="T9" fmla="*/ 71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3">
                      <a:moveTo>
                        <a:pt x="14" y="71"/>
                      </a:moveTo>
                      <a:cubicBezTo>
                        <a:pt x="5" y="44"/>
                        <a:pt x="13" y="17"/>
                        <a:pt x="38" y="3"/>
                      </a:cubicBezTo>
                      <a:cubicBezTo>
                        <a:pt x="40" y="2"/>
                        <a:pt x="35" y="0"/>
                        <a:pt x="34" y="1"/>
                      </a:cubicBezTo>
                      <a:cubicBezTo>
                        <a:pt x="8" y="16"/>
                        <a:pt x="0" y="43"/>
                        <a:pt x="9" y="71"/>
                      </a:cubicBezTo>
                      <a:cubicBezTo>
                        <a:pt x="10" y="73"/>
                        <a:pt x="14" y="73"/>
                        <a:pt x="14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2" name="Freeform 138"/>
                <p:cNvSpPr/>
                <p:nvPr/>
              </p:nvSpPr>
              <p:spPr bwMode="auto">
                <a:xfrm>
                  <a:off x="2848" y="588"/>
                  <a:ext cx="157" cy="92"/>
                </a:xfrm>
                <a:custGeom>
                  <a:avLst/>
                  <a:gdLst>
                    <a:gd name="T0" fmla="*/ 0 w 66"/>
                    <a:gd name="T1" fmla="*/ 2 h 39"/>
                    <a:gd name="T2" fmla="*/ 64 w 66"/>
                    <a:gd name="T3" fmla="*/ 35 h 39"/>
                    <a:gd name="T4" fmla="*/ 61 w 66"/>
                    <a:gd name="T5" fmla="*/ 33 h 39"/>
                    <a:gd name="T6" fmla="*/ 5 w 66"/>
                    <a:gd name="T7" fmla="*/ 2 h 39"/>
                    <a:gd name="T8" fmla="*/ 0 w 66"/>
                    <a:gd name="T9" fmla="*/ 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39">
                      <a:moveTo>
                        <a:pt x="0" y="2"/>
                      </a:moveTo>
                      <a:cubicBezTo>
                        <a:pt x="12" y="27"/>
                        <a:pt x="36" y="39"/>
                        <a:pt x="64" y="35"/>
                      </a:cubicBezTo>
                      <a:cubicBezTo>
                        <a:pt x="66" y="34"/>
                        <a:pt x="62" y="32"/>
                        <a:pt x="61" y="33"/>
                      </a:cubicBezTo>
                      <a:cubicBezTo>
                        <a:pt x="36" y="37"/>
                        <a:pt x="16" y="24"/>
                        <a:pt x="5" y="2"/>
                      </a:cubicBezTo>
                      <a:cubicBezTo>
                        <a:pt x="4" y="1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3" name="Freeform 139"/>
                <p:cNvSpPr/>
                <p:nvPr/>
              </p:nvSpPr>
              <p:spPr bwMode="auto">
                <a:xfrm>
                  <a:off x="2838" y="609"/>
                  <a:ext cx="157" cy="98"/>
                </a:xfrm>
                <a:custGeom>
                  <a:avLst/>
                  <a:gdLst>
                    <a:gd name="T0" fmla="*/ 6 w 66"/>
                    <a:gd name="T1" fmla="*/ 39 h 41"/>
                    <a:gd name="T2" fmla="*/ 62 w 66"/>
                    <a:gd name="T3" fmla="*/ 3 h 41"/>
                    <a:gd name="T4" fmla="*/ 61 w 66"/>
                    <a:gd name="T5" fmla="*/ 1 h 41"/>
                    <a:gd name="T6" fmla="*/ 1 w 66"/>
                    <a:gd name="T7" fmla="*/ 39 h 41"/>
                    <a:gd name="T8" fmla="*/ 6 w 66"/>
                    <a:gd name="T9" fmla="*/ 39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1">
                      <a:moveTo>
                        <a:pt x="6" y="39"/>
                      </a:moveTo>
                      <a:cubicBezTo>
                        <a:pt x="19" y="22"/>
                        <a:pt x="42" y="8"/>
                        <a:pt x="62" y="3"/>
                      </a:cubicBezTo>
                      <a:cubicBezTo>
                        <a:pt x="66" y="2"/>
                        <a:pt x="63" y="0"/>
                        <a:pt x="61" y="1"/>
                      </a:cubicBezTo>
                      <a:cubicBezTo>
                        <a:pt x="39" y="7"/>
                        <a:pt x="14" y="20"/>
                        <a:pt x="1" y="39"/>
                      </a:cubicBezTo>
                      <a:cubicBezTo>
                        <a:pt x="0" y="40"/>
                        <a:pt x="5" y="41"/>
                        <a:pt x="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4" name="Freeform 140"/>
                <p:cNvSpPr/>
                <p:nvPr/>
              </p:nvSpPr>
              <p:spPr bwMode="auto">
                <a:xfrm>
                  <a:off x="2886" y="564"/>
                  <a:ext cx="81" cy="154"/>
                </a:xfrm>
                <a:custGeom>
                  <a:avLst/>
                  <a:gdLst>
                    <a:gd name="T0" fmla="*/ 5 w 34"/>
                    <a:gd name="T1" fmla="*/ 1 h 65"/>
                    <a:gd name="T2" fmla="*/ 28 w 34"/>
                    <a:gd name="T3" fmla="*/ 64 h 65"/>
                    <a:gd name="T4" fmla="*/ 32 w 34"/>
                    <a:gd name="T5" fmla="*/ 63 h 65"/>
                    <a:gd name="T6" fmla="*/ 10 w 34"/>
                    <a:gd name="T7" fmla="*/ 1 h 65"/>
                    <a:gd name="T8" fmla="*/ 5 w 34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65">
                      <a:moveTo>
                        <a:pt x="5" y="1"/>
                      </a:moveTo>
                      <a:cubicBezTo>
                        <a:pt x="0" y="26"/>
                        <a:pt x="7" y="50"/>
                        <a:pt x="28" y="64"/>
                      </a:cubicBezTo>
                      <a:cubicBezTo>
                        <a:pt x="29" y="65"/>
                        <a:pt x="34" y="64"/>
                        <a:pt x="32" y="63"/>
                      </a:cubicBezTo>
                      <a:cubicBezTo>
                        <a:pt x="12" y="49"/>
                        <a:pt x="5" y="25"/>
                        <a:pt x="10" y="1"/>
                      </a:cubicBezTo>
                      <a:cubicBezTo>
                        <a:pt x="10" y="0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5" name="Freeform 141"/>
                <p:cNvSpPr/>
                <p:nvPr/>
              </p:nvSpPr>
              <p:spPr bwMode="auto">
                <a:xfrm>
                  <a:off x="2228" y="481"/>
                  <a:ext cx="677" cy="171"/>
                </a:xfrm>
                <a:custGeom>
                  <a:avLst/>
                  <a:gdLst>
                    <a:gd name="T0" fmla="*/ 283 w 285"/>
                    <a:gd name="T1" fmla="*/ 70 h 72"/>
                    <a:gd name="T2" fmla="*/ 6 w 285"/>
                    <a:gd name="T3" fmla="*/ 0 h 72"/>
                    <a:gd name="T4" fmla="*/ 3 w 285"/>
                    <a:gd name="T5" fmla="*/ 2 h 72"/>
                    <a:gd name="T6" fmla="*/ 279 w 285"/>
                    <a:gd name="T7" fmla="*/ 72 h 72"/>
                    <a:gd name="T8" fmla="*/ 283 w 285"/>
                    <a:gd name="T9" fmla="*/ 7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" h="72">
                      <a:moveTo>
                        <a:pt x="283" y="70"/>
                      </a:moveTo>
                      <a:cubicBezTo>
                        <a:pt x="190" y="47"/>
                        <a:pt x="97" y="26"/>
                        <a:pt x="6" y="0"/>
                      </a:cubicBezTo>
                      <a:cubicBezTo>
                        <a:pt x="5" y="0"/>
                        <a:pt x="0" y="1"/>
                        <a:pt x="3" y="2"/>
                      </a:cubicBezTo>
                      <a:cubicBezTo>
                        <a:pt x="94" y="28"/>
                        <a:pt x="187" y="49"/>
                        <a:pt x="279" y="72"/>
                      </a:cubicBezTo>
                      <a:cubicBezTo>
                        <a:pt x="280" y="72"/>
                        <a:pt x="285" y="71"/>
                        <a:pt x="283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6" name="Freeform 142"/>
                <p:cNvSpPr/>
                <p:nvPr/>
              </p:nvSpPr>
              <p:spPr bwMode="auto">
                <a:xfrm>
                  <a:off x="2888" y="631"/>
                  <a:ext cx="41" cy="40"/>
                </a:xfrm>
                <a:custGeom>
                  <a:avLst/>
                  <a:gdLst>
                    <a:gd name="T0" fmla="*/ 6 w 17"/>
                    <a:gd name="T1" fmla="*/ 16 h 17"/>
                    <a:gd name="T2" fmla="*/ 1 w 17"/>
                    <a:gd name="T3" fmla="*/ 7 h 17"/>
                    <a:gd name="T4" fmla="*/ 10 w 17"/>
                    <a:gd name="T5" fmla="*/ 1 h 17"/>
                    <a:gd name="T6" fmla="*/ 16 w 17"/>
                    <a:gd name="T7" fmla="*/ 11 h 17"/>
                    <a:gd name="T8" fmla="*/ 6 w 17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6" y="16"/>
                      </a:moveTo>
                      <a:cubicBezTo>
                        <a:pt x="2" y="15"/>
                        <a:pt x="0" y="11"/>
                        <a:pt x="1" y="7"/>
                      </a:cubicBez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3"/>
                        <a:pt x="17" y="7"/>
                        <a:pt x="16" y="11"/>
                      </a:cubicBezTo>
                      <a:cubicBezTo>
                        <a:pt x="15" y="15"/>
                        <a:pt x="10" y="17"/>
                        <a:pt x="6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7" name="Freeform 143"/>
                <p:cNvSpPr/>
                <p:nvPr/>
              </p:nvSpPr>
              <p:spPr bwMode="auto">
                <a:xfrm>
                  <a:off x="2763" y="828"/>
                  <a:ext cx="130" cy="139"/>
                </a:xfrm>
                <a:custGeom>
                  <a:avLst/>
                  <a:gdLst>
                    <a:gd name="T0" fmla="*/ 5 w 55"/>
                    <a:gd name="T1" fmla="*/ 58 h 59"/>
                    <a:gd name="T2" fmla="*/ 53 w 55"/>
                    <a:gd name="T3" fmla="*/ 2 h 59"/>
                    <a:gd name="T4" fmla="*/ 49 w 55"/>
                    <a:gd name="T5" fmla="*/ 0 h 59"/>
                    <a:gd name="T6" fmla="*/ 0 w 55"/>
                    <a:gd name="T7" fmla="*/ 57 h 59"/>
                    <a:gd name="T8" fmla="*/ 5 w 55"/>
                    <a:gd name="T9" fmla="*/ 58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9">
                      <a:moveTo>
                        <a:pt x="5" y="58"/>
                      </a:moveTo>
                      <a:cubicBezTo>
                        <a:pt x="7" y="29"/>
                        <a:pt x="24" y="6"/>
                        <a:pt x="53" y="2"/>
                      </a:cubicBezTo>
                      <a:cubicBezTo>
                        <a:pt x="55" y="2"/>
                        <a:pt x="51" y="0"/>
                        <a:pt x="49" y="0"/>
                      </a:cubicBezTo>
                      <a:cubicBezTo>
                        <a:pt x="20" y="5"/>
                        <a:pt x="2" y="27"/>
                        <a:pt x="0" y="57"/>
                      </a:cubicBezTo>
                      <a:cubicBezTo>
                        <a:pt x="0" y="58"/>
                        <a:pt x="5" y="59"/>
                        <a:pt x="5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8" name="Freeform 144"/>
                <p:cNvSpPr/>
                <p:nvPr/>
              </p:nvSpPr>
              <p:spPr bwMode="auto">
                <a:xfrm>
                  <a:off x="2770" y="804"/>
                  <a:ext cx="118" cy="128"/>
                </a:xfrm>
                <a:custGeom>
                  <a:avLst/>
                  <a:gdLst>
                    <a:gd name="T0" fmla="*/ 0 w 50"/>
                    <a:gd name="T1" fmla="*/ 1 h 54"/>
                    <a:gd name="T2" fmla="*/ 47 w 50"/>
                    <a:gd name="T3" fmla="*/ 54 h 54"/>
                    <a:gd name="T4" fmla="*/ 47 w 50"/>
                    <a:gd name="T5" fmla="*/ 52 h 54"/>
                    <a:gd name="T6" fmla="*/ 5 w 50"/>
                    <a:gd name="T7" fmla="*/ 2 h 54"/>
                    <a:gd name="T8" fmla="*/ 0 w 50"/>
                    <a:gd name="T9" fmla="*/ 1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54">
                      <a:moveTo>
                        <a:pt x="0" y="1"/>
                      </a:moveTo>
                      <a:cubicBezTo>
                        <a:pt x="3" y="28"/>
                        <a:pt x="20" y="48"/>
                        <a:pt x="47" y="54"/>
                      </a:cubicBezTo>
                      <a:cubicBezTo>
                        <a:pt x="50" y="54"/>
                        <a:pt x="50" y="52"/>
                        <a:pt x="47" y="52"/>
                      </a:cubicBezTo>
                      <a:cubicBezTo>
                        <a:pt x="22" y="47"/>
                        <a:pt x="7" y="27"/>
                        <a:pt x="5" y="2"/>
                      </a:cubicBezTo>
                      <a:cubicBezTo>
                        <a:pt x="5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9" name="Freeform 145"/>
                <p:cNvSpPr/>
                <p:nvPr/>
              </p:nvSpPr>
              <p:spPr bwMode="auto">
                <a:xfrm>
                  <a:off x="2720" y="865"/>
                  <a:ext cx="180" cy="46"/>
                </a:xfrm>
                <a:custGeom>
                  <a:avLst/>
                  <a:gdLst>
                    <a:gd name="T0" fmla="*/ 6 w 76"/>
                    <a:gd name="T1" fmla="*/ 18 h 19"/>
                    <a:gd name="T2" fmla="*/ 71 w 76"/>
                    <a:gd name="T3" fmla="*/ 5 h 19"/>
                    <a:gd name="T4" fmla="*/ 73 w 76"/>
                    <a:gd name="T5" fmla="*/ 3 h 19"/>
                    <a:gd name="T6" fmla="*/ 2 w 76"/>
                    <a:gd name="T7" fmla="*/ 17 h 19"/>
                    <a:gd name="T8" fmla="*/ 6 w 76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9">
                      <a:moveTo>
                        <a:pt x="6" y="18"/>
                      </a:moveTo>
                      <a:cubicBezTo>
                        <a:pt x="24" y="6"/>
                        <a:pt x="50" y="2"/>
                        <a:pt x="71" y="5"/>
                      </a:cubicBezTo>
                      <a:cubicBezTo>
                        <a:pt x="72" y="5"/>
                        <a:pt x="76" y="3"/>
                        <a:pt x="73" y="3"/>
                      </a:cubicBezTo>
                      <a:cubicBezTo>
                        <a:pt x="50" y="0"/>
                        <a:pt x="22" y="4"/>
                        <a:pt x="2" y="17"/>
                      </a:cubicBezTo>
                      <a:cubicBezTo>
                        <a:pt x="0" y="19"/>
                        <a:pt x="5" y="19"/>
                        <a:pt x="6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0" name="Freeform 146"/>
                <p:cNvSpPr/>
                <p:nvPr/>
              </p:nvSpPr>
              <p:spPr bwMode="auto">
                <a:xfrm>
                  <a:off x="2789" y="797"/>
                  <a:ext cx="49" cy="166"/>
                </a:xfrm>
                <a:custGeom>
                  <a:avLst/>
                  <a:gdLst>
                    <a:gd name="T0" fmla="*/ 15 w 21"/>
                    <a:gd name="T1" fmla="*/ 2 h 70"/>
                    <a:gd name="T2" fmla="*/ 14 w 21"/>
                    <a:gd name="T3" fmla="*/ 69 h 70"/>
                    <a:gd name="T4" fmla="*/ 19 w 21"/>
                    <a:gd name="T5" fmla="*/ 68 h 70"/>
                    <a:gd name="T6" fmla="*/ 20 w 21"/>
                    <a:gd name="T7" fmla="*/ 2 h 70"/>
                    <a:gd name="T8" fmla="*/ 15 w 21"/>
                    <a:gd name="T9" fmla="*/ 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70">
                      <a:moveTo>
                        <a:pt x="15" y="2"/>
                      </a:moveTo>
                      <a:cubicBezTo>
                        <a:pt x="2" y="23"/>
                        <a:pt x="0" y="48"/>
                        <a:pt x="14" y="69"/>
                      </a:cubicBezTo>
                      <a:cubicBezTo>
                        <a:pt x="15" y="70"/>
                        <a:pt x="20" y="70"/>
                        <a:pt x="19" y="68"/>
                      </a:cubicBezTo>
                      <a:cubicBezTo>
                        <a:pt x="5" y="48"/>
                        <a:pt x="7" y="23"/>
                        <a:pt x="20" y="2"/>
                      </a:cubicBezTo>
                      <a:cubicBezTo>
                        <a:pt x="21" y="1"/>
                        <a:pt x="16" y="0"/>
                        <a:pt x="1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1" name="Freeform 147"/>
                <p:cNvSpPr/>
                <p:nvPr/>
              </p:nvSpPr>
              <p:spPr bwMode="auto">
                <a:xfrm>
                  <a:off x="2233" y="479"/>
                  <a:ext cx="570" cy="401"/>
                </a:xfrm>
                <a:custGeom>
                  <a:avLst/>
                  <a:gdLst>
                    <a:gd name="T0" fmla="*/ 238 w 240"/>
                    <a:gd name="T1" fmla="*/ 166 h 169"/>
                    <a:gd name="T2" fmla="*/ 6 w 240"/>
                    <a:gd name="T3" fmla="*/ 1 h 169"/>
                    <a:gd name="T4" fmla="*/ 2 w 240"/>
                    <a:gd name="T5" fmla="*/ 2 h 169"/>
                    <a:gd name="T6" fmla="*/ 234 w 240"/>
                    <a:gd name="T7" fmla="*/ 168 h 169"/>
                    <a:gd name="T8" fmla="*/ 238 w 240"/>
                    <a:gd name="T9" fmla="*/ 166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0" h="169">
                      <a:moveTo>
                        <a:pt x="238" y="166"/>
                      </a:moveTo>
                      <a:cubicBezTo>
                        <a:pt x="161" y="112"/>
                        <a:pt x="82" y="59"/>
                        <a:pt x="6" y="1"/>
                      </a:cubicBezTo>
                      <a:cubicBezTo>
                        <a:pt x="5" y="0"/>
                        <a:pt x="0" y="1"/>
                        <a:pt x="2" y="2"/>
                      </a:cubicBezTo>
                      <a:cubicBezTo>
                        <a:pt x="77" y="60"/>
                        <a:pt x="156" y="113"/>
                        <a:pt x="234" y="168"/>
                      </a:cubicBezTo>
                      <a:cubicBezTo>
                        <a:pt x="235" y="169"/>
                        <a:pt x="240" y="167"/>
                        <a:pt x="238" y="1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2" name="Freeform 148"/>
                <p:cNvSpPr/>
                <p:nvPr/>
              </p:nvSpPr>
              <p:spPr bwMode="auto">
                <a:xfrm>
                  <a:off x="2784" y="861"/>
                  <a:ext cx="43" cy="40"/>
                </a:xfrm>
                <a:custGeom>
                  <a:avLst/>
                  <a:gdLst>
                    <a:gd name="T0" fmla="*/ 4 w 18"/>
                    <a:gd name="T1" fmla="*/ 15 h 17"/>
                    <a:gd name="T2" fmla="*/ 3 w 18"/>
                    <a:gd name="T3" fmla="*/ 4 h 17"/>
                    <a:gd name="T4" fmla="*/ 14 w 18"/>
                    <a:gd name="T5" fmla="*/ 3 h 17"/>
                    <a:gd name="T6" fmla="*/ 15 w 18"/>
                    <a:gd name="T7" fmla="*/ 14 h 17"/>
                    <a:gd name="T8" fmla="*/ 4 w 18"/>
                    <a:gd name="T9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4" y="15"/>
                      </a:moveTo>
                      <a:cubicBezTo>
                        <a:pt x="1" y="12"/>
                        <a:pt x="0" y="8"/>
                        <a:pt x="3" y="4"/>
                      </a:cubicBezTo>
                      <a:cubicBezTo>
                        <a:pt x="6" y="1"/>
                        <a:pt x="10" y="0"/>
                        <a:pt x="14" y="3"/>
                      </a:cubicBezTo>
                      <a:cubicBezTo>
                        <a:pt x="17" y="5"/>
                        <a:pt x="18" y="10"/>
                        <a:pt x="15" y="14"/>
                      </a:cubicBezTo>
                      <a:cubicBezTo>
                        <a:pt x="13" y="17"/>
                        <a:pt x="8" y="17"/>
                        <a:pt x="4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3" name="Freeform 149"/>
                <p:cNvSpPr/>
                <p:nvPr/>
              </p:nvSpPr>
              <p:spPr bwMode="auto">
                <a:xfrm>
                  <a:off x="2539" y="1029"/>
                  <a:ext cx="174" cy="102"/>
                </a:xfrm>
                <a:custGeom>
                  <a:avLst/>
                  <a:gdLst>
                    <a:gd name="T0" fmla="*/ 6 w 73"/>
                    <a:gd name="T1" fmla="*/ 42 h 43"/>
                    <a:gd name="T2" fmla="*/ 68 w 73"/>
                    <a:gd name="T3" fmla="*/ 9 h 43"/>
                    <a:gd name="T4" fmla="*/ 70 w 73"/>
                    <a:gd name="T5" fmla="*/ 7 h 43"/>
                    <a:gd name="T6" fmla="*/ 1 w 73"/>
                    <a:gd name="T7" fmla="*/ 41 h 43"/>
                    <a:gd name="T8" fmla="*/ 6 w 73"/>
                    <a:gd name="T9" fmla="*/ 4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43">
                      <a:moveTo>
                        <a:pt x="6" y="42"/>
                      </a:moveTo>
                      <a:cubicBezTo>
                        <a:pt x="17" y="17"/>
                        <a:pt x="40" y="2"/>
                        <a:pt x="68" y="9"/>
                      </a:cubicBezTo>
                      <a:cubicBezTo>
                        <a:pt x="70" y="9"/>
                        <a:pt x="73" y="8"/>
                        <a:pt x="70" y="7"/>
                      </a:cubicBezTo>
                      <a:cubicBezTo>
                        <a:pt x="40" y="0"/>
                        <a:pt x="14" y="13"/>
                        <a:pt x="1" y="41"/>
                      </a:cubicBezTo>
                      <a:cubicBezTo>
                        <a:pt x="0" y="42"/>
                        <a:pt x="5" y="43"/>
                        <a:pt x="6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4" name="Freeform 150"/>
                <p:cNvSpPr/>
                <p:nvPr/>
              </p:nvSpPr>
              <p:spPr bwMode="auto">
                <a:xfrm>
                  <a:off x="2589" y="982"/>
                  <a:ext cx="83" cy="159"/>
                </a:xfrm>
                <a:custGeom>
                  <a:avLst/>
                  <a:gdLst>
                    <a:gd name="T0" fmla="*/ 7 w 35"/>
                    <a:gd name="T1" fmla="*/ 1 h 67"/>
                    <a:gd name="T2" fmla="*/ 29 w 35"/>
                    <a:gd name="T3" fmla="*/ 66 h 67"/>
                    <a:gd name="T4" fmla="*/ 33 w 35"/>
                    <a:gd name="T5" fmla="*/ 66 h 67"/>
                    <a:gd name="T6" fmla="*/ 12 w 35"/>
                    <a:gd name="T7" fmla="*/ 2 h 67"/>
                    <a:gd name="T8" fmla="*/ 7 w 35"/>
                    <a:gd name="T9" fmla="*/ 1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67">
                      <a:moveTo>
                        <a:pt x="7" y="1"/>
                      </a:moveTo>
                      <a:cubicBezTo>
                        <a:pt x="0" y="27"/>
                        <a:pt x="7" y="51"/>
                        <a:pt x="29" y="66"/>
                      </a:cubicBezTo>
                      <a:cubicBezTo>
                        <a:pt x="30" y="67"/>
                        <a:pt x="35" y="67"/>
                        <a:pt x="33" y="66"/>
                      </a:cubicBezTo>
                      <a:cubicBezTo>
                        <a:pt x="11" y="51"/>
                        <a:pt x="5" y="27"/>
                        <a:pt x="12" y="2"/>
                      </a:cubicBezTo>
                      <a:cubicBezTo>
                        <a:pt x="13" y="1"/>
                        <a:pt x="8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5" name="Freeform 151"/>
                <p:cNvSpPr/>
                <p:nvPr/>
              </p:nvSpPr>
              <p:spPr bwMode="auto">
                <a:xfrm>
                  <a:off x="2523" y="1048"/>
                  <a:ext cx="178" cy="45"/>
                </a:xfrm>
                <a:custGeom>
                  <a:avLst/>
                  <a:gdLst>
                    <a:gd name="T0" fmla="*/ 4 w 75"/>
                    <a:gd name="T1" fmla="*/ 6 h 19"/>
                    <a:gd name="T2" fmla="*/ 69 w 75"/>
                    <a:gd name="T3" fmla="*/ 19 h 19"/>
                    <a:gd name="T4" fmla="*/ 74 w 75"/>
                    <a:gd name="T5" fmla="*/ 17 h 19"/>
                    <a:gd name="T6" fmla="*/ 3 w 75"/>
                    <a:gd name="T7" fmla="*/ 4 h 19"/>
                    <a:gd name="T8" fmla="*/ 4 w 75"/>
                    <a:gd name="T9" fmla="*/ 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19">
                      <a:moveTo>
                        <a:pt x="4" y="6"/>
                      </a:moveTo>
                      <a:cubicBezTo>
                        <a:pt x="26" y="2"/>
                        <a:pt x="51" y="9"/>
                        <a:pt x="69" y="19"/>
                      </a:cubicBezTo>
                      <a:cubicBezTo>
                        <a:pt x="71" y="19"/>
                        <a:pt x="75" y="18"/>
                        <a:pt x="74" y="17"/>
                      </a:cubicBezTo>
                      <a:cubicBezTo>
                        <a:pt x="53" y="6"/>
                        <a:pt x="26" y="0"/>
                        <a:pt x="3" y="4"/>
                      </a:cubicBezTo>
                      <a:cubicBezTo>
                        <a:pt x="0" y="5"/>
                        <a:pt x="2" y="6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6" name="Freeform 152"/>
                <p:cNvSpPr/>
                <p:nvPr/>
              </p:nvSpPr>
              <p:spPr bwMode="auto">
                <a:xfrm>
                  <a:off x="2585" y="998"/>
                  <a:ext cx="90" cy="152"/>
                </a:xfrm>
                <a:custGeom>
                  <a:avLst/>
                  <a:gdLst>
                    <a:gd name="T0" fmla="*/ 32 w 38"/>
                    <a:gd name="T1" fmla="*/ 1 h 64"/>
                    <a:gd name="T2" fmla="*/ 5 w 38"/>
                    <a:gd name="T3" fmla="*/ 63 h 64"/>
                    <a:gd name="T4" fmla="*/ 10 w 38"/>
                    <a:gd name="T5" fmla="*/ 62 h 64"/>
                    <a:gd name="T6" fmla="*/ 36 w 38"/>
                    <a:gd name="T7" fmla="*/ 1 h 64"/>
                    <a:gd name="T8" fmla="*/ 32 w 38"/>
                    <a:gd name="T9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64">
                      <a:moveTo>
                        <a:pt x="32" y="1"/>
                      </a:moveTo>
                      <a:cubicBezTo>
                        <a:pt x="12" y="15"/>
                        <a:pt x="0" y="38"/>
                        <a:pt x="5" y="63"/>
                      </a:cubicBezTo>
                      <a:cubicBezTo>
                        <a:pt x="6" y="64"/>
                        <a:pt x="11" y="64"/>
                        <a:pt x="10" y="62"/>
                      </a:cubicBezTo>
                      <a:cubicBezTo>
                        <a:pt x="5" y="38"/>
                        <a:pt x="16" y="15"/>
                        <a:pt x="36" y="1"/>
                      </a:cubicBezTo>
                      <a:cubicBezTo>
                        <a:pt x="38" y="0"/>
                        <a:pt x="33" y="0"/>
                        <a:pt x="3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7" name="Freeform 153"/>
                <p:cNvSpPr/>
                <p:nvPr/>
              </p:nvSpPr>
              <p:spPr bwMode="auto">
                <a:xfrm>
                  <a:off x="2236" y="479"/>
                  <a:ext cx="375" cy="581"/>
                </a:xfrm>
                <a:custGeom>
                  <a:avLst/>
                  <a:gdLst>
                    <a:gd name="T0" fmla="*/ 157 w 158"/>
                    <a:gd name="T1" fmla="*/ 243 h 245"/>
                    <a:gd name="T2" fmla="*/ 5 w 158"/>
                    <a:gd name="T3" fmla="*/ 1 h 245"/>
                    <a:gd name="T4" fmla="*/ 1 w 158"/>
                    <a:gd name="T5" fmla="*/ 2 h 245"/>
                    <a:gd name="T6" fmla="*/ 153 w 158"/>
                    <a:gd name="T7" fmla="*/ 244 h 245"/>
                    <a:gd name="T8" fmla="*/ 157 w 158"/>
                    <a:gd name="T9" fmla="*/ 243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8" h="245">
                      <a:moveTo>
                        <a:pt x="157" y="243"/>
                      </a:moveTo>
                      <a:cubicBezTo>
                        <a:pt x="106" y="163"/>
                        <a:pt x="53" y="83"/>
                        <a:pt x="5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ubicBezTo>
                        <a:pt x="48" y="84"/>
                        <a:pt x="101" y="164"/>
                        <a:pt x="153" y="244"/>
                      </a:cubicBezTo>
                      <a:cubicBezTo>
                        <a:pt x="153" y="245"/>
                        <a:pt x="158" y="244"/>
                        <a:pt x="157" y="2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8" name="Freeform 154"/>
                <p:cNvSpPr/>
                <p:nvPr/>
              </p:nvSpPr>
              <p:spPr bwMode="auto">
                <a:xfrm>
                  <a:off x="2592" y="1046"/>
                  <a:ext cx="40" cy="40"/>
                </a:xfrm>
                <a:custGeom>
                  <a:avLst/>
                  <a:gdLst>
                    <a:gd name="T0" fmla="*/ 2 w 17"/>
                    <a:gd name="T1" fmla="*/ 12 h 17"/>
                    <a:gd name="T2" fmla="*/ 4 w 17"/>
                    <a:gd name="T3" fmla="*/ 2 h 17"/>
                    <a:gd name="T4" fmla="*/ 15 w 17"/>
                    <a:gd name="T5" fmla="*/ 5 h 17"/>
                    <a:gd name="T6" fmla="*/ 12 w 17"/>
                    <a:gd name="T7" fmla="*/ 15 h 17"/>
                    <a:gd name="T8" fmla="*/ 2 w 17"/>
                    <a:gd name="T9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2" y="12"/>
                      </a:moveTo>
                      <a:cubicBezTo>
                        <a:pt x="0" y="9"/>
                        <a:pt x="1" y="4"/>
                        <a:pt x="4" y="2"/>
                      </a:cubicBezTo>
                      <a:cubicBezTo>
                        <a:pt x="8" y="0"/>
                        <a:pt x="13" y="1"/>
                        <a:pt x="15" y="5"/>
                      </a:cubicBezTo>
                      <a:cubicBezTo>
                        <a:pt x="17" y="8"/>
                        <a:pt x="16" y="13"/>
                        <a:pt x="12" y="15"/>
                      </a:cubicBezTo>
                      <a:cubicBezTo>
                        <a:pt x="9" y="17"/>
                        <a:pt x="4" y="16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79" name="Freeform 155"/>
                <p:cNvSpPr/>
                <p:nvPr/>
              </p:nvSpPr>
              <p:spPr bwMode="auto">
                <a:xfrm>
                  <a:off x="2285" y="1153"/>
                  <a:ext cx="193" cy="64"/>
                </a:xfrm>
                <a:custGeom>
                  <a:avLst/>
                  <a:gdLst>
                    <a:gd name="T0" fmla="*/ 6 w 81"/>
                    <a:gd name="T1" fmla="*/ 26 h 27"/>
                    <a:gd name="T2" fmla="*/ 75 w 81"/>
                    <a:gd name="T3" fmla="*/ 18 h 27"/>
                    <a:gd name="T4" fmla="*/ 79 w 81"/>
                    <a:gd name="T5" fmla="*/ 17 h 27"/>
                    <a:gd name="T6" fmla="*/ 1 w 81"/>
                    <a:gd name="T7" fmla="*/ 25 h 27"/>
                    <a:gd name="T8" fmla="*/ 6 w 81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27">
                      <a:moveTo>
                        <a:pt x="6" y="26"/>
                      </a:moveTo>
                      <a:cubicBezTo>
                        <a:pt x="26" y="7"/>
                        <a:pt x="51" y="2"/>
                        <a:pt x="75" y="18"/>
                      </a:cubicBezTo>
                      <a:cubicBezTo>
                        <a:pt x="76" y="19"/>
                        <a:pt x="81" y="19"/>
                        <a:pt x="79" y="17"/>
                      </a:cubicBezTo>
                      <a:cubicBezTo>
                        <a:pt x="53" y="0"/>
                        <a:pt x="23" y="4"/>
                        <a:pt x="1" y="25"/>
                      </a:cubicBezTo>
                      <a:cubicBezTo>
                        <a:pt x="0" y="26"/>
                        <a:pt x="5" y="27"/>
                        <a:pt x="6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0" name="Freeform 156"/>
                <p:cNvSpPr/>
                <p:nvPr/>
              </p:nvSpPr>
              <p:spPr bwMode="auto">
                <a:xfrm>
                  <a:off x="2357" y="1100"/>
                  <a:ext cx="57" cy="169"/>
                </a:xfrm>
                <a:custGeom>
                  <a:avLst/>
                  <a:gdLst>
                    <a:gd name="T0" fmla="*/ 18 w 24"/>
                    <a:gd name="T1" fmla="*/ 1 h 71"/>
                    <a:gd name="T2" fmla="*/ 16 w 24"/>
                    <a:gd name="T3" fmla="*/ 69 h 71"/>
                    <a:gd name="T4" fmla="*/ 20 w 24"/>
                    <a:gd name="T5" fmla="*/ 69 h 71"/>
                    <a:gd name="T6" fmla="*/ 23 w 24"/>
                    <a:gd name="T7" fmla="*/ 2 h 71"/>
                    <a:gd name="T8" fmla="*/ 18 w 24"/>
                    <a:gd name="T9" fmla="*/ 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71">
                      <a:moveTo>
                        <a:pt x="18" y="1"/>
                      </a:moveTo>
                      <a:cubicBezTo>
                        <a:pt x="2" y="22"/>
                        <a:pt x="0" y="47"/>
                        <a:pt x="16" y="69"/>
                      </a:cubicBezTo>
                      <a:cubicBezTo>
                        <a:pt x="16" y="70"/>
                        <a:pt x="21" y="71"/>
                        <a:pt x="20" y="69"/>
                      </a:cubicBezTo>
                      <a:cubicBezTo>
                        <a:pt x="5" y="47"/>
                        <a:pt x="7" y="23"/>
                        <a:pt x="23" y="2"/>
                      </a:cubicBezTo>
                      <a:cubicBezTo>
                        <a:pt x="24" y="1"/>
                        <a:pt x="19" y="0"/>
                        <a:pt x="1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1" name="Freeform 157"/>
                <p:cNvSpPr/>
                <p:nvPr/>
              </p:nvSpPr>
              <p:spPr bwMode="auto">
                <a:xfrm>
                  <a:off x="2293" y="1143"/>
                  <a:ext cx="159" cy="93"/>
                </a:xfrm>
                <a:custGeom>
                  <a:avLst/>
                  <a:gdLst>
                    <a:gd name="T0" fmla="*/ 3 w 67"/>
                    <a:gd name="T1" fmla="*/ 2 h 39"/>
                    <a:gd name="T2" fmla="*/ 61 w 67"/>
                    <a:gd name="T3" fmla="*/ 37 h 39"/>
                    <a:gd name="T4" fmla="*/ 66 w 67"/>
                    <a:gd name="T5" fmla="*/ 36 h 39"/>
                    <a:gd name="T6" fmla="*/ 5 w 67"/>
                    <a:gd name="T7" fmla="*/ 0 h 39"/>
                    <a:gd name="T8" fmla="*/ 3 w 67"/>
                    <a:gd name="T9" fmla="*/ 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39">
                      <a:moveTo>
                        <a:pt x="3" y="2"/>
                      </a:moveTo>
                      <a:cubicBezTo>
                        <a:pt x="25" y="6"/>
                        <a:pt x="47" y="21"/>
                        <a:pt x="61" y="37"/>
                      </a:cubicBezTo>
                      <a:cubicBezTo>
                        <a:pt x="62" y="39"/>
                        <a:pt x="67" y="37"/>
                        <a:pt x="66" y="36"/>
                      </a:cubicBezTo>
                      <a:cubicBezTo>
                        <a:pt x="51" y="19"/>
                        <a:pt x="28" y="4"/>
                        <a:pt x="5" y="0"/>
                      </a:cubicBezTo>
                      <a:cubicBezTo>
                        <a:pt x="4" y="0"/>
                        <a:pt x="0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2" name="Freeform 158"/>
                <p:cNvSpPr/>
                <p:nvPr/>
              </p:nvSpPr>
              <p:spPr bwMode="auto">
                <a:xfrm>
                  <a:off x="2333" y="1134"/>
                  <a:ext cx="128" cy="120"/>
                </a:xfrm>
                <a:custGeom>
                  <a:avLst/>
                  <a:gdLst>
                    <a:gd name="T0" fmla="*/ 48 w 54"/>
                    <a:gd name="T1" fmla="*/ 1 h 51"/>
                    <a:gd name="T2" fmla="*/ 0 w 54"/>
                    <a:gd name="T3" fmla="*/ 50 h 51"/>
                    <a:gd name="T4" fmla="*/ 5 w 54"/>
                    <a:gd name="T5" fmla="*/ 50 h 51"/>
                    <a:gd name="T6" fmla="*/ 50 w 54"/>
                    <a:gd name="T7" fmla="*/ 2 h 51"/>
                    <a:gd name="T8" fmla="*/ 48 w 54"/>
                    <a:gd name="T9" fmla="*/ 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51">
                      <a:moveTo>
                        <a:pt x="48" y="1"/>
                      </a:moveTo>
                      <a:cubicBezTo>
                        <a:pt x="24" y="7"/>
                        <a:pt x="3" y="24"/>
                        <a:pt x="0" y="50"/>
                      </a:cubicBezTo>
                      <a:cubicBezTo>
                        <a:pt x="0" y="51"/>
                        <a:pt x="5" y="51"/>
                        <a:pt x="5" y="50"/>
                      </a:cubicBezTo>
                      <a:cubicBezTo>
                        <a:pt x="8" y="25"/>
                        <a:pt x="27" y="8"/>
                        <a:pt x="50" y="2"/>
                      </a:cubicBezTo>
                      <a:cubicBezTo>
                        <a:pt x="54" y="1"/>
                        <a:pt x="49" y="0"/>
                        <a:pt x="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3" name="Freeform 159"/>
                <p:cNvSpPr/>
                <p:nvPr/>
              </p:nvSpPr>
              <p:spPr bwMode="auto">
                <a:xfrm>
                  <a:off x="2228" y="500"/>
                  <a:ext cx="150" cy="669"/>
                </a:xfrm>
                <a:custGeom>
                  <a:avLst/>
                  <a:gdLst>
                    <a:gd name="T0" fmla="*/ 63 w 63"/>
                    <a:gd name="T1" fmla="*/ 280 h 282"/>
                    <a:gd name="T2" fmla="*/ 5 w 63"/>
                    <a:gd name="T3" fmla="*/ 1 h 282"/>
                    <a:gd name="T4" fmla="*/ 0 w 63"/>
                    <a:gd name="T5" fmla="*/ 2 h 282"/>
                    <a:gd name="T6" fmla="*/ 58 w 63"/>
                    <a:gd name="T7" fmla="*/ 281 h 282"/>
                    <a:gd name="T8" fmla="*/ 63 w 63"/>
                    <a:gd name="T9" fmla="*/ 28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282">
                      <a:moveTo>
                        <a:pt x="63" y="280"/>
                      </a:moveTo>
                      <a:cubicBezTo>
                        <a:pt x="43" y="188"/>
                        <a:pt x="21" y="95"/>
                        <a:pt x="5" y="1"/>
                      </a:cubicBezTo>
                      <a:cubicBezTo>
                        <a:pt x="5" y="0"/>
                        <a:pt x="0" y="0"/>
                        <a:pt x="0" y="2"/>
                      </a:cubicBezTo>
                      <a:cubicBezTo>
                        <a:pt x="16" y="95"/>
                        <a:pt x="38" y="188"/>
                        <a:pt x="58" y="281"/>
                      </a:cubicBezTo>
                      <a:cubicBezTo>
                        <a:pt x="58" y="282"/>
                        <a:pt x="63" y="282"/>
                        <a:pt x="63" y="2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Freeform 160"/>
                <p:cNvSpPr/>
                <p:nvPr/>
              </p:nvSpPr>
              <p:spPr bwMode="auto">
                <a:xfrm>
                  <a:off x="2357" y="1160"/>
                  <a:ext cx="38" cy="38"/>
                </a:xfrm>
                <a:custGeom>
                  <a:avLst/>
                  <a:gdLst>
                    <a:gd name="T0" fmla="*/ 0 w 16"/>
                    <a:gd name="T1" fmla="*/ 9 h 16"/>
                    <a:gd name="T2" fmla="*/ 7 w 16"/>
                    <a:gd name="T3" fmla="*/ 0 h 16"/>
                    <a:gd name="T4" fmla="*/ 16 w 16"/>
                    <a:gd name="T5" fmla="*/ 7 h 16"/>
                    <a:gd name="T6" fmla="*/ 9 w 16"/>
                    <a:gd name="T7" fmla="*/ 16 h 16"/>
                    <a:gd name="T8" fmla="*/ 0 w 16"/>
                    <a:gd name="T9" fmla="*/ 9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0" y="9"/>
                      </a:moveTo>
                      <a:cubicBezTo>
                        <a:pt x="0" y="5"/>
                        <a:pt x="3" y="1"/>
                        <a:pt x="7" y="0"/>
                      </a:cubicBezTo>
                      <a:cubicBezTo>
                        <a:pt x="11" y="0"/>
                        <a:pt x="15" y="3"/>
                        <a:pt x="16" y="7"/>
                      </a:cubicBezTo>
                      <a:cubicBezTo>
                        <a:pt x="16" y="11"/>
                        <a:pt x="13" y="15"/>
                        <a:pt x="9" y="16"/>
                      </a:cubicBezTo>
                      <a:cubicBezTo>
                        <a:pt x="5" y="16"/>
                        <a:pt x="1" y="13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Freeform 161"/>
                <p:cNvSpPr/>
                <p:nvPr/>
              </p:nvSpPr>
              <p:spPr bwMode="auto">
                <a:xfrm>
                  <a:off x="2041" y="1155"/>
                  <a:ext cx="187" cy="76"/>
                </a:xfrm>
                <a:custGeom>
                  <a:avLst/>
                  <a:gdLst>
                    <a:gd name="T0" fmla="*/ 6 w 79"/>
                    <a:gd name="T1" fmla="*/ 14 h 32"/>
                    <a:gd name="T2" fmla="*/ 73 w 79"/>
                    <a:gd name="T3" fmla="*/ 31 h 32"/>
                    <a:gd name="T4" fmla="*/ 78 w 79"/>
                    <a:gd name="T5" fmla="*/ 31 h 32"/>
                    <a:gd name="T6" fmla="*/ 2 w 79"/>
                    <a:gd name="T7" fmla="*/ 12 h 32"/>
                    <a:gd name="T8" fmla="*/ 6 w 79"/>
                    <a:gd name="T9" fmla="*/ 1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32">
                      <a:moveTo>
                        <a:pt x="6" y="14"/>
                      </a:moveTo>
                      <a:cubicBezTo>
                        <a:pt x="32" y="3"/>
                        <a:pt x="57" y="8"/>
                        <a:pt x="73" y="31"/>
                      </a:cubicBezTo>
                      <a:cubicBezTo>
                        <a:pt x="74" y="32"/>
                        <a:pt x="79" y="32"/>
                        <a:pt x="78" y="31"/>
                      </a:cubicBezTo>
                      <a:cubicBezTo>
                        <a:pt x="60" y="6"/>
                        <a:pt x="30" y="0"/>
                        <a:pt x="2" y="12"/>
                      </a:cubicBezTo>
                      <a:cubicBezTo>
                        <a:pt x="0" y="13"/>
                        <a:pt x="5" y="15"/>
                        <a:pt x="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Freeform 162"/>
                <p:cNvSpPr/>
                <p:nvPr/>
              </p:nvSpPr>
              <p:spPr bwMode="auto">
                <a:xfrm>
                  <a:off x="2110" y="1119"/>
                  <a:ext cx="92" cy="154"/>
                </a:xfrm>
                <a:custGeom>
                  <a:avLst/>
                  <a:gdLst>
                    <a:gd name="T0" fmla="*/ 33 w 39"/>
                    <a:gd name="T1" fmla="*/ 1 h 65"/>
                    <a:gd name="T2" fmla="*/ 7 w 39"/>
                    <a:gd name="T3" fmla="*/ 63 h 65"/>
                    <a:gd name="T4" fmla="*/ 12 w 39"/>
                    <a:gd name="T5" fmla="*/ 64 h 65"/>
                    <a:gd name="T6" fmla="*/ 38 w 39"/>
                    <a:gd name="T7" fmla="*/ 2 h 65"/>
                    <a:gd name="T8" fmla="*/ 33 w 39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65">
                      <a:moveTo>
                        <a:pt x="33" y="1"/>
                      </a:moveTo>
                      <a:cubicBezTo>
                        <a:pt x="10" y="15"/>
                        <a:pt x="0" y="37"/>
                        <a:pt x="7" y="63"/>
                      </a:cubicBezTo>
                      <a:cubicBezTo>
                        <a:pt x="7" y="65"/>
                        <a:pt x="12" y="65"/>
                        <a:pt x="12" y="64"/>
                      </a:cubicBezTo>
                      <a:cubicBezTo>
                        <a:pt x="5" y="38"/>
                        <a:pt x="15" y="16"/>
                        <a:pt x="38" y="2"/>
                      </a:cubicBezTo>
                      <a:cubicBezTo>
                        <a:pt x="39" y="2"/>
                        <a:pt x="34" y="0"/>
                        <a:pt x="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Freeform 163"/>
                <p:cNvSpPr/>
                <p:nvPr/>
              </p:nvSpPr>
              <p:spPr bwMode="auto">
                <a:xfrm>
                  <a:off x="2074" y="1122"/>
                  <a:ext cx="116" cy="137"/>
                </a:xfrm>
                <a:custGeom>
                  <a:avLst/>
                  <a:gdLst>
                    <a:gd name="T0" fmla="*/ 2 w 49"/>
                    <a:gd name="T1" fmla="*/ 2 h 58"/>
                    <a:gd name="T2" fmla="*/ 44 w 49"/>
                    <a:gd name="T3" fmla="*/ 56 h 58"/>
                    <a:gd name="T4" fmla="*/ 49 w 49"/>
                    <a:gd name="T5" fmla="*/ 56 h 58"/>
                    <a:gd name="T6" fmla="*/ 6 w 49"/>
                    <a:gd name="T7" fmla="*/ 1 h 58"/>
                    <a:gd name="T8" fmla="*/ 2 w 49"/>
                    <a:gd name="T9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58">
                      <a:moveTo>
                        <a:pt x="2" y="2"/>
                      </a:moveTo>
                      <a:cubicBezTo>
                        <a:pt x="21" y="13"/>
                        <a:pt x="37" y="36"/>
                        <a:pt x="44" y="56"/>
                      </a:cubicBezTo>
                      <a:cubicBezTo>
                        <a:pt x="45" y="58"/>
                        <a:pt x="49" y="57"/>
                        <a:pt x="49" y="56"/>
                      </a:cubicBezTo>
                      <a:cubicBezTo>
                        <a:pt x="41" y="35"/>
                        <a:pt x="26" y="12"/>
                        <a:pt x="6" y="1"/>
                      </a:cubicBezTo>
                      <a:cubicBezTo>
                        <a:pt x="5" y="0"/>
                        <a:pt x="0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8" name="Freeform 164"/>
                <p:cNvSpPr/>
                <p:nvPr/>
              </p:nvSpPr>
              <p:spPr bwMode="auto">
                <a:xfrm>
                  <a:off x="2074" y="1160"/>
                  <a:ext cx="159" cy="80"/>
                </a:xfrm>
                <a:custGeom>
                  <a:avLst/>
                  <a:gdLst>
                    <a:gd name="T0" fmla="*/ 64 w 67"/>
                    <a:gd name="T1" fmla="*/ 3 h 34"/>
                    <a:gd name="T2" fmla="*/ 0 w 67"/>
                    <a:gd name="T3" fmla="*/ 33 h 34"/>
                    <a:gd name="T4" fmla="*/ 5 w 67"/>
                    <a:gd name="T5" fmla="*/ 33 h 34"/>
                    <a:gd name="T6" fmla="*/ 62 w 67"/>
                    <a:gd name="T7" fmla="*/ 5 h 34"/>
                    <a:gd name="T8" fmla="*/ 64 w 67"/>
                    <a:gd name="T9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34">
                      <a:moveTo>
                        <a:pt x="64" y="3"/>
                      </a:moveTo>
                      <a:cubicBezTo>
                        <a:pt x="38" y="0"/>
                        <a:pt x="13" y="9"/>
                        <a:pt x="0" y="33"/>
                      </a:cubicBezTo>
                      <a:cubicBezTo>
                        <a:pt x="0" y="34"/>
                        <a:pt x="4" y="34"/>
                        <a:pt x="5" y="33"/>
                      </a:cubicBezTo>
                      <a:cubicBezTo>
                        <a:pt x="16" y="12"/>
                        <a:pt x="39" y="2"/>
                        <a:pt x="62" y="5"/>
                      </a:cubicBezTo>
                      <a:cubicBezTo>
                        <a:pt x="65" y="5"/>
                        <a:pt x="67" y="3"/>
                        <a:pt x="6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9" name="Freeform 165"/>
                <p:cNvSpPr/>
                <p:nvPr/>
              </p:nvSpPr>
              <p:spPr bwMode="auto">
                <a:xfrm>
                  <a:off x="2133" y="498"/>
                  <a:ext cx="117" cy="673"/>
                </a:xfrm>
                <a:custGeom>
                  <a:avLst/>
                  <a:gdLst>
                    <a:gd name="T0" fmla="*/ 6 w 49"/>
                    <a:gd name="T1" fmla="*/ 283 h 284"/>
                    <a:gd name="T2" fmla="*/ 49 w 49"/>
                    <a:gd name="T3" fmla="*/ 1 h 284"/>
                    <a:gd name="T4" fmla="*/ 44 w 49"/>
                    <a:gd name="T5" fmla="*/ 1 h 284"/>
                    <a:gd name="T6" fmla="*/ 1 w 49"/>
                    <a:gd name="T7" fmla="*/ 283 h 284"/>
                    <a:gd name="T8" fmla="*/ 6 w 49"/>
                    <a:gd name="T9" fmla="*/ 283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284">
                      <a:moveTo>
                        <a:pt x="6" y="283"/>
                      </a:moveTo>
                      <a:cubicBezTo>
                        <a:pt x="19" y="189"/>
                        <a:pt x="31" y="94"/>
                        <a:pt x="49" y="1"/>
                      </a:cubicBezTo>
                      <a:cubicBezTo>
                        <a:pt x="49" y="0"/>
                        <a:pt x="44" y="0"/>
                        <a:pt x="44" y="1"/>
                      </a:cubicBezTo>
                      <a:cubicBezTo>
                        <a:pt x="26" y="95"/>
                        <a:pt x="14" y="189"/>
                        <a:pt x="1" y="283"/>
                      </a:cubicBezTo>
                      <a:cubicBezTo>
                        <a:pt x="0" y="284"/>
                        <a:pt x="5" y="284"/>
                        <a:pt x="6" y="2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0" name="Freeform 166"/>
                <p:cNvSpPr/>
                <p:nvPr/>
              </p:nvSpPr>
              <p:spPr bwMode="auto">
                <a:xfrm>
                  <a:off x="2119" y="1162"/>
                  <a:ext cx="41" cy="40"/>
                </a:xfrm>
                <a:custGeom>
                  <a:avLst/>
                  <a:gdLst>
                    <a:gd name="T0" fmla="*/ 1 w 17"/>
                    <a:gd name="T1" fmla="*/ 7 h 17"/>
                    <a:gd name="T2" fmla="*/ 10 w 17"/>
                    <a:gd name="T3" fmla="*/ 1 h 17"/>
                    <a:gd name="T4" fmla="*/ 16 w 17"/>
                    <a:gd name="T5" fmla="*/ 10 h 17"/>
                    <a:gd name="T6" fmla="*/ 7 w 17"/>
                    <a:gd name="T7" fmla="*/ 16 h 17"/>
                    <a:gd name="T8" fmla="*/ 1 w 17"/>
                    <a:gd name="T9" fmla="*/ 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1" name="Freeform 167"/>
                <p:cNvSpPr/>
                <p:nvPr/>
              </p:nvSpPr>
              <p:spPr bwMode="auto">
                <a:xfrm>
                  <a:off x="1806" y="1067"/>
                  <a:ext cx="159" cy="112"/>
                </a:xfrm>
                <a:custGeom>
                  <a:avLst/>
                  <a:gdLst>
                    <a:gd name="T0" fmla="*/ 5 w 67"/>
                    <a:gd name="T1" fmla="*/ 4 h 47"/>
                    <a:gd name="T2" fmla="*/ 62 w 67"/>
                    <a:gd name="T3" fmla="*/ 45 h 47"/>
                    <a:gd name="T4" fmla="*/ 67 w 67"/>
                    <a:gd name="T5" fmla="*/ 45 h 47"/>
                    <a:gd name="T6" fmla="*/ 3 w 67"/>
                    <a:gd name="T7" fmla="*/ 2 h 47"/>
                    <a:gd name="T8" fmla="*/ 5 w 67"/>
                    <a:gd name="T9" fmla="*/ 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47">
                      <a:moveTo>
                        <a:pt x="5" y="4"/>
                      </a:moveTo>
                      <a:cubicBezTo>
                        <a:pt x="33" y="2"/>
                        <a:pt x="55" y="18"/>
                        <a:pt x="62" y="45"/>
                      </a:cubicBezTo>
                      <a:cubicBezTo>
                        <a:pt x="62" y="47"/>
                        <a:pt x="67" y="47"/>
                        <a:pt x="67" y="45"/>
                      </a:cubicBezTo>
                      <a:cubicBezTo>
                        <a:pt x="60" y="15"/>
                        <a:pt x="33" y="0"/>
                        <a:pt x="3" y="2"/>
                      </a:cubicBezTo>
                      <a:cubicBezTo>
                        <a:pt x="0" y="2"/>
                        <a:pt x="4" y="4"/>
                        <a:pt x="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2" name="Freeform 168"/>
                <p:cNvSpPr/>
                <p:nvPr/>
              </p:nvSpPr>
              <p:spPr bwMode="auto">
                <a:xfrm>
                  <a:off x="1856" y="1062"/>
                  <a:ext cx="126" cy="124"/>
                </a:xfrm>
                <a:custGeom>
                  <a:avLst/>
                  <a:gdLst>
                    <a:gd name="T0" fmla="*/ 48 w 53"/>
                    <a:gd name="T1" fmla="*/ 0 h 52"/>
                    <a:gd name="T2" fmla="*/ 0 w 53"/>
                    <a:gd name="T3" fmla="*/ 50 h 52"/>
                    <a:gd name="T4" fmla="*/ 5 w 53"/>
                    <a:gd name="T5" fmla="*/ 51 h 52"/>
                    <a:gd name="T6" fmla="*/ 51 w 53"/>
                    <a:gd name="T7" fmla="*/ 2 h 52"/>
                    <a:gd name="T8" fmla="*/ 48 w 53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52">
                      <a:moveTo>
                        <a:pt x="48" y="0"/>
                      </a:moveTo>
                      <a:cubicBezTo>
                        <a:pt x="21" y="5"/>
                        <a:pt x="3" y="23"/>
                        <a:pt x="0" y="50"/>
                      </a:cubicBezTo>
                      <a:cubicBezTo>
                        <a:pt x="0" y="51"/>
                        <a:pt x="5" y="52"/>
                        <a:pt x="5" y="51"/>
                      </a:cubicBezTo>
                      <a:cubicBezTo>
                        <a:pt x="7" y="25"/>
                        <a:pt x="25" y="7"/>
                        <a:pt x="51" y="2"/>
                      </a:cubicBezTo>
                      <a:cubicBezTo>
                        <a:pt x="53" y="2"/>
                        <a:pt x="49" y="0"/>
                        <a:pt x="4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Freeform 169"/>
                <p:cNvSpPr/>
                <p:nvPr/>
              </p:nvSpPr>
              <p:spPr bwMode="auto">
                <a:xfrm>
                  <a:off x="1860" y="1024"/>
                  <a:ext cx="62" cy="164"/>
                </a:xfrm>
                <a:custGeom>
                  <a:avLst/>
                  <a:gdLst>
                    <a:gd name="T0" fmla="*/ 1 w 26"/>
                    <a:gd name="T1" fmla="*/ 2 h 69"/>
                    <a:gd name="T2" fmla="*/ 21 w 26"/>
                    <a:gd name="T3" fmla="*/ 68 h 69"/>
                    <a:gd name="T4" fmla="*/ 26 w 26"/>
                    <a:gd name="T5" fmla="*/ 68 h 69"/>
                    <a:gd name="T6" fmla="*/ 6 w 26"/>
                    <a:gd name="T7" fmla="*/ 1 h 69"/>
                    <a:gd name="T8" fmla="*/ 1 w 26"/>
                    <a:gd name="T9" fmla="*/ 2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69">
                      <a:moveTo>
                        <a:pt x="1" y="2"/>
                      </a:moveTo>
                      <a:cubicBezTo>
                        <a:pt x="15" y="20"/>
                        <a:pt x="21" y="46"/>
                        <a:pt x="21" y="68"/>
                      </a:cubicBezTo>
                      <a:cubicBezTo>
                        <a:pt x="21" y="69"/>
                        <a:pt x="26" y="69"/>
                        <a:pt x="26" y="68"/>
                      </a:cubicBezTo>
                      <a:cubicBezTo>
                        <a:pt x="26" y="45"/>
                        <a:pt x="20" y="19"/>
                        <a:pt x="6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Freeform 170"/>
                <p:cNvSpPr/>
                <p:nvPr/>
              </p:nvSpPr>
              <p:spPr bwMode="auto">
                <a:xfrm>
                  <a:off x="1815" y="1091"/>
                  <a:ext cx="178" cy="45"/>
                </a:xfrm>
                <a:custGeom>
                  <a:avLst/>
                  <a:gdLst>
                    <a:gd name="T0" fmla="*/ 73 w 75"/>
                    <a:gd name="T1" fmla="*/ 11 h 19"/>
                    <a:gd name="T2" fmla="*/ 2 w 75"/>
                    <a:gd name="T3" fmla="*/ 17 h 19"/>
                    <a:gd name="T4" fmla="*/ 6 w 75"/>
                    <a:gd name="T5" fmla="*/ 18 h 19"/>
                    <a:gd name="T6" fmla="*/ 69 w 75"/>
                    <a:gd name="T7" fmla="*/ 13 h 19"/>
                    <a:gd name="T8" fmla="*/ 73 w 75"/>
                    <a:gd name="T9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19">
                      <a:moveTo>
                        <a:pt x="73" y="11"/>
                      </a:moveTo>
                      <a:cubicBezTo>
                        <a:pt x="50" y="0"/>
                        <a:pt x="22" y="0"/>
                        <a:pt x="2" y="17"/>
                      </a:cubicBezTo>
                      <a:cubicBezTo>
                        <a:pt x="0" y="18"/>
                        <a:pt x="5" y="19"/>
                        <a:pt x="6" y="18"/>
                      </a:cubicBezTo>
                      <a:cubicBezTo>
                        <a:pt x="24" y="2"/>
                        <a:pt x="48" y="2"/>
                        <a:pt x="69" y="13"/>
                      </a:cubicBezTo>
                      <a:cubicBezTo>
                        <a:pt x="70" y="13"/>
                        <a:pt x="75" y="12"/>
                        <a:pt x="7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5" name="Freeform 171"/>
                <p:cNvSpPr/>
                <p:nvPr/>
              </p:nvSpPr>
              <p:spPr bwMode="auto">
                <a:xfrm>
                  <a:off x="1898" y="500"/>
                  <a:ext cx="354" cy="593"/>
                </a:xfrm>
                <a:custGeom>
                  <a:avLst/>
                  <a:gdLst>
                    <a:gd name="T0" fmla="*/ 6 w 149"/>
                    <a:gd name="T1" fmla="*/ 249 h 250"/>
                    <a:gd name="T2" fmla="*/ 148 w 149"/>
                    <a:gd name="T3" fmla="*/ 2 h 250"/>
                    <a:gd name="T4" fmla="*/ 143 w 149"/>
                    <a:gd name="T5" fmla="*/ 1 h 250"/>
                    <a:gd name="T6" fmla="*/ 1 w 149"/>
                    <a:gd name="T7" fmla="*/ 249 h 250"/>
                    <a:gd name="T8" fmla="*/ 6 w 149"/>
                    <a:gd name="T9" fmla="*/ 249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50">
                      <a:moveTo>
                        <a:pt x="6" y="249"/>
                      </a:moveTo>
                      <a:cubicBezTo>
                        <a:pt x="52" y="166"/>
                        <a:pt x="98" y="82"/>
                        <a:pt x="148" y="2"/>
                      </a:cubicBezTo>
                      <a:cubicBezTo>
                        <a:pt x="149" y="0"/>
                        <a:pt x="144" y="0"/>
                        <a:pt x="143" y="1"/>
                      </a:cubicBezTo>
                      <a:cubicBezTo>
                        <a:pt x="93" y="82"/>
                        <a:pt x="48" y="166"/>
                        <a:pt x="1" y="249"/>
                      </a:cubicBezTo>
                      <a:cubicBezTo>
                        <a:pt x="0" y="250"/>
                        <a:pt x="5" y="250"/>
                        <a:pt x="6" y="2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6" name="Freeform 172"/>
                <p:cNvSpPr/>
                <p:nvPr/>
              </p:nvSpPr>
              <p:spPr bwMode="auto">
                <a:xfrm>
                  <a:off x="1879" y="1081"/>
                  <a:ext cx="43" cy="41"/>
                </a:xfrm>
                <a:custGeom>
                  <a:avLst/>
                  <a:gdLst>
                    <a:gd name="T0" fmla="*/ 2 w 18"/>
                    <a:gd name="T1" fmla="*/ 5 h 17"/>
                    <a:gd name="T2" fmla="*/ 13 w 18"/>
                    <a:gd name="T3" fmla="*/ 2 h 17"/>
                    <a:gd name="T4" fmla="*/ 15 w 18"/>
                    <a:gd name="T5" fmla="*/ 13 h 17"/>
                    <a:gd name="T6" fmla="*/ 5 w 18"/>
                    <a:gd name="T7" fmla="*/ 15 h 17"/>
                    <a:gd name="T8" fmla="*/ 2 w 18"/>
                    <a:gd name="T9" fmla="*/ 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2" y="5"/>
                      </a:moveTo>
                      <a:cubicBezTo>
                        <a:pt x="5" y="1"/>
                        <a:pt x="9" y="0"/>
                        <a:pt x="13" y="2"/>
                      </a:cubicBezTo>
                      <a:cubicBezTo>
                        <a:pt x="17" y="4"/>
                        <a:pt x="18" y="9"/>
                        <a:pt x="15" y="13"/>
                      </a:cubicBezTo>
                      <a:cubicBezTo>
                        <a:pt x="13" y="16"/>
                        <a:pt x="8" y="17"/>
                        <a:pt x="5" y="15"/>
                      </a:cubicBezTo>
                      <a:cubicBezTo>
                        <a:pt x="1" y="13"/>
                        <a:pt x="0" y="8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7" name="Freeform 173"/>
                <p:cNvSpPr/>
                <p:nvPr/>
              </p:nvSpPr>
              <p:spPr bwMode="auto">
                <a:xfrm>
                  <a:off x="1621" y="865"/>
                  <a:ext cx="121" cy="155"/>
                </a:xfrm>
                <a:custGeom>
                  <a:avLst/>
                  <a:gdLst>
                    <a:gd name="T0" fmla="*/ 3 w 51"/>
                    <a:gd name="T1" fmla="*/ 2 h 65"/>
                    <a:gd name="T2" fmla="*/ 42 w 51"/>
                    <a:gd name="T3" fmla="*/ 63 h 65"/>
                    <a:gd name="T4" fmla="*/ 47 w 51"/>
                    <a:gd name="T5" fmla="*/ 64 h 65"/>
                    <a:gd name="T6" fmla="*/ 6 w 51"/>
                    <a:gd name="T7" fmla="*/ 0 h 65"/>
                    <a:gd name="T8" fmla="*/ 3 w 51"/>
                    <a:gd name="T9" fmla="*/ 2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65">
                      <a:moveTo>
                        <a:pt x="3" y="2"/>
                      </a:moveTo>
                      <a:cubicBezTo>
                        <a:pt x="30" y="11"/>
                        <a:pt x="46" y="34"/>
                        <a:pt x="42" y="63"/>
                      </a:cubicBezTo>
                      <a:cubicBezTo>
                        <a:pt x="41" y="64"/>
                        <a:pt x="46" y="65"/>
                        <a:pt x="47" y="64"/>
                      </a:cubicBezTo>
                      <a:cubicBezTo>
                        <a:pt x="51" y="34"/>
                        <a:pt x="34" y="10"/>
                        <a:pt x="6" y="0"/>
                      </a:cubicBezTo>
                      <a:cubicBezTo>
                        <a:pt x="5" y="0"/>
                        <a:pt x="0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8" name="Freeform 174"/>
                <p:cNvSpPr/>
                <p:nvPr/>
              </p:nvSpPr>
              <p:spPr bwMode="auto">
                <a:xfrm>
                  <a:off x="1625" y="903"/>
                  <a:ext cx="162" cy="86"/>
                </a:xfrm>
                <a:custGeom>
                  <a:avLst/>
                  <a:gdLst>
                    <a:gd name="T0" fmla="*/ 65 w 68"/>
                    <a:gd name="T1" fmla="*/ 6 h 36"/>
                    <a:gd name="T2" fmla="*/ 0 w 68"/>
                    <a:gd name="T3" fmla="*/ 34 h 36"/>
                    <a:gd name="T4" fmla="*/ 5 w 68"/>
                    <a:gd name="T5" fmla="*/ 35 h 36"/>
                    <a:gd name="T6" fmla="*/ 64 w 68"/>
                    <a:gd name="T7" fmla="*/ 8 h 36"/>
                    <a:gd name="T8" fmla="*/ 65 w 68"/>
                    <a:gd name="T9" fmla="*/ 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6">
                      <a:moveTo>
                        <a:pt x="65" y="6"/>
                      </a:moveTo>
                      <a:cubicBezTo>
                        <a:pt x="38" y="0"/>
                        <a:pt x="14" y="9"/>
                        <a:pt x="0" y="34"/>
                      </a:cubicBezTo>
                      <a:cubicBezTo>
                        <a:pt x="0" y="35"/>
                        <a:pt x="4" y="36"/>
                        <a:pt x="5" y="35"/>
                      </a:cubicBezTo>
                      <a:cubicBezTo>
                        <a:pt x="17" y="13"/>
                        <a:pt x="39" y="3"/>
                        <a:pt x="64" y="8"/>
                      </a:cubicBezTo>
                      <a:cubicBezTo>
                        <a:pt x="67" y="9"/>
                        <a:pt x="68" y="7"/>
                        <a:pt x="6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9" name="Freeform 175"/>
                <p:cNvSpPr/>
                <p:nvPr/>
              </p:nvSpPr>
              <p:spPr bwMode="auto">
                <a:xfrm>
                  <a:off x="1675" y="842"/>
                  <a:ext cx="43" cy="171"/>
                </a:xfrm>
                <a:custGeom>
                  <a:avLst/>
                  <a:gdLst>
                    <a:gd name="T0" fmla="*/ 6 w 18"/>
                    <a:gd name="T1" fmla="*/ 2 h 72"/>
                    <a:gd name="T2" fmla="*/ 0 w 18"/>
                    <a:gd name="T3" fmla="*/ 71 h 72"/>
                    <a:gd name="T4" fmla="*/ 5 w 18"/>
                    <a:gd name="T5" fmla="*/ 71 h 72"/>
                    <a:gd name="T6" fmla="*/ 12 w 18"/>
                    <a:gd name="T7" fmla="*/ 2 h 72"/>
                    <a:gd name="T8" fmla="*/ 6 w 18"/>
                    <a:gd name="T9" fmla="*/ 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72">
                      <a:moveTo>
                        <a:pt x="6" y="2"/>
                      </a:moveTo>
                      <a:cubicBezTo>
                        <a:pt x="13" y="24"/>
                        <a:pt x="9" y="50"/>
                        <a:pt x="0" y="71"/>
                      </a:cubicBezTo>
                      <a:cubicBezTo>
                        <a:pt x="0" y="72"/>
                        <a:pt x="5" y="72"/>
                        <a:pt x="5" y="71"/>
                      </a:cubicBezTo>
                      <a:cubicBezTo>
                        <a:pt x="14" y="50"/>
                        <a:pt x="18" y="23"/>
                        <a:pt x="12" y="2"/>
                      </a:cubicBezTo>
                      <a:cubicBezTo>
                        <a:pt x="11" y="0"/>
                        <a:pt x="6" y="1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0" name="Freeform 176"/>
                <p:cNvSpPr/>
                <p:nvPr/>
              </p:nvSpPr>
              <p:spPr bwMode="auto">
                <a:xfrm>
                  <a:off x="1606" y="903"/>
                  <a:ext cx="171" cy="74"/>
                </a:xfrm>
                <a:custGeom>
                  <a:avLst/>
                  <a:gdLst>
                    <a:gd name="T0" fmla="*/ 71 w 72"/>
                    <a:gd name="T1" fmla="*/ 29 h 31"/>
                    <a:gd name="T2" fmla="*/ 3 w 72"/>
                    <a:gd name="T3" fmla="*/ 8 h 31"/>
                    <a:gd name="T4" fmla="*/ 6 w 72"/>
                    <a:gd name="T5" fmla="*/ 10 h 31"/>
                    <a:gd name="T6" fmla="*/ 66 w 72"/>
                    <a:gd name="T7" fmla="*/ 30 h 31"/>
                    <a:gd name="T8" fmla="*/ 71 w 72"/>
                    <a:gd name="T9" fmla="*/ 2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31">
                      <a:moveTo>
                        <a:pt x="71" y="29"/>
                      </a:moveTo>
                      <a:cubicBezTo>
                        <a:pt x="54" y="10"/>
                        <a:pt x="29" y="0"/>
                        <a:pt x="3" y="8"/>
                      </a:cubicBezTo>
                      <a:cubicBezTo>
                        <a:pt x="0" y="10"/>
                        <a:pt x="5" y="11"/>
                        <a:pt x="6" y="10"/>
                      </a:cubicBezTo>
                      <a:cubicBezTo>
                        <a:pt x="29" y="3"/>
                        <a:pt x="51" y="13"/>
                        <a:pt x="66" y="30"/>
                      </a:cubicBezTo>
                      <a:cubicBezTo>
                        <a:pt x="67" y="31"/>
                        <a:pt x="72" y="30"/>
                        <a:pt x="71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1" name="Freeform 177"/>
                <p:cNvSpPr/>
                <p:nvPr/>
              </p:nvSpPr>
              <p:spPr bwMode="auto">
                <a:xfrm>
                  <a:off x="1699" y="500"/>
                  <a:ext cx="553" cy="420"/>
                </a:xfrm>
                <a:custGeom>
                  <a:avLst/>
                  <a:gdLst>
                    <a:gd name="T0" fmla="*/ 6 w 233"/>
                    <a:gd name="T1" fmla="*/ 176 h 177"/>
                    <a:gd name="T2" fmla="*/ 232 w 233"/>
                    <a:gd name="T3" fmla="*/ 2 h 177"/>
                    <a:gd name="T4" fmla="*/ 227 w 233"/>
                    <a:gd name="T5" fmla="*/ 1 h 177"/>
                    <a:gd name="T6" fmla="*/ 2 w 233"/>
                    <a:gd name="T7" fmla="*/ 175 h 177"/>
                    <a:gd name="T8" fmla="*/ 6 w 233"/>
                    <a:gd name="T9" fmla="*/ 176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3" h="177">
                      <a:moveTo>
                        <a:pt x="6" y="176"/>
                      </a:moveTo>
                      <a:cubicBezTo>
                        <a:pt x="81" y="117"/>
                        <a:pt x="155" y="57"/>
                        <a:pt x="232" y="2"/>
                      </a:cubicBezTo>
                      <a:cubicBezTo>
                        <a:pt x="233" y="1"/>
                        <a:pt x="229" y="0"/>
                        <a:pt x="227" y="1"/>
                      </a:cubicBezTo>
                      <a:cubicBezTo>
                        <a:pt x="150" y="57"/>
                        <a:pt x="76" y="117"/>
                        <a:pt x="2" y="175"/>
                      </a:cubicBezTo>
                      <a:cubicBezTo>
                        <a:pt x="0" y="177"/>
                        <a:pt x="5" y="177"/>
                        <a:pt x="6" y="1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2" name="Freeform 178"/>
                <p:cNvSpPr/>
                <p:nvPr/>
              </p:nvSpPr>
              <p:spPr bwMode="auto">
                <a:xfrm>
                  <a:off x="1678" y="906"/>
                  <a:ext cx="42" cy="40"/>
                </a:xfrm>
                <a:custGeom>
                  <a:avLst/>
                  <a:gdLst>
                    <a:gd name="T0" fmla="*/ 4 w 18"/>
                    <a:gd name="T1" fmla="*/ 2 h 17"/>
                    <a:gd name="T2" fmla="*/ 15 w 18"/>
                    <a:gd name="T3" fmla="*/ 4 h 17"/>
                    <a:gd name="T4" fmla="*/ 13 w 18"/>
                    <a:gd name="T5" fmla="*/ 15 h 17"/>
                    <a:gd name="T6" fmla="*/ 3 w 18"/>
                    <a:gd name="T7" fmla="*/ 13 h 17"/>
                    <a:gd name="T8" fmla="*/ 4 w 18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4" y="2"/>
                      </a:moveTo>
                      <a:cubicBezTo>
                        <a:pt x="8" y="0"/>
                        <a:pt x="13" y="1"/>
                        <a:pt x="15" y="4"/>
                      </a:cubicBezTo>
                      <a:cubicBezTo>
                        <a:pt x="18" y="8"/>
                        <a:pt x="17" y="12"/>
                        <a:pt x="13" y="15"/>
                      </a:cubicBezTo>
                      <a:cubicBezTo>
                        <a:pt x="10" y="17"/>
                        <a:pt x="5" y="16"/>
                        <a:pt x="3" y="13"/>
                      </a:cubicBezTo>
                      <a:cubicBezTo>
                        <a:pt x="0" y="10"/>
                        <a:pt x="1" y="5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3" name="Freeform 179"/>
                <p:cNvSpPr/>
                <p:nvPr/>
              </p:nvSpPr>
              <p:spPr bwMode="auto">
                <a:xfrm>
                  <a:off x="1504" y="583"/>
                  <a:ext cx="79" cy="181"/>
                </a:xfrm>
                <a:custGeom>
                  <a:avLst/>
                  <a:gdLst>
                    <a:gd name="T0" fmla="*/ 1 w 33"/>
                    <a:gd name="T1" fmla="*/ 1 h 76"/>
                    <a:gd name="T2" fmla="*/ 13 w 33"/>
                    <a:gd name="T3" fmla="*/ 73 h 76"/>
                    <a:gd name="T4" fmla="*/ 17 w 33"/>
                    <a:gd name="T5" fmla="*/ 75 h 76"/>
                    <a:gd name="T6" fmla="*/ 6 w 33"/>
                    <a:gd name="T7" fmla="*/ 1 h 76"/>
                    <a:gd name="T8" fmla="*/ 1 w 33"/>
                    <a:gd name="T9" fmla="*/ 1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76">
                      <a:moveTo>
                        <a:pt x="1" y="1"/>
                      </a:moveTo>
                      <a:cubicBezTo>
                        <a:pt x="22" y="21"/>
                        <a:pt x="28" y="48"/>
                        <a:pt x="13" y="73"/>
                      </a:cubicBezTo>
                      <a:cubicBezTo>
                        <a:pt x="12" y="75"/>
                        <a:pt x="17" y="76"/>
                        <a:pt x="17" y="75"/>
                      </a:cubicBezTo>
                      <a:cubicBezTo>
                        <a:pt x="33" y="49"/>
                        <a:pt x="27" y="21"/>
                        <a:pt x="6" y="1"/>
                      </a:cubicBezTo>
                      <a:cubicBezTo>
                        <a:pt x="5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4" name="Freeform 180"/>
                <p:cNvSpPr/>
                <p:nvPr/>
              </p:nvSpPr>
              <p:spPr bwMode="auto">
                <a:xfrm>
                  <a:off x="1459" y="650"/>
                  <a:ext cx="178" cy="47"/>
                </a:xfrm>
                <a:custGeom>
                  <a:avLst/>
                  <a:gdLst>
                    <a:gd name="T0" fmla="*/ 73 w 75"/>
                    <a:gd name="T1" fmla="*/ 18 h 20"/>
                    <a:gd name="T2" fmla="*/ 1 w 75"/>
                    <a:gd name="T3" fmla="*/ 18 h 20"/>
                    <a:gd name="T4" fmla="*/ 5 w 75"/>
                    <a:gd name="T5" fmla="*/ 19 h 20"/>
                    <a:gd name="T6" fmla="*/ 69 w 75"/>
                    <a:gd name="T7" fmla="*/ 18 h 20"/>
                    <a:gd name="T8" fmla="*/ 73 w 75"/>
                    <a:gd name="T9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20">
                      <a:moveTo>
                        <a:pt x="73" y="18"/>
                      </a:moveTo>
                      <a:cubicBezTo>
                        <a:pt x="50" y="2"/>
                        <a:pt x="23" y="0"/>
                        <a:pt x="1" y="18"/>
                      </a:cubicBezTo>
                      <a:cubicBezTo>
                        <a:pt x="0" y="18"/>
                        <a:pt x="4" y="20"/>
                        <a:pt x="5" y="19"/>
                      </a:cubicBezTo>
                      <a:cubicBezTo>
                        <a:pt x="25" y="4"/>
                        <a:pt x="48" y="4"/>
                        <a:pt x="69" y="18"/>
                      </a:cubicBezTo>
                      <a:cubicBezTo>
                        <a:pt x="70" y="19"/>
                        <a:pt x="75" y="19"/>
                        <a:pt x="73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5" name="Freeform 181"/>
                <p:cNvSpPr/>
                <p:nvPr/>
              </p:nvSpPr>
              <p:spPr bwMode="auto">
                <a:xfrm>
                  <a:off x="1493" y="588"/>
                  <a:ext cx="95" cy="149"/>
                </a:xfrm>
                <a:custGeom>
                  <a:avLst/>
                  <a:gdLst>
                    <a:gd name="T0" fmla="*/ 35 w 40"/>
                    <a:gd name="T1" fmla="*/ 2 h 63"/>
                    <a:gd name="T2" fmla="*/ 2 w 40"/>
                    <a:gd name="T3" fmla="*/ 62 h 63"/>
                    <a:gd name="T4" fmla="*/ 6 w 40"/>
                    <a:gd name="T5" fmla="*/ 62 h 63"/>
                    <a:gd name="T6" fmla="*/ 40 w 40"/>
                    <a:gd name="T7" fmla="*/ 1 h 63"/>
                    <a:gd name="T8" fmla="*/ 35 w 40"/>
                    <a:gd name="T9" fmla="*/ 2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63">
                      <a:moveTo>
                        <a:pt x="35" y="2"/>
                      </a:moveTo>
                      <a:cubicBezTo>
                        <a:pt x="32" y="24"/>
                        <a:pt x="18" y="47"/>
                        <a:pt x="2" y="62"/>
                      </a:cubicBezTo>
                      <a:cubicBezTo>
                        <a:pt x="0" y="63"/>
                        <a:pt x="5" y="63"/>
                        <a:pt x="6" y="62"/>
                      </a:cubicBezTo>
                      <a:cubicBezTo>
                        <a:pt x="23" y="47"/>
                        <a:pt x="37" y="24"/>
                        <a:pt x="40" y="1"/>
                      </a:cubicBezTo>
                      <a:cubicBezTo>
                        <a:pt x="40" y="0"/>
                        <a:pt x="35" y="0"/>
                        <a:pt x="3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6" name="Freeform 182"/>
                <p:cNvSpPr/>
                <p:nvPr/>
              </p:nvSpPr>
              <p:spPr bwMode="auto">
                <a:xfrm>
                  <a:off x="1466" y="631"/>
                  <a:ext cx="138" cy="111"/>
                </a:xfrm>
                <a:custGeom>
                  <a:avLst/>
                  <a:gdLst>
                    <a:gd name="T0" fmla="*/ 57 w 58"/>
                    <a:gd name="T1" fmla="*/ 45 h 47"/>
                    <a:gd name="T2" fmla="*/ 5 w 58"/>
                    <a:gd name="T3" fmla="*/ 0 h 47"/>
                    <a:gd name="T4" fmla="*/ 4 w 58"/>
                    <a:gd name="T5" fmla="*/ 2 h 47"/>
                    <a:gd name="T6" fmla="*/ 52 w 58"/>
                    <a:gd name="T7" fmla="*/ 45 h 47"/>
                    <a:gd name="T8" fmla="*/ 57 w 58"/>
                    <a:gd name="T9" fmla="*/ 4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47">
                      <a:moveTo>
                        <a:pt x="57" y="45"/>
                      </a:moveTo>
                      <a:cubicBezTo>
                        <a:pt x="50" y="21"/>
                        <a:pt x="31" y="2"/>
                        <a:pt x="5" y="0"/>
                      </a:cubicBezTo>
                      <a:cubicBezTo>
                        <a:pt x="3" y="0"/>
                        <a:pt x="0" y="2"/>
                        <a:pt x="4" y="2"/>
                      </a:cubicBezTo>
                      <a:cubicBezTo>
                        <a:pt x="28" y="4"/>
                        <a:pt x="45" y="23"/>
                        <a:pt x="52" y="45"/>
                      </a:cubicBezTo>
                      <a:cubicBezTo>
                        <a:pt x="53" y="47"/>
                        <a:pt x="58" y="46"/>
                        <a:pt x="57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7" name="Freeform 183"/>
                <p:cNvSpPr/>
                <p:nvPr/>
              </p:nvSpPr>
              <p:spPr bwMode="auto">
                <a:xfrm>
                  <a:off x="1552" y="491"/>
                  <a:ext cx="676" cy="173"/>
                </a:xfrm>
                <a:custGeom>
                  <a:avLst/>
                  <a:gdLst>
                    <a:gd name="T0" fmla="*/ 6 w 285"/>
                    <a:gd name="T1" fmla="*/ 73 h 73"/>
                    <a:gd name="T2" fmla="*/ 282 w 285"/>
                    <a:gd name="T3" fmla="*/ 2 h 73"/>
                    <a:gd name="T4" fmla="*/ 280 w 285"/>
                    <a:gd name="T5" fmla="*/ 0 h 73"/>
                    <a:gd name="T6" fmla="*/ 4 w 285"/>
                    <a:gd name="T7" fmla="*/ 71 h 73"/>
                    <a:gd name="T8" fmla="*/ 6 w 285"/>
                    <a:gd name="T9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" h="73">
                      <a:moveTo>
                        <a:pt x="6" y="73"/>
                      </a:moveTo>
                      <a:cubicBezTo>
                        <a:pt x="98" y="49"/>
                        <a:pt x="189" y="23"/>
                        <a:pt x="282" y="2"/>
                      </a:cubicBezTo>
                      <a:cubicBezTo>
                        <a:pt x="285" y="2"/>
                        <a:pt x="283" y="0"/>
                        <a:pt x="280" y="0"/>
                      </a:cubicBezTo>
                      <a:cubicBezTo>
                        <a:pt x="187" y="21"/>
                        <a:pt x="96" y="47"/>
                        <a:pt x="4" y="71"/>
                      </a:cubicBezTo>
                      <a:cubicBezTo>
                        <a:pt x="0" y="72"/>
                        <a:pt x="5" y="73"/>
                        <a:pt x="6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8" name="Freeform 184"/>
                <p:cNvSpPr/>
                <p:nvPr/>
              </p:nvSpPr>
              <p:spPr bwMode="auto">
                <a:xfrm>
                  <a:off x="1531" y="647"/>
                  <a:ext cx="40" cy="38"/>
                </a:xfrm>
                <a:custGeom>
                  <a:avLst/>
                  <a:gdLst>
                    <a:gd name="T0" fmla="*/ 7 w 17"/>
                    <a:gd name="T1" fmla="*/ 0 h 16"/>
                    <a:gd name="T2" fmla="*/ 16 w 17"/>
                    <a:gd name="T3" fmla="*/ 6 h 16"/>
                    <a:gd name="T4" fmla="*/ 10 w 17"/>
                    <a:gd name="T5" fmla="*/ 15 h 16"/>
                    <a:gd name="T6" fmla="*/ 1 w 17"/>
                    <a:gd name="T7" fmla="*/ 10 h 16"/>
                    <a:gd name="T8" fmla="*/ 7 w 17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7" y="0"/>
                      </a:moveTo>
                      <a:cubicBezTo>
                        <a:pt x="11" y="0"/>
                        <a:pt x="15" y="2"/>
                        <a:pt x="16" y="6"/>
                      </a:cubicBezTo>
                      <a:cubicBezTo>
                        <a:pt x="17" y="10"/>
                        <a:pt x="14" y="14"/>
                        <a:pt x="10" y="15"/>
                      </a:cubicBezTo>
                      <a:cubicBezTo>
                        <a:pt x="6" y="16"/>
                        <a:pt x="2" y="14"/>
                        <a:pt x="1" y="10"/>
                      </a:cubicBezTo>
                      <a:cubicBezTo>
                        <a:pt x="0" y="5"/>
                        <a:pt x="3" y="1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9" name="Freeform 185"/>
                <p:cNvSpPr/>
                <p:nvPr/>
              </p:nvSpPr>
              <p:spPr bwMode="auto">
                <a:xfrm>
                  <a:off x="1485" y="339"/>
                  <a:ext cx="79" cy="178"/>
                </a:xfrm>
                <a:custGeom>
                  <a:avLst/>
                  <a:gdLst>
                    <a:gd name="T0" fmla="*/ 16 w 33"/>
                    <a:gd name="T1" fmla="*/ 1 h 75"/>
                    <a:gd name="T2" fmla="*/ 1 w 33"/>
                    <a:gd name="T3" fmla="*/ 73 h 75"/>
                    <a:gd name="T4" fmla="*/ 6 w 33"/>
                    <a:gd name="T5" fmla="*/ 74 h 75"/>
                    <a:gd name="T6" fmla="*/ 21 w 33"/>
                    <a:gd name="T7" fmla="*/ 1 h 75"/>
                    <a:gd name="T8" fmla="*/ 16 w 33"/>
                    <a:gd name="T9" fmla="*/ 1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75">
                      <a:moveTo>
                        <a:pt x="16" y="1"/>
                      </a:moveTo>
                      <a:cubicBezTo>
                        <a:pt x="28" y="27"/>
                        <a:pt x="25" y="55"/>
                        <a:pt x="1" y="73"/>
                      </a:cubicBezTo>
                      <a:cubicBezTo>
                        <a:pt x="0" y="74"/>
                        <a:pt x="5" y="75"/>
                        <a:pt x="6" y="74"/>
                      </a:cubicBezTo>
                      <a:cubicBezTo>
                        <a:pt x="30" y="56"/>
                        <a:pt x="33" y="28"/>
                        <a:pt x="21" y="1"/>
                      </a:cubicBezTo>
                      <a:cubicBezTo>
                        <a:pt x="20" y="0"/>
                        <a:pt x="15" y="0"/>
                        <a:pt x="1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0" name="Freeform 186"/>
                <p:cNvSpPr/>
                <p:nvPr/>
              </p:nvSpPr>
              <p:spPr bwMode="auto">
                <a:xfrm>
                  <a:off x="1440" y="405"/>
                  <a:ext cx="166" cy="81"/>
                </a:xfrm>
                <a:custGeom>
                  <a:avLst/>
                  <a:gdLst>
                    <a:gd name="T0" fmla="*/ 69 w 70"/>
                    <a:gd name="T1" fmla="*/ 32 h 34"/>
                    <a:gd name="T2" fmla="*/ 1 w 70"/>
                    <a:gd name="T3" fmla="*/ 8 h 34"/>
                    <a:gd name="T4" fmla="*/ 5 w 70"/>
                    <a:gd name="T5" fmla="*/ 10 h 34"/>
                    <a:gd name="T6" fmla="*/ 65 w 70"/>
                    <a:gd name="T7" fmla="*/ 32 h 34"/>
                    <a:gd name="T8" fmla="*/ 69 w 70"/>
                    <a:gd name="T9" fmla="*/ 3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34">
                      <a:moveTo>
                        <a:pt x="69" y="32"/>
                      </a:moveTo>
                      <a:cubicBezTo>
                        <a:pt x="53" y="9"/>
                        <a:pt x="28" y="0"/>
                        <a:pt x="1" y="8"/>
                      </a:cubicBezTo>
                      <a:cubicBezTo>
                        <a:pt x="0" y="9"/>
                        <a:pt x="4" y="10"/>
                        <a:pt x="5" y="10"/>
                      </a:cubicBezTo>
                      <a:cubicBezTo>
                        <a:pt x="29" y="2"/>
                        <a:pt x="51" y="12"/>
                        <a:pt x="65" y="32"/>
                      </a:cubicBezTo>
                      <a:cubicBezTo>
                        <a:pt x="65" y="33"/>
                        <a:pt x="70" y="34"/>
                        <a:pt x="69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1" name="Freeform 187"/>
                <p:cNvSpPr/>
                <p:nvPr/>
              </p:nvSpPr>
              <p:spPr bwMode="auto">
                <a:xfrm>
                  <a:off x="1457" y="367"/>
                  <a:ext cx="140" cy="114"/>
                </a:xfrm>
                <a:custGeom>
                  <a:avLst/>
                  <a:gdLst>
                    <a:gd name="T0" fmla="*/ 54 w 59"/>
                    <a:gd name="T1" fmla="*/ 2 h 48"/>
                    <a:gd name="T2" fmla="*/ 3 w 59"/>
                    <a:gd name="T3" fmla="*/ 46 h 48"/>
                    <a:gd name="T4" fmla="*/ 5 w 59"/>
                    <a:gd name="T5" fmla="*/ 48 h 48"/>
                    <a:gd name="T6" fmla="*/ 59 w 59"/>
                    <a:gd name="T7" fmla="*/ 2 h 48"/>
                    <a:gd name="T8" fmla="*/ 54 w 59"/>
                    <a:gd name="T9" fmla="*/ 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48">
                      <a:moveTo>
                        <a:pt x="54" y="2"/>
                      </a:moveTo>
                      <a:cubicBezTo>
                        <a:pt x="44" y="21"/>
                        <a:pt x="23" y="38"/>
                        <a:pt x="3" y="46"/>
                      </a:cubicBezTo>
                      <a:cubicBezTo>
                        <a:pt x="0" y="48"/>
                        <a:pt x="4" y="48"/>
                        <a:pt x="5" y="48"/>
                      </a:cubicBezTo>
                      <a:cubicBezTo>
                        <a:pt x="26" y="39"/>
                        <a:pt x="48" y="22"/>
                        <a:pt x="59" y="2"/>
                      </a:cubicBezTo>
                      <a:cubicBezTo>
                        <a:pt x="59" y="1"/>
                        <a:pt x="55" y="0"/>
                        <a:pt x="5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2" name="Freeform 188"/>
                <p:cNvSpPr/>
                <p:nvPr/>
              </p:nvSpPr>
              <p:spPr bwMode="auto">
                <a:xfrm>
                  <a:off x="1469" y="372"/>
                  <a:ext cx="95" cy="145"/>
                </a:xfrm>
                <a:custGeom>
                  <a:avLst/>
                  <a:gdLst>
                    <a:gd name="T0" fmla="*/ 39 w 40"/>
                    <a:gd name="T1" fmla="*/ 60 h 61"/>
                    <a:gd name="T2" fmla="*/ 6 w 40"/>
                    <a:gd name="T3" fmla="*/ 0 h 61"/>
                    <a:gd name="T4" fmla="*/ 2 w 40"/>
                    <a:gd name="T5" fmla="*/ 2 h 61"/>
                    <a:gd name="T6" fmla="*/ 33 w 40"/>
                    <a:gd name="T7" fmla="*/ 60 h 61"/>
                    <a:gd name="T8" fmla="*/ 39 w 40"/>
                    <a:gd name="T9" fmla="*/ 6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61">
                      <a:moveTo>
                        <a:pt x="39" y="60"/>
                      </a:moveTo>
                      <a:cubicBezTo>
                        <a:pt x="40" y="35"/>
                        <a:pt x="29" y="11"/>
                        <a:pt x="6" y="0"/>
                      </a:cubicBezTo>
                      <a:cubicBezTo>
                        <a:pt x="5" y="0"/>
                        <a:pt x="0" y="1"/>
                        <a:pt x="2" y="2"/>
                      </a:cubicBezTo>
                      <a:cubicBezTo>
                        <a:pt x="25" y="12"/>
                        <a:pt x="35" y="36"/>
                        <a:pt x="33" y="60"/>
                      </a:cubicBezTo>
                      <a:cubicBezTo>
                        <a:pt x="33" y="61"/>
                        <a:pt x="38" y="61"/>
                        <a:pt x="39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3" name="Freeform 189"/>
                <p:cNvSpPr/>
                <p:nvPr/>
              </p:nvSpPr>
              <p:spPr bwMode="auto">
                <a:xfrm>
                  <a:off x="1540" y="429"/>
                  <a:ext cx="693" cy="76"/>
                </a:xfrm>
                <a:custGeom>
                  <a:avLst/>
                  <a:gdLst>
                    <a:gd name="T0" fmla="*/ 3 w 292"/>
                    <a:gd name="T1" fmla="*/ 2 h 32"/>
                    <a:gd name="T2" fmla="*/ 287 w 292"/>
                    <a:gd name="T3" fmla="*/ 32 h 32"/>
                    <a:gd name="T4" fmla="*/ 289 w 292"/>
                    <a:gd name="T5" fmla="*/ 30 h 32"/>
                    <a:gd name="T6" fmla="*/ 5 w 292"/>
                    <a:gd name="T7" fmla="*/ 0 h 32"/>
                    <a:gd name="T8" fmla="*/ 3 w 292"/>
                    <a:gd name="T9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2" h="32">
                      <a:moveTo>
                        <a:pt x="3" y="2"/>
                      </a:moveTo>
                      <a:cubicBezTo>
                        <a:pt x="98" y="11"/>
                        <a:pt x="193" y="19"/>
                        <a:pt x="287" y="32"/>
                      </a:cubicBezTo>
                      <a:cubicBezTo>
                        <a:pt x="288" y="32"/>
                        <a:pt x="292" y="31"/>
                        <a:pt x="289" y="30"/>
                      </a:cubicBezTo>
                      <a:cubicBezTo>
                        <a:pt x="195" y="17"/>
                        <a:pt x="100" y="9"/>
                        <a:pt x="5" y="0"/>
                      </a:cubicBezTo>
                      <a:cubicBezTo>
                        <a:pt x="4" y="0"/>
                        <a:pt x="0" y="1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4" name="Freeform 190"/>
                <p:cNvSpPr/>
                <p:nvPr/>
              </p:nvSpPr>
              <p:spPr bwMode="auto">
                <a:xfrm>
                  <a:off x="1519" y="412"/>
                  <a:ext cx="38" cy="38"/>
                </a:xfrm>
                <a:custGeom>
                  <a:avLst/>
                  <a:gdLst>
                    <a:gd name="T0" fmla="*/ 9 w 16"/>
                    <a:gd name="T1" fmla="*/ 0 h 16"/>
                    <a:gd name="T2" fmla="*/ 15 w 16"/>
                    <a:gd name="T3" fmla="*/ 9 h 16"/>
                    <a:gd name="T4" fmla="*/ 7 w 16"/>
                    <a:gd name="T5" fmla="*/ 15 h 16"/>
                    <a:gd name="T6" fmla="*/ 0 w 16"/>
                    <a:gd name="T7" fmla="*/ 7 h 16"/>
                    <a:gd name="T8" fmla="*/ 9 w 16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9" y="0"/>
                      </a:moveTo>
                      <a:cubicBezTo>
                        <a:pt x="13" y="1"/>
                        <a:pt x="16" y="5"/>
                        <a:pt x="15" y="9"/>
                      </a:cubicBezTo>
                      <a:cubicBezTo>
                        <a:pt x="15" y="13"/>
                        <a:pt x="11" y="16"/>
                        <a:pt x="7" y="15"/>
                      </a:cubicBezTo>
                      <a:cubicBezTo>
                        <a:pt x="2" y="15"/>
                        <a:pt x="0" y="11"/>
                        <a:pt x="0" y="7"/>
                      </a:cubicBezTo>
                      <a:cubicBezTo>
                        <a:pt x="1" y="2"/>
                        <a:pt x="5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5" name="Freeform 191"/>
                <p:cNvSpPr/>
                <p:nvPr/>
              </p:nvSpPr>
              <p:spPr bwMode="auto">
                <a:xfrm>
                  <a:off x="1526" y="99"/>
                  <a:ext cx="116" cy="155"/>
                </a:xfrm>
                <a:custGeom>
                  <a:avLst/>
                  <a:gdLst>
                    <a:gd name="T0" fmla="*/ 42 w 49"/>
                    <a:gd name="T1" fmla="*/ 1 h 65"/>
                    <a:gd name="T2" fmla="*/ 3 w 49"/>
                    <a:gd name="T3" fmla="*/ 63 h 65"/>
                    <a:gd name="T4" fmla="*/ 6 w 49"/>
                    <a:gd name="T5" fmla="*/ 65 h 65"/>
                    <a:gd name="T6" fmla="*/ 47 w 49"/>
                    <a:gd name="T7" fmla="*/ 2 h 65"/>
                    <a:gd name="T8" fmla="*/ 42 w 49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65">
                      <a:moveTo>
                        <a:pt x="42" y="1"/>
                      </a:moveTo>
                      <a:cubicBezTo>
                        <a:pt x="44" y="29"/>
                        <a:pt x="31" y="54"/>
                        <a:pt x="3" y="63"/>
                      </a:cubicBezTo>
                      <a:cubicBezTo>
                        <a:pt x="0" y="63"/>
                        <a:pt x="5" y="65"/>
                        <a:pt x="6" y="65"/>
                      </a:cubicBezTo>
                      <a:cubicBezTo>
                        <a:pt x="35" y="56"/>
                        <a:pt x="49" y="31"/>
                        <a:pt x="47" y="2"/>
                      </a:cubicBezTo>
                      <a:cubicBezTo>
                        <a:pt x="46" y="0"/>
                        <a:pt x="42" y="0"/>
                        <a:pt x="4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6" name="Freeform 192"/>
                <p:cNvSpPr/>
                <p:nvPr/>
              </p:nvSpPr>
              <p:spPr bwMode="auto">
                <a:xfrm>
                  <a:off x="1516" y="149"/>
                  <a:ext cx="136" cy="114"/>
                </a:xfrm>
                <a:custGeom>
                  <a:avLst/>
                  <a:gdLst>
                    <a:gd name="T0" fmla="*/ 57 w 57"/>
                    <a:gd name="T1" fmla="*/ 46 h 48"/>
                    <a:gd name="T2" fmla="*/ 3 w 57"/>
                    <a:gd name="T3" fmla="*/ 0 h 48"/>
                    <a:gd name="T4" fmla="*/ 4 w 57"/>
                    <a:gd name="T5" fmla="*/ 3 h 48"/>
                    <a:gd name="T6" fmla="*/ 52 w 57"/>
                    <a:gd name="T7" fmla="*/ 46 h 48"/>
                    <a:gd name="T8" fmla="*/ 57 w 57"/>
                    <a:gd name="T9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48">
                      <a:moveTo>
                        <a:pt x="57" y="46"/>
                      </a:moveTo>
                      <a:cubicBezTo>
                        <a:pt x="51" y="19"/>
                        <a:pt x="31" y="2"/>
                        <a:pt x="3" y="0"/>
                      </a:cubicBezTo>
                      <a:cubicBezTo>
                        <a:pt x="0" y="0"/>
                        <a:pt x="2" y="2"/>
                        <a:pt x="4" y="3"/>
                      </a:cubicBezTo>
                      <a:cubicBezTo>
                        <a:pt x="30" y="4"/>
                        <a:pt x="46" y="21"/>
                        <a:pt x="52" y="46"/>
                      </a:cubicBezTo>
                      <a:cubicBezTo>
                        <a:pt x="52" y="47"/>
                        <a:pt x="57" y="48"/>
                        <a:pt x="5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7" name="Freeform 193"/>
                <p:cNvSpPr/>
                <p:nvPr/>
              </p:nvSpPr>
              <p:spPr bwMode="auto">
                <a:xfrm>
                  <a:off x="1514" y="149"/>
                  <a:ext cx="173" cy="62"/>
                </a:xfrm>
                <a:custGeom>
                  <a:avLst/>
                  <a:gdLst>
                    <a:gd name="T0" fmla="*/ 67 w 73"/>
                    <a:gd name="T1" fmla="*/ 1 h 26"/>
                    <a:gd name="T2" fmla="*/ 4 w 73"/>
                    <a:gd name="T3" fmla="*/ 24 h 26"/>
                    <a:gd name="T4" fmla="*/ 3 w 73"/>
                    <a:gd name="T5" fmla="*/ 26 h 26"/>
                    <a:gd name="T6" fmla="*/ 71 w 73"/>
                    <a:gd name="T7" fmla="*/ 2 h 26"/>
                    <a:gd name="T8" fmla="*/ 67 w 73"/>
                    <a:gd name="T9" fmla="*/ 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26">
                      <a:moveTo>
                        <a:pt x="67" y="1"/>
                      </a:moveTo>
                      <a:cubicBezTo>
                        <a:pt x="50" y="15"/>
                        <a:pt x="26" y="23"/>
                        <a:pt x="4" y="24"/>
                      </a:cubicBezTo>
                      <a:cubicBezTo>
                        <a:pt x="2" y="24"/>
                        <a:pt x="0" y="26"/>
                        <a:pt x="3" y="26"/>
                      </a:cubicBezTo>
                      <a:cubicBezTo>
                        <a:pt x="27" y="25"/>
                        <a:pt x="53" y="17"/>
                        <a:pt x="71" y="2"/>
                      </a:cubicBezTo>
                      <a:cubicBezTo>
                        <a:pt x="73" y="0"/>
                        <a:pt x="68" y="0"/>
                        <a:pt x="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8" name="Freeform 194"/>
                <p:cNvSpPr/>
                <p:nvPr/>
              </p:nvSpPr>
              <p:spPr bwMode="auto">
                <a:xfrm>
                  <a:off x="1564" y="111"/>
                  <a:ext cx="59" cy="164"/>
                </a:xfrm>
                <a:custGeom>
                  <a:avLst/>
                  <a:gdLst>
                    <a:gd name="T0" fmla="*/ 14 w 25"/>
                    <a:gd name="T1" fmla="*/ 68 h 69"/>
                    <a:gd name="T2" fmla="*/ 6 w 25"/>
                    <a:gd name="T3" fmla="*/ 1 h 69"/>
                    <a:gd name="T4" fmla="*/ 1 w 25"/>
                    <a:gd name="T5" fmla="*/ 2 h 69"/>
                    <a:gd name="T6" fmla="*/ 10 w 25"/>
                    <a:gd name="T7" fmla="*/ 68 h 69"/>
                    <a:gd name="T8" fmla="*/ 14 w 25"/>
                    <a:gd name="T9" fmla="*/ 68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9">
                      <a:moveTo>
                        <a:pt x="14" y="68"/>
                      </a:moveTo>
                      <a:cubicBezTo>
                        <a:pt x="25" y="45"/>
                        <a:pt x="23" y="20"/>
                        <a:pt x="6" y="1"/>
                      </a:cubicBezTo>
                      <a:cubicBezTo>
                        <a:pt x="5" y="0"/>
                        <a:pt x="0" y="1"/>
                        <a:pt x="1" y="2"/>
                      </a:cubicBezTo>
                      <a:cubicBezTo>
                        <a:pt x="18" y="20"/>
                        <a:pt x="20" y="45"/>
                        <a:pt x="10" y="68"/>
                      </a:cubicBezTo>
                      <a:cubicBezTo>
                        <a:pt x="9" y="69"/>
                        <a:pt x="14" y="69"/>
                        <a:pt x="14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9" name="Freeform 195"/>
                <p:cNvSpPr/>
                <p:nvPr/>
              </p:nvSpPr>
              <p:spPr bwMode="auto">
                <a:xfrm>
                  <a:off x="1609" y="189"/>
                  <a:ext cx="619" cy="318"/>
                </a:xfrm>
                <a:custGeom>
                  <a:avLst/>
                  <a:gdLst>
                    <a:gd name="T0" fmla="*/ 2 w 261"/>
                    <a:gd name="T1" fmla="*/ 2 h 134"/>
                    <a:gd name="T2" fmla="*/ 255 w 261"/>
                    <a:gd name="T3" fmla="*/ 133 h 134"/>
                    <a:gd name="T4" fmla="*/ 259 w 261"/>
                    <a:gd name="T5" fmla="*/ 132 h 134"/>
                    <a:gd name="T6" fmla="*/ 6 w 261"/>
                    <a:gd name="T7" fmla="*/ 1 h 134"/>
                    <a:gd name="T8" fmla="*/ 2 w 261"/>
                    <a:gd name="T9" fmla="*/ 2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1" h="134">
                      <a:moveTo>
                        <a:pt x="2" y="2"/>
                      </a:moveTo>
                      <a:cubicBezTo>
                        <a:pt x="87" y="45"/>
                        <a:pt x="172" y="87"/>
                        <a:pt x="255" y="133"/>
                      </a:cubicBezTo>
                      <a:cubicBezTo>
                        <a:pt x="256" y="134"/>
                        <a:pt x="261" y="133"/>
                        <a:pt x="259" y="132"/>
                      </a:cubicBezTo>
                      <a:cubicBezTo>
                        <a:pt x="177" y="85"/>
                        <a:pt x="91" y="44"/>
                        <a:pt x="6" y="1"/>
                      </a:cubicBezTo>
                      <a:cubicBezTo>
                        <a:pt x="5" y="0"/>
                        <a:pt x="0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0" name="Freeform 196"/>
                <p:cNvSpPr/>
                <p:nvPr/>
              </p:nvSpPr>
              <p:spPr bwMode="auto">
                <a:xfrm>
                  <a:off x="1585" y="168"/>
                  <a:ext cx="43" cy="40"/>
                </a:xfrm>
                <a:custGeom>
                  <a:avLst/>
                  <a:gdLst>
                    <a:gd name="T0" fmla="*/ 13 w 18"/>
                    <a:gd name="T1" fmla="*/ 2 h 17"/>
                    <a:gd name="T2" fmla="*/ 15 w 18"/>
                    <a:gd name="T3" fmla="*/ 12 h 17"/>
                    <a:gd name="T4" fmla="*/ 5 w 18"/>
                    <a:gd name="T5" fmla="*/ 15 h 17"/>
                    <a:gd name="T6" fmla="*/ 2 w 18"/>
                    <a:gd name="T7" fmla="*/ 5 h 17"/>
                    <a:gd name="T8" fmla="*/ 13 w 18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7">
                      <a:moveTo>
                        <a:pt x="13" y="2"/>
                      </a:moveTo>
                      <a:cubicBezTo>
                        <a:pt x="16" y="4"/>
                        <a:pt x="18" y="9"/>
                        <a:pt x="15" y="12"/>
                      </a:cubicBezTo>
                      <a:cubicBezTo>
                        <a:pt x="13" y="16"/>
                        <a:pt x="9" y="17"/>
                        <a:pt x="5" y="15"/>
                      </a:cubicBezTo>
                      <a:cubicBezTo>
                        <a:pt x="1" y="13"/>
                        <a:pt x="0" y="8"/>
                        <a:pt x="2" y="5"/>
                      </a:cubicBezTo>
                      <a:cubicBezTo>
                        <a:pt x="4" y="1"/>
                        <a:pt x="9" y="0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1" name="Freeform 197"/>
                <p:cNvSpPr/>
                <p:nvPr/>
              </p:nvSpPr>
              <p:spPr bwMode="auto">
                <a:xfrm>
                  <a:off x="1675" y="-95"/>
                  <a:ext cx="159" cy="114"/>
                </a:xfrm>
                <a:custGeom>
                  <a:avLst/>
                  <a:gdLst>
                    <a:gd name="T0" fmla="*/ 62 w 67"/>
                    <a:gd name="T1" fmla="*/ 1 h 48"/>
                    <a:gd name="T2" fmla="*/ 3 w 67"/>
                    <a:gd name="T3" fmla="*/ 43 h 48"/>
                    <a:gd name="T4" fmla="*/ 4 w 67"/>
                    <a:gd name="T5" fmla="*/ 45 h 48"/>
                    <a:gd name="T6" fmla="*/ 67 w 67"/>
                    <a:gd name="T7" fmla="*/ 2 h 48"/>
                    <a:gd name="T8" fmla="*/ 62 w 67"/>
                    <a:gd name="T9" fmla="*/ 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48">
                      <a:moveTo>
                        <a:pt x="62" y="1"/>
                      </a:moveTo>
                      <a:cubicBezTo>
                        <a:pt x="53" y="28"/>
                        <a:pt x="32" y="46"/>
                        <a:pt x="3" y="43"/>
                      </a:cubicBezTo>
                      <a:cubicBezTo>
                        <a:pt x="0" y="43"/>
                        <a:pt x="2" y="45"/>
                        <a:pt x="4" y="45"/>
                      </a:cubicBezTo>
                      <a:cubicBezTo>
                        <a:pt x="34" y="48"/>
                        <a:pt x="58" y="31"/>
                        <a:pt x="67" y="2"/>
                      </a:cubicBezTo>
                      <a:cubicBezTo>
                        <a:pt x="67" y="1"/>
                        <a:pt x="62" y="0"/>
                        <a:pt x="6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2" name="Freeform 198"/>
                <p:cNvSpPr/>
                <p:nvPr/>
              </p:nvSpPr>
              <p:spPr bwMode="auto">
                <a:xfrm>
                  <a:off x="1699" y="-88"/>
                  <a:ext cx="100" cy="152"/>
                </a:xfrm>
                <a:custGeom>
                  <a:avLst/>
                  <a:gdLst>
                    <a:gd name="T0" fmla="*/ 37 w 42"/>
                    <a:gd name="T1" fmla="*/ 62 h 64"/>
                    <a:gd name="T2" fmla="*/ 6 w 42"/>
                    <a:gd name="T3" fmla="*/ 1 h 64"/>
                    <a:gd name="T4" fmla="*/ 3 w 42"/>
                    <a:gd name="T5" fmla="*/ 2 h 64"/>
                    <a:gd name="T6" fmla="*/ 32 w 42"/>
                    <a:gd name="T7" fmla="*/ 61 h 64"/>
                    <a:gd name="T8" fmla="*/ 37 w 42"/>
                    <a:gd name="T9" fmla="*/ 6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64">
                      <a:moveTo>
                        <a:pt x="37" y="62"/>
                      </a:moveTo>
                      <a:cubicBezTo>
                        <a:pt x="42" y="36"/>
                        <a:pt x="31" y="13"/>
                        <a:pt x="6" y="1"/>
                      </a:cubicBezTo>
                      <a:cubicBezTo>
                        <a:pt x="5" y="0"/>
                        <a:pt x="0" y="0"/>
                        <a:pt x="3" y="2"/>
                      </a:cubicBezTo>
                      <a:cubicBezTo>
                        <a:pt x="27" y="13"/>
                        <a:pt x="37" y="36"/>
                        <a:pt x="32" y="61"/>
                      </a:cubicBezTo>
                      <a:cubicBezTo>
                        <a:pt x="32" y="63"/>
                        <a:pt x="37" y="64"/>
                        <a:pt x="37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3" name="Freeform 199"/>
                <p:cNvSpPr/>
                <p:nvPr/>
              </p:nvSpPr>
              <p:spPr bwMode="auto">
                <a:xfrm>
                  <a:off x="1678" y="-38"/>
                  <a:ext cx="185" cy="31"/>
                </a:xfrm>
                <a:custGeom>
                  <a:avLst/>
                  <a:gdLst>
                    <a:gd name="T0" fmla="*/ 72 w 78"/>
                    <a:gd name="T1" fmla="*/ 4 h 13"/>
                    <a:gd name="T2" fmla="*/ 6 w 78"/>
                    <a:gd name="T3" fmla="*/ 1 h 13"/>
                    <a:gd name="T4" fmla="*/ 3 w 78"/>
                    <a:gd name="T5" fmla="*/ 2 h 13"/>
                    <a:gd name="T6" fmla="*/ 75 w 78"/>
                    <a:gd name="T7" fmla="*/ 5 h 13"/>
                    <a:gd name="T8" fmla="*/ 72 w 78"/>
                    <a:gd name="T9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13">
                      <a:moveTo>
                        <a:pt x="72" y="4"/>
                      </a:moveTo>
                      <a:cubicBezTo>
                        <a:pt x="52" y="11"/>
                        <a:pt x="26" y="8"/>
                        <a:pt x="6" y="1"/>
                      </a:cubicBezTo>
                      <a:cubicBezTo>
                        <a:pt x="5" y="0"/>
                        <a:pt x="0" y="1"/>
                        <a:pt x="3" y="2"/>
                      </a:cubicBezTo>
                      <a:cubicBezTo>
                        <a:pt x="24" y="11"/>
                        <a:pt x="52" y="13"/>
                        <a:pt x="75" y="5"/>
                      </a:cubicBezTo>
                      <a:cubicBezTo>
                        <a:pt x="78" y="4"/>
                        <a:pt x="73" y="3"/>
                        <a:pt x="7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4" name="Freeform 200"/>
                <p:cNvSpPr/>
                <p:nvPr/>
              </p:nvSpPr>
              <p:spPr bwMode="auto">
                <a:xfrm>
                  <a:off x="1718" y="-107"/>
                  <a:ext cx="78" cy="161"/>
                </a:xfrm>
                <a:custGeom>
                  <a:avLst/>
                  <a:gdLst>
                    <a:gd name="T0" fmla="*/ 6 w 33"/>
                    <a:gd name="T1" fmla="*/ 67 h 68"/>
                    <a:gd name="T2" fmla="*/ 24 w 33"/>
                    <a:gd name="T3" fmla="*/ 2 h 68"/>
                    <a:gd name="T4" fmla="*/ 19 w 33"/>
                    <a:gd name="T5" fmla="*/ 2 h 68"/>
                    <a:gd name="T6" fmla="*/ 2 w 33"/>
                    <a:gd name="T7" fmla="*/ 66 h 68"/>
                    <a:gd name="T8" fmla="*/ 6 w 33"/>
                    <a:gd name="T9" fmla="*/ 67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68">
                      <a:moveTo>
                        <a:pt x="6" y="67"/>
                      </a:moveTo>
                      <a:cubicBezTo>
                        <a:pt x="24" y="50"/>
                        <a:pt x="33" y="26"/>
                        <a:pt x="24" y="2"/>
                      </a:cubicBezTo>
                      <a:cubicBezTo>
                        <a:pt x="23" y="0"/>
                        <a:pt x="18" y="1"/>
                        <a:pt x="19" y="2"/>
                      </a:cubicBezTo>
                      <a:cubicBezTo>
                        <a:pt x="28" y="26"/>
                        <a:pt x="19" y="50"/>
                        <a:pt x="2" y="66"/>
                      </a:cubicBezTo>
                      <a:cubicBezTo>
                        <a:pt x="0" y="67"/>
                        <a:pt x="5" y="68"/>
                        <a:pt x="6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5" name="Freeform 201"/>
                <p:cNvSpPr/>
                <p:nvPr/>
              </p:nvSpPr>
              <p:spPr bwMode="auto">
                <a:xfrm>
                  <a:off x="1773" y="-17"/>
                  <a:ext cx="455" cy="524"/>
                </a:xfrm>
                <a:custGeom>
                  <a:avLst/>
                  <a:gdLst>
                    <a:gd name="T0" fmla="*/ 1 w 192"/>
                    <a:gd name="T1" fmla="*/ 3 h 221"/>
                    <a:gd name="T2" fmla="*/ 186 w 192"/>
                    <a:gd name="T3" fmla="*/ 220 h 221"/>
                    <a:gd name="T4" fmla="*/ 191 w 192"/>
                    <a:gd name="T5" fmla="*/ 219 h 221"/>
                    <a:gd name="T6" fmla="*/ 6 w 192"/>
                    <a:gd name="T7" fmla="*/ 2 h 221"/>
                    <a:gd name="T8" fmla="*/ 1 w 192"/>
                    <a:gd name="T9" fmla="*/ 3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221">
                      <a:moveTo>
                        <a:pt x="1" y="3"/>
                      </a:moveTo>
                      <a:cubicBezTo>
                        <a:pt x="63" y="74"/>
                        <a:pt x="127" y="146"/>
                        <a:pt x="186" y="220"/>
                      </a:cubicBezTo>
                      <a:cubicBezTo>
                        <a:pt x="187" y="221"/>
                        <a:pt x="192" y="220"/>
                        <a:pt x="191" y="219"/>
                      </a:cubicBezTo>
                      <a:cubicBezTo>
                        <a:pt x="132" y="145"/>
                        <a:pt x="68" y="73"/>
                        <a:pt x="6" y="2"/>
                      </a:cubicBezTo>
                      <a:cubicBezTo>
                        <a:pt x="5" y="0"/>
                        <a:pt x="0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6" name="Freeform 202"/>
                <p:cNvSpPr/>
                <p:nvPr/>
              </p:nvSpPr>
              <p:spPr bwMode="auto">
                <a:xfrm>
                  <a:off x="1751" y="-41"/>
                  <a:ext cx="41" cy="41"/>
                </a:xfrm>
                <a:custGeom>
                  <a:avLst/>
                  <a:gdLst>
                    <a:gd name="T0" fmla="*/ 15 w 17"/>
                    <a:gd name="T1" fmla="*/ 3 h 17"/>
                    <a:gd name="T2" fmla="*/ 14 w 17"/>
                    <a:gd name="T3" fmla="*/ 14 h 17"/>
                    <a:gd name="T4" fmla="*/ 3 w 17"/>
                    <a:gd name="T5" fmla="*/ 13 h 17"/>
                    <a:gd name="T6" fmla="*/ 4 w 17"/>
                    <a:gd name="T7" fmla="*/ 2 h 17"/>
                    <a:gd name="T8" fmla="*/ 15 w 17"/>
                    <a:gd name="T9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5" y="3"/>
                      </a:moveTo>
                      <a:cubicBezTo>
                        <a:pt x="17" y="7"/>
                        <a:pt x="17" y="12"/>
                        <a:pt x="14" y="14"/>
                      </a:cubicBezTo>
                      <a:cubicBezTo>
                        <a:pt x="10" y="17"/>
                        <a:pt x="5" y="16"/>
                        <a:pt x="3" y="13"/>
                      </a:cubicBezTo>
                      <a:cubicBezTo>
                        <a:pt x="0" y="10"/>
                        <a:pt x="1" y="5"/>
                        <a:pt x="4" y="2"/>
                      </a:cubicBezTo>
                      <a:cubicBezTo>
                        <a:pt x="7" y="0"/>
                        <a:pt x="12" y="0"/>
                        <a:pt x="1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Freeform 203"/>
                <p:cNvSpPr/>
                <p:nvPr/>
              </p:nvSpPr>
              <p:spPr bwMode="auto">
                <a:xfrm>
                  <a:off x="1884" y="-200"/>
                  <a:ext cx="188" cy="79"/>
                </a:xfrm>
                <a:custGeom>
                  <a:avLst/>
                  <a:gdLst>
                    <a:gd name="T0" fmla="*/ 74 w 79"/>
                    <a:gd name="T1" fmla="*/ 1 h 33"/>
                    <a:gd name="T2" fmla="*/ 6 w 79"/>
                    <a:gd name="T3" fmla="*/ 18 h 33"/>
                    <a:gd name="T4" fmla="*/ 2 w 79"/>
                    <a:gd name="T5" fmla="*/ 19 h 33"/>
                    <a:gd name="T6" fmla="*/ 78 w 79"/>
                    <a:gd name="T7" fmla="*/ 2 h 33"/>
                    <a:gd name="T8" fmla="*/ 74 w 79"/>
                    <a:gd name="T9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33">
                      <a:moveTo>
                        <a:pt x="74" y="1"/>
                      </a:moveTo>
                      <a:cubicBezTo>
                        <a:pt x="56" y="22"/>
                        <a:pt x="31" y="31"/>
                        <a:pt x="6" y="18"/>
                      </a:cubicBezTo>
                      <a:cubicBezTo>
                        <a:pt x="5" y="17"/>
                        <a:pt x="0" y="18"/>
                        <a:pt x="2" y="19"/>
                      </a:cubicBezTo>
                      <a:cubicBezTo>
                        <a:pt x="30" y="33"/>
                        <a:pt x="59" y="26"/>
                        <a:pt x="78" y="2"/>
                      </a:cubicBezTo>
                      <a:cubicBezTo>
                        <a:pt x="79" y="1"/>
                        <a:pt x="75" y="0"/>
                        <a:pt x="7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8" name="Freeform 204"/>
                <p:cNvSpPr/>
                <p:nvPr/>
              </p:nvSpPr>
              <p:spPr bwMode="auto">
                <a:xfrm>
                  <a:off x="1946" y="-237"/>
                  <a:ext cx="59" cy="168"/>
                </a:xfrm>
                <a:custGeom>
                  <a:avLst/>
                  <a:gdLst>
                    <a:gd name="T0" fmla="*/ 11 w 25"/>
                    <a:gd name="T1" fmla="*/ 70 h 71"/>
                    <a:gd name="T2" fmla="*/ 6 w 25"/>
                    <a:gd name="T3" fmla="*/ 2 h 71"/>
                    <a:gd name="T4" fmla="*/ 1 w 25"/>
                    <a:gd name="T5" fmla="*/ 2 h 71"/>
                    <a:gd name="T6" fmla="*/ 6 w 25"/>
                    <a:gd name="T7" fmla="*/ 69 h 71"/>
                    <a:gd name="T8" fmla="*/ 11 w 25"/>
                    <a:gd name="T9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1">
                      <a:moveTo>
                        <a:pt x="11" y="70"/>
                      </a:moveTo>
                      <a:cubicBezTo>
                        <a:pt x="25" y="47"/>
                        <a:pt x="23" y="22"/>
                        <a:pt x="6" y="2"/>
                      </a:cubicBezTo>
                      <a:cubicBezTo>
                        <a:pt x="5" y="1"/>
                        <a:pt x="0" y="0"/>
                        <a:pt x="1" y="2"/>
                      </a:cubicBezTo>
                      <a:cubicBezTo>
                        <a:pt x="19" y="22"/>
                        <a:pt x="20" y="46"/>
                        <a:pt x="6" y="69"/>
                      </a:cubicBezTo>
                      <a:cubicBezTo>
                        <a:pt x="6" y="69"/>
                        <a:pt x="10" y="71"/>
                        <a:pt x="11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29" name="Freeform 206"/>
              <p:cNvSpPr/>
              <p:nvPr/>
            </p:nvSpPr>
            <p:spPr bwMode="auto">
              <a:xfrm>
                <a:off x="3025776" y="-317500"/>
                <a:ext cx="266700" cy="120650"/>
              </a:xfrm>
              <a:custGeom>
                <a:avLst/>
                <a:gdLst>
                  <a:gd name="T0" fmla="*/ 68 w 71"/>
                  <a:gd name="T1" fmla="*/ 30 h 32"/>
                  <a:gd name="T2" fmla="*/ 6 w 71"/>
                  <a:gd name="T3" fmla="*/ 1 h 32"/>
                  <a:gd name="T4" fmla="*/ 1 w 71"/>
                  <a:gd name="T5" fmla="*/ 2 h 32"/>
                  <a:gd name="T6" fmla="*/ 65 w 71"/>
                  <a:gd name="T7" fmla="*/ 32 h 32"/>
                  <a:gd name="T8" fmla="*/ 68 w 71"/>
                  <a:gd name="T9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32">
                    <a:moveTo>
                      <a:pt x="68" y="30"/>
                    </a:moveTo>
                    <a:cubicBezTo>
                      <a:pt x="46" y="28"/>
                      <a:pt x="22" y="16"/>
                      <a:pt x="6" y="1"/>
                    </a:cubicBezTo>
                    <a:cubicBezTo>
                      <a:pt x="5" y="0"/>
                      <a:pt x="0" y="2"/>
                      <a:pt x="1" y="2"/>
                    </a:cubicBezTo>
                    <a:cubicBezTo>
                      <a:pt x="18" y="18"/>
                      <a:pt x="42" y="30"/>
                      <a:pt x="65" y="32"/>
                    </a:cubicBezTo>
                    <a:cubicBezTo>
                      <a:pt x="67" y="32"/>
                      <a:pt x="71" y="30"/>
                      <a:pt x="68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0" name="Freeform 207"/>
              <p:cNvSpPr/>
              <p:nvPr/>
            </p:nvSpPr>
            <p:spPr bwMode="auto">
              <a:xfrm>
                <a:off x="3028951" y="-365125"/>
                <a:ext cx="177800" cy="209550"/>
              </a:xfrm>
              <a:custGeom>
                <a:avLst/>
                <a:gdLst>
                  <a:gd name="T0" fmla="*/ 6 w 47"/>
                  <a:gd name="T1" fmla="*/ 55 h 56"/>
                  <a:gd name="T2" fmla="*/ 47 w 47"/>
                  <a:gd name="T3" fmla="*/ 1 h 56"/>
                  <a:gd name="T4" fmla="*/ 42 w 47"/>
                  <a:gd name="T5" fmla="*/ 1 h 56"/>
                  <a:gd name="T6" fmla="*/ 3 w 47"/>
                  <a:gd name="T7" fmla="*/ 54 h 56"/>
                  <a:gd name="T8" fmla="*/ 6 w 47"/>
                  <a:gd name="T9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6">
                    <a:moveTo>
                      <a:pt x="6" y="55"/>
                    </a:moveTo>
                    <a:cubicBezTo>
                      <a:pt x="29" y="46"/>
                      <a:pt x="47" y="27"/>
                      <a:pt x="47" y="1"/>
                    </a:cubicBezTo>
                    <a:cubicBezTo>
                      <a:pt x="47" y="0"/>
                      <a:pt x="42" y="0"/>
                      <a:pt x="42" y="1"/>
                    </a:cubicBezTo>
                    <a:cubicBezTo>
                      <a:pt x="42" y="26"/>
                      <a:pt x="25" y="45"/>
                      <a:pt x="3" y="54"/>
                    </a:cubicBezTo>
                    <a:cubicBezTo>
                      <a:pt x="0" y="55"/>
                      <a:pt x="5" y="56"/>
                      <a:pt x="6" y="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1" name="Freeform 208"/>
              <p:cNvSpPr/>
              <p:nvPr/>
            </p:nvSpPr>
            <p:spPr bwMode="auto">
              <a:xfrm>
                <a:off x="3152776" y="-227013"/>
                <a:ext cx="403225" cy="1031875"/>
              </a:xfrm>
              <a:custGeom>
                <a:avLst/>
                <a:gdLst>
                  <a:gd name="T0" fmla="*/ 0 w 107"/>
                  <a:gd name="T1" fmla="*/ 2 h 274"/>
                  <a:gd name="T2" fmla="*/ 102 w 107"/>
                  <a:gd name="T3" fmla="*/ 273 h 274"/>
                  <a:gd name="T4" fmla="*/ 107 w 107"/>
                  <a:gd name="T5" fmla="*/ 272 h 274"/>
                  <a:gd name="T6" fmla="*/ 5 w 107"/>
                  <a:gd name="T7" fmla="*/ 1 h 274"/>
                  <a:gd name="T8" fmla="*/ 0 w 107"/>
                  <a:gd name="T9" fmla="*/ 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74">
                    <a:moveTo>
                      <a:pt x="0" y="2"/>
                    </a:moveTo>
                    <a:cubicBezTo>
                      <a:pt x="31" y="93"/>
                      <a:pt x="75" y="180"/>
                      <a:pt x="102" y="273"/>
                    </a:cubicBezTo>
                    <a:cubicBezTo>
                      <a:pt x="103" y="274"/>
                      <a:pt x="107" y="273"/>
                      <a:pt x="107" y="272"/>
                    </a:cubicBezTo>
                    <a:cubicBezTo>
                      <a:pt x="80" y="180"/>
                      <a:pt x="36" y="92"/>
                      <a:pt x="5" y="1"/>
                    </a:cubicBezTo>
                    <a:cubicBezTo>
                      <a:pt x="5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2" name="Freeform 209"/>
              <p:cNvSpPr/>
              <p:nvPr/>
            </p:nvSpPr>
            <p:spPr bwMode="auto">
              <a:xfrm>
                <a:off x="3122613" y="-271463"/>
                <a:ext cx="65088" cy="63500"/>
              </a:xfrm>
              <a:custGeom>
                <a:avLst/>
                <a:gdLst>
                  <a:gd name="T0" fmla="*/ 16 w 17"/>
                  <a:gd name="T1" fmla="*/ 6 h 17"/>
                  <a:gd name="T2" fmla="*/ 10 w 17"/>
                  <a:gd name="T3" fmla="*/ 16 h 17"/>
                  <a:gd name="T4" fmla="*/ 1 w 17"/>
                  <a:gd name="T5" fmla="*/ 11 h 17"/>
                  <a:gd name="T6" fmla="*/ 6 w 17"/>
                  <a:gd name="T7" fmla="*/ 1 h 17"/>
                  <a:gd name="T8" fmla="*/ 16 w 17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6"/>
                    </a:moveTo>
                    <a:cubicBezTo>
                      <a:pt x="17" y="10"/>
                      <a:pt x="15" y="15"/>
                      <a:pt x="10" y="16"/>
                    </a:cubicBezTo>
                    <a:cubicBezTo>
                      <a:pt x="6" y="17"/>
                      <a:pt x="2" y="15"/>
                      <a:pt x="1" y="11"/>
                    </a:cubicBezTo>
                    <a:cubicBezTo>
                      <a:pt x="0" y="7"/>
                      <a:pt x="2" y="2"/>
                      <a:pt x="6" y="1"/>
                    </a:cubicBezTo>
                    <a:cubicBezTo>
                      <a:pt x="10" y="0"/>
                      <a:pt x="14" y="2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3" name="Freeform 210"/>
              <p:cNvSpPr/>
              <p:nvPr/>
            </p:nvSpPr>
            <p:spPr bwMode="auto">
              <a:xfrm>
                <a:off x="4208463" y="71437"/>
                <a:ext cx="192088" cy="247650"/>
              </a:xfrm>
              <a:custGeom>
                <a:avLst/>
                <a:gdLst>
                  <a:gd name="T0" fmla="*/ 47 w 51"/>
                  <a:gd name="T1" fmla="*/ 64 h 66"/>
                  <a:gd name="T2" fmla="*/ 10 w 51"/>
                  <a:gd name="T3" fmla="*/ 3 h 66"/>
                  <a:gd name="T4" fmla="*/ 5 w 51"/>
                  <a:gd name="T5" fmla="*/ 2 h 66"/>
                  <a:gd name="T6" fmla="*/ 45 w 51"/>
                  <a:gd name="T7" fmla="*/ 66 h 66"/>
                  <a:gd name="T8" fmla="*/ 47 w 51"/>
                  <a:gd name="T9" fmla="*/ 6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66">
                    <a:moveTo>
                      <a:pt x="47" y="64"/>
                    </a:moveTo>
                    <a:cubicBezTo>
                      <a:pt x="21" y="54"/>
                      <a:pt x="5" y="31"/>
                      <a:pt x="10" y="3"/>
                    </a:cubicBezTo>
                    <a:cubicBezTo>
                      <a:pt x="10" y="1"/>
                      <a:pt x="5" y="0"/>
                      <a:pt x="5" y="2"/>
                    </a:cubicBezTo>
                    <a:cubicBezTo>
                      <a:pt x="0" y="32"/>
                      <a:pt x="17" y="55"/>
                      <a:pt x="45" y="66"/>
                    </a:cubicBezTo>
                    <a:cubicBezTo>
                      <a:pt x="46" y="66"/>
                      <a:pt x="51" y="66"/>
                      <a:pt x="47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4" name="Freeform 211"/>
              <p:cNvSpPr/>
              <p:nvPr/>
            </p:nvSpPr>
            <p:spPr bwMode="auto">
              <a:xfrm>
                <a:off x="4137026" y="123825"/>
                <a:ext cx="260350" cy="131763"/>
              </a:xfrm>
              <a:custGeom>
                <a:avLst/>
                <a:gdLst>
                  <a:gd name="T0" fmla="*/ 3 w 69"/>
                  <a:gd name="T1" fmla="*/ 29 h 35"/>
                  <a:gd name="T2" fmla="*/ 68 w 69"/>
                  <a:gd name="T3" fmla="*/ 2 h 35"/>
                  <a:gd name="T4" fmla="*/ 63 w 69"/>
                  <a:gd name="T5" fmla="*/ 1 h 35"/>
                  <a:gd name="T6" fmla="*/ 3 w 69"/>
                  <a:gd name="T7" fmla="*/ 27 h 35"/>
                  <a:gd name="T8" fmla="*/ 3 w 69"/>
                  <a:gd name="T9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5">
                    <a:moveTo>
                      <a:pt x="3" y="29"/>
                    </a:moveTo>
                    <a:cubicBezTo>
                      <a:pt x="30" y="35"/>
                      <a:pt x="54" y="27"/>
                      <a:pt x="68" y="2"/>
                    </a:cubicBezTo>
                    <a:cubicBezTo>
                      <a:pt x="69" y="1"/>
                      <a:pt x="64" y="0"/>
                      <a:pt x="63" y="1"/>
                    </a:cubicBezTo>
                    <a:cubicBezTo>
                      <a:pt x="51" y="23"/>
                      <a:pt x="28" y="33"/>
                      <a:pt x="3" y="27"/>
                    </a:cubicBezTo>
                    <a:cubicBezTo>
                      <a:pt x="1" y="27"/>
                      <a:pt x="0" y="29"/>
                      <a:pt x="3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5" name="Freeform 212"/>
              <p:cNvSpPr/>
              <p:nvPr/>
            </p:nvSpPr>
            <p:spPr bwMode="auto">
              <a:xfrm>
                <a:off x="4246563" y="85725"/>
                <a:ext cx="71438" cy="271463"/>
              </a:xfrm>
              <a:custGeom>
                <a:avLst/>
                <a:gdLst>
                  <a:gd name="T0" fmla="*/ 11 w 19"/>
                  <a:gd name="T1" fmla="*/ 69 h 72"/>
                  <a:gd name="T2" fmla="*/ 18 w 19"/>
                  <a:gd name="T3" fmla="*/ 1 h 72"/>
                  <a:gd name="T4" fmla="*/ 13 w 19"/>
                  <a:gd name="T5" fmla="*/ 1 h 72"/>
                  <a:gd name="T6" fmla="*/ 6 w 19"/>
                  <a:gd name="T7" fmla="*/ 70 h 72"/>
                  <a:gd name="T8" fmla="*/ 11 w 19"/>
                  <a:gd name="T9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2">
                    <a:moveTo>
                      <a:pt x="11" y="69"/>
                    </a:moveTo>
                    <a:cubicBezTo>
                      <a:pt x="5" y="48"/>
                      <a:pt x="9" y="21"/>
                      <a:pt x="18" y="1"/>
                    </a:cubicBezTo>
                    <a:cubicBezTo>
                      <a:pt x="19" y="0"/>
                      <a:pt x="14" y="0"/>
                      <a:pt x="13" y="1"/>
                    </a:cubicBezTo>
                    <a:cubicBezTo>
                      <a:pt x="4" y="21"/>
                      <a:pt x="0" y="48"/>
                      <a:pt x="6" y="70"/>
                    </a:cubicBezTo>
                    <a:cubicBezTo>
                      <a:pt x="6" y="72"/>
                      <a:pt x="11" y="71"/>
                      <a:pt x="11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6" name="Freeform 213"/>
              <p:cNvSpPr/>
              <p:nvPr/>
            </p:nvSpPr>
            <p:spPr bwMode="auto">
              <a:xfrm>
                <a:off x="4156076" y="138112"/>
                <a:ext cx="266700" cy="120650"/>
              </a:xfrm>
              <a:custGeom>
                <a:avLst/>
                <a:gdLst>
                  <a:gd name="T0" fmla="*/ 0 w 71"/>
                  <a:gd name="T1" fmla="*/ 2 h 32"/>
                  <a:gd name="T2" fmla="*/ 68 w 71"/>
                  <a:gd name="T3" fmla="*/ 24 h 32"/>
                  <a:gd name="T4" fmla="*/ 65 w 71"/>
                  <a:gd name="T5" fmla="*/ 22 h 32"/>
                  <a:gd name="T6" fmla="*/ 5 w 71"/>
                  <a:gd name="T7" fmla="*/ 1 h 32"/>
                  <a:gd name="T8" fmla="*/ 0 w 71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32">
                    <a:moveTo>
                      <a:pt x="0" y="2"/>
                    </a:moveTo>
                    <a:cubicBezTo>
                      <a:pt x="17" y="22"/>
                      <a:pt x="42" y="32"/>
                      <a:pt x="68" y="24"/>
                    </a:cubicBezTo>
                    <a:cubicBezTo>
                      <a:pt x="71" y="23"/>
                      <a:pt x="66" y="21"/>
                      <a:pt x="65" y="22"/>
                    </a:cubicBezTo>
                    <a:cubicBezTo>
                      <a:pt x="42" y="29"/>
                      <a:pt x="20" y="19"/>
                      <a:pt x="5" y="1"/>
                    </a:cubicBezTo>
                    <a:cubicBezTo>
                      <a:pt x="4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7" name="Freeform 214"/>
              <p:cNvSpPr/>
              <p:nvPr/>
            </p:nvSpPr>
            <p:spPr bwMode="auto">
              <a:xfrm>
                <a:off x="3476626" y="233362"/>
                <a:ext cx="800100" cy="606425"/>
              </a:xfrm>
              <a:custGeom>
                <a:avLst/>
                <a:gdLst>
                  <a:gd name="T0" fmla="*/ 206 w 212"/>
                  <a:gd name="T1" fmla="*/ 0 h 161"/>
                  <a:gd name="T2" fmla="*/ 2 w 212"/>
                  <a:gd name="T3" fmla="*/ 160 h 161"/>
                  <a:gd name="T4" fmla="*/ 6 w 212"/>
                  <a:gd name="T5" fmla="*/ 160 h 161"/>
                  <a:gd name="T6" fmla="*/ 210 w 212"/>
                  <a:gd name="T7" fmla="*/ 1 h 161"/>
                  <a:gd name="T8" fmla="*/ 206 w 212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61">
                    <a:moveTo>
                      <a:pt x="206" y="0"/>
                    </a:moveTo>
                    <a:cubicBezTo>
                      <a:pt x="137" y="53"/>
                      <a:pt x="72" y="110"/>
                      <a:pt x="2" y="160"/>
                    </a:cubicBezTo>
                    <a:cubicBezTo>
                      <a:pt x="0" y="161"/>
                      <a:pt x="5" y="161"/>
                      <a:pt x="6" y="160"/>
                    </a:cubicBezTo>
                    <a:cubicBezTo>
                      <a:pt x="77" y="111"/>
                      <a:pt x="142" y="54"/>
                      <a:pt x="210" y="1"/>
                    </a:cubicBezTo>
                    <a:cubicBezTo>
                      <a:pt x="212" y="0"/>
                      <a:pt x="207" y="0"/>
                      <a:pt x="2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8" name="Freeform 215"/>
              <p:cNvSpPr/>
              <p:nvPr/>
            </p:nvSpPr>
            <p:spPr bwMode="auto">
              <a:xfrm>
                <a:off x="4241801" y="187325"/>
                <a:ext cx="68263" cy="68263"/>
              </a:xfrm>
              <a:custGeom>
                <a:avLst/>
                <a:gdLst>
                  <a:gd name="T0" fmla="*/ 13 w 18"/>
                  <a:gd name="T1" fmla="*/ 15 h 18"/>
                  <a:gd name="T2" fmla="*/ 3 w 18"/>
                  <a:gd name="T3" fmla="*/ 13 h 18"/>
                  <a:gd name="T4" fmla="*/ 5 w 18"/>
                  <a:gd name="T5" fmla="*/ 3 h 18"/>
                  <a:gd name="T6" fmla="*/ 15 w 18"/>
                  <a:gd name="T7" fmla="*/ 5 h 18"/>
                  <a:gd name="T8" fmla="*/ 13 w 18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3" y="15"/>
                    </a:moveTo>
                    <a:cubicBezTo>
                      <a:pt x="10" y="18"/>
                      <a:pt x="5" y="17"/>
                      <a:pt x="3" y="13"/>
                    </a:cubicBezTo>
                    <a:cubicBezTo>
                      <a:pt x="0" y="10"/>
                      <a:pt x="1" y="5"/>
                      <a:pt x="5" y="3"/>
                    </a:cubicBezTo>
                    <a:cubicBezTo>
                      <a:pt x="8" y="0"/>
                      <a:pt x="13" y="1"/>
                      <a:pt x="15" y="5"/>
                    </a:cubicBezTo>
                    <a:cubicBezTo>
                      <a:pt x="18" y="8"/>
                      <a:pt x="17" y="13"/>
                      <a:pt x="13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9" name="Freeform 216"/>
              <p:cNvSpPr/>
              <p:nvPr/>
            </p:nvSpPr>
            <p:spPr bwMode="auto">
              <a:xfrm>
                <a:off x="2697163" y="74612"/>
                <a:ext cx="184150" cy="244475"/>
              </a:xfrm>
              <a:custGeom>
                <a:avLst/>
                <a:gdLst>
                  <a:gd name="T0" fmla="*/ 5 w 49"/>
                  <a:gd name="T1" fmla="*/ 65 h 65"/>
                  <a:gd name="T2" fmla="*/ 44 w 49"/>
                  <a:gd name="T3" fmla="*/ 2 h 65"/>
                  <a:gd name="T4" fmla="*/ 39 w 49"/>
                  <a:gd name="T5" fmla="*/ 1 h 65"/>
                  <a:gd name="T6" fmla="*/ 1 w 49"/>
                  <a:gd name="T7" fmla="*/ 63 h 65"/>
                  <a:gd name="T8" fmla="*/ 5 w 49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5">
                    <a:moveTo>
                      <a:pt x="5" y="65"/>
                    </a:moveTo>
                    <a:cubicBezTo>
                      <a:pt x="33" y="55"/>
                      <a:pt x="49" y="31"/>
                      <a:pt x="44" y="2"/>
                    </a:cubicBezTo>
                    <a:cubicBezTo>
                      <a:pt x="44" y="0"/>
                      <a:pt x="39" y="0"/>
                      <a:pt x="39" y="1"/>
                    </a:cubicBezTo>
                    <a:cubicBezTo>
                      <a:pt x="44" y="30"/>
                      <a:pt x="28" y="53"/>
                      <a:pt x="1" y="63"/>
                    </a:cubicBezTo>
                    <a:cubicBezTo>
                      <a:pt x="0" y="64"/>
                      <a:pt x="4" y="65"/>
                      <a:pt x="5" y="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0" name="Freeform 217"/>
              <p:cNvSpPr/>
              <p:nvPr/>
            </p:nvSpPr>
            <p:spPr bwMode="auto">
              <a:xfrm>
                <a:off x="2697163" y="123825"/>
                <a:ext cx="260350" cy="131763"/>
              </a:xfrm>
              <a:custGeom>
                <a:avLst/>
                <a:gdLst>
                  <a:gd name="T0" fmla="*/ 64 w 69"/>
                  <a:gd name="T1" fmla="*/ 27 h 35"/>
                  <a:gd name="T2" fmla="*/ 5 w 69"/>
                  <a:gd name="T3" fmla="*/ 2 h 35"/>
                  <a:gd name="T4" fmla="*/ 0 w 69"/>
                  <a:gd name="T5" fmla="*/ 1 h 35"/>
                  <a:gd name="T6" fmla="*/ 67 w 69"/>
                  <a:gd name="T7" fmla="*/ 29 h 35"/>
                  <a:gd name="T8" fmla="*/ 64 w 69"/>
                  <a:gd name="T9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5">
                    <a:moveTo>
                      <a:pt x="64" y="27"/>
                    </a:moveTo>
                    <a:cubicBezTo>
                      <a:pt x="39" y="33"/>
                      <a:pt x="18" y="24"/>
                      <a:pt x="5" y="2"/>
                    </a:cubicBezTo>
                    <a:cubicBezTo>
                      <a:pt x="5" y="1"/>
                      <a:pt x="0" y="0"/>
                      <a:pt x="0" y="1"/>
                    </a:cubicBezTo>
                    <a:cubicBezTo>
                      <a:pt x="14" y="26"/>
                      <a:pt x="40" y="35"/>
                      <a:pt x="67" y="29"/>
                    </a:cubicBezTo>
                    <a:cubicBezTo>
                      <a:pt x="69" y="29"/>
                      <a:pt x="65" y="27"/>
                      <a:pt x="64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1" name="Freeform 218"/>
              <p:cNvSpPr/>
              <p:nvPr/>
            </p:nvSpPr>
            <p:spPr bwMode="auto">
              <a:xfrm>
                <a:off x="2776538" y="82550"/>
                <a:ext cx="68263" cy="271463"/>
              </a:xfrm>
              <a:custGeom>
                <a:avLst/>
                <a:gdLst>
                  <a:gd name="T0" fmla="*/ 12 w 18"/>
                  <a:gd name="T1" fmla="*/ 71 h 72"/>
                  <a:gd name="T2" fmla="*/ 5 w 18"/>
                  <a:gd name="T3" fmla="*/ 2 h 72"/>
                  <a:gd name="T4" fmla="*/ 0 w 18"/>
                  <a:gd name="T5" fmla="*/ 2 h 72"/>
                  <a:gd name="T6" fmla="*/ 7 w 18"/>
                  <a:gd name="T7" fmla="*/ 71 h 72"/>
                  <a:gd name="T8" fmla="*/ 12 w 18"/>
                  <a:gd name="T9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2">
                    <a:moveTo>
                      <a:pt x="12" y="71"/>
                    </a:moveTo>
                    <a:cubicBezTo>
                      <a:pt x="18" y="49"/>
                      <a:pt x="14" y="22"/>
                      <a:pt x="5" y="2"/>
                    </a:cubicBezTo>
                    <a:cubicBezTo>
                      <a:pt x="4" y="0"/>
                      <a:pt x="0" y="1"/>
                      <a:pt x="0" y="2"/>
                    </a:cubicBezTo>
                    <a:cubicBezTo>
                      <a:pt x="9" y="23"/>
                      <a:pt x="13" y="49"/>
                      <a:pt x="7" y="71"/>
                    </a:cubicBezTo>
                    <a:cubicBezTo>
                      <a:pt x="7" y="72"/>
                      <a:pt x="12" y="72"/>
                      <a:pt x="12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2" name="Freeform 219"/>
              <p:cNvSpPr/>
              <p:nvPr/>
            </p:nvSpPr>
            <p:spPr bwMode="auto">
              <a:xfrm>
                <a:off x="2670176" y="138112"/>
                <a:ext cx="268288" cy="120650"/>
              </a:xfrm>
              <a:custGeom>
                <a:avLst/>
                <a:gdLst>
                  <a:gd name="T0" fmla="*/ 65 w 71"/>
                  <a:gd name="T1" fmla="*/ 1 h 32"/>
                  <a:gd name="T2" fmla="*/ 6 w 71"/>
                  <a:gd name="T3" fmla="*/ 22 h 32"/>
                  <a:gd name="T4" fmla="*/ 2 w 71"/>
                  <a:gd name="T5" fmla="*/ 24 h 32"/>
                  <a:gd name="T6" fmla="*/ 70 w 71"/>
                  <a:gd name="T7" fmla="*/ 2 h 32"/>
                  <a:gd name="T8" fmla="*/ 65 w 71"/>
                  <a:gd name="T9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32">
                    <a:moveTo>
                      <a:pt x="65" y="1"/>
                    </a:moveTo>
                    <a:cubicBezTo>
                      <a:pt x="51" y="19"/>
                      <a:pt x="29" y="29"/>
                      <a:pt x="6" y="22"/>
                    </a:cubicBezTo>
                    <a:cubicBezTo>
                      <a:pt x="5" y="22"/>
                      <a:pt x="0" y="23"/>
                      <a:pt x="2" y="24"/>
                    </a:cubicBezTo>
                    <a:cubicBezTo>
                      <a:pt x="28" y="32"/>
                      <a:pt x="53" y="22"/>
                      <a:pt x="70" y="2"/>
                    </a:cubicBezTo>
                    <a:cubicBezTo>
                      <a:pt x="71" y="1"/>
                      <a:pt x="66" y="0"/>
                      <a:pt x="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3" name="Freeform 220"/>
              <p:cNvSpPr/>
              <p:nvPr/>
            </p:nvSpPr>
            <p:spPr bwMode="auto">
              <a:xfrm>
                <a:off x="2817813" y="228600"/>
                <a:ext cx="795338" cy="614363"/>
              </a:xfrm>
              <a:custGeom>
                <a:avLst/>
                <a:gdLst>
                  <a:gd name="T0" fmla="*/ 1 w 211"/>
                  <a:gd name="T1" fmla="*/ 2 h 163"/>
                  <a:gd name="T2" fmla="*/ 205 w 211"/>
                  <a:gd name="T3" fmla="*/ 162 h 163"/>
                  <a:gd name="T4" fmla="*/ 210 w 211"/>
                  <a:gd name="T5" fmla="*/ 160 h 163"/>
                  <a:gd name="T6" fmla="*/ 6 w 211"/>
                  <a:gd name="T7" fmla="*/ 1 h 163"/>
                  <a:gd name="T8" fmla="*/ 1 w 211"/>
                  <a:gd name="T9" fmla="*/ 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163">
                    <a:moveTo>
                      <a:pt x="1" y="2"/>
                    </a:moveTo>
                    <a:cubicBezTo>
                      <a:pt x="70" y="55"/>
                      <a:pt x="135" y="112"/>
                      <a:pt x="205" y="162"/>
                    </a:cubicBezTo>
                    <a:cubicBezTo>
                      <a:pt x="206" y="163"/>
                      <a:pt x="211" y="162"/>
                      <a:pt x="210" y="160"/>
                    </a:cubicBezTo>
                    <a:cubicBezTo>
                      <a:pt x="139" y="111"/>
                      <a:pt x="74" y="53"/>
                      <a:pt x="6" y="1"/>
                    </a:cubicBezTo>
                    <a:cubicBezTo>
                      <a:pt x="5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4" name="Freeform 221"/>
              <p:cNvSpPr/>
              <p:nvPr/>
            </p:nvSpPr>
            <p:spPr bwMode="auto">
              <a:xfrm>
                <a:off x="2784476" y="187325"/>
                <a:ext cx="63500" cy="68263"/>
              </a:xfrm>
              <a:custGeom>
                <a:avLst/>
                <a:gdLst>
                  <a:gd name="T0" fmla="*/ 4 w 17"/>
                  <a:gd name="T1" fmla="*/ 15 h 18"/>
                  <a:gd name="T2" fmla="*/ 15 w 17"/>
                  <a:gd name="T3" fmla="*/ 13 h 18"/>
                  <a:gd name="T4" fmla="*/ 13 w 17"/>
                  <a:gd name="T5" fmla="*/ 3 h 18"/>
                  <a:gd name="T6" fmla="*/ 2 w 17"/>
                  <a:gd name="T7" fmla="*/ 5 h 18"/>
                  <a:gd name="T8" fmla="*/ 4 w 17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4" y="15"/>
                    </a:moveTo>
                    <a:cubicBezTo>
                      <a:pt x="7" y="18"/>
                      <a:pt x="12" y="17"/>
                      <a:pt x="15" y="13"/>
                    </a:cubicBezTo>
                    <a:cubicBezTo>
                      <a:pt x="17" y="10"/>
                      <a:pt x="16" y="5"/>
                      <a:pt x="13" y="3"/>
                    </a:cubicBezTo>
                    <a:cubicBezTo>
                      <a:pt x="9" y="0"/>
                      <a:pt x="5" y="1"/>
                      <a:pt x="2" y="5"/>
                    </a:cubicBezTo>
                    <a:cubicBezTo>
                      <a:pt x="0" y="8"/>
                      <a:pt x="1" y="13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5" name="Freeform 222"/>
              <p:cNvSpPr/>
              <p:nvPr/>
            </p:nvSpPr>
            <p:spPr bwMode="auto">
              <a:xfrm>
                <a:off x="3213101" y="-169863"/>
                <a:ext cx="298450" cy="134938"/>
              </a:xfrm>
              <a:custGeom>
                <a:avLst/>
                <a:gdLst>
                  <a:gd name="T0" fmla="*/ 73 w 79"/>
                  <a:gd name="T1" fmla="*/ 1 h 36"/>
                  <a:gd name="T2" fmla="*/ 6 w 79"/>
                  <a:gd name="T3" fmla="*/ 22 h 36"/>
                  <a:gd name="T4" fmla="*/ 3 w 79"/>
                  <a:gd name="T5" fmla="*/ 23 h 36"/>
                  <a:gd name="T6" fmla="*/ 78 w 79"/>
                  <a:gd name="T7" fmla="*/ 2 h 36"/>
                  <a:gd name="T8" fmla="*/ 73 w 79"/>
                  <a:gd name="T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6">
                    <a:moveTo>
                      <a:pt x="73" y="1"/>
                    </a:moveTo>
                    <a:cubicBezTo>
                      <a:pt x="57" y="23"/>
                      <a:pt x="32" y="34"/>
                      <a:pt x="6" y="22"/>
                    </a:cubicBezTo>
                    <a:cubicBezTo>
                      <a:pt x="4" y="21"/>
                      <a:pt x="0" y="22"/>
                      <a:pt x="3" y="23"/>
                    </a:cubicBezTo>
                    <a:cubicBezTo>
                      <a:pt x="31" y="36"/>
                      <a:pt x="60" y="27"/>
                      <a:pt x="78" y="2"/>
                    </a:cubicBezTo>
                    <a:cubicBezTo>
                      <a:pt x="79" y="1"/>
                      <a:pt x="74" y="0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6" name="Freeform 223"/>
              <p:cNvSpPr/>
              <p:nvPr/>
            </p:nvSpPr>
            <p:spPr bwMode="auto">
              <a:xfrm>
                <a:off x="3303588" y="-219075"/>
                <a:ext cx="106363" cy="263525"/>
              </a:xfrm>
              <a:custGeom>
                <a:avLst/>
                <a:gdLst>
                  <a:gd name="T0" fmla="*/ 15 w 28"/>
                  <a:gd name="T1" fmla="*/ 69 h 70"/>
                  <a:gd name="T2" fmla="*/ 6 w 28"/>
                  <a:gd name="T3" fmla="*/ 1 h 70"/>
                  <a:gd name="T4" fmla="*/ 2 w 28"/>
                  <a:gd name="T5" fmla="*/ 1 h 70"/>
                  <a:gd name="T6" fmla="*/ 11 w 28"/>
                  <a:gd name="T7" fmla="*/ 68 h 70"/>
                  <a:gd name="T8" fmla="*/ 15 w 28"/>
                  <a:gd name="T9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0">
                    <a:moveTo>
                      <a:pt x="15" y="69"/>
                    </a:moveTo>
                    <a:cubicBezTo>
                      <a:pt x="28" y="45"/>
                      <a:pt x="25" y="20"/>
                      <a:pt x="6" y="1"/>
                    </a:cubicBezTo>
                    <a:cubicBezTo>
                      <a:pt x="5" y="1"/>
                      <a:pt x="0" y="0"/>
                      <a:pt x="2" y="1"/>
                    </a:cubicBezTo>
                    <a:cubicBezTo>
                      <a:pt x="20" y="20"/>
                      <a:pt x="23" y="45"/>
                      <a:pt x="11" y="68"/>
                    </a:cubicBezTo>
                    <a:cubicBezTo>
                      <a:pt x="10" y="69"/>
                      <a:pt x="15" y="70"/>
                      <a:pt x="15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7" name="Freeform 224"/>
              <p:cNvSpPr/>
              <p:nvPr/>
            </p:nvSpPr>
            <p:spPr bwMode="auto">
              <a:xfrm>
                <a:off x="3248026" y="-155575"/>
                <a:ext cx="266700" cy="106363"/>
              </a:xfrm>
              <a:custGeom>
                <a:avLst/>
                <a:gdLst>
                  <a:gd name="T0" fmla="*/ 68 w 71"/>
                  <a:gd name="T1" fmla="*/ 26 h 28"/>
                  <a:gd name="T2" fmla="*/ 5 w 71"/>
                  <a:gd name="T3" fmla="*/ 1 h 28"/>
                  <a:gd name="T4" fmla="*/ 1 w 71"/>
                  <a:gd name="T5" fmla="*/ 2 h 28"/>
                  <a:gd name="T6" fmla="*/ 67 w 71"/>
                  <a:gd name="T7" fmla="*/ 28 h 28"/>
                  <a:gd name="T8" fmla="*/ 68 w 71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8">
                    <a:moveTo>
                      <a:pt x="68" y="26"/>
                    </a:moveTo>
                    <a:cubicBezTo>
                      <a:pt x="46" y="26"/>
                      <a:pt x="22" y="15"/>
                      <a:pt x="5" y="1"/>
                    </a:cubicBezTo>
                    <a:cubicBezTo>
                      <a:pt x="4" y="0"/>
                      <a:pt x="0" y="2"/>
                      <a:pt x="1" y="2"/>
                    </a:cubicBezTo>
                    <a:cubicBezTo>
                      <a:pt x="18" y="17"/>
                      <a:pt x="44" y="28"/>
                      <a:pt x="67" y="28"/>
                    </a:cubicBezTo>
                    <a:cubicBezTo>
                      <a:pt x="69" y="28"/>
                      <a:pt x="71" y="26"/>
                      <a:pt x="68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8" name="Freeform 225"/>
              <p:cNvSpPr/>
              <p:nvPr/>
            </p:nvSpPr>
            <p:spPr bwMode="auto">
              <a:xfrm>
                <a:off x="3259138" y="-214313"/>
                <a:ext cx="169863" cy="217488"/>
              </a:xfrm>
              <a:custGeom>
                <a:avLst/>
                <a:gdLst>
                  <a:gd name="T0" fmla="*/ 6 w 45"/>
                  <a:gd name="T1" fmla="*/ 58 h 58"/>
                  <a:gd name="T2" fmla="*/ 44 w 45"/>
                  <a:gd name="T3" fmla="*/ 1 h 58"/>
                  <a:gd name="T4" fmla="*/ 39 w 45"/>
                  <a:gd name="T5" fmla="*/ 2 h 58"/>
                  <a:gd name="T6" fmla="*/ 2 w 45"/>
                  <a:gd name="T7" fmla="*/ 57 h 58"/>
                  <a:gd name="T8" fmla="*/ 6 w 45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8">
                    <a:moveTo>
                      <a:pt x="6" y="58"/>
                    </a:moveTo>
                    <a:cubicBezTo>
                      <a:pt x="29" y="48"/>
                      <a:pt x="45" y="27"/>
                      <a:pt x="44" y="1"/>
                    </a:cubicBezTo>
                    <a:cubicBezTo>
                      <a:pt x="44" y="0"/>
                      <a:pt x="39" y="0"/>
                      <a:pt x="39" y="2"/>
                    </a:cubicBezTo>
                    <a:cubicBezTo>
                      <a:pt x="40" y="26"/>
                      <a:pt x="24" y="47"/>
                      <a:pt x="2" y="57"/>
                    </a:cubicBezTo>
                    <a:cubicBezTo>
                      <a:pt x="0" y="58"/>
                      <a:pt x="5" y="58"/>
                      <a:pt x="6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9" name="Freeform 226"/>
              <p:cNvSpPr/>
              <p:nvPr/>
            </p:nvSpPr>
            <p:spPr bwMode="auto">
              <a:xfrm>
                <a:off x="3375026" y="-71438"/>
                <a:ext cx="234950" cy="914400"/>
              </a:xfrm>
              <a:custGeom>
                <a:avLst/>
                <a:gdLst>
                  <a:gd name="T0" fmla="*/ 1 w 62"/>
                  <a:gd name="T1" fmla="*/ 2 h 243"/>
                  <a:gd name="T2" fmla="*/ 57 w 62"/>
                  <a:gd name="T3" fmla="*/ 241 h 243"/>
                  <a:gd name="T4" fmla="*/ 62 w 62"/>
                  <a:gd name="T5" fmla="*/ 241 h 243"/>
                  <a:gd name="T6" fmla="*/ 6 w 62"/>
                  <a:gd name="T7" fmla="*/ 1 h 243"/>
                  <a:gd name="T8" fmla="*/ 1 w 62"/>
                  <a:gd name="T9" fmla="*/ 2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43">
                    <a:moveTo>
                      <a:pt x="1" y="2"/>
                    </a:moveTo>
                    <a:cubicBezTo>
                      <a:pt x="31" y="78"/>
                      <a:pt x="30" y="164"/>
                      <a:pt x="57" y="241"/>
                    </a:cubicBezTo>
                    <a:cubicBezTo>
                      <a:pt x="57" y="243"/>
                      <a:pt x="62" y="242"/>
                      <a:pt x="62" y="241"/>
                    </a:cubicBezTo>
                    <a:cubicBezTo>
                      <a:pt x="35" y="163"/>
                      <a:pt x="36" y="78"/>
                      <a:pt x="6" y="1"/>
                    </a:cubicBezTo>
                    <a:cubicBezTo>
                      <a:pt x="5" y="0"/>
                      <a:pt x="0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0" name="Freeform 227"/>
              <p:cNvSpPr/>
              <p:nvPr/>
            </p:nvSpPr>
            <p:spPr bwMode="auto">
              <a:xfrm>
                <a:off x="3344863" y="-117475"/>
                <a:ext cx="65088" cy="65088"/>
              </a:xfrm>
              <a:custGeom>
                <a:avLst/>
                <a:gdLst>
                  <a:gd name="T0" fmla="*/ 16 w 17"/>
                  <a:gd name="T1" fmla="*/ 6 h 17"/>
                  <a:gd name="T2" fmla="*/ 11 w 17"/>
                  <a:gd name="T3" fmla="*/ 16 h 17"/>
                  <a:gd name="T4" fmla="*/ 2 w 17"/>
                  <a:gd name="T5" fmla="*/ 11 h 17"/>
                  <a:gd name="T6" fmla="*/ 6 w 17"/>
                  <a:gd name="T7" fmla="*/ 1 h 17"/>
                  <a:gd name="T8" fmla="*/ 16 w 17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6"/>
                    </a:moveTo>
                    <a:cubicBezTo>
                      <a:pt x="17" y="10"/>
                      <a:pt x="15" y="14"/>
                      <a:pt x="11" y="16"/>
                    </a:cubicBezTo>
                    <a:cubicBezTo>
                      <a:pt x="7" y="17"/>
                      <a:pt x="3" y="15"/>
                      <a:pt x="2" y="11"/>
                    </a:cubicBezTo>
                    <a:cubicBezTo>
                      <a:pt x="0" y="7"/>
                      <a:pt x="2" y="3"/>
                      <a:pt x="6" y="1"/>
                    </a:cubicBezTo>
                    <a:cubicBezTo>
                      <a:pt x="10" y="0"/>
                      <a:pt x="15" y="2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1" name="Freeform 228"/>
              <p:cNvSpPr/>
              <p:nvPr/>
            </p:nvSpPr>
            <p:spPr bwMode="auto">
              <a:xfrm>
                <a:off x="2640013" y="1062038"/>
                <a:ext cx="180975" cy="252413"/>
              </a:xfrm>
              <a:custGeom>
                <a:avLst/>
                <a:gdLst>
                  <a:gd name="T0" fmla="*/ 44 w 48"/>
                  <a:gd name="T1" fmla="*/ 65 h 67"/>
                  <a:gd name="T2" fmla="*/ 6 w 48"/>
                  <a:gd name="T3" fmla="*/ 0 h 67"/>
                  <a:gd name="T4" fmla="*/ 3 w 48"/>
                  <a:gd name="T5" fmla="*/ 2 h 67"/>
                  <a:gd name="T6" fmla="*/ 39 w 48"/>
                  <a:gd name="T7" fmla="*/ 64 h 67"/>
                  <a:gd name="T8" fmla="*/ 44 w 48"/>
                  <a:gd name="T9" fmla="*/ 6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7">
                    <a:moveTo>
                      <a:pt x="44" y="65"/>
                    </a:moveTo>
                    <a:cubicBezTo>
                      <a:pt x="48" y="36"/>
                      <a:pt x="34" y="10"/>
                      <a:pt x="6" y="0"/>
                    </a:cubicBezTo>
                    <a:cubicBezTo>
                      <a:pt x="4" y="0"/>
                      <a:pt x="0" y="1"/>
                      <a:pt x="3" y="2"/>
                    </a:cubicBezTo>
                    <a:cubicBezTo>
                      <a:pt x="31" y="11"/>
                      <a:pt x="43" y="36"/>
                      <a:pt x="39" y="64"/>
                    </a:cubicBezTo>
                    <a:cubicBezTo>
                      <a:pt x="39" y="66"/>
                      <a:pt x="44" y="67"/>
                      <a:pt x="44" y="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2" name="Freeform 229"/>
              <p:cNvSpPr/>
              <p:nvPr/>
            </p:nvSpPr>
            <p:spPr bwMode="auto">
              <a:xfrm>
                <a:off x="2614613" y="1054100"/>
                <a:ext cx="225425" cy="169863"/>
              </a:xfrm>
              <a:custGeom>
                <a:avLst/>
                <a:gdLst>
                  <a:gd name="T0" fmla="*/ 55 w 60"/>
                  <a:gd name="T1" fmla="*/ 1 h 45"/>
                  <a:gd name="T2" fmla="*/ 4 w 60"/>
                  <a:gd name="T3" fmla="*/ 43 h 45"/>
                  <a:gd name="T4" fmla="*/ 6 w 60"/>
                  <a:gd name="T5" fmla="*/ 45 h 45"/>
                  <a:gd name="T6" fmla="*/ 60 w 60"/>
                  <a:gd name="T7" fmla="*/ 2 h 45"/>
                  <a:gd name="T8" fmla="*/ 55 w 60"/>
                  <a:gd name="T9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45">
                    <a:moveTo>
                      <a:pt x="55" y="1"/>
                    </a:moveTo>
                    <a:cubicBezTo>
                      <a:pt x="48" y="26"/>
                      <a:pt x="30" y="42"/>
                      <a:pt x="4" y="43"/>
                    </a:cubicBezTo>
                    <a:cubicBezTo>
                      <a:pt x="0" y="43"/>
                      <a:pt x="4" y="45"/>
                      <a:pt x="6" y="45"/>
                    </a:cubicBezTo>
                    <a:cubicBezTo>
                      <a:pt x="33" y="45"/>
                      <a:pt x="53" y="28"/>
                      <a:pt x="60" y="2"/>
                    </a:cubicBezTo>
                    <a:cubicBezTo>
                      <a:pt x="60" y="1"/>
                      <a:pt x="56" y="0"/>
                      <a:pt x="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3" name="Freeform 230"/>
              <p:cNvSpPr/>
              <p:nvPr/>
            </p:nvSpPr>
            <p:spPr bwMode="auto">
              <a:xfrm>
                <a:off x="2617788" y="1125538"/>
                <a:ext cx="268288" cy="109538"/>
              </a:xfrm>
              <a:custGeom>
                <a:avLst/>
                <a:gdLst>
                  <a:gd name="T0" fmla="*/ 70 w 71"/>
                  <a:gd name="T1" fmla="*/ 27 h 29"/>
                  <a:gd name="T2" fmla="*/ 5 w 71"/>
                  <a:gd name="T3" fmla="*/ 1 h 29"/>
                  <a:gd name="T4" fmla="*/ 3 w 71"/>
                  <a:gd name="T5" fmla="*/ 3 h 29"/>
                  <a:gd name="T6" fmla="*/ 66 w 71"/>
                  <a:gd name="T7" fmla="*/ 28 h 29"/>
                  <a:gd name="T8" fmla="*/ 70 w 71"/>
                  <a:gd name="T9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9">
                    <a:moveTo>
                      <a:pt x="70" y="27"/>
                    </a:moveTo>
                    <a:cubicBezTo>
                      <a:pt x="54" y="11"/>
                      <a:pt x="28" y="2"/>
                      <a:pt x="5" y="1"/>
                    </a:cubicBezTo>
                    <a:cubicBezTo>
                      <a:pt x="4" y="0"/>
                      <a:pt x="0" y="2"/>
                      <a:pt x="3" y="3"/>
                    </a:cubicBezTo>
                    <a:cubicBezTo>
                      <a:pt x="25" y="4"/>
                      <a:pt x="50" y="13"/>
                      <a:pt x="66" y="28"/>
                    </a:cubicBezTo>
                    <a:cubicBezTo>
                      <a:pt x="67" y="29"/>
                      <a:pt x="71" y="28"/>
                      <a:pt x="70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4" name="Freeform 231"/>
              <p:cNvSpPr/>
              <p:nvPr/>
            </p:nvSpPr>
            <p:spPr bwMode="auto">
              <a:xfrm>
                <a:off x="2689226" y="1027113"/>
                <a:ext cx="101600" cy="260350"/>
              </a:xfrm>
              <a:custGeom>
                <a:avLst/>
                <a:gdLst>
                  <a:gd name="T0" fmla="*/ 13 w 27"/>
                  <a:gd name="T1" fmla="*/ 2 h 69"/>
                  <a:gd name="T2" fmla="*/ 2 w 27"/>
                  <a:gd name="T3" fmla="*/ 67 h 69"/>
                  <a:gd name="T4" fmla="*/ 6 w 27"/>
                  <a:gd name="T5" fmla="*/ 68 h 69"/>
                  <a:gd name="T6" fmla="*/ 18 w 27"/>
                  <a:gd name="T7" fmla="*/ 1 h 69"/>
                  <a:gd name="T8" fmla="*/ 13 w 27"/>
                  <a:gd name="T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9">
                    <a:moveTo>
                      <a:pt x="13" y="2"/>
                    </a:moveTo>
                    <a:cubicBezTo>
                      <a:pt x="22" y="25"/>
                      <a:pt x="20" y="50"/>
                      <a:pt x="2" y="67"/>
                    </a:cubicBezTo>
                    <a:cubicBezTo>
                      <a:pt x="0" y="69"/>
                      <a:pt x="5" y="69"/>
                      <a:pt x="6" y="68"/>
                    </a:cubicBezTo>
                    <a:cubicBezTo>
                      <a:pt x="25" y="50"/>
                      <a:pt x="27" y="25"/>
                      <a:pt x="18" y="1"/>
                    </a:cubicBezTo>
                    <a:cubicBezTo>
                      <a:pt x="17" y="0"/>
                      <a:pt x="12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5" name="Freeform 232"/>
              <p:cNvSpPr/>
              <p:nvPr/>
            </p:nvSpPr>
            <p:spPr bwMode="auto">
              <a:xfrm>
                <a:off x="2768601" y="793750"/>
                <a:ext cx="811213" cy="373063"/>
              </a:xfrm>
              <a:custGeom>
                <a:avLst/>
                <a:gdLst>
                  <a:gd name="T0" fmla="*/ 6 w 215"/>
                  <a:gd name="T1" fmla="*/ 98 h 99"/>
                  <a:gd name="T2" fmla="*/ 213 w 215"/>
                  <a:gd name="T3" fmla="*/ 2 h 99"/>
                  <a:gd name="T4" fmla="*/ 209 w 215"/>
                  <a:gd name="T5" fmla="*/ 1 h 99"/>
                  <a:gd name="T6" fmla="*/ 2 w 215"/>
                  <a:gd name="T7" fmla="*/ 97 h 99"/>
                  <a:gd name="T8" fmla="*/ 6 w 215"/>
                  <a:gd name="T9" fmla="*/ 9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" h="99">
                    <a:moveTo>
                      <a:pt x="6" y="98"/>
                    </a:moveTo>
                    <a:cubicBezTo>
                      <a:pt x="75" y="67"/>
                      <a:pt x="145" y="36"/>
                      <a:pt x="213" y="2"/>
                    </a:cubicBezTo>
                    <a:cubicBezTo>
                      <a:pt x="215" y="1"/>
                      <a:pt x="210" y="0"/>
                      <a:pt x="209" y="1"/>
                    </a:cubicBezTo>
                    <a:cubicBezTo>
                      <a:pt x="141" y="35"/>
                      <a:pt x="71" y="66"/>
                      <a:pt x="2" y="97"/>
                    </a:cubicBezTo>
                    <a:cubicBezTo>
                      <a:pt x="0" y="98"/>
                      <a:pt x="5" y="99"/>
                      <a:pt x="6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6" name="Freeform 233"/>
              <p:cNvSpPr/>
              <p:nvPr/>
            </p:nvSpPr>
            <p:spPr bwMode="auto">
              <a:xfrm>
                <a:off x="2730501" y="1136650"/>
                <a:ext cx="65088" cy="63500"/>
              </a:xfrm>
              <a:custGeom>
                <a:avLst/>
                <a:gdLst>
                  <a:gd name="T0" fmla="*/ 12 w 17"/>
                  <a:gd name="T1" fmla="*/ 15 h 17"/>
                  <a:gd name="T2" fmla="*/ 16 w 17"/>
                  <a:gd name="T3" fmla="*/ 5 h 17"/>
                  <a:gd name="T4" fmla="*/ 5 w 17"/>
                  <a:gd name="T5" fmla="*/ 1 h 17"/>
                  <a:gd name="T6" fmla="*/ 2 w 17"/>
                  <a:gd name="T7" fmla="*/ 12 h 17"/>
                  <a:gd name="T8" fmla="*/ 12 w 17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2" y="15"/>
                    </a:moveTo>
                    <a:cubicBezTo>
                      <a:pt x="16" y="13"/>
                      <a:pt x="17" y="9"/>
                      <a:pt x="16" y="5"/>
                    </a:cubicBezTo>
                    <a:cubicBezTo>
                      <a:pt x="14" y="1"/>
                      <a:pt x="9" y="0"/>
                      <a:pt x="5" y="1"/>
                    </a:cubicBezTo>
                    <a:cubicBezTo>
                      <a:pt x="1" y="3"/>
                      <a:pt x="0" y="8"/>
                      <a:pt x="2" y="12"/>
                    </a:cubicBezTo>
                    <a:cubicBezTo>
                      <a:pt x="4" y="16"/>
                      <a:pt x="8" y="17"/>
                      <a:pt x="12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7" name="Freeform 234"/>
              <p:cNvSpPr/>
              <p:nvPr/>
            </p:nvSpPr>
            <p:spPr bwMode="auto">
              <a:xfrm>
                <a:off x="3451226" y="1479550"/>
                <a:ext cx="296863" cy="128588"/>
              </a:xfrm>
              <a:custGeom>
                <a:avLst/>
                <a:gdLst>
                  <a:gd name="T0" fmla="*/ 76 w 79"/>
                  <a:gd name="T1" fmla="*/ 12 h 34"/>
                  <a:gd name="T2" fmla="*/ 1 w 79"/>
                  <a:gd name="T3" fmla="*/ 31 h 34"/>
                  <a:gd name="T4" fmla="*/ 6 w 79"/>
                  <a:gd name="T5" fmla="*/ 33 h 34"/>
                  <a:gd name="T6" fmla="*/ 73 w 79"/>
                  <a:gd name="T7" fmla="*/ 13 h 34"/>
                  <a:gd name="T8" fmla="*/ 76 w 79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4">
                    <a:moveTo>
                      <a:pt x="76" y="12"/>
                    </a:moveTo>
                    <a:cubicBezTo>
                      <a:pt x="48" y="0"/>
                      <a:pt x="18" y="5"/>
                      <a:pt x="1" y="31"/>
                    </a:cubicBezTo>
                    <a:cubicBezTo>
                      <a:pt x="0" y="33"/>
                      <a:pt x="5" y="34"/>
                      <a:pt x="6" y="33"/>
                    </a:cubicBezTo>
                    <a:cubicBezTo>
                      <a:pt x="21" y="9"/>
                      <a:pt x="47" y="2"/>
                      <a:pt x="73" y="13"/>
                    </a:cubicBezTo>
                    <a:cubicBezTo>
                      <a:pt x="74" y="14"/>
                      <a:pt x="79" y="13"/>
                      <a:pt x="76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8" name="Freeform 235"/>
              <p:cNvSpPr/>
              <p:nvPr/>
            </p:nvSpPr>
            <p:spPr bwMode="auto">
              <a:xfrm>
                <a:off x="3484563" y="1427163"/>
                <a:ext cx="155575" cy="244475"/>
              </a:xfrm>
              <a:custGeom>
                <a:avLst/>
                <a:gdLst>
                  <a:gd name="T0" fmla="*/ 3 w 41"/>
                  <a:gd name="T1" fmla="*/ 1 h 65"/>
                  <a:gd name="T2" fmla="*/ 30 w 41"/>
                  <a:gd name="T3" fmla="*/ 62 h 65"/>
                  <a:gd name="T4" fmla="*/ 35 w 41"/>
                  <a:gd name="T5" fmla="*/ 63 h 65"/>
                  <a:gd name="T6" fmla="*/ 7 w 41"/>
                  <a:gd name="T7" fmla="*/ 1 h 65"/>
                  <a:gd name="T8" fmla="*/ 3 w 41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5">
                    <a:moveTo>
                      <a:pt x="3" y="1"/>
                    </a:moveTo>
                    <a:cubicBezTo>
                      <a:pt x="25" y="14"/>
                      <a:pt x="36" y="37"/>
                      <a:pt x="30" y="62"/>
                    </a:cubicBezTo>
                    <a:cubicBezTo>
                      <a:pt x="29" y="64"/>
                      <a:pt x="34" y="65"/>
                      <a:pt x="35" y="63"/>
                    </a:cubicBezTo>
                    <a:cubicBezTo>
                      <a:pt x="41" y="37"/>
                      <a:pt x="29" y="14"/>
                      <a:pt x="7" y="1"/>
                    </a:cubicBezTo>
                    <a:cubicBezTo>
                      <a:pt x="5" y="0"/>
                      <a:pt x="0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9" name="Freeform 236"/>
              <p:cNvSpPr/>
              <p:nvPr/>
            </p:nvSpPr>
            <p:spPr bwMode="auto">
              <a:xfrm>
                <a:off x="3511551" y="1427163"/>
                <a:ext cx="180975" cy="217488"/>
              </a:xfrm>
              <a:custGeom>
                <a:avLst/>
                <a:gdLst>
                  <a:gd name="T0" fmla="*/ 42 w 48"/>
                  <a:gd name="T1" fmla="*/ 1 h 58"/>
                  <a:gd name="T2" fmla="*/ 0 w 48"/>
                  <a:gd name="T3" fmla="*/ 56 h 58"/>
                  <a:gd name="T4" fmla="*/ 5 w 48"/>
                  <a:gd name="T5" fmla="*/ 56 h 58"/>
                  <a:gd name="T6" fmla="*/ 46 w 48"/>
                  <a:gd name="T7" fmla="*/ 2 h 58"/>
                  <a:gd name="T8" fmla="*/ 42 w 48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8">
                    <a:moveTo>
                      <a:pt x="42" y="1"/>
                    </a:moveTo>
                    <a:cubicBezTo>
                      <a:pt x="23" y="12"/>
                      <a:pt x="8" y="35"/>
                      <a:pt x="0" y="56"/>
                    </a:cubicBezTo>
                    <a:cubicBezTo>
                      <a:pt x="0" y="58"/>
                      <a:pt x="5" y="58"/>
                      <a:pt x="5" y="56"/>
                    </a:cubicBezTo>
                    <a:cubicBezTo>
                      <a:pt x="12" y="36"/>
                      <a:pt x="27" y="13"/>
                      <a:pt x="46" y="2"/>
                    </a:cubicBezTo>
                    <a:cubicBezTo>
                      <a:pt x="48" y="0"/>
                      <a:pt x="43" y="0"/>
                      <a:pt x="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0" name="Freeform 237"/>
              <p:cNvSpPr/>
              <p:nvPr/>
            </p:nvSpPr>
            <p:spPr bwMode="auto">
              <a:xfrm>
                <a:off x="3440113" y="1487488"/>
                <a:ext cx="260350" cy="127000"/>
              </a:xfrm>
              <a:custGeom>
                <a:avLst/>
                <a:gdLst>
                  <a:gd name="T0" fmla="*/ 5 w 69"/>
                  <a:gd name="T1" fmla="*/ 6 h 34"/>
                  <a:gd name="T2" fmla="*/ 63 w 69"/>
                  <a:gd name="T3" fmla="*/ 33 h 34"/>
                  <a:gd name="T4" fmla="*/ 68 w 69"/>
                  <a:gd name="T5" fmla="*/ 32 h 34"/>
                  <a:gd name="T6" fmla="*/ 4 w 69"/>
                  <a:gd name="T7" fmla="*/ 4 h 34"/>
                  <a:gd name="T8" fmla="*/ 5 w 69"/>
                  <a:gd name="T9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4">
                    <a:moveTo>
                      <a:pt x="5" y="6"/>
                    </a:moveTo>
                    <a:cubicBezTo>
                      <a:pt x="29" y="2"/>
                      <a:pt x="51" y="12"/>
                      <a:pt x="63" y="33"/>
                    </a:cubicBezTo>
                    <a:cubicBezTo>
                      <a:pt x="64" y="34"/>
                      <a:pt x="69" y="33"/>
                      <a:pt x="68" y="32"/>
                    </a:cubicBezTo>
                    <a:cubicBezTo>
                      <a:pt x="55" y="9"/>
                      <a:pt x="29" y="0"/>
                      <a:pt x="4" y="4"/>
                    </a:cubicBezTo>
                    <a:cubicBezTo>
                      <a:pt x="0" y="4"/>
                      <a:pt x="3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1" name="Freeform 238"/>
              <p:cNvSpPr/>
              <p:nvPr/>
            </p:nvSpPr>
            <p:spPr bwMode="auto">
              <a:xfrm>
                <a:off x="3519488" y="700087"/>
                <a:ext cx="77788" cy="809625"/>
              </a:xfrm>
              <a:custGeom>
                <a:avLst/>
                <a:gdLst>
                  <a:gd name="T0" fmla="*/ 21 w 21"/>
                  <a:gd name="T1" fmla="*/ 213 h 215"/>
                  <a:gd name="T2" fmla="*/ 5 w 21"/>
                  <a:gd name="T3" fmla="*/ 1 h 215"/>
                  <a:gd name="T4" fmla="*/ 0 w 21"/>
                  <a:gd name="T5" fmla="*/ 2 h 215"/>
                  <a:gd name="T6" fmla="*/ 16 w 21"/>
                  <a:gd name="T7" fmla="*/ 213 h 215"/>
                  <a:gd name="T8" fmla="*/ 21 w 21"/>
                  <a:gd name="T9" fmla="*/ 21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5">
                    <a:moveTo>
                      <a:pt x="21" y="213"/>
                    </a:moveTo>
                    <a:cubicBezTo>
                      <a:pt x="9" y="143"/>
                      <a:pt x="12" y="72"/>
                      <a:pt x="5" y="1"/>
                    </a:cubicBezTo>
                    <a:cubicBezTo>
                      <a:pt x="5" y="0"/>
                      <a:pt x="0" y="0"/>
                      <a:pt x="0" y="2"/>
                    </a:cubicBezTo>
                    <a:cubicBezTo>
                      <a:pt x="7" y="72"/>
                      <a:pt x="4" y="144"/>
                      <a:pt x="16" y="213"/>
                    </a:cubicBezTo>
                    <a:cubicBezTo>
                      <a:pt x="16" y="215"/>
                      <a:pt x="21" y="214"/>
                      <a:pt x="21" y="2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2" name="Freeform 239"/>
              <p:cNvSpPr/>
              <p:nvPr/>
            </p:nvSpPr>
            <p:spPr bwMode="auto">
              <a:xfrm>
                <a:off x="3556001" y="1490663"/>
                <a:ext cx="65088" cy="63500"/>
              </a:xfrm>
              <a:custGeom>
                <a:avLst/>
                <a:gdLst>
                  <a:gd name="T0" fmla="*/ 16 w 17"/>
                  <a:gd name="T1" fmla="*/ 7 h 17"/>
                  <a:gd name="T2" fmla="*/ 7 w 17"/>
                  <a:gd name="T3" fmla="*/ 1 h 17"/>
                  <a:gd name="T4" fmla="*/ 1 w 17"/>
                  <a:gd name="T5" fmla="*/ 10 h 17"/>
                  <a:gd name="T6" fmla="*/ 10 w 17"/>
                  <a:gd name="T7" fmla="*/ 16 h 17"/>
                  <a:gd name="T8" fmla="*/ 16 w 17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7"/>
                    </a:moveTo>
                    <a:cubicBezTo>
                      <a:pt x="15" y="3"/>
                      <a:pt x="11" y="0"/>
                      <a:pt x="7" y="1"/>
                    </a:cubicBezTo>
                    <a:cubicBezTo>
                      <a:pt x="3" y="2"/>
                      <a:pt x="0" y="6"/>
                      <a:pt x="1" y="10"/>
                    </a:cubicBezTo>
                    <a:cubicBezTo>
                      <a:pt x="2" y="14"/>
                      <a:pt x="6" y="17"/>
                      <a:pt x="10" y="16"/>
                    </a:cubicBezTo>
                    <a:cubicBezTo>
                      <a:pt x="15" y="15"/>
                      <a:pt x="17" y="11"/>
                      <a:pt x="16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3" name="Freeform 240"/>
              <p:cNvSpPr/>
              <p:nvPr/>
            </p:nvSpPr>
            <p:spPr bwMode="auto">
              <a:xfrm>
                <a:off x="3832226" y="1506538"/>
                <a:ext cx="233363" cy="198438"/>
              </a:xfrm>
              <a:custGeom>
                <a:avLst/>
                <a:gdLst>
                  <a:gd name="T0" fmla="*/ 56 w 62"/>
                  <a:gd name="T1" fmla="*/ 1 h 53"/>
                  <a:gd name="T2" fmla="*/ 0 w 62"/>
                  <a:gd name="T3" fmla="*/ 51 h 53"/>
                  <a:gd name="T4" fmla="*/ 5 w 62"/>
                  <a:gd name="T5" fmla="*/ 52 h 53"/>
                  <a:gd name="T6" fmla="*/ 59 w 62"/>
                  <a:gd name="T7" fmla="*/ 3 h 53"/>
                  <a:gd name="T8" fmla="*/ 56 w 62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3">
                    <a:moveTo>
                      <a:pt x="56" y="1"/>
                    </a:moveTo>
                    <a:cubicBezTo>
                      <a:pt x="27" y="3"/>
                      <a:pt x="4" y="21"/>
                      <a:pt x="0" y="51"/>
                    </a:cubicBezTo>
                    <a:cubicBezTo>
                      <a:pt x="0" y="53"/>
                      <a:pt x="5" y="53"/>
                      <a:pt x="5" y="52"/>
                    </a:cubicBezTo>
                    <a:cubicBezTo>
                      <a:pt x="9" y="23"/>
                      <a:pt x="30" y="5"/>
                      <a:pt x="59" y="3"/>
                    </a:cubicBezTo>
                    <a:cubicBezTo>
                      <a:pt x="62" y="2"/>
                      <a:pt x="58" y="0"/>
                      <a:pt x="5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4" name="Freeform 241"/>
              <p:cNvSpPr/>
              <p:nvPr/>
            </p:nvSpPr>
            <p:spPr bwMode="auto">
              <a:xfrm>
                <a:off x="3786188" y="1524000"/>
                <a:ext cx="222250" cy="173038"/>
              </a:xfrm>
              <a:custGeom>
                <a:avLst/>
                <a:gdLst>
                  <a:gd name="T0" fmla="*/ 4 w 59"/>
                  <a:gd name="T1" fmla="*/ 3 h 46"/>
                  <a:gd name="T2" fmla="*/ 54 w 59"/>
                  <a:gd name="T3" fmla="*/ 44 h 46"/>
                  <a:gd name="T4" fmla="*/ 59 w 59"/>
                  <a:gd name="T5" fmla="*/ 44 h 46"/>
                  <a:gd name="T6" fmla="*/ 3 w 59"/>
                  <a:gd name="T7" fmla="*/ 0 h 46"/>
                  <a:gd name="T8" fmla="*/ 4 w 59"/>
                  <a:gd name="T9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6">
                    <a:moveTo>
                      <a:pt x="4" y="3"/>
                    </a:moveTo>
                    <a:cubicBezTo>
                      <a:pt x="29" y="4"/>
                      <a:pt x="48" y="19"/>
                      <a:pt x="54" y="44"/>
                    </a:cubicBezTo>
                    <a:cubicBezTo>
                      <a:pt x="54" y="45"/>
                      <a:pt x="59" y="46"/>
                      <a:pt x="59" y="44"/>
                    </a:cubicBezTo>
                    <a:cubicBezTo>
                      <a:pt x="52" y="17"/>
                      <a:pt x="30" y="2"/>
                      <a:pt x="3" y="0"/>
                    </a:cubicBezTo>
                    <a:cubicBezTo>
                      <a:pt x="0" y="0"/>
                      <a:pt x="2" y="3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5" name="Freeform 242"/>
              <p:cNvSpPr/>
              <p:nvPr/>
            </p:nvSpPr>
            <p:spPr bwMode="auto">
              <a:xfrm>
                <a:off x="3892551" y="1446213"/>
                <a:ext cx="74613" cy="266700"/>
              </a:xfrm>
              <a:custGeom>
                <a:avLst/>
                <a:gdLst>
                  <a:gd name="T0" fmla="*/ 15 w 20"/>
                  <a:gd name="T1" fmla="*/ 2 h 71"/>
                  <a:gd name="T2" fmla="*/ 3 w 20"/>
                  <a:gd name="T3" fmla="*/ 70 h 71"/>
                  <a:gd name="T4" fmla="*/ 8 w 20"/>
                  <a:gd name="T5" fmla="*/ 69 h 71"/>
                  <a:gd name="T6" fmla="*/ 20 w 20"/>
                  <a:gd name="T7" fmla="*/ 2 h 71"/>
                  <a:gd name="T8" fmla="*/ 15 w 20"/>
                  <a:gd name="T9" fmla="*/ 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1">
                    <a:moveTo>
                      <a:pt x="15" y="2"/>
                    </a:moveTo>
                    <a:cubicBezTo>
                      <a:pt x="3" y="21"/>
                      <a:pt x="0" y="48"/>
                      <a:pt x="3" y="70"/>
                    </a:cubicBezTo>
                    <a:cubicBezTo>
                      <a:pt x="3" y="71"/>
                      <a:pt x="8" y="71"/>
                      <a:pt x="8" y="69"/>
                    </a:cubicBezTo>
                    <a:cubicBezTo>
                      <a:pt x="5" y="47"/>
                      <a:pt x="8" y="21"/>
                      <a:pt x="20" y="2"/>
                    </a:cubicBezTo>
                    <a:cubicBezTo>
                      <a:pt x="20" y="1"/>
                      <a:pt x="16" y="0"/>
                      <a:pt x="15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6" name="Freeform 243"/>
              <p:cNvSpPr/>
              <p:nvPr/>
            </p:nvSpPr>
            <p:spPr bwMode="auto">
              <a:xfrm>
                <a:off x="3778251" y="1547813"/>
                <a:ext cx="279400" cy="74613"/>
              </a:xfrm>
              <a:custGeom>
                <a:avLst/>
                <a:gdLst>
                  <a:gd name="T0" fmla="*/ 6 w 74"/>
                  <a:gd name="T1" fmla="*/ 19 h 20"/>
                  <a:gd name="T2" fmla="*/ 69 w 74"/>
                  <a:gd name="T3" fmla="*/ 16 h 20"/>
                  <a:gd name="T4" fmla="*/ 73 w 74"/>
                  <a:gd name="T5" fmla="*/ 15 h 20"/>
                  <a:gd name="T6" fmla="*/ 2 w 74"/>
                  <a:gd name="T7" fmla="*/ 18 h 20"/>
                  <a:gd name="T8" fmla="*/ 6 w 74"/>
                  <a:gd name="T9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0">
                    <a:moveTo>
                      <a:pt x="6" y="19"/>
                    </a:moveTo>
                    <a:cubicBezTo>
                      <a:pt x="25" y="6"/>
                      <a:pt x="49" y="3"/>
                      <a:pt x="69" y="16"/>
                    </a:cubicBezTo>
                    <a:cubicBezTo>
                      <a:pt x="70" y="17"/>
                      <a:pt x="74" y="16"/>
                      <a:pt x="73" y="15"/>
                    </a:cubicBezTo>
                    <a:cubicBezTo>
                      <a:pt x="51" y="0"/>
                      <a:pt x="23" y="4"/>
                      <a:pt x="2" y="18"/>
                    </a:cubicBezTo>
                    <a:cubicBezTo>
                      <a:pt x="0" y="19"/>
                      <a:pt x="5" y="20"/>
                      <a:pt x="6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7" name="Freeform 244"/>
              <p:cNvSpPr/>
              <p:nvPr/>
            </p:nvSpPr>
            <p:spPr bwMode="auto">
              <a:xfrm>
                <a:off x="3511551" y="749300"/>
                <a:ext cx="411163" cy="812800"/>
              </a:xfrm>
              <a:custGeom>
                <a:avLst/>
                <a:gdLst>
                  <a:gd name="T0" fmla="*/ 108 w 109"/>
                  <a:gd name="T1" fmla="*/ 214 h 216"/>
                  <a:gd name="T2" fmla="*/ 55 w 109"/>
                  <a:gd name="T3" fmla="*/ 102 h 216"/>
                  <a:gd name="T4" fmla="*/ 5 w 109"/>
                  <a:gd name="T5" fmla="*/ 1 h 216"/>
                  <a:gd name="T6" fmla="*/ 1 w 109"/>
                  <a:gd name="T7" fmla="*/ 2 h 216"/>
                  <a:gd name="T8" fmla="*/ 53 w 109"/>
                  <a:gd name="T9" fmla="*/ 109 h 216"/>
                  <a:gd name="T10" fmla="*/ 103 w 109"/>
                  <a:gd name="T11" fmla="*/ 215 h 216"/>
                  <a:gd name="T12" fmla="*/ 108 w 109"/>
                  <a:gd name="T13" fmla="*/ 21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216">
                    <a:moveTo>
                      <a:pt x="108" y="214"/>
                    </a:moveTo>
                    <a:cubicBezTo>
                      <a:pt x="84" y="181"/>
                      <a:pt x="70" y="140"/>
                      <a:pt x="55" y="102"/>
                    </a:cubicBezTo>
                    <a:cubicBezTo>
                      <a:pt x="41" y="68"/>
                      <a:pt x="29" y="30"/>
                      <a:pt x="5" y="1"/>
                    </a:cubicBezTo>
                    <a:cubicBezTo>
                      <a:pt x="5" y="0"/>
                      <a:pt x="0" y="1"/>
                      <a:pt x="1" y="2"/>
                    </a:cubicBezTo>
                    <a:cubicBezTo>
                      <a:pt x="25" y="33"/>
                      <a:pt x="38" y="73"/>
                      <a:pt x="53" y="109"/>
                    </a:cubicBezTo>
                    <a:cubicBezTo>
                      <a:pt x="67" y="145"/>
                      <a:pt x="80" y="183"/>
                      <a:pt x="103" y="215"/>
                    </a:cubicBezTo>
                    <a:cubicBezTo>
                      <a:pt x="104" y="216"/>
                      <a:pt x="109" y="215"/>
                      <a:pt x="108" y="2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8" name="Freeform 245"/>
              <p:cNvSpPr/>
              <p:nvPr/>
            </p:nvSpPr>
            <p:spPr bwMode="auto">
              <a:xfrm>
                <a:off x="3887788" y="1539875"/>
                <a:ext cx="65088" cy="68263"/>
              </a:xfrm>
              <a:custGeom>
                <a:avLst/>
                <a:gdLst>
                  <a:gd name="T0" fmla="*/ 14 w 17"/>
                  <a:gd name="T1" fmla="*/ 4 h 18"/>
                  <a:gd name="T2" fmla="*/ 4 w 17"/>
                  <a:gd name="T3" fmla="*/ 3 h 18"/>
                  <a:gd name="T4" fmla="*/ 3 w 17"/>
                  <a:gd name="T5" fmla="*/ 14 h 18"/>
                  <a:gd name="T6" fmla="*/ 13 w 17"/>
                  <a:gd name="T7" fmla="*/ 15 h 18"/>
                  <a:gd name="T8" fmla="*/ 14 w 17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4" y="4"/>
                    </a:moveTo>
                    <a:cubicBezTo>
                      <a:pt x="12" y="1"/>
                      <a:pt x="7" y="0"/>
                      <a:pt x="4" y="3"/>
                    </a:cubicBezTo>
                    <a:cubicBezTo>
                      <a:pt x="0" y="6"/>
                      <a:pt x="0" y="10"/>
                      <a:pt x="3" y="14"/>
                    </a:cubicBezTo>
                    <a:cubicBezTo>
                      <a:pt x="5" y="17"/>
                      <a:pt x="10" y="18"/>
                      <a:pt x="13" y="15"/>
                    </a:cubicBezTo>
                    <a:cubicBezTo>
                      <a:pt x="17" y="12"/>
                      <a:pt x="17" y="7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9" name="Freeform 246"/>
              <p:cNvSpPr/>
              <p:nvPr/>
            </p:nvSpPr>
            <p:spPr bwMode="auto">
              <a:xfrm>
                <a:off x="3556001" y="60325"/>
                <a:ext cx="196850" cy="77788"/>
              </a:xfrm>
              <a:custGeom>
                <a:avLst/>
                <a:gdLst>
                  <a:gd name="T0" fmla="*/ 46 w 52"/>
                  <a:gd name="T1" fmla="*/ 11 h 21"/>
                  <a:gd name="T2" fmla="*/ 6 w 52"/>
                  <a:gd name="T3" fmla="*/ 1 h 21"/>
                  <a:gd name="T4" fmla="*/ 1 w 52"/>
                  <a:gd name="T5" fmla="*/ 1 h 21"/>
                  <a:gd name="T6" fmla="*/ 50 w 52"/>
                  <a:gd name="T7" fmla="*/ 13 h 21"/>
                  <a:gd name="T8" fmla="*/ 46 w 52"/>
                  <a:gd name="T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1">
                    <a:moveTo>
                      <a:pt x="46" y="11"/>
                    </a:moveTo>
                    <a:cubicBezTo>
                      <a:pt x="31" y="18"/>
                      <a:pt x="16" y="15"/>
                      <a:pt x="6" y="1"/>
                    </a:cubicBezTo>
                    <a:cubicBezTo>
                      <a:pt x="5" y="0"/>
                      <a:pt x="0" y="0"/>
                      <a:pt x="1" y="1"/>
                    </a:cubicBezTo>
                    <a:cubicBezTo>
                      <a:pt x="13" y="18"/>
                      <a:pt x="32" y="21"/>
                      <a:pt x="50" y="13"/>
                    </a:cubicBezTo>
                    <a:cubicBezTo>
                      <a:pt x="52" y="12"/>
                      <a:pt x="47" y="11"/>
                      <a:pt x="4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0" name="Freeform 247"/>
              <p:cNvSpPr/>
              <p:nvPr/>
            </p:nvSpPr>
            <p:spPr bwMode="auto">
              <a:xfrm>
                <a:off x="3582988" y="19050"/>
                <a:ext cx="98425" cy="157163"/>
              </a:xfrm>
              <a:custGeom>
                <a:avLst/>
                <a:gdLst>
                  <a:gd name="T0" fmla="*/ 6 w 26"/>
                  <a:gd name="T1" fmla="*/ 41 h 42"/>
                  <a:gd name="T2" fmla="*/ 22 w 26"/>
                  <a:gd name="T3" fmla="*/ 2 h 42"/>
                  <a:gd name="T4" fmla="*/ 17 w 26"/>
                  <a:gd name="T5" fmla="*/ 1 h 42"/>
                  <a:gd name="T6" fmla="*/ 1 w 26"/>
                  <a:gd name="T7" fmla="*/ 39 h 42"/>
                  <a:gd name="T8" fmla="*/ 6 w 26"/>
                  <a:gd name="T9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2">
                    <a:moveTo>
                      <a:pt x="6" y="41"/>
                    </a:moveTo>
                    <a:cubicBezTo>
                      <a:pt x="20" y="32"/>
                      <a:pt x="26" y="18"/>
                      <a:pt x="22" y="2"/>
                    </a:cubicBezTo>
                    <a:cubicBezTo>
                      <a:pt x="22" y="0"/>
                      <a:pt x="17" y="0"/>
                      <a:pt x="17" y="1"/>
                    </a:cubicBezTo>
                    <a:cubicBezTo>
                      <a:pt x="21" y="17"/>
                      <a:pt x="15" y="31"/>
                      <a:pt x="1" y="39"/>
                    </a:cubicBezTo>
                    <a:cubicBezTo>
                      <a:pt x="0" y="40"/>
                      <a:pt x="5" y="42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1" name="Freeform 248"/>
              <p:cNvSpPr/>
              <p:nvPr/>
            </p:nvSpPr>
            <p:spPr bwMode="auto">
              <a:xfrm>
                <a:off x="3594101" y="33337"/>
                <a:ext cx="123825" cy="139700"/>
              </a:xfrm>
              <a:custGeom>
                <a:avLst/>
                <a:gdLst>
                  <a:gd name="T0" fmla="*/ 32 w 33"/>
                  <a:gd name="T1" fmla="*/ 34 h 37"/>
                  <a:gd name="T2" fmla="*/ 5 w 33"/>
                  <a:gd name="T3" fmla="*/ 1 h 37"/>
                  <a:gd name="T4" fmla="*/ 0 w 33"/>
                  <a:gd name="T5" fmla="*/ 2 h 37"/>
                  <a:gd name="T6" fmla="*/ 28 w 33"/>
                  <a:gd name="T7" fmla="*/ 36 h 37"/>
                  <a:gd name="T8" fmla="*/ 32 w 33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7">
                    <a:moveTo>
                      <a:pt x="32" y="34"/>
                    </a:moveTo>
                    <a:cubicBezTo>
                      <a:pt x="20" y="28"/>
                      <a:pt x="10" y="14"/>
                      <a:pt x="5" y="1"/>
                    </a:cubicBezTo>
                    <a:cubicBezTo>
                      <a:pt x="5" y="0"/>
                      <a:pt x="0" y="1"/>
                      <a:pt x="0" y="2"/>
                    </a:cubicBezTo>
                    <a:cubicBezTo>
                      <a:pt x="5" y="15"/>
                      <a:pt x="15" y="29"/>
                      <a:pt x="28" y="36"/>
                    </a:cubicBezTo>
                    <a:cubicBezTo>
                      <a:pt x="29" y="37"/>
                      <a:pt x="33" y="35"/>
                      <a:pt x="32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2" name="Freeform 249"/>
              <p:cNvSpPr/>
              <p:nvPr/>
            </p:nvSpPr>
            <p:spPr bwMode="auto">
              <a:xfrm>
                <a:off x="3552826" y="49212"/>
                <a:ext cx="165100" cy="85725"/>
              </a:xfrm>
              <a:custGeom>
                <a:avLst/>
                <a:gdLst>
                  <a:gd name="T0" fmla="*/ 3 w 44"/>
                  <a:gd name="T1" fmla="*/ 21 h 23"/>
                  <a:gd name="T2" fmla="*/ 44 w 44"/>
                  <a:gd name="T3" fmla="*/ 2 h 23"/>
                  <a:gd name="T4" fmla="*/ 39 w 44"/>
                  <a:gd name="T5" fmla="*/ 2 h 23"/>
                  <a:gd name="T6" fmla="*/ 4 w 44"/>
                  <a:gd name="T7" fmla="*/ 19 h 23"/>
                  <a:gd name="T8" fmla="*/ 3 w 44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3">
                    <a:moveTo>
                      <a:pt x="3" y="21"/>
                    </a:moveTo>
                    <a:cubicBezTo>
                      <a:pt x="19" y="23"/>
                      <a:pt x="36" y="17"/>
                      <a:pt x="44" y="2"/>
                    </a:cubicBezTo>
                    <a:cubicBezTo>
                      <a:pt x="44" y="1"/>
                      <a:pt x="39" y="0"/>
                      <a:pt x="39" y="2"/>
                    </a:cubicBezTo>
                    <a:cubicBezTo>
                      <a:pt x="32" y="14"/>
                      <a:pt x="19" y="21"/>
                      <a:pt x="4" y="19"/>
                    </a:cubicBezTo>
                    <a:cubicBezTo>
                      <a:pt x="2" y="19"/>
                      <a:pt x="0" y="21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3" name="Freeform 250"/>
              <p:cNvSpPr/>
              <p:nvPr/>
            </p:nvSpPr>
            <p:spPr bwMode="auto">
              <a:xfrm>
                <a:off x="3541713" y="120650"/>
                <a:ext cx="115888" cy="669925"/>
              </a:xfrm>
              <a:custGeom>
                <a:avLst/>
                <a:gdLst>
                  <a:gd name="T0" fmla="*/ 26 w 31"/>
                  <a:gd name="T1" fmla="*/ 1 h 178"/>
                  <a:gd name="T2" fmla="*/ 0 w 31"/>
                  <a:gd name="T3" fmla="*/ 177 h 178"/>
                  <a:gd name="T4" fmla="*/ 5 w 31"/>
                  <a:gd name="T5" fmla="*/ 176 h 178"/>
                  <a:gd name="T6" fmla="*/ 31 w 31"/>
                  <a:gd name="T7" fmla="*/ 1 h 178"/>
                  <a:gd name="T8" fmla="*/ 26 w 31"/>
                  <a:gd name="T9" fmla="*/ 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8">
                    <a:moveTo>
                      <a:pt x="26" y="1"/>
                    </a:moveTo>
                    <a:cubicBezTo>
                      <a:pt x="18" y="60"/>
                      <a:pt x="11" y="118"/>
                      <a:pt x="0" y="177"/>
                    </a:cubicBezTo>
                    <a:cubicBezTo>
                      <a:pt x="0" y="178"/>
                      <a:pt x="5" y="178"/>
                      <a:pt x="5" y="176"/>
                    </a:cubicBezTo>
                    <a:cubicBezTo>
                      <a:pt x="16" y="118"/>
                      <a:pt x="23" y="59"/>
                      <a:pt x="31" y="1"/>
                    </a:cubicBezTo>
                    <a:cubicBezTo>
                      <a:pt x="31" y="0"/>
                      <a:pt x="26" y="0"/>
                      <a:pt x="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4" name="Freeform 251"/>
              <p:cNvSpPr/>
              <p:nvPr/>
            </p:nvSpPr>
            <p:spPr bwMode="auto">
              <a:xfrm>
                <a:off x="3632201" y="90487"/>
                <a:ext cx="38100" cy="41275"/>
              </a:xfrm>
              <a:custGeom>
                <a:avLst/>
                <a:gdLst>
                  <a:gd name="T0" fmla="*/ 9 w 10"/>
                  <a:gd name="T1" fmla="*/ 6 h 11"/>
                  <a:gd name="T2" fmla="*/ 4 w 10"/>
                  <a:gd name="T3" fmla="*/ 10 h 11"/>
                  <a:gd name="T4" fmla="*/ 0 w 10"/>
                  <a:gd name="T5" fmla="*/ 5 h 11"/>
                  <a:gd name="T6" fmla="*/ 6 w 10"/>
                  <a:gd name="T7" fmla="*/ 1 h 11"/>
                  <a:gd name="T8" fmla="*/ 9 w 10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9" y="6"/>
                    </a:moveTo>
                    <a:cubicBezTo>
                      <a:pt x="9" y="9"/>
                      <a:pt x="6" y="11"/>
                      <a:pt x="4" y="10"/>
                    </a:cubicBezTo>
                    <a:cubicBezTo>
                      <a:pt x="1" y="10"/>
                      <a:pt x="0" y="7"/>
                      <a:pt x="0" y="5"/>
                    </a:cubicBezTo>
                    <a:cubicBezTo>
                      <a:pt x="0" y="2"/>
                      <a:pt x="3" y="0"/>
                      <a:pt x="6" y="1"/>
                    </a:cubicBezTo>
                    <a:cubicBezTo>
                      <a:pt x="8" y="1"/>
                      <a:pt x="10" y="4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5" name="Freeform 252"/>
              <p:cNvSpPr/>
              <p:nvPr/>
            </p:nvSpPr>
            <p:spPr bwMode="auto">
              <a:xfrm>
                <a:off x="3887788" y="-46038"/>
                <a:ext cx="173038" cy="112713"/>
              </a:xfrm>
              <a:custGeom>
                <a:avLst/>
                <a:gdLst>
                  <a:gd name="T0" fmla="*/ 40 w 46"/>
                  <a:gd name="T1" fmla="*/ 26 h 30"/>
                  <a:gd name="T2" fmla="*/ 6 w 46"/>
                  <a:gd name="T3" fmla="*/ 2 h 30"/>
                  <a:gd name="T4" fmla="*/ 1 w 46"/>
                  <a:gd name="T5" fmla="*/ 1 h 30"/>
                  <a:gd name="T6" fmla="*/ 42 w 46"/>
                  <a:gd name="T7" fmla="*/ 28 h 30"/>
                  <a:gd name="T8" fmla="*/ 40 w 46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40" y="26"/>
                    </a:moveTo>
                    <a:cubicBezTo>
                      <a:pt x="23" y="27"/>
                      <a:pt x="10" y="18"/>
                      <a:pt x="6" y="2"/>
                    </a:cubicBezTo>
                    <a:cubicBezTo>
                      <a:pt x="5" y="0"/>
                      <a:pt x="0" y="0"/>
                      <a:pt x="1" y="1"/>
                    </a:cubicBezTo>
                    <a:cubicBezTo>
                      <a:pt x="6" y="21"/>
                      <a:pt x="23" y="30"/>
                      <a:pt x="42" y="28"/>
                    </a:cubicBezTo>
                    <a:cubicBezTo>
                      <a:pt x="46" y="28"/>
                      <a:pt x="42" y="26"/>
                      <a:pt x="40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6" name="Freeform 253"/>
              <p:cNvSpPr/>
              <p:nvPr/>
            </p:nvSpPr>
            <p:spPr bwMode="auto">
              <a:xfrm>
                <a:off x="3873501" y="-57150"/>
                <a:ext cx="134938" cy="131763"/>
              </a:xfrm>
              <a:custGeom>
                <a:avLst/>
                <a:gdLst>
                  <a:gd name="T0" fmla="*/ 6 w 36"/>
                  <a:gd name="T1" fmla="*/ 34 h 35"/>
                  <a:gd name="T2" fmla="*/ 35 w 36"/>
                  <a:gd name="T3" fmla="*/ 3 h 35"/>
                  <a:gd name="T4" fmla="*/ 30 w 36"/>
                  <a:gd name="T5" fmla="*/ 2 h 35"/>
                  <a:gd name="T6" fmla="*/ 3 w 36"/>
                  <a:gd name="T7" fmla="*/ 32 h 35"/>
                  <a:gd name="T8" fmla="*/ 6 w 36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5">
                    <a:moveTo>
                      <a:pt x="6" y="34"/>
                    </a:moveTo>
                    <a:cubicBezTo>
                      <a:pt x="22" y="31"/>
                      <a:pt x="34" y="20"/>
                      <a:pt x="35" y="3"/>
                    </a:cubicBezTo>
                    <a:cubicBezTo>
                      <a:pt x="36" y="1"/>
                      <a:pt x="31" y="0"/>
                      <a:pt x="30" y="2"/>
                    </a:cubicBezTo>
                    <a:cubicBezTo>
                      <a:pt x="29" y="18"/>
                      <a:pt x="18" y="29"/>
                      <a:pt x="3" y="32"/>
                    </a:cubicBezTo>
                    <a:cubicBezTo>
                      <a:pt x="0" y="33"/>
                      <a:pt x="5" y="35"/>
                      <a:pt x="6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7" name="Freeform 254"/>
              <p:cNvSpPr/>
              <p:nvPr/>
            </p:nvSpPr>
            <p:spPr bwMode="auto">
              <a:xfrm>
                <a:off x="3933826" y="-57150"/>
                <a:ext cx="71438" cy="166688"/>
              </a:xfrm>
              <a:custGeom>
                <a:avLst/>
                <a:gdLst>
                  <a:gd name="T0" fmla="*/ 18 w 19"/>
                  <a:gd name="T1" fmla="*/ 42 h 44"/>
                  <a:gd name="T2" fmla="*/ 5 w 19"/>
                  <a:gd name="T3" fmla="*/ 1 h 44"/>
                  <a:gd name="T4" fmla="*/ 0 w 19"/>
                  <a:gd name="T5" fmla="*/ 2 h 44"/>
                  <a:gd name="T6" fmla="*/ 14 w 19"/>
                  <a:gd name="T7" fmla="*/ 43 h 44"/>
                  <a:gd name="T8" fmla="*/ 18 w 19"/>
                  <a:gd name="T9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4">
                    <a:moveTo>
                      <a:pt x="18" y="42"/>
                    </a:moveTo>
                    <a:cubicBezTo>
                      <a:pt x="9" y="31"/>
                      <a:pt x="5" y="15"/>
                      <a:pt x="5" y="1"/>
                    </a:cubicBezTo>
                    <a:cubicBezTo>
                      <a:pt x="5" y="0"/>
                      <a:pt x="0" y="0"/>
                      <a:pt x="0" y="2"/>
                    </a:cubicBezTo>
                    <a:cubicBezTo>
                      <a:pt x="0" y="16"/>
                      <a:pt x="5" y="32"/>
                      <a:pt x="14" y="43"/>
                    </a:cubicBezTo>
                    <a:cubicBezTo>
                      <a:pt x="14" y="44"/>
                      <a:pt x="19" y="43"/>
                      <a:pt x="18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8" name="Freeform 255"/>
              <p:cNvSpPr/>
              <p:nvPr/>
            </p:nvSpPr>
            <p:spPr bwMode="auto">
              <a:xfrm>
                <a:off x="3862388" y="-4763"/>
                <a:ext cx="184150" cy="49213"/>
              </a:xfrm>
              <a:custGeom>
                <a:avLst/>
                <a:gdLst>
                  <a:gd name="T0" fmla="*/ 2 w 49"/>
                  <a:gd name="T1" fmla="*/ 6 h 13"/>
                  <a:gd name="T2" fmla="*/ 48 w 49"/>
                  <a:gd name="T3" fmla="*/ 1 h 13"/>
                  <a:gd name="T4" fmla="*/ 43 w 49"/>
                  <a:gd name="T5" fmla="*/ 1 h 13"/>
                  <a:gd name="T6" fmla="*/ 6 w 49"/>
                  <a:gd name="T7" fmla="*/ 5 h 13"/>
                  <a:gd name="T8" fmla="*/ 2 w 49"/>
                  <a:gd name="T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3">
                    <a:moveTo>
                      <a:pt x="2" y="6"/>
                    </a:moveTo>
                    <a:cubicBezTo>
                      <a:pt x="17" y="13"/>
                      <a:pt x="35" y="13"/>
                      <a:pt x="48" y="1"/>
                    </a:cubicBezTo>
                    <a:cubicBezTo>
                      <a:pt x="49" y="0"/>
                      <a:pt x="44" y="0"/>
                      <a:pt x="43" y="1"/>
                    </a:cubicBezTo>
                    <a:cubicBezTo>
                      <a:pt x="33" y="10"/>
                      <a:pt x="19" y="11"/>
                      <a:pt x="6" y="5"/>
                    </a:cubicBezTo>
                    <a:cubicBezTo>
                      <a:pt x="5" y="4"/>
                      <a:pt x="0" y="5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9" name="Freeform 256"/>
              <p:cNvSpPr/>
              <p:nvPr/>
            </p:nvSpPr>
            <p:spPr bwMode="auto">
              <a:xfrm>
                <a:off x="3552826" y="36512"/>
                <a:ext cx="414338" cy="712788"/>
              </a:xfrm>
              <a:custGeom>
                <a:avLst/>
                <a:gdLst>
                  <a:gd name="T0" fmla="*/ 104 w 110"/>
                  <a:gd name="T1" fmla="*/ 1 h 189"/>
                  <a:gd name="T2" fmla="*/ 0 w 110"/>
                  <a:gd name="T3" fmla="*/ 188 h 189"/>
                  <a:gd name="T4" fmla="*/ 5 w 110"/>
                  <a:gd name="T5" fmla="*/ 188 h 189"/>
                  <a:gd name="T6" fmla="*/ 109 w 110"/>
                  <a:gd name="T7" fmla="*/ 2 h 189"/>
                  <a:gd name="T8" fmla="*/ 104 w 110"/>
                  <a:gd name="T9" fmla="*/ 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89">
                    <a:moveTo>
                      <a:pt x="104" y="1"/>
                    </a:moveTo>
                    <a:cubicBezTo>
                      <a:pt x="71" y="64"/>
                      <a:pt x="37" y="127"/>
                      <a:pt x="0" y="188"/>
                    </a:cubicBezTo>
                    <a:cubicBezTo>
                      <a:pt x="0" y="189"/>
                      <a:pt x="5" y="189"/>
                      <a:pt x="5" y="188"/>
                    </a:cubicBezTo>
                    <a:cubicBezTo>
                      <a:pt x="42" y="127"/>
                      <a:pt x="75" y="64"/>
                      <a:pt x="109" y="2"/>
                    </a:cubicBezTo>
                    <a:cubicBezTo>
                      <a:pt x="110" y="0"/>
                      <a:pt x="105" y="0"/>
                      <a:pt x="10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0" name="Freeform 257"/>
              <p:cNvSpPr/>
              <p:nvPr/>
            </p:nvSpPr>
            <p:spPr bwMode="auto">
              <a:xfrm>
                <a:off x="3940176" y="11112"/>
                <a:ext cx="38100" cy="41275"/>
              </a:xfrm>
              <a:custGeom>
                <a:avLst/>
                <a:gdLst>
                  <a:gd name="T0" fmla="*/ 9 w 10"/>
                  <a:gd name="T1" fmla="*/ 8 h 11"/>
                  <a:gd name="T2" fmla="*/ 3 w 10"/>
                  <a:gd name="T3" fmla="*/ 9 h 11"/>
                  <a:gd name="T4" fmla="*/ 1 w 10"/>
                  <a:gd name="T5" fmla="*/ 3 h 11"/>
                  <a:gd name="T6" fmla="*/ 7 w 10"/>
                  <a:gd name="T7" fmla="*/ 1 h 11"/>
                  <a:gd name="T8" fmla="*/ 9 w 10"/>
                  <a:gd name="T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9" y="8"/>
                    </a:moveTo>
                    <a:cubicBezTo>
                      <a:pt x="8" y="10"/>
                      <a:pt x="5" y="11"/>
                      <a:pt x="3" y="9"/>
                    </a:cubicBezTo>
                    <a:cubicBezTo>
                      <a:pt x="0" y="8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10" y="3"/>
                      <a:pt x="10" y="6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1" name="Freeform 258"/>
              <p:cNvSpPr/>
              <p:nvPr/>
            </p:nvSpPr>
            <p:spPr bwMode="auto">
              <a:xfrm>
                <a:off x="4016376" y="247650"/>
                <a:ext cx="131763" cy="155575"/>
              </a:xfrm>
              <a:custGeom>
                <a:avLst/>
                <a:gdLst>
                  <a:gd name="T0" fmla="*/ 32 w 35"/>
                  <a:gd name="T1" fmla="*/ 39 h 41"/>
                  <a:gd name="T2" fmla="*/ 7 w 35"/>
                  <a:gd name="T3" fmla="*/ 2 h 41"/>
                  <a:gd name="T4" fmla="*/ 2 w 35"/>
                  <a:gd name="T5" fmla="*/ 1 h 41"/>
                  <a:gd name="T6" fmla="*/ 30 w 35"/>
                  <a:gd name="T7" fmla="*/ 40 h 41"/>
                  <a:gd name="T8" fmla="*/ 32 w 35"/>
                  <a:gd name="T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1">
                    <a:moveTo>
                      <a:pt x="32" y="39"/>
                    </a:moveTo>
                    <a:cubicBezTo>
                      <a:pt x="15" y="33"/>
                      <a:pt x="5" y="19"/>
                      <a:pt x="7" y="2"/>
                    </a:cubicBezTo>
                    <a:cubicBezTo>
                      <a:pt x="7" y="1"/>
                      <a:pt x="2" y="0"/>
                      <a:pt x="2" y="1"/>
                    </a:cubicBezTo>
                    <a:cubicBezTo>
                      <a:pt x="0" y="21"/>
                      <a:pt x="12" y="35"/>
                      <a:pt x="30" y="40"/>
                    </a:cubicBezTo>
                    <a:cubicBezTo>
                      <a:pt x="32" y="41"/>
                      <a:pt x="35" y="40"/>
                      <a:pt x="32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2" name="Freeform 259"/>
              <p:cNvSpPr/>
              <p:nvPr/>
            </p:nvSpPr>
            <p:spPr bwMode="auto">
              <a:xfrm>
                <a:off x="3970338" y="274637"/>
                <a:ext cx="166688" cy="90488"/>
              </a:xfrm>
              <a:custGeom>
                <a:avLst/>
                <a:gdLst>
                  <a:gd name="T0" fmla="*/ 4 w 44"/>
                  <a:gd name="T1" fmla="*/ 22 h 24"/>
                  <a:gd name="T2" fmla="*/ 44 w 44"/>
                  <a:gd name="T3" fmla="*/ 2 h 24"/>
                  <a:gd name="T4" fmla="*/ 39 w 44"/>
                  <a:gd name="T5" fmla="*/ 1 h 24"/>
                  <a:gd name="T6" fmla="*/ 3 w 44"/>
                  <a:gd name="T7" fmla="*/ 19 h 24"/>
                  <a:gd name="T8" fmla="*/ 4 w 4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4" y="22"/>
                    </a:moveTo>
                    <a:cubicBezTo>
                      <a:pt x="21" y="24"/>
                      <a:pt x="36" y="18"/>
                      <a:pt x="44" y="2"/>
                    </a:cubicBezTo>
                    <a:cubicBezTo>
                      <a:pt x="44" y="1"/>
                      <a:pt x="40" y="0"/>
                      <a:pt x="39" y="1"/>
                    </a:cubicBezTo>
                    <a:cubicBezTo>
                      <a:pt x="32" y="15"/>
                      <a:pt x="19" y="22"/>
                      <a:pt x="3" y="19"/>
                    </a:cubicBezTo>
                    <a:cubicBezTo>
                      <a:pt x="0" y="19"/>
                      <a:pt x="2" y="21"/>
                      <a:pt x="4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3" name="Freeform 260"/>
              <p:cNvSpPr/>
              <p:nvPr/>
            </p:nvSpPr>
            <p:spPr bwMode="auto">
              <a:xfrm>
                <a:off x="4043363" y="255587"/>
                <a:ext cx="44450" cy="173038"/>
              </a:xfrm>
              <a:custGeom>
                <a:avLst/>
                <a:gdLst>
                  <a:gd name="T0" fmla="*/ 10 w 12"/>
                  <a:gd name="T1" fmla="*/ 44 h 46"/>
                  <a:gd name="T2" fmla="*/ 12 w 12"/>
                  <a:gd name="T3" fmla="*/ 1 h 46"/>
                  <a:gd name="T4" fmla="*/ 7 w 12"/>
                  <a:gd name="T5" fmla="*/ 1 h 46"/>
                  <a:gd name="T6" fmla="*/ 5 w 12"/>
                  <a:gd name="T7" fmla="*/ 44 h 46"/>
                  <a:gd name="T8" fmla="*/ 10 w 12"/>
                  <a:gd name="T9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6">
                    <a:moveTo>
                      <a:pt x="10" y="44"/>
                    </a:moveTo>
                    <a:cubicBezTo>
                      <a:pt x="5" y="30"/>
                      <a:pt x="7" y="14"/>
                      <a:pt x="12" y="1"/>
                    </a:cubicBezTo>
                    <a:cubicBezTo>
                      <a:pt x="12" y="0"/>
                      <a:pt x="7" y="0"/>
                      <a:pt x="7" y="1"/>
                    </a:cubicBezTo>
                    <a:cubicBezTo>
                      <a:pt x="2" y="14"/>
                      <a:pt x="0" y="31"/>
                      <a:pt x="5" y="44"/>
                    </a:cubicBezTo>
                    <a:cubicBezTo>
                      <a:pt x="5" y="46"/>
                      <a:pt x="10" y="45"/>
                      <a:pt x="1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4" name="Freeform 261"/>
              <p:cNvSpPr/>
              <p:nvPr/>
            </p:nvSpPr>
            <p:spPr bwMode="auto">
              <a:xfrm>
                <a:off x="3983038" y="293687"/>
                <a:ext cx="176213" cy="71438"/>
              </a:xfrm>
              <a:custGeom>
                <a:avLst/>
                <a:gdLst>
                  <a:gd name="T0" fmla="*/ 0 w 47"/>
                  <a:gd name="T1" fmla="*/ 2 h 19"/>
                  <a:gd name="T2" fmla="*/ 45 w 47"/>
                  <a:gd name="T3" fmla="*/ 13 h 19"/>
                  <a:gd name="T4" fmla="*/ 41 w 47"/>
                  <a:gd name="T5" fmla="*/ 12 h 19"/>
                  <a:gd name="T6" fmla="*/ 5 w 47"/>
                  <a:gd name="T7" fmla="*/ 1 h 19"/>
                  <a:gd name="T8" fmla="*/ 0 w 47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9">
                    <a:moveTo>
                      <a:pt x="0" y="2"/>
                    </a:moveTo>
                    <a:cubicBezTo>
                      <a:pt x="12" y="14"/>
                      <a:pt x="29" y="19"/>
                      <a:pt x="45" y="13"/>
                    </a:cubicBezTo>
                    <a:cubicBezTo>
                      <a:pt x="47" y="12"/>
                      <a:pt x="42" y="11"/>
                      <a:pt x="41" y="12"/>
                    </a:cubicBezTo>
                    <a:cubicBezTo>
                      <a:pt x="28" y="17"/>
                      <a:pt x="14" y="11"/>
                      <a:pt x="5" y="1"/>
                    </a:cubicBezTo>
                    <a:cubicBezTo>
                      <a:pt x="4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5" name="Freeform 262"/>
              <p:cNvSpPr/>
              <p:nvPr/>
            </p:nvSpPr>
            <p:spPr bwMode="auto">
              <a:xfrm>
                <a:off x="3530601" y="346075"/>
                <a:ext cx="538163" cy="439738"/>
              </a:xfrm>
              <a:custGeom>
                <a:avLst/>
                <a:gdLst>
                  <a:gd name="T0" fmla="*/ 137 w 143"/>
                  <a:gd name="T1" fmla="*/ 1 h 117"/>
                  <a:gd name="T2" fmla="*/ 1 w 143"/>
                  <a:gd name="T3" fmla="*/ 115 h 117"/>
                  <a:gd name="T4" fmla="*/ 6 w 143"/>
                  <a:gd name="T5" fmla="*/ 116 h 117"/>
                  <a:gd name="T6" fmla="*/ 141 w 143"/>
                  <a:gd name="T7" fmla="*/ 2 h 117"/>
                  <a:gd name="T8" fmla="*/ 137 w 143"/>
                  <a:gd name="T9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17">
                    <a:moveTo>
                      <a:pt x="137" y="1"/>
                    </a:moveTo>
                    <a:cubicBezTo>
                      <a:pt x="92" y="39"/>
                      <a:pt x="48" y="79"/>
                      <a:pt x="1" y="115"/>
                    </a:cubicBezTo>
                    <a:cubicBezTo>
                      <a:pt x="0" y="116"/>
                      <a:pt x="5" y="117"/>
                      <a:pt x="6" y="116"/>
                    </a:cubicBezTo>
                    <a:cubicBezTo>
                      <a:pt x="52" y="79"/>
                      <a:pt x="97" y="40"/>
                      <a:pt x="141" y="2"/>
                    </a:cubicBezTo>
                    <a:cubicBezTo>
                      <a:pt x="143" y="0"/>
                      <a:pt x="138" y="0"/>
                      <a:pt x="1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6" name="Freeform 263"/>
              <p:cNvSpPr/>
              <p:nvPr/>
            </p:nvSpPr>
            <p:spPr bwMode="auto">
              <a:xfrm>
                <a:off x="4043363" y="323850"/>
                <a:ext cx="41275" cy="36513"/>
              </a:xfrm>
              <a:custGeom>
                <a:avLst/>
                <a:gdLst>
                  <a:gd name="T0" fmla="*/ 9 w 11"/>
                  <a:gd name="T1" fmla="*/ 9 h 10"/>
                  <a:gd name="T2" fmla="*/ 2 w 11"/>
                  <a:gd name="T3" fmla="*/ 8 h 10"/>
                  <a:gd name="T4" fmla="*/ 3 w 11"/>
                  <a:gd name="T5" fmla="*/ 1 h 10"/>
                  <a:gd name="T6" fmla="*/ 9 w 11"/>
                  <a:gd name="T7" fmla="*/ 2 h 10"/>
                  <a:gd name="T8" fmla="*/ 9 w 11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9" y="9"/>
                    </a:moveTo>
                    <a:cubicBezTo>
                      <a:pt x="7" y="10"/>
                      <a:pt x="4" y="10"/>
                      <a:pt x="2" y="8"/>
                    </a:cubicBezTo>
                    <a:cubicBezTo>
                      <a:pt x="0" y="6"/>
                      <a:pt x="1" y="3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ubicBezTo>
                      <a:pt x="11" y="4"/>
                      <a:pt x="11" y="7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7" name="Freeform 264"/>
              <p:cNvSpPr/>
              <p:nvPr/>
            </p:nvSpPr>
            <p:spPr bwMode="auto">
              <a:xfrm>
                <a:off x="4156076" y="474662"/>
                <a:ext cx="93663" cy="179388"/>
              </a:xfrm>
              <a:custGeom>
                <a:avLst/>
                <a:gdLst>
                  <a:gd name="T0" fmla="*/ 23 w 25"/>
                  <a:gd name="T1" fmla="*/ 46 h 48"/>
                  <a:gd name="T2" fmla="*/ 13 w 25"/>
                  <a:gd name="T3" fmla="*/ 2 h 48"/>
                  <a:gd name="T4" fmla="*/ 9 w 25"/>
                  <a:gd name="T5" fmla="*/ 1 h 48"/>
                  <a:gd name="T6" fmla="*/ 19 w 25"/>
                  <a:gd name="T7" fmla="*/ 47 h 48"/>
                  <a:gd name="T8" fmla="*/ 23 w 25"/>
                  <a:gd name="T9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8">
                    <a:moveTo>
                      <a:pt x="23" y="46"/>
                    </a:moveTo>
                    <a:cubicBezTo>
                      <a:pt x="10" y="35"/>
                      <a:pt x="5" y="19"/>
                      <a:pt x="13" y="2"/>
                    </a:cubicBezTo>
                    <a:cubicBezTo>
                      <a:pt x="14" y="1"/>
                      <a:pt x="9" y="0"/>
                      <a:pt x="9" y="1"/>
                    </a:cubicBezTo>
                    <a:cubicBezTo>
                      <a:pt x="0" y="18"/>
                      <a:pt x="5" y="35"/>
                      <a:pt x="19" y="47"/>
                    </a:cubicBezTo>
                    <a:cubicBezTo>
                      <a:pt x="20" y="48"/>
                      <a:pt x="25" y="48"/>
                      <a:pt x="23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8" name="Freeform 265"/>
              <p:cNvSpPr/>
              <p:nvPr/>
            </p:nvSpPr>
            <p:spPr bwMode="auto">
              <a:xfrm>
                <a:off x="4098926" y="534987"/>
                <a:ext cx="188913" cy="55563"/>
              </a:xfrm>
              <a:custGeom>
                <a:avLst/>
                <a:gdLst>
                  <a:gd name="T0" fmla="*/ 2 w 50"/>
                  <a:gd name="T1" fmla="*/ 5 h 15"/>
                  <a:gd name="T2" fmla="*/ 49 w 50"/>
                  <a:gd name="T3" fmla="*/ 3 h 15"/>
                  <a:gd name="T4" fmla="*/ 44 w 50"/>
                  <a:gd name="T5" fmla="*/ 1 h 15"/>
                  <a:gd name="T6" fmla="*/ 6 w 50"/>
                  <a:gd name="T7" fmla="*/ 4 h 15"/>
                  <a:gd name="T8" fmla="*/ 2 w 50"/>
                  <a:gd name="T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5">
                    <a:moveTo>
                      <a:pt x="2" y="5"/>
                    </a:moveTo>
                    <a:cubicBezTo>
                      <a:pt x="18" y="14"/>
                      <a:pt x="35" y="15"/>
                      <a:pt x="49" y="3"/>
                    </a:cubicBezTo>
                    <a:cubicBezTo>
                      <a:pt x="50" y="2"/>
                      <a:pt x="45" y="0"/>
                      <a:pt x="44" y="1"/>
                    </a:cubicBezTo>
                    <a:cubicBezTo>
                      <a:pt x="33" y="11"/>
                      <a:pt x="19" y="12"/>
                      <a:pt x="6" y="4"/>
                    </a:cubicBezTo>
                    <a:cubicBezTo>
                      <a:pt x="5" y="4"/>
                      <a:pt x="0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9" name="Freeform 266"/>
              <p:cNvSpPr/>
              <p:nvPr/>
            </p:nvSpPr>
            <p:spPr bwMode="auto">
              <a:xfrm>
                <a:off x="4156076" y="496887"/>
                <a:ext cx="93663" cy="157163"/>
              </a:xfrm>
              <a:custGeom>
                <a:avLst/>
                <a:gdLst>
                  <a:gd name="T0" fmla="*/ 5 w 25"/>
                  <a:gd name="T1" fmla="*/ 40 h 42"/>
                  <a:gd name="T2" fmla="*/ 24 w 25"/>
                  <a:gd name="T3" fmla="*/ 2 h 42"/>
                  <a:gd name="T4" fmla="*/ 19 w 25"/>
                  <a:gd name="T5" fmla="*/ 1 h 42"/>
                  <a:gd name="T6" fmla="*/ 0 w 25"/>
                  <a:gd name="T7" fmla="*/ 40 h 42"/>
                  <a:gd name="T8" fmla="*/ 5 w 25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2">
                    <a:moveTo>
                      <a:pt x="5" y="40"/>
                    </a:moveTo>
                    <a:cubicBezTo>
                      <a:pt x="6" y="26"/>
                      <a:pt x="14" y="11"/>
                      <a:pt x="24" y="2"/>
                    </a:cubicBezTo>
                    <a:cubicBezTo>
                      <a:pt x="25" y="0"/>
                      <a:pt x="20" y="0"/>
                      <a:pt x="19" y="1"/>
                    </a:cubicBezTo>
                    <a:cubicBezTo>
                      <a:pt x="9" y="11"/>
                      <a:pt x="1" y="26"/>
                      <a:pt x="0" y="40"/>
                    </a:cubicBezTo>
                    <a:cubicBezTo>
                      <a:pt x="0" y="42"/>
                      <a:pt x="5" y="41"/>
                      <a:pt x="5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0" name="Freeform 267"/>
              <p:cNvSpPr/>
              <p:nvPr/>
            </p:nvSpPr>
            <p:spPr bwMode="auto">
              <a:xfrm>
                <a:off x="4132263" y="500062"/>
                <a:ext cx="150813" cy="106363"/>
              </a:xfrm>
              <a:custGeom>
                <a:avLst/>
                <a:gdLst>
                  <a:gd name="T0" fmla="*/ 0 w 40"/>
                  <a:gd name="T1" fmla="*/ 1 h 28"/>
                  <a:gd name="T2" fmla="*/ 35 w 40"/>
                  <a:gd name="T3" fmla="*/ 28 h 28"/>
                  <a:gd name="T4" fmla="*/ 36 w 40"/>
                  <a:gd name="T5" fmla="*/ 26 h 28"/>
                  <a:gd name="T6" fmla="*/ 5 w 40"/>
                  <a:gd name="T7" fmla="*/ 1 h 28"/>
                  <a:gd name="T8" fmla="*/ 0 w 40"/>
                  <a:gd name="T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8">
                    <a:moveTo>
                      <a:pt x="0" y="1"/>
                    </a:moveTo>
                    <a:cubicBezTo>
                      <a:pt x="6" y="16"/>
                      <a:pt x="18" y="27"/>
                      <a:pt x="35" y="28"/>
                    </a:cubicBezTo>
                    <a:cubicBezTo>
                      <a:pt x="37" y="28"/>
                      <a:pt x="40" y="26"/>
                      <a:pt x="36" y="26"/>
                    </a:cubicBezTo>
                    <a:cubicBezTo>
                      <a:pt x="21" y="25"/>
                      <a:pt x="10" y="14"/>
                      <a:pt x="5" y="1"/>
                    </a:cubicBezTo>
                    <a:cubicBezTo>
                      <a:pt x="5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1" name="Freeform 268"/>
              <p:cNvSpPr/>
              <p:nvPr/>
            </p:nvSpPr>
            <p:spPr bwMode="auto">
              <a:xfrm>
                <a:off x="3525838" y="571500"/>
                <a:ext cx="671513" cy="214313"/>
              </a:xfrm>
              <a:custGeom>
                <a:avLst/>
                <a:gdLst>
                  <a:gd name="T0" fmla="*/ 172 w 178"/>
                  <a:gd name="T1" fmla="*/ 1 h 57"/>
                  <a:gd name="T2" fmla="*/ 3 w 178"/>
                  <a:gd name="T3" fmla="*/ 55 h 57"/>
                  <a:gd name="T4" fmla="*/ 6 w 178"/>
                  <a:gd name="T5" fmla="*/ 56 h 57"/>
                  <a:gd name="T6" fmla="*/ 175 w 178"/>
                  <a:gd name="T7" fmla="*/ 2 h 57"/>
                  <a:gd name="T8" fmla="*/ 172 w 178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57">
                    <a:moveTo>
                      <a:pt x="172" y="1"/>
                    </a:moveTo>
                    <a:cubicBezTo>
                      <a:pt x="116" y="19"/>
                      <a:pt x="60" y="39"/>
                      <a:pt x="3" y="55"/>
                    </a:cubicBezTo>
                    <a:cubicBezTo>
                      <a:pt x="0" y="56"/>
                      <a:pt x="4" y="57"/>
                      <a:pt x="6" y="56"/>
                    </a:cubicBezTo>
                    <a:cubicBezTo>
                      <a:pt x="63" y="40"/>
                      <a:pt x="119" y="21"/>
                      <a:pt x="175" y="2"/>
                    </a:cubicBezTo>
                    <a:cubicBezTo>
                      <a:pt x="178" y="1"/>
                      <a:pt x="173" y="0"/>
                      <a:pt x="1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2" name="Freeform 269"/>
              <p:cNvSpPr/>
              <p:nvPr/>
            </p:nvSpPr>
            <p:spPr bwMode="auto">
              <a:xfrm>
                <a:off x="4170363" y="552450"/>
                <a:ext cx="41275" cy="42863"/>
              </a:xfrm>
              <a:custGeom>
                <a:avLst/>
                <a:gdLst>
                  <a:gd name="T0" fmla="*/ 7 w 11"/>
                  <a:gd name="T1" fmla="*/ 10 h 11"/>
                  <a:gd name="T2" fmla="*/ 1 w 11"/>
                  <a:gd name="T3" fmla="*/ 7 h 11"/>
                  <a:gd name="T4" fmla="*/ 4 w 11"/>
                  <a:gd name="T5" fmla="*/ 1 h 11"/>
                  <a:gd name="T6" fmla="*/ 10 w 11"/>
                  <a:gd name="T7" fmla="*/ 4 h 11"/>
                  <a:gd name="T8" fmla="*/ 7 w 11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7" y="10"/>
                    </a:moveTo>
                    <a:cubicBezTo>
                      <a:pt x="4" y="11"/>
                      <a:pt x="2" y="9"/>
                      <a:pt x="1" y="7"/>
                    </a:cubicBezTo>
                    <a:cubicBezTo>
                      <a:pt x="0" y="4"/>
                      <a:pt x="2" y="1"/>
                      <a:pt x="4" y="1"/>
                    </a:cubicBezTo>
                    <a:cubicBezTo>
                      <a:pt x="7" y="0"/>
                      <a:pt x="9" y="1"/>
                      <a:pt x="10" y="4"/>
                    </a:cubicBezTo>
                    <a:cubicBezTo>
                      <a:pt x="11" y="6"/>
                      <a:pt x="9" y="9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3" name="Freeform 270"/>
              <p:cNvSpPr/>
              <p:nvPr/>
            </p:nvSpPr>
            <p:spPr bwMode="auto">
              <a:xfrm>
                <a:off x="4362451" y="744537"/>
                <a:ext cx="84138" cy="185738"/>
              </a:xfrm>
              <a:custGeom>
                <a:avLst/>
                <a:gdLst>
                  <a:gd name="T0" fmla="*/ 14 w 22"/>
                  <a:gd name="T1" fmla="*/ 47 h 49"/>
                  <a:gd name="T2" fmla="*/ 21 w 22"/>
                  <a:gd name="T3" fmla="*/ 3 h 49"/>
                  <a:gd name="T4" fmla="*/ 17 w 22"/>
                  <a:gd name="T5" fmla="*/ 1 h 49"/>
                  <a:gd name="T6" fmla="*/ 9 w 22"/>
                  <a:gd name="T7" fmla="*/ 47 h 49"/>
                  <a:gd name="T8" fmla="*/ 14 w 22"/>
                  <a:gd name="T9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9">
                    <a:moveTo>
                      <a:pt x="14" y="47"/>
                    </a:moveTo>
                    <a:cubicBezTo>
                      <a:pt x="5" y="31"/>
                      <a:pt x="7" y="15"/>
                      <a:pt x="21" y="3"/>
                    </a:cubicBezTo>
                    <a:cubicBezTo>
                      <a:pt x="22" y="2"/>
                      <a:pt x="18" y="0"/>
                      <a:pt x="17" y="1"/>
                    </a:cubicBezTo>
                    <a:cubicBezTo>
                      <a:pt x="2" y="14"/>
                      <a:pt x="0" y="31"/>
                      <a:pt x="9" y="47"/>
                    </a:cubicBezTo>
                    <a:cubicBezTo>
                      <a:pt x="10" y="49"/>
                      <a:pt x="14" y="49"/>
                      <a:pt x="14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4" name="Freeform 271"/>
              <p:cNvSpPr/>
              <p:nvPr/>
            </p:nvSpPr>
            <p:spPr bwMode="auto">
              <a:xfrm>
                <a:off x="4318001" y="782637"/>
                <a:ext cx="176213" cy="79375"/>
              </a:xfrm>
              <a:custGeom>
                <a:avLst/>
                <a:gdLst>
                  <a:gd name="T0" fmla="*/ 1 w 47"/>
                  <a:gd name="T1" fmla="*/ 1 h 21"/>
                  <a:gd name="T2" fmla="*/ 46 w 47"/>
                  <a:gd name="T3" fmla="*/ 15 h 21"/>
                  <a:gd name="T4" fmla="*/ 42 w 47"/>
                  <a:gd name="T5" fmla="*/ 13 h 21"/>
                  <a:gd name="T6" fmla="*/ 6 w 47"/>
                  <a:gd name="T7" fmla="*/ 1 h 21"/>
                  <a:gd name="T8" fmla="*/ 1 w 47"/>
                  <a:gd name="T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1">
                    <a:moveTo>
                      <a:pt x="1" y="1"/>
                    </a:moveTo>
                    <a:cubicBezTo>
                      <a:pt x="12" y="16"/>
                      <a:pt x="29" y="21"/>
                      <a:pt x="46" y="15"/>
                    </a:cubicBezTo>
                    <a:cubicBezTo>
                      <a:pt x="47" y="15"/>
                      <a:pt x="43" y="13"/>
                      <a:pt x="42" y="13"/>
                    </a:cubicBezTo>
                    <a:cubicBezTo>
                      <a:pt x="27" y="18"/>
                      <a:pt x="15" y="13"/>
                      <a:pt x="6" y="1"/>
                    </a:cubicBezTo>
                    <a:cubicBezTo>
                      <a:pt x="5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5" name="Freeform 272"/>
              <p:cNvSpPr/>
              <p:nvPr/>
            </p:nvSpPr>
            <p:spPr bwMode="auto">
              <a:xfrm>
                <a:off x="4332288" y="782637"/>
                <a:ext cx="147638" cy="117475"/>
              </a:xfrm>
              <a:custGeom>
                <a:avLst/>
                <a:gdLst>
                  <a:gd name="T0" fmla="*/ 5 w 39"/>
                  <a:gd name="T1" fmla="*/ 30 h 31"/>
                  <a:gd name="T2" fmla="*/ 36 w 39"/>
                  <a:gd name="T3" fmla="*/ 1 h 31"/>
                  <a:gd name="T4" fmla="*/ 32 w 39"/>
                  <a:gd name="T5" fmla="*/ 0 h 31"/>
                  <a:gd name="T6" fmla="*/ 0 w 39"/>
                  <a:gd name="T7" fmla="*/ 30 h 31"/>
                  <a:gd name="T8" fmla="*/ 5 w 39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5" y="30"/>
                    </a:moveTo>
                    <a:cubicBezTo>
                      <a:pt x="11" y="18"/>
                      <a:pt x="24" y="7"/>
                      <a:pt x="36" y="1"/>
                    </a:cubicBezTo>
                    <a:cubicBezTo>
                      <a:pt x="39" y="0"/>
                      <a:pt x="34" y="0"/>
                      <a:pt x="32" y="0"/>
                    </a:cubicBezTo>
                    <a:cubicBezTo>
                      <a:pt x="20" y="6"/>
                      <a:pt x="6" y="17"/>
                      <a:pt x="0" y="30"/>
                    </a:cubicBezTo>
                    <a:cubicBezTo>
                      <a:pt x="0" y="31"/>
                      <a:pt x="5" y="31"/>
                      <a:pt x="5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6" name="Freeform 273"/>
              <p:cNvSpPr/>
              <p:nvPr/>
            </p:nvSpPr>
            <p:spPr bwMode="auto">
              <a:xfrm>
                <a:off x="4362451" y="749300"/>
                <a:ext cx="106363" cy="146050"/>
              </a:xfrm>
              <a:custGeom>
                <a:avLst/>
                <a:gdLst>
                  <a:gd name="T0" fmla="*/ 1 w 28"/>
                  <a:gd name="T1" fmla="*/ 2 h 39"/>
                  <a:gd name="T2" fmla="*/ 22 w 28"/>
                  <a:gd name="T3" fmla="*/ 38 h 39"/>
                  <a:gd name="T4" fmla="*/ 26 w 28"/>
                  <a:gd name="T5" fmla="*/ 37 h 39"/>
                  <a:gd name="T6" fmla="*/ 6 w 28"/>
                  <a:gd name="T7" fmla="*/ 1 h 39"/>
                  <a:gd name="T8" fmla="*/ 1 w 28"/>
                  <a:gd name="T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9">
                    <a:moveTo>
                      <a:pt x="1" y="2"/>
                    </a:moveTo>
                    <a:cubicBezTo>
                      <a:pt x="0" y="17"/>
                      <a:pt x="8" y="32"/>
                      <a:pt x="22" y="38"/>
                    </a:cubicBezTo>
                    <a:cubicBezTo>
                      <a:pt x="24" y="39"/>
                      <a:pt x="28" y="38"/>
                      <a:pt x="26" y="37"/>
                    </a:cubicBezTo>
                    <a:cubicBezTo>
                      <a:pt x="12" y="31"/>
                      <a:pt x="5" y="16"/>
                      <a:pt x="6" y="1"/>
                    </a:cubicBezTo>
                    <a:cubicBezTo>
                      <a:pt x="6" y="0"/>
                      <a:pt x="1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7" name="Freeform 274"/>
              <p:cNvSpPr/>
              <p:nvPr/>
            </p:nvSpPr>
            <p:spPr bwMode="auto">
              <a:xfrm>
                <a:off x="3609976" y="760412"/>
                <a:ext cx="787400" cy="79375"/>
              </a:xfrm>
              <a:custGeom>
                <a:avLst/>
                <a:gdLst>
                  <a:gd name="T0" fmla="*/ 206 w 209"/>
                  <a:gd name="T1" fmla="*/ 19 h 21"/>
                  <a:gd name="T2" fmla="*/ 5 w 209"/>
                  <a:gd name="T3" fmla="*/ 0 h 21"/>
                  <a:gd name="T4" fmla="*/ 3 w 209"/>
                  <a:gd name="T5" fmla="*/ 2 h 21"/>
                  <a:gd name="T6" fmla="*/ 204 w 209"/>
                  <a:gd name="T7" fmla="*/ 21 h 21"/>
                  <a:gd name="T8" fmla="*/ 206 w 209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21">
                    <a:moveTo>
                      <a:pt x="206" y="19"/>
                    </a:moveTo>
                    <a:cubicBezTo>
                      <a:pt x="139" y="15"/>
                      <a:pt x="72" y="7"/>
                      <a:pt x="5" y="0"/>
                    </a:cubicBezTo>
                    <a:cubicBezTo>
                      <a:pt x="4" y="0"/>
                      <a:pt x="0" y="2"/>
                      <a:pt x="3" y="2"/>
                    </a:cubicBezTo>
                    <a:cubicBezTo>
                      <a:pt x="70" y="9"/>
                      <a:pt x="137" y="17"/>
                      <a:pt x="204" y="21"/>
                    </a:cubicBezTo>
                    <a:cubicBezTo>
                      <a:pt x="207" y="21"/>
                      <a:pt x="209" y="19"/>
                      <a:pt x="206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8" name="Freeform 275"/>
              <p:cNvSpPr/>
              <p:nvPr/>
            </p:nvSpPr>
            <p:spPr bwMode="auto">
              <a:xfrm>
                <a:off x="4373563" y="815975"/>
                <a:ext cx="38100" cy="38100"/>
              </a:xfrm>
              <a:custGeom>
                <a:avLst/>
                <a:gdLst>
                  <a:gd name="T0" fmla="*/ 5 w 10"/>
                  <a:gd name="T1" fmla="*/ 10 h 10"/>
                  <a:gd name="T2" fmla="*/ 1 w 10"/>
                  <a:gd name="T3" fmla="*/ 5 h 10"/>
                  <a:gd name="T4" fmla="*/ 6 w 10"/>
                  <a:gd name="T5" fmla="*/ 0 h 10"/>
                  <a:gd name="T6" fmla="*/ 10 w 10"/>
                  <a:gd name="T7" fmla="*/ 6 h 10"/>
                  <a:gd name="T8" fmla="*/ 5 w 10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5" y="10"/>
                    </a:moveTo>
                    <a:cubicBezTo>
                      <a:pt x="2" y="10"/>
                      <a:pt x="0" y="7"/>
                      <a:pt x="1" y="5"/>
                    </a:cubicBezTo>
                    <a:cubicBezTo>
                      <a:pt x="1" y="2"/>
                      <a:pt x="3" y="0"/>
                      <a:pt x="6" y="0"/>
                    </a:cubicBezTo>
                    <a:cubicBezTo>
                      <a:pt x="8" y="1"/>
                      <a:pt x="10" y="3"/>
                      <a:pt x="10" y="6"/>
                    </a:cubicBezTo>
                    <a:cubicBezTo>
                      <a:pt x="10" y="8"/>
                      <a:pt x="7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9" name="Freeform 276"/>
              <p:cNvSpPr/>
              <p:nvPr/>
            </p:nvSpPr>
            <p:spPr bwMode="auto">
              <a:xfrm>
                <a:off x="4260851" y="1050925"/>
                <a:ext cx="117475" cy="157163"/>
              </a:xfrm>
              <a:custGeom>
                <a:avLst/>
                <a:gdLst>
                  <a:gd name="T0" fmla="*/ 7 w 31"/>
                  <a:gd name="T1" fmla="*/ 41 h 42"/>
                  <a:gd name="T2" fmla="*/ 30 w 31"/>
                  <a:gd name="T3" fmla="*/ 2 h 42"/>
                  <a:gd name="T4" fmla="*/ 26 w 31"/>
                  <a:gd name="T5" fmla="*/ 0 h 42"/>
                  <a:gd name="T6" fmla="*/ 2 w 31"/>
                  <a:gd name="T7" fmla="*/ 40 h 42"/>
                  <a:gd name="T8" fmla="*/ 7 w 31"/>
                  <a:gd name="T9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2">
                    <a:moveTo>
                      <a:pt x="7" y="41"/>
                    </a:moveTo>
                    <a:cubicBezTo>
                      <a:pt x="5" y="23"/>
                      <a:pt x="12" y="8"/>
                      <a:pt x="30" y="2"/>
                    </a:cubicBezTo>
                    <a:cubicBezTo>
                      <a:pt x="31" y="1"/>
                      <a:pt x="27" y="0"/>
                      <a:pt x="26" y="0"/>
                    </a:cubicBezTo>
                    <a:cubicBezTo>
                      <a:pt x="8" y="6"/>
                      <a:pt x="0" y="22"/>
                      <a:pt x="2" y="40"/>
                    </a:cubicBezTo>
                    <a:cubicBezTo>
                      <a:pt x="2" y="42"/>
                      <a:pt x="7" y="42"/>
                      <a:pt x="7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0" name="Freeform 277"/>
              <p:cNvSpPr/>
              <p:nvPr/>
            </p:nvSpPr>
            <p:spPr bwMode="auto">
              <a:xfrm>
                <a:off x="4246563" y="1042988"/>
                <a:ext cx="150813" cy="109538"/>
              </a:xfrm>
              <a:custGeom>
                <a:avLst/>
                <a:gdLst>
                  <a:gd name="T0" fmla="*/ 0 w 40"/>
                  <a:gd name="T1" fmla="*/ 2 h 29"/>
                  <a:gd name="T2" fmla="*/ 37 w 40"/>
                  <a:gd name="T3" fmla="*/ 29 h 29"/>
                  <a:gd name="T4" fmla="*/ 35 w 40"/>
                  <a:gd name="T5" fmla="*/ 27 h 29"/>
                  <a:gd name="T6" fmla="*/ 5 w 40"/>
                  <a:gd name="T7" fmla="*/ 2 h 29"/>
                  <a:gd name="T8" fmla="*/ 0 w 40"/>
                  <a:gd name="T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9">
                    <a:moveTo>
                      <a:pt x="0" y="2"/>
                    </a:moveTo>
                    <a:cubicBezTo>
                      <a:pt x="5" y="19"/>
                      <a:pt x="19" y="29"/>
                      <a:pt x="37" y="29"/>
                    </a:cubicBezTo>
                    <a:cubicBezTo>
                      <a:pt x="40" y="29"/>
                      <a:pt x="36" y="27"/>
                      <a:pt x="35" y="27"/>
                    </a:cubicBezTo>
                    <a:cubicBezTo>
                      <a:pt x="19" y="27"/>
                      <a:pt x="9" y="16"/>
                      <a:pt x="5" y="2"/>
                    </a:cubicBezTo>
                    <a:cubicBezTo>
                      <a:pt x="5" y="1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1" name="Freeform 278"/>
              <p:cNvSpPr/>
              <p:nvPr/>
            </p:nvSpPr>
            <p:spPr bwMode="auto">
              <a:xfrm>
                <a:off x="4216401" y="1087438"/>
                <a:ext cx="176213" cy="71438"/>
              </a:xfrm>
              <a:custGeom>
                <a:avLst/>
                <a:gdLst>
                  <a:gd name="T0" fmla="*/ 6 w 47"/>
                  <a:gd name="T1" fmla="*/ 18 h 19"/>
                  <a:gd name="T2" fmla="*/ 44 w 47"/>
                  <a:gd name="T3" fmla="*/ 3 h 19"/>
                  <a:gd name="T4" fmla="*/ 43 w 47"/>
                  <a:gd name="T5" fmla="*/ 1 h 19"/>
                  <a:gd name="T6" fmla="*/ 2 w 47"/>
                  <a:gd name="T7" fmla="*/ 18 h 19"/>
                  <a:gd name="T8" fmla="*/ 6 w 47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9">
                    <a:moveTo>
                      <a:pt x="6" y="18"/>
                    </a:moveTo>
                    <a:cubicBezTo>
                      <a:pt x="16" y="9"/>
                      <a:pt x="31" y="4"/>
                      <a:pt x="44" y="3"/>
                    </a:cubicBezTo>
                    <a:cubicBezTo>
                      <a:pt x="47" y="3"/>
                      <a:pt x="46" y="0"/>
                      <a:pt x="43" y="1"/>
                    </a:cubicBezTo>
                    <a:cubicBezTo>
                      <a:pt x="29" y="2"/>
                      <a:pt x="12" y="8"/>
                      <a:pt x="2" y="18"/>
                    </a:cubicBezTo>
                    <a:cubicBezTo>
                      <a:pt x="0" y="19"/>
                      <a:pt x="5" y="19"/>
                      <a:pt x="6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2" name="Freeform 279"/>
              <p:cNvSpPr/>
              <p:nvPr/>
            </p:nvSpPr>
            <p:spPr bwMode="auto">
              <a:xfrm>
                <a:off x="4276726" y="1027113"/>
                <a:ext cx="71438" cy="166688"/>
              </a:xfrm>
              <a:custGeom>
                <a:avLst/>
                <a:gdLst>
                  <a:gd name="T0" fmla="*/ 6 w 19"/>
                  <a:gd name="T1" fmla="*/ 2 h 44"/>
                  <a:gd name="T2" fmla="*/ 13 w 19"/>
                  <a:gd name="T3" fmla="*/ 43 h 44"/>
                  <a:gd name="T4" fmla="*/ 18 w 19"/>
                  <a:gd name="T5" fmla="*/ 42 h 44"/>
                  <a:gd name="T6" fmla="*/ 11 w 19"/>
                  <a:gd name="T7" fmla="*/ 2 h 44"/>
                  <a:gd name="T8" fmla="*/ 6 w 19"/>
                  <a:gd name="T9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4">
                    <a:moveTo>
                      <a:pt x="6" y="2"/>
                    </a:moveTo>
                    <a:cubicBezTo>
                      <a:pt x="0" y="16"/>
                      <a:pt x="2" y="32"/>
                      <a:pt x="13" y="43"/>
                    </a:cubicBezTo>
                    <a:cubicBezTo>
                      <a:pt x="15" y="44"/>
                      <a:pt x="19" y="43"/>
                      <a:pt x="18" y="42"/>
                    </a:cubicBezTo>
                    <a:cubicBezTo>
                      <a:pt x="7" y="32"/>
                      <a:pt x="5" y="16"/>
                      <a:pt x="11" y="2"/>
                    </a:cubicBezTo>
                    <a:cubicBezTo>
                      <a:pt x="12" y="1"/>
                      <a:pt x="7" y="0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3" name="Freeform 280"/>
              <p:cNvSpPr/>
              <p:nvPr/>
            </p:nvSpPr>
            <p:spPr bwMode="auto">
              <a:xfrm>
                <a:off x="3665538" y="831850"/>
                <a:ext cx="636588" cy="285750"/>
              </a:xfrm>
              <a:custGeom>
                <a:avLst/>
                <a:gdLst>
                  <a:gd name="T0" fmla="*/ 167 w 169"/>
                  <a:gd name="T1" fmla="*/ 74 h 76"/>
                  <a:gd name="T2" fmla="*/ 6 w 169"/>
                  <a:gd name="T3" fmla="*/ 0 h 76"/>
                  <a:gd name="T4" fmla="*/ 1 w 169"/>
                  <a:gd name="T5" fmla="*/ 2 h 76"/>
                  <a:gd name="T6" fmla="*/ 163 w 169"/>
                  <a:gd name="T7" fmla="*/ 75 h 76"/>
                  <a:gd name="T8" fmla="*/ 167 w 169"/>
                  <a:gd name="T9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76">
                    <a:moveTo>
                      <a:pt x="167" y="74"/>
                    </a:moveTo>
                    <a:cubicBezTo>
                      <a:pt x="113" y="50"/>
                      <a:pt x="59" y="27"/>
                      <a:pt x="6" y="0"/>
                    </a:cubicBezTo>
                    <a:cubicBezTo>
                      <a:pt x="5" y="0"/>
                      <a:pt x="0" y="1"/>
                      <a:pt x="1" y="2"/>
                    </a:cubicBezTo>
                    <a:cubicBezTo>
                      <a:pt x="54" y="28"/>
                      <a:pt x="109" y="51"/>
                      <a:pt x="163" y="75"/>
                    </a:cubicBezTo>
                    <a:cubicBezTo>
                      <a:pt x="164" y="76"/>
                      <a:pt x="169" y="75"/>
                      <a:pt x="167" y="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4" name="Freeform 281"/>
              <p:cNvSpPr/>
              <p:nvPr/>
            </p:nvSpPr>
            <p:spPr bwMode="auto">
              <a:xfrm>
                <a:off x="4279901" y="1095375"/>
                <a:ext cx="38100" cy="41275"/>
              </a:xfrm>
              <a:custGeom>
                <a:avLst/>
                <a:gdLst>
                  <a:gd name="T0" fmla="*/ 3 w 10"/>
                  <a:gd name="T1" fmla="*/ 10 h 11"/>
                  <a:gd name="T2" fmla="*/ 1 w 10"/>
                  <a:gd name="T3" fmla="*/ 4 h 11"/>
                  <a:gd name="T4" fmla="*/ 7 w 10"/>
                  <a:gd name="T5" fmla="*/ 2 h 11"/>
                  <a:gd name="T6" fmla="*/ 9 w 10"/>
                  <a:gd name="T7" fmla="*/ 8 h 11"/>
                  <a:gd name="T8" fmla="*/ 3 w 10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3" y="10"/>
                    </a:moveTo>
                    <a:cubicBezTo>
                      <a:pt x="1" y="9"/>
                      <a:pt x="0" y="6"/>
                      <a:pt x="1" y="4"/>
                    </a:cubicBezTo>
                    <a:cubicBezTo>
                      <a:pt x="2" y="1"/>
                      <a:pt x="5" y="0"/>
                      <a:pt x="7" y="2"/>
                    </a:cubicBezTo>
                    <a:cubicBezTo>
                      <a:pt x="10" y="3"/>
                      <a:pt x="10" y="6"/>
                      <a:pt x="9" y="8"/>
                    </a:cubicBezTo>
                    <a:cubicBezTo>
                      <a:pt x="8" y="10"/>
                      <a:pt x="5" y="11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5" name="Freeform 282"/>
              <p:cNvSpPr/>
              <p:nvPr/>
            </p:nvSpPr>
            <p:spPr bwMode="auto">
              <a:xfrm>
                <a:off x="4103688" y="1350963"/>
                <a:ext cx="157163" cy="120650"/>
              </a:xfrm>
              <a:custGeom>
                <a:avLst/>
                <a:gdLst>
                  <a:gd name="T0" fmla="*/ 5 w 42"/>
                  <a:gd name="T1" fmla="*/ 31 h 32"/>
                  <a:gd name="T2" fmla="*/ 39 w 42"/>
                  <a:gd name="T3" fmla="*/ 3 h 32"/>
                  <a:gd name="T4" fmla="*/ 38 w 42"/>
                  <a:gd name="T5" fmla="*/ 0 h 32"/>
                  <a:gd name="T6" fmla="*/ 0 w 42"/>
                  <a:gd name="T7" fmla="*/ 30 h 32"/>
                  <a:gd name="T8" fmla="*/ 5 w 42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2">
                    <a:moveTo>
                      <a:pt x="5" y="31"/>
                    </a:moveTo>
                    <a:cubicBezTo>
                      <a:pt x="9" y="14"/>
                      <a:pt x="21" y="2"/>
                      <a:pt x="39" y="3"/>
                    </a:cubicBezTo>
                    <a:cubicBezTo>
                      <a:pt x="42" y="3"/>
                      <a:pt x="40" y="1"/>
                      <a:pt x="38" y="0"/>
                    </a:cubicBezTo>
                    <a:cubicBezTo>
                      <a:pt x="18" y="0"/>
                      <a:pt x="4" y="11"/>
                      <a:pt x="0" y="30"/>
                    </a:cubicBezTo>
                    <a:cubicBezTo>
                      <a:pt x="0" y="31"/>
                      <a:pt x="4" y="32"/>
                      <a:pt x="5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6" name="Freeform 283"/>
              <p:cNvSpPr/>
              <p:nvPr/>
            </p:nvSpPr>
            <p:spPr bwMode="auto">
              <a:xfrm>
                <a:off x="4129088" y="1309688"/>
                <a:ext cx="112713" cy="147638"/>
              </a:xfrm>
              <a:custGeom>
                <a:avLst/>
                <a:gdLst>
                  <a:gd name="T0" fmla="*/ 2 w 30"/>
                  <a:gd name="T1" fmla="*/ 1 h 39"/>
                  <a:gd name="T2" fmla="*/ 25 w 30"/>
                  <a:gd name="T3" fmla="*/ 39 h 39"/>
                  <a:gd name="T4" fmla="*/ 27 w 30"/>
                  <a:gd name="T5" fmla="*/ 37 h 39"/>
                  <a:gd name="T6" fmla="*/ 7 w 30"/>
                  <a:gd name="T7" fmla="*/ 2 h 39"/>
                  <a:gd name="T8" fmla="*/ 2 w 30"/>
                  <a:gd name="T9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2" y="1"/>
                    </a:moveTo>
                    <a:cubicBezTo>
                      <a:pt x="0" y="18"/>
                      <a:pt x="9" y="32"/>
                      <a:pt x="25" y="39"/>
                    </a:cubicBezTo>
                    <a:cubicBezTo>
                      <a:pt x="27" y="39"/>
                      <a:pt x="30" y="38"/>
                      <a:pt x="27" y="37"/>
                    </a:cubicBezTo>
                    <a:cubicBezTo>
                      <a:pt x="12" y="31"/>
                      <a:pt x="6" y="17"/>
                      <a:pt x="7" y="2"/>
                    </a:cubicBezTo>
                    <a:cubicBezTo>
                      <a:pt x="7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7" name="Freeform 284"/>
              <p:cNvSpPr/>
              <p:nvPr/>
            </p:nvSpPr>
            <p:spPr bwMode="auto">
              <a:xfrm>
                <a:off x="4065588" y="1381125"/>
                <a:ext cx="195263" cy="26988"/>
              </a:xfrm>
              <a:custGeom>
                <a:avLst/>
                <a:gdLst>
                  <a:gd name="T0" fmla="*/ 6 w 52"/>
                  <a:gd name="T1" fmla="*/ 7 h 7"/>
                  <a:gd name="T2" fmla="*/ 46 w 52"/>
                  <a:gd name="T3" fmla="*/ 6 h 7"/>
                  <a:gd name="T4" fmla="*/ 49 w 52"/>
                  <a:gd name="T5" fmla="*/ 4 h 7"/>
                  <a:gd name="T6" fmla="*/ 3 w 52"/>
                  <a:gd name="T7" fmla="*/ 5 h 7"/>
                  <a:gd name="T8" fmla="*/ 6 w 5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7">
                    <a:moveTo>
                      <a:pt x="6" y="7"/>
                    </a:moveTo>
                    <a:cubicBezTo>
                      <a:pt x="18" y="2"/>
                      <a:pt x="34" y="2"/>
                      <a:pt x="46" y="6"/>
                    </a:cubicBezTo>
                    <a:cubicBezTo>
                      <a:pt x="47" y="6"/>
                      <a:pt x="52" y="5"/>
                      <a:pt x="49" y="4"/>
                    </a:cubicBezTo>
                    <a:cubicBezTo>
                      <a:pt x="35" y="0"/>
                      <a:pt x="17" y="0"/>
                      <a:pt x="3" y="5"/>
                    </a:cubicBezTo>
                    <a:cubicBezTo>
                      <a:pt x="0" y="7"/>
                      <a:pt x="5" y="7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8" name="Freeform 285"/>
              <p:cNvSpPr/>
              <p:nvPr/>
            </p:nvSpPr>
            <p:spPr bwMode="auto">
              <a:xfrm>
                <a:off x="4137026" y="1314450"/>
                <a:ext cx="74613" cy="165100"/>
              </a:xfrm>
              <a:custGeom>
                <a:avLst/>
                <a:gdLst>
                  <a:gd name="T0" fmla="*/ 14 w 20"/>
                  <a:gd name="T1" fmla="*/ 1 h 44"/>
                  <a:gd name="T2" fmla="*/ 6 w 20"/>
                  <a:gd name="T3" fmla="*/ 43 h 44"/>
                  <a:gd name="T4" fmla="*/ 11 w 20"/>
                  <a:gd name="T5" fmla="*/ 42 h 44"/>
                  <a:gd name="T6" fmla="*/ 19 w 20"/>
                  <a:gd name="T7" fmla="*/ 2 h 44"/>
                  <a:gd name="T8" fmla="*/ 14 w 20"/>
                  <a:gd name="T9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4">
                    <a:moveTo>
                      <a:pt x="14" y="1"/>
                    </a:moveTo>
                    <a:cubicBezTo>
                      <a:pt x="4" y="13"/>
                      <a:pt x="0" y="28"/>
                      <a:pt x="6" y="43"/>
                    </a:cubicBezTo>
                    <a:cubicBezTo>
                      <a:pt x="7" y="44"/>
                      <a:pt x="12" y="43"/>
                      <a:pt x="11" y="42"/>
                    </a:cubicBezTo>
                    <a:cubicBezTo>
                      <a:pt x="5" y="28"/>
                      <a:pt x="9" y="13"/>
                      <a:pt x="19" y="2"/>
                    </a:cubicBezTo>
                    <a:cubicBezTo>
                      <a:pt x="20" y="1"/>
                      <a:pt x="16" y="0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9" name="Freeform 286"/>
              <p:cNvSpPr/>
              <p:nvPr/>
            </p:nvSpPr>
            <p:spPr bwMode="auto">
              <a:xfrm>
                <a:off x="3586163" y="831850"/>
                <a:ext cx="576263" cy="557213"/>
              </a:xfrm>
              <a:custGeom>
                <a:avLst/>
                <a:gdLst>
                  <a:gd name="T0" fmla="*/ 152 w 153"/>
                  <a:gd name="T1" fmla="*/ 146 h 148"/>
                  <a:gd name="T2" fmla="*/ 6 w 153"/>
                  <a:gd name="T3" fmla="*/ 1 h 148"/>
                  <a:gd name="T4" fmla="*/ 1 w 153"/>
                  <a:gd name="T5" fmla="*/ 2 h 148"/>
                  <a:gd name="T6" fmla="*/ 148 w 153"/>
                  <a:gd name="T7" fmla="*/ 147 h 148"/>
                  <a:gd name="T8" fmla="*/ 152 w 153"/>
                  <a:gd name="T9" fmla="*/ 146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48">
                    <a:moveTo>
                      <a:pt x="152" y="146"/>
                    </a:moveTo>
                    <a:cubicBezTo>
                      <a:pt x="104" y="97"/>
                      <a:pt x="52" y="51"/>
                      <a:pt x="6" y="1"/>
                    </a:cubicBezTo>
                    <a:cubicBezTo>
                      <a:pt x="5" y="0"/>
                      <a:pt x="0" y="1"/>
                      <a:pt x="1" y="2"/>
                    </a:cubicBezTo>
                    <a:cubicBezTo>
                      <a:pt x="47" y="52"/>
                      <a:pt x="99" y="98"/>
                      <a:pt x="148" y="147"/>
                    </a:cubicBezTo>
                    <a:cubicBezTo>
                      <a:pt x="149" y="148"/>
                      <a:pt x="153" y="147"/>
                      <a:pt x="152" y="1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0" name="Freeform 287"/>
              <p:cNvSpPr/>
              <p:nvPr/>
            </p:nvSpPr>
            <p:spPr bwMode="auto">
              <a:xfrm>
                <a:off x="4140201" y="1373188"/>
                <a:ext cx="41275" cy="38100"/>
              </a:xfrm>
              <a:custGeom>
                <a:avLst/>
                <a:gdLst>
                  <a:gd name="T0" fmla="*/ 2 w 11"/>
                  <a:gd name="T1" fmla="*/ 8 h 10"/>
                  <a:gd name="T2" fmla="*/ 2 w 11"/>
                  <a:gd name="T3" fmla="*/ 2 h 10"/>
                  <a:gd name="T4" fmla="*/ 9 w 11"/>
                  <a:gd name="T5" fmla="*/ 2 h 10"/>
                  <a:gd name="T6" fmla="*/ 9 w 11"/>
                  <a:gd name="T7" fmla="*/ 9 h 10"/>
                  <a:gd name="T8" fmla="*/ 2 w 11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2" y="8"/>
                    </a:moveTo>
                    <a:cubicBezTo>
                      <a:pt x="0" y="6"/>
                      <a:pt x="0" y="3"/>
                      <a:pt x="2" y="2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11" y="4"/>
                      <a:pt x="11" y="7"/>
                      <a:pt x="9" y="9"/>
                    </a:cubicBezTo>
                    <a:cubicBezTo>
                      <a:pt x="7" y="10"/>
                      <a:pt x="4" y="10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1" name="Freeform 288"/>
              <p:cNvSpPr/>
              <p:nvPr/>
            </p:nvSpPr>
            <p:spPr bwMode="auto">
              <a:xfrm>
                <a:off x="2930526" y="1381125"/>
                <a:ext cx="139700" cy="136525"/>
              </a:xfrm>
              <a:custGeom>
                <a:avLst/>
                <a:gdLst>
                  <a:gd name="T0" fmla="*/ 3 w 37"/>
                  <a:gd name="T1" fmla="*/ 3 h 36"/>
                  <a:gd name="T2" fmla="*/ 32 w 37"/>
                  <a:gd name="T3" fmla="*/ 34 h 36"/>
                  <a:gd name="T4" fmla="*/ 37 w 37"/>
                  <a:gd name="T5" fmla="*/ 35 h 36"/>
                  <a:gd name="T6" fmla="*/ 3 w 37"/>
                  <a:gd name="T7" fmla="*/ 1 h 36"/>
                  <a:gd name="T8" fmla="*/ 3 w 37"/>
                  <a:gd name="T9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6">
                    <a:moveTo>
                      <a:pt x="3" y="3"/>
                    </a:moveTo>
                    <a:cubicBezTo>
                      <a:pt x="19" y="5"/>
                      <a:pt x="31" y="17"/>
                      <a:pt x="32" y="34"/>
                    </a:cubicBezTo>
                    <a:cubicBezTo>
                      <a:pt x="32" y="36"/>
                      <a:pt x="37" y="36"/>
                      <a:pt x="37" y="35"/>
                    </a:cubicBezTo>
                    <a:cubicBezTo>
                      <a:pt x="36" y="15"/>
                      <a:pt x="22" y="3"/>
                      <a:pt x="3" y="1"/>
                    </a:cubicBezTo>
                    <a:cubicBezTo>
                      <a:pt x="0" y="0"/>
                      <a:pt x="0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2" name="Freeform 289"/>
              <p:cNvSpPr/>
              <p:nvPr/>
            </p:nvSpPr>
            <p:spPr bwMode="auto">
              <a:xfrm>
                <a:off x="2952751" y="1403350"/>
                <a:ext cx="158750" cy="106363"/>
              </a:xfrm>
              <a:custGeom>
                <a:avLst/>
                <a:gdLst>
                  <a:gd name="T0" fmla="*/ 36 w 42"/>
                  <a:gd name="T1" fmla="*/ 0 h 28"/>
                  <a:gd name="T2" fmla="*/ 1 w 42"/>
                  <a:gd name="T3" fmla="*/ 25 h 28"/>
                  <a:gd name="T4" fmla="*/ 6 w 42"/>
                  <a:gd name="T5" fmla="*/ 26 h 28"/>
                  <a:gd name="T6" fmla="*/ 38 w 42"/>
                  <a:gd name="T7" fmla="*/ 2 h 28"/>
                  <a:gd name="T8" fmla="*/ 36 w 4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36" y="0"/>
                    </a:moveTo>
                    <a:cubicBezTo>
                      <a:pt x="19" y="0"/>
                      <a:pt x="6" y="9"/>
                      <a:pt x="1" y="25"/>
                    </a:cubicBezTo>
                    <a:cubicBezTo>
                      <a:pt x="0" y="26"/>
                      <a:pt x="5" y="28"/>
                      <a:pt x="6" y="26"/>
                    </a:cubicBezTo>
                    <a:cubicBezTo>
                      <a:pt x="10" y="11"/>
                      <a:pt x="23" y="2"/>
                      <a:pt x="38" y="2"/>
                    </a:cubicBezTo>
                    <a:cubicBezTo>
                      <a:pt x="42" y="2"/>
                      <a:pt x="38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3" name="Freeform 290"/>
              <p:cNvSpPr/>
              <p:nvPr/>
            </p:nvSpPr>
            <p:spPr bwMode="auto">
              <a:xfrm>
                <a:off x="2987676" y="1347788"/>
                <a:ext cx="49213" cy="173038"/>
              </a:xfrm>
              <a:custGeom>
                <a:avLst/>
                <a:gdLst>
                  <a:gd name="T0" fmla="*/ 1 w 13"/>
                  <a:gd name="T1" fmla="*/ 2 h 46"/>
                  <a:gd name="T2" fmla="*/ 6 w 13"/>
                  <a:gd name="T3" fmla="*/ 45 h 46"/>
                  <a:gd name="T4" fmla="*/ 11 w 13"/>
                  <a:gd name="T5" fmla="*/ 44 h 46"/>
                  <a:gd name="T6" fmla="*/ 6 w 13"/>
                  <a:gd name="T7" fmla="*/ 1 h 46"/>
                  <a:gd name="T8" fmla="*/ 1 w 13"/>
                  <a:gd name="T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6">
                    <a:moveTo>
                      <a:pt x="1" y="2"/>
                    </a:moveTo>
                    <a:cubicBezTo>
                      <a:pt x="7" y="14"/>
                      <a:pt x="8" y="31"/>
                      <a:pt x="6" y="45"/>
                    </a:cubicBezTo>
                    <a:cubicBezTo>
                      <a:pt x="6" y="46"/>
                      <a:pt x="10" y="46"/>
                      <a:pt x="11" y="44"/>
                    </a:cubicBezTo>
                    <a:cubicBezTo>
                      <a:pt x="13" y="30"/>
                      <a:pt x="12" y="14"/>
                      <a:pt x="6" y="1"/>
                    </a:cubicBezTo>
                    <a:cubicBezTo>
                      <a:pt x="5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4" name="Freeform 291"/>
              <p:cNvSpPr/>
              <p:nvPr/>
            </p:nvSpPr>
            <p:spPr bwMode="auto">
              <a:xfrm>
                <a:off x="2927351" y="1411288"/>
                <a:ext cx="180975" cy="57150"/>
              </a:xfrm>
              <a:custGeom>
                <a:avLst/>
                <a:gdLst>
                  <a:gd name="T0" fmla="*/ 47 w 48"/>
                  <a:gd name="T1" fmla="*/ 13 h 15"/>
                  <a:gd name="T2" fmla="*/ 1 w 48"/>
                  <a:gd name="T3" fmla="*/ 9 h 15"/>
                  <a:gd name="T4" fmla="*/ 5 w 48"/>
                  <a:gd name="T5" fmla="*/ 10 h 15"/>
                  <a:gd name="T6" fmla="*/ 43 w 48"/>
                  <a:gd name="T7" fmla="*/ 14 h 15"/>
                  <a:gd name="T8" fmla="*/ 47 w 48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5">
                    <a:moveTo>
                      <a:pt x="47" y="13"/>
                    </a:moveTo>
                    <a:cubicBezTo>
                      <a:pt x="33" y="3"/>
                      <a:pt x="16" y="0"/>
                      <a:pt x="1" y="9"/>
                    </a:cubicBezTo>
                    <a:cubicBezTo>
                      <a:pt x="0" y="10"/>
                      <a:pt x="4" y="10"/>
                      <a:pt x="5" y="10"/>
                    </a:cubicBezTo>
                    <a:cubicBezTo>
                      <a:pt x="18" y="2"/>
                      <a:pt x="32" y="6"/>
                      <a:pt x="43" y="14"/>
                    </a:cubicBezTo>
                    <a:cubicBezTo>
                      <a:pt x="44" y="15"/>
                      <a:pt x="48" y="14"/>
                      <a:pt x="47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5" name="Freeform 292"/>
              <p:cNvSpPr/>
              <p:nvPr/>
            </p:nvSpPr>
            <p:spPr bwMode="auto">
              <a:xfrm>
                <a:off x="3013076" y="790575"/>
                <a:ext cx="561975" cy="631825"/>
              </a:xfrm>
              <a:custGeom>
                <a:avLst/>
                <a:gdLst>
                  <a:gd name="T0" fmla="*/ 6 w 149"/>
                  <a:gd name="T1" fmla="*/ 167 h 168"/>
                  <a:gd name="T2" fmla="*/ 148 w 149"/>
                  <a:gd name="T3" fmla="*/ 1 h 168"/>
                  <a:gd name="T4" fmla="*/ 143 w 149"/>
                  <a:gd name="T5" fmla="*/ 1 h 168"/>
                  <a:gd name="T6" fmla="*/ 1 w 149"/>
                  <a:gd name="T7" fmla="*/ 167 h 168"/>
                  <a:gd name="T8" fmla="*/ 6 w 149"/>
                  <a:gd name="T9" fmla="*/ 16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68">
                    <a:moveTo>
                      <a:pt x="6" y="167"/>
                    </a:moveTo>
                    <a:cubicBezTo>
                      <a:pt x="52" y="111"/>
                      <a:pt x="99" y="55"/>
                      <a:pt x="148" y="1"/>
                    </a:cubicBezTo>
                    <a:cubicBezTo>
                      <a:pt x="149" y="0"/>
                      <a:pt x="144" y="0"/>
                      <a:pt x="143" y="1"/>
                    </a:cubicBezTo>
                    <a:cubicBezTo>
                      <a:pt x="94" y="55"/>
                      <a:pt x="47" y="111"/>
                      <a:pt x="1" y="167"/>
                    </a:cubicBezTo>
                    <a:cubicBezTo>
                      <a:pt x="0" y="168"/>
                      <a:pt x="5" y="168"/>
                      <a:pt x="6" y="1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6" name="Freeform 293"/>
              <p:cNvSpPr/>
              <p:nvPr/>
            </p:nvSpPr>
            <p:spPr bwMode="auto">
              <a:xfrm>
                <a:off x="2998788" y="1411288"/>
                <a:ext cx="38100" cy="38100"/>
              </a:xfrm>
              <a:custGeom>
                <a:avLst/>
                <a:gdLst>
                  <a:gd name="T0" fmla="*/ 2 w 10"/>
                  <a:gd name="T1" fmla="*/ 2 h 10"/>
                  <a:gd name="T2" fmla="*/ 8 w 10"/>
                  <a:gd name="T3" fmla="*/ 1 h 10"/>
                  <a:gd name="T4" fmla="*/ 9 w 10"/>
                  <a:gd name="T5" fmla="*/ 8 h 10"/>
                  <a:gd name="T6" fmla="*/ 2 w 10"/>
                  <a:gd name="T7" fmla="*/ 8 h 10"/>
                  <a:gd name="T8" fmla="*/ 2 w 10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2" y="2"/>
                    </a:moveTo>
                    <a:cubicBezTo>
                      <a:pt x="3" y="0"/>
                      <a:pt x="6" y="0"/>
                      <a:pt x="8" y="1"/>
                    </a:cubicBezTo>
                    <a:cubicBezTo>
                      <a:pt x="10" y="3"/>
                      <a:pt x="10" y="6"/>
                      <a:pt x="9" y="8"/>
                    </a:cubicBezTo>
                    <a:cubicBezTo>
                      <a:pt x="7" y="10"/>
                      <a:pt x="4" y="10"/>
                      <a:pt x="2" y="8"/>
                    </a:cubicBezTo>
                    <a:cubicBezTo>
                      <a:pt x="0" y="7"/>
                      <a:pt x="0" y="4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7" name="Freeform 294"/>
              <p:cNvSpPr/>
              <p:nvPr/>
            </p:nvSpPr>
            <p:spPr bwMode="auto">
              <a:xfrm>
                <a:off x="2878138" y="1035050"/>
                <a:ext cx="112713" cy="173038"/>
              </a:xfrm>
              <a:custGeom>
                <a:avLst/>
                <a:gdLst>
                  <a:gd name="T0" fmla="*/ 2 w 30"/>
                  <a:gd name="T1" fmla="*/ 2 h 46"/>
                  <a:gd name="T2" fmla="*/ 19 w 30"/>
                  <a:gd name="T3" fmla="*/ 44 h 46"/>
                  <a:gd name="T4" fmla="*/ 24 w 30"/>
                  <a:gd name="T5" fmla="*/ 44 h 46"/>
                  <a:gd name="T6" fmla="*/ 6 w 30"/>
                  <a:gd name="T7" fmla="*/ 1 h 46"/>
                  <a:gd name="T8" fmla="*/ 2 w 30"/>
                  <a:gd name="T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6">
                    <a:moveTo>
                      <a:pt x="2" y="2"/>
                    </a:moveTo>
                    <a:cubicBezTo>
                      <a:pt x="18" y="11"/>
                      <a:pt x="25" y="26"/>
                      <a:pt x="19" y="44"/>
                    </a:cubicBezTo>
                    <a:cubicBezTo>
                      <a:pt x="18" y="45"/>
                      <a:pt x="23" y="46"/>
                      <a:pt x="24" y="44"/>
                    </a:cubicBezTo>
                    <a:cubicBezTo>
                      <a:pt x="30" y="26"/>
                      <a:pt x="22" y="10"/>
                      <a:pt x="6" y="1"/>
                    </a:cubicBezTo>
                    <a:cubicBezTo>
                      <a:pt x="5" y="0"/>
                      <a:pt x="0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8" name="Freeform 295"/>
              <p:cNvSpPr/>
              <p:nvPr/>
            </p:nvSpPr>
            <p:spPr bwMode="auto">
              <a:xfrm>
                <a:off x="2859088" y="1092200"/>
                <a:ext cx="184150" cy="66675"/>
              </a:xfrm>
              <a:custGeom>
                <a:avLst/>
                <a:gdLst>
                  <a:gd name="T0" fmla="*/ 46 w 49"/>
                  <a:gd name="T1" fmla="*/ 6 h 18"/>
                  <a:gd name="T2" fmla="*/ 1 w 49"/>
                  <a:gd name="T3" fmla="*/ 16 h 18"/>
                  <a:gd name="T4" fmla="*/ 6 w 49"/>
                  <a:gd name="T5" fmla="*/ 17 h 18"/>
                  <a:gd name="T6" fmla="*/ 44 w 49"/>
                  <a:gd name="T7" fmla="*/ 8 h 18"/>
                  <a:gd name="T8" fmla="*/ 46 w 49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8">
                    <a:moveTo>
                      <a:pt x="46" y="6"/>
                    </a:moveTo>
                    <a:cubicBezTo>
                      <a:pt x="29" y="0"/>
                      <a:pt x="13" y="2"/>
                      <a:pt x="1" y="16"/>
                    </a:cubicBezTo>
                    <a:cubicBezTo>
                      <a:pt x="0" y="17"/>
                      <a:pt x="5" y="18"/>
                      <a:pt x="6" y="17"/>
                    </a:cubicBezTo>
                    <a:cubicBezTo>
                      <a:pt x="16" y="6"/>
                      <a:pt x="29" y="2"/>
                      <a:pt x="44" y="8"/>
                    </a:cubicBezTo>
                    <a:cubicBezTo>
                      <a:pt x="46" y="8"/>
                      <a:pt x="49" y="7"/>
                      <a:pt x="46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9" name="Freeform 296"/>
              <p:cNvSpPr/>
              <p:nvPr/>
            </p:nvSpPr>
            <p:spPr bwMode="auto">
              <a:xfrm>
                <a:off x="2905126" y="1023938"/>
                <a:ext cx="71438" cy="165100"/>
              </a:xfrm>
              <a:custGeom>
                <a:avLst/>
                <a:gdLst>
                  <a:gd name="T0" fmla="*/ 12 w 19"/>
                  <a:gd name="T1" fmla="*/ 2 h 44"/>
                  <a:gd name="T2" fmla="*/ 1 w 19"/>
                  <a:gd name="T3" fmla="*/ 43 h 44"/>
                  <a:gd name="T4" fmla="*/ 6 w 19"/>
                  <a:gd name="T5" fmla="*/ 43 h 44"/>
                  <a:gd name="T6" fmla="*/ 17 w 19"/>
                  <a:gd name="T7" fmla="*/ 2 h 44"/>
                  <a:gd name="T8" fmla="*/ 12 w 19"/>
                  <a:gd name="T9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4">
                    <a:moveTo>
                      <a:pt x="12" y="2"/>
                    </a:moveTo>
                    <a:cubicBezTo>
                      <a:pt x="14" y="16"/>
                      <a:pt x="8" y="32"/>
                      <a:pt x="1" y="43"/>
                    </a:cubicBezTo>
                    <a:cubicBezTo>
                      <a:pt x="0" y="44"/>
                      <a:pt x="5" y="44"/>
                      <a:pt x="6" y="43"/>
                    </a:cubicBezTo>
                    <a:cubicBezTo>
                      <a:pt x="13" y="32"/>
                      <a:pt x="19" y="16"/>
                      <a:pt x="17" y="2"/>
                    </a:cubicBezTo>
                    <a:cubicBezTo>
                      <a:pt x="17" y="0"/>
                      <a:pt x="12" y="1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0" name="Freeform 297"/>
              <p:cNvSpPr/>
              <p:nvPr/>
            </p:nvSpPr>
            <p:spPr bwMode="auto">
              <a:xfrm>
                <a:off x="2855913" y="1079500"/>
                <a:ext cx="165100" cy="95250"/>
              </a:xfrm>
              <a:custGeom>
                <a:avLst/>
                <a:gdLst>
                  <a:gd name="T0" fmla="*/ 43 w 44"/>
                  <a:gd name="T1" fmla="*/ 23 h 25"/>
                  <a:gd name="T2" fmla="*/ 3 w 44"/>
                  <a:gd name="T3" fmla="*/ 3 h 25"/>
                  <a:gd name="T4" fmla="*/ 5 w 44"/>
                  <a:gd name="T5" fmla="*/ 5 h 25"/>
                  <a:gd name="T6" fmla="*/ 38 w 44"/>
                  <a:gd name="T7" fmla="*/ 24 h 25"/>
                  <a:gd name="T8" fmla="*/ 43 w 44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5">
                    <a:moveTo>
                      <a:pt x="43" y="23"/>
                    </a:moveTo>
                    <a:cubicBezTo>
                      <a:pt x="35" y="8"/>
                      <a:pt x="20" y="0"/>
                      <a:pt x="3" y="3"/>
                    </a:cubicBezTo>
                    <a:cubicBezTo>
                      <a:pt x="0" y="3"/>
                      <a:pt x="2" y="5"/>
                      <a:pt x="5" y="5"/>
                    </a:cubicBezTo>
                    <a:cubicBezTo>
                      <a:pt x="19" y="3"/>
                      <a:pt x="31" y="12"/>
                      <a:pt x="38" y="24"/>
                    </a:cubicBezTo>
                    <a:cubicBezTo>
                      <a:pt x="39" y="25"/>
                      <a:pt x="44" y="24"/>
                      <a:pt x="43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1" name="Freeform 298"/>
              <p:cNvSpPr/>
              <p:nvPr/>
            </p:nvSpPr>
            <p:spPr bwMode="auto">
              <a:xfrm>
                <a:off x="2941638" y="790575"/>
                <a:ext cx="625475" cy="315913"/>
              </a:xfrm>
              <a:custGeom>
                <a:avLst/>
                <a:gdLst>
                  <a:gd name="T0" fmla="*/ 6 w 166"/>
                  <a:gd name="T1" fmla="*/ 83 h 84"/>
                  <a:gd name="T2" fmla="*/ 164 w 166"/>
                  <a:gd name="T3" fmla="*/ 2 h 84"/>
                  <a:gd name="T4" fmla="*/ 160 w 166"/>
                  <a:gd name="T5" fmla="*/ 1 h 84"/>
                  <a:gd name="T6" fmla="*/ 3 w 166"/>
                  <a:gd name="T7" fmla="*/ 82 h 84"/>
                  <a:gd name="T8" fmla="*/ 6 w 166"/>
                  <a:gd name="T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84">
                    <a:moveTo>
                      <a:pt x="6" y="83"/>
                    </a:moveTo>
                    <a:cubicBezTo>
                      <a:pt x="59" y="56"/>
                      <a:pt x="111" y="27"/>
                      <a:pt x="164" y="2"/>
                    </a:cubicBezTo>
                    <a:cubicBezTo>
                      <a:pt x="166" y="1"/>
                      <a:pt x="161" y="0"/>
                      <a:pt x="160" y="1"/>
                    </a:cubicBezTo>
                    <a:cubicBezTo>
                      <a:pt x="107" y="26"/>
                      <a:pt x="55" y="55"/>
                      <a:pt x="3" y="82"/>
                    </a:cubicBezTo>
                    <a:cubicBezTo>
                      <a:pt x="0" y="83"/>
                      <a:pt x="5" y="84"/>
                      <a:pt x="6" y="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2" name="Freeform 299"/>
              <p:cNvSpPr/>
              <p:nvPr/>
            </p:nvSpPr>
            <p:spPr bwMode="auto">
              <a:xfrm>
                <a:off x="2927351" y="1087438"/>
                <a:ext cx="41275" cy="41275"/>
              </a:xfrm>
              <a:custGeom>
                <a:avLst/>
                <a:gdLst>
                  <a:gd name="T0" fmla="*/ 4 w 11"/>
                  <a:gd name="T1" fmla="*/ 1 h 11"/>
                  <a:gd name="T2" fmla="*/ 10 w 11"/>
                  <a:gd name="T3" fmla="*/ 4 h 11"/>
                  <a:gd name="T4" fmla="*/ 8 w 11"/>
                  <a:gd name="T5" fmla="*/ 10 h 11"/>
                  <a:gd name="T6" fmla="*/ 1 w 11"/>
                  <a:gd name="T7" fmla="*/ 8 h 11"/>
                  <a:gd name="T8" fmla="*/ 4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4" y="1"/>
                    </a:moveTo>
                    <a:cubicBezTo>
                      <a:pt x="6" y="0"/>
                      <a:pt x="9" y="1"/>
                      <a:pt x="10" y="4"/>
                    </a:cubicBezTo>
                    <a:cubicBezTo>
                      <a:pt x="11" y="6"/>
                      <a:pt x="10" y="9"/>
                      <a:pt x="8" y="10"/>
                    </a:cubicBezTo>
                    <a:cubicBezTo>
                      <a:pt x="5" y="11"/>
                      <a:pt x="3" y="10"/>
                      <a:pt x="1" y="8"/>
                    </a:cubicBezTo>
                    <a:cubicBezTo>
                      <a:pt x="0" y="5"/>
                      <a:pt x="1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3" name="Freeform 300"/>
              <p:cNvSpPr/>
              <p:nvPr/>
            </p:nvSpPr>
            <p:spPr bwMode="auto">
              <a:xfrm>
                <a:off x="2809876" y="741362"/>
                <a:ext cx="68263" cy="184150"/>
              </a:xfrm>
              <a:custGeom>
                <a:avLst/>
                <a:gdLst>
                  <a:gd name="T0" fmla="*/ 2 w 18"/>
                  <a:gd name="T1" fmla="*/ 1 h 49"/>
                  <a:gd name="T2" fmla="*/ 1 w 18"/>
                  <a:gd name="T3" fmla="*/ 46 h 49"/>
                  <a:gd name="T4" fmla="*/ 6 w 18"/>
                  <a:gd name="T5" fmla="*/ 48 h 49"/>
                  <a:gd name="T6" fmla="*/ 7 w 18"/>
                  <a:gd name="T7" fmla="*/ 1 h 49"/>
                  <a:gd name="T8" fmla="*/ 2 w 18"/>
                  <a:gd name="T9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9">
                    <a:moveTo>
                      <a:pt x="2" y="1"/>
                    </a:moveTo>
                    <a:cubicBezTo>
                      <a:pt x="13" y="16"/>
                      <a:pt x="13" y="32"/>
                      <a:pt x="1" y="46"/>
                    </a:cubicBezTo>
                    <a:cubicBezTo>
                      <a:pt x="0" y="47"/>
                      <a:pt x="5" y="49"/>
                      <a:pt x="6" y="48"/>
                    </a:cubicBezTo>
                    <a:cubicBezTo>
                      <a:pt x="18" y="34"/>
                      <a:pt x="18" y="16"/>
                      <a:pt x="7" y="1"/>
                    </a:cubicBezTo>
                    <a:cubicBezTo>
                      <a:pt x="6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4" name="Freeform 301"/>
              <p:cNvSpPr/>
              <p:nvPr/>
            </p:nvSpPr>
            <p:spPr bwMode="auto">
              <a:xfrm>
                <a:off x="2749551" y="804862"/>
                <a:ext cx="185738" cy="68263"/>
              </a:xfrm>
              <a:custGeom>
                <a:avLst/>
                <a:gdLst>
                  <a:gd name="T0" fmla="*/ 47 w 49"/>
                  <a:gd name="T1" fmla="*/ 17 h 18"/>
                  <a:gd name="T2" fmla="*/ 2 w 49"/>
                  <a:gd name="T3" fmla="*/ 9 h 18"/>
                  <a:gd name="T4" fmla="*/ 6 w 49"/>
                  <a:gd name="T5" fmla="*/ 11 h 18"/>
                  <a:gd name="T6" fmla="*/ 43 w 49"/>
                  <a:gd name="T7" fmla="*/ 17 h 18"/>
                  <a:gd name="T8" fmla="*/ 47 w 49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8">
                    <a:moveTo>
                      <a:pt x="47" y="17"/>
                    </a:moveTo>
                    <a:cubicBezTo>
                      <a:pt x="35" y="4"/>
                      <a:pt x="18" y="0"/>
                      <a:pt x="2" y="9"/>
                    </a:cubicBezTo>
                    <a:cubicBezTo>
                      <a:pt x="0" y="10"/>
                      <a:pt x="5" y="11"/>
                      <a:pt x="6" y="11"/>
                    </a:cubicBezTo>
                    <a:cubicBezTo>
                      <a:pt x="19" y="4"/>
                      <a:pt x="32" y="6"/>
                      <a:pt x="43" y="17"/>
                    </a:cubicBezTo>
                    <a:cubicBezTo>
                      <a:pt x="44" y="18"/>
                      <a:pt x="49" y="18"/>
                      <a:pt x="47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5" name="Freeform 302"/>
              <p:cNvSpPr/>
              <p:nvPr/>
            </p:nvSpPr>
            <p:spPr bwMode="auto">
              <a:xfrm>
                <a:off x="2776538" y="755650"/>
                <a:ext cx="128588" cy="136525"/>
              </a:xfrm>
              <a:custGeom>
                <a:avLst/>
                <a:gdLst>
                  <a:gd name="T0" fmla="*/ 29 w 34"/>
                  <a:gd name="T1" fmla="*/ 2 h 36"/>
                  <a:gd name="T2" fmla="*/ 2 w 34"/>
                  <a:gd name="T3" fmla="*/ 35 h 36"/>
                  <a:gd name="T4" fmla="*/ 6 w 34"/>
                  <a:gd name="T5" fmla="*/ 36 h 36"/>
                  <a:gd name="T6" fmla="*/ 33 w 34"/>
                  <a:gd name="T7" fmla="*/ 2 h 36"/>
                  <a:gd name="T8" fmla="*/ 29 w 34"/>
                  <a:gd name="T9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6">
                    <a:moveTo>
                      <a:pt x="29" y="2"/>
                    </a:moveTo>
                    <a:cubicBezTo>
                      <a:pt x="25" y="15"/>
                      <a:pt x="13" y="27"/>
                      <a:pt x="2" y="35"/>
                    </a:cubicBezTo>
                    <a:cubicBezTo>
                      <a:pt x="0" y="36"/>
                      <a:pt x="5" y="36"/>
                      <a:pt x="6" y="36"/>
                    </a:cubicBezTo>
                    <a:cubicBezTo>
                      <a:pt x="18" y="28"/>
                      <a:pt x="29" y="15"/>
                      <a:pt x="33" y="2"/>
                    </a:cubicBezTo>
                    <a:cubicBezTo>
                      <a:pt x="34" y="0"/>
                      <a:pt x="29" y="1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6" name="Freeform 303"/>
              <p:cNvSpPr/>
              <p:nvPr/>
            </p:nvSpPr>
            <p:spPr bwMode="auto">
              <a:xfrm>
                <a:off x="2768601" y="779462"/>
                <a:ext cx="125413" cy="134938"/>
              </a:xfrm>
              <a:custGeom>
                <a:avLst/>
                <a:gdLst>
                  <a:gd name="T0" fmla="*/ 33 w 33"/>
                  <a:gd name="T1" fmla="*/ 34 h 36"/>
                  <a:gd name="T2" fmla="*/ 5 w 33"/>
                  <a:gd name="T3" fmla="*/ 1 h 36"/>
                  <a:gd name="T4" fmla="*/ 3 w 33"/>
                  <a:gd name="T5" fmla="*/ 3 h 36"/>
                  <a:gd name="T6" fmla="*/ 28 w 33"/>
                  <a:gd name="T7" fmla="*/ 34 h 36"/>
                  <a:gd name="T8" fmla="*/ 33 w 33"/>
                  <a:gd name="T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6">
                    <a:moveTo>
                      <a:pt x="33" y="34"/>
                    </a:moveTo>
                    <a:cubicBezTo>
                      <a:pt x="31" y="18"/>
                      <a:pt x="21" y="5"/>
                      <a:pt x="5" y="1"/>
                    </a:cubicBezTo>
                    <a:cubicBezTo>
                      <a:pt x="4" y="0"/>
                      <a:pt x="0" y="2"/>
                      <a:pt x="3" y="3"/>
                    </a:cubicBezTo>
                    <a:cubicBezTo>
                      <a:pt x="18" y="6"/>
                      <a:pt x="26" y="20"/>
                      <a:pt x="28" y="34"/>
                    </a:cubicBezTo>
                    <a:cubicBezTo>
                      <a:pt x="28" y="36"/>
                      <a:pt x="33" y="35"/>
                      <a:pt x="33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7" name="Freeform 304"/>
              <p:cNvSpPr/>
              <p:nvPr/>
            </p:nvSpPr>
            <p:spPr bwMode="auto">
              <a:xfrm>
                <a:off x="2851151" y="779462"/>
                <a:ext cx="690563" cy="52388"/>
              </a:xfrm>
              <a:custGeom>
                <a:avLst/>
                <a:gdLst>
                  <a:gd name="T0" fmla="*/ 3 w 183"/>
                  <a:gd name="T1" fmla="*/ 14 h 14"/>
                  <a:gd name="T2" fmla="*/ 180 w 183"/>
                  <a:gd name="T3" fmla="*/ 2 h 14"/>
                  <a:gd name="T4" fmla="*/ 180 w 183"/>
                  <a:gd name="T5" fmla="*/ 0 h 14"/>
                  <a:gd name="T6" fmla="*/ 3 w 183"/>
                  <a:gd name="T7" fmla="*/ 12 h 14"/>
                  <a:gd name="T8" fmla="*/ 3 w 183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4">
                    <a:moveTo>
                      <a:pt x="3" y="14"/>
                    </a:moveTo>
                    <a:cubicBezTo>
                      <a:pt x="62" y="9"/>
                      <a:pt x="121" y="4"/>
                      <a:pt x="180" y="2"/>
                    </a:cubicBezTo>
                    <a:cubicBezTo>
                      <a:pt x="183" y="2"/>
                      <a:pt x="183" y="0"/>
                      <a:pt x="180" y="0"/>
                    </a:cubicBezTo>
                    <a:cubicBezTo>
                      <a:pt x="121" y="2"/>
                      <a:pt x="62" y="7"/>
                      <a:pt x="3" y="12"/>
                    </a:cubicBezTo>
                    <a:cubicBezTo>
                      <a:pt x="0" y="12"/>
                      <a:pt x="0" y="14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8" name="Freeform 305"/>
              <p:cNvSpPr/>
              <p:nvPr/>
            </p:nvSpPr>
            <p:spPr bwMode="auto">
              <a:xfrm>
                <a:off x="2833688" y="812800"/>
                <a:ext cx="36513" cy="33338"/>
              </a:xfrm>
              <a:custGeom>
                <a:avLst/>
                <a:gdLst>
                  <a:gd name="T0" fmla="*/ 5 w 10"/>
                  <a:gd name="T1" fmla="*/ 0 h 9"/>
                  <a:gd name="T2" fmla="*/ 10 w 10"/>
                  <a:gd name="T3" fmla="*/ 4 h 9"/>
                  <a:gd name="T4" fmla="*/ 5 w 10"/>
                  <a:gd name="T5" fmla="*/ 9 h 9"/>
                  <a:gd name="T6" fmla="*/ 0 w 10"/>
                  <a:gd name="T7" fmla="*/ 5 h 9"/>
                  <a:gd name="T8" fmla="*/ 5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5" y="0"/>
                    </a:moveTo>
                    <a:cubicBezTo>
                      <a:pt x="7" y="0"/>
                      <a:pt x="10" y="2"/>
                      <a:pt x="10" y="4"/>
                    </a:cubicBezTo>
                    <a:cubicBezTo>
                      <a:pt x="10" y="7"/>
                      <a:pt x="8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9" name="Freeform 306"/>
              <p:cNvSpPr/>
              <p:nvPr/>
            </p:nvSpPr>
            <p:spPr bwMode="auto">
              <a:xfrm>
                <a:off x="2809876" y="504825"/>
                <a:ext cx="106363" cy="173038"/>
              </a:xfrm>
              <a:custGeom>
                <a:avLst/>
                <a:gdLst>
                  <a:gd name="T0" fmla="*/ 18 w 28"/>
                  <a:gd name="T1" fmla="*/ 2 h 46"/>
                  <a:gd name="T2" fmla="*/ 1 w 28"/>
                  <a:gd name="T3" fmla="*/ 44 h 46"/>
                  <a:gd name="T4" fmla="*/ 5 w 28"/>
                  <a:gd name="T5" fmla="*/ 46 h 46"/>
                  <a:gd name="T6" fmla="*/ 23 w 28"/>
                  <a:gd name="T7" fmla="*/ 2 h 46"/>
                  <a:gd name="T8" fmla="*/ 18 w 28"/>
                  <a:gd name="T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46">
                    <a:moveTo>
                      <a:pt x="18" y="2"/>
                    </a:moveTo>
                    <a:cubicBezTo>
                      <a:pt x="23" y="19"/>
                      <a:pt x="17" y="35"/>
                      <a:pt x="1" y="44"/>
                    </a:cubicBezTo>
                    <a:cubicBezTo>
                      <a:pt x="0" y="45"/>
                      <a:pt x="4" y="46"/>
                      <a:pt x="5" y="46"/>
                    </a:cubicBezTo>
                    <a:cubicBezTo>
                      <a:pt x="22" y="37"/>
                      <a:pt x="28" y="20"/>
                      <a:pt x="23" y="2"/>
                    </a:cubicBezTo>
                    <a:cubicBezTo>
                      <a:pt x="22" y="1"/>
                      <a:pt x="17" y="0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0" name="Freeform 307"/>
              <p:cNvSpPr/>
              <p:nvPr/>
            </p:nvSpPr>
            <p:spPr bwMode="auto">
              <a:xfrm>
                <a:off x="2776538" y="568325"/>
                <a:ext cx="165100" cy="98425"/>
              </a:xfrm>
              <a:custGeom>
                <a:avLst/>
                <a:gdLst>
                  <a:gd name="T0" fmla="*/ 43 w 44"/>
                  <a:gd name="T1" fmla="*/ 25 h 26"/>
                  <a:gd name="T2" fmla="*/ 3 w 44"/>
                  <a:gd name="T3" fmla="*/ 2 h 26"/>
                  <a:gd name="T4" fmla="*/ 6 w 44"/>
                  <a:gd name="T5" fmla="*/ 4 h 26"/>
                  <a:gd name="T6" fmla="*/ 38 w 44"/>
                  <a:gd name="T7" fmla="*/ 24 h 26"/>
                  <a:gd name="T8" fmla="*/ 43 w 44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43" y="25"/>
                    </a:moveTo>
                    <a:cubicBezTo>
                      <a:pt x="36" y="8"/>
                      <a:pt x="21" y="0"/>
                      <a:pt x="3" y="2"/>
                    </a:cubicBezTo>
                    <a:cubicBezTo>
                      <a:pt x="0" y="2"/>
                      <a:pt x="5" y="4"/>
                      <a:pt x="6" y="4"/>
                    </a:cubicBezTo>
                    <a:cubicBezTo>
                      <a:pt x="21" y="2"/>
                      <a:pt x="32" y="11"/>
                      <a:pt x="38" y="24"/>
                    </a:cubicBezTo>
                    <a:cubicBezTo>
                      <a:pt x="39" y="25"/>
                      <a:pt x="44" y="26"/>
                      <a:pt x="43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1" name="Freeform 308"/>
              <p:cNvSpPr/>
              <p:nvPr/>
            </p:nvSpPr>
            <p:spPr bwMode="auto">
              <a:xfrm>
                <a:off x="2787651" y="546100"/>
                <a:ext cx="165100" cy="93663"/>
              </a:xfrm>
              <a:custGeom>
                <a:avLst/>
                <a:gdLst>
                  <a:gd name="T0" fmla="*/ 38 w 44"/>
                  <a:gd name="T1" fmla="*/ 2 h 25"/>
                  <a:gd name="T2" fmla="*/ 3 w 44"/>
                  <a:gd name="T3" fmla="*/ 23 h 25"/>
                  <a:gd name="T4" fmla="*/ 5 w 44"/>
                  <a:gd name="T5" fmla="*/ 24 h 25"/>
                  <a:gd name="T6" fmla="*/ 43 w 44"/>
                  <a:gd name="T7" fmla="*/ 2 h 25"/>
                  <a:gd name="T8" fmla="*/ 38 w 44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5">
                    <a:moveTo>
                      <a:pt x="38" y="2"/>
                    </a:moveTo>
                    <a:cubicBezTo>
                      <a:pt x="30" y="12"/>
                      <a:pt x="16" y="20"/>
                      <a:pt x="3" y="23"/>
                    </a:cubicBezTo>
                    <a:cubicBezTo>
                      <a:pt x="0" y="23"/>
                      <a:pt x="3" y="25"/>
                      <a:pt x="5" y="24"/>
                    </a:cubicBezTo>
                    <a:cubicBezTo>
                      <a:pt x="19" y="21"/>
                      <a:pt x="34" y="13"/>
                      <a:pt x="43" y="2"/>
                    </a:cubicBezTo>
                    <a:cubicBezTo>
                      <a:pt x="44" y="1"/>
                      <a:pt x="39" y="0"/>
                      <a:pt x="3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2" name="Freeform 309"/>
              <p:cNvSpPr/>
              <p:nvPr/>
            </p:nvSpPr>
            <p:spPr bwMode="auto">
              <a:xfrm>
                <a:off x="2817813" y="530225"/>
                <a:ext cx="87313" cy="158750"/>
              </a:xfrm>
              <a:custGeom>
                <a:avLst/>
                <a:gdLst>
                  <a:gd name="T0" fmla="*/ 19 w 23"/>
                  <a:gd name="T1" fmla="*/ 40 h 42"/>
                  <a:gd name="T2" fmla="*/ 6 w 23"/>
                  <a:gd name="T3" fmla="*/ 0 h 42"/>
                  <a:gd name="T4" fmla="*/ 2 w 23"/>
                  <a:gd name="T5" fmla="*/ 2 h 42"/>
                  <a:gd name="T6" fmla="*/ 14 w 23"/>
                  <a:gd name="T7" fmla="*/ 41 h 42"/>
                  <a:gd name="T8" fmla="*/ 19 w 23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2">
                    <a:moveTo>
                      <a:pt x="19" y="40"/>
                    </a:moveTo>
                    <a:cubicBezTo>
                      <a:pt x="23" y="25"/>
                      <a:pt x="19" y="10"/>
                      <a:pt x="6" y="0"/>
                    </a:cubicBezTo>
                    <a:cubicBezTo>
                      <a:pt x="5" y="0"/>
                      <a:pt x="0" y="0"/>
                      <a:pt x="2" y="2"/>
                    </a:cubicBezTo>
                    <a:cubicBezTo>
                      <a:pt x="14" y="11"/>
                      <a:pt x="18" y="26"/>
                      <a:pt x="14" y="41"/>
                    </a:cubicBezTo>
                    <a:cubicBezTo>
                      <a:pt x="14" y="42"/>
                      <a:pt x="19" y="42"/>
                      <a:pt x="19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3" name="Freeform 310"/>
              <p:cNvSpPr/>
              <p:nvPr/>
            </p:nvSpPr>
            <p:spPr bwMode="auto">
              <a:xfrm>
                <a:off x="2874963" y="598487"/>
                <a:ext cx="674688" cy="195263"/>
              </a:xfrm>
              <a:custGeom>
                <a:avLst/>
                <a:gdLst>
                  <a:gd name="T0" fmla="*/ 3 w 179"/>
                  <a:gd name="T1" fmla="*/ 2 h 52"/>
                  <a:gd name="T2" fmla="*/ 173 w 179"/>
                  <a:gd name="T3" fmla="*/ 52 h 52"/>
                  <a:gd name="T4" fmla="*/ 176 w 179"/>
                  <a:gd name="T5" fmla="*/ 50 h 52"/>
                  <a:gd name="T6" fmla="*/ 6 w 179"/>
                  <a:gd name="T7" fmla="*/ 0 h 52"/>
                  <a:gd name="T8" fmla="*/ 3 w 179"/>
                  <a:gd name="T9" fmla="*/ 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52">
                    <a:moveTo>
                      <a:pt x="3" y="2"/>
                    </a:moveTo>
                    <a:cubicBezTo>
                      <a:pt x="60" y="18"/>
                      <a:pt x="117" y="33"/>
                      <a:pt x="173" y="52"/>
                    </a:cubicBezTo>
                    <a:cubicBezTo>
                      <a:pt x="174" y="52"/>
                      <a:pt x="179" y="51"/>
                      <a:pt x="176" y="50"/>
                    </a:cubicBezTo>
                    <a:cubicBezTo>
                      <a:pt x="120" y="32"/>
                      <a:pt x="63" y="16"/>
                      <a:pt x="6" y="0"/>
                    </a:cubicBezTo>
                    <a:cubicBezTo>
                      <a:pt x="5" y="0"/>
                      <a:pt x="0" y="1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4" name="Freeform 311"/>
              <p:cNvSpPr/>
              <p:nvPr/>
            </p:nvSpPr>
            <p:spPr bwMode="auto">
              <a:xfrm>
                <a:off x="2859088" y="579437"/>
                <a:ext cx="41275" cy="41275"/>
              </a:xfrm>
              <a:custGeom>
                <a:avLst/>
                <a:gdLst>
                  <a:gd name="T0" fmla="*/ 7 w 11"/>
                  <a:gd name="T1" fmla="*/ 1 h 11"/>
                  <a:gd name="T2" fmla="*/ 10 w 11"/>
                  <a:gd name="T3" fmla="*/ 7 h 11"/>
                  <a:gd name="T4" fmla="*/ 4 w 11"/>
                  <a:gd name="T5" fmla="*/ 10 h 11"/>
                  <a:gd name="T6" fmla="*/ 1 w 11"/>
                  <a:gd name="T7" fmla="*/ 4 h 11"/>
                  <a:gd name="T8" fmla="*/ 7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7" y="1"/>
                    </a:moveTo>
                    <a:cubicBezTo>
                      <a:pt x="9" y="2"/>
                      <a:pt x="11" y="4"/>
                      <a:pt x="10" y="7"/>
                    </a:cubicBezTo>
                    <a:cubicBezTo>
                      <a:pt x="9" y="9"/>
                      <a:pt x="6" y="11"/>
                      <a:pt x="4" y="10"/>
                    </a:cubicBezTo>
                    <a:cubicBezTo>
                      <a:pt x="1" y="9"/>
                      <a:pt x="0" y="6"/>
                      <a:pt x="1" y="4"/>
                    </a:cubicBezTo>
                    <a:cubicBezTo>
                      <a:pt x="2" y="1"/>
                      <a:pt x="4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5" name="Freeform 312"/>
              <p:cNvSpPr/>
              <p:nvPr/>
            </p:nvSpPr>
            <p:spPr bwMode="auto">
              <a:xfrm>
                <a:off x="2894013" y="288925"/>
                <a:ext cx="142875" cy="139700"/>
              </a:xfrm>
              <a:custGeom>
                <a:avLst/>
                <a:gdLst>
                  <a:gd name="T0" fmla="*/ 33 w 38"/>
                  <a:gd name="T1" fmla="*/ 2 h 37"/>
                  <a:gd name="T2" fmla="*/ 3 w 38"/>
                  <a:gd name="T3" fmla="*/ 35 h 37"/>
                  <a:gd name="T4" fmla="*/ 6 w 38"/>
                  <a:gd name="T5" fmla="*/ 37 h 37"/>
                  <a:gd name="T6" fmla="*/ 38 w 38"/>
                  <a:gd name="T7" fmla="*/ 2 h 37"/>
                  <a:gd name="T8" fmla="*/ 33 w 38"/>
                  <a:gd name="T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7">
                    <a:moveTo>
                      <a:pt x="33" y="2"/>
                    </a:moveTo>
                    <a:cubicBezTo>
                      <a:pt x="32" y="19"/>
                      <a:pt x="21" y="33"/>
                      <a:pt x="3" y="35"/>
                    </a:cubicBezTo>
                    <a:cubicBezTo>
                      <a:pt x="0" y="35"/>
                      <a:pt x="4" y="37"/>
                      <a:pt x="6" y="37"/>
                    </a:cubicBezTo>
                    <a:cubicBezTo>
                      <a:pt x="24" y="35"/>
                      <a:pt x="37" y="21"/>
                      <a:pt x="38" y="2"/>
                    </a:cubicBezTo>
                    <a:cubicBezTo>
                      <a:pt x="38" y="1"/>
                      <a:pt x="33" y="0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6" name="Freeform 313"/>
              <p:cNvSpPr/>
              <p:nvPr/>
            </p:nvSpPr>
            <p:spPr bwMode="auto">
              <a:xfrm>
                <a:off x="2905126" y="319087"/>
                <a:ext cx="120650" cy="139700"/>
              </a:xfrm>
              <a:custGeom>
                <a:avLst/>
                <a:gdLst>
                  <a:gd name="T0" fmla="*/ 32 w 32"/>
                  <a:gd name="T1" fmla="*/ 35 h 37"/>
                  <a:gd name="T2" fmla="*/ 3 w 32"/>
                  <a:gd name="T3" fmla="*/ 1 h 37"/>
                  <a:gd name="T4" fmla="*/ 3 w 32"/>
                  <a:gd name="T5" fmla="*/ 3 h 37"/>
                  <a:gd name="T6" fmla="*/ 27 w 32"/>
                  <a:gd name="T7" fmla="*/ 34 h 37"/>
                  <a:gd name="T8" fmla="*/ 32 w 32"/>
                  <a:gd name="T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7">
                    <a:moveTo>
                      <a:pt x="32" y="35"/>
                    </a:moveTo>
                    <a:cubicBezTo>
                      <a:pt x="31" y="18"/>
                      <a:pt x="20" y="5"/>
                      <a:pt x="3" y="1"/>
                    </a:cubicBezTo>
                    <a:cubicBezTo>
                      <a:pt x="0" y="0"/>
                      <a:pt x="0" y="2"/>
                      <a:pt x="3" y="3"/>
                    </a:cubicBezTo>
                    <a:cubicBezTo>
                      <a:pt x="18" y="7"/>
                      <a:pt x="26" y="19"/>
                      <a:pt x="27" y="34"/>
                    </a:cubicBezTo>
                    <a:cubicBezTo>
                      <a:pt x="27" y="36"/>
                      <a:pt x="32" y="37"/>
                      <a:pt x="32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7" name="Freeform 314"/>
              <p:cNvSpPr/>
              <p:nvPr/>
            </p:nvSpPr>
            <p:spPr bwMode="auto">
              <a:xfrm>
                <a:off x="2889251" y="349250"/>
                <a:ext cx="192088" cy="41275"/>
              </a:xfrm>
              <a:custGeom>
                <a:avLst/>
                <a:gdLst>
                  <a:gd name="T0" fmla="*/ 45 w 51"/>
                  <a:gd name="T1" fmla="*/ 1 h 11"/>
                  <a:gd name="T2" fmla="*/ 5 w 51"/>
                  <a:gd name="T3" fmla="*/ 7 h 11"/>
                  <a:gd name="T4" fmla="*/ 3 w 51"/>
                  <a:gd name="T5" fmla="*/ 9 h 11"/>
                  <a:gd name="T6" fmla="*/ 48 w 51"/>
                  <a:gd name="T7" fmla="*/ 2 h 11"/>
                  <a:gd name="T8" fmla="*/ 45 w 5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1">
                    <a:moveTo>
                      <a:pt x="45" y="1"/>
                    </a:moveTo>
                    <a:cubicBezTo>
                      <a:pt x="33" y="7"/>
                      <a:pt x="18" y="9"/>
                      <a:pt x="5" y="7"/>
                    </a:cubicBezTo>
                    <a:cubicBezTo>
                      <a:pt x="4" y="7"/>
                      <a:pt x="0" y="9"/>
                      <a:pt x="3" y="9"/>
                    </a:cubicBezTo>
                    <a:cubicBezTo>
                      <a:pt x="18" y="11"/>
                      <a:pt x="36" y="9"/>
                      <a:pt x="48" y="2"/>
                    </a:cubicBezTo>
                    <a:cubicBezTo>
                      <a:pt x="51" y="0"/>
                      <a:pt x="46" y="0"/>
                      <a:pt x="4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8" name="Freeform 315"/>
              <p:cNvSpPr/>
              <p:nvPr/>
            </p:nvSpPr>
            <p:spPr bwMode="auto">
              <a:xfrm>
                <a:off x="2949576" y="293687"/>
                <a:ext cx="60325" cy="165100"/>
              </a:xfrm>
              <a:custGeom>
                <a:avLst/>
                <a:gdLst>
                  <a:gd name="T0" fmla="*/ 5 w 16"/>
                  <a:gd name="T1" fmla="*/ 43 h 44"/>
                  <a:gd name="T2" fmla="*/ 8 w 16"/>
                  <a:gd name="T3" fmla="*/ 1 h 44"/>
                  <a:gd name="T4" fmla="*/ 3 w 16"/>
                  <a:gd name="T5" fmla="*/ 2 h 44"/>
                  <a:gd name="T6" fmla="*/ 1 w 16"/>
                  <a:gd name="T7" fmla="*/ 43 h 44"/>
                  <a:gd name="T8" fmla="*/ 5 w 16"/>
                  <a:gd name="T9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4">
                    <a:moveTo>
                      <a:pt x="5" y="43"/>
                    </a:moveTo>
                    <a:cubicBezTo>
                      <a:pt x="14" y="30"/>
                      <a:pt x="16" y="14"/>
                      <a:pt x="8" y="1"/>
                    </a:cubicBezTo>
                    <a:cubicBezTo>
                      <a:pt x="7" y="0"/>
                      <a:pt x="2" y="1"/>
                      <a:pt x="3" y="2"/>
                    </a:cubicBezTo>
                    <a:cubicBezTo>
                      <a:pt x="11" y="15"/>
                      <a:pt x="9" y="30"/>
                      <a:pt x="1" y="43"/>
                    </a:cubicBezTo>
                    <a:cubicBezTo>
                      <a:pt x="0" y="44"/>
                      <a:pt x="5" y="44"/>
                      <a:pt x="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9" name="Freeform 316"/>
              <p:cNvSpPr/>
              <p:nvPr/>
            </p:nvSpPr>
            <p:spPr bwMode="auto">
              <a:xfrm>
                <a:off x="2987676" y="376237"/>
                <a:ext cx="554038" cy="422275"/>
              </a:xfrm>
              <a:custGeom>
                <a:avLst/>
                <a:gdLst>
                  <a:gd name="T0" fmla="*/ 1 w 147"/>
                  <a:gd name="T1" fmla="*/ 3 h 112"/>
                  <a:gd name="T2" fmla="*/ 141 w 147"/>
                  <a:gd name="T3" fmla="*/ 111 h 112"/>
                  <a:gd name="T4" fmla="*/ 146 w 147"/>
                  <a:gd name="T5" fmla="*/ 110 h 112"/>
                  <a:gd name="T6" fmla="*/ 5 w 147"/>
                  <a:gd name="T7" fmla="*/ 1 h 112"/>
                  <a:gd name="T8" fmla="*/ 1 w 147"/>
                  <a:gd name="T9" fmla="*/ 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12">
                    <a:moveTo>
                      <a:pt x="1" y="3"/>
                    </a:moveTo>
                    <a:cubicBezTo>
                      <a:pt x="48" y="38"/>
                      <a:pt x="96" y="73"/>
                      <a:pt x="141" y="111"/>
                    </a:cubicBezTo>
                    <a:cubicBezTo>
                      <a:pt x="142" y="112"/>
                      <a:pt x="147" y="110"/>
                      <a:pt x="146" y="110"/>
                    </a:cubicBezTo>
                    <a:cubicBezTo>
                      <a:pt x="100" y="72"/>
                      <a:pt x="53" y="37"/>
                      <a:pt x="5" y="1"/>
                    </a:cubicBezTo>
                    <a:cubicBezTo>
                      <a:pt x="4" y="0"/>
                      <a:pt x="0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0" name="Freeform 317"/>
              <p:cNvSpPr/>
              <p:nvPr/>
            </p:nvSpPr>
            <p:spPr bwMode="auto">
              <a:xfrm>
                <a:off x="2968626" y="357187"/>
                <a:ext cx="41275" cy="38100"/>
              </a:xfrm>
              <a:custGeom>
                <a:avLst/>
                <a:gdLst>
                  <a:gd name="T0" fmla="*/ 9 w 11"/>
                  <a:gd name="T1" fmla="*/ 1 h 10"/>
                  <a:gd name="T2" fmla="*/ 9 w 11"/>
                  <a:gd name="T3" fmla="*/ 8 h 10"/>
                  <a:gd name="T4" fmla="*/ 2 w 11"/>
                  <a:gd name="T5" fmla="*/ 9 h 10"/>
                  <a:gd name="T6" fmla="*/ 2 w 11"/>
                  <a:gd name="T7" fmla="*/ 2 h 10"/>
                  <a:gd name="T8" fmla="*/ 9 w 11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9" y="1"/>
                    </a:moveTo>
                    <a:cubicBezTo>
                      <a:pt x="11" y="3"/>
                      <a:pt x="11" y="6"/>
                      <a:pt x="9" y="8"/>
                    </a:cubicBezTo>
                    <a:cubicBezTo>
                      <a:pt x="7" y="10"/>
                      <a:pt x="4" y="10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3" y="0"/>
                      <a:pt x="6" y="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1" name="Freeform 318"/>
              <p:cNvSpPr/>
              <p:nvPr/>
            </p:nvSpPr>
            <p:spPr bwMode="auto">
              <a:xfrm>
                <a:off x="3081338" y="138112"/>
                <a:ext cx="185738" cy="103188"/>
              </a:xfrm>
              <a:custGeom>
                <a:avLst/>
                <a:gdLst>
                  <a:gd name="T0" fmla="*/ 43 w 49"/>
                  <a:gd name="T1" fmla="*/ 1 h 27"/>
                  <a:gd name="T2" fmla="*/ 5 w 49"/>
                  <a:gd name="T3" fmla="*/ 20 h 27"/>
                  <a:gd name="T4" fmla="*/ 3 w 49"/>
                  <a:gd name="T5" fmla="*/ 21 h 27"/>
                  <a:gd name="T6" fmla="*/ 48 w 49"/>
                  <a:gd name="T7" fmla="*/ 2 h 27"/>
                  <a:gd name="T8" fmla="*/ 43 w 49"/>
                  <a:gd name="T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7">
                    <a:moveTo>
                      <a:pt x="43" y="1"/>
                    </a:moveTo>
                    <a:cubicBezTo>
                      <a:pt x="36" y="15"/>
                      <a:pt x="22" y="24"/>
                      <a:pt x="5" y="20"/>
                    </a:cubicBezTo>
                    <a:cubicBezTo>
                      <a:pt x="3" y="19"/>
                      <a:pt x="0" y="20"/>
                      <a:pt x="3" y="21"/>
                    </a:cubicBezTo>
                    <a:cubicBezTo>
                      <a:pt x="22" y="27"/>
                      <a:pt x="39" y="19"/>
                      <a:pt x="48" y="2"/>
                    </a:cubicBezTo>
                    <a:cubicBezTo>
                      <a:pt x="49" y="1"/>
                      <a:pt x="44" y="0"/>
                      <a:pt x="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2" name="Freeform 319"/>
              <p:cNvSpPr/>
              <p:nvPr/>
            </p:nvSpPr>
            <p:spPr bwMode="auto">
              <a:xfrm>
                <a:off x="3122613" y="123825"/>
                <a:ext cx="90488" cy="165100"/>
              </a:xfrm>
              <a:custGeom>
                <a:avLst/>
                <a:gdLst>
                  <a:gd name="T0" fmla="*/ 18 w 24"/>
                  <a:gd name="T1" fmla="*/ 42 h 44"/>
                  <a:gd name="T2" fmla="*/ 6 w 24"/>
                  <a:gd name="T3" fmla="*/ 1 h 44"/>
                  <a:gd name="T4" fmla="*/ 2 w 24"/>
                  <a:gd name="T5" fmla="*/ 2 h 44"/>
                  <a:gd name="T6" fmla="*/ 13 w 24"/>
                  <a:gd name="T7" fmla="*/ 41 h 44"/>
                  <a:gd name="T8" fmla="*/ 18 w 24"/>
                  <a:gd name="T9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4">
                    <a:moveTo>
                      <a:pt x="18" y="42"/>
                    </a:moveTo>
                    <a:cubicBezTo>
                      <a:pt x="24" y="26"/>
                      <a:pt x="20" y="11"/>
                      <a:pt x="6" y="1"/>
                    </a:cubicBezTo>
                    <a:cubicBezTo>
                      <a:pt x="5" y="0"/>
                      <a:pt x="0" y="0"/>
                      <a:pt x="2" y="2"/>
                    </a:cubicBezTo>
                    <a:cubicBezTo>
                      <a:pt x="15" y="11"/>
                      <a:pt x="19" y="26"/>
                      <a:pt x="13" y="41"/>
                    </a:cubicBezTo>
                    <a:cubicBezTo>
                      <a:pt x="13" y="43"/>
                      <a:pt x="18" y="44"/>
                      <a:pt x="18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3" name="Freeform 320"/>
              <p:cNvSpPr/>
              <p:nvPr/>
            </p:nvSpPr>
            <p:spPr bwMode="auto">
              <a:xfrm>
                <a:off x="3092451" y="168275"/>
                <a:ext cx="185738" cy="53975"/>
              </a:xfrm>
              <a:custGeom>
                <a:avLst/>
                <a:gdLst>
                  <a:gd name="T0" fmla="*/ 46 w 49"/>
                  <a:gd name="T1" fmla="*/ 10 h 14"/>
                  <a:gd name="T2" fmla="*/ 6 w 49"/>
                  <a:gd name="T3" fmla="*/ 1 h 14"/>
                  <a:gd name="T4" fmla="*/ 2 w 49"/>
                  <a:gd name="T5" fmla="*/ 2 h 14"/>
                  <a:gd name="T6" fmla="*/ 46 w 49"/>
                  <a:gd name="T7" fmla="*/ 12 h 14"/>
                  <a:gd name="T8" fmla="*/ 46 w 49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4">
                    <a:moveTo>
                      <a:pt x="46" y="10"/>
                    </a:moveTo>
                    <a:cubicBezTo>
                      <a:pt x="33" y="12"/>
                      <a:pt x="17" y="7"/>
                      <a:pt x="6" y="1"/>
                    </a:cubicBezTo>
                    <a:cubicBezTo>
                      <a:pt x="5" y="0"/>
                      <a:pt x="0" y="1"/>
                      <a:pt x="2" y="2"/>
                    </a:cubicBezTo>
                    <a:cubicBezTo>
                      <a:pt x="15" y="10"/>
                      <a:pt x="31" y="14"/>
                      <a:pt x="46" y="12"/>
                    </a:cubicBezTo>
                    <a:cubicBezTo>
                      <a:pt x="49" y="12"/>
                      <a:pt x="49" y="10"/>
                      <a:pt x="4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4" name="Freeform 321"/>
              <p:cNvSpPr/>
              <p:nvPr/>
            </p:nvSpPr>
            <p:spPr bwMode="auto">
              <a:xfrm>
                <a:off x="3119438" y="115887"/>
                <a:ext cx="101600" cy="150813"/>
              </a:xfrm>
              <a:custGeom>
                <a:avLst/>
                <a:gdLst>
                  <a:gd name="T0" fmla="*/ 5 w 27"/>
                  <a:gd name="T1" fmla="*/ 40 h 40"/>
                  <a:gd name="T2" fmla="*/ 24 w 27"/>
                  <a:gd name="T3" fmla="*/ 2 h 40"/>
                  <a:gd name="T4" fmla="*/ 19 w 27"/>
                  <a:gd name="T5" fmla="*/ 2 h 40"/>
                  <a:gd name="T6" fmla="*/ 1 w 27"/>
                  <a:gd name="T7" fmla="*/ 39 h 40"/>
                  <a:gd name="T8" fmla="*/ 5 w 27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0">
                    <a:moveTo>
                      <a:pt x="5" y="40"/>
                    </a:moveTo>
                    <a:cubicBezTo>
                      <a:pt x="18" y="31"/>
                      <a:pt x="27" y="17"/>
                      <a:pt x="24" y="2"/>
                    </a:cubicBezTo>
                    <a:cubicBezTo>
                      <a:pt x="23" y="0"/>
                      <a:pt x="18" y="1"/>
                      <a:pt x="19" y="2"/>
                    </a:cubicBezTo>
                    <a:cubicBezTo>
                      <a:pt x="21" y="17"/>
                      <a:pt x="14" y="31"/>
                      <a:pt x="1" y="39"/>
                    </a:cubicBezTo>
                    <a:cubicBezTo>
                      <a:pt x="0" y="40"/>
                      <a:pt x="4" y="40"/>
                      <a:pt x="5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5" name="Freeform 322"/>
              <p:cNvSpPr/>
              <p:nvPr/>
            </p:nvSpPr>
            <p:spPr bwMode="auto">
              <a:xfrm>
                <a:off x="3182938" y="206375"/>
                <a:ext cx="358775" cy="592138"/>
              </a:xfrm>
              <a:custGeom>
                <a:avLst/>
                <a:gdLst>
                  <a:gd name="T0" fmla="*/ 1 w 95"/>
                  <a:gd name="T1" fmla="*/ 2 h 157"/>
                  <a:gd name="T2" fmla="*/ 89 w 95"/>
                  <a:gd name="T3" fmla="*/ 156 h 157"/>
                  <a:gd name="T4" fmla="*/ 94 w 95"/>
                  <a:gd name="T5" fmla="*/ 155 h 157"/>
                  <a:gd name="T6" fmla="*/ 5 w 95"/>
                  <a:gd name="T7" fmla="*/ 1 h 157"/>
                  <a:gd name="T8" fmla="*/ 1 w 95"/>
                  <a:gd name="T9" fmla="*/ 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57">
                    <a:moveTo>
                      <a:pt x="1" y="2"/>
                    </a:moveTo>
                    <a:cubicBezTo>
                      <a:pt x="31" y="53"/>
                      <a:pt x="62" y="104"/>
                      <a:pt x="89" y="156"/>
                    </a:cubicBezTo>
                    <a:cubicBezTo>
                      <a:pt x="90" y="157"/>
                      <a:pt x="95" y="156"/>
                      <a:pt x="94" y="155"/>
                    </a:cubicBezTo>
                    <a:cubicBezTo>
                      <a:pt x="66" y="103"/>
                      <a:pt x="35" y="52"/>
                      <a:pt x="5" y="1"/>
                    </a:cubicBezTo>
                    <a:cubicBezTo>
                      <a:pt x="5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6" name="Freeform 323"/>
              <p:cNvSpPr/>
              <p:nvPr/>
            </p:nvSpPr>
            <p:spPr bwMode="auto">
              <a:xfrm>
                <a:off x="3168651" y="180975"/>
                <a:ext cx="41275" cy="41275"/>
              </a:xfrm>
              <a:custGeom>
                <a:avLst/>
                <a:gdLst>
                  <a:gd name="T0" fmla="*/ 9 w 11"/>
                  <a:gd name="T1" fmla="*/ 4 h 11"/>
                  <a:gd name="T2" fmla="*/ 7 w 11"/>
                  <a:gd name="T3" fmla="*/ 10 h 11"/>
                  <a:gd name="T4" fmla="*/ 1 w 11"/>
                  <a:gd name="T5" fmla="*/ 8 h 11"/>
                  <a:gd name="T6" fmla="*/ 3 w 11"/>
                  <a:gd name="T7" fmla="*/ 2 h 11"/>
                  <a:gd name="T8" fmla="*/ 9 w 11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9" y="4"/>
                    </a:moveTo>
                    <a:cubicBezTo>
                      <a:pt x="11" y="6"/>
                      <a:pt x="10" y="9"/>
                      <a:pt x="7" y="10"/>
                    </a:cubicBezTo>
                    <a:cubicBezTo>
                      <a:pt x="5" y="11"/>
                      <a:pt x="2" y="10"/>
                      <a:pt x="1" y="8"/>
                    </a:cubicBezTo>
                    <a:cubicBezTo>
                      <a:pt x="0" y="6"/>
                      <a:pt x="1" y="3"/>
                      <a:pt x="3" y="2"/>
                    </a:cubicBezTo>
                    <a:cubicBezTo>
                      <a:pt x="5" y="0"/>
                      <a:pt x="8" y="1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7" name="Oval 324"/>
              <p:cNvSpPr>
                <a:spLocks noChangeArrowheads="1"/>
              </p:cNvSpPr>
              <p:nvPr/>
            </p:nvSpPr>
            <p:spPr bwMode="auto">
              <a:xfrm>
                <a:off x="3424238" y="661987"/>
                <a:ext cx="268288" cy="2682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3375" y="1742440"/>
            <a:ext cx="8476615" cy="13246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071880" lvl="0" indent="-1071880" eaLnBrk="1" fontAlgn="base" hangingPunct="1">
              <a:lnSpc>
                <a:spcPct val="150000"/>
              </a:lnSpc>
            </a:pPr>
            <a:r>
              <a:rPr lang="zh-CN" altLang="en-US" sz="2400" b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提出问题</a:t>
            </a:r>
            <a:r>
              <a:rPr lang="zh-CN" altLang="en-US" sz="2400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：杠杆平衡时，动力、动力臂和阻力、阻力臂之间存在怎样的关系呢？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6530" y="2879725"/>
            <a:ext cx="8803640" cy="35280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    </a:t>
            </a:r>
            <a:r>
              <a:rPr lang="zh-CN" altLang="en-US" sz="2400" b="1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猜想与假设</a:t>
            </a:r>
            <a:r>
              <a:rPr lang="zh-CN" altLang="en-US" sz="24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：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类似于二力平衡条件，杠杆平衡时，动力、动力臂、阻力、阻力臂可能存在某些数学运算相等的关系.</a:t>
            </a:r>
            <a:endParaRPr lang="zh-CN" altLang="en-US" sz="2400" noProof="1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  <a:sym typeface="+mn-ea"/>
            </a:endParaRPr>
          </a:p>
          <a:p>
            <a:pPr marL="457200" indent="-457200">
              <a:lnSpc>
                <a:spcPct val="140000"/>
              </a:lnSpc>
            </a:pPr>
            <a:r>
              <a:rPr lang="zh-CN" altLang="en-US" sz="24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	假设一：</a:t>
            </a:r>
            <a:r>
              <a:rPr lang="zh-CN" altLang="en-US" sz="2400" b="1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 </a:t>
            </a:r>
            <a:r>
              <a:rPr lang="en-US" altLang="x-none" sz="2400" b="1" i="1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F</a:t>
            </a:r>
            <a:r>
              <a:rPr lang="en-US" altLang="x-none" sz="2400" b="1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1</a:t>
            </a:r>
            <a:r>
              <a:rPr lang="zh-CN" altLang="en-US" sz="2400" b="1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＋</a:t>
            </a:r>
            <a:r>
              <a:rPr lang="en-US" altLang="zh-CN" sz="2400" b="1" i="1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l</a:t>
            </a:r>
            <a:r>
              <a:rPr lang="en-US" altLang="x-none" sz="2400" b="1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1</a:t>
            </a:r>
            <a:r>
              <a:rPr lang="en-US" altLang="x-none" sz="2400" b="1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=</a:t>
            </a:r>
            <a:r>
              <a:rPr lang="en-US" altLang="x-none" sz="2400" b="1" i="1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F</a:t>
            </a:r>
            <a:r>
              <a:rPr lang="en-US" altLang="x-none" sz="2400" b="1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2</a:t>
            </a:r>
            <a:r>
              <a:rPr lang="en-US" altLang="x-none" sz="2400" b="1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+</a:t>
            </a:r>
            <a:r>
              <a:rPr lang="en-US" altLang="zh-CN" sz="2400" b="1" i="1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l</a:t>
            </a:r>
            <a:r>
              <a:rPr lang="en-US" altLang="x-none" sz="2400" b="1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2</a:t>
            </a:r>
          </a:p>
          <a:p>
            <a:pPr marL="457200" indent="-457200">
              <a:lnSpc>
                <a:spcPct val="140000"/>
              </a:lnSpc>
            </a:pPr>
            <a:r>
              <a:rPr lang="zh-CN" altLang="en-US" sz="24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	假设二： </a:t>
            </a:r>
            <a:r>
              <a:rPr lang="en-US" altLang="x-none" sz="2400" b="1" i="1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F</a:t>
            </a:r>
            <a:r>
              <a:rPr lang="en-US" altLang="x-none" sz="2400" b="1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1</a:t>
            </a:r>
            <a:r>
              <a:rPr lang="zh-CN" altLang="en-US" sz="2400" b="1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－</a:t>
            </a:r>
            <a:r>
              <a:rPr lang="en-US" altLang="zh-CN" sz="2400" b="1" i="1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l</a:t>
            </a:r>
            <a:r>
              <a:rPr lang="en-US" altLang="x-none" sz="2400" b="1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1</a:t>
            </a:r>
            <a:r>
              <a:rPr lang="en-US" altLang="x-none" sz="2400" b="1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=</a:t>
            </a:r>
            <a:r>
              <a:rPr lang="en-US" altLang="x-none" sz="2400" b="1" i="1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F</a:t>
            </a:r>
            <a:r>
              <a:rPr lang="en-US" altLang="x-none" sz="2400" b="1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2</a:t>
            </a:r>
            <a:r>
              <a:rPr lang="en-US" altLang="x-none" sz="2400" b="1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-</a:t>
            </a:r>
            <a:r>
              <a:rPr lang="en-US" altLang="zh-CN" sz="2400" b="1" i="1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l</a:t>
            </a:r>
            <a:r>
              <a:rPr lang="en-US" altLang="x-none" sz="2400" b="1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2</a:t>
            </a:r>
          </a:p>
          <a:p>
            <a:pPr marL="457200" indent="-457200">
              <a:lnSpc>
                <a:spcPct val="140000"/>
              </a:lnSpc>
            </a:pPr>
            <a:r>
              <a:rPr lang="zh-CN" altLang="en-US" sz="24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	假设三： </a:t>
            </a:r>
            <a:r>
              <a:rPr lang="en-US" altLang="x-none" sz="2400" b="1" i="1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F</a:t>
            </a:r>
            <a:r>
              <a:rPr lang="en-US" altLang="x-none" sz="2400" b="1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1</a:t>
            </a:r>
            <a:r>
              <a:rPr lang="en-US" altLang="x-none" sz="2400" b="1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/</a:t>
            </a:r>
            <a:r>
              <a:rPr lang="en-US" altLang="zh-CN" sz="2400" b="1" i="1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l</a:t>
            </a:r>
            <a:r>
              <a:rPr lang="en-US" altLang="x-none" sz="2400" b="1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1</a:t>
            </a:r>
            <a:r>
              <a:rPr lang="en-US" altLang="x-none" sz="2400" b="1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=</a:t>
            </a:r>
            <a:r>
              <a:rPr lang="en-US" altLang="x-none" sz="2400" b="1" i="1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F</a:t>
            </a:r>
            <a:r>
              <a:rPr lang="en-US" altLang="x-none" sz="2400" b="1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2</a:t>
            </a:r>
            <a:r>
              <a:rPr lang="en-US" altLang="x-none" sz="2400" b="1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/</a:t>
            </a:r>
            <a:r>
              <a:rPr lang="en-US" altLang="zh-CN" sz="2400" b="1" i="1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l</a:t>
            </a:r>
            <a:r>
              <a:rPr lang="en-US" altLang="x-none" sz="2400" b="1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2</a:t>
            </a:r>
          </a:p>
          <a:p>
            <a:pPr marL="457200" indent="-457200">
              <a:lnSpc>
                <a:spcPct val="140000"/>
              </a:lnSpc>
            </a:pPr>
            <a:r>
              <a:rPr lang="zh-CN" altLang="en-US" sz="24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	假设四： </a:t>
            </a:r>
            <a:r>
              <a:rPr lang="en-US" altLang="x-none" sz="2400" b="1" i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F</a:t>
            </a:r>
            <a:r>
              <a:rPr lang="en-US" altLang="x-none" sz="2400" b="1" baseline="-250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1</a:t>
            </a:r>
            <a:r>
              <a:rPr lang="en-US" altLang="x-none" sz="2400" b="1" dirty="0">
                <a:solidFill>
                  <a:schemeClr val="tx1"/>
                </a:solidFill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×</a:t>
            </a:r>
            <a:r>
              <a:rPr lang="en-US" altLang="zh-CN" sz="2400" b="1" i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l</a:t>
            </a:r>
            <a:r>
              <a:rPr lang="en-US" altLang="x-none" sz="2400" b="1" baseline="-250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1</a:t>
            </a:r>
            <a:r>
              <a:rPr lang="en-US" altLang="x-none" sz="2400" b="1" i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=F</a:t>
            </a:r>
            <a:r>
              <a:rPr lang="en-US" altLang="x-none" sz="2400" b="1" baseline="-250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2</a:t>
            </a:r>
            <a:r>
              <a:rPr lang="en-US" altLang="x-none" sz="2400" b="1" i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 </a:t>
            </a:r>
            <a:r>
              <a:rPr lang="en-US" altLang="x-none" sz="2400" b="1" i="1" dirty="0">
                <a:solidFill>
                  <a:schemeClr val="tx1"/>
                </a:solidFill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×</a:t>
            </a:r>
            <a:r>
              <a:rPr lang="en-US" altLang="x-none" sz="2400" b="1" i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 </a:t>
            </a:r>
            <a:r>
              <a:rPr lang="en-US" altLang="zh-CN" sz="2400" b="1" i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l</a:t>
            </a:r>
            <a:r>
              <a:rPr lang="en-US" altLang="x-none" sz="2400" b="1" baseline="-250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2</a:t>
            </a:r>
            <a:endParaRPr lang="en-US" altLang="x-none" sz="2400" b="1" baseline="-25000" noProof="1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  <a:sym typeface="+mn-ea"/>
            </a:endParaRPr>
          </a:p>
          <a:p>
            <a:pPr marL="457200" indent="-457200">
              <a:lnSpc>
                <a:spcPct val="140000"/>
              </a:lnSpc>
            </a:pPr>
            <a:endParaRPr lang="en-US" altLang="x-none" sz="2400" b="1" baseline="-25000" noProof="1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  <a:sym typeface="+mn-ea"/>
            </a:endParaRPr>
          </a:p>
        </p:txBody>
      </p:sp>
      <p:grpSp>
        <p:nvGrpSpPr>
          <p:cNvPr id="12291" name="Group 9"/>
          <p:cNvGrpSpPr/>
          <p:nvPr/>
        </p:nvGrpSpPr>
        <p:grpSpPr>
          <a:xfrm>
            <a:off x="5363528" y="4469448"/>
            <a:ext cx="2230437" cy="1833562"/>
            <a:chOff x="0" y="0"/>
            <a:chExt cx="2700" cy="2208"/>
          </a:xfrm>
        </p:grpSpPr>
        <p:grpSp>
          <p:nvGrpSpPr>
            <p:cNvPr id="17414" name="lxqlx16"/>
            <p:cNvGrpSpPr/>
            <p:nvPr/>
          </p:nvGrpSpPr>
          <p:grpSpPr>
            <a:xfrm>
              <a:off x="2174" y="468"/>
              <a:ext cx="320" cy="336"/>
              <a:chOff x="0" y="0"/>
              <a:chExt cx="1155" cy="1502"/>
            </a:xfrm>
          </p:grpSpPr>
          <p:sp>
            <p:nvSpPr>
              <p:cNvPr id="17415" name="Freeform 11"/>
              <p:cNvSpPr/>
              <p:nvPr/>
            </p:nvSpPr>
            <p:spPr>
              <a:xfrm>
                <a:off x="440" y="1068"/>
                <a:ext cx="338" cy="434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13" y="15"/>
                  </a:cxn>
                  <a:cxn ang="0">
                    <a:pos x="12" y="28"/>
                  </a:cxn>
                  <a:cxn ang="0">
                    <a:pos x="7" y="35"/>
                  </a:cxn>
                  <a:cxn ang="0">
                    <a:pos x="3" y="42"/>
                  </a:cxn>
                  <a:cxn ang="0">
                    <a:pos x="0" y="50"/>
                  </a:cxn>
                  <a:cxn ang="0">
                    <a:pos x="2" y="58"/>
                  </a:cxn>
                  <a:cxn ang="0">
                    <a:pos x="7" y="65"/>
                  </a:cxn>
                  <a:cxn ang="0">
                    <a:pos x="18" y="71"/>
                  </a:cxn>
                  <a:cxn ang="0">
                    <a:pos x="30" y="71"/>
                  </a:cxn>
                  <a:cxn ang="0">
                    <a:pos x="44" y="63"/>
                  </a:cxn>
                  <a:cxn ang="0">
                    <a:pos x="49" y="55"/>
                  </a:cxn>
                  <a:cxn ang="0">
                    <a:pos x="54" y="46"/>
                  </a:cxn>
                  <a:cxn ang="0">
                    <a:pos x="56" y="36"/>
                  </a:cxn>
                  <a:cxn ang="0">
                    <a:pos x="51" y="40"/>
                  </a:cxn>
                  <a:cxn ang="0">
                    <a:pos x="45" y="50"/>
                  </a:cxn>
                  <a:cxn ang="0">
                    <a:pos x="38" y="56"/>
                  </a:cxn>
                  <a:cxn ang="0">
                    <a:pos x="33" y="60"/>
                  </a:cxn>
                  <a:cxn ang="0">
                    <a:pos x="25" y="59"/>
                  </a:cxn>
                  <a:cxn ang="0">
                    <a:pos x="18" y="54"/>
                  </a:cxn>
                  <a:cxn ang="0">
                    <a:pos x="18" y="45"/>
                  </a:cxn>
                  <a:cxn ang="0">
                    <a:pos x="25" y="35"/>
                  </a:cxn>
                  <a:cxn ang="0">
                    <a:pos x="28" y="29"/>
                  </a:cxn>
                  <a:cxn ang="0">
                    <a:pos x="28" y="20"/>
                  </a:cxn>
                  <a:cxn ang="0">
                    <a:pos x="28" y="15"/>
                  </a:cxn>
                  <a:cxn ang="0">
                    <a:pos x="28" y="0"/>
                  </a:cxn>
                </a:cxnLst>
                <a:rect l="0" t="0" r="0" b="0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7416" name="Freeform 12"/>
              <p:cNvSpPr/>
              <p:nvPr/>
            </p:nvSpPr>
            <p:spPr>
              <a:xfrm flipH="1" flipV="1">
                <a:off x="375" y="0"/>
                <a:ext cx="338" cy="434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13" y="15"/>
                  </a:cxn>
                  <a:cxn ang="0">
                    <a:pos x="12" y="28"/>
                  </a:cxn>
                  <a:cxn ang="0">
                    <a:pos x="7" y="35"/>
                  </a:cxn>
                  <a:cxn ang="0">
                    <a:pos x="3" y="42"/>
                  </a:cxn>
                  <a:cxn ang="0">
                    <a:pos x="0" y="50"/>
                  </a:cxn>
                  <a:cxn ang="0">
                    <a:pos x="2" y="58"/>
                  </a:cxn>
                  <a:cxn ang="0">
                    <a:pos x="7" y="65"/>
                  </a:cxn>
                  <a:cxn ang="0">
                    <a:pos x="18" y="71"/>
                  </a:cxn>
                  <a:cxn ang="0">
                    <a:pos x="30" y="71"/>
                  </a:cxn>
                  <a:cxn ang="0">
                    <a:pos x="44" y="63"/>
                  </a:cxn>
                  <a:cxn ang="0">
                    <a:pos x="49" y="55"/>
                  </a:cxn>
                  <a:cxn ang="0">
                    <a:pos x="54" y="46"/>
                  </a:cxn>
                  <a:cxn ang="0">
                    <a:pos x="56" y="36"/>
                  </a:cxn>
                  <a:cxn ang="0">
                    <a:pos x="51" y="40"/>
                  </a:cxn>
                  <a:cxn ang="0">
                    <a:pos x="45" y="50"/>
                  </a:cxn>
                  <a:cxn ang="0">
                    <a:pos x="38" y="56"/>
                  </a:cxn>
                  <a:cxn ang="0">
                    <a:pos x="33" y="60"/>
                  </a:cxn>
                  <a:cxn ang="0">
                    <a:pos x="25" y="59"/>
                  </a:cxn>
                  <a:cxn ang="0">
                    <a:pos x="18" y="54"/>
                  </a:cxn>
                  <a:cxn ang="0">
                    <a:pos x="18" y="45"/>
                  </a:cxn>
                  <a:cxn ang="0">
                    <a:pos x="25" y="35"/>
                  </a:cxn>
                  <a:cxn ang="0">
                    <a:pos x="28" y="29"/>
                  </a:cxn>
                  <a:cxn ang="0">
                    <a:pos x="28" y="20"/>
                  </a:cxn>
                  <a:cxn ang="0">
                    <a:pos x="28" y="15"/>
                  </a:cxn>
                  <a:cxn ang="0">
                    <a:pos x="28" y="0"/>
                  </a:cxn>
                </a:cxnLst>
                <a:rect l="0" t="0" r="0" b="0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7417" name="Rectangle 13"/>
              <p:cNvSpPr/>
              <p:nvPr/>
            </p:nvSpPr>
            <p:spPr>
              <a:xfrm>
                <a:off x="0" y="394"/>
                <a:ext cx="1155" cy="760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latinLnBrk="1"/>
                <a:endParaRPr lang="zh-CN" altLang="en-US" sz="2400" dirty="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17418" name="lxqlx16"/>
            <p:cNvGrpSpPr/>
            <p:nvPr/>
          </p:nvGrpSpPr>
          <p:grpSpPr>
            <a:xfrm>
              <a:off x="520" y="448"/>
              <a:ext cx="320" cy="336"/>
              <a:chOff x="0" y="0"/>
              <a:chExt cx="1155" cy="1502"/>
            </a:xfrm>
          </p:grpSpPr>
          <p:sp>
            <p:nvSpPr>
              <p:cNvPr id="17419" name="Freeform 15"/>
              <p:cNvSpPr/>
              <p:nvPr/>
            </p:nvSpPr>
            <p:spPr>
              <a:xfrm>
                <a:off x="440" y="1068"/>
                <a:ext cx="338" cy="434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13" y="15"/>
                  </a:cxn>
                  <a:cxn ang="0">
                    <a:pos x="12" y="28"/>
                  </a:cxn>
                  <a:cxn ang="0">
                    <a:pos x="7" y="35"/>
                  </a:cxn>
                  <a:cxn ang="0">
                    <a:pos x="3" y="42"/>
                  </a:cxn>
                  <a:cxn ang="0">
                    <a:pos x="0" y="50"/>
                  </a:cxn>
                  <a:cxn ang="0">
                    <a:pos x="2" y="58"/>
                  </a:cxn>
                  <a:cxn ang="0">
                    <a:pos x="7" y="65"/>
                  </a:cxn>
                  <a:cxn ang="0">
                    <a:pos x="18" y="71"/>
                  </a:cxn>
                  <a:cxn ang="0">
                    <a:pos x="30" y="71"/>
                  </a:cxn>
                  <a:cxn ang="0">
                    <a:pos x="44" y="63"/>
                  </a:cxn>
                  <a:cxn ang="0">
                    <a:pos x="49" y="55"/>
                  </a:cxn>
                  <a:cxn ang="0">
                    <a:pos x="54" y="46"/>
                  </a:cxn>
                  <a:cxn ang="0">
                    <a:pos x="56" y="36"/>
                  </a:cxn>
                  <a:cxn ang="0">
                    <a:pos x="51" y="40"/>
                  </a:cxn>
                  <a:cxn ang="0">
                    <a:pos x="45" y="50"/>
                  </a:cxn>
                  <a:cxn ang="0">
                    <a:pos x="38" y="56"/>
                  </a:cxn>
                  <a:cxn ang="0">
                    <a:pos x="33" y="60"/>
                  </a:cxn>
                  <a:cxn ang="0">
                    <a:pos x="25" y="59"/>
                  </a:cxn>
                  <a:cxn ang="0">
                    <a:pos x="18" y="54"/>
                  </a:cxn>
                  <a:cxn ang="0">
                    <a:pos x="18" y="45"/>
                  </a:cxn>
                  <a:cxn ang="0">
                    <a:pos x="25" y="35"/>
                  </a:cxn>
                  <a:cxn ang="0">
                    <a:pos x="28" y="29"/>
                  </a:cxn>
                  <a:cxn ang="0">
                    <a:pos x="28" y="20"/>
                  </a:cxn>
                  <a:cxn ang="0">
                    <a:pos x="28" y="15"/>
                  </a:cxn>
                  <a:cxn ang="0">
                    <a:pos x="28" y="0"/>
                  </a:cxn>
                </a:cxnLst>
                <a:rect l="0" t="0" r="0" b="0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7420" name="Freeform 16"/>
              <p:cNvSpPr/>
              <p:nvPr/>
            </p:nvSpPr>
            <p:spPr>
              <a:xfrm flipH="1" flipV="1">
                <a:off x="375" y="0"/>
                <a:ext cx="338" cy="434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13" y="15"/>
                  </a:cxn>
                  <a:cxn ang="0">
                    <a:pos x="12" y="28"/>
                  </a:cxn>
                  <a:cxn ang="0">
                    <a:pos x="7" y="35"/>
                  </a:cxn>
                  <a:cxn ang="0">
                    <a:pos x="3" y="42"/>
                  </a:cxn>
                  <a:cxn ang="0">
                    <a:pos x="0" y="50"/>
                  </a:cxn>
                  <a:cxn ang="0">
                    <a:pos x="2" y="58"/>
                  </a:cxn>
                  <a:cxn ang="0">
                    <a:pos x="7" y="65"/>
                  </a:cxn>
                  <a:cxn ang="0">
                    <a:pos x="18" y="71"/>
                  </a:cxn>
                  <a:cxn ang="0">
                    <a:pos x="30" y="71"/>
                  </a:cxn>
                  <a:cxn ang="0">
                    <a:pos x="44" y="63"/>
                  </a:cxn>
                  <a:cxn ang="0">
                    <a:pos x="49" y="55"/>
                  </a:cxn>
                  <a:cxn ang="0">
                    <a:pos x="54" y="46"/>
                  </a:cxn>
                  <a:cxn ang="0">
                    <a:pos x="56" y="36"/>
                  </a:cxn>
                  <a:cxn ang="0">
                    <a:pos x="51" y="40"/>
                  </a:cxn>
                  <a:cxn ang="0">
                    <a:pos x="45" y="50"/>
                  </a:cxn>
                  <a:cxn ang="0">
                    <a:pos x="38" y="56"/>
                  </a:cxn>
                  <a:cxn ang="0">
                    <a:pos x="33" y="60"/>
                  </a:cxn>
                  <a:cxn ang="0">
                    <a:pos x="25" y="59"/>
                  </a:cxn>
                  <a:cxn ang="0">
                    <a:pos x="18" y="54"/>
                  </a:cxn>
                  <a:cxn ang="0">
                    <a:pos x="18" y="45"/>
                  </a:cxn>
                  <a:cxn ang="0">
                    <a:pos x="25" y="35"/>
                  </a:cxn>
                  <a:cxn ang="0">
                    <a:pos x="28" y="29"/>
                  </a:cxn>
                  <a:cxn ang="0">
                    <a:pos x="28" y="20"/>
                  </a:cxn>
                  <a:cxn ang="0">
                    <a:pos x="28" y="15"/>
                  </a:cxn>
                  <a:cxn ang="0">
                    <a:pos x="28" y="0"/>
                  </a:cxn>
                </a:cxnLst>
                <a:rect l="0" t="0" r="0" b="0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7421" name="Rectangle 17"/>
              <p:cNvSpPr/>
              <p:nvPr/>
            </p:nvSpPr>
            <p:spPr>
              <a:xfrm>
                <a:off x="0" y="394"/>
                <a:ext cx="1155" cy="760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latinLnBrk="1"/>
                <a:endParaRPr lang="zh-CN" altLang="en-US" sz="2400" dirty="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17422" name="lxqlx32-1"/>
            <p:cNvGrpSpPr/>
            <p:nvPr/>
          </p:nvGrpSpPr>
          <p:grpSpPr>
            <a:xfrm>
              <a:off x="720" y="0"/>
              <a:ext cx="1220" cy="2208"/>
              <a:chOff x="0" y="0"/>
              <a:chExt cx="778" cy="2136"/>
            </a:xfrm>
          </p:grpSpPr>
          <p:sp>
            <p:nvSpPr>
              <p:cNvPr id="17423" name="Rectangle 19"/>
              <p:cNvSpPr/>
              <p:nvPr/>
            </p:nvSpPr>
            <p:spPr>
              <a:xfrm>
                <a:off x="372" y="0"/>
                <a:ext cx="34" cy="2062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latinLnBrk="1"/>
                <a:endParaRPr lang="zh-CN" altLang="en-US" sz="2400" dirty="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7424" name="Rectangle 20"/>
              <p:cNvSpPr/>
              <p:nvPr/>
            </p:nvSpPr>
            <p:spPr>
              <a:xfrm>
                <a:off x="339" y="2036"/>
                <a:ext cx="105" cy="33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latinLnBrk="1"/>
                <a:endParaRPr lang="zh-CN" altLang="en-US" sz="2400" dirty="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7425" name="Freeform 21"/>
              <p:cNvSpPr/>
              <p:nvPr/>
            </p:nvSpPr>
            <p:spPr>
              <a:xfrm>
                <a:off x="0" y="2066"/>
                <a:ext cx="778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9" y="0"/>
                  </a:cxn>
                  <a:cxn ang="0">
                    <a:pos x="559" y="54"/>
                  </a:cxn>
                  <a:cxn ang="0">
                    <a:pos x="454" y="54"/>
                  </a:cxn>
                  <a:cxn ang="0">
                    <a:pos x="453" y="22"/>
                  </a:cxn>
                  <a:cxn ang="0">
                    <a:pos x="114" y="22"/>
                  </a:cxn>
                  <a:cxn ang="0">
                    <a:pos x="114" y="54"/>
                  </a:cxn>
                  <a:cxn ang="0">
                    <a:pos x="0" y="54"/>
                  </a:cxn>
                  <a:cxn ang="0">
                    <a:pos x="0" y="0"/>
                  </a:cxn>
                </a:cxnLst>
                <a:rect l="0" t="0" r="0" b="0"/>
                <a:pathLst>
                  <a:path w="1083" h="91">
                    <a:moveTo>
                      <a:pt x="0" y="0"/>
                    </a:moveTo>
                    <a:lnTo>
                      <a:pt x="1083" y="0"/>
                    </a:lnTo>
                    <a:lnTo>
                      <a:pt x="1083" y="91"/>
                    </a:lnTo>
                    <a:lnTo>
                      <a:pt x="880" y="91"/>
                    </a:lnTo>
                    <a:lnTo>
                      <a:pt x="879" y="37"/>
                    </a:lnTo>
                    <a:lnTo>
                      <a:pt x="220" y="36"/>
                    </a:lnTo>
                    <a:lnTo>
                      <a:pt x="220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17426" name="Rectangle 22"/>
            <p:cNvSpPr/>
            <p:nvPr/>
          </p:nvSpPr>
          <p:spPr>
            <a:xfrm>
              <a:off x="0" y="156"/>
              <a:ext cx="2700" cy="15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latinLnBrk="1"/>
              <a:endPara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7427" name="Line 23"/>
            <p:cNvSpPr/>
            <p:nvPr/>
          </p:nvSpPr>
          <p:spPr>
            <a:xfrm>
              <a:off x="1020" y="156"/>
              <a:ext cx="0" cy="15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28" name="Line 24"/>
            <p:cNvSpPr/>
            <p:nvPr/>
          </p:nvSpPr>
          <p:spPr>
            <a:xfrm>
              <a:off x="660" y="152"/>
              <a:ext cx="0" cy="15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29" name="Line 25"/>
            <p:cNvSpPr/>
            <p:nvPr/>
          </p:nvSpPr>
          <p:spPr>
            <a:xfrm>
              <a:off x="1620" y="156"/>
              <a:ext cx="0" cy="15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30" name="Line 26"/>
            <p:cNvSpPr/>
            <p:nvPr/>
          </p:nvSpPr>
          <p:spPr>
            <a:xfrm>
              <a:off x="310" y="156"/>
              <a:ext cx="0" cy="15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31" name="Line 27"/>
            <p:cNvSpPr/>
            <p:nvPr/>
          </p:nvSpPr>
          <p:spPr>
            <a:xfrm>
              <a:off x="1980" y="156"/>
              <a:ext cx="0" cy="15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32" name="Line 28"/>
            <p:cNvSpPr/>
            <p:nvPr/>
          </p:nvSpPr>
          <p:spPr>
            <a:xfrm>
              <a:off x="2340" y="156"/>
              <a:ext cx="0" cy="15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33" name="Line 29"/>
            <p:cNvSpPr/>
            <p:nvPr/>
          </p:nvSpPr>
          <p:spPr>
            <a:xfrm>
              <a:off x="660" y="302"/>
              <a:ext cx="0" cy="15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7434" name="lxqlx16"/>
            <p:cNvGrpSpPr/>
            <p:nvPr/>
          </p:nvGrpSpPr>
          <p:grpSpPr>
            <a:xfrm>
              <a:off x="530" y="750"/>
              <a:ext cx="320" cy="336"/>
              <a:chOff x="0" y="0"/>
              <a:chExt cx="1155" cy="1502"/>
            </a:xfrm>
          </p:grpSpPr>
          <p:sp>
            <p:nvSpPr>
              <p:cNvPr id="17435" name="Freeform 31"/>
              <p:cNvSpPr/>
              <p:nvPr/>
            </p:nvSpPr>
            <p:spPr>
              <a:xfrm>
                <a:off x="440" y="1068"/>
                <a:ext cx="338" cy="434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13" y="15"/>
                  </a:cxn>
                  <a:cxn ang="0">
                    <a:pos x="12" y="28"/>
                  </a:cxn>
                  <a:cxn ang="0">
                    <a:pos x="7" y="35"/>
                  </a:cxn>
                  <a:cxn ang="0">
                    <a:pos x="3" y="42"/>
                  </a:cxn>
                  <a:cxn ang="0">
                    <a:pos x="0" y="50"/>
                  </a:cxn>
                  <a:cxn ang="0">
                    <a:pos x="2" y="58"/>
                  </a:cxn>
                  <a:cxn ang="0">
                    <a:pos x="7" y="65"/>
                  </a:cxn>
                  <a:cxn ang="0">
                    <a:pos x="18" y="71"/>
                  </a:cxn>
                  <a:cxn ang="0">
                    <a:pos x="30" y="71"/>
                  </a:cxn>
                  <a:cxn ang="0">
                    <a:pos x="44" y="63"/>
                  </a:cxn>
                  <a:cxn ang="0">
                    <a:pos x="49" y="55"/>
                  </a:cxn>
                  <a:cxn ang="0">
                    <a:pos x="54" y="46"/>
                  </a:cxn>
                  <a:cxn ang="0">
                    <a:pos x="56" y="36"/>
                  </a:cxn>
                  <a:cxn ang="0">
                    <a:pos x="51" y="40"/>
                  </a:cxn>
                  <a:cxn ang="0">
                    <a:pos x="45" y="50"/>
                  </a:cxn>
                  <a:cxn ang="0">
                    <a:pos x="38" y="56"/>
                  </a:cxn>
                  <a:cxn ang="0">
                    <a:pos x="33" y="60"/>
                  </a:cxn>
                  <a:cxn ang="0">
                    <a:pos x="25" y="59"/>
                  </a:cxn>
                  <a:cxn ang="0">
                    <a:pos x="18" y="54"/>
                  </a:cxn>
                  <a:cxn ang="0">
                    <a:pos x="18" y="45"/>
                  </a:cxn>
                  <a:cxn ang="0">
                    <a:pos x="25" y="35"/>
                  </a:cxn>
                  <a:cxn ang="0">
                    <a:pos x="28" y="29"/>
                  </a:cxn>
                  <a:cxn ang="0">
                    <a:pos x="28" y="20"/>
                  </a:cxn>
                  <a:cxn ang="0">
                    <a:pos x="28" y="15"/>
                  </a:cxn>
                  <a:cxn ang="0">
                    <a:pos x="28" y="0"/>
                  </a:cxn>
                </a:cxnLst>
                <a:rect l="0" t="0" r="0" b="0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7436" name="Freeform 32"/>
              <p:cNvSpPr/>
              <p:nvPr/>
            </p:nvSpPr>
            <p:spPr>
              <a:xfrm flipH="1" flipV="1">
                <a:off x="375" y="0"/>
                <a:ext cx="338" cy="434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13" y="15"/>
                  </a:cxn>
                  <a:cxn ang="0">
                    <a:pos x="12" y="28"/>
                  </a:cxn>
                  <a:cxn ang="0">
                    <a:pos x="7" y="35"/>
                  </a:cxn>
                  <a:cxn ang="0">
                    <a:pos x="3" y="42"/>
                  </a:cxn>
                  <a:cxn ang="0">
                    <a:pos x="0" y="50"/>
                  </a:cxn>
                  <a:cxn ang="0">
                    <a:pos x="2" y="58"/>
                  </a:cxn>
                  <a:cxn ang="0">
                    <a:pos x="7" y="65"/>
                  </a:cxn>
                  <a:cxn ang="0">
                    <a:pos x="18" y="71"/>
                  </a:cxn>
                  <a:cxn ang="0">
                    <a:pos x="30" y="71"/>
                  </a:cxn>
                  <a:cxn ang="0">
                    <a:pos x="44" y="63"/>
                  </a:cxn>
                  <a:cxn ang="0">
                    <a:pos x="49" y="55"/>
                  </a:cxn>
                  <a:cxn ang="0">
                    <a:pos x="54" y="46"/>
                  </a:cxn>
                  <a:cxn ang="0">
                    <a:pos x="56" y="36"/>
                  </a:cxn>
                  <a:cxn ang="0">
                    <a:pos x="51" y="40"/>
                  </a:cxn>
                  <a:cxn ang="0">
                    <a:pos x="45" y="50"/>
                  </a:cxn>
                  <a:cxn ang="0">
                    <a:pos x="38" y="56"/>
                  </a:cxn>
                  <a:cxn ang="0">
                    <a:pos x="33" y="60"/>
                  </a:cxn>
                  <a:cxn ang="0">
                    <a:pos x="25" y="59"/>
                  </a:cxn>
                  <a:cxn ang="0">
                    <a:pos x="18" y="54"/>
                  </a:cxn>
                  <a:cxn ang="0">
                    <a:pos x="18" y="45"/>
                  </a:cxn>
                  <a:cxn ang="0">
                    <a:pos x="25" y="35"/>
                  </a:cxn>
                  <a:cxn ang="0">
                    <a:pos x="28" y="29"/>
                  </a:cxn>
                  <a:cxn ang="0">
                    <a:pos x="28" y="20"/>
                  </a:cxn>
                  <a:cxn ang="0">
                    <a:pos x="28" y="15"/>
                  </a:cxn>
                  <a:cxn ang="0">
                    <a:pos x="28" y="0"/>
                  </a:cxn>
                </a:cxnLst>
                <a:rect l="0" t="0" r="0" b="0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7437" name="Rectangle 33"/>
              <p:cNvSpPr/>
              <p:nvPr/>
            </p:nvSpPr>
            <p:spPr>
              <a:xfrm>
                <a:off x="0" y="394"/>
                <a:ext cx="1155" cy="760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latinLnBrk="1"/>
                <a:endParaRPr lang="zh-CN" altLang="en-US" sz="2400" dirty="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17438" name="lxqlx16"/>
            <p:cNvGrpSpPr/>
            <p:nvPr/>
          </p:nvGrpSpPr>
          <p:grpSpPr>
            <a:xfrm>
              <a:off x="540" y="1052"/>
              <a:ext cx="320" cy="336"/>
              <a:chOff x="0" y="0"/>
              <a:chExt cx="1155" cy="1502"/>
            </a:xfrm>
          </p:grpSpPr>
          <p:sp>
            <p:nvSpPr>
              <p:cNvPr id="17439" name="Freeform 35"/>
              <p:cNvSpPr/>
              <p:nvPr/>
            </p:nvSpPr>
            <p:spPr>
              <a:xfrm>
                <a:off x="440" y="1068"/>
                <a:ext cx="338" cy="434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13" y="15"/>
                  </a:cxn>
                  <a:cxn ang="0">
                    <a:pos x="12" y="28"/>
                  </a:cxn>
                  <a:cxn ang="0">
                    <a:pos x="7" y="35"/>
                  </a:cxn>
                  <a:cxn ang="0">
                    <a:pos x="3" y="42"/>
                  </a:cxn>
                  <a:cxn ang="0">
                    <a:pos x="0" y="50"/>
                  </a:cxn>
                  <a:cxn ang="0">
                    <a:pos x="2" y="58"/>
                  </a:cxn>
                  <a:cxn ang="0">
                    <a:pos x="7" y="65"/>
                  </a:cxn>
                  <a:cxn ang="0">
                    <a:pos x="18" y="71"/>
                  </a:cxn>
                  <a:cxn ang="0">
                    <a:pos x="30" y="71"/>
                  </a:cxn>
                  <a:cxn ang="0">
                    <a:pos x="44" y="63"/>
                  </a:cxn>
                  <a:cxn ang="0">
                    <a:pos x="49" y="55"/>
                  </a:cxn>
                  <a:cxn ang="0">
                    <a:pos x="54" y="46"/>
                  </a:cxn>
                  <a:cxn ang="0">
                    <a:pos x="56" y="36"/>
                  </a:cxn>
                  <a:cxn ang="0">
                    <a:pos x="51" y="40"/>
                  </a:cxn>
                  <a:cxn ang="0">
                    <a:pos x="45" y="50"/>
                  </a:cxn>
                  <a:cxn ang="0">
                    <a:pos x="38" y="56"/>
                  </a:cxn>
                  <a:cxn ang="0">
                    <a:pos x="33" y="60"/>
                  </a:cxn>
                  <a:cxn ang="0">
                    <a:pos x="25" y="59"/>
                  </a:cxn>
                  <a:cxn ang="0">
                    <a:pos x="18" y="54"/>
                  </a:cxn>
                  <a:cxn ang="0">
                    <a:pos x="18" y="45"/>
                  </a:cxn>
                  <a:cxn ang="0">
                    <a:pos x="25" y="35"/>
                  </a:cxn>
                  <a:cxn ang="0">
                    <a:pos x="28" y="29"/>
                  </a:cxn>
                  <a:cxn ang="0">
                    <a:pos x="28" y="20"/>
                  </a:cxn>
                  <a:cxn ang="0">
                    <a:pos x="28" y="15"/>
                  </a:cxn>
                  <a:cxn ang="0">
                    <a:pos x="28" y="0"/>
                  </a:cxn>
                </a:cxnLst>
                <a:rect l="0" t="0" r="0" b="0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7440" name="Freeform 36"/>
              <p:cNvSpPr/>
              <p:nvPr/>
            </p:nvSpPr>
            <p:spPr>
              <a:xfrm flipH="1" flipV="1">
                <a:off x="375" y="0"/>
                <a:ext cx="338" cy="434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13" y="15"/>
                  </a:cxn>
                  <a:cxn ang="0">
                    <a:pos x="12" y="28"/>
                  </a:cxn>
                  <a:cxn ang="0">
                    <a:pos x="7" y="35"/>
                  </a:cxn>
                  <a:cxn ang="0">
                    <a:pos x="3" y="42"/>
                  </a:cxn>
                  <a:cxn ang="0">
                    <a:pos x="0" y="50"/>
                  </a:cxn>
                  <a:cxn ang="0">
                    <a:pos x="2" y="58"/>
                  </a:cxn>
                  <a:cxn ang="0">
                    <a:pos x="7" y="65"/>
                  </a:cxn>
                  <a:cxn ang="0">
                    <a:pos x="18" y="71"/>
                  </a:cxn>
                  <a:cxn ang="0">
                    <a:pos x="30" y="71"/>
                  </a:cxn>
                  <a:cxn ang="0">
                    <a:pos x="44" y="63"/>
                  </a:cxn>
                  <a:cxn ang="0">
                    <a:pos x="49" y="55"/>
                  </a:cxn>
                  <a:cxn ang="0">
                    <a:pos x="54" y="46"/>
                  </a:cxn>
                  <a:cxn ang="0">
                    <a:pos x="56" y="36"/>
                  </a:cxn>
                  <a:cxn ang="0">
                    <a:pos x="51" y="40"/>
                  </a:cxn>
                  <a:cxn ang="0">
                    <a:pos x="45" y="50"/>
                  </a:cxn>
                  <a:cxn ang="0">
                    <a:pos x="38" y="56"/>
                  </a:cxn>
                  <a:cxn ang="0">
                    <a:pos x="33" y="60"/>
                  </a:cxn>
                  <a:cxn ang="0">
                    <a:pos x="25" y="59"/>
                  </a:cxn>
                  <a:cxn ang="0">
                    <a:pos x="18" y="54"/>
                  </a:cxn>
                  <a:cxn ang="0">
                    <a:pos x="18" y="45"/>
                  </a:cxn>
                  <a:cxn ang="0">
                    <a:pos x="25" y="35"/>
                  </a:cxn>
                  <a:cxn ang="0">
                    <a:pos x="28" y="29"/>
                  </a:cxn>
                  <a:cxn ang="0">
                    <a:pos x="28" y="20"/>
                  </a:cxn>
                  <a:cxn ang="0">
                    <a:pos x="28" y="15"/>
                  </a:cxn>
                  <a:cxn ang="0">
                    <a:pos x="28" y="0"/>
                  </a:cxn>
                </a:cxnLst>
                <a:rect l="0" t="0" r="0" b="0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7441" name="Rectangle 37"/>
              <p:cNvSpPr/>
              <p:nvPr/>
            </p:nvSpPr>
            <p:spPr>
              <a:xfrm>
                <a:off x="0" y="394"/>
                <a:ext cx="1155" cy="760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latinLnBrk="1"/>
                <a:endParaRPr lang="zh-CN" altLang="en-US" sz="2400" dirty="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17442" name="Line 38"/>
            <p:cNvSpPr/>
            <p:nvPr/>
          </p:nvSpPr>
          <p:spPr>
            <a:xfrm>
              <a:off x="2340" y="322"/>
              <a:ext cx="0" cy="15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7443" name="lxqlx16"/>
            <p:cNvGrpSpPr/>
            <p:nvPr/>
          </p:nvGrpSpPr>
          <p:grpSpPr>
            <a:xfrm>
              <a:off x="2181" y="780"/>
              <a:ext cx="320" cy="336"/>
              <a:chOff x="0" y="0"/>
              <a:chExt cx="1155" cy="1502"/>
            </a:xfrm>
          </p:grpSpPr>
          <p:sp>
            <p:nvSpPr>
              <p:cNvPr id="17444" name="Freeform 40"/>
              <p:cNvSpPr/>
              <p:nvPr/>
            </p:nvSpPr>
            <p:spPr>
              <a:xfrm>
                <a:off x="440" y="1068"/>
                <a:ext cx="338" cy="434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13" y="15"/>
                  </a:cxn>
                  <a:cxn ang="0">
                    <a:pos x="12" y="28"/>
                  </a:cxn>
                  <a:cxn ang="0">
                    <a:pos x="7" y="35"/>
                  </a:cxn>
                  <a:cxn ang="0">
                    <a:pos x="3" y="42"/>
                  </a:cxn>
                  <a:cxn ang="0">
                    <a:pos x="0" y="50"/>
                  </a:cxn>
                  <a:cxn ang="0">
                    <a:pos x="2" y="58"/>
                  </a:cxn>
                  <a:cxn ang="0">
                    <a:pos x="7" y="65"/>
                  </a:cxn>
                  <a:cxn ang="0">
                    <a:pos x="18" y="71"/>
                  </a:cxn>
                  <a:cxn ang="0">
                    <a:pos x="30" y="71"/>
                  </a:cxn>
                  <a:cxn ang="0">
                    <a:pos x="44" y="63"/>
                  </a:cxn>
                  <a:cxn ang="0">
                    <a:pos x="49" y="55"/>
                  </a:cxn>
                  <a:cxn ang="0">
                    <a:pos x="54" y="46"/>
                  </a:cxn>
                  <a:cxn ang="0">
                    <a:pos x="56" y="36"/>
                  </a:cxn>
                  <a:cxn ang="0">
                    <a:pos x="51" y="40"/>
                  </a:cxn>
                  <a:cxn ang="0">
                    <a:pos x="45" y="50"/>
                  </a:cxn>
                  <a:cxn ang="0">
                    <a:pos x="38" y="56"/>
                  </a:cxn>
                  <a:cxn ang="0">
                    <a:pos x="33" y="60"/>
                  </a:cxn>
                  <a:cxn ang="0">
                    <a:pos x="25" y="59"/>
                  </a:cxn>
                  <a:cxn ang="0">
                    <a:pos x="18" y="54"/>
                  </a:cxn>
                  <a:cxn ang="0">
                    <a:pos x="18" y="45"/>
                  </a:cxn>
                  <a:cxn ang="0">
                    <a:pos x="25" y="35"/>
                  </a:cxn>
                  <a:cxn ang="0">
                    <a:pos x="28" y="29"/>
                  </a:cxn>
                  <a:cxn ang="0">
                    <a:pos x="28" y="20"/>
                  </a:cxn>
                  <a:cxn ang="0">
                    <a:pos x="28" y="15"/>
                  </a:cxn>
                  <a:cxn ang="0">
                    <a:pos x="28" y="0"/>
                  </a:cxn>
                </a:cxnLst>
                <a:rect l="0" t="0" r="0" b="0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7445" name="Freeform 41"/>
              <p:cNvSpPr/>
              <p:nvPr/>
            </p:nvSpPr>
            <p:spPr>
              <a:xfrm flipH="1" flipV="1">
                <a:off x="375" y="0"/>
                <a:ext cx="338" cy="434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13" y="15"/>
                  </a:cxn>
                  <a:cxn ang="0">
                    <a:pos x="12" y="28"/>
                  </a:cxn>
                  <a:cxn ang="0">
                    <a:pos x="7" y="35"/>
                  </a:cxn>
                  <a:cxn ang="0">
                    <a:pos x="3" y="42"/>
                  </a:cxn>
                  <a:cxn ang="0">
                    <a:pos x="0" y="50"/>
                  </a:cxn>
                  <a:cxn ang="0">
                    <a:pos x="2" y="58"/>
                  </a:cxn>
                  <a:cxn ang="0">
                    <a:pos x="7" y="65"/>
                  </a:cxn>
                  <a:cxn ang="0">
                    <a:pos x="18" y="71"/>
                  </a:cxn>
                  <a:cxn ang="0">
                    <a:pos x="30" y="71"/>
                  </a:cxn>
                  <a:cxn ang="0">
                    <a:pos x="44" y="63"/>
                  </a:cxn>
                  <a:cxn ang="0">
                    <a:pos x="49" y="55"/>
                  </a:cxn>
                  <a:cxn ang="0">
                    <a:pos x="54" y="46"/>
                  </a:cxn>
                  <a:cxn ang="0">
                    <a:pos x="56" y="36"/>
                  </a:cxn>
                  <a:cxn ang="0">
                    <a:pos x="51" y="40"/>
                  </a:cxn>
                  <a:cxn ang="0">
                    <a:pos x="45" y="50"/>
                  </a:cxn>
                  <a:cxn ang="0">
                    <a:pos x="38" y="56"/>
                  </a:cxn>
                  <a:cxn ang="0">
                    <a:pos x="33" y="60"/>
                  </a:cxn>
                  <a:cxn ang="0">
                    <a:pos x="25" y="59"/>
                  </a:cxn>
                  <a:cxn ang="0">
                    <a:pos x="18" y="54"/>
                  </a:cxn>
                  <a:cxn ang="0">
                    <a:pos x="18" y="45"/>
                  </a:cxn>
                  <a:cxn ang="0">
                    <a:pos x="25" y="35"/>
                  </a:cxn>
                  <a:cxn ang="0">
                    <a:pos x="28" y="29"/>
                  </a:cxn>
                  <a:cxn ang="0">
                    <a:pos x="28" y="20"/>
                  </a:cxn>
                  <a:cxn ang="0">
                    <a:pos x="28" y="15"/>
                  </a:cxn>
                  <a:cxn ang="0">
                    <a:pos x="28" y="0"/>
                  </a:cxn>
                </a:cxnLst>
                <a:rect l="0" t="0" r="0" b="0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7446" name="Rectangle 42"/>
              <p:cNvSpPr/>
              <p:nvPr/>
            </p:nvSpPr>
            <p:spPr>
              <a:xfrm>
                <a:off x="0" y="394"/>
                <a:ext cx="1155" cy="760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latinLnBrk="1"/>
                <a:endParaRPr lang="zh-CN" altLang="en-US" sz="2400" dirty="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17447" name="Line 43"/>
            <p:cNvSpPr/>
            <p:nvPr/>
          </p:nvSpPr>
          <p:spPr>
            <a:xfrm>
              <a:off x="1323" y="156"/>
              <a:ext cx="0" cy="15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2327" name="Text Box 44"/>
          <p:cNvSpPr txBox="1"/>
          <p:nvPr/>
        </p:nvSpPr>
        <p:spPr>
          <a:xfrm>
            <a:off x="5368290" y="5440998"/>
            <a:ext cx="647700" cy="46164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FF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</a:t>
            </a:r>
            <a:r>
              <a:rPr lang="en-US" altLang="zh-CN" sz="2400" b="1" baseline="-25000" dirty="0">
                <a:solidFill>
                  <a:srgbClr val="FF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</a:p>
        </p:txBody>
      </p:sp>
      <p:sp>
        <p:nvSpPr>
          <p:cNvPr id="12328" name="Text Box 45"/>
          <p:cNvSpPr txBox="1"/>
          <p:nvPr/>
        </p:nvSpPr>
        <p:spPr>
          <a:xfrm>
            <a:off x="7155815" y="5440998"/>
            <a:ext cx="647700" cy="46164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FF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</a:t>
            </a:r>
            <a:r>
              <a:rPr lang="en-US" altLang="zh-CN" sz="2400" b="1" baseline="-25000" dirty="0">
                <a:solidFill>
                  <a:srgbClr val="FF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</a:p>
        </p:txBody>
      </p:sp>
      <p:sp>
        <p:nvSpPr>
          <p:cNvPr id="12329" name="Text Box 46"/>
          <p:cNvSpPr txBox="1"/>
          <p:nvPr/>
        </p:nvSpPr>
        <p:spPr>
          <a:xfrm>
            <a:off x="6273165" y="4083685"/>
            <a:ext cx="647700" cy="46164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FF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</a:t>
            </a:r>
            <a:endParaRPr lang="en-US" altLang="zh-CN" sz="2400" b="1" i="1" baseline="-25000" dirty="0">
              <a:solidFill>
                <a:srgbClr val="FF33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330" name="Text Box 47"/>
          <p:cNvSpPr txBox="1"/>
          <p:nvPr/>
        </p:nvSpPr>
        <p:spPr>
          <a:xfrm>
            <a:off x="5839778" y="4083685"/>
            <a:ext cx="647700" cy="46164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</a:t>
            </a:r>
            <a:r>
              <a:rPr lang="en-US" altLang="zh-CN" sz="2400" b="1" i="1" baseline="-250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</a:p>
        </p:txBody>
      </p:sp>
      <p:sp>
        <p:nvSpPr>
          <p:cNvPr id="12331" name="Text Box 48"/>
          <p:cNvSpPr txBox="1"/>
          <p:nvPr/>
        </p:nvSpPr>
        <p:spPr>
          <a:xfrm>
            <a:off x="6774815" y="4083685"/>
            <a:ext cx="647700" cy="46164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</a:t>
            </a:r>
            <a:r>
              <a:rPr lang="en-US" altLang="zh-CN" sz="2400" b="1" i="1" baseline="-250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</a:p>
        </p:txBody>
      </p:sp>
      <p:grpSp>
        <p:nvGrpSpPr>
          <p:cNvPr id="18438" name="组合 3"/>
          <p:cNvGrpSpPr/>
          <p:nvPr/>
        </p:nvGrpSpPr>
        <p:grpSpPr>
          <a:xfrm>
            <a:off x="441321" y="1297614"/>
            <a:ext cx="1714500" cy="500066"/>
            <a:chOff x="1076" y="1998"/>
            <a:chExt cx="2699" cy="788"/>
          </a:xfrm>
          <a:solidFill>
            <a:srgbClr val="0070C0"/>
          </a:solidFill>
        </p:grpSpPr>
        <p:sp>
          <p:nvSpPr>
            <p:cNvPr id="2" name="流程图: 文档 1"/>
            <p:cNvSpPr/>
            <p:nvPr/>
          </p:nvSpPr>
          <p:spPr>
            <a:xfrm>
              <a:off x="1076" y="2070"/>
              <a:ext cx="2632" cy="716"/>
            </a:xfrm>
            <a:prstGeom prst="flowChartDocumen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/>
              <a:endParaRPr lang="zh-CN" altLang="en-US" strike="noStrike" noProof="1"/>
            </a:p>
          </p:txBody>
        </p:sp>
        <p:sp>
          <p:nvSpPr>
            <p:cNvPr id="5" name="文本框 4101"/>
            <p:cNvSpPr txBox="1"/>
            <p:nvPr/>
          </p:nvSpPr>
          <p:spPr>
            <a:xfrm>
              <a:off x="1077" y="1998"/>
              <a:ext cx="2698" cy="70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anchor="t">
              <a:spAutoFit/>
            </a:bodyPr>
            <a:lstStyle/>
            <a:p>
              <a:pPr lvl="0" fontAlgn="base"/>
              <a:r>
                <a:rPr lang="zh-CN" altLang="en-US" sz="2300" b="1" strike="noStrike" noProof="1">
                  <a:solidFill>
                    <a:srgbClr val="D6F5F5"/>
                  </a:solidFill>
                  <a:latin typeface="宋体" panose="02010600030101010101" pitchFamily="2" charset="-122"/>
                  <a:ea typeface="幼圆" panose="02010509060101010101" pitchFamily="49" charset="-122"/>
                </a:rPr>
                <a:t>实验与探究</a:t>
              </a:r>
              <a:endParaRPr lang="zh-CN" altLang="en-US" strike="noStrike" noProof="1"/>
            </a:p>
          </p:txBody>
        </p:sp>
      </p:grpSp>
      <p:grpSp>
        <p:nvGrpSpPr>
          <p:cNvPr id="7171" name="组合 11"/>
          <p:cNvGrpSpPr/>
          <p:nvPr/>
        </p:nvGrpSpPr>
        <p:grpSpPr>
          <a:xfrm>
            <a:off x="366713" y="366713"/>
            <a:ext cx="3242939" cy="796925"/>
            <a:chOff x="707" y="2075"/>
            <a:chExt cx="5105" cy="1253"/>
          </a:xfrm>
        </p:grpSpPr>
        <p:grpSp>
          <p:nvGrpSpPr>
            <p:cNvPr id="7172" name="组合 6147"/>
            <p:cNvGrpSpPr/>
            <p:nvPr/>
          </p:nvGrpSpPr>
          <p:grpSpPr>
            <a:xfrm>
              <a:off x="707" y="2075"/>
              <a:ext cx="5105" cy="1253"/>
              <a:chOff x="0" y="0"/>
              <a:chExt cx="5109" cy="1252"/>
            </a:xfrm>
          </p:grpSpPr>
          <p:sp>
            <p:nvSpPr>
              <p:cNvPr id="7173" name="矩形 7"/>
              <p:cNvSpPr/>
              <p:nvPr/>
            </p:nvSpPr>
            <p:spPr>
              <a:xfrm>
                <a:off x="882" y="0"/>
                <a:ext cx="2634" cy="1200"/>
              </a:xfrm>
              <a:custGeom>
                <a:avLst/>
                <a:gdLst/>
                <a:ahLst/>
                <a:cxnLst>
                  <a:cxn ang="0">
                    <a:pos x="0" y="762000"/>
                  </a:cxn>
                  <a:cxn ang="0">
                    <a:pos x="4303712" y="762000"/>
                  </a:cxn>
                  <a:cxn ang="0">
                    <a:pos x="0" y="762000"/>
                  </a:cxn>
                  <a:cxn ang="0">
                    <a:pos x="0" y="0"/>
                  </a:cxn>
                  <a:cxn ang="0">
                    <a:pos x="1564" y="0"/>
                  </a:cxn>
                  <a:cxn ang="0">
                    <a:pos x="0" y="0"/>
                  </a:cxn>
                </a:cxnLst>
                <a:rect l="0" t="0" r="0" b="0"/>
                <a:pathLst>
                  <a:path w="2520280" h="1872208">
                    <a:moveTo>
                      <a:pt x="0" y="1872208"/>
                    </a:moveTo>
                    <a:lnTo>
                      <a:pt x="2520280" y="1872208"/>
                    </a:lnTo>
                    <a:lnTo>
                      <a:pt x="0" y="1872208"/>
                    </a:lnTo>
                    <a:close/>
                    <a:moveTo>
                      <a:pt x="0" y="0"/>
                    </a:moveTo>
                    <a:lnTo>
                      <a:pt x="91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sq" cmpd="sng">
                <a:solidFill>
                  <a:srgbClr val="DDDDDD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4" name="任意多边形 16"/>
              <p:cNvSpPr/>
              <p:nvPr/>
            </p:nvSpPr>
            <p:spPr>
              <a:xfrm>
                <a:off x="0" y="454"/>
                <a:ext cx="826" cy="7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2728" y="0"/>
                  </a:cxn>
                  <a:cxn ang="0">
                    <a:pos x="362728" y="186547"/>
                  </a:cxn>
                  <a:cxn ang="0">
                    <a:pos x="549275" y="186547"/>
                  </a:cxn>
                  <a:cxn ang="0">
                    <a:pos x="549275" y="549275"/>
                  </a:cxn>
                  <a:cxn ang="0">
                    <a:pos x="0" y="549275"/>
                  </a:cxn>
                </a:cxnLst>
                <a:rect l="0" t="0" r="0" b="0"/>
                <a:pathLst>
                  <a:path w="696310" h="696310">
                    <a:moveTo>
                      <a:pt x="0" y="0"/>
                    </a:moveTo>
                    <a:lnTo>
                      <a:pt x="459827" y="0"/>
                    </a:lnTo>
                    <a:lnTo>
                      <a:pt x="459827" y="236483"/>
                    </a:lnTo>
                    <a:lnTo>
                      <a:pt x="696310" y="236483"/>
                    </a:lnTo>
                    <a:lnTo>
                      <a:pt x="696310" y="696310"/>
                    </a:lnTo>
                    <a:lnTo>
                      <a:pt x="0" y="696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5" name="矩形 17"/>
              <p:cNvSpPr/>
              <p:nvPr/>
            </p:nvSpPr>
            <p:spPr>
              <a:xfrm>
                <a:off x="570" y="374"/>
                <a:ext cx="258" cy="265"/>
              </a:xfrm>
              <a:prstGeom prst="rect">
                <a:avLst/>
              </a:prstGeom>
              <a:solidFill>
                <a:srgbClr val="00B0F0"/>
              </a:solidFill>
              <a:ln w="9525">
                <a:noFill/>
              </a:ln>
            </p:spPr>
            <p:txBody>
              <a:bodyPr lIns="0" tIns="215900" rIns="179705" bIns="0" anchor="ctr"/>
              <a:lstStyle/>
              <a:p>
                <a:pPr algn="ctr"/>
                <a:endParaRPr lang="zh-CN" altLang="en-US" sz="400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76" name="文本框 6151"/>
              <p:cNvSpPr txBox="1"/>
              <p:nvPr/>
            </p:nvSpPr>
            <p:spPr>
              <a:xfrm>
                <a:off x="878" y="432"/>
                <a:ext cx="4231" cy="8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zh-CN" altLang="zh-CN" sz="280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杠杆的平衡条件</a:t>
                </a:r>
              </a:p>
            </p:txBody>
          </p:sp>
        </p:grpSp>
        <p:sp>
          <p:nvSpPr>
            <p:cNvPr id="7177" name="文本框 6152"/>
            <p:cNvSpPr txBox="1"/>
            <p:nvPr/>
          </p:nvSpPr>
          <p:spPr>
            <a:xfrm>
              <a:off x="752" y="2577"/>
              <a:ext cx="710" cy="579"/>
            </a:xfrm>
            <a:prstGeom prst="rect">
              <a:avLst/>
            </a:prstGeom>
            <a:solidFill>
              <a:srgbClr val="00B0F0"/>
            </a:solidFill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4" grpId="0"/>
      <p:bldP spid="12327" grpId="0" bldLvl="0"/>
      <p:bldP spid="12328" grpId="0" bldLvl="0"/>
      <p:bldP spid="12329" grpId="0" bldLvl="0"/>
      <p:bldP spid="12330" grpId="0" bldLvl="0"/>
      <p:bldP spid="12331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矩形 45063"/>
          <p:cNvSpPr/>
          <p:nvPr/>
        </p:nvSpPr>
        <p:spPr>
          <a:xfrm>
            <a:off x="498475" y="615315"/>
            <a:ext cx="29317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设计实验与制订计划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8290" y="1442720"/>
            <a:ext cx="8532495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如图所示的是一种用来探究杠杆平衡条件的实验装置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.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它由一根中部悬挂在支架上、两端分别有一调节螺母、上面有刻度的硬杆以及若干钩码组成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8620" y="5374640"/>
            <a:ext cx="843216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实验时，分别改变支点两边悬挂钩码的个数和悬挂位置，探究杠杆平衡时动力、动力臂和阻力、阻力臂之间的关系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.</a:t>
            </a:r>
          </a:p>
        </p:txBody>
      </p:sp>
      <p:pic>
        <p:nvPicPr>
          <p:cNvPr id="25612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953" y="3195955"/>
            <a:ext cx="3025775" cy="2025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28625" y="1376045"/>
            <a:ext cx="828611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(1)把杠杆用细线挂在铁架台上，调节两端的平衡螺母，使杠杆不挂钩码时在水平位置平衡(便于测量力臂).</a:t>
            </a:r>
          </a:p>
          <a:p>
            <a:pPr>
              <a:lnSpc>
                <a:spcPct val="150000"/>
              </a:lnSpc>
            </a:pPr>
            <a:r>
              <a:rPr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(2)给杠杆两端挂上不同数量的钩码，移动钩码的位置，使杠杆平衡.这时杠杆两端受到的作用力等于各自钩码的重力.把支点右边的钩码重量当作动力F</a:t>
            </a:r>
            <a:r>
              <a:rPr sz="2400" baseline="-250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1</a:t>
            </a:r>
            <a:r>
              <a:rPr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，支点左边的钩码重量当作阻力F</a:t>
            </a:r>
            <a:r>
              <a:rPr sz="2400" baseline="-250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</a:t>
            </a:r>
            <a:r>
              <a:rPr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；量出杠杆平衡时的动力臂l</a:t>
            </a:r>
            <a:r>
              <a:rPr sz="2400" baseline="-250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1</a:t>
            </a:r>
            <a:r>
              <a:rPr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和阻力臂l</a:t>
            </a:r>
            <a:r>
              <a:rPr sz="2400" baseline="-250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</a:t>
            </a:r>
            <a:r>
              <a:rPr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；把数值填入表中.</a:t>
            </a:r>
          </a:p>
          <a:p>
            <a:pPr>
              <a:lnSpc>
                <a:spcPct val="150000"/>
              </a:lnSpc>
            </a:pPr>
            <a:endParaRPr sz="2400"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0845" y="675005"/>
            <a:ext cx="61055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进行实验与收集证据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0383" y="576580"/>
            <a:ext cx="7666990" cy="11988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（</a:t>
            </a:r>
            <a:r>
              <a:rPr lang="en-US" altLang="zh-CN"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3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）改变阻力和阻力臂的大小，相应调节动力和动力臂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的大小，再做几次实验. </a:t>
            </a:r>
            <a:endParaRPr lang="zh-CN" altLang="en-US" sz="24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906780" y="2278380"/>
          <a:ext cx="7096125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5755"/>
                <a:gridCol w="1304925"/>
                <a:gridCol w="1446530"/>
                <a:gridCol w="1304925"/>
                <a:gridCol w="1443990"/>
              </a:tblGrid>
              <a:tr h="8413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实验次数</a:t>
                      </a:r>
                      <a:endParaRPr lang="en-US" altLang="en-US" sz="2400" b="0"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华文细黑" panose="02010600040101010101" pitchFamily="2" charset="-122"/>
                        </a:rPr>
                        <a:t>动力</a:t>
                      </a:r>
                      <a:r>
                        <a:rPr lang="en-US" sz="2400" b="0" i="1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华文细黑" panose="02010600040101010101" pitchFamily="2" charset="-122"/>
                        </a:rPr>
                        <a:t>F</a:t>
                      </a:r>
                      <a:r>
                        <a:rPr lang="en-US" sz="2400" b="0" baseline="-2500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华文细黑" panose="02010600040101010101" pitchFamily="2" charset="-122"/>
                        </a:rPr>
                        <a:t>1</a:t>
                      </a:r>
                      <a:r>
                        <a:rPr lang="en-US" sz="2400" b="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华文细黑" panose="02010600040101010101" pitchFamily="2" charset="-122"/>
                        </a:rPr>
                        <a:t>/N</a:t>
                      </a:r>
                      <a:endParaRPr lang="en-US" altLang="en-US" sz="2400" b="0">
                        <a:latin typeface="华文细黑" panose="02010600040101010101" pitchFamily="2" charset="-122"/>
                        <a:ea typeface="华文细黑" panose="02010600040101010101" pitchFamily="2" charset="-122"/>
                        <a:cs typeface="华文细黑" panose="0201060004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华文细黑" panose="02010600040101010101" pitchFamily="2" charset="-122"/>
                        </a:rPr>
                        <a:t>动力臂</a:t>
                      </a:r>
                      <a:r>
                        <a:rPr lang="en-US" sz="2400" b="0" i="1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华文细黑" panose="02010600040101010101" pitchFamily="2" charset="-122"/>
                        </a:rPr>
                        <a:t>l</a:t>
                      </a:r>
                      <a:r>
                        <a:rPr lang="en-US" sz="2400" b="0" baseline="-2500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华文细黑" panose="02010600040101010101" pitchFamily="2" charset="-122"/>
                        </a:rPr>
                        <a:t>1</a:t>
                      </a:r>
                      <a:r>
                        <a:rPr lang="en-US" sz="2400" b="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华文细黑" panose="02010600040101010101" pitchFamily="2" charset="-122"/>
                        </a:rPr>
                        <a:t>/m</a:t>
                      </a:r>
                      <a:endParaRPr lang="en-US" altLang="en-US" sz="2400" b="0">
                        <a:latin typeface="华文细黑" panose="02010600040101010101" pitchFamily="2" charset="-122"/>
                        <a:ea typeface="华文细黑" panose="02010600040101010101" pitchFamily="2" charset="-122"/>
                        <a:cs typeface="华文细黑" panose="0201060004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华文细黑" panose="02010600040101010101" pitchFamily="2" charset="-122"/>
                        </a:rPr>
                        <a:t>阻力</a:t>
                      </a:r>
                      <a:r>
                        <a:rPr lang="en-US" sz="2400" b="0" i="1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华文细黑" panose="02010600040101010101" pitchFamily="2" charset="-122"/>
                        </a:rPr>
                        <a:t>F</a:t>
                      </a:r>
                      <a:r>
                        <a:rPr lang="en-US" sz="2400" b="0" baseline="-2500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华文细黑" panose="02010600040101010101" pitchFamily="2" charset="-122"/>
                        </a:rPr>
                        <a:t>2</a:t>
                      </a:r>
                      <a:r>
                        <a:rPr lang="en-US" sz="2400" b="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华文细黑" panose="02010600040101010101" pitchFamily="2" charset="-122"/>
                        </a:rPr>
                        <a:t>/N</a:t>
                      </a:r>
                      <a:endParaRPr lang="en-US" altLang="en-US" sz="2400" b="0">
                        <a:latin typeface="华文细黑" panose="02010600040101010101" pitchFamily="2" charset="-122"/>
                        <a:ea typeface="华文细黑" panose="02010600040101010101" pitchFamily="2" charset="-122"/>
                        <a:cs typeface="华文细黑" panose="0201060004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华文细黑" panose="02010600040101010101" pitchFamily="2" charset="-122"/>
                        </a:rPr>
                        <a:t>阻力臂</a:t>
                      </a:r>
                      <a:r>
                        <a:rPr lang="en-US" sz="2400" b="0" i="1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华文细黑" panose="02010600040101010101" pitchFamily="2" charset="-122"/>
                        </a:rPr>
                        <a:t>l</a:t>
                      </a:r>
                      <a:r>
                        <a:rPr lang="en-US" sz="2400" b="0" baseline="-2500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华文细黑" panose="02010600040101010101" pitchFamily="2" charset="-122"/>
                        </a:rPr>
                        <a:t>2</a:t>
                      </a:r>
                      <a:r>
                        <a:rPr lang="en-US" sz="2400" b="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华文细黑" panose="02010600040101010101" pitchFamily="2" charset="-122"/>
                        </a:rPr>
                        <a:t>/m</a:t>
                      </a:r>
                      <a:endParaRPr lang="en-US" altLang="en-US" sz="2400" b="0">
                        <a:latin typeface="华文细黑" panose="02010600040101010101" pitchFamily="2" charset="-122"/>
                        <a:ea typeface="华文细黑" panose="02010600040101010101" pitchFamily="2" charset="-122"/>
                        <a:cs typeface="华文细黑" panose="0201060004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3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2400" b="0"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0.5 </a:t>
                      </a:r>
                      <a:endParaRPr lang="en-US" altLang="en-US" sz="2400" b="0"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2 </a:t>
                      </a:r>
                      <a:endParaRPr lang="en-US" altLang="en-US" sz="2400" b="0"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 1</a:t>
                      </a:r>
                      <a:endParaRPr lang="en-US" altLang="en-US" sz="2400" b="0"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1 </a:t>
                      </a:r>
                      <a:endParaRPr lang="en-US" altLang="en-US" sz="2400" b="0"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0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2400" b="0"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1 </a:t>
                      </a:r>
                      <a:endParaRPr lang="en-US" altLang="en-US" sz="2400" b="0"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 2</a:t>
                      </a:r>
                      <a:endParaRPr lang="en-US" altLang="en-US" sz="2400" b="0"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2 </a:t>
                      </a:r>
                      <a:endParaRPr lang="en-US" altLang="en-US" sz="2400" b="0"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 1</a:t>
                      </a:r>
                      <a:endParaRPr lang="en-US" altLang="en-US" sz="2400" b="0"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3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2400" b="0"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2400" b="0"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 1</a:t>
                      </a:r>
                      <a:endParaRPr lang="en-US" altLang="en-US" sz="2400" b="0"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 0.5</a:t>
                      </a:r>
                      <a:endParaRPr lang="en-US" altLang="en-US" sz="2400" b="0"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2400" b="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21615" y="4640580"/>
            <a:ext cx="715264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交流与合作</a:t>
            </a:r>
          </a:p>
        </p:txBody>
      </p:sp>
      <p:sp>
        <p:nvSpPr>
          <p:cNvPr id="45064" name="矩形 45063"/>
          <p:cNvSpPr/>
          <p:nvPr/>
        </p:nvSpPr>
        <p:spPr>
          <a:xfrm>
            <a:off x="221615" y="5100955"/>
            <a:ext cx="825627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数据分析：由表格中的数据可知，动力与动力臂的乘积恰好等于阻力与阻力臂的乘积.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圆角矩形 7"/>
          <p:cNvSpPr/>
          <p:nvPr/>
        </p:nvSpPr>
        <p:spPr>
          <a:xfrm>
            <a:off x="455295" y="1299210"/>
            <a:ext cx="7178040" cy="563245"/>
          </a:xfrm>
          <a:prstGeom prst="roundRect">
            <a:avLst>
              <a:gd name="adj" fmla="val 16806"/>
            </a:avLst>
          </a:prstGeom>
          <a:solidFill>
            <a:schemeClr val="accent6">
              <a:lumMod val="20000"/>
              <a:lumOff val="80000"/>
            </a:schemeClr>
          </a:solidFill>
          <a:ln w="25400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l">
              <a:lnSpc>
                <a:spcPct val="125000"/>
              </a:lnSpc>
            </a:pP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杠杆平衡的条件是，动力</a:t>
            </a:r>
            <a:r>
              <a:rPr lang="en-US" altLang="zh-CN"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×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动力臂</a:t>
            </a:r>
            <a:r>
              <a:rPr lang="en-US" altLang="zh-CN"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=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阻力</a:t>
            </a:r>
            <a:r>
              <a:rPr lang="en-US" altLang="zh-CN"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×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阻力臂.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7505" y="489585"/>
            <a:ext cx="1097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结论：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997200" y="2235835"/>
            <a:ext cx="1627505" cy="614642"/>
            <a:chOff x="5137" y="7532"/>
            <a:chExt cx="3707" cy="1006"/>
          </a:xfrm>
        </p:grpSpPr>
        <p:sp>
          <p:nvSpPr>
            <p:cNvPr id="17412" name="矩形 6201"/>
            <p:cNvSpPr/>
            <p:nvPr/>
          </p:nvSpPr>
          <p:spPr>
            <a:xfrm>
              <a:off x="5137" y="7532"/>
              <a:ext cx="3487" cy="978"/>
            </a:xfrm>
            <a:prstGeom prst="rect">
              <a:avLst/>
            </a:prstGeom>
            <a:noFill/>
            <a:ln w="2857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fontAlgn="base"/>
              <a:endParaRPr lang="zh-CN" altLang="en-US" sz="2400" strike="noStrike" noProof="1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137" y="7543"/>
              <a:ext cx="3707" cy="9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40000"/>
                </a:lnSpc>
              </a:pPr>
              <a:r>
                <a:rPr lang="en-US" altLang="x-none" sz="2400" i="1" dirty="0"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  <a:sym typeface="+mn-ea"/>
                </a:rPr>
                <a:t>F</a:t>
              </a:r>
              <a:r>
                <a:rPr lang="en-US" altLang="x-none" sz="2400" baseline="-25000" dirty="0"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  <a:sym typeface="+mn-ea"/>
                </a:rPr>
                <a:t>1</a:t>
              </a:r>
              <a:r>
                <a:rPr lang="en-US" altLang="zh-CN" sz="2400" i="1"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  <a:sym typeface="+mn-ea"/>
                </a:rPr>
                <a:t>l</a:t>
              </a:r>
              <a:r>
                <a:rPr lang="en-US" altLang="x-none" sz="2400" baseline="-25000" dirty="0"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  <a:sym typeface="+mn-ea"/>
                </a:rPr>
                <a:t>1</a:t>
              </a:r>
              <a:r>
                <a:rPr lang="en-US" altLang="x-none" sz="2400" i="1" dirty="0"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  <a:sym typeface="+mn-ea"/>
                </a:rPr>
                <a:t>=F</a:t>
              </a:r>
              <a:r>
                <a:rPr lang="en-US" altLang="x-none" sz="2400" baseline="-25000" dirty="0"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  <a:sym typeface="+mn-ea"/>
                </a:rPr>
                <a:t>2</a:t>
              </a:r>
              <a:r>
                <a:rPr lang="en-US" altLang="zh-CN" sz="2400" i="1"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  <a:sym typeface="+mn-ea"/>
                </a:rPr>
                <a:t>l</a:t>
              </a:r>
              <a:r>
                <a:rPr lang="en-US" altLang="x-none" sz="2400" baseline="-25000" dirty="0"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  <a:sym typeface="+mn-ea"/>
                </a:rPr>
                <a:t>2</a:t>
              </a:r>
              <a:endParaRPr lang="zh-CN" altLang="en-US" sz="2400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57505" y="2850515"/>
            <a:ext cx="842327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>
                <a:latin typeface="华文细黑" panose="02010600040101010101" pitchFamily="2" charset="-122"/>
                <a:ea typeface="华文细黑" panose="02010600040101010101" pitchFamily="2" charset="-122"/>
              </a:rPr>
              <a:t>它的含义：如果动力臂是阻力臂的几倍，那么动力就是阻力的几分之一</a:t>
            </a:r>
            <a:r>
              <a:rPr lang="en-US" altLang="zh-CN" sz="2400"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7505" y="4202430"/>
            <a:ext cx="360743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黑体" panose="02010600030101010101" pitchFamily="49" charset="-122"/>
                <a:ea typeface="黑体" panose="02010600030101010101" pitchFamily="49" charset="-122"/>
              </a:rPr>
              <a:t>评估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8620" y="4662805"/>
            <a:ext cx="8575675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想一想，自己的探究过程和探究结果是否合理，猜想与所得的结果是否有差异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.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注意发现新的问题，吸取经验教训，改进探究方案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96545" y="1244600"/>
            <a:ext cx="855091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我国</a:t>
            </a:r>
            <a:r>
              <a:rPr lang="en-US"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2000</a:t>
            </a:r>
            <a:r>
              <a:rPr lang="zh-CN"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多年前《墨经》中对杠杆原理的利用</a:t>
            </a:r>
            <a:r>
              <a:rPr lang="en-US"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——</a:t>
            </a:r>
            <a:r>
              <a:rPr lang="zh-CN"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捣谷的舂和井上汲水的桔槔</a:t>
            </a:r>
            <a:r>
              <a:rPr lang="en-US" altLang="zh-CN"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.</a:t>
            </a:r>
          </a:p>
        </p:txBody>
      </p:sp>
      <p:pic>
        <p:nvPicPr>
          <p:cNvPr id="2" name="图片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5375" y="2736215"/>
            <a:ext cx="2227580" cy="2675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-214748260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3630" y="3373120"/>
            <a:ext cx="2442210" cy="18478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1" name="组合 11"/>
          <p:cNvGrpSpPr/>
          <p:nvPr/>
        </p:nvGrpSpPr>
        <p:grpSpPr>
          <a:xfrm>
            <a:off x="427038" y="346393"/>
            <a:ext cx="2527575" cy="796925"/>
            <a:chOff x="707" y="2075"/>
            <a:chExt cx="3979" cy="1253"/>
          </a:xfrm>
        </p:grpSpPr>
        <p:grpSp>
          <p:nvGrpSpPr>
            <p:cNvPr id="7172" name="组合 6147"/>
            <p:cNvGrpSpPr/>
            <p:nvPr/>
          </p:nvGrpSpPr>
          <p:grpSpPr>
            <a:xfrm>
              <a:off x="707" y="2075"/>
              <a:ext cx="3979" cy="1253"/>
              <a:chOff x="0" y="0"/>
              <a:chExt cx="3982" cy="1252"/>
            </a:xfrm>
          </p:grpSpPr>
          <p:sp>
            <p:nvSpPr>
              <p:cNvPr id="7173" name="矩形 7"/>
              <p:cNvSpPr/>
              <p:nvPr/>
            </p:nvSpPr>
            <p:spPr>
              <a:xfrm>
                <a:off x="882" y="0"/>
                <a:ext cx="2634" cy="1200"/>
              </a:xfrm>
              <a:custGeom>
                <a:avLst/>
                <a:gdLst/>
                <a:ahLst/>
                <a:cxnLst>
                  <a:cxn ang="0">
                    <a:pos x="0" y="762000"/>
                  </a:cxn>
                  <a:cxn ang="0">
                    <a:pos x="4303712" y="762000"/>
                  </a:cxn>
                  <a:cxn ang="0">
                    <a:pos x="0" y="762000"/>
                  </a:cxn>
                  <a:cxn ang="0">
                    <a:pos x="0" y="0"/>
                  </a:cxn>
                  <a:cxn ang="0">
                    <a:pos x="1564" y="0"/>
                  </a:cxn>
                  <a:cxn ang="0">
                    <a:pos x="0" y="0"/>
                  </a:cxn>
                </a:cxnLst>
                <a:rect l="0" t="0" r="0" b="0"/>
                <a:pathLst>
                  <a:path w="2520280" h="1872208">
                    <a:moveTo>
                      <a:pt x="0" y="1872208"/>
                    </a:moveTo>
                    <a:lnTo>
                      <a:pt x="2520280" y="1872208"/>
                    </a:lnTo>
                    <a:lnTo>
                      <a:pt x="0" y="1872208"/>
                    </a:lnTo>
                    <a:close/>
                    <a:moveTo>
                      <a:pt x="0" y="0"/>
                    </a:moveTo>
                    <a:lnTo>
                      <a:pt x="91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sq" cmpd="sng">
                <a:solidFill>
                  <a:srgbClr val="DDDDDD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4" name="任意多边形 16"/>
              <p:cNvSpPr/>
              <p:nvPr/>
            </p:nvSpPr>
            <p:spPr>
              <a:xfrm>
                <a:off x="0" y="454"/>
                <a:ext cx="826" cy="7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2728" y="0"/>
                  </a:cxn>
                  <a:cxn ang="0">
                    <a:pos x="362728" y="186547"/>
                  </a:cxn>
                  <a:cxn ang="0">
                    <a:pos x="549275" y="186547"/>
                  </a:cxn>
                  <a:cxn ang="0">
                    <a:pos x="549275" y="549275"/>
                  </a:cxn>
                  <a:cxn ang="0">
                    <a:pos x="0" y="549275"/>
                  </a:cxn>
                </a:cxnLst>
                <a:rect l="0" t="0" r="0" b="0"/>
                <a:pathLst>
                  <a:path w="696310" h="696310">
                    <a:moveTo>
                      <a:pt x="0" y="0"/>
                    </a:moveTo>
                    <a:lnTo>
                      <a:pt x="459827" y="0"/>
                    </a:lnTo>
                    <a:lnTo>
                      <a:pt x="459827" y="236483"/>
                    </a:lnTo>
                    <a:lnTo>
                      <a:pt x="696310" y="236483"/>
                    </a:lnTo>
                    <a:lnTo>
                      <a:pt x="696310" y="696310"/>
                    </a:lnTo>
                    <a:lnTo>
                      <a:pt x="0" y="696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5" name="矩形 17"/>
              <p:cNvSpPr/>
              <p:nvPr/>
            </p:nvSpPr>
            <p:spPr>
              <a:xfrm>
                <a:off x="570" y="374"/>
                <a:ext cx="258" cy="265"/>
              </a:xfrm>
              <a:prstGeom prst="rect">
                <a:avLst/>
              </a:prstGeom>
              <a:solidFill>
                <a:srgbClr val="00B0F0"/>
              </a:solidFill>
              <a:ln w="9525">
                <a:noFill/>
              </a:ln>
            </p:spPr>
            <p:txBody>
              <a:bodyPr lIns="0" tIns="215900" rIns="179705" bIns="0" anchor="ctr"/>
              <a:lstStyle/>
              <a:p>
                <a:pPr algn="ctr"/>
                <a:endParaRPr lang="zh-CN" altLang="en-US" sz="400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76" name="文本框 6151"/>
              <p:cNvSpPr txBox="1"/>
              <p:nvPr/>
            </p:nvSpPr>
            <p:spPr>
              <a:xfrm>
                <a:off x="878" y="432"/>
                <a:ext cx="3104" cy="8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zh-CN" altLang="zh-CN" sz="280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杠杆的运用</a:t>
                </a:r>
              </a:p>
            </p:txBody>
          </p:sp>
        </p:grpSp>
        <p:sp>
          <p:nvSpPr>
            <p:cNvPr id="7177" name="文本框 6152"/>
            <p:cNvSpPr txBox="1"/>
            <p:nvPr/>
          </p:nvSpPr>
          <p:spPr>
            <a:xfrm>
              <a:off x="752" y="2577"/>
              <a:ext cx="710" cy="579"/>
            </a:xfrm>
            <a:prstGeom prst="rect">
              <a:avLst/>
            </a:prstGeom>
            <a:solidFill>
              <a:srgbClr val="00B0F0"/>
            </a:solidFill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 l="39000" t="7333" r="25999" b="56667"/>
          <a:stretch>
            <a:fillRect/>
          </a:stretch>
        </p:blipFill>
        <p:spPr>
          <a:xfrm>
            <a:off x="116205" y="1082040"/>
            <a:ext cx="5608955" cy="4383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Line 3"/>
          <p:cNvSpPr/>
          <p:nvPr/>
        </p:nvSpPr>
        <p:spPr>
          <a:xfrm>
            <a:off x="1384935" y="4074795"/>
            <a:ext cx="0" cy="1371600"/>
          </a:xfrm>
          <a:prstGeom prst="line">
            <a:avLst/>
          </a:prstGeom>
          <a:ln w="28575" cap="flat" cmpd="sng">
            <a:solidFill>
              <a:srgbClr val="2F2F0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1507" name="Line 5"/>
          <p:cNvSpPr/>
          <p:nvPr/>
        </p:nvSpPr>
        <p:spPr>
          <a:xfrm>
            <a:off x="1384935" y="3312795"/>
            <a:ext cx="0" cy="76200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1508" name="Text Box 7"/>
          <p:cNvSpPr txBox="1"/>
          <p:nvPr/>
        </p:nvSpPr>
        <p:spPr>
          <a:xfrm>
            <a:off x="851535" y="3846195"/>
            <a:ext cx="9906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</a:t>
            </a:r>
            <a:r>
              <a:rPr lang="en-US" altLang="zh-CN" sz="24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</a:p>
        </p:txBody>
      </p:sp>
      <p:sp>
        <p:nvSpPr>
          <p:cNvPr id="21509" name="Text Box 8"/>
          <p:cNvSpPr txBox="1"/>
          <p:nvPr/>
        </p:nvSpPr>
        <p:spPr>
          <a:xfrm>
            <a:off x="4340860" y="5295900"/>
            <a:ext cx="6858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</a:t>
            </a:r>
            <a:r>
              <a:rPr lang="en-US" altLang="zh-CN" sz="2400" b="1" baseline="-250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</a:p>
        </p:txBody>
      </p:sp>
      <p:sp>
        <p:nvSpPr>
          <p:cNvPr id="21510" name="Text Box 9"/>
          <p:cNvSpPr txBox="1"/>
          <p:nvPr/>
        </p:nvSpPr>
        <p:spPr>
          <a:xfrm>
            <a:off x="1889760" y="5005070"/>
            <a:ext cx="17526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动力臂</a:t>
            </a:r>
            <a:r>
              <a:rPr lang="en-US" altLang="zh-CN" sz="2400" b="1" i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l</a:t>
            </a:r>
            <a:r>
              <a:rPr lang="zh-CN" altLang="en-US" sz="2400" b="1" baseline="-250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1</a:t>
            </a:r>
          </a:p>
        </p:txBody>
      </p:sp>
      <p:sp>
        <p:nvSpPr>
          <p:cNvPr id="21511" name="Text Box 10"/>
          <p:cNvSpPr txBox="1"/>
          <p:nvPr/>
        </p:nvSpPr>
        <p:spPr>
          <a:xfrm>
            <a:off x="3443923" y="4835208"/>
            <a:ext cx="1676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阻力臂</a:t>
            </a:r>
            <a:r>
              <a:rPr lang="en-US" altLang="zh-CN" sz="2400" b="1" i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l</a:t>
            </a:r>
            <a:r>
              <a:rPr lang="en-US" altLang="zh-CN" sz="2400" b="1" baseline="-250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21512" name="AutoShape 11"/>
          <p:cNvSpPr/>
          <p:nvPr/>
        </p:nvSpPr>
        <p:spPr>
          <a:xfrm rot="-5400000" flipV="1">
            <a:off x="3899535" y="4455795"/>
            <a:ext cx="76200" cy="533400"/>
          </a:xfrm>
          <a:prstGeom prst="leftBrace">
            <a:avLst>
              <a:gd name="adj1" fmla="val 58106"/>
              <a:gd name="adj2" fmla="val 49074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513" name="AutoShape 12"/>
          <p:cNvSpPr/>
          <p:nvPr/>
        </p:nvSpPr>
        <p:spPr>
          <a:xfrm rot="5400000">
            <a:off x="2375535" y="3693795"/>
            <a:ext cx="381000" cy="2209800"/>
          </a:xfrm>
          <a:prstGeom prst="rightBrace">
            <a:avLst>
              <a:gd name="adj1" fmla="val 77145"/>
              <a:gd name="adj2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1514" name="Group 13"/>
          <p:cNvGrpSpPr/>
          <p:nvPr/>
        </p:nvGrpSpPr>
        <p:grpSpPr>
          <a:xfrm>
            <a:off x="3426460" y="4008120"/>
            <a:ext cx="533400" cy="685800"/>
            <a:chOff x="0" y="0"/>
            <a:chExt cx="336" cy="432"/>
          </a:xfrm>
        </p:grpSpPr>
        <p:sp>
          <p:nvSpPr>
            <p:cNvPr id="21515" name="Oval 14"/>
            <p:cNvSpPr/>
            <p:nvPr/>
          </p:nvSpPr>
          <p:spPr>
            <a:xfrm>
              <a:off x="48" y="33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1516" name="Text Box 15"/>
            <p:cNvSpPr txBox="1"/>
            <p:nvPr/>
          </p:nvSpPr>
          <p:spPr>
            <a:xfrm>
              <a:off x="0" y="0"/>
              <a:ext cx="33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</a:t>
              </a:r>
            </a:p>
          </p:txBody>
        </p:sp>
      </p:grpSp>
      <p:sp>
        <p:nvSpPr>
          <p:cNvPr id="21517" name="Line 16"/>
          <p:cNvSpPr/>
          <p:nvPr/>
        </p:nvSpPr>
        <p:spPr>
          <a:xfrm>
            <a:off x="4204335" y="4227195"/>
            <a:ext cx="0" cy="762000"/>
          </a:xfrm>
          <a:prstGeom prst="line">
            <a:avLst/>
          </a:prstGeom>
          <a:ln w="28575" cap="flat" cmpd="sng">
            <a:solidFill>
              <a:srgbClr val="0D0D0D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1518" name="Oval 17"/>
          <p:cNvSpPr/>
          <p:nvPr/>
        </p:nvSpPr>
        <p:spPr>
          <a:xfrm>
            <a:off x="1308735" y="316039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noFill/>
          </a:ln>
        </p:spPr>
        <p:txBody>
          <a:bodyPr wrap="none" anchor="ctr"/>
          <a:lstStyle/>
          <a:p>
            <a:endParaRPr lang="zh-CN" altLang="en-US" sz="2400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7122" name="AutoShape 18"/>
          <p:cNvSpPr/>
          <p:nvPr/>
        </p:nvSpPr>
        <p:spPr>
          <a:xfrm>
            <a:off x="5725160" y="2277745"/>
            <a:ext cx="2590800" cy="3124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dist="107763" dir="2699999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fontAlgn="base" hangingPunct="1">
              <a:spcBef>
                <a:spcPct val="50000"/>
              </a:spcBef>
            </a:pPr>
            <a:r>
              <a:rPr lang="zh-CN" altLang="en-US" sz="2400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由 </a:t>
            </a:r>
            <a:r>
              <a:rPr lang="zh-CN" altLang="en-US" sz="2400" b="1" i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F</a:t>
            </a:r>
            <a:r>
              <a:rPr lang="zh-CN" altLang="en-US" sz="2400" b="1" strike="noStrike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1</a:t>
            </a:r>
            <a:r>
              <a:rPr lang="en-US" altLang="zh-CN" sz="2400" b="1" i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l</a:t>
            </a:r>
            <a:r>
              <a:rPr lang="zh-CN" altLang="en-US" sz="2400" b="1" strike="noStrike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1</a:t>
            </a:r>
            <a:r>
              <a:rPr lang="zh-CN" altLang="en-US" sz="2400" b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=</a:t>
            </a:r>
            <a:r>
              <a:rPr lang="zh-CN" altLang="en-US" sz="2400" b="1" i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F</a:t>
            </a:r>
            <a:r>
              <a:rPr lang="zh-CN" altLang="en-US" sz="2400" b="1" strike="noStrike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</a:t>
            </a:r>
            <a:r>
              <a:rPr lang="en-US" altLang="zh-CN" sz="2400" b="1" i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l</a:t>
            </a:r>
            <a:r>
              <a:rPr lang="zh-CN" altLang="en-US" sz="2400" b="1" strike="noStrike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</a:t>
            </a:r>
          </a:p>
          <a:p>
            <a:pPr algn="ctr" eaLnBrk="1" fontAlgn="base" hangingPunct="1">
              <a:spcBef>
                <a:spcPct val="50000"/>
              </a:spcBef>
            </a:pPr>
            <a:r>
              <a:rPr lang="zh-CN" altLang="en-US" sz="2400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 ∵</a:t>
            </a:r>
            <a:r>
              <a:rPr lang="en-US" altLang="zh-CN" sz="2400" b="1" i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l</a:t>
            </a:r>
            <a:r>
              <a:rPr lang="zh-CN" altLang="en-US" sz="2400" b="1" strike="noStrike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1</a:t>
            </a:r>
            <a:r>
              <a:rPr lang="zh-CN" altLang="en-US" sz="2400" b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 〉</a:t>
            </a:r>
            <a:r>
              <a:rPr lang="en-US" altLang="zh-CN" sz="2400" b="1" i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l</a:t>
            </a:r>
            <a:r>
              <a:rPr lang="zh-CN" altLang="en-US" sz="2400" b="1" strike="noStrike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2</a:t>
            </a:r>
            <a:r>
              <a:rPr lang="zh-CN" altLang="en-US" sz="2400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 </a:t>
            </a:r>
          </a:p>
          <a:p>
            <a:pPr algn="ctr" eaLnBrk="1" fontAlgn="base" hangingPunct="1">
              <a:spcBef>
                <a:spcPct val="50000"/>
              </a:spcBef>
            </a:pPr>
            <a:r>
              <a:rPr lang="zh-CN" altLang="en-US" sz="2400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  ∴</a:t>
            </a:r>
            <a:r>
              <a:rPr lang="zh-CN" altLang="en-US" sz="2400" b="1" i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F</a:t>
            </a:r>
            <a:r>
              <a:rPr lang="zh-CN" altLang="en-US" sz="2400" b="1" strike="noStrike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1</a:t>
            </a:r>
            <a:r>
              <a:rPr lang="zh-CN" altLang="en-US" sz="2400" b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〈 </a:t>
            </a:r>
            <a:r>
              <a:rPr lang="zh-CN" altLang="en-US" sz="2400" b="1" i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F</a:t>
            </a:r>
            <a:r>
              <a:rPr lang="zh-CN" altLang="en-US" sz="2400" b="1" strike="noStrike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</a:t>
            </a:r>
          </a:p>
          <a:p>
            <a:pPr algn="ctr" eaLnBrk="1" fontAlgn="base" hangingPunct="1">
              <a:spcBef>
                <a:spcPct val="50000"/>
              </a:spcBef>
            </a:pPr>
            <a:r>
              <a:rPr lang="zh-CN" altLang="en-US" sz="2400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这是</a:t>
            </a:r>
            <a:r>
              <a:rPr lang="zh-CN" altLang="en-US" sz="2400" b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省力杠杆</a:t>
            </a:r>
          </a:p>
        </p:txBody>
      </p:sp>
      <p:sp>
        <p:nvSpPr>
          <p:cNvPr id="21523" name="Line 22"/>
          <p:cNvSpPr/>
          <p:nvPr/>
        </p:nvSpPr>
        <p:spPr>
          <a:xfrm flipH="1">
            <a:off x="1384935" y="4608195"/>
            <a:ext cx="22098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24" name="Line 23"/>
          <p:cNvSpPr/>
          <p:nvPr/>
        </p:nvSpPr>
        <p:spPr>
          <a:xfrm>
            <a:off x="3594735" y="4608195"/>
            <a:ext cx="6096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31" name="Oval 4"/>
          <p:cNvSpPr/>
          <p:nvPr/>
        </p:nvSpPr>
        <p:spPr>
          <a:xfrm>
            <a:off x="4128135" y="476059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/>
          <a:lstStyle/>
          <a:p>
            <a:endParaRPr lang="zh-CN" altLang="en-US" sz="2400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532" name="Line 6"/>
          <p:cNvSpPr/>
          <p:nvPr/>
        </p:nvSpPr>
        <p:spPr>
          <a:xfrm>
            <a:off x="4204335" y="4912995"/>
            <a:ext cx="635" cy="65532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" name="文本框 2"/>
          <p:cNvSpPr txBox="1"/>
          <p:nvPr/>
        </p:nvSpPr>
        <p:spPr>
          <a:xfrm>
            <a:off x="230505" y="621665"/>
            <a:ext cx="19043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1</a:t>
            </a: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.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省力杠杆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 txBox="1">
            <a:spLocks noRot="1"/>
          </p:cNvSpPr>
          <p:nvPr/>
        </p:nvSpPr>
        <p:spPr>
          <a:xfrm>
            <a:off x="295275" y="835025"/>
            <a:ext cx="8209280" cy="6635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lnSpc>
                <a:spcPct val="125000"/>
              </a:lnSpc>
            </a:pPr>
            <a:r>
              <a:rPr lang="zh-CN" altLang="en-US"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省力杠杆特点：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动力臂大于阻力臂，动力小于阻力.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747713" y="1872298"/>
            <a:ext cx="7634287" cy="649287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 cap="flat" cmpd="sng">
            <a:solidFill>
              <a:srgbClr val="3D8F9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在生活中，你发现了哪些工具是省力杠杆？</a:t>
            </a:r>
          </a:p>
        </p:txBody>
      </p:sp>
      <p:grpSp>
        <p:nvGrpSpPr>
          <p:cNvPr id="23558" name="组合 23557"/>
          <p:cNvGrpSpPr/>
          <p:nvPr/>
        </p:nvGrpSpPr>
        <p:grpSpPr>
          <a:xfrm>
            <a:off x="747713" y="3101975"/>
            <a:ext cx="7756525" cy="1628775"/>
            <a:chOff x="425" y="2192"/>
            <a:chExt cx="4886" cy="1026"/>
          </a:xfrm>
        </p:grpSpPr>
        <p:pic>
          <p:nvPicPr>
            <p:cNvPr id="22533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" y="2192"/>
              <a:ext cx="2041" cy="1017"/>
            </a:xfrm>
            <a:prstGeom prst="rect">
              <a:avLst/>
            </a:prstGeom>
            <a:noFill/>
            <a:ln w="571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22534" name="Picture 6" descr="http://www.bm2088.com/uploadFiles/info/201010/15/20101015025134349.jpg"/>
            <p:cNvPicPr>
              <a:picLocks noChangeAspect="1"/>
            </p:cNvPicPr>
            <p:nvPr/>
          </p:nvPicPr>
          <p:blipFill>
            <a:blip r:embed="rId3" cstate="print"/>
            <a:srcRect l="7420" r="3070" b="6349"/>
            <a:stretch>
              <a:fillRect/>
            </a:stretch>
          </p:blipFill>
          <p:spPr>
            <a:xfrm>
              <a:off x="2472" y="2201"/>
              <a:ext cx="1542" cy="1017"/>
            </a:xfrm>
            <a:prstGeom prst="rect">
              <a:avLst/>
            </a:prstGeom>
            <a:noFill/>
            <a:ln w="5715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22535" name="Picture 2"/>
            <p:cNvPicPr>
              <a:picLocks noChangeAspect="1"/>
            </p:cNvPicPr>
            <p:nvPr/>
          </p:nvPicPr>
          <p:blipFill>
            <a:blip r:embed="rId4" cstate="print"/>
            <a:srcRect l="12619"/>
            <a:stretch>
              <a:fillRect/>
            </a:stretch>
          </p:blipFill>
          <p:spPr>
            <a:xfrm>
              <a:off x="4046" y="2199"/>
              <a:ext cx="1265" cy="10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文本框 1"/>
          <p:cNvSpPr txBox="1"/>
          <p:nvPr/>
        </p:nvSpPr>
        <p:spPr>
          <a:xfrm>
            <a:off x="422275" y="5165090"/>
            <a:ext cx="82994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         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我们在使用省力杠杆时，省了力，但费动力作用点移动的距离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.</a:t>
            </a:r>
            <a:endParaRPr lang="zh-CN" altLang="en-US" sz="24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8"/>
          <p:cNvSpPr txBox="1"/>
          <p:nvPr/>
        </p:nvSpPr>
        <p:spPr>
          <a:xfrm rot="-1307607">
            <a:off x="4037013" y="3855720"/>
            <a:ext cx="1676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阻力臂</a:t>
            </a:r>
            <a:r>
              <a:rPr lang="en-US" altLang="zh-CN" sz="2400" b="1" i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l</a:t>
            </a:r>
            <a:r>
              <a:rPr lang="en-US" altLang="zh-CN" sz="2400" b="1" baseline="-250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</a:t>
            </a:r>
          </a:p>
        </p:txBody>
      </p:sp>
      <p:sp>
        <p:nvSpPr>
          <p:cNvPr id="50192" name="AutoShape 16"/>
          <p:cNvSpPr/>
          <p:nvPr/>
        </p:nvSpPr>
        <p:spPr>
          <a:xfrm>
            <a:off x="6059488" y="2195513"/>
            <a:ext cx="2590800" cy="3124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dist="107763" dir="2699999" algn="ctr" rotWithShape="0">
              <a:schemeClr val="bg2"/>
            </a:outerShdw>
          </a:effectLst>
        </p:spPr>
        <p:txBody>
          <a:bodyPr wrap="none" anchor="ctr">
            <a:noAutofit/>
          </a:bodyPr>
          <a:lstStyle/>
          <a:p>
            <a:pPr lvl="0" algn="ctr" fontAlgn="base">
              <a:spcBef>
                <a:spcPct val="50000"/>
              </a:spcBef>
            </a:pPr>
            <a:r>
              <a:rPr lang="zh-CN" altLang="en-US" sz="2400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由</a:t>
            </a:r>
            <a:r>
              <a:rPr lang="zh-CN" altLang="en-US" sz="2400" b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 </a:t>
            </a:r>
            <a:r>
              <a:rPr lang="zh-CN" altLang="en-US" sz="2400" b="1" i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F</a:t>
            </a:r>
            <a:r>
              <a:rPr lang="zh-CN" altLang="en-US" sz="2400" b="1" strike="noStrike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1</a:t>
            </a:r>
            <a:r>
              <a:rPr lang="en-US" altLang="zh-CN" sz="2400" b="1" i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l</a:t>
            </a:r>
            <a:r>
              <a:rPr lang="zh-CN" altLang="en-US" sz="2400" b="1" strike="noStrike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1</a:t>
            </a:r>
            <a:r>
              <a:rPr lang="zh-CN" altLang="en-US" sz="2400" b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=</a:t>
            </a:r>
            <a:r>
              <a:rPr lang="zh-CN" altLang="en-US" sz="2400" b="1" i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F</a:t>
            </a:r>
            <a:r>
              <a:rPr lang="zh-CN" altLang="en-US" sz="2400" b="1" strike="noStrike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2</a:t>
            </a:r>
            <a:r>
              <a:rPr lang="en-US" altLang="zh-CN" sz="2400" b="1" i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l</a:t>
            </a:r>
            <a:r>
              <a:rPr lang="zh-CN" altLang="en-US" sz="2400" b="1" strike="noStrike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2</a:t>
            </a:r>
          </a:p>
          <a:p>
            <a:pPr lvl="0" algn="ctr" fontAlgn="base">
              <a:spcBef>
                <a:spcPct val="50000"/>
              </a:spcBef>
            </a:pPr>
            <a:r>
              <a:rPr lang="zh-CN" altLang="en-US" sz="2400" b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 ∵</a:t>
            </a:r>
            <a:r>
              <a:rPr lang="en-US" altLang="zh-CN" sz="2400" b="1" i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l</a:t>
            </a:r>
            <a:r>
              <a:rPr lang="zh-CN" altLang="en-US" sz="2400" b="1" strike="noStrike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1</a:t>
            </a:r>
            <a:r>
              <a:rPr lang="zh-CN" altLang="en-US" sz="2400" b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 〈 </a:t>
            </a:r>
            <a:r>
              <a:rPr lang="en-US" altLang="zh-CN" sz="2400" b="1" i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l</a:t>
            </a:r>
            <a:r>
              <a:rPr lang="zh-CN" altLang="en-US" sz="2400" b="1" strike="noStrike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2</a:t>
            </a:r>
          </a:p>
          <a:p>
            <a:pPr lvl="0" algn="ctr" fontAlgn="base">
              <a:spcBef>
                <a:spcPct val="50000"/>
              </a:spcBef>
            </a:pPr>
            <a:r>
              <a:rPr lang="zh-CN" altLang="en-US" sz="2400" b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 ∴</a:t>
            </a:r>
            <a:r>
              <a:rPr lang="zh-CN" altLang="en-US" sz="2400" b="1" i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F</a:t>
            </a:r>
            <a:r>
              <a:rPr lang="zh-CN" altLang="en-US" sz="2400" b="1" strike="noStrike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1</a:t>
            </a:r>
            <a:r>
              <a:rPr lang="zh-CN" altLang="en-US" sz="2400" b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 〉 </a:t>
            </a:r>
            <a:r>
              <a:rPr lang="zh-CN" altLang="en-US" sz="2400" b="1" i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F</a:t>
            </a:r>
            <a:r>
              <a:rPr lang="zh-CN" altLang="en-US" sz="2400" b="1" strike="noStrike" baseline="-25000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2</a:t>
            </a:r>
          </a:p>
          <a:p>
            <a:pPr lvl="0" algn="ctr" fontAlgn="base">
              <a:spcBef>
                <a:spcPct val="50000"/>
              </a:spcBef>
            </a:pPr>
            <a:r>
              <a:rPr lang="zh-CN" altLang="en-US" sz="2400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这是</a:t>
            </a:r>
            <a:r>
              <a:rPr lang="zh-CN" altLang="en-US" sz="2400" b="1" strike="noStrike" noProof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费力杠杆</a:t>
            </a:r>
          </a:p>
        </p:txBody>
      </p:sp>
      <p:sp>
        <p:nvSpPr>
          <p:cNvPr id="24594" name="Rectangle 19"/>
          <p:cNvSpPr/>
          <p:nvPr/>
        </p:nvSpPr>
        <p:spPr>
          <a:xfrm>
            <a:off x="360680" y="688340"/>
            <a:ext cx="19043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2.</a:t>
            </a:r>
            <a:r>
              <a:rPr lang="zh-CN" altLang="en-US" sz="28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费力杠杆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-33306" y="1526878"/>
            <a:ext cx="5341620" cy="3810931"/>
            <a:chOff x="248" y="1943"/>
            <a:chExt cx="9330" cy="6415"/>
          </a:xfrm>
        </p:grpSpPr>
        <p:pic>
          <p:nvPicPr>
            <p:cNvPr id="24577" name="Picture 2" descr="脚踏板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" y="1943"/>
              <a:ext cx="9330" cy="638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" name="组合 1"/>
            <p:cNvGrpSpPr/>
            <p:nvPr/>
          </p:nvGrpSpPr>
          <p:grpSpPr>
            <a:xfrm>
              <a:off x="4568" y="3120"/>
              <a:ext cx="4800" cy="5238"/>
              <a:chOff x="4568" y="3120"/>
              <a:chExt cx="4800" cy="5238"/>
            </a:xfrm>
          </p:grpSpPr>
          <p:sp>
            <p:nvSpPr>
              <p:cNvPr id="24578" name="Line 3"/>
              <p:cNvSpPr/>
              <p:nvPr/>
            </p:nvSpPr>
            <p:spPr>
              <a:xfrm rot="-1794876" flipV="1">
                <a:off x="8648" y="3383"/>
                <a:ext cx="2" cy="1440"/>
              </a:xfrm>
              <a:prstGeom prst="line">
                <a:avLst/>
              </a:prstGeom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4579" name="Line 4"/>
              <p:cNvSpPr/>
              <p:nvPr/>
            </p:nvSpPr>
            <p:spPr>
              <a:xfrm rot="-1469804">
                <a:off x="6848" y="5903"/>
                <a:ext cx="0" cy="2160"/>
              </a:xfrm>
              <a:prstGeom prst="line">
                <a:avLst/>
              </a:prstGeom>
              <a:ln w="762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4580" name="Text Box 5"/>
              <p:cNvSpPr txBox="1"/>
              <p:nvPr/>
            </p:nvSpPr>
            <p:spPr>
              <a:xfrm>
                <a:off x="7088" y="3120"/>
                <a:ext cx="1080" cy="7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 dirty="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F</a:t>
                </a:r>
                <a:r>
                  <a:rPr lang="en-US" altLang="zh-CN" sz="2400" b="1" baseline="-25000" dirty="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2</a:t>
                </a:r>
              </a:p>
            </p:txBody>
          </p:sp>
          <p:sp>
            <p:nvSpPr>
              <p:cNvPr id="24581" name="Text Box 6"/>
              <p:cNvSpPr txBox="1"/>
              <p:nvPr/>
            </p:nvSpPr>
            <p:spPr>
              <a:xfrm>
                <a:off x="6368" y="7583"/>
                <a:ext cx="1560" cy="7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 dirty="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F</a:t>
                </a:r>
                <a:r>
                  <a:rPr lang="en-US" altLang="zh-CN" sz="2400" b="1" baseline="-25000" dirty="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1</a:t>
                </a:r>
              </a:p>
            </p:txBody>
          </p:sp>
          <p:sp>
            <p:nvSpPr>
              <p:cNvPr id="24582" name="Text Box 7"/>
              <p:cNvSpPr txBox="1"/>
              <p:nvPr/>
            </p:nvSpPr>
            <p:spPr>
              <a:xfrm rot="-1258762">
                <a:off x="4568" y="6983"/>
                <a:ext cx="2760" cy="7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dirty="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华文细黑" panose="02010600040101010101" pitchFamily="2" charset="-122"/>
                  </a:rPr>
                  <a:t>动力臂</a:t>
                </a:r>
                <a:r>
                  <a:rPr lang="en-US" altLang="zh-CN" sz="2400" b="1" i="1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华文细黑" panose="02010600040101010101" pitchFamily="2" charset="-122"/>
                  </a:rPr>
                  <a:t>l</a:t>
                </a:r>
                <a:r>
                  <a:rPr lang="en-US" altLang="zh-CN" sz="2400" b="1" baseline="-25000" dirty="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华文细黑" panose="02010600040101010101" pitchFamily="2" charset="-122"/>
                  </a:rPr>
                  <a:t>1</a:t>
                </a:r>
              </a:p>
            </p:txBody>
          </p:sp>
          <p:sp>
            <p:nvSpPr>
              <p:cNvPr id="24584" name="AutoShape 9"/>
              <p:cNvSpPr/>
              <p:nvPr/>
            </p:nvSpPr>
            <p:spPr>
              <a:xfrm rot="4132186">
                <a:off x="6848" y="3863"/>
                <a:ext cx="600" cy="4440"/>
              </a:xfrm>
              <a:prstGeom prst="rightBrace">
                <a:avLst>
                  <a:gd name="adj1" fmla="val 98426"/>
                  <a:gd name="adj2" fmla="val 50000"/>
                </a:avLst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lstStyle/>
              <a:p>
                <a:pPr algn="ctr">
                  <a:spcBef>
                    <a:spcPct val="50000"/>
                  </a:spcBef>
                </a:pPr>
                <a:endParaRPr lang="zh-CN" altLang="en-US" sz="2400" b="1" dirty="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24585" name="Oval 10"/>
              <p:cNvSpPr/>
              <p:nvPr/>
            </p:nvSpPr>
            <p:spPr>
              <a:xfrm>
                <a:off x="9008" y="4703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400" dirty="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24586" name="Group 11"/>
              <p:cNvGrpSpPr/>
              <p:nvPr/>
            </p:nvGrpSpPr>
            <p:grpSpPr>
              <a:xfrm>
                <a:off x="4688" y="5543"/>
                <a:ext cx="840" cy="1080"/>
                <a:chOff x="0" y="0"/>
                <a:chExt cx="336" cy="432"/>
              </a:xfrm>
            </p:grpSpPr>
            <p:sp>
              <p:nvSpPr>
                <p:cNvPr id="24587" name="Oval 12"/>
                <p:cNvSpPr/>
                <p:nvPr/>
              </p:nvSpPr>
              <p:spPr>
                <a:xfrm>
                  <a:off x="48" y="3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endParaRPr lang="zh-CN" altLang="en-US" sz="2400" dirty="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24588" name="Text Box 13"/>
                <p:cNvSpPr txBox="1"/>
                <p:nvPr/>
              </p:nvSpPr>
              <p:spPr>
                <a:xfrm>
                  <a:off x="0" y="0"/>
                  <a:ext cx="336" cy="3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 i="1" dirty="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rPr>
                    <a:t>O</a:t>
                  </a:r>
                </a:p>
              </p:txBody>
            </p:sp>
          </p:grpSp>
          <p:sp>
            <p:nvSpPr>
              <p:cNvPr id="24589" name="Oval 14"/>
              <p:cNvSpPr/>
              <p:nvPr/>
            </p:nvSpPr>
            <p:spPr>
              <a:xfrm>
                <a:off x="6248" y="5783"/>
                <a:ext cx="240" cy="240"/>
              </a:xfrm>
              <a:prstGeom prst="ellipse">
                <a:avLst/>
              </a:prstGeom>
              <a:solidFill>
                <a:srgbClr val="FF3399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400" dirty="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24590" name="AutoShape 15"/>
              <p:cNvSpPr/>
              <p:nvPr/>
            </p:nvSpPr>
            <p:spPr>
              <a:xfrm rot="-6447525" flipV="1">
                <a:off x="5413" y="5828"/>
                <a:ext cx="600" cy="1440"/>
              </a:xfrm>
              <a:prstGeom prst="leftBrace">
                <a:avLst>
                  <a:gd name="adj1" fmla="val 41011"/>
                  <a:gd name="adj2" fmla="val 39000"/>
                </a:avLst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400" dirty="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24595" name="Line 20"/>
              <p:cNvSpPr/>
              <p:nvPr/>
            </p:nvSpPr>
            <p:spPr>
              <a:xfrm flipV="1">
                <a:off x="4928" y="6000"/>
                <a:ext cx="1440" cy="480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sp>
          <p:sp>
            <p:nvSpPr>
              <p:cNvPr id="24596" name="Line 21"/>
              <p:cNvSpPr/>
              <p:nvPr/>
            </p:nvSpPr>
            <p:spPr>
              <a:xfrm flipV="1">
                <a:off x="4928" y="4800"/>
                <a:ext cx="4080" cy="168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 txBox="1">
            <a:spLocks noRot="1"/>
          </p:cNvSpPr>
          <p:nvPr/>
        </p:nvSpPr>
        <p:spPr>
          <a:xfrm>
            <a:off x="413385" y="949960"/>
            <a:ext cx="8209280" cy="69405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费力杠杆的特点：动力臂小于阻力臂，动力大于阻力.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755650" y="1917383"/>
            <a:ext cx="7524750" cy="720725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 cap="flat" cmpd="sng">
            <a:solidFill>
              <a:srgbClr val="3D8F9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在生活中，你发现了哪些工具是费力杠杆？</a:t>
            </a:r>
          </a:p>
        </p:txBody>
      </p:sp>
      <p:grpSp>
        <p:nvGrpSpPr>
          <p:cNvPr id="25606" name="组合 25605"/>
          <p:cNvGrpSpPr/>
          <p:nvPr/>
        </p:nvGrpSpPr>
        <p:grpSpPr>
          <a:xfrm>
            <a:off x="882650" y="3157220"/>
            <a:ext cx="7561263" cy="1714500"/>
            <a:chOff x="476" y="2160"/>
            <a:chExt cx="4763" cy="1080"/>
          </a:xfrm>
        </p:grpSpPr>
        <p:pic>
          <p:nvPicPr>
            <p:cNvPr id="25607" name="Picture 3"/>
            <p:cNvPicPr>
              <a:picLocks noChangeAspect="1"/>
            </p:cNvPicPr>
            <p:nvPr/>
          </p:nvPicPr>
          <p:blipFill>
            <a:blip r:embed="rId2" cstate="print"/>
            <a:srcRect l="9166" t="23882" b="22653"/>
            <a:stretch>
              <a:fillRect/>
            </a:stretch>
          </p:blipFill>
          <p:spPr>
            <a:xfrm>
              <a:off x="476" y="2251"/>
              <a:ext cx="1624" cy="928"/>
            </a:xfrm>
            <a:prstGeom prst="rect">
              <a:avLst/>
            </a:prstGeom>
            <a:noFill/>
            <a:ln w="57150" cap="flat" cmpd="sng">
              <a:solidFill>
                <a:schemeClr val="accent5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2" name="Picture 4" descr="http://home.lnfisher.com/attachment/200911/2/48650_125717525062T4.jpg"/>
            <p:cNvPicPr>
              <a:picLocks noChangeAspect="1"/>
            </p:cNvPicPr>
            <p:nvPr/>
          </p:nvPicPr>
          <p:blipFill>
            <a:blip r:embed="rId3" cstate="print"/>
            <a:srcRect l="13753" t="33846" r="28697" b="25000"/>
            <a:stretch>
              <a:fillRect/>
            </a:stretch>
          </p:blipFill>
          <p:spPr>
            <a:xfrm>
              <a:off x="2200" y="2224"/>
              <a:ext cx="1588" cy="9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2" y="2160"/>
              <a:ext cx="1357" cy="108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文本框 3"/>
          <p:cNvSpPr txBox="1"/>
          <p:nvPr/>
        </p:nvSpPr>
        <p:spPr>
          <a:xfrm>
            <a:off x="413385" y="5499735"/>
            <a:ext cx="849693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使用费力杠杆，虽然费了力，但却省了动力作用点移动的距离.</a:t>
            </a:r>
            <a:endParaRPr lang="zh-CN" altLang="en-US" sz="24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1"/>
          <p:cNvSpPr txBox="1"/>
          <p:nvPr/>
        </p:nvSpPr>
        <p:spPr>
          <a:xfrm>
            <a:off x="845820" y="2275840"/>
            <a:ext cx="805243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1.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认识杠杆，能分清杠杆的五要素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.</a:t>
            </a:r>
            <a:endParaRPr lang="zh-CN" altLang="en-US" sz="2400" dirty="0"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2.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通过实验，探究杠杆的平衡条件及应用.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3.</a:t>
            </a:r>
            <a:r>
              <a:rPr lang="zh-CN" altLang="zh-CN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知道省力杠杆、费力杠杆和等臂杠杆的特点，会画力臂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4.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知道杠杆在生活中的应用.</a:t>
            </a:r>
          </a:p>
        </p:txBody>
      </p:sp>
      <p:sp>
        <p:nvSpPr>
          <p:cNvPr id="7170" name="文本框 2"/>
          <p:cNvSpPr txBox="1"/>
          <p:nvPr/>
        </p:nvSpPr>
        <p:spPr>
          <a:xfrm>
            <a:off x="3498850" y="1662113"/>
            <a:ext cx="19621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学习目标</a:t>
            </a:r>
          </a:p>
        </p:txBody>
      </p:sp>
      <p:grpSp>
        <p:nvGrpSpPr>
          <p:cNvPr id="5123" name="Group 4"/>
          <p:cNvGrpSpPr/>
          <p:nvPr/>
        </p:nvGrpSpPr>
        <p:grpSpPr>
          <a:xfrm>
            <a:off x="446088" y="638175"/>
            <a:ext cx="3175000" cy="790575"/>
            <a:chOff x="161" y="1151"/>
            <a:chExt cx="2000" cy="498"/>
          </a:xfrm>
        </p:grpSpPr>
        <p:sp>
          <p:nvSpPr>
            <p:cNvPr id="5124" name="AutoShape 5"/>
            <p:cNvSpPr/>
            <p:nvPr/>
          </p:nvSpPr>
          <p:spPr>
            <a:xfrm>
              <a:off x="601" y="1527"/>
              <a:ext cx="1560" cy="64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 w="9525">
              <a:noFill/>
            </a:ln>
          </p:spPr>
          <p:txBody>
            <a:bodyPr anchor="ctr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125" name="Text Box 6"/>
            <p:cNvSpPr txBox="1"/>
            <p:nvPr/>
          </p:nvSpPr>
          <p:spPr>
            <a:xfrm>
              <a:off x="710" y="1160"/>
              <a:ext cx="1406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200" dirty="0">
                  <a:solidFill>
                    <a:srgbClr val="005F9B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新课目标</a:t>
              </a:r>
              <a:endParaRPr lang="en-US" altLang="zh-CN" sz="3200" dirty="0">
                <a:solidFill>
                  <a:srgbClr val="005F9B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  <p:pic>
          <p:nvPicPr>
            <p:cNvPr id="5126" name="Picture 7" descr="标箭红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" y="1151"/>
              <a:ext cx="498" cy="49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546418" y="1975485"/>
            <a:ext cx="6992937" cy="576263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 cap="flat" cmpd="sng">
            <a:solidFill>
              <a:srgbClr val="3D8F9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物理实验室中，我们使用的天平就是等臂杠杆.</a:t>
            </a:r>
          </a:p>
        </p:txBody>
      </p:sp>
      <p:grpSp>
        <p:nvGrpSpPr>
          <p:cNvPr id="26629" name="组合 26628"/>
          <p:cNvGrpSpPr/>
          <p:nvPr/>
        </p:nvGrpSpPr>
        <p:grpSpPr>
          <a:xfrm>
            <a:off x="1177925" y="3163888"/>
            <a:ext cx="2879725" cy="2919412"/>
            <a:chOff x="885" y="1954"/>
            <a:chExt cx="1814" cy="1839"/>
          </a:xfrm>
        </p:grpSpPr>
        <p:pic>
          <p:nvPicPr>
            <p:cNvPr id="26628" name="图片 26629" descr="634353589942343750"/>
            <p:cNvPicPr>
              <a:picLocks noChangeAspect="1"/>
            </p:cNvPicPr>
            <p:nvPr/>
          </p:nvPicPr>
          <p:blipFill>
            <a:blip r:embed="rId2" cstate="print"/>
            <a:srcRect l="17491" t="12138" r="20668" b="17363"/>
            <a:stretch>
              <a:fillRect/>
            </a:stretch>
          </p:blipFill>
          <p:spPr>
            <a:xfrm>
              <a:off x="885" y="1954"/>
              <a:ext cx="1814" cy="13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7"/>
            <p:cNvSpPr txBox="1"/>
            <p:nvPr/>
          </p:nvSpPr>
          <p:spPr>
            <a:xfrm>
              <a:off x="1343" y="3503"/>
              <a:ext cx="883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dirty="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托盘天平</a:t>
              </a:r>
            </a:p>
          </p:txBody>
        </p:sp>
      </p:grpSp>
      <p:grpSp>
        <p:nvGrpSpPr>
          <p:cNvPr id="26632" name="组合 26631"/>
          <p:cNvGrpSpPr/>
          <p:nvPr/>
        </p:nvGrpSpPr>
        <p:grpSpPr>
          <a:xfrm>
            <a:off x="5219700" y="2836863"/>
            <a:ext cx="2797175" cy="3324225"/>
            <a:chOff x="3522" y="1707"/>
            <a:chExt cx="1626" cy="2094"/>
          </a:xfrm>
        </p:grpSpPr>
        <p:pic>
          <p:nvPicPr>
            <p:cNvPr id="26631" name="图片 26632" descr="1300682370795289056"/>
            <p:cNvPicPr>
              <a:picLocks noChangeAspect="1"/>
            </p:cNvPicPr>
            <p:nvPr/>
          </p:nvPicPr>
          <p:blipFill>
            <a:blip r:embed="rId3" cstate="print"/>
            <a:srcRect l="37491" t="5331" r="12549" b="8649"/>
            <a:stretch>
              <a:fillRect/>
            </a:stretch>
          </p:blipFill>
          <p:spPr>
            <a:xfrm>
              <a:off x="3522" y="1707"/>
              <a:ext cx="1626" cy="18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TextBox 7"/>
            <p:cNvSpPr txBox="1"/>
            <p:nvPr/>
          </p:nvSpPr>
          <p:spPr>
            <a:xfrm>
              <a:off x="3682" y="3511"/>
              <a:ext cx="815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dirty="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物理天平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46735" y="497205"/>
            <a:ext cx="8370570" cy="1291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3</a:t>
            </a:r>
            <a:r>
              <a:rPr lang="en-US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.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等臂杠杆</a:t>
            </a:r>
            <a:endParaRPr lang="zh-CN" altLang="en-US" sz="2800" b="1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特点：动力臂等于阻力臂，动力等于阻力.</a:t>
            </a:r>
            <a:endParaRPr lang="zh-CN" altLang="en-US" sz="24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0" name="矩形 25619"/>
          <p:cNvSpPr/>
          <p:nvPr/>
        </p:nvSpPr>
        <p:spPr>
          <a:xfrm>
            <a:off x="468313" y="2708910"/>
            <a:ext cx="24479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三类杠杆：</a:t>
            </a:r>
          </a:p>
        </p:txBody>
      </p:sp>
      <p:sp>
        <p:nvSpPr>
          <p:cNvPr id="25623" name="矩形 25622"/>
          <p:cNvSpPr/>
          <p:nvPr/>
        </p:nvSpPr>
        <p:spPr>
          <a:xfrm>
            <a:off x="1331913" y="3334385"/>
            <a:ext cx="27127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l"/>
            <a:r>
              <a:rPr lang="zh-CN" altLang="en-US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若</a:t>
            </a:r>
            <a:r>
              <a:rPr lang="en-US" altLang="x-none" sz="2400" i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Arial" panose="020B0604020202020204" pitchFamily="34" charset="0"/>
              </a:rPr>
              <a:t>l</a:t>
            </a:r>
            <a:r>
              <a:rPr lang="en-US" altLang="x-none" sz="2400" baseline="-250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＞</a:t>
            </a:r>
            <a:r>
              <a:rPr lang="en-US" altLang="x-none" sz="2400" i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Arial" panose="020B0604020202020204" pitchFamily="34" charset="0"/>
              </a:rPr>
              <a:t>l</a:t>
            </a:r>
            <a:r>
              <a:rPr lang="en-US" altLang="x-none" sz="2400" baseline="-250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Arial" panose="020B0604020202020204" pitchFamily="34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，则</a:t>
            </a:r>
            <a:r>
              <a:rPr lang="en-US" altLang="zh-CN" sz="2400" i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F</a:t>
            </a:r>
            <a:r>
              <a:rPr lang="en-US" altLang="zh-CN" sz="2400" baseline="-250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1 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＜</a:t>
            </a:r>
            <a:r>
              <a:rPr lang="en-US" altLang="zh-CN" sz="2400" baseline="-250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  </a:t>
            </a:r>
            <a:r>
              <a:rPr lang="en-US" altLang="zh-CN" sz="2400" i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F</a:t>
            </a:r>
            <a:r>
              <a:rPr lang="en-US" altLang="zh-CN" sz="2400" baseline="-250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</a:t>
            </a:r>
          </a:p>
        </p:txBody>
      </p:sp>
      <p:sp>
        <p:nvSpPr>
          <p:cNvPr id="25624" name="矩形 25623"/>
          <p:cNvSpPr/>
          <p:nvPr/>
        </p:nvSpPr>
        <p:spPr>
          <a:xfrm>
            <a:off x="1331913" y="3983673"/>
            <a:ext cx="26193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l"/>
            <a:r>
              <a:rPr lang="zh-CN" altLang="en-US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若</a:t>
            </a:r>
            <a:r>
              <a:rPr lang="en-US" altLang="x-none" sz="2400" i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Arial" panose="020B0604020202020204" pitchFamily="34" charset="0"/>
              </a:rPr>
              <a:t>l</a:t>
            </a:r>
            <a:r>
              <a:rPr lang="en-US" altLang="x-none" sz="2400" baseline="-250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Arial" panose="020B0604020202020204" pitchFamily="34" charset="0"/>
              </a:rPr>
              <a:t>1</a:t>
            </a:r>
            <a:r>
              <a:rPr lang="en-US" altLang="zh-CN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= </a:t>
            </a:r>
            <a:r>
              <a:rPr lang="en-US" altLang="x-none" sz="2400" i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Arial" panose="020B0604020202020204" pitchFamily="34" charset="0"/>
              </a:rPr>
              <a:t>l</a:t>
            </a:r>
            <a:r>
              <a:rPr lang="en-US" altLang="x-none" sz="2400" baseline="-250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Arial" panose="020B0604020202020204" pitchFamily="34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，则</a:t>
            </a:r>
            <a:r>
              <a:rPr lang="en-US" altLang="zh-CN" sz="2400" i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F</a:t>
            </a:r>
            <a:r>
              <a:rPr lang="en-US" altLang="zh-CN" sz="2400" baseline="-250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1  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＝</a:t>
            </a:r>
            <a:r>
              <a:rPr lang="en-US" altLang="zh-CN" sz="2400" i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F</a:t>
            </a:r>
            <a:r>
              <a:rPr lang="en-US" altLang="zh-CN" sz="2400" baseline="-250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</a:t>
            </a:r>
          </a:p>
        </p:txBody>
      </p:sp>
      <p:sp>
        <p:nvSpPr>
          <p:cNvPr id="25625" name="矩形 25624"/>
          <p:cNvSpPr/>
          <p:nvPr/>
        </p:nvSpPr>
        <p:spPr>
          <a:xfrm>
            <a:off x="1331913" y="4559935"/>
            <a:ext cx="26136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l"/>
            <a:r>
              <a:rPr lang="zh-CN" altLang="en-US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若</a:t>
            </a:r>
            <a:r>
              <a:rPr lang="en-US" altLang="x-none" sz="2400" i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Arial" panose="020B0604020202020204" pitchFamily="34" charset="0"/>
              </a:rPr>
              <a:t>l</a:t>
            </a:r>
            <a:r>
              <a:rPr lang="en-US" altLang="x-none" sz="2400" baseline="-250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＜</a:t>
            </a:r>
            <a:r>
              <a:rPr lang="en-US" altLang="x-none" sz="2400" i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Arial" panose="020B0604020202020204" pitchFamily="34" charset="0"/>
              </a:rPr>
              <a:t>l</a:t>
            </a:r>
            <a:r>
              <a:rPr lang="en-US" altLang="x-none" sz="2400" baseline="-250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Arial" panose="020B0604020202020204" pitchFamily="34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，则</a:t>
            </a:r>
            <a:r>
              <a:rPr lang="en-US" altLang="zh-CN" sz="2400" i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F</a:t>
            </a:r>
            <a:r>
              <a:rPr lang="en-US" altLang="zh-CN" sz="2400" baseline="-250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1</a:t>
            </a:r>
            <a:r>
              <a:rPr lang="zh-CN" altLang="en-US"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＞</a:t>
            </a:r>
            <a:r>
              <a:rPr lang="en-US" altLang="zh-CN" sz="2400" baseline="-250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 </a:t>
            </a:r>
            <a:r>
              <a:rPr lang="en-US" altLang="zh-CN" sz="2400" i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F</a:t>
            </a:r>
            <a:r>
              <a:rPr lang="en-US" altLang="zh-CN" sz="2400" baseline="-250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</a:t>
            </a:r>
          </a:p>
        </p:txBody>
      </p:sp>
      <p:grpSp>
        <p:nvGrpSpPr>
          <p:cNvPr id="25631" name="组合 25630"/>
          <p:cNvGrpSpPr/>
          <p:nvPr/>
        </p:nvGrpSpPr>
        <p:grpSpPr>
          <a:xfrm>
            <a:off x="4419283" y="3333751"/>
            <a:ext cx="2120900" cy="460375"/>
            <a:chOff x="3107" y="2712"/>
            <a:chExt cx="1336" cy="290"/>
          </a:xfrm>
        </p:grpSpPr>
        <p:sp>
          <p:nvSpPr>
            <p:cNvPr id="25629" name="直接连接符 25628"/>
            <p:cNvSpPr/>
            <p:nvPr/>
          </p:nvSpPr>
          <p:spPr>
            <a:xfrm>
              <a:off x="3107" y="2886"/>
              <a:ext cx="45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5630" name="矩形 25629"/>
            <p:cNvSpPr/>
            <p:nvPr/>
          </p:nvSpPr>
          <p:spPr>
            <a:xfrm>
              <a:off x="3560" y="2712"/>
              <a:ext cx="883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省力杠杆</a:t>
              </a:r>
            </a:p>
          </p:txBody>
        </p:sp>
      </p:grpSp>
      <p:grpSp>
        <p:nvGrpSpPr>
          <p:cNvPr id="25632" name="组合 25631"/>
          <p:cNvGrpSpPr/>
          <p:nvPr/>
        </p:nvGrpSpPr>
        <p:grpSpPr>
          <a:xfrm>
            <a:off x="4303078" y="3978275"/>
            <a:ext cx="2120900" cy="460375"/>
            <a:chOff x="3107" y="2741"/>
            <a:chExt cx="1336" cy="290"/>
          </a:xfrm>
        </p:grpSpPr>
        <p:sp>
          <p:nvSpPr>
            <p:cNvPr id="25633" name="直接连接符 25632"/>
            <p:cNvSpPr/>
            <p:nvPr/>
          </p:nvSpPr>
          <p:spPr>
            <a:xfrm>
              <a:off x="3107" y="2886"/>
              <a:ext cx="45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5634" name="矩形 25633"/>
            <p:cNvSpPr/>
            <p:nvPr/>
          </p:nvSpPr>
          <p:spPr>
            <a:xfrm>
              <a:off x="3560" y="2741"/>
              <a:ext cx="883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等臂杠杆</a:t>
              </a:r>
            </a:p>
          </p:txBody>
        </p:sp>
      </p:grpSp>
      <p:grpSp>
        <p:nvGrpSpPr>
          <p:cNvPr id="25635" name="组合 25634"/>
          <p:cNvGrpSpPr/>
          <p:nvPr/>
        </p:nvGrpSpPr>
        <p:grpSpPr>
          <a:xfrm>
            <a:off x="4211638" y="4560253"/>
            <a:ext cx="2328863" cy="460375"/>
            <a:chOff x="3107" y="2741"/>
            <a:chExt cx="1467" cy="290"/>
          </a:xfrm>
        </p:grpSpPr>
        <p:sp>
          <p:nvSpPr>
            <p:cNvPr id="25636" name="直接连接符 25635"/>
            <p:cNvSpPr/>
            <p:nvPr/>
          </p:nvSpPr>
          <p:spPr>
            <a:xfrm>
              <a:off x="3107" y="2886"/>
              <a:ext cx="45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5637" name="矩形 25636"/>
            <p:cNvSpPr/>
            <p:nvPr/>
          </p:nvSpPr>
          <p:spPr>
            <a:xfrm>
              <a:off x="3691" y="2741"/>
              <a:ext cx="883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费力杠杆</a:t>
              </a:r>
            </a:p>
          </p:txBody>
        </p:sp>
      </p:grpSp>
      <p:sp>
        <p:nvSpPr>
          <p:cNvPr id="25638" name="矩形 25637"/>
          <p:cNvSpPr/>
          <p:nvPr/>
        </p:nvSpPr>
        <p:spPr>
          <a:xfrm>
            <a:off x="468313" y="5588635"/>
            <a:ext cx="13684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小结：</a:t>
            </a:r>
          </a:p>
        </p:txBody>
      </p:sp>
      <p:sp>
        <p:nvSpPr>
          <p:cNvPr id="25639" name="矩形 25638"/>
          <p:cNvSpPr/>
          <p:nvPr/>
        </p:nvSpPr>
        <p:spPr>
          <a:xfrm>
            <a:off x="1621790" y="5589905"/>
            <a:ext cx="68624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判断杠杆的类型，实际就是比较动力臂和阻力臂的大小</a:t>
            </a:r>
            <a:endParaRPr lang="zh-CN" altLang="en-US" sz="2400" baseline="-25000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7660" y="1304290"/>
            <a:ext cx="848868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根据支点相对于动力与阻力作用线的位置关系，杠杆可分为省力杠杆、费力杠杆和等臂杠杆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.</a:t>
            </a:r>
          </a:p>
        </p:txBody>
      </p:sp>
      <p:grpSp>
        <p:nvGrpSpPr>
          <p:cNvPr id="3" name="组合 3"/>
          <p:cNvGrpSpPr/>
          <p:nvPr/>
        </p:nvGrpSpPr>
        <p:grpSpPr>
          <a:xfrm>
            <a:off x="327651" y="673389"/>
            <a:ext cx="1713864" cy="454371"/>
            <a:chOff x="1076" y="2070"/>
            <a:chExt cx="2698" cy="716"/>
          </a:xfrm>
          <a:solidFill>
            <a:srgbClr val="0070C0"/>
          </a:solidFill>
        </p:grpSpPr>
        <p:sp>
          <p:nvSpPr>
            <p:cNvPr id="4" name="流程图: 文档 3"/>
            <p:cNvSpPr/>
            <p:nvPr/>
          </p:nvSpPr>
          <p:spPr>
            <a:xfrm>
              <a:off x="1076" y="2070"/>
              <a:ext cx="2632" cy="716"/>
            </a:xfrm>
            <a:prstGeom prst="flowChartDocumen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/>
              <a:endParaRPr lang="zh-CN" altLang="en-US" strike="noStrike" noProof="1"/>
            </a:p>
          </p:txBody>
        </p:sp>
        <p:sp>
          <p:nvSpPr>
            <p:cNvPr id="5" name="文本框 4101"/>
            <p:cNvSpPr txBox="1"/>
            <p:nvPr/>
          </p:nvSpPr>
          <p:spPr>
            <a:xfrm>
              <a:off x="1076" y="2070"/>
              <a:ext cx="2698" cy="70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anchor="t">
              <a:spAutoFit/>
            </a:bodyPr>
            <a:lstStyle/>
            <a:p>
              <a:pPr lvl="0" fontAlgn="base"/>
              <a:r>
                <a:rPr lang="zh-CN" altLang="en-US" sz="2300" b="1" strike="noStrike" noProof="1">
                  <a:solidFill>
                    <a:srgbClr val="D6F5F5"/>
                  </a:solidFill>
                  <a:latin typeface="宋体" panose="02010600030101010101" pitchFamily="2" charset="-122"/>
                  <a:ea typeface="幼圆" panose="02010509060101010101" pitchFamily="49" charset="-122"/>
                </a:rPr>
                <a:t>归纳与小结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0" grpId="0"/>
      <p:bldP spid="25623" grpId="0"/>
      <p:bldP spid="25624" grpId="0"/>
      <p:bldP spid="25625" grpId="0"/>
      <p:bldP spid="25638" grpId="0"/>
      <p:bldP spid="256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1"/>
          <p:cNvSpPr txBox="1"/>
          <p:nvPr/>
        </p:nvSpPr>
        <p:spPr>
          <a:xfrm>
            <a:off x="358775" y="1860233"/>
            <a:ext cx="642938" cy="45231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科学探究</a:t>
            </a:r>
          </a:p>
          <a:p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：杠杆的平衡条件</a:t>
            </a:r>
          </a:p>
        </p:txBody>
      </p:sp>
      <p:sp>
        <p:nvSpPr>
          <p:cNvPr id="20482" name="文本框 2"/>
          <p:cNvSpPr txBox="1"/>
          <p:nvPr/>
        </p:nvSpPr>
        <p:spPr>
          <a:xfrm>
            <a:off x="1312545" y="2299018"/>
            <a:ext cx="1125538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认识</a:t>
            </a:r>
          </a:p>
          <a:p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杠杆</a:t>
            </a:r>
          </a:p>
        </p:txBody>
      </p:sp>
      <p:sp>
        <p:nvSpPr>
          <p:cNvPr id="20483" name="文本框 3"/>
          <p:cNvSpPr txBox="1"/>
          <p:nvPr/>
        </p:nvSpPr>
        <p:spPr>
          <a:xfrm>
            <a:off x="2674938" y="1729105"/>
            <a:ext cx="5100637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定义：在力的作用下，能绕固定点转动的硬棒，叫做杠杆</a:t>
            </a:r>
          </a:p>
        </p:txBody>
      </p:sp>
      <p:sp>
        <p:nvSpPr>
          <p:cNvPr id="20484" name="Text Box 2"/>
          <p:cNvSpPr txBox="1"/>
          <p:nvPr/>
        </p:nvSpPr>
        <p:spPr>
          <a:xfrm>
            <a:off x="4253230" y="2702560"/>
            <a:ext cx="46196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支点</a:t>
            </a:r>
            <a:r>
              <a:rPr lang="en-US" altLang="zh-CN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(</a:t>
            </a:r>
            <a:r>
              <a:rPr lang="en-US" altLang="zh-CN" sz="2400" i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O</a:t>
            </a:r>
            <a:r>
              <a:rPr lang="en-US" altLang="zh-CN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)</a:t>
            </a:r>
            <a:r>
              <a:rPr lang="zh-CN" altLang="en-US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、</a:t>
            </a:r>
            <a:r>
              <a:rPr lang="zh-CN" altLang="en-US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动力</a:t>
            </a:r>
            <a:r>
              <a:rPr lang="en-US" altLang="zh-CN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(</a:t>
            </a:r>
            <a:r>
              <a:rPr lang="en-US" altLang="zh-CN" sz="2400" i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F</a:t>
            </a:r>
            <a:r>
              <a:rPr lang="en-US" altLang="zh-CN" sz="2400" baseline="-250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1</a:t>
            </a:r>
            <a:r>
              <a:rPr lang="en-US" altLang="zh-CN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)</a:t>
            </a:r>
            <a:r>
              <a:rPr lang="zh-CN" altLang="en-US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、阻力</a:t>
            </a:r>
            <a:r>
              <a:rPr lang="en-US" altLang="zh-CN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(</a:t>
            </a:r>
            <a:r>
              <a:rPr lang="en-US" altLang="zh-CN" sz="2400" i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F</a:t>
            </a:r>
            <a:r>
              <a:rPr lang="en-US" altLang="zh-CN" sz="2400" baseline="-250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2</a:t>
            </a:r>
            <a:r>
              <a:rPr lang="en-US" altLang="zh-CN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)</a:t>
            </a:r>
            <a:r>
              <a:rPr lang="zh-CN" altLang="en-US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、动力臂</a:t>
            </a:r>
            <a:r>
              <a:rPr lang="en-US" altLang="zh-CN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(</a:t>
            </a:r>
            <a:r>
              <a:rPr lang="en-US" altLang="zh-CN" sz="2400" i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l</a:t>
            </a:r>
            <a:r>
              <a:rPr lang="en-US" altLang="zh-CN" sz="2400" baseline="-250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1</a:t>
            </a:r>
            <a:r>
              <a:rPr lang="en-US" altLang="zh-CN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)</a:t>
            </a:r>
            <a:r>
              <a:rPr lang="zh-CN" altLang="en-US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、阻力臂</a:t>
            </a:r>
            <a:r>
              <a:rPr lang="en-US" altLang="zh-CN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(</a:t>
            </a:r>
            <a:r>
              <a:rPr lang="en-US" altLang="zh-CN" sz="2400" i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l</a:t>
            </a:r>
            <a:r>
              <a:rPr lang="en-US" altLang="zh-CN" sz="2400" baseline="-250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2</a:t>
            </a:r>
            <a:r>
              <a:rPr lang="en-US" altLang="zh-CN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)</a:t>
            </a:r>
          </a:p>
        </p:txBody>
      </p:sp>
      <p:sp>
        <p:nvSpPr>
          <p:cNvPr id="20489" name="文本框 4"/>
          <p:cNvSpPr txBox="1"/>
          <p:nvPr/>
        </p:nvSpPr>
        <p:spPr>
          <a:xfrm>
            <a:off x="2722245" y="2702243"/>
            <a:ext cx="1125538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杠杆的五要素</a:t>
            </a:r>
          </a:p>
        </p:txBody>
      </p:sp>
      <p:sp>
        <p:nvSpPr>
          <p:cNvPr id="20490" name="文本框 5"/>
          <p:cNvSpPr txBox="1"/>
          <p:nvPr/>
        </p:nvSpPr>
        <p:spPr>
          <a:xfrm>
            <a:off x="1312545" y="3814763"/>
            <a:ext cx="29591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杠杆的平衡条件</a:t>
            </a:r>
          </a:p>
        </p:txBody>
      </p:sp>
      <p:sp>
        <p:nvSpPr>
          <p:cNvPr id="20491" name="文本框 7"/>
          <p:cNvSpPr txBox="1"/>
          <p:nvPr/>
        </p:nvSpPr>
        <p:spPr>
          <a:xfrm>
            <a:off x="4054475" y="3787775"/>
            <a:ext cx="17799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i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</a:t>
            </a:r>
            <a:r>
              <a:rPr lang="en-US" altLang="zh-CN" sz="2400" baseline="-250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en-US" altLang="zh-CN" sz="2400" i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</a:t>
            </a:r>
            <a:r>
              <a:rPr lang="en-US" altLang="zh-CN" sz="2400" baseline="-250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en-US" altLang="zh-CN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=</a:t>
            </a:r>
            <a:r>
              <a:rPr lang="en-US" altLang="zh-CN" sz="2400" i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rPr>
              <a:t>F</a:t>
            </a:r>
            <a:r>
              <a:rPr lang="en-US" altLang="zh-CN" sz="2400" baseline="-250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rPr>
              <a:t>2</a:t>
            </a:r>
            <a:r>
              <a:rPr lang="en-US" altLang="zh-CN" sz="2400" i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rPr>
              <a:t>l</a:t>
            </a:r>
            <a:r>
              <a:rPr lang="en-US" altLang="zh-CN" sz="2400" baseline="-250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rPr>
              <a:t>2</a:t>
            </a:r>
            <a:endParaRPr lang="en-US" altLang="zh-CN" sz="2400" baseline="-25000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左箭头 18"/>
          <p:cNvSpPr/>
          <p:nvPr/>
        </p:nvSpPr>
        <p:spPr>
          <a:xfrm flipH="1">
            <a:off x="3892233" y="2976880"/>
            <a:ext cx="360363" cy="287338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400" strike="noStrike" noProof="1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左箭头 8"/>
          <p:cNvSpPr/>
          <p:nvPr/>
        </p:nvSpPr>
        <p:spPr>
          <a:xfrm flipH="1">
            <a:off x="3647758" y="3908425"/>
            <a:ext cx="360363" cy="287338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400" strike="noStrike" noProof="1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左箭头 9"/>
          <p:cNvSpPr/>
          <p:nvPr/>
        </p:nvSpPr>
        <p:spPr>
          <a:xfrm flipH="1">
            <a:off x="2136140" y="2485390"/>
            <a:ext cx="335280" cy="217170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400" strike="noStrike" noProof="1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496" name="AutoShape 14"/>
          <p:cNvSpPr/>
          <p:nvPr/>
        </p:nvSpPr>
        <p:spPr>
          <a:xfrm>
            <a:off x="1136650" y="2512060"/>
            <a:ext cx="204470" cy="2870835"/>
          </a:xfrm>
          <a:prstGeom prst="leftBrace">
            <a:avLst>
              <a:gd name="adj1" fmla="val 69135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457" name="文本框 1"/>
          <p:cNvSpPr txBox="1"/>
          <p:nvPr/>
        </p:nvSpPr>
        <p:spPr>
          <a:xfrm>
            <a:off x="1292860" y="4906010"/>
            <a:ext cx="12541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杠杆的运用</a:t>
            </a:r>
          </a:p>
        </p:txBody>
      </p:sp>
      <p:sp>
        <p:nvSpPr>
          <p:cNvPr id="19458" name="文本框 2"/>
          <p:cNvSpPr txBox="1"/>
          <p:nvPr/>
        </p:nvSpPr>
        <p:spPr>
          <a:xfrm>
            <a:off x="3253105" y="4540885"/>
            <a:ext cx="15303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省力杠杆</a:t>
            </a:r>
          </a:p>
        </p:txBody>
      </p:sp>
      <p:sp>
        <p:nvSpPr>
          <p:cNvPr id="19459" name="文本框 3"/>
          <p:cNvSpPr txBox="1"/>
          <p:nvPr/>
        </p:nvSpPr>
        <p:spPr>
          <a:xfrm>
            <a:off x="5197793" y="4551998"/>
            <a:ext cx="25400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i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l</a:t>
            </a:r>
            <a:r>
              <a:rPr lang="zh-CN" altLang="en-US" sz="2400" baseline="-250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＞</a:t>
            </a:r>
            <a:r>
              <a:rPr lang="en-US" altLang="zh-CN" sz="2400" i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l</a:t>
            </a:r>
            <a:r>
              <a:rPr lang="zh-CN" altLang="en-US" sz="2400" baseline="-250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2 ，</a:t>
            </a:r>
            <a:r>
              <a:rPr lang="zh-CN" altLang="en-US" sz="2400" i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F</a:t>
            </a:r>
            <a:r>
              <a:rPr lang="zh-CN" altLang="en-US" sz="2400" baseline="-250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＜</a:t>
            </a:r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 </a:t>
            </a:r>
            <a:r>
              <a:rPr lang="zh-CN" altLang="en-US" sz="2400" i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F</a:t>
            </a:r>
            <a:r>
              <a:rPr lang="zh-CN" altLang="en-US" sz="2400" baseline="-250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</a:t>
            </a:r>
          </a:p>
        </p:txBody>
      </p:sp>
      <p:sp>
        <p:nvSpPr>
          <p:cNvPr id="19460" name="文本框 4"/>
          <p:cNvSpPr txBox="1"/>
          <p:nvPr/>
        </p:nvSpPr>
        <p:spPr>
          <a:xfrm>
            <a:off x="3253105" y="5097145"/>
            <a:ext cx="15303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费力杠杆</a:t>
            </a:r>
          </a:p>
        </p:txBody>
      </p:sp>
      <p:sp>
        <p:nvSpPr>
          <p:cNvPr id="19461" name="文本框 5"/>
          <p:cNvSpPr txBox="1"/>
          <p:nvPr/>
        </p:nvSpPr>
        <p:spPr>
          <a:xfrm>
            <a:off x="5197793" y="5090795"/>
            <a:ext cx="25400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i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l</a:t>
            </a:r>
            <a:r>
              <a:rPr lang="zh-CN" altLang="en-US" sz="2400" baseline="-250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 ＜</a:t>
            </a:r>
            <a:r>
              <a:rPr lang="en-US" altLang="zh-CN" sz="2400" i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l</a:t>
            </a:r>
            <a:r>
              <a:rPr lang="zh-CN" altLang="en-US" sz="2400" baseline="-250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2 ，</a:t>
            </a:r>
            <a:r>
              <a:rPr lang="zh-CN" altLang="en-US" sz="2400" i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F</a:t>
            </a:r>
            <a:r>
              <a:rPr lang="zh-CN" altLang="en-US" sz="2400" baseline="-250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＞ </a:t>
            </a:r>
            <a:r>
              <a:rPr lang="zh-CN" altLang="en-US" sz="2400" i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F</a:t>
            </a:r>
            <a:r>
              <a:rPr lang="zh-CN" altLang="en-US" sz="2400" baseline="-250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19462" name="文本框 6"/>
          <p:cNvSpPr txBox="1"/>
          <p:nvPr/>
        </p:nvSpPr>
        <p:spPr>
          <a:xfrm>
            <a:off x="3253105" y="5511483"/>
            <a:ext cx="15303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等臂杠杆</a:t>
            </a:r>
          </a:p>
        </p:txBody>
      </p:sp>
      <p:sp>
        <p:nvSpPr>
          <p:cNvPr id="19463" name="文本框 7"/>
          <p:cNvSpPr txBox="1"/>
          <p:nvPr/>
        </p:nvSpPr>
        <p:spPr>
          <a:xfrm>
            <a:off x="5162868" y="5554345"/>
            <a:ext cx="25400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i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l</a:t>
            </a:r>
            <a:r>
              <a:rPr lang="zh-CN" altLang="en-US" sz="2400" baseline="-250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=</a:t>
            </a:r>
            <a:r>
              <a:rPr lang="en-US" altLang="zh-CN" sz="2400" i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l</a:t>
            </a:r>
            <a:r>
              <a:rPr lang="zh-CN" altLang="en-US" sz="2400" baseline="-250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2 ，    </a:t>
            </a:r>
            <a:r>
              <a:rPr lang="zh-CN" altLang="en-US" sz="2400" i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F</a:t>
            </a:r>
            <a:r>
              <a:rPr lang="zh-CN" altLang="en-US" sz="2400" baseline="-250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1</a:t>
            </a:r>
            <a:r>
              <a:rPr lang="en-US" altLang="zh-CN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=</a:t>
            </a:r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400" i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F</a:t>
            </a:r>
            <a:r>
              <a:rPr lang="zh-CN" altLang="en-US" sz="2400" baseline="-250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19464" name="AutoShape 14"/>
          <p:cNvSpPr/>
          <p:nvPr/>
        </p:nvSpPr>
        <p:spPr>
          <a:xfrm>
            <a:off x="3056255" y="4785360"/>
            <a:ext cx="161925" cy="949960"/>
          </a:xfrm>
          <a:prstGeom prst="leftBrace">
            <a:avLst>
              <a:gd name="adj1" fmla="val 69267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左箭头 1"/>
          <p:cNvSpPr/>
          <p:nvPr/>
        </p:nvSpPr>
        <p:spPr>
          <a:xfrm flipH="1">
            <a:off x="2305685" y="5168265"/>
            <a:ext cx="416560" cy="184150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400" strike="noStrike" noProof="1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左箭头 2"/>
          <p:cNvSpPr/>
          <p:nvPr/>
        </p:nvSpPr>
        <p:spPr>
          <a:xfrm flipH="1">
            <a:off x="4792980" y="4658360"/>
            <a:ext cx="360363" cy="287338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400" strike="noStrike" noProof="1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左箭头 10"/>
          <p:cNvSpPr/>
          <p:nvPr/>
        </p:nvSpPr>
        <p:spPr>
          <a:xfrm flipH="1">
            <a:off x="4792980" y="5181283"/>
            <a:ext cx="360363" cy="287338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400" strike="noStrike" noProof="1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左箭头 11"/>
          <p:cNvSpPr/>
          <p:nvPr/>
        </p:nvSpPr>
        <p:spPr>
          <a:xfrm flipH="1">
            <a:off x="4792980" y="5560695"/>
            <a:ext cx="360363" cy="287338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400" strike="noStrike" noProof="1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AutoShape 14"/>
          <p:cNvSpPr/>
          <p:nvPr/>
        </p:nvSpPr>
        <p:spPr>
          <a:xfrm>
            <a:off x="2603500" y="2026920"/>
            <a:ext cx="118745" cy="949960"/>
          </a:xfrm>
          <a:prstGeom prst="leftBrace">
            <a:avLst>
              <a:gd name="adj1" fmla="val 69267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5775" y="671513"/>
            <a:ext cx="3175000" cy="790575"/>
            <a:chOff x="161" y="1151"/>
            <a:chExt cx="2000" cy="498"/>
          </a:xfrm>
        </p:grpSpPr>
        <p:sp>
          <p:nvSpPr>
            <p:cNvPr id="6" name="AutoShape 5"/>
            <p:cNvSpPr/>
            <p:nvPr/>
          </p:nvSpPr>
          <p:spPr>
            <a:xfrm>
              <a:off x="601" y="1527"/>
              <a:ext cx="1560" cy="64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 w="9525">
              <a:noFill/>
            </a:ln>
          </p:spPr>
          <p:txBody>
            <a:bodyPr anchor="ctr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710" y="1160"/>
              <a:ext cx="1406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zh-CN" sz="3200" dirty="0">
                  <a:solidFill>
                    <a:srgbClr val="005F9B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课堂小结</a:t>
              </a:r>
            </a:p>
          </p:txBody>
        </p:sp>
        <p:pic>
          <p:nvPicPr>
            <p:cNvPr id="8" name="Picture 7" descr="标箭红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" y="1151"/>
              <a:ext cx="498" cy="49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ext Box 2"/>
          <p:cNvSpPr txBox="1">
            <a:spLocks noChangeArrowheads="1"/>
          </p:cNvSpPr>
          <p:nvPr/>
        </p:nvSpPr>
        <p:spPr bwMode="auto">
          <a:xfrm>
            <a:off x="386715" y="1557655"/>
            <a:ext cx="8371205" cy="4523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1.</a:t>
            </a:r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如图所示，用一根自重可以忽略不计的撬棒撬动石块.若撬棒</a:t>
            </a:r>
            <a:r>
              <a:rPr lang="en-US" altLang="zh-CN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C</a:t>
            </a:r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点受到石块的压力是</a:t>
            </a:r>
            <a:r>
              <a:rPr lang="en-US" altLang="zh-CN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1 500 N</a:t>
            </a:r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，且</a:t>
            </a:r>
            <a:r>
              <a:rPr lang="en-US" altLang="zh-CN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AB=1.5 m</a:t>
            </a:r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，</a:t>
            </a:r>
            <a:r>
              <a:rPr lang="en-US" altLang="zh-CN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BC=0.3 m </a:t>
            </a:r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CD=0.2 m</a:t>
            </a:r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，则要撬动该石块所用的力最小应为             （        ）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      </a:t>
            </a:r>
            <a:r>
              <a:rPr lang="en-US" altLang="zh-CN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A.500 N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      </a:t>
            </a:r>
            <a:r>
              <a:rPr lang="en-US" altLang="zh-CN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B.300 N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      </a:t>
            </a:r>
            <a:r>
              <a:rPr lang="en-US" altLang="zh-CN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C.200 N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      </a:t>
            </a:r>
            <a:r>
              <a:rPr lang="en-US" altLang="zh-CN" sz="24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D.150 N</a:t>
            </a:r>
          </a:p>
        </p:txBody>
      </p:sp>
      <p:pic>
        <p:nvPicPr>
          <p:cNvPr id="111618" name="Picture 3" descr="untitled-2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4259580" y="3276283"/>
            <a:ext cx="43815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890905" y="3354705"/>
            <a:ext cx="57626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仿宋_GB2312" panose="02010609030101010101" charset="-122"/>
              </a:rPr>
              <a:t>D</a:t>
            </a:r>
          </a:p>
        </p:txBody>
      </p:sp>
      <p:grpSp>
        <p:nvGrpSpPr>
          <p:cNvPr id="33799" name="Group 4"/>
          <p:cNvGrpSpPr/>
          <p:nvPr/>
        </p:nvGrpSpPr>
        <p:grpSpPr>
          <a:xfrm>
            <a:off x="517525" y="711200"/>
            <a:ext cx="3175000" cy="790575"/>
            <a:chOff x="161" y="1151"/>
            <a:chExt cx="2000" cy="498"/>
          </a:xfrm>
        </p:grpSpPr>
        <p:sp>
          <p:nvSpPr>
            <p:cNvPr id="33800" name="AutoShape 5"/>
            <p:cNvSpPr/>
            <p:nvPr/>
          </p:nvSpPr>
          <p:spPr>
            <a:xfrm>
              <a:off x="601" y="1527"/>
              <a:ext cx="1560" cy="64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 w="9525">
              <a:noFill/>
            </a:ln>
          </p:spPr>
          <p:txBody>
            <a:bodyPr anchor="ctr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801" name="Text Box 6"/>
            <p:cNvSpPr txBox="1"/>
            <p:nvPr/>
          </p:nvSpPr>
          <p:spPr>
            <a:xfrm>
              <a:off x="710" y="1160"/>
              <a:ext cx="1406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200" dirty="0">
                  <a:solidFill>
                    <a:srgbClr val="005F9B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课堂训练</a:t>
              </a:r>
            </a:p>
          </p:txBody>
        </p:sp>
        <p:pic>
          <p:nvPicPr>
            <p:cNvPr id="33802" name="Picture 7" descr="标箭红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" y="1151"/>
              <a:ext cx="498" cy="49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/>
          <p:nvPr/>
        </p:nvSpPr>
        <p:spPr>
          <a:xfrm>
            <a:off x="368300" y="1187768"/>
            <a:ext cx="8277225" cy="4003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60000"/>
              </a:lnSpc>
            </a:pPr>
            <a:r>
              <a:rPr lang="en-US" altLang="x-none" sz="2400" noProof="1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2.如图所示，杠杆挂上钩码后刚好平衡，每个钩码的质量相同，在下列情况中，杠杆还能保持平衡的是（         ）</a:t>
            </a:r>
          </a:p>
          <a:p>
            <a:pPr eaLnBrk="0" hangingPunct="0">
              <a:lnSpc>
                <a:spcPct val="160000"/>
              </a:lnSpc>
            </a:pPr>
            <a:r>
              <a:rPr lang="en-US" altLang="x-none" sz="2400" noProof="1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A</a:t>
            </a:r>
            <a:r>
              <a:rPr lang="zh-CN" altLang="en-US" sz="2400" noProof="1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.</a:t>
            </a:r>
            <a:r>
              <a:rPr lang="en-US" altLang="x-none" sz="2400" noProof="1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左右钩码各向支点移一格   </a:t>
            </a:r>
          </a:p>
          <a:p>
            <a:pPr eaLnBrk="0" hangingPunct="0">
              <a:lnSpc>
                <a:spcPct val="160000"/>
              </a:lnSpc>
            </a:pPr>
            <a:r>
              <a:rPr lang="en-US" altLang="x-none" sz="2400" noProof="1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B</a:t>
            </a:r>
            <a:r>
              <a:rPr lang="zh-CN" altLang="en-US" sz="2400" noProof="1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.</a:t>
            </a:r>
            <a:r>
              <a:rPr lang="en-US" altLang="x-none" sz="2400" noProof="1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左右各减少一个钩码</a:t>
            </a:r>
          </a:p>
          <a:p>
            <a:pPr eaLnBrk="0" hangingPunct="0">
              <a:lnSpc>
                <a:spcPct val="160000"/>
              </a:lnSpc>
            </a:pPr>
            <a:r>
              <a:rPr lang="en-US" altLang="x-none" sz="2400" noProof="1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C</a:t>
            </a:r>
            <a:r>
              <a:rPr lang="zh-CN" altLang="en-US" sz="2400" noProof="1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.</a:t>
            </a:r>
            <a:r>
              <a:rPr lang="en-US" altLang="x-none" sz="2400" noProof="1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左右各减少一半钩码      </a:t>
            </a:r>
          </a:p>
          <a:p>
            <a:pPr eaLnBrk="0" hangingPunct="0">
              <a:lnSpc>
                <a:spcPct val="160000"/>
              </a:lnSpc>
            </a:pPr>
            <a:r>
              <a:rPr lang="en-US" altLang="x-none" sz="2400" noProof="1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D</a:t>
            </a:r>
            <a:r>
              <a:rPr lang="zh-CN" altLang="en-US" sz="2400" noProof="1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.</a:t>
            </a:r>
            <a:r>
              <a:rPr lang="en-US" altLang="x-none" sz="2400" noProof="1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左右各增加两个钩码 </a:t>
            </a:r>
          </a:p>
          <a:p>
            <a:pPr marL="457200" indent="-457200"/>
            <a:endParaRPr lang="en-US" altLang="x-none" sz="2400" noProof="1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pic>
        <p:nvPicPr>
          <p:cNvPr id="28674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5425" y="3578543"/>
            <a:ext cx="2203450" cy="1900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4" name="Text Box 3"/>
          <p:cNvSpPr txBox="1"/>
          <p:nvPr/>
        </p:nvSpPr>
        <p:spPr>
          <a:xfrm>
            <a:off x="6619240" y="1944688"/>
            <a:ext cx="549275" cy="4914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</a:t>
            </a:r>
            <a:r>
              <a:rPr lang="en-US" altLang="zh-CN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/>
          <p:nvPr/>
        </p:nvSpPr>
        <p:spPr>
          <a:xfrm>
            <a:off x="446088" y="1329690"/>
            <a:ext cx="8542337" cy="553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3.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下列工具在正常使用中，属于费力杠杆的是（        ） </a:t>
            </a:r>
          </a:p>
        </p:txBody>
      </p:sp>
      <p:sp>
        <p:nvSpPr>
          <p:cNvPr id="29698" name="TextBox 7"/>
          <p:cNvSpPr txBox="1"/>
          <p:nvPr/>
        </p:nvSpPr>
        <p:spPr>
          <a:xfrm>
            <a:off x="549275" y="5012690"/>
            <a:ext cx="162750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0">
              <a:tabLst>
                <a:tab pos="1254125" algn="l"/>
              </a:tabLst>
            </a:pPr>
            <a:r>
              <a:rPr lang="en-US" altLang="zh-CN"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A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．起瓶器</a:t>
            </a:r>
          </a:p>
        </p:txBody>
      </p:sp>
      <p:pic>
        <p:nvPicPr>
          <p:cNvPr id="29699" name="图片 27653" descr="OE05643-4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8900" y="2780665"/>
            <a:ext cx="2159000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图片 27654" descr="195452091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6950075" y="2636203"/>
            <a:ext cx="1657350" cy="214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图片 27655" descr="30986214_3d9fae"/>
          <p:cNvPicPr>
            <a:picLocks noChangeAspect="1"/>
          </p:cNvPicPr>
          <p:nvPr/>
        </p:nvPicPr>
        <p:blipFill>
          <a:blip r:embed="rId4" cstate="print">
            <a:grayscl/>
          </a:blip>
          <a:srcRect l="20792" r="14958" b="20866"/>
          <a:stretch>
            <a:fillRect/>
          </a:stretch>
        </p:blipFill>
        <p:spPr>
          <a:xfrm>
            <a:off x="323850" y="2780665"/>
            <a:ext cx="2232025" cy="177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图片 2765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925" y="2925128"/>
            <a:ext cx="1990725" cy="172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TextBox 7"/>
          <p:cNvSpPr txBox="1"/>
          <p:nvPr/>
        </p:nvSpPr>
        <p:spPr>
          <a:xfrm>
            <a:off x="2628900" y="4998403"/>
            <a:ext cx="18821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B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．切纸铡刀</a:t>
            </a:r>
          </a:p>
        </p:txBody>
      </p:sp>
      <p:sp>
        <p:nvSpPr>
          <p:cNvPr id="29704" name="TextBox 7"/>
          <p:cNvSpPr txBox="1"/>
          <p:nvPr/>
        </p:nvSpPr>
        <p:spPr>
          <a:xfrm>
            <a:off x="4860925" y="4998403"/>
            <a:ext cx="16497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C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．食品夹</a:t>
            </a:r>
          </a:p>
        </p:txBody>
      </p:sp>
      <p:sp>
        <p:nvSpPr>
          <p:cNvPr id="29705" name="TextBox 7"/>
          <p:cNvSpPr txBox="1"/>
          <p:nvPr/>
        </p:nvSpPr>
        <p:spPr>
          <a:xfrm>
            <a:off x="6878638" y="5012690"/>
            <a:ext cx="16287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D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．羊角锤</a:t>
            </a:r>
          </a:p>
        </p:txBody>
      </p:sp>
      <p:sp>
        <p:nvSpPr>
          <p:cNvPr id="27669" name="文本框 27668"/>
          <p:cNvSpPr txBox="1"/>
          <p:nvPr/>
        </p:nvSpPr>
        <p:spPr>
          <a:xfrm>
            <a:off x="6950075" y="1422083"/>
            <a:ext cx="4305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F8081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 flipV="1">
            <a:off x="4499928" y="2708910"/>
            <a:ext cx="0" cy="1439863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1728153" y="5083810"/>
            <a:ext cx="5076825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 rot="1391916">
            <a:off x="2196465" y="4075748"/>
            <a:ext cx="4751388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4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8372" name="Oval 5"/>
          <p:cNvSpPr>
            <a:spLocks noChangeArrowheads="1"/>
          </p:cNvSpPr>
          <p:nvPr/>
        </p:nvSpPr>
        <p:spPr bwMode="auto">
          <a:xfrm>
            <a:off x="2340928" y="3140710"/>
            <a:ext cx="142875" cy="142875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4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4499928" y="2419985"/>
            <a:ext cx="1587" cy="1655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374" name="Oval 7"/>
          <p:cNvSpPr>
            <a:spLocks noChangeArrowheads="1"/>
          </p:cNvSpPr>
          <p:nvPr/>
        </p:nvSpPr>
        <p:spPr bwMode="auto">
          <a:xfrm>
            <a:off x="4461828" y="4077335"/>
            <a:ext cx="71437" cy="71438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4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4861878" y="5085398"/>
            <a:ext cx="18716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376" name="Oval 9"/>
          <p:cNvSpPr>
            <a:spLocks noChangeArrowheads="1"/>
          </p:cNvSpPr>
          <p:nvPr/>
        </p:nvSpPr>
        <p:spPr bwMode="auto">
          <a:xfrm>
            <a:off x="6733540" y="5034598"/>
            <a:ext cx="71438" cy="71437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4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4139248" y="3068003"/>
            <a:ext cx="48768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∟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 flipH="1" flipV="1">
            <a:off x="2263140" y="4725988"/>
            <a:ext cx="48768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∟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004753" y="5301298"/>
            <a:ext cx="44069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i="1">
                <a:latin typeface="华文细黑" panose="02010600040101010101" pitchFamily="2" charset="-122"/>
                <a:ea typeface="华文细黑" panose="02010600040101010101" pitchFamily="2" charset="-122"/>
              </a:rPr>
              <a:t>F</a:t>
            </a:r>
            <a:r>
              <a:rPr lang="en-US" altLang="zh-CN" sz="2400" baseline="-25000"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</a:p>
        </p:txBody>
      </p:sp>
      <p:sp>
        <p:nvSpPr>
          <p:cNvPr id="58380" name="Text Box 13"/>
          <p:cNvSpPr txBox="1">
            <a:spLocks noChangeArrowheads="1"/>
          </p:cNvSpPr>
          <p:nvPr/>
        </p:nvSpPr>
        <p:spPr bwMode="auto">
          <a:xfrm>
            <a:off x="1907540" y="3208973"/>
            <a:ext cx="44767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i="1">
                <a:latin typeface="华文细黑" panose="02010600040101010101" pitchFamily="2" charset="-122"/>
                <a:ea typeface="华文细黑" panose="02010600040101010101" pitchFamily="2" charset="-122"/>
              </a:rPr>
              <a:t>O</a:t>
            </a:r>
            <a:endParaRPr lang="en-US" altLang="zh-CN" sz="2400" i="1" baseline="-250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4717415" y="2204085"/>
            <a:ext cx="44069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i="1">
                <a:latin typeface="华文细黑" panose="02010600040101010101" pitchFamily="2" charset="-122"/>
                <a:ea typeface="华文细黑" panose="02010600040101010101" pitchFamily="2" charset="-122"/>
              </a:rPr>
              <a:t>F</a:t>
            </a:r>
            <a:r>
              <a:rPr lang="en-US" altLang="zh-CN" sz="2400" baseline="-25000"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</a:p>
        </p:txBody>
      </p:sp>
      <p:sp>
        <p:nvSpPr>
          <p:cNvPr id="58382" name="Text Box 15"/>
          <p:cNvSpPr txBox="1">
            <a:spLocks noChangeArrowheads="1"/>
          </p:cNvSpPr>
          <p:nvPr/>
        </p:nvSpPr>
        <p:spPr bwMode="auto">
          <a:xfrm>
            <a:off x="1837690" y="3788410"/>
            <a:ext cx="35369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i="1">
                <a:latin typeface="华文细黑" panose="02010600040101010101" pitchFamily="2" charset="-122"/>
                <a:ea typeface="华文细黑" panose="02010600040101010101" pitchFamily="2" charset="-122"/>
              </a:rPr>
              <a:t>l</a:t>
            </a:r>
            <a:r>
              <a:rPr lang="en-US" altLang="zh-CN" sz="2400" baseline="-25000"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</a:p>
        </p:txBody>
      </p:sp>
      <p:sp>
        <p:nvSpPr>
          <p:cNvPr id="58383" name="Text Box 16"/>
          <p:cNvSpPr txBox="1">
            <a:spLocks noChangeArrowheads="1"/>
          </p:cNvSpPr>
          <p:nvPr/>
        </p:nvSpPr>
        <p:spPr bwMode="auto">
          <a:xfrm>
            <a:off x="3204528" y="2375535"/>
            <a:ext cx="35369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i="1">
                <a:latin typeface="华文细黑" panose="02010600040101010101" pitchFamily="2" charset="-122"/>
                <a:ea typeface="华文细黑" panose="02010600040101010101" pitchFamily="2" charset="-122"/>
              </a:rPr>
              <a:t>l</a:t>
            </a:r>
            <a:r>
              <a:rPr lang="en-US" altLang="zh-CN" sz="2400" baseline="-25000"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</a:p>
        </p:txBody>
      </p:sp>
      <p:sp>
        <p:nvSpPr>
          <p:cNvPr id="58384" name="Line 17"/>
          <p:cNvSpPr>
            <a:spLocks noChangeShapeType="1"/>
          </p:cNvSpPr>
          <p:nvPr/>
        </p:nvSpPr>
        <p:spPr bwMode="auto">
          <a:xfrm>
            <a:off x="2412365" y="3212148"/>
            <a:ext cx="0" cy="18716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385" name="Line 18"/>
          <p:cNvSpPr>
            <a:spLocks noChangeShapeType="1"/>
          </p:cNvSpPr>
          <p:nvPr/>
        </p:nvSpPr>
        <p:spPr bwMode="auto">
          <a:xfrm>
            <a:off x="2483803" y="3212148"/>
            <a:ext cx="20161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386" name="Text Box 19"/>
          <p:cNvSpPr txBox="1">
            <a:spLocks noChangeArrowheads="1"/>
          </p:cNvSpPr>
          <p:nvPr/>
        </p:nvSpPr>
        <p:spPr bwMode="auto">
          <a:xfrm>
            <a:off x="468313" y="764223"/>
            <a:ext cx="844232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4.</a:t>
            </a:r>
            <a:r>
              <a:rPr lang="zh-CN" altLang="en-US"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如图所示，一个绕</a:t>
            </a:r>
            <a:r>
              <a:rPr lang="en-US" altLang="zh-CN" sz="2400" i="1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O</a:t>
            </a:r>
            <a:r>
              <a:rPr lang="zh-CN" altLang="en-US"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点转动的杠杆，动力臂</a:t>
            </a:r>
            <a:r>
              <a:rPr lang="en-US" altLang="zh-CN" sz="2400" i="1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l</a:t>
            </a:r>
            <a:r>
              <a:rPr lang="en-US" altLang="zh-CN" sz="2400" baseline="-250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1</a:t>
            </a:r>
            <a:r>
              <a:rPr lang="zh-CN" altLang="en-US"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及阻力臂</a:t>
            </a:r>
            <a:r>
              <a:rPr lang="en-US" altLang="zh-CN" sz="2400" i="1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l</a:t>
            </a:r>
            <a:r>
              <a:rPr lang="en-US" altLang="zh-CN" sz="2400" baseline="-250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</a:t>
            </a:r>
            <a:r>
              <a:rPr lang="en-US" altLang="zh-CN"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 </a:t>
            </a:r>
            <a:r>
              <a:rPr lang="zh-CN" altLang="en-US"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，在图中作出阻力</a:t>
            </a:r>
            <a:r>
              <a:rPr lang="en-US" altLang="zh-CN" sz="2400" i="1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F</a:t>
            </a:r>
            <a:r>
              <a:rPr lang="en-US" altLang="zh-CN" sz="2400" baseline="-250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</a:t>
            </a:r>
            <a:r>
              <a:rPr lang="zh-CN" altLang="en-US"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以及动力</a:t>
            </a:r>
            <a:r>
              <a:rPr lang="en-US" altLang="zh-CN" sz="2400" i="1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F</a:t>
            </a:r>
            <a:r>
              <a:rPr lang="en-US" altLang="zh-CN" sz="2400" baseline="-250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1</a:t>
            </a:r>
            <a:r>
              <a:rPr lang="zh-CN" altLang="en-US"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的示意图</a:t>
            </a:r>
            <a:r>
              <a:rPr lang="en-US" altLang="zh-CN" sz="24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.</a:t>
            </a:r>
          </a:p>
        </p:txBody>
      </p:sp>
      <p:sp>
        <p:nvSpPr>
          <p:cNvPr id="30740" name="Oval 20"/>
          <p:cNvSpPr>
            <a:spLocks noChangeArrowheads="1"/>
          </p:cNvSpPr>
          <p:nvPr/>
        </p:nvSpPr>
        <p:spPr bwMode="auto">
          <a:xfrm>
            <a:off x="4428490" y="4004310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 sz="24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0741" name="Oval 21"/>
          <p:cNvSpPr>
            <a:spLocks noChangeArrowheads="1"/>
          </p:cNvSpPr>
          <p:nvPr/>
        </p:nvSpPr>
        <p:spPr bwMode="auto">
          <a:xfrm>
            <a:off x="6662103" y="5012373"/>
            <a:ext cx="215900" cy="144462"/>
          </a:xfrm>
          <a:prstGeom prst="ellipse">
            <a:avLst/>
          </a:prstGeom>
          <a:solidFill>
            <a:schemeClr val="tx1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 sz="24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ldLvl="0" animBg="1"/>
      <p:bldP spid="30723" grpId="0" bldLvl="0" animBg="1"/>
      <p:bldP spid="30726" grpId="0" bldLvl="0" animBg="1"/>
      <p:bldP spid="30728" grpId="0" bldLvl="0" animBg="1"/>
      <p:bldP spid="30730" grpId="0" autoUpdateAnimBg="0"/>
      <p:bldP spid="30731" grpId="0" autoUpdateAnimBg="0"/>
      <p:bldP spid="30732" grpId="0" autoUpdateAnimBg="0"/>
      <p:bldP spid="30734" grpId="0" autoUpdateAnimBg="0"/>
      <p:bldP spid="30740" grpId="0" bldLvl="0" animBg="1"/>
      <p:bldP spid="30741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/>
          <p:nvPr/>
        </p:nvSpPr>
        <p:spPr>
          <a:xfrm>
            <a:off x="373063" y="760413"/>
            <a:ext cx="5268912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5.</a:t>
            </a:r>
            <a:r>
              <a:rPr lang="zh-CN" altLang="en-US" sz="240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如图中的男孩重</a:t>
            </a:r>
            <a:r>
              <a:rPr lang="en-US" altLang="zh-CN" sz="240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500N</a:t>
            </a:r>
            <a:r>
              <a:rPr lang="zh-CN" altLang="en-US" sz="240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，女孩重</a:t>
            </a:r>
            <a:r>
              <a:rPr lang="en-US" altLang="zh-CN" sz="240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350N</a:t>
            </a:r>
            <a:r>
              <a:rPr lang="zh-CN" altLang="en-US" sz="240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，当男孩离跷跷板的转轴</a:t>
            </a:r>
            <a:r>
              <a:rPr lang="en-US" altLang="zh-CN" sz="240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70cm</a:t>
            </a:r>
            <a:r>
              <a:rPr lang="zh-CN" altLang="en-US" sz="240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时，女孩应该坐在哪里才能使跷跷板在水平位置上平衡？</a:t>
            </a:r>
            <a:endParaRPr lang="zh-CN" altLang="en-US" sz="2400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pic>
        <p:nvPicPr>
          <p:cNvPr id="19459" name="Picture 2" descr="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4363" y="1138238"/>
            <a:ext cx="2832100" cy="1944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Text Box 4"/>
          <p:cNvSpPr txBox="1"/>
          <p:nvPr/>
        </p:nvSpPr>
        <p:spPr>
          <a:xfrm>
            <a:off x="827088" y="3717925"/>
            <a:ext cx="6477000" cy="1753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解：已知：</a:t>
            </a:r>
            <a:r>
              <a:rPr lang="en-US" altLang="zh-CN" sz="24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F</a:t>
            </a:r>
            <a:r>
              <a:rPr lang="en-US" altLang="zh-CN" sz="2400" baseline="-250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1</a:t>
            </a:r>
            <a:r>
              <a:rPr lang="en-US" altLang="zh-CN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=500N</a:t>
            </a:r>
            <a:r>
              <a:rPr lang="zh-CN" altLang="en-US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，</a:t>
            </a:r>
            <a:r>
              <a:rPr lang="en-US" altLang="zh-CN" sz="2400" i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l</a:t>
            </a:r>
            <a:r>
              <a:rPr lang="en-US" altLang="zh-CN" sz="2400" baseline="-250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1</a:t>
            </a:r>
            <a:r>
              <a:rPr lang="en-US" altLang="zh-CN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=70cm</a:t>
            </a:r>
            <a:r>
              <a:rPr lang="zh-CN" altLang="en-US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，</a:t>
            </a:r>
            <a:r>
              <a:rPr lang="en-US" altLang="zh-CN" sz="24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F</a:t>
            </a:r>
            <a:r>
              <a:rPr lang="en-US" altLang="zh-CN" sz="2400" baseline="-250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=350N</a:t>
            </a:r>
            <a:r>
              <a:rPr lang="zh-CN" altLang="en-US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由</a:t>
            </a:r>
            <a:r>
              <a:rPr lang="en-US" altLang="zh-CN" sz="24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F</a:t>
            </a:r>
            <a:r>
              <a:rPr lang="en-US" altLang="zh-CN" sz="2400" baseline="-250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1</a:t>
            </a:r>
            <a:r>
              <a:rPr lang="en-US" altLang="zh-CN" sz="2400" i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l</a:t>
            </a:r>
            <a:r>
              <a:rPr lang="en-US" altLang="zh-CN" sz="2400" baseline="-250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1</a:t>
            </a:r>
            <a:r>
              <a:rPr lang="en-US" altLang="zh-CN" sz="24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=F</a:t>
            </a:r>
            <a:r>
              <a:rPr lang="en-US" altLang="zh-CN" sz="2400" baseline="-250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</a:t>
            </a:r>
            <a:r>
              <a:rPr lang="en-US" altLang="zh-CN" sz="2400" i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l</a:t>
            </a:r>
            <a:r>
              <a:rPr lang="en-US" altLang="zh-CN" sz="2400" baseline="-250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得</a:t>
            </a:r>
            <a:r>
              <a:rPr lang="en-US" altLang="zh-CN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400" i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l</a:t>
            </a:r>
            <a:r>
              <a:rPr lang="en-US" altLang="zh-CN" sz="2400" baseline="-250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=</a:t>
            </a:r>
            <a:r>
              <a:rPr lang="en-US" altLang="zh-CN" sz="24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F</a:t>
            </a:r>
            <a:r>
              <a:rPr lang="en-US" altLang="zh-CN" sz="2400" baseline="-250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1</a:t>
            </a:r>
            <a:r>
              <a:rPr lang="en-US" altLang="zh-CN" sz="2400" i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l</a:t>
            </a:r>
            <a:r>
              <a:rPr lang="en-US" altLang="zh-CN" sz="2400" baseline="-250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1</a:t>
            </a:r>
            <a:r>
              <a:rPr lang="en-US" altLang="zh-CN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/</a:t>
            </a:r>
            <a:r>
              <a:rPr lang="en-US" altLang="zh-CN" sz="24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F</a:t>
            </a:r>
            <a:r>
              <a:rPr lang="en-US" altLang="zh-CN" sz="2400" baseline="-250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 = </a:t>
            </a:r>
            <a:r>
              <a:rPr lang="zh-CN" altLang="en-US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500N×70cm÷350N=100cm.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ldLvl="0"/>
      <p:bldP spid="19460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79425" y="617220"/>
            <a:ext cx="3092450" cy="863600"/>
            <a:chOff x="161" y="1151"/>
            <a:chExt cx="2000" cy="498"/>
          </a:xfrm>
        </p:grpSpPr>
        <p:sp>
          <p:nvSpPr>
            <p:cNvPr id="4" name="AutoShape 5"/>
            <p:cNvSpPr/>
            <p:nvPr/>
          </p:nvSpPr>
          <p:spPr>
            <a:xfrm>
              <a:off x="601" y="1527"/>
              <a:ext cx="1560" cy="64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 w="9525">
              <a:noFill/>
            </a:ln>
          </p:spPr>
          <p:txBody>
            <a:bodyPr anchor="ctr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149" name="Text Box 6"/>
            <p:cNvSpPr txBox="1"/>
            <p:nvPr/>
          </p:nvSpPr>
          <p:spPr>
            <a:xfrm>
              <a:off x="710" y="1160"/>
              <a:ext cx="1406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200" dirty="0">
                  <a:solidFill>
                    <a:srgbClr val="005F9B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新课引入</a:t>
              </a:r>
            </a:p>
          </p:txBody>
        </p:sp>
        <p:pic>
          <p:nvPicPr>
            <p:cNvPr id="6150" name="Picture 7" descr="标箭红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" y="1151"/>
              <a:ext cx="498" cy="49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文本框 2"/>
          <p:cNvSpPr txBox="1"/>
          <p:nvPr/>
        </p:nvSpPr>
        <p:spPr>
          <a:xfrm>
            <a:off x="479425" y="1654810"/>
            <a:ext cx="8254365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人的力量是有限的，但人类的智慧是无穷的，人类在漫长的历史中创造了各种各样的工具，使工作更省力、更方便，这些工具统称为</a:t>
            </a: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机械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.</a:t>
            </a:r>
          </a:p>
        </p:txBody>
      </p:sp>
      <p:pic>
        <p:nvPicPr>
          <p:cNvPr id="8" name="图片 7" descr="timg (2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5"/>
            <a:ext cx="9143999" cy="35010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23561"/>
          <p:cNvSpPr/>
          <p:nvPr/>
        </p:nvSpPr>
        <p:spPr>
          <a:xfrm>
            <a:off x="487045" y="607060"/>
            <a:ext cx="5364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这些工具在使用时，有什么共同特点？</a:t>
            </a:r>
          </a:p>
        </p:txBody>
      </p:sp>
      <p:sp>
        <p:nvSpPr>
          <p:cNvPr id="7175" name="文本框 23559"/>
          <p:cNvSpPr txBox="1"/>
          <p:nvPr/>
        </p:nvSpPr>
        <p:spPr>
          <a:xfrm>
            <a:off x="696595" y="5872480"/>
            <a:ext cx="543401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它们工作时，能绕一个固定点转动.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117918" y="1231583"/>
            <a:ext cx="2594415" cy="2240683"/>
            <a:chOff x="767" y="3187"/>
            <a:chExt cx="4085" cy="3528"/>
          </a:xfrm>
        </p:grpSpPr>
        <p:pic>
          <p:nvPicPr>
            <p:cNvPr id="6151" name="图片 23555" descr="剪树枝"/>
            <p:cNvPicPr>
              <a:picLocks noChangeAspect="1"/>
            </p:cNvPicPr>
            <p:nvPr/>
          </p:nvPicPr>
          <p:blipFill>
            <a:blip r:embed="rId2" cstate="print"/>
            <a:srcRect t="13373" b="14348"/>
            <a:stretch>
              <a:fillRect/>
            </a:stretch>
          </p:blipFill>
          <p:spPr>
            <a:xfrm>
              <a:off x="767" y="3187"/>
              <a:ext cx="4085" cy="28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2" name="文本框 2"/>
            <p:cNvSpPr txBox="1"/>
            <p:nvPr/>
          </p:nvSpPr>
          <p:spPr>
            <a:xfrm>
              <a:off x="1849" y="5990"/>
              <a:ext cx="192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树枝剪</a:t>
              </a:r>
            </a:p>
          </p:txBody>
        </p:sp>
      </p:grpSp>
      <p:grpSp>
        <p:nvGrpSpPr>
          <p:cNvPr id="5" name="组合 3"/>
          <p:cNvGrpSpPr/>
          <p:nvPr/>
        </p:nvGrpSpPr>
        <p:grpSpPr>
          <a:xfrm>
            <a:off x="4887913" y="1234123"/>
            <a:ext cx="2594182" cy="2238986"/>
            <a:chOff x="7268" y="3183"/>
            <a:chExt cx="4085" cy="3525"/>
          </a:xfrm>
        </p:grpSpPr>
        <p:pic>
          <p:nvPicPr>
            <p:cNvPr id="6154" name="图片 23560" descr="压水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8" y="3183"/>
              <a:ext cx="4085" cy="27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5" name="文本框 3"/>
            <p:cNvSpPr txBox="1"/>
            <p:nvPr/>
          </p:nvSpPr>
          <p:spPr>
            <a:xfrm>
              <a:off x="8349" y="5983"/>
              <a:ext cx="192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抽水机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18235" y="3410786"/>
            <a:ext cx="2594481" cy="2238732"/>
            <a:chOff x="862" y="3169"/>
            <a:chExt cx="5808" cy="5162"/>
          </a:xfrm>
        </p:grpSpPr>
        <p:pic>
          <p:nvPicPr>
            <p:cNvPr id="5122" name="图片 22530" descr="裁纸刀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2" y="3169"/>
              <a:ext cx="5808" cy="410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3" name="文本框 2"/>
            <p:cNvSpPr txBox="1"/>
            <p:nvPr/>
          </p:nvSpPr>
          <p:spPr>
            <a:xfrm>
              <a:off x="2361" y="7269"/>
              <a:ext cx="2587" cy="10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铡纸刀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88230" y="3411220"/>
            <a:ext cx="2593539" cy="2238188"/>
            <a:chOff x="7302" y="3155"/>
            <a:chExt cx="5091" cy="5160"/>
          </a:xfrm>
        </p:grpSpPr>
        <p:pic>
          <p:nvPicPr>
            <p:cNvPr id="5125" name="图片 22531" descr="未命名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2" y="3155"/>
              <a:ext cx="5091" cy="40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6" name="文本框 3"/>
            <p:cNvSpPr txBox="1"/>
            <p:nvPr/>
          </p:nvSpPr>
          <p:spPr>
            <a:xfrm>
              <a:off x="8732" y="7254"/>
              <a:ext cx="2231" cy="10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细黑" panose="02010600040101010101" pitchFamily="2" charset="-122"/>
                </a:rPr>
                <a:t>开瓶器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0108" y="2583180"/>
            <a:ext cx="1871662" cy="178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Rectangle 36"/>
          <p:cNvSpPr/>
          <p:nvPr/>
        </p:nvSpPr>
        <p:spPr>
          <a:xfrm>
            <a:off x="1409383" y="4196080"/>
            <a:ext cx="741362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钳子</a:t>
            </a:r>
          </a:p>
        </p:txBody>
      </p:sp>
      <p:sp>
        <p:nvSpPr>
          <p:cNvPr id="10244" name="Rectangle 36"/>
          <p:cNvSpPr/>
          <p:nvPr/>
        </p:nvSpPr>
        <p:spPr>
          <a:xfrm>
            <a:off x="3744595" y="4204018"/>
            <a:ext cx="1011238" cy="830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核桃夹</a:t>
            </a:r>
          </a:p>
        </p:txBody>
      </p:sp>
      <p:pic>
        <p:nvPicPr>
          <p:cNvPr id="10245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195" y="2756218"/>
            <a:ext cx="2292350" cy="1503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8333" y="2619693"/>
            <a:ext cx="1776412" cy="177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7" name="Rectangle 36"/>
          <p:cNvSpPr/>
          <p:nvPr/>
        </p:nvSpPr>
        <p:spPr>
          <a:xfrm>
            <a:off x="6230620" y="4196080"/>
            <a:ext cx="13128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指甲剪</a:t>
            </a:r>
          </a:p>
        </p:txBody>
      </p:sp>
      <p:pic>
        <p:nvPicPr>
          <p:cNvPr id="10248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6283" y="4575493"/>
            <a:ext cx="2184400" cy="1576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9" name="Rectangle 36"/>
          <p:cNvSpPr/>
          <p:nvPr/>
        </p:nvSpPr>
        <p:spPr>
          <a:xfrm>
            <a:off x="1303020" y="6126480"/>
            <a:ext cx="116998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衣服夹</a:t>
            </a:r>
          </a:p>
        </p:txBody>
      </p:sp>
      <p:sp>
        <p:nvSpPr>
          <p:cNvPr id="10250" name="Rectangle 36"/>
          <p:cNvSpPr/>
          <p:nvPr/>
        </p:nvSpPr>
        <p:spPr>
          <a:xfrm>
            <a:off x="4158933" y="6123305"/>
            <a:ext cx="10477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镊子</a:t>
            </a:r>
          </a:p>
        </p:txBody>
      </p:sp>
      <p:sp>
        <p:nvSpPr>
          <p:cNvPr id="10251" name="Rectangle 36"/>
          <p:cNvSpPr/>
          <p:nvPr/>
        </p:nvSpPr>
        <p:spPr>
          <a:xfrm>
            <a:off x="6444933" y="6123305"/>
            <a:ext cx="10398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筷子 </a:t>
            </a:r>
          </a:p>
        </p:txBody>
      </p:sp>
      <p:pic>
        <p:nvPicPr>
          <p:cNvPr id="10252" name="图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9308" y="4653280"/>
            <a:ext cx="2228850" cy="149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3" name="图片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3908" y="4675505"/>
            <a:ext cx="1465262" cy="1454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8" name="Group 4"/>
          <p:cNvGrpSpPr/>
          <p:nvPr/>
        </p:nvGrpSpPr>
        <p:grpSpPr>
          <a:xfrm>
            <a:off x="225108" y="593090"/>
            <a:ext cx="3175000" cy="790575"/>
            <a:chOff x="161" y="1151"/>
            <a:chExt cx="2000" cy="498"/>
          </a:xfrm>
        </p:grpSpPr>
        <p:sp>
          <p:nvSpPr>
            <p:cNvPr id="7179" name="AutoShape 5"/>
            <p:cNvSpPr/>
            <p:nvPr/>
          </p:nvSpPr>
          <p:spPr>
            <a:xfrm>
              <a:off x="601" y="1527"/>
              <a:ext cx="1560" cy="64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 w="9525">
              <a:noFill/>
            </a:ln>
          </p:spPr>
          <p:txBody>
            <a:bodyPr anchor="ctr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180" name="Text Box 6"/>
            <p:cNvSpPr txBox="1"/>
            <p:nvPr/>
          </p:nvSpPr>
          <p:spPr>
            <a:xfrm>
              <a:off x="710" y="1160"/>
              <a:ext cx="1406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200" dirty="0">
                  <a:solidFill>
                    <a:srgbClr val="005F9B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新课讲解</a:t>
              </a:r>
            </a:p>
          </p:txBody>
        </p:sp>
        <p:pic>
          <p:nvPicPr>
            <p:cNvPr id="7181" name="Picture 7" descr="标箭红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" y="1151"/>
              <a:ext cx="498" cy="49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71" name="组合 11"/>
          <p:cNvGrpSpPr/>
          <p:nvPr/>
        </p:nvGrpSpPr>
        <p:grpSpPr>
          <a:xfrm>
            <a:off x="365443" y="1145858"/>
            <a:ext cx="2231782" cy="796925"/>
            <a:chOff x="707" y="2075"/>
            <a:chExt cx="3513" cy="1253"/>
          </a:xfrm>
        </p:grpSpPr>
        <p:grpSp>
          <p:nvGrpSpPr>
            <p:cNvPr id="7172" name="组合 6147"/>
            <p:cNvGrpSpPr/>
            <p:nvPr/>
          </p:nvGrpSpPr>
          <p:grpSpPr>
            <a:xfrm>
              <a:off x="707" y="2075"/>
              <a:ext cx="3513" cy="1253"/>
              <a:chOff x="0" y="0"/>
              <a:chExt cx="3516" cy="1252"/>
            </a:xfrm>
          </p:grpSpPr>
          <p:sp>
            <p:nvSpPr>
              <p:cNvPr id="7173" name="矩形 7"/>
              <p:cNvSpPr/>
              <p:nvPr/>
            </p:nvSpPr>
            <p:spPr>
              <a:xfrm>
                <a:off x="882" y="0"/>
                <a:ext cx="2634" cy="1200"/>
              </a:xfrm>
              <a:custGeom>
                <a:avLst/>
                <a:gdLst/>
                <a:ahLst/>
                <a:cxnLst>
                  <a:cxn ang="0">
                    <a:pos x="0" y="762000"/>
                  </a:cxn>
                  <a:cxn ang="0">
                    <a:pos x="4303712" y="762000"/>
                  </a:cxn>
                  <a:cxn ang="0">
                    <a:pos x="0" y="762000"/>
                  </a:cxn>
                  <a:cxn ang="0">
                    <a:pos x="0" y="0"/>
                  </a:cxn>
                  <a:cxn ang="0">
                    <a:pos x="1564" y="0"/>
                  </a:cxn>
                  <a:cxn ang="0">
                    <a:pos x="0" y="0"/>
                  </a:cxn>
                </a:cxnLst>
                <a:rect l="0" t="0" r="0" b="0"/>
                <a:pathLst>
                  <a:path w="2520280" h="1872208">
                    <a:moveTo>
                      <a:pt x="0" y="1872208"/>
                    </a:moveTo>
                    <a:lnTo>
                      <a:pt x="2520280" y="1872208"/>
                    </a:lnTo>
                    <a:lnTo>
                      <a:pt x="0" y="1872208"/>
                    </a:lnTo>
                    <a:close/>
                    <a:moveTo>
                      <a:pt x="0" y="0"/>
                    </a:moveTo>
                    <a:lnTo>
                      <a:pt x="91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sq" cmpd="sng">
                <a:solidFill>
                  <a:srgbClr val="DDDDDD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4" name="任意多边形 16"/>
              <p:cNvSpPr/>
              <p:nvPr/>
            </p:nvSpPr>
            <p:spPr>
              <a:xfrm>
                <a:off x="0" y="454"/>
                <a:ext cx="826" cy="7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2728" y="0"/>
                  </a:cxn>
                  <a:cxn ang="0">
                    <a:pos x="362728" y="186547"/>
                  </a:cxn>
                  <a:cxn ang="0">
                    <a:pos x="549275" y="186547"/>
                  </a:cxn>
                  <a:cxn ang="0">
                    <a:pos x="549275" y="549275"/>
                  </a:cxn>
                  <a:cxn ang="0">
                    <a:pos x="0" y="549275"/>
                  </a:cxn>
                </a:cxnLst>
                <a:rect l="0" t="0" r="0" b="0"/>
                <a:pathLst>
                  <a:path w="696310" h="696310">
                    <a:moveTo>
                      <a:pt x="0" y="0"/>
                    </a:moveTo>
                    <a:lnTo>
                      <a:pt x="459827" y="0"/>
                    </a:lnTo>
                    <a:lnTo>
                      <a:pt x="459827" y="236483"/>
                    </a:lnTo>
                    <a:lnTo>
                      <a:pt x="696310" y="236483"/>
                    </a:lnTo>
                    <a:lnTo>
                      <a:pt x="696310" y="696310"/>
                    </a:lnTo>
                    <a:lnTo>
                      <a:pt x="0" y="696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5" name="矩形 17"/>
              <p:cNvSpPr/>
              <p:nvPr/>
            </p:nvSpPr>
            <p:spPr>
              <a:xfrm>
                <a:off x="570" y="374"/>
                <a:ext cx="258" cy="265"/>
              </a:xfrm>
              <a:prstGeom prst="rect">
                <a:avLst/>
              </a:prstGeom>
              <a:solidFill>
                <a:srgbClr val="00B0F0"/>
              </a:solidFill>
              <a:ln w="9525">
                <a:noFill/>
              </a:ln>
            </p:spPr>
            <p:txBody>
              <a:bodyPr lIns="0" tIns="215900" rIns="179705" bIns="0" anchor="ctr"/>
              <a:lstStyle/>
              <a:p>
                <a:pPr algn="ctr"/>
                <a:endParaRPr lang="zh-CN" altLang="en-US" sz="400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76" name="文本框 6151"/>
              <p:cNvSpPr txBox="1"/>
              <p:nvPr/>
            </p:nvSpPr>
            <p:spPr>
              <a:xfrm>
                <a:off x="878" y="432"/>
                <a:ext cx="2541" cy="8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zh-CN" altLang="zh-CN" sz="280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认识杠杆</a:t>
                </a:r>
              </a:p>
            </p:txBody>
          </p:sp>
        </p:grpSp>
        <p:sp>
          <p:nvSpPr>
            <p:cNvPr id="7177" name="文本框 6152"/>
            <p:cNvSpPr txBox="1"/>
            <p:nvPr/>
          </p:nvSpPr>
          <p:spPr>
            <a:xfrm>
              <a:off x="752" y="2577"/>
              <a:ext cx="710" cy="725"/>
            </a:xfrm>
            <a:prstGeom prst="rect">
              <a:avLst/>
            </a:prstGeom>
            <a:solidFill>
              <a:srgbClr val="00B0F0"/>
            </a:solidFill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77190" y="2077085"/>
            <a:ext cx="85153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下面是生活中常见的几种机械，你能说出它们共有的特点吗？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nap02"/>
          <p:cNvPicPr>
            <a:picLocks noChangeAspect="1"/>
          </p:cNvPicPr>
          <p:nvPr/>
        </p:nvPicPr>
        <p:blipFill>
          <a:blip r:embed="rId2" cstate="print"/>
          <a:srcRect l="4092" t="4770" r="1790" b="4770"/>
          <a:stretch>
            <a:fillRect/>
          </a:stretch>
        </p:blipFill>
        <p:spPr>
          <a:xfrm>
            <a:off x="978213" y="2753993"/>
            <a:ext cx="2835275" cy="1984375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grpSp>
        <p:nvGrpSpPr>
          <p:cNvPr id="43014" name="组合 43013"/>
          <p:cNvGrpSpPr/>
          <p:nvPr/>
        </p:nvGrpSpPr>
        <p:grpSpPr>
          <a:xfrm>
            <a:off x="889000" y="3801428"/>
            <a:ext cx="582613" cy="625475"/>
            <a:chOff x="1974" y="1480"/>
            <a:chExt cx="367" cy="394"/>
          </a:xfrm>
        </p:grpSpPr>
        <p:cxnSp>
          <p:nvCxnSpPr>
            <p:cNvPr id="9" name="直接箭头连接符 8"/>
            <p:cNvCxnSpPr/>
            <p:nvPr/>
          </p:nvCxnSpPr>
          <p:spPr>
            <a:xfrm>
              <a:off x="2285" y="1480"/>
              <a:ext cx="0" cy="22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2" name="TextBox 20"/>
            <p:cNvSpPr txBox="1"/>
            <p:nvPr/>
          </p:nvSpPr>
          <p:spPr>
            <a:xfrm>
              <a:off x="1974" y="1584"/>
              <a:ext cx="367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400" i="1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</a:t>
              </a:r>
              <a:r>
                <a:rPr lang="en-US" altLang="zh-CN" sz="2400" baseline="-2500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</a:t>
              </a:r>
              <a:endParaRPr lang="en-US" altLang="zh-CN" sz="2400" baseline="-250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3017" name="组合 43016"/>
          <p:cNvGrpSpPr/>
          <p:nvPr/>
        </p:nvGrpSpPr>
        <p:grpSpPr>
          <a:xfrm>
            <a:off x="3068638" y="4458653"/>
            <a:ext cx="811212" cy="820737"/>
            <a:chOff x="3475" y="1990"/>
            <a:chExt cx="511" cy="517"/>
          </a:xfrm>
        </p:grpSpPr>
        <p:cxnSp>
          <p:nvCxnSpPr>
            <p:cNvPr id="15" name="直接箭头连接符 14"/>
            <p:cNvCxnSpPr/>
            <p:nvPr/>
          </p:nvCxnSpPr>
          <p:spPr>
            <a:xfrm>
              <a:off x="3475" y="1990"/>
              <a:ext cx="10" cy="43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5" name="TextBox 21"/>
            <p:cNvSpPr txBox="1"/>
            <p:nvPr/>
          </p:nvSpPr>
          <p:spPr>
            <a:xfrm>
              <a:off x="3532" y="2217"/>
              <a:ext cx="45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400" i="1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</a:t>
              </a:r>
              <a:r>
                <a:rPr lang="en-US" altLang="zh-CN" sz="2400" baseline="-2500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endParaRPr lang="en-US" altLang="zh-CN" sz="2400" baseline="-250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3026" name="组合 43025"/>
          <p:cNvGrpSpPr/>
          <p:nvPr/>
        </p:nvGrpSpPr>
        <p:grpSpPr>
          <a:xfrm>
            <a:off x="2482850" y="4326890"/>
            <a:ext cx="377825" cy="492125"/>
            <a:chOff x="3045" y="1933"/>
            <a:chExt cx="238" cy="310"/>
          </a:xfrm>
        </p:grpSpPr>
        <p:sp>
          <p:nvSpPr>
            <p:cNvPr id="7" name="等腰三角形 6"/>
            <p:cNvSpPr/>
            <p:nvPr/>
          </p:nvSpPr>
          <p:spPr>
            <a:xfrm>
              <a:off x="3135" y="1933"/>
              <a:ext cx="57" cy="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sp>
          <p:nvSpPr>
            <p:cNvPr id="9228" name="TextBox 20"/>
            <p:cNvSpPr txBox="1"/>
            <p:nvPr/>
          </p:nvSpPr>
          <p:spPr>
            <a:xfrm>
              <a:off x="3045" y="1953"/>
              <a:ext cx="23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400" i="1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</a:t>
              </a:r>
              <a:endParaRPr lang="en-US" altLang="zh-CN" sz="24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103688" y="2666365"/>
            <a:ext cx="4573587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支点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：杠杆绕着转动的支撑点</a:t>
            </a:r>
            <a:r>
              <a:rPr lang="en-US" altLang="zh-CN" sz="2400" i="1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O</a:t>
            </a:r>
            <a:endParaRPr lang="en-US" altLang="zh-CN" sz="2400" i="1" dirty="0">
              <a:solidFill>
                <a:srgbClr val="0000FF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动力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：使杠杆转动的力</a:t>
            </a:r>
            <a:r>
              <a:rPr lang="en-US" altLang="zh-CN" sz="2400" i="1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F</a:t>
            </a:r>
            <a:r>
              <a:rPr lang="en-US" altLang="zh-CN" sz="2400" baseline="-2500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1</a:t>
            </a:r>
            <a:endParaRPr lang="en-US" altLang="zh-CN" sz="2400" baseline="-25000" dirty="0">
              <a:solidFill>
                <a:srgbClr val="0000FF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阻力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：阻碍杠杆转动的力</a:t>
            </a:r>
            <a:r>
              <a:rPr lang="en-US" altLang="zh-CN" sz="2400" i="1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F</a:t>
            </a:r>
            <a:r>
              <a:rPr lang="en-US" altLang="zh-CN" sz="2400" baseline="-2500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69900" y="910590"/>
            <a:ext cx="820737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它们都有一根能绕着固定点转动的硬棒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.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在物理学中，这种在力的作用下能绕着固定点转动的硬棒称为</a:t>
            </a: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杠杆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/>
          <p:nvPr/>
        </p:nvSpPr>
        <p:spPr>
          <a:xfrm>
            <a:off x="457518" y="3303905"/>
            <a:ext cx="6629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支  点</a:t>
            </a:r>
            <a:r>
              <a:rPr lang="en-US" altLang="zh-CN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(</a:t>
            </a:r>
            <a:r>
              <a:rPr lang="en-US" altLang="zh-CN" sz="2400" i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O</a:t>
            </a:r>
            <a:r>
              <a:rPr lang="en-US" altLang="zh-CN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)</a:t>
            </a:r>
            <a:r>
              <a:rPr lang="zh-CN" altLang="en-US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：杠杆绕着转动的点.</a:t>
            </a:r>
          </a:p>
        </p:txBody>
      </p:sp>
      <p:sp>
        <p:nvSpPr>
          <p:cNvPr id="28675" name="Text Box 3"/>
          <p:cNvSpPr txBox="1"/>
          <p:nvPr/>
        </p:nvSpPr>
        <p:spPr>
          <a:xfrm>
            <a:off x="457518" y="3937318"/>
            <a:ext cx="72834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动  力</a:t>
            </a:r>
            <a:r>
              <a:rPr lang="en-US" altLang="zh-CN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(</a:t>
            </a:r>
            <a:r>
              <a:rPr lang="en-US" altLang="zh-CN" sz="2400" i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F</a:t>
            </a:r>
            <a:r>
              <a:rPr lang="en-US" altLang="zh-CN" sz="2400" baseline="-250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1</a:t>
            </a:r>
            <a:r>
              <a:rPr lang="en-US" altLang="zh-CN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)</a:t>
            </a:r>
            <a:r>
              <a:rPr lang="zh-CN" altLang="en-US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：使杠杆转动的力.</a:t>
            </a:r>
          </a:p>
        </p:txBody>
      </p:sp>
      <p:sp>
        <p:nvSpPr>
          <p:cNvPr id="28676" name="Text Box 4"/>
          <p:cNvSpPr txBox="1"/>
          <p:nvPr/>
        </p:nvSpPr>
        <p:spPr>
          <a:xfrm>
            <a:off x="457518" y="4570730"/>
            <a:ext cx="71628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阻  力</a:t>
            </a:r>
            <a:r>
              <a:rPr lang="en-US" altLang="zh-CN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(</a:t>
            </a:r>
            <a:r>
              <a:rPr lang="en-US" altLang="zh-CN" sz="2400" i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F</a:t>
            </a:r>
            <a:r>
              <a:rPr lang="en-US" altLang="zh-CN" sz="2400" baseline="-250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</a:t>
            </a:r>
            <a:r>
              <a:rPr lang="en-US" altLang="zh-CN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)</a:t>
            </a:r>
            <a:r>
              <a:rPr lang="zh-CN" altLang="en-US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：阻碍杠杆转动的力.</a:t>
            </a:r>
          </a:p>
        </p:txBody>
      </p:sp>
      <p:sp>
        <p:nvSpPr>
          <p:cNvPr id="28677" name="Text Box 5"/>
          <p:cNvSpPr txBox="1"/>
          <p:nvPr/>
        </p:nvSpPr>
        <p:spPr>
          <a:xfrm>
            <a:off x="457518" y="5205730"/>
            <a:ext cx="68849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动力臂</a:t>
            </a:r>
            <a:r>
              <a:rPr lang="en-US" altLang="zh-CN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(</a:t>
            </a:r>
            <a:r>
              <a:rPr lang="en-US" altLang="zh-CN" sz="2400" i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l</a:t>
            </a:r>
            <a:r>
              <a:rPr lang="en-US" altLang="zh-CN" sz="2400" baseline="-250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1</a:t>
            </a:r>
            <a:r>
              <a:rPr lang="en-US" altLang="zh-CN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)</a:t>
            </a:r>
            <a:r>
              <a:rPr lang="zh-CN" altLang="en-US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：从支点到动力作用线的距离.</a:t>
            </a:r>
          </a:p>
        </p:txBody>
      </p:sp>
      <p:sp>
        <p:nvSpPr>
          <p:cNvPr id="28678" name="Text Box 6"/>
          <p:cNvSpPr txBox="1"/>
          <p:nvPr/>
        </p:nvSpPr>
        <p:spPr>
          <a:xfrm>
            <a:off x="457518" y="5839143"/>
            <a:ext cx="70596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阻力臂</a:t>
            </a:r>
            <a:r>
              <a:rPr lang="en-US" altLang="zh-CN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(</a:t>
            </a:r>
            <a:r>
              <a:rPr lang="en-US" altLang="zh-CN" sz="2400" i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l</a:t>
            </a:r>
            <a:r>
              <a:rPr lang="en-US" altLang="zh-CN" sz="2400" baseline="-250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</a:t>
            </a:r>
            <a:r>
              <a:rPr lang="en-US" altLang="zh-CN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)</a:t>
            </a:r>
            <a:r>
              <a:rPr lang="zh-CN" altLang="en-US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：从支点到阻力作用线的距离.</a:t>
            </a:r>
          </a:p>
        </p:txBody>
      </p:sp>
      <p:grpSp>
        <p:nvGrpSpPr>
          <p:cNvPr id="11275" name="组合 1"/>
          <p:cNvGrpSpPr/>
          <p:nvPr/>
        </p:nvGrpSpPr>
        <p:grpSpPr>
          <a:xfrm>
            <a:off x="5124768" y="2666683"/>
            <a:ext cx="3805872" cy="2764506"/>
            <a:chOff x="4210" y="1090"/>
            <a:chExt cx="5995" cy="4353"/>
          </a:xfrm>
        </p:grpSpPr>
        <p:pic>
          <p:nvPicPr>
            <p:cNvPr id="43012" name="Picture 2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0" y="1090"/>
              <a:ext cx="5995" cy="4103"/>
            </a:xfrm>
            <a:prstGeom prst="ellips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</p:pic>
        <p:grpSp>
          <p:nvGrpSpPr>
            <p:cNvPr id="11277" name="组合 43013"/>
            <p:cNvGrpSpPr/>
            <p:nvPr/>
          </p:nvGrpSpPr>
          <p:grpSpPr>
            <a:xfrm>
              <a:off x="5075" y="2875"/>
              <a:ext cx="918" cy="725"/>
              <a:chOff x="2030" y="1480"/>
              <a:chExt cx="367" cy="290"/>
            </a:xfrm>
          </p:grpSpPr>
          <p:cxnSp>
            <p:nvCxnSpPr>
              <p:cNvPr id="9" name="直接箭头连接符 8"/>
              <p:cNvCxnSpPr/>
              <p:nvPr/>
            </p:nvCxnSpPr>
            <p:spPr>
              <a:xfrm>
                <a:off x="2285" y="1480"/>
                <a:ext cx="0" cy="22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79" name="TextBox 20"/>
              <p:cNvSpPr txBox="1"/>
              <p:nvPr/>
            </p:nvSpPr>
            <p:spPr>
              <a:xfrm>
                <a:off x="2030" y="1480"/>
                <a:ext cx="367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i="1"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F</a:t>
                </a:r>
                <a:r>
                  <a:rPr lang="en-US" altLang="zh-CN" baseline="-25000"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1</a:t>
                </a:r>
                <a:endParaRPr lang="zh-CN" altLang="en-US" dirty="0">
                  <a:latin typeface="Times New Roman" panose="02020603050405020304" pitchFamily="18" charset="0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11280" name="组合 43016"/>
            <p:cNvGrpSpPr/>
            <p:nvPr/>
          </p:nvGrpSpPr>
          <p:grpSpPr>
            <a:xfrm>
              <a:off x="8688" y="4150"/>
              <a:ext cx="1277" cy="1293"/>
              <a:chOff x="3475" y="1990"/>
              <a:chExt cx="511" cy="517"/>
            </a:xfrm>
          </p:grpSpPr>
          <p:cxnSp>
            <p:nvCxnSpPr>
              <p:cNvPr id="15" name="直接箭头连接符 14"/>
              <p:cNvCxnSpPr/>
              <p:nvPr/>
            </p:nvCxnSpPr>
            <p:spPr>
              <a:xfrm>
                <a:off x="3475" y="1990"/>
                <a:ext cx="10" cy="43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82" name="TextBox 21"/>
              <p:cNvSpPr txBox="1"/>
              <p:nvPr/>
            </p:nvSpPr>
            <p:spPr>
              <a:xfrm>
                <a:off x="3532" y="2217"/>
                <a:ext cx="454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i="1"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F</a:t>
                </a:r>
                <a:r>
                  <a:rPr lang="en-US" altLang="zh-CN" baseline="-25000"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2</a:t>
                </a:r>
                <a:endParaRPr lang="zh-CN" altLang="en-US" dirty="0">
                  <a:latin typeface="Times New Roman" panose="02020603050405020304" pitchFamily="18" charset="0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11283" name="组合 43019"/>
            <p:cNvGrpSpPr/>
            <p:nvPr/>
          </p:nvGrpSpPr>
          <p:grpSpPr>
            <a:xfrm>
              <a:off x="5691" y="3358"/>
              <a:ext cx="2195" cy="1290"/>
              <a:chOff x="2276" y="1706"/>
              <a:chExt cx="878" cy="516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2290" y="1905"/>
                <a:ext cx="84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85" name="组合 43021"/>
              <p:cNvGrpSpPr/>
              <p:nvPr/>
            </p:nvGrpSpPr>
            <p:grpSpPr>
              <a:xfrm>
                <a:off x="2276" y="1706"/>
                <a:ext cx="878" cy="516"/>
                <a:chOff x="2276" y="1706"/>
                <a:chExt cx="878" cy="516"/>
              </a:xfrm>
            </p:grpSpPr>
            <p:cxnSp>
              <p:nvCxnSpPr>
                <p:cNvPr id="11" name="直接连接符 10"/>
                <p:cNvCxnSpPr/>
                <p:nvPr/>
              </p:nvCxnSpPr>
              <p:spPr>
                <a:xfrm>
                  <a:off x="2285" y="1706"/>
                  <a:ext cx="0" cy="363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87" name="左大括号 13"/>
                <p:cNvSpPr/>
                <p:nvPr/>
              </p:nvSpPr>
              <p:spPr>
                <a:xfrm rot="-5400000" flipV="1">
                  <a:off x="2658" y="1513"/>
                  <a:ext cx="113" cy="878"/>
                </a:xfrm>
                <a:prstGeom prst="leftBrace">
                  <a:avLst>
                    <a:gd name="adj1" fmla="val 41439"/>
                    <a:gd name="adj2" fmla="val 50000"/>
                  </a:avLst>
                </a:prstGeom>
                <a:noFill/>
                <a:ln w="190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rot="10800000" vert="eaVert" anchor="ctr"/>
                <a:lstStyle/>
                <a:p>
                  <a:pPr algn="ctr"/>
                  <a:endParaRPr lang="zh-CN" altLang="en-US" dirty="0">
                    <a:latin typeface="Times New Roman" panose="02020603050405020304" pitchFamily="18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1288" name="TextBox 22"/>
                <p:cNvSpPr txBox="1"/>
                <p:nvPr/>
              </p:nvSpPr>
              <p:spPr>
                <a:xfrm>
                  <a:off x="2597" y="1990"/>
                  <a:ext cx="283" cy="2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r>
                    <a:rPr lang="en-US" altLang="zh-CN" i="1">
                      <a:latin typeface="Times New Roman" panose="02020603050405020304" pitchFamily="18" charset="0"/>
                      <a:ea typeface="华文细黑" panose="02010600040101010101" pitchFamily="2" charset="-122"/>
                    </a:rPr>
                    <a:t>l</a:t>
                  </a:r>
                  <a:r>
                    <a:rPr lang="en-US" altLang="zh-CN" baseline="-25000">
                      <a:latin typeface="Times New Roman" panose="02020603050405020304" pitchFamily="18" charset="0"/>
                      <a:ea typeface="华文细黑" panose="02010600040101010101" pitchFamily="2" charset="-122"/>
                    </a:rPr>
                    <a:t>1</a:t>
                  </a:r>
                  <a:endParaRPr lang="zh-CN" altLang="en-US" dirty="0">
                    <a:latin typeface="Times New Roman" panose="02020603050405020304" pitchFamily="18" charset="0"/>
                    <a:ea typeface="华文细黑" panose="02010600040101010101" pitchFamily="2" charset="-122"/>
                  </a:endParaRPr>
                </a:p>
              </p:txBody>
            </p:sp>
          </p:grpSp>
        </p:grpSp>
        <p:grpSp>
          <p:nvGrpSpPr>
            <p:cNvPr id="11289" name="组合 43025"/>
            <p:cNvGrpSpPr/>
            <p:nvPr/>
          </p:nvGrpSpPr>
          <p:grpSpPr>
            <a:xfrm>
              <a:off x="7853" y="3653"/>
              <a:ext cx="595" cy="725"/>
              <a:chOff x="3135" y="1791"/>
              <a:chExt cx="238" cy="290"/>
            </a:xfrm>
          </p:grpSpPr>
          <p:sp>
            <p:nvSpPr>
              <p:cNvPr id="7" name="等腰三角形 6"/>
              <p:cNvSpPr/>
              <p:nvPr/>
            </p:nvSpPr>
            <p:spPr>
              <a:xfrm>
                <a:off x="3135" y="1933"/>
                <a:ext cx="57" cy="8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11291" name="TextBox 20"/>
              <p:cNvSpPr txBox="1"/>
              <p:nvPr/>
            </p:nvSpPr>
            <p:spPr>
              <a:xfrm>
                <a:off x="3135" y="1791"/>
                <a:ext cx="238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i="1"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o</a:t>
                </a:r>
                <a:endParaRPr lang="en-US" altLang="zh-CN" i="1" dirty="0">
                  <a:latin typeface="Times New Roman" panose="02020603050405020304" pitchFamily="18" charset="0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11292" name="组合 43029"/>
            <p:cNvGrpSpPr/>
            <p:nvPr/>
          </p:nvGrpSpPr>
          <p:grpSpPr>
            <a:xfrm>
              <a:off x="7896" y="3015"/>
              <a:ext cx="793" cy="1193"/>
              <a:chOff x="3158" y="1536"/>
              <a:chExt cx="317" cy="477"/>
            </a:xfrm>
          </p:grpSpPr>
          <p:grpSp>
            <p:nvGrpSpPr>
              <p:cNvPr id="11293" name="组合 43030"/>
              <p:cNvGrpSpPr/>
              <p:nvPr/>
            </p:nvGrpSpPr>
            <p:grpSpPr>
              <a:xfrm>
                <a:off x="3158" y="1536"/>
                <a:ext cx="317" cy="477"/>
                <a:chOff x="3158" y="1536"/>
                <a:chExt cx="317" cy="477"/>
              </a:xfrm>
            </p:grpSpPr>
            <p:cxnSp>
              <p:nvCxnSpPr>
                <p:cNvPr id="18" name="直接连接符 17"/>
                <p:cNvCxnSpPr/>
                <p:nvPr/>
              </p:nvCxnSpPr>
              <p:spPr>
                <a:xfrm>
                  <a:off x="3475" y="1650"/>
                  <a:ext cx="0" cy="363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295" name="组合 43032"/>
                <p:cNvGrpSpPr/>
                <p:nvPr/>
              </p:nvGrpSpPr>
              <p:grpSpPr>
                <a:xfrm>
                  <a:off x="3158" y="1536"/>
                  <a:ext cx="272" cy="312"/>
                  <a:chOff x="3158" y="1536"/>
                  <a:chExt cx="272" cy="312"/>
                </a:xfrm>
              </p:grpSpPr>
              <p:sp>
                <p:nvSpPr>
                  <p:cNvPr id="19" name="左大括号 18"/>
                  <p:cNvSpPr/>
                  <p:nvPr/>
                </p:nvSpPr>
                <p:spPr>
                  <a:xfrm rot="5400000">
                    <a:off x="3247" y="1668"/>
                    <a:ext cx="90" cy="269"/>
                  </a:xfrm>
                  <a:prstGeom prst="leftBrac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i="0" u="none" strike="noStrike" kern="1200" cap="none" spc="0" normalizeH="0" baseline="0" noProof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华文细黑" panose="0201060004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1297" name="TextBox 23"/>
                  <p:cNvSpPr txBox="1"/>
                  <p:nvPr/>
                </p:nvSpPr>
                <p:spPr>
                  <a:xfrm>
                    <a:off x="3192" y="1536"/>
                    <a:ext cx="238" cy="2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lstStyle/>
                  <a:p>
                    <a:r>
                      <a:rPr lang="en-US" altLang="zh-CN" i="1">
                        <a:latin typeface="Times New Roman" panose="02020603050405020304" pitchFamily="18" charset="0"/>
                        <a:ea typeface="华文细黑" panose="02010600040101010101" pitchFamily="2" charset="-122"/>
                      </a:rPr>
                      <a:t>l</a:t>
                    </a:r>
                    <a:r>
                      <a:rPr lang="en-US" altLang="zh-CN" baseline="-25000">
                        <a:latin typeface="Times New Roman" panose="02020603050405020304" pitchFamily="18" charset="0"/>
                        <a:ea typeface="华文细黑" panose="02010600040101010101" pitchFamily="2" charset="-122"/>
                      </a:rPr>
                      <a:t>2</a:t>
                    </a:r>
                    <a:endParaRPr lang="zh-CN" altLang="en-US" dirty="0">
                      <a:latin typeface="Times New Roman" panose="02020603050405020304" pitchFamily="18" charset="0"/>
                      <a:ea typeface="华文细黑" panose="02010600040101010101" pitchFamily="2" charset="-122"/>
                    </a:endParaRPr>
                  </a:p>
                </p:txBody>
              </p:sp>
            </p:grpSp>
          </p:grpSp>
          <p:sp>
            <p:nvSpPr>
              <p:cNvPr id="11298" name="直接连接符 43035"/>
              <p:cNvSpPr/>
              <p:nvPr/>
            </p:nvSpPr>
            <p:spPr>
              <a:xfrm>
                <a:off x="3163" y="1877"/>
                <a:ext cx="312" cy="0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2" name="文本框 1"/>
          <p:cNvSpPr txBox="1"/>
          <p:nvPr/>
        </p:nvSpPr>
        <p:spPr>
          <a:xfrm>
            <a:off x="387350" y="749300"/>
            <a:ext cx="851217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        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为了便于描述，我们引入力臂的概念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.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如下图所示，通过力的作用点沿力的方向的直线叫做</a:t>
            </a: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力的作用线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.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从支点到力的作用线的距离叫做力臂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7835" y="2667000"/>
            <a:ext cx="23215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 eaLnBrk="1" hangingPunct="1"/>
            <a:r>
              <a:rPr lang="zh-CN" altLang="en-US" sz="2400" b="1" dirty="0">
                <a:latin typeface="Calibri" panose="020F0502020204030204" charset="0"/>
                <a:ea typeface="Calibri" panose="020F0502020204030204" charset="0"/>
                <a:sym typeface="+mn-ea"/>
              </a:rPr>
              <a:t>①</a:t>
            </a:r>
            <a:r>
              <a:rPr lang="zh-CN" altLang="en-US" sz="2400" b="1" dirty="0">
                <a:latin typeface="Times New Roman" panose="02020603050405020304" pitchFamily="18" charset="0"/>
                <a:ea typeface="华文细黑" panose="02010600040101010101" pitchFamily="2" charset="-122"/>
                <a:sym typeface="+mn-ea"/>
              </a:rPr>
              <a:t>杠杆五要素：</a:t>
            </a:r>
            <a:endParaRPr lang="zh-CN" altLang="en-US" sz="24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ldLvl="0" animBg="1"/>
      <p:bldP spid="28675" grpId="0" bldLvl="0" animBg="1"/>
      <p:bldP spid="28676" grpId="0" bldLvl="0" animBg="1"/>
      <p:bldP spid="28677" grpId="0" bldLvl="0" animBg="1"/>
      <p:bldP spid="2867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/>
          <p:nvPr/>
        </p:nvSpPr>
        <p:spPr>
          <a:xfrm flipH="1">
            <a:off x="5509260" y="1847850"/>
            <a:ext cx="687388" cy="1887538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27" name="Line 3"/>
          <p:cNvSpPr/>
          <p:nvPr/>
        </p:nvSpPr>
        <p:spPr>
          <a:xfrm>
            <a:off x="7582535" y="2297113"/>
            <a:ext cx="0" cy="2076450"/>
          </a:xfrm>
          <a:prstGeom prst="line">
            <a:avLst/>
          </a:prstGeom>
          <a:ln w="38100" cap="flat" cmpd="sng">
            <a:solidFill>
              <a:srgbClr val="33CCCC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6628" name="Line 4"/>
          <p:cNvSpPr/>
          <p:nvPr/>
        </p:nvSpPr>
        <p:spPr>
          <a:xfrm>
            <a:off x="5517198" y="3806825"/>
            <a:ext cx="2065337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6629" name="Group 5"/>
          <p:cNvGrpSpPr/>
          <p:nvPr/>
        </p:nvGrpSpPr>
        <p:grpSpPr>
          <a:xfrm>
            <a:off x="7411085" y="3617913"/>
            <a:ext cx="171450" cy="188912"/>
            <a:chOff x="0" y="0"/>
            <a:chExt cx="96" cy="96"/>
          </a:xfrm>
        </p:grpSpPr>
        <p:sp>
          <p:nvSpPr>
            <p:cNvPr id="12293" name="Line 6"/>
            <p:cNvSpPr/>
            <p:nvPr/>
          </p:nvSpPr>
          <p:spPr>
            <a:xfrm flipH="1">
              <a:off x="0" y="0"/>
              <a:ext cx="96" cy="0"/>
            </a:xfrm>
            <a:prstGeom prst="line">
              <a:avLst/>
            </a:prstGeom>
            <a:ln w="28575" cap="flat" cmpd="sng">
              <a:solidFill>
                <a:srgbClr val="33CC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294" name="Line 7"/>
            <p:cNvSpPr/>
            <p:nvPr/>
          </p:nvSpPr>
          <p:spPr>
            <a:xfrm>
              <a:off x="0" y="0"/>
              <a:ext cx="0" cy="96"/>
            </a:xfrm>
            <a:prstGeom prst="line">
              <a:avLst/>
            </a:prstGeom>
            <a:ln w="28575" cap="flat" cmpd="sng">
              <a:solidFill>
                <a:srgbClr val="33CC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6632" name="Group 8"/>
          <p:cNvGrpSpPr/>
          <p:nvPr/>
        </p:nvGrpSpPr>
        <p:grpSpPr>
          <a:xfrm rot="-9452884">
            <a:off x="6177598" y="1955800"/>
            <a:ext cx="173037" cy="188913"/>
            <a:chOff x="0" y="0"/>
            <a:chExt cx="96" cy="96"/>
          </a:xfrm>
        </p:grpSpPr>
        <p:sp>
          <p:nvSpPr>
            <p:cNvPr id="12296" name="Line 9"/>
            <p:cNvSpPr/>
            <p:nvPr/>
          </p:nvSpPr>
          <p:spPr>
            <a:xfrm flipH="1">
              <a:off x="0" y="0"/>
              <a:ext cx="96" cy="0"/>
            </a:xfrm>
            <a:prstGeom prst="line">
              <a:avLst/>
            </a:prstGeom>
            <a:ln w="28575" cap="flat" cmpd="sng">
              <a:solidFill>
                <a:srgbClr val="33CC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297" name="Line 10"/>
            <p:cNvSpPr/>
            <p:nvPr/>
          </p:nvSpPr>
          <p:spPr>
            <a:xfrm>
              <a:off x="0" y="0"/>
              <a:ext cx="0" cy="96"/>
            </a:xfrm>
            <a:prstGeom prst="line">
              <a:avLst/>
            </a:prstGeom>
            <a:ln w="28575" cap="flat" cmpd="sng">
              <a:solidFill>
                <a:srgbClr val="33CC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6635" name="AutoShape 11"/>
          <p:cNvSpPr/>
          <p:nvPr/>
        </p:nvSpPr>
        <p:spPr>
          <a:xfrm rot="1296506">
            <a:off x="5653723" y="1776413"/>
            <a:ext cx="173037" cy="1981200"/>
          </a:xfrm>
          <a:prstGeom prst="leftBrace">
            <a:avLst>
              <a:gd name="adj1" fmla="val 94883"/>
              <a:gd name="adj2" fmla="val 50000"/>
            </a:avLst>
          </a:pr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6636" name="AutoShape 12"/>
          <p:cNvSpPr/>
          <p:nvPr/>
        </p:nvSpPr>
        <p:spPr>
          <a:xfrm rot="-5390142">
            <a:off x="6455410" y="2898775"/>
            <a:ext cx="188913" cy="2065338"/>
          </a:xfrm>
          <a:prstGeom prst="leftBrace">
            <a:avLst>
              <a:gd name="adj1" fmla="val 90600"/>
              <a:gd name="adj2" fmla="val 50000"/>
            </a:avLst>
          </a:pr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6637" name="Text Box 13"/>
          <p:cNvSpPr txBox="1"/>
          <p:nvPr/>
        </p:nvSpPr>
        <p:spPr>
          <a:xfrm>
            <a:off x="6391593" y="3955733"/>
            <a:ext cx="3206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b="1" i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l</a:t>
            </a:r>
            <a:r>
              <a:rPr lang="zh-CN" altLang="zh-CN" b="1" baseline="-25000" dirty="0"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  <a:endParaRPr lang="zh-CN" altLang="zh-CN" b="1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6638" name="Text Box 14"/>
          <p:cNvSpPr txBox="1"/>
          <p:nvPr/>
        </p:nvSpPr>
        <p:spPr>
          <a:xfrm>
            <a:off x="5300663" y="2440623"/>
            <a:ext cx="3206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b="1" i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l</a:t>
            </a:r>
            <a:r>
              <a:rPr lang="zh-CN" altLang="zh-CN" b="1" baseline="-25000" dirty="0"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  <a:endParaRPr lang="zh-CN" altLang="zh-CN" b="1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grpSp>
        <p:nvGrpSpPr>
          <p:cNvPr id="26639" name="Group 15"/>
          <p:cNvGrpSpPr/>
          <p:nvPr/>
        </p:nvGrpSpPr>
        <p:grpSpPr>
          <a:xfrm>
            <a:off x="4932998" y="788386"/>
            <a:ext cx="3113446" cy="3338489"/>
            <a:chOff x="0" y="120"/>
            <a:chExt cx="1736" cy="1698"/>
          </a:xfrm>
        </p:grpSpPr>
        <p:sp>
          <p:nvSpPr>
            <p:cNvPr id="12303" name="Line 16"/>
            <p:cNvSpPr/>
            <p:nvPr/>
          </p:nvSpPr>
          <p:spPr>
            <a:xfrm flipV="1">
              <a:off x="336" y="390"/>
              <a:ext cx="1152" cy="1248"/>
            </a:xfrm>
            <a:prstGeom prst="line">
              <a:avLst/>
            </a:prstGeom>
            <a:ln w="76200" cap="flat" cmpd="sng">
              <a:solidFill>
                <a:srgbClr val="02C0A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304" name="Line 17"/>
            <p:cNvSpPr/>
            <p:nvPr/>
          </p:nvSpPr>
          <p:spPr>
            <a:xfrm>
              <a:off x="1488" y="390"/>
              <a:ext cx="0" cy="528"/>
            </a:xfrm>
            <a:prstGeom prst="line">
              <a:avLst/>
            </a:prstGeom>
            <a:ln w="38100" cap="flat" cmpd="sng">
              <a:solidFill>
                <a:srgbClr val="463416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2305" name="Text Box 18"/>
            <p:cNvSpPr txBox="1"/>
            <p:nvPr/>
          </p:nvSpPr>
          <p:spPr>
            <a:xfrm>
              <a:off x="1478" y="120"/>
              <a:ext cx="215" cy="2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zh-CN" dirty="0">
                  <a:latin typeface="Times New Roman" panose="02020603050405020304" pitchFamily="18" charset="0"/>
                  <a:ea typeface="华文细黑" panose="02010600040101010101" pitchFamily="2" charset="-122"/>
                </a:rPr>
                <a:t>B</a:t>
              </a:r>
            </a:p>
          </p:txBody>
        </p:sp>
        <p:sp>
          <p:nvSpPr>
            <p:cNvPr id="12306" name="Text Box 19"/>
            <p:cNvSpPr txBox="1"/>
            <p:nvPr/>
          </p:nvSpPr>
          <p:spPr>
            <a:xfrm>
              <a:off x="1465" y="756"/>
              <a:ext cx="271" cy="2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zh-CN" b="1" i="1" dirty="0">
                  <a:latin typeface="Times New Roman" panose="02020603050405020304" pitchFamily="18" charset="0"/>
                  <a:ea typeface="华文细黑" panose="02010600040101010101" pitchFamily="2" charset="-122"/>
                </a:rPr>
                <a:t>F</a:t>
              </a:r>
              <a:r>
                <a:rPr lang="zh-CN" altLang="zh-CN" b="1" baseline="-25000" dirty="0">
                  <a:latin typeface="Times New Roman" panose="02020603050405020304" pitchFamily="18" charset="0"/>
                  <a:ea typeface="华文细黑" panose="02010600040101010101" pitchFamily="2" charset="-122"/>
                </a:rPr>
                <a:t>2</a:t>
              </a:r>
            </a:p>
          </p:txBody>
        </p:sp>
        <p:sp>
          <p:nvSpPr>
            <p:cNvPr id="12307" name="Text Box 20"/>
            <p:cNvSpPr txBox="1"/>
            <p:nvPr/>
          </p:nvSpPr>
          <p:spPr>
            <a:xfrm>
              <a:off x="278" y="1584"/>
              <a:ext cx="225" cy="2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zh-CN" b="1" i="1" dirty="0">
                  <a:latin typeface="Times New Roman" panose="02020603050405020304" pitchFamily="18" charset="0"/>
                  <a:ea typeface="华文细黑" panose="02010600040101010101" pitchFamily="2" charset="-122"/>
                </a:rPr>
                <a:t>O</a:t>
              </a:r>
            </a:p>
          </p:txBody>
        </p:sp>
        <p:sp>
          <p:nvSpPr>
            <p:cNvPr id="12308" name="Line 21"/>
            <p:cNvSpPr/>
            <p:nvPr/>
          </p:nvSpPr>
          <p:spPr>
            <a:xfrm flipH="1" flipV="1">
              <a:off x="0" y="342"/>
              <a:ext cx="1104" cy="480"/>
            </a:xfrm>
            <a:prstGeom prst="line">
              <a:avLst/>
            </a:prstGeom>
            <a:ln w="38100" cap="flat" cmpd="sng">
              <a:solidFill>
                <a:srgbClr val="463416"/>
              </a:solidFill>
              <a:prstDash val="solid"/>
              <a:round/>
              <a:headEnd type="none" w="med" len="med"/>
              <a:tailEnd type="triangle" w="med" len="lg"/>
            </a:ln>
          </p:spPr>
        </p:sp>
        <p:sp>
          <p:nvSpPr>
            <p:cNvPr id="12309" name="Text Box 22"/>
            <p:cNvSpPr txBox="1"/>
            <p:nvPr/>
          </p:nvSpPr>
          <p:spPr>
            <a:xfrm>
              <a:off x="75" y="120"/>
              <a:ext cx="271" cy="2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zh-CN" b="1" i="1" dirty="0">
                  <a:latin typeface="Times New Roman" panose="02020603050405020304" pitchFamily="18" charset="0"/>
                  <a:ea typeface="华文细黑" panose="02010600040101010101" pitchFamily="2" charset="-122"/>
                </a:rPr>
                <a:t>F</a:t>
              </a:r>
              <a:r>
                <a:rPr lang="zh-CN" altLang="zh-CN" b="1" baseline="-25000" dirty="0">
                  <a:latin typeface="Times New Roman" panose="02020603050405020304" pitchFamily="18" charset="0"/>
                  <a:ea typeface="华文细黑" panose="02010600040101010101" pitchFamily="2" charset="-122"/>
                </a:rPr>
                <a:t>1</a:t>
              </a:r>
            </a:p>
          </p:txBody>
        </p:sp>
        <p:sp>
          <p:nvSpPr>
            <p:cNvPr id="12310" name="Text Box 23"/>
            <p:cNvSpPr txBox="1"/>
            <p:nvPr/>
          </p:nvSpPr>
          <p:spPr>
            <a:xfrm>
              <a:off x="912" y="522"/>
              <a:ext cx="225" cy="2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zh-CN" dirty="0">
                  <a:latin typeface="Times New Roman" panose="02020603050405020304" pitchFamily="18" charset="0"/>
                  <a:ea typeface="华文细黑" panose="02010600040101010101" pitchFamily="2" charset="-122"/>
                </a:rPr>
                <a:t>A</a:t>
              </a:r>
            </a:p>
          </p:txBody>
        </p:sp>
      </p:grpSp>
      <p:grpSp>
        <p:nvGrpSpPr>
          <p:cNvPr id="12311" name="Group 24"/>
          <p:cNvGrpSpPr/>
          <p:nvPr/>
        </p:nvGrpSpPr>
        <p:grpSpPr>
          <a:xfrm>
            <a:off x="817880" y="1259840"/>
            <a:ext cx="3346450" cy="3009900"/>
            <a:chOff x="0" y="0"/>
            <a:chExt cx="2108" cy="1896"/>
          </a:xfrm>
        </p:grpSpPr>
        <p:grpSp>
          <p:nvGrpSpPr>
            <p:cNvPr id="12312" name="Group 25"/>
            <p:cNvGrpSpPr/>
            <p:nvPr/>
          </p:nvGrpSpPr>
          <p:grpSpPr>
            <a:xfrm>
              <a:off x="0" y="0"/>
              <a:ext cx="2108" cy="1896"/>
              <a:chOff x="0" y="0"/>
              <a:chExt cx="2108" cy="1896"/>
            </a:xfrm>
          </p:grpSpPr>
          <p:sp>
            <p:nvSpPr>
              <p:cNvPr id="12313" name="AutoShape 26"/>
              <p:cNvSpPr/>
              <p:nvPr/>
            </p:nvSpPr>
            <p:spPr>
              <a:xfrm rot="5454894">
                <a:off x="498" y="1434"/>
                <a:ext cx="186" cy="336"/>
              </a:xfrm>
              <a:prstGeom prst="rtTriangle">
                <a:avLst/>
              </a:prstGeom>
              <a:solidFill>
                <a:srgbClr val="3399FF"/>
              </a:solidFill>
              <a:ln w="9525" cap="flat" cmpd="sng">
                <a:solidFill>
                  <a:srgbClr val="46341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Times New Roman" panose="02020603050405020304" pitchFamily="18" charset="0"/>
                  <a:ea typeface="华文细黑" panose="02010600040101010101" pitchFamily="2" charset="-122"/>
                </a:endParaRPr>
              </a:p>
            </p:txBody>
          </p:sp>
          <p:sp>
            <p:nvSpPr>
              <p:cNvPr id="12314" name="Rectangle 27"/>
              <p:cNvSpPr/>
              <p:nvPr/>
            </p:nvSpPr>
            <p:spPr>
              <a:xfrm rot="2869737">
                <a:off x="1060" y="115"/>
                <a:ext cx="65" cy="1628"/>
              </a:xfrm>
              <a:prstGeom prst="rect">
                <a:avLst/>
              </a:prstGeom>
              <a:solidFill>
                <a:srgbClr val="3399FF"/>
              </a:solidFill>
              <a:ln w="9525" cap="flat" cmpd="sng">
                <a:solidFill>
                  <a:srgbClr val="46341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Times New Roman" panose="02020603050405020304" pitchFamily="18" charset="0"/>
                  <a:ea typeface="华文细黑" panose="02010600040101010101" pitchFamily="2" charset="-122"/>
                </a:endParaRPr>
              </a:p>
            </p:txBody>
          </p:sp>
          <p:sp>
            <p:nvSpPr>
              <p:cNvPr id="12315" name="Text Box 28"/>
              <p:cNvSpPr txBox="1"/>
              <p:nvPr/>
            </p:nvSpPr>
            <p:spPr>
              <a:xfrm>
                <a:off x="1802" y="570"/>
                <a:ext cx="306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zh-CN" altLang="zh-CN" b="1" i="1" dirty="0"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F</a:t>
                </a:r>
                <a:r>
                  <a:rPr lang="zh-CN" altLang="zh-CN" b="1" baseline="-25000" dirty="0"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2</a:t>
                </a:r>
              </a:p>
            </p:txBody>
          </p:sp>
          <p:sp>
            <p:nvSpPr>
              <p:cNvPr id="12316" name="Text Box 29"/>
              <p:cNvSpPr txBox="1"/>
              <p:nvPr/>
            </p:nvSpPr>
            <p:spPr>
              <a:xfrm>
                <a:off x="1650" y="89"/>
                <a:ext cx="243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zh-CN" altLang="zh-CN" b="1" dirty="0"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B</a:t>
                </a:r>
              </a:p>
            </p:txBody>
          </p:sp>
          <p:grpSp>
            <p:nvGrpSpPr>
              <p:cNvPr id="12317" name="Group 30"/>
              <p:cNvGrpSpPr/>
              <p:nvPr/>
            </p:nvGrpSpPr>
            <p:grpSpPr>
              <a:xfrm>
                <a:off x="347" y="192"/>
                <a:ext cx="73" cy="1584"/>
                <a:chOff x="0" y="0"/>
                <a:chExt cx="73" cy="1872"/>
              </a:xfrm>
            </p:grpSpPr>
            <p:sp>
              <p:nvSpPr>
                <p:cNvPr id="12318" name="Rectangle 31"/>
                <p:cNvSpPr/>
                <p:nvPr/>
              </p:nvSpPr>
              <p:spPr>
                <a:xfrm>
                  <a:off x="0" y="0"/>
                  <a:ext cx="73" cy="1872"/>
                </a:xfrm>
                <a:prstGeom prst="rect">
                  <a:avLst/>
                </a:prstGeom>
                <a:solidFill>
                  <a:srgbClr val="3399FF"/>
                </a:solidFill>
                <a:ln w="9525" cap="flat" cmpd="sng">
                  <a:solidFill>
                    <a:srgbClr val="463416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Times New Roman" panose="02020603050405020304" pitchFamily="18" charset="0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2319" name="Oval 32"/>
                <p:cNvSpPr/>
                <p:nvPr/>
              </p:nvSpPr>
              <p:spPr>
                <a:xfrm>
                  <a:off x="12" y="48"/>
                  <a:ext cx="47" cy="47"/>
                </a:xfrm>
                <a:prstGeom prst="ellipse">
                  <a:avLst/>
                </a:prstGeom>
                <a:solidFill>
                  <a:srgbClr val="003399"/>
                </a:solidFill>
                <a:ln w="9525" cap="flat" cmpd="sng">
                  <a:solidFill>
                    <a:srgbClr val="46341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Times New Roman" panose="02020603050405020304" pitchFamily="18" charset="0"/>
                    <a:ea typeface="华文细黑" panose="02010600040101010101" pitchFamily="2" charset="-122"/>
                  </a:endParaRPr>
                </a:p>
              </p:txBody>
            </p:sp>
          </p:grpSp>
          <p:sp>
            <p:nvSpPr>
              <p:cNvPr id="12320" name="Line 33"/>
              <p:cNvSpPr/>
              <p:nvPr/>
            </p:nvSpPr>
            <p:spPr>
              <a:xfrm flipH="1">
                <a:off x="0" y="240"/>
                <a:ext cx="336" cy="144"/>
              </a:xfrm>
              <a:prstGeom prst="line">
                <a:avLst/>
              </a:prstGeom>
              <a:ln w="28575" cap="flat" cmpd="sng">
                <a:solidFill>
                  <a:srgbClr val="46341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12321" name="Group 34"/>
              <p:cNvGrpSpPr/>
              <p:nvPr/>
            </p:nvGrpSpPr>
            <p:grpSpPr>
              <a:xfrm>
                <a:off x="420" y="240"/>
                <a:ext cx="971" cy="384"/>
                <a:chOff x="0" y="0"/>
                <a:chExt cx="971" cy="384"/>
              </a:xfrm>
            </p:grpSpPr>
            <p:sp>
              <p:nvSpPr>
                <p:cNvPr id="12322" name="Line 35"/>
                <p:cNvSpPr/>
                <p:nvPr/>
              </p:nvSpPr>
              <p:spPr>
                <a:xfrm flipH="1" flipV="1">
                  <a:off x="0" y="0"/>
                  <a:ext cx="971" cy="384"/>
                </a:xfrm>
                <a:prstGeom prst="line">
                  <a:avLst/>
                </a:prstGeom>
                <a:ln w="28575" cap="flat" cmpd="sng">
                  <a:solidFill>
                    <a:srgbClr val="46341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2323" name="Line 36"/>
                <p:cNvSpPr/>
                <p:nvPr/>
              </p:nvSpPr>
              <p:spPr>
                <a:xfrm rot="-1794672">
                  <a:off x="144" y="48"/>
                  <a:ext cx="48" cy="48"/>
                </a:xfrm>
                <a:prstGeom prst="line">
                  <a:avLst/>
                </a:prstGeom>
                <a:ln w="28575" cap="flat" cmpd="sng">
                  <a:solidFill>
                    <a:srgbClr val="463416"/>
                  </a:solidFill>
                  <a:prstDash val="solid"/>
                  <a:round/>
                  <a:headEnd type="triangle" w="med" len="med"/>
                  <a:tailEnd type="none" w="med" len="med"/>
                </a:ln>
              </p:spPr>
            </p:sp>
          </p:grpSp>
          <p:sp>
            <p:nvSpPr>
              <p:cNvPr id="12324" name="Text Box 37"/>
              <p:cNvSpPr txBox="1"/>
              <p:nvPr/>
            </p:nvSpPr>
            <p:spPr>
              <a:xfrm>
                <a:off x="468" y="1440"/>
                <a:ext cx="254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zh-CN" altLang="zh-CN" b="1" i="1" dirty="0"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O</a:t>
                </a:r>
              </a:p>
            </p:txBody>
          </p:sp>
          <p:grpSp>
            <p:nvGrpSpPr>
              <p:cNvPr id="12325" name="Group 38"/>
              <p:cNvGrpSpPr/>
              <p:nvPr/>
            </p:nvGrpSpPr>
            <p:grpSpPr>
              <a:xfrm>
                <a:off x="1607" y="408"/>
                <a:ext cx="240" cy="1488"/>
                <a:chOff x="0" y="0"/>
                <a:chExt cx="240" cy="1488"/>
              </a:xfrm>
            </p:grpSpPr>
            <p:sp>
              <p:nvSpPr>
                <p:cNvPr id="12326" name="Line 39"/>
                <p:cNvSpPr/>
                <p:nvPr/>
              </p:nvSpPr>
              <p:spPr>
                <a:xfrm>
                  <a:off x="96" y="0"/>
                  <a:ext cx="0" cy="432"/>
                </a:xfrm>
                <a:prstGeom prst="line">
                  <a:avLst/>
                </a:prstGeom>
                <a:ln w="28575" cap="flat" cmpd="sng">
                  <a:solidFill>
                    <a:srgbClr val="463416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sp>
            <p:sp>
              <p:nvSpPr>
                <p:cNvPr id="12327" name="Line 40"/>
                <p:cNvSpPr/>
                <p:nvPr/>
              </p:nvSpPr>
              <p:spPr>
                <a:xfrm>
                  <a:off x="96" y="384"/>
                  <a:ext cx="0" cy="864"/>
                </a:xfrm>
                <a:prstGeom prst="line">
                  <a:avLst/>
                </a:prstGeom>
                <a:ln w="9525" cap="flat" cmpd="sng">
                  <a:solidFill>
                    <a:srgbClr val="46341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2328" name="Rectangle 41"/>
                <p:cNvSpPr/>
                <p:nvPr/>
              </p:nvSpPr>
              <p:spPr>
                <a:xfrm>
                  <a:off x="0" y="1248"/>
                  <a:ext cx="240" cy="240"/>
                </a:xfrm>
                <a:prstGeom prst="rect">
                  <a:avLst/>
                </a:prstGeom>
                <a:gradFill rotWithShape="0">
                  <a:gsLst>
                    <a:gs pos="0">
                      <a:srgbClr val="D6B19C">
                        <a:alpha val="100000"/>
                      </a:srgbClr>
                    </a:gs>
                    <a:gs pos="30000">
                      <a:srgbClr val="D49E6C">
                        <a:alpha val="100000"/>
                      </a:srgbClr>
                    </a:gs>
                    <a:gs pos="70000">
                      <a:srgbClr val="A65528">
                        <a:alpha val="100000"/>
                      </a:srgbClr>
                    </a:gs>
                    <a:gs pos="100000">
                      <a:srgbClr val="663012">
                        <a:alpha val="100000"/>
                      </a:srgbClr>
                    </a:gs>
                  </a:gsLst>
                  <a:lin ang="5400000" scaled="1"/>
                  <a:tileRect/>
                </a:gradFill>
                <a:ln w="9525" cap="flat" cmpd="sng">
                  <a:solidFill>
                    <a:srgbClr val="463416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Times New Roman" panose="02020603050405020304" pitchFamily="18" charset="0"/>
                    <a:ea typeface="华文细黑" panose="02010600040101010101" pitchFamily="2" charset="-122"/>
                  </a:endParaRPr>
                </a:p>
              </p:txBody>
            </p:sp>
          </p:grpSp>
          <p:sp>
            <p:nvSpPr>
              <p:cNvPr id="12329" name="Text Box 42"/>
              <p:cNvSpPr txBox="1"/>
              <p:nvPr/>
            </p:nvSpPr>
            <p:spPr>
              <a:xfrm>
                <a:off x="1092" y="528"/>
                <a:ext cx="254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zh-CN" altLang="zh-CN" b="1" dirty="0"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A</a:t>
                </a:r>
              </a:p>
            </p:txBody>
          </p:sp>
          <p:sp>
            <p:nvSpPr>
              <p:cNvPr id="12330" name="Text Box 43"/>
              <p:cNvSpPr txBox="1"/>
              <p:nvPr/>
            </p:nvSpPr>
            <p:spPr>
              <a:xfrm>
                <a:off x="516" y="0"/>
                <a:ext cx="306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zh-CN" altLang="zh-CN" b="1" i="1" dirty="0"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F</a:t>
                </a:r>
                <a:r>
                  <a:rPr lang="zh-CN" altLang="zh-CN" b="1" baseline="-25000" dirty="0"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1</a:t>
                </a:r>
              </a:p>
            </p:txBody>
          </p:sp>
        </p:grpSp>
        <p:sp>
          <p:nvSpPr>
            <p:cNvPr id="12331" name="Oval 44"/>
            <p:cNvSpPr/>
            <p:nvPr/>
          </p:nvSpPr>
          <p:spPr>
            <a:xfrm>
              <a:off x="468" y="1440"/>
              <a:ext cx="73" cy="73"/>
            </a:xfrm>
            <a:prstGeom prst="ellipse">
              <a:avLst/>
            </a:prstGeom>
            <a:solidFill>
              <a:srgbClr val="3399FF"/>
            </a:solidFill>
            <a:ln w="9525" cap="flat" cmpd="sng">
              <a:solidFill>
                <a:srgbClr val="46341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12332" name="Text Box 45"/>
          <p:cNvSpPr txBox="1"/>
          <p:nvPr/>
        </p:nvSpPr>
        <p:spPr>
          <a:xfrm>
            <a:off x="461328" y="649923"/>
            <a:ext cx="2316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作力臂的方法</a:t>
            </a:r>
          </a:p>
        </p:txBody>
      </p:sp>
      <p:sp>
        <p:nvSpPr>
          <p:cNvPr id="26670" name="Text Box 46"/>
          <p:cNvSpPr txBox="1"/>
          <p:nvPr/>
        </p:nvSpPr>
        <p:spPr>
          <a:xfrm>
            <a:off x="753745" y="4437063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Wingdings" panose="05000000000000000000" charset="0"/>
            </a:pPr>
            <a:r>
              <a:rPr lang="zh-CN" altLang="en-US" sz="2400" dirty="0">
                <a:latin typeface="Times New Roman" panose="02020603050405020304" pitchFamily="18" charset="0"/>
                <a:ea typeface="华文细黑" panose="02010600040101010101" pitchFamily="2" charset="-122"/>
              </a:rPr>
              <a:t>找出支点的位置</a:t>
            </a:r>
          </a:p>
        </p:txBody>
      </p:sp>
      <p:sp>
        <p:nvSpPr>
          <p:cNvPr id="26671" name="Text Box 47"/>
          <p:cNvSpPr txBox="1"/>
          <p:nvPr/>
        </p:nvSpPr>
        <p:spPr>
          <a:xfrm>
            <a:off x="761365" y="5440363"/>
            <a:ext cx="4754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Wingdings" panose="05000000000000000000" charset="0"/>
            </a:pPr>
            <a:r>
              <a:rPr lang="zh-CN" altLang="en-US" sz="2400" dirty="0">
                <a:latin typeface="Times New Roman" panose="02020603050405020304" pitchFamily="18" charset="0"/>
                <a:ea typeface="华文细黑" panose="02010600040101010101" pitchFamily="2" charset="-122"/>
              </a:rPr>
              <a:t>从支点作动力、阻力作用线的垂线</a:t>
            </a:r>
          </a:p>
        </p:txBody>
      </p:sp>
      <p:sp>
        <p:nvSpPr>
          <p:cNvPr id="26672" name="Oval 48"/>
          <p:cNvSpPr>
            <a:spLocks noChangeAspect="1"/>
          </p:cNvSpPr>
          <p:nvPr/>
        </p:nvSpPr>
        <p:spPr>
          <a:xfrm>
            <a:off x="5469573" y="3752850"/>
            <a:ext cx="82550" cy="8255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46341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6675" name="Text Box 51"/>
          <p:cNvSpPr txBox="1"/>
          <p:nvPr/>
        </p:nvSpPr>
        <p:spPr>
          <a:xfrm>
            <a:off x="753745" y="4897755"/>
            <a:ext cx="45529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Wingdings" panose="05000000000000000000" charset="0"/>
            </a:pPr>
            <a:r>
              <a:rPr lang="zh-CN" altLang="en-US" sz="2400" dirty="0">
                <a:latin typeface="Times New Roman" panose="02020603050405020304" pitchFamily="18" charset="0"/>
                <a:ea typeface="华文细黑" panose="02010600040101010101" pitchFamily="2" charset="-122"/>
              </a:rPr>
              <a:t>确定动力、阻力作用线</a:t>
            </a:r>
          </a:p>
        </p:txBody>
      </p:sp>
      <p:sp>
        <p:nvSpPr>
          <p:cNvPr id="26676" name="Text Box 52"/>
          <p:cNvSpPr txBox="1"/>
          <p:nvPr/>
        </p:nvSpPr>
        <p:spPr>
          <a:xfrm>
            <a:off x="753745" y="590105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Wingdings" panose="05000000000000000000" charset="0"/>
            </a:pPr>
            <a:r>
              <a:rPr lang="zh-CN" altLang="en-US" sz="2400" dirty="0">
                <a:latin typeface="Times New Roman" panose="02020603050405020304" pitchFamily="18" charset="0"/>
                <a:ea typeface="华文细黑" panose="02010600040101010101" pitchFamily="2" charset="-122"/>
              </a:rPr>
              <a:t>标垂足，定力臂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bldLvl="0" animBg="1"/>
      <p:bldP spid="26636" grpId="0" bldLvl="0" animBg="1"/>
      <p:bldP spid="26637" grpId="0"/>
      <p:bldP spid="26638" grpId="0"/>
      <p:bldP spid="26670" grpId="0"/>
      <p:bldP spid="26671" grpId="0"/>
      <p:bldP spid="26672" grpId="0" bldLvl="0" animBg="1"/>
      <p:bldP spid="26672" grpId="1" bldLvl="0" animBg="1"/>
      <p:bldP spid="26675" grpId="0"/>
      <p:bldP spid="266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2"/>
          <p:cNvSpPr txBox="1"/>
          <p:nvPr/>
        </p:nvSpPr>
        <p:spPr>
          <a:xfrm>
            <a:off x="632460" y="1388745"/>
            <a:ext cx="3535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华文细黑" panose="02010600040101010101" pitchFamily="2" charset="-122"/>
              </a:rPr>
              <a:t>画出图中杠杆各力的力臂</a:t>
            </a:r>
          </a:p>
        </p:txBody>
      </p:sp>
      <p:sp>
        <p:nvSpPr>
          <p:cNvPr id="13314" name="Line 3"/>
          <p:cNvSpPr/>
          <p:nvPr/>
        </p:nvSpPr>
        <p:spPr>
          <a:xfrm>
            <a:off x="1550988" y="2900045"/>
            <a:ext cx="0" cy="990600"/>
          </a:xfrm>
          <a:prstGeom prst="line">
            <a:avLst/>
          </a:prstGeom>
          <a:ln w="57150" cap="flat" cmpd="sng">
            <a:solidFill>
              <a:srgbClr val="46341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15" name="Oval 4"/>
          <p:cNvSpPr/>
          <p:nvPr/>
        </p:nvSpPr>
        <p:spPr>
          <a:xfrm>
            <a:off x="1550988" y="3319145"/>
            <a:ext cx="114300" cy="1143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rgbClr val="46341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3316" name="Rectangle 5"/>
          <p:cNvSpPr/>
          <p:nvPr/>
        </p:nvSpPr>
        <p:spPr>
          <a:xfrm>
            <a:off x="1665288" y="3344545"/>
            <a:ext cx="2190750" cy="88900"/>
          </a:xfrm>
          <a:prstGeom prst="rect">
            <a:avLst/>
          </a:prstGeom>
          <a:solidFill>
            <a:srgbClr val="3399FF"/>
          </a:solidFill>
          <a:ln w="9525" cap="flat" cmpd="sng">
            <a:solidFill>
              <a:srgbClr val="46341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3317" name="Line 6"/>
          <p:cNvSpPr/>
          <p:nvPr/>
        </p:nvSpPr>
        <p:spPr>
          <a:xfrm flipH="1" flipV="1">
            <a:off x="3148013" y="2900045"/>
            <a:ext cx="708025" cy="444500"/>
          </a:xfrm>
          <a:prstGeom prst="line">
            <a:avLst/>
          </a:prstGeom>
          <a:ln w="38100" cap="flat" cmpd="sng">
            <a:solidFill>
              <a:srgbClr val="463416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3318" name="Text Box 7"/>
          <p:cNvSpPr txBox="1"/>
          <p:nvPr/>
        </p:nvSpPr>
        <p:spPr>
          <a:xfrm>
            <a:off x="3436938" y="2461895"/>
            <a:ext cx="4851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400" b="1" i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F</a:t>
            </a:r>
            <a:r>
              <a:rPr lang="zh-CN" altLang="zh-CN" sz="2400" b="1" baseline="-25000" dirty="0"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</a:p>
        </p:txBody>
      </p:sp>
      <p:sp>
        <p:nvSpPr>
          <p:cNvPr id="13319" name="Line 8"/>
          <p:cNvSpPr/>
          <p:nvPr/>
        </p:nvSpPr>
        <p:spPr>
          <a:xfrm>
            <a:off x="2671763" y="3344545"/>
            <a:ext cx="0" cy="793750"/>
          </a:xfrm>
          <a:prstGeom prst="line">
            <a:avLst/>
          </a:prstGeom>
          <a:ln w="9525" cap="flat" cmpd="sng">
            <a:solidFill>
              <a:srgbClr val="46341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20" name="Rectangle 9"/>
          <p:cNvSpPr/>
          <p:nvPr/>
        </p:nvSpPr>
        <p:spPr>
          <a:xfrm>
            <a:off x="2433638" y="4138295"/>
            <a:ext cx="476250" cy="552450"/>
          </a:xfrm>
          <a:prstGeom prst="rect">
            <a:avLst/>
          </a:prstGeom>
          <a:gradFill rotWithShape="0">
            <a:gsLst>
              <a:gs pos="0">
                <a:srgbClr val="D6B19C">
                  <a:alpha val="100000"/>
                </a:srgbClr>
              </a:gs>
              <a:gs pos="30000">
                <a:srgbClr val="D49E6C">
                  <a:alpha val="100000"/>
                </a:srgbClr>
              </a:gs>
              <a:gs pos="70000">
                <a:srgbClr val="A65528">
                  <a:alpha val="100000"/>
                </a:srgbClr>
              </a:gs>
              <a:gs pos="100000">
                <a:srgbClr val="663012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46341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grpSp>
        <p:nvGrpSpPr>
          <p:cNvPr id="13321" name="Group 10"/>
          <p:cNvGrpSpPr/>
          <p:nvPr/>
        </p:nvGrpSpPr>
        <p:grpSpPr>
          <a:xfrm>
            <a:off x="5048250" y="3787458"/>
            <a:ext cx="3302000" cy="747712"/>
            <a:chOff x="0" y="0"/>
            <a:chExt cx="2080" cy="471"/>
          </a:xfrm>
        </p:grpSpPr>
        <p:sp>
          <p:nvSpPr>
            <p:cNvPr id="13322" name="Rectangle 11"/>
            <p:cNvSpPr/>
            <p:nvPr/>
          </p:nvSpPr>
          <p:spPr>
            <a:xfrm>
              <a:off x="0" y="415"/>
              <a:ext cx="828" cy="56"/>
            </a:xfrm>
            <a:prstGeom prst="rect">
              <a:avLst/>
            </a:prstGeom>
            <a:solidFill>
              <a:srgbClr val="3399FF"/>
            </a:solidFill>
            <a:ln w="9525" cap="flat" cmpd="sng">
              <a:solidFill>
                <a:srgbClr val="46341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13323" name="Rectangle 12"/>
            <p:cNvSpPr/>
            <p:nvPr/>
          </p:nvSpPr>
          <p:spPr>
            <a:xfrm rot="-2141556">
              <a:off x="698" y="0"/>
              <a:ext cx="1382" cy="56"/>
            </a:xfrm>
            <a:prstGeom prst="rect">
              <a:avLst/>
            </a:prstGeom>
            <a:solidFill>
              <a:srgbClr val="3399FF"/>
            </a:solidFill>
            <a:ln w="9525" cap="flat" cmpd="sng">
              <a:solidFill>
                <a:srgbClr val="46341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dirty="0"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13324" name="Oval 13"/>
          <p:cNvSpPr/>
          <p:nvPr/>
        </p:nvSpPr>
        <p:spPr>
          <a:xfrm>
            <a:off x="6305550" y="4446270"/>
            <a:ext cx="114300" cy="1143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rgbClr val="46341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3325" name="Line 14"/>
          <p:cNvSpPr/>
          <p:nvPr/>
        </p:nvSpPr>
        <p:spPr>
          <a:xfrm>
            <a:off x="5048250" y="4446270"/>
            <a:ext cx="0" cy="1384300"/>
          </a:xfrm>
          <a:prstGeom prst="line">
            <a:avLst/>
          </a:prstGeom>
          <a:ln w="38100" cap="flat" cmpd="sng">
            <a:solidFill>
              <a:srgbClr val="463416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3326" name="Line 15"/>
          <p:cNvSpPr/>
          <p:nvPr/>
        </p:nvSpPr>
        <p:spPr>
          <a:xfrm>
            <a:off x="8118475" y="3246120"/>
            <a:ext cx="0" cy="1200150"/>
          </a:xfrm>
          <a:prstGeom prst="line">
            <a:avLst/>
          </a:prstGeom>
          <a:ln w="38100" cap="flat" cmpd="sng">
            <a:solidFill>
              <a:srgbClr val="463416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7664" name="Line 16"/>
          <p:cNvSpPr/>
          <p:nvPr/>
        </p:nvSpPr>
        <p:spPr>
          <a:xfrm flipH="1" flipV="1">
            <a:off x="1871663" y="2061845"/>
            <a:ext cx="1276350" cy="838200"/>
          </a:xfrm>
          <a:prstGeom prst="line">
            <a:avLst/>
          </a:prstGeom>
          <a:ln w="38100" cap="flat" cmpd="sng">
            <a:solidFill>
              <a:srgbClr val="46341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665" name="Line 17"/>
          <p:cNvSpPr/>
          <p:nvPr/>
        </p:nvSpPr>
        <p:spPr>
          <a:xfrm rot="-295181" flipH="1">
            <a:off x="1550988" y="2372995"/>
            <a:ext cx="809625" cy="97155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66" name="AutoShape 18"/>
          <p:cNvSpPr/>
          <p:nvPr/>
        </p:nvSpPr>
        <p:spPr>
          <a:xfrm rot="2061507">
            <a:off x="1665288" y="2163445"/>
            <a:ext cx="304800" cy="1270000"/>
          </a:xfrm>
          <a:prstGeom prst="leftBrace">
            <a:avLst>
              <a:gd name="adj1" fmla="val 34529"/>
              <a:gd name="adj2" fmla="val 50000"/>
            </a:avLst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67" name="AutoShape 19"/>
          <p:cNvSpPr/>
          <p:nvPr/>
        </p:nvSpPr>
        <p:spPr>
          <a:xfrm rot="-5329050">
            <a:off x="1919288" y="3055620"/>
            <a:ext cx="438150" cy="1038225"/>
          </a:xfrm>
          <a:prstGeom prst="leftBrace">
            <a:avLst>
              <a:gd name="adj1" fmla="val 19636"/>
              <a:gd name="adj2" fmla="val 50000"/>
            </a:avLst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68" name="Line 20"/>
          <p:cNvSpPr/>
          <p:nvPr/>
        </p:nvSpPr>
        <p:spPr>
          <a:xfrm>
            <a:off x="2671763" y="3363595"/>
            <a:ext cx="0" cy="1638300"/>
          </a:xfrm>
          <a:prstGeom prst="line">
            <a:avLst/>
          </a:prstGeom>
          <a:ln w="38100" cap="flat" cmpd="sng">
            <a:solidFill>
              <a:srgbClr val="463416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7669" name="Text Box 21"/>
          <p:cNvSpPr txBox="1"/>
          <p:nvPr/>
        </p:nvSpPr>
        <p:spPr>
          <a:xfrm>
            <a:off x="2771775" y="4579620"/>
            <a:ext cx="4851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400" b="1" i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F</a:t>
            </a:r>
            <a:r>
              <a:rPr lang="zh-CN" altLang="zh-CN" sz="2400" b="1" baseline="-25000" dirty="0"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</a:p>
        </p:txBody>
      </p:sp>
      <p:sp>
        <p:nvSpPr>
          <p:cNvPr id="27670" name="Text Box 22"/>
          <p:cNvSpPr txBox="1"/>
          <p:nvPr/>
        </p:nvSpPr>
        <p:spPr>
          <a:xfrm>
            <a:off x="1163638" y="2171383"/>
            <a:ext cx="3663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l</a:t>
            </a:r>
            <a:r>
              <a:rPr lang="zh-CN" altLang="zh-CN" sz="2400" b="1" baseline="-25000" dirty="0"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</a:p>
        </p:txBody>
      </p:sp>
      <p:sp>
        <p:nvSpPr>
          <p:cNvPr id="27671" name="Text Box 23"/>
          <p:cNvSpPr txBox="1"/>
          <p:nvPr/>
        </p:nvSpPr>
        <p:spPr>
          <a:xfrm>
            <a:off x="1878013" y="3700145"/>
            <a:ext cx="3663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l</a:t>
            </a:r>
            <a:r>
              <a:rPr lang="zh-CN" altLang="zh-CN" sz="2400" b="1" baseline="-25000" dirty="0"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</a:p>
        </p:txBody>
      </p:sp>
      <p:sp>
        <p:nvSpPr>
          <p:cNvPr id="13335" name="Text Box 24"/>
          <p:cNvSpPr txBox="1"/>
          <p:nvPr/>
        </p:nvSpPr>
        <p:spPr>
          <a:xfrm>
            <a:off x="4427538" y="5444808"/>
            <a:ext cx="4851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400" b="1" i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F</a:t>
            </a:r>
            <a:r>
              <a:rPr lang="zh-CN" altLang="zh-CN" sz="2400" b="1" baseline="-25000" dirty="0"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</a:p>
        </p:txBody>
      </p:sp>
      <p:sp>
        <p:nvSpPr>
          <p:cNvPr id="13336" name="Text Box 25"/>
          <p:cNvSpPr txBox="1"/>
          <p:nvPr/>
        </p:nvSpPr>
        <p:spPr>
          <a:xfrm>
            <a:off x="8274050" y="4149408"/>
            <a:ext cx="4851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400" b="1" i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F</a:t>
            </a:r>
            <a:r>
              <a:rPr lang="zh-CN" altLang="zh-CN" sz="2400" b="1" baseline="-25000" dirty="0"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</a:p>
        </p:txBody>
      </p:sp>
      <p:sp>
        <p:nvSpPr>
          <p:cNvPr id="27674" name="AutoShape 26"/>
          <p:cNvSpPr/>
          <p:nvPr/>
        </p:nvSpPr>
        <p:spPr>
          <a:xfrm rot="-5413997" flipV="1">
            <a:off x="5541963" y="4066858"/>
            <a:ext cx="269875" cy="1257300"/>
          </a:xfrm>
          <a:prstGeom prst="leftBrace">
            <a:avLst>
              <a:gd name="adj1" fmla="val 38607"/>
              <a:gd name="adj2" fmla="val 49130"/>
            </a:avLst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75" name="Text Box 27"/>
          <p:cNvSpPr txBox="1"/>
          <p:nvPr/>
        </p:nvSpPr>
        <p:spPr>
          <a:xfrm>
            <a:off x="5508625" y="4728845"/>
            <a:ext cx="3663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l</a:t>
            </a:r>
            <a:r>
              <a:rPr lang="zh-CN" altLang="zh-CN" sz="2400" b="1" baseline="-25000" dirty="0"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</a:p>
        </p:txBody>
      </p:sp>
      <p:sp>
        <p:nvSpPr>
          <p:cNvPr id="27676" name="Line 28"/>
          <p:cNvSpPr/>
          <p:nvPr/>
        </p:nvSpPr>
        <p:spPr>
          <a:xfrm>
            <a:off x="8118475" y="4446270"/>
            <a:ext cx="0" cy="384175"/>
          </a:xfrm>
          <a:prstGeom prst="line">
            <a:avLst/>
          </a:prstGeom>
          <a:ln w="38100" cap="flat" cmpd="sng">
            <a:solidFill>
              <a:srgbClr val="46341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677" name="Line 29"/>
          <p:cNvSpPr/>
          <p:nvPr/>
        </p:nvSpPr>
        <p:spPr>
          <a:xfrm>
            <a:off x="6362700" y="4535170"/>
            <a:ext cx="1755775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78" name="Text Box 30"/>
          <p:cNvSpPr txBox="1"/>
          <p:nvPr/>
        </p:nvSpPr>
        <p:spPr>
          <a:xfrm>
            <a:off x="6080125" y="3711258"/>
            <a:ext cx="4032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400" b="1" i="1" dirty="0">
                <a:solidFill>
                  <a:srgbClr val="33CCCC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O</a:t>
            </a:r>
          </a:p>
        </p:txBody>
      </p:sp>
      <p:sp>
        <p:nvSpPr>
          <p:cNvPr id="27679" name="AutoShape 31"/>
          <p:cNvSpPr/>
          <p:nvPr/>
        </p:nvSpPr>
        <p:spPr>
          <a:xfrm rot="-5436434">
            <a:off x="7080250" y="3835083"/>
            <a:ext cx="274638" cy="1714500"/>
          </a:xfrm>
          <a:prstGeom prst="leftBrace">
            <a:avLst>
              <a:gd name="adj1" fmla="val 51734"/>
              <a:gd name="adj2" fmla="val 50000"/>
            </a:avLst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7680" name="Text Box 32"/>
          <p:cNvSpPr txBox="1"/>
          <p:nvPr/>
        </p:nvSpPr>
        <p:spPr>
          <a:xfrm>
            <a:off x="6948488" y="4724083"/>
            <a:ext cx="3663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l</a:t>
            </a:r>
            <a:r>
              <a:rPr lang="zh-CN" altLang="zh-CN" sz="2400" b="1" baseline="-25000" dirty="0">
                <a:latin typeface="Times New Roman" panose="02020603050405020304" pitchFamily="18" charset="0"/>
                <a:ea typeface="华文细黑" panose="02010600040101010101" pitchFamily="2" charset="-122"/>
              </a:rPr>
              <a:t>2</a:t>
            </a:r>
          </a:p>
        </p:txBody>
      </p:sp>
      <p:grpSp>
        <p:nvGrpSpPr>
          <p:cNvPr id="27681" name="Group 33"/>
          <p:cNvGrpSpPr/>
          <p:nvPr/>
        </p:nvGrpSpPr>
        <p:grpSpPr>
          <a:xfrm rot="-3229430">
            <a:off x="2260600" y="2428558"/>
            <a:ext cx="161925" cy="146050"/>
            <a:chOff x="0" y="0"/>
            <a:chExt cx="181" cy="182"/>
          </a:xfrm>
        </p:grpSpPr>
        <p:sp>
          <p:nvSpPr>
            <p:cNvPr id="13345" name="Line 34"/>
            <p:cNvSpPr/>
            <p:nvPr/>
          </p:nvSpPr>
          <p:spPr>
            <a:xfrm>
              <a:off x="0" y="0"/>
              <a:ext cx="0" cy="182"/>
            </a:xfrm>
            <a:prstGeom prst="line">
              <a:avLst/>
            </a:prstGeom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46" name="Line 35"/>
            <p:cNvSpPr/>
            <p:nvPr/>
          </p:nvSpPr>
          <p:spPr>
            <a:xfrm>
              <a:off x="0" y="182"/>
              <a:ext cx="181" cy="0"/>
            </a:xfrm>
            <a:prstGeom prst="line">
              <a:avLst/>
            </a:prstGeom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7684" name="Group 36"/>
          <p:cNvGrpSpPr/>
          <p:nvPr/>
        </p:nvGrpSpPr>
        <p:grpSpPr>
          <a:xfrm>
            <a:off x="2555875" y="3428683"/>
            <a:ext cx="144463" cy="144462"/>
            <a:chOff x="0" y="0"/>
            <a:chExt cx="181" cy="182"/>
          </a:xfrm>
        </p:grpSpPr>
        <p:sp>
          <p:nvSpPr>
            <p:cNvPr id="13348" name="Line 37"/>
            <p:cNvSpPr/>
            <p:nvPr/>
          </p:nvSpPr>
          <p:spPr>
            <a:xfrm>
              <a:off x="0" y="0"/>
              <a:ext cx="0" cy="182"/>
            </a:xfrm>
            <a:prstGeom prst="line">
              <a:avLst/>
            </a:prstGeom>
            <a:ln w="38100" cap="flat" cmpd="sng">
              <a:solidFill>
                <a:srgbClr val="33CC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49" name="Line 38"/>
            <p:cNvSpPr/>
            <p:nvPr/>
          </p:nvSpPr>
          <p:spPr>
            <a:xfrm>
              <a:off x="0" y="182"/>
              <a:ext cx="181" cy="0"/>
            </a:xfrm>
            <a:prstGeom prst="line">
              <a:avLst/>
            </a:prstGeom>
            <a:ln w="38100" cap="flat" cmpd="sng">
              <a:solidFill>
                <a:srgbClr val="33CC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7687" name="Group 39"/>
          <p:cNvGrpSpPr/>
          <p:nvPr/>
        </p:nvGrpSpPr>
        <p:grpSpPr>
          <a:xfrm>
            <a:off x="5076825" y="4508183"/>
            <a:ext cx="215900" cy="215900"/>
            <a:chOff x="0" y="0"/>
            <a:chExt cx="181" cy="136"/>
          </a:xfrm>
        </p:grpSpPr>
        <p:sp>
          <p:nvSpPr>
            <p:cNvPr id="13351" name="Line 40"/>
            <p:cNvSpPr/>
            <p:nvPr/>
          </p:nvSpPr>
          <p:spPr>
            <a:xfrm>
              <a:off x="0" y="136"/>
              <a:ext cx="181" cy="0"/>
            </a:xfrm>
            <a:prstGeom prst="line">
              <a:avLst/>
            </a:prstGeom>
            <a:ln w="28575" cap="flat" cmpd="sng">
              <a:solidFill>
                <a:srgbClr val="33CC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52" name="Line 41"/>
            <p:cNvSpPr/>
            <p:nvPr/>
          </p:nvSpPr>
          <p:spPr>
            <a:xfrm>
              <a:off x="181" y="0"/>
              <a:ext cx="0" cy="136"/>
            </a:xfrm>
            <a:prstGeom prst="line">
              <a:avLst/>
            </a:prstGeom>
            <a:ln w="28575" cap="flat" cmpd="sng">
              <a:solidFill>
                <a:srgbClr val="33CC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7690" name="Group 42"/>
          <p:cNvGrpSpPr/>
          <p:nvPr/>
        </p:nvGrpSpPr>
        <p:grpSpPr>
          <a:xfrm>
            <a:off x="7885113" y="4508183"/>
            <a:ext cx="215900" cy="215900"/>
            <a:chOff x="0" y="0"/>
            <a:chExt cx="136" cy="136"/>
          </a:xfrm>
        </p:grpSpPr>
        <p:sp>
          <p:nvSpPr>
            <p:cNvPr id="13354" name="Line 43"/>
            <p:cNvSpPr/>
            <p:nvPr/>
          </p:nvSpPr>
          <p:spPr>
            <a:xfrm>
              <a:off x="0" y="0"/>
              <a:ext cx="0" cy="136"/>
            </a:xfrm>
            <a:prstGeom prst="line">
              <a:avLst/>
            </a:prstGeom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55" name="Line 44"/>
            <p:cNvSpPr/>
            <p:nvPr/>
          </p:nvSpPr>
          <p:spPr>
            <a:xfrm>
              <a:off x="0" y="136"/>
              <a:ext cx="136" cy="0"/>
            </a:xfrm>
            <a:prstGeom prst="line">
              <a:avLst/>
            </a:prstGeom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7693" name="Text Box 45"/>
          <p:cNvSpPr txBox="1"/>
          <p:nvPr/>
        </p:nvSpPr>
        <p:spPr>
          <a:xfrm>
            <a:off x="1042988" y="3068320"/>
            <a:ext cx="6477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 i="1" dirty="0">
                <a:solidFill>
                  <a:srgbClr val="33CCCC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O</a:t>
            </a:r>
          </a:p>
        </p:txBody>
      </p:sp>
      <p:grpSp>
        <p:nvGrpSpPr>
          <p:cNvPr id="18438" name="组合 3"/>
          <p:cNvGrpSpPr/>
          <p:nvPr/>
        </p:nvGrpSpPr>
        <p:grpSpPr>
          <a:xfrm>
            <a:off x="652776" y="731829"/>
            <a:ext cx="1714500" cy="500066"/>
            <a:chOff x="1076" y="1998"/>
            <a:chExt cx="2699" cy="788"/>
          </a:xfrm>
          <a:solidFill>
            <a:srgbClr val="0070C0"/>
          </a:solidFill>
        </p:grpSpPr>
        <p:sp>
          <p:nvSpPr>
            <p:cNvPr id="10" name="流程图: 文档 9"/>
            <p:cNvSpPr/>
            <p:nvPr/>
          </p:nvSpPr>
          <p:spPr>
            <a:xfrm>
              <a:off x="1076" y="2070"/>
              <a:ext cx="2632" cy="716"/>
            </a:xfrm>
            <a:prstGeom prst="flowChartDocumen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/>
              <a:endParaRPr lang="zh-CN" altLang="en-US" sz="2400" strike="noStrike" noProof="1"/>
            </a:p>
          </p:txBody>
        </p:sp>
        <p:sp>
          <p:nvSpPr>
            <p:cNvPr id="11" name="文本框 4101"/>
            <p:cNvSpPr txBox="1"/>
            <p:nvPr/>
          </p:nvSpPr>
          <p:spPr>
            <a:xfrm>
              <a:off x="1077" y="1998"/>
              <a:ext cx="2698" cy="7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anchor="t">
              <a:spAutoFit/>
            </a:bodyPr>
            <a:lstStyle/>
            <a:p>
              <a:pPr lvl="0" fontAlgn="base"/>
              <a:r>
                <a:rPr lang="zh-CN" altLang="en-US" sz="2400" b="1" strike="noStrike" noProof="1">
                  <a:solidFill>
                    <a:srgbClr val="D6F5F5"/>
                  </a:solidFill>
                  <a:latin typeface="宋体" panose="02010600030101010101" pitchFamily="2" charset="-122"/>
                  <a:ea typeface="幼圆" panose="02010509060101010101" pitchFamily="49" charset="-122"/>
                </a:rPr>
                <a:t>典例与精析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6" grpId="0" bldLvl="0" animBg="1"/>
      <p:bldP spid="27667" grpId="0" bldLvl="0" animBg="1"/>
      <p:bldP spid="27669" grpId="0"/>
      <p:bldP spid="27670" grpId="0"/>
      <p:bldP spid="27671" grpId="0"/>
      <p:bldP spid="27674" grpId="0" bldLvl="0" animBg="1"/>
      <p:bldP spid="27675" grpId="0"/>
      <p:bldP spid="27678" grpId="0"/>
      <p:bldP spid="27679" grpId="0" bldLvl="0" animBg="1"/>
      <p:bldP spid="27680" grpId="0"/>
      <p:bldP spid="27693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7B7"/>
      </a:accent6>
      <a:hlink>
        <a:srgbClr val="FF5050"/>
      </a:hlink>
      <a:folHlink>
        <a:srgbClr val="FF99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>
          <a:noFill/>
        </a:ln>
      </a:spPr>
      <a:bodyPr>
        <a:spAutoFit/>
      </a:bodyPr>
      <a:lstStyle>
        <a:defPPr>
          <a:defRPr lang="zh-CN" altLang="en-US" sz="2400" dirty="0">
            <a:latin typeface="黑体" panose="02010600030101010101" pitchFamily="49" charset="-122"/>
            <a:ea typeface="黑体" panose="02010600030101010101" pitchFamily="49" charset="-122"/>
          </a:defRPr>
        </a:defPPr>
      </a:lstStyle>
    </a:tx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1435</Words>
  <Application>Microsoft Office PowerPoint</Application>
  <PresentationFormat>全屏显示(4:3)</PresentationFormat>
  <Paragraphs>217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China</cp:lastModifiedBy>
  <cp:revision>544</cp:revision>
  <dcterms:created xsi:type="dcterms:W3CDTF">2015-07-09T08:14:00Z</dcterms:created>
  <dcterms:modified xsi:type="dcterms:W3CDTF">2019-04-02T12:17:16Z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