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9" autoAdjust="0"/>
    <p:restoredTop sz="94660"/>
  </p:normalViewPr>
  <p:slideViewPr>
    <p:cSldViewPr>
      <p:cViewPr varScale="1">
        <p:scale>
          <a:sx n="108" d="100"/>
          <a:sy n="108" d="100"/>
        </p:scale>
        <p:origin x="-17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F9FC8-646F-45B4-AEE2-FCE436E0836D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4DABC-2531-4A3A-929E-CA6B489154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237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http://p0.so.qhmsg.com/bdr/_240_/t019d556fc5d71b2b1f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http://p4.so.qhmsg.com/bdr/_240_/t018b9aced6f92245a9.jpg" TargetMode="Externa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3172765" y="3284984"/>
            <a:ext cx="2727029" cy="109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5400" b="1" dirty="0">
                <a:latin typeface="华文新魏" pitchFamily="2" charset="-122"/>
                <a:ea typeface="华文新魏" pitchFamily="2" charset="-122"/>
              </a:rPr>
              <a:t>6.3 </a:t>
            </a:r>
            <a:r>
              <a:rPr lang="zh-CN" altLang="en-US" sz="5400" b="1" dirty="0">
                <a:latin typeface="华文新魏" pitchFamily="2" charset="-122"/>
                <a:ea typeface="华文新魏" pitchFamily="2" charset="-122"/>
              </a:rPr>
              <a:t>重力</a:t>
            </a:r>
            <a:endParaRPr lang="zh-CN" altLang="en-US" sz="4000" b="1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1197132" y="1772816"/>
            <a:ext cx="66976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6000" dirty="0">
                <a:solidFill>
                  <a:srgbClr val="070707"/>
                </a:solidFill>
                <a:latin typeface="隶书" pitchFamily="49" charset="-122"/>
                <a:ea typeface="隶书" pitchFamily="49" charset="-122"/>
              </a:rPr>
              <a:t>第六章 力和机械</a:t>
            </a:r>
          </a:p>
        </p:txBody>
      </p:sp>
    </p:spTree>
    <p:extLst>
      <p:ext uri="{BB962C8B-B14F-4D97-AF65-F5344CB8AC3E}">
        <p14:creationId xmlns:p14="http://schemas.microsoft.com/office/powerpoint/2010/main" val="233798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10" name="Rectangle 6"/>
          <p:cNvSpPr>
            <a:spLocks noChangeArrowheads="1"/>
          </p:cNvSpPr>
          <p:nvPr/>
        </p:nvSpPr>
        <p:spPr bwMode="white">
          <a:xfrm>
            <a:off x="900113" y="1157288"/>
            <a:ext cx="12969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C0C0C0"/>
            </a:outerShdw>
          </a:effectLst>
        </p:spPr>
        <p:txBody>
          <a:bodyPr>
            <a:spAutoFit/>
            <a:flatTx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讨论：</a:t>
            </a:r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900113" y="1773238"/>
            <a:ext cx="69421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None/>
            </a:pPr>
            <a:r>
              <a:rPr lang="zh-CN" altLang="en-US" sz="2800" b="1">
                <a:latin typeface="宋体" pitchFamily="2" charset="-122"/>
              </a:rPr>
              <a:t>你能用制作一个水平仪吗？</a:t>
            </a:r>
          </a:p>
        </p:txBody>
      </p:sp>
      <p:pic>
        <p:nvPicPr>
          <p:cNvPr id="14340" name="Picture 8" descr="Sna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75" y="2598738"/>
            <a:ext cx="3621088" cy="31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41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4067175" y="836613"/>
            <a:ext cx="4556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>
                <a:latin typeface="宋体" pitchFamily="2" charset="-122"/>
              </a:rPr>
              <a:t>不同地方重力的方向</a:t>
            </a:r>
          </a:p>
        </p:txBody>
      </p:sp>
      <p:pic>
        <p:nvPicPr>
          <p:cNvPr id="15363" name="Picture 7" descr="重力方向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196975"/>
            <a:ext cx="4970462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611188" y="2133600"/>
            <a:ext cx="3929062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2800" b="1">
                <a:latin typeface="Times New Roman" pitchFamily="18" charset="0"/>
              </a:rPr>
              <a:t>想一想共同点是什么？</a:t>
            </a:r>
          </a:p>
        </p:txBody>
      </p:sp>
      <p:sp>
        <p:nvSpPr>
          <p:cNvPr id="304137" name="Text Box 9"/>
          <p:cNvSpPr txBox="1">
            <a:spLocks noChangeArrowheads="1"/>
          </p:cNvSpPr>
          <p:nvPr/>
        </p:nvSpPr>
        <p:spPr bwMode="auto">
          <a:xfrm>
            <a:off x="611188" y="3068638"/>
            <a:ext cx="32400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 sz="2800" b="1">
                <a:solidFill>
                  <a:srgbClr val="0000FF"/>
                </a:solidFill>
                <a:latin typeface="Tahoma" pitchFamily="34" charset="0"/>
              </a:rPr>
              <a:t>重力的方向大约</a:t>
            </a:r>
            <a:endParaRPr lang="en-US" altLang="zh-CN" sz="2800" b="1">
              <a:solidFill>
                <a:srgbClr val="0000FF"/>
              </a:solidFill>
              <a:latin typeface="Tahoma" pitchFamily="34" charset="0"/>
            </a:endParaRPr>
          </a:p>
          <a:p>
            <a:pPr eaLnBrk="1" hangingPunct="1">
              <a:buFontTx/>
              <a:buNone/>
            </a:pPr>
            <a:r>
              <a:rPr lang="zh-CN" altLang="en-US" sz="2800" b="1">
                <a:solidFill>
                  <a:srgbClr val="FF0000"/>
                </a:solidFill>
                <a:latin typeface="Tahoma" pitchFamily="34" charset="0"/>
              </a:rPr>
              <a:t>指向地心</a:t>
            </a:r>
          </a:p>
        </p:txBody>
      </p:sp>
    </p:spTree>
    <p:extLst>
      <p:ext uri="{BB962C8B-B14F-4D97-AF65-F5344CB8AC3E}">
        <p14:creationId xmlns:p14="http://schemas.microsoft.com/office/powerpoint/2010/main" val="381427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900113" y="1484313"/>
            <a:ext cx="31035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三、重力的大小</a:t>
            </a:r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395288" y="2349500"/>
            <a:ext cx="74168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 dirty="0">
                <a:latin typeface="宋体" pitchFamily="2" charset="-122"/>
              </a:rPr>
              <a:t>物体所受重力的大小可以用</a:t>
            </a:r>
            <a:r>
              <a:rPr kumimoji="1" lang="zh-CN" altLang="en-US" sz="2800" b="1" dirty="0">
                <a:solidFill>
                  <a:srgbClr val="FF0000"/>
                </a:solidFill>
                <a:latin typeface="宋体" pitchFamily="2" charset="-122"/>
              </a:rPr>
              <a:t>弹簧测力计</a:t>
            </a:r>
            <a:r>
              <a:rPr kumimoji="1" lang="zh-CN" altLang="en-US" sz="2800" b="1" dirty="0">
                <a:latin typeface="宋体" pitchFamily="2" charset="-122"/>
              </a:rPr>
              <a:t>来测量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b="1" dirty="0">
                <a:latin typeface="宋体" pitchFamily="2" charset="-122"/>
              </a:rPr>
              <a:t>物体所受重力的大小简称为</a:t>
            </a:r>
            <a:r>
              <a:rPr kumimoji="1" lang="zh-CN" altLang="en-US" sz="2800" b="1" dirty="0">
                <a:solidFill>
                  <a:srgbClr val="FF0000"/>
                </a:solidFill>
                <a:latin typeface="宋体" pitchFamily="2" charset="-122"/>
              </a:rPr>
              <a:t>物重</a:t>
            </a:r>
            <a:r>
              <a:rPr kumimoji="1" lang="zh-CN" altLang="en-US" sz="2800" b="1" dirty="0">
                <a:latin typeface="宋体" pitchFamily="2" charset="-122"/>
              </a:rPr>
              <a:t>。</a:t>
            </a:r>
            <a:endParaRPr kumimoji="1" lang="en-US" altLang="zh-CN" sz="2800" b="1" dirty="0">
              <a:latin typeface="宋体" pitchFamily="2" charset="-122"/>
            </a:endParaRPr>
          </a:p>
        </p:txBody>
      </p:sp>
      <p:pic>
        <p:nvPicPr>
          <p:cNvPr id="250887" name="Picture 7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412875"/>
            <a:ext cx="1123950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84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50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ChangeArrowheads="1"/>
          </p:cNvSpPr>
          <p:nvPr/>
        </p:nvSpPr>
        <p:spPr bwMode="white">
          <a:xfrm>
            <a:off x="2051050" y="333375"/>
            <a:ext cx="2309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注意观察：</a:t>
            </a:r>
          </a:p>
        </p:txBody>
      </p:sp>
      <p:sp>
        <p:nvSpPr>
          <p:cNvPr id="23555" name="Rectangle 7"/>
          <p:cNvSpPr>
            <a:spLocks noChangeArrowheads="1"/>
          </p:cNvSpPr>
          <p:nvPr/>
        </p:nvSpPr>
        <p:spPr bwMode="auto">
          <a:xfrm>
            <a:off x="539750" y="981075"/>
            <a:ext cx="80645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>
                <a:latin typeface="宋体" pitchFamily="2" charset="-122"/>
              </a:rPr>
              <a:t>    分别把</a:t>
            </a:r>
            <a:r>
              <a:rPr kumimoji="1" lang="en-US" altLang="zh-CN" sz="2800" b="1">
                <a:latin typeface="宋体" pitchFamily="2" charset="-122"/>
              </a:rPr>
              <a:t>1</a:t>
            </a:r>
            <a:r>
              <a:rPr kumimoji="1" lang="zh-CN" altLang="en-US" sz="2800" b="1">
                <a:latin typeface="宋体" pitchFamily="2" charset="-122"/>
              </a:rPr>
              <a:t>只、</a:t>
            </a:r>
            <a:r>
              <a:rPr kumimoji="1" lang="en-US" altLang="zh-CN" sz="2800" b="1">
                <a:latin typeface="宋体" pitchFamily="2" charset="-122"/>
              </a:rPr>
              <a:t>2</a:t>
            </a:r>
            <a:r>
              <a:rPr kumimoji="1" lang="zh-CN" altLang="en-US" sz="2800" b="1">
                <a:latin typeface="宋体" pitchFamily="2" charset="-122"/>
              </a:rPr>
              <a:t>只</a:t>
            </a:r>
            <a:r>
              <a:rPr kumimoji="1" lang="en-US" altLang="zh-CN" sz="2800" b="1">
                <a:latin typeface="宋体" pitchFamily="2" charset="-122"/>
              </a:rPr>
              <a:t>…</a:t>
            </a:r>
            <a:r>
              <a:rPr kumimoji="1" lang="zh-CN" altLang="en-US" sz="2800" b="1">
                <a:latin typeface="宋体" pitchFamily="2" charset="-122"/>
              </a:rPr>
              <a:t>钩码挂在弹簧测力计下，记下弹簧测力计每次的示数并填在表中。</a:t>
            </a:r>
          </a:p>
        </p:txBody>
      </p:sp>
      <p:pic>
        <p:nvPicPr>
          <p:cNvPr id="23556" name="Picture 9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14"/>
          <a:stretch>
            <a:fillRect/>
          </a:stretch>
        </p:blipFill>
        <p:spPr bwMode="auto">
          <a:xfrm>
            <a:off x="539750" y="2708275"/>
            <a:ext cx="13366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62" name="Rectangle 14"/>
          <p:cNvSpPr>
            <a:spLocks noChangeArrowheads="1"/>
          </p:cNvSpPr>
          <p:nvPr/>
        </p:nvSpPr>
        <p:spPr bwMode="auto">
          <a:xfrm>
            <a:off x="2555875" y="2646363"/>
            <a:ext cx="3492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</a:rPr>
              <a:t>实验记录：</a:t>
            </a:r>
          </a:p>
        </p:txBody>
      </p:sp>
      <p:graphicFrame>
        <p:nvGraphicFramePr>
          <p:cNvPr id="23558" name="Group 79"/>
          <p:cNvGraphicFramePr>
            <a:graphicFrameLocks noGrp="1"/>
          </p:cNvGraphicFramePr>
          <p:nvPr/>
        </p:nvGraphicFramePr>
        <p:xfrm>
          <a:off x="2484438" y="3284538"/>
          <a:ext cx="6480175" cy="2881315"/>
        </p:xfrm>
        <a:graphic>
          <a:graphicData uri="http://schemas.openxmlformats.org/drawingml/2006/table">
            <a:tbl>
              <a:tblPr/>
              <a:tblGrid>
                <a:gridCol w="1095375"/>
                <a:gridCol w="1201737"/>
                <a:gridCol w="1090613"/>
                <a:gridCol w="3092450"/>
              </a:tblGrid>
              <a:tr h="8937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钩码数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/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质量</a:t>
                      </a:r>
                      <a:r>
                        <a:rPr kumimoji="0" lang="en-US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m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/kg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物重</a:t>
                      </a:r>
                      <a:r>
                        <a:rPr kumimoji="0" lang="en-US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G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/N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物重与质量的比</a:t>
                      </a:r>
                      <a:r>
                        <a:rPr kumimoji="0" lang="en-US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g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/N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Arial" pitchFamily="34" charset="0"/>
                        </a:rPr>
                        <a:t>▪kg</a:t>
                      </a:r>
                      <a:r>
                        <a:rPr kumimoji="0" lang="en-US" altLang="zh-CN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Arial" pitchFamily="34" charset="0"/>
                        </a:rPr>
                        <a:t>-1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627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6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539750" y="1196975"/>
            <a:ext cx="74168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0000FF"/>
                </a:solidFill>
                <a:latin typeface="宋体" pitchFamily="2" charset="-122"/>
              </a:rPr>
              <a:t>实验结论：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b="1" dirty="0">
                <a:latin typeface="宋体" pitchFamily="2" charset="-122"/>
              </a:rPr>
              <a:t>    质量增大几倍，重力也增大几倍，即</a:t>
            </a:r>
            <a:r>
              <a:rPr kumimoji="1" lang="zh-CN" altLang="en-US" sz="2800" b="1" dirty="0">
                <a:solidFill>
                  <a:srgbClr val="FF0000"/>
                </a:solidFill>
                <a:latin typeface="宋体" pitchFamily="2" charset="-122"/>
              </a:rPr>
              <a:t>物体所受的重力跟它的质量成正比，</a:t>
            </a:r>
            <a:r>
              <a:rPr kumimoji="1" lang="zh-CN" altLang="en-US" sz="2800" b="1" dirty="0">
                <a:latin typeface="宋体" pitchFamily="2" charset="-122"/>
              </a:rPr>
              <a:t>经科学家测定其比值约等于</a:t>
            </a:r>
            <a:r>
              <a:rPr kumimoji="1" lang="en-US" altLang="zh-CN" sz="2800" b="1" dirty="0">
                <a:latin typeface="宋体" pitchFamily="2" charset="-122"/>
              </a:rPr>
              <a:t>9.8N/kg</a:t>
            </a:r>
            <a:r>
              <a:rPr kumimoji="1" lang="zh-CN" altLang="en-US" sz="2800" b="1" dirty="0">
                <a:latin typeface="宋体" pitchFamily="2" charset="-122"/>
              </a:rPr>
              <a:t>，是个定值。</a:t>
            </a:r>
          </a:p>
        </p:txBody>
      </p:sp>
    </p:spTree>
    <p:extLst>
      <p:ext uri="{BB962C8B-B14F-4D97-AF65-F5344CB8AC3E}">
        <p14:creationId xmlns:p14="http://schemas.microsoft.com/office/powerpoint/2010/main" val="70853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468313" y="908050"/>
            <a:ext cx="80645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b="1" i="1" dirty="0">
                <a:solidFill>
                  <a:srgbClr val="FF0000"/>
                </a:solidFill>
                <a:latin typeface="Times New Roman" pitchFamily="18" charset="0"/>
              </a:rPr>
              <a:t>g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itchFamily="18" charset="0"/>
              </a:rPr>
              <a:t>=9.8N/kg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itchFamily="18" charset="0"/>
              </a:rPr>
              <a:t>的物理意义：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b="1" dirty="0">
                <a:latin typeface="Times New Roman" pitchFamily="18" charset="0"/>
              </a:rPr>
              <a:t>质量为</a:t>
            </a:r>
            <a:r>
              <a:rPr kumimoji="1" lang="en-US" altLang="zh-CN" sz="2800" b="1" dirty="0">
                <a:solidFill>
                  <a:srgbClr val="F8081F"/>
                </a:solidFill>
                <a:latin typeface="Times New Roman" pitchFamily="18" charset="0"/>
              </a:rPr>
              <a:t>1kg</a:t>
            </a:r>
            <a:r>
              <a:rPr kumimoji="1" lang="zh-CN" altLang="en-US" sz="2800" b="1" dirty="0">
                <a:latin typeface="Times New Roman" pitchFamily="18" charset="0"/>
              </a:rPr>
              <a:t>的物体受到的重力是</a:t>
            </a:r>
            <a:r>
              <a:rPr kumimoji="1" lang="en-US" altLang="zh-CN" sz="2800" b="1" dirty="0">
                <a:solidFill>
                  <a:srgbClr val="F8081F"/>
                </a:solidFill>
                <a:latin typeface="Times New Roman" pitchFamily="18" charset="0"/>
              </a:rPr>
              <a:t>9.8N</a:t>
            </a:r>
            <a:r>
              <a:rPr kumimoji="1" lang="zh-CN" altLang="en-US" sz="2800" b="1" dirty="0">
                <a:latin typeface="Times New Roman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b="1" dirty="0">
                <a:latin typeface="Times New Roman" pitchFamily="18" charset="0"/>
              </a:rPr>
              <a:t>对给定的物体在确定的位置，它的重</a:t>
            </a:r>
          </a:p>
          <a:p>
            <a:pPr>
              <a:lnSpc>
                <a:spcPct val="150000"/>
              </a:lnSpc>
            </a:pPr>
            <a:r>
              <a:rPr kumimoji="1" lang="zh-CN" altLang="en-US" sz="2800" b="1" dirty="0">
                <a:latin typeface="Times New Roman" pitchFamily="18" charset="0"/>
              </a:rPr>
              <a:t>力一定与它的</a:t>
            </a:r>
            <a:r>
              <a:rPr kumimoji="1" lang="zh-CN" altLang="en-US" sz="2800" b="1" dirty="0">
                <a:solidFill>
                  <a:srgbClr val="F8081F"/>
                </a:solidFill>
                <a:latin typeface="Times New Roman" pitchFamily="18" charset="0"/>
              </a:rPr>
              <a:t>运动状态</a:t>
            </a:r>
            <a:r>
              <a:rPr kumimoji="1" lang="zh-CN" altLang="en-US" sz="2800" b="1" dirty="0">
                <a:latin typeface="Times New Roman" pitchFamily="18" charset="0"/>
              </a:rPr>
              <a:t>无关。</a:t>
            </a:r>
          </a:p>
        </p:txBody>
      </p:sp>
    </p:spTree>
    <p:extLst>
      <p:ext uri="{BB962C8B-B14F-4D97-AF65-F5344CB8AC3E}">
        <p14:creationId xmlns:p14="http://schemas.microsoft.com/office/powerpoint/2010/main" val="108622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ChangeArrowheads="1"/>
          </p:cNvSpPr>
          <p:nvPr/>
        </p:nvSpPr>
        <p:spPr bwMode="white">
          <a:xfrm>
            <a:off x="1181100" y="1222375"/>
            <a:ext cx="2122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感性认识</a:t>
            </a:r>
          </a:p>
        </p:txBody>
      </p:sp>
      <p:pic>
        <p:nvPicPr>
          <p:cNvPr id="286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1925638"/>
            <a:ext cx="2665413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1925638"/>
            <a:ext cx="295275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9"/>
          <p:cNvSpPr txBox="1">
            <a:spLocks noChangeArrowheads="1"/>
          </p:cNvSpPr>
          <p:nvPr/>
        </p:nvSpPr>
        <p:spPr bwMode="auto">
          <a:xfrm>
            <a:off x="1333500" y="4508500"/>
            <a:ext cx="25908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kumimoji="1" lang="zh-CN" altLang="en-US" sz="2400" b="1">
                <a:latin typeface="宋体" pitchFamily="2" charset="-122"/>
              </a:rPr>
              <a:t>两个鸡蛋受到的重力大约为</a:t>
            </a:r>
            <a:r>
              <a:rPr kumimoji="1" lang="en-US" altLang="zh-CN" sz="2400" b="1">
                <a:solidFill>
                  <a:srgbClr val="F8081F"/>
                </a:solidFill>
                <a:latin typeface="Times New Roman" pitchFamily="18" charset="0"/>
              </a:rPr>
              <a:t>1N</a:t>
            </a:r>
          </a:p>
        </p:txBody>
      </p:sp>
      <p:sp>
        <p:nvSpPr>
          <p:cNvPr id="28678" name="Text Box 10"/>
          <p:cNvSpPr txBox="1">
            <a:spLocks noChangeArrowheads="1"/>
          </p:cNvSpPr>
          <p:nvPr/>
        </p:nvSpPr>
        <p:spPr bwMode="auto">
          <a:xfrm>
            <a:off x="5292725" y="4500563"/>
            <a:ext cx="252888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kumimoji="1" lang="zh-CN" altLang="en-US" sz="2400" b="1">
                <a:latin typeface="宋体" pitchFamily="2" charset="-122"/>
              </a:rPr>
              <a:t>一个苹果受到的重力大约为</a:t>
            </a:r>
            <a:r>
              <a:rPr kumimoji="1" lang="en-US" altLang="zh-CN" sz="2400" b="1">
                <a:solidFill>
                  <a:srgbClr val="F8081F"/>
                </a:solidFill>
                <a:latin typeface="Times New Roman" pitchFamily="18" charset="0"/>
              </a:rPr>
              <a:t>2N</a:t>
            </a:r>
          </a:p>
        </p:txBody>
      </p:sp>
    </p:spTree>
    <p:extLst>
      <p:ext uri="{BB962C8B-B14F-4D97-AF65-F5344CB8AC3E}">
        <p14:creationId xmlns:p14="http://schemas.microsoft.com/office/powerpoint/2010/main" val="129186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900113" y="765175"/>
            <a:ext cx="31035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3200" b="1">
                <a:solidFill>
                  <a:srgbClr val="FF0000"/>
                </a:solidFill>
                <a:ea typeface="黑体" pitchFamily="49" charset="-122"/>
              </a:rPr>
              <a:t>四、重心</a:t>
            </a: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611188" y="1412875"/>
            <a:ext cx="85328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物体</a:t>
            </a:r>
            <a:r>
              <a:rPr kumimoji="1" lang="zh-CN" altLang="en-US" sz="2800" b="1">
                <a:solidFill>
                  <a:srgbClr val="F8081F"/>
                </a:solidFill>
                <a:latin typeface="楷体" pitchFamily="49" charset="-122"/>
                <a:ea typeface="楷体" pitchFamily="49" charset="-122"/>
              </a:rPr>
              <a:t>各部分</a:t>
            </a:r>
            <a:r>
              <a:rPr kumimoji="1" lang="zh-CN" altLang="en-US" sz="28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都要受到重力的作用，通常可以把这些力看成是作用在某一点上，这一点叫作物体的</a:t>
            </a:r>
            <a:r>
              <a:rPr kumimoji="1" lang="zh-CN" altLang="en-US" sz="2800" b="1">
                <a:solidFill>
                  <a:srgbClr val="F8081F"/>
                </a:solidFill>
                <a:latin typeface="楷体" pitchFamily="49" charset="-122"/>
                <a:ea typeface="楷体" pitchFamily="49" charset="-122"/>
              </a:rPr>
              <a:t>重心</a:t>
            </a:r>
            <a:r>
              <a:rPr kumimoji="1" lang="zh-CN" altLang="en-US" sz="28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。</a:t>
            </a:r>
          </a:p>
        </p:txBody>
      </p:sp>
      <p:pic>
        <p:nvPicPr>
          <p:cNvPr id="29701" name="Picture 7" descr="DSC_09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8" y="2532063"/>
            <a:ext cx="2147887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8" descr="DSC_09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13" y="2498725"/>
            <a:ext cx="2312987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 Box 9"/>
          <p:cNvSpPr txBox="1">
            <a:spLocks noChangeArrowheads="1"/>
          </p:cNvSpPr>
          <p:nvPr/>
        </p:nvSpPr>
        <p:spPr bwMode="auto">
          <a:xfrm>
            <a:off x="1265238" y="5578475"/>
            <a:ext cx="2635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kumimoji="1" lang="zh-CN" altLang="en-US" sz="2400" b="1">
                <a:solidFill>
                  <a:srgbClr val="0000FF"/>
                </a:solidFill>
                <a:latin typeface="Times New Roman" pitchFamily="18" charset="0"/>
                <a:ea typeface="楷体_GB2312" pitchFamily="49" charset="-122"/>
              </a:rPr>
              <a:t>铅球的重心在球心</a:t>
            </a:r>
          </a:p>
        </p:txBody>
      </p:sp>
      <p:sp>
        <p:nvSpPr>
          <p:cNvPr id="29704" name="Text Box 10"/>
          <p:cNvSpPr txBox="1">
            <a:spLocks noChangeArrowheads="1"/>
          </p:cNvSpPr>
          <p:nvPr/>
        </p:nvSpPr>
        <p:spPr bwMode="auto">
          <a:xfrm>
            <a:off x="5219700" y="5578475"/>
            <a:ext cx="324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kumimoji="1" lang="zh-CN" altLang="en-US" sz="2400" b="1">
                <a:solidFill>
                  <a:srgbClr val="0000FF"/>
                </a:solidFill>
                <a:latin typeface="Times New Roman" pitchFamily="18" charset="0"/>
                <a:ea typeface="楷体_GB2312" pitchFamily="49" charset="-122"/>
              </a:rPr>
              <a:t>长方体的重心在其中心</a:t>
            </a:r>
          </a:p>
        </p:txBody>
      </p:sp>
    </p:spTree>
    <p:extLst>
      <p:ext uri="{BB962C8B-B14F-4D97-AF65-F5344CB8AC3E}">
        <p14:creationId xmlns:p14="http://schemas.microsoft.com/office/powerpoint/2010/main" val="135739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981075"/>
            <a:ext cx="94329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  <a:latin typeface="宋体" pitchFamily="2" charset="-122"/>
              </a:rPr>
              <a:t>1.</a:t>
            </a:r>
            <a:r>
              <a:rPr lang="zh-CN" altLang="en-US" sz="2800" b="1">
                <a:solidFill>
                  <a:srgbClr val="0000FF"/>
                </a:solidFill>
                <a:latin typeface="宋体" pitchFamily="2" charset="-122"/>
              </a:rPr>
              <a:t>质地均匀、外形规则的物体的重心，在它的</a:t>
            </a:r>
            <a:r>
              <a:rPr lang="zh-CN" altLang="en-US" sz="2800" b="1">
                <a:solidFill>
                  <a:srgbClr val="F8081F"/>
                </a:solidFill>
                <a:latin typeface="宋体" pitchFamily="2" charset="-122"/>
              </a:rPr>
              <a:t>几何中心</a:t>
            </a:r>
            <a:r>
              <a:rPr lang="zh-CN" altLang="en-US" sz="2800" b="1">
                <a:solidFill>
                  <a:srgbClr val="0000FF"/>
                </a:solidFill>
                <a:latin typeface="宋体" pitchFamily="2" charset="-122"/>
              </a:rPr>
              <a:t>上。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zh-CN" altLang="en-US" sz="2800" b="1">
                <a:latin typeface="宋体" pitchFamily="2" charset="-122"/>
              </a:rPr>
              <a:t>如：质量均匀、外形规则的圆形唱片的重心在它的圆心上。</a:t>
            </a:r>
          </a:p>
        </p:txBody>
      </p:sp>
      <p:pic>
        <p:nvPicPr>
          <p:cNvPr id="31748" name="Picture 5" descr="质量分布均匀的唱片的重心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708275"/>
            <a:ext cx="22987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3"/>
          <p:cNvSpPr txBox="1">
            <a:spLocks noChangeArrowheads="1"/>
          </p:cNvSpPr>
          <p:nvPr/>
        </p:nvSpPr>
        <p:spPr bwMode="auto">
          <a:xfrm>
            <a:off x="2195513" y="5157788"/>
            <a:ext cx="41052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None/>
            </a:pPr>
            <a:r>
              <a:rPr lang="zh-CN" altLang="en-US" sz="2800" b="1">
                <a:solidFill>
                  <a:srgbClr val="0000FF"/>
                </a:solidFill>
                <a:latin typeface="宋体" pitchFamily="2" charset="-122"/>
              </a:rPr>
              <a:t>重心</a:t>
            </a:r>
            <a:r>
              <a:rPr lang="zh-CN" altLang="en-US" sz="2800" b="1">
                <a:solidFill>
                  <a:srgbClr val="F8081F"/>
                </a:solidFill>
                <a:latin typeface="宋体" pitchFamily="2" charset="-122"/>
              </a:rPr>
              <a:t>不一定</a:t>
            </a:r>
            <a:r>
              <a:rPr lang="zh-CN" altLang="en-US" sz="2800" b="1">
                <a:solidFill>
                  <a:srgbClr val="0000FF"/>
                </a:solidFill>
                <a:latin typeface="宋体" pitchFamily="2" charset="-122"/>
              </a:rPr>
              <a:t>在物体上</a:t>
            </a:r>
            <a:endParaRPr lang="zh-CN" altLang="en-US" sz="2800" b="1"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141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539750" y="981075"/>
            <a:ext cx="8424863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宋体" pitchFamily="2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宋体" pitchFamily="2" charset="-122"/>
              </a:rPr>
              <a:t>.</a:t>
            </a:r>
            <a:r>
              <a:rPr lang="en-US" altLang="en-US" sz="2800" b="1">
                <a:solidFill>
                  <a:srgbClr val="0000FF"/>
                </a:solidFill>
                <a:latin typeface="宋体" pitchFamily="2" charset="-122"/>
              </a:rPr>
              <a:t>质量不均匀、外形不规则物体的重心可以用</a:t>
            </a:r>
            <a:r>
              <a:rPr lang="en-US" altLang="en-US" sz="2800" b="1">
                <a:solidFill>
                  <a:srgbClr val="F8081F"/>
                </a:solidFill>
                <a:latin typeface="宋体" pitchFamily="2" charset="-122"/>
              </a:rPr>
              <a:t>悬挂法</a:t>
            </a:r>
            <a:r>
              <a:rPr lang="en-US" altLang="en-US" sz="2800" b="1">
                <a:solidFill>
                  <a:srgbClr val="0000FF"/>
                </a:solidFill>
                <a:latin typeface="宋体" pitchFamily="2" charset="-122"/>
              </a:rPr>
              <a:t>确定。</a:t>
            </a:r>
          </a:p>
        </p:txBody>
      </p:sp>
      <p:pic>
        <p:nvPicPr>
          <p:cNvPr id="282628" name="Picture 4" descr="悬挂法测物体的重心位置%2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5" y="2343150"/>
            <a:ext cx="19653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05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牛顿的故事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628775"/>
            <a:ext cx="2784475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042988" y="5445125"/>
            <a:ext cx="3125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itchFamily="18" charset="0"/>
              </a:rPr>
              <a:t>1.</a:t>
            </a:r>
            <a:r>
              <a:rPr lang="zh-CN" altLang="en-US" sz="2400" b="1">
                <a:latin typeface="Times New Roman" pitchFamily="18" charset="0"/>
              </a:rPr>
              <a:t>苹果为什么下落？</a:t>
            </a:r>
          </a:p>
        </p:txBody>
      </p:sp>
      <p:pic>
        <p:nvPicPr>
          <p:cNvPr id="54276" name="Picture 4" descr="重力的作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628775"/>
            <a:ext cx="4176712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4932363" y="5419725"/>
            <a:ext cx="3744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itchFamily="18" charset="0"/>
              </a:rPr>
              <a:t>2.</a:t>
            </a:r>
            <a:r>
              <a:rPr lang="zh-CN" altLang="en-US" sz="2400" b="1">
                <a:latin typeface="Times New Roman" pitchFamily="18" charset="0"/>
              </a:rPr>
              <a:t>水为什么落到地面上？</a:t>
            </a:r>
          </a:p>
        </p:txBody>
      </p:sp>
      <p:grpSp>
        <p:nvGrpSpPr>
          <p:cNvPr id="5126" name="Group 10"/>
          <p:cNvGrpSpPr>
            <a:grpSpLocks/>
          </p:cNvGrpSpPr>
          <p:nvPr/>
        </p:nvGrpSpPr>
        <p:grpSpPr bwMode="auto">
          <a:xfrm>
            <a:off x="611188" y="836613"/>
            <a:ext cx="2055812" cy="633412"/>
            <a:chOff x="0" y="0"/>
            <a:chExt cx="3236" cy="998"/>
          </a:xfrm>
        </p:grpSpPr>
        <p:grpSp>
          <p:nvGrpSpPr>
            <p:cNvPr id="5127" name="Group 11"/>
            <p:cNvGrpSpPr>
              <a:grpSpLocks/>
            </p:cNvGrpSpPr>
            <p:nvPr/>
          </p:nvGrpSpPr>
          <p:grpSpPr bwMode="auto">
            <a:xfrm>
              <a:off x="0" y="8"/>
              <a:ext cx="3236" cy="940"/>
              <a:chOff x="0" y="0"/>
              <a:chExt cx="3236" cy="940"/>
            </a:xfrm>
          </p:grpSpPr>
          <p:sp>
            <p:nvSpPr>
              <p:cNvPr id="5129" name="MH_Other_2"/>
              <p:cNvSpPr>
                <a:spLocks/>
              </p:cNvSpPr>
              <p:nvPr/>
            </p:nvSpPr>
            <p:spPr bwMode="auto">
              <a:xfrm>
                <a:off x="186" y="205"/>
                <a:ext cx="2890" cy="601"/>
              </a:xfrm>
              <a:custGeom>
                <a:avLst/>
                <a:gdLst>
                  <a:gd name="T0" fmla="*/ 2307 w 3244"/>
                  <a:gd name="T1" fmla="*/ 535 h 675"/>
                  <a:gd name="T2" fmla="*/ 2575 w 3244"/>
                  <a:gd name="T3" fmla="*/ 267 h 675"/>
                  <a:gd name="T4" fmla="*/ 2307 w 3244"/>
                  <a:gd name="T5" fmla="*/ 0 h 675"/>
                  <a:gd name="T6" fmla="*/ 267 w 3244"/>
                  <a:gd name="T7" fmla="*/ 0 h 675"/>
                  <a:gd name="T8" fmla="*/ 0 w 3244"/>
                  <a:gd name="T9" fmla="*/ 267 h 675"/>
                  <a:gd name="T10" fmla="*/ 267 w 3244"/>
                  <a:gd name="T11" fmla="*/ 535 h 675"/>
                  <a:gd name="T12" fmla="*/ 2307 w 3244"/>
                  <a:gd name="T13" fmla="*/ 535 h 6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44"/>
                  <a:gd name="T22" fmla="*/ 0 h 675"/>
                  <a:gd name="T23" fmla="*/ 3244 w 3244"/>
                  <a:gd name="T24" fmla="*/ 675 h 6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44" h="675">
                    <a:moveTo>
                      <a:pt x="2907" y="675"/>
                    </a:moveTo>
                    <a:cubicBezTo>
                      <a:pt x="3093" y="675"/>
                      <a:pt x="3244" y="523"/>
                      <a:pt x="3244" y="337"/>
                    </a:cubicBezTo>
                    <a:cubicBezTo>
                      <a:pt x="3244" y="151"/>
                      <a:pt x="3093" y="0"/>
                      <a:pt x="290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151" y="0"/>
                      <a:pt x="0" y="151"/>
                      <a:pt x="0" y="337"/>
                    </a:cubicBezTo>
                    <a:cubicBezTo>
                      <a:pt x="0" y="523"/>
                      <a:pt x="151" y="675"/>
                      <a:pt x="337" y="675"/>
                    </a:cubicBezTo>
                    <a:lnTo>
                      <a:pt x="2907" y="675"/>
                    </a:lnTo>
                    <a:close/>
                  </a:path>
                </a:pathLst>
              </a:custGeom>
              <a:solidFill>
                <a:srgbClr val="0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0"/>
              <a:lstStyle/>
              <a:p>
                <a:pPr>
                  <a:buFont typeface="Arial" pitchFamily="34" charset="0"/>
                  <a:buNone/>
                </a:pPr>
                <a:endParaRPr lang="zh-CN" altLang="en-US"/>
              </a:p>
            </p:txBody>
          </p:sp>
          <p:pic>
            <p:nvPicPr>
              <p:cNvPr id="5130" name="MH_Other_8"/>
              <p:cNvPicPr preferRelativeResize="0"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237" cy="9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31" name="MH_Other_9"/>
              <p:cNvSpPr>
                <a:spLocks noEditPoints="1"/>
              </p:cNvSpPr>
              <p:nvPr/>
            </p:nvSpPr>
            <p:spPr bwMode="auto">
              <a:xfrm>
                <a:off x="348" y="329"/>
                <a:ext cx="349" cy="340"/>
              </a:xfrm>
              <a:custGeom>
                <a:avLst/>
                <a:gdLst>
                  <a:gd name="T0" fmla="*/ 1095 w 108"/>
                  <a:gd name="T1" fmla="*/ 960 h 107"/>
                  <a:gd name="T2" fmla="*/ 795 w 108"/>
                  <a:gd name="T3" fmla="*/ 667 h 107"/>
                  <a:gd name="T4" fmla="*/ 866 w 108"/>
                  <a:gd name="T5" fmla="*/ 423 h 107"/>
                  <a:gd name="T6" fmla="*/ 439 w 108"/>
                  <a:gd name="T7" fmla="*/ 0 h 107"/>
                  <a:gd name="T8" fmla="*/ 0 w 108"/>
                  <a:gd name="T9" fmla="*/ 423 h 107"/>
                  <a:gd name="T10" fmla="*/ 439 w 108"/>
                  <a:gd name="T11" fmla="*/ 839 h 107"/>
                  <a:gd name="T12" fmla="*/ 688 w 108"/>
                  <a:gd name="T13" fmla="*/ 766 h 107"/>
                  <a:gd name="T14" fmla="*/ 992 w 108"/>
                  <a:gd name="T15" fmla="*/ 1061 h 107"/>
                  <a:gd name="T16" fmla="*/ 1044 w 108"/>
                  <a:gd name="T17" fmla="*/ 1080 h 107"/>
                  <a:gd name="T18" fmla="*/ 1095 w 108"/>
                  <a:gd name="T19" fmla="*/ 1061 h 107"/>
                  <a:gd name="T20" fmla="*/ 1095 w 108"/>
                  <a:gd name="T21" fmla="*/ 960 h 107"/>
                  <a:gd name="T22" fmla="*/ 74 w 108"/>
                  <a:gd name="T23" fmla="*/ 423 h 107"/>
                  <a:gd name="T24" fmla="*/ 439 w 108"/>
                  <a:gd name="T25" fmla="*/ 70 h 107"/>
                  <a:gd name="T26" fmla="*/ 795 w 108"/>
                  <a:gd name="T27" fmla="*/ 423 h 107"/>
                  <a:gd name="T28" fmla="*/ 439 w 108"/>
                  <a:gd name="T29" fmla="*/ 766 h 107"/>
                  <a:gd name="T30" fmla="*/ 74 w 108"/>
                  <a:gd name="T31" fmla="*/ 423 h 10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8"/>
                  <a:gd name="T49" fmla="*/ 0 h 107"/>
                  <a:gd name="T50" fmla="*/ 108 w 108"/>
                  <a:gd name="T51" fmla="*/ 107 h 10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8" h="107">
                    <a:moveTo>
                      <a:pt x="105" y="95"/>
                    </a:moveTo>
                    <a:cubicBezTo>
                      <a:pt x="76" y="66"/>
                      <a:pt x="76" y="66"/>
                      <a:pt x="76" y="66"/>
                    </a:cubicBezTo>
                    <a:cubicBezTo>
                      <a:pt x="81" y="59"/>
                      <a:pt x="83" y="51"/>
                      <a:pt x="83" y="42"/>
                    </a:cubicBezTo>
                    <a:cubicBezTo>
                      <a:pt x="83" y="19"/>
                      <a:pt x="65" y="0"/>
                      <a:pt x="42" y="0"/>
                    </a:cubicBezTo>
                    <a:cubicBezTo>
                      <a:pt x="19" y="0"/>
                      <a:pt x="0" y="19"/>
                      <a:pt x="0" y="42"/>
                    </a:cubicBezTo>
                    <a:cubicBezTo>
                      <a:pt x="0" y="65"/>
                      <a:pt x="19" y="83"/>
                      <a:pt x="42" y="83"/>
                    </a:cubicBezTo>
                    <a:cubicBezTo>
                      <a:pt x="51" y="83"/>
                      <a:pt x="59" y="81"/>
                      <a:pt x="66" y="76"/>
                    </a:cubicBezTo>
                    <a:cubicBezTo>
                      <a:pt x="95" y="105"/>
                      <a:pt x="95" y="105"/>
                      <a:pt x="95" y="105"/>
                    </a:cubicBezTo>
                    <a:cubicBezTo>
                      <a:pt x="96" y="106"/>
                      <a:pt x="98" y="107"/>
                      <a:pt x="100" y="107"/>
                    </a:cubicBezTo>
                    <a:cubicBezTo>
                      <a:pt x="101" y="107"/>
                      <a:pt x="103" y="106"/>
                      <a:pt x="105" y="105"/>
                    </a:cubicBezTo>
                    <a:cubicBezTo>
                      <a:pt x="108" y="102"/>
                      <a:pt x="108" y="97"/>
                      <a:pt x="105" y="95"/>
                    </a:cubicBezTo>
                    <a:moveTo>
                      <a:pt x="7" y="42"/>
                    </a:moveTo>
                    <a:cubicBezTo>
                      <a:pt x="7" y="23"/>
                      <a:pt x="23" y="7"/>
                      <a:pt x="42" y="7"/>
                    </a:cubicBezTo>
                    <a:cubicBezTo>
                      <a:pt x="61" y="7"/>
                      <a:pt x="76" y="23"/>
                      <a:pt x="76" y="42"/>
                    </a:cubicBezTo>
                    <a:cubicBezTo>
                      <a:pt x="76" y="61"/>
                      <a:pt x="61" y="76"/>
                      <a:pt x="42" y="76"/>
                    </a:cubicBezTo>
                    <a:cubicBezTo>
                      <a:pt x="23" y="76"/>
                      <a:pt x="7" y="61"/>
                      <a:pt x="7" y="4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lang="zh-CN" altLang="en-US"/>
              </a:p>
            </p:txBody>
          </p:sp>
          <p:sp>
            <p:nvSpPr>
              <p:cNvPr id="5132" name="MH_Other_10"/>
              <p:cNvSpPr>
                <a:spLocks/>
              </p:cNvSpPr>
              <p:nvPr/>
            </p:nvSpPr>
            <p:spPr bwMode="auto">
              <a:xfrm>
                <a:off x="428" y="404"/>
                <a:ext cx="140" cy="140"/>
              </a:xfrm>
              <a:custGeom>
                <a:avLst/>
                <a:gdLst>
                  <a:gd name="T0" fmla="*/ 413 w 43"/>
                  <a:gd name="T1" fmla="*/ 181 h 44"/>
                  <a:gd name="T2" fmla="*/ 264 w 43"/>
                  <a:gd name="T3" fmla="*/ 181 h 44"/>
                  <a:gd name="T4" fmla="*/ 264 w 43"/>
                  <a:gd name="T5" fmla="*/ 41 h 44"/>
                  <a:gd name="T6" fmla="*/ 221 w 43"/>
                  <a:gd name="T7" fmla="*/ 0 h 44"/>
                  <a:gd name="T8" fmla="*/ 192 w 43"/>
                  <a:gd name="T9" fmla="*/ 41 h 44"/>
                  <a:gd name="T10" fmla="*/ 192 w 43"/>
                  <a:gd name="T11" fmla="*/ 181 h 44"/>
                  <a:gd name="T12" fmla="*/ 33 w 43"/>
                  <a:gd name="T13" fmla="*/ 181 h 44"/>
                  <a:gd name="T14" fmla="*/ 0 w 43"/>
                  <a:gd name="T15" fmla="*/ 223 h 44"/>
                  <a:gd name="T16" fmla="*/ 33 w 43"/>
                  <a:gd name="T17" fmla="*/ 264 h 44"/>
                  <a:gd name="T18" fmla="*/ 192 w 43"/>
                  <a:gd name="T19" fmla="*/ 264 h 44"/>
                  <a:gd name="T20" fmla="*/ 192 w 43"/>
                  <a:gd name="T21" fmla="*/ 404 h 44"/>
                  <a:gd name="T22" fmla="*/ 221 w 43"/>
                  <a:gd name="T23" fmla="*/ 445 h 44"/>
                  <a:gd name="T24" fmla="*/ 264 w 43"/>
                  <a:gd name="T25" fmla="*/ 404 h 44"/>
                  <a:gd name="T26" fmla="*/ 264 w 43"/>
                  <a:gd name="T27" fmla="*/ 264 h 44"/>
                  <a:gd name="T28" fmla="*/ 413 w 43"/>
                  <a:gd name="T29" fmla="*/ 264 h 44"/>
                  <a:gd name="T30" fmla="*/ 456 w 43"/>
                  <a:gd name="T31" fmla="*/ 223 h 44"/>
                  <a:gd name="T32" fmla="*/ 413 w 43"/>
                  <a:gd name="T33" fmla="*/ 181 h 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44"/>
                  <a:gd name="T53" fmla="*/ 43 w 43"/>
                  <a:gd name="T54" fmla="*/ 44 h 4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44">
                    <a:moveTo>
                      <a:pt x="39" y="18"/>
                    </a:move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2"/>
                      <a:pt x="23" y="0"/>
                      <a:pt x="21" y="0"/>
                    </a:cubicBezTo>
                    <a:cubicBezTo>
                      <a:pt x="19" y="0"/>
                      <a:pt x="18" y="2"/>
                      <a:pt x="18" y="4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1" y="18"/>
                      <a:pt x="0" y="20"/>
                      <a:pt x="0" y="22"/>
                    </a:cubicBezTo>
                    <a:cubicBezTo>
                      <a:pt x="0" y="24"/>
                      <a:pt x="1" y="26"/>
                      <a:pt x="3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8" y="42"/>
                      <a:pt x="19" y="44"/>
                      <a:pt x="21" y="44"/>
                    </a:cubicBezTo>
                    <a:cubicBezTo>
                      <a:pt x="23" y="44"/>
                      <a:pt x="25" y="42"/>
                      <a:pt x="25" y="40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41" y="26"/>
                      <a:pt x="43" y="24"/>
                      <a:pt x="43" y="22"/>
                    </a:cubicBezTo>
                    <a:cubicBezTo>
                      <a:pt x="43" y="20"/>
                      <a:pt x="41" y="18"/>
                      <a:pt x="39" y="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lang="zh-CN" altLang="en-US"/>
              </a:p>
            </p:txBody>
          </p:sp>
        </p:grpSp>
        <p:sp>
          <p:nvSpPr>
            <p:cNvPr id="5128" name="MH_SubTitle_4"/>
            <p:cNvSpPr txBox="1">
              <a:spLocks noChangeArrowheads="1"/>
            </p:cNvSpPr>
            <p:nvPr/>
          </p:nvSpPr>
          <p:spPr bwMode="auto">
            <a:xfrm>
              <a:off x="1022" y="0"/>
              <a:ext cx="2043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 anchor="ctr"/>
            <a:lstStyle>
              <a:lvl1pPr eaLnBrk="0" hangingPunct="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zh-CN" altLang="en-US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情境引入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744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/>
      <p:bldP spid="5427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755650" y="836613"/>
            <a:ext cx="741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宋体" pitchFamily="2" charset="-122"/>
              </a:rPr>
              <a:t>3</a:t>
            </a:r>
            <a:r>
              <a:rPr lang="en-US" altLang="zh-CN" sz="2800" b="1">
                <a:solidFill>
                  <a:srgbClr val="0000FF"/>
                </a:solidFill>
                <a:latin typeface="宋体" pitchFamily="2" charset="-122"/>
              </a:rPr>
              <a:t>.</a:t>
            </a:r>
            <a:r>
              <a:rPr lang="en-US" altLang="en-US" sz="2800" b="1">
                <a:solidFill>
                  <a:srgbClr val="0000FF"/>
                </a:solidFill>
                <a:latin typeface="宋体" pitchFamily="2" charset="-122"/>
              </a:rPr>
              <a:t>重力的示意图</a:t>
            </a:r>
          </a:p>
        </p:txBody>
      </p:sp>
      <p:sp>
        <p:nvSpPr>
          <p:cNvPr id="283653" name="Rectangle 5"/>
          <p:cNvSpPr>
            <a:spLocks noChangeArrowheads="1"/>
          </p:cNvSpPr>
          <p:nvPr/>
        </p:nvSpPr>
        <p:spPr bwMode="auto">
          <a:xfrm>
            <a:off x="1692275" y="2060575"/>
            <a:ext cx="4032250" cy="7302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zh-CN" altLang="en-US" b="1">
              <a:solidFill>
                <a:srgbClr val="8E163E"/>
              </a:solidFill>
              <a:latin typeface="Arial" charset="0"/>
            </a:endParaRPr>
          </a:p>
        </p:txBody>
      </p:sp>
      <p:sp>
        <p:nvSpPr>
          <p:cNvPr id="283654" name="Oval 6"/>
          <p:cNvSpPr>
            <a:spLocks noChangeArrowheads="1"/>
          </p:cNvSpPr>
          <p:nvPr/>
        </p:nvSpPr>
        <p:spPr bwMode="auto">
          <a:xfrm>
            <a:off x="3594100" y="2032000"/>
            <a:ext cx="142875" cy="146050"/>
          </a:xfrm>
          <a:prstGeom prst="ellipse">
            <a:avLst/>
          </a:prstGeom>
          <a:solidFill>
            <a:srgbClr val="F4501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zh-CN" altLang="en-US" b="1">
              <a:solidFill>
                <a:srgbClr val="8E163E"/>
              </a:solidFill>
            </a:endParaRPr>
          </a:p>
        </p:txBody>
      </p:sp>
      <p:sp>
        <p:nvSpPr>
          <p:cNvPr id="283655" name="Rectangle 7"/>
          <p:cNvSpPr>
            <a:spLocks noChangeArrowheads="1"/>
          </p:cNvSpPr>
          <p:nvPr/>
        </p:nvSpPr>
        <p:spPr bwMode="auto">
          <a:xfrm>
            <a:off x="1331913" y="3430588"/>
            <a:ext cx="1728787" cy="122396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zh-CN" altLang="en-US" b="1">
              <a:solidFill>
                <a:srgbClr val="8E163E"/>
              </a:solidFill>
              <a:latin typeface="Arial" charset="0"/>
            </a:endParaRPr>
          </a:p>
        </p:txBody>
      </p:sp>
      <p:sp>
        <p:nvSpPr>
          <p:cNvPr id="283656" name="Line 8"/>
          <p:cNvSpPr>
            <a:spLocks noChangeShapeType="1"/>
          </p:cNvSpPr>
          <p:nvPr/>
        </p:nvSpPr>
        <p:spPr bwMode="auto">
          <a:xfrm>
            <a:off x="1331913" y="3430588"/>
            <a:ext cx="1728787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3657" name="Line 9"/>
          <p:cNvSpPr>
            <a:spLocks noChangeShapeType="1"/>
          </p:cNvSpPr>
          <p:nvPr/>
        </p:nvSpPr>
        <p:spPr bwMode="auto">
          <a:xfrm flipV="1">
            <a:off x="1331913" y="3430588"/>
            <a:ext cx="1728787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3658" name="Oval 10"/>
          <p:cNvSpPr>
            <a:spLocks noChangeArrowheads="1"/>
          </p:cNvSpPr>
          <p:nvPr/>
        </p:nvSpPr>
        <p:spPr bwMode="auto">
          <a:xfrm>
            <a:off x="5437188" y="3070225"/>
            <a:ext cx="2303462" cy="2160588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zh-CN" altLang="en-US" b="1">
              <a:solidFill>
                <a:srgbClr val="8E163E"/>
              </a:solidFill>
              <a:latin typeface="Arial" charset="0"/>
            </a:endParaRPr>
          </a:p>
        </p:txBody>
      </p:sp>
      <p:sp>
        <p:nvSpPr>
          <p:cNvPr id="283659" name="Oval 11"/>
          <p:cNvSpPr>
            <a:spLocks noChangeArrowheads="1"/>
          </p:cNvSpPr>
          <p:nvPr/>
        </p:nvSpPr>
        <p:spPr bwMode="auto">
          <a:xfrm>
            <a:off x="6503988" y="4092575"/>
            <a:ext cx="141287" cy="144463"/>
          </a:xfrm>
          <a:prstGeom prst="ellipse">
            <a:avLst/>
          </a:prstGeom>
          <a:solidFill>
            <a:srgbClr val="F4501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zh-CN" altLang="en-US" b="1">
              <a:solidFill>
                <a:srgbClr val="8E163E"/>
              </a:solidFill>
            </a:endParaRPr>
          </a:p>
        </p:txBody>
      </p:sp>
      <p:sp>
        <p:nvSpPr>
          <p:cNvPr id="283660" name="Line 12"/>
          <p:cNvSpPr>
            <a:spLocks noChangeShapeType="1"/>
          </p:cNvSpPr>
          <p:nvPr/>
        </p:nvSpPr>
        <p:spPr bwMode="auto">
          <a:xfrm>
            <a:off x="3665538" y="2105025"/>
            <a:ext cx="0" cy="12239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3661" name="Line 13"/>
          <p:cNvSpPr>
            <a:spLocks noChangeShapeType="1"/>
          </p:cNvSpPr>
          <p:nvPr/>
        </p:nvSpPr>
        <p:spPr bwMode="auto">
          <a:xfrm>
            <a:off x="6575425" y="4149725"/>
            <a:ext cx="0" cy="13684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3662" name="Oval 14"/>
          <p:cNvSpPr>
            <a:spLocks noChangeArrowheads="1"/>
          </p:cNvSpPr>
          <p:nvPr/>
        </p:nvSpPr>
        <p:spPr bwMode="auto">
          <a:xfrm>
            <a:off x="2125663" y="3963988"/>
            <a:ext cx="139700" cy="142875"/>
          </a:xfrm>
          <a:prstGeom prst="ellipse">
            <a:avLst/>
          </a:prstGeom>
          <a:solidFill>
            <a:srgbClr val="F4501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zh-CN" altLang="en-US" b="1">
              <a:solidFill>
                <a:srgbClr val="8E163E"/>
              </a:solidFill>
            </a:endParaRPr>
          </a:p>
        </p:txBody>
      </p:sp>
      <p:sp>
        <p:nvSpPr>
          <p:cNvPr id="283663" name="Line 15"/>
          <p:cNvSpPr>
            <a:spLocks noChangeShapeType="1"/>
          </p:cNvSpPr>
          <p:nvPr/>
        </p:nvSpPr>
        <p:spPr bwMode="auto">
          <a:xfrm>
            <a:off x="2197100" y="4051300"/>
            <a:ext cx="0" cy="12239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3664" name="Text Box 16"/>
          <p:cNvSpPr txBox="1">
            <a:spLocks noChangeArrowheads="1"/>
          </p:cNvSpPr>
          <p:nvPr/>
        </p:nvSpPr>
        <p:spPr bwMode="auto">
          <a:xfrm>
            <a:off x="2333625" y="4991100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 i="1">
                <a:solidFill>
                  <a:srgbClr val="FF0000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283665" name="Text Box 17"/>
          <p:cNvSpPr txBox="1">
            <a:spLocks noChangeArrowheads="1"/>
          </p:cNvSpPr>
          <p:nvPr/>
        </p:nvSpPr>
        <p:spPr bwMode="auto">
          <a:xfrm>
            <a:off x="3798888" y="3019425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 i="1">
                <a:solidFill>
                  <a:srgbClr val="FF0000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283666" name="Text Box 18"/>
          <p:cNvSpPr txBox="1">
            <a:spLocks noChangeArrowheads="1"/>
          </p:cNvSpPr>
          <p:nvPr/>
        </p:nvSpPr>
        <p:spPr bwMode="auto">
          <a:xfrm>
            <a:off x="5969000" y="5267325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 i="1">
                <a:solidFill>
                  <a:srgbClr val="FF0000"/>
                </a:solidFill>
                <a:latin typeface="Times New Roman" pitchFamily="18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69243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83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283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283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4" grpId="0" animBg="1"/>
      <p:bldP spid="283655" grpId="0" animBg="1"/>
      <p:bldP spid="283656" grpId="0" animBg="1"/>
      <p:bldP spid="283657" grpId="0" animBg="1"/>
      <p:bldP spid="283658" grpId="0" animBg="1"/>
      <p:bldP spid="283659" grpId="0" animBg="1"/>
      <p:bldP spid="283660" grpId="0" animBg="1"/>
      <p:bldP spid="283661" grpId="0" animBg="1"/>
      <p:bldP spid="283662" grpId="0" animBg="1"/>
      <p:bldP spid="283663" grpId="0" animBg="1"/>
      <p:bldP spid="283664" grpId="0"/>
      <p:bldP spid="283665" grpId="0"/>
      <p:bldP spid="28366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3"/>
          <p:cNvSpPr txBox="1">
            <a:spLocks noChangeArrowheads="1"/>
          </p:cNvSpPr>
          <p:nvPr/>
        </p:nvSpPr>
        <p:spPr bwMode="auto">
          <a:xfrm>
            <a:off x="250825" y="981075"/>
            <a:ext cx="8893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 sz="2800" b="1">
                <a:solidFill>
                  <a:srgbClr val="CC00FF"/>
                </a:solidFill>
                <a:latin typeface="Tahoma" pitchFamily="34" charset="0"/>
              </a:rPr>
              <a:t>思考：</a:t>
            </a:r>
            <a:r>
              <a:rPr lang="zh-CN" altLang="en-US" sz="2800" b="1">
                <a:solidFill>
                  <a:srgbClr val="0000FF"/>
                </a:solidFill>
                <a:latin typeface="Tahoma" pitchFamily="34" charset="0"/>
              </a:rPr>
              <a:t>这是甲、乙两位同学做的重力示意图，正确吗？</a:t>
            </a:r>
          </a:p>
        </p:txBody>
      </p:sp>
      <p:pic>
        <p:nvPicPr>
          <p:cNvPr id="62467" name="Picture 4" descr="DSC_09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057400"/>
            <a:ext cx="3389312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5" descr="DSC_09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060575"/>
            <a:ext cx="3522663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Text Box 6"/>
          <p:cNvSpPr txBox="1">
            <a:spLocks noChangeArrowheads="1"/>
          </p:cNvSpPr>
          <p:nvPr/>
        </p:nvSpPr>
        <p:spPr bwMode="auto">
          <a:xfrm>
            <a:off x="1828800" y="4430713"/>
            <a:ext cx="796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 sz="2400" b="1">
                <a:latin typeface="Tahoma" pitchFamily="34" charset="0"/>
                <a:ea typeface="楷体_GB2312" pitchFamily="49" charset="-122"/>
              </a:rPr>
              <a:t>图甲</a:t>
            </a:r>
          </a:p>
        </p:txBody>
      </p:sp>
      <p:sp>
        <p:nvSpPr>
          <p:cNvPr id="62470" name="Text Box 7"/>
          <p:cNvSpPr txBox="1">
            <a:spLocks noChangeArrowheads="1"/>
          </p:cNvSpPr>
          <p:nvPr/>
        </p:nvSpPr>
        <p:spPr bwMode="auto">
          <a:xfrm>
            <a:off x="6410325" y="4416425"/>
            <a:ext cx="796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 sz="2400" b="1">
                <a:latin typeface="Tahoma" pitchFamily="34" charset="0"/>
                <a:ea typeface="楷体_GB2312" pitchFamily="49" charset="-122"/>
              </a:rPr>
              <a:t>图乙</a:t>
            </a:r>
          </a:p>
        </p:txBody>
      </p:sp>
      <p:sp>
        <p:nvSpPr>
          <p:cNvPr id="62471" name="Line 8"/>
          <p:cNvSpPr>
            <a:spLocks noChangeShapeType="1"/>
          </p:cNvSpPr>
          <p:nvPr/>
        </p:nvSpPr>
        <p:spPr bwMode="auto">
          <a:xfrm>
            <a:off x="900113" y="5099050"/>
            <a:ext cx="741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2472" name="Text Box 9"/>
          <p:cNvSpPr txBox="1">
            <a:spLocks noChangeArrowheads="1"/>
          </p:cNvSpPr>
          <p:nvPr/>
        </p:nvSpPr>
        <p:spPr bwMode="auto">
          <a:xfrm>
            <a:off x="6992938" y="5138738"/>
            <a:ext cx="151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>
                <a:latin typeface="Tahoma" pitchFamily="34" charset="0"/>
                <a:ea typeface="楷体_GB2312" pitchFamily="49" charset="-122"/>
              </a:rPr>
              <a:t>水平面</a:t>
            </a:r>
          </a:p>
        </p:txBody>
      </p:sp>
    </p:spTree>
    <p:extLst>
      <p:ext uri="{BB962C8B-B14F-4D97-AF65-F5344CB8AC3E}">
        <p14:creationId xmlns:p14="http://schemas.microsoft.com/office/powerpoint/2010/main" val="270545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31035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3200" b="1">
                <a:solidFill>
                  <a:srgbClr val="FF0000"/>
                </a:solidFill>
                <a:ea typeface="黑体" pitchFamily="49" charset="-122"/>
              </a:rPr>
              <a:t>五、稳度</a:t>
            </a:r>
          </a:p>
        </p:txBody>
      </p:sp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250825" y="1125538"/>
            <a:ext cx="87137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稳度：</a:t>
            </a:r>
            <a:r>
              <a:rPr lang="zh-CN" altLang="en-US" sz="2800" b="1">
                <a:solidFill>
                  <a:srgbClr val="F8081F"/>
                </a:solidFill>
              </a:rPr>
              <a:t>是指物体处于稳定平衡状态的稳定程度</a:t>
            </a:r>
            <a:endParaRPr lang="en-US" altLang="zh-CN" sz="2800" b="1">
              <a:solidFill>
                <a:srgbClr val="F8081F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/>
              <a:t>       稳度的大小由物体重心的高度和支承面积的大小决定。重心</a:t>
            </a:r>
            <a:r>
              <a:rPr lang="zh-CN" altLang="en-US" sz="2800" b="1">
                <a:solidFill>
                  <a:srgbClr val="F8081F"/>
                </a:solidFill>
              </a:rPr>
              <a:t>低</a:t>
            </a:r>
            <a:r>
              <a:rPr lang="zh-CN" altLang="en-US" sz="2800" b="1"/>
              <a:t>，支承面</a:t>
            </a:r>
            <a:r>
              <a:rPr lang="zh-CN" altLang="en-US" sz="2800" b="1">
                <a:solidFill>
                  <a:srgbClr val="F8081F"/>
                </a:solidFill>
              </a:rPr>
              <a:t>大</a:t>
            </a:r>
            <a:r>
              <a:rPr lang="zh-CN" altLang="en-US" sz="2800" b="1"/>
              <a:t>的物体</a:t>
            </a:r>
            <a:r>
              <a:rPr lang="zh-CN" altLang="en-US" sz="2800" b="1">
                <a:solidFill>
                  <a:srgbClr val="F8081F"/>
                </a:solidFill>
              </a:rPr>
              <a:t>稳度大</a:t>
            </a:r>
            <a:r>
              <a:rPr lang="zh-CN" altLang="en-US" sz="2800" b="1"/>
              <a:t>，反之则稳度小。 </a:t>
            </a:r>
          </a:p>
        </p:txBody>
      </p:sp>
      <p:sp>
        <p:nvSpPr>
          <p:cNvPr id="34820" name="Text Box 7"/>
          <p:cNvSpPr txBox="1">
            <a:spLocks noChangeArrowheads="1"/>
          </p:cNvSpPr>
          <p:nvPr/>
        </p:nvSpPr>
        <p:spPr bwMode="auto">
          <a:xfrm>
            <a:off x="179388" y="3284538"/>
            <a:ext cx="70564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solidFill>
                  <a:srgbClr val="0000FF"/>
                </a:solidFill>
              </a:rPr>
              <a:t>你能举一个稳度运用在生活中的实例吗？</a:t>
            </a:r>
          </a:p>
        </p:txBody>
      </p:sp>
      <p:pic>
        <p:nvPicPr>
          <p:cNvPr id="34822" name="Picture 6" descr="http://p0.so.qhmsg.com/bdr/_240_/t019d556fc5d71b2b1f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221163"/>
            <a:ext cx="2233612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7" descr="http://p4.so.qhmsg.com/bdr/_240_/t018b9aced6f92245a9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50" y="4049713"/>
            <a:ext cx="1393825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73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179388" y="1412875"/>
            <a:ext cx="5240337" cy="436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宋体" pitchFamily="2" charset="-122"/>
              </a:rPr>
              <a:t>1.</a:t>
            </a:r>
            <a:r>
              <a:rPr lang="zh-CN" altLang="en-US" sz="2800" b="1">
                <a:latin typeface="宋体" pitchFamily="2" charset="-122"/>
              </a:rPr>
              <a:t>公路上的隔离栏，下面支持面 </a:t>
            </a:r>
            <a:endParaRPr lang="en-US" altLang="zh-CN" sz="2800" b="1">
              <a:latin typeface="宋体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宋体" pitchFamily="2" charset="-122"/>
              </a:rPr>
              <a:t>较大，就是用增大支承面的方法提高稳度的。</a:t>
            </a:r>
          </a:p>
          <a:p>
            <a:pPr eaLnBrk="1" hangingPunct="1">
              <a:lnSpc>
                <a:spcPct val="150000"/>
              </a:lnSpc>
            </a:pPr>
            <a:endParaRPr lang="zh-CN" altLang="en-US" sz="2800" b="1">
              <a:latin typeface="宋体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100000"/>
              </a:spcBef>
            </a:pPr>
            <a:r>
              <a:rPr lang="en-US" altLang="zh-CN" sz="2800" b="1">
                <a:latin typeface="宋体" pitchFamily="2" charset="-122"/>
              </a:rPr>
              <a:t>2.</a:t>
            </a:r>
            <a:r>
              <a:rPr lang="zh-CN" altLang="en-US" sz="2800" b="1">
                <a:latin typeface="宋体" pitchFamily="2" charset="-122"/>
              </a:rPr>
              <a:t>赛车的重心很低，是用降低重心的方法提高稳度。</a:t>
            </a:r>
          </a:p>
        </p:txBody>
      </p:sp>
      <p:pic>
        <p:nvPicPr>
          <p:cNvPr id="53253" name="Picture 5" descr="93a425a8afb1b218-694c3933e2e6f0fe-d8cda5ea87fe9addad3adde9a8af11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12875"/>
            <a:ext cx="259080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6" descr="e61c29d379e5298f-28572c725d8593ae-d24e221a9d5659bd49e1ddc9d0b5a2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149725"/>
            <a:ext cx="316865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96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42"/>
          <p:cNvSpPr>
            <a:spLocks noChangeArrowheads="1"/>
          </p:cNvSpPr>
          <p:nvPr/>
        </p:nvSpPr>
        <p:spPr bwMode="auto">
          <a:xfrm>
            <a:off x="3994150" y="3565525"/>
            <a:ext cx="1412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kumimoji="1" lang="zh-CN" altLang="en-US" sz="2800" b="1">
                <a:solidFill>
                  <a:srgbClr val="F8081F"/>
                </a:solidFill>
                <a:latin typeface="楷体_GB2312" pitchFamily="49" charset="-122"/>
                <a:ea typeface="楷体_GB2312" pitchFamily="49" charset="-122"/>
              </a:rPr>
              <a:t>重力</a:t>
            </a:r>
          </a:p>
        </p:txBody>
      </p:sp>
      <p:sp>
        <p:nvSpPr>
          <p:cNvPr id="36867" name="Line 143"/>
          <p:cNvSpPr>
            <a:spLocks noChangeShapeType="1"/>
          </p:cNvSpPr>
          <p:nvPr/>
        </p:nvSpPr>
        <p:spPr bwMode="auto">
          <a:xfrm flipH="1">
            <a:off x="3424238" y="3803650"/>
            <a:ext cx="503237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6868" name="Rectangle 144"/>
          <p:cNvSpPr>
            <a:spLocks noChangeArrowheads="1"/>
          </p:cNvSpPr>
          <p:nvPr/>
        </p:nvSpPr>
        <p:spPr bwMode="auto">
          <a:xfrm>
            <a:off x="588963" y="3390900"/>
            <a:ext cx="27860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kumimoji="1" lang="zh-CN" altLang="en-US" sz="24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由于地球的吸引</a:t>
            </a:r>
          </a:p>
          <a:p>
            <a:pPr algn="ctr"/>
            <a:r>
              <a:rPr kumimoji="1" lang="zh-CN" altLang="en-US" sz="24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而使物体受到的力</a:t>
            </a:r>
          </a:p>
        </p:txBody>
      </p:sp>
      <p:sp>
        <p:nvSpPr>
          <p:cNvPr id="36869" name="Line 145"/>
          <p:cNvSpPr>
            <a:spLocks noChangeShapeType="1"/>
          </p:cNvSpPr>
          <p:nvPr/>
        </p:nvSpPr>
        <p:spPr bwMode="auto">
          <a:xfrm rot="5400000" flipV="1">
            <a:off x="4437063" y="4668838"/>
            <a:ext cx="503237" cy="15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6870" name="Rectangle 146"/>
          <p:cNvSpPr>
            <a:spLocks noChangeArrowheads="1"/>
          </p:cNvSpPr>
          <p:nvPr/>
        </p:nvSpPr>
        <p:spPr bwMode="auto">
          <a:xfrm>
            <a:off x="2057400" y="5032375"/>
            <a:ext cx="5218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kumimoji="1" lang="zh-CN" altLang="en-US" sz="24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物体所受的重力与物体的质量成正比</a:t>
            </a:r>
          </a:p>
        </p:txBody>
      </p:sp>
      <p:sp>
        <p:nvSpPr>
          <p:cNvPr id="36871" name="Line 147"/>
          <p:cNvSpPr>
            <a:spLocks noChangeShapeType="1"/>
          </p:cNvSpPr>
          <p:nvPr/>
        </p:nvSpPr>
        <p:spPr bwMode="auto">
          <a:xfrm>
            <a:off x="5451475" y="4064000"/>
            <a:ext cx="503238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6872" name="Rectangle 148"/>
          <p:cNvSpPr>
            <a:spLocks noChangeArrowheads="1"/>
          </p:cNvSpPr>
          <p:nvPr/>
        </p:nvSpPr>
        <p:spPr bwMode="auto">
          <a:xfrm>
            <a:off x="6067425" y="3863975"/>
            <a:ext cx="1570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kumimoji="1" lang="zh-CN" altLang="en-US" sz="24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竖直向下</a:t>
            </a:r>
          </a:p>
        </p:txBody>
      </p:sp>
      <p:sp>
        <p:nvSpPr>
          <p:cNvPr id="36873" name="Line 149"/>
          <p:cNvSpPr>
            <a:spLocks noChangeShapeType="1"/>
          </p:cNvSpPr>
          <p:nvPr/>
        </p:nvSpPr>
        <p:spPr bwMode="auto">
          <a:xfrm rot="5400000" flipH="1">
            <a:off x="4437063" y="3084513"/>
            <a:ext cx="503237" cy="15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6874" name="Rectangle 150"/>
          <p:cNvSpPr>
            <a:spLocks noChangeArrowheads="1"/>
          </p:cNvSpPr>
          <p:nvPr/>
        </p:nvSpPr>
        <p:spPr bwMode="auto">
          <a:xfrm>
            <a:off x="6051550" y="3322638"/>
            <a:ext cx="1125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kumimoji="1" lang="zh-CN" altLang="en-US" sz="24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重心</a:t>
            </a:r>
          </a:p>
        </p:txBody>
      </p:sp>
      <p:sp>
        <p:nvSpPr>
          <p:cNvPr id="36875" name="Line 151"/>
          <p:cNvSpPr>
            <a:spLocks noChangeShapeType="1"/>
          </p:cNvSpPr>
          <p:nvPr/>
        </p:nvSpPr>
        <p:spPr bwMode="auto">
          <a:xfrm>
            <a:off x="5440363" y="3598863"/>
            <a:ext cx="503237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6876" name="Rectangle 152"/>
          <p:cNvSpPr>
            <a:spLocks noChangeArrowheads="1"/>
          </p:cNvSpPr>
          <p:nvPr/>
        </p:nvSpPr>
        <p:spPr bwMode="auto">
          <a:xfrm>
            <a:off x="3362325" y="2127250"/>
            <a:ext cx="2578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kumimoji="1" lang="zh-CN" altLang="en-US" sz="2400" b="1">
                <a:solidFill>
                  <a:srgbClr val="0000FF"/>
                </a:solidFill>
                <a:latin typeface="Times New Roman" pitchFamily="18" charset="0"/>
                <a:ea typeface="楷体_GB2312" pitchFamily="49" charset="-122"/>
              </a:rPr>
              <a:t>公式：</a:t>
            </a:r>
            <a:r>
              <a:rPr kumimoji="1" lang="en-US" altLang="zh-CN" sz="2400" b="1" i="1">
                <a:solidFill>
                  <a:srgbClr val="0000FF"/>
                </a:solidFill>
                <a:latin typeface="Times New Roman" pitchFamily="18" charset="0"/>
                <a:ea typeface="楷体_GB2312" pitchFamily="49" charset="-122"/>
              </a:rPr>
              <a:t>G</a:t>
            </a:r>
            <a:r>
              <a:rPr kumimoji="1" lang="zh-CN" altLang="en-US" sz="2400" b="1" i="1">
                <a:solidFill>
                  <a:srgbClr val="0000FF"/>
                </a:solidFill>
                <a:latin typeface="Times New Roman" pitchFamily="18" charset="0"/>
                <a:ea typeface="楷体_GB2312" pitchFamily="49" charset="-122"/>
              </a:rPr>
              <a:t>＝</a:t>
            </a:r>
            <a:r>
              <a:rPr kumimoji="1" lang="en-US" altLang="zh-CN" sz="2400" b="1" i="1">
                <a:solidFill>
                  <a:srgbClr val="0000FF"/>
                </a:solidFill>
                <a:latin typeface="Times New Roman" pitchFamily="18" charset="0"/>
                <a:ea typeface="楷体_GB2312" pitchFamily="49" charset="-122"/>
              </a:rPr>
              <a:t>mg</a:t>
            </a:r>
          </a:p>
        </p:txBody>
      </p:sp>
      <p:grpSp>
        <p:nvGrpSpPr>
          <p:cNvPr id="36877" name="Group 10"/>
          <p:cNvGrpSpPr>
            <a:grpSpLocks/>
          </p:cNvGrpSpPr>
          <p:nvPr/>
        </p:nvGrpSpPr>
        <p:grpSpPr bwMode="auto">
          <a:xfrm>
            <a:off x="611188" y="836613"/>
            <a:ext cx="2055812" cy="633412"/>
            <a:chOff x="0" y="0"/>
            <a:chExt cx="3236" cy="998"/>
          </a:xfrm>
        </p:grpSpPr>
        <p:grpSp>
          <p:nvGrpSpPr>
            <p:cNvPr id="36878" name="Group 11"/>
            <p:cNvGrpSpPr>
              <a:grpSpLocks/>
            </p:cNvGrpSpPr>
            <p:nvPr/>
          </p:nvGrpSpPr>
          <p:grpSpPr bwMode="auto">
            <a:xfrm>
              <a:off x="0" y="8"/>
              <a:ext cx="3236" cy="940"/>
              <a:chOff x="0" y="0"/>
              <a:chExt cx="3236" cy="940"/>
            </a:xfrm>
          </p:grpSpPr>
          <p:sp>
            <p:nvSpPr>
              <p:cNvPr id="36880" name="MH_Other_2"/>
              <p:cNvSpPr>
                <a:spLocks/>
              </p:cNvSpPr>
              <p:nvPr/>
            </p:nvSpPr>
            <p:spPr bwMode="auto">
              <a:xfrm>
                <a:off x="186" y="205"/>
                <a:ext cx="2890" cy="601"/>
              </a:xfrm>
              <a:custGeom>
                <a:avLst/>
                <a:gdLst>
                  <a:gd name="T0" fmla="*/ 2307 w 3244"/>
                  <a:gd name="T1" fmla="*/ 535 h 675"/>
                  <a:gd name="T2" fmla="*/ 2575 w 3244"/>
                  <a:gd name="T3" fmla="*/ 267 h 675"/>
                  <a:gd name="T4" fmla="*/ 2307 w 3244"/>
                  <a:gd name="T5" fmla="*/ 0 h 675"/>
                  <a:gd name="T6" fmla="*/ 267 w 3244"/>
                  <a:gd name="T7" fmla="*/ 0 h 675"/>
                  <a:gd name="T8" fmla="*/ 0 w 3244"/>
                  <a:gd name="T9" fmla="*/ 267 h 675"/>
                  <a:gd name="T10" fmla="*/ 267 w 3244"/>
                  <a:gd name="T11" fmla="*/ 535 h 675"/>
                  <a:gd name="T12" fmla="*/ 2307 w 3244"/>
                  <a:gd name="T13" fmla="*/ 535 h 6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44"/>
                  <a:gd name="T22" fmla="*/ 0 h 675"/>
                  <a:gd name="T23" fmla="*/ 3244 w 3244"/>
                  <a:gd name="T24" fmla="*/ 675 h 6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44" h="675">
                    <a:moveTo>
                      <a:pt x="2907" y="675"/>
                    </a:moveTo>
                    <a:cubicBezTo>
                      <a:pt x="3093" y="675"/>
                      <a:pt x="3244" y="523"/>
                      <a:pt x="3244" y="337"/>
                    </a:cubicBezTo>
                    <a:cubicBezTo>
                      <a:pt x="3244" y="151"/>
                      <a:pt x="3093" y="0"/>
                      <a:pt x="290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151" y="0"/>
                      <a:pt x="0" y="151"/>
                      <a:pt x="0" y="337"/>
                    </a:cubicBezTo>
                    <a:cubicBezTo>
                      <a:pt x="0" y="523"/>
                      <a:pt x="151" y="675"/>
                      <a:pt x="337" y="675"/>
                    </a:cubicBezTo>
                    <a:lnTo>
                      <a:pt x="2907" y="675"/>
                    </a:lnTo>
                    <a:close/>
                  </a:path>
                </a:pathLst>
              </a:custGeom>
              <a:solidFill>
                <a:srgbClr val="0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0"/>
              <a:lstStyle/>
              <a:p>
                <a:pPr>
                  <a:buFont typeface="Arial" pitchFamily="34" charset="0"/>
                  <a:buNone/>
                </a:pPr>
                <a:endParaRPr lang="zh-CN" altLang="en-US"/>
              </a:p>
            </p:txBody>
          </p:sp>
          <p:pic>
            <p:nvPicPr>
              <p:cNvPr id="36881" name="MH_Other_8"/>
              <p:cNvPicPr preferRelativeResize="0"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237" cy="9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882" name="MH_Other_9"/>
              <p:cNvSpPr>
                <a:spLocks noEditPoints="1"/>
              </p:cNvSpPr>
              <p:nvPr/>
            </p:nvSpPr>
            <p:spPr bwMode="auto">
              <a:xfrm>
                <a:off x="348" y="329"/>
                <a:ext cx="349" cy="340"/>
              </a:xfrm>
              <a:custGeom>
                <a:avLst/>
                <a:gdLst>
                  <a:gd name="T0" fmla="*/ 1095 w 108"/>
                  <a:gd name="T1" fmla="*/ 960 h 107"/>
                  <a:gd name="T2" fmla="*/ 795 w 108"/>
                  <a:gd name="T3" fmla="*/ 667 h 107"/>
                  <a:gd name="T4" fmla="*/ 866 w 108"/>
                  <a:gd name="T5" fmla="*/ 423 h 107"/>
                  <a:gd name="T6" fmla="*/ 439 w 108"/>
                  <a:gd name="T7" fmla="*/ 0 h 107"/>
                  <a:gd name="T8" fmla="*/ 0 w 108"/>
                  <a:gd name="T9" fmla="*/ 423 h 107"/>
                  <a:gd name="T10" fmla="*/ 439 w 108"/>
                  <a:gd name="T11" fmla="*/ 839 h 107"/>
                  <a:gd name="T12" fmla="*/ 688 w 108"/>
                  <a:gd name="T13" fmla="*/ 766 h 107"/>
                  <a:gd name="T14" fmla="*/ 992 w 108"/>
                  <a:gd name="T15" fmla="*/ 1061 h 107"/>
                  <a:gd name="T16" fmla="*/ 1044 w 108"/>
                  <a:gd name="T17" fmla="*/ 1080 h 107"/>
                  <a:gd name="T18" fmla="*/ 1095 w 108"/>
                  <a:gd name="T19" fmla="*/ 1061 h 107"/>
                  <a:gd name="T20" fmla="*/ 1095 w 108"/>
                  <a:gd name="T21" fmla="*/ 960 h 107"/>
                  <a:gd name="T22" fmla="*/ 74 w 108"/>
                  <a:gd name="T23" fmla="*/ 423 h 107"/>
                  <a:gd name="T24" fmla="*/ 439 w 108"/>
                  <a:gd name="T25" fmla="*/ 70 h 107"/>
                  <a:gd name="T26" fmla="*/ 795 w 108"/>
                  <a:gd name="T27" fmla="*/ 423 h 107"/>
                  <a:gd name="T28" fmla="*/ 439 w 108"/>
                  <a:gd name="T29" fmla="*/ 766 h 107"/>
                  <a:gd name="T30" fmla="*/ 74 w 108"/>
                  <a:gd name="T31" fmla="*/ 423 h 10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8"/>
                  <a:gd name="T49" fmla="*/ 0 h 107"/>
                  <a:gd name="T50" fmla="*/ 108 w 108"/>
                  <a:gd name="T51" fmla="*/ 107 h 10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8" h="107">
                    <a:moveTo>
                      <a:pt x="105" y="95"/>
                    </a:moveTo>
                    <a:cubicBezTo>
                      <a:pt x="76" y="66"/>
                      <a:pt x="76" y="66"/>
                      <a:pt x="76" y="66"/>
                    </a:cubicBezTo>
                    <a:cubicBezTo>
                      <a:pt x="81" y="59"/>
                      <a:pt x="83" y="51"/>
                      <a:pt x="83" y="42"/>
                    </a:cubicBezTo>
                    <a:cubicBezTo>
                      <a:pt x="83" y="19"/>
                      <a:pt x="65" y="0"/>
                      <a:pt x="42" y="0"/>
                    </a:cubicBezTo>
                    <a:cubicBezTo>
                      <a:pt x="19" y="0"/>
                      <a:pt x="0" y="19"/>
                      <a:pt x="0" y="42"/>
                    </a:cubicBezTo>
                    <a:cubicBezTo>
                      <a:pt x="0" y="65"/>
                      <a:pt x="19" y="83"/>
                      <a:pt x="42" y="83"/>
                    </a:cubicBezTo>
                    <a:cubicBezTo>
                      <a:pt x="51" y="83"/>
                      <a:pt x="59" y="81"/>
                      <a:pt x="66" y="76"/>
                    </a:cubicBezTo>
                    <a:cubicBezTo>
                      <a:pt x="95" y="105"/>
                      <a:pt x="95" y="105"/>
                      <a:pt x="95" y="105"/>
                    </a:cubicBezTo>
                    <a:cubicBezTo>
                      <a:pt x="96" y="106"/>
                      <a:pt x="98" y="107"/>
                      <a:pt x="100" y="107"/>
                    </a:cubicBezTo>
                    <a:cubicBezTo>
                      <a:pt x="101" y="107"/>
                      <a:pt x="103" y="106"/>
                      <a:pt x="105" y="105"/>
                    </a:cubicBezTo>
                    <a:cubicBezTo>
                      <a:pt x="108" y="102"/>
                      <a:pt x="108" y="97"/>
                      <a:pt x="105" y="95"/>
                    </a:cubicBezTo>
                    <a:moveTo>
                      <a:pt x="7" y="42"/>
                    </a:moveTo>
                    <a:cubicBezTo>
                      <a:pt x="7" y="23"/>
                      <a:pt x="23" y="7"/>
                      <a:pt x="42" y="7"/>
                    </a:cubicBezTo>
                    <a:cubicBezTo>
                      <a:pt x="61" y="7"/>
                      <a:pt x="76" y="23"/>
                      <a:pt x="76" y="42"/>
                    </a:cubicBezTo>
                    <a:cubicBezTo>
                      <a:pt x="76" y="61"/>
                      <a:pt x="61" y="76"/>
                      <a:pt x="42" y="76"/>
                    </a:cubicBezTo>
                    <a:cubicBezTo>
                      <a:pt x="23" y="76"/>
                      <a:pt x="7" y="61"/>
                      <a:pt x="7" y="4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lang="zh-CN" altLang="en-US"/>
              </a:p>
            </p:txBody>
          </p:sp>
          <p:sp>
            <p:nvSpPr>
              <p:cNvPr id="36883" name="MH_Other_10"/>
              <p:cNvSpPr>
                <a:spLocks/>
              </p:cNvSpPr>
              <p:nvPr/>
            </p:nvSpPr>
            <p:spPr bwMode="auto">
              <a:xfrm>
                <a:off x="428" y="404"/>
                <a:ext cx="140" cy="140"/>
              </a:xfrm>
              <a:custGeom>
                <a:avLst/>
                <a:gdLst>
                  <a:gd name="T0" fmla="*/ 413 w 43"/>
                  <a:gd name="T1" fmla="*/ 181 h 44"/>
                  <a:gd name="T2" fmla="*/ 264 w 43"/>
                  <a:gd name="T3" fmla="*/ 181 h 44"/>
                  <a:gd name="T4" fmla="*/ 264 w 43"/>
                  <a:gd name="T5" fmla="*/ 41 h 44"/>
                  <a:gd name="T6" fmla="*/ 221 w 43"/>
                  <a:gd name="T7" fmla="*/ 0 h 44"/>
                  <a:gd name="T8" fmla="*/ 192 w 43"/>
                  <a:gd name="T9" fmla="*/ 41 h 44"/>
                  <a:gd name="T10" fmla="*/ 192 w 43"/>
                  <a:gd name="T11" fmla="*/ 181 h 44"/>
                  <a:gd name="T12" fmla="*/ 33 w 43"/>
                  <a:gd name="T13" fmla="*/ 181 h 44"/>
                  <a:gd name="T14" fmla="*/ 0 w 43"/>
                  <a:gd name="T15" fmla="*/ 223 h 44"/>
                  <a:gd name="T16" fmla="*/ 33 w 43"/>
                  <a:gd name="T17" fmla="*/ 264 h 44"/>
                  <a:gd name="T18" fmla="*/ 192 w 43"/>
                  <a:gd name="T19" fmla="*/ 264 h 44"/>
                  <a:gd name="T20" fmla="*/ 192 w 43"/>
                  <a:gd name="T21" fmla="*/ 404 h 44"/>
                  <a:gd name="T22" fmla="*/ 221 w 43"/>
                  <a:gd name="T23" fmla="*/ 445 h 44"/>
                  <a:gd name="T24" fmla="*/ 264 w 43"/>
                  <a:gd name="T25" fmla="*/ 404 h 44"/>
                  <a:gd name="T26" fmla="*/ 264 w 43"/>
                  <a:gd name="T27" fmla="*/ 264 h 44"/>
                  <a:gd name="T28" fmla="*/ 413 w 43"/>
                  <a:gd name="T29" fmla="*/ 264 h 44"/>
                  <a:gd name="T30" fmla="*/ 456 w 43"/>
                  <a:gd name="T31" fmla="*/ 223 h 44"/>
                  <a:gd name="T32" fmla="*/ 413 w 43"/>
                  <a:gd name="T33" fmla="*/ 181 h 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44"/>
                  <a:gd name="T53" fmla="*/ 43 w 43"/>
                  <a:gd name="T54" fmla="*/ 44 h 4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44">
                    <a:moveTo>
                      <a:pt x="39" y="18"/>
                    </a:move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2"/>
                      <a:pt x="23" y="0"/>
                      <a:pt x="21" y="0"/>
                    </a:cubicBezTo>
                    <a:cubicBezTo>
                      <a:pt x="19" y="0"/>
                      <a:pt x="18" y="2"/>
                      <a:pt x="18" y="4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1" y="18"/>
                      <a:pt x="0" y="20"/>
                      <a:pt x="0" y="22"/>
                    </a:cubicBezTo>
                    <a:cubicBezTo>
                      <a:pt x="0" y="24"/>
                      <a:pt x="1" y="26"/>
                      <a:pt x="3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8" y="42"/>
                      <a:pt x="19" y="44"/>
                      <a:pt x="21" y="44"/>
                    </a:cubicBezTo>
                    <a:cubicBezTo>
                      <a:pt x="23" y="44"/>
                      <a:pt x="25" y="42"/>
                      <a:pt x="25" y="40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41" y="26"/>
                      <a:pt x="43" y="24"/>
                      <a:pt x="43" y="22"/>
                    </a:cubicBezTo>
                    <a:cubicBezTo>
                      <a:pt x="43" y="20"/>
                      <a:pt x="41" y="18"/>
                      <a:pt x="39" y="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lang="zh-CN" altLang="en-US"/>
              </a:p>
            </p:txBody>
          </p:sp>
        </p:grpSp>
        <p:sp>
          <p:nvSpPr>
            <p:cNvPr id="36879" name="MH_SubTitle_4"/>
            <p:cNvSpPr txBox="1">
              <a:spLocks noChangeArrowheads="1"/>
            </p:cNvSpPr>
            <p:nvPr/>
          </p:nvSpPr>
          <p:spPr bwMode="auto">
            <a:xfrm>
              <a:off x="1022" y="0"/>
              <a:ext cx="2043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 anchor="ctr"/>
            <a:lstStyle>
              <a:lvl1pPr eaLnBrk="0" hangingPunct="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zh-CN" altLang="en-US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课堂小结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45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611188" y="1916113"/>
            <a:ext cx="8281987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sz="2800" b="1">
                <a:latin typeface="宋体" pitchFamily="2" charset="-122"/>
              </a:rPr>
              <a:t>1.</a:t>
            </a:r>
            <a:r>
              <a:rPr lang="zh-CN" altLang="en-US" sz="2800" b="1">
                <a:latin typeface="宋体" pitchFamily="2" charset="-122"/>
              </a:rPr>
              <a:t>下列关于重心的说法中，正确的是（    ）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sz="2800" b="1">
                <a:latin typeface="宋体" pitchFamily="2" charset="-122"/>
              </a:rPr>
              <a:t>   A.</a:t>
            </a:r>
            <a:r>
              <a:rPr lang="zh-CN" altLang="en-US" sz="2800" b="1">
                <a:latin typeface="宋体" pitchFamily="2" charset="-122"/>
              </a:rPr>
              <a:t>物体所受重力的作用点叫作重心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sz="2800" b="1">
                <a:latin typeface="宋体" pitchFamily="2" charset="-122"/>
              </a:rPr>
              <a:t>   B.</a:t>
            </a:r>
            <a:r>
              <a:rPr lang="zh-CN" altLang="en-US" sz="2800" b="1">
                <a:latin typeface="宋体" pitchFamily="2" charset="-122"/>
              </a:rPr>
              <a:t>物体的重心处才受到重力作用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sz="2800" b="1">
                <a:latin typeface="宋体" pitchFamily="2" charset="-122"/>
              </a:rPr>
              <a:t>   C.</a:t>
            </a:r>
            <a:r>
              <a:rPr lang="zh-CN" altLang="en-US" sz="2800" b="1">
                <a:latin typeface="宋体" pitchFamily="2" charset="-122"/>
              </a:rPr>
              <a:t>质量分布均匀地圆锥体的重心在其轴线的中点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sz="2800" b="1">
                <a:latin typeface="宋体" pitchFamily="2" charset="-122"/>
              </a:rPr>
              <a:t>   D.</a:t>
            </a:r>
            <a:r>
              <a:rPr lang="zh-CN" altLang="en-US" sz="2800" b="1">
                <a:latin typeface="宋体" pitchFamily="2" charset="-122"/>
              </a:rPr>
              <a:t>球体的重心总在球心</a:t>
            </a:r>
            <a:endParaRPr lang="en-US" altLang="en-US" sz="2800" b="1">
              <a:latin typeface="宋体" pitchFamily="2" charset="-122"/>
            </a:endParaRPr>
          </a:p>
        </p:txBody>
      </p:sp>
      <p:sp>
        <p:nvSpPr>
          <p:cNvPr id="290824" name="Text Box 8"/>
          <p:cNvSpPr txBox="1">
            <a:spLocks noChangeArrowheads="1"/>
          </p:cNvSpPr>
          <p:nvPr/>
        </p:nvSpPr>
        <p:spPr bwMode="auto">
          <a:xfrm>
            <a:off x="6877050" y="2060575"/>
            <a:ext cx="720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kumimoji="1" lang="en-US" altLang="zh-CN" sz="3200" b="1">
                <a:solidFill>
                  <a:srgbClr val="F8081F"/>
                </a:solidFill>
                <a:latin typeface="Times New Roman" pitchFamily="18" charset="0"/>
                <a:ea typeface="楷体_GB2312" pitchFamily="49" charset="-122"/>
              </a:rPr>
              <a:t>A  </a:t>
            </a:r>
          </a:p>
        </p:txBody>
      </p:sp>
      <p:grpSp>
        <p:nvGrpSpPr>
          <p:cNvPr id="37892" name="Group 10"/>
          <p:cNvGrpSpPr>
            <a:grpSpLocks/>
          </p:cNvGrpSpPr>
          <p:nvPr/>
        </p:nvGrpSpPr>
        <p:grpSpPr bwMode="auto">
          <a:xfrm>
            <a:off x="611188" y="836613"/>
            <a:ext cx="2055812" cy="633412"/>
            <a:chOff x="0" y="0"/>
            <a:chExt cx="3236" cy="998"/>
          </a:xfrm>
        </p:grpSpPr>
        <p:grpSp>
          <p:nvGrpSpPr>
            <p:cNvPr id="37893" name="Group 11"/>
            <p:cNvGrpSpPr>
              <a:grpSpLocks/>
            </p:cNvGrpSpPr>
            <p:nvPr/>
          </p:nvGrpSpPr>
          <p:grpSpPr bwMode="auto">
            <a:xfrm>
              <a:off x="0" y="8"/>
              <a:ext cx="3236" cy="940"/>
              <a:chOff x="0" y="0"/>
              <a:chExt cx="3236" cy="940"/>
            </a:xfrm>
          </p:grpSpPr>
          <p:sp>
            <p:nvSpPr>
              <p:cNvPr id="37895" name="MH_Other_2"/>
              <p:cNvSpPr>
                <a:spLocks/>
              </p:cNvSpPr>
              <p:nvPr/>
            </p:nvSpPr>
            <p:spPr bwMode="auto">
              <a:xfrm>
                <a:off x="186" y="205"/>
                <a:ext cx="2890" cy="601"/>
              </a:xfrm>
              <a:custGeom>
                <a:avLst/>
                <a:gdLst>
                  <a:gd name="T0" fmla="*/ 2307 w 3244"/>
                  <a:gd name="T1" fmla="*/ 535 h 675"/>
                  <a:gd name="T2" fmla="*/ 2575 w 3244"/>
                  <a:gd name="T3" fmla="*/ 267 h 675"/>
                  <a:gd name="T4" fmla="*/ 2307 w 3244"/>
                  <a:gd name="T5" fmla="*/ 0 h 675"/>
                  <a:gd name="T6" fmla="*/ 267 w 3244"/>
                  <a:gd name="T7" fmla="*/ 0 h 675"/>
                  <a:gd name="T8" fmla="*/ 0 w 3244"/>
                  <a:gd name="T9" fmla="*/ 267 h 675"/>
                  <a:gd name="T10" fmla="*/ 267 w 3244"/>
                  <a:gd name="T11" fmla="*/ 535 h 675"/>
                  <a:gd name="T12" fmla="*/ 2307 w 3244"/>
                  <a:gd name="T13" fmla="*/ 535 h 6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44"/>
                  <a:gd name="T22" fmla="*/ 0 h 675"/>
                  <a:gd name="T23" fmla="*/ 3244 w 3244"/>
                  <a:gd name="T24" fmla="*/ 675 h 6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44" h="675">
                    <a:moveTo>
                      <a:pt x="2907" y="675"/>
                    </a:moveTo>
                    <a:cubicBezTo>
                      <a:pt x="3093" y="675"/>
                      <a:pt x="3244" y="523"/>
                      <a:pt x="3244" y="337"/>
                    </a:cubicBezTo>
                    <a:cubicBezTo>
                      <a:pt x="3244" y="151"/>
                      <a:pt x="3093" y="0"/>
                      <a:pt x="290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151" y="0"/>
                      <a:pt x="0" y="151"/>
                      <a:pt x="0" y="337"/>
                    </a:cubicBezTo>
                    <a:cubicBezTo>
                      <a:pt x="0" y="523"/>
                      <a:pt x="151" y="675"/>
                      <a:pt x="337" y="675"/>
                    </a:cubicBezTo>
                    <a:lnTo>
                      <a:pt x="2907" y="675"/>
                    </a:lnTo>
                    <a:close/>
                  </a:path>
                </a:pathLst>
              </a:custGeom>
              <a:solidFill>
                <a:srgbClr val="0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0"/>
              <a:lstStyle/>
              <a:p>
                <a:pPr>
                  <a:buFont typeface="Arial" pitchFamily="34" charset="0"/>
                  <a:buNone/>
                </a:pPr>
                <a:endParaRPr lang="zh-CN" altLang="en-US"/>
              </a:p>
            </p:txBody>
          </p:sp>
          <p:pic>
            <p:nvPicPr>
              <p:cNvPr id="37896" name="MH_Other_8"/>
              <p:cNvPicPr preferRelativeResize="0"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237" cy="9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897" name="MH_Other_9"/>
              <p:cNvSpPr>
                <a:spLocks noEditPoints="1"/>
              </p:cNvSpPr>
              <p:nvPr/>
            </p:nvSpPr>
            <p:spPr bwMode="auto">
              <a:xfrm>
                <a:off x="348" y="329"/>
                <a:ext cx="349" cy="340"/>
              </a:xfrm>
              <a:custGeom>
                <a:avLst/>
                <a:gdLst>
                  <a:gd name="T0" fmla="*/ 1095 w 108"/>
                  <a:gd name="T1" fmla="*/ 960 h 107"/>
                  <a:gd name="T2" fmla="*/ 795 w 108"/>
                  <a:gd name="T3" fmla="*/ 667 h 107"/>
                  <a:gd name="T4" fmla="*/ 866 w 108"/>
                  <a:gd name="T5" fmla="*/ 423 h 107"/>
                  <a:gd name="T6" fmla="*/ 439 w 108"/>
                  <a:gd name="T7" fmla="*/ 0 h 107"/>
                  <a:gd name="T8" fmla="*/ 0 w 108"/>
                  <a:gd name="T9" fmla="*/ 423 h 107"/>
                  <a:gd name="T10" fmla="*/ 439 w 108"/>
                  <a:gd name="T11" fmla="*/ 839 h 107"/>
                  <a:gd name="T12" fmla="*/ 688 w 108"/>
                  <a:gd name="T13" fmla="*/ 766 h 107"/>
                  <a:gd name="T14" fmla="*/ 992 w 108"/>
                  <a:gd name="T15" fmla="*/ 1061 h 107"/>
                  <a:gd name="T16" fmla="*/ 1044 w 108"/>
                  <a:gd name="T17" fmla="*/ 1080 h 107"/>
                  <a:gd name="T18" fmla="*/ 1095 w 108"/>
                  <a:gd name="T19" fmla="*/ 1061 h 107"/>
                  <a:gd name="T20" fmla="*/ 1095 w 108"/>
                  <a:gd name="T21" fmla="*/ 960 h 107"/>
                  <a:gd name="T22" fmla="*/ 74 w 108"/>
                  <a:gd name="T23" fmla="*/ 423 h 107"/>
                  <a:gd name="T24" fmla="*/ 439 w 108"/>
                  <a:gd name="T25" fmla="*/ 70 h 107"/>
                  <a:gd name="T26" fmla="*/ 795 w 108"/>
                  <a:gd name="T27" fmla="*/ 423 h 107"/>
                  <a:gd name="T28" fmla="*/ 439 w 108"/>
                  <a:gd name="T29" fmla="*/ 766 h 107"/>
                  <a:gd name="T30" fmla="*/ 74 w 108"/>
                  <a:gd name="T31" fmla="*/ 423 h 10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8"/>
                  <a:gd name="T49" fmla="*/ 0 h 107"/>
                  <a:gd name="T50" fmla="*/ 108 w 108"/>
                  <a:gd name="T51" fmla="*/ 107 h 10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8" h="107">
                    <a:moveTo>
                      <a:pt x="105" y="95"/>
                    </a:moveTo>
                    <a:cubicBezTo>
                      <a:pt x="76" y="66"/>
                      <a:pt x="76" y="66"/>
                      <a:pt x="76" y="66"/>
                    </a:cubicBezTo>
                    <a:cubicBezTo>
                      <a:pt x="81" y="59"/>
                      <a:pt x="83" y="51"/>
                      <a:pt x="83" y="42"/>
                    </a:cubicBezTo>
                    <a:cubicBezTo>
                      <a:pt x="83" y="19"/>
                      <a:pt x="65" y="0"/>
                      <a:pt x="42" y="0"/>
                    </a:cubicBezTo>
                    <a:cubicBezTo>
                      <a:pt x="19" y="0"/>
                      <a:pt x="0" y="19"/>
                      <a:pt x="0" y="42"/>
                    </a:cubicBezTo>
                    <a:cubicBezTo>
                      <a:pt x="0" y="65"/>
                      <a:pt x="19" y="83"/>
                      <a:pt x="42" y="83"/>
                    </a:cubicBezTo>
                    <a:cubicBezTo>
                      <a:pt x="51" y="83"/>
                      <a:pt x="59" y="81"/>
                      <a:pt x="66" y="76"/>
                    </a:cubicBezTo>
                    <a:cubicBezTo>
                      <a:pt x="95" y="105"/>
                      <a:pt x="95" y="105"/>
                      <a:pt x="95" y="105"/>
                    </a:cubicBezTo>
                    <a:cubicBezTo>
                      <a:pt x="96" y="106"/>
                      <a:pt x="98" y="107"/>
                      <a:pt x="100" y="107"/>
                    </a:cubicBezTo>
                    <a:cubicBezTo>
                      <a:pt x="101" y="107"/>
                      <a:pt x="103" y="106"/>
                      <a:pt x="105" y="105"/>
                    </a:cubicBezTo>
                    <a:cubicBezTo>
                      <a:pt x="108" y="102"/>
                      <a:pt x="108" y="97"/>
                      <a:pt x="105" y="95"/>
                    </a:cubicBezTo>
                    <a:moveTo>
                      <a:pt x="7" y="42"/>
                    </a:moveTo>
                    <a:cubicBezTo>
                      <a:pt x="7" y="23"/>
                      <a:pt x="23" y="7"/>
                      <a:pt x="42" y="7"/>
                    </a:cubicBezTo>
                    <a:cubicBezTo>
                      <a:pt x="61" y="7"/>
                      <a:pt x="76" y="23"/>
                      <a:pt x="76" y="42"/>
                    </a:cubicBezTo>
                    <a:cubicBezTo>
                      <a:pt x="76" y="61"/>
                      <a:pt x="61" y="76"/>
                      <a:pt x="42" y="76"/>
                    </a:cubicBezTo>
                    <a:cubicBezTo>
                      <a:pt x="23" y="76"/>
                      <a:pt x="7" y="61"/>
                      <a:pt x="7" y="4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lang="zh-CN" altLang="en-US"/>
              </a:p>
            </p:txBody>
          </p:sp>
          <p:sp>
            <p:nvSpPr>
              <p:cNvPr id="37898" name="MH_Other_10"/>
              <p:cNvSpPr>
                <a:spLocks/>
              </p:cNvSpPr>
              <p:nvPr/>
            </p:nvSpPr>
            <p:spPr bwMode="auto">
              <a:xfrm>
                <a:off x="428" y="404"/>
                <a:ext cx="140" cy="140"/>
              </a:xfrm>
              <a:custGeom>
                <a:avLst/>
                <a:gdLst>
                  <a:gd name="T0" fmla="*/ 413 w 43"/>
                  <a:gd name="T1" fmla="*/ 181 h 44"/>
                  <a:gd name="T2" fmla="*/ 264 w 43"/>
                  <a:gd name="T3" fmla="*/ 181 h 44"/>
                  <a:gd name="T4" fmla="*/ 264 w 43"/>
                  <a:gd name="T5" fmla="*/ 41 h 44"/>
                  <a:gd name="T6" fmla="*/ 221 w 43"/>
                  <a:gd name="T7" fmla="*/ 0 h 44"/>
                  <a:gd name="T8" fmla="*/ 192 w 43"/>
                  <a:gd name="T9" fmla="*/ 41 h 44"/>
                  <a:gd name="T10" fmla="*/ 192 w 43"/>
                  <a:gd name="T11" fmla="*/ 181 h 44"/>
                  <a:gd name="T12" fmla="*/ 33 w 43"/>
                  <a:gd name="T13" fmla="*/ 181 h 44"/>
                  <a:gd name="T14" fmla="*/ 0 w 43"/>
                  <a:gd name="T15" fmla="*/ 223 h 44"/>
                  <a:gd name="T16" fmla="*/ 33 w 43"/>
                  <a:gd name="T17" fmla="*/ 264 h 44"/>
                  <a:gd name="T18" fmla="*/ 192 w 43"/>
                  <a:gd name="T19" fmla="*/ 264 h 44"/>
                  <a:gd name="T20" fmla="*/ 192 w 43"/>
                  <a:gd name="T21" fmla="*/ 404 h 44"/>
                  <a:gd name="T22" fmla="*/ 221 w 43"/>
                  <a:gd name="T23" fmla="*/ 445 h 44"/>
                  <a:gd name="T24" fmla="*/ 264 w 43"/>
                  <a:gd name="T25" fmla="*/ 404 h 44"/>
                  <a:gd name="T26" fmla="*/ 264 w 43"/>
                  <a:gd name="T27" fmla="*/ 264 h 44"/>
                  <a:gd name="T28" fmla="*/ 413 w 43"/>
                  <a:gd name="T29" fmla="*/ 264 h 44"/>
                  <a:gd name="T30" fmla="*/ 456 w 43"/>
                  <a:gd name="T31" fmla="*/ 223 h 44"/>
                  <a:gd name="T32" fmla="*/ 413 w 43"/>
                  <a:gd name="T33" fmla="*/ 181 h 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44"/>
                  <a:gd name="T53" fmla="*/ 43 w 43"/>
                  <a:gd name="T54" fmla="*/ 44 h 4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44">
                    <a:moveTo>
                      <a:pt x="39" y="18"/>
                    </a:move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2"/>
                      <a:pt x="23" y="0"/>
                      <a:pt x="21" y="0"/>
                    </a:cubicBezTo>
                    <a:cubicBezTo>
                      <a:pt x="19" y="0"/>
                      <a:pt x="18" y="2"/>
                      <a:pt x="18" y="4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1" y="18"/>
                      <a:pt x="0" y="20"/>
                      <a:pt x="0" y="22"/>
                    </a:cubicBezTo>
                    <a:cubicBezTo>
                      <a:pt x="0" y="24"/>
                      <a:pt x="1" y="26"/>
                      <a:pt x="3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8" y="42"/>
                      <a:pt x="19" y="44"/>
                      <a:pt x="21" y="44"/>
                    </a:cubicBezTo>
                    <a:cubicBezTo>
                      <a:pt x="23" y="44"/>
                      <a:pt x="25" y="42"/>
                      <a:pt x="25" y="40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41" y="26"/>
                      <a:pt x="43" y="24"/>
                      <a:pt x="43" y="22"/>
                    </a:cubicBezTo>
                    <a:cubicBezTo>
                      <a:pt x="43" y="20"/>
                      <a:pt x="41" y="18"/>
                      <a:pt x="39" y="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lang="zh-CN" altLang="en-US"/>
              </a:p>
            </p:txBody>
          </p:sp>
        </p:grpSp>
        <p:sp>
          <p:nvSpPr>
            <p:cNvPr id="37894" name="MH_SubTitle_4"/>
            <p:cNvSpPr txBox="1">
              <a:spLocks noChangeArrowheads="1"/>
            </p:cNvSpPr>
            <p:nvPr/>
          </p:nvSpPr>
          <p:spPr bwMode="auto">
            <a:xfrm>
              <a:off x="1022" y="0"/>
              <a:ext cx="2043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 anchor="ctr"/>
            <a:lstStyle>
              <a:lvl1pPr eaLnBrk="0" hangingPunct="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zh-CN" altLang="en-US" sz="20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随堂训练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242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2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323850" y="765175"/>
            <a:ext cx="819150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sz="2800" b="1">
                <a:latin typeface="宋体" pitchFamily="2" charset="-122"/>
              </a:rPr>
              <a:t>2.</a:t>
            </a:r>
            <a:r>
              <a:rPr lang="zh-CN" altLang="en-US" sz="2800" b="1">
                <a:latin typeface="宋体" pitchFamily="2" charset="-122"/>
              </a:rPr>
              <a:t>用测力计竖直称悬挂在其下面静止的小球，则有（    ）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sz="2800" b="1">
                <a:latin typeface="宋体" pitchFamily="2" charset="-122"/>
              </a:rPr>
              <a:t>  A.</a:t>
            </a:r>
            <a:r>
              <a:rPr lang="zh-CN" altLang="en-US" sz="2800" b="1">
                <a:latin typeface="宋体" pitchFamily="2" charset="-122"/>
              </a:rPr>
              <a:t>小球对测力计的拉力就是小球的重力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sz="2800" b="1">
                <a:latin typeface="宋体" pitchFamily="2" charset="-122"/>
              </a:rPr>
              <a:t>  B.</a:t>
            </a:r>
            <a:r>
              <a:rPr lang="zh-CN" altLang="en-US" sz="2800" b="1">
                <a:latin typeface="宋体" pitchFamily="2" charset="-122"/>
              </a:rPr>
              <a:t>小球对测力计的拉力大小等于小球的重力大小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sz="2800" b="1">
                <a:latin typeface="宋体" pitchFamily="2" charset="-122"/>
              </a:rPr>
              <a:t>  C.</a:t>
            </a:r>
            <a:r>
              <a:rPr lang="zh-CN" altLang="en-US" sz="2800" b="1">
                <a:latin typeface="宋体" pitchFamily="2" charset="-122"/>
              </a:rPr>
              <a:t>小球的重力的施力物体是弹簧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sz="2800" b="1">
                <a:latin typeface="宋体" pitchFamily="2" charset="-122"/>
              </a:rPr>
              <a:t>  D.</a:t>
            </a:r>
            <a:r>
              <a:rPr lang="zh-CN" altLang="en-US" sz="2800" b="1">
                <a:latin typeface="宋体" pitchFamily="2" charset="-122"/>
              </a:rPr>
              <a:t>小球的重力的施力物体是地球</a:t>
            </a:r>
          </a:p>
        </p:txBody>
      </p:sp>
      <p:sp>
        <p:nvSpPr>
          <p:cNvPr id="288772" name="Text Box 4"/>
          <p:cNvSpPr txBox="1">
            <a:spLocks noChangeArrowheads="1"/>
          </p:cNvSpPr>
          <p:nvPr/>
        </p:nvSpPr>
        <p:spPr bwMode="auto">
          <a:xfrm>
            <a:off x="827088" y="1628775"/>
            <a:ext cx="720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kumimoji="1" lang="en-US" altLang="zh-CN" sz="2800" b="1">
                <a:solidFill>
                  <a:srgbClr val="F8081F"/>
                </a:solidFill>
                <a:latin typeface="Times New Roman" pitchFamily="18" charset="0"/>
                <a:ea typeface="楷体_GB2312" pitchFamily="49" charset="-122"/>
              </a:rPr>
              <a:t>BD  </a:t>
            </a:r>
          </a:p>
        </p:txBody>
      </p:sp>
    </p:spTree>
    <p:extLst>
      <p:ext uri="{BB962C8B-B14F-4D97-AF65-F5344CB8AC3E}">
        <p14:creationId xmlns:p14="http://schemas.microsoft.com/office/powerpoint/2010/main" val="286082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2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468313" y="1125538"/>
            <a:ext cx="7991475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sz="2800" b="1">
                <a:latin typeface="宋体" pitchFamily="2" charset="-122"/>
              </a:rPr>
              <a:t>3.</a:t>
            </a:r>
            <a:r>
              <a:rPr lang="zh-CN" altLang="en-US" sz="2800" b="1">
                <a:latin typeface="宋体" pitchFamily="2" charset="-122"/>
              </a:rPr>
              <a:t>下面说法中正确的是（    ）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sz="2800" b="1">
                <a:latin typeface="宋体" pitchFamily="2" charset="-122"/>
              </a:rPr>
              <a:t>   A.</a:t>
            </a:r>
            <a:r>
              <a:rPr lang="zh-CN" altLang="en-US" sz="2800" b="1">
                <a:latin typeface="宋体" pitchFamily="2" charset="-122"/>
              </a:rPr>
              <a:t>地面附近的一切物体都受到重力的作用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sz="2800" b="1">
                <a:latin typeface="宋体" pitchFamily="2" charset="-122"/>
              </a:rPr>
              <a:t>   B.</a:t>
            </a:r>
            <a:r>
              <a:rPr lang="zh-CN" altLang="en-US" sz="2800" b="1">
                <a:latin typeface="宋体" pitchFamily="2" charset="-122"/>
              </a:rPr>
              <a:t>只有悬在空中的物体才受到重力的作用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sz="2800" b="1">
                <a:latin typeface="宋体" pitchFamily="2" charset="-122"/>
              </a:rPr>
              <a:t>   C.</a:t>
            </a:r>
            <a:r>
              <a:rPr lang="zh-CN" altLang="en-US" sz="2800" b="1">
                <a:latin typeface="宋体" pitchFamily="2" charset="-122"/>
              </a:rPr>
              <a:t>只有与地面接触的物体才受到重力的作用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sz="2800" b="1">
                <a:latin typeface="宋体" pitchFamily="2" charset="-122"/>
              </a:rPr>
              <a:t>   D.</a:t>
            </a:r>
            <a:r>
              <a:rPr lang="zh-CN" altLang="en-US" sz="2800" b="1">
                <a:latin typeface="宋体" pitchFamily="2" charset="-122"/>
              </a:rPr>
              <a:t>物体质量的大小与物体所受重力成正比</a:t>
            </a:r>
          </a:p>
        </p:txBody>
      </p:sp>
      <p:sp>
        <p:nvSpPr>
          <p:cNvPr id="289796" name="Text Box 4"/>
          <p:cNvSpPr txBox="1">
            <a:spLocks noChangeArrowheads="1"/>
          </p:cNvSpPr>
          <p:nvPr/>
        </p:nvSpPr>
        <p:spPr bwMode="auto">
          <a:xfrm>
            <a:off x="4643438" y="1341438"/>
            <a:ext cx="7207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kumimoji="1" lang="en-US" altLang="zh-CN" sz="2800" b="1">
                <a:solidFill>
                  <a:srgbClr val="F8081F"/>
                </a:solidFill>
                <a:latin typeface="Times New Roman" pitchFamily="18" charset="0"/>
                <a:ea typeface="楷体_GB2312" pitchFamily="49" charset="-122"/>
              </a:rPr>
              <a:t>A  </a:t>
            </a:r>
          </a:p>
        </p:txBody>
      </p:sp>
    </p:spTree>
    <p:extLst>
      <p:ext uri="{BB962C8B-B14F-4D97-AF65-F5344CB8AC3E}">
        <p14:creationId xmlns:p14="http://schemas.microsoft.com/office/powerpoint/2010/main" val="285027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6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323850" y="981075"/>
            <a:ext cx="741680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95288" indent="-4572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sz="2800" b="1">
                <a:latin typeface="宋体" pitchFamily="2" charset="-122"/>
              </a:rPr>
              <a:t>4.</a:t>
            </a:r>
            <a:r>
              <a:rPr lang="zh-CN" altLang="en-US" sz="2800" b="1">
                <a:latin typeface="宋体" pitchFamily="2" charset="-122"/>
              </a:rPr>
              <a:t>一个质量是</a:t>
            </a:r>
            <a:r>
              <a:rPr lang="en-US" altLang="zh-CN" sz="2800" b="1">
                <a:latin typeface="Times New Roman" pitchFamily="18" charset="0"/>
              </a:rPr>
              <a:t>500g</a:t>
            </a:r>
            <a:r>
              <a:rPr lang="zh-CN" altLang="en-US" sz="2800" b="1">
                <a:latin typeface="Times New Roman" pitchFamily="18" charset="0"/>
              </a:rPr>
              <a:t>的物体，能否用量程是</a:t>
            </a:r>
            <a:r>
              <a:rPr lang="en-US" altLang="zh-CN" sz="2800" b="1">
                <a:latin typeface="Times New Roman" pitchFamily="18" charset="0"/>
              </a:rPr>
              <a:t>3N</a:t>
            </a:r>
            <a:r>
              <a:rPr lang="zh-CN" altLang="en-US" sz="2800" b="1">
                <a:latin typeface="宋体" pitchFamily="2" charset="-122"/>
              </a:rPr>
              <a:t>的弹簧测力计来测量其受到的重力（ 　  ）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sz="2800" b="1">
                <a:latin typeface="宋体" pitchFamily="2" charset="-122"/>
              </a:rPr>
              <a:t>	A.</a:t>
            </a:r>
            <a:r>
              <a:rPr lang="zh-CN" altLang="en-US" sz="2800" b="1">
                <a:latin typeface="宋体" pitchFamily="2" charset="-122"/>
              </a:rPr>
              <a:t>可以　　　　　　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sz="2800" b="1">
                <a:latin typeface="宋体" pitchFamily="2" charset="-122"/>
              </a:rPr>
              <a:t>	B.</a:t>
            </a:r>
            <a:r>
              <a:rPr lang="zh-CN" altLang="en-US" sz="2800" b="1">
                <a:latin typeface="宋体" pitchFamily="2" charset="-122"/>
              </a:rPr>
              <a:t>不可以　　　　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sz="2800" b="1">
                <a:latin typeface="宋体" pitchFamily="2" charset="-122"/>
              </a:rPr>
              <a:t>	C.</a:t>
            </a:r>
            <a:r>
              <a:rPr lang="zh-CN" altLang="en-US" sz="2800" b="1">
                <a:latin typeface="宋体" pitchFamily="2" charset="-122"/>
              </a:rPr>
              <a:t>无法判断　　　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sz="2800" b="1">
                <a:latin typeface="宋体" pitchFamily="2" charset="-122"/>
              </a:rPr>
              <a:t>	D.</a:t>
            </a:r>
            <a:r>
              <a:rPr lang="zh-CN" altLang="en-US" sz="2800" b="1">
                <a:latin typeface="宋体" pitchFamily="2" charset="-122"/>
              </a:rPr>
              <a:t>以上三种都可能</a:t>
            </a:r>
          </a:p>
        </p:txBody>
      </p:sp>
      <p:sp>
        <p:nvSpPr>
          <p:cNvPr id="293892" name="Text Box 4"/>
          <p:cNvSpPr txBox="1">
            <a:spLocks noChangeArrowheads="1"/>
          </p:cNvSpPr>
          <p:nvPr/>
        </p:nvSpPr>
        <p:spPr bwMode="auto">
          <a:xfrm>
            <a:off x="6300788" y="1844675"/>
            <a:ext cx="720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kumimoji="1" lang="en-US" altLang="zh-CN" sz="2800" b="1">
                <a:solidFill>
                  <a:srgbClr val="F8081F"/>
                </a:solidFill>
                <a:latin typeface="Times New Roman" pitchFamily="18" charset="0"/>
                <a:ea typeface="楷体_GB2312" pitchFamily="49" charset="-122"/>
              </a:rPr>
              <a:t>B  </a:t>
            </a:r>
          </a:p>
        </p:txBody>
      </p:sp>
    </p:spTree>
    <p:extLst>
      <p:ext uri="{BB962C8B-B14F-4D97-AF65-F5344CB8AC3E}">
        <p14:creationId xmlns:p14="http://schemas.microsoft.com/office/powerpoint/2010/main" val="389613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8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125538"/>
            <a:ext cx="4248150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5" descr="失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25538"/>
            <a:ext cx="3097213" cy="35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5219700" y="4941888"/>
            <a:ext cx="316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itchFamily="18" charset="0"/>
              </a:rPr>
              <a:t>4.</a:t>
            </a:r>
            <a:r>
              <a:rPr lang="zh-CN" altLang="en-US" sz="2400" b="1">
                <a:latin typeface="Times New Roman" pitchFamily="18" charset="0"/>
              </a:rPr>
              <a:t>水为什么向下流？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827088" y="4941888"/>
            <a:ext cx="3240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itchFamily="18" charset="0"/>
              </a:rPr>
              <a:t>3.</a:t>
            </a:r>
            <a:r>
              <a:rPr lang="zh-CN" altLang="en-US" sz="2400" b="1">
                <a:latin typeface="Times New Roman" pitchFamily="18" charset="0"/>
              </a:rPr>
              <a:t>他为什么能悬空？</a:t>
            </a:r>
          </a:p>
        </p:txBody>
      </p:sp>
    </p:spTree>
    <p:extLst>
      <p:ext uri="{BB962C8B-B14F-4D97-AF65-F5344CB8AC3E}">
        <p14:creationId xmlns:p14="http://schemas.microsoft.com/office/powerpoint/2010/main" val="306921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/>
      <p:bldP spid="553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532302" y="1628800"/>
            <a:ext cx="31035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3200" b="1" dirty="0">
                <a:solidFill>
                  <a:srgbClr val="FF0000"/>
                </a:solidFill>
                <a:ea typeface="黑体" pitchFamily="49" charset="-122"/>
              </a:rPr>
              <a:t>一、重力的概念</a:t>
            </a: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250825" y="2349500"/>
            <a:ext cx="88931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b="1" dirty="0">
                <a:latin typeface="宋体" pitchFamily="2" charset="-122"/>
              </a:rPr>
              <a:t>1.</a:t>
            </a:r>
            <a:r>
              <a:rPr kumimoji="1" lang="zh-CN" altLang="en-US" sz="2800" b="1" dirty="0">
                <a:latin typeface="宋体" pitchFamily="2" charset="-122"/>
              </a:rPr>
              <a:t>原来，地球</a:t>
            </a:r>
            <a:r>
              <a:rPr kumimoji="1" lang="zh-CN" altLang="en-US" sz="2800" b="1" dirty="0">
                <a:solidFill>
                  <a:srgbClr val="FF0000"/>
                </a:solidFill>
                <a:latin typeface="宋体" pitchFamily="2" charset="-122"/>
              </a:rPr>
              <a:t>表面附近的一切物体</a:t>
            </a:r>
            <a:r>
              <a:rPr kumimoji="1" lang="zh-CN" altLang="en-US" sz="2800" b="1" dirty="0">
                <a:latin typeface="宋体" pitchFamily="2" charset="-122"/>
              </a:rPr>
              <a:t>都要</a:t>
            </a:r>
            <a:r>
              <a:rPr kumimoji="1" lang="zh-CN" altLang="en-US" sz="2800" b="1" dirty="0">
                <a:solidFill>
                  <a:srgbClr val="FF0000"/>
                </a:solidFill>
                <a:latin typeface="宋体" pitchFamily="2" charset="-122"/>
              </a:rPr>
              <a:t>受到地球的吸引</a:t>
            </a:r>
          </a:p>
          <a:p>
            <a:pPr>
              <a:lnSpc>
                <a:spcPct val="150000"/>
              </a:lnSpc>
            </a:pPr>
            <a:r>
              <a:rPr kumimoji="1" lang="en-US" altLang="zh-CN" sz="2800" b="1" dirty="0">
                <a:latin typeface="宋体" pitchFamily="2" charset="-122"/>
              </a:rPr>
              <a:t>2.</a:t>
            </a:r>
            <a:r>
              <a:rPr kumimoji="1" lang="zh-CN" altLang="en-US" sz="2800" b="1" dirty="0">
                <a:latin typeface="宋体" pitchFamily="2" charset="-122"/>
              </a:rPr>
              <a:t>物理学中</a:t>
            </a:r>
            <a:r>
              <a:rPr kumimoji="1" lang="en-US" altLang="zh-CN" sz="2800" b="1" dirty="0">
                <a:latin typeface="宋体" pitchFamily="2" charset="-122"/>
              </a:rPr>
              <a:t>,</a:t>
            </a:r>
            <a:r>
              <a:rPr kumimoji="1" lang="zh-CN" altLang="en-US" sz="2800" b="1" dirty="0">
                <a:latin typeface="宋体" pitchFamily="2" charset="-122"/>
              </a:rPr>
              <a:t>把由于地球对物体的吸引而产生的力叫作</a:t>
            </a:r>
            <a:r>
              <a:rPr kumimoji="1" lang="zh-CN" altLang="en-US" sz="2800" b="1" dirty="0">
                <a:solidFill>
                  <a:srgbClr val="F8081F"/>
                </a:solidFill>
                <a:latin typeface="宋体" pitchFamily="2" charset="-122"/>
              </a:rPr>
              <a:t>重力。 </a:t>
            </a:r>
            <a:endParaRPr kumimoji="1" lang="en-US" altLang="zh-CN" sz="2800" b="1" dirty="0">
              <a:solidFill>
                <a:srgbClr val="F8081F"/>
              </a:solidFill>
              <a:latin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F8081F"/>
                </a:solidFill>
                <a:latin typeface="宋体" pitchFamily="2" charset="-122"/>
              </a:rPr>
              <a:t>   </a:t>
            </a:r>
            <a:r>
              <a:rPr kumimoji="1" lang="zh-CN" altLang="en-US" sz="2800" b="1" dirty="0">
                <a:latin typeface="宋体" pitchFamily="2" charset="-122"/>
              </a:rPr>
              <a:t>重力的施力物体是</a:t>
            </a:r>
            <a:r>
              <a:rPr kumimoji="1" lang="en-US" altLang="zh-CN" sz="2800" b="1" dirty="0">
                <a:latin typeface="宋体" pitchFamily="2" charset="-122"/>
              </a:rPr>
              <a:t>_________</a:t>
            </a:r>
            <a:r>
              <a:rPr kumimoji="1" lang="zh-CN" altLang="en-US" sz="2800" b="1" dirty="0">
                <a:latin typeface="宋体" pitchFamily="2" charset="-122"/>
              </a:rPr>
              <a:t>。        </a:t>
            </a:r>
          </a:p>
        </p:txBody>
      </p:sp>
      <p:sp>
        <p:nvSpPr>
          <p:cNvPr id="247815" name="Text Box 7"/>
          <p:cNvSpPr txBox="1">
            <a:spLocks noChangeArrowheads="1"/>
          </p:cNvSpPr>
          <p:nvPr/>
        </p:nvSpPr>
        <p:spPr bwMode="auto">
          <a:xfrm>
            <a:off x="3995738" y="4365625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2800" b="1">
                <a:solidFill>
                  <a:srgbClr val="FF0000"/>
                </a:solidFill>
                <a:latin typeface="Tahoma" pitchFamily="34" charset="0"/>
                <a:ea typeface="楷体_GB2312" pitchFamily="49" charset="-122"/>
              </a:rPr>
              <a:t>地球</a:t>
            </a:r>
          </a:p>
        </p:txBody>
      </p:sp>
      <p:grpSp>
        <p:nvGrpSpPr>
          <p:cNvPr id="7173" name="Group 10"/>
          <p:cNvGrpSpPr>
            <a:grpSpLocks/>
          </p:cNvGrpSpPr>
          <p:nvPr/>
        </p:nvGrpSpPr>
        <p:grpSpPr bwMode="auto">
          <a:xfrm>
            <a:off x="611188" y="836613"/>
            <a:ext cx="2055812" cy="633412"/>
            <a:chOff x="0" y="0"/>
            <a:chExt cx="3236" cy="998"/>
          </a:xfrm>
        </p:grpSpPr>
        <p:grpSp>
          <p:nvGrpSpPr>
            <p:cNvPr id="7174" name="Group 11"/>
            <p:cNvGrpSpPr>
              <a:grpSpLocks/>
            </p:cNvGrpSpPr>
            <p:nvPr/>
          </p:nvGrpSpPr>
          <p:grpSpPr bwMode="auto">
            <a:xfrm>
              <a:off x="0" y="8"/>
              <a:ext cx="3236" cy="940"/>
              <a:chOff x="0" y="0"/>
              <a:chExt cx="3236" cy="940"/>
            </a:xfrm>
          </p:grpSpPr>
          <p:sp>
            <p:nvSpPr>
              <p:cNvPr id="7176" name="MH_Other_2"/>
              <p:cNvSpPr>
                <a:spLocks/>
              </p:cNvSpPr>
              <p:nvPr/>
            </p:nvSpPr>
            <p:spPr bwMode="auto">
              <a:xfrm>
                <a:off x="186" y="205"/>
                <a:ext cx="2890" cy="601"/>
              </a:xfrm>
              <a:custGeom>
                <a:avLst/>
                <a:gdLst>
                  <a:gd name="T0" fmla="*/ 2307 w 3244"/>
                  <a:gd name="T1" fmla="*/ 535 h 675"/>
                  <a:gd name="T2" fmla="*/ 2575 w 3244"/>
                  <a:gd name="T3" fmla="*/ 267 h 675"/>
                  <a:gd name="T4" fmla="*/ 2307 w 3244"/>
                  <a:gd name="T5" fmla="*/ 0 h 675"/>
                  <a:gd name="T6" fmla="*/ 267 w 3244"/>
                  <a:gd name="T7" fmla="*/ 0 h 675"/>
                  <a:gd name="T8" fmla="*/ 0 w 3244"/>
                  <a:gd name="T9" fmla="*/ 267 h 675"/>
                  <a:gd name="T10" fmla="*/ 267 w 3244"/>
                  <a:gd name="T11" fmla="*/ 535 h 675"/>
                  <a:gd name="T12" fmla="*/ 2307 w 3244"/>
                  <a:gd name="T13" fmla="*/ 535 h 6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44"/>
                  <a:gd name="T22" fmla="*/ 0 h 675"/>
                  <a:gd name="T23" fmla="*/ 3244 w 3244"/>
                  <a:gd name="T24" fmla="*/ 675 h 6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44" h="675">
                    <a:moveTo>
                      <a:pt x="2907" y="675"/>
                    </a:moveTo>
                    <a:cubicBezTo>
                      <a:pt x="3093" y="675"/>
                      <a:pt x="3244" y="523"/>
                      <a:pt x="3244" y="337"/>
                    </a:cubicBezTo>
                    <a:cubicBezTo>
                      <a:pt x="3244" y="151"/>
                      <a:pt x="3093" y="0"/>
                      <a:pt x="2907" y="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151" y="0"/>
                      <a:pt x="0" y="151"/>
                      <a:pt x="0" y="337"/>
                    </a:cubicBezTo>
                    <a:cubicBezTo>
                      <a:pt x="0" y="523"/>
                      <a:pt x="151" y="675"/>
                      <a:pt x="337" y="675"/>
                    </a:cubicBezTo>
                    <a:lnTo>
                      <a:pt x="2907" y="675"/>
                    </a:lnTo>
                    <a:close/>
                  </a:path>
                </a:pathLst>
              </a:custGeom>
              <a:solidFill>
                <a:srgbClr val="0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0"/>
              <a:lstStyle/>
              <a:p>
                <a:pPr>
                  <a:buFont typeface="Arial" pitchFamily="34" charset="0"/>
                  <a:buNone/>
                </a:pPr>
                <a:endParaRPr lang="zh-CN" altLang="en-US"/>
              </a:p>
            </p:txBody>
          </p:sp>
          <p:pic>
            <p:nvPicPr>
              <p:cNvPr id="7177" name="MH_Other_8"/>
              <p:cNvPicPr preferRelativeResize="0"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237" cy="9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78" name="MH_Other_9"/>
              <p:cNvSpPr>
                <a:spLocks noEditPoints="1"/>
              </p:cNvSpPr>
              <p:nvPr/>
            </p:nvSpPr>
            <p:spPr bwMode="auto">
              <a:xfrm>
                <a:off x="348" y="329"/>
                <a:ext cx="349" cy="340"/>
              </a:xfrm>
              <a:custGeom>
                <a:avLst/>
                <a:gdLst>
                  <a:gd name="T0" fmla="*/ 1095 w 108"/>
                  <a:gd name="T1" fmla="*/ 960 h 107"/>
                  <a:gd name="T2" fmla="*/ 795 w 108"/>
                  <a:gd name="T3" fmla="*/ 667 h 107"/>
                  <a:gd name="T4" fmla="*/ 866 w 108"/>
                  <a:gd name="T5" fmla="*/ 423 h 107"/>
                  <a:gd name="T6" fmla="*/ 439 w 108"/>
                  <a:gd name="T7" fmla="*/ 0 h 107"/>
                  <a:gd name="T8" fmla="*/ 0 w 108"/>
                  <a:gd name="T9" fmla="*/ 423 h 107"/>
                  <a:gd name="T10" fmla="*/ 439 w 108"/>
                  <a:gd name="T11" fmla="*/ 839 h 107"/>
                  <a:gd name="T12" fmla="*/ 688 w 108"/>
                  <a:gd name="T13" fmla="*/ 766 h 107"/>
                  <a:gd name="T14" fmla="*/ 992 w 108"/>
                  <a:gd name="T15" fmla="*/ 1061 h 107"/>
                  <a:gd name="T16" fmla="*/ 1044 w 108"/>
                  <a:gd name="T17" fmla="*/ 1080 h 107"/>
                  <a:gd name="T18" fmla="*/ 1095 w 108"/>
                  <a:gd name="T19" fmla="*/ 1061 h 107"/>
                  <a:gd name="T20" fmla="*/ 1095 w 108"/>
                  <a:gd name="T21" fmla="*/ 960 h 107"/>
                  <a:gd name="T22" fmla="*/ 74 w 108"/>
                  <a:gd name="T23" fmla="*/ 423 h 107"/>
                  <a:gd name="T24" fmla="*/ 439 w 108"/>
                  <a:gd name="T25" fmla="*/ 70 h 107"/>
                  <a:gd name="T26" fmla="*/ 795 w 108"/>
                  <a:gd name="T27" fmla="*/ 423 h 107"/>
                  <a:gd name="T28" fmla="*/ 439 w 108"/>
                  <a:gd name="T29" fmla="*/ 766 h 107"/>
                  <a:gd name="T30" fmla="*/ 74 w 108"/>
                  <a:gd name="T31" fmla="*/ 423 h 10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8"/>
                  <a:gd name="T49" fmla="*/ 0 h 107"/>
                  <a:gd name="T50" fmla="*/ 108 w 108"/>
                  <a:gd name="T51" fmla="*/ 107 h 10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8" h="107">
                    <a:moveTo>
                      <a:pt x="105" y="95"/>
                    </a:moveTo>
                    <a:cubicBezTo>
                      <a:pt x="76" y="66"/>
                      <a:pt x="76" y="66"/>
                      <a:pt x="76" y="66"/>
                    </a:cubicBezTo>
                    <a:cubicBezTo>
                      <a:pt x="81" y="59"/>
                      <a:pt x="83" y="51"/>
                      <a:pt x="83" y="42"/>
                    </a:cubicBezTo>
                    <a:cubicBezTo>
                      <a:pt x="83" y="19"/>
                      <a:pt x="65" y="0"/>
                      <a:pt x="42" y="0"/>
                    </a:cubicBezTo>
                    <a:cubicBezTo>
                      <a:pt x="19" y="0"/>
                      <a:pt x="0" y="19"/>
                      <a:pt x="0" y="42"/>
                    </a:cubicBezTo>
                    <a:cubicBezTo>
                      <a:pt x="0" y="65"/>
                      <a:pt x="19" y="83"/>
                      <a:pt x="42" y="83"/>
                    </a:cubicBezTo>
                    <a:cubicBezTo>
                      <a:pt x="51" y="83"/>
                      <a:pt x="59" y="81"/>
                      <a:pt x="66" y="76"/>
                    </a:cubicBezTo>
                    <a:cubicBezTo>
                      <a:pt x="95" y="105"/>
                      <a:pt x="95" y="105"/>
                      <a:pt x="95" y="105"/>
                    </a:cubicBezTo>
                    <a:cubicBezTo>
                      <a:pt x="96" y="106"/>
                      <a:pt x="98" y="107"/>
                      <a:pt x="100" y="107"/>
                    </a:cubicBezTo>
                    <a:cubicBezTo>
                      <a:pt x="101" y="107"/>
                      <a:pt x="103" y="106"/>
                      <a:pt x="105" y="105"/>
                    </a:cubicBezTo>
                    <a:cubicBezTo>
                      <a:pt x="108" y="102"/>
                      <a:pt x="108" y="97"/>
                      <a:pt x="105" y="95"/>
                    </a:cubicBezTo>
                    <a:moveTo>
                      <a:pt x="7" y="42"/>
                    </a:moveTo>
                    <a:cubicBezTo>
                      <a:pt x="7" y="23"/>
                      <a:pt x="23" y="7"/>
                      <a:pt x="42" y="7"/>
                    </a:cubicBezTo>
                    <a:cubicBezTo>
                      <a:pt x="61" y="7"/>
                      <a:pt x="76" y="23"/>
                      <a:pt x="76" y="42"/>
                    </a:cubicBezTo>
                    <a:cubicBezTo>
                      <a:pt x="76" y="61"/>
                      <a:pt x="61" y="76"/>
                      <a:pt x="42" y="76"/>
                    </a:cubicBezTo>
                    <a:cubicBezTo>
                      <a:pt x="23" y="76"/>
                      <a:pt x="7" y="61"/>
                      <a:pt x="7" y="4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lang="zh-CN" altLang="en-US"/>
              </a:p>
            </p:txBody>
          </p:sp>
          <p:sp>
            <p:nvSpPr>
              <p:cNvPr id="7179" name="MH_Other_10"/>
              <p:cNvSpPr>
                <a:spLocks/>
              </p:cNvSpPr>
              <p:nvPr/>
            </p:nvSpPr>
            <p:spPr bwMode="auto">
              <a:xfrm>
                <a:off x="428" y="404"/>
                <a:ext cx="140" cy="140"/>
              </a:xfrm>
              <a:custGeom>
                <a:avLst/>
                <a:gdLst>
                  <a:gd name="T0" fmla="*/ 413 w 43"/>
                  <a:gd name="T1" fmla="*/ 181 h 44"/>
                  <a:gd name="T2" fmla="*/ 264 w 43"/>
                  <a:gd name="T3" fmla="*/ 181 h 44"/>
                  <a:gd name="T4" fmla="*/ 264 w 43"/>
                  <a:gd name="T5" fmla="*/ 41 h 44"/>
                  <a:gd name="T6" fmla="*/ 221 w 43"/>
                  <a:gd name="T7" fmla="*/ 0 h 44"/>
                  <a:gd name="T8" fmla="*/ 192 w 43"/>
                  <a:gd name="T9" fmla="*/ 41 h 44"/>
                  <a:gd name="T10" fmla="*/ 192 w 43"/>
                  <a:gd name="T11" fmla="*/ 181 h 44"/>
                  <a:gd name="T12" fmla="*/ 33 w 43"/>
                  <a:gd name="T13" fmla="*/ 181 h 44"/>
                  <a:gd name="T14" fmla="*/ 0 w 43"/>
                  <a:gd name="T15" fmla="*/ 223 h 44"/>
                  <a:gd name="T16" fmla="*/ 33 w 43"/>
                  <a:gd name="T17" fmla="*/ 264 h 44"/>
                  <a:gd name="T18" fmla="*/ 192 w 43"/>
                  <a:gd name="T19" fmla="*/ 264 h 44"/>
                  <a:gd name="T20" fmla="*/ 192 w 43"/>
                  <a:gd name="T21" fmla="*/ 404 h 44"/>
                  <a:gd name="T22" fmla="*/ 221 w 43"/>
                  <a:gd name="T23" fmla="*/ 445 h 44"/>
                  <a:gd name="T24" fmla="*/ 264 w 43"/>
                  <a:gd name="T25" fmla="*/ 404 h 44"/>
                  <a:gd name="T26" fmla="*/ 264 w 43"/>
                  <a:gd name="T27" fmla="*/ 264 h 44"/>
                  <a:gd name="T28" fmla="*/ 413 w 43"/>
                  <a:gd name="T29" fmla="*/ 264 h 44"/>
                  <a:gd name="T30" fmla="*/ 456 w 43"/>
                  <a:gd name="T31" fmla="*/ 223 h 44"/>
                  <a:gd name="T32" fmla="*/ 413 w 43"/>
                  <a:gd name="T33" fmla="*/ 181 h 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44"/>
                  <a:gd name="T53" fmla="*/ 43 w 43"/>
                  <a:gd name="T54" fmla="*/ 44 h 4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44">
                    <a:moveTo>
                      <a:pt x="39" y="18"/>
                    </a:move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2"/>
                      <a:pt x="23" y="0"/>
                      <a:pt x="21" y="0"/>
                    </a:cubicBezTo>
                    <a:cubicBezTo>
                      <a:pt x="19" y="0"/>
                      <a:pt x="18" y="2"/>
                      <a:pt x="18" y="4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1" y="18"/>
                      <a:pt x="0" y="20"/>
                      <a:pt x="0" y="22"/>
                    </a:cubicBezTo>
                    <a:cubicBezTo>
                      <a:pt x="0" y="24"/>
                      <a:pt x="1" y="26"/>
                      <a:pt x="3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8" y="42"/>
                      <a:pt x="19" y="44"/>
                      <a:pt x="21" y="44"/>
                    </a:cubicBezTo>
                    <a:cubicBezTo>
                      <a:pt x="23" y="44"/>
                      <a:pt x="25" y="42"/>
                      <a:pt x="25" y="40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41" y="26"/>
                      <a:pt x="43" y="24"/>
                      <a:pt x="43" y="22"/>
                    </a:cubicBezTo>
                    <a:cubicBezTo>
                      <a:pt x="43" y="20"/>
                      <a:pt x="41" y="18"/>
                      <a:pt x="39" y="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itchFamily="34" charset="0"/>
                  <a:buNone/>
                </a:pPr>
                <a:endParaRPr lang="zh-CN" altLang="en-US"/>
              </a:p>
            </p:txBody>
          </p:sp>
        </p:grpSp>
        <p:sp>
          <p:nvSpPr>
            <p:cNvPr id="7175" name="MH_SubTitle_4"/>
            <p:cNvSpPr txBox="1">
              <a:spLocks noChangeArrowheads="1"/>
            </p:cNvSpPr>
            <p:nvPr/>
          </p:nvSpPr>
          <p:spPr bwMode="auto">
            <a:xfrm>
              <a:off x="1022" y="0"/>
              <a:ext cx="2043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 anchor="ctr"/>
            <a:lstStyle>
              <a:lvl1pPr eaLnBrk="0" hangingPunct="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zh-CN" altLang="en-US" sz="20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合作探究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012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ChangeArrowheads="1"/>
          </p:cNvSpPr>
          <p:nvPr/>
        </p:nvSpPr>
        <p:spPr bwMode="white">
          <a:xfrm>
            <a:off x="755650" y="1052513"/>
            <a:ext cx="15398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做一做：</a:t>
            </a:r>
          </a:p>
        </p:txBody>
      </p:sp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358775" y="1700213"/>
            <a:ext cx="8534400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None/>
            </a:pPr>
            <a:r>
              <a:rPr kumimoji="1" lang="zh-CN" altLang="zh-CN" sz="2800" b="1" dirty="0">
                <a:latin typeface="宋体" pitchFamily="2" charset="-122"/>
              </a:rPr>
              <a:t>1</a:t>
            </a:r>
            <a:r>
              <a:rPr kumimoji="1" lang="en-US" altLang="zh-CN" sz="2800" b="1" dirty="0">
                <a:latin typeface="宋体" pitchFamily="2" charset="-122"/>
              </a:rPr>
              <a:t>.</a:t>
            </a:r>
            <a:r>
              <a:rPr kumimoji="1" lang="zh-CN" altLang="zh-CN" sz="2800" b="1" dirty="0">
                <a:latin typeface="宋体" pitchFamily="2" charset="-122"/>
              </a:rPr>
              <a:t>拿起橡皮、圆珠笔等物体，使其由静止自由下落，观察下落的方向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kumimoji="1" lang="zh-CN" altLang="zh-CN" sz="2800" b="1" dirty="0">
                <a:latin typeface="宋体" pitchFamily="2" charset="-122"/>
              </a:rPr>
              <a:t>2</a:t>
            </a:r>
            <a:r>
              <a:rPr kumimoji="1" lang="en-US" altLang="zh-CN" sz="2800" b="1" dirty="0">
                <a:latin typeface="宋体" pitchFamily="2" charset="-122"/>
              </a:rPr>
              <a:t>.</a:t>
            </a:r>
            <a:r>
              <a:rPr kumimoji="1" lang="zh-CN" altLang="zh-CN" sz="2800" b="1" dirty="0">
                <a:latin typeface="宋体" pitchFamily="2" charset="-122"/>
              </a:rPr>
              <a:t>拿起悬挂重物的绳子，观察绳子的指向</a:t>
            </a:r>
            <a:endParaRPr kumimoji="1" lang="zh-CN" altLang="en-US" sz="2800" b="1" dirty="0">
              <a:latin typeface="宋体" pitchFamily="2" charset="-122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kumimoji="1" lang="zh-CN" altLang="en-US" sz="2800" b="1" dirty="0">
              <a:latin typeface="宋体" pitchFamily="2" charset="-122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kumimoji="1" lang="zh-CN" altLang="en-US" sz="2800" b="1" dirty="0">
                <a:latin typeface="宋体" pitchFamily="2" charset="-122"/>
              </a:rPr>
              <a:t>    </a:t>
            </a:r>
            <a:endParaRPr kumimoji="1" lang="zh-CN" altLang="en-US" sz="2800" b="1" dirty="0">
              <a:solidFill>
                <a:srgbClr val="0000FF"/>
              </a:solidFill>
              <a:latin typeface="宋体" pitchFamily="2" charset="-122"/>
              <a:ea typeface="黑体" pitchFamily="49" charset="-122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827088" y="4005263"/>
            <a:ext cx="4672012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0000FF"/>
                </a:solidFill>
              </a:rPr>
              <a:t>你能说出重力的方向吗？</a:t>
            </a:r>
          </a:p>
        </p:txBody>
      </p:sp>
    </p:spTree>
    <p:extLst>
      <p:ext uri="{BB962C8B-B14F-4D97-AF65-F5344CB8AC3E}">
        <p14:creationId xmlns:p14="http://schemas.microsoft.com/office/powerpoint/2010/main" val="387935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3"/>
          <p:cNvGrpSpPr>
            <a:grpSpLocks/>
          </p:cNvGrpSpPr>
          <p:nvPr/>
        </p:nvGrpSpPr>
        <p:grpSpPr bwMode="auto">
          <a:xfrm>
            <a:off x="900113" y="908050"/>
            <a:ext cx="2232025" cy="4648200"/>
            <a:chOff x="528" y="816"/>
            <a:chExt cx="1200" cy="2496"/>
          </a:xfrm>
        </p:grpSpPr>
        <p:sp>
          <p:nvSpPr>
            <p:cNvPr id="10244" name="Oval 4"/>
            <p:cNvSpPr>
              <a:spLocks noChangeArrowheads="1"/>
            </p:cNvSpPr>
            <p:nvPr/>
          </p:nvSpPr>
          <p:spPr bwMode="auto">
            <a:xfrm>
              <a:off x="528" y="2208"/>
              <a:ext cx="1152" cy="1104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zh-CN" altLang="en-US" b="1">
                <a:solidFill>
                  <a:srgbClr val="8E163E"/>
                </a:solidFill>
              </a:endParaRPr>
            </a:p>
          </p:txBody>
        </p:sp>
        <p:sp>
          <p:nvSpPr>
            <p:cNvPr id="10245" name="Oval 5"/>
            <p:cNvSpPr>
              <a:spLocks noChangeArrowheads="1"/>
            </p:cNvSpPr>
            <p:nvPr/>
          </p:nvSpPr>
          <p:spPr bwMode="auto">
            <a:xfrm>
              <a:off x="528" y="2160"/>
              <a:ext cx="720" cy="96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zh-CN" altLang="en-US" b="1">
                <a:solidFill>
                  <a:srgbClr val="8E163E"/>
                </a:solidFill>
              </a:endParaRPr>
            </a:p>
          </p:txBody>
        </p:sp>
        <p:sp>
          <p:nvSpPr>
            <p:cNvPr id="10246" name="Oval 6"/>
            <p:cNvSpPr>
              <a:spLocks noChangeArrowheads="1"/>
            </p:cNvSpPr>
            <p:nvPr/>
          </p:nvSpPr>
          <p:spPr bwMode="auto">
            <a:xfrm>
              <a:off x="1248" y="2208"/>
              <a:ext cx="480" cy="240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zh-CN" altLang="en-US" b="1">
                <a:solidFill>
                  <a:srgbClr val="8E163E"/>
                </a:solidFill>
              </a:endParaRPr>
            </a:p>
          </p:txBody>
        </p:sp>
        <p:sp>
          <p:nvSpPr>
            <p:cNvPr id="10247" name="Oval 7"/>
            <p:cNvSpPr>
              <a:spLocks noChangeArrowheads="1"/>
            </p:cNvSpPr>
            <p:nvPr/>
          </p:nvSpPr>
          <p:spPr bwMode="auto">
            <a:xfrm>
              <a:off x="1056" y="2208"/>
              <a:ext cx="384" cy="28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zh-CN" altLang="en-US" b="1">
                <a:solidFill>
                  <a:srgbClr val="8E163E"/>
                </a:solidFill>
              </a:endParaRPr>
            </a:p>
          </p:txBody>
        </p:sp>
        <p:sp>
          <p:nvSpPr>
            <p:cNvPr id="10248" name="Oval 8"/>
            <p:cNvSpPr>
              <a:spLocks noChangeArrowheads="1"/>
            </p:cNvSpPr>
            <p:nvPr/>
          </p:nvSpPr>
          <p:spPr bwMode="auto">
            <a:xfrm>
              <a:off x="1248" y="2064"/>
              <a:ext cx="48" cy="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zh-CN" altLang="en-US" b="1">
                <a:solidFill>
                  <a:srgbClr val="8E163E"/>
                </a:solidFill>
              </a:endParaRPr>
            </a:p>
          </p:txBody>
        </p:sp>
        <p:sp>
          <p:nvSpPr>
            <p:cNvPr id="10249" name="Line 9"/>
            <p:cNvSpPr>
              <a:spLocks noChangeShapeType="1"/>
            </p:cNvSpPr>
            <p:nvPr/>
          </p:nvSpPr>
          <p:spPr bwMode="auto">
            <a:xfrm flipV="1">
              <a:off x="1200" y="816"/>
              <a:ext cx="0" cy="13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243" name="Text Box 10"/>
          <p:cNvSpPr txBox="1">
            <a:spLocks noChangeArrowheads="1"/>
          </p:cNvSpPr>
          <p:nvPr/>
        </p:nvSpPr>
        <p:spPr bwMode="auto">
          <a:xfrm>
            <a:off x="3708400" y="2708275"/>
            <a:ext cx="47529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None/>
            </a:pPr>
            <a:r>
              <a:rPr kumimoji="1" lang="zh-CN" altLang="en-US" sz="2800" b="1" dirty="0">
                <a:latin typeface="Times New Roman" pitchFamily="18" charset="0"/>
                <a:ea typeface="楷体_GB2312" pitchFamily="49" charset="-122"/>
              </a:rPr>
              <a:t>用一根线把物体悬挂起来，物体静止时，线的方向跟重力方向一致，这个方向叫作</a:t>
            </a:r>
            <a:r>
              <a:rPr kumimoji="1" lang="zh-CN" altLang="en-US" sz="2800" b="1" dirty="0">
                <a:solidFill>
                  <a:srgbClr val="F8081F"/>
                </a:solidFill>
                <a:latin typeface="Times New Roman" pitchFamily="18" charset="0"/>
                <a:ea typeface="楷体_GB2312" pitchFamily="49" charset="-122"/>
              </a:rPr>
              <a:t>竖直方向</a:t>
            </a:r>
            <a:r>
              <a:rPr kumimoji="1" lang="zh-CN" altLang="en-US" sz="2800" b="1" dirty="0">
                <a:latin typeface="Times New Roman" pitchFamily="18" charset="0"/>
                <a:ea typeface="楷体_GB2312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81458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ChangeArrowheads="1"/>
          </p:cNvSpPr>
          <p:nvPr/>
        </p:nvSpPr>
        <p:spPr bwMode="white">
          <a:xfrm>
            <a:off x="971550" y="908050"/>
            <a:ext cx="1539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实验</a:t>
            </a:r>
          </a:p>
        </p:txBody>
      </p:sp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323850" y="1484313"/>
            <a:ext cx="474980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None/>
            </a:pPr>
            <a:r>
              <a:rPr lang="zh-CN" altLang="en-US" sz="2800" b="1">
                <a:latin typeface="宋体" pitchFamily="2" charset="-122"/>
              </a:rPr>
              <a:t>如右图</a:t>
            </a:r>
            <a:r>
              <a:rPr lang="zh-CN" altLang="en-US" sz="2800" b="1">
                <a:latin typeface="Times New Roman" pitchFamily="18" charset="0"/>
              </a:rPr>
              <a:t>（</a:t>
            </a:r>
            <a:r>
              <a:rPr lang="en-US" altLang="zh-CN" sz="2800" b="1">
                <a:latin typeface="Times New Roman" pitchFamily="18" charset="0"/>
              </a:rPr>
              <a:t>a</a:t>
            </a:r>
            <a:r>
              <a:rPr lang="zh-CN" altLang="en-US" sz="2800" b="1">
                <a:latin typeface="Times New Roman" pitchFamily="18" charset="0"/>
              </a:rPr>
              <a:t>）</a:t>
            </a:r>
            <a:r>
              <a:rPr lang="zh-CN" altLang="en-US" sz="2800" b="1">
                <a:latin typeface="宋体" pitchFamily="2" charset="-122"/>
              </a:rPr>
              <a:t> ，将小球悬挂在铁架台的横杆上，待小球静止时观察细线的位置。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zh-CN" altLang="en-US" sz="2800" b="1">
                <a:latin typeface="宋体" pitchFamily="2" charset="-122"/>
              </a:rPr>
              <a:t>如右图</a:t>
            </a:r>
            <a:r>
              <a:rPr lang="zh-CN" altLang="en-US" sz="2800" b="1">
                <a:latin typeface="Times New Roman" pitchFamily="18" charset="0"/>
              </a:rPr>
              <a:t>（</a:t>
            </a:r>
            <a:r>
              <a:rPr lang="en-US" altLang="zh-CN" sz="2800" b="1">
                <a:latin typeface="Times New Roman" pitchFamily="18" charset="0"/>
              </a:rPr>
              <a:t>b</a:t>
            </a:r>
            <a:r>
              <a:rPr lang="zh-CN" altLang="en-US" sz="2800" b="1">
                <a:latin typeface="Times New Roman" pitchFamily="18" charset="0"/>
              </a:rPr>
              <a:t>），</a:t>
            </a:r>
            <a:r>
              <a:rPr lang="zh-CN" altLang="en-US" sz="2800" b="1">
                <a:latin typeface="宋体" pitchFamily="2" charset="-122"/>
              </a:rPr>
              <a:t>将铁架台倾斜一个角度，观察小球静止时细线的位置。</a:t>
            </a:r>
          </a:p>
        </p:txBody>
      </p:sp>
      <p:pic>
        <p:nvPicPr>
          <p:cNvPr id="1126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38" y="908050"/>
            <a:ext cx="4259262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395288" y="5661025"/>
            <a:ext cx="87487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800">
                <a:latin typeface="宋体" pitchFamily="2" charset="-122"/>
              </a:rPr>
              <a:t> </a:t>
            </a:r>
            <a:r>
              <a:rPr lang="zh-CN" altLang="en-US" sz="2800" b="1">
                <a:latin typeface="宋体" pitchFamily="2" charset="-122"/>
              </a:rPr>
              <a:t>两图中细线都处于</a:t>
            </a:r>
            <a:r>
              <a:rPr lang="zh-CN" altLang="en-US" sz="2800" b="1" u="sng">
                <a:latin typeface="宋体" pitchFamily="2" charset="-122"/>
              </a:rPr>
              <a:t>          </a:t>
            </a:r>
            <a:r>
              <a:rPr lang="zh-CN" altLang="en-US" sz="2800" b="1">
                <a:latin typeface="宋体" pitchFamily="2" charset="-122"/>
              </a:rPr>
              <a:t>位置，这说明了什么？</a:t>
            </a:r>
          </a:p>
        </p:txBody>
      </p:sp>
      <p:sp>
        <p:nvSpPr>
          <p:cNvPr id="296970" name="Text Box 10"/>
          <p:cNvSpPr txBox="1">
            <a:spLocks noChangeArrowheads="1"/>
          </p:cNvSpPr>
          <p:nvPr/>
        </p:nvSpPr>
        <p:spPr bwMode="auto">
          <a:xfrm>
            <a:off x="3995738" y="5589588"/>
            <a:ext cx="179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>
                <a:solidFill>
                  <a:srgbClr val="FF0000"/>
                </a:solidFill>
                <a:latin typeface="Tahoma" pitchFamily="34" charset="0"/>
                <a:ea typeface="楷体_GB2312" pitchFamily="49" charset="-122"/>
              </a:rPr>
              <a:t>竖直</a:t>
            </a:r>
            <a:r>
              <a:rPr lang="zh-CN" altLang="en-US" sz="2800" b="1">
                <a:solidFill>
                  <a:srgbClr val="FF0000"/>
                </a:solidFill>
                <a:latin typeface="Tahoma" pitchFamily="34" charset="0"/>
              </a:rPr>
              <a:t>  </a:t>
            </a:r>
          </a:p>
        </p:txBody>
      </p:sp>
      <p:sp>
        <p:nvSpPr>
          <p:cNvPr id="11271" name="Text Box 11"/>
          <p:cNvSpPr txBox="1">
            <a:spLocks noChangeArrowheads="1"/>
          </p:cNvSpPr>
          <p:nvPr/>
        </p:nvSpPr>
        <p:spPr bwMode="auto">
          <a:xfrm>
            <a:off x="5287963" y="4438650"/>
            <a:ext cx="522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2400">
                <a:latin typeface="Times New Roman" pitchFamily="18" charset="0"/>
              </a:rPr>
              <a:t>(a)</a:t>
            </a:r>
          </a:p>
        </p:txBody>
      </p:sp>
      <p:sp>
        <p:nvSpPr>
          <p:cNvPr id="11272" name="Text Box 12"/>
          <p:cNvSpPr txBox="1">
            <a:spLocks noChangeArrowheads="1"/>
          </p:cNvSpPr>
          <p:nvPr/>
        </p:nvSpPr>
        <p:spPr bwMode="auto">
          <a:xfrm>
            <a:off x="6983413" y="4376738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2400">
                <a:latin typeface="Times New Roman" pitchFamily="18" charset="0"/>
              </a:rPr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422551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827088" y="765175"/>
            <a:ext cx="31035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3200" b="1" dirty="0">
                <a:solidFill>
                  <a:srgbClr val="FF0000"/>
                </a:solidFill>
                <a:ea typeface="黑体" pitchFamily="49" charset="-122"/>
              </a:rPr>
              <a:t>二、重力方向</a:t>
            </a: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900113" y="1412875"/>
            <a:ext cx="449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Tahoma" pitchFamily="34" charset="0"/>
                <a:ea typeface="楷体_GB2312" pitchFamily="49" charset="-122"/>
              </a:rPr>
              <a:t>总是竖直向下</a:t>
            </a:r>
          </a:p>
        </p:txBody>
      </p:sp>
      <p:pic>
        <p:nvPicPr>
          <p:cNvPr id="297991" name="Picture 7" descr="pla631_01_p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005263"/>
            <a:ext cx="3024188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148263" y="2276475"/>
            <a:ext cx="2519362" cy="1511300"/>
            <a:chOff x="0" y="0"/>
            <a:chExt cx="960" cy="528"/>
          </a:xfrm>
        </p:grpSpPr>
        <p:sp>
          <p:nvSpPr>
            <p:cNvPr id="12321" name="Oval 9"/>
            <p:cNvSpPr>
              <a:spLocks noChangeArrowheads="1"/>
            </p:cNvSpPr>
            <p:nvPr/>
          </p:nvSpPr>
          <p:spPr bwMode="auto">
            <a:xfrm>
              <a:off x="624" y="0"/>
              <a:ext cx="336" cy="336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zh-CN" altLang="en-US" b="1">
                <a:solidFill>
                  <a:srgbClr val="8E163E"/>
                </a:solidFill>
              </a:endParaRPr>
            </a:p>
          </p:txBody>
        </p:sp>
        <p:sp>
          <p:nvSpPr>
            <p:cNvPr id="12322" name="未知"/>
            <p:cNvSpPr>
              <a:spLocks/>
            </p:cNvSpPr>
            <p:nvPr/>
          </p:nvSpPr>
          <p:spPr bwMode="auto">
            <a:xfrm>
              <a:off x="0" y="240"/>
              <a:ext cx="480" cy="288"/>
            </a:xfrm>
            <a:custGeom>
              <a:avLst/>
              <a:gdLst>
                <a:gd name="T0" fmla="*/ 0 w 480"/>
                <a:gd name="T1" fmla="*/ 288 h 288"/>
                <a:gd name="T2" fmla="*/ 192 w 480"/>
                <a:gd name="T3" fmla="*/ 96 h 288"/>
                <a:gd name="T4" fmla="*/ 480 w 480"/>
                <a:gd name="T5" fmla="*/ 0 h 288"/>
                <a:gd name="T6" fmla="*/ 0 60000 65536"/>
                <a:gd name="T7" fmla="*/ 0 60000 65536"/>
                <a:gd name="T8" fmla="*/ 0 60000 65536"/>
                <a:gd name="T9" fmla="*/ 0 w 480"/>
                <a:gd name="T10" fmla="*/ 0 h 288"/>
                <a:gd name="T11" fmla="*/ 480 w 480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288">
                  <a:moveTo>
                    <a:pt x="0" y="288"/>
                  </a:moveTo>
                  <a:cubicBezTo>
                    <a:pt x="56" y="216"/>
                    <a:pt x="112" y="144"/>
                    <a:pt x="192" y="96"/>
                  </a:cubicBezTo>
                  <a:cubicBezTo>
                    <a:pt x="272" y="48"/>
                    <a:pt x="432" y="16"/>
                    <a:pt x="48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lang="zh-CN" altLang="en-US"/>
            </a:p>
          </p:txBody>
        </p:sp>
        <p:sp>
          <p:nvSpPr>
            <p:cNvPr id="12323" name="Line 11"/>
            <p:cNvSpPr>
              <a:spLocks noChangeShapeType="1"/>
            </p:cNvSpPr>
            <p:nvPr/>
          </p:nvSpPr>
          <p:spPr bwMode="auto">
            <a:xfrm flipV="1">
              <a:off x="336" y="240"/>
              <a:ext cx="144" cy="48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7996" name="Line 12"/>
          <p:cNvSpPr>
            <a:spLocks noChangeShapeType="1"/>
          </p:cNvSpPr>
          <p:nvPr/>
        </p:nvSpPr>
        <p:spPr bwMode="auto">
          <a:xfrm>
            <a:off x="7235825" y="2781300"/>
            <a:ext cx="0" cy="1152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997" name="Line 13"/>
          <p:cNvSpPr>
            <a:spLocks noChangeShapeType="1"/>
          </p:cNvSpPr>
          <p:nvPr/>
        </p:nvSpPr>
        <p:spPr bwMode="auto">
          <a:xfrm flipH="1">
            <a:off x="7092950" y="5327650"/>
            <a:ext cx="0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998" name="AutoShape 14"/>
          <p:cNvSpPr>
            <a:spLocks noChangeArrowheads="1"/>
          </p:cNvSpPr>
          <p:nvPr/>
        </p:nvSpPr>
        <p:spPr bwMode="auto">
          <a:xfrm>
            <a:off x="844550" y="2725738"/>
            <a:ext cx="4083050" cy="1116012"/>
          </a:xfrm>
          <a:prstGeom prst="rtTriangl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zh-CN" altLang="en-US" b="1">
              <a:solidFill>
                <a:srgbClr val="8E163E"/>
              </a:solidFill>
            </a:endParaRPr>
          </a:p>
        </p:txBody>
      </p:sp>
      <p:sp>
        <p:nvSpPr>
          <p:cNvPr id="297999" name="Line 15"/>
          <p:cNvSpPr>
            <a:spLocks noChangeShapeType="1"/>
          </p:cNvSpPr>
          <p:nvPr/>
        </p:nvSpPr>
        <p:spPr bwMode="auto">
          <a:xfrm flipH="1">
            <a:off x="2501900" y="2797175"/>
            <a:ext cx="0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 rot="716858" flipH="1">
            <a:off x="1565275" y="2436813"/>
            <a:ext cx="1795463" cy="723900"/>
            <a:chOff x="0" y="0"/>
            <a:chExt cx="3168" cy="950"/>
          </a:xfrm>
        </p:grpSpPr>
        <p:sp>
          <p:nvSpPr>
            <p:cNvPr id="12308" name="Oval 17"/>
            <p:cNvSpPr>
              <a:spLocks noChangeArrowheads="1"/>
            </p:cNvSpPr>
            <p:nvPr/>
          </p:nvSpPr>
          <p:spPr bwMode="auto">
            <a:xfrm>
              <a:off x="482" y="507"/>
              <a:ext cx="482" cy="44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zh-CN" altLang="en-US" b="1">
                <a:solidFill>
                  <a:srgbClr val="8E163E"/>
                </a:solidFill>
              </a:endParaRPr>
            </a:p>
          </p:txBody>
        </p:sp>
        <p:sp>
          <p:nvSpPr>
            <p:cNvPr id="12309" name="Oval 18"/>
            <p:cNvSpPr>
              <a:spLocks noChangeArrowheads="1"/>
            </p:cNvSpPr>
            <p:nvPr/>
          </p:nvSpPr>
          <p:spPr bwMode="auto">
            <a:xfrm>
              <a:off x="1928" y="507"/>
              <a:ext cx="482" cy="44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zh-CN" altLang="en-US" b="1">
                <a:solidFill>
                  <a:srgbClr val="8E163E"/>
                </a:solidFill>
              </a:endParaRPr>
            </a:p>
          </p:txBody>
        </p:sp>
        <p:sp>
          <p:nvSpPr>
            <p:cNvPr id="12310" name="Line 19"/>
            <p:cNvSpPr>
              <a:spLocks noChangeShapeType="1"/>
            </p:cNvSpPr>
            <p:nvPr/>
          </p:nvSpPr>
          <p:spPr bwMode="auto">
            <a:xfrm>
              <a:off x="964" y="760"/>
              <a:ext cx="964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1" name="Line 20"/>
            <p:cNvSpPr>
              <a:spLocks noChangeShapeType="1"/>
            </p:cNvSpPr>
            <p:nvPr/>
          </p:nvSpPr>
          <p:spPr bwMode="auto">
            <a:xfrm>
              <a:off x="0" y="633"/>
              <a:ext cx="482" cy="127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2" name="Line 21"/>
            <p:cNvSpPr>
              <a:spLocks noChangeShapeType="1"/>
            </p:cNvSpPr>
            <p:nvPr/>
          </p:nvSpPr>
          <p:spPr bwMode="auto">
            <a:xfrm>
              <a:off x="0" y="380"/>
              <a:ext cx="0" cy="269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3" name="Line 22"/>
            <p:cNvSpPr>
              <a:spLocks noChangeShapeType="1"/>
            </p:cNvSpPr>
            <p:nvPr/>
          </p:nvSpPr>
          <p:spPr bwMode="auto">
            <a:xfrm flipV="1">
              <a:off x="0" y="0"/>
              <a:ext cx="758" cy="38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4" name="Line 23"/>
            <p:cNvSpPr>
              <a:spLocks noChangeShapeType="1"/>
            </p:cNvSpPr>
            <p:nvPr/>
          </p:nvSpPr>
          <p:spPr bwMode="auto">
            <a:xfrm>
              <a:off x="758" y="0"/>
              <a:ext cx="1101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5" name="Line 24"/>
            <p:cNvSpPr>
              <a:spLocks noChangeShapeType="1"/>
            </p:cNvSpPr>
            <p:nvPr/>
          </p:nvSpPr>
          <p:spPr bwMode="auto">
            <a:xfrm flipV="1">
              <a:off x="2410" y="697"/>
              <a:ext cx="758" cy="63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6" name="Line 25"/>
            <p:cNvSpPr>
              <a:spLocks noChangeShapeType="1"/>
            </p:cNvSpPr>
            <p:nvPr/>
          </p:nvSpPr>
          <p:spPr bwMode="auto">
            <a:xfrm>
              <a:off x="3151" y="443"/>
              <a:ext cx="0" cy="254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7" name="Line 26"/>
            <p:cNvSpPr>
              <a:spLocks noChangeShapeType="1"/>
            </p:cNvSpPr>
            <p:nvPr/>
          </p:nvSpPr>
          <p:spPr bwMode="auto">
            <a:xfrm>
              <a:off x="1859" y="0"/>
              <a:ext cx="1309" cy="443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8" name="AutoShape 27"/>
            <p:cNvSpPr>
              <a:spLocks noChangeArrowheads="1"/>
            </p:cNvSpPr>
            <p:nvPr/>
          </p:nvSpPr>
          <p:spPr bwMode="auto">
            <a:xfrm>
              <a:off x="1928" y="0"/>
              <a:ext cx="827" cy="317"/>
            </a:xfrm>
            <a:prstGeom prst="rtTriangle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zh-CN" altLang="en-US" b="1">
                <a:solidFill>
                  <a:srgbClr val="8E163E"/>
                </a:solidFill>
              </a:endParaRPr>
            </a:p>
          </p:txBody>
        </p:sp>
        <p:sp>
          <p:nvSpPr>
            <p:cNvPr id="12319" name="Rectangle 28"/>
            <p:cNvSpPr>
              <a:spLocks noChangeArrowheads="1"/>
            </p:cNvSpPr>
            <p:nvPr/>
          </p:nvSpPr>
          <p:spPr bwMode="auto">
            <a:xfrm>
              <a:off x="758" y="0"/>
              <a:ext cx="551" cy="317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zh-CN" altLang="en-US" b="1">
                <a:solidFill>
                  <a:srgbClr val="8E163E"/>
                </a:solidFill>
              </a:endParaRPr>
            </a:p>
          </p:txBody>
        </p:sp>
        <p:sp>
          <p:nvSpPr>
            <p:cNvPr id="12320" name="Rectangle 29"/>
            <p:cNvSpPr>
              <a:spLocks noChangeArrowheads="1"/>
            </p:cNvSpPr>
            <p:nvPr/>
          </p:nvSpPr>
          <p:spPr bwMode="auto">
            <a:xfrm>
              <a:off x="1377" y="0"/>
              <a:ext cx="482" cy="317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zh-CN" altLang="en-US" b="1">
                <a:solidFill>
                  <a:srgbClr val="8E163E"/>
                </a:solidFill>
              </a:endParaRPr>
            </a:p>
          </p:txBody>
        </p:sp>
      </p:grpSp>
      <p:sp>
        <p:nvSpPr>
          <p:cNvPr id="298014" name="AutoShape 30"/>
          <p:cNvSpPr>
            <a:spLocks noChangeArrowheads="1"/>
          </p:cNvSpPr>
          <p:nvPr/>
        </p:nvSpPr>
        <p:spPr bwMode="auto">
          <a:xfrm>
            <a:off x="825500" y="4951413"/>
            <a:ext cx="4083050" cy="1116012"/>
          </a:xfrm>
          <a:prstGeom prst="rtTriangle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zh-CN" altLang="en-US" b="1">
              <a:solidFill>
                <a:srgbClr val="8E163E"/>
              </a:solidFill>
            </a:endParaRPr>
          </a:p>
        </p:txBody>
      </p:sp>
      <p:sp>
        <p:nvSpPr>
          <p:cNvPr id="298015" name="Oval 31"/>
          <p:cNvSpPr>
            <a:spLocks noChangeArrowheads="1"/>
          </p:cNvSpPr>
          <p:nvPr/>
        </p:nvSpPr>
        <p:spPr bwMode="auto">
          <a:xfrm>
            <a:off x="1992313" y="4664075"/>
            <a:ext cx="792162" cy="69215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zh-CN" altLang="en-US" b="1">
              <a:solidFill>
                <a:srgbClr val="8E163E"/>
              </a:solidFill>
            </a:endParaRPr>
          </a:p>
        </p:txBody>
      </p:sp>
      <p:sp>
        <p:nvSpPr>
          <p:cNvPr id="298016" name="Arc 32"/>
          <p:cNvSpPr>
            <a:spLocks/>
          </p:cNvSpPr>
          <p:nvPr/>
        </p:nvSpPr>
        <p:spPr bwMode="auto">
          <a:xfrm rot="5400000" flipH="1" flipV="1">
            <a:off x="1648618" y="4215607"/>
            <a:ext cx="1008063" cy="1041400"/>
          </a:xfrm>
          <a:custGeom>
            <a:avLst/>
            <a:gdLst>
              <a:gd name="T0" fmla="*/ 2147483647 w 21600"/>
              <a:gd name="T1" fmla="*/ 0 h 22646"/>
              <a:gd name="T2" fmla="*/ 2147483647 w 21600"/>
              <a:gd name="T3" fmla="*/ 2147483647 h 22646"/>
              <a:gd name="T4" fmla="*/ 0 w 21600"/>
              <a:gd name="T5" fmla="*/ 2147483647 h 22646"/>
              <a:gd name="T6" fmla="*/ 0 60000 65536"/>
              <a:gd name="T7" fmla="*/ 0 60000 65536"/>
              <a:gd name="T8" fmla="*/ 0 60000 65536"/>
              <a:gd name="T9" fmla="*/ 0 w 21600"/>
              <a:gd name="T10" fmla="*/ 0 h 22646"/>
              <a:gd name="T11" fmla="*/ 21600 w 21600"/>
              <a:gd name="T12" fmla="*/ 22646 h 226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646" fill="none" extrusionOk="0">
                <a:moveTo>
                  <a:pt x="11634" y="-1"/>
                </a:moveTo>
                <a:cubicBezTo>
                  <a:pt x="17843" y="3969"/>
                  <a:pt x="21600" y="10829"/>
                  <a:pt x="21600" y="18199"/>
                </a:cubicBezTo>
                <a:cubicBezTo>
                  <a:pt x="21600" y="19693"/>
                  <a:pt x="21444" y="21183"/>
                  <a:pt x="21137" y="22646"/>
                </a:cubicBezTo>
              </a:path>
              <a:path w="21600" h="22646" stroke="0" extrusionOk="0">
                <a:moveTo>
                  <a:pt x="11634" y="-1"/>
                </a:moveTo>
                <a:cubicBezTo>
                  <a:pt x="17843" y="3969"/>
                  <a:pt x="21600" y="10829"/>
                  <a:pt x="21600" y="18199"/>
                </a:cubicBezTo>
                <a:cubicBezTo>
                  <a:pt x="21600" y="19693"/>
                  <a:pt x="21444" y="21183"/>
                  <a:pt x="21137" y="22646"/>
                </a:cubicBezTo>
                <a:lnTo>
                  <a:pt x="0" y="1819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298017" name="Line 33"/>
          <p:cNvSpPr>
            <a:spLocks noChangeShapeType="1"/>
          </p:cNvSpPr>
          <p:nvPr/>
        </p:nvSpPr>
        <p:spPr bwMode="auto">
          <a:xfrm>
            <a:off x="2641600" y="4232275"/>
            <a:ext cx="358775" cy="71438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8018" name="Line 34"/>
          <p:cNvSpPr>
            <a:spLocks noChangeShapeType="1"/>
          </p:cNvSpPr>
          <p:nvPr/>
        </p:nvSpPr>
        <p:spPr bwMode="auto">
          <a:xfrm>
            <a:off x="2352675" y="5024438"/>
            <a:ext cx="0" cy="1152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Oval 5"/>
          <p:cNvSpPr>
            <a:spLocks noChangeArrowheads="1"/>
          </p:cNvSpPr>
          <p:nvPr/>
        </p:nvSpPr>
        <p:spPr bwMode="auto">
          <a:xfrm>
            <a:off x="2447925" y="2744788"/>
            <a:ext cx="107950" cy="1079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33" name="Oval 5"/>
          <p:cNvSpPr>
            <a:spLocks noChangeArrowheads="1"/>
          </p:cNvSpPr>
          <p:nvPr/>
        </p:nvSpPr>
        <p:spPr bwMode="auto">
          <a:xfrm>
            <a:off x="7056438" y="5229225"/>
            <a:ext cx="107950" cy="1079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34" name="Oval 5"/>
          <p:cNvSpPr>
            <a:spLocks noChangeArrowheads="1"/>
          </p:cNvSpPr>
          <p:nvPr/>
        </p:nvSpPr>
        <p:spPr bwMode="auto">
          <a:xfrm>
            <a:off x="7164388" y="2673350"/>
            <a:ext cx="107950" cy="1079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Font typeface="Arial" pitchFamily="34" charset="0"/>
              <a:buNone/>
            </a:pPr>
            <a:endParaRPr lang="zh-CN" altLang="en-US"/>
          </a:p>
        </p:txBody>
      </p:sp>
      <p:sp>
        <p:nvSpPr>
          <p:cNvPr id="35" name="Oval 5"/>
          <p:cNvSpPr>
            <a:spLocks noChangeArrowheads="1"/>
          </p:cNvSpPr>
          <p:nvPr/>
        </p:nvSpPr>
        <p:spPr bwMode="auto">
          <a:xfrm>
            <a:off x="2303463" y="4941888"/>
            <a:ext cx="107950" cy="1079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Font typeface="Arial" pitchFamily="34" charset="0"/>
              <a:buNone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88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297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297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298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298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500"/>
                                        <p:tgtEl>
                                          <p:spTgt spid="298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500"/>
                                        <p:tgtEl>
                                          <p:spTgt spid="298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98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500"/>
                                        <p:tgtEl>
                                          <p:spTgt spid="297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97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96" grpId="0" animBg="1"/>
      <p:bldP spid="297997" grpId="0" animBg="1"/>
      <p:bldP spid="297998" grpId="0" animBg="1"/>
      <p:bldP spid="297999" grpId="0" animBg="1"/>
      <p:bldP spid="298014" grpId="0" animBg="1"/>
      <p:bldP spid="298015" grpId="0" animBg="1"/>
      <p:bldP spid="298016" grpId="0" animBg="1"/>
      <p:bldP spid="298017" grpId="0" animBg="1"/>
      <p:bldP spid="298018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589088" y="1076325"/>
            <a:ext cx="59642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>
                <a:solidFill>
                  <a:srgbClr val="0000FF"/>
                </a:solidFill>
                <a:latin typeface="宋体" pitchFamily="2" charset="-122"/>
              </a:rPr>
              <a:t>铅垂线的工作原理是什么？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700213"/>
            <a:ext cx="4500563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68313" y="1989138"/>
            <a:ext cx="324008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zh-CN" altLang="en-US" sz="3200" b="1">
                <a:latin typeface="宋体" pitchFamily="2" charset="-122"/>
              </a:rPr>
              <a:t>重力的方向总是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zh-CN" altLang="en-US" sz="3200" b="1">
                <a:solidFill>
                  <a:srgbClr val="FF0000"/>
                </a:solidFill>
                <a:latin typeface="宋体" pitchFamily="2" charset="-122"/>
              </a:rPr>
              <a:t>竖直向下</a:t>
            </a:r>
          </a:p>
        </p:txBody>
      </p:sp>
    </p:spTree>
    <p:extLst>
      <p:ext uri="{BB962C8B-B14F-4D97-AF65-F5344CB8AC3E}">
        <p14:creationId xmlns:p14="http://schemas.microsoft.com/office/powerpoint/2010/main" val="341824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1360</Words>
  <Application>Microsoft Office PowerPoint</Application>
  <PresentationFormat>全屏显示(4:3)</PresentationFormat>
  <Paragraphs>118</Paragraphs>
  <Slides>28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7</cp:revision>
  <dcterms:created xsi:type="dcterms:W3CDTF">2020-04-19T03:10:20Z</dcterms:created>
  <dcterms:modified xsi:type="dcterms:W3CDTF">2020-04-19T04:03:41Z</dcterms:modified>
</cp:coreProperties>
</file>