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docx" ContentType="application/vnd.openxmlformats-officedocument.wordprocessingml.document"/>
  <Default Extension="emf" ContentType="image/x-emf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61" r:id="rId4"/>
    <p:sldId id="265" r:id="rId5"/>
    <p:sldId id="457" r:id="rId6"/>
    <p:sldId id="416" r:id="rId7"/>
    <p:sldId id="513" r:id="rId8"/>
    <p:sldId id="551" r:id="rId9"/>
    <p:sldId id="553" r:id="rId10"/>
    <p:sldId id="554" r:id="rId11"/>
    <p:sldId id="555" r:id="rId12"/>
    <p:sldId id="263" r:id="rId13"/>
    <p:sldId id="484" r:id="rId14"/>
    <p:sldId id="485" r:id="rId15"/>
    <p:sldId id="559" r:id="rId16"/>
    <p:sldId id="560" r:id="rId17"/>
    <p:sldId id="557" r:id="rId18"/>
    <p:sldId id="564" r:id="rId19"/>
    <p:sldId id="565" r:id="rId20"/>
    <p:sldId id="566" r:id="rId21"/>
    <p:sldId id="567" r:id="rId22"/>
    <p:sldId id="568" r:id="rId23"/>
    <p:sldId id="569" r:id="rId24"/>
    <p:sldId id="570" r:id="rId25"/>
    <p:sldId id="584" r:id="rId26"/>
    <p:sldId id="571" r:id="rId27"/>
    <p:sldId id="585" r:id="rId28"/>
    <p:sldId id="586" r:id="rId29"/>
    <p:sldId id="572" r:id="rId30"/>
    <p:sldId id="594" r:id="rId31"/>
    <p:sldId id="587" r:id="rId32"/>
    <p:sldId id="372" r:id="rId33"/>
    <p:sldId id="455" r:id="rId34"/>
    <p:sldId id="575" r:id="rId35"/>
    <p:sldId id="469" r:id="rId36"/>
    <p:sldId id="588" r:id="rId37"/>
    <p:sldId id="546" r:id="rId38"/>
    <p:sldId id="590" r:id="rId39"/>
    <p:sldId id="589" r:id="rId40"/>
    <p:sldId id="591" r:id="rId41"/>
    <p:sldId id="535" r:id="rId42"/>
    <p:sldId id="592" r:id="rId43"/>
    <p:sldId id="593" r:id="rId44"/>
    <p:sldId id="536" r:id="rId45"/>
    <p:sldId id="539" r:id="rId46"/>
    <p:sldId id="577" r:id="rId47"/>
    <p:sldId id="576" r:id="rId48"/>
    <p:sldId id="579" r:id="rId49"/>
    <p:sldId id="581" r:id="rId50"/>
  </p:sldIdLst>
  <p:sldSz cx="12190095" cy="6859270"/>
  <p:notesSz cx="6858000" cy="9144000"/>
  <p:custDataLst>
    <p:tags r:id="rId51"/>
  </p:custDataLst>
  <p:defaultTextStyle>
    <a:defPPr>
      <a:defRPr lang="zh-CN"/>
    </a:defPPr>
    <a:lvl1pPr marL="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7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3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5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493" autoAdjust="0"/>
    <p:restoredTop sz="94712" autoAdjust="0"/>
  </p:normalViewPr>
  <p:slideViewPr>
    <p:cSldViewPr>
      <p:cViewPr varScale="1">
        <p:scale>
          <a:sx n="108" d="100"/>
          <a:sy n="108" d="100"/>
        </p:scale>
        <p:origin x="-186" y="-78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3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slide" Target="slides/slide16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7.xml" /><Relationship Id="rId21" Type="http://schemas.openxmlformats.org/officeDocument/2006/relationships/slide" Target="slides/slide18.xml" /><Relationship Id="rId22" Type="http://schemas.openxmlformats.org/officeDocument/2006/relationships/slide" Target="slides/slide19.xml" /><Relationship Id="rId23" Type="http://schemas.openxmlformats.org/officeDocument/2006/relationships/slide" Target="slides/slide20.xml" /><Relationship Id="rId24" Type="http://schemas.openxmlformats.org/officeDocument/2006/relationships/slide" Target="slides/slide21.xml" /><Relationship Id="rId25" Type="http://schemas.openxmlformats.org/officeDocument/2006/relationships/slide" Target="slides/slide22.xml" /><Relationship Id="rId26" Type="http://schemas.openxmlformats.org/officeDocument/2006/relationships/slide" Target="slides/slide23.xml" /><Relationship Id="rId27" Type="http://schemas.openxmlformats.org/officeDocument/2006/relationships/slide" Target="slides/slide24.xml" /><Relationship Id="rId28" Type="http://schemas.openxmlformats.org/officeDocument/2006/relationships/slide" Target="slides/slide25.xml" /><Relationship Id="rId29" Type="http://schemas.openxmlformats.org/officeDocument/2006/relationships/slide" Target="slides/slide26.xml" /><Relationship Id="rId3" Type="http://schemas.openxmlformats.org/officeDocument/2006/relationships/handoutMaster" Target="handoutMasters/handoutMaster1.xml" /><Relationship Id="rId30" Type="http://schemas.openxmlformats.org/officeDocument/2006/relationships/slide" Target="slides/slide27.xml" /><Relationship Id="rId31" Type="http://schemas.openxmlformats.org/officeDocument/2006/relationships/slide" Target="slides/slide28.xml" /><Relationship Id="rId32" Type="http://schemas.openxmlformats.org/officeDocument/2006/relationships/slide" Target="slides/slide29.xml" /><Relationship Id="rId33" Type="http://schemas.openxmlformats.org/officeDocument/2006/relationships/slide" Target="slides/slide30.xml" /><Relationship Id="rId34" Type="http://schemas.openxmlformats.org/officeDocument/2006/relationships/slide" Target="slides/slide31.xml" /><Relationship Id="rId35" Type="http://schemas.openxmlformats.org/officeDocument/2006/relationships/slide" Target="slides/slide32.xml" /><Relationship Id="rId36" Type="http://schemas.openxmlformats.org/officeDocument/2006/relationships/slide" Target="slides/slide33.xml" /><Relationship Id="rId37" Type="http://schemas.openxmlformats.org/officeDocument/2006/relationships/slide" Target="slides/slide34.xml" /><Relationship Id="rId38" Type="http://schemas.openxmlformats.org/officeDocument/2006/relationships/slide" Target="slides/slide35.xml" /><Relationship Id="rId39" Type="http://schemas.openxmlformats.org/officeDocument/2006/relationships/slide" Target="slides/slide36.xml" /><Relationship Id="rId4" Type="http://schemas.openxmlformats.org/officeDocument/2006/relationships/slide" Target="slides/slide1.xml" /><Relationship Id="rId40" Type="http://schemas.openxmlformats.org/officeDocument/2006/relationships/slide" Target="slides/slide37.xml" /><Relationship Id="rId41" Type="http://schemas.openxmlformats.org/officeDocument/2006/relationships/slide" Target="slides/slide38.xml" /><Relationship Id="rId42" Type="http://schemas.openxmlformats.org/officeDocument/2006/relationships/slide" Target="slides/slide39.xml" /><Relationship Id="rId43" Type="http://schemas.openxmlformats.org/officeDocument/2006/relationships/slide" Target="slides/slide40.xml" /><Relationship Id="rId44" Type="http://schemas.openxmlformats.org/officeDocument/2006/relationships/slide" Target="slides/slide41.xml" /><Relationship Id="rId45" Type="http://schemas.openxmlformats.org/officeDocument/2006/relationships/slide" Target="slides/slide42.xml" /><Relationship Id="rId46" Type="http://schemas.openxmlformats.org/officeDocument/2006/relationships/slide" Target="slides/slide43.xml" /><Relationship Id="rId47" Type="http://schemas.openxmlformats.org/officeDocument/2006/relationships/slide" Target="slides/slide44.xml" /><Relationship Id="rId48" Type="http://schemas.openxmlformats.org/officeDocument/2006/relationships/slide" Target="slides/slide45.xml" /><Relationship Id="rId49" Type="http://schemas.openxmlformats.org/officeDocument/2006/relationships/slide" Target="slides/slide46.xml" /><Relationship Id="rId5" Type="http://schemas.openxmlformats.org/officeDocument/2006/relationships/slide" Target="slides/slide2.xml" /><Relationship Id="rId50" Type="http://schemas.openxmlformats.org/officeDocument/2006/relationships/slide" Target="slides/slide47.xml" /><Relationship Id="rId51" Type="http://schemas.openxmlformats.org/officeDocument/2006/relationships/tags" Target="tags/tag63.xml" /><Relationship Id="rId52" Type="http://schemas.openxmlformats.org/officeDocument/2006/relationships/presProps" Target="presProps.xml" /><Relationship Id="rId53" Type="http://schemas.openxmlformats.org/officeDocument/2006/relationships/viewProps" Target="viewProps.xml" /><Relationship Id="rId54" Type="http://schemas.openxmlformats.org/officeDocument/2006/relationships/theme" Target="theme/theme1.xml" /><Relationship Id="rId55" Type="http://schemas.openxmlformats.org/officeDocument/2006/relationships/tableStyles" Target="tableStyles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emf" /></Relationships>
</file>

<file path=ppt/drawings/_rels/vmlDrawing10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2.emf" /></Relationships>
</file>

<file path=ppt/drawings/_rels/vmlDrawing1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4.emf" /><Relationship Id="rId2" Type="http://schemas.openxmlformats.org/officeDocument/2006/relationships/image" Target="../media/image35.emf" /></Relationships>
</file>

<file path=ppt/drawings/_rels/vmlDrawing2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4.emf" /></Relationships>
</file>

<file path=ppt/drawings/_rels/vmlDrawing3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1.emf" /></Relationships>
</file>

<file path=ppt/drawings/_rels/vmlDrawing4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2.emf" /></Relationships>
</file>

<file path=ppt/drawings/_rels/vmlDrawing5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3.emf" /></Relationships>
</file>

<file path=ppt/drawings/_rels/vmlDrawing6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5.emf" /></Relationships>
</file>

<file path=ppt/drawings/_rels/vmlDrawing7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6.emf" /></Relationships>
</file>

<file path=ppt/drawings/_rels/vmlDrawing8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7.emf" /></Relationships>
</file>

<file path=ppt/drawings/_rels/vmlDrawing9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1.emf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C0901-3DCA-48F9-B0CB-D8F0D1E6B36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D9095-D5A4-4D04-8CEB-69FB25E1308C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4836C-7D3D-44DD-AD4F-98DBA4D10582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C9960B-A742-4F79-9BC8-14A4E9893419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7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37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tags" Target="../tags/tag3.xml" /><Relationship Id="rId4" Type="http://schemas.openxmlformats.org/officeDocument/2006/relationships/tags" Target="../tags/tag4.xml" /><Relationship Id="rId5" Type="http://schemas.openxmlformats.org/officeDocument/2006/relationships/tags" Target="../tags/tag5.xml" /><Relationship Id="rId6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8.xml" /><Relationship Id="rId2" Type="http://schemas.openxmlformats.org/officeDocument/2006/relationships/tags" Target="../tags/tag49.xml" /><Relationship Id="rId3" Type="http://schemas.openxmlformats.org/officeDocument/2006/relationships/tags" Target="../tags/tag50.xml" /><Relationship Id="rId4" Type="http://schemas.openxmlformats.org/officeDocument/2006/relationships/tags" Target="../tags/tag51.xml" /><Relationship Id="rId5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2.xml" /><Relationship Id="rId2" Type="http://schemas.openxmlformats.org/officeDocument/2006/relationships/tags" Target="../tags/tag53.xml" /><Relationship Id="rId3" Type="http://schemas.openxmlformats.org/officeDocument/2006/relationships/tags" Target="../tags/tag54.xml" /><Relationship Id="rId4" Type="http://schemas.openxmlformats.org/officeDocument/2006/relationships/tags" Target="../tags/tag55.xml" /><Relationship Id="rId5" Type="http://schemas.openxmlformats.org/officeDocument/2006/relationships/tags" Target="../tags/tag56.xml" /><Relationship Id="rId6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6.xml" /><Relationship Id="rId2" Type="http://schemas.openxmlformats.org/officeDocument/2006/relationships/tags" Target="../tags/tag7.xml" /><Relationship Id="rId3" Type="http://schemas.openxmlformats.org/officeDocument/2006/relationships/tags" Target="../tags/tag8.xml" /><Relationship Id="rId4" Type="http://schemas.openxmlformats.org/officeDocument/2006/relationships/tags" Target="../tags/tag9.xml" /><Relationship Id="rId5" Type="http://schemas.openxmlformats.org/officeDocument/2006/relationships/tags" Target="../tags/tag10.xml" /><Relationship Id="rId6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1.xml" /><Relationship Id="rId2" Type="http://schemas.openxmlformats.org/officeDocument/2006/relationships/tags" Target="../tags/tag12.xml" /><Relationship Id="rId3" Type="http://schemas.openxmlformats.org/officeDocument/2006/relationships/tags" Target="../tags/tag13.xml" /><Relationship Id="rId4" Type="http://schemas.openxmlformats.org/officeDocument/2006/relationships/tags" Target="../tags/tag14.xml" /><Relationship Id="rId5" Type="http://schemas.openxmlformats.org/officeDocument/2006/relationships/tags" Target="../tags/tag15.xml" /><Relationship Id="rId6" Type="http://schemas.openxmlformats.org/officeDocument/2006/relationships/slideMaster" Target="../slideMasters/slideMaster1.xml" /></Relationships>
</file>

<file path=ppt/slideLayouts/_rels/slideLayout3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6.xml" /><Relationship Id="rId2" Type="http://schemas.openxmlformats.org/officeDocument/2006/relationships/tags" Target="../tags/tag17.xml" /><Relationship Id="rId3" Type="http://schemas.openxmlformats.org/officeDocument/2006/relationships/tags" Target="../tags/tag18.xml" /><Relationship Id="rId4" Type="http://schemas.openxmlformats.org/officeDocument/2006/relationships/tags" Target="../tags/tag19.xml" /><Relationship Id="rId5" Type="http://schemas.openxmlformats.org/officeDocument/2006/relationships/tags" Target="../tags/tag20.xml" /><Relationship Id="rId6" Type="http://schemas.openxmlformats.org/officeDocument/2006/relationships/tags" Target="../tags/tag21.xml" /><Relationship Id="rId7" Type="http://schemas.openxmlformats.org/officeDocument/2006/relationships/slideMaster" Target="../slideMasters/slideMaster1.xml" /></Relationships>
</file>

<file path=ppt/slideLayouts/_rels/slideLayout4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2.xml" /><Relationship Id="rId2" Type="http://schemas.openxmlformats.org/officeDocument/2006/relationships/tags" Target="../tags/tag23.xml" /><Relationship Id="rId3" Type="http://schemas.openxmlformats.org/officeDocument/2006/relationships/tags" Target="../tags/tag24.xml" /><Relationship Id="rId4" Type="http://schemas.openxmlformats.org/officeDocument/2006/relationships/tags" Target="../tags/tag25.xml" /><Relationship Id="rId5" Type="http://schemas.openxmlformats.org/officeDocument/2006/relationships/tags" Target="../tags/tag26.xml" /><Relationship Id="rId6" Type="http://schemas.openxmlformats.org/officeDocument/2006/relationships/tags" Target="../tags/tag27.xml" /><Relationship Id="rId7" Type="http://schemas.openxmlformats.org/officeDocument/2006/relationships/tags" Target="../tags/tag28.xml" /><Relationship Id="rId8" Type="http://schemas.openxmlformats.org/officeDocument/2006/relationships/tags" Target="../tags/tag29.xml" /><Relationship Id="rId9" Type="http://schemas.openxmlformats.org/officeDocument/2006/relationships/slideMaster" Target="../slideMasters/slideMaster1.xml" /></Relationships>
</file>

<file path=ppt/slideLayouts/_rels/slideLayout5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0.xml" /><Relationship Id="rId2" Type="http://schemas.openxmlformats.org/officeDocument/2006/relationships/tags" Target="../tags/tag31.xml" /><Relationship Id="rId3" Type="http://schemas.openxmlformats.org/officeDocument/2006/relationships/tags" Target="../tags/tag32.xml" /><Relationship Id="rId4" Type="http://schemas.openxmlformats.org/officeDocument/2006/relationships/tags" Target="../tags/tag33.xml" /><Relationship Id="rId5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4.xml" /><Relationship Id="rId2" Type="http://schemas.openxmlformats.org/officeDocument/2006/relationships/tags" Target="../tags/tag35.xml" /><Relationship Id="rId3" Type="http://schemas.openxmlformats.org/officeDocument/2006/relationships/tags" Target="../tags/tag36.xml" /><Relationship Id="rId4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7.xml" /><Relationship Id="rId2" Type="http://schemas.openxmlformats.org/officeDocument/2006/relationships/tags" Target="../tags/tag38.xml" /><Relationship Id="rId3" Type="http://schemas.openxmlformats.org/officeDocument/2006/relationships/tags" Target="../tags/tag39.xml" /><Relationship Id="rId4" Type="http://schemas.openxmlformats.org/officeDocument/2006/relationships/tags" Target="../tags/tag40.xml" /><Relationship Id="rId5" Type="http://schemas.openxmlformats.org/officeDocument/2006/relationships/tags" Target="../tags/tag41.xml" /><Relationship Id="rId6" Type="http://schemas.openxmlformats.org/officeDocument/2006/relationships/tags" Target="../tags/tag42.xml" /><Relationship Id="rId7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3.xml" /><Relationship Id="rId2" Type="http://schemas.openxmlformats.org/officeDocument/2006/relationships/tags" Target="../tags/tag44.xml" /><Relationship Id="rId3" Type="http://schemas.openxmlformats.org/officeDocument/2006/relationships/tags" Target="../tags/tag45.xml" /><Relationship Id="rId4" Type="http://schemas.openxmlformats.org/officeDocument/2006/relationships/tags" Target="../tags/tag46.xml" /><Relationship Id="rId5" Type="http://schemas.openxmlformats.org/officeDocument/2006/relationships/tags" Target="../tags/tag47.xml" /><Relationship Id="rId6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613" y="914569"/>
            <a:ext cx="9797669" cy="2570876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613" y="3561059"/>
            <a:ext cx="9797669" cy="1472673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5365" indent="0" algn="ctr">
              <a:buNone/>
              <a:defRPr sz="1600"/>
            </a:lvl6pPr>
            <a:lvl7pPr marL="2742565" indent="0" algn="ctr">
              <a:buNone/>
              <a:defRPr sz="1600"/>
            </a:lvl7pPr>
            <a:lvl8pPr marL="3199765" indent="0" algn="ctr">
              <a:buNone/>
              <a:defRPr sz="1600"/>
            </a:lvl8pPr>
            <a:lvl9pPr marL="3656965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305" y="774143"/>
            <a:ext cx="10971086" cy="548381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613" y="2484460"/>
            <a:ext cx="9797669" cy="1018989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613" y="3561059"/>
            <a:ext cx="9797669" cy="471687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05" y="1490676"/>
            <a:ext cx="10967486" cy="4760081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489" y="3849113"/>
            <a:ext cx="7767586" cy="766942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489" y="4616055"/>
            <a:ext cx="7767586" cy="867761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5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7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305" y="1501478"/>
            <a:ext cx="5175991" cy="4749279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0598" y="1501478"/>
            <a:ext cx="5175991" cy="4749279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305" y="1429465"/>
            <a:ext cx="5341565" cy="381671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305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4776" y="1421992"/>
            <a:ext cx="5341565" cy="381671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4776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305" y="1555488"/>
            <a:ext cx="5232259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49408" y="1555488"/>
            <a:ext cx="5226383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3201" y="914569"/>
            <a:ext cx="1043837" cy="5030131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257" y="914569"/>
            <a:ext cx="9167767" cy="5030131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6765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slideLayout" Target="../slideLayouts/slideLayout17.xml" /><Relationship Id="rId18" Type="http://schemas.openxmlformats.org/officeDocument/2006/relationships/slideLayout" Target="../slideLayouts/slideLayout18.xml" /><Relationship Id="rId19" Type="http://schemas.openxmlformats.org/officeDocument/2006/relationships/slideLayout" Target="../slideLayouts/slideLayout19.xml" /><Relationship Id="rId2" Type="http://schemas.openxmlformats.org/officeDocument/2006/relationships/slideLayout" Target="../slideLayouts/slideLayout2.xml" /><Relationship Id="rId20" Type="http://schemas.openxmlformats.org/officeDocument/2006/relationships/slideLayout" Target="../slideLayouts/slideLayout20.xml" /><Relationship Id="rId21" Type="http://schemas.openxmlformats.org/officeDocument/2006/relationships/slideLayout" Target="../slideLayouts/slideLayout21.xml" /><Relationship Id="rId22" Type="http://schemas.openxmlformats.org/officeDocument/2006/relationships/slideLayout" Target="../slideLayouts/slideLayout22.xml" /><Relationship Id="rId23" Type="http://schemas.openxmlformats.org/officeDocument/2006/relationships/slideLayout" Target="../slideLayouts/slideLayout23.xml" /><Relationship Id="rId24" Type="http://schemas.openxmlformats.org/officeDocument/2006/relationships/slideLayout" Target="../slideLayouts/slideLayout24.xml" /><Relationship Id="rId25" Type="http://schemas.openxmlformats.org/officeDocument/2006/relationships/slideLayout" Target="../slideLayouts/slideLayout25.xml" /><Relationship Id="rId26" Type="http://schemas.openxmlformats.org/officeDocument/2006/relationships/slideLayout" Target="../slideLayouts/slideLayout26.xml" /><Relationship Id="rId27" Type="http://schemas.openxmlformats.org/officeDocument/2006/relationships/slideLayout" Target="../slideLayouts/slideLayout27.xml" /><Relationship Id="rId28" Type="http://schemas.openxmlformats.org/officeDocument/2006/relationships/slideLayout" Target="../slideLayouts/slideLayout28.xml" /><Relationship Id="rId29" Type="http://schemas.openxmlformats.org/officeDocument/2006/relationships/slideLayout" Target="../slideLayouts/slideLayout29.xml" /><Relationship Id="rId3" Type="http://schemas.openxmlformats.org/officeDocument/2006/relationships/slideLayout" Target="../slideLayouts/slideLayout3.xml" /><Relationship Id="rId30" Type="http://schemas.openxmlformats.org/officeDocument/2006/relationships/slideLayout" Target="../slideLayouts/slideLayout30.xml" /><Relationship Id="rId31" Type="http://schemas.openxmlformats.org/officeDocument/2006/relationships/slideLayout" Target="../slideLayouts/slideLayout31.xml" /><Relationship Id="rId32" Type="http://schemas.openxmlformats.org/officeDocument/2006/relationships/slideLayout" Target="../slideLayouts/slideLayout32.xml" /><Relationship Id="rId33" Type="http://schemas.openxmlformats.org/officeDocument/2006/relationships/slideLayout" Target="../slideLayouts/slideLayout33.xml" /><Relationship Id="rId34" Type="http://schemas.openxmlformats.org/officeDocument/2006/relationships/slideLayout" Target="../slideLayouts/slideLayout34.xml" /><Relationship Id="rId35" Type="http://schemas.openxmlformats.org/officeDocument/2006/relationships/slideLayout" Target="../slideLayouts/slideLayout35.xml" /><Relationship Id="rId36" Type="http://schemas.openxmlformats.org/officeDocument/2006/relationships/slideLayout" Target="../slideLayouts/slideLayout36.xml" /><Relationship Id="rId37" Type="http://schemas.openxmlformats.org/officeDocument/2006/relationships/slideLayout" Target="../slideLayouts/slideLayout37.xml" /><Relationship Id="rId38" Type="http://schemas.openxmlformats.org/officeDocument/2006/relationships/slideLayout" Target="../slideLayouts/slideLayout38.xml" /><Relationship Id="rId39" Type="http://schemas.openxmlformats.org/officeDocument/2006/relationships/slideLayout" Target="../slideLayouts/slideLayout39.xml" /><Relationship Id="rId4" Type="http://schemas.openxmlformats.org/officeDocument/2006/relationships/slideLayout" Target="../slideLayouts/slideLayout4.xml" /><Relationship Id="rId40" Type="http://schemas.openxmlformats.org/officeDocument/2006/relationships/slideLayout" Target="../slideLayouts/slideLayout40.xml" /><Relationship Id="rId41" Type="http://schemas.openxmlformats.org/officeDocument/2006/relationships/slideLayout" Target="../slideLayouts/slideLayout41.xml" /><Relationship Id="rId42" Type="http://schemas.openxmlformats.org/officeDocument/2006/relationships/slideLayout" Target="../slideLayouts/slideLayout42.xml" /><Relationship Id="rId43" Type="http://schemas.openxmlformats.org/officeDocument/2006/relationships/slideLayout" Target="../slideLayouts/slideLayout43.xml" /><Relationship Id="rId44" Type="http://schemas.openxmlformats.org/officeDocument/2006/relationships/slideLayout" Target="../slideLayouts/slideLayout44.xml" /><Relationship Id="rId45" Type="http://schemas.openxmlformats.org/officeDocument/2006/relationships/slideLayout" Target="../slideLayouts/slideLayout45.xml" /><Relationship Id="rId46" Type="http://schemas.openxmlformats.org/officeDocument/2006/relationships/slideLayout" Target="../slideLayouts/slideLayout46.xml" /><Relationship Id="rId47" Type="http://schemas.openxmlformats.org/officeDocument/2006/relationships/slideLayout" Target="../slideLayouts/slideLayout47.xml" /><Relationship Id="rId48" Type="http://schemas.openxmlformats.org/officeDocument/2006/relationships/slideLayout" Target="../slideLayouts/slideLayout48.xml" /><Relationship Id="rId49" Type="http://schemas.openxmlformats.org/officeDocument/2006/relationships/slideLayout" Target="../slideLayouts/slideLayout49.xml" /><Relationship Id="rId5" Type="http://schemas.openxmlformats.org/officeDocument/2006/relationships/slideLayout" Target="../slideLayouts/slideLayout5.xml" /><Relationship Id="rId50" Type="http://schemas.openxmlformats.org/officeDocument/2006/relationships/slideLayout" Target="../slideLayouts/slideLayout50.xml" /><Relationship Id="rId51" Type="http://schemas.openxmlformats.org/officeDocument/2006/relationships/slideLayout" Target="../slideLayouts/slideLayout51.xml" /><Relationship Id="rId52" Type="http://schemas.openxmlformats.org/officeDocument/2006/relationships/slideLayout" Target="../slideLayouts/slideLayout52.xml" /><Relationship Id="rId53" Type="http://schemas.openxmlformats.org/officeDocument/2006/relationships/slideLayout" Target="../slideLayouts/slideLayout53.xml" /><Relationship Id="rId54" Type="http://schemas.openxmlformats.org/officeDocument/2006/relationships/slideLayout" Target="../slideLayouts/slideLayout54.xml" /><Relationship Id="rId55" Type="http://schemas.openxmlformats.org/officeDocument/2006/relationships/slideLayout" Target="../slideLayouts/slideLayout55.xml" /><Relationship Id="rId56" Type="http://schemas.openxmlformats.org/officeDocument/2006/relationships/slideLayout" Target="../slideLayouts/slideLayout56.xml" /><Relationship Id="rId57" Type="http://schemas.openxmlformats.org/officeDocument/2006/relationships/slideLayout" Target="../slideLayouts/slideLayout57.xml" /><Relationship Id="rId58" Type="http://schemas.openxmlformats.org/officeDocument/2006/relationships/slideLayout" Target="../slideLayouts/slideLayout58.xml" /><Relationship Id="rId59" Type="http://schemas.openxmlformats.org/officeDocument/2006/relationships/tags" Target="../tags/tag57.xml" /><Relationship Id="rId6" Type="http://schemas.openxmlformats.org/officeDocument/2006/relationships/slideLayout" Target="../slideLayouts/slideLayout6.xml" /><Relationship Id="rId60" Type="http://schemas.openxmlformats.org/officeDocument/2006/relationships/tags" Target="../tags/tag58.xml" /><Relationship Id="rId61" Type="http://schemas.openxmlformats.org/officeDocument/2006/relationships/tags" Target="../tags/tag59.xml" /><Relationship Id="rId62" Type="http://schemas.openxmlformats.org/officeDocument/2006/relationships/tags" Target="../tags/tag60.xml" /><Relationship Id="rId63" Type="http://schemas.openxmlformats.org/officeDocument/2006/relationships/tags" Target="../tags/tag61.xml" /><Relationship Id="rId64" Type="http://schemas.openxmlformats.org/officeDocument/2006/relationships/tags" Target="../tags/tag62.xml" /><Relationship Id="rId65" Type="http://schemas.openxmlformats.org/officeDocument/2006/relationships/theme" Target="../theme/theme1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59"/>
            </p:custDataLst>
          </p:nvPr>
        </p:nvSpPr>
        <p:spPr>
          <a:xfrm>
            <a:off x="608305" y="608513"/>
            <a:ext cx="10967486" cy="705731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60"/>
            </p:custDataLst>
          </p:nvPr>
        </p:nvSpPr>
        <p:spPr>
          <a:xfrm>
            <a:off x="608305" y="1490676"/>
            <a:ext cx="10967486" cy="4760081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61"/>
            </p:custDataLst>
          </p:nvPr>
        </p:nvSpPr>
        <p:spPr>
          <a:xfrm>
            <a:off x="611904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62"/>
            </p:custDataLst>
          </p:nvPr>
        </p:nvSpPr>
        <p:spPr>
          <a:xfrm>
            <a:off x="4115357" y="6315569"/>
            <a:ext cx="3959381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63"/>
            </p:custDataLst>
          </p:nvPr>
        </p:nvSpPr>
        <p:spPr>
          <a:xfrm>
            <a:off x="8876213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</p:spTree>
    <p:custDataLst>
      <p:tags r:id="rId64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  <p:sldLayoutId id="2147483692" r:id="rId44"/>
    <p:sldLayoutId id="2147483693" r:id="rId45"/>
    <p:sldLayoutId id="2147483694" r:id="rId46"/>
    <p:sldLayoutId id="2147483695" r:id="rId47"/>
    <p:sldLayoutId id="2147483696" r:id="rId48"/>
    <p:sldLayoutId id="2147483697" r:id="rId49"/>
    <p:sldLayoutId id="2147483698" r:id="rId50"/>
    <p:sldLayoutId id="2147483699" r:id="rId51"/>
    <p:sldLayoutId id="2147483700" r:id="rId52"/>
    <p:sldLayoutId id="2147483701" r:id="rId53"/>
    <p:sldLayoutId id="2147483702" r:id="rId54"/>
    <p:sldLayoutId id="2147483703" r:id="rId55"/>
    <p:sldLayoutId id="2147483704" r:id="rId56"/>
    <p:sldLayoutId id="2147483705" r:id="rId57"/>
    <p:sldLayoutId id="2147483706" r:id="rId58"/>
  </p:sldLayoutIdLst>
  <p:transition/>
  <p:timing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6765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1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2.xml" /><Relationship Id="rId2" Type="http://schemas.openxmlformats.org/officeDocument/2006/relationships/image" Target="../media/image9.jpe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3.xml" /><Relationship Id="rId2" Type="http://schemas.openxmlformats.org/officeDocument/2006/relationships/image" Target="../media/image10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4.xml" /><Relationship Id="rId2" Type="http://schemas.openxmlformats.org/officeDocument/2006/relationships/image" Target="../media/image11.jpe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5.xml" /><Relationship Id="rId2" Type="http://schemas.openxmlformats.org/officeDocument/2006/relationships/image" Target="../media/image12.jpe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6.xml" /><Relationship Id="rId2" Type="http://schemas.openxmlformats.org/officeDocument/2006/relationships/image" Target="../media/image13.jpeg" /><Relationship Id="rId3" Type="http://schemas.openxmlformats.org/officeDocument/2006/relationships/package" Target="../embeddings/Document2.docx" TargetMode="Internal" /><Relationship Id="rId4" Type="http://schemas.openxmlformats.org/officeDocument/2006/relationships/image" Target="../media/image14.emf" /><Relationship Id="rId5" Type="http://schemas.openxmlformats.org/officeDocument/2006/relationships/vmlDrawing" Target="../drawings/vmlDrawing2.v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7.xml" /><Relationship Id="rId2" Type="http://schemas.openxmlformats.org/officeDocument/2006/relationships/image" Target="../media/image15.jpe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8.xml" /><Relationship Id="rId2" Type="http://schemas.openxmlformats.org/officeDocument/2006/relationships/image" Target="../media/image16.jpe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9.xml" /><Relationship Id="rId2" Type="http://schemas.openxmlformats.org/officeDocument/2006/relationships/image" Target="../media/image17.jpe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0.xml" /><Relationship Id="rId2" Type="http://schemas.openxmlformats.org/officeDocument/2006/relationships/image" Target="../media/image18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1.xm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2.xml" /><Relationship Id="rId2" Type="http://schemas.openxmlformats.org/officeDocument/2006/relationships/image" Target="../media/image19.jpeg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3.xml" /><Relationship Id="rId2" Type="http://schemas.openxmlformats.org/officeDocument/2006/relationships/image" Target="../media/image20.jpeg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4.xml" /><Relationship Id="rId2" Type="http://schemas.openxmlformats.org/officeDocument/2006/relationships/package" Target="../embeddings/Document3.docx" TargetMode="Internal" /><Relationship Id="rId3" Type="http://schemas.openxmlformats.org/officeDocument/2006/relationships/image" Target="../media/image21.emf" /><Relationship Id="rId4" Type="http://schemas.openxmlformats.org/officeDocument/2006/relationships/vmlDrawing" Target="../drawings/vmlDrawing3.vml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5.xml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6.xml" /><Relationship Id="rId2" Type="http://schemas.openxmlformats.org/officeDocument/2006/relationships/package" Target="../embeddings/Document4.docx" TargetMode="Internal" /><Relationship Id="rId3" Type="http://schemas.openxmlformats.org/officeDocument/2006/relationships/image" Target="../media/image22.emf" /><Relationship Id="rId4" Type="http://schemas.openxmlformats.org/officeDocument/2006/relationships/vmlDrawing" Target="../drawings/vmlDrawing4.vml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7.xml" /><Relationship Id="rId2" Type="http://schemas.openxmlformats.org/officeDocument/2006/relationships/package" Target="../embeddings/Document5.docx" TargetMode="Internal" /><Relationship Id="rId3" Type="http://schemas.openxmlformats.org/officeDocument/2006/relationships/image" Target="../media/image23.emf" /><Relationship Id="rId4" Type="http://schemas.openxmlformats.org/officeDocument/2006/relationships/vmlDrawing" Target="../drawings/vmlDrawing5.vml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8.xml" /><Relationship Id="rId2" Type="http://schemas.openxmlformats.org/officeDocument/2006/relationships/image" Target="../media/image24.jpeg" /><Relationship Id="rId3" Type="http://schemas.openxmlformats.org/officeDocument/2006/relationships/package" Target="../embeddings/Document6.docx" TargetMode="Internal" /><Relationship Id="rId4" Type="http://schemas.openxmlformats.org/officeDocument/2006/relationships/image" Target="../media/image25.emf" /><Relationship Id="rId5" Type="http://schemas.openxmlformats.org/officeDocument/2006/relationships/vmlDrawing" Target="../drawings/vmlDrawing6.vml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Relationship Id="rId2" Type="http://schemas.openxmlformats.org/officeDocument/2006/relationships/image" Target="../media/image24.jpeg" /><Relationship Id="rId3" Type="http://schemas.openxmlformats.org/officeDocument/2006/relationships/package" Target="../embeddings/Document7.docx" TargetMode="Internal" /><Relationship Id="rId4" Type="http://schemas.openxmlformats.org/officeDocument/2006/relationships/image" Target="../media/image26.emf" /><Relationship Id="rId5" Type="http://schemas.openxmlformats.org/officeDocument/2006/relationships/vmlDrawing" Target="../drawings/vmlDrawing7.vml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0.xml" /><Relationship Id="rId2" Type="http://schemas.openxmlformats.org/officeDocument/2006/relationships/image" Target="../media/image24.jpeg" /><Relationship Id="rId3" Type="http://schemas.openxmlformats.org/officeDocument/2006/relationships/package" Target="../embeddings/Document8.docx" TargetMode="Internal" /><Relationship Id="rId4" Type="http://schemas.openxmlformats.org/officeDocument/2006/relationships/image" Target="../media/image27.emf" /><Relationship Id="rId5" Type="http://schemas.openxmlformats.org/officeDocument/2006/relationships/vmlDrawing" Target="../drawings/vmlDrawing8.v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 /><Relationship Id="rId2" Type="http://schemas.openxmlformats.org/officeDocument/2006/relationships/image" Target="../media/image1.jpeg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1.xml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2.xml" /></Relationships>
</file>

<file path=ppt/slides/_rels/slide3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3.xml" /><Relationship Id="rId2" Type="http://schemas.openxmlformats.org/officeDocument/2006/relationships/image" Target="../media/image28.jpeg" /></Relationships>
</file>

<file path=ppt/slides/_rels/slide3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4.xml" /></Relationships>
</file>

<file path=ppt/slides/_rels/slide3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5.xml" /></Relationships>
</file>

<file path=ppt/slides/_rels/slide3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6.xml" /><Relationship Id="rId2" Type="http://schemas.openxmlformats.org/officeDocument/2006/relationships/image" Target="../media/image29.jpeg" /></Relationships>
</file>

<file path=ppt/slides/_rels/slide3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7.xml" /></Relationships>
</file>

<file path=ppt/slides/_rels/slide3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8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29.jpeg" /></Relationships>
</file>

<file path=ppt/slides/_rels/slide3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9.xml" /><Relationship Id="rId2" Type="http://schemas.openxmlformats.org/officeDocument/2006/relationships/image" Target="../media/image29.jpeg" /></Relationships>
</file>

<file path=ppt/slides/_rels/slide3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0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/Relationships>
</file>

<file path=ppt/slides/_rels/slide4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1.xml" /></Relationships>
</file>

<file path=ppt/slides/_rels/slide4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2.xml" /><Relationship Id="rId2" Type="http://schemas.openxmlformats.org/officeDocument/2006/relationships/image" Target="../media/image30.jpeg" /><Relationship Id="rId3" Type="http://schemas.openxmlformats.org/officeDocument/2006/relationships/package" Target="../embeddings/Document9.docx" TargetMode="Internal" /><Relationship Id="rId4" Type="http://schemas.openxmlformats.org/officeDocument/2006/relationships/image" Target="../media/image31.emf" /><Relationship Id="rId5" Type="http://schemas.openxmlformats.org/officeDocument/2006/relationships/vmlDrawing" Target="../drawings/vmlDrawing9.vml" /></Relationships>
</file>

<file path=ppt/slides/_rels/slide4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3.xml" /></Relationships>
</file>

<file path=ppt/slides/_rels/slide4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4.xml" /></Relationships>
</file>

<file path=ppt/slides/_rels/slide4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5.xml" /><Relationship Id="rId2" Type="http://schemas.openxmlformats.org/officeDocument/2006/relationships/package" Target="../embeddings/Document10.docx" TargetMode="Internal" /><Relationship Id="rId3" Type="http://schemas.openxmlformats.org/officeDocument/2006/relationships/image" Target="../media/image32.emf" /><Relationship Id="rId4" Type="http://schemas.openxmlformats.org/officeDocument/2006/relationships/vmlDrawing" Target="../drawings/vmlDrawing10.vml" /></Relationships>
</file>

<file path=ppt/slides/_rels/slide4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6.xml" /><Relationship Id="rId2" Type="http://schemas.openxmlformats.org/officeDocument/2006/relationships/image" Target="../media/image33.jpeg" /></Relationships>
</file>

<file path=ppt/slides/_rels/slide4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7.xml" /><Relationship Id="rId2" Type="http://schemas.openxmlformats.org/officeDocument/2006/relationships/image" Target="../media/image33.jpeg" /></Relationships>
</file>

<file path=ppt/slides/_rels/slide4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8.xml" /><Relationship Id="rId2" Type="http://schemas.openxmlformats.org/officeDocument/2006/relationships/image" Target="../media/image33.jpeg" /><Relationship Id="rId3" Type="http://schemas.openxmlformats.org/officeDocument/2006/relationships/package" Target="../embeddings/Document11.docx" TargetMode="Internal" /><Relationship Id="rId4" Type="http://schemas.openxmlformats.org/officeDocument/2006/relationships/image" Target="../media/image34.emf" /><Relationship Id="rId5" Type="http://schemas.openxmlformats.org/officeDocument/2006/relationships/package" Target="../embeddings/Document12.docx" TargetMode="Internal" /><Relationship Id="rId6" Type="http://schemas.openxmlformats.org/officeDocument/2006/relationships/image" Target="../media/image35.emf" /><Relationship Id="rId7" Type="http://schemas.openxmlformats.org/officeDocument/2006/relationships/image" Target="../media/image36.png" /><Relationship Id="rId8" Type="http://schemas.openxmlformats.org/officeDocument/2006/relationships/vmlDrawing" Target="../drawings/vmlDrawing11.v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6.xml" /><Relationship Id="rId2" Type="http://schemas.openxmlformats.org/officeDocument/2006/relationships/image" Target="../media/image2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 /><Relationship Id="rId2" Type="http://schemas.openxmlformats.org/officeDocument/2006/relationships/package" Target="../embeddings/Document1.docx" TargetMode="Internal" /><Relationship Id="rId3" Type="http://schemas.openxmlformats.org/officeDocument/2006/relationships/image" Target="../media/image3.emf" /><Relationship Id="rId4" Type="http://schemas.openxmlformats.org/officeDocument/2006/relationships/vmlDrawing" Target="../drawings/vmlDrawing1.v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8.xml" /><Relationship Id="rId2" Type="http://schemas.openxmlformats.org/officeDocument/2006/relationships/image" Target="../media/image4.jpeg" /><Relationship Id="rId3" Type="http://schemas.openxmlformats.org/officeDocument/2006/relationships/image" Target="../media/image5.jpeg" /><Relationship Id="rId4" Type="http://schemas.openxmlformats.org/officeDocument/2006/relationships/image" Target="../media/image6.jpeg" /><Relationship Id="rId5" Type="http://schemas.openxmlformats.org/officeDocument/2006/relationships/image" Target="../media/image7.jpeg" /><Relationship Id="rId6" Type="http://schemas.openxmlformats.org/officeDocument/2006/relationships/image" Target="../media/image8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9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0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1523174" y="2501100"/>
            <a:ext cx="9144064" cy="1846659"/>
            <a:chOff x="1523174" y="2501100"/>
            <a:chExt cx="9144064" cy="1846659"/>
          </a:xfrm>
        </p:grpSpPr>
        <p:sp>
          <p:nvSpPr>
            <p:cNvPr id="2" name="文本框 5"/>
            <p:cNvSpPr txBox="1"/>
            <p:nvPr/>
          </p:nvSpPr>
          <p:spPr>
            <a:xfrm>
              <a:off x="1951802" y="2501100"/>
              <a:ext cx="8406064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CN" altLang="en-US" sz="4400" b="1" spc="20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第 </a:t>
              </a:r>
              <a:r>
                <a:rPr lang="en-US" altLang="zh-CN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8 </a:t>
              </a:r>
              <a:r>
                <a:rPr lang="zh-CN" altLang="en-US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课时</a:t>
              </a:r>
              <a:endParaRPr lang="en-US" altLang="zh-CN" sz="4400" b="1" spc="20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zh-CN" altLang="en-US" sz="3200" spc="20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浮力</a:t>
              </a:r>
              <a:endParaRPr lang="zh-CN" altLang="en-US" sz="2500" spc="2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3" name="直接连接符 2"/>
            <p:cNvCxnSpPr/>
            <p:nvPr/>
          </p:nvCxnSpPr>
          <p:spPr>
            <a:xfrm>
              <a:off x="1523174" y="3501232"/>
              <a:ext cx="914406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重难一　浮力的理解及其应用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1670" y="1286654"/>
            <a:ext cx="10644262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1.</a:t>
            </a:r>
            <a:r>
              <a:rPr lang="zh-CN" altLang="en-US" sz="2400" smtClean="0"/>
              <a:t>关于物体受到的浮力</a:t>
            </a:r>
            <a:r>
              <a:rPr lang="en-US" sz="2400" smtClean="0"/>
              <a:t>,</a:t>
            </a:r>
            <a:r>
              <a:rPr lang="zh-CN" altLang="en-US" sz="2400" smtClean="0"/>
              <a:t>下列说法正确的是</a:t>
            </a:r>
            <a:r>
              <a:rPr lang="en-US" sz="2400" smtClean="0"/>
              <a:t>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漂在水面上的物体比沉在水底的物体受到的浮力大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物体排开水的体积越大</a:t>
            </a:r>
            <a:r>
              <a:rPr lang="en-US" sz="2400" smtClean="0"/>
              <a:t>,</a:t>
            </a:r>
            <a:r>
              <a:rPr lang="zh-CN" altLang="en-US" sz="2400" smtClean="0"/>
              <a:t>受到的浮力越大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没入水中的物体在水中的位置越深</a:t>
            </a:r>
            <a:r>
              <a:rPr lang="en-US" sz="2400" smtClean="0"/>
              <a:t>,</a:t>
            </a:r>
            <a:r>
              <a:rPr lang="zh-CN" altLang="en-US" sz="2400" smtClean="0"/>
              <a:t>受到的浮力越大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物体的密度越大</a:t>
            </a:r>
            <a:r>
              <a:rPr lang="en-US" sz="2400" smtClean="0"/>
              <a:t>,</a:t>
            </a:r>
            <a:r>
              <a:rPr lang="zh-CN" altLang="en-US" sz="2400" smtClean="0"/>
              <a:t>受到的浮力越小</a:t>
            </a:r>
            <a:endParaRPr lang="zh-CN" altLang="en-US" sz="2400"/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6843554" y="1396493"/>
            <a:ext cx="39466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B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572824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2.</a:t>
            </a:r>
            <a:r>
              <a:rPr lang="zh-CN" altLang="en-US" sz="2400" smtClean="0"/>
              <a:t>如图</a:t>
            </a:r>
            <a:r>
              <a:rPr lang="en-US" sz="2400" smtClean="0"/>
              <a:t>8-3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林红同学将去盖的矿泉水瓶截去底部后倒置</a:t>
            </a:r>
            <a:r>
              <a:rPr lang="en-US" sz="2400" smtClean="0"/>
              <a:t>,</a:t>
            </a:r>
            <a:r>
              <a:rPr lang="zh-CN" altLang="en-US" sz="2400" smtClean="0"/>
              <a:t>在瓶口处放入一乒乓球后压着球向瓶内注水</a:t>
            </a:r>
            <a:r>
              <a:rPr lang="en-US" sz="2400" smtClean="0"/>
              <a:t>,</a:t>
            </a:r>
            <a:r>
              <a:rPr lang="zh-CN" altLang="en-US" sz="2400" smtClean="0"/>
              <a:t>直到水淹没乒乓球后放手</a:t>
            </a:r>
            <a:r>
              <a:rPr lang="en-US" sz="2400" smtClean="0"/>
              <a:t>,</a:t>
            </a:r>
            <a:r>
              <a:rPr lang="zh-CN" altLang="en-US" sz="2400" smtClean="0"/>
              <a:t>观察到瓶口有少量水流出</a:t>
            </a:r>
            <a:r>
              <a:rPr lang="en-US" sz="2400" smtClean="0"/>
              <a:t>,</a:t>
            </a:r>
            <a:r>
              <a:rPr lang="zh-CN" altLang="en-US" sz="2400" smtClean="0"/>
              <a:t>此时乒乓球</a:t>
            </a:r>
            <a:r>
              <a:rPr lang="zh-CN" altLang="en-US" sz="2400" i="1" u="sng" smtClean="0"/>
              <a:t>　　   　　</a:t>
            </a:r>
            <a:r>
              <a:rPr lang="en-US" sz="2400" smtClean="0"/>
              <a:t>(</a:t>
            </a:r>
            <a:r>
              <a:rPr lang="zh-CN" altLang="en-US" sz="2400" smtClean="0"/>
              <a:t>选填“受”或“不受”</a:t>
            </a:r>
            <a:r>
              <a:rPr lang="en-US" sz="2400" smtClean="0"/>
              <a:t>)</a:t>
            </a:r>
            <a:r>
              <a:rPr lang="zh-CN" altLang="en-US" sz="2400" smtClean="0"/>
              <a:t>浮力作用</a:t>
            </a:r>
            <a:r>
              <a:rPr lang="en-US" sz="2400" smtClean="0"/>
              <a:t>;</a:t>
            </a:r>
            <a:r>
              <a:rPr lang="zh-CN" altLang="en-US" sz="2400" smtClean="0"/>
              <a:t>再用手将瓶口堵住</a:t>
            </a:r>
            <a:r>
              <a:rPr lang="en-US" sz="2400" smtClean="0"/>
              <a:t>,</a:t>
            </a:r>
            <a:r>
              <a:rPr lang="zh-CN" altLang="en-US" sz="2400" smtClean="0"/>
              <a:t>过一会儿</a:t>
            </a:r>
            <a:r>
              <a:rPr lang="en-US" sz="2400" smtClean="0"/>
              <a:t>,</a:t>
            </a:r>
            <a:r>
              <a:rPr lang="zh-CN" altLang="en-US" sz="2400" smtClean="0"/>
              <a:t>观察到乒乓球将</a:t>
            </a:r>
            <a:r>
              <a:rPr lang="zh-CN" altLang="en-US" sz="2400" i="1" u="sng" smtClean="0"/>
              <a:t>　　        　　</a:t>
            </a:r>
            <a:r>
              <a:rPr lang="zh-CN" altLang="en-US" sz="2400" smtClean="0"/>
              <a:t>。该实验表明产生浮力的根本原因是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                                                              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7" name="矩形 6"/>
          <p:cNvSpPr/>
          <p:nvPr/>
        </p:nvSpPr>
        <p:spPr>
          <a:xfrm>
            <a:off x="5592686" y="5825649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8-3</a:t>
            </a:r>
            <a:endParaRPr lang="zh-CN" altLang="en-US"/>
          </a:p>
        </p:txBody>
      </p:sp>
      <p:pic>
        <p:nvPicPr>
          <p:cNvPr id="8" name="20JX44.EPS" descr="id:2147500464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5452264" y="3591369"/>
            <a:ext cx="1283430" cy="2234280"/>
          </a:xfrm>
          <a:prstGeom prst="rect">
            <a:avLst/>
          </a:prstGeom>
        </p:spPr>
      </p:pic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2880496" y="1825121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不受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4723483" y="2396625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上浮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1237422" y="2929728"/>
            <a:ext cx="5109091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物体受到向上的压力大于向下的压力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3.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盐城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8-4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在透明薄塑料袋中装入大半袋水</a:t>
            </a:r>
            <a:r>
              <a:rPr lang="en-US" sz="2400" smtClean="0"/>
              <a:t>,</a:t>
            </a:r>
            <a:r>
              <a:rPr lang="zh-CN" altLang="en-US" sz="2400" smtClean="0"/>
              <a:t>用弹簧测力计钩住塑料袋缓慢放入水中</a:t>
            </a:r>
            <a:r>
              <a:rPr lang="en-US" sz="2400" smtClean="0"/>
              <a:t>,</a:t>
            </a:r>
            <a:r>
              <a:rPr lang="zh-CN" altLang="en-US" sz="2400" smtClean="0"/>
              <a:t>水袋受到的浮力不断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选填“增大”或“减小”</a:t>
            </a:r>
            <a:r>
              <a:rPr lang="en-US" sz="2400" smtClean="0"/>
              <a:t>)</a:t>
            </a:r>
            <a:r>
              <a:rPr lang="zh-CN" altLang="en-US" sz="2400" smtClean="0"/>
              <a:t>。当水袋中的水面与容器中水面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时</a:t>
            </a:r>
            <a:r>
              <a:rPr lang="en-US" sz="2400" smtClean="0"/>
              <a:t>,</a:t>
            </a:r>
            <a:r>
              <a:rPr lang="zh-CN" altLang="en-US" sz="2400" smtClean="0"/>
              <a:t>水袋中水的重力和排开水的重力相等。用塑料袋进行实验的好处是</a:t>
            </a:r>
            <a:r>
              <a:rPr lang="zh-CN" altLang="en-US" sz="2400" i="1" u="sng" smtClean="0"/>
              <a:t>　　   　　　　　　　　　　</a:t>
            </a:r>
            <a:r>
              <a:rPr lang="en-US" sz="2400" smtClean="0"/>
              <a:t>(</a:t>
            </a:r>
            <a:r>
              <a:rPr lang="zh-CN" altLang="en-US" sz="2400" smtClean="0"/>
              <a:t>说出一点即可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6" name="矩形 5"/>
          <p:cNvSpPr/>
          <p:nvPr/>
        </p:nvSpPr>
        <p:spPr>
          <a:xfrm>
            <a:off x="5380826" y="5456041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8-4</a:t>
            </a:r>
            <a:endParaRPr lang="zh-CN" altLang="en-US"/>
          </a:p>
        </p:txBody>
      </p:sp>
      <p:pic>
        <p:nvPicPr>
          <p:cNvPr id="8" name="21BJZTWLS139.EPS" descr="id:2147500471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5385453" y="3001166"/>
            <a:ext cx="1132994" cy="2400749"/>
          </a:xfrm>
          <a:prstGeom prst="rect">
            <a:avLst/>
          </a:prstGeom>
        </p:spPr>
      </p:pic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6809586" y="1286654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增大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5237950" y="1825121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相平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4952198" y="2396625"/>
            <a:ext cx="326243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水袋重力可以忽略不计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572274"/>
            <a:ext cx="6072230" cy="39703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4.</a:t>
            </a:r>
            <a:r>
              <a:rPr lang="zh-CN" altLang="en-US" sz="2400" smtClean="0"/>
              <a:t>如图</a:t>
            </a:r>
            <a:r>
              <a:rPr lang="en-US" sz="2400" smtClean="0"/>
              <a:t>8-5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一艘轮船装上货物后</a:t>
            </a:r>
            <a:r>
              <a:rPr lang="en-US" sz="2400" smtClean="0"/>
              <a:t>,</a:t>
            </a:r>
            <a:r>
              <a:rPr lang="zh-CN" altLang="en-US" sz="2400" smtClean="0"/>
              <a:t>发现船身下沉了一些</a:t>
            </a:r>
            <a:r>
              <a:rPr lang="en-US" sz="2400" smtClean="0"/>
              <a:t>,</a:t>
            </a:r>
            <a:r>
              <a:rPr lang="zh-CN" altLang="en-US" sz="2400" smtClean="0"/>
              <a:t>则它受到的浮力</a:t>
            </a:r>
            <a:r>
              <a:rPr lang="zh-CN" altLang="en-US" sz="2400" i="1" u="sng" smtClean="0"/>
              <a:t>　　　</a:t>
            </a:r>
            <a:r>
              <a:rPr lang="en-US" sz="2400" smtClean="0"/>
              <a:t>(</a:t>
            </a:r>
            <a:r>
              <a:rPr lang="zh-CN" altLang="en-US" sz="2400" smtClean="0"/>
              <a:t>选填“变大”“变小”或“不变”</a:t>
            </a:r>
            <a:r>
              <a:rPr lang="en-US" sz="2400" smtClean="0"/>
              <a:t>)</a:t>
            </a:r>
            <a:r>
              <a:rPr lang="zh-CN" altLang="en-US" sz="2400" smtClean="0"/>
              <a:t>。当轮船由河水密度小的长江驶入海水密度大的东海后</a:t>
            </a:r>
            <a:r>
              <a:rPr lang="en-US" sz="2400" smtClean="0"/>
              <a:t>,</a:t>
            </a:r>
            <a:r>
              <a:rPr lang="zh-CN" altLang="en-US" sz="2400" smtClean="0"/>
              <a:t>它受到的浮力</a:t>
            </a:r>
            <a:r>
              <a:rPr lang="zh-CN" altLang="en-US" sz="2400" i="1" u="sng" smtClean="0"/>
              <a:t>　　　</a:t>
            </a:r>
            <a:r>
              <a:rPr lang="en-US" sz="2400" smtClean="0"/>
              <a:t>(</a:t>
            </a:r>
            <a:r>
              <a:rPr lang="zh-CN" altLang="en-US" sz="2400" smtClean="0"/>
              <a:t>选填“变大”“变小”或“不变”</a:t>
            </a:r>
            <a:r>
              <a:rPr lang="en-US" sz="2400" smtClean="0"/>
              <a:t>),</a:t>
            </a:r>
            <a:r>
              <a:rPr lang="zh-CN" altLang="en-US" sz="2400" smtClean="0"/>
              <a:t>船身相对于水面将</a:t>
            </a:r>
            <a:r>
              <a:rPr lang="zh-CN" altLang="en-US" sz="2400" i="1" u="sng" smtClean="0"/>
              <a:t>　　　</a:t>
            </a:r>
            <a:r>
              <a:rPr lang="en-US" sz="2400" smtClean="0"/>
              <a:t>(</a:t>
            </a:r>
            <a:r>
              <a:rPr lang="zh-CN" altLang="en-US" sz="2400" smtClean="0"/>
              <a:t>选填“上浮一些”“下沉一些”或“不变”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3058185" y="6358752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8-5</a:t>
            </a:r>
            <a:endParaRPr lang="zh-CN" altLang="en-US"/>
          </a:p>
        </p:txBody>
      </p:sp>
      <p:pic>
        <p:nvPicPr>
          <p:cNvPr id="7" name="18ZX70.EPS" descr="id:214750047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737620" y="4429926"/>
            <a:ext cx="1951278" cy="1983981"/>
          </a:xfrm>
          <a:prstGeom prst="rect">
            <a:avLst/>
          </a:prstGeom>
        </p:spPr>
      </p:pic>
      <p:sp>
        <p:nvSpPr>
          <p:cNvPr id="9" name="TextBox 26"/>
          <p:cNvSpPr txBox="1">
            <a:spLocks noChangeArrowheads="1"/>
          </p:cNvSpPr>
          <p:nvPr/>
        </p:nvSpPr>
        <p:spPr bwMode="auto">
          <a:xfrm>
            <a:off x="7023900" y="568182"/>
            <a:ext cx="4643470" cy="616667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变大</a:t>
            </a:r>
            <a:r>
              <a:rPr lang="zh-CN" altLang="en-US" i="1" smtClean="0">
                <a:solidFill>
                  <a:srgbClr val="A50021"/>
                </a:solidFill>
              </a:rPr>
              <a:t>　</a:t>
            </a:r>
            <a:r>
              <a:rPr lang="zh-CN" altLang="en-US" smtClean="0">
                <a:solidFill>
                  <a:srgbClr val="A50021"/>
                </a:solidFill>
              </a:rPr>
              <a:t>不变</a:t>
            </a:r>
            <a:r>
              <a:rPr lang="zh-CN" altLang="en-US" i="1" smtClean="0">
                <a:solidFill>
                  <a:srgbClr val="A50021"/>
                </a:solidFill>
              </a:rPr>
              <a:t>　</a:t>
            </a:r>
            <a:r>
              <a:rPr lang="zh-CN" altLang="en-US" smtClean="0">
                <a:solidFill>
                  <a:srgbClr val="A50021"/>
                </a:solidFill>
              </a:rPr>
              <a:t>上浮一些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由于轮船漂浮在水面上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</a:t>
            </a: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zh-CN" altLang="en-US" baseline="-25000" smtClean="0">
                <a:solidFill>
                  <a:srgbClr val="A50021"/>
                </a:solidFill>
              </a:rPr>
              <a:t>浮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G</a:t>
            </a:r>
            <a:r>
              <a:rPr lang="zh-CN" altLang="en-US" baseline="-25000" smtClean="0">
                <a:solidFill>
                  <a:srgbClr val="A50021"/>
                </a:solidFill>
              </a:rPr>
              <a:t>船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轮船在装上货物后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轮船的总重力变大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所以轮船受到水的浮力也变大</a:t>
            </a:r>
            <a:r>
              <a:rPr lang="en-US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当轮船由长江驶入东海后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还是漂浮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zh-CN" altLang="en-US" baseline="-25000" smtClean="0">
                <a:solidFill>
                  <a:srgbClr val="A50021"/>
                </a:solidFill>
              </a:rPr>
              <a:t>浮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G</a:t>
            </a:r>
            <a:r>
              <a:rPr lang="zh-CN" altLang="en-US" baseline="-25000" smtClean="0">
                <a:solidFill>
                  <a:srgbClr val="A50021"/>
                </a:solidFill>
              </a:rPr>
              <a:t>船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此过程轮船受到的重力不变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所以轮船受到的浮力也不变</a:t>
            </a:r>
            <a:r>
              <a:rPr lang="en-US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又因为</a:t>
            </a: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zh-CN" altLang="en-US" baseline="-25000" smtClean="0">
                <a:solidFill>
                  <a:srgbClr val="A50021"/>
                </a:solidFill>
              </a:rPr>
              <a:t>浮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ρ</a:t>
            </a:r>
            <a:r>
              <a:rPr lang="zh-CN" altLang="en-US" baseline="-25000" smtClean="0">
                <a:solidFill>
                  <a:srgbClr val="A50021"/>
                </a:solidFill>
              </a:rPr>
              <a:t>液</a:t>
            </a:r>
            <a:r>
              <a:rPr lang="en-US" i="1" err="1" smtClean="0">
                <a:solidFill>
                  <a:srgbClr val="A50021"/>
                </a:solidFill>
              </a:rPr>
              <a:t>gV</a:t>
            </a:r>
            <a:r>
              <a:rPr lang="zh-CN" altLang="en-US" baseline="-25000" smtClean="0">
                <a:solidFill>
                  <a:srgbClr val="A50021"/>
                </a:solidFill>
              </a:rPr>
              <a:t>排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endParaRPr 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i="1" smtClean="0">
                <a:solidFill>
                  <a:srgbClr val="A50021"/>
                </a:solidFill>
              </a:rPr>
              <a:t>ρ</a:t>
            </a:r>
            <a:r>
              <a:rPr lang="zh-CN" altLang="en-US" baseline="-25000" smtClean="0">
                <a:solidFill>
                  <a:srgbClr val="A50021"/>
                </a:solidFill>
              </a:rPr>
              <a:t>河水</a:t>
            </a:r>
            <a:r>
              <a:rPr lang="en-US" smtClean="0">
                <a:solidFill>
                  <a:srgbClr val="A50021"/>
                </a:solidFill>
              </a:rPr>
              <a:t>&lt;</a:t>
            </a:r>
            <a:r>
              <a:rPr lang="en-US" i="1" smtClean="0">
                <a:solidFill>
                  <a:srgbClr val="A50021"/>
                </a:solidFill>
              </a:rPr>
              <a:t>ρ</a:t>
            </a:r>
            <a:r>
              <a:rPr lang="zh-CN" altLang="en-US" baseline="-25000" smtClean="0">
                <a:solidFill>
                  <a:srgbClr val="A50021"/>
                </a:solidFill>
              </a:rPr>
              <a:t>海水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所以排开河水的体积大于排开海水的体积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所以船身相对于水面将上浮一些。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5929354" cy="39703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5.</a:t>
            </a:r>
            <a:r>
              <a:rPr lang="zh-CN" altLang="en-US" sz="2400" smtClean="0"/>
              <a:t>潜水艇对保卫我国的南海起着重要的作用。如图</a:t>
            </a:r>
            <a:r>
              <a:rPr lang="en-US" sz="2400" smtClean="0"/>
              <a:t>8-6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潜水艇在水中处于悬浮状态</a:t>
            </a:r>
            <a:r>
              <a:rPr lang="en-US" sz="2400" smtClean="0"/>
              <a:t>,</a:t>
            </a:r>
            <a:r>
              <a:rPr lang="zh-CN" altLang="en-US" sz="2400" smtClean="0"/>
              <a:t>此时其所受浮力与重力的大小关系为</a:t>
            </a:r>
            <a:r>
              <a:rPr lang="en-US" sz="2400" i="1" smtClean="0"/>
              <a:t>F</a:t>
            </a:r>
            <a:r>
              <a:rPr lang="zh-CN" altLang="en-US" sz="2400" baseline="-25000" smtClean="0"/>
              <a:t>浮</a:t>
            </a:r>
            <a:endParaRPr lang="en-US" altLang="zh-CN" sz="2400" baseline="-250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　　</a:t>
            </a:r>
            <a:r>
              <a:rPr lang="en-US" sz="2400" smtClean="0"/>
              <a:t>(</a:t>
            </a:r>
            <a:r>
              <a:rPr lang="zh-CN" altLang="en-US" sz="2400" smtClean="0"/>
              <a:t>选填“</a:t>
            </a:r>
            <a:r>
              <a:rPr lang="en-US" sz="2400" smtClean="0"/>
              <a:t>&gt;</a:t>
            </a:r>
            <a:r>
              <a:rPr lang="zh-CN" altLang="en-US" sz="2400" smtClean="0"/>
              <a:t>”“</a:t>
            </a:r>
            <a:r>
              <a:rPr lang="en-US" sz="2400" smtClean="0"/>
              <a:t>&lt;</a:t>
            </a:r>
            <a:r>
              <a:rPr lang="zh-CN" altLang="en-US" sz="2400" smtClean="0"/>
              <a:t>”或“</a:t>
            </a:r>
            <a:r>
              <a:rPr lang="en-US" sz="2400" smtClean="0"/>
              <a:t>=</a:t>
            </a:r>
            <a:r>
              <a:rPr lang="zh-CN" altLang="en-US" sz="2400" smtClean="0"/>
              <a:t>”</a:t>
            </a:r>
            <a:r>
              <a:rPr lang="en-US" sz="2400" smtClean="0"/>
              <a:t>)</a:t>
            </a:r>
            <a:r>
              <a:rPr lang="en-US" sz="2400" i="1" smtClean="0"/>
              <a:t>G</a:t>
            </a:r>
            <a:r>
              <a:rPr lang="zh-CN" altLang="en-US" sz="2400" smtClean="0"/>
              <a:t>。当压缩空气将水舱中的水排出一部分时</a:t>
            </a:r>
            <a:r>
              <a:rPr lang="en-US" sz="2400" smtClean="0"/>
              <a:t>,</a:t>
            </a:r>
            <a:r>
              <a:rPr lang="zh-CN" altLang="en-US" sz="2400" smtClean="0"/>
              <a:t>潜水艇将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选填“上浮”“下沉”或“悬浮”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6" name="矩形 5"/>
          <p:cNvSpPr/>
          <p:nvPr/>
        </p:nvSpPr>
        <p:spPr>
          <a:xfrm>
            <a:off x="3309124" y="6144438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8-6</a:t>
            </a:r>
            <a:endParaRPr lang="zh-CN" altLang="en-US"/>
          </a:p>
        </p:txBody>
      </p:sp>
      <p:pic>
        <p:nvPicPr>
          <p:cNvPr id="8" name="7jk75.EPS" descr="id:2147500485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507666" y="4215612"/>
            <a:ext cx="2515970" cy="1920656"/>
          </a:xfrm>
          <a:prstGeom prst="rect">
            <a:avLst/>
          </a:prstGeom>
        </p:spPr>
      </p:pic>
      <p:sp>
        <p:nvSpPr>
          <p:cNvPr id="9" name="TextBox 26"/>
          <p:cNvSpPr txBox="1">
            <a:spLocks noChangeArrowheads="1"/>
          </p:cNvSpPr>
          <p:nvPr/>
        </p:nvSpPr>
        <p:spPr bwMode="auto">
          <a:xfrm>
            <a:off x="6952462" y="715150"/>
            <a:ext cx="4643470" cy="333141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smtClean="0">
                <a:solidFill>
                  <a:srgbClr val="A50021"/>
                </a:solidFill>
              </a:rPr>
              <a:t> =</a:t>
            </a:r>
            <a:r>
              <a:rPr lang="zh-CN" altLang="en-US" i="1" smtClean="0">
                <a:solidFill>
                  <a:srgbClr val="A50021"/>
                </a:solidFill>
              </a:rPr>
              <a:t>　</a:t>
            </a:r>
            <a:r>
              <a:rPr lang="zh-CN" altLang="en-US" smtClean="0">
                <a:solidFill>
                  <a:srgbClr val="A50021"/>
                </a:solidFill>
              </a:rPr>
              <a:t>上浮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根据潜水艇处于悬浮状态得出浮力等于重力。潜水艇的工作原理是改变自身的重力实现浮沉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排出一部分水之后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重力小于浮力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则潜水艇将上浮。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重难二　浮力大小的相关比较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5000660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6.</a:t>
            </a:r>
            <a:r>
              <a:rPr lang="zh-CN" altLang="en-US" sz="2400" smtClean="0"/>
              <a:t>甲、乙、丙是三个体积相等的实心球</a:t>
            </a:r>
            <a:r>
              <a:rPr lang="en-US" sz="2400" smtClean="0"/>
              <a:t>,</a:t>
            </a:r>
            <a:r>
              <a:rPr lang="zh-CN" altLang="en-US" sz="2400" smtClean="0"/>
              <a:t>在水中静止时的位置如图</a:t>
            </a:r>
            <a:r>
              <a:rPr lang="en-US" sz="2400" smtClean="0"/>
              <a:t>8-7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则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球受到水的浮力最大</a:t>
            </a:r>
            <a:r>
              <a:rPr lang="en-US" sz="2400" smtClean="0"/>
              <a:t>,</a:t>
            </a:r>
            <a:r>
              <a:rPr lang="zh-CN" altLang="en-US" sz="2400" i="1" u="sng" smtClean="0"/>
              <a:t>　　　</a:t>
            </a:r>
            <a:r>
              <a:rPr lang="zh-CN" altLang="en-US" sz="2400" smtClean="0"/>
              <a:t>球的密度最小。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4" name="矩形 3"/>
          <p:cNvSpPr/>
          <p:nvPr/>
        </p:nvSpPr>
        <p:spPr>
          <a:xfrm>
            <a:off x="3166248" y="5485750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8-7</a:t>
            </a:r>
            <a:endParaRPr lang="zh-CN" altLang="en-US"/>
          </a:p>
        </p:txBody>
      </p:sp>
      <p:pic>
        <p:nvPicPr>
          <p:cNvPr id="5" name="18ZX72.EPS" descr="id:2147500499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462895" y="3786984"/>
            <a:ext cx="2346427" cy="1627328"/>
          </a:xfrm>
          <a:prstGeom prst="rect">
            <a:avLst/>
          </a:prstGeom>
        </p:spPr>
      </p:pic>
      <p:sp>
        <p:nvSpPr>
          <p:cNvPr id="6" name="TextBox 26"/>
          <p:cNvSpPr txBox="1">
            <a:spLocks noChangeArrowheads="1"/>
          </p:cNvSpPr>
          <p:nvPr/>
        </p:nvSpPr>
        <p:spPr bwMode="auto">
          <a:xfrm>
            <a:off x="6452396" y="1241386"/>
            <a:ext cx="5000660" cy="505868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丙　甲</a:t>
            </a: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zh-CN" altLang="en-US">
              <a:solidFill>
                <a:srgbClr val="A50021"/>
              </a:solidFill>
            </a:endParaRPr>
          </a:p>
        </p:txBody>
      </p:sp>
      <p:graphicFrame>
        <p:nvGraphicFramePr>
          <p:cNvPr id="155649" name="Object 1"/>
          <p:cNvGraphicFramePr>
            <a:graphicFrameLocks noChangeAspect="1"/>
          </p:cNvGraphicFramePr>
          <p:nvPr/>
        </p:nvGraphicFramePr>
        <p:xfrm>
          <a:off x="6523834" y="1715282"/>
          <a:ext cx="4810125" cy="4745037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9" name="文档" r:id="rId3" imgW="4887595" imgH="4815840" progId="Word.Document.12">
                  <p:embed/>
                </p:oleObj>
              </mc:Choice>
              <mc:Fallback>
                <p:oleObj name="文档" r:id="rId3" imgW="4887595" imgH="481584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23834" y="1715282"/>
                        <a:ext cx="4810125" cy="47450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5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5286412" cy="350046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7.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8-8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en-US" sz="2400" i="1" smtClean="0"/>
              <a:t>A</a:t>
            </a:r>
            <a:r>
              <a:rPr lang="zh-CN" altLang="en-US" sz="2400" smtClean="0"/>
              <a:t>、</a:t>
            </a:r>
            <a:r>
              <a:rPr lang="en-US" sz="2400" i="1" smtClean="0"/>
              <a:t>B</a:t>
            </a:r>
            <a:r>
              <a:rPr lang="zh-CN" altLang="en-US" sz="2400" smtClean="0"/>
              <a:t>两物块以不同方式组合</a:t>
            </a:r>
            <a:r>
              <a:rPr lang="en-US" sz="2400" smtClean="0"/>
              <a:t>,</a:t>
            </a:r>
            <a:r>
              <a:rPr lang="zh-CN" altLang="en-US" sz="2400" smtClean="0"/>
              <a:t>分别静止在甲、乙两种液体中</a:t>
            </a:r>
            <a:r>
              <a:rPr lang="en-US" sz="2400" smtClean="0"/>
              <a:t>,</a:t>
            </a:r>
            <a:r>
              <a:rPr lang="zh-CN" altLang="en-US" sz="2400" smtClean="0"/>
              <a:t>由此可判断</a:t>
            </a:r>
            <a:r>
              <a:rPr lang="en-US" sz="2400" i="1" smtClean="0"/>
              <a:t>ρ</a:t>
            </a:r>
            <a:r>
              <a:rPr lang="zh-CN" altLang="en-US" sz="2400" baseline="-25000" smtClean="0"/>
              <a:t>甲</a:t>
            </a:r>
            <a:r>
              <a:rPr lang="zh-CN" altLang="en-US" sz="2400" i="1" u="sng" smtClean="0"/>
              <a:t>　　　</a:t>
            </a:r>
            <a:r>
              <a:rPr lang="en-US" sz="2400" i="1" smtClean="0"/>
              <a:t>ρ</a:t>
            </a:r>
            <a:r>
              <a:rPr lang="zh-CN" altLang="en-US" sz="2400" baseline="-25000" smtClean="0"/>
              <a:t>乙</a:t>
            </a:r>
            <a:r>
              <a:rPr lang="en-US" sz="2400" smtClean="0"/>
              <a:t>;</a:t>
            </a:r>
            <a:r>
              <a:rPr lang="zh-CN" altLang="en-US" sz="2400" smtClean="0"/>
              <a:t>若物块</a:t>
            </a:r>
            <a:r>
              <a:rPr lang="en-US" sz="2400" i="1" smtClean="0"/>
              <a:t>A</a:t>
            </a:r>
            <a:r>
              <a:rPr lang="zh-CN" altLang="en-US" sz="2400" smtClean="0"/>
              <a:t>在两种液体中受到的浮力分别为</a:t>
            </a:r>
            <a:r>
              <a:rPr lang="en-US" sz="2400" i="1" smtClean="0"/>
              <a:t>F</a:t>
            </a:r>
            <a:r>
              <a:rPr lang="zh-CN" altLang="en-US" sz="2400" baseline="-25000" smtClean="0"/>
              <a:t>甲</a:t>
            </a:r>
            <a:r>
              <a:rPr lang="zh-CN" altLang="en-US" sz="2400" smtClean="0"/>
              <a:t>、</a:t>
            </a:r>
            <a:r>
              <a:rPr lang="en-US" sz="2400" i="1" smtClean="0"/>
              <a:t>F</a:t>
            </a:r>
            <a:r>
              <a:rPr lang="zh-CN" altLang="en-US" sz="2400" baseline="-25000" smtClean="0"/>
              <a:t>乙</a:t>
            </a:r>
            <a:r>
              <a:rPr lang="en-US" sz="2400" smtClean="0"/>
              <a:t>,</a:t>
            </a:r>
            <a:r>
              <a:rPr lang="zh-CN" altLang="en-US" sz="2400" smtClean="0"/>
              <a:t>则</a:t>
            </a:r>
            <a:r>
              <a:rPr lang="en-US" sz="2400" i="1" smtClean="0"/>
              <a:t>F</a:t>
            </a:r>
            <a:r>
              <a:rPr lang="zh-CN" altLang="en-US" sz="2400" baseline="-25000" smtClean="0"/>
              <a:t>甲</a:t>
            </a:r>
            <a:r>
              <a:rPr lang="zh-CN" altLang="en-US" sz="2400" i="1" u="sng" smtClean="0"/>
              <a:t>　　　　</a:t>
            </a:r>
            <a:r>
              <a:rPr lang="en-US" sz="2400" i="1" smtClean="0"/>
              <a:t>F</a:t>
            </a:r>
            <a:r>
              <a:rPr lang="zh-CN" altLang="en-US" sz="2400" baseline="-25000" smtClean="0"/>
              <a:t>乙</a:t>
            </a:r>
            <a:r>
              <a:rPr lang="zh-CN" altLang="en-US" sz="2400" smtClean="0"/>
              <a:t>。</a:t>
            </a:r>
            <a:r>
              <a:rPr lang="en-US" sz="2400" smtClean="0"/>
              <a:t>(</a:t>
            </a:r>
            <a:r>
              <a:rPr lang="zh-CN" altLang="en-US" sz="2400" smtClean="0"/>
              <a:t>均选填“</a:t>
            </a:r>
            <a:r>
              <a:rPr lang="en-US" sz="2400" smtClean="0"/>
              <a:t>&gt;</a:t>
            </a:r>
            <a:r>
              <a:rPr lang="zh-CN" altLang="en-US" sz="2400" smtClean="0"/>
              <a:t>”“</a:t>
            </a:r>
            <a:r>
              <a:rPr lang="en-US" sz="2400" smtClean="0"/>
              <a:t>&lt;</a:t>
            </a:r>
            <a:r>
              <a:rPr lang="zh-CN" altLang="en-US" sz="2400" smtClean="0"/>
              <a:t>”或“</a:t>
            </a:r>
            <a:r>
              <a:rPr lang="en-US" sz="2400" smtClean="0"/>
              <a:t>=</a:t>
            </a:r>
            <a:r>
              <a:rPr lang="zh-CN" altLang="en-US" sz="2400" smtClean="0"/>
              <a:t>”</a:t>
            </a:r>
            <a:r>
              <a:rPr lang="en-US" sz="2400" smtClean="0"/>
              <a:t>) 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2885883" y="5897087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8-8</a:t>
            </a:r>
            <a:endParaRPr lang="zh-CN" altLang="en-US"/>
          </a:p>
        </p:txBody>
      </p:sp>
      <p:pic>
        <p:nvPicPr>
          <p:cNvPr id="7" name="21BJZTWLS237.EPS" descr="id:2147500506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1666050" y="4199887"/>
            <a:ext cx="3544661" cy="1646942"/>
          </a:xfrm>
          <a:prstGeom prst="rect">
            <a:avLst/>
          </a:prstGeom>
        </p:spPr>
      </p:pic>
      <p:sp>
        <p:nvSpPr>
          <p:cNvPr id="9" name="TextBox 26"/>
          <p:cNvSpPr txBox="1">
            <a:spLocks noChangeArrowheads="1"/>
          </p:cNvSpPr>
          <p:nvPr/>
        </p:nvSpPr>
        <p:spPr bwMode="auto">
          <a:xfrm>
            <a:off x="6738148" y="715150"/>
            <a:ext cx="5000660" cy="505868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smtClean="0">
                <a:solidFill>
                  <a:srgbClr val="A50021"/>
                </a:solidFill>
              </a:rPr>
              <a:t> &gt;</a:t>
            </a:r>
            <a:r>
              <a:rPr lang="zh-CN" altLang="en-US" i="1" smtClean="0">
                <a:solidFill>
                  <a:srgbClr val="A50021"/>
                </a:solidFill>
              </a:rPr>
              <a:t>　</a:t>
            </a:r>
            <a:r>
              <a:rPr lang="en-US" smtClean="0">
                <a:solidFill>
                  <a:srgbClr val="A50021"/>
                </a:solidFill>
              </a:rPr>
              <a:t>&gt;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将</a:t>
            </a:r>
            <a:r>
              <a:rPr lang="en-US" i="1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i="1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两物块看成整体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在甲、乙两液体中均处于漂浮状态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在甲液体中时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zh-CN" altLang="en-US" baseline="-25000" smtClean="0">
                <a:solidFill>
                  <a:srgbClr val="A50021"/>
                </a:solidFill>
              </a:rPr>
              <a:t>浮甲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G</a:t>
            </a:r>
            <a:r>
              <a:rPr lang="zh-CN" altLang="en-US" baseline="-25000" smtClean="0">
                <a:solidFill>
                  <a:srgbClr val="A50021"/>
                </a:solidFill>
              </a:rPr>
              <a:t>总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en-US" i="1" smtClean="0">
                <a:solidFill>
                  <a:srgbClr val="A50021"/>
                </a:solidFill>
              </a:rPr>
              <a:t>ρ</a:t>
            </a:r>
            <a:r>
              <a:rPr lang="zh-CN" altLang="en-US" baseline="-25000" smtClean="0">
                <a:solidFill>
                  <a:srgbClr val="A50021"/>
                </a:solidFill>
              </a:rPr>
              <a:t>甲</a:t>
            </a:r>
            <a:r>
              <a:rPr lang="en-US" i="1" err="1" smtClean="0">
                <a:solidFill>
                  <a:srgbClr val="A50021"/>
                </a:solidFill>
              </a:rPr>
              <a:t>gV</a:t>
            </a:r>
            <a:r>
              <a:rPr lang="zh-CN" altLang="en-US" baseline="-25000" smtClean="0">
                <a:solidFill>
                  <a:srgbClr val="A50021"/>
                </a:solidFill>
              </a:rPr>
              <a:t>排甲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G</a:t>
            </a:r>
            <a:r>
              <a:rPr lang="zh-CN" altLang="en-US" baseline="-25000" smtClean="0">
                <a:solidFill>
                  <a:srgbClr val="A50021"/>
                </a:solidFill>
              </a:rPr>
              <a:t>总</a:t>
            </a:r>
            <a:r>
              <a:rPr lang="en-US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在乙液体中时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zh-CN" altLang="en-US" baseline="-25000" smtClean="0">
                <a:solidFill>
                  <a:srgbClr val="A50021"/>
                </a:solidFill>
              </a:rPr>
              <a:t>浮乙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G</a:t>
            </a:r>
            <a:r>
              <a:rPr lang="zh-CN" altLang="en-US" baseline="-25000" smtClean="0">
                <a:solidFill>
                  <a:srgbClr val="A50021"/>
                </a:solidFill>
              </a:rPr>
              <a:t>总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en-US" i="1" smtClean="0">
                <a:solidFill>
                  <a:srgbClr val="A50021"/>
                </a:solidFill>
              </a:rPr>
              <a:t>ρ</a:t>
            </a:r>
            <a:r>
              <a:rPr lang="zh-CN" altLang="en-US" baseline="-25000" smtClean="0">
                <a:solidFill>
                  <a:srgbClr val="A50021"/>
                </a:solidFill>
              </a:rPr>
              <a:t>乙</a:t>
            </a:r>
            <a:r>
              <a:rPr lang="en-US" i="1" err="1" smtClean="0">
                <a:solidFill>
                  <a:srgbClr val="A50021"/>
                </a:solidFill>
              </a:rPr>
              <a:t>gV</a:t>
            </a:r>
            <a:r>
              <a:rPr lang="zh-CN" altLang="en-US" baseline="-25000" smtClean="0">
                <a:solidFill>
                  <a:srgbClr val="A50021"/>
                </a:solidFill>
              </a:rPr>
              <a:t>排乙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G</a:t>
            </a:r>
            <a:r>
              <a:rPr lang="zh-CN" altLang="en-US" baseline="-25000" smtClean="0">
                <a:solidFill>
                  <a:srgbClr val="A50021"/>
                </a:solidFill>
              </a:rPr>
              <a:t>总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</a:t>
            </a: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i="1" smtClean="0">
                <a:solidFill>
                  <a:srgbClr val="A50021"/>
                </a:solidFill>
              </a:rPr>
              <a:t>ρ</a:t>
            </a:r>
            <a:r>
              <a:rPr lang="zh-CN" altLang="en-US" baseline="-25000" smtClean="0">
                <a:solidFill>
                  <a:srgbClr val="A50021"/>
                </a:solidFill>
              </a:rPr>
              <a:t>甲</a:t>
            </a:r>
            <a:r>
              <a:rPr lang="en-US" i="1" err="1" smtClean="0">
                <a:solidFill>
                  <a:srgbClr val="A50021"/>
                </a:solidFill>
              </a:rPr>
              <a:t>gV</a:t>
            </a:r>
            <a:r>
              <a:rPr lang="zh-CN" altLang="en-US" baseline="-25000" smtClean="0">
                <a:solidFill>
                  <a:srgbClr val="A50021"/>
                </a:solidFill>
              </a:rPr>
              <a:t>排甲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ρ</a:t>
            </a:r>
            <a:r>
              <a:rPr lang="zh-CN" altLang="en-US" baseline="-25000" smtClean="0">
                <a:solidFill>
                  <a:srgbClr val="A50021"/>
                </a:solidFill>
              </a:rPr>
              <a:t>乙</a:t>
            </a:r>
            <a:r>
              <a:rPr lang="en-US" i="1" err="1" smtClean="0">
                <a:solidFill>
                  <a:srgbClr val="A50021"/>
                </a:solidFill>
              </a:rPr>
              <a:t>gV</a:t>
            </a:r>
            <a:r>
              <a:rPr lang="zh-CN" altLang="en-US" baseline="-25000" smtClean="0">
                <a:solidFill>
                  <a:srgbClr val="A50021"/>
                </a:solidFill>
              </a:rPr>
              <a:t>排乙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由图可知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en-US" i="1" smtClean="0">
                <a:solidFill>
                  <a:srgbClr val="A50021"/>
                </a:solidFill>
              </a:rPr>
              <a:t>V</a:t>
            </a:r>
            <a:r>
              <a:rPr lang="zh-CN" altLang="en-US" baseline="-25000" smtClean="0">
                <a:solidFill>
                  <a:srgbClr val="A50021"/>
                </a:solidFill>
              </a:rPr>
              <a:t>排甲</a:t>
            </a:r>
            <a:r>
              <a:rPr lang="en-US" smtClean="0">
                <a:solidFill>
                  <a:srgbClr val="A50021"/>
                </a:solidFill>
              </a:rPr>
              <a:t>&lt;</a:t>
            </a:r>
            <a:r>
              <a:rPr lang="en-US" i="1" smtClean="0">
                <a:solidFill>
                  <a:srgbClr val="A50021"/>
                </a:solidFill>
              </a:rPr>
              <a:t>V</a:t>
            </a:r>
            <a:r>
              <a:rPr lang="zh-CN" altLang="en-US" baseline="-25000" smtClean="0">
                <a:solidFill>
                  <a:srgbClr val="A50021"/>
                </a:solidFill>
              </a:rPr>
              <a:t>排乙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</a:t>
            </a:r>
            <a:r>
              <a:rPr lang="en-US" i="1" smtClean="0">
                <a:solidFill>
                  <a:srgbClr val="A50021"/>
                </a:solidFill>
              </a:rPr>
              <a:t>ρ</a:t>
            </a:r>
            <a:r>
              <a:rPr lang="zh-CN" altLang="en-US" baseline="-25000" smtClean="0">
                <a:solidFill>
                  <a:srgbClr val="A50021"/>
                </a:solidFill>
              </a:rPr>
              <a:t>甲</a:t>
            </a:r>
            <a:r>
              <a:rPr lang="en-US" smtClean="0">
                <a:solidFill>
                  <a:srgbClr val="A50021"/>
                </a:solidFill>
              </a:rPr>
              <a:t>&gt;</a:t>
            </a:r>
            <a:r>
              <a:rPr lang="en-US" i="1" smtClean="0">
                <a:solidFill>
                  <a:srgbClr val="A50021"/>
                </a:solidFill>
              </a:rPr>
              <a:t>ρ</a:t>
            </a:r>
            <a:r>
              <a:rPr lang="zh-CN" altLang="en-US" baseline="-25000" smtClean="0">
                <a:solidFill>
                  <a:srgbClr val="A50021"/>
                </a:solidFill>
              </a:rPr>
              <a:t>乙</a:t>
            </a:r>
            <a:r>
              <a:rPr lang="zh-CN" altLang="en-US" smtClean="0">
                <a:solidFill>
                  <a:srgbClr val="A50021"/>
                </a:solidFill>
              </a:rPr>
              <a:t>。物块</a:t>
            </a:r>
            <a:r>
              <a:rPr lang="en-US" i="1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在两种液体中排开液体的体积相等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因为</a:t>
            </a:r>
            <a:r>
              <a:rPr lang="en-US" i="1" smtClean="0">
                <a:solidFill>
                  <a:srgbClr val="A50021"/>
                </a:solidFill>
              </a:rPr>
              <a:t>ρ</a:t>
            </a:r>
            <a:r>
              <a:rPr lang="zh-CN" altLang="en-US" baseline="-25000" smtClean="0">
                <a:solidFill>
                  <a:srgbClr val="A50021"/>
                </a:solidFill>
              </a:rPr>
              <a:t>甲</a:t>
            </a:r>
            <a:r>
              <a:rPr lang="en-US" smtClean="0">
                <a:solidFill>
                  <a:srgbClr val="A50021"/>
                </a:solidFill>
              </a:rPr>
              <a:t>&gt;</a:t>
            </a:r>
            <a:r>
              <a:rPr lang="en-US" i="1" smtClean="0">
                <a:solidFill>
                  <a:srgbClr val="A50021"/>
                </a:solidFill>
              </a:rPr>
              <a:t>ρ</a:t>
            </a:r>
            <a:r>
              <a:rPr lang="zh-CN" altLang="en-US" baseline="-25000" smtClean="0">
                <a:solidFill>
                  <a:srgbClr val="A50021"/>
                </a:solidFill>
              </a:rPr>
              <a:t>乙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由</a:t>
            </a: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zh-CN" altLang="en-US" baseline="-25000" smtClean="0">
                <a:solidFill>
                  <a:srgbClr val="A50021"/>
                </a:solidFill>
              </a:rPr>
              <a:t>浮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ρ</a:t>
            </a:r>
            <a:r>
              <a:rPr lang="zh-CN" altLang="en-US" baseline="-25000" smtClean="0">
                <a:solidFill>
                  <a:srgbClr val="A50021"/>
                </a:solidFill>
              </a:rPr>
              <a:t>液</a:t>
            </a:r>
            <a:r>
              <a:rPr lang="en-US" i="1" err="1" smtClean="0">
                <a:solidFill>
                  <a:srgbClr val="A50021"/>
                </a:solidFill>
              </a:rPr>
              <a:t>gV</a:t>
            </a:r>
            <a:r>
              <a:rPr lang="zh-CN" altLang="en-US" baseline="-25000" smtClean="0">
                <a:solidFill>
                  <a:srgbClr val="A50021"/>
                </a:solidFill>
              </a:rPr>
              <a:t>排</a:t>
            </a:r>
            <a:r>
              <a:rPr lang="zh-CN" altLang="en-US" smtClean="0">
                <a:solidFill>
                  <a:srgbClr val="A50021"/>
                </a:solidFill>
              </a:rPr>
              <a:t>可知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zh-CN" altLang="en-US" baseline="-25000" smtClean="0">
                <a:solidFill>
                  <a:srgbClr val="A50021"/>
                </a:solidFill>
              </a:rPr>
              <a:t>甲</a:t>
            </a:r>
            <a:r>
              <a:rPr lang="en-US" smtClean="0">
                <a:solidFill>
                  <a:srgbClr val="A50021"/>
                </a:solidFill>
              </a:rPr>
              <a:t>&gt;</a:t>
            </a: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zh-CN" altLang="en-US" baseline="-25000" smtClean="0">
                <a:solidFill>
                  <a:srgbClr val="A50021"/>
                </a:solidFill>
              </a:rPr>
              <a:t>乙</a:t>
            </a:r>
            <a:r>
              <a:rPr lang="zh-CN" altLang="en-US" smtClean="0">
                <a:solidFill>
                  <a:srgbClr val="A50021"/>
                </a:solidFill>
              </a:rPr>
              <a:t>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5572164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8. </a:t>
            </a:r>
            <a:r>
              <a:rPr lang="en-US" sz="2400" smtClean="0">
                <a:solidFill>
                  <a:srgbClr val="18B48F"/>
                </a:solidFill>
              </a:rPr>
              <a:t>[2019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福建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8-9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气球下面用细线悬挂一石块</a:t>
            </a:r>
            <a:r>
              <a:rPr lang="en-US" sz="2400" smtClean="0"/>
              <a:t>,</a:t>
            </a:r>
            <a:r>
              <a:rPr lang="zh-CN" altLang="en-US" sz="2400" smtClean="0"/>
              <a:t>它们恰好悬浮在水中。已知石块与气球的总重力为</a:t>
            </a:r>
            <a:r>
              <a:rPr lang="en-US" sz="2400" i="1" smtClean="0"/>
              <a:t>G</a:t>
            </a:r>
            <a:r>
              <a:rPr lang="zh-CN" altLang="en-US" sz="2400" baseline="-25000" smtClean="0"/>
              <a:t>总</a:t>
            </a:r>
            <a:r>
              <a:rPr lang="en-US" sz="2400" smtClean="0"/>
              <a:t>,</a:t>
            </a:r>
            <a:r>
              <a:rPr lang="zh-CN" altLang="en-US" sz="2400" smtClean="0"/>
              <a:t>则气球受到的浮力</a:t>
            </a:r>
            <a:r>
              <a:rPr lang="en-US" sz="2400" i="1" smtClean="0"/>
              <a:t>F</a:t>
            </a:r>
            <a:r>
              <a:rPr lang="zh-CN" altLang="en-US" sz="2400" baseline="-25000" smtClean="0"/>
              <a:t>浮 </a:t>
            </a:r>
            <a:r>
              <a:rPr lang="zh-CN" altLang="en-US" sz="2400" i="1" u="sng" smtClean="0"/>
              <a:t>　 　</a:t>
            </a:r>
            <a:r>
              <a:rPr lang="en-US" sz="2400" smtClean="0"/>
              <a:t>(</a:t>
            </a:r>
            <a:r>
              <a:rPr lang="zh-CN" altLang="en-US" sz="2400" smtClean="0"/>
              <a:t>选填“</a:t>
            </a:r>
            <a:r>
              <a:rPr lang="en-US" sz="2400" smtClean="0"/>
              <a:t>&gt;</a:t>
            </a:r>
            <a:r>
              <a:rPr lang="zh-CN" altLang="en-US" sz="2400" smtClean="0"/>
              <a:t>”“</a:t>
            </a:r>
            <a:r>
              <a:rPr lang="en-US" sz="2400" smtClean="0"/>
              <a:t>&lt;</a:t>
            </a:r>
            <a:r>
              <a:rPr lang="zh-CN" altLang="en-US" sz="2400" smtClean="0"/>
              <a:t>”或“</a:t>
            </a:r>
            <a:r>
              <a:rPr lang="en-US" sz="2400" smtClean="0"/>
              <a:t>=</a:t>
            </a:r>
            <a:r>
              <a:rPr lang="zh-CN" altLang="en-US" sz="2400" smtClean="0"/>
              <a:t>”</a:t>
            </a:r>
            <a:r>
              <a:rPr lang="en-US" sz="2400" smtClean="0"/>
              <a:t>)</a:t>
            </a:r>
            <a:r>
              <a:rPr lang="en-US" sz="2400" i="1" smtClean="0"/>
              <a:t>G</a:t>
            </a:r>
            <a:r>
              <a:rPr lang="zh-CN" altLang="en-US" sz="2400" baseline="-25000" smtClean="0"/>
              <a:t>总</a:t>
            </a:r>
            <a:r>
              <a:rPr lang="en-US" sz="2400" smtClean="0"/>
              <a:t>;</a:t>
            </a:r>
            <a:r>
              <a:rPr lang="zh-CN" altLang="en-US" sz="2400" smtClean="0"/>
              <a:t>若水温升高</a:t>
            </a:r>
            <a:r>
              <a:rPr lang="en-US" sz="2400" smtClean="0"/>
              <a:t>,</a:t>
            </a:r>
            <a:r>
              <a:rPr lang="zh-CN" altLang="en-US" sz="2400" smtClean="0"/>
              <a:t>石块将</a:t>
            </a:r>
            <a:r>
              <a:rPr lang="zh-CN" altLang="en-US" sz="2400" i="1" u="sng" smtClean="0"/>
              <a:t>　　　</a:t>
            </a:r>
            <a:r>
              <a:rPr lang="en-US" sz="2400" smtClean="0"/>
              <a:t>(</a:t>
            </a:r>
            <a:r>
              <a:rPr lang="zh-CN" altLang="en-US" sz="2400" smtClean="0"/>
              <a:t>选填“上浮”“下沉”或“保持悬浮”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6" name="矩形 5"/>
          <p:cNvSpPr/>
          <p:nvPr/>
        </p:nvSpPr>
        <p:spPr>
          <a:xfrm>
            <a:off x="3301639" y="5754211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8-9</a:t>
            </a:r>
            <a:endParaRPr lang="zh-CN" altLang="en-US"/>
          </a:p>
        </p:txBody>
      </p:sp>
      <p:pic>
        <p:nvPicPr>
          <p:cNvPr id="8" name="20WLZT388.EPS" descr="id:2147500513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166248" y="4363254"/>
            <a:ext cx="1273012" cy="1336831"/>
          </a:xfrm>
          <a:prstGeom prst="rect">
            <a:avLst/>
          </a:prstGeom>
        </p:spPr>
      </p:pic>
      <p:sp>
        <p:nvSpPr>
          <p:cNvPr id="9" name="TextBox 26"/>
          <p:cNvSpPr txBox="1">
            <a:spLocks noChangeArrowheads="1"/>
          </p:cNvSpPr>
          <p:nvPr/>
        </p:nvSpPr>
        <p:spPr bwMode="auto">
          <a:xfrm>
            <a:off x="6666710" y="715150"/>
            <a:ext cx="5072098" cy="554740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smtClean="0">
                <a:solidFill>
                  <a:srgbClr val="A50021"/>
                </a:solidFill>
              </a:rPr>
              <a:t> &lt;</a:t>
            </a:r>
            <a:r>
              <a:rPr lang="zh-CN" altLang="en-US" i="1" smtClean="0">
                <a:solidFill>
                  <a:srgbClr val="A50021"/>
                </a:solidFill>
              </a:rPr>
              <a:t>　</a:t>
            </a:r>
            <a:r>
              <a:rPr lang="zh-CN" altLang="en-US" smtClean="0">
                <a:solidFill>
                  <a:srgbClr val="A50021"/>
                </a:solidFill>
              </a:rPr>
              <a:t>上浮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气球及石块悬浮在水中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故气球及石块所受浮力与它们的总重力相等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气球所受浮力小于气球及石块所受浮力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所以气球所受浮力小于它们的总重力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即</a:t>
            </a: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zh-CN" altLang="en-US" baseline="-25000" smtClean="0">
                <a:solidFill>
                  <a:srgbClr val="A50021"/>
                </a:solidFill>
              </a:rPr>
              <a:t>浮</a:t>
            </a:r>
            <a:r>
              <a:rPr lang="en-US" smtClean="0">
                <a:solidFill>
                  <a:srgbClr val="A50021"/>
                </a:solidFill>
              </a:rPr>
              <a:t>&lt;</a:t>
            </a:r>
            <a:r>
              <a:rPr lang="en-US" i="1" smtClean="0">
                <a:solidFill>
                  <a:srgbClr val="A50021"/>
                </a:solidFill>
              </a:rPr>
              <a:t>G</a:t>
            </a:r>
            <a:r>
              <a:rPr lang="zh-CN" altLang="en-US" baseline="-25000" smtClean="0">
                <a:solidFill>
                  <a:srgbClr val="A50021"/>
                </a:solidFill>
              </a:rPr>
              <a:t>总</a:t>
            </a:r>
            <a:r>
              <a:rPr lang="zh-CN" altLang="en-US" smtClean="0">
                <a:solidFill>
                  <a:srgbClr val="A50021"/>
                </a:solidFill>
              </a:rPr>
              <a:t>。若水温升高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气球内气体温度升高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体积增大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由阿基米德原理</a:t>
            </a: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zh-CN" altLang="en-US" baseline="-25000" smtClean="0">
                <a:solidFill>
                  <a:srgbClr val="A50021"/>
                </a:solidFill>
              </a:rPr>
              <a:t>浮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ρ</a:t>
            </a:r>
            <a:r>
              <a:rPr lang="zh-CN" altLang="en-US" baseline="-25000" smtClean="0">
                <a:solidFill>
                  <a:srgbClr val="A50021"/>
                </a:solidFill>
              </a:rPr>
              <a:t>液</a:t>
            </a:r>
            <a:r>
              <a:rPr lang="en-US" i="1" smtClean="0">
                <a:solidFill>
                  <a:srgbClr val="A50021"/>
                </a:solidFill>
              </a:rPr>
              <a:t>V</a:t>
            </a:r>
            <a:r>
              <a:rPr lang="zh-CN" altLang="en-US" baseline="-25000" smtClean="0">
                <a:solidFill>
                  <a:srgbClr val="A50021"/>
                </a:solidFill>
              </a:rPr>
              <a:t>排</a:t>
            </a:r>
            <a:r>
              <a:rPr lang="en-US" i="1" smtClean="0">
                <a:solidFill>
                  <a:srgbClr val="A50021"/>
                </a:solidFill>
              </a:rPr>
              <a:t>g</a:t>
            </a:r>
            <a:r>
              <a:rPr lang="zh-CN" altLang="en-US" smtClean="0">
                <a:solidFill>
                  <a:srgbClr val="A50021"/>
                </a:solidFill>
              </a:rPr>
              <a:t>可知</a:t>
            </a:r>
            <a:r>
              <a:rPr lang="en-US" smtClean="0">
                <a:solidFill>
                  <a:srgbClr val="A50021"/>
                </a:solidFill>
              </a:rPr>
              <a:t>:</a:t>
            </a:r>
            <a:r>
              <a:rPr lang="zh-CN" altLang="en-US" smtClean="0">
                <a:solidFill>
                  <a:srgbClr val="A50021"/>
                </a:solidFill>
              </a:rPr>
              <a:t>气球受到的浮力增加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整体受到的浮力大于总重力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整体一起上浮。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9.</a:t>
            </a:r>
            <a:r>
              <a:rPr lang="zh-CN" altLang="en-US" sz="2400" smtClean="0"/>
              <a:t>如图</a:t>
            </a:r>
            <a:r>
              <a:rPr lang="en-US" sz="2400" smtClean="0"/>
              <a:t>8-10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林红同学用手指把一乒乓球压入水中</a:t>
            </a:r>
            <a:r>
              <a:rPr lang="en-US" sz="2400" smtClean="0"/>
              <a:t>,</a:t>
            </a:r>
            <a:r>
              <a:rPr lang="zh-CN" altLang="en-US" sz="2400" smtClean="0"/>
              <a:t>松开手后</a:t>
            </a:r>
            <a:r>
              <a:rPr lang="en-US" sz="2400" smtClean="0"/>
              <a:t>,</a:t>
            </a:r>
            <a:r>
              <a:rPr lang="zh-CN" altLang="en-US" sz="2400" smtClean="0"/>
              <a:t>乒乓球上升至水面最后漂浮在水面上。在这个过程中</a:t>
            </a:r>
            <a:r>
              <a:rPr lang="en-US" sz="2400" smtClean="0"/>
              <a:t>,</a:t>
            </a:r>
            <a:r>
              <a:rPr lang="zh-CN" altLang="en-US" sz="2400" smtClean="0"/>
              <a:t>乒乓球所受到的浮力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大小不变</a:t>
            </a:r>
            <a:r>
              <a:rPr lang="en-US" sz="2400" smtClean="0"/>
              <a:t>					B.</a:t>
            </a:r>
            <a:r>
              <a:rPr lang="zh-CN" altLang="en-US" sz="2400" smtClean="0"/>
              <a:t>逐渐变小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先不变后变小</a:t>
            </a:r>
            <a:r>
              <a:rPr lang="en-US" sz="2400" smtClean="0"/>
              <a:t>				D.</a:t>
            </a:r>
            <a:r>
              <a:rPr lang="zh-CN" altLang="en-US" sz="2400" smtClean="0"/>
              <a:t>先变小后不变</a:t>
            </a:r>
            <a:endParaRPr lang="zh-CN" altLang="en-US" sz="2400"/>
          </a:p>
        </p:txBody>
      </p:sp>
      <p:sp>
        <p:nvSpPr>
          <p:cNvPr id="6" name="矩形 5"/>
          <p:cNvSpPr/>
          <p:nvPr/>
        </p:nvSpPr>
        <p:spPr>
          <a:xfrm>
            <a:off x="8853215" y="3896823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8-10</a:t>
            </a:r>
            <a:endParaRPr lang="zh-CN" altLang="en-US"/>
          </a:p>
        </p:txBody>
      </p:sp>
      <p:pic>
        <p:nvPicPr>
          <p:cNvPr id="5" name="20JX45.EPS" descr="id:2147500520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8595536" y="2077582"/>
            <a:ext cx="1765362" cy="1780840"/>
          </a:xfrm>
          <a:prstGeom prst="rect">
            <a:avLst/>
          </a:prstGeom>
        </p:spPr>
      </p:pic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9524230" y="1396493"/>
            <a:ext cx="39145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altLang="zh-CN" b="1" smtClean="0">
                <a:solidFill>
                  <a:srgbClr val="A50021"/>
                </a:solidFill>
              </a:rPr>
              <a:t>C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10. </a:t>
            </a:r>
            <a:r>
              <a:rPr lang="en-US" sz="2400" smtClean="0">
                <a:solidFill>
                  <a:srgbClr val="18B48F"/>
                </a:solidFill>
              </a:rPr>
              <a:t>[2018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8-11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在已调好的天平的两个托盘上放上两个一模一样装满水的桶</a:t>
            </a:r>
            <a:r>
              <a:rPr lang="en-US" sz="2400" smtClean="0"/>
              <a:t>,</a:t>
            </a:r>
            <a:r>
              <a:rPr lang="zh-CN" altLang="en-US" sz="2400" smtClean="0"/>
              <a:t>其中右桶水面上漂着一小木块</a:t>
            </a:r>
            <a:r>
              <a:rPr lang="en-US" sz="2400" smtClean="0"/>
              <a:t>,</a:t>
            </a:r>
            <a:r>
              <a:rPr lang="zh-CN" altLang="en-US" sz="2400" smtClean="0"/>
              <a:t>下列关于天平会向哪边倾斜的说法正确的是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天平不倾斜</a:t>
            </a:r>
            <a:r>
              <a:rPr lang="en-US" sz="2400" smtClean="0"/>
              <a:t>						B.</a:t>
            </a:r>
            <a:r>
              <a:rPr lang="zh-CN" altLang="en-US" sz="2400" smtClean="0"/>
              <a:t>向左盘倾斜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向右盘倾斜</a:t>
            </a:r>
            <a:r>
              <a:rPr lang="en-US" sz="2400" smtClean="0"/>
              <a:t>						D.</a:t>
            </a:r>
            <a:r>
              <a:rPr lang="zh-CN" altLang="en-US" sz="2400" smtClean="0"/>
              <a:t>无法判断</a:t>
            </a:r>
            <a:endParaRPr lang="zh-CN" altLang="en-US" sz="2400"/>
          </a:p>
        </p:txBody>
      </p:sp>
      <p:sp>
        <p:nvSpPr>
          <p:cNvPr id="6" name="矩形 5"/>
          <p:cNvSpPr/>
          <p:nvPr/>
        </p:nvSpPr>
        <p:spPr>
          <a:xfrm>
            <a:off x="9159555" y="4039699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8-11</a:t>
            </a:r>
            <a:endParaRPr lang="zh-CN" altLang="en-US"/>
          </a:p>
        </p:txBody>
      </p:sp>
      <p:pic>
        <p:nvPicPr>
          <p:cNvPr id="7" name="A66.EPS" descr="id:2147500527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8381222" y="2072472"/>
            <a:ext cx="2691322" cy="1855338"/>
          </a:xfrm>
          <a:prstGeom prst="rect">
            <a:avLst/>
          </a:prstGeom>
        </p:spPr>
      </p:pic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2594744" y="1929596"/>
            <a:ext cx="415498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altLang="zh-CN" b="1" smtClean="0">
                <a:solidFill>
                  <a:srgbClr val="A50021"/>
                </a:solidFill>
              </a:rPr>
              <a:t>A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16"/>
          <p:cNvSpPr txBox="1">
            <a:spLocks noChangeArrowheads="1"/>
          </p:cNvSpPr>
          <p:nvPr/>
        </p:nvSpPr>
        <p:spPr bwMode="auto">
          <a:xfrm>
            <a:off x="951670" y="656416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浮力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51670" y="1299358"/>
            <a:ext cx="107871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b="1" smtClean="0"/>
              <a:t>定义</a:t>
            </a:r>
            <a:r>
              <a:rPr lang="en-US" b="1" smtClean="0"/>
              <a:t>:</a:t>
            </a:r>
            <a:r>
              <a:rPr lang="zh-CN" altLang="en-US" smtClean="0"/>
              <a:t>浸在液体或气体中的物体</a:t>
            </a:r>
            <a:r>
              <a:rPr lang="en-US" smtClean="0"/>
              <a:t>,</a:t>
            </a:r>
            <a:r>
              <a:rPr lang="zh-CN" altLang="en-US" smtClean="0"/>
              <a:t>都受到液体或气体对它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托起的力</a:t>
            </a:r>
            <a:r>
              <a:rPr lang="en-US" smtClean="0"/>
              <a:t>,</a:t>
            </a:r>
            <a:r>
              <a:rPr lang="zh-CN" altLang="en-US" smtClean="0"/>
              <a:t>这个力叫浮力。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b="1" smtClean="0"/>
              <a:t>方向</a:t>
            </a:r>
            <a:r>
              <a:rPr lang="en-US" b="1" smtClean="0"/>
              <a:t>:</a:t>
            </a:r>
            <a:r>
              <a:rPr lang="zh-CN" altLang="en-US" i="1" u="sng" smtClean="0"/>
              <a:t>　　　　　　</a:t>
            </a:r>
            <a:r>
              <a:rPr lang="zh-CN" altLang="en-US" smtClean="0"/>
              <a:t>。施力物体</a:t>
            </a:r>
            <a:r>
              <a:rPr lang="en-US" smtClean="0"/>
              <a:t>:</a:t>
            </a:r>
            <a:r>
              <a:rPr lang="zh-CN" altLang="en-US" smtClean="0"/>
              <a:t>液体或气体。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3.</a:t>
            </a:r>
            <a:r>
              <a:rPr lang="zh-CN" altLang="en-US" b="1" smtClean="0"/>
              <a:t>产生原因</a:t>
            </a:r>
            <a:r>
              <a:rPr lang="en-US" b="1" smtClean="0"/>
              <a:t>:</a:t>
            </a:r>
            <a:r>
              <a:rPr lang="zh-CN" altLang="en-US" smtClean="0"/>
              <a:t>液体或气体对物体上、下表面的压力不相等</a:t>
            </a:r>
            <a:r>
              <a:rPr lang="en-US" smtClean="0"/>
              <a:t>,</a:t>
            </a:r>
            <a:r>
              <a:rPr lang="zh-CN" altLang="en-US" smtClean="0"/>
              <a:t>并且向上的压力大于向下的压力</a:t>
            </a:r>
            <a:r>
              <a:rPr lang="en-US" smtClean="0"/>
              <a:t>,</a:t>
            </a:r>
            <a:r>
              <a:rPr lang="zh-CN" altLang="en-US" smtClean="0"/>
              <a:t>向上、向下的</a:t>
            </a:r>
            <a:r>
              <a:rPr lang="zh-CN" altLang="en-US" i="1" u="sng" smtClean="0"/>
              <a:t>　　    　　</a:t>
            </a:r>
            <a:r>
              <a:rPr lang="zh-CN" altLang="en-US" smtClean="0"/>
              <a:t>即为浮力</a:t>
            </a:r>
            <a:r>
              <a:rPr lang="en-US" smtClean="0"/>
              <a:t>,</a:t>
            </a:r>
            <a:r>
              <a:rPr lang="zh-CN" altLang="en-US" smtClean="0"/>
              <a:t>即</a:t>
            </a:r>
            <a:r>
              <a:rPr lang="en-US" i="1" smtClean="0"/>
              <a:t>F</a:t>
            </a:r>
            <a:r>
              <a:rPr lang="zh-CN" altLang="en-US" baseline="-25000" smtClean="0"/>
              <a:t>浮</a:t>
            </a:r>
            <a:r>
              <a:rPr lang="en-US" smtClean="0"/>
              <a:t>=</a:t>
            </a:r>
            <a:r>
              <a:rPr lang="en-US" i="1" smtClean="0"/>
              <a:t>F</a:t>
            </a:r>
            <a:r>
              <a:rPr lang="zh-CN" altLang="en-US" baseline="-25000" smtClean="0"/>
              <a:t>向上</a:t>
            </a:r>
            <a:r>
              <a:rPr lang="en-US" i="1" smtClean="0"/>
              <a:t>-F</a:t>
            </a:r>
            <a:r>
              <a:rPr lang="zh-CN" altLang="en-US" baseline="-25000" smtClean="0"/>
              <a:t>向下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18B48F"/>
                </a:solidFill>
              </a:rPr>
              <a:t>[</a:t>
            </a:r>
            <a:r>
              <a:rPr lang="zh-CN" altLang="en-US" smtClean="0">
                <a:solidFill>
                  <a:srgbClr val="18B48F"/>
                </a:solidFill>
              </a:rPr>
              <a:t>注意</a:t>
            </a:r>
            <a:r>
              <a:rPr lang="en-US" smtClean="0">
                <a:solidFill>
                  <a:srgbClr val="18B48F"/>
                </a:solidFill>
              </a:rPr>
              <a:t>]</a:t>
            </a:r>
            <a:r>
              <a:rPr lang="zh-CN" altLang="en-US" smtClean="0"/>
              <a:t>浸入液体中的物体不一定受到液体对它的浮力</a:t>
            </a:r>
            <a:r>
              <a:rPr lang="en-US" smtClean="0"/>
              <a:t>,</a:t>
            </a:r>
            <a:r>
              <a:rPr lang="zh-CN" altLang="en-US" smtClean="0"/>
              <a:t>如深埋在泥底的柱状桥墩。</a:t>
            </a:r>
            <a:endParaRPr lang="zh-CN" altLang="en-US"/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8724011" y="1325055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向上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2237554" y="2396625"/>
            <a:ext cx="14157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竖直向上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4452132" y="3501232"/>
            <a:ext cx="110799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压力差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11. </a:t>
            </a:r>
            <a:r>
              <a:rPr lang="en-US" sz="2400" smtClean="0">
                <a:solidFill>
                  <a:srgbClr val="18B48F"/>
                </a:solidFill>
              </a:rPr>
              <a:t>[2019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“远征号”潜水艇在南海执行任务</a:t>
            </a:r>
            <a:r>
              <a:rPr lang="en-US" sz="2400" smtClean="0"/>
              <a:t>,</a:t>
            </a:r>
            <a:r>
              <a:rPr lang="zh-CN" altLang="en-US" sz="2400" smtClean="0"/>
              <a:t>根据任务的要求</a:t>
            </a:r>
            <a:r>
              <a:rPr lang="en-US" sz="2400" smtClean="0"/>
              <a:t>,</a:t>
            </a:r>
            <a:r>
              <a:rPr lang="zh-CN" altLang="en-US" sz="2400" smtClean="0"/>
              <a:t>潜水艇需要在不同深度处悬浮</a:t>
            </a:r>
            <a:r>
              <a:rPr lang="en-US" sz="2400" smtClean="0"/>
              <a:t>,</a:t>
            </a:r>
            <a:r>
              <a:rPr lang="zh-CN" altLang="en-US" sz="2400" smtClean="0"/>
              <a:t>若海水密度保持不变</a:t>
            </a:r>
            <a:r>
              <a:rPr lang="en-US" sz="2400" smtClean="0"/>
              <a:t>,</a:t>
            </a:r>
            <a:r>
              <a:rPr lang="zh-CN" altLang="en-US" sz="2400" smtClean="0"/>
              <a:t>则下列说法错误的是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潜水艇排开海水的体积相等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潜水艇所受的重力大小不相等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潜水艇所受的浮力大小相等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潜水艇所受的浮力与重力大小相等</a:t>
            </a:r>
            <a:endParaRPr lang="zh-CN" altLang="en-US" sz="2400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9524230" y="1396493"/>
            <a:ext cx="39145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altLang="zh-CN" b="1" smtClean="0">
                <a:solidFill>
                  <a:srgbClr val="A50021"/>
                </a:solidFill>
              </a:rPr>
              <a:t>B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重难三　浮力的相关计算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5929354" cy="335104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12.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黔南州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8-12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重为</a:t>
            </a:r>
            <a:r>
              <a:rPr lang="en-US" sz="2400" smtClean="0"/>
              <a:t>5 N</a:t>
            </a:r>
            <a:r>
              <a:rPr lang="zh-CN" altLang="en-US" sz="2400" smtClean="0"/>
              <a:t>、体积为</a:t>
            </a:r>
            <a:r>
              <a:rPr lang="en-US" sz="2400" smtClean="0"/>
              <a:t>0.2×10</a:t>
            </a:r>
            <a:r>
              <a:rPr lang="en-US" sz="2400" i="1" baseline="30000" smtClean="0"/>
              <a:t>-</a:t>
            </a:r>
            <a:r>
              <a:rPr lang="en-US" sz="2400" baseline="30000" smtClean="0"/>
              <a:t>3</a:t>
            </a:r>
            <a:r>
              <a:rPr lang="en-US" sz="2400" smtClean="0"/>
              <a:t> m</a:t>
            </a:r>
            <a:r>
              <a:rPr lang="en-US" sz="2400" baseline="30000" smtClean="0"/>
              <a:t>3</a:t>
            </a:r>
            <a:r>
              <a:rPr lang="zh-CN" altLang="en-US" sz="2400" smtClean="0"/>
              <a:t>的物体用细线系在弹簧测力计的挂钩上</a:t>
            </a:r>
            <a:r>
              <a:rPr lang="en-US" sz="2400" smtClean="0"/>
              <a:t>,</a:t>
            </a:r>
            <a:r>
              <a:rPr lang="zh-CN" altLang="en-US" sz="2400" smtClean="0"/>
              <a:t>将它浸没在水中</a:t>
            </a:r>
            <a:r>
              <a:rPr lang="en-US" sz="2400" smtClean="0"/>
              <a:t>,</a:t>
            </a:r>
            <a:r>
              <a:rPr lang="zh-CN" altLang="en-US" sz="2400" smtClean="0"/>
              <a:t>物体受到的浮力是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N,</a:t>
            </a:r>
            <a:r>
              <a:rPr lang="zh-CN" altLang="en-US" sz="2400" smtClean="0"/>
              <a:t>静止时弹簧测力计的示数是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N</a:t>
            </a:r>
            <a:r>
              <a:rPr lang="zh-CN" altLang="en-US" sz="2400" smtClean="0"/>
              <a:t>。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</a:t>
            </a:r>
            <a:r>
              <a:rPr lang="en-US" sz="2400" i="1" smtClean="0"/>
              <a:t>g</a:t>
            </a:r>
            <a:r>
              <a:rPr lang="zh-CN" altLang="en-US" sz="2400" smtClean="0"/>
              <a:t>取</a:t>
            </a:r>
            <a:r>
              <a:rPr lang="en-US" sz="2400" smtClean="0"/>
              <a:t>10 N/kg) </a:t>
            </a:r>
            <a:endParaRPr lang="zh-CN" altLang="en-US" sz="2400"/>
          </a:p>
        </p:txBody>
      </p:sp>
      <p:sp>
        <p:nvSpPr>
          <p:cNvPr id="4" name="矩形 3"/>
          <p:cNvSpPr/>
          <p:nvPr/>
        </p:nvSpPr>
        <p:spPr>
          <a:xfrm>
            <a:off x="4309256" y="5897087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8-12</a:t>
            </a:r>
            <a:endParaRPr lang="zh-CN" altLang="en-US"/>
          </a:p>
        </p:txBody>
      </p:sp>
      <p:pic>
        <p:nvPicPr>
          <p:cNvPr id="6" name="21RJWLX-102.EPS" descr="id:2147500541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452132" y="3611071"/>
            <a:ext cx="928694" cy="2285043"/>
          </a:xfrm>
          <a:prstGeom prst="rect">
            <a:avLst/>
          </a:prstGeom>
        </p:spPr>
      </p:pic>
      <p:sp>
        <p:nvSpPr>
          <p:cNvPr id="7" name="TextBox 26"/>
          <p:cNvSpPr txBox="1">
            <a:spLocks noChangeArrowheads="1"/>
          </p:cNvSpPr>
          <p:nvPr/>
        </p:nvSpPr>
        <p:spPr bwMode="auto">
          <a:xfrm>
            <a:off x="6952462" y="1215216"/>
            <a:ext cx="4643470" cy="450468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smtClean="0">
                <a:solidFill>
                  <a:srgbClr val="A50021"/>
                </a:solidFill>
              </a:rPr>
              <a:t> 2</a:t>
            </a:r>
            <a:r>
              <a:rPr lang="zh-CN" altLang="en-US" i="1" smtClean="0">
                <a:solidFill>
                  <a:srgbClr val="A50021"/>
                </a:solidFill>
              </a:rPr>
              <a:t>　</a:t>
            </a:r>
            <a:r>
              <a:rPr lang="en-US" smtClean="0">
                <a:solidFill>
                  <a:srgbClr val="A50021"/>
                </a:solidFill>
              </a:rPr>
              <a:t>3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由阿基米德原理可知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物体受到的浮力</a:t>
            </a: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zh-CN" altLang="en-US" baseline="-25000" smtClean="0">
                <a:solidFill>
                  <a:srgbClr val="A50021"/>
                </a:solidFill>
              </a:rPr>
              <a:t>浮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ρ</a:t>
            </a:r>
            <a:r>
              <a:rPr lang="zh-CN" altLang="en-US" baseline="-25000" smtClean="0">
                <a:solidFill>
                  <a:srgbClr val="A50021"/>
                </a:solidFill>
              </a:rPr>
              <a:t>水</a:t>
            </a:r>
            <a:r>
              <a:rPr lang="en-US" i="1" err="1" smtClean="0">
                <a:solidFill>
                  <a:srgbClr val="A50021"/>
                </a:solidFill>
              </a:rPr>
              <a:t>gV</a:t>
            </a:r>
            <a:r>
              <a:rPr lang="zh-CN" altLang="en-US" baseline="-25000" smtClean="0">
                <a:solidFill>
                  <a:srgbClr val="A50021"/>
                </a:solidFill>
              </a:rPr>
              <a:t>排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ρ</a:t>
            </a:r>
            <a:r>
              <a:rPr lang="zh-CN" altLang="en-US" baseline="-25000" smtClean="0">
                <a:solidFill>
                  <a:srgbClr val="A50021"/>
                </a:solidFill>
              </a:rPr>
              <a:t>水</a:t>
            </a:r>
            <a:r>
              <a:rPr lang="en-US" i="1" err="1" smtClean="0">
                <a:solidFill>
                  <a:srgbClr val="A50021"/>
                </a:solidFill>
              </a:rPr>
              <a:t>gV</a:t>
            </a:r>
            <a:r>
              <a:rPr lang="en-US" smtClean="0">
                <a:solidFill>
                  <a:srgbClr val="A50021"/>
                </a:solidFill>
              </a:rPr>
              <a:t>= 1×10</a:t>
            </a:r>
            <a:r>
              <a:rPr lang="en-US" baseline="30000" smtClean="0">
                <a:solidFill>
                  <a:srgbClr val="A50021"/>
                </a:solidFill>
              </a:rPr>
              <a:t>3</a:t>
            </a:r>
            <a:r>
              <a:rPr lang="en-US" smtClean="0">
                <a:solidFill>
                  <a:srgbClr val="A50021"/>
                </a:solidFill>
              </a:rPr>
              <a:t> kg/m</a:t>
            </a:r>
            <a:r>
              <a:rPr lang="en-US" baseline="30000" smtClean="0">
                <a:solidFill>
                  <a:srgbClr val="A50021"/>
                </a:solidFill>
              </a:rPr>
              <a:t>3</a:t>
            </a:r>
            <a:r>
              <a:rPr lang="en-US" smtClean="0">
                <a:solidFill>
                  <a:srgbClr val="A50021"/>
                </a:solidFill>
              </a:rPr>
              <a:t>×10 N/kg×0.2×</a:t>
            </a:r>
            <a:endParaRPr 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10</a:t>
            </a:r>
            <a:r>
              <a:rPr lang="en-US" baseline="30000" smtClean="0">
                <a:solidFill>
                  <a:srgbClr val="A50021"/>
                </a:solidFill>
              </a:rPr>
              <a:t>-3</a:t>
            </a:r>
            <a:r>
              <a:rPr lang="en-US" smtClean="0">
                <a:solidFill>
                  <a:srgbClr val="A50021"/>
                </a:solidFill>
              </a:rPr>
              <a:t> m</a:t>
            </a:r>
            <a:r>
              <a:rPr lang="en-US" baseline="30000" smtClean="0">
                <a:solidFill>
                  <a:srgbClr val="A50021"/>
                </a:solidFill>
              </a:rPr>
              <a:t>3</a:t>
            </a:r>
            <a:r>
              <a:rPr lang="en-US" smtClean="0">
                <a:solidFill>
                  <a:srgbClr val="A50021"/>
                </a:solidFill>
              </a:rPr>
              <a:t>=2 N</a:t>
            </a:r>
            <a:r>
              <a:rPr lang="zh-CN" altLang="en-US" smtClean="0">
                <a:solidFill>
                  <a:srgbClr val="A50021"/>
                </a:solidFill>
              </a:rPr>
              <a:t>。由称重法测浮力可知</a:t>
            </a: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zh-CN" altLang="en-US" baseline="-25000" smtClean="0">
                <a:solidFill>
                  <a:srgbClr val="A50021"/>
                </a:solidFill>
              </a:rPr>
              <a:t>浮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G</a:t>
            </a:r>
            <a:r>
              <a:rPr lang="en-US" smtClean="0">
                <a:solidFill>
                  <a:srgbClr val="A50021"/>
                </a:solidFill>
              </a:rPr>
              <a:t>-</a:t>
            </a: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则物体浸没在水中静止时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弹簧测力计的示数</a:t>
            </a: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G</a:t>
            </a:r>
            <a:r>
              <a:rPr lang="en-US" smtClean="0">
                <a:solidFill>
                  <a:srgbClr val="A50021"/>
                </a:solidFill>
              </a:rPr>
              <a:t>-</a:t>
            </a: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zh-CN" altLang="en-US" baseline="-25000" smtClean="0">
                <a:solidFill>
                  <a:srgbClr val="A50021"/>
                </a:solidFill>
              </a:rPr>
              <a:t>浮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endParaRPr 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5 N-2 N=3 N</a:t>
            </a:r>
            <a:r>
              <a:rPr lang="zh-CN" altLang="en-US" smtClean="0">
                <a:solidFill>
                  <a:srgbClr val="A50021"/>
                </a:solidFill>
              </a:rPr>
              <a:t>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13.</a:t>
            </a:r>
            <a:r>
              <a:rPr lang="zh-CN" altLang="en-US" sz="2400" smtClean="0"/>
              <a:t>如图</a:t>
            </a:r>
            <a:r>
              <a:rPr lang="en-US" sz="2400" smtClean="0"/>
              <a:t>8-13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林红同学将重为</a:t>
            </a:r>
            <a:r>
              <a:rPr lang="en-US" sz="2400" smtClean="0"/>
              <a:t>10 N</a:t>
            </a:r>
            <a:r>
              <a:rPr lang="zh-CN" altLang="en-US" sz="2400" smtClean="0"/>
              <a:t>小球的一半体积浸在水中</a:t>
            </a:r>
            <a:r>
              <a:rPr lang="en-US" sz="2400" smtClean="0"/>
              <a:t>,</a:t>
            </a:r>
            <a:r>
              <a:rPr lang="zh-CN" altLang="en-US" sz="2400" smtClean="0"/>
              <a:t>弹簧测力计的示数为</a:t>
            </a:r>
            <a:r>
              <a:rPr lang="en-US" sz="2400" smtClean="0"/>
              <a:t>6 N</a:t>
            </a:r>
            <a:r>
              <a:rPr lang="zh-CN" altLang="en-US" sz="2400" smtClean="0"/>
              <a:t>。下列说法正确的是</a:t>
            </a:r>
            <a:r>
              <a:rPr lang="en-US" sz="2400" smtClean="0"/>
              <a:t>(</a:t>
            </a:r>
            <a:r>
              <a:rPr lang="en-US" sz="2400" i="1" smtClean="0"/>
              <a:t>g</a:t>
            </a:r>
            <a:r>
              <a:rPr lang="zh-CN" altLang="en-US" sz="2400" smtClean="0"/>
              <a:t>取</a:t>
            </a:r>
            <a:r>
              <a:rPr lang="en-US" sz="2400" smtClean="0"/>
              <a:t>10 N/kg)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小球受到的浮力为</a:t>
            </a:r>
            <a:r>
              <a:rPr lang="en-US" sz="2400" smtClean="0"/>
              <a:t>2 N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小球的体积为</a:t>
            </a:r>
            <a:r>
              <a:rPr lang="en-US" sz="2400" smtClean="0"/>
              <a:t>2×10</a:t>
            </a:r>
            <a:r>
              <a:rPr lang="en-US" sz="2400" i="1" baseline="30000" smtClean="0"/>
              <a:t>-</a:t>
            </a:r>
            <a:r>
              <a:rPr lang="en-US" sz="2400" baseline="30000" smtClean="0"/>
              <a:t>4</a:t>
            </a:r>
            <a:r>
              <a:rPr lang="en-US" sz="2400" smtClean="0"/>
              <a:t> m</a:t>
            </a:r>
            <a:r>
              <a:rPr lang="en-US" sz="2400" baseline="30000" smtClean="0"/>
              <a:t>3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小球的密度为</a:t>
            </a:r>
            <a:r>
              <a:rPr lang="en-US" sz="2400" smtClean="0"/>
              <a:t>1.25×10</a:t>
            </a:r>
            <a:r>
              <a:rPr lang="en-US" sz="2400" baseline="30000" smtClean="0"/>
              <a:t>3</a:t>
            </a:r>
            <a:r>
              <a:rPr lang="en-US" sz="2400" smtClean="0"/>
              <a:t> kg/m</a:t>
            </a:r>
            <a:r>
              <a:rPr lang="en-US" sz="2400" baseline="30000" smtClean="0"/>
              <a:t>3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取下小球直接放入水中</a:t>
            </a:r>
            <a:r>
              <a:rPr lang="en-US" sz="2400" smtClean="0"/>
              <a:t>,</a:t>
            </a:r>
            <a:r>
              <a:rPr lang="zh-CN" altLang="en-US" sz="2400" smtClean="0"/>
              <a:t>小球最终悬浮</a:t>
            </a:r>
            <a:endParaRPr lang="zh-CN" altLang="en-US" sz="2400"/>
          </a:p>
        </p:txBody>
      </p:sp>
      <p:sp>
        <p:nvSpPr>
          <p:cNvPr id="3" name="矩形 2"/>
          <p:cNvSpPr/>
          <p:nvPr/>
        </p:nvSpPr>
        <p:spPr>
          <a:xfrm>
            <a:off x="8738412" y="4396889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8-13</a:t>
            </a:r>
            <a:endParaRPr lang="zh-CN" altLang="en-US"/>
          </a:p>
        </p:txBody>
      </p:sp>
      <p:pic>
        <p:nvPicPr>
          <p:cNvPr id="4" name="20JX48.EPS" descr="id:214750054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8738412" y="1610807"/>
            <a:ext cx="1297110" cy="2769169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/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26"/>
          <p:cNvSpPr txBox="1">
            <a:spLocks noChangeArrowheads="1"/>
          </p:cNvSpPr>
          <p:nvPr/>
        </p:nvSpPr>
        <p:spPr bwMode="auto">
          <a:xfrm>
            <a:off x="951670" y="929464"/>
            <a:ext cx="10644262" cy="450468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altLang="zh-CN" smtClean="0">
                <a:solidFill>
                  <a:srgbClr val="A50021"/>
                </a:solidFill>
              </a:rPr>
              <a:t>C</a:t>
            </a: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zh-CN" altLang="en-US" smtClean="0">
              <a:solidFill>
                <a:srgbClr val="A50021"/>
              </a:solidFill>
            </a:endParaRPr>
          </a:p>
        </p:txBody>
      </p:sp>
      <p:graphicFrame>
        <p:nvGraphicFramePr>
          <p:cNvPr id="161794" name="Object 2"/>
          <p:cNvGraphicFramePr>
            <a:graphicFrameLocks noChangeAspect="1"/>
          </p:cNvGraphicFramePr>
          <p:nvPr/>
        </p:nvGraphicFramePr>
        <p:xfrm>
          <a:off x="1008063" y="1433513"/>
          <a:ext cx="10445750" cy="451485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0" name="文档" r:id="rId2" imgW="10888980" imgH="4710430" progId="Word.Document.12">
                  <p:embed/>
                </p:oleObj>
              </mc:Choice>
              <mc:Fallback>
                <p:oleObj name="文档" r:id="rId2" imgW="10888980" imgH="471043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08063" y="1433513"/>
                        <a:ext cx="10445750" cy="4514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1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14.</a:t>
            </a:r>
            <a:r>
              <a:rPr lang="en-US" sz="2400" smtClean="0">
                <a:solidFill>
                  <a:srgbClr val="18B48F"/>
                </a:solidFill>
              </a:rPr>
              <a:t> 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巴中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某实验小组将重为</a:t>
            </a:r>
            <a:r>
              <a:rPr lang="en-US" sz="2400" smtClean="0"/>
              <a:t>8.9 N</a:t>
            </a:r>
            <a:r>
              <a:rPr lang="zh-CN" altLang="en-US" sz="2400" smtClean="0"/>
              <a:t>的实心物体浸没装满水的溢水杯中</a:t>
            </a:r>
            <a:r>
              <a:rPr lang="en-US" sz="2400" smtClean="0"/>
              <a:t>,</a:t>
            </a:r>
            <a:r>
              <a:rPr lang="zh-CN" altLang="en-US" sz="2400" smtClean="0"/>
              <a:t>溢出</a:t>
            </a:r>
            <a:r>
              <a:rPr lang="en-US" sz="2400" smtClean="0"/>
              <a:t>1 N</a:t>
            </a:r>
            <a:r>
              <a:rPr lang="zh-CN" altLang="en-US" sz="2400" smtClean="0"/>
              <a:t>的水。取出擦干后挂在弹簧测力计上</a:t>
            </a:r>
            <a:r>
              <a:rPr lang="en-US" sz="2400" smtClean="0"/>
              <a:t>,</a:t>
            </a:r>
            <a:r>
              <a:rPr lang="zh-CN" altLang="en-US" sz="2400" smtClean="0"/>
              <a:t>浸没在另一种未知液体中静止时</a:t>
            </a:r>
            <a:r>
              <a:rPr lang="en-US" sz="2400" smtClean="0"/>
              <a:t>,</a:t>
            </a:r>
            <a:r>
              <a:rPr lang="zh-CN" altLang="en-US" sz="2400" smtClean="0"/>
              <a:t>弹簧测力计的示数为</a:t>
            </a:r>
            <a:r>
              <a:rPr lang="en-US" sz="2400" smtClean="0"/>
              <a:t>8.1 N</a:t>
            </a:r>
            <a:r>
              <a:rPr lang="zh-CN" altLang="en-US" sz="2400" smtClean="0"/>
              <a:t>。求</a:t>
            </a:r>
            <a:r>
              <a:rPr lang="en-US" sz="2400" smtClean="0"/>
              <a:t>:(</a:t>
            </a:r>
            <a:r>
              <a:rPr lang="en-US" sz="2400" i="1" smtClean="0"/>
              <a:t>g</a:t>
            </a:r>
            <a:r>
              <a:rPr lang="zh-CN" altLang="en-US" sz="2400" smtClean="0"/>
              <a:t>取</a:t>
            </a:r>
            <a:r>
              <a:rPr lang="en-US" sz="2400" smtClean="0"/>
              <a:t>10 N/kg)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物体在水中受到的浮力</a:t>
            </a:r>
            <a:r>
              <a:rPr lang="en-US" sz="2400" i="1" smtClean="0"/>
              <a:t>F</a:t>
            </a:r>
            <a:r>
              <a:rPr lang="zh-CN" altLang="en-US" sz="2400" baseline="-25000" smtClean="0"/>
              <a:t>浮</a:t>
            </a:r>
            <a:r>
              <a:rPr lang="zh-CN" altLang="en-US" sz="2400" smtClean="0"/>
              <a:t>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该物体的密度</a:t>
            </a:r>
            <a:r>
              <a:rPr lang="en-US" sz="2400" i="1" smtClean="0"/>
              <a:t>ρ</a:t>
            </a:r>
            <a:r>
              <a:rPr lang="zh-CN" altLang="en-US" sz="2400" baseline="-25000" smtClean="0"/>
              <a:t>物</a:t>
            </a:r>
            <a:r>
              <a:rPr lang="zh-CN" altLang="en-US" sz="2400" smtClean="0"/>
              <a:t>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(3)</a:t>
            </a:r>
            <a:r>
              <a:rPr lang="zh-CN" altLang="en-US" sz="2400" smtClean="0"/>
              <a:t>未知液体的密度</a:t>
            </a:r>
            <a:r>
              <a:rPr lang="en-US" sz="2400" i="1" smtClean="0"/>
              <a:t>ρ</a:t>
            </a:r>
            <a:r>
              <a:rPr lang="zh-CN" altLang="en-US" sz="2400" baseline="-25000" smtClean="0"/>
              <a:t>液</a:t>
            </a:r>
            <a:r>
              <a:rPr lang="zh-CN" altLang="en-US" sz="2400" smtClean="0"/>
              <a:t>。</a:t>
            </a:r>
            <a:endParaRPr lang="zh-CN" altLang="en-US" sz="2400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951670" y="4072736"/>
            <a:ext cx="9932527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>
                <a:solidFill>
                  <a:srgbClr val="A50021"/>
                </a:solidFill>
              </a:rPr>
              <a:t>解</a:t>
            </a:r>
            <a:r>
              <a:rPr lang="en-US" smtClean="0">
                <a:solidFill>
                  <a:srgbClr val="A50021"/>
                </a:solidFill>
              </a:rPr>
              <a:t>:(1)</a:t>
            </a:r>
            <a:r>
              <a:rPr lang="zh-CN" altLang="en-US" smtClean="0">
                <a:solidFill>
                  <a:srgbClr val="A50021"/>
                </a:solidFill>
              </a:rPr>
              <a:t>根据阿基米德原理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可得物体在水中受到的浮力</a:t>
            </a: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zh-CN" altLang="en-US" baseline="-25000" smtClean="0">
                <a:solidFill>
                  <a:srgbClr val="A50021"/>
                </a:solidFill>
              </a:rPr>
              <a:t>浮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G</a:t>
            </a:r>
            <a:r>
              <a:rPr lang="zh-CN" altLang="en-US" baseline="-25000" smtClean="0">
                <a:solidFill>
                  <a:srgbClr val="A50021"/>
                </a:solidFill>
              </a:rPr>
              <a:t>排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G</a:t>
            </a:r>
            <a:r>
              <a:rPr lang="zh-CN" altLang="en-US" baseline="-25000" smtClean="0">
                <a:solidFill>
                  <a:srgbClr val="A50021"/>
                </a:solidFill>
              </a:rPr>
              <a:t>溢</a:t>
            </a:r>
            <a:r>
              <a:rPr lang="en-US" smtClean="0">
                <a:solidFill>
                  <a:srgbClr val="A50021"/>
                </a:solidFill>
              </a:rPr>
              <a:t>=1 N</a:t>
            </a:r>
            <a:r>
              <a:rPr lang="zh-CN" altLang="en-US" smtClean="0">
                <a:solidFill>
                  <a:srgbClr val="A50021"/>
                </a:solidFill>
              </a:rPr>
              <a:t>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14.</a:t>
            </a:r>
            <a:r>
              <a:rPr lang="en-US" sz="2400" smtClean="0">
                <a:solidFill>
                  <a:srgbClr val="18B48F"/>
                </a:solidFill>
              </a:rPr>
              <a:t> 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巴中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某实验小组将重为</a:t>
            </a:r>
            <a:r>
              <a:rPr lang="en-US" sz="2400" smtClean="0"/>
              <a:t>8.9 N</a:t>
            </a:r>
            <a:r>
              <a:rPr lang="zh-CN" altLang="en-US" sz="2400" smtClean="0"/>
              <a:t>的实心物体浸没装满水的溢水杯中</a:t>
            </a:r>
            <a:r>
              <a:rPr lang="en-US" sz="2400" smtClean="0"/>
              <a:t>,</a:t>
            </a:r>
            <a:r>
              <a:rPr lang="zh-CN" altLang="en-US" sz="2400" smtClean="0"/>
              <a:t>溢出</a:t>
            </a:r>
            <a:r>
              <a:rPr lang="en-US" sz="2400" smtClean="0"/>
              <a:t>1 N</a:t>
            </a:r>
            <a:r>
              <a:rPr lang="zh-CN" altLang="en-US" sz="2400" smtClean="0"/>
              <a:t>的水。取出擦干后挂在弹簧测力计上</a:t>
            </a:r>
            <a:r>
              <a:rPr lang="en-US" sz="2400" smtClean="0"/>
              <a:t>,</a:t>
            </a:r>
            <a:r>
              <a:rPr lang="zh-CN" altLang="en-US" sz="2400" smtClean="0"/>
              <a:t>浸没在另一种未知液体中静止时</a:t>
            </a:r>
            <a:r>
              <a:rPr lang="en-US" sz="2400" smtClean="0"/>
              <a:t>,</a:t>
            </a:r>
            <a:r>
              <a:rPr lang="zh-CN" altLang="en-US" sz="2400" smtClean="0"/>
              <a:t>弹簧测力计的示数为</a:t>
            </a:r>
            <a:r>
              <a:rPr lang="en-US" sz="2400" smtClean="0"/>
              <a:t>8.1 N</a:t>
            </a:r>
            <a:r>
              <a:rPr lang="zh-CN" altLang="en-US" sz="2400" smtClean="0"/>
              <a:t>。求</a:t>
            </a:r>
            <a:r>
              <a:rPr lang="en-US" sz="2400" smtClean="0"/>
              <a:t>:(</a:t>
            </a:r>
            <a:r>
              <a:rPr lang="en-US" sz="2400" i="1" smtClean="0"/>
              <a:t>g</a:t>
            </a:r>
            <a:r>
              <a:rPr lang="zh-CN" altLang="en-US" sz="2400" smtClean="0"/>
              <a:t>取</a:t>
            </a:r>
            <a:r>
              <a:rPr lang="en-US" sz="2400" smtClean="0"/>
              <a:t>10 N/kg)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该物体的密度</a:t>
            </a:r>
            <a:r>
              <a:rPr lang="en-US" sz="2400" i="1" smtClean="0"/>
              <a:t>ρ</a:t>
            </a:r>
            <a:r>
              <a:rPr lang="zh-CN" altLang="en-US" sz="2400" baseline="-25000" smtClean="0"/>
              <a:t>物</a:t>
            </a:r>
            <a:r>
              <a:rPr lang="zh-CN" altLang="en-US" sz="2400" smtClean="0"/>
              <a:t>。</a:t>
            </a:r>
            <a:endParaRPr lang="zh-CN" altLang="en-US" sz="2400"/>
          </a:p>
        </p:txBody>
      </p:sp>
      <p:graphicFrame>
        <p:nvGraphicFramePr>
          <p:cNvPr id="162818" name="Object 2"/>
          <p:cNvGraphicFramePr>
            <a:graphicFrameLocks noChangeAspect="1"/>
          </p:cNvGraphicFramePr>
          <p:nvPr/>
        </p:nvGraphicFramePr>
        <p:xfrm>
          <a:off x="1023108" y="2971024"/>
          <a:ext cx="10668000" cy="2887662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1" name="文档" r:id="rId2" imgW="10956290" imgH="2971165" progId="Word.Document.12">
                  <p:embed/>
                </p:oleObj>
              </mc:Choice>
              <mc:Fallback>
                <p:oleObj name="文档" r:id="rId2" imgW="10956290" imgH="297116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23108" y="2971024"/>
                        <a:ext cx="10668000" cy="28876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2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14.</a:t>
            </a:r>
            <a:r>
              <a:rPr lang="en-US" sz="2400" smtClean="0">
                <a:solidFill>
                  <a:srgbClr val="18B48F"/>
                </a:solidFill>
              </a:rPr>
              <a:t> 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巴中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某实验小组将重为</a:t>
            </a:r>
            <a:r>
              <a:rPr lang="en-US" sz="2400" smtClean="0"/>
              <a:t>8.9 N</a:t>
            </a:r>
            <a:r>
              <a:rPr lang="zh-CN" altLang="en-US" sz="2400" smtClean="0"/>
              <a:t>的实心物体浸没装满水的溢水杯中</a:t>
            </a:r>
            <a:r>
              <a:rPr lang="en-US" sz="2400" smtClean="0"/>
              <a:t>,</a:t>
            </a:r>
            <a:r>
              <a:rPr lang="zh-CN" altLang="en-US" sz="2400" smtClean="0"/>
              <a:t>溢出</a:t>
            </a:r>
            <a:r>
              <a:rPr lang="en-US" sz="2400" smtClean="0"/>
              <a:t>1 N</a:t>
            </a:r>
            <a:r>
              <a:rPr lang="zh-CN" altLang="en-US" sz="2400" smtClean="0"/>
              <a:t>的水。取出擦干后挂在弹簧测力计上</a:t>
            </a:r>
            <a:r>
              <a:rPr lang="en-US" sz="2400" smtClean="0"/>
              <a:t>,</a:t>
            </a:r>
            <a:r>
              <a:rPr lang="zh-CN" altLang="en-US" sz="2400" smtClean="0"/>
              <a:t>浸没在另一种未知液体中静止时</a:t>
            </a:r>
            <a:r>
              <a:rPr lang="en-US" sz="2400" smtClean="0"/>
              <a:t>,</a:t>
            </a:r>
            <a:r>
              <a:rPr lang="zh-CN" altLang="en-US" sz="2400" smtClean="0"/>
              <a:t>弹簧测力计的示数为</a:t>
            </a:r>
            <a:r>
              <a:rPr lang="en-US" sz="2400" smtClean="0"/>
              <a:t>8.1 N</a:t>
            </a:r>
            <a:r>
              <a:rPr lang="zh-CN" altLang="en-US" sz="2400" smtClean="0"/>
              <a:t>。求</a:t>
            </a:r>
            <a:r>
              <a:rPr lang="en-US" sz="2400" smtClean="0"/>
              <a:t>:(</a:t>
            </a:r>
            <a:r>
              <a:rPr lang="en-US" sz="2400" i="1" smtClean="0"/>
              <a:t>g</a:t>
            </a:r>
            <a:r>
              <a:rPr lang="zh-CN" altLang="en-US" sz="2400" smtClean="0"/>
              <a:t>取</a:t>
            </a:r>
            <a:r>
              <a:rPr lang="en-US" sz="2400" smtClean="0"/>
              <a:t>10 N/kg)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(3)</a:t>
            </a:r>
            <a:r>
              <a:rPr lang="zh-CN" altLang="en-US" sz="2400" smtClean="0"/>
              <a:t>未知液体的密度</a:t>
            </a:r>
            <a:r>
              <a:rPr lang="en-US" sz="2400" i="1" smtClean="0"/>
              <a:t>ρ</a:t>
            </a:r>
            <a:r>
              <a:rPr lang="zh-CN" altLang="en-US" sz="2400" baseline="-25000" smtClean="0"/>
              <a:t>液</a:t>
            </a:r>
            <a:r>
              <a:rPr lang="zh-CN" altLang="en-US" sz="2400" smtClean="0"/>
              <a:t>。</a:t>
            </a:r>
            <a:endParaRPr lang="zh-CN" altLang="en-US" sz="2400"/>
          </a:p>
        </p:txBody>
      </p:sp>
      <p:graphicFrame>
        <p:nvGraphicFramePr>
          <p:cNvPr id="163842" name="Object 2"/>
          <p:cNvGraphicFramePr>
            <a:graphicFrameLocks noChangeAspect="1"/>
          </p:cNvGraphicFramePr>
          <p:nvPr/>
        </p:nvGraphicFramePr>
        <p:xfrm>
          <a:off x="1023108" y="2995613"/>
          <a:ext cx="10548938" cy="284797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2" name="文档" r:id="rId2" imgW="10984865" imgH="2976880" progId="Word.Document.12">
                  <p:embed/>
                </p:oleObj>
              </mc:Choice>
              <mc:Fallback>
                <p:oleObj name="文档" r:id="rId2" imgW="10984865" imgH="297688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23108" y="2995613"/>
                        <a:ext cx="10548938" cy="28479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643712"/>
            <a:ext cx="10787138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15. </a:t>
            </a:r>
            <a:r>
              <a:rPr lang="en-US" sz="2400" smtClean="0">
                <a:solidFill>
                  <a:srgbClr val="18B48F"/>
                </a:solidFill>
              </a:rPr>
              <a:t>[2017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8-14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将边长为</a:t>
            </a:r>
            <a:r>
              <a:rPr lang="en-US" sz="2400" smtClean="0"/>
              <a:t>5 cm</a:t>
            </a:r>
            <a:r>
              <a:rPr lang="zh-CN" altLang="en-US" sz="2400" smtClean="0"/>
              <a:t>的实心正方体木块轻轻地放入装满水的溢水杯中</a:t>
            </a:r>
            <a:r>
              <a:rPr lang="en-US" sz="2400" smtClean="0"/>
              <a:t>,</a:t>
            </a:r>
            <a:r>
              <a:rPr lang="zh-CN" altLang="en-US" sz="2400" smtClean="0"/>
              <a:t>木块静止时</a:t>
            </a:r>
            <a:r>
              <a:rPr lang="en-US" sz="2400" smtClean="0"/>
              <a:t>,</a:t>
            </a:r>
            <a:r>
              <a:rPr lang="zh-CN" altLang="en-US" sz="2400" smtClean="0"/>
              <a:t>从杯中溢出水的质量为</a:t>
            </a:r>
            <a:r>
              <a:rPr lang="en-US" sz="2400" smtClean="0"/>
              <a:t>0.1 kg</a:t>
            </a:r>
            <a:r>
              <a:rPr lang="zh-CN" altLang="en-US" sz="2400" smtClean="0"/>
              <a:t>。求</a:t>
            </a:r>
            <a:r>
              <a:rPr lang="en-US" sz="2400" smtClean="0"/>
              <a:t>:(</a:t>
            </a:r>
            <a:r>
              <a:rPr lang="en-US" sz="2400" i="1" smtClean="0"/>
              <a:t>g</a:t>
            </a:r>
            <a:r>
              <a:rPr lang="zh-CN" altLang="en-US" sz="2400" smtClean="0"/>
              <a:t>取</a:t>
            </a:r>
            <a:r>
              <a:rPr lang="en-US" sz="2400" smtClean="0"/>
              <a:t>10 N/kg)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木块受到的浮力。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木块的密度。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(3)</a:t>
            </a:r>
            <a:r>
              <a:rPr lang="zh-CN" altLang="en-US" sz="2400" smtClean="0"/>
              <a:t>木块下表面受到水的压强。</a:t>
            </a:r>
            <a:endParaRPr lang="zh-CN" altLang="en-US" sz="2400"/>
          </a:p>
        </p:txBody>
      </p:sp>
      <p:pic>
        <p:nvPicPr>
          <p:cNvPr id="3" name="18ZX78.EPS" descr="id:2147500562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9667106" y="1858158"/>
            <a:ext cx="1765540" cy="1509815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9952858" y="3286918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8-14</a:t>
            </a:r>
            <a:endParaRPr lang="zh-CN" altLang="en-US" smtClean="0"/>
          </a:p>
        </p:txBody>
      </p:sp>
      <p:graphicFrame>
        <p:nvGraphicFramePr>
          <p:cNvPr id="140289" name="Object 1"/>
          <p:cNvGraphicFramePr>
            <a:graphicFrameLocks noChangeAspect="1"/>
          </p:cNvGraphicFramePr>
          <p:nvPr/>
        </p:nvGraphicFramePr>
        <p:xfrm>
          <a:off x="1046163" y="3440113"/>
          <a:ext cx="10369550" cy="65087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3" name="文档" r:id="rId3" imgW="11055350" imgH="692150" progId="Word.Document.12">
                  <p:embed/>
                </p:oleObj>
              </mc:Choice>
              <mc:Fallback>
                <p:oleObj name="文档" r:id="rId3" imgW="11055350" imgH="69215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6163" y="3440113"/>
                        <a:ext cx="10369550" cy="6508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643712"/>
            <a:ext cx="10787138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15. </a:t>
            </a:r>
            <a:r>
              <a:rPr lang="en-US" sz="2400" smtClean="0">
                <a:solidFill>
                  <a:srgbClr val="18B48F"/>
                </a:solidFill>
              </a:rPr>
              <a:t>[2017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8-14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将边长为</a:t>
            </a:r>
            <a:r>
              <a:rPr lang="en-US" sz="2400" smtClean="0"/>
              <a:t>5 cm</a:t>
            </a:r>
            <a:r>
              <a:rPr lang="zh-CN" altLang="en-US" sz="2400" smtClean="0"/>
              <a:t>的实心正方体木块轻轻地放入装满水的溢水杯中</a:t>
            </a:r>
            <a:r>
              <a:rPr lang="en-US" sz="2400" smtClean="0"/>
              <a:t>,</a:t>
            </a:r>
            <a:r>
              <a:rPr lang="zh-CN" altLang="en-US" sz="2400" smtClean="0"/>
              <a:t>木块静止时</a:t>
            </a:r>
            <a:r>
              <a:rPr lang="en-US" sz="2400" smtClean="0"/>
              <a:t>,</a:t>
            </a:r>
            <a:r>
              <a:rPr lang="zh-CN" altLang="en-US" sz="2400" smtClean="0"/>
              <a:t>从杯中溢出水的质量为</a:t>
            </a:r>
            <a:r>
              <a:rPr lang="en-US" sz="2400" smtClean="0"/>
              <a:t>0.1 kg</a:t>
            </a:r>
            <a:r>
              <a:rPr lang="zh-CN" altLang="en-US" sz="2400" smtClean="0"/>
              <a:t>。求</a:t>
            </a:r>
            <a:r>
              <a:rPr lang="en-US" sz="2400" smtClean="0"/>
              <a:t>:(</a:t>
            </a:r>
            <a:r>
              <a:rPr lang="en-US" sz="2400" i="1" smtClean="0"/>
              <a:t>g</a:t>
            </a:r>
            <a:r>
              <a:rPr lang="zh-CN" altLang="en-US" sz="2400" smtClean="0"/>
              <a:t>取</a:t>
            </a:r>
            <a:r>
              <a:rPr lang="en-US" sz="2400" smtClean="0"/>
              <a:t>10 N/kg)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木块的密度。</a:t>
            </a:r>
            <a:endParaRPr lang="zh-CN" altLang="en-US" sz="2400" smtClean="0"/>
          </a:p>
        </p:txBody>
      </p:sp>
      <p:pic>
        <p:nvPicPr>
          <p:cNvPr id="3" name="18ZX78.EPS" descr="id:2147500562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9667106" y="1858158"/>
            <a:ext cx="1765540" cy="1509815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9952858" y="3286918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8-14</a:t>
            </a:r>
            <a:endParaRPr lang="zh-CN" altLang="en-US" smtClean="0"/>
          </a:p>
        </p:txBody>
      </p:sp>
      <p:graphicFrame>
        <p:nvGraphicFramePr>
          <p:cNvPr id="140289" name="Object 1"/>
          <p:cNvGraphicFramePr>
            <a:graphicFrameLocks noChangeAspect="1"/>
          </p:cNvGraphicFramePr>
          <p:nvPr/>
        </p:nvGraphicFramePr>
        <p:xfrm>
          <a:off x="1023108" y="2429662"/>
          <a:ext cx="10472737" cy="283845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4" name="文档" r:id="rId3" imgW="11030585" imgH="2987040" progId="Word.Document.12">
                  <p:embed/>
                </p:oleObj>
              </mc:Choice>
              <mc:Fallback>
                <p:oleObj name="文档" r:id="rId3" imgW="11030585" imgH="298704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23108" y="2429662"/>
                        <a:ext cx="10472737" cy="28384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643712"/>
            <a:ext cx="10787138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15. </a:t>
            </a:r>
            <a:r>
              <a:rPr lang="en-US" sz="2400" smtClean="0">
                <a:solidFill>
                  <a:srgbClr val="18B48F"/>
                </a:solidFill>
              </a:rPr>
              <a:t>[2017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8-14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将边长为</a:t>
            </a:r>
            <a:r>
              <a:rPr lang="en-US" sz="2400" smtClean="0"/>
              <a:t>5 cm</a:t>
            </a:r>
            <a:r>
              <a:rPr lang="zh-CN" altLang="en-US" sz="2400" smtClean="0"/>
              <a:t>的实心正方体木块轻轻地放入装满水的溢水杯中</a:t>
            </a:r>
            <a:r>
              <a:rPr lang="en-US" sz="2400" smtClean="0"/>
              <a:t>,</a:t>
            </a:r>
            <a:r>
              <a:rPr lang="zh-CN" altLang="en-US" sz="2400" smtClean="0"/>
              <a:t>木块静止时</a:t>
            </a:r>
            <a:r>
              <a:rPr lang="en-US" sz="2400" smtClean="0"/>
              <a:t>,</a:t>
            </a:r>
            <a:r>
              <a:rPr lang="zh-CN" altLang="en-US" sz="2400" smtClean="0"/>
              <a:t>从杯中溢出水的质量为</a:t>
            </a:r>
            <a:r>
              <a:rPr lang="en-US" sz="2400" smtClean="0"/>
              <a:t>0.1 kg</a:t>
            </a:r>
            <a:r>
              <a:rPr lang="zh-CN" altLang="en-US" sz="2400" smtClean="0"/>
              <a:t>。求</a:t>
            </a:r>
            <a:r>
              <a:rPr lang="en-US" sz="2400" smtClean="0"/>
              <a:t>:(</a:t>
            </a:r>
            <a:r>
              <a:rPr lang="en-US" sz="2400" i="1" smtClean="0"/>
              <a:t>g</a:t>
            </a:r>
            <a:r>
              <a:rPr lang="zh-CN" altLang="en-US" sz="2400" smtClean="0"/>
              <a:t>取</a:t>
            </a:r>
            <a:r>
              <a:rPr lang="en-US" sz="2400" smtClean="0"/>
              <a:t>10 N/kg)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(3)</a:t>
            </a:r>
            <a:r>
              <a:rPr lang="zh-CN" altLang="en-US" sz="2400" smtClean="0"/>
              <a:t>木块下表面受到水的压强。</a:t>
            </a:r>
            <a:endParaRPr lang="zh-CN" altLang="en-US" sz="2400"/>
          </a:p>
        </p:txBody>
      </p:sp>
      <p:pic>
        <p:nvPicPr>
          <p:cNvPr id="3" name="18ZX78.EPS" descr="id:2147500562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9667106" y="1858158"/>
            <a:ext cx="1765540" cy="1509815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9952858" y="3286918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8-14</a:t>
            </a:r>
            <a:endParaRPr lang="zh-CN" altLang="en-US" smtClean="0"/>
          </a:p>
        </p:txBody>
      </p:sp>
      <p:graphicFrame>
        <p:nvGraphicFramePr>
          <p:cNvPr id="140289" name="Object 1"/>
          <p:cNvGraphicFramePr>
            <a:graphicFrameLocks noChangeAspect="1"/>
          </p:cNvGraphicFramePr>
          <p:nvPr/>
        </p:nvGraphicFramePr>
        <p:xfrm>
          <a:off x="1023108" y="2286786"/>
          <a:ext cx="10957528" cy="2967039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5" name="文档" r:id="rId3" imgW="11022965" imgH="2986405" progId="Word.Document.12">
                  <p:embed/>
                </p:oleObj>
              </mc:Choice>
              <mc:Fallback>
                <p:oleObj name="文档" r:id="rId3" imgW="11022965" imgH="298640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23108" y="2286786"/>
                        <a:ext cx="10957528" cy="296703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951670" y="775622"/>
            <a:ext cx="10715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4.</a:t>
            </a:r>
            <a:r>
              <a:rPr lang="zh-CN" altLang="en-US" b="1" smtClean="0"/>
              <a:t>测量浮力</a:t>
            </a:r>
            <a:r>
              <a:rPr lang="en-US" b="1" smtClean="0"/>
              <a:t>:</a:t>
            </a:r>
            <a:r>
              <a:rPr lang="zh-CN" altLang="en-US" smtClean="0"/>
              <a:t>演示实验如图</a:t>
            </a:r>
            <a:r>
              <a:rPr lang="en-US" smtClean="0"/>
              <a:t>8-1</a:t>
            </a:r>
            <a:r>
              <a:rPr lang="zh-CN" altLang="en-US" smtClean="0"/>
              <a:t>所示</a:t>
            </a:r>
            <a:r>
              <a:rPr lang="en-US" smtClean="0"/>
              <a:t>,</a:t>
            </a:r>
            <a:r>
              <a:rPr lang="zh-CN" altLang="en-US" smtClean="0"/>
              <a:t>则图中物体所受的浮力为</a:t>
            </a:r>
            <a:r>
              <a:rPr lang="en-US" i="1" smtClean="0"/>
              <a:t>F</a:t>
            </a:r>
            <a:r>
              <a:rPr lang="zh-CN" altLang="en-US" baseline="-25000" smtClean="0"/>
              <a:t>浮</a:t>
            </a:r>
            <a:r>
              <a:rPr lang="en-US" smtClean="0"/>
              <a:t>=</a:t>
            </a:r>
            <a:r>
              <a:rPr lang="zh-CN" altLang="en-US" i="1" u="sng" smtClean="0"/>
              <a:t>　   　　　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/>
          </a:p>
        </p:txBody>
      </p:sp>
      <p:pic>
        <p:nvPicPr>
          <p:cNvPr id="8" name="7jk64.EPS" descr="id:2147500393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380694" y="1572406"/>
            <a:ext cx="2212730" cy="2805342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5023636" y="4468327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8-1</a:t>
            </a:r>
            <a:endParaRPr lang="zh-CN" altLang="en-US"/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9738544" y="786588"/>
            <a:ext cx="91563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i="1" smtClean="0">
                <a:solidFill>
                  <a:srgbClr val="A50021"/>
                </a:solidFill>
              </a:rPr>
              <a:t>F</a:t>
            </a:r>
            <a:r>
              <a:rPr lang="en-US" b="1" baseline="-25000" smtClean="0">
                <a:solidFill>
                  <a:srgbClr val="A50021"/>
                </a:solidFill>
              </a:rPr>
              <a:t>1</a:t>
            </a:r>
            <a:r>
              <a:rPr lang="en-US" b="1" smtClean="0">
                <a:solidFill>
                  <a:srgbClr val="A50021"/>
                </a:solidFill>
              </a:rPr>
              <a:t>-</a:t>
            </a:r>
            <a:r>
              <a:rPr lang="en-US" b="1" i="1" smtClean="0">
                <a:solidFill>
                  <a:srgbClr val="A50021"/>
                </a:solidFill>
              </a:rPr>
              <a:t>F</a:t>
            </a:r>
            <a:r>
              <a:rPr lang="en-US" b="1" baseline="-25000" smtClean="0">
                <a:solidFill>
                  <a:srgbClr val="A50021"/>
                </a:solidFill>
              </a:rPr>
              <a:t>2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突破一　探究浮力的大小跟哪些因素有关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1670" y="1286654"/>
            <a:ext cx="107157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smtClean="0"/>
              <a:t>【</a:t>
            </a:r>
            <a:r>
              <a:rPr lang="zh-CN" altLang="en-US" b="1" smtClean="0"/>
              <a:t>设计和进行实验</a:t>
            </a:r>
            <a:r>
              <a:rPr lang="en-US" altLang="zh-CN" b="1" smtClean="0"/>
              <a:t>】</a:t>
            </a:r>
            <a:endParaRPr lang="en-US" altLang="zh-CN" b="1" smtClean="0"/>
          </a:p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smtClean="0"/>
              <a:t>测量浮力的原理</a:t>
            </a:r>
            <a:r>
              <a:rPr lang="en-US" smtClean="0"/>
              <a:t>:</a:t>
            </a:r>
            <a:r>
              <a:rPr lang="zh-CN" altLang="en-US" smtClean="0"/>
              <a:t>称重法</a:t>
            </a:r>
            <a:r>
              <a:rPr lang="en-US" smtClean="0"/>
              <a:t>,</a:t>
            </a:r>
            <a:r>
              <a:rPr lang="zh-CN" altLang="en-US" smtClean="0"/>
              <a:t>即</a:t>
            </a:r>
            <a:r>
              <a:rPr lang="en-US" i="1" u="sng" smtClean="0"/>
              <a:t>F</a:t>
            </a:r>
            <a:r>
              <a:rPr lang="zh-CN" altLang="en-US" u="sng" baseline="-25000" smtClean="0"/>
              <a:t>浮</a:t>
            </a:r>
            <a:r>
              <a:rPr lang="en-US" u="sng" smtClean="0"/>
              <a:t>=</a:t>
            </a:r>
            <a:r>
              <a:rPr lang="en-US" i="1" u="sng" smtClean="0"/>
              <a:t>G-F</a:t>
            </a:r>
            <a:r>
              <a:rPr lang="zh-CN" altLang="en-US" smtClean="0"/>
              <a:t>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smtClean="0"/>
              <a:t>实验方法</a:t>
            </a:r>
            <a:r>
              <a:rPr lang="en-US" smtClean="0"/>
              <a:t>:</a:t>
            </a:r>
            <a:r>
              <a:rPr lang="zh-CN" altLang="en-US" smtClean="0"/>
              <a:t>控制变量法</a:t>
            </a:r>
            <a:r>
              <a:rPr lang="en-US" smtClean="0"/>
              <a:t>[</a:t>
            </a:r>
            <a:r>
              <a:rPr lang="zh-CN" altLang="en-US" smtClean="0"/>
              <a:t>探究浮力大小与物体排开液体体积的关系、探究浮力大小与液体密度的关系、探究浮力大小与物体浸入液体深度的关系</a:t>
            </a:r>
            <a:r>
              <a:rPr lang="en-US" smtClean="0"/>
              <a:t>(</a:t>
            </a:r>
            <a:r>
              <a:rPr lang="zh-CN" altLang="en-US" smtClean="0"/>
              <a:t>无关</a:t>
            </a:r>
            <a:r>
              <a:rPr lang="en-US" smtClean="0"/>
              <a:t>)]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3.</a:t>
            </a:r>
            <a:r>
              <a:rPr lang="zh-CN" altLang="en-US" smtClean="0"/>
              <a:t>选用不同液体进行多次实验</a:t>
            </a:r>
            <a:r>
              <a:rPr lang="en-US" smtClean="0"/>
              <a:t>:</a:t>
            </a:r>
            <a:r>
              <a:rPr lang="zh-CN" altLang="en-US" smtClean="0"/>
              <a:t>因为一次实验具有偶然性</a:t>
            </a:r>
            <a:r>
              <a:rPr lang="en-US" smtClean="0"/>
              <a:t>,</a:t>
            </a:r>
            <a:r>
              <a:rPr lang="zh-CN" altLang="en-US" smtClean="0"/>
              <a:t>需要得出普遍规律。</a:t>
            </a:r>
            <a:endParaRPr lang="zh-CN" altLang="en-US"/>
          </a:p>
        </p:txBody>
      </p:sp>
    </p:spTree>
  </p:cSld>
  <p:clrMapOvr>
    <a:masterClrMapping/>
  </p:clrMapOvr>
  <p:transition>
    <p:pull dir="u"/>
  </p:transition>
  <p:timing/>
</p:sld>
</file>

<file path=ppt/slides/slide3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715150"/>
            <a:ext cx="10572824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数据处理和分析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4.</a:t>
            </a:r>
            <a:r>
              <a:rPr lang="zh-CN" altLang="en-US" sz="2400" smtClean="0"/>
              <a:t>设计实验记录表格</a:t>
            </a:r>
            <a:r>
              <a:rPr lang="en-US" sz="2400" smtClean="0"/>
              <a:t>(</a:t>
            </a:r>
            <a:r>
              <a:rPr lang="zh-CN" altLang="en-US" sz="2400" smtClean="0"/>
              <a:t>如下表所示</a:t>
            </a:r>
            <a:r>
              <a:rPr lang="en-US" sz="2400" smtClean="0"/>
              <a:t>)</a:t>
            </a:r>
            <a:r>
              <a:rPr lang="zh-CN" altLang="en-US" sz="2400" smtClean="0"/>
              <a:t>并绘制</a:t>
            </a:r>
            <a:r>
              <a:rPr lang="en-US" sz="2400" i="1" smtClean="0"/>
              <a:t>F</a:t>
            </a:r>
            <a:r>
              <a:rPr lang="en-US" sz="2400" smtClean="0"/>
              <a:t>-</a:t>
            </a:r>
            <a:r>
              <a:rPr lang="en-US" sz="2400" i="1" smtClean="0"/>
              <a:t>h</a:t>
            </a:r>
            <a:r>
              <a:rPr lang="zh-CN" altLang="en-US" sz="2400" smtClean="0"/>
              <a:t>图像</a:t>
            </a:r>
            <a:r>
              <a:rPr lang="en-US" sz="2400" smtClean="0"/>
              <a:t>(</a:t>
            </a:r>
            <a:r>
              <a:rPr lang="zh-CN" altLang="en-US" sz="2400" smtClean="0"/>
              <a:t>如图</a:t>
            </a:r>
            <a:r>
              <a:rPr lang="en-US" sz="2400" smtClean="0"/>
              <a:t>8-15</a:t>
            </a:r>
            <a:r>
              <a:rPr lang="zh-CN" altLang="en-US" sz="2400" smtClean="0"/>
              <a:t>所示</a:t>
            </a:r>
            <a:r>
              <a:rPr lang="en-US" sz="2400" smtClean="0"/>
              <a:t>),</a:t>
            </a:r>
            <a:r>
              <a:rPr lang="zh-CN" altLang="en-US" sz="2400" smtClean="0"/>
              <a:t>分析可得出</a:t>
            </a:r>
            <a:r>
              <a:rPr lang="en-US" sz="2400" smtClean="0"/>
              <a:t>:</a:t>
            </a:r>
            <a:r>
              <a:rPr lang="zh-CN" altLang="en-US" sz="2400" smtClean="0"/>
              <a:t>物体在液体中所受浮力的大小</a:t>
            </a:r>
            <a:r>
              <a:rPr lang="en-US" sz="2400" smtClean="0"/>
              <a:t>,</a:t>
            </a:r>
            <a:r>
              <a:rPr lang="zh-CN" altLang="en-US" sz="2400" smtClean="0"/>
              <a:t>跟它排开</a:t>
            </a:r>
            <a:r>
              <a:rPr lang="zh-CN" altLang="en-US" sz="2400" u="sng" smtClean="0"/>
              <a:t>液体的体积</a:t>
            </a:r>
            <a:r>
              <a:rPr lang="zh-CN" altLang="en-US" sz="2400" smtClean="0"/>
              <a:t>有关</a:t>
            </a:r>
            <a:r>
              <a:rPr lang="en-US" sz="2400" smtClean="0"/>
              <a:t>,</a:t>
            </a:r>
            <a:r>
              <a:rPr lang="zh-CN" altLang="en-US" sz="2400" smtClean="0"/>
              <a:t>跟</a:t>
            </a:r>
            <a:r>
              <a:rPr lang="zh-CN" altLang="en-US" sz="2400" u="sng" smtClean="0"/>
              <a:t>液体的密度</a:t>
            </a:r>
            <a:r>
              <a:rPr lang="zh-CN" altLang="en-US" sz="2400" smtClean="0"/>
              <a:t>有关</a:t>
            </a:r>
            <a:r>
              <a:rPr lang="en-US" sz="2400" smtClean="0"/>
              <a:t>,</a:t>
            </a:r>
            <a:r>
              <a:rPr lang="zh-CN" altLang="en-US" sz="2400" smtClean="0"/>
              <a:t>物体排开液体的体积</a:t>
            </a:r>
            <a:r>
              <a:rPr lang="zh-CN" altLang="en-US" sz="2400" u="sng" smtClean="0"/>
              <a:t>越大</a:t>
            </a:r>
            <a:r>
              <a:rPr lang="en-US" sz="2400" smtClean="0"/>
              <a:t>,</a:t>
            </a:r>
            <a:r>
              <a:rPr lang="zh-CN" altLang="en-US" sz="2400" smtClean="0"/>
              <a:t>液体的密度</a:t>
            </a:r>
            <a:r>
              <a:rPr lang="zh-CN" altLang="en-US" sz="2400" u="sng" smtClean="0"/>
              <a:t>越大</a:t>
            </a:r>
            <a:r>
              <a:rPr lang="en-US" sz="2400" smtClean="0"/>
              <a:t>,</a:t>
            </a:r>
            <a:r>
              <a:rPr lang="zh-CN" altLang="en-US" sz="2400" smtClean="0"/>
              <a:t>物体所受的浮力就</a:t>
            </a:r>
            <a:r>
              <a:rPr lang="zh-CN" altLang="en-US" sz="2400" u="sng" smtClean="0"/>
              <a:t>越大</a:t>
            </a:r>
            <a:r>
              <a:rPr lang="zh-CN" altLang="en-US" sz="2400" smtClean="0"/>
              <a:t>。</a:t>
            </a:r>
            <a:endParaRPr lang="zh-CN" altLang="en-US" sz="240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023108" y="3108691"/>
          <a:ext cx="10787136" cy="2743200"/>
        </p:xfrm>
        <a:graphic>
          <a:graphicData uri="http://schemas.openxmlformats.org/drawingml/2006/table">
            <a:tbl>
              <a:tblPr/>
              <a:tblGrid>
                <a:gridCol w="1166613"/>
                <a:gridCol w="1603804"/>
                <a:gridCol w="1601503"/>
                <a:gridCol w="1603804"/>
                <a:gridCol w="1603804"/>
                <a:gridCol w="1603804"/>
                <a:gridCol w="1603804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物体重力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N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物体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浸没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在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水中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弹簧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测力计示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数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N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物体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一半体积浸入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水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中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弹簧测力计示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数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N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物体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浸没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在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盐水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中弹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簧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测力计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示数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N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物体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浸没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在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水中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时所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受浮力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N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物体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一半体积浸入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水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中时所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受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浮力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N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物体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浸没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在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盐水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中时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所受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浮力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N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/>
</p:sld>
</file>

<file path=ppt/slides/slide3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572824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交流、反思与评估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5.</a:t>
            </a:r>
            <a:r>
              <a:rPr lang="zh-CN" altLang="en-US" sz="2400" smtClean="0"/>
              <a:t>正确理解</a:t>
            </a:r>
            <a:r>
              <a:rPr lang="en-US" sz="2400" i="1" smtClean="0"/>
              <a:t>F</a:t>
            </a:r>
            <a:r>
              <a:rPr lang="en-US" sz="2400" smtClean="0"/>
              <a:t>-</a:t>
            </a:r>
            <a:r>
              <a:rPr lang="en-US" sz="2400" i="1" smtClean="0"/>
              <a:t>h</a:t>
            </a:r>
            <a:r>
              <a:rPr lang="zh-CN" altLang="en-US" sz="2400" smtClean="0"/>
              <a:t>图像</a:t>
            </a:r>
            <a:r>
              <a:rPr lang="en-US" sz="2400" smtClean="0"/>
              <a:t>(</a:t>
            </a:r>
            <a:r>
              <a:rPr lang="zh-CN" altLang="en-US" sz="2400" smtClean="0"/>
              <a:t>如图</a:t>
            </a:r>
            <a:r>
              <a:rPr lang="en-US" sz="2400" smtClean="0"/>
              <a:t>8-15</a:t>
            </a:r>
            <a:r>
              <a:rPr lang="zh-CN" altLang="en-US" sz="2400" smtClean="0"/>
              <a:t>所示</a:t>
            </a:r>
            <a:r>
              <a:rPr lang="en-US" sz="2400" smtClean="0"/>
              <a:t>),</a:t>
            </a:r>
            <a:r>
              <a:rPr lang="zh-CN" altLang="en-US" sz="2400" smtClean="0"/>
              <a:t>通过图像可求物体的重力、浮力、密度、高度等。</a:t>
            </a:r>
            <a:endParaRPr lang="zh-CN" altLang="en-US" sz="2400"/>
          </a:p>
        </p:txBody>
      </p:sp>
      <p:sp>
        <p:nvSpPr>
          <p:cNvPr id="3" name="矩形 2"/>
          <p:cNvSpPr/>
          <p:nvPr/>
        </p:nvSpPr>
        <p:spPr>
          <a:xfrm>
            <a:off x="5569238" y="4358490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8-15</a:t>
            </a:r>
            <a:endParaRPr lang="zh-CN" altLang="en-US"/>
          </a:p>
        </p:txBody>
      </p:sp>
      <p:pic>
        <p:nvPicPr>
          <p:cNvPr id="4" name="20RJW-121.EPS" descr="id:2147500591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5023636" y="2215348"/>
            <a:ext cx="2357046" cy="207170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/>
</p:sld>
</file>

<file path=ppt/slides/slide3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924662"/>
            <a:ext cx="10572824" cy="168905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/>
              <a:t>例</a:t>
            </a:r>
            <a:r>
              <a:rPr lang="en-US" sz="2400" b="1" smtClean="0"/>
              <a:t>1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苏州改编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小明用装有沙子的带盖塑料瓶探究浮力的影响因素。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小明列举了三个常识</a:t>
            </a:r>
            <a:r>
              <a:rPr lang="en-US" sz="2400" smtClean="0"/>
              <a:t>,</a:t>
            </a:r>
            <a:r>
              <a:rPr lang="zh-CN" altLang="en-US" sz="2400" smtClean="0"/>
              <a:t>分别做出了三个猜想</a:t>
            </a:r>
            <a:r>
              <a:rPr lang="en-US" sz="2400" smtClean="0"/>
              <a:t>,</a:t>
            </a:r>
            <a:r>
              <a:rPr lang="zh-CN" altLang="en-US" sz="2400" smtClean="0"/>
              <a:t>其中符合常识</a:t>
            </a:r>
            <a:r>
              <a:rPr lang="en-US" sz="2400" smtClean="0"/>
              <a:t>1</a:t>
            </a:r>
            <a:r>
              <a:rPr lang="zh-CN" altLang="en-US" sz="2400" smtClean="0"/>
              <a:t>的是猜想</a:t>
            </a:r>
            <a:r>
              <a:rPr lang="zh-CN" altLang="en-US" sz="2400" i="1" u="sng" smtClean="0"/>
              <a:t>　　</a:t>
            </a:r>
            <a:r>
              <a:rPr lang="en-US" sz="2400" smtClean="0"/>
              <a:t>(</a:t>
            </a:r>
            <a:r>
              <a:rPr lang="zh-CN" altLang="en-US" sz="2400" smtClean="0"/>
              <a:t>填序号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1094546" y="2643976"/>
          <a:ext cx="9929882" cy="3291840"/>
        </p:xfrm>
        <a:graphic>
          <a:graphicData uri="http://schemas.openxmlformats.org/drawingml/2006/table">
            <a:tbl>
              <a:tblPr/>
              <a:tblGrid>
                <a:gridCol w="5429288"/>
                <a:gridCol w="4500594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常识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猜想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常识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1: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木头漂在水面上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铁钉沉在水底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;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常识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2: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轮船从长江驶入大海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船身会上浮一些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;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常识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3: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人从泳池浅水区走向深水区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感觉身体变轻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猜想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1: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与浸入液体的深度有关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;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猜想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2: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与液体的密度有关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;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猜想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3: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与物体的密度有关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/>
</p:sld>
</file>

<file path=ppt/slides/slide3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26"/>
          <p:cNvSpPr txBox="1">
            <a:spLocks noChangeArrowheads="1"/>
          </p:cNvSpPr>
          <p:nvPr/>
        </p:nvSpPr>
        <p:spPr bwMode="auto">
          <a:xfrm>
            <a:off x="951670" y="929464"/>
            <a:ext cx="10644262" cy="173469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]3</a:t>
            </a:r>
            <a:r>
              <a:rPr lang="zh-CN" altLang="en-US" smtClean="0">
                <a:solidFill>
                  <a:srgbClr val="A50021"/>
                </a:solidFill>
              </a:rPr>
              <a:t> </a:t>
            </a: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altLang="zh-CN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常识</a:t>
            </a:r>
            <a:r>
              <a:rPr lang="en-US" altLang="zh-CN" smtClean="0">
                <a:solidFill>
                  <a:srgbClr val="A50021"/>
                </a:solidFill>
              </a:rPr>
              <a:t>1</a:t>
            </a:r>
            <a:r>
              <a:rPr lang="zh-CN" altLang="en-US" smtClean="0">
                <a:solidFill>
                  <a:srgbClr val="A50021"/>
                </a:solidFill>
              </a:rPr>
              <a:t>中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木头密度小于水的密度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漂浮在水面上</a:t>
            </a:r>
            <a:r>
              <a:rPr lang="en-US" altLang="zh-CN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铁的密度大于水的密度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铁钉沉在水底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可做出猜想</a:t>
            </a:r>
            <a:r>
              <a:rPr lang="en-US" altLang="zh-CN" smtClean="0">
                <a:solidFill>
                  <a:srgbClr val="A50021"/>
                </a:solidFill>
              </a:rPr>
              <a:t>3,</a:t>
            </a:r>
            <a:r>
              <a:rPr lang="zh-CN" altLang="en-US" smtClean="0">
                <a:solidFill>
                  <a:srgbClr val="A50021"/>
                </a:solidFill>
              </a:rPr>
              <a:t>即浮力大小与物体的密度有关。</a:t>
            </a:r>
            <a:endParaRPr lang="zh-CN" altLang="en-US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924663"/>
            <a:ext cx="10787138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为了验证上述猜想是否正确</a:t>
            </a:r>
            <a:r>
              <a:rPr lang="en-US" sz="2400" smtClean="0"/>
              <a:t>,</a:t>
            </a:r>
            <a:r>
              <a:rPr lang="zh-CN" altLang="en-US" sz="2400" smtClean="0"/>
              <a:t>小明依次做了如图</a:t>
            </a:r>
            <a:r>
              <a:rPr lang="en-US" sz="2400" smtClean="0"/>
              <a:t>8-16</a:t>
            </a:r>
            <a:r>
              <a:rPr lang="zh-CN" altLang="en-US" sz="2400" smtClean="0"/>
              <a:t>所示的实验</a:t>
            </a:r>
            <a:r>
              <a:rPr lang="en-US" sz="2400" smtClean="0"/>
              <a:t>: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①</a:t>
            </a:r>
            <a:r>
              <a:rPr lang="zh-CN" altLang="en-US" sz="2400" smtClean="0"/>
              <a:t>根据</a:t>
            </a:r>
            <a:r>
              <a:rPr lang="en-US" sz="2400" smtClean="0"/>
              <a:t>A</a:t>
            </a:r>
            <a:r>
              <a:rPr lang="zh-CN" altLang="en-US" sz="2400" smtClean="0"/>
              <a:t>、</a:t>
            </a:r>
            <a:r>
              <a:rPr lang="en-US" sz="2400" smtClean="0"/>
              <a:t>B</a:t>
            </a:r>
            <a:r>
              <a:rPr lang="zh-CN" altLang="en-US" sz="2400" smtClean="0"/>
              <a:t>、</a:t>
            </a:r>
            <a:r>
              <a:rPr lang="en-US" sz="2400" smtClean="0"/>
              <a:t>C</a:t>
            </a:r>
            <a:r>
              <a:rPr lang="zh-CN" altLang="en-US" sz="2400" smtClean="0"/>
              <a:t>的结果</a:t>
            </a:r>
            <a:r>
              <a:rPr lang="en-US" sz="2400" smtClean="0"/>
              <a:t>,</a:t>
            </a:r>
            <a:r>
              <a:rPr lang="zh-CN" altLang="en-US" sz="2400" smtClean="0"/>
              <a:t>可得猜想</a:t>
            </a:r>
            <a:r>
              <a:rPr lang="en-US" sz="2400" smtClean="0"/>
              <a:t>1</a:t>
            </a:r>
            <a:r>
              <a:rPr lang="zh-CN" altLang="en-US" sz="2400" smtClean="0"/>
              <a:t>是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选填“正确”或“错误”</a:t>
            </a:r>
            <a:r>
              <a:rPr lang="en-US" sz="2400" smtClean="0"/>
              <a:t>)</a:t>
            </a:r>
            <a:r>
              <a:rPr lang="zh-CN" altLang="en-US" sz="2400" smtClean="0"/>
              <a:t>的</a:t>
            </a:r>
            <a:r>
              <a:rPr lang="en-US" sz="2400" smtClean="0"/>
              <a:t>;</a:t>
            </a:r>
            <a:r>
              <a:rPr lang="zh-CN" altLang="en-US" sz="2400" smtClean="0"/>
              <a:t>根据</a:t>
            </a:r>
            <a:r>
              <a:rPr lang="en-US" sz="2400" smtClean="0"/>
              <a:t>A</a:t>
            </a:r>
            <a:r>
              <a:rPr lang="zh-CN" altLang="en-US" sz="2400" smtClean="0"/>
              <a:t>、</a:t>
            </a:r>
            <a:r>
              <a:rPr lang="en-US" sz="2400" smtClean="0"/>
              <a:t>C</a:t>
            </a:r>
            <a:r>
              <a:rPr lang="zh-CN" altLang="en-US" sz="2400" smtClean="0"/>
              <a:t>、</a:t>
            </a:r>
            <a:r>
              <a:rPr lang="en-US" sz="2400" smtClean="0"/>
              <a:t>D</a:t>
            </a:r>
            <a:r>
              <a:rPr lang="zh-CN" altLang="en-US" sz="2400" smtClean="0"/>
              <a:t>的结果</a:t>
            </a:r>
            <a:r>
              <a:rPr lang="en-US" sz="2400" smtClean="0"/>
              <a:t>,</a:t>
            </a:r>
            <a:r>
              <a:rPr lang="zh-CN" altLang="en-US" sz="2400" smtClean="0"/>
              <a:t>可得猜想</a:t>
            </a:r>
            <a:r>
              <a:rPr lang="en-US" sz="2400" smtClean="0"/>
              <a:t>1</a:t>
            </a:r>
            <a:r>
              <a:rPr lang="zh-CN" altLang="en-US" sz="2400" smtClean="0"/>
              <a:t>是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选填“正确”或“错误”</a:t>
            </a:r>
            <a:r>
              <a:rPr lang="en-US" sz="2400" smtClean="0"/>
              <a:t>)</a:t>
            </a:r>
            <a:r>
              <a:rPr lang="zh-CN" altLang="en-US" sz="2400" smtClean="0"/>
              <a:t>的。深入分析上述现象</a:t>
            </a:r>
            <a:r>
              <a:rPr lang="en-US" sz="2400" smtClean="0"/>
              <a:t>,</a:t>
            </a:r>
            <a:r>
              <a:rPr lang="zh-CN" altLang="en-US" sz="2400" smtClean="0"/>
              <a:t>可得</a:t>
            </a:r>
            <a:r>
              <a:rPr lang="en-US" sz="2400" smtClean="0"/>
              <a:t>:</a:t>
            </a:r>
            <a:r>
              <a:rPr lang="zh-CN" altLang="en-US" sz="2400" smtClean="0"/>
              <a:t>浮力大小与</a:t>
            </a:r>
            <a:r>
              <a:rPr lang="zh-CN" altLang="en-US" sz="2400" i="1" u="sng" smtClean="0"/>
              <a:t>　　　　　　　</a:t>
            </a:r>
            <a:r>
              <a:rPr lang="zh-CN" altLang="en-US" sz="2400" smtClean="0"/>
              <a:t>有关</a:t>
            </a:r>
            <a:r>
              <a:rPr lang="en-US" sz="2400" smtClean="0"/>
              <a:t>,</a:t>
            </a:r>
            <a:r>
              <a:rPr lang="zh-CN" altLang="en-US" sz="2400" smtClean="0"/>
              <a:t>与浸入液体的深度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9" name="矩形 8"/>
          <p:cNvSpPr/>
          <p:nvPr/>
        </p:nvSpPr>
        <p:spPr>
          <a:xfrm>
            <a:off x="5569238" y="5358620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8-16</a:t>
            </a:r>
            <a:endParaRPr lang="zh-CN" altLang="en-US" smtClean="0"/>
          </a:p>
        </p:txBody>
      </p:sp>
      <p:pic>
        <p:nvPicPr>
          <p:cNvPr id="10" name="21BJZTWLS43.EPS" descr="id:2147500613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875185" y="3286918"/>
            <a:ext cx="5006103" cy="214314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/>
</p:sld>
</file>

<file path=ppt/slides/slide3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26"/>
          <p:cNvSpPr txBox="1">
            <a:spLocks noChangeArrowheads="1"/>
          </p:cNvSpPr>
          <p:nvPr/>
        </p:nvSpPr>
        <p:spPr bwMode="auto">
          <a:xfrm>
            <a:off x="951670" y="929464"/>
            <a:ext cx="10644262" cy="284269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①正确　错误　排开液体的体积　无关　</a:t>
            </a:r>
            <a:r>
              <a:rPr lang="zh-CN" altLang="en-US" smtClean="0">
                <a:solidFill>
                  <a:srgbClr val="A50021"/>
                </a:solidFill>
              </a:rPr>
              <a:t> </a:t>
            </a: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altLang="zh-CN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 ①根据</a:t>
            </a:r>
            <a:r>
              <a:rPr lang="en-US" altLang="zh-CN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altLang="zh-CN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altLang="zh-CN" smtClean="0">
                <a:solidFill>
                  <a:srgbClr val="A50021"/>
                </a:solidFill>
              </a:rPr>
              <a:t>C</a:t>
            </a:r>
            <a:r>
              <a:rPr lang="zh-CN" altLang="en-US" smtClean="0">
                <a:solidFill>
                  <a:srgbClr val="A50021"/>
                </a:solidFill>
              </a:rPr>
              <a:t>可知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物体浸入水中越深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所受浮力越大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可得猜想</a:t>
            </a:r>
            <a:r>
              <a:rPr lang="en-US" altLang="zh-CN" smtClean="0">
                <a:solidFill>
                  <a:srgbClr val="A50021"/>
                </a:solidFill>
              </a:rPr>
              <a:t>1</a:t>
            </a:r>
            <a:r>
              <a:rPr lang="zh-CN" altLang="en-US" smtClean="0">
                <a:solidFill>
                  <a:srgbClr val="A50021"/>
                </a:solidFill>
              </a:rPr>
              <a:t>是正确的</a:t>
            </a:r>
            <a:r>
              <a:rPr lang="en-US" altLang="zh-CN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根据</a:t>
            </a:r>
            <a:r>
              <a:rPr lang="en-US" altLang="zh-CN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altLang="zh-CN" smtClean="0">
                <a:solidFill>
                  <a:srgbClr val="A50021"/>
                </a:solidFill>
              </a:rPr>
              <a:t>C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altLang="zh-CN" smtClean="0">
                <a:solidFill>
                  <a:srgbClr val="A50021"/>
                </a:solidFill>
              </a:rPr>
              <a:t>D</a:t>
            </a:r>
            <a:r>
              <a:rPr lang="zh-CN" altLang="en-US" smtClean="0">
                <a:solidFill>
                  <a:srgbClr val="A50021"/>
                </a:solidFill>
              </a:rPr>
              <a:t>可知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物体浸没在水中后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深度增大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浮力不变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可得猜想</a:t>
            </a:r>
            <a:r>
              <a:rPr lang="en-US" altLang="zh-CN" smtClean="0">
                <a:solidFill>
                  <a:srgbClr val="A50021"/>
                </a:solidFill>
              </a:rPr>
              <a:t>1</a:t>
            </a:r>
            <a:r>
              <a:rPr lang="zh-CN" altLang="en-US" smtClean="0">
                <a:solidFill>
                  <a:srgbClr val="A50021"/>
                </a:solidFill>
              </a:rPr>
              <a:t>是错误的</a:t>
            </a:r>
            <a:r>
              <a:rPr lang="en-US" altLang="zh-CN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综合分析</a:t>
            </a:r>
            <a:r>
              <a:rPr lang="en-US" altLang="zh-CN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altLang="zh-CN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altLang="zh-CN" smtClean="0">
                <a:solidFill>
                  <a:srgbClr val="A50021"/>
                </a:solidFill>
              </a:rPr>
              <a:t>C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altLang="zh-CN" smtClean="0">
                <a:solidFill>
                  <a:srgbClr val="A50021"/>
                </a:solidFill>
              </a:rPr>
              <a:t>D</a:t>
            </a:r>
            <a:r>
              <a:rPr lang="zh-CN" altLang="en-US" smtClean="0">
                <a:solidFill>
                  <a:srgbClr val="A50021"/>
                </a:solidFill>
              </a:rPr>
              <a:t>可得</a:t>
            </a:r>
            <a:r>
              <a:rPr lang="en-US" altLang="zh-CN" smtClean="0">
                <a:solidFill>
                  <a:srgbClr val="A50021"/>
                </a:solidFill>
              </a:rPr>
              <a:t>:</a:t>
            </a:r>
            <a:r>
              <a:rPr lang="zh-CN" altLang="en-US" smtClean="0">
                <a:solidFill>
                  <a:srgbClr val="A50021"/>
                </a:solidFill>
              </a:rPr>
              <a:t>浮力大小与物体排开液体的体积有关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与浸入液体的深度无关。</a:t>
            </a:r>
            <a:endParaRPr lang="zh-CN" altLang="en-US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924662"/>
            <a:ext cx="5572164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为了验证上述猜想是否正确</a:t>
            </a:r>
            <a:r>
              <a:rPr lang="en-US" sz="2400" smtClean="0"/>
              <a:t>,</a:t>
            </a:r>
            <a:r>
              <a:rPr lang="zh-CN" altLang="en-US" sz="2400" smtClean="0"/>
              <a:t>小明依次做了如图</a:t>
            </a:r>
            <a:r>
              <a:rPr lang="en-US" sz="2400" smtClean="0"/>
              <a:t>8-16</a:t>
            </a:r>
            <a:r>
              <a:rPr lang="zh-CN" altLang="en-US" sz="2400" smtClean="0"/>
              <a:t>所示的实验</a:t>
            </a:r>
            <a:r>
              <a:rPr lang="en-US" sz="2400" smtClean="0"/>
              <a:t>: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②</a:t>
            </a:r>
            <a:r>
              <a:rPr lang="zh-CN" altLang="en-US" sz="2400" smtClean="0"/>
              <a:t>接下来根据</a:t>
            </a:r>
            <a:r>
              <a:rPr lang="en-US" sz="2400" smtClean="0"/>
              <a:t>A</a:t>
            </a:r>
            <a:r>
              <a:rPr lang="zh-CN" altLang="en-US" sz="2400" smtClean="0"/>
              <a:t>、</a:t>
            </a:r>
            <a:r>
              <a:rPr lang="en-US" sz="2400" smtClean="0"/>
              <a:t>D</a:t>
            </a:r>
            <a:r>
              <a:rPr lang="zh-CN" altLang="en-US" sz="2400" smtClean="0"/>
              <a:t>和</a:t>
            </a:r>
            <a:r>
              <a:rPr lang="en-US" sz="2400" smtClean="0"/>
              <a:t>E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选填“能”或“不能”</a:t>
            </a:r>
            <a:r>
              <a:rPr lang="en-US" sz="2400" smtClean="0"/>
              <a:t>)</a:t>
            </a:r>
            <a:r>
              <a:rPr lang="zh-CN" altLang="en-US" sz="2400" smtClean="0"/>
              <a:t>对猜想</a:t>
            </a:r>
            <a:r>
              <a:rPr lang="en-US" sz="2400" smtClean="0"/>
              <a:t>2</a:t>
            </a:r>
            <a:r>
              <a:rPr lang="zh-CN" altLang="en-US" sz="2400" smtClean="0"/>
              <a:t>进行验证。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9" name="矩形 8"/>
          <p:cNvSpPr/>
          <p:nvPr/>
        </p:nvSpPr>
        <p:spPr>
          <a:xfrm>
            <a:off x="2951934" y="5215744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8-16</a:t>
            </a:r>
            <a:endParaRPr lang="zh-CN" altLang="en-US" smtClean="0"/>
          </a:p>
        </p:txBody>
      </p:sp>
      <p:pic>
        <p:nvPicPr>
          <p:cNvPr id="10" name="21BJZTWLS43.EPS" descr="id:2147500613;FounderCES"/>
          <p:cNvPicPr/>
          <p:nvPr/>
        </p:nvPicPr>
        <p:blipFill>
          <a:blip r:embed="rId3"/>
          <a:stretch>
            <a:fillRect/>
          </a:stretch>
        </p:blipFill>
        <p:spPr>
          <a:xfrm>
            <a:off x="1308860" y="3215480"/>
            <a:ext cx="5006103" cy="2143140"/>
          </a:xfrm>
          <a:prstGeom prst="rect">
            <a:avLst/>
          </a:prstGeom>
        </p:spPr>
      </p:pic>
      <p:sp>
        <p:nvSpPr>
          <p:cNvPr id="5" name="TextBox 26"/>
          <p:cNvSpPr txBox="1">
            <a:spLocks noChangeArrowheads="1"/>
          </p:cNvSpPr>
          <p:nvPr/>
        </p:nvSpPr>
        <p:spPr bwMode="auto">
          <a:xfrm>
            <a:off x="6523834" y="944292"/>
            <a:ext cx="5214974" cy="284269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②能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altLang="zh-CN" smtClean="0">
                <a:solidFill>
                  <a:srgbClr val="A50021"/>
                </a:solidFill>
              </a:rPr>
              <a:t>]</a:t>
            </a:r>
            <a:r>
              <a:rPr lang="en-US" b="1" i="1" smtClean="0"/>
              <a:t> </a:t>
            </a:r>
            <a:r>
              <a:rPr lang="en-US" smtClean="0">
                <a:solidFill>
                  <a:srgbClr val="A50021"/>
                </a:solidFill>
              </a:rPr>
              <a:t>②</a:t>
            </a:r>
            <a:r>
              <a:rPr lang="zh-CN" altLang="en-US" smtClean="0">
                <a:solidFill>
                  <a:srgbClr val="A50021"/>
                </a:solidFill>
              </a:rPr>
              <a:t>根据</a:t>
            </a:r>
            <a:r>
              <a:rPr lang="en-US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smtClean="0">
                <a:solidFill>
                  <a:srgbClr val="A50021"/>
                </a:solidFill>
              </a:rPr>
              <a:t>D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smtClean="0">
                <a:solidFill>
                  <a:srgbClr val="A50021"/>
                </a:solidFill>
              </a:rPr>
              <a:t>E</a:t>
            </a:r>
            <a:r>
              <a:rPr lang="zh-CN" altLang="en-US" smtClean="0">
                <a:solidFill>
                  <a:srgbClr val="A50021"/>
                </a:solidFill>
              </a:rPr>
              <a:t>可知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同一物体分别浸没在不同液体中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排开液体的体积相同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所受浮力不同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能对猜想</a:t>
            </a:r>
            <a:r>
              <a:rPr lang="en-US" smtClean="0">
                <a:solidFill>
                  <a:srgbClr val="A50021"/>
                </a:solidFill>
              </a:rPr>
              <a:t>2</a:t>
            </a:r>
            <a:r>
              <a:rPr lang="zh-CN" altLang="en-US" smtClean="0">
                <a:solidFill>
                  <a:srgbClr val="A50021"/>
                </a:solidFill>
              </a:rPr>
              <a:t>进行验证。</a:t>
            </a:r>
            <a:endParaRPr lang="zh-CN" altLang="en-US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599095"/>
            <a:ext cx="6357982" cy="39703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为了验证上述猜想是否正确</a:t>
            </a:r>
            <a:r>
              <a:rPr lang="en-US" sz="2400" smtClean="0"/>
              <a:t>,</a:t>
            </a:r>
            <a:r>
              <a:rPr lang="zh-CN" altLang="en-US" sz="2400" smtClean="0"/>
              <a:t>小明依次做了如图</a:t>
            </a:r>
            <a:r>
              <a:rPr lang="en-US" sz="2400" smtClean="0"/>
              <a:t>8-16</a:t>
            </a:r>
            <a:r>
              <a:rPr lang="zh-CN" altLang="en-US" sz="2400" smtClean="0"/>
              <a:t>所示的实验</a:t>
            </a:r>
            <a:r>
              <a:rPr lang="en-US" sz="2400" smtClean="0"/>
              <a:t>: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③</a:t>
            </a:r>
            <a:r>
              <a:rPr lang="zh-CN" altLang="en-US" sz="2400" smtClean="0"/>
              <a:t>为验证猜想</a:t>
            </a:r>
            <a:r>
              <a:rPr lang="en-US" sz="2400" smtClean="0"/>
              <a:t>3,</a:t>
            </a:r>
            <a:r>
              <a:rPr lang="zh-CN" altLang="en-US" sz="2400" smtClean="0"/>
              <a:t>小明在老师的指导下</a:t>
            </a:r>
            <a:r>
              <a:rPr lang="en-US" sz="2400" smtClean="0"/>
              <a:t>,</a:t>
            </a:r>
            <a:r>
              <a:rPr lang="zh-CN" altLang="en-US" sz="2400" smtClean="0"/>
              <a:t>将瓶子中的沙子倒掉一些以减小物体密度</a:t>
            </a:r>
            <a:r>
              <a:rPr lang="en-US" sz="2400" smtClean="0"/>
              <a:t>,</a:t>
            </a:r>
            <a:r>
              <a:rPr lang="zh-CN" altLang="en-US" sz="2400" smtClean="0"/>
              <a:t>接着他仿照步骤</a:t>
            </a:r>
            <a:r>
              <a:rPr lang="en-US" sz="2400" smtClean="0"/>
              <a:t>D</a:t>
            </a:r>
            <a:r>
              <a:rPr lang="zh-CN" altLang="en-US" sz="2400" smtClean="0"/>
              <a:t>进行实验</a:t>
            </a:r>
            <a:r>
              <a:rPr lang="en-US" sz="2400" smtClean="0"/>
              <a:t>,</a:t>
            </a:r>
            <a:r>
              <a:rPr lang="zh-CN" altLang="en-US" sz="2400" smtClean="0"/>
              <a:t>发现此时弹簧测力计示数小于</a:t>
            </a:r>
            <a:r>
              <a:rPr lang="en-US" sz="2400" smtClean="0"/>
              <a:t>1.8 N,</a:t>
            </a:r>
            <a:r>
              <a:rPr lang="zh-CN" altLang="en-US" sz="2400" smtClean="0"/>
              <a:t>便认为该猜想是正确的。小明在该实验环节中存在的问题是</a:t>
            </a:r>
            <a:r>
              <a:rPr lang="en-US" sz="2400" i="1" u="sng" smtClean="0"/>
              <a:t>               </a:t>
            </a:r>
            <a:r>
              <a:rPr lang="zh-CN" altLang="en-US" sz="2400" i="1" u="sng" smtClean="0"/>
              <a:t>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9" name="矩形 8"/>
          <p:cNvSpPr/>
          <p:nvPr/>
        </p:nvSpPr>
        <p:spPr>
          <a:xfrm>
            <a:off x="3711850" y="6215876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8-16</a:t>
            </a:r>
            <a:endParaRPr lang="zh-CN" altLang="en-US" smtClean="0"/>
          </a:p>
        </p:txBody>
      </p:sp>
      <p:pic>
        <p:nvPicPr>
          <p:cNvPr id="10" name="21BJZTWLS43.EPS" descr="id:2147500613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1808927" y="4426537"/>
            <a:ext cx="4643470" cy="1987895"/>
          </a:xfrm>
          <a:prstGeom prst="rect">
            <a:avLst/>
          </a:prstGeom>
        </p:spPr>
      </p:pic>
      <p:sp>
        <p:nvSpPr>
          <p:cNvPr id="5" name="TextBox 26"/>
          <p:cNvSpPr txBox="1">
            <a:spLocks noChangeArrowheads="1"/>
          </p:cNvSpPr>
          <p:nvPr/>
        </p:nvSpPr>
        <p:spPr bwMode="auto">
          <a:xfrm>
            <a:off x="7452528" y="583713"/>
            <a:ext cx="4357718" cy="505868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③未测量出此时瓶子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(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含沙子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)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的重力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altLang="zh-CN" smtClean="0">
                <a:solidFill>
                  <a:srgbClr val="A50021"/>
                </a:solidFill>
              </a:rPr>
              <a:t>]</a:t>
            </a:r>
            <a:r>
              <a:rPr lang="en-US" b="1" i="1" smtClean="0"/>
              <a:t> </a:t>
            </a:r>
            <a:r>
              <a:rPr lang="en-US" smtClean="0">
                <a:solidFill>
                  <a:srgbClr val="A50021"/>
                </a:solidFill>
              </a:rPr>
              <a:t>③</a:t>
            </a:r>
            <a:r>
              <a:rPr lang="zh-CN" altLang="en-US" smtClean="0">
                <a:solidFill>
                  <a:srgbClr val="A50021"/>
                </a:solidFill>
              </a:rPr>
              <a:t>本实验通过称重法测量物体所受的浮力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即</a:t>
            </a: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zh-CN" altLang="en-US" baseline="-25000" smtClean="0">
                <a:solidFill>
                  <a:srgbClr val="A50021"/>
                </a:solidFill>
              </a:rPr>
              <a:t>浮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G</a:t>
            </a:r>
            <a:r>
              <a:rPr lang="en-US" smtClean="0">
                <a:solidFill>
                  <a:srgbClr val="A50021"/>
                </a:solidFill>
              </a:rPr>
              <a:t>-</a:t>
            </a: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zh-CN" altLang="en-US" baseline="-25000" smtClean="0">
                <a:solidFill>
                  <a:srgbClr val="A50021"/>
                </a:solidFill>
              </a:rPr>
              <a:t>测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小明倒掉沙子后没有测量出此时瓶子</a:t>
            </a:r>
            <a:r>
              <a:rPr lang="en-US" smtClean="0">
                <a:solidFill>
                  <a:srgbClr val="A50021"/>
                </a:solidFill>
              </a:rPr>
              <a:t>(</a:t>
            </a:r>
            <a:r>
              <a:rPr lang="zh-CN" altLang="en-US" smtClean="0">
                <a:solidFill>
                  <a:srgbClr val="A50021"/>
                </a:solidFill>
              </a:rPr>
              <a:t>含沙子</a:t>
            </a:r>
            <a:r>
              <a:rPr lang="en-US" smtClean="0">
                <a:solidFill>
                  <a:srgbClr val="A50021"/>
                </a:solidFill>
              </a:rPr>
              <a:t>)</a:t>
            </a:r>
            <a:r>
              <a:rPr lang="zh-CN" altLang="en-US" smtClean="0">
                <a:solidFill>
                  <a:srgbClr val="A50021"/>
                </a:solidFill>
              </a:rPr>
              <a:t>的重力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故无法得出此时物体所受的浮力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无法验证猜想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故存在的问题是未测量出此时瓶子</a:t>
            </a:r>
            <a:r>
              <a:rPr lang="en-US" smtClean="0">
                <a:solidFill>
                  <a:srgbClr val="A50021"/>
                </a:solidFill>
              </a:rPr>
              <a:t>(</a:t>
            </a:r>
            <a:r>
              <a:rPr lang="zh-CN" altLang="en-US" smtClean="0">
                <a:solidFill>
                  <a:srgbClr val="A50021"/>
                </a:solidFill>
              </a:rPr>
              <a:t>含沙子</a:t>
            </a:r>
            <a:r>
              <a:rPr lang="en-US" smtClean="0">
                <a:solidFill>
                  <a:srgbClr val="A50021"/>
                </a:solidFill>
              </a:rPr>
              <a:t>)</a:t>
            </a:r>
            <a:r>
              <a:rPr lang="zh-CN" altLang="en-US" smtClean="0">
                <a:solidFill>
                  <a:srgbClr val="A50021"/>
                </a:solidFill>
              </a:rPr>
              <a:t>的重力。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572274"/>
            <a:ext cx="10644262" cy="62177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zh-CN" altLang="en-US" sz="2600" b="1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◀ 实验拓展 ▶</a:t>
            </a:r>
            <a:endParaRPr lang="en-US" altLang="zh-CN" sz="2600" spc="150" smtClean="0">
              <a:solidFill>
                <a:srgbClr val="18B48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15"/>
          <p:cNvSpPr txBox="1"/>
          <p:nvPr/>
        </p:nvSpPr>
        <p:spPr>
          <a:xfrm>
            <a:off x="951670" y="1215216"/>
            <a:ext cx="5786478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(3)</a:t>
            </a:r>
            <a:r>
              <a:rPr lang="zh-CN" altLang="en-US" sz="2400" smtClean="0"/>
              <a:t>为了观察塑料瓶在逐渐放入水中时的浮力变化情况</a:t>
            </a:r>
            <a:r>
              <a:rPr lang="en-US" sz="2400" smtClean="0"/>
              <a:t>,</a:t>
            </a:r>
            <a:r>
              <a:rPr lang="zh-CN" altLang="en-US" sz="2400" smtClean="0"/>
              <a:t>弹簧测力计挂着塑料瓶要匀速、缓慢向下放</a:t>
            </a:r>
            <a:r>
              <a:rPr lang="en-US" sz="2400" smtClean="0"/>
              <a:t>,</a:t>
            </a:r>
            <a:r>
              <a:rPr lang="zh-CN" altLang="en-US" sz="2400" smtClean="0"/>
              <a:t>使塑料瓶处于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状态。</a:t>
            </a:r>
            <a:endParaRPr lang="zh-CN" altLang="en-US" sz="2400"/>
          </a:p>
        </p:txBody>
      </p:sp>
      <p:sp>
        <p:nvSpPr>
          <p:cNvPr id="16" name="TextBox 26"/>
          <p:cNvSpPr txBox="1">
            <a:spLocks noChangeArrowheads="1"/>
          </p:cNvSpPr>
          <p:nvPr/>
        </p:nvSpPr>
        <p:spPr bwMode="auto">
          <a:xfrm>
            <a:off x="6881024" y="1230044"/>
            <a:ext cx="4643470" cy="228869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平衡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altLang="zh-CN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弹簧测力计挂着塑料瓶要匀速、缓慢向下放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使塑料瓶处于平衡状态。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　浮力的大小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1670" y="1286654"/>
            <a:ext cx="107871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b="1" smtClean="0"/>
              <a:t>影响浮力大小的因素</a:t>
            </a:r>
            <a:r>
              <a:rPr lang="en-US" b="1" smtClean="0"/>
              <a:t>:</a:t>
            </a:r>
            <a:r>
              <a:rPr lang="zh-CN" altLang="en-US" smtClean="0"/>
              <a:t>液体对物体的浮力大小与液体的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、物体浸入液体的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有关。液体的密度越大</a:t>
            </a:r>
            <a:r>
              <a:rPr lang="en-US" smtClean="0"/>
              <a:t>,</a:t>
            </a:r>
            <a:r>
              <a:rPr lang="zh-CN" altLang="en-US" smtClean="0"/>
              <a:t>排开液体的体积越大</a:t>
            </a:r>
            <a:r>
              <a:rPr lang="en-US" smtClean="0"/>
              <a:t>,</a:t>
            </a:r>
            <a:r>
              <a:rPr lang="zh-CN" altLang="en-US" smtClean="0"/>
              <a:t>物体所受浮力越</a:t>
            </a:r>
            <a:r>
              <a:rPr lang="zh-CN" altLang="en-US" i="1" u="sng" smtClean="0"/>
              <a:t>　     　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8595536" y="1286654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密度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1880364" y="1858158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体积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1594612" y="2396625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大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7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Box 15"/>
          <p:cNvSpPr txBox="1"/>
          <p:nvPr/>
        </p:nvSpPr>
        <p:spPr>
          <a:xfrm>
            <a:off x="951670" y="929464"/>
            <a:ext cx="5357850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(4)</a:t>
            </a:r>
            <a:r>
              <a:rPr lang="zh-CN" altLang="en-US" sz="2400" smtClean="0"/>
              <a:t>实验时应先测塑料瓶的重力</a:t>
            </a:r>
            <a:r>
              <a:rPr lang="en-US" sz="2400" smtClean="0"/>
              <a:t>,</a:t>
            </a:r>
            <a:r>
              <a:rPr lang="zh-CN" altLang="en-US" sz="2400" smtClean="0"/>
              <a:t>再放入水中测浮力</a:t>
            </a:r>
            <a:r>
              <a:rPr lang="en-US" sz="2400" smtClean="0"/>
              <a:t>,</a:t>
            </a:r>
            <a:r>
              <a:rPr lang="zh-CN" altLang="en-US" sz="2400" smtClean="0"/>
              <a:t>改变操作先后顺序会使浮力的测量结果偏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6" name="TextBox 26"/>
          <p:cNvSpPr txBox="1">
            <a:spLocks noChangeArrowheads="1"/>
          </p:cNvSpPr>
          <p:nvPr/>
        </p:nvSpPr>
        <p:spPr bwMode="auto">
          <a:xfrm>
            <a:off x="6881024" y="926786"/>
            <a:ext cx="4643470" cy="284269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大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altLang="zh-CN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若先测浮力再测重力时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由于塑料瓶上沾有水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所测重力值偏大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根据公式</a:t>
            </a: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zh-CN" altLang="en-US" baseline="-25000" smtClean="0">
                <a:solidFill>
                  <a:srgbClr val="A50021"/>
                </a:solidFill>
              </a:rPr>
              <a:t>浮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G</a:t>
            </a:r>
            <a:r>
              <a:rPr lang="en-US" smtClean="0">
                <a:solidFill>
                  <a:srgbClr val="A50021"/>
                </a:solidFill>
              </a:rPr>
              <a:t>-</a:t>
            </a: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则所测浮力也会偏大。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Box 15"/>
          <p:cNvSpPr txBox="1"/>
          <p:nvPr/>
        </p:nvSpPr>
        <p:spPr>
          <a:xfrm>
            <a:off x="951670" y="929464"/>
            <a:ext cx="4286280" cy="235745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(5)</a:t>
            </a:r>
            <a:r>
              <a:rPr lang="zh-CN" altLang="en-US" sz="2400" smtClean="0"/>
              <a:t>小明在用水、某种液体进行实验探究的过程中</a:t>
            </a:r>
            <a:r>
              <a:rPr lang="en-US" sz="2400" smtClean="0"/>
              <a:t>,</a:t>
            </a:r>
            <a:r>
              <a:rPr lang="zh-CN" altLang="en-US" sz="2400" smtClean="0"/>
              <a:t>实验数据如图</a:t>
            </a:r>
            <a:r>
              <a:rPr lang="en-US" sz="2400" smtClean="0"/>
              <a:t>8-17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则该液体的密度为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　　　</a:t>
            </a:r>
            <a:r>
              <a:rPr lang="en-US" sz="2400" smtClean="0"/>
              <a:t>kg/m</a:t>
            </a:r>
            <a:r>
              <a:rPr lang="en-US" sz="2400" baseline="30000" smtClean="0"/>
              <a:t>3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9" name="矩形 8"/>
          <p:cNvSpPr/>
          <p:nvPr/>
        </p:nvSpPr>
        <p:spPr>
          <a:xfrm>
            <a:off x="2523306" y="6001562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8-17</a:t>
            </a:r>
            <a:endParaRPr lang="zh-CN" altLang="en-US"/>
          </a:p>
        </p:txBody>
      </p:sp>
      <p:pic>
        <p:nvPicPr>
          <p:cNvPr id="15" name="21JFA31.EPS" descr="id:2147500627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951670" y="3215480"/>
            <a:ext cx="4361452" cy="2714644"/>
          </a:xfrm>
          <a:prstGeom prst="rect">
            <a:avLst/>
          </a:prstGeom>
        </p:spPr>
      </p:pic>
      <p:sp>
        <p:nvSpPr>
          <p:cNvPr id="5" name="TextBox 26"/>
          <p:cNvSpPr txBox="1">
            <a:spLocks noChangeArrowheads="1"/>
          </p:cNvSpPr>
          <p:nvPr/>
        </p:nvSpPr>
        <p:spPr bwMode="auto">
          <a:xfrm>
            <a:off x="5523702" y="926016"/>
            <a:ext cx="6286544" cy="524334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b="1" smtClean="0"/>
              <a:t> </a:t>
            </a:r>
            <a:r>
              <a:rPr lang="en-US" smtClean="0">
                <a:solidFill>
                  <a:srgbClr val="A50021"/>
                </a:solidFill>
              </a:rPr>
              <a:t>0.8×10</a:t>
            </a:r>
            <a:r>
              <a:rPr lang="en-US" baseline="30000" smtClean="0">
                <a:solidFill>
                  <a:srgbClr val="A50021"/>
                </a:solidFill>
              </a:rPr>
              <a:t>3</a:t>
            </a:r>
            <a:endParaRPr lang="en-US" baseline="30000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baseline="30000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baseline="30000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baseline="30000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baseline="30000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baseline="30000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baseline="30000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baseline="30000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baseline="30000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baseline="30000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baseline="30000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baseline="30000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zh-CN" altLang="en-US">
              <a:solidFill>
                <a:srgbClr val="A50021"/>
              </a:solidFill>
            </a:endParaRPr>
          </a:p>
        </p:txBody>
      </p:sp>
      <p:graphicFrame>
        <p:nvGraphicFramePr>
          <p:cNvPr id="165890" name="Object 2"/>
          <p:cNvGraphicFramePr>
            <a:graphicFrameLocks noChangeAspect="1"/>
          </p:cNvGraphicFramePr>
          <p:nvPr/>
        </p:nvGraphicFramePr>
        <p:xfrm>
          <a:off x="5523702" y="1358092"/>
          <a:ext cx="6559550" cy="5526088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6" name="文档" r:id="rId3" imgW="6645910" imgH="5608320" progId="Word.Document.12">
                  <p:embed/>
                </p:oleObj>
              </mc:Choice>
              <mc:Fallback>
                <p:oleObj name="文档" r:id="rId3" imgW="6645910" imgH="560832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23702" y="1358092"/>
                        <a:ext cx="6559550" cy="55260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5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突破二　探究浮力的大小跟排开液体所受重力的关系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10644262" cy="452431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设计和进行实验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1.</a:t>
            </a:r>
            <a:r>
              <a:rPr lang="zh-CN" altLang="en-US" sz="2400" smtClean="0"/>
              <a:t>物块的选择原则</a:t>
            </a:r>
            <a:r>
              <a:rPr lang="en-US" sz="2400" smtClean="0"/>
              <a:t>:</a:t>
            </a:r>
            <a:r>
              <a:rPr lang="zh-CN" altLang="en-US" sz="2400" smtClean="0"/>
              <a:t>重力不能超过弹簧测力计的量程</a:t>
            </a:r>
            <a:r>
              <a:rPr lang="en-US" sz="2400" smtClean="0"/>
              <a:t>;</a:t>
            </a:r>
            <a:r>
              <a:rPr lang="zh-CN" altLang="en-US" sz="2400" smtClean="0"/>
              <a:t>密度大于水</a:t>
            </a:r>
            <a:r>
              <a:rPr lang="en-US" sz="2400" smtClean="0"/>
              <a:t>;</a:t>
            </a:r>
            <a:r>
              <a:rPr lang="zh-CN" altLang="en-US" sz="2400" smtClean="0"/>
              <a:t>不吸水物质。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2.</a:t>
            </a:r>
            <a:r>
              <a:rPr lang="zh-CN" altLang="en-US" sz="2400" smtClean="0"/>
              <a:t>测量浮力的原理</a:t>
            </a:r>
            <a:r>
              <a:rPr lang="en-US" sz="2400" smtClean="0"/>
              <a:t>:</a:t>
            </a:r>
            <a:r>
              <a:rPr lang="zh-CN" altLang="en-US" sz="2400" smtClean="0"/>
              <a:t>称重法</a:t>
            </a:r>
            <a:r>
              <a:rPr lang="en-US" sz="2400" smtClean="0"/>
              <a:t>,</a:t>
            </a:r>
            <a:r>
              <a:rPr lang="zh-CN" altLang="en-US" sz="2400" smtClean="0"/>
              <a:t>即</a:t>
            </a:r>
            <a:r>
              <a:rPr lang="en-US" sz="2400" i="1" u="sng" smtClean="0"/>
              <a:t>F</a:t>
            </a:r>
            <a:r>
              <a:rPr lang="zh-CN" altLang="en-US" sz="2400" u="sng" baseline="-25000" smtClean="0"/>
              <a:t>浮</a:t>
            </a:r>
            <a:r>
              <a:rPr lang="en-US" sz="2400" u="sng" smtClean="0"/>
              <a:t>=</a:t>
            </a:r>
            <a:r>
              <a:rPr lang="en-US" sz="2400" i="1" u="sng" smtClean="0"/>
              <a:t>G-F</a:t>
            </a:r>
            <a:r>
              <a:rPr lang="zh-CN" altLang="en-US" sz="2400" smtClean="0"/>
              <a:t>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3.</a:t>
            </a:r>
            <a:r>
              <a:rPr lang="zh-CN" altLang="en-US" sz="2400" smtClean="0"/>
              <a:t>溢水杯的正确使用</a:t>
            </a:r>
            <a:r>
              <a:rPr lang="en-US" sz="2400" smtClean="0"/>
              <a:t>:</a:t>
            </a:r>
            <a:r>
              <a:rPr lang="zh-CN" altLang="en-US" sz="2400" smtClean="0"/>
              <a:t>水面达到</a:t>
            </a:r>
            <a:r>
              <a:rPr lang="zh-CN" altLang="en-US" sz="2400" u="sng" smtClean="0"/>
              <a:t>溢水口</a:t>
            </a:r>
            <a:r>
              <a:rPr lang="en-US" sz="2400" smtClean="0"/>
              <a:t>,</a:t>
            </a:r>
            <a:r>
              <a:rPr lang="zh-CN" altLang="en-US" sz="2400" smtClean="0"/>
              <a:t>确保</a:t>
            </a:r>
            <a:r>
              <a:rPr lang="en-US" sz="2400" i="1" smtClean="0"/>
              <a:t>V</a:t>
            </a:r>
            <a:r>
              <a:rPr lang="zh-CN" altLang="en-US" sz="2400" baseline="-25000" smtClean="0"/>
              <a:t>排</a:t>
            </a:r>
            <a:r>
              <a:rPr lang="en-US" sz="2400" smtClean="0"/>
              <a:t>=</a:t>
            </a:r>
            <a:r>
              <a:rPr lang="en-US" sz="2400" i="1" smtClean="0"/>
              <a:t>V</a:t>
            </a:r>
            <a:r>
              <a:rPr lang="zh-CN" altLang="en-US" sz="2400" baseline="-25000" smtClean="0"/>
              <a:t>物</a:t>
            </a:r>
            <a:r>
              <a:rPr lang="zh-CN" altLang="en-US" sz="2400" smtClean="0"/>
              <a:t>。</a:t>
            </a:r>
            <a:r>
              <a:rPr lang="en-US" sz="2400" smtClean="0"/>
              <a:t>(</a:t>
            </a:r>
            <a:r>
              <a:rPr lang="zh-CN" altLang="en-US" sz="2400" smtClean="0"/>
              <a:t>注意</a:t>
            </a:r>
            <a:r>
              <a:rPr lang="en-US" sz="2400" smtClean="0"/>
              <a:t>:</a:t>
            </a:r>
            <a:r>
              <a:rPr lang="zh-CN" altLang="en-US" sz="2400" smtClean="0"/>
              <a:t>如果溢水杯中的水没有加满</a:t>
            </a:r>
            <a:r>
              <a:rPr lang="en-US" sz="2400" smtClean="0"/>
              <a:t>,</a:t>
            </a:r>
            <a:r>
              <a:rPr lang="zh-CN" altLang="en-US" sz="2400" smtClean="0"/>
              <a:t>会使测出的物块排开水所受的重力</a:t>
            </a:r>
            <a:r>
              <a:rPr lang="zh-CN" altLang="en-US" sz="2400" u="sng" smtClean="0"/>
              <a:t>偏小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4.</a:t>
            </a:r>
            <a:r>
              <a:rPr lang="zh-CN" altLang="en-US" sz="2400" smtClean="0"/>
              <a:t>计算物块排开水的重力</a:t>
            </a:r>
            <a:r>
              <a:rPr lang="en-US" sz="2400" smtClean="0"/>
              <a:t>:</a:t>
            </a:r>
            <a:r>
              <a:rPr lang="en-US" sz="2400" i="1" smtClean="0"/>
              <a:t>G</a:t>
            </a:r>
            <a:r>
              <a:rPr lang="zh-CN" altLang="en-US" sz="2400" baseline="-25000" smtClean="0"/>
              <a:t>排</a:t>
            </a:r>
            <a:r>
              <a:rPr lang="en-US" sz="2400" smtClean="0"/>
              <a:t>=</a:t>
            </a:r>
            <a:r>
              <a:rPr lang="en-US" sz="2400" i="1" smtClean="0"/>
              <a:t>G</a:t>
            </a:r>
            <a:r>
              <a:rPr lang="zh-CN" altLang="en-US" sz="2400" baseline="-25000" smtClean="0"/>
              <a:t>桶</a:t>
            </a:r>
            <a:r>
              <a:rPr lang="en-US" sz="2400" baseline="-25000" smtClean="0"/>
              <a:t>+</a:t>
            </a:r>
            <a:r>
              <a:rPr lang="zh-CN" altLang="en-US" sz="2400" baseline="-25000" smtClean="0"/>
              <a:t>排</a:t>
            </a:r>
            <a:r>
              <a:rPr lang="en-US" sz="2400" i="1" smtClean="0"/>
              <a:t>-G</a:t>
            </a:r>
            <a:r>
              <a:rPr lang="zh-CN" altLang="en-US" sz="2400" baseline="-25000" smtClean="0"/>
              <a:t>桶</a:t>
            </a:r>
            <a:r>
              <a:rPr lang="zh-CN" altLang="en-US" sz="2400" smtClean="0"/>
              <a:t>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5.</a:t>
            </a:r>
            <a:r>
              <a:rPr lang="zh-CN" altLang="en-US" sz="2400" smtClean="0"/>
              <a:t>改变实验条件</a:t>
            </a:r>
            <a:r>
              <a:rPr lang="en-US" sz="2400" smtClean="0"/>
              <a:t>(</a:t>
            </a:r>
            <a:r>
              <a:rPr lang="zh-CN" altLang="en-US" sz="2400" smtClean="0"/>
              <a:t>由全部浸没改为</a:t>
            </a:r>
            <a:r>
              <a:rPr lang="zh-CN" altLang="en-US" sz="2400" u="sng" smtClean="0"/>
              <a:t>部分浸入</a:t>
            </a:r>
            <a:r>
              <a:rPr lang="en-US" sz="2400" smtClean="0"/>
              <a:t>,</a:t>
            </a:r>
            <a:r>
              <a:rPr lang="zh-CN" altLang="en-US" sz="2400" smtClean="0"/>
              <a:t>换用不同的物体</a:t>
            </a:r>
            <a:r>
              <a:rPr lang="en-US" sz="2400" smtClean="0"/>
              <a:t>,</a:t>
            </a:r>
            <a:r>
              <a:rPr lang="zh-CN" altLang="en-US" sz="2400" smtClean="0"/>
              <a:t>换用不同的液体</a:t>
            </a:r>
            <a:r>
              <a:rPr lang="en-US" sz="2400" smtClean="0"/>
              <a:t>)</a:t>
            </a:r>
            <a:r>
              <a:rPr lang="zh-CN" altLang="en-US" sz="2400" smtClean="0"/>
              <a:t>多做几次实验</a:t>
            </a:r>
            <a:r>
              <a:rPr lang="en-US" sz="2400" smtClean="0"/>
              <a:t>,</a:t>
            </a:r>
            <a:r>
              <a:rPr lang="zh-CN" altLang="en-US" sz="2400" smtClean="0"/>
              <a:t>得出具有普遍性的结论。</a:t>
            </a:r>
            <a:endParaRPr lang="zh-CN" altLang="en-US" sz="2400"/>
          </a:p>
        </p:txBody>
      </p:sp>
    </p:spTree>
  </p:cSld>
  <p:clrMapOvr>
    <a:masterClrMapping/>
  </p:clrMapOvr>
  <p:transition>
    <p:fade/>
  </p:transition>
  <p:timing/>
</p:sld>
</file>

<file path=ppt/slides/slide4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715150"/>
            <a:ext cx="10572824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数据处理和分析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6.</a:t>
            </a:r>
            <a:r>
              <a:rPr lang="zh-CN" altLang="en-US" sz="2400" smtClean="0"/>
              <a:t>设计实验记录表格</a:t>
            </a:r>
            <a:r>
              <a:rPr lang="en-US" sz="2400" smtClean="0"/>
              <a:t>(</a:t>
            </a:r>
            <a:r>
              <a:rPr lang="zh-CN" altLang="en-US" sz="2400" smtClean="0"/>
              <a:t>如下表所示</a:t>
            </a:r>
            <a:r>
              <a:rPr lang="en-US" sz="2400" smtClean="0"/>
              <a:t>),</a:t>
            </a:r>
            <a:r>
              <a:rPr lang="zh-CN" altLang="en-US" sz="2400" smtClean="0"/>
              <a:t>分析可得出</a:t>
            </a:r>
            <a:r>
              <a:rPr lang="en-US" sz="2400" smtClean="0"/>
              <a:t>:</a:t>
            </a:r>
            <a:r>
              <a:rPr lang="zh-CN" altLang="en-US" sz="2400" smtClean="0"/>
              <a:t>浸在液体中的物体受到竖直向上的浮力</a:t>
            </a:r>
            <a:r>
              <a:rPr lang="en-US" sz="2400" smtClean="0"/>
              <a:t>,</a:t>
            </a:r>
            <a:r>
              <a:rPr lang="zh-CN" altLang="en-US" sz="2400" smtClean="0"/>
              <a:t>浮力的大小等于</a:t>
            </a:r>
            <a:r>
              <a:rPr lang="zh-CN" altLang="en-US" sz="2400" u="sng" smtClean="0"/>
              <a:t>它排开的液体所受的重力</a:t>
            </a:r>
            <a:r>
              <a:rPr lang="zh-CN" altLang="en-US" sz="2400" smtClean="0"/>
              <a:t>。</a:t>
            </a:r>
            <a:endParaRPr lang="zh-CN" altLang="en-US" sz="240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094546" y="2501100"/>
          <a:ext cx="10644261" cy="3840480"/>
        </p:xfrm>
        <a:graphic>
          <a:graphicData uri="http://schemas.openxmlformats.org/drawingml/2006/table">
            <a:tbl>
              <a:tblPr/>
              <a:tblGrid>
                <a:gridCol w="509475"/>
                <a:gridCol w="1689131"/>
                <a:gridCol w="1689131"/>
                <a:gridCol w="1689131"/>
                <a:gridCol w="1689131"/>
                <a:gridCol w="1689131"/>
                <a:gridCol w="1689131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次数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物体所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受的重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力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N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物体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在水中时弹簧测力计的示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数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N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浮力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N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小桶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和排开水所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受的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总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重力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N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小桶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所受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重力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N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排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开水所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受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的重力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N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2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3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…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/>
</p:sld>
</file>

<file path=ppt/slides/slide4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160770" name="Object 2"/>
          <p:cNvGraphicFramePr>
            <a:graphicFrameLocks noChangeAspect="1"/>
          </p:cNvGraphicFramePr>
          <p:nvPr/>
        </p:nvGraphicFramePr>
        <p:xfrm>
          <a:off x="954088" y="741363"/>
          <a:ext cx="10707687" cy="425450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7" name="文档" r:id="rId2" imgW="11022965" imgH="4365625" progId="Word.Document.12">
                  <p:embed/>
                </p:oleObj>
              </mc:Choice>
              <mc:Fallback>
                <p:oleObj name="文档" r:id="rId2" imgW="11022965" imgH="436562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54088" y="741363"/>
                        <a:ext cx="10707687" cy="42545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/>
</p:sld>
</file>

<file path=ppt/slides/slide4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86588"/>
            <a:ext cx="10644262" cy="452431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/>
              <a:t>例</a:t>
            </a:r>
            <a:r>
              <a:rPr lang="en-US" sz="2400" b="1" smtClean="0"/>
              <a:t>2</a:t>
            </a:r>
            <a:r>
              <a:rPr lang="en-US" sz="2400" b="1" smtClean="0">
                <a:solidFill>
                  <a:srgbClr val="18B48F"/>
                </a:solidFill>
              </a:rPr>
              <a:t> </a:t>
            </a:r>
            <a:r>
              <a:rPr lang="en-US" sz="2400" smtClean="0">
                <a:solidFill>
                  <a:srgbClr val="18B48F"/>
                </a:solidFill>
              </a:rPr>
              <a:t>[2019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福建改编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8-18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“验证阿基米德原理”的实验步骤如下</a:t>
            </a:r>
            <a:r>
              <a:rPr lang="en-US" sz="2400" smtClean="0"/>
              <a:t>: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①</a:t>
            </a:r>
            <a:r>
              <a:rPr lang="zh-CN" altLang="en-US" sz="2400" smtClean="0"/>
              <a:t>用弹簧测力计测出物体所受的重力</a:t>
            </a:r>
            <a:r>
              <a:rPr lang="en-US" sz="2400" i="1" smtClean="0"/>
              <a:t>G </a:t>
            </a:r>
            <a:r>
              <a:rPr lang="en-US" sz="2400" smtClean="0"/>
              <a:t>(</a:t>
            </a:r>
            <a:r>
              <a:rPr lang="zh-CN" altLang="en-US" sz="2400" smtClean="0"/>
              <a:t>如图甲所示</a:t>
            </a:r>
            <a:r>
              <a:rPr lang="en-US" sz="2400" smtClean="0"/>
              <a:t>);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②</a:t>
            </a:r>
            <a:r>
              <a:rPr lang="zh-CN" altLang="en-US" sz="2400" smtClean="0"/>
              <a:t>将物体浸没在水面恰好与溢水口相平的溢水杯中</a:t>
            </a:r>
            <a:r>
              <a:rPr lang="en-US" sz="2400" smtClean="0"/>
              <a:t>,</a:t>
            </a:r>
            <a:r>
              <a:rPr lang="zh-CN" altLang="en-US" sz="2400" smtClean="0"/>
              <a:t>用空的小桶接从溢水杯里被物体排开的水</a:t>
            </a:r>
            <a:r>
              <a:rPr lang="en-US" sz="2400" smtClean="0"/>
              <a:t>,</a:t>
            </a:r>
            <a:r>
              <a:rPr lang="zh-CN" altLang="en-US" sz="2400" smtClean="0"/>
              <a:t>读出这时测力计的示数</a:t>
            </a:r>
            <a:r>
              <a:rPr lang="en-US" sz="2400" i="1" smtClean="0"/>
              <a:t>F </a:t>
            </a:r>
            <a:r>
              <a:rPr lang="en-US" sz="2400" smtClean="0"/>
              <a:t>(</a:t>
            </a:r>
            <a:r>
              <a:rPr lang="zh-CN" altLang="en-US" sz="2400" smtClean="0"/>
              <a:t>如图乙所示</a:t>
            </a:r>
            <a:r>
              <a:rPr lang="en-US" sz="2400" smtClean="0"/>
              <a:t>);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③</a:t>
            </a:r>
            <a:r>
              <a:rPr lang="zh-CN" altLang="en-US" sz="2400" smtClean="0"/>
              <a:t>测出接水后小桶与水所受的总重力</a:t>
            </a:r>
            <a:r>
              <a:rPr lang="en-US" sz="2400" i="1" smtClean="0"/>
              <a:t>G</a:t>
            </a:r>
            <a:r>
              <a:rPr lang="en-US" sz="2400" baseline="-25000" smtClean="0"/>
              <a:t>1</a:t>
            </a:r>
            <a:r>
              <a:rPr lang="en-US" sz="2400" smtClean="0"/>
              <a:t>(</a:t>
            </a:r>
            <a:r>
              <a:rPr lang="zh-CN" altLang="en-US" sz="2400" smtClean="0"/>
              <a:t>如图丙所示</a:t>
            </a:r>
            <a:r>
              <a:rPr lang="en-US" sz="2400" smtClean="0"/>
              <a:t>);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④</a:t>
            </a:r>
            <a:r>
              <a:rPr lang="zh-CN" altLang="en-US" sz="2400" smtClean="0"/>
              <a:t>将小桶中的水倒出</a:t>
            </a:r>
            <a:r>
              <a:rPr lang="en-US" sz="2400" smtClean="0"/>
              <a:t>,</a:t>
            </a:r>
            <a:r>
              <a:rPr lang="zh-CN" altLang="en-US" sz="2400" smtClean="0"/>
              <a:t>测岀空小桶所受的重力</a:t>
            </a:r>
            <a:r>
              <a:rPr lang="en-US" sz="2400" i="1" smtClean="0"/>
              <a:t>G</a:t>
            </a:r>
            <a:r>
              <a:rPr lang="en-US" sz="2400" baseline="-25000" smtClean="0"/>
              <a:t>2</a:t>
            </a:r>
            <a:r>
              <a:rPr lang="en-US" sz="2400" smtClean="0"/>
              <a:t>(</a:t>
            </a:r>
            <a:r>
              <a:rPr lang="zh-CN" altLang="en-US" sz="2400" smtClean="0"/>
              <a:t>如图丁所示</a:t>
            </a:r>
            <a:r>
              <a:rPr lang="en-US" sz="2400" smtClean="0"/>
              <a:t>);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⑤</a:t>
            </a:r>
            <a:r>
              <a:rPr lang="zh-CN" altLang="en-US" sz="2400" smtClean="0"/>
              <a:t>分别计算出物体受到的浮力和排开的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水所受的重力</a:t>
            </a:r>
            <a:r>
              <a:rPr lang="en-US" sz="2400" smtClean="0"/>
              <a:t>,</a:t>
            </a:r>
            <a:r>
              <a:rPr lang="zh-CN" altLang="en-US" sz="2400" smtClean="0"/>
              <a:t>并比较它们的大小是否相等。</a:t>
            </a:r>
            <a:endParaRPr lang="zh-CN" altLang="en-US" sz="2400"/>
          </a:p>
        </p:txBody>
      </p:sp>
      <p:sp>
        <p:nvSpPr>
          <p:cNvPr id="3" name="矩形 2"/>
          <p:cNvSpPr/>
          <p:nvPr/>
        </p:nvSpPr>
        <p:spPr>
          <a:xfrm>
            <a:off x="8452660" y="6069611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8-18</a:t>
            </a:r>
            <a:endParaRPr lang="zh-CN" altLang="en-US" smtClean="0"/>
          </a:p>
        </p:txBody>
      </p:sp>
      <p:pic>
        <p:nvPicPr>
          <p:cNvPr id="4" name="21JFA32.EPS" descr="id:2147500656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7095338" y="4212223"/>
            <a:ext cx="3778811" cy="192596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/>
</p:sld>
</file>

<file path=ppt/slides/slide4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86588"/>
            <a:ext cx="10644262" cy="452431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smtClean="0"/>
              <a:t>回答下列问题</a:t>
            </a:r>
            <a:r>
              <a:rPr lang="en-US" sz="2400" smtClean="0"/>
              <a:t>: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物体浸没在水中</a:t>
            </a:r>
            <a:r>
              <a:rPr lang="en-US" sz="2400" smtClean="0"/>
              <a:t>,</a:t>
            </a:r>
            <a:r>
              <a:rPr lang="zh-CN" altLang="en-US" sz="2400" smtClean="0"/>
              <a:t>受到水的浮力</a:t>
            </a:r>
            <a:r>
              <a:rPr lang="en-US" sz="2400" i="1" smtClean="0"/>
              <a:t>F</a:t>
            </a:r>
            <a:r>
              <a:rPr lang="zh-CN" altLang="en-US" sz="2400" baseline="-25000" smtClean="0"/>
              <a:t>浮</a:t>
            </a:r>
            <a:r>
              <a:rPr lang="en-US" sz="2400" smtClean="0"/>
              <a:t>=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,</a:t>
            </a:r>
            <a:r>
              <a:rPr lang="zh-CN" altLang="en-US" sz="2400" smtClean="0"/>
              <a:t>被排开的水所受的重力</a:t>
            </a:r>
            <a:r>
              <a:rPr lang="en-US" sz="2400" i="1" smtClean="0"/>
              <a:t>G</a:t>
            </a:r>
            <a:r>
              <a:rPr lang="zh-CN" altLang="en-US" sz="2400" baseline="-25000" smtClean="0"/>
              <a:t>排</a:t>
            </a:r>
            <a:r>
              <a:rPr lang="en-US" sz="2400" smtClean="0"/>
              <a:t>=</a:t>
            </a:r>
            <a:r>
              <a:rPr lang="zh-CN" altLang="en-US" sz="2400" i="1" u="sng" smtClean="0"/>
              <a:t>　　　   　</a:t>
            </a:r>
            <a:r>
              <a:rPr lang="zh-CN" altLang="en-US" sz="2400" smtClean="0"/>
              <a:t>。</a:t>
            </a:r>
            <a:r>
              <a:rPr lang="en-US" sz="2400" smtClean="0"/>
              <a:t>(</a:t>
            </a:r>
            <a:r>
              <a:rPr lang="zh-CN" altLang="en-US" sz="2400" smtClean="0"/>
              <a:t>均用上述测得量的符号表示</a:t>
            </a:r>
            <a:r>
              <a:rPr lang="en-US" sz="2400" smtClean="0"/>
              <a:t>)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指出本实验产生误差的原因</a:t>
            </a:r>
            <a:r>
              <a:rPr lang="en-US" sz="2400" smtClean="0"/>
              <a:t>(</a:t>
            </a:r>
            <a:r>
              <a:rPr lang="zh-CN" altLang="en-US" sz="2400" smtClean="0"/>
              <a:t>写出两点</a:t>
            </a:r>
            <a:r>
              <a:rPr lang="en-US" sz="2400" smtClean="0"/>
              <a:t>):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(a)</a:t>
            </a:r>
            <a:r>
              <a:rPr lang="zh-CN" altLang="en-US" sz="2400" i="1" u="sng" smtClean="0"/>
              <a:t>　                                                                                           </a:t>
            </a:r>
            <a:r>
              <a:rPr lang="en-US" sz="2400" smtClean="0"/>
              <a:t>;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(b)</a:t>
            </a:r>
            <a:r>
              <a:rPr lang="zh-CN" altLang="en-US" sz="2400" i="1" u="sng" smtClean="0"/>
              <a:t>　                                                                                          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(3)</a:t>
            </a:r>
            <a:r>
              <a:rPr lang="zh-CN" altLang="en-US" sz="2400" smtClean="0"/>
              <a:t>物体没有完全浸没在水中</a:t>
            </a:r>
            <a:r>
              <a:rPr lang="en-US" sz="2400" smtClean="0"/>
              <a:t>,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“能”或“不能”</a:t>
            </a:r>
            <a:r>
              <a:rPr lang="en-US" sz="2400" smtClean="0"/>
              <a:t>)</a:t>
            </a:r>
            <a:r>
              <a:rPr lang="zh-CN" altLang="en-US" sz="2400" smtClean="0"/>
              <a:t>用实验验证阿基米德原理。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4" name="矩形 3"/>
          <p:cNvSpPr/>
          <p:nvPr/>
        </p:nvSpPr>
        <p:spPr>
          <a:xfrm>
            <a:off x="8960129" y="6001562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8-18</a:t>
            </a:r>
            <a:endParaRPr lang="zh-CN" altLang="en-US" smtClean="0"/>
          </a:p>
        </p:txBody>
      </p:sp>
      <p:pic>
        <p:nvPicPr>
          <p:cNvPr id="5" name="21JFA32.EPS" descr="id:2147500656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7602807" y="4144174"/>
            <a:ext cx="3778811" cy="1925964"/>
          </a:xfrm>
          <a:prstGeom prst="rect">
            <a:avLst/>
          </a:prstGeom>
        </p:spPr>
      </p:pic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6309520" y="1283265"/>
            <a:ext cx="103425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i="1" smtClean="0">
                <a:solidFill>
                  <a:srgbClr val="A50021"/>
                </a:solidFill>
              </a:rPr>
              <a:t>G</a:t>
            </a:r>
            <a:r>
              <a:rPr lang="en-US" b="1" smtClean="0">
                <a:solidFill>
                  <a:srgbClr val="A50021"/>
                </a:solidFill>
              </a:rPr>
              <a:t>-</a:t>
            </a:r>
            <a:r>
              <a:rPr lang="en-US" b="1" i="1" smtClean="0">
                <a:solidFill>
                  <a:srgbClr val="A50021"/>
                </a:solidFill>
              </a:rPr>
              <a:t>F</a:t>
            </a:r>
            <a:r>
              <a:rPr lang="zh-CN" altLang="en-US" b="1" i="1" smtClean="0">
                <a:solidFill>
                  <a:srgbClr val="A50021"/>
                </a:solidFill>
              </a:rPr>
              <a:t>　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1523174" y="1786720"/>
            <a:ext cx="1043876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i="1" smtClean="0">
                <a:solidFill>
                  <a:srgbClr val="A50021"/>
                </a:solidFill>
              </a:rPr>
              <a:t>G</a:t>
            </a:r>
            <a:r>
              <a:rPr lang="en-US" b="1" baseline="-25000" smtClean="0">
                <a:solidFill>
                  <a:srgbClr val="A50021"/>
                </a:solidFill>
              </a:rPr>
              <a:t>1</a:t>
            </a:r>
            <a:r>
              <a:rPr lang="en-US" b="1" smtClean="0">
                <a:solidFill>
                  <a:srgbClr val="A50021"/>
                </a:solidFill>
              </a:rPr>
              <a:t>-</a:t>
            </a:r>
            <a:r>
              <a:rPr lang="en-US" b="1" i="1" smtClean="0">
                <a:solidFill>
                  <a:srgbClr val="A50021"/>
                </a:solidFill>
              </a:rPr>
              <a:t>G</a:t>
            </a:r>
            <a:r>
              <a:rPr lang="en-US" b="1" baseline="-25000" smtClean="0">
                <a:solidFill>
                  <a:srgbClr val="A50021"/>
                </a:solidFill>
              </a:rPr>
              <a:t>2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1737488" y="2858290"/>
            <a:ext cx="7196201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测力计的精度不够</a:t>
            </a:r>
            <a:r>
              <a:rPr lang="en-US" b="1" smtClean="0">
                <a:solidFill>
                  <a:srgbClr val="A50021"/>
                </a:solidFill>
              </a:rPr>
              <a:t>(</a:t>
            </a:r>
            <a:r>
              <a:rPr lang="zh-CN" altLang="en-US" b="1" smtClean="0">
                <a:solidFill>
                  <a:srgbClr val="A50021"/>
                </a:solidFill>
              </a:rPr>
              <a:t>或测量时测力计未保持静止等</a:t>
            </a:r>
            <a:r>
              <a:rPr lang="en-US" b="1" smtClean="0">
                <a:solidFill>
                  <a:srgbClr val="A50021"/>
                </a:solidFill>
              </a:rPr>
              <a:t>)</a:t>
            </a:r>
            <a:r>
              <a:rPr lang="zh-CN" altLang="en-US" b="1" i="1" smtClean="0">
                <a:solidFill>
                  <a:srgbClr val="A50021"/>
                </a:solidFill>
              </a:rPr>
              <a:t>　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1737488" y="3429794"/>
            <a:ext cx="6888424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小桶中的水未倒净</a:t>
            </a:r>
            <a:r>
              <a:rPr lang="en-US" b="1" smtClean="0">
                <a:solidFill>
                  <a:srgbClr val="A50021"/>
                </a:solidFill>
              </a:rPr>
              <a:t>(</a:t>
            </a:r>
            <a:r>
              <a:rPr lang="zh-CN" altLang="en-US" b="1" smtClean="0">
                <a:solidFill>
                  <a:srgbClr val="A50021"/>
                </a:solidFill>
              </a:rPr>
              <a:t>或排开的水未全部流入小桶等</a:t>
            </a:r>
            <a:r>
              <a:rPr lang="en-US" b="1" smtClean="0">
                <a:solidFill>
                  <a:srgbClr val="A50021"/>
                </a:solidFill>
              </a:rPr>
              <a:t>)</a:t>
            </a:r>
            <a:endParaRPr lang="zh-CN" altLang="en-US" smtClean="0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5237950" y="3991745"/>
            <a:ext cx="492443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能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572274"/>
            <a:ext cx="10644262" cy="62177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zh-CN" altLang="en-US" sz="2600" b="1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◀ 实验拓展 ▶</a:t>
            </a:r>
            <a:endParaRPr lang="en-US" altLang="zh-CN" sz="2600" spc="150" smtClean="0">
              <a:solidFill>
                <a:srgbClr val="18B48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15"/>
          <p:cNvSpPr txBox="1"/>
          <p:nvPr/>
        </p:nvSpPr>
        <p:spPr>
          <a:xfrm>
            <a:off x="951670" y="1215216"/>
            <a:ext cx="10644262" cy="228869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(4)</a:t>
            </a:r>
            <a:r>
              <a:rPr lang="zh-CN" altLang="en-US" sz="2400" smtClean="0"/>
              <a:t>根据上述实验过程计算出物体的体积是</a:t>
            </a:r>
            <a:r>
              <a:rPr lang="zh-CN" altLang="en-US" sz="2400" i="1" u="sng" smtClean="0"/>
              <a:t>　　  　　</a:t>
            </a:r>
            <a:r>
              <a:rPr lang="en-US" sz="2400" smtClean="0"/>
              <a:t>,</a:t>
            </a:r>
            <a:r>
              <a:rPr lang="zh-CN" altLang="en-US" sz="2400" smtClean="0"/>
              <a:t>进而计算出物体的密度是</a:t>
            </a:r>
            <a:r>
              <a:rPr lang="zh-CN" altLang="en-US" sz="2400" i="1" u="sng" smtClean="0"/>
              <a:t>　   　　　</a:t>
            </a:r>
            <a:r>
              <a:rPr lang="zh-CN" altLang="en-US" sz="2400" smtClean="0"/>
              <a:t>。</a:t>
            </a:r>
            <a:r>
              <a:rPr lang="en-US" sz="2400" smtClean="0"/>
              <a:t>(</a:t>
            </a:r>
            <a:r>
              <a:rPr lang="zh-CN" altLang="en-US" sz="2400" smtClean="0"/>
              <a:t>均用上述测得量的符号表示</a:t>
            </a:r>
            <a:r>
              <a:rPr lang="en-US" sz="2400" smtClean="0"/>
              <a:t>,</a:t>
            </a:r>
            <a:r>
              <a:rPr lang="en-US" sz="2400" i="1" smtClean="0"/>
              <a:t>ρ</a:t>
            </a:r>
            <a:r>
              <a:rPr lang="zh-CN" altLang="en-US" sz="2400" baseline="-25000" smtClean="0"/>
              <a:t>水</a:t>
            </a:r>
            <a:r>
              <a:rPr lang="zh-CN" altLang="en-US" sz="2400" smtClean="0"/>
              <a:t>已知</a:t>
            </a:r>
            <a:r>
              <a:rPr lang="en-US" sz="2400" smtClean="0"/>
              <a:t>)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(5)</a:t>
            </a:r>
            <a:r>
              <a:rPr lang="zh-CN" altLang="en-US" sz="2400" smtClean="0"/>
              <a:t>被测物体从刚接触水面到全部浸没水中</a:t>
            </a:r>
            <a:r>
              <a:rPr lang="en-US" sz="2400" smtClean="0"/>
              <a:t>,</a:t>
            </a:r>
            <a:r>
              <a:rPr lang="zh-CN" altLang="en-US" sz="2400" smtClean="0"/>
              <a:t>水对溢水杯底的压强</a:t>
            </a:r>
            <a:r>
              <a:rPr lang="zh-CN" altLang="en-US" sz="2400" i="1" u="sng" smtClean="0"/>
              <a:t>　      　　　</a:t>
            </a:r>
            <a:r>
              <a:rPr lang="en-US" sz="2400" smtClean="0"/>
              <a:t>(</a:t>
            </a:r>
            <a:r>
              <a:rPr lang="zh-CN" altLang="en-US" sz="2400" smtClean="0"/>
              <a:t>选填“逐渐增大”“逐渐减小”或“保持不变”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9524230" y="2143910"/>
            <a:ext cx="1415772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保持不变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5316791" y="5430058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8-18</a:t>
            </a:r>
            <a:endParaRPr lang="zh-CN" altLang="en-US" smtClean="0"/>
          </a:p>
        </p:txBody>
      </p:sp>
      <p:pic>
        <p:nvPicPr>
          <p:cNvPr id="11" name="21JFA32.EPS" descr="id:2147500656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959469" y="3572670"/>
            <a:ext cx="3778811" cy="1925964"/>
          </a:xfrm>
          <a:prstGeom prst="rect">
            <a:avLst/>
          </a:prstGeom>
        </p:spPr>
      </p:pic>
      <p:graphicFrame>
        <p:nvGraphicFramePr>
          <p:cNvPr id="166914" name="Object 2"/>
          <p:cNvGraphicFramePr>
            <a:graphicFrameLocks noChangeAspect="1"/>
          </p:cNvGraphicFramePr>
          <p:nvPr/>
        </p:nvGraphicFramePr>
        <p:xfrm>
          <a:off x="6666710" y="1092986"/>
          <a:ext cx="1193800" cy="119380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8" name="文档" r:id="rId3" imgW="1216660" imgH="1207770" progId="Word.Document.12">
                  <p:embed/>
                </p:oleObj>
              </mc:Choice>
              <mc:Fallback>
                <p:oleObj name="文档" r:id="rId3" imgW="1216660" imgH="120777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666710" y="1092986"/>
                        <a:ext cx="1193800" cy="1193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915" name="Object 3"/>
          <p:cNvGraphicFramePr>
            <a:graphicFrameLocks noChangeAspect="1"/>
          </p:cNvGraphicFramePr>
          <p:nvPr/>
        </p:nvGraphicFramePr>
        <p:xfrm>
          <a:off x="1615258" y="1664490"/>
          <a:ext cx="1193800" cy="119380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9" name="文档" r:id="rId5" imgW="1226820" imgH="1208405" progId="Word.Document.12">
                  <p:embed/>
                </p:oleObj>
              </mc:Choice>
              <mc:Fallback>
                <p:oleObj name="文档" r:id="rId5" imgW="1226820" imgH="120840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15258" y="1664490"/>
                        <a:ext cx="1193800" cy="1193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6916" name="New picture"/>
          <p:cNvPicPr/>
          <p:nvPr/>
        </p:nvPicPr>
        <p:blipFill>
          <a:blip r:embed="rId7"/>
          <a:stretch>
            <a:fillRect/>
          </a:stretch>
        </p:blipFill>
        <p:spPr>
          <a:xfrm>
            <a:off x="11226800" y="11379200"/>
            <a:ext cx="304800" cy="228600"/>
          </a:xfrm>
          <a:prstGeom prst="cube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6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951670" y="775622"/>
            <a:ext cx="107157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b="1" smtClean="0"/>
              <a:t>阿基米德原理</a:t>
            </a:r>
            <a:r>
              <a:rPr lang="en-US" b="1" smtClean="0"/>
              <a:t>:</a:t>
            </a:r>
            <a:r>
              <a:rPr lang="zh-CN" altLang="en-US" smtClean="0"/>
              <a:t>阿基米德原理演示实验如图</a:t>
            </a:r>
            <a:r>
              <a:rPr lang="en-US" smtClean="0"/>
              <a:t>8-2</a:t>
            </a:r>
            <a:r>
              <a:rPr lang="zh-CN" altLang="en-US" smtClean="0"/>
              <a:t>所示。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(1)</a:t>
            </a:r>
            <a:r>
              <a:rPr lang="zh-CN" altLang="en-US" smtClean="0"/>
              <a:t>内容</a:t>
            </a:r>
            <a:r>
              <a:rPr lang="en-US" smtClean="0"/>
              <a:t>:</a:t>
            </a:r>
            <a:r>
              <a:rPr lang="zh-CN" altLang="en-US" smtClean="0"/>
              <a:t>浸在液体中的物体受到</a:t>
            </a:r>
            <a:r>
              <a:rPr lang="zh-CN" altLang="en-US" i="1" u="sng" smtClean="0"/>
              <a:t>　　         　</a:t>
            </a:r>
            <a:r>
              <a:rPr lang="zh-CN" altLang="en-US" smtClean="0"/>
              <a:t>的浮力</a:t>
            </a:r>
            <a:r>
              <a:rPr lang="en-US" smtClean="0"/>
              <a:t>,</a:t>
            </a:r>
            <a:r>
              <a:rPr lang="zh-CN" altLang="en-US" smtClean="0"/>
              <a:t>浮力的大小等于它排开的液体所受的</a:t>
            </a:r>
            <a:r>
              <a:rPr lang="zh-CN" altLang="en-US" i="1" u="sng" smtClean="0"/>
              <a:t>　 　　　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5595140" y="5640983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8-2</a:t>
            </a:r>
            <a:endParaRPr lang="zh-CN" altLang="en-US" smtClean="0"/>
          </a:p>
        </p:txBody>
      </p:sp>
      <p:pic>
        <p:nvPicPr>
          <p:cNvPr id="5" name="7jk65.EPS" descr="id:2147500414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166248" y="2426273"/>
            <a:ext cx="6072230" cy="3170035"/>
          </a:xfrm>
          <a:prstGeom prst="rect">
            <a:avLst/>
          </a:prstGeom>
        </p:spPr>
      </p:pic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5380826" y="1325055"/>
            <a:ext cx="14157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竖直向上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2523306" y="1896559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重力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112642" name="Object 2"/>
          <p:cNvGraphicFramePr>
            <a:graphicFrameLocks noChangeAspect="1"/>
          </p:cNvGraphicFramePr>
          <p:nvPr/>
        </p:nvGraphicFramePr>
        <p:xfrm>
          <a:off x="1000959" y="862013"/>
          <a:ext cx="10880725" cy="3033712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name="文档" r:id="rId2" imgW="11038205" imgH="3065145" progId="Word.Document.12">
                  <p:embed/>
                </p:oleObj>
              </mc:Choice>
              <mc:Fallback>
                <p:oleObj name="文档" r:id="rId2" imgW="11038205" imgH="306514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00959" y="862013"/>
                        <a:ext cx="10880725" cy="30337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51670" y="2800969"/>
            <a:ext cx="105013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mtClean="0">
                <a:solidFill>
                  <a:srgbClr val="18B48F"/>
                </a:solidFill>
              </a:rPr>
              <a:t>[</a:t>
            </a:r>
            <a:r>
              <a:rPr lang="zh-CN" altLang="en-US" smtClean="0">
                <a:solidFill>
                  <a:srgbClr val="18B48F"/>
                </a:solidFill>
              </a:rPr>
              <a:t>注意</a:t>
            </a:r>
            <a:r>
              <a:rPr lang="en-US" smtClean="0">
                <a:solidFill>
                  <a:srgbClr val="18B48F"/>
                </a:solidFill>
              </a:rPr>
              <a:t>]</a:t>
            </a:r>
            <a:r>
              <a:rPr lang="en-US" smtClean="0"/>
              <a:t>(1)</a:t>
            </a:r>
            <a:r>
              <a:rPr lang="zh-CN" altLang="en-US" smtClean="0"/>
              <a:t>阿基米德原理也适用于气体。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(2)</a:t>
            </a:r>
            <a:r>
              <a:rPr lang="zh-CN" altLang="en-US" smtClean="0"/>
              <a:t>当物体全部浸入液体中时</a:t>
            </a:r>
            <a:r>
              <a:rPr lang="en-US" smtClean="0"/>
              <a:t>,</a:t>
            </a:r>
            <a:r>
              <a:rPr lang="en-US" i="1" smtClean="0"/>
              <a:t>V</a:t>
            </a:r>
            <a:r>
              <a:rPr lang="zh-CN" altLang="en-US" baseline="-25000" smtClean="0"/>
              <a:t>物</a:t>
            </a:r>
            <a:r>
              <a:rPr lang="en-US" smtClean="0"/>
              <a:t>=</a:t>
            </a:r>
            <a:r>
              <a:rPr lang="en-US" i="1" smtClean="0"/>
              <a:t>V</a:t>
            </a:r>
            <a:r>
              <a:rPr lang="zh-CN" altLang="en-US" baseline="-25000" smtClean="0"/>
              <a:t>排</a:t>
            </a:r>
            <a:r>
              <a:rPr lang="en-US" smtClean="0"/>
              <a:t>;</a:t>
            </a:r>
            <a:r>
              <a:rPr lang="zh-CN" altLang="en-US" smtClean="0"/>
              <a:t>当物体部分浸入液体中时</a:t>
            </a:r>
            <a:r>
              <a:rPr lang="en-US" smtClean="0"/>
              <a:t>,</a:t>
            </a:r>
            <a:r>
              <a:rPr lang="en-US" i="1" smtClean="0"/>
              <a:t>V</a:t>
            </a:r>
            <a:r>
              <a:rPr lang="zh-CN" altLang="en-US" baseline="-25000" smtClean="0"/>
              <a:t>排</a:t>
            </a:r>
            <a:r>
              <a:rPr lang="en-US" smtClean="0"/>
              <a:t>&lt;</a:t>
            </a:r>
            <a:r>
              <a:rPr lang="en-US" i="1" smtClean="0"/>
              <a:t>V</a:t>
            </a:r>
            <a:r>
              <a:rPr lang="zh-CN" altLang="en-US" baseline="-25000" smtClean="0"/>
              <a:t>物</a:t>
            </a:r>
            <a:r>
              <a:rPr lang="zh-CN" altLang="en-US" smtClean="0"/>
              <a:t>。</a:t>
            </a:r>
            <a:endParaRPr lang="zh-CN" altLang="en-US"/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2023240" y="1000902"/>
            <a:ext cx="123623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i="1" smtClean="0">
                <a:solidFill>
                  <a:srgbClr val="A50021"/>
                </a:solidFill>
              </a:rPr>
              <a:t>F</a:t>
            </a:r>
            <a:r>
              <a:rPr lang="zh-CN" altLang="en-US" b="1" baseline="-25000" smtClean="0">
                <a:solidFill>
                  <a:srgbClr val="A50021"/>
                </a:solidFill>
              </a:rPr>
              <a:t>浮</a:t>
            </a:r>
            <a:r>
              <a:rPr lang="en-US" b="1" smtClean="0">
                <a:solidFill>
                  <a:srgbClr val="A50021"/>
                </a:solidFill>
              </a:rPr>
              <a:t>=</a:t>
            </a:r>
            <a:r>
              <a:rPr lang="en-US" b="1" i="1" smtClean="0">
                <a:solidFill>
                  <a:srgbClr val="A50021"/>
                </a:solidFill>
              </a:rPr>
              <a:t>G</a:t>
            </a:r>
            <a:r>
              <a:rPr lang="zh-CN" altLang="en-US" b="1" baseline="-25000" smtClean="0">
                <a:solidFill>
                  <a:srgbClr val="A50021"/>
                </a:solidFill>
              </a:rPr>
              <a:t>排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5952330" y="967865"/>
            <a:ext cx="122341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i="1" smtClean="0">
                <a:solidFill>
                  <a:srgbClr val="A50021"/>
                </a:solidFill>
              </a:rPr>
              <a:t>ρ</a:t>
            </a:r>
            <a:r>
              <a:rPr lang="zh-CN" altLang="en-US" b="1" baseline="-25000" smtClean="0">
                <a:solidFill>
                  <a:srgbClr val="A50021"/>
                </a:solidFill>
              </a:rPr>
              <a:t>液</a:t>
            </a:r>
            <a:r>
              <a:rPr lang="en-US" b="1" i="1" err="1" smtClean="0">
                <a:solidFill>
                  <a:srgbClr val="A50021"/>
                </a:solidFill>
              </a:rPr>
              <a:t>gV</a:t>
            </a:r>
            <a:r>
              <a:rPr lang="zh-CN" altLang="en-US" b="1" baseline="-25000" smtClean="0">
                <a:solidFill>
                  <a:srgbClr val="A50021"/>
                </a:solidFill>
              </a:rPr>
              <a:t>排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考点三　浮沉条件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023108" y="1351666"/>
          <a:ext cx="10644260" cy="4937760"/>
        </p:xfrm>
        <a:graphic>
          <a:graphicData uri="http://schemas.openxmlformats.org/drawingml/2006/table">
            <a:tbl>
              <a:tblPr/>
              <a:tblGrid>
                <a:gridCol w="1857388"/>
                <a:gridCol w="1857388"/>
                <a:gridCol w="2357454"/>
                <a:gridCol w="2286016"/>
                <a:gridCol w="2286014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ρ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液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ρ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物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ρ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液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ρ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物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ρ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液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ρ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物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ρ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液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ρ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物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ρ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液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ρ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物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上浮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下沉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悬浮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漂浮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沉底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浮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G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浮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G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浮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G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浮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G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浮</a:t>
                      </a:r>
                      <a:r>
                        <a:rPr lang="en-US" sz="2400" i="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+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N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=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G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 gridSpan="2"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处于动态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(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运动状态不断改变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),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受非平衡力作用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0325" marR="6032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可以停留在液体的任何深度处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0325" marR="6032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是“上浮”过程的最终状态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0325" marR="6032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是“下沉”过程的最终状态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0325" marR="6032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2" vMerge="1">
                  <a:txBody>
                    <a:bodyPr vert="horz" wrap="square"/>
                    <a:lstStyle/>
                    <a:p/>
                  </a:txBody>
                  <a:tcPr/>
                </a:tc>
                <a:tc hMerge="1" vMerge="1">
                  <a:txBody>
                    <a:bodyPr vert="horz" wrap="square"/>
                    <a:lstStyle/>
                    <a:p/>
                  </a:txBody>
                  <a:tcPr/>
                </a:tc>
                <a:tc gridSpan="3"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处于静态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受平衡力作用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</a:tr>
            </a:tbl>
          </a:graphicData>
        </a:graphic>
      </p:graphicFrame>
      <p:pic>
        <p:nvPicPr>
          <p:cNvPr id="113669" name="a41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380298" y="2543963"/>
            <a:ext cx="1143008" cy="1457335"/>
          </a:xfrm>
          <a:prstGeom prst="rect">
            <a:avLst/>
          </a:prstGeom>
          <a:noFill/>
        </p:spPr>
      </p:pic>
      <p:pic>
        <p:nvPicPr>
          <p:cNvPr id="113668" name="a41a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309124" y="2572538"/>
            <a:ext cx="1143008" cy="1371609"/>
          </a:xfrm>
          <a:prstGeom prst="rect">
            <a:avLst/>
          </a:prstGeom>
          <a:noFill/>
        </p:spPr>
      </p:pic>
      <p:pic>
        <p:nvPicPr>
          <p:cNvPr id="113667" name="a41b.jpg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5357850" y="2643976"/>
            <a:ext cx="1094546" cy="1286092"/>
          </a:xfrm>
          <a:prstGeom prst="rect">
            <a:avLst/>
          </a:prstGeom>
          <a:noFill/>
        </p:spPr>
      </p:pic>
      <p:pic>
        <p:nvPicPr>
          <p:cNvPr id="113666" name="a41c.jpg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7738280" y="2501100"/>
            <a:ext cx="1034620" cy="1500198"/>
          </a:xfrm>
          <a:prstGeom prst="rect">
            <a:avLst/>
          </a:prstGeom>
          <a:noFill/>
        </p:spPr>
      </p:pic>
      <p:pic>
        <p:nvPicPr>
          <p:cNvPr id="113665" name="a41d.jpg"/>
          <p:cNvPicPr>
            <a:picLocks noChangeAspect="1" noChangeArrowheads="1"/>
          </p:cNvPicPr>
          <p:nvPr/>
        </p:nvPicPr>
        <p:blipFill>
          <a:blip r:embed="rId6"/>
          <a:stretch>
            <a:fillRect/>
          </a:stretch>
        </p:blipFill>
        <p:spPr bwMode="auto">
          <a:xfrm>
            <a:off x="10095734" y="2572537"/>
            <a:ext cx="928694" cy="1393041"/>
          </a:xfrm>
          <a:prstGeom prst="rect">
            <a:avLst/>
          </a:prstGeom>
          <a:noFill/>
        </p:spPr>
      </p:pic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1737488" y="1363456"/>
            <a:ext cx="41870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&gt;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3513514" y="1363456"/>
            <a:ext cx="41870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&lt;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5666578" y="1363456"/>
            <a:ext cx="41870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=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8014108" y="1396493"/>
            <a:ext cx="428628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&gt;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10238610" y="1358092"/>
            <a:ext cx="41870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&lt;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808926" y="4111137"/>
            <a:ext cx="41870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&gt;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3594876" y="4111137"/>
            <a:ext cx="41870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&lt;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5738016" y="4144174"/>
            <a:ext cx="41870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=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8024032" y="4144174"/>
            <a:ext cx="41870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=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考点四　物体浮沉条件的应用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1670" y="1286654"/>
            <a:ext cx="1078713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b="1" smtClean="0"/>
              <a:t>轮船的工作原理</a:t>
            </a:r>
            <a:r>
              <a:rPr lang="en-US" b="1" smtClean="0"/>
              <a:t>:</a:t>
            </a:r>
            <a:r>
              <a:rPr lang="zh-CN" altLang="en-US" smtClean="0"/>
              <a:t>当物体的密度大于液体的密度时</a:t>
            </a:r>
            <a:r>
              <a:rPr lang="en-US" smtClean="0"/>
              <a:t>,</a:t>
            </a:r>
            <a:r>
              <a:rPr lang="zh-CN" altLang="en-US" smtClean="0"/>
              <a:t>做成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的可以漂浮在水面上。漂浮时</a:t>
            </a:r>
            <a:r>
              <a:rPr lang="en-US" i="1" smtClean="0"/>
              <a:t>F</a:t>
            </a:r>
            <a:r>
              <a:rPr lang="zh-CN" altLang="en-US" baseline="-25000" smtClean="0"/>
              <a:t>浮</a:t>
            </a:r>
            <a:r>
              <a:rPr lang="en-US" smtClean="0"/>
              <a:t>=</a:t>
            </a:r>
            <a:r>
              <a:rPr lang="en-US" i="1" smtClean="0"/>
              <a:t>G</a:t>
            </a:r>
            <a:r>
              <a:rPr lang="zh-CN" altLang="en-US" baseline="-25000" smtClean="0"/>
              <a:t>总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b="1" smtClean="0"/>
              <a:t>潜水艇的工作原理</a:t>
            </a:r>
            <a:r>
              <a:rPr lang="en-US" b="1" smtClean="0"/>
              <a:t>:</a:t>
            </a:r>
            <a:r>
              <a:rPr lang="zh-CN" altLang="en-US" smtClean="0"/>
              <a:t>潜水艇的下潜和上浮是靠改变自身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来实现的。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3.</a:t>
            </a:r>
            <a:r>
              <a:rPr lang="zh-CN" altLang="en-US" b="1" smtClean="0"/>
              <a:t>密度计</a:t>
            </a:r>
            <a:r>
              <a:rPr lang="en-US" b="1" smtClean="0"/>
              <a:t>:</a:t>
            </a:r>
            <a:r>
              <a:rPr lang="zh-CN" altLang="en-US" smtClean="0"/>
              <a:t>在任何液体中都处于漂浮状态</a:t>
            </a:r>
            <a:r>
              <a:rPr lang="en-US" smtClean="0"/>
              <a:t>,</a:t>
            </a:r>
            <a:r>
              <a:rPr lang="zh-CN" altLang="en-US" smtClean="0"/>
              <a:t>即所受浮力大小都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它所受的重力</a:t>
            </a:r>
            <a:r>
              <a:rPr lang="en-US" smtClean="0"/>
              <a:t>,</a:t>
            </a:r>
            <a:r>
              <a:rPr lang="zh-CN" altLang="en-US" smtClean="0"/>
              <a:t>浸入液体的体积越大</a:t>
            </a:r>
            <a:r>
              <a:rPr lang="en-US" smtClean="0"/>
              <a:t>,</a:t>
            </a:r>
            <a:r>
              <a:rPr lang="zh-CN" altLang="en-US" smtClean="0"/>
              <a:t>液体密度越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8724011" y="1286654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空心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8652573" y="2396625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重力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9024164" y="2968129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等于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6095206" y="3501232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小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考点五　浮力计算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1670" y="1286654"/>
            <a:ext cx="107871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b="1" smtClean="0"/>
              <a:t>压力差法</a:t>
            </a:r>
            <a:r>
              <a:rPr lang="en-US" b="1" smtClean="0"/>
              <a:t>:</a:t>
            </a:r>
            <a:r>
              <a:rPr lang="en-US" i="1" smtClean="0"/>
              <a:t>F</a:t>
            </a:r>
            <a:r>
              <a:rPr lang="zh-CN" altLang="en-US" baseline="-25000" smtClean="0"/>
              <a:t>浮</a:t>
            </a:r>
            <a:r>
              <a:rPr lang="en-US" smtClean="0"/>
              <a:t>=</a:t>
            </a:r>
            <a:r>
              <a:rPr lang="zh-CN" altLang="en-US" i="1" u="sng" smtClean="0"/>
              <a:t>　　         　　　</a:t>
            </a:r>
            <a:r>
              <a:rPr lang="en-US" smtClean="0"/>
              <a:t>(</a:t>
            </a:r>
            <a:r>
              <a:rPr lang="zh-CN" altLang="en-US" smtClean="0"/>
              <a:t>浮力产生的原因</a:t>
            </a:r>
            <a:r>
              <a:rPr lang="en-US" smtClean="0"/>
              <a:t>)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b="1" smtClean="0"/>
              <a:t>称重法</a:t>
            </a:r>
            <a:r>
              <a:rPr lang="en-US" b="1" smtClean="0"/>
              <a:t>:</a:t>
            </a:r>
            <a:r>
              <a:rPr lang="zh-CN" altLang="en-US" smtClean="0"/>
              <a:t>把物体挂在弹簧测力计上</a:t>
            </a:r>
            <a:r>
              <a:rPr lang="en-US" smtClean="0"/>
              <a:t>,</a:t>
            </a:r>
            <a:r>
              <a:rPr lang="zh-CN" altLang="en-US" smtClean="0"/>
              <a:t>测出物体的重力</a:t>
            </a:r>
            <a:r>
              <a:rPr lang="en-US" i="1" smtClean="0"/>
              <a:t>G</a:t>
            </a:r>
            <a:r>
              <a:rPr lang="en-US" smtClean="0"/>
              <a:t>,</a:t>
            </a:r>
            <a:r>
              <a:rPr lang="zh-CN" altLang="en-US" smtClean="0"/>
              <a:t>再把物体浸入液体中</a:t>
            </a:r>
            <a:r>
              <a:rPr lang="en-US" smtClean="0"/>
              <a:t>,</a:t>
            </a:r>
            <a:r>
              <a:rPr lang="zh-CN" altLang="en-US" smtClean="0"/>
              <a:t>记下此时弹簧测力计的示数</a:t>
            </a:r>
            <a:r>
              <a:rPr lang="en-US" i="1" smtClean="0"/>
              <a:t>F</a:t>
            </a:r>
            <a:r>
              <a:rPr lang="en-US" smtClean="0"/>
              <a:t>,</a:t>
            </a:r>
            <a:r>
              <a:rPr lang="zh-CN" altLang="en-US" smtClean="0"/>
              <a:t>那么物体受到的浮力</a:t>
            </a:r>
            <a:r>
              <a:rPr lang="en-US" i="1" smtClean="0"/>
              <a:t>F</a:t>
            </a:r>
            <a:r>
              <a:rPr lang="zh-CN" altLang="en-US" baseline="-25000" smtClean="0"/>
              <a:t>浮</a:t>
            </a:r>
            <a:r>
              <a:rPr lang="en-US" smtClean="0"/>
              <a:t>=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3.</a:t>
            </a:r>
            <a:r>
              <a:rPr lang="zh-CN" altLang="en-US" b="1" smtClean="0"/>
              <a:t>阿基米德原理法</a:t>
            </a:r>
            <a:r>
              <a:rPr lang="en-US" b="1" smtClean="0"/>
              <a:t>:</a:t>
            </a:r>
            <a:r>
              <a:rPr lang="en-US" i="1" smtClean="0"/>
              <a:t>F</a:t>
            </a:r>
            <a:r>
              <a:rPr lang="zh-CN" altLang="en-US" baseline="-25000" smtClean="0"/>
              <a:t>浮</a:t>
            </a:r>
            <a:r>
              <a:rPr lang="en-US" smtClean="0"/>
              <a:t>=</a:t>
            </a:r>
            <a:r>
              <a:rPr lang="zh-CN" altLang="en-US" i="1" u="sng" smtClean="0"/>
              <a:t>　　　　</a:t>
            </a:r>
            <a:r>
              <a:rPr lang="en-US" smtClean="0"/>
              <a:t>=</a:t>
            </a:r>
            <a:r>
              <a:rPr lang="zh-CN" altLang="en-US" i="1" u="sng" smtClean="0"/>
              <a:t>　　        　　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4.</a:t>
            </a:r>
            <a:r>
              <a:rPr lang="zh-CN" altLang="en-US" b="1" smtClean="0"/>
              <a:t>平衡法</a:t>
            </a:r>
            <a:r>
              <a:rPr lang="en-US" b="1" smtClean="0"/>
              <a:t>:</a:t>
            </a:r>
            <a:r>
              <a:rPr lang="zh-CN" altLang="en-US" smtClean="0"/>
              <a:t>当物体处于漂浮或悬浮状态时</a:t>
            </a:r>
            <a:r>
              <a:rPr lang="en-US" smtClean="0"/>
              <a:t>,</a:t>
            </a:r>
            <a:r>
              <a:rPr lang="zh-CN" altLang="en-US" smtClean="0"/>
              <a:t>浮力大小等于物体的重力大小</a:t>
            </a:r>
            <a:r>
              <a:rPr lang="en-US" smtClean="0"/>
              <a:t>,</a:t>
            </a:r>
            <a:r>
              <a:rPr lang="en-US" i="1" smtClean="0"/>
              <a:t>F</a:t>
            </a:r>
            <a:r>
              <a:rPr lang="zh-CN" altLang="en-US" baseline="-25000" smtClean="0"/>
              <a:t>浮</a:t>
            </a:r>
            <a:r>
              <a:rPr lang="en-US" smtClean="0"/>
              <a:t>=</a:t>
            </a:r>
            <a:endParaRPr lang="en-US" smtClean="0"/>
          </a:p>
          <a:p>
            <a:pPr>
              <a:lnSpc>
                <a:spcPct val="150000"/>
              </a:lnSpc>
            </a:pPr>
            <a:r>
              <a:rPr lang="zh-CN" altLang="en-US" i="1" u="sng" smtClean="0"/>
              <a:t>　　　　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3594876" y="1286654"/>
            <a:ext cx="1483098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i="1" smtClean="0">
                <a:solidFill>
                  <a:srgbClr val="A50021"/>
                </a:solidFill>
              </a:rPr>
              <a:t>F</a:t>
            </a:r>
            <a:r>
              <a:rPr lang="zh-CN" altLang="en-US" b="1" baseline="-25000" smtClean="0">
                <a:solidFill>
                  <a:srgbClr val="A50021"/>
                </a:solidFill>
              </a:rPr>
              <a:t>向上</a:t>
            </a:r>
            <a:r>
              <a:rPr lang="en-US" b="1" smtClean="0">
                <a:solidFill>
                  <a:srgbClr val="A50021"/>
                </a:solidFill>
              </a:rPr>
              <a:t>-</a:t>
            </a:r>
            <a:r>
              <a:rPr lang="en-US" b="1" i="1" smtClean="0">
                <a:solidFill>
                  <a:srgbClr val="A50021"/>
                </a:solidFill>
              </a:rPr>
              <a:t>F</a:t>
            </a:r>
            <a:r>
              <a:rPr lang="zh-CN" altLang="en-US" b="1" baseline="-25000" smtClean="0">
                <a:solidFill>
                  <a:srgbClr val="A50021"/>
                </a:solidFill>
              </a:rPr>
              <a:t>向下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7881156" y="2396625"/>
            <a:ext cx="726481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i="1" smtClean="0">
                <a:solidFill>
                  <a:srgbClr val="A50021"/>
                </a:solidFill>
              </a:rPr>
              <a:t>G</a:t>
            </a:r>
            <a:r>
              <a:rPr lang="en-US" b="1" smtClean="0">
                <a:solidFill>
                  <a:srgbClr val="A50021"/>
                </a:solidFill>
              </a:rPr>
              <a:t>-</a:t>
            </a:r>
            <a:r>
              <a:rPr lang="en-US" b="1" i="1" smtClean="0">
                <a:solidFill>
                  <a:srgbClr val="A50021"/>
                </a:solidFill>
              </a:rPr>
              <a:t>F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4447557" y="2968129"/>
            <a:ext cx="93326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i="1" smtClean="0">
                <a:solidFill>
                  <a:srgbClr val="A50021"/>
                </a:solidFill>
              </a:rPr>
              <a:t>G</a:t>
            </a:r>
            <a:r>
              <a:rPr lang="zh-CN" altLang="en-US" b="1" baseline="-25000" smtClean="0">
                <a:solidFill>
                  <a:srgbClr val="A50021"/>
                </a:solidFill>
              </a:rPr>
              <a:t>排</a:t>
            </a:r>
            <a:r>
              <a:rPr lang="zh-CN" altLang="en-US" b="1" i="1" smtClean="0">
                <a:solidFill>
                  <a:srgbClr val="A50021"/>
                </a:solidFill>
              </a:rPr>
              <a:t>　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5880892" y="2968129"/>
            <a:ext cx="128432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i="1" smtClean="0">
                <a:solidFill>
                  <a:srgbClr val="A50021"/>
                </a:solidFill>
              </a:rPr>
              <a:t>ρ</a:t>
            </a:r>
            <a:r>
              <a:rPr lang="en-US" b="1" baseline="-25000" smtClean="0">
                <a:solidFill>
                  <a:srgbClr val="A50021"/>
                </a:solidFill>
              </a:rPr>
              <a:t> </a:t>
            </a:r>
            <a:r>
              <a:rPr lang="zh-CN" altLang="en-US" b="1" baseline="-25000" smtClean="0">
                <a:solidFill>
                  <a:srgbClr val="A50021"/>
                </a:solidFill>
              </a:rPr>
              <a:t>液</a:t>
            </a:r>
            <a:r>
              <a:rPr lang="en-US" b="1" i="1" err="1" smtClean="0">
                <a:solidFill>
                  <a:srgbClr val="A50021"/>
                </a:solidFill>
              </a:rPr>
              <a:t>gV</a:t>
            </a:r>
            <a:r>
              <a:rPr lang="zh-CN" altLang="en-US" b="1" baseline="-25000" smtClean="0">
                <a:solidFill>
                  <a:srgbClr val="A50021"/>
                </a:solidFill>
              </a:rPr>
              <a:t>排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1308860" y="4039699"/>
            <a:ext cx="62549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i="1" smtClean="0">
                <a:solidFill>
                  <a:srgbClr val="A50021"/>
                </a:solidFill>
              </a:rPr>
              <a:t>G</a:t>
            </a:r>
            <a:r>
              <a:rPr lang="zh-CN" altLang="en-US" b="1" baseline="-25000" smtClean="0">
                <a:solidFill>
                  <a:srgbClr val="A50021"/>
                </a:solidFill>
              </a:rPr>
              <a:t>物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heme/theme1.xml><?xml version="1.0" encoding="utf-8"?>
<a:theme xmlns:r="http://schemas.openxmlformats.org/officeDocument/2006/relationships"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224</Paragraphs>
  <Slides>47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5" baseType="lpstr">
      <vt:lpstr>Arial</vt:lpstr>
      <vt:lpstr>微软雅黑</vt:lpstr>
      <vt:lpstr>Wingdings</vt:lpstr>
      <vt:lpstr>Calibri</vt:lpstr>
      <vt:lpstr>NEU-BZ-S92</vt:lpstr>
      <vt:lpstr>Times New Roman</vt:lpstr>
      <vt:lpstr>方正书宋_GBK</vt:lpstr>
      <vt:lpstr>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2021-02-04T17:41:04Z</cp:lastPrinted>
  <dcterms:created xsi:type="dcterms:W3CDTF">2021-02-04T17:41:04Z</dcterms:created>
  <dcterms:modified xsi:type="dcterms:W3CDTF">2021-02-04T09:41:10Z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