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7"/>
  </p:notesMasterIdLst>
  <p:sldIdLst>
    <p:sldId id="434" r:id="rId3"/>
    <p:sldId id="435" r:id="rId4"/>
    <p:sldId id="504" r:id="rId5"/>
    <p:sldId id="437" r:id="rId6"/>
    <p:sldId id="484" r:id="rId7"/>
    <p:sldId id="512" r:id="rId8"/>
    <p:sldId id="513" r:id="rId9"/>
    <p:sldId id="508" r:id="rId10"/>
    <p:sldId id="438" r:id="rId11"/>
    <p:sldId id="514" r:id="rId12"/>
    <p:sldId id="456" r:id="rId13"/>
    <p:sldId id="455" r:id="rId14"/>
    <p:sldId id="457" r:id="rId15"/>
    <p:sldId id="486" r:id="rId16"/>
    <p:sldId id="487" r:id="rId17"/>
    <p:sldId id="488" r:id="rId18"/>
    <p:sldId id="515" r:id="rId19"/>
    <p:sldId id="489" r:id="rId20"/>
    <p:sldId id="509" r:id="rId21"/>
    <p:sldId id="441" r:id="rId22"/>
    <p:sldId id="442" r:id="rId23"/>
    <p:sldId id="459" r:id="rId24"/>
    <p:sldId id="460" r:id="rId25"/>
    <p:sldId id="461" r:id="rId26"/>
    <p:sldId id="490" r:id="rId27"/>
    <p:sldId id="492" r:id="rId28"/>
    <p:sldId id="516" r:id="rId29"/>
    <p:sldId id="491" r:id="rId30"/>
    <p:sldId id="495" r:id="rId31"/>
    <p:sldId id="510" r:id="rId32"/>
    <p:sldId id="444" r:id="rId33"/>
    <p:sldId id="507" r:id="rId34"/>
    <p:sldId id="446" r:id="rId35"/>
    <p:sldId id="496" r:id="rId36"/>
    <p:sldId id="498" r:id="rId37"/>
    <p:sldId id="462" r:id="rId38"/>
    <p:sldId id="511" r:id="rId39"/>
    <p:sldId id="447" r:id="rId40"/>
    <p:sldId id="448" r:id="rId41"/>
    <p:sldId id="517" r:id="rId42"/>
    <p:sldId id="502" r:id="rId43"/>
    <p:sldId id="464" r:id="rId44"/>
    <p:sldId id="454" r:id="rId45"/>
    <p:sldId id="479" r:id="rId46"/>
  </p:sldIdLst>
  <p:sldSz cx="9145588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08" autoAdjust="0"/>
    <p:restoredTop sz="95394" autoAdjust="0"/>
  </p:normalViewPr>
  <p:slideViewPr>
    <p:cSldViewPr snapToGrid="0">
      <p:cViewPr varScale="1">
        <p:scale>
          <a:sx n="114" d="100"/>
          <a:sy n="114" d="100"/>
        </p:scale>
        <p:origin x="-1692" y="-108"/>
      </p:cViewPr>
      <p:guideLst>
        <p:guide orient="horz" pos="2182"/>
        <p:guide pos="28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314" y="1143000"/>
            <a:ext cx="411537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03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99" y="1122363"/>
            <a:ext cx="6859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4812" y="365125"/>
            <a:ext cx="1972018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59" y="365125"/>
            <a:ext cx="5801732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59" y="1122363"/>
            <a:ext cx="6858953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59" y="3602038"/>
            <a:ext cx="6858953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74" y="1709738"/>
            <a:ext cx="7887795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74" y="4589463"/>
            <a:ext cx="788779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37" y="1825625"/>
            <a:ext cx="388674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793" y="1825625"/>
            <a:ext cx="388674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28" y="365125"/>
            <a:ext cx="7887795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28" y="1681163"/>
            <a:ext cx="386887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28" y="2505075"/>
            <a:ext cx="3868878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793" y="1681163"/>
            <a:ext cx="388793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793" y="2505075"/>
            <a:ext cx="3887931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96" y="1709738"/>
            <a:ext cx="788806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96" y="4589466"/>
            <a:ext cx="78880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60" y="1825625"/>
            <a:ext cx="388687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365126"/>
            <a:ext cx="7888069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0"/>
            <a:ext cx="9145588" cy="11315700"/>
          </a:xfrm>
          <a:prstGeom prst="rect">
            <a:avLst/>
          </a:prstGeom>
          <a:blipFill dpi="0" rotWithShape="1">
            <a:blip r:embed="rId2">
              <a:alphaModFix am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562830" y="833614"/>
            <a:ext cx="8291798" cy="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8433172" y="240967"/>
            <a:ext cx="421456" cy="592649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13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4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5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6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7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8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9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0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1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2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3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4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5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6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7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8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9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0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1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2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3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4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5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6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7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8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9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0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1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2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3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4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5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6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7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8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9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0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1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2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3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4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5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6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7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8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600" decel="49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90768 -0.00162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8067" y="987426"/>
            <a:ext cx="462995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60" y="365126"/>
            <a:ext cx="78880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60" y="1825625"/>
            <a:ext cx="78880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60" y="6356353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476" y="6356353"/>
            <a:ext cx="3086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072" y="6356353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737" y="365125"/>
            <a:ext cx="7887795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28737" y="1825625"/>
            <a:ext cx="7887795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37" y="6356350"/>
            <a:ext cx="205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371" y="6356350"/>
            <a:ext cx="3086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847" y="6356350"/>
            <a:ext cx="205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file:///C:\Documents%20and%20Settings\Administrator\&#26700;&#38754;\pai\&#27491;&#25991;pai\2018XD-115.TIF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Documents%20and%20Settings\Administrator\&#26700;&#38754;\pai\&#27491;&#25991;pai\2018XD-114.TIF" TargetMode="External"/><Relationship Id="rId5" Type="http://schemas.openxmlformats.org/officeDocument/2006/relationships/image" Target="../media/image5.png"/><Relationship Id="rId4" Type="http://schemas.openxmlformats.org/officeDocument/2006/relationships/image" Target="file:///C:\Documents%20and%20Settings\Administrator\&#26700;&#38754;\pai\&#27491;&#25991;pai\2018XD-113.TI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file:///C:\Documents%20and%20Settings\Administrator\&#26700;&#38754;\pai\&#27491;&#25991;pai\2018XD-115.TIF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Documents%20and%20Settings\Administrator\&#26700;&#38754;\pai\&#27491;&#25991;pai\2018XD-114.TIF" TargetMode="External"/><Relationship Id="rId5" Type="http://schemas.openxmlformats.org/officeDocument/2006/relationships/image" Target="../media/image5.png"/><Relationship Id="rId4" Type="http://schemas.openxmlformats.org/officeDocument/2006/relationships/image" Target="file:///C:\Documents%20and%20Settings\Administrator\&#26700;&#38754;\pai\&#27491;&#25991;pai\2018XD-113.TIF" TargetMode="External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602137"/>
            <a:ext cx="4215398" cy="1474198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 strike="noStrike" noProof="1"/>
          </a:p>
        </p:txBody>
      </p:sp>
      <p:sp>
        <p:nvSpPr>
          <p:cNvPr id="7170" name="文本框 2"/>
          <p:cNvSpPr txBox="1"/>
          <p:nvPr/>
        </p:nvSpPr>
        <p:spPr>
          <a:xfrm>
            <a:off x="244475" y="600075"/>
            <a:ext cx="650494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第一轮 基础过关 瞄准考点</a:t>
            </a:r>
          </a:p>
        </p:txBody>
      </p:sp>
      <p:sp>
        <p:nvSpPr>
          <p:cNvPr id="7171" name="文本框 4"/>
          <p:cNvSpPr txBox="1"/>
          <p:nvPr/>
        </p:nvSpPr>
        <p:spPr>
          <a:xfrm>
            <a:off x="4453230" y="2261047"/>
            <a:ext cx="4282082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第二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部分  物质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、运动和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相互作用</a:t>
            </a:r>
            <a:endParaRPr lang="en-US" altLang="zh-CN" sz="3200" b="1" dirty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7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讲  压强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172" name="组合 5"/>
          <p:cNvGrpSpPr/>
          <p:nvPr/>
        </p:nvGrpSpPr>
        <p:grpSpPr>
          <a:xfrm>
            <a:off x="1138952" y="2371124"/>
            <a:ext cx="1936225" cy="1937416"/>
            <a:chOff x="1131485" y="2234042"/>
            <a:chExt cx="1607262" cy="1607262"/>
          </a:xfrm>
        </p:grpSpPr>
        <p:sp>
          <p:nvSpPr>
            <p:cNvPr id="7" name="椭圆 6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350" strike="noStrike" noProof="1"/>
            </a:p>
          </p:txBody>
        </p:sp>
        <p:sp>
          <p:nvSpPr>
            <p:cNvPr id="8" name="椭圆 7"/>
            <p:cNvSpPr/>
            <p:nvPr/>
          </p:nvSpPr>
          <p:spPr>
            <a:xfrm>
              <a:off x="1241020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350" strike="noStrike" noProof="1"/>
            </a:p>
          </p:txBody>
        </p:sp>
        <p:sp>
          <p:nvSpPr>
            <p:cNvPr id="7175" name="KSO_Shape"/>
            <p:cNvSpPr/>
            <p:nvPr/>
          </p:nvSpPr>
          <p:spPr>
            <a:xfrm>
              <a:off x="1480150" y="2597150"/>
              <a:ext cx="909932" cy="881046"/>
            </a:xfrm>
            <a:custGeom>
              <a:avLst/>
              <a:gdLst/>
              <a:ahLst/>
              <a:cxnLst>
                <a:cxn ang="0">
                  <a:pos x="168510" y="73510"/>
                </a:cxn>
                <a:cxn ang="0">
                  <a:pos x="173332" y="73510"/>
                </a:cxn>
                <a:cxn ang="0">
                  <a:pos x="181294" y="88599"/>
                </a:cxn>
                <a:cxn ang="0">
                  <a:pos x="141947" y="147885"/>
                </a:cxn>
                <a:cxn ang="0">
                  <a:pos x="132685" y="152480"/>
                </a:cxn>
                <a:cxn ang="0">
                  <a:pos x="109567" y="152480"/>
                </a:cxn>
                <a:cxn ang="0">
                  <a:pos x="109567" y="171170"/>
                </a:cxn>
                <a:cxn ang="0">
                  <a:pos x="106505" y="176225"/>
                </a:cxn>
                <a:cxn ang="0">
                  <a:pos x="103673" y="176915"/>
                </a:cxn>
                <a:cxn ang="0">
                  <a:pos x="100075" y="175842"/>
                </a:cxn>
                <a:cxn ang="0">
                  <a:pos x="82086" y="163664"/>
                </a:cxn>
                <a:cxn ang="0">
                  <a:pos x="64479" y="175842"/>
                </a:cxn>
                <a:cxn ang="0">
                  <a:pos x="58049" y="176225"/>
                </a:cxn>
                <a:cxn ang="0">
                  <a:pos x="54758" y="171170"/>
                </a:cxn>
                <a:cxn ang="0">
                  <a:pos x="54758" y="124446"/>
                </a:cxn>
                <a:cxn ang="0">
                  <a:pos x="64632" y="104685"/>
                </a:cxn>
                <a:cxn ang="0">
                  <a:pos x="67771" y="103842"/>
                </a:cxn>
                <a:cxn ang="0">
                  <a:pos x="115997" y="103842"/>
                </a:cxn>
                <a:cxn ang="0">
                  <a:pos x="109414" y="128123"/>
                </a:cxn>
                <a:cxn ang="0">
                  <a:pos x="126944" y="128123"/>
                </a:cxn>
                <a:cxn ang="0">
                  <a:pos x="168510" y="73510"/>
                </a:cxn>
                <a:cxn ang="0">
                  <a:pos x="124539" y="2"/>
                </a:cxn>
                <a:cxn ang="0">
                  <a:pos x="167119" y="2806"/>
                </a:cxn>
                <a:cxn ang="0">
                  <a:pos x="174850" y="18047"/>
                </a:cxn>
                <a:cxn ang="0">
                  <a:pos x="126551" y="81080"/>
                </a:cxn>
                <a:cxn ang="0">
                  <a:pos x="117825" y="85215"/>
                </a:cxn>
                <a:cxn ang="0">
                  <a:pos x="45032" y="85215"/>
                </a:cxn>
                <a:cxn ang="0">
                  <a:pos x="23447" y="111715"/>
                </a:cxn>
                <a:cxn ang="0">
                  <a:pos x="36689" y="126956"/>
                </a:cxn>
                <a:cxn ang="0">
                  <a:pos x="42506" y="128105"/>
                </a:cxn>
                <a:cxn ang="0">
                  <a:pos x="42506" y="152460"/>
                </a:cxn>
                <a:cxn ang="0">
                  <a:pos x="1096" y="116693"/>
                </a:cxn>
                <a:cxn ang="0">
                  <a:pos x="1326" y="96474"/>
                </a:cxn>
                <a:cxn ang="0">
                  <a:pos x="55366" y="13682"/>
                </a:cxn>
                <a:cxn ang="0">
                  <a:pos x="71669" y="4645"/>
                </a:cxn>
                <a:cxn ang="0">
                  <a:pos x="124539" y="2"/>
                </a:cxn>
              </a:cxnLst>
              <a:rect l="0" t="0" r="0" b="0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4B649F"/>
            </a:solidFill>
            <a:ln w="9525">
              <a:noFill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pic>
        <p:nvPicPr>
          <p:cNvPr id="7176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5300" y="5611362"/>
            <a:ext cx="4399970" cy="1243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005188">
                <a:tint val="45000"/>
                <a:satMod val="400000"/>
              </a:srgbClr>
            </a:duotone>
          </a:blip>
          <a:srcRect l="34511" b="16111"/>
          <a:stretch>
            <a:fillRect/>
          </a:stretch>
        </p:blipFill>
        <p:spPr>
          <a:xfrm flipV="1">
            <a:off x="6153925" y="4456241"/>
            <a:ext cx="2991664" cy="2416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bldLvl="0" animBg="1"/>
      <p:bldP spid="7170" grpId="0"/>
      <p:bldP spid="71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2" y="1056686"/>
            <a:ext cx="8274780" cy="35932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(2018·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咸宁市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一本八年级物理课本平放在水平桌面上时，它对桌面的压强最接近下列的数值为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0.5 Pa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5 Pa  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50 Pa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D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500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Pa</a:t>
            </a: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81588" y="205952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38934" y="1189631"/>
            <a:ext cx="8051800" cy="48372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7-4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示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,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下列实例中属于增大压强的是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(   )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A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图钉尖很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尖锐     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书包背带较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宽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C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铁轨下铺设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枕木   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穿滑雪板滑雪</a:t>
            </a:r>
          </a:p>
          <a:p>
            <a:pPr algn="ctr">
              <a:lnSpc>
                <a:spcPts val="366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7-4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09138" y="1161055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A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42" y="1684274"/>
            <a:ext cx="2295147" cy="139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53" y="1695893"/>
            <a:ext cx="2276012" cy="138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42" y="3635573"/>
            <a:ext cx="2295147" cy="139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446" y="3608242"/>
            <a:ext cx="2340158" cy="142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39090" y="963617"/>
            <a:ext cx="8634730" cy="57861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．如图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7-5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示，重为</a:t>
            </a:r>
            <a:r>
              <a:rPr lang="en-US" altLang="zh-CN" sz="2800" i="1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G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的小铁块在水平方向力</a:t>
            </a:r>
            <a:r>
              <a:rPr lang="en-US" altLang="zh-CN" sz="2800" i="1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F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的作用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下，沿条形磁铁的表面从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N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极滑到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S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极，下列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  <a:sym typeface="+mn-ea"/>
              </a:rPr>
              <a:t>说法正   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  <a:sym typeface="+mn-ea"/>
              </a:rPr>
              <a:t>   确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的是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A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．小铁块受到的重力始终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不变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B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．小铁块对磁铁的压力始终不变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C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．小铁块受到的摩擦力始终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不变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D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．小铁块对磁铁的压强始终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不变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/>
              <a:t>4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天津市</a:t>
            </a:r>
            <a:r>
              <a:rPr lang="en-US" altLang="zh-CN" sz="2800" dirty="0"/>
              <a:t>)</a:t>
            </a:r>
            <a:r>
              <a:rPr lang="zh-CN" altLang="zh-CN" sz="2800" dirty="0"/>
              <a:t>自行车中有很多设计利用了物理知识。例如，轮胎上刻有凹凸不平的花纹，这是为了增大</a:t>
            </a:r>
            <a:r>
              <a:rPr lang="en-US" altLang="zh-CN" sz="2800" dirty="0"/>
              <a:t>__________</a:t>
            </a:r>
            <a:r>
              <a:rPr lang="zh-CN" altLang="zh-CN" sz="2800" dirty="0"/>
              <a:t>；车座设计得宽大柔软，这是为了减小</a:t>
            </a:r>
            <a:r>
              <a:rPr lang="en-US" altLang="zh-CN" sz="2800" dirty="0"/>
              <a:t>__________</a:t>
            </a:r>
            <a:r>
              <a:rPr lang="zh-CN" altLang="zh-CN" sz="2800" dirty="0" smtClean="0"/>
              <a:t>。</a:t>
            </a:r>
            <a:endParaRPr lang="zh-CN" altLang="zh-CN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879695" y="1931658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A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484" y="2355011"/>
            <a:ext cx="2996419" cy="1795811"/>
          </a:xfrm>
          <a:prstGeom prst="rect">
            <a:avLst/>
          </a:prstGeom>
        </p:spPr>
      </p:pic>
      <p:sp>
        <p:nvSpPr>
          <p:cNvPr id="11" name="TextBox 17"/>
          <p:cNvSpPr txBox="1"/>
          <p:nvPr/>
        </p:nvSpPr>
        <p:spPr>
          <a:xfrm>
            <a:off x="568302" y="5655393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摩擦</a:t>
            </a:r>
          </a:p>
        </p:txBody>
      </p:sp>
      <p:sp>
        <p:nvSpPr>
          <p:cNvPr id="13" name="TextBox 17"/>
          <p:cNvSpPr txBox="1"/>
          <p:nvPr/>
        </p:nvSpPr>
        <p:spPr>
          <a:xfrm>
            <a:off x="568301" y="6178613"/>
            <a:ext cx="131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压强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882653"/>
            <a:ext cx="8051800" cy="520142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.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如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7-6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示，某村公路一直都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比较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平整，自从该村某石料场开采后，运输石料的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重型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卡车常严重超重运载，公路受损严重。</a:t>
            </a:r>
          </a:p>
          <a:p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algn="ctr"/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）去该村石料场应沿图中所示公路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向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选填 </a:t>
            </a:r>
          </a:p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“南”或“北”）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9528" y="5005545"/>
            <a:ext cx="68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南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647" y="2396083"/>
            <a:ext cx="6599208" cy="2745749"/>
          </a:xfrm>
          <a:prstGeom prst="rect">
            <a:avLst/>
          </a:prstGeom>
        </p:spPr>
      </p:pic>
      <p:sp>
        <p:nvSpPr>
          <p:cNvPr id="14" name="文本框 16"/>
          <p:cNvSpPr txBox="1"/>
          <p:nvPr/>
        </p:nvSpPr>
        <p:spPr>
          <a:xfrm>
            <a:off x="474943" y="2389764"/>
            <a:ext cx="8490512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）请你运用压强知识解释路面损坏的主要原因：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ct val="150000"/>
              </a:lnSpc>
            </a:pPr>
            <a:endParaRPr lang="en-US" altLang="zh-CN" sz="2800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ct val="150000"/>
              </a:lnSpc>
            </a:pP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ct val="150000"/>
              </a:lnSpc>
            </a:pPr>
            <a:endParaRPr lang="en-US" altLang="zh-CN" sz="2800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ct val="150000"/>
              </a:lnSpc>
            </a:pPr>
            <a:endParaRPr lang="en-US" altLang="zh-CN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5"/>
              <p:cNvSpPr txBox="1"/>
              <p:nvPr/>
            </p:nvSpPr>
            <p:spPr>
              <a:xfrm>
                <a:off x="694298" y="3235782"/>
                <a:ext cx="8051801" cy="2032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由</a:t>
                </a:r>
                <a:r>
                  <a:rPr lang="en-US" altLang="zh-CN" sz="2800" b="1" i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p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𝑭</m:t>
                        </m:r>
                      </m:num>
                      <m:den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𝑺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可知</a:t>
                </a:r>
                <a:r>
                  <a:rPr lang="zh-CN" altLang="en-US" sz="28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，当运输石料的重型卡车从石料场超</a:t>
                </a:r>
              </a:p>
              <a:p>
                <a:r>
                  <a:rPr lang="zh-CN" altLang="en-US" sz="28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载运行时，车的总重力</a:t>
                </a:r>
                <a:r>
                  <a:rPr lang="en-US" altLang="zh-CN" sz="2800" b="1" i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G 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过</a:t>
                </a:r>
                <a:r>
                  <a:rPr lang="zh-CN" altLang="en-US" sz="28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大，对路面的压力</a:t>
                </a:r>
                <a:r>
                  <a:rPr lang="en-US" altLang="zh-CN" sz="2800" b="1" i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F 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过</a:t>
                </a:r>
                <a:r>
                  <a:rPr lang="zh-CN" altLang="en-US" sz="28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大，而车与路面的接触面积</a:t>
                </a:r>
                <a:r>
                  <a:rPr lang="en-US" altLang="zh-CN" sz="2800" b="1" i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S 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一定</a:t>
                </a:r>
                <a:r>
                  <a:rPr lang="zh-CN" altLang="en-US" sz="28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，对路面的压强</a:t>
                </a:r>
                <a:r>
                  <a:rPr lang="en-US" altLang="zh-CN" sz="2800" b="1" i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p</a:t>
                </a:r>
                <a:r>
                  <a:rPr lang="zh-CN" altLang="en-US" sz="2800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过大，超出了路面承受能力，所以路面受损</a:t>
                </a:r>
              </a:p>
            </p:txBody>
          </p:sp>
        </mc:Choice>
        <mc:Fallback xmlns="">
          <p:sp>
            <p:nvSpPr>
              <p:cNvPr id="15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98" y="3235782"/>
                <a:ext cx="8051801" cy="2032416"/>
              </a:xfrm>
              <a:prstGeom prst="rect">
                <a:avLst/>
              </a:prstGeom>
              <a:blipFill rotWithShape="0">
                <a:blip r:embed="rId4"/>
                <a:stretch>
                  <a:fillRect l="-1590" r="-757" b="-66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  <p:bldP spid="1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3" y="946732"/>
            <a:ext cx="8274779" cy="55938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400" dirty="0" smtClean="0">
                <a:cs typeface="方正静蕾简体" panose="03000509000000000000" pitchFamily="65" charset="-122"/>
              </a:rPr>
              <a:t>6</a:t>
            </a:r>
            <a:r>
              <a:rPr lang="zh-CN" altLang="en-US" sz="2400" dirty="0" smtClean="0">
                <a:cs typeface="方正静蕾简体" panose="03000509000000000000" pitchFamily="65" charset="-122"/>
              </a:rPr>
              <a:t>．如</a:t>
            </a:r>
            <a:r>
              <a:rPr lang="zh-CN" altLang="en-US" sz="2400" dirty="0">
                <a:cs typeface="方正静蕾简体" panose="03000509000000000000" pitchFamily="65" charset="-122"/>
              </a:rPr>
              <a:t>图</a:t>
            </a:r>
            <a:r>
              <a:rPr lang="en-US" altLang="zh-CN" sz="2400" dirty="0" smtClean="0">
                <a:cs typeface="方正静蕾简体" panose="03000509000000000000" pitchFamily="65" charset="-122"/>
              </a:rPr>
              <a:t>7-7</a:t>
            </a:r>
            <a:r>
              <a:rPr lang="zh-CN" altLang="en-US" sz="2400" dirty="0" smtClean="0">
                <a:cs typeface="方正静蕾简体" panose="03000509000000000000" pitchFamily="65" charset="-122"/>
              </a:rPr>
              <a:t>所</a:t>
            </a:r>
            <a:r>
              <a:rPr lang="zh-CN" altLang="en-US" sz="2400" dirty="0">
                <a:cs typeface="方正静蕾简体" panose="03000509000000000000" pitchFamily="65" charset="-122"/>
              </a:rPr>
              <a:t>示，质量分布均匀的长方体重物</a:t>
            </a:r>
            <a:r>
              <a:rPr lang="en-US" altLang="zh-CN" sz="2400" i="1" dirty="0">
                <a:cs typeface="方正静蕾简体" panose="03000509000000000000" pitchFamily="65" charset="-122"/>
              </a:rPr>
              <a:t>A</a:t>
            </a:r>
            <a:r>
              <a:rPr lang="zh-CN" altLang="en-US" sz="2400" dirty="0">
                <a:cs typeface="方正静蕾简体" panose="03000509000000000000" pitchFamily="65" charset="-122"/>
              </a:rPr>
              <a:t>、</a:t>
            </a:r>
            <a:r>
              <a:rPr lang="en-US" altLang="zh-CN" sz="2400" i="1" dirty="0">
                <a:cs typeface="方正静蕾简体" panose="03000509000000000000" pitchFamily="65" charset="-122"/>
              </a:rPr>
              <a:t>B</a:t>
            </a:r>
            <a:r>
              <a:rPr lang="zh-CN" altLang="en-US" sz="2400" dirty="0">
                <a:cs typeface="方正静蕾简体" panose="03000509000000000000" pitchFamily="65" charset="-122"/>
              </a:rPr>
              <a:t>，密度分别为</a:t>
            </a:r>
            <a:r>
              <a:rPr lang="en-US" altLang="zh-CN" sz="2400" i="1" dirty="0" err="1">
                <a:cs typeface="方正静蕾简体" panose="03000509000000000000" pitchFamily="65" charset="-122"/>
              </a:rPr>
              <a:t>ρ</a:t>
            </a:r>
            <a:r>
              <a:rPr lang="en-US" altLang="zh-CN" sz="2400" i="1" baseline="-25000" dirty="0" err="1">
                <a:cs typeface="方正静蕾简体" panose="03000509000000000000" pitchFamily="65" charset="-122"/>
              </a:rPr>
              <a:t>A</a:t>
            </a:r>
            <a:r>
              <a:rPr lang="zh-CN" altLang="en-US" sz="2400" dirty="0">
                <a:cs typeface="方正静蕾简体" panose="03000509000000000000" pitchFamily="65" charset="-122"/>
              </a:rPr>
              <a:t>和</a:t>
            </a:r>
            <a:r>
              <a:rPr lang="en-US" altLang="zh-CN" sz="2400" i="1" dirty="0" err="1">
                <a:cs typeface="方正静蕾简体" panose="03000509000000000000" pitchFamily="65" charset="-122"/>
              </a:rPr>
              <a:t>ρ</a:t>
            </a:r>
            <a:r>
              <a:rPr lang="en-US" altLang="zh-CN" sz="2400" i="1" baseline="-25000" dirty="0" err="1">
                <a:cs typeface="方正静蕾简体" panose="03000509000000000000" pitchFamily="65" charset="-122"/>
              </a:rPr>
              <a:t>B</a:t>
            </a:r>
            <a:r>
              <a:rPr lang="zh-CN" altLang="en-US" sz="2400" dirty="0">
                <a:cs typeface="方正静蕾简体" panose="03000509000000000000" pitchFamily="65" charset="-122"/>
              </a:rPr>
              <a:t>，底面积分别为</a:t>
            </a:r>
            <a:r>
              <a:rPr lang="en-US" altLang="zh-CN" sz="2400" i="1" dirty="0">
                <a:cs typeface="方正静蕾简体" panose="03000509000000000000" pitchFamily="65" charset="-122"/>
              </a:rPr>
              <a:t>S</a:t>
            </a:r>
            <a:r>
              <a:rPr lang="en-US" altLang="zh-CN" sz="2400" i="1" baseline="-25000" dirty="0">
                <a:cs typeface="方正静蕾简体" panose="03000509000000000000" pitchFamily="65" charset="-122"/>
              </a:rPr>
              <a:t>A</a:t>
            </a:r>
            <a:r>
              <a:rPr lang="zh-CN" altLang="en-US" sz="2400" dirty="0">
                <a:cs typeface="方正静蕾简体" panose="03000509000000000000" pitchFamily="65" charset="-122"/>
              </a:rPr>
              <a:t>和</a:t>
            </a:r>
            <a:r>
              <a:rPr lang="en-US" altLang="zh-CN" sz="2400" i="1" dirty="0">
                <a:cs typeface="方正静蕾简体" panose="03000509000000000000" pitchFamily="65" charset="-122"/>
              </a:rPr>
              <a:t>S</a:t>
            </a:r>
            <a:r>
              <a:rPr lang="en-US" altLang="zh-CN" sz="2400" i="1" baseline="-25000" dirty="0">
                <a:cs typeface="方正静蕾简体" panose="03000509000000000000" pitchFamily="65" charset="-122"/>
              </a:rPr>
              <a:t>B</a:t>
            </a:r>
            <a:r>
              <a:rPr lang="zh-CN" altLang="en-US" sz="2400" dirty="0">
                <a:cs typeface="方正静蕾简体" panose="03000509000000000000" pitchFamily="65" charset="-122"/>
              </a:rPr>
              <a:t>，且</a:t>
            </a:r>
            <a:r>
              <a:rPr lang="en-US" altLang="zh-CN" sz="2400" i="1" dirty="0">
                <a:cs typeface="方正静蕾简体" panose="03000509000000000000" pitchFamily="65" charset="-122"/>
              </a:rPr>
              <a:t>S</a:t>
            </a:r>
            <a:r>
              <a:rPr lang="en-US" altLang="zh-CN" sz="2400" i="1" baseline="-25000" dirty="0">
                <a:cs typeface="方正静蕾简体" panose="03000509000000000000" pitchFamily="65" charset="-122"/>
              </a:rPr>
              <a:t>A</a:t>
            </a:r>
            <a:r>
              <a:rPr lang="zh-CN" altLang="en-US" sz="2400" dirty="0">
                <a:cs typeface="方正静蕾简体" panose="03000509000000000000" pitchFamily="65" charset="-122"/>
              </a:rPr>
              <a:t>＞</a:t>
            </a:r>
            <a:r>
              <a:rPr lang="en-US" altLang="zh-CN" sz="2400" i="1" dirty="0">
                <a:cs typeface="方正静蕾简体" panose="03000509000000000000" pitchFamily="65" charset="-122"/>
              </a:rPr>
              <a:t>S</a:t>
            </a:r>
            <a:r>
              <a:rPr lang="en-US" altLang="zh-CN" sz="2400" i="1" baseline="-25000" dirty="0">
                <a:cs typeface="方正静蕾简体" panose="03000509000000000000" pitchFamily="65" charset="-122"/>
              </a:rPr>
              <a:t>B</a:t>
            </a:r>
            <a:r>
              <a:rPr lang="zh-CN" altLang="en-US" sz="2400" dirty="0">
                <a:cs typeface="方正静蕾简体" panose="03000509000000000000" pitchFamily="65" charset="-122"/>
              </a:rPr>
              <a:t>，将它们放在水平面上，它们对地面的压强相等。现水平割去上半部分</a:t>
            </a:r>
            <a:r>
              <a:rPr lang="en-US" altLang="zh-CN" sz="2400" dirty="0">
                <a:cs typeface="方正静蕾简体" panose="03000509000000000000" pitchFamily="65" charset="-122"/>
              </a:rPr>
              <a:t>(</a:t>
            </a:r>
            <a:r>
              <a:rPr lang="zh-CN" altLang="en-US" sz="2400" dirty="0">
                <a:cs typeface="方正静蕾简体" panose="03000509000000000000" pitchFamily="65" charset="-122"/>
              </a:rPr>
              <a:t>如图中虚线所示</a:t>
            </a:r>
            <a:r>
              <a:rPr lang="en-US" altLang="zh-CN" sz="2400" dirty="0">
                <a:cs typeface="方正静蕾简体" panose="03000509000000000000" pitchFamily="65" charset="-122"/>
              </a:rPr>
              <a:t>)</a:t>
            </a:r>
            <a:r>
              <a:rPr lang="zh-CN" altLang="en-US" sz="2400" dirty="0">
                <a:cs typeface="方正静蕾简体" panose="03000509000000000000" pitchFamily="65" charset="-122"/>
              </a:rPr>
              <a:t>，剩余部分对地面的压强分别为</a:t>
            </a:r>
            <a:r>
              <a:rPr lang="en-US" altLang="zh-CN" sz="2400" i="1" dirty="0" err="1">
                <a:cs typeface="方正静蕾简体" panose="03000509000000000000" pitchFamily="65" charset="-122"/>
              </a:rPr>
              <a:t>p</a:t>
            </a:r>
            <a:r>
              <a:rPr lang="en-US" altLang="zh-CN" sz="2400" i="1" baseline="-25000" dirty="0" err="1">
                <a:cs typeface="方正静蕾简体" panose="03000509000000000000" pitchFamily="65" charset="-122"/>
              </a:rPr>
              <a:t>A</a:t>
            </a:r>
            <a:r>
              <a:rPr lang="zh-CN" altLang="en-US" sz="2400" dirty="0">
                <a:cs typeface="方正静蕾简体" panose="03000509000000000000" pitchFamily="65" charset="-122"/>
              </a:rPr>
              <a:t>和</a:t>
            </a:r>
            <a:r>
              <a:rPr lang="en-US" altLang="zh-CN" sz="2400" i="1" dirty="0" err="1">
                <a:cs typeface="方正静蕾简体" panose="03000509000000000000" pitchFamily="65" charset="-122"/>
              </a:rPr>
              <a:t>p</a:t>
            </a:r>
            <a:r>
              <a:rPr lang="en-US" altLang="zh-CN" sz="2400" i="1" baseline="-25000" dirty="0" err="1">
                <a:cs typeface="方正静蕾简体" panose="03000509000000000000" pitchFamily="65" charset="-122"/>
              </a:rPr>
              <a:t>B</a:t>
            </a:r>
            <a:r>
              <a:rPr lang="zh-CN" altLang="en-US" sz="2400" dirty="0">
                <a:cs typeface="方正静蕾简体" panose="03000509000000000000" pitchFamily="65" charset="-122"/>
              </a:rPr>
              <a:t>，对地面的压力分别为</a:t>
            </a:r>
            <a:r>
              <a:rPr lang="en-US" altLang="zh-CN" sz="2400" i="1" dirty="0">
                <a:cs typeface="方正静蕾简体" panose="03000509000000000000" pitchFamily="65" charset="-122"/>
              </a:rPr>
              <a:t>F</a:t>
            </a:r>
            <a:r>
              <a:rPr lang="en-US" altLang="zh-CN" sz="2400" i="1" baseline="-25000" dirty="0">
                <a:cs typeface="方正静蕾简体" panose="03000509000000000000" pitchFamily="65" charset="-122"/>
              </a:rPr>
              <a:t>A</a:t>
            </a:r>
            <a:r>
              <a:rPr lang="zh-CN" altLang="en-US" sz="2400" dirty="0">
                <a:cs typeface="方正静蕾简体" panose="03000509000000000000" pitchFamily="65" charset="-122"/>
              </a:rPr>
              <a:t>和</a:t>
            </a:r>
            <a:r>
              <a:rPr lang="en-US" altLang="zh-CN" sz="2400" i="1" dirty="0">
                <a:cs typeface="方正静蕾简体" panose="03000509000000000000" pitchFamily="65" charset="-122"/>
              </a:rPr>
              <a:t>F</a:t>
            </a:r>
            <a:r>
              <a:rPr lang="en-US" altLang="zh-CN" sz="2400" i="1" baseline="-25000" dirty="0">
                <a:cs typeface="方正静蕾简体" panose="03000509000000000000" pitchFamily="65" charset="-122"/>
              </a:rPr>
              <a:t>B</a:t>
            </a:r>
            <a:r>
              <a:rPr lang="zh-CN" altLang="en-US" sz="2400" dirty="0">
                <a:cs typeface="方正静蕾简体" panose="03000509000000000000" pitchFamily="65" charset="-122"/>
              </a:rPr>
              <a:t>，下列物理量大小比较的关系正确的是</a:t>
            </a:r>
            <a:r>
              <a:rPr lang="en-US" altLang="zh-CN" sz="2400" dirty="0">
                <a:cs typeface="方正静蕾简体" panose="03000509000000000000" pitchFamily="65" charset="-122"/>
              </a:rPr>
              <a:t>( </a:t>
            </a:r>
            <a:r>
              <a:rPr lang="en-US" altLang="zh-CN" sz="2400" dirty="0" smtClean="0">
                <a:cs typeface="方正静蕾简体" panose="03000509000000000000" pitchFamily="65" charset="-122"/>
              </a:rPr>
              <a:t>       )</a:t>
            </a:r>
          </a:p>
          <a:p>
            <a:pPr fontAlgn="auto">
              <a:lnSpc>
                <a:spcPts val="3860"/>
              </a:lnSpc>
            </a:pPr>
            <a:r>
              <a:rPr lang="en-US" altLang="zh-CN" sz="2400" dirty="0">
                <a:cs typeface="方正静蕾简体" panose="03000509000000000000" pitchFamily="65" charset="-122"/>
              </a:rPr>
              <a:t>A</a:t>
            </a:r>
            <a:r>
              <a:rPr lang="zh-CN" altLang="en-US" sz="2400" dirty="0">
                <a:cs typeface="方正静蕾简体" panose="03000509000000000000" pitchFamily="65" charset="-122"/>
              </a:rPr>
              <a:t>．</a:t>
            </a:r>
            <a:r>
              <a:rPr lang="en-US" altLang="zh-CN" sz="2400" i="1" dirty="0">
                <a:cs typeface="方正静蕾简体" panose="03000509000000000000" pitchFamily="65" charset="-122"/>
              </a:rPr>
              <a:t>F</a:t>
            </a:r>
            <a:r>
              <a:rPr lang="en-US" altLang="zh-CN" sz="2400" i="1" baseline="-25000" dirty="0">
                <a:cs typeface="方正静蕾简体" panose="03000509000000000000" pitchFamily="65" charset="-122"/>
              </a:rPr>
              <a:t>A</a:t>
            </a:r>
            <a:r>
              <a:rPr lang="zh-CN" altLang="en-US" sz="2400" dirty="0">
                <a:cs typeface="方正静蕾简体" panose="03000509000000000000" pitchFamily="65" charset="-122"/>
              </a:rPr>
              <a:t>＜</a:t>
            </a:r>
            <a:r>
              <a:rPr lang="en-US" altLang="zh-CN" sz="2400" i="1" dirty="0" smtClean="0">
                <a:cs typeface="方正静蕾简体" panose="03000509000000000000" pitchFamily="65" charset="-122"/>
              </a:rPr>
              <a:t>F</a:t>
            </a:r>
            <a:r>
              <a:rPr lang="en-US" altLang="zh-CN" sz="2400" i="1" baseline="-25000" dirty="0" smtClean="0">
                <a:cs typeface="方正静蕾简体" panose="03000509000000000000" pitchFamily="65" charset="-122"/>
              </a:rPr>
              <a:t>B</a:t>
            </a:r>
            <a:r>
              <a:rPr lang="en-US" altLang="zh-CN" sz="2400" dirty="0" smtClean="0">
                <a:cs typeface="方正静蕾简体" panose="03000509000000000000" pitchFamily="65" charset="-122"/>
              </a:rPr>
              <a:t>    </a:t>
            </a:r>
          </a:p>
          <a:p>
            <a:pPr fontAlgn="auto">
              <a:lnSpc>
                <a:spcPts val="3860"/>
              </a:lnSpc>
            </a:pPr>
            <a:r>
              <a:rPr lang="en-US" altLang="zh-CN" sz="2400" dirty="0" smtClean="0">
                <a:cs typeface="方正静蕾简体" panose="03000509000000000000" pitchFamily="65" charset="-122"/>
              </a:rPr>
              <a:t>B</a:t>
            </a:r>
            <a:r>
              <a:rPr lang="zh-CN" altLang="en-US" sz="2400" dirty="0">
                <a:cs typeface="方正静蕾简体" panose="03000509000000000000" pitchFamily="65" charset="-122"/>
              </a:rPr>
              <a:t>．</a:t>
            </a:r>
            <a:r>
              <a:rPr lang="en-US" altLang="zh-CN" sz="2400" i="1" dirty="0" err="1">
                <a:cs typeface="方正静蕾简体" panose="03000509000000000000" pitchFamily="65" charset="-122"/>
              </a:rPr>
              <a:t>p</a:t>
            </a:r>
            <a:r>
              <a:rPr lang="en-US" altLang="zh-CN" sz="2400" i="1" baseline="-25000" dirty="0" err="1">
                <a:cs typeface="方正静蕾简体" panose="03000509000000000000" pitchFamily="65" charset="-122"/>
              </a:rPr>
              <a:t>A</a:t>
            </a:r>
            <a:r>
              <a:rPr lang="zh-CN" altLang="en-US" sz="2400" dirty="0">
                <a:cs typeface="方正静蕾简体" panose="03000509000000000000" pitchFamily="65" charset="-122"/>
              </a:rPr>
              <a:t>＞</a:t>
            </a:r>
            <a:r>
              <a:rPr lang="en-US" altLang="zh-CN" sz="2400" i="1" dirty="0" err="1">
                <a:cs typeface="方正静蕾简体" panose="03000509000000000000" pitchFamily="65" charset="-122"/>
              </a:rPr>
              <a:t>p</a:t>
            </a:r>
            <a:r>
              <a:rPr lang="en-US" altLang="zh-CN" sz="2400" i="1" baseline="-25000" dirty="0" err="1">
                <a:cs typeface="方正静蕾简体" panose="03000509000000000000" pitchFamily="65" charset="-122"/>
              </a:rPr>
              <a:t>B</a:t>
            </a:r>
            <a:endParaRPr lang="en-US" altLang="zh-CN" sz="2400" i="1" baseline="-25000" dirty="0"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400" dirty="0">
                <a:cs typeface="方正静蕾简体" panose="03000509000000000000" pitchFamily="65" charset="-122"/>
              </a:rPr>
              <a:t>C</a:t>
            </a:r>
            <a:r>
              <a:rPr lang="zh-CN" altLang="en-US" sz="2400" dirty="0">
                <a:cs typeface="方正静蕾简体" panose="03000509000000000000" pitchFamily="65" charset="-122"/>
              </a:rPr>
              <a:t>．</a:t>
            </a:r>
            <a:r>
              <a:rPr lang="en-US" altLang="zh-CN" sz="2400" i="1" dirty="0" err="1">
                <a:cs typeface="方正静蕾简体" panose="03000509000000000000" pitchFamily="65" charset="-122"/>
              </a:rPr>
              <a:t>ρ</a:t>
            </a:r>
            <a:r>
              <a:rPr lang="en-US" altLang="zh-CN" sz="2400" i="1" baseline="-25000" dirty="0" err="1">
                <a:cs typeface="方正静蕾简体" panose="03000509000000000000" pitchFamily="65" charset="-122"/>
              </a:rPr>
              <a:t>A</a:t>
            </a:r>
            <a:r>
              <a:rPr lang="zh-CN" altLang="en-US" sz="2400" dirty="0">
                <a:cs typeface="方正静蕾简体" panose="03000509000000000000" pitchFamily="65" charset="-122"/>
              </a:rPr>
              <a:t>＞</a:t>
            </a:r>
            <a:r>
              <a:rPr lang="en-US" altLang="zh-CN" sz="2400" i="1" dirty="0" err="1" smtClean="0">
                <a:cs typeface="方正静蕾简体" panose="03000509000000000000" pitchFamily="65" charset="-122"/>
              </a:rPr>
              <a:t>ρ</a:t>
            </a:r>
            <a:r>
              <a:rPr lang="en-US" altLang="zh-CN" sz="2400" i="1" baseline="-25000" dirty="0" err="1" smtClean="0">
                <a:cs typeface="方正静蕾简体" panose="03000509000000000000" pitchFamily="65" charset="-122"/>
              </a:rPr>
              <a:t>B</a:t>
            </a:r>
            <a:r>
              <a:rPr lang="en-US" altLang="zh-CN" sz="2400" dirty="0" smtClean="0">
                <a:cs typeface="方正静蕾简体" panose="03000509000000000000" pitchFamily="65" charset="-122"/>
              </a:rPr>
              <a:t>  </a:t>
            </a:r>
          </a:p>
          <a:p>
            <a:pPr fontAlgn="auto">
              <a:lnSpc>
                <a:spcPts val="3860"/>
              </a:lnSpc>
            </a:pPr>
            <a:r>
              <a:rPr lang="en-US" altLang="zh-CN" sz="2400" dirty="0" smtClean="0">
                <a:cs typeface="方正静蕾简体" panose="03000509000000000000" pitchFamily="65" charset="-122"/>
              </a:rPr>
              <a:t>D</a:t>
            </a:r>
            <a:r>
              <a:rPr lang="zh-CN" altLang="en-US" sz="2400" dirty="0">
                <a:cs typeface="方正静蕾简体" panose="03000509000000000000" pitchFamily="65" charset="-122"/>
              </a:rPr>
              <a:t>．切割前后</a:t>
            </a:r>
            <a:r>
              <a:rPr lang="en-US" altLang="zh-CN" sz="2400" i="1" dirty="0">
                <a:cs typeface="方正静蕾简体" panose="03000509000000000000" pitchFamily="65" charset="-122"/>
              </a:rPr>
              <a:t>A</a:t>
            </a:r>
            <a:r>
              <a:rPr lang="zh-CN" altLang="en-US" sz="2400" dirty="0">
                <a:cs typeface="方正静蕾简体" panose="03000509000000000000" pitchFamily="65" charset="-122"/>
              </a:rPr>
              <a:t>、</a:t>
            </a:r>
            <a:r>
              <a:rPr lang="en-US" altLang="zh-CN" sz="2400" i="1" dirty="0">
                <a:cs typeface="方正静蕾简体" panose="03000509000000000000" pitchFamily="65" charset="-122"/>
              </a:rPr>
              <a:t>B</a:t>
            </a:r>
            <a:r>
              <a:rPr lang="zh-CN" altLang="en-US" sz="2400" dirty="0">
                <a:cs typeface="方正静蕾简体" panose="03000509000000000000" pitchFamily="65" charset="-122"/>
              </a:rPr>
              <a:t>对</a:t>
            </a:r>
            <a:r>
              <a:rPr lang="zh-CN" altLang="en-US" sz="2400" dirty="0" smtClean="0">
                <a:cs typeface="方正静蕾简体" panose="03000509000000000000" pitchFamily="65" charset="-122"/>
              </a:rPr>
              <a:t>地</a:t>
            </a:r>
            <a:endParaRPr lang="en-US" altLang="zh-CN" sz="24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400" dirty="0" smtClean="0">
                <a:cs typeface="方正静蕾简体" panose="03000509000000000000" pitchFamily="65" charset="-122"/>
              </a:rPr>
              <a:t>面的</a:t>
            </a:r>
            <a:r>
              <a:rPr lang="zh-CN" altLang="en-US" sz="2400" dirty="0">
                <a:cs typeface="方正静蕾简体" panose="03000509000000000000" pitchFamily="65" charset="-122"/>
              </a:rPr>
              <a:t>压强均不变</a:t>
            </a:r>
          </a:p>
          <a:p>
            <a:pPr fontAlgn="auto">
              <a:lnSpc>
                <a:spcPts val="3860"/>
              </a:lnSpc>
            </a:pPr>
            <a:endParaRPr lang="en-US" altLang="zh-CN" sz="2400" dirty="0" smtClean="0"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78723" y="297606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418" y="3724070"/>
            <a:ext cx="5607170" cy="2316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1248410"/>
            <a:ext cx="8274779" cy="30931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7.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物体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静止在水平桌面上，如图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7-8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甲所示，用一水平推力把物体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向右移动（不落地），如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图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7-9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乙所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示，则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物体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A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在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移动过程中对桌面的压力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，压强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，所受摩擦力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。（以上各空均选填“变大”“变小”或“不变”）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61579" y="2188443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不变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621769" y="2188443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变大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40504" y="2711663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不变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812" y="3807777"/>
            <a:ext cx="5225332" cy="2697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46212" y="1012436"/>
            <a:ext cx="8478713" cy="39703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8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广州市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7</a:t>
            </a:r>
            <a:r>
              <a:rPr lang="zh-CN" altLang="zh-CN" sz="2800" dirty="0"/>
              <a:t>－</a:t>
            </a:r>
            <a:r>
              <a:rPr lang="en-US" altLang="zh-CN" sz="2800" dirty="0"/>
              <a:t>9</a:t>
            </a:r>
            <a:r>
              <a:rPr lang="zh-CN" altLang="zh-CN" sz="2800" dirty="0"/>
              <a:t>甲所示，钢制的圆柱展示台，底面积</a:t>
            </a:r>
            <a:r>
              <a:rPr lang="en-US" altLang="zh-CN" sz="2800" i="1" dirty="0"/>
              <a:t>S</a:t>
            </a:r>
            <a:r>
              <a:rPr lang="zh-CN" altLang="zh-CN" sz="2800" dirty="0"/>
              <a:t>＝</a:t>
            </a:r>
            <a:r>
              <a:rPr lang="en-US" altLang="zh-CN" sz="2800" dirty="0"/>
              <a:t>1 dm</a:t>
            </a:r>
            <a:r>
              <a:rPr lang="en-US" altLang="zh-CN" sz="2800" baseline="30000" dirty="0"/>
              <a:t>2</a:t>
            </a:r>
            <a:r>
              <a:rPr lang="zh-CN" altLang="zh-CN" sz="2800" dirty="0"/>
              <a:t>，另一个为钢制的圆台零件，上底面积</a:t>
            </a:r>
            <a:r>
              <a:rPr lang="en-US" altLang="zh-CN" sz="2800" i="1" dirty="0"/>
              <a:t>S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＝</a:t>
            </a:r>
            <a:r>
              <a:rPr lang="en-US" altLang="zh-CN" sz="2800" dirty="0"/>
              <a:t>3 dm</a:t>
            </a:r>
            <a:r>
              <a:rPr lang="en-US" altLang="zh-CN" sz="2800" baseline="30000" dirty="0"/>
              <a:t>2</a:t>
            </a:r>
            <a:r>
              <a:rPr lang="zh-CN" altLang="zh-CN" sz="2800" dirty="0"/>
              <a:t>，下底面积</a:t>
            </a:r>
            <a:r>
              <a:rPr lang="en-US" altLang="zh-CN" sz="2800" i="1" dirty="0"/>
              <a:t>S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＝</a:t>
            </a:r>
            <a:r>
              <a:rPr lang="en-US" altLang="zh-CN" sz="2800" dirty="0"/>
              <a:t>12 dm</a:t>
            </a:r>
            <a:r>
              <a:rPr lang="en-US" altLang="zh-CN" sz="2800" baseline="30000" dirty="0"/>
              <a:t>2</a:t>
            </a:r>
            <a:r>
              <a:rPr lang="zh-CN" altLang="zh-CN" sz="2800" dirty="0"/>
              <a:t>，把零件分别按图</a:t>
            </a:r>
            <a:r>
              <a:rPr lang="en-US" altLang="zh-CN" sz="2800" dirty="0"/>
              <a:t>7</a:t>
            </a:r>
            <a:r>
              <a:rPr lang="zh-CN" altLang="zh-CN" sz="2800" dirty="0"/>
              <a:t>－</a:t>
            </a:r>
            <a:r>
              <a:rPr lang="en-US" altLang="zh-CN" sz="2800" dirty="0"/>
              <a:t>9</a:t>
            </a:r>
            <a:r>
              <a:rPr lang="zh-CN" altLang="zh-CN" sz="2800" dirty="0"/>
              <a:t>乙和图丙所示的方式静置在展示台上，两物体的轴在同一直线上。图乙中零件对展示台面的压力为</a:t>
            </a:r>
            <a:r>
              <a:rPr lang="en-US" altLang="zh-CN" sz="2800" i="1" dirty="0"/>
              <a:t>F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，压强为</a:t>
            </a:r>
            <a:r>
              <a:rPr lang="en-US" altLang="zh-CN" sz="2800" i="1" dirty="0"/>
              <a:t>p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，图丙中零件对展示台面的压力为</a:t>
            </a:r>
            <a:r>
              <a:rPr lang="en-US" altLang="zh-CN" sz="2800" i="1" dirty="0"/>
              <a:t>F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，压强为</a:t>
            </a:r>
            <a:r>
              <a:rPr lang="en-US" altLang="zh-CN" sz="2800" i="1" dirty="0"/>
              <a:t>p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。</a:t>
            </a:r>
            <a:r>
              <a:rPr lang="en-US" altLang="zh-CN" sz="2800" i="1" dirty="0"/>
              <a:t>F</a:t>
            </a:r>
            <a:r>
              <a:rPr lang="en-US" altLang="zh-CN" sz="2800" baseline="-25000" dirty="0"/>
              <a:t>1</a:t>
            </a:r>
            <a:r>
              <a:rPr lang="en-US" altLang="zh-CN" sz="2800" dirty="0"/>
              <a:t>______</a:t>
            </a:r>
            <a:r>
              <a:rPr lang="en-US" altLang="zh-CN" sz="2800" i="1" dirty="0"/>
              <a:t>F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，</a:t>
            </a:r>
            <a:r>
              <a:rPr lang="en-US" altLang="zh-CN" sz="2800" i="1" dirty="0"/>
              <a:t>p</a:t>
            </a:r>
            <a:r>
              <a:rPr lang="en-US" altLang="zh-CN" sz="2800" baseline="-25000" dirty="0"/>
              <a:t>1</a:t>
            </a:r>
            <a:r>
              <a:rPr lang="en-US" altLang="zh-CN" sz="2800" dirty="0"/>
              <a:t>______</a:t>
            </a:r>
            <a:r>
              <a:rPr lang="en-US" altLang="zh-CN" sz="2800" i="1" dirty="0"/>
              <a:t>p</a:t>
            </a:r>
            <a:r>
              <a:rPr lang="en-US" altLang="zh-CN" sz="2800" baseline="-25000" dirty="0"/>
              <a:t>2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zh-CN" sz="2800" dirty="0">
                <a:latin typeface="+mn-ea"/>
              </a:rPr>
              <a:t>以上两空均选填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en-US" altLang="zh-CN" sz="2800" dirty="0"/>
              <a:t>&gt;</a:t>
            </a:r>
            <a:r>
              <a:rPr lang="en-US" altLang="zh-CN" sz="2800" dirty="0">
                <a:latin typeface="+mn-ea"/>
              </a:rPr>
              <a:t>”“</a:t>
            </a:r>
            <a:r>
              <a:rPr lang="en-US" altLang="zh-CN" sz="2800" dirty="0"/>
              <a:t>&lt;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＝</a:t>
            </a:r>
            <a:r>
              <a:rPr lang="en-US" altLang="zh-CN" sz="2800" dirty="0">
                <a:latin typeface="+mn-ea"/>
              </a:rPr>
              <a:t>”)</a:t>
            </a:r>
            <a:r>
              <a:rPr lang="zh-CN" altLang="zh-CN" sz="2800" dirty="0" smtClean="0">
                <a:latin typeface="+mn-ea"/>
              </a:rPr>
              <a:t>。</a:t>
            </a:r>
            <a:endParaRPr lang="en-US" altLang="zh-CN" sz="2800" dirty="0" smtClean="0">
              <a:latin typeface="+mn-ea"/>
            </a:endParaRPr>
          </a:p>
          <a:p>
            <a:endParaRPr lang="zh-CN" altLang="zh-CN" sz="2800" dirty="0">
              <a:latin typeface="+mn-ea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857250"/>
            <a:ext cx="9145588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857250"/>
            <a:ext cx="9145588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857250"/>
            <a:ext cx="9145588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1257300"/>
            <a:ext cx="9145588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1257300"/>
            <a:ext cx="91455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826" y="4621120"/>
            <a:ext cx="6591515" cy="223688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740172" y="3574304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=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833515" y="3611981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=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46212" y="1012436"/>
            <a:ext cx="8478713" cy="31085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9</a:t>
            </a:r>
            <a:r>
              <a:rPr lang="zh-CN" altLang="zh-CN" sz="2800" dirty="0"/>
              <a:t>．</a:t>
            </a:r>
            <a:r>
              <a:rPr lang="en-US" altLang="zh-CN" sz="2800" dirty="0"/>
              <a:t>(2018·</a:t>
            </a:r>
            <a:r>
              <a:rPr lang="zh-CN" altLang="zh-CN" sz="2800" dirty="0"/>
              <a:t>易杰原创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7</a:t>
            </a:r>
            <a:r>
              <a:rPr lang="zh-CN" altLang="zh-CN" sz="2800" dirty="0"/>
              <a:t>－</a:t>
            </a:r>
            <a:r>
              <a:rPr lang="en-US" altLang="zh-CN" sz="2800" dirty="0"/>
              <a:t>10</a:t>
            </a:r>
            <a:r>
              <a:rPr lang="zh-CN" altLang="zh-CN" sz="2800" dirty="0"/>
              <a:t>所示是台球选手潘晓婷参加</a:t>
            </a:r>
            <a:r>
              <a:rPr lang="en-US" altLang="zh-CN" sz="2800" dirty="0"/>
              <a:t>2018</a:t>
            </a:r>
            <a:r>
              <a:rPr lang="zh-CN" altLang="zh-CN" sz="2800" dirty="0"/>
              <a:t>年台球斯诺克大奖赛的情景，球在弹力作用下进洞，说明力可以</a:t>
            </a:r>
            <a:r>
              <a:rPr lang="en-US" altLang="zh-CN" sz="2800" dirty="0"/>
              <a:t>____________________</a:t>
            </a:r>
            <a:r>
              <a:rPr lang="zh-CN" altLang="zh-CN" sz="2800" dirty="0"/>
              <a:t>。若潘晓婷和球杆的总质量为</a:t>
            </a:r>
            <a:r>
              <a:rPr lang="en-US" altLang="zh-CN" sz="2800" dirty="0"/>
              <a:t>60 kg</a:t>
            </a:r>
            <a:r>
              <a:rPr lang="zh-CN" altLang="zh-CN" sz="2800" dirty="0"/>
              <a:t>，每只脚与地面的接触面积为</a:t>
            </a:r>
            <a:r>
              <a:rPr lang="en-US" altLang="zh-CN" sz="2800" dirty="0"/>
              <a:t>200 cm</a:t>
            </a:r>
            <a:r>
              <a:rPr lang="en-US" altLang="zh-CN" sz="2800" baseline="30000" dirty="0"/>
              <a:t>2</a:t>
            </a:r>
            <a:r>
              <a:rPr lang="zh-CN" altLang="zh-CN" sz="2800" dirty="0"/>
              <a:t>，则她双脚站在水平地面时对地面的压强为</a:t>
            </a:r>
            <a:r>
              <a:rPr lang="en-US" altLang="zh-CN" sz="2800" dirty="0"/>
              <a:t>________Pa</a:t>
            </a:r>
            <a:r>
              <a:rPr lang="zh-CN" altLang="zh-CN" sz="2800" dirty="0"/>
              <a:t>。当改做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金鸡独立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动作</a:t>
            </a:r>
            <a:r>
              <a:rPr lang="zh-CN" altLang="zh-CN" sz="2800" dirty="0"/>
              <a:t>时她对地面的压强</a:t>
            </a:r>
            <a:r>
              <a:rPr lang="en-US" altLang="zh-CN" sz="2800" dirty="0"/>
              <a:t>________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zh-CN" sz="2800" dirty="0">
                <a:latin typeface="+mn-ea"/>
              </a:rPr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增大</a:t>
            </a:r>
            <a:r>
              <a:rPr lang="en-US" altLang="zh-CN" sz="2800" dirty="0">
                <a:latin typeface="+mn-ea"/>
              </a:rPr>
              <a:t>”“</a:t>
            </a:r>
            <a:r>
              <a:rPr lang="zh-CN" altLang="zh-CN" sz="2800" dirty="0">
                <a:latin typeface="+mn-ea"/>
              </a:rPr>
              <a:t>减小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不变</a:t>
            </a:r>
            <a:r>
              <a:rPr lang="en-US" altLang="zh-CN" sz="2800" dirty="0">
                <a:latin typeface="+mn-ea"/>
              </a:rPr>
              <a:t>”)</a:t>
            </a:r>
            <a:r>
              <a:rPr lang="zh-CN" altLang="zh-CN" sz="2800" dirty="0">
                <a:latin typeface="+mn-ea"/>
              </a:rPr>
              <a:t>。</a:t>
            </a: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857250"/>
            <a:ext cx="9145588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857250"/>
            <a:ext cx="9145588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857250"/>
            <a:ext cx="9145588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1257300"/>
            <a:ext cx="9145588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1257300"/>
            <a:ext cx="91455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3773146" y="1869685"/>
            <a:ext cx="3519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改变物体的运动状态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360" y="4209690"/>
            <a:ext cx="3013989" cy="2375133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474943" y="3169399"/>
            <a:ext cx="3519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1.5×10</a:t>
            </a:r>
            <a:r>
              <a:rPr lang="en-US" altLang="zh-CN" sz="2800" b="1" baseline="30000" dirty="0" smtClean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4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372127" y="3597760"/>
            <a:ext cx="1060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增大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60960" y="968191"/>
            <a:ext cx="8684628" cy="55938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10.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探究压力的作用效果与受力面积的关系时，分别采用如图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7-11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甲、乙所示的两种方法，用两只手的食指分别压在铅笔两端。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）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的方法不合理，该方法未控制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相等。</a:t>
            </a:r>
          </a:p>
          <a:p>
            <a:pPr fontAlgn="auto">
              <a:lnSpc>
                <a:spcPts val="3860"/>
              </a:lnSpc>
            </a:pP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）图甲中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,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铅笔笔尖面积是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0.5 mm</a:t>
            </a:r>
            <a:r>
              <a:rPr lang="en-US" altLang="zh-CN" sz="2800" baseline="300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，两手指均用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 N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的力对压铅笔两端，则笔尖对手指的压强为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Pa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66878" y="4887838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压力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99193" y="5901175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4×10</a:t>
            </a:r>
            <a:r>
              <a:rPr lang="en-US" altLang="zh-CN" sz="2800" b="1" baseline="30000" dirty="0" smtClean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6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19121" y="4887838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乙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646" y="2543205"/>
            <a:ext cx="4553100" cy="2281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考点二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液体压强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09975" y="1512166"/>
          <a:ext cx="8648275" cy="5164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2500"/>
                <a:gridCol w="2428875"/>
                <a:gridCol w="3228975"/>
                <a:gridCol w="2447925"/>
              </a:tblGrid>
              <a:tr h="370840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固体压强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液体压强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大气压强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1720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</a:tr>
              <a:tr h="2933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规律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zh-CN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压强大小</a:t>
                      </a:r>
                      <a:r>
                        <a:rPr lang="zh-CN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跟</a:t>
                      </a:r>
                      <a:r>
                        <a:rPr lang="en-US" altLang="zh-CN" sz="20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0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CN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sz="20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         </a:t>
                      </a:r>
                      <a:r>
                        <a:rPr lang="zh-CN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有关</a:t>
                      </a:r>
                      <a:r>
                        <a:rPr lang="zh-CN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CN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受力面积一定时</a:t>
                      </a:r>
                      <a:r>
                        <a:rPr lang="zh-CN" sz="2000" kern="100" dirty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zh-CN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压强与压力</a:t>
                      </a:r>
                      <a:r>
                        <a:rPr lang="zh-CN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zh-CN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zh-CN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压力一定时</a:t>
                      </a:r>
                      <a:r>
                        <a:rPr lang="zh-CN" sz="2000" kern="100" dirty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zh-CN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压强与受力面积</a:t>
                      </a:r>
                      <a:r>
                        <a:rPr lang="zh-CN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成</a:t>
                      </a:r>
                      <a:r>
                        <a:rPr lang="en-US" sz="20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zh-CN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zh-CN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液体</a:t>
                      </a:r>
                      <a:r>
                        <a:rPr lang="zh-CN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内部</a:t>
                      </a:r>
                      <a:r>
                        <a:rPr lang="en-US" altLang="zh-CN" sz="20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sz="20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CN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都</a:t>
                      </a:r>
                      <a:r>
                        <a:rPr lang="zh-CN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有压强</a:t>
                      </a:r>
                      <a:r>
                        <a:rPr lang="zh-CN" sz="2000" kern="100" dirty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zh-CN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并且在同一深度各个方向</a:t>
                      </a:r>
                      <a:r>
                        <a:rPr lang="zh-CN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压强</a:t>
                      </a:r>
                      <a:r>
                        <a:rPr lang="en-US" sz="20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zh-CN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CN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液体内部的压强</a:t>
                      </a:r>
                      <a:r>
                        <a:rPr lang="zh-CN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跟</a:t>
                      </a:r>
                      <a:r>
                        <a:rPr lang="en-US" altLang="zh-CN" sz="20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0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CN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有关</a:t>
                      </a:r>
                      <a:r>
                        <a:rPr lang="zh-CN" sz="2000" kern="100" dirty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zh-CN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深度增加</a:t>
                      </a:r>
                      <a:r>
                        <a:rPr lang="zh-CN" sz="2000" kern="100" dirty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zh-CN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压强</a:t>
                      </a:r>
                      <a:r>
                        <a:rPr lang="en-US" sz="20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zh-CN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(3)</a:t>
                      </a:r>
                      <a:r>
                        <a:rPr lang="zh-CN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不同液体内部的压强</a:t>
                      </a:r>
                      <a:r>
                        <a:rPr lang="zh-CN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跟</a:t>
                      </a:r>
                      <a:r>
                        <a:rPr 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zh-CN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有关</a:t>
                      </a:r>
                      <a:r>
                        <a:rPr lang="zh-CN" sz="2000" kern="100" dirty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zh-CN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密度越大</a:t>
                      </a:r>
                      <a:r>
                        <a:rPr lang="zh-CN" sz="2000" kern="100" dirty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zh-CN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压强</a:t>
                      </a:r>
                      <a:r>
                        <a:rPr lang="en-US" sz="20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zh-CN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0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             </a:t>
                      </a:r>
                      <a:r>
                        <a:rPr lang="zh-CN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实验</a:t>
                      </a:r>
                      <a:r>
                        <a:rPr lang="zh-CN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证明大气压存在。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000" u="sng" kern="100" baseline="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             </a:t>
                      </a:r>
                      <a:r>
                        <a:rPr lang="zh-CN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实验</a:t>
                      </a:r>
                      <a:r>
                        <a:rPr lang="zh-CN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最早测出大气压数值。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(3)</a:t>
                      </a:r>
                      <a:r>
                        <a:rPr lang="zh-CN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大气压强随高度的升高</a:t>
                      </a:r>
                      <a:r>
                        <a:rPr lang="zh-CN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而</a:t>
                      </a:r>
                      <a:r>
                        <a:rPr lang="en-US" sz="20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zh-CN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r>
                        <a:rPr lang="en-US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沸点随气压增大</a:t>
                      </a:r>
                      <a:r>
                        <a:rPr lang="zh-CN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而</a:t>
                      </a:r>
                      <a:endParaRPr lang="en-US" altLang="zh-CN" sz="20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         </a:t>
                      </a:r>
                      <a:r>
                        <a:rPr 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416487" y="972681"/>
            <a:ext cx="8275078" cy="4799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．固体、液体、大气压强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8315" y="4095123"/>
            <a:ext cx="855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压力</a:t>
            </a:r>
          </a:p>
        </p:txBody>
      </p:sp>
      <p:pic>
        <p:nvPicPr>
          <p:cNvPr id="1026" name="Picture 2" descr="C:\Documents and Settings\Administrator\桌面\pai\正文pai\2018XD-113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92" y="2270726"/>
            <a:ext cx="2284977" cy="104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Documents and Settings\Administrator\桌面\pai\正文pai\2018XD-114.TI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1961814"/>
            <a:ext cx="1661574" cy="15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Documents and Settings\Administrator\桌面\pai\正文pai\2018XD-115.TI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1961814"/>
            <a:ext cx="1758950" cy="14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6"/>
          <p:cNvSpPr txBox="1"/>
          <p:nvPr/>
        </p:nvSpPr>
        <p:spPr>
          <a:xfrm>
            <a:off x="953167" y="4420480"/>
            <a:ext cx="1365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受力面积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2205866" y="5056887"/>
            <a:ext cx="72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正比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2095044" y="5628801"/>
            <a:ext cx="72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反比</a:t>
            </a:r>
          </a:p>
        </p:txBody>
      </p:sp>
      <p:sp>
        <p:nvSpPr>
          <p:cNvPr id="22" name="TextBox 16"/>
          <p:cNvSpPr txBox="1"/>
          <p:nvPr/>
        </p:nvSpPr>
        <p:spPr>
          <a:xfrm>
            <a:off x="4481573" y="3788174"/>
            <a:ext cx="1762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向各个方向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4972444" y="4435769"/>
            <a:ext cx="780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相等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5463316" y="4695369"/>
            <a:ext cx="780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深度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5549706" y="5025274"/>
            <a:ext cx="780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增大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3231029" y="5614534"/>
            <a:ext cx="1609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液体的密度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4807023" y="5932469"/>
            <a:ext cx="898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越大</a:t>
            </a:r>
          </a:p>
        </p:txBody>
      </p:sp>
      <p:sp>
        <p:nvSpPr>
          <p:cNvPr id="28" name="TextBox 16"/>
          <p:cNvSpPr txBox="1"/>
          <p:nvPr/>
        </p:nvSpPr>
        <p:spPr>
          <a:xfrm>
            <a:off x="6904736" y="3637335"/>
            <a:ext cx="1500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马德堡半球</a:t>
            </a:r>
          </a:p>
        </p:txBody>
      </p:sp>
      <p:sp>
        <p:nvSpPr>
          <p:cNvPr id="29" name="TextBox 16"/>
          <p:cNvSpPr txBox="1"/>
          <p:nvPr/>
        </p:nvSpPr>
        <p:spPr>
          <a:xfrm>
            <a:off x="6904736" y="4236654"/>
            <a:ext cx="1500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托里拆利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7315572" y="5456997"/>
            <a:ext cx="109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减小</a:t>
            </a:r>
          </a:p>
        </p:txBody>
      </p:sp>
      <p:sp>
        <p:nvSpPr>
          <p:cNvPr id="31" name="TextBox 16"/>
          <p:cNvSpPr txBox="1"/>
          <p:nvPr/>
        </p:nvSpPr>
        <p:spPr>
          <a:xfrm>
            <a:off x="6979022" y="6070862"/>
            <a:ext cx="109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升高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组合 3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3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68156" y="1006408"/>
            <a:ext cx="8601393" cy="35804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】如图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7-12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示，放在水平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桌面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上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的两个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容器分别装有相同高度的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纯水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360"/>
              </a:lnSpc>
            </a:pP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和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盐水（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ρ</a:t>
            </a:r>
            <a:r>
              <a:rPr lang="zh-CN" altLang="en-US" sz="2800" baseline="-25000" dirty="0">
                <a:ea typeface="宋体" panose="02010600030101010101" pitchFamily="2" charset="-122"/>
                <a:cs typeface="方正静蕾简体" panose="03000509000000000000" pitchFamily="65" charset="-122"/>
              </a:rPr>
              <a:t>盐水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＞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ρ</a:t>
            </a:r>
            <a:r>
              <a:rPr lang="zh-CN" altLang="en-US" sz="2800" baseline="-25000" dirty="0">
                <a:ea typeface="宋体" panose="02010600030101010101" pitchFamily="2" charset="-122"/>
                <a:cs typeface="方正静蕾简体" panose="03000509000000000000" pitchFamily="65" charset="-122"/>
              </a:rPr>
              <a:t>纯水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）。下列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关于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360"/>
              </a:lnSpc>
            </a:pP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液体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中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三点（其中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两点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在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360"/>
              </a:lnSpc>
            </a:pP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同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一水平面上）压强的大小关系的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说法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360"/>
              </a:lnSpc>
            </a:pP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中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正确的是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（       ） </a:t>
            </a:r>
            <a:endParaRPr lang="zh-CN" altLang="en-US" sz="2800" dirty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3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A.</a:t>
            </a:r>
            <a:r>
              <a:rPr lang="en-US" altLang="zh-CN" sz="2800" i="1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i="1" baseline="-250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&gt;</a:t>
            </a:r>
            <a:r>
              <a:rPr lang="en-US" altLang="zh-CN" sz="2800" i="1" dirty="0" err="1" smtClean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i="1" baseline="-25000" dirty="0" err="1" smtClean="0"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&gt;</a:t>
            </a:r>
            <a:r>
              <a:rPr lang="en-US" altLang="zh-CN" sz="2800" i="1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i="1" baseline="-250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        </a:t>
            </a:r>
            <a:r>
              <a:rPr lang="en-US" altLang="zh-CN" sz="2800" dirty="0" err="1" smtClean="0">
                <a:ea typeface="宋体" panose="02010600030101010101" pitchFamily="2" charset="-122"/>
                <a:cs typeface="方正静蕾简体" panose="03000509000000000000" pitchFamily="65" charset="-122"/>
              </a:rPr>
              <a:t>B.</a:t>
            </a:r>
            <a:r>
              <a:rPr lang="en-US" altLang="zh-CN" sz="2800" i="1" dirty="0" err="1" smtClean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i="1" baseline="-25000" dirty="0" err="1" smtClean="0">
                <a:ea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&gt;</a:t>
            </a:r>
            <a:r>
              <a:rPr lang="en-US" altLang="zh-CN" sz="2800" i="1" dirty="0" err="1" smtClean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i="1" baseline="-25000" dirty="0" err="1" smtClean="0"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&gt;</a:t>
            </a:r>
            <a:r>
              <a:rPr lang="en-US" altLang="zh-CN" sz="2800" i="1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i="1" baseline="-250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endParaRPr lang="en-US" altLang="zh-CN" sz="2800" i="1" baseline="-25000" dirty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3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 err="1" smtClean="0">
                <a:ea typeface="宋体" panose="02010600030101010101" pitchFamily="2" charset="-122"/>
                <a:cs typeface="方正静蕾简体" panose="03000509000000000000" pitchFamily="65" charset="-122"/>
              </a:rPr>
              <a:t>C.</a:t>
            </a:r>
            <a:r>
              <a:rPr lang="en-US" altLang="zh-CN" sz="2800" i="1" dirty="0" err="1" smtClean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i="1" baseline="-25000" dirty="0" err="1" smtClean="0"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&gt;</a:t>
            </a:r>
            <a:r>
              <a:rPr lang="en-US" altLang="zh-CN" sz="2800" i="1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i="1" baseline="-250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&gt;</a:t>
            </a:r>
            <a:r>
              <a:rPr lang="en-US" altLang="zh-CN" sz="2800" i="1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i="1" baseline="-250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        </a:t>
            </a:r>
            <a:r>
              <a:rPr lang="en-US" altLang="zh-CN" sz="2800" dirty="0" err="1" smtClean="0">
                <a:ea typeface="宋体" panose="02010600030101010101" pitchFamily="2" charset="-122"/>
                <a:cs typeface="方正静蕾简体" panose="03000509000000000000" pitchFamily="65" charset="-122"/>
              </a:rPr>
              <a:t>D.</a:t>
            </a:r>
            <a:r>
              <a:rPr lang="en-US" altLang="zh-CN" sz="2800" i="1" dirty="0" err="1" smtClean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i="1" baseline="-25000" dirty="0" err="1" smtClean="0">
                <a:ea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&gt;</a:t>
            </a:r>
            <a:r>
              <a:rPr lang="en-US" altLang="zh-CN" sz="2800" i="1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&gt;</a:t>
            </a:r>
            <a:r>
              <a:rPr lang="en-US" altLang="zh-CN" sz="2800" i="1" dirty="0" err="1" smtClean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i="1" baseline="-25000" dirty="0" err="1" smtClean="0"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endParaRPr lang="zh-CN" altLang="en-US" sz="2400" i="1" baseline="-25000" dirty="0" smtClean="0">
              <a:solidFill>
                <a:schemeClr val="tx1"/>
              </a:solidFill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2275131" y="3156505"/>
            <a:ext cx="1026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B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7126" y="4722358"/>
            <a:ext cx="8732969" cy="18158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ea typeface="宋体" panose="02010600030101010101" pitchFamily="2" charset="-122"/>
              </a:rPr>
              <a:t>解析</a:t>
            </a:r>
            <a:r>
              <a:rPr lang="zh-CN" altLang="en-US" sz="2800" b="1" dirty="0" smtClean="0">
                <a:ea typeface="宋体" panose="02010600030101010101" pitchFamily="2" charset="-122"/>
              </a:rPr>
              <a:t>：</a:t>
            </a:r>
            <a:r>
              <a:rPr lang="zh-CN" altLang="en-US" sz="2800" dirty="0">
                <a:ea typeface="宋体" panose="02010600030101010101" pitchFamily="2" charset="-122"/>
              </a:rPr>
              <a:t>根据液体压强公式</a:t>
            </a:r>
            <a:r>
              <a:rPr lang="en-US" altLang="zh-CN" sz="2800" i="1" dirty="0">
                <a:ea typeface="宋体" panose="02010600030101010101" pitchFamily="2" charset="-122"/>
              </a:rPr>
              <a:t>p</a:t>
            </a:r>
            <a:r>
              <a:rPr lang="en-US" altLang="zh-CN" sz="2800" dirty="0">
                <a:ea typeface="宋体" panose="02010600030101010101" pitchFamily="2" charset="-122"/>
              </a:rPr>
              <a:t>=</a:t>
            </a:r>
            <a:r>
              <a:rPr lang="en-US" altLang="zh-CN" sz="2800" i="1" dirty="0" err="1">
                <a:ea typeface="宋体" panose="02010600030101010101" pitchFamily="2" charset="-122"/>
              </a:rPr>
              <a:t>ρhg</a:t>
            </a:r>
            <a:r>
              <a:rPr lang="zh-CN" altLang="en-US" sz="2800" dirty="0">
                <a:ea typeface="宋体" panose="02010600030101010101" pitchFamily="2" charset="-122"/>
              </a:rPr>
              <a:t>知，对于</a:t>
            </a:r>
            <a:r>
              <a:rPr lang="en-US" altLang="zh-CN" sz="2800" i="1" dirty="0">
                <a:ea typeface="宋体" panose="02010600030101010101" pitchFamily="2" charset="-122"/>
              </a:rPr>
              <a:t>a</a:t>
            </a:r>
            <a:r>
              <a:rPr lang="zh-CN" altLang="en-US" sz="2800" dirty="0">
                <a:ea typeface="宋体" panose="02010600030101010101" pitchFamily="2" charset="-122"/>
              </a:rPr>
              <a:t>、</a:t>
            </a:r>
            <a:r>
              <a:rPr lang="en-US" altLang="zh-CN" sz="2800" i="1" dirty="0">
                <a:ea typeface="宋体" panose="02010600030101010101" pitchFamily="2" charset="-122"/>
              </a:rPr>
              <a:t>b</a:t>
            </a:r>
            <a:r>
              <a:rPr lang="zh-CN" altLang="en-US" sz="2800" dirty="0">
                <a:ea typeface="宋体" panose="02010600030101010101" pitchFamily="2" charset="-122"/>
              </a:rPr>
              <a:t>两点，因为</a:t>
            </a:r>
            <a:r>
              <a:rPr lang="en-US" altLang="zh-CN" sz="2800" i="1" dirty="0" err="1">
                <a:ea typeface="宋体" panose="02010600030101010101" pitchFamily="2" charset="-122"/>
              </a:rPr>
              <a:t>ρ</a:t>
            </a:r>
            <a:r>
              <a:rPr lang="en-US" altLang="zh-CN" sz="2800" i="1" baseline="-25000" dirty="0" err="1">
                <a:ea typeface="宋体" panose="02010600030101010101" pitchFamily="2" charset="-122"/>
              </a:rPr>
              <a:t>a</a:t>
            </a:r>
            <a:r>
              <a:rPr lang="en-US" altLang="zh-CN" sz="2800" dirty="0">
                <a:ea typeface="宋体" panose="02010600030101010101" pitchFamily="2" charset="-122"/>
              </a:rPr>
              <a:t>=</a:t>
            </a:r>
            <a:r>
              <a:rPr lang="en-US" altLang="zh-CN" sz="2800" i="1" dirty="0" err="1">
                <a:ea typeface="宋体" panose="02010600030101010101" pitchFamily="2" charset="-122"/>
              </a:rPr>
              <a:t>ρ</a:t>
            </a:r>
            <a:r>
              <a:rPr lang="en-US" altLang="zh-CN" sz="2800" i="1" baseline="-25000" dirty="0" err="1">
                <a:ea typeface="宋体" panose="02010600030101010101" pitchFamily="2" charset="-122"/>
              </a:rPr>
              <a:t>b</a:t>
            </a:r>
            <a:r>
              <a:rPr lang="zh-CN" altLang="en-US" sz="2800" dirty="0">
                <a:ea typeface="宋体" panose="02010600030101010101" pitchFamily="2" charset="-122"/>
              </a:rPr>
              <a:t>，</a:t>
            </a:r>
            <a:r>
              <a:rPr lang="en-US" altLang="zh-CN" sz="2800" i="1" dirty="0">
                <a:ea typeface="宋体" panose="02010600030101010101" pitchFamily="2" charset="-122"/>
              </a:rPr>
              <a:t>h</a:t>
            </a:r>
            <a:r>
              <a:rPr lang="en-US" altLang="zh-CN" sz="2800" i="1" baseline="-25000" dirty="0">
                <a:ea typeface="宋体" panose="02010600030101010101" pitchFamily="2" charset="-122"/>
              </a:rPr>
              <a:t>a</a:t>
            </a:r>
            <a:r>
              <a:rPr lang="zh-CN" altLang="en-US" sz="2800" dirty="0">
                <a:ea typeface="宋体" panose="02010600030101010101" pitchFamily="2" charset="-122"/>
              </a:rPr>
              <a:t>＜</a:t>
            </a:r>
            <a:r>
              <a:rPr lang="en-US" altLang="zh-CN" sz="2800" i="1" dirty="0" err="1">
                <a:ea typeface="宋体" panose="02010600030101010101" pitchFamily="2" charset="-122"/>
              </a:rPr>
              <a:t>h</a:t>
            </a:r>
            <a:r>
              <a:rPr lang="en-US" altLang="zh-CN" sz="2800" i="1" baseline="-25000" dirty="0" err="1">
                <a:ea typeface="宋体" panose="02010600030101010101" pitchFamily="2" charset="-122"/>
              </a:rPr>
              <a:t>b</a:t>
            </a:r>
            <a:r>
              <a:rPr lang="zh-CN" altLang="en-US" sz="2800" dirty="0">
                <a:ea typeface="宋体" panose="02010600030101010101" pitchFamily="2" charset="-122"/>
              </a:rPr>
              <a:t>，所以</a:t>
            </a:r>
            <a:r>
              <a:rPr lang="en-US" altLang="zh-CN" sz="2800" i="1" dirty="0">
                <a:ea typeface="宋体" panose="02010600030101010101" pitchFamily="2" charset="-122"/>
              </a:rPr>
              <a:t>p</a:t>
            </a:r>
            <a:r>
              <a:rPr lang="en-US" altLang="zh-CN" sz="2800" i="1" baseline="-25000" dirty="0">
                <a:ea typeface="宋体" panose="02010600030101010101" pitchFamily="2" charset="-122"/>
              </a:rPr>
              <a:t>a</a:t>
            </a:r>
            <a:r>
              <a:rPr lang="zh-CN" altLang="en-US" sz="2800" dirty="0">
                <a:ea typeface="宋体" panose="02010600030101010101" pitchFamily="2" charset="-122"/>
              </a:rPr>
              <a:t>＜</a:t>
            </a:r>
            <a:r>
              <a:rPr lang="en-US" altLang="zh-CN" sz="2800" i="1" dirty="0" err="1">
                <a:ea typeface="宋体" panose="02010600030101010101" pitchFamily="2" charset="-122"/>
              </a:rPr>
              <a:t>p</a:t>
            </a:r>
            <a:r>
              <a:rPr lang="en-US" altLang="zh-CN" sz="2800" i="1" baseline="-25000" dirty="0" err="1">
                <a:ea typeface="宋体" panose="02010600030101010101" pitchFamily="2" charset="-122"/>
              </a:rPr>
              <a:t>b</a:t>
            </a:r>
            <a:r>
              <a:rPr lang="zh-CN" altLang="en-US" sz="2800" dirty="0">
                <a:ea typeface="宋体" panose="02010600030101010101" pitchFamily="2" charset="-122"/>
              </a:rPr>
              <a:t>；对于</a:t>
            </a:r>
            <a:r>
              <a:rPr lang="en-US" altLang="zh-CN" sz="2800" i="1" dirty="0">
                <a:ea typeface="宋体" panose="02010600030101010101" pitchFamily="2" charset="-122"/>
              </a:rPr>
              <a:t>b</a:t>
            </a:r>
            <a:r>
              <a:rPr lang="zh-CN" altLang="en-US" sz="2800" dirty="0">
                <a:ea typeface="宋体" panose="02010600030101010101" pitchFamily="2" charset="-122"/>
              </a:rPr>
              <a:t>、</a:t>
            </a:r>
            <a:r>
              <a:rPr lang="en-US" altLang="zh-CN" sz="2800" i="1" dirty="0">
                <a:ea typeface="宋体" panose="02010600030101010101" pitchFamily="2" charset="-122"/>
              </a:rPr>
              <a:t>c</a:t>
            </a:r>
            <a:r>
              <a:rPr lang="zh-CN" altLang="en-US" sz="2800" dirty="0">
                <a:ea typeface="宋体" panose="02010600030101010101" pitchFamily="2" charset="-122"/>
              </a:rPr>
              <a:t>两点，因为</a:t>
            </a:r>
            <a:r>
              <a:rPr lang="en-US" altLang="zh-CN" sz="2800" i="1" dirty="0" err="1">
                <a:ea typeface="宋体" panose="02010600030101010101" pitchFamily="2" charset="-122"/>
              </a:rPr>
              <a:t>h</a:t>
            </a:r>
            <a:r>
              <a:rPr lang="en-US" altLang="zh-CN" sz="2800" i="1" baseline="-25000" dirty="0" err="1">
                <a:ea typeface="宋体" panose="02010600030101010101" pitchFamily="2" charset="-122"/>
              </a:rPr>
              <a:t>b</a:t>
            </a:r>
            <a:r>
              <a:rPr lang="en-US" altLang="zh-CN" sz="2800" dirty="0">
                <a:ea typeface="宋体" panose="02010600030101010101" pitchFamily="2" charset="-122"/>
              </a:rPr>
              <a:t>=</a:t>
            </a:r>
            <a:r>
              <a:rPr lang="en-US" altLang="zh-CN" sz="2800" i="1" dirty="0" err="1">
                <a:ea typeface="宋体" panose="02010600030101010101" pitchFamily="2" charset="-122"/>
              </a:rPr>
              <a:t>h</a:t>
            </a:r>
            <a:r>
              <a:rPr lang="en-US" altLang="zh-CN" sz="2800" i="1" baseline="-25000" dirty="0" err="1">
                <a:ea typeface="宋体" panose="02010600030101010101" pitchFamily="2" charset="-122"/>
              </a:rPr>
              <a:t>c</a:t>
            </a:r>
            <a:r>
              <a:rPr lang="zh-CN" altLang="en-US" sz="2800" dirty="0">
                <a:ea typeface="宋体" panose="02010600030101010101" pitchFamily="2" charset="-122"/>
              </a:rPr>
              <a:t>，</a:t>
            </a:r>
            <a:r>
              <a:rPr lang="en-US" altLang="zh-CN" sz="2800" i="1" dirty="0" err="1">
                <a:ea typeface="宋体" panose="02010600030101010101" pitchFamily="2" charset="-122"/>
              </a:rPr>
              <a:t>ρ</a:t>
            </a:r>
            <a:r>
              <a:rPr lang="en-US" altLang="zh-CN" sz="2800" i="1" baseline="-25000" dirty="0" err="1">
                <a:ea typeface="宋体" panose="02010600030101010101" pitchFamily="2" charset="-122"/>
              </a:rPr>
              <a:t>b</a:t>
            </a:r>
            <a:r>
              <a:rPr lang="zh-CN" altLang="en-US" sz="2800" dirty="0">
                <a:ea typeface="宋体" panose="02010600030101010101" pitchFamily="2" charset="-122"/>
              </a:rPr>
              <a:t>＜</a:t>
            </a:r>
            <a:r>
              <a:rPr lang="en-US" altLang="zh-CN" sz="2800" i="1" dirty="0" err="1">
                <a:ea typeface="宋体" panose="02010600030101010101" pitchFamily="2" charset="-122"/>
              </a:rPr>
              <a:t>ρ</a:t>
            </a:r>
            <a:r>
              <a:rPr lang="en-US" altLang="zh-CN" sz="2800" i="1" baseline="-25000" dirty="0" err="1">
                <a:ea typeface="宋体" panose="02010600030101010101" pitchFamily="2" charset="-122"/>
              </a:rPr>
              <a:t>c</a:t>
            </a:r>
            <a:r>
              <a:rPr lang="zh-CN" altLang="en-US" sz="2800" dirty="0">
                <a:ea typeface="宋体" panose="02010600030101010101" pitchFamily="2" charset="-122"/>
              </a:rPr>
              <a:t>，所以</a:t>
            </a:r>
            <a:r>
              <a:rPr lang="en-US" altLang="zh-CN" sz="2800" i="1" dirty="0" err="1">
                <a:ea typeface="宋体" panose="02010600030101010101" pitchFamily="2" charset="-122"/>
              </a:rPr>
              <a:t>p</a:t>
            </a:r>
            <a:r>
              <a:rPr lang="en-US" altLang="zh-CN" sz="2800" i="1" baseline="-25000" dirty="0" err="1">
                <a:ea typeface="宋体" panose="02010600030101010101" pitchFamily="2" charset="-122"/>
              </a:rPr>
              <a:t>b</a:t>
            </a:r>
            <a:r>
              <a:rPr lang="zh-CN" altLang="en-US" sz="2800" dirty="0">
                <a:ea typeface="宋体" panose="02010600030101010101" pitchFamily="2" charset="-122"/>
              </a:rPr>
              <a:t>＜</a:t>
            </a:r>
            <a:r>
              <a:rPr lang="en-US" altLang="zh-CN" sz="2800" i="1" dirty="0">
                <a:ea typeface="宋体" panose="02010600030101010101" pitchFamily="2" charset="-122"/>
              </a:rPr>
              <a:t>p</a:t>
            </a:r>
            <a:r>
              <a:rPr lang="en-US" altLang="zh-CN" sz="2800" i="1" baseline="-25000" dirty="0">
                <a:ea typeface="宋体" panose="02010600030101010101" pitchFamily="2" charset="-122"/>
              </a:rPr>
              <a:t>c</a:t>
            </a:r>
            <a:r>
              <a:rPr lang="zh-CN" altLang="en-US" sz="2800" dirty="0">
                <a:ea typeface="宋体" panose="02010600030101010101" pitchFamily="2" charset="-122"/>
              </a:rPr>
              <a:t>。因此</a:t>
            </a:r>
            <a:r>
              <a:rPr lang="en-US" altLang="zh-CN" sz="2800" i="1" dirty="0">
                <a:ea typeface="宋体" panose="02010600030101010101" pitchFamily="2" charset="-122"/>
              </a:rPr>
              <a:t>a</a:t>
            </a:r>
            <a:r>
              <a:rPr lang="zh-CN" altLang="en-US" sz="2800" dirty="0">
                <a:ea typeface="宋体" panose="02010600030101010101" pitchFamily="2" charset="-122"/>
              </a:rPr>
              <a:t>、</a:t>
            </a:r>
            <a:r>
              <a:rPr lang="en-US" altLang="zh-CN" sz="2800" i="1" dirty="0">
                <a:ea typeface="宋体" panose="02010600030101010101" pitchFamily="2" charset="-122"/>
              </a:rPr>
              <a:t>b</a:t>
            </a:r>
            <a:r>
              <a:rPr lang="zh-CN" altLang="en-US" sz="2800" dirty="0">
                <a:ea typeface="宋体" panose="02010600030101010101" pitchFamily="2" charset="-122"/>
              </a:rPr>
              <a:t>、</a:t>
            </a:r>
            <a:r>
              <a:rPr lang="en-US" altLang="zh-CN" sz="2800" i="1" dirty="0">
                <a:ea typeface="宋体" panose="02010600030101010101" pitchFamily="2" charset="-122"/>
              </a:rPr>
              <a:t>c</a:t>
            </a:r>
            <a:r>
              <a:rPr lang="zh-CN" altLang="en-US" sz="2800" dirty="0">
                <a:ea typeface="宋体" panose="02010600030101010101" pitchFamily="2" charset="-122"/>
              </a:rPr>
              <a:t>三点压强的大小关系为</a:t>
            </a:r>
            <a:r>
              <a:rPr lang="en-US" altLang="zh-CN" sz="2800" i="1" dirty="0">
                <a:ea typeface="宋体" panose="02010600030101010101" pitchFamily="2" charset="-122"/>
              </a:rPr>
              <a:t>p</a:t>
            </a:r>
            <a:r>
              <a:rPr lang="en-US" altLang="zh-CN" sz="2800" i="1" baseline="-25000" dirty="0">
                <a:ea typeface="宋体" panose="02010600030101010101" pitchFamily="2" charset="-122"/>
              </a:rPr>
              <a:t>a</a:t>
            </a:r>
            <a:r>
              <a:rPr lang="zh-CN" altLang="en-US" sz="2800" dirty="0">
                <a:ea typeface="宋体" panose="02010600030101010101" pitchFamily="2" charset="-122"/>
              </a:rPr>
              <a:t>＜</a:t>
            </a:r>
            <a:r>
              <a:rPr lang="en-US" altLang="zh-CN" sz="2800" i="1" dirty="0" err="1">
                <a:ea typeface="宋体" panose="02010600030101010101" pitchFamily="2" charset="-122"/>
              </a:rPr>
              <a:t>p</a:t>
            </a:r>
            <a:r>
              <a:rPr lang="en-US" altLang="zh-CN" sz="2800" i="1" baseline="-25000" dirty="0" err="1">
                <a:ea typeface="宋体" panose="02010600030101010101" pitchFamily="2" charset="-122"/>
              </a:rPr>
              <a:t>b</a:t>
            </a:r>
            <a:r>
              <a:rPr lang="zh-CN" altLang="en-US" sz="2800" dirty="0">
                <a:ea typeface="宋体" panose="02010600030101010101" pitchFamily="2" charset="-122"/>
              </a:rPr>
              <a:t>＜</a:t>
            </a:r>
            <a:r>
              <a:rPr lang="en-US" altLang="zh-CN" sz="2800" i="1" dirty="0">
                <a:ea typeface="宋体" panose="02010600030101010101" pitchFamily="2" charset="-122"/>
              </a:rPr>
              <a:t>p</a:t>
            </a:r>
            <a:r>
              <a:rPr lang="en-US" altLang="zh-CN" sz="2800" i="1" baseline="-25000" dirty="0">
                <a:ea typeface="宋体" panose="02010600030101010101" pitchFamily="2" charset="-122"/>
              </a:rPr>
              <a:t>c</a:t>
            </a:r>
            <a:r>
              <a:rPr lang="zh-CN" altLang="en-US" sz="2800" dirty="0" smtClean="0">
                <a:ea typeface="宋体" panose="02010600030101010101" pitchFamily="2" charset="-122"/>
              </a:rPr>
              <a:t>。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16" y="1006285"/>
            <a:ext cx="2279027" cy="188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7012731" y="309612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7-12</a:t>
            </a:r>
            <a:endParaRPr lang="zh-CN" altLang="en-US" sz="24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3" name="文本框 12"/>
          <p:cNvSpPr txBox="1"/>
          <p:nvPr/>
        </p:nvSpPr>
        <p:spPr>
          <a:xfrm>
            <a:off x="245848" y="4861320"/>
            <a:ext cx="8732969" cy="138499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/>
              <a:t>思维点拨：</a:t>
            </a:r>
            <a:r>
              <a:rPr lang="zh-CN" altLang="zh-CN" sz="2800" dirty="0"/>
              <a:t>液体内部压强的大小决定于液体的密度和深度，液体的密度越大，深度越深，压强越大。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17" grpId="1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58824" y="958007"/>
            <a:ext cx="8107017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1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常德市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7</a:t>
            </a:r>
            <a:r>
              <a:rPr lang="zh-CN" altLang="zh-CN" sz="2800" dirty="0"/>
              <a:t>－</a:t>
            </a:r>
            <a:r>
              <a:rPr lang="en-US" altLang="zh-CN" sz="2800" dirty="0"/>
              <a:t>13</a:t>
            </a:r>
            <a:r>
              <a:rPr lang="zh-CN" altLang="zh-CN" sz="2800" dirty="0"/>
              <a:t>所示，</a:t>
            </a:r>
            <a:r>
              <a:rPr lang="en-US" altLang="zh-CN" sz="2800" i="1" dirty="0"/>
              <a:t>A</a:t>
            </a:r>
            <a:r>
              <a:rPr lang="zh-CN" altLang="zh-CN" sz="2800" dirty="0"/>
              <a:t>、</a:t>
            </a:r>
            <a:r>
              <a:rPr lang="en-US" altLang="zh-CN" sz="2800" i="1" dirty="0"/>
              <a:t>B</a:t>
            </a:r>
            <a:r>
              <a:rPr lang="zh-CN" altLang="zh-CN" sz="2800" dirty="0"/>
              <a:t>、</a:t>
            </a:r>
            <a:r>
              <a:rPr lang="en-US" altLang="zh-CN" sz="2800" i="1" dirty="0"/>
              <a:t>C</a:t>
            </a:r>
            <a:r>
              <a:rPr lang="zh-CN" altLang="zh-CN" sz="2800" dirty="0"/>
              <a:t>三个容器中装同种液体，液面相平，容器底部受到液体的压强分别为</a:t>
            </a:r>
            <a:r>
              <a:rPr lang="en-US" altLang="zh-CN" sz="2800" i="1" dirty="0" err="1"/>
              <a:t>p</a:t>
            </a:r>
            <a:r>
              <a:rPr lang="en-US" altLang="zh-CN" sz="2800" i="1" baseline="-25000" dirty="0" err="1"/>
              <a:t>A</a:t>
            </a:r>
            <a:r>
              <a:rPr lang="zh-CN" altLang="zh-CN" sz="2800" dirty="0"/>
              <a:t>、</a:t>
            </a:r>
            <a:r>
              <a:rPr lang="en-US" altLang="zh-CN" sz="2800" i="1" dirty="0" err="1"/>
              <a:t>p</a:t>
            </a:r>
            <a:r>
              <a:rPr lang="en-US" altLang="zh-CN" sz="2800" i="1" baseline="-25000" dirty="0" err="1"/>
              <a:t>B</a:t>
            </a:r>
            <a:r>
              <a:rPr lang="zh-CN" altLang="zh-CN" sz="2800" dirty="0"/>
              <a:t>、</a:t>
            </a:r>
            <a:r>
              <a:rPr lang="en-US" altLang="zh-CN" sz="2800" i="1" dirty="0" err="1"/>
              <a:t>p</a:t>
            </a:r>
            <a:r>
              <a:rPr lang="en-US" altLang="zh-CN" sz="2800" i="1" baseline="-25000" dirty="0" err="1"/>
              <a:t>C</a:t>
            </a:r>
            <a:r>
              <a:rPr lang="zh-CN" altLang="zh-CN" sz="2800" dirty="0"/>
              <a:t>。则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</a:t>
            </a:r>
            <a:r>
              <a:rPr lang="en-US" altLang="zh-CN" sz="2800" i="1" dirty="0" err="1"/>
              <a:t>p</a:t>
            </a:r>
            <a:r>
              <a:rPr lang="en-US" altLang="zh-CN" sz="2800" i="1" baseline="-25000" dirty="0" err="1"/>
              <a:t>A</a:t>
            </a:r>
            <a:r>
              <a:rPr lang="zh-CN" altLang="zh-CN" sz="2800" dirty="0"/>
              <a:t>＝</a:t>
            </a:r>
            <a:r>
              <a:rPr lang="en-US" altLang="zh-CN" sz="2800" i="1" dirty="0" err="1"/>
              <a:t>p</a:t>
            </a:r>
            <a:r>
              <a:rPr lang="en-US" altLang="zh-CN" sz="2800" i="1" baseline="-25000" dirty="0" err="1"/>
              <a:t>B</a:t>
            </a:r>
            <a:r>
              <a:rPr lang="zh-CN" altLang="zh-CN" sz="2800" dirty="0"/>
              <a:t>＝</a:t>
            </a:r>
            <a:r>
              <a:rPr lang="en-US" altLang="zh-CN" sz="2800" i="1" dirty="0" err="1"/>
              <a:t>p</a:t>
            </a:r>
            <a:r>
              <a:rPr lang="en-US" altLang="zh-CN" sz="2800" i="1" baseline="-25000" dirty="0" err="1"/>
              <a:t>C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		B</a:t>
            </a:r>
            <a:r>
              <a:rPr lang="zh-CN" altLang="zh-CN" sz="2800" dirty="0"/>
              <a:t>．</a:t>
            </a:r>
            <a:r>
              <a:rPr lang="en-US" altLang="zh-CN" sz="2800" i="1" dirty="0" err="1"/>
              <a:t>p</a:t>
            </a:r>
            <a:r>
              <a:rPr lang="en-US" altLang="zh-CN" sz="2800" i="1" baseline="-25000" dirty="0" err="1"/>
              <a:t>A</a:t>
            </a:r>
            <a:r>
              <a:rPr lang="zh-CN" altLang="zh-CN" sz="2800" dirty="0"/>
              <a:t>＞</a:t>
            </a:r>
            <a:r>
              <a:rPr lang="en-US" altLang="zh-CN" sz="2800" i="1" dirty="0" err="1"/>
              <a:t>p</a:t>
            </a:r>
            <a:r>
              <a:rPr lang="en-US" altLang="zh-CN" sz="2800" i="1" baseline="-25000" dirty="0" err="1"/>
              <a:t>B</a:t>
            </a:r>
            <a:r>
              <a:rPr lang="zh-CN" altLang="zh-CN" sz="2800" dirty="0"/>
              <a:t>＞</a:t>
            </a:r>
            <a:r>
              <a:rPr lang="en-US" altLang="zh-CN" sz="2800" i="1" dirty="0"/>
              <a:t>p</a:t>
            </a:r>
            <a:r>
              <a:rPr lang="en-US" altLang="zh-CN" sz="2800" i="1" baseline="-25000" dirty="0"/>
              <a:t>c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C</a:t>
            </a:r>
            <a:r>
              <a:rPr lang="zh-CN" altLang="zh-CN" sz="2800" dirty="0"/>
              <a:t>．</a:t>
            </a:r>
            <a:r>
              <a:rPr lang="en-US" altLang="zh-CN" sz="2800" i="1" dirty="0" err="1"/>
              <a:t>p</a:t>
            </a:r>
            <a:r>
              <a:rPr lang="en-US" altLang="zh-CN" sz="2800" i="1" baseline="-25000" dirty="0" err="1"/>
              <a:t>A</a:t>
            </a:r>
            <a:r>
              <a:rPr lang="zh-CN" altLang="zh-CN" sz="2800" dirty="0"/>
              <a:t>＜</a:t>
            </a:r>
            <a:r>
              <a:rPr lang="en-US" altLang="zh-CN" sz="2800" i="1" dirty="0" err="1"/>
              <a:t>p</a:t>
            </a:r>
            <a:r>
              <a:rPr lang="en-US" altLang="zh-CN" sz="2800" i="1" baseline="-25000" dirty="0" err="1"/>
              <a:t>B</a:t>
            </a:r>
            <a:r>
              <a:rPr lang="zh-CN" altLang="zh-CN" sz="2800" dirty="0"/>
              <a:t>＜</a:t>
            </a:r>
            <a:r>
              <a:rPr lang="en-US" altLang="zh-CN" sz="2800" i="1" dirty="0"/>
              <a:t>p</a:t>
            </a:r>
            <a:r>
              <a:rPr lang="en-US" altLang="zh-CN" sz="2800" i="1" baseline="-25000" dirty="0"/>
              <a:t>c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		D</a:t>
            </a:r>
            <a:r>
              <a:rPr lang="zh-CN" altLang="zh-CN" sz="2800" dirty="0"/>
              <a:t>．</a:t>
            </a:r>
            <a:r>
              <a:rPr lang="en-US" altLang="zh-CN" sz="2800" i="1" dirty="0" err="1"/>
              <a:t>p</a:t>
            </a:r>
            <a:r>
              <a:rPr lang="en-US" altLang="zh-CN" sz="2800" i="1" baseline="-25000" dirty="0" err="1"/>
              <a:t>B</a:t>
            </a:r>
            <a:r>
              <a:rPr lang="zh-CN" altLang="zh-CN" sz="2800" dirty="0"/>
              <a:t>＜</a:t>
            </a:r>
            <a:r>
              <a:rPr lang="en-US" altLang="zh-CN" sz="2800" i="1" dirty="0" err="1"/>
              <a:t>p</a:t>
            </a:r>
            <a:r>
              <a:rPr lang="en-US" altLang="zh-CN" sz="2800" i="1" baseline="-25000" dirty="0" err="1"/>
              <a:t>A</a:t>
            </a:r>
            <a:r>
              <a:rPr lang="zh-CN" altLang="zh-CN" sz="2800" dirty="0"/>
              <a:t>＜</a:t>
            </a:r>
            <a:r>
              <a:rPr lang="en-US" altLang="zh-CN" sz="2800" i="1" dirty="0" smtClean="0"/>
              <a:t>p</a:t>
            </a:r>
            <a:r>
              <a:rPr lang="en-US" altLang="zh-CN" sz="2800" i="1" baseline="-25000" dirty="0" smtClean="0"/>
              <a:t>c</a:t>
            </a:r>
          </a:p>
          <a:p>
            <a:endParaRPr lang="en-US" altLang="zh-CN" sz="2800" i="1" baseline="-25000" dirty="0"/>
          </a:p>
          <a:p>
            <a:endParaRPr lang="en-US" altLang="zh-CN" sz="2800" i="1" baseline="-25000" dirty="0" smtClean="0"/>
          </a:p>
          <a:p>
            <a:endParaRPr lang="en-US" altLang="zh-CN" sz="2800" i="1" baseline="-25000" dirty="0"/>
          </a:p>
          <a:p>
            <a:endParaRPr lang="en-US" altLang="zh-CN" sz="2800" i="1" baseline="-25000" dirty="0" smtClean="0"/>
          </a:p>
          <a:p>
            <a:endParaRPr lang="en-US" altLang="zh-CN" sz="2800" i="1" baseline="-25000" dirty="0"/>
          </a:p>
          <a:p>
            <a:endParaRPr lang="en-US" altLang="zh-CN" sz="2800" i="1" baseline="-250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2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广州市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7</a:t>
            </a:r>
            <a:r>
              <a:rPr lang="zh-CN" altLang="zh-CN" sz="2800" dirty="0"/>
              <a:t>－</a:t>
            </a:r>
            <a:r>
              <a:rPr lang="en-US" altLang="zh-CN" sz="2800" dirty="0"/>
              <a:t>14</a:t>
            </a:r>
            <a:r>
              <a:rPr lang="zh-CN" altLang="zh-CN" sz="2800" dirty="0"/>
              <a:t>所示，平静的湖中，下列哪处水的压强最小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</a:t>
            </a:r>
            <a:r>
              <a:rPr lang="en-US" altLang="zh-CN" sz="2800" i="1" dirty="0"/>
              <a:t>a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	B</a:t>
            </a:r>
            <a:r>
              <a:rPr lang="zh-CN" altLang="zh-CN" sz="2800" dirty="0"/>
              <a:t>．</a:t>
            </a:r>
            <a:r>
              <a:rPr lang="en-US" altLang="zh-CN" sz="2800" i="1" dirty="0"/>
              <a:t>b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	C</a:t>
            </a:r>
            <a:r>
              <a:rPr lang="zh-CN" altLang="zh-CN" sz="2800" dirty="0"/>
              <a:t>．</a:t>
            </a:r>
            <a:r>
              <a:rPr lang="en-US" altLang="zh-CN" sz="2800" i="1" dirty="0"/>
              <a:t>c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	D</a:t>
            </a:r>
            <a:r>
              <a:rPr lang="zh-CN" altLang="zh-CN" sz="2800" dirty="0"/>
              <a:t>．</a:t>
            </a:r>
            <a:r>
              <a:rPr lang="en-US" altLang="zh-CN" sz="2800" i="1" dirty="0"/>
              <a:t>d</a:t>
            </a:r>
            <a:endParaRPr lang="zh-CN" altLang="zh-CN" sz="2800" dirty="0"/>
          </a:p>
        </p:txBody>
      </p:sp>
      <p:sp>
        <p:nvSpPr>
          <p:cNvPr id="4" name="矩形 3"/>
          <p:cNvSpPr/>
          <p:nvPr/>
        </p:nvSpPr>
        <p:spPr>
          <a:xfrm>
            <a:off x="5002511" y="188443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A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79" y="3145615"/>
            <a:ext cx="7559137" cy="211478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027105" y="570390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A</a:t>
            </a:r>
            <a:endParaRPr lang="zh-CN" altLang="en-US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80362" y="963617"/>
            <a:ext cx="8663940" cy="43627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．如图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7-15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示的装置中不是利用连通器原理工作的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是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(   )</a:t>
            </a: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algn="ctr">
              <a:lnSpc>
                <a:spcPts val="3660"/>
              </a:lnSpc>
            </a:pP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algn="ctr">
              <a:lnSpc>
                <a:spcPts val="3660"/>
              </a:lnSpc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algn="ctr">
              <a:lnSpc>
                <a:spcPts val="3660"/>
              </a:lnSpc>
            </a:pP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algn="ctr">
              <a:lnSpc>
                <a:spcPts val="3660"/>
              </a:lnSpc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17335" y="146911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C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603" y="2119582"/>
            <a:ext cx="4775078" cy="20508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741" y="4648387"/>
            <a:ext cx="6602802" cy="1746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51322" y="1033565"/>
            <a:ext cx="8663940" cy="43627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/>
              <a:t>4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哈尔滨市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7</a:t>
            </a:r>
            <a:r>
              <a:rPr lang="zh-CN" altLang="zh-CN" sz="2800" dirty="0"/>
              <a:t>－</a:t>
            </a:r>
            <a:r>
              <a:rPr lang="en-US" altLang="zh-CN" sz="2800" dirty="0"/>
              <a:t>16</a:t>
            </a:r>
            <a:r>
              <a:rPr lang="zh-CN" altLang="zh-CN" sz="2800" dirty="0"/>
              <a:t>所示，</a:t>
            </a:r>
            <a:r>
              <a:rPr lang="en-US" altLang="zh-CN" sz="2800" dirty="0"/>
              <a:t>2018</a:t>
            </a:r>
            <a:r>
              <a:rPr lang="zh-CN" altLang="zh-CN" sz="2800" dirty="0"/>
              <a:t>年</a:t>
            </a:r>
            <a:r>
              <a:rPr lang="en-US" altLang="zh-CN" sz="2800" dirty="0"/>
              <a:t>10</a:t>
            </a:r>
            <a:r>
              <a:rPr lang="zh-CN" altLang="zh-CN" sz="2800" dirty="0"/>
              <a:t>月</a:t>
            </a:r>
            <a:r>
              <a:rPr lang="en-US" altLang="zh-CN" sz="2800" dirty="0"/>
              <a:t>24</a:t>
            </a:r>
            <a:r>
              <a:rPr lang="zh-CN" altLang="zh-CN" sz="2800" dirty="0"/>
              <a:t>日，港珠澳大桥正式通车，大桥的海底隧道位于</a:t>
            </a:r>
            <a:r>
              <a:rPr lang="en-US" altLang="zh-CN" sz="2800" dirty="0"/>
              <a:t>40</a:t>
            </a:r>
            <a:r>
              <a:rPr lang="zh-CN" altLang="zh-CN" sz="2800" dirty="0"/>
              <a:t>米深的海水下，海水在此深度处产生的压强为</a:t>
            </a:r>
            <a:r>
              <a:rPr lang="en-US" altLang="zh-CN" sz="2800" dirty="0"/>
              <a:t>________Pa</a:t>
            </a:r>
            <a:r>
              <a:rPr lang="zh-CN" altLang="zh-CN" sz="2800" dirty="0"/>
              <a:t>。若汽车重力为</a:t>
            </a:r>
            <a:r>
              <a:rPr lang="en-US" altLang="zh-CN" sz="2800" i="1" dirty="0"/>
              <a:t>G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，车内人和物体的总重为</a:t>
            </a:r>
            <a:r>
              <a:rPr lang="en-US" altLang="zh-CN" sz="2800" i="1" dirty="0"/>
              <a:t>G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，车轮与桥面接触的总面积为</a:t>
            </a:r>
            <a:r>
              <a:rPr lang="en-US" altLang="zh-CN" sz="2800" i="1" dirty="0"/>
              <a:t>S</a:t>
            </a:r>
            <a:r>
              <a:rPr lang="zh-CN" altLang="zh-CN" sz="2800" dirty="0"/>
              <a:t>，当车在水平桥面行驶时，汽车对</a:t>
            </a:r>
            <a:r>
              <a:rPr lang="zh-CN" altLang="zh-CN" sz="2800" dirty="0" smtClean="0"/>
              <a:t>桥面</a:t>
            </a:r>
            <a:endParaRPr lang="en-US" altLang="zh-CN" sz="2800" dirty="0" smtClean="0"/>
          </a:p>
          <a:p>
            <a:pPr>
              <a:lnSpc>
                <a:spcPts val="3660"/>
              </a:lnSpc>
            </a:pPr>
            <a:endParaRPr lang="en-US" altLang="zh-CN" sz="2800" dirty="0" smtClean="0"/>
          </a:p>
          <a:p>
            <a:pPr>
              <a:lnSpc>
                <a:spcPts val="3660"/>
              </a:lnSpc>
            </a:pPr>
            <a:r>
              <a:rPr lang="zh-CN" altLang="zh-CN" sz="2800" dirty="0" smtClean="0"/>
              <a:t>压强</a:t>
            </a:r>
            <a:r>
              <a:rPr lang="en-US" altLang="zh-CN" sz="2800" i="1" dirty="0"/>
              <a:t>p</a:t>
            </a:r>
            <a:r>
              <a:rPr lang="zh-CN" altLang="zh-CN" sz="2800" dirty="0"/>
              <a:t>＝</a:t>
            </a:r>
            <a:r>
              <a:rPr lang="en-US" altLang="zh-CN" sz="2800" dirty="0"/>
              <a:t>____________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pPr>
              <a:lnSpc>
                <a:spcPts val="3660"/>
              </a:lnSpc>
            </a:pPr>
            <a:r>
              <a:rPr lang="en-US" altLang="zh-CN" sz="2800" dirty="0" smtClean="0"/>
              <a:t>(</a:t>
            </a:r>
            <a:r>
              <a:rPr lang="zh-CN" altLang="zh-CN" sz="2800" i="1" dirty="0"/>
              <a:t>ρ</a:t>
            </a:r>
            <a:r>
              <a:rPr lang="zh-CN" altLang="zh-CN" sz="2800" baseline="-25000" dirty="0"/>
              <a:t>海水</a:t>
            </a:r>
            <a:r>
              <a:rPr lang="zh-CN" altLang="zh-CN" sz="2800" dirty="0"/>
              <a:t>＝</a:t>
            </a:r>
            <a:r>
              <a:rPr lang="en-US" altLang="zh-CN" sz="2800" dirty="0"/>
              <a:t>1.03×10</a:t>
            </a:r>
            <a:r>
              <a:rPr lang="en-US" altLang="zh-CN" sz="2800" baseline="30000" dirty="0"/>
              <a:t>3</a:t>
            </a:r>
            <a:r>
              <a:rPr lang="en-US" altLang="zh-CN" sz="2800" dirty="0"/>
              <a:t> kg/m</a:t>
            </a:r>
            <a:r>
              <a:rPr lang="en-US" altLang="zh-CN" sz="2800" baseline="30000" dirty="0"/>
              <a:t>3</a:t>
            </a:r>
            <a:r>
              <a:rPr lang="zh-CN" altLang="zh-CN" sz="2800" dirty="0" smtClean="0"/>
              <a:t>，</a:t>
            </a:r>
            <a:endParaRPr lang="en-US" altLang="zh-CN" sz="2800" dirty="0" smtClean="0"/>
          </a:p>
          <a:p>
            <a:pPr>
              <a:lnSpc>
                <a:spcPts val="3660"/>
              </a:lnSpc>
            </a:pPr>
            <a:r>
              <a:rPr lang="en-US" altLang="zh-CN" sz="2800" i="1" dirty="0" smtClean="0"/>
              <a:t>g</a:t>
            </a:r>
            <a:r>
              <a:rPr lang="zh-CN" altLang="zh-CN" sz="2800" dirty="0"/>
              <a:t>＝</a:t>
            </a:r>
            <a:r>
              <a:rPr lang="en-US" altLang="zh-CN" sz="2800" dirty="0"/>
              <a:t>10 N/kg)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51536" y="1982303"/>
            <a:ext cx="1653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4.12×10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5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355" y="3454261"/>
            <a:ext cx="4286368" cy="3274600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012949" y="3335667"/>
          <a:ext cx="1377231" cy="99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5" imgW="13106400" imgH="9448800" progId="Equation.DSMT4">
                  <p:embed/>
                </p:oleObj>
              </mc:Choice>
              <mc:Fallback>
                <p:oleObj name="Equation" r:id="rId5" imgW="13106400" imgH="9448800" progId="Equation.DSMT4">
                  <p:embed/>
                  <p:pic>
                    <p:nvPicPr>
                      <p:cNvPr id="0" name="图片 205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2949" y="3335667"/>
                        <a:ext cx="1377231" cy="99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57232" y="1048586"/>
            <a:ext cx="8379162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5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眉山市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7</a:t>
            </a:r>
            <a:r>
              <a:rPr lang="zh-CN" altLang="zh-CN" sz="2800" dirty="0"/>
              <a:t>－</a:t>
            </a:r>
            <a:r>
              <a:rPr lang="en-US" altLang="zh-CN" sz="2800" dirty="0"/>
              <a:t>17</a:t>
            </a:r>
            <a:r>
              <a:rPr lang="zh-CN" altLang="zh-CN" sz="2800" dirty="0"/>
              <a:t>所示，质量为</a:t>
            </a:r>
            <a:r>
              <a:rPr lang="en-US" altLang="zh-CN" sz="2800" dirty="0"/>
              <a:t>200 g</a:t>
            </a:r>
            <a:r>
              <a:rPr lang="zh-CN" altLang="zh-CN" sz="2800" dirty="0"/>
              <a:t>、底面积为</a:t>
            </a:r>
            <a:r>
              <a:rPr lang="en-US" altLang="zh-CN" sz="2800" dirty="0"/>
              <a:t>20 cm</a:t>
            </a:r>
            <a:r>
              <a:rPr lang="en-US" altLang="zh-CN" sz="2800" baseline="30000" dirty="0"/>
              <a:t>2</a:t>
            </a:r>
            <a:r>
              <a:rPr lang="zh-CN" altLang="zh-CN" sz="2800" dirty="0"/>
              <a:t>的薄壁容器中盛有</a:t>
            </a:r>
            <a:r>
              <a:rPr lang="en-US" altLang="zh-CN" sz="2800" dirty="0"/>
              <a:t>800 g</a:t>
            </a:r>
            <a:r>
              <a:rPr lang="zh-CN" altLang="zh-CN" sz="2800" dirty="0"/>
              <a:t>水，将容器放置在水平地面上，容器内水深</a:t>
            </a:r>
            <a:r>
              <a:rPr lang="en-US" altLang="zh-CN" sz="2800" i="1" dirty="0"/>
              <a:t>h</a:t>
            </a:r>
            <a:r>
              <a:rPr lang="zh-CN" altLang="zh-CN" sz="2800" dirty="0"/>
              <a:t>为</a:t>
            </a:r>
            <a:r>
              <a:rPr lang="en-US" altLang="zh-CN" sz="2800" dirty="0"/>
              <a:t>30 cm</a:t>
            </a:r>
            <a:r>
              <a:rPr lang="zh-CN" altLang="zh-CN" sz="2800" dirty="0"/>
              <a:t>，则水对容器底部的压力为</a:t>
            </a:r>
            <a:r>
              <a:rPr lang="en-US" altLang="zh-CN" sz="2800" dirty="0"/>
              <a:t>____________N</a:t>
            </a:r>
            <a:r>
              <a:rPr lang="zh-CN" altLang="zh-CN" sz="2800" dirty="0"/>
              <a:t>，容器对地面的压强为</a:t>
            </a:r>
            <a:r>
              <a:rPr lang="en-US" altLang="zh-CN" sz="2800" dirty="0"/>
              <a:t>____________Pa</a:t>
            </a:r>
            <a:r>
              <a:rPr lang="zh-CN" altLang="zh-CN" sz="2800" dirty="0"/>
              <a:t>。</a:t>
            </a:r>
            <a:r>
              <a:rPr lang="en-US" altLang="zh-CN" sz="2800" dirty="0"/>
              <a:t>(</a:t>
            </a:r>
            <a:r>
              <a:rPr lang="zh-CN" altLang="zh-CN" sz="2800" i="1" dirty="0"/>
              <a:t>ρ</a:t>
            </a:r>
            <a:r>
              <a:rPr lang="zh-CN" altLang="zh-CN" sz="2800" baseline="-25000" dirty="0"/>
              <a:t>水</a:t>
            </a:r>
            <a:r>
              <a:rPr lang="zh-CN" altLang="zh-CN" sz="2800" dirty="0"/>
              <a:t>＝</a:t>
            </a:r>
            <a:r>
              <a:rPr lang="en-US" altLang="zh-CN" sz="2800" dirty="0"/>
              <a:t>1.0×10</a:t>
            </a:r>
            <a:r>
              <a:rPr lang="en-US" altLang="zh-CN" sz="2800" baseline="30000" dirty="0"/>
              <a:t>3</a:t>
            </a:r>
            <a:r>
              <a:rPr lang="en-US" altLang="zh-CN" sz="2800" dirty="0"/>
              <a:t> kg/m</a:t>
            </a:r>
            <a:r>
              <a:rPr lang="en-US" altLang="zh-CN" sz="2800" baseline="30000" dirty="0"/>
              <a:t>3</a:t>
            </a:r>
            <a:r>
              <a:rPr lang="zh-CN" altLang="zh-CN" sz="2800" dirty="0"/>
              <a:t>，</a:t>
            </a:r>
            <a:r>
              <a:rPr lang="en-US" altLang="zh-CN" sz="2800" i="1" dirty="0"/>
              <a:t>g</a:t>
            </a:r>
            <a:r>
              <a:rPr lang="zh-CN" altLang="zh-CN" sz="2800" dirty="0"/>
              <a:t>取</a:t>
            </a:r>
            <a:r>
              <a:rPr lang="en-US" altLang="zh-CN" sz="2800" dirty="0"/>
              <a:t>10 N/kg)</a:t>
            </a:r>
            <a:endParaRPr lang="zh-CN" altLang="zh-CN" sz="2800" dirty="0"/>
          </a:p>
        </p:txBody>
      </p:sp>
      <p:sp>
        <p:nvSpPr>
          <p:cNvPr id="16" name="矩形 15"/>
          <p:cNvSpPr/>
          <p:nvPr/>
        </p:nvSpPr>
        <p:spPr>
          <a:xfrm>
            <a:off x="2739547" y="234720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6</a:t>
            </a:r>
            <a:endParaRPr lang="zh-CN" altLang="en-US" baseline="30000" dirty="0"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671" y="3295355"/>
            <a:ext cx="3378930" cy="344060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08864" y="2772135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5×10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/>
                <a:ea typeface="楷体" panose="02010609060101010101" pitchFamily="49" charset="-122"/>
              </a:rPr>
              <a:t>3</a:t>
            </a:r>
            <a:endParaRPr lang="zh-CN" altLang="en-US" baseline="30000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3" y="962475"/>
            <a:ext cx="8274780" cy="483209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6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宜昌市</a:t>
            </a:r>
            <a:r>
              <a:rPr lang="en-US" altLang="zh-CN" sz="2800" dirty="0"/>
              <a:t>)</a:t>
            </a:r>
            <a:r>
              <a:rPr lang="zh-CN" altLang="zh-CN" sz="2800" dirty="0"/>
              <a:t>一个空药瓶，瓶口扎上橡皮膜竖直地浸入水中，一次瓶口朝上，一次瓶口朝下，两次药瓶在水里的位置相同</a:t>
            </a:r>
            <a:r>
              <a:rPr lang="en-US" altLang="zh-CN" sz="2800" dirty="0"/>
              <a:t>(</a:t>
            </a:r>
            <a:r>
              <a:rPr lang="zh-CN" altLang="zh-CN" sz="2800" dirty="0"/>
              <a:t>如图</a:t>
            </a:r>
            <a:r>
              <a:rPr lang="en-US" altLang="zh-CN" sz="2800" dirty="0"/>
              <a:t>7</a:t>
            </a:r>
            <a:r>
              <a:rPr lang="zh-CN" altLang="zh-CN" sz="2800" dirty="0"/>
              <a:t>－</a:t>
            </a:r>
            <a:r>
              <a:rPr lang="en-US" altLang="zh-CN" sz="2800" dirty="0"/>
              <a:t>18</a:t>
            </a:r>
            <a:r>
              <a:rPr lang="zh-CN" altLang="zh-CN" sz="2800" dirty="0"/>
              <a:t>所示</a:t>
            </a:r>
            <a:r>
              <a:rPr lang="en-US" altLang="zh-CN" sz="2800" dirty="0"/>
              <a:t>)</a:t>
            </a:r>
            <a:r>
              <a:rPr lang="zh-CN" altLang="zh-CN" sz="2800" dirty="0"/>
              <a:t>，下列关于橡皮膜的说法正确的是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．瓶口朝上时向内凹，</a:t>
            </a:r>
            <a:r>
              <a:rPr lang="zh-CN" altLang="zh-CN" sz="2800" dirty="0" smtClean="0"/>
              <a:t>瓶口</a:t>
            </a:r>
            <a:endParaRPr lang="en-US" altLang="zh-CN" sz="2800" dirty="0" smtClean="0"/>
          </a:p>
          <a:p>
            <a:r>
              <a:rPr lang="zh-CN" altLang="zh-CN" sz="2800" dirty="0" smtClean="0"/>
              <a:t>朝</a:t>
            </a:r>
            <a:r>
              <a:rPr lang="zh-CN" altLang="zh-CN" sz="2800" dirty="0"/>
              <a:t>下时向外凸，形变程度</a:t>
            </a:r>
            <a:r>
              <a:rPr lang="zh-CN" altLang="zh-CN" sz="2800" dirty="0" smtClean="0"/>
              <a:t>相同</a:t>
            </a:r>
            <a:endParaRPr lang="zh-CN" altLang="zh-CN" sz="2800" dirty="0"/>
          </a:p>
          <a:p>
            <a:r>
              <a:rPr lang="en-US" altLang="zh-CN" sz="2800" dirty="0"/>
              <a:t>B</a:t>
            </a:r>
            <a:r>
              <a:rPr lang="zh-CN" altLang="zh-CN" sz="2800" dirty="0"/>
              <a:t>．瓶口朝上时向内凹，</a:t>
            </a:r>
            <a:r>
              <a:rPr lang="zh-CN" altLang="zh-CN" sz="2800" dirty="0" smtClean="0"/>
              <a:t>瓶口</a:t>
            </a:r>
            <a:endParaRPr lang="en-US" altLang="zh-CN" sz="2800" dirty="0" smtClean="0"/>
          </a:p>
          <a:p>
            <a:r>
              <a:rPr lang="zh-CN" altLang="zh-CN" sz="2800" dirty="0" smtClean="0"/>
              <a:t>朝</a:t>
            </a:r>
            <a:r>
              <a:rPr lang="zh-CN" altLang="zh-CN" sz="2800" dirty="0"/>
              <a:t>下时向外凸，朝下时形变更多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．两次都向内凹，形变程度</a:t>
            </a:r>
            <a:r>
              <a:rPr lang="zh-CN" altLang="zh-CN" sz="2800" dirty="0" smtClean="0"/>
              <a:t>相同</a:t>
            </a:r>
            <a:endParaRPr lang="zh-CN" altLang="zh-CN" sz="2800" dirty="0"/>
          </a:p>
          <a:p>
            <a:r>
              <a:rPr lang="en-US" altLang="zh-CN" sz="2800" dirty="0"/>
              <a:t>D</a:t>
            </a:r>
            <a:r>
              <a:rPr lang="zh-CN" altLang="zh-CN" sz="2800" dirty="0"/>
              <a:t>．两次都向内凹，瓶口朝下时</a:t>
            </a:r>
            <a:r>
              <a:rPr lang="zh-CN" altLang="zh-CN" sz="2800" dirty="0" smtClean="0"/>
              <a:t>形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</a:t>
            </a:r>
            <a:r>
              <a:rPr lang="zh-CN" altLang="zh-CN" sz="2800" dirty="0" smtClean="0"/>
              <a:t>变更</a:t>
            </a:r>
            <a:r>
              <a:rPr lang="zh-CN" altLang="zh-CN" sz="2800" dirty="0"/>
              <a:t>多</a:t>
            </a:r>
          </a:p>
        </p:txBody>
      </p:sp>
      <p:sp>
        <p:nvSpPr>
          <p:cNvPr id="14" name="矩形 13"/>
          <p:cNvSpPr/>
          <p:nvPr/>
        </p:nvSpPr>
        <p:spPr>
          <a:xfrm>
            <a:off x="3479046" y="231865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814" y="2414015"/>
            <a:ext cx="3344701" cy="2770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1248410"/>
            <a:ext cx="8274779" cy="35932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7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7-19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所示，相同的小球在盛有不同液体的容器中保持静止，四个容器中的液面到容器底的距离相同，则容器底受到的液体压强最大的是（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）</a:t>
            </a: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A           B           C           D</a:t>
            </a:r>
          </a:p>
          <a:p>
            <a:pPr fontAlgn="auto">
              <a:lnSpc>
                <a:spcPts val="386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842" y="2834302"/>
            <a:ext cx="7388908" cy="102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908322" y="4218039"/>
            <a:ext cx="1268361" cy="55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86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800" dirty="0" smtClean="0">
                <a:solidFill>
                  <a:prstClr val="black"/>
                </a:solidFill>
                <a:latin typeface="宋体" panose="02010600030101010101" pitchFamily="2" charset="-122"/>
                <a:cs typeface="方正静蕾简体" panose="03000509000000000000" pitchFamily="65" charset="-122"/>
              </a:rPr>
              <a:t>7-19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772055" y="227496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1248410"/>
            <a:ext cx="8274779" cy="35394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8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达州市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7</a:t>
            </a:r>
            <a:r>
              <a:rPr lang="zh-CN" altLang="zh-CN" sz="2800" dirty="0"/>
              <a:t>－</a:t>
            </a:r>
            <a:r>
              <a:rPr lang="en-US" altLang="zh-CN" sz="2800" dirty="0"/>
              <a:t>20</a:t>
            </a:r>
            <a:r>
              <a:rPr lang="zh-CN" altLang="zh-CN" sz="2800" dirty="0"/>
              <a:t>所示，甲、乙两个底面积不同的圆柱形容器中分别盛有两种不同的液体</a:t>
            </a:r>
            <a:r>
              <a:rPr lang="en-US" altLang="zh-CN" sz="2800" i="1" dirty="0"/>
              <a:t>A</a:t>
            </a:r>
            <a:r>
              <a:rPr lang="zh-CN" altLang="zh-CN" sz="2800" dirty="0"/>
              <a:t>、</a:t>
            </a:r>
            <a:r>
              <a:rPr lang="en-US" altLang="zh-CN" sz="2800" i="1" dirty="0"/>
              <a:t>B</a:t>
            </a:r>
            <a:r>
              <a:rPr lang="zh-CN" altLang="zh-CN" sz="2800" dirty="0"/>
              <a:t>，液体对两个容器底的压强相等。现将两个质量相等的物体分别放入两个容器中，静止时一个漂浮、一个悬浮</a:t>
            </a:r>
            <a:r>
              <a:rPr lang="en-US" altLang="zh-CN" sz="2800" dirty="0"/>
              <a:t>(</a:t>
            </a:r>
            <a:r>
              <a:rPr lang="zh-CN" altLang="zh-CN" sz="2800" dirty="0"/>
              <a:t>液体均无溢出</a:t>
            </a:r>
            <a:r>
              <a:rPr lang="en-US" altLang="zh-CN" sz="2800" dirty="0"/>
              <a:t>)</a:t>
            </a:r>
            <a:r>
              <a:rPr lang="zh-CN" altLang="zh-CN" sz="2800" dirty="0"/>
              <a:t>，则液体密度</a:t>
            </a:r>
            <a:r>
              <a:rPr lang="zh-CN" altLang="zh-CN" sz="2800" i="1" dirty="0"/>
              <a:t>ρ</a:t>
            </a:r>
            <a:r>
              <a:rPr lang="en-US" altLang="zh-CN" sz="2800" i="1" baseline="-25000" dirty="0"/>
              <a:t>A</a:t>
            </a:r>
            <a:r>
              <a:rPr lang="zh-CN" altLang="zh-CN" sz="2800" dirty="0"/>
              <a:t>、</a:t>
            </a:r>
            <a:r>
              <a:rPr lang="en-US" altLang="zh-CN" sz="2800" i="1" dirty="0" err="1"/>
              <a:t>ρ</a:t>
            </a:r>
            <a:r>
              <a:rPr lang="en-US" altLang="zh-CN" sz="2800" baseline="-25000" dirty="0" err="1"/>
              <a:t>B</a:t>
            </a:r>
            <a:r>
              <a:rPr lang="zh-CN" altLang="zh-CN" sz="2800" dirty="0"/>
              <a:t>和液体对容器底部的压强</a:t>
            </a:r>
            <a:r>
              <a:rPr lang="en-US" altLang="zh-CN" sz="2800" i="1" dirty="0"/>
              <a:t>p</a:t>
            </a:r>
            <a:r>
              <a:rPr lang="zh-CN" altLang="zh-CN" sz="2800" baseline="-25000" dirty="0"/>
              <a:t>甲</a:t>
            </a:r>
            <a:r>
              <a:rPr lang="zh-CN" altLang="zh-CN" sz="2800" dirty="0"/>
              <a:t>、</a:t>
            </a:r>
            <a:r>
              <a:rPr lang="en-US" altLang="zh-CN" sz="2800" i="1" dirty="0"/>
              <a:t>p</a:t>
            </a:r>
            <a:r>
              <a:rPr lang="zh-CN" altLang="zh-CN" sz="2800" baseline="-25000" dirty="0"/>
              <a:t>乙</a:t>
            </a:r>
            <a:r>
              <a:rPr lang="zh-CN" altLang="zh-CN" sz="2800" dirty="0"/>
              <a:t>的大小关系正确的是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</a:t>
            </a:r>
            <a:r>
              <a:rPr lang="zh-CN" altLang="zh-CN" sz="2800" i="1" dirty="0"/>
              <a:t>ρ</a:t>
            </a:r>
            <a:r>
              <a:rPr lang="en-US" altLang="zh-CN" sz="2800" i="1" baseline="-25000" dirty="0"/>
              <a:t>A</a:t>
            </a:r>
            <a:r>
              <a:rPr lang="zh-CN" altLang="zh-CN" sz="2800" dirty="0"/>
              <a:t>＜</a:t>
            </a:r>
            <a:r>
              <a:rPr lang="en-US" altLang="zh-CN" sz="2800" i="1" dirty="0" err="1"/>
              <a:t>ρ</a:t>
            </a:r>
            <a:r>
              <a:rPr lang="en-US" altLang="zh-CN" sz="2800" i="1" baseline="-25000" dirty="0" err="1"/>
              <a:t>B</a:t>
            </a:r>
            <a:r>
              <a:rPr lang="zh-CN" altLang="zh-CN" sz="2800" dirty="0"/>
              <a:t>，</a:t>
            </a:r>
            <a:r>
              <a:rPr lang="en-US" altLang="zh-CN" sz="2800" i="1" dirty="0"/>
              <a:t>p</a:t>
            </a:r>
            <a:r>
              <a:rPr lang="zh-CN" altLang="zh-CN" sz="2800" baseline="-25000" dirty="0"/>
              <a:t>甲</a:t>
            </a:r>
            <a:r>
              <a:rPr lang="zh-CN" altLang="zh-CN" sz="2800" dirty="0"/>
              <a:t>＜</a:t>
            </a:r>
            <a:r>
              <a:rPr lang="en-US" altLang="zh-CN" sz="2800" i="1" dirty="0"/>
              <a:t>p</a:t>
            </a:r>
            <a:r>
              <a:rPr lang="zh-CN" altLang="zh-CN" sz="2800" baseline="-25000" dirty="0"/>
              <a:t>乙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   B</a:t>
            </a:r>
            <a:r>
              <a:rPr lang="zh-CN" altLang="zh-CN" sz="2800" dirty="0"/>
              <a:t>．</a:t>
            </a:r>
            <a:r>
              <a:rPr lang="zh-CN" altLang="zh-CN" sz="2800" i="1" dirty="0"/>
              <a:t>ρ</a:t>
            </a:r>
            <a:r>
              <a:rPr lang="en-US" altLang="zh-CN" sz="2800" i="1" baseline="-25000" dirty="0"/>
              <a:t>A</a:t>
            </a:r>
            <a:r>
              <a:rPr lang="zh-CN" altLang="zh-CN" sz="2800" dirty="0"/>
              <a:t>＞</a:t>
            </a:r>
            <a:r>
              <a:rPr lang="en-US" altLang="zh-CN" sz="2800" i="1" dirty="0" err="1"/>
              <a:t>ρ</a:t>
            </a:r>
            <a:r>
              <a:rPr lang="en-US" altLang="zh-CN" sz="2800" i="1" baseline="-25000" dirty="0" err="1"/>
              <a:t>B</a:t>
            </a:r>
            <a:r>
              <a:rPr lang="zh-CN" altLang="zh-CN" sz="2800" dirty="0"/>
              <a:t>，</a:t>
            </a:r>
            <a:r>
              <a:rPr lang="en-US" altLang="zh-CN" sz="2800" i="1" dirty="0"/>
              <a:t>p</a:t>
            </a:r>
            <a:r>
              <a:rPr lang="zh-CN" altLang="zh-CN" sz="2800" baseline="-25000" dirty="0"/>
              <a:t>甲</a:t>
            </a:r>
            <a:r>
              <a:rPr lang="zh-CN" altLang="zh-CN" sz="2800" dirty="0"/>
              <a:t>＞</a:t>
            </a:r>
            <a:r>
              <a:rPr lang="en-US" altLang="zh-CN" sz="2800" i="1" dirty="0"/>
              <a:t>p</a:t>
            </a:r>
            <a:r>
              <a:rPr lang="zh-CN" altLang="zh-CN" sz="2800" baseline="-25000" dirty="0"/>
              <a:t>乙</a:t>
            </a:r>
            <a:endParaRPr lang="zh-CN" altLang="zh-CN" sz="2800" dirty="0"/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</a:t>
            </a:r>
            <a:r>
              <a:rPr lang="zh-CN" altLang="zh-CN" sz="2800" i="1" dirty="0"/>
              <a:t>ρ</a:t>
            </a:r>
            <a:r>
              <a:rPr lang="en-US" altLang="zh-CN" sz="2800" i="1" baseline="-25000" dirty="0"/>
              <a:t>A</a:t>
            </a:r>
            <a:r>
              <a:rPr lang="zh-CN" altLang="zh-CN" sz="2800" dirty="0"/>
              <a:t>＞</a:t>
            </a:r>
            <a:r>
              <a:rPr lang="en-US" altLang="zh-CN" sz="2800" i="1" dirty="0" err="1"/>
              <a:t>ρ</a:t>
            </a:r>
            <a:r>
              <a:rPr lang="en-US" altLang="zh-CN" sz="2800" i="1" baseline="-25000" dirty="0" err="1"/>
              <a:t>B</a:t>
            </a:r>
            <a:r>
              <a:rPr lang="zh-CN" altLang="zh-CN" sz="2800" dirty="0"/>
              <a:t>，</a:t>
            </a:r>
            <a:r>
              <a:rPr lang="en-US" altLang="zh-CN" sz="2800" i="1" dirty="0"/>
              <a:t>p</a:t>
            </a:r>
            <a:r>
              <a:rPr lang="zh-CN" altLang="zh-CN" sz="2800" baseline="-25000" dirty="0"/>
              <a:t>甲</a:t>
            </a:r>
            <a:r>
              <a:rPr lang="zh-CN" altLang="zh-CN" sz="2800" dirty="0"/>
              <a:t>＜</a:t>
            </a:r>
            <a:r>
              <a:rPr lang="en-US" altLang="zh-CN" sz="2800" i="1" dirty="0"/>
              <a:t>p</a:t>
            </a:r>
            <a:r>
              <a:rPr lang="zh-CN" altLang="zh-CN" sz="2800" baseline="-25000" dirty="0"/>
              <a:t>乙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   D</a:t>
            </a:r>
            <a:r>
              <a:rPr lang="zh-CN" altLang="zh-CN" sz="2800" dirty="0"/>
              <a:t>．</a:t>
            </a:r>
            <a:r>
              <a:rPr lang="zh-CN" altLang="zh-CN" sz="2800" i="1" dirty="0"/>
              <a:t>ρ</a:t>
            </a:r>
            <a:r>
              <a:rPr lang="en-US" altLang="zh-CN" sz="2800" i="1" baseline="-25000" dirty="0"/>
              <a:t>A</a:t>
            </a:r>
            <a:r>
              <a:rPr lang="zh-CN" altLang="zh-CN" sz="2800" dirty="0"/>
              <a:t>＜</a:t>
            </a:r>
            <a:r>
              <a:rPr lang="en-US" altLang="zh-CN" sz="2800" i="1" dirty="0" err="1"/>
              <a:t>ρ</a:t>
            </a:r>
            <a:r>
              <a:rPr lang="en-US" altLang="zh-CN" sz="2800" i="1" baseline="-25000" dirty="0" err="1"/>
              <a:t>B</a:t>
            </a:r>
            <a:r>
              <a:rPr lang="zh-CN" altLang="zh-CN" sz="2800" dirty="0"/>
              <a:t>，</a:t>
            </a:r>
            <a:r>
              <a:rPr lang="en-US" altLang="zh-CN" sz="2800" i="1" dirty="0"/>
              <a:t>p</a:t>
            </a:r>
            <a:r>
              <a:rPr lang="zh-CN" altLang="zh-CN" sz="2800" baseline="-25000" dirty="0"/>
              <a:t>甲</a:t>
            </a:r>
            <a:r>
              <a:rPr lang="zh-CN" altLang="zh-CN" sz="2800" dirty="0"/>
              <a:t>＞</a:t>
            </a:r>
            <a:r>
              <a:rPr lang="en-US" altLang="zh-CN" sz="2800" i="1" dirty="0"/>
              <a:t>p</a:t>
            </a:r>
            <a:r>
              <a:rPr lang="zh-CN" altLang="zh-CN" sz="2800" baseline="-25000" dirty="0"/>
              <a:t>乙</a:t>
            </a:r>
            <a:endParaRPr lang="zh-CN" altLang="zh-CN" sz="2800" dirty="0"/>
          </a:p>
        </p:txBody>
      </p:sp>
      <p:sp>
        <p:nvSpPr>
          <p:cNvPr id="10" name="矩形 9"/>
          <p:cNvSpPr/>
          <p:nvPr/>
        </p:nvSpPr>
        <p:spPr>
          <a:xfrm>
            <a:off x="6866946" y="343953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1248410"/>
            <a:ext cx="8274779" cy="40934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9.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7-21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甲所示，往量杯中匀速注水直至注满。图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7-21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乙表示此过程中量杯底部受到水的压强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随时间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t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变化的曲线，其中合理的是（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）</a:t>
            </a: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A         B         C        D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138" y="2854746"/>
            <a:ext cx="1231183" cy="153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25908" y="4734235"/>
            <a:ext cx="516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甲</a:t>
            </a:r>
            <a:endParaRPr lang="zh-CN" altLang="en-US" dirty="0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5116" y="3026033"/>
            <a:ext cx="6645544" cy="135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29201" y="492596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乙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046044" y="2262783"/>
            <a:ext cx="423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1248410"/>
            <a:ext cx="8274779" cy="25930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10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7-22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所示，甲瓶中的水不从小孔</a:t>
            </a:r>
            <a:r>
              <a:rPr lang="zh-CN" altLang="en-US" sz="2800" i="1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Ａ、Ｂ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流出，说明有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存在。乙瓶中的水从小孔</a:t>
            </a:r>
            <a:r>
              <a:rPr lang="zh-CN" altLang="en-US" sz="2800" i="1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Ａ、Ｂ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流出，说明液体对容器有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；水的落地点不同，说明液体的压强随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的增加而增大。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7258" y="3276754"/>
            <a:ext cx="2939078" cy="172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834582" y="5515897"/>
            <a:ext cx="1327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800" dirty="0" smtClean="0">
                <a:solidFill>
                  <a:prstClr val="black"/>
                </a:solidFill>
                <a:latin typeface="宋体" panose="02010600030101010101" pitchFamily="2" charset="-122"/>
                <a:cs typeface="方正静蕾简体" panose="03000509000000000000" pitchFamily="65" charset="-122"/>
              </a:rPr>
              <a:t>7-22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51122" y="4984955"/>
            <a:ext cx="60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宋体" panose="02010600030101010101" pitchFamily="2" charset="-122"/>
                <a:cs typeface="方正静蕾简体" panose="03000509000000000000" pitchFamily="65" charset="-122"/>
              </a:rPr>
              <a:t>甲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48980" y="5029200"/>
            <a:ext cx="471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乙</a:t>
            </a:r>
            <a:endParaRPr lang="zh-CN" altLang="en-US" sz="2800" dirty="0"/>
          </a:p>
        </p:txBody>
      </p:sp>
      <p:sp>
        <p:nvSpPr>
          <p:cNvPr id="14" name="矩形 13"/>
          <p:cNvSpPr/>
          <p:nvPr/>
        </p:nvSpPr>
        <p:spPr>
          <a:xfrm>
            <a:off x="1489587" y="1738268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大气压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92595" y="2195469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压强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71718" y="2726411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深度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09975" y="1512166"/>
          <a:ext cx="8648275" cy="50505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2500"/>
                <a:gridCol w="2428875"/>
                <a:gridCol w="2228850"/>
                <a:gridCol w="3448050"/>
              </a:tblGrid>
              <a:tr h="370840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固体压强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液体压强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大气压强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1720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</a:tr>
              <a:tr h="2933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公式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 kern="100" dirty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zh-CN" sz="2000" kern="100" dirty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zh-CN" sz="2000" kern="100" dirty="0">
                          <a:effectLst/>
                          <a:latin typeface="宋体" panose="02010600030101010101" pitchFamily="2" charset="-122"/>
                          <a:ea typeface="Arial Black" panose="020B0A040201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>
                          <a:effectLst/>
                          <a:latin typeface="宋体" panose="02010600030101010101" pitchFamily="2" charset="-122"/>
                          <a:ea typeface="Arial Black" panose="020B0A04020102020204" pitchFamily="34" charset="0"/>
                          <a:cs typeface="Times New Roman" panose="02020603050405020304" pitchFamily="18" charset="0"/>
                        </a:rPr>
                        <a:t>__</a:t>
                      </a:r>
                      <a:r>
                        <a:rPr lang="en-US" sz="2000" kern="100" dirty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 kern="100" dirty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zh-CN" sz="2000" kern="100" dirty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000" kern="100" dirty="0" smtClean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</a:t>
                      </a:r>
                      <a:r>
                        <a:rPr lang="en-US" sz="2000" u="sng" kern="100" dirty="0" smtClean="0">
                          <a:effectLst/>
                          <a:latin typeface="Arial Black" panose="020B0A04020102020204" pitchFamily="34" charset="0"/>
                          <a:ea typeface="楷体_GB231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000" kern="100" dirty="0" smtClean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标准大气压</a:t>
                      </a:r>
                      <a:r>
                        <a:rPr lang="zh-CN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              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              </a:t>
                      </a:r>
                      <a:r>
                        <a:rPr 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Pa</a:t>
                      </a:r>
                      <a:r>
                        <a:rPr lang="en-US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等于</a:t>
                      </a:r>
                      <a:endParaRPr lang="en-US" altLang="zh-CN" sz="20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760 </a:t>
                      </a:r>
                      <a:r>
                        <a:rPr lang="en-US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zh-CN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水银柱产生的压强</a:t>
                      </a:r>
                      <a:r>
                        <a:rPr lang="zh-CN" sz="2000" kern="100" dirty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zh-CN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约等于</a:t>
                      </a:r>
                      <a:r>
                        <a:rPr lang="en-US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 m</a:t>
                      </a:r>
                      <a:r>
                        <a:rPr lang="zh-CN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水柱产生的压强</a:t>
                      </a:r>
                      <a:r>
                        <a:rPr lang="en-US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sz="200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416487" y="972681"/>
            <a:ext cx="8275078" cy="4799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．固体、液体、大气压强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pic>
        <p:nvPicPr>
          <p:cNvPr id="1026" name="Picture 2" descr="C:\Documents and Settings\Administrator\桌面\pai\正文pai\2018XD-113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92" y="2270726"/>
            <a:ext cx="2284977" cy="104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Documents and Settings\Administrator\桌面\pai\正文pai\2018XD-114.TI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914" y="1961814"/>
            <a:ext cx="1661574" cy="15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Documents and Settings\Administrator\桌面\pai\正文pai\2018XD-115.TI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94" y="2000628"/>
            <a:ext cx="1758950" cy="14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6"/>
              <p:cNvSpPr txBox="1"/>
              <p:nvPr/>
            </p:nvSpPr>
            <p:spPr>
              <a:xfrm>
                <a:off x="1921331" y="4515730"/>
                <a:ext cx="789908" cy="66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𝑭</m:t>
                          </m:r>
                        </m:num>
                        <m:den>
                          <m:r>
                            <a:rPr lang="en-US" altLang="zh-CN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9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331" y="4515730"/>
                <a:ext cx="789908" cy="66858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32" name="TextBox 16"/>
          <p:cNvSpPr txBox="1"/>
          <p:nvPr/>
        </p:nvSpPr>
        <p:spPr>
          <a:xfrm>
            <a:off x="3541304" y="4784201"/>
            <a:ext cx="1762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CN" sz="2000" b="1" i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ρ</a:t>
            </a:r>
            <a:r>
              <a:rPr lang="en-US" altLang="zh-CN" sz="2000" b="1" i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gh</a:t>
            </a:r>
            <a:endParaRPr lang="zh-CN" altLang="en-US" sz="2000" b="1" i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Box 16"/>
          <p:cNvSpPr txBox="1"/>
          <p:nvPr/>
        </p:nvSpPr>
        <p:spPr>
          <a:xfrm>
            <a:off x="5572413" y="4727607"/>
            <a:ext cx="1762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1.013×10</a:t>
            </a:r>
            <a:r>
              <a:rPr lang="el-GR" altLang="zh-CN" sz="20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2000" b="1" baseline="30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考点三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大气压强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3855" y="992766"/>
            <a:ext cx="8292465" cy="34137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】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7-23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示，把一根两端开口的细玻璃管，通过橡皮塞插入装有红色水的玻璃瓶中，从管口向瓶内吹入少量气体后，瓶内的水沿玻璃管上升的高度为</a:t>
            </a:r>
            <a:r>
              <a:rPr lang="en-US" altLang="zh-CN" sz="2800" i="1" dirty="0">
                <a:latin typeface="宋体" panose="02010600030101010101" pitchFamily="2" charset="-122"/>
                <a:cs typeface="方正静蕾简体" panose="03000509000000000000" pitchFamily="65" charset="-122"/>
              </a:rPr>
              <a:t>h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。把这个自制气压计从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楼带到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楼的过程中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对瓶子采取了保温措施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，观察到管内水柱的高度发生了变化，如下表所示，根据实验现象下列判断错误的是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　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endParaRPr lang="zh-CN" altLang="en-US" sz="28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00289" y="4486151"/>
          <a:ext cx="6495786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4436"/>
                <a:gridCol w="638175"/>
                <a:gridCol w="638175"/>
                <a:gridCol w="628650"/>
                <a:gridCol w="628650"/>
                <a:gridCol w="6477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楼层</a:t>
                      </a:r>
                      <a:endParaRPr lang="zh-CN" sz="28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5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管内与瓶内水</a:t>
                      </a:r>
                      <a:endParaRPr lang="zh-CN" sz="28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面的高度差</a:t>
                      </a:r>
                      <a:r>
                        <a:rPr lang="en-US" sz="2800" kern="100" dirty="0">
                          <a:effectLst/>
                          <a:latin typeface="+mn-lt"/>
                          <a:ea typeface="楷体" panose="02010609060101010101" pitchFamily="49" charset="-122"/>
                          <a:cs typeface="Courier New" panose="02070309020205020404" pitchFamily="49" charset="0"/>
                        </a:rPr>
                        <a:t>/cm</a:t>
                      </a:r>
                      <a:endParaRPr lang="zh-CN" sz="2800" kern="100" dirty="0">
                        <a:effectLst/>
                        <a:latin typeface="+mn-lt"/>
                        <a:ea typeface="楷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5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5.3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5.7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6.3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988" y="4336928"/>
            <a:ext cx="1484332" cy="232836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53692" y="867091"/>
            <a:ext cx="8352790" cy="35394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解析：</a:t>
            </a:r>
            <a:r>
              <a:rPr lang="en-US" altLang="zh-CN" sz="2800" dirty="0"/>
              <a:t>A.</a:t>
            </a:r>
            <a:r>
              <a:rPr lang="zh-CN" altLang="zh-CN" sz="2800" dirty="0"/>
              <a:t>从管口向瓶内吹入少量气体后，瓶内气压大于瓶外大气压，则竖直玻璃管中的水位将上升，故</a:t>
            </a:r>
            <a:r>
              <a:rPr lang="en-US" altLang="zh-CN" sz="2800" dirty="0"/>
              <a:t>A</a:t>
            </a:r>
            <a:r>
              <a:rPr lang="zh-CN" altLang="zh-CN" sz="2800" dirty="0"/>
              <a:t>错误；</a:t>
            </a:r>
            <a:r>
              <a:rPr lang="en-US" altLang="zh-CN" sz="2800" dirty="0" smtClean="0"/>
              <a:t>B.</a:t>
            </a:r>
            <a:r>
              <a:rPr lang="zh-CN" altLang="zh-CN" sz="2800" dirty="0"/>
              <a:t>由于高度增加，大气压减小，则瓶内的气压高于瓶外大气压，管内的水面变高，所以玻璃管内水柱的高度增加，说明大气压随高度增加而变小，故</a:t>
            </a:r>
            <a:r>
              <a:rPr lang="en-US" altLang="zh-CN" sz="2800" dirty="0"/>
              <a:t>BD</a:t>
            </a:r>
            <a:r>
              <a:rPr lang="zh-CN" altLang="zh-CN" sz="2800" dirty="0"/>
              <a:t>正确；</a:t>
            </a:r>
            <a:r>
              <a:rPr lang="en-US" altLang="zh-CN" sz="2800" dirty="0"/>
              <a:t>C.</a:t>
            </a:r>
            <a:r>
              <a:rPr lang="zh-CN" altLang="zh-CN" sz="2800" dirty="0"/>
              <a:t>由于热胀冷缩会引起玻璃管中水柱的变化影响实验结果，所以在拿着它上下楼时，应保持瓶中的水的温度不变，故</a:t>
            </a:r>
            <a:r>
              <a:rPr lang="en-US" altLang="zh-CN" sz="2800" dirty="0"/>
              <a:t>C</a:t>
            </a:r>
            <a:r>
              <a:rPr lang="zh-CN" altLang="zh-CN" sz="2800" dirty="0"/>
              <a:t>正确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</p:txBody>
      </p:sp>
      <p:sp>
        <p:nvSpPr>
          <p:cNvPr id="15" name="TextBox 11"/>
          <p:cNvSpPr txBox="1"/>
          <p:nvPr/>
        </p:nvSpPr>
        <p:spPr>
          <a:xfrm>
            <a:off x="546430" y="3777648"/>
            <a:ext cx="813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A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3602" y="4201010"/>
            <a:ext cx="8732969" cy="26001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zh-CN" altLang="zh-CN" sz="2800" b="1" dirty="0" smtClean="0"/>
              <a:t>思维</a:t>
            </a:r>
            <a:r>
              <a:rPr lang="zh-CN" altLang="zh-CN" sz="2800" b="1" dirty="0"/>
              <a:t>点拨</a:t>
            </a:r>
            <a:r>
              <a:rPr lang="zh-CN" altLang="zh-CN" sz="2800" b="1" dirty="0" smtClean="0"/>
              <a:t>：</a:t>
            </a:r>
            <a:r>
              <a:rPr lang="zh-CN" altLang="zh-CN" sz="2800" dirty="0"/>
              <a:t>考查大气压强。瓶内气体压强不变，而随着高度的增加，大气压降低，所以玻璃管内的水柱升高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endParaRPr lang="zh-CN" altLang="zh-CN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26783" y="963617"/>
            <a:ext cx="8316886" cy="54809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．如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7-16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所示，能说明大气压强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存在的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是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en-US" altLang="zh-CN" sz="2800" dirty="0"/>
              <a:t>2</a:t>
            </a:r>
            <a:r>
              <a:rPr lang="zh-CN" altLang="zh-CN" sz="2800" dirty="0"/>
              <a:t>．如图</a:t>
            </a:r>
            <a:r>
              <a:rPr lang="en-US" altLang="zh-CN" sz="2800" dirty="0"/>
              <a:t>7</a:t>
            </a:r>
            <a:r>
              <a:rPr lang="zh-CN" altLang="zh-CN" sz="2800" dirty="0"/>
              <a:t>－</a:t>
            </a:r>
            <a:r>
              <a:rPr lang="en-US" altLang="zh-CN" sz="2800" dirty="0"/>
              <a:t>25</a:t>
            </a:r>
            <a:r>
              <a:rPr lang="zh-CN" altLang="zh-CN" sz="2800" dirty="0"/>
              <a:t>所示，小关在课外探究活动中，将一个空易拉罐里的空气抽走后，</a:t>
            </a:r>
            <a:r>
              <a:rPr lang="zh-CN" altLang="zh-CN" sz="2800" dirty="0" smtClean="0"/>
              <a:t>易拉罐</a:t>
            </a:r>
            <a:endParaRPr lang="en-US" altLang="zh-CN" sz="2800" dirty="0" smtClean="0"/>
          </a:p>
          <a:p>
            <a:r>
              <a:rPr lang="zh-CN" altLang="zh-CN" sz="2800" dirty="0" smtClean="0"/>
              <a:t>变</a:t>
            </a:r>
            <a:r>
              <a:rPr lang="zh-CN" altLang="zh-CN" sz="2800" dirty="0"/>
              <a:t>扁了，压扁易拉罐的力</a:t>
            </a:r>
            <a:r>
              <a:rPr lang="zh-CN" altLang="zh-CN" sz="2800" dirty="0" smtClean="0"/>
              <a:t>是</a:t>
            </a:r>
            <a:r>
              <a:rPr lang="zh-CN" altLang="en-US" sz="2800" dirty="0" smtClean="0"/>
              <a:t>（    ）</a:t>
            </a:r>
            <a:endParaRPr lang="en-US" altLang="zh-CN" sz="2800" dirty="0" smtClean="0"/>
          </a:p>
          <a:p>
            <a:r>
              <a:rPr lang="en-US" altLang="zh-CN" sz="2800" dirty="0" smtClean="0"/>
              <a:t>A</a:t>
            </a:r>
            <a:r>
              <a:rPr lang="zh-CN" altLang="zh-CN" sz="2800" dirty="0"/>
              <a:t>．大气压力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B</a:t>
            </a:r>
            <a:r>
              <a:rPr lang="zh-CN" altLang="zh-CN" sz="2800" dirty="0"/>
              <a:t>．易拉罐的重力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．易拉罐对地面的压力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D</a:t>
            </a:r>
            <a:r>
              <a:rPr lang="zh-CN" altLang="zh-CN" sz="2800" dirty="0"/>
              <a:t>．地面对易拉罐的支持力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640645" y="96318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4" y="1714845"/>
            <a:ext cx="8643669" cy="14891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099" y="3842877"/>
            <a:ext cx="2831591" cy="2720044"/>
          </a:xfrm>
          <a:prstGeom prst="rect">
            <a:avLst/>
          </a:prstGeom>
        </p:spPr>
      </p:pic>
      <p:sp>
        <p:nvSpPr>
          <p:cNvPr id="15" name="TextBox 11"/>
          <p:cNvSpPr txBox="1"/>
          <p:nvPr/>
        </p:nvSpPr>
        <p:spPr>
          <a:xfrm>
            <a:off x="4809708" y="4184131"/>
            <a:ext cx="621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A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8217" y="774435"/>
            <a:ext cx="8328025" cy="59093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3.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下列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工具、物品或设施中，使用时利用了大气压强的是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．天平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．温度计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．船闸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．塑料吸盘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4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广州市</a:t>
            </a:r>
            <a:r>
              <a:rPr lang="en-US" altLang="zh-CN" sz="2800" dirty="0"/>
              <a:t>)</a:t>
            </a:r>
            <a:r>
              <a:rPr lang="zh-CN" altLang="zh-CN" sz="2800" dirty="0"/>
              <a:t>通过表</a:t>
            </a:r>
            <a:r>
              <a:rPr lang="en-US" altLang="zh-CN" sz="2800" dirty="0"/>
              <a:t>1</a:t>
            </a:r>
            <a:r>
              <a:rPr lang="zh-CN" altLang="zh-CN" sz="2800" dirty="0"/>
              <a:t>、</a:t>
            </a:r>
            <a:r>
              <a:rPr lang="en-US" altLang="zh-CN" sz="2800" dirty="0"/>
              <a:t>2</a:t>
            </a:r>
            <a:r>
              <a:rPr lang="zh-CN" altLang="zh-CN" sz="2800" dirty="0"/>
              <a:t>判断海拔五千多米处水的沸点可能是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 smtClean="0"/>
              <a:t>)</a:t>
            </a:r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 smtClean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A</a:t>
            </a:r>
            <a:r>
              <a:rPr lang="zh-CN" altLang="zh-CN" sz="2800" dirty="0"/>
              <a:t>．</a:t>
            </a:r>
            <a:r>
              <a:rPr lang="en-US" altLang="zh-CN" sz="2800" dirty="0"/>
              <a:t>75 </a:t>
            </a:r>
            <a:r>
              <a:rPr lang="zh-CN" altLang="zh-CN" sz="2800" dirty="0"/>
              <a:t>℃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B</a:t>
            </a:r>
            <a:r>
              <a:rPr lang="zh-CN" altLang="zh-CN" sz="2800" dirty="0"/>
              <a:t>．</a:t>
            </a:r>
            <a:r>
              <a:rPr lang="en-US" altLang="zh-CN" sz="2800" dirty="0"/>
              <a:t>83 </a:t>
            </a:r>
            <a:r>
              <a:rPr lang="zh-CN" altLang="zh-CN" sz="2800" dirty="0"/>
              <a:t>℃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C</a:t>
            </a:r>
            <a:r>
              <a:rPr lang="zh-CN" altLang="zh-CN" sz="2800" dirty="0"/>
              <a:t>．</a:t>
            </a:r>
            <a:r>
              <a:rPr lang="en-US" altLang="zh-CN" sz="2800" dirty="0"/>
              <a:t>92 </a:t>
            </a:r>
            <a:r>
              <a:rPr lang="zh-CN" altLang="zh-CN" sz="2800" dirty="0"/>
              <a:t>℃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D</a:t>
            </a:r>
            <a:r>
              <a:rPr lang="zh-CN" altLang="zh-CN" sz="2800" dirty="0"/>
              <a:t>．</a:t>
            </a:r>
            <a:r>
              <a:rPr lang="en-US" altLang="zh-CN" sz="2800" dirty="0"/>
              <a:t>100 </a:t>
            </a:r>
            <a:r>
              <a:rPr lang="zh-CN" altLang="zh-CN" sz="2800" dirty="0" smtClean="0"/>
              <a:t>℃</a:t>
            </a:r>
            <a:endParaRPr lang="zh-CN" altLang="zh-CN" sz="2800" dirty="0"/>
          </a:p>
        </p:txBody>
      </p:sp>
      <p:sp>
        <p:nvSpPr>
          <p:cNvPr id="16" name="TextBox 11"/>
          <p:cNvSpPr txBox="1"/>
          <p:nvPr/>
        </p:nvSpPr>
        <p:spPr>
          <a:xfrm>
            <a:off x="1195175" y="1584067"/>
            <a:ext cx="621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D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17" y="3995423"/>
            <a:ext cx="8238226" cy="1926001"/>
          </a:xfrm>
          <a:prstGeom prst="rect">
            <a:avLst/>
          </a:prstGeom>
        </p:spPr>
      </p:pic>
      <p:sp>
        <p:nvSpPr>
          <p:cNvPr id="13" name="TextBox 11"/>
          <p:cNvSpPr txBox="1"/>
          <p:nvPr/>
        </p:nvSpPr>
        <p:spPr>
          <a:xfrm>
            <a:off x="2641537" y="3498864"/>
            <a:ext cx="621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B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2" y="1248410"/>
            <a:ext cx="8274780" cy="33239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en-US" altLang="zh-CN" sz="2800" dirty="0"/>
              <a:t>5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株洲市</a:t>
            </a:r>
            <a:r>
              <a:rPr lang="en-US" altLang="zh-CN" sz="2800" dirty="0"/>
              <a:t>)</a:t>
            </a:r>
            <a:r>
              <a:rPr lang="zh-CN" altLang="zh-CN" sz="2800" dirty="0"/>
              <a:t>某同学周日登云阳山，她通过手机上的指南针</a:t>
            </a:r>
            <a:r>
              <a:rPr lang="en-US" altLang="zh-CN" sz="2800" dirty="0"/>
              <a:t>APP</a:t>
            </a:r>
            <a:r>
              <a:rPr lang="zh-CN" altLang="zh-CN" sz="2800" dirty="0"/>
              <a:t>得知</a:t>
            </a:r>
            <a:r>
              <a:rPr lang="en-US" altLang="zh-CN" sz="2800" i="1" dirty="0"/>
              <a:t>A</a:t>
            </a:r>
            <a:r>
              <a:rPr lang="zh-CN" altLang="zh-CN" sz="2800" dirty="0"/>
              <a:t>、</a:t>
            </a:r>
            <a:r>
              <a:rPr lang="en-US" altLang="zh-CN" sz="2800" i="1" dirty="0"/>
              <a:t>B</a:t>
            </a:r>
            <a:r>
              <a:rPr lang="zh-CN" altLang="zh-CN" sz="2800" dirty="0"/>
              <a:t>两处的气压分别为</a:t>
            </a:r>
            <a:r>
              <a:rPr lang="en-US" altLang="zh-CN" sz="2800" dirty="0"/>
              <a:t>915 </a:t>
            </a:r>
            <a:r>
              <a:rPr lang="en-US" altLang="zh-CN" sz="2800" dirty="0" err="1"/>
              <a:t>hPa</a:t>
            </a:r>
            <a:r>
              <a:rPr lang="zh-CN" altLang="zh-CN" sz="2800" dirty="0"/>
              <a:t>和</a:t>
            </a:r>
            <a:r>
              <a:rPr lang="en-US" altLang="zh-CN" sz="2800" dirty="0"/>
              <a:t>978 </a:t>
            </a:r>
            <a:r>
              <a:rPr lang="en-US" altLang="zh-CN" sz="2800" dirty="0" err="1"/>
              <a:t>hPa</a:t>
            </a:r>
            <a:r>
              <a:rPr lang="zh-CN" altLang="zh-CN" sz="2800" dirty="0"/>
              <a:t>。根据大气压相关知识可知，</a:t>
            </a:r>
            <a:r>
              <a:rPr lang="en-US" altLang="zh-CN" sz="2800" i="1" dirty="0"/>
              <a:t>A</a:t>
            </a:r>
            <a:r>
              <a:rPr lang="zh-CN" altLang="zh-CN" sz="2800" dirty="0"/>
              <a:t>处海拔比</a:t>
            </a:r>
            <a:r>
              <a:rPr lang="en-US" altLang="zh-CN" sz="2800" i="1" dirty="0"/>
              <a:t>B</a:t>
            </a:r>
            <a:r>
              <a:rPr lang="zh-CN" altLang="zh-CN" sz="2800" dirty="0"/>
              <a:t>处</a:t>
            </a:r>
            <a:r>
              <a:rPr lang="en-US" altLang="zh-CN" sz="2800" dirty="0"/>
              <a:t>________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zh-CN" sz="2800" dirty="0">
                <a:latin typeface="+mn-ea"/>
              </a:rPr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高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低</a:t>
            </a:r>
            <a:r>
              <a:rPr lang="en-US" altLang="zh-CN" sz="2800" dirty="0">
                <a:latin typeface="+mn-ea"/>
              </a:rPr>
              <a:t>”)</a:t>
            </a:r>
            <a:r>
              <a:rPr lang="zh-CN" altLang="zh-CN" sz="2800" dirty="0"/>
              <a:t>；</a:t>
            </a:r>
            <a:r>
              <a:rPr lang="en-US" altLang="zh-CN" sz="2800" dirty="0"/>
              <a:t>1 </a:t>
            </a:r>
            <a:r>
              <a:rPr lang="en-US" altLang="zh-CN" sz="2800" dirty="0" err="1"/>
              <a:t>hPa</a:t>
            </a:r>
            <a:r>
              <a:rPr lang="zh-CN" altLang="zh-CN" sz="2800" dirty="0"/>
              <a:t>＝</a:t>
            </a:r>
            <a:r>
              <a:rPr lang="en-US" altLang="zh-CN" sz="2800" dirty="0"/>
              <a:t>________Pa</a:t>
            </a:r>
            <a:r>
              <a:rPr lang="zh-CN" altLang="zh-CN" sz="2800" dirty="0"/>
              <a:t>。</a:t>
            </a:r>
            <a:r>
              <a:rPr lang="en-US" altLang="zh-CN" sz="2800" dirty="0"/>
              <a:t>(1</a:t>
            </a:r>
            <a:r>
              <a:rPr lang="zh-CN" altLang="zh-CN" sz="2800" dirty="0"/>
              <a:t>标准大气压＝</a:t>
            </a:r>
            <a:r>
              <a:rPr lang="en-US" altLang="zh-CN" sz="2800" dirty="0"/>
              <a:t>1.013×10</a:t>
            </a:r>
            <a:r>
              <a:rPr lang="en-US" altLang="zh-CN" sz="2800" baseline="30000" dirty="0"/>
              <a:t>5</a:t>
            </a:r>
            <a:r>
              <a:rPr lang="en-US" altLang="zh-CN" sz="2800" dirty="0"/>
              <a:t> Pa)</a:t>
            </a:r>
            <a:r>
              <a:rPr lang="zh-CN" altLang="zh-CN" sz="2800" dirty="0"/>
              <a:t>。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38470" y="3231589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1383057" y="3901993"/>
            <a:ext cx="728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100</a:t>
            </a:r>
            <a:endParaRPr lang="zh-CN" altLang="en-US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1041938"/>
            <a:ext cx="8274779" cy="509370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6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．在人类历史上，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实验有力地证明了大气压强的存在；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实验最先精确地测量了大气压的数值。大气压强无处不在，人们在生活、生产实践中也经常利用大气压来工作，请你举出两个实例：（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）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；（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）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7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．李辉同学全家到西藏旅游，到达拉萨后发现带去的密封很好的袋装方便面内部气体膨胀了很多。这是因为李辉家所在地的大气压比拉萨的大气压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；与膨胀前相比，这包方便面的质量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77847" y="956626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马德堡半球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68131" y="1502317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托里拆利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57317" y="2977156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抽水机抽水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46211" y="2962407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用吸管喝汽水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47192" y="4978273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高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32413" y="5501493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不变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5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8216" y="937039"/>
            <a:ext cx="8328025" cy="63607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8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．如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7-26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示，在长约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 m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、一端封闭的玻璃管</a:t>
            </a:r>
          </a:p>
          <a:p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里灌满水银，用手指将管口堵住，然后倒插在水</a:t>
            </a:r>
          </a:p>
          <a:p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银槽中。放开手指，管内水银面下降到一定高度</a:t>
            </a:r>
          </a:p>
          <a:p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时就不再下降。</a:t>
            </a:r>
          </a:p>
          <a:p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）为测得大气压的值，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这时必</a:t>
            </a:r>
            <a:endParaRPr lang="en-US" altLang="zh-CN" sz="26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须测量</a:t>
            </a:r>
            <a:r>
              <a:rPr lang="zh-CN" altLang="en-US" sz="26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            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6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如果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将此装置拿到比地面低得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多</a:t>
            </a:r>
            <a:endParaRPr lang="en-US" altLang="zh-CN" sz="26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的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矿井底部，则观察到的现象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是</a:t>
            </a:r>
            <a:endParaRPr lang="en-US" altLang="zh-CN" sz="26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zh-CN" altLang="en-US" sz="2600" dirty="0" smtClean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6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             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6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（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）某同学也利用此装置，把</a:t>
            </a:r>
            <a:endParaRPr lang="en-US" altLang="zh-CN" sz="26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水银换成水，将玻璃管灌满水</a:t>
            </a:r>
            <a:endParaRPr lang="en-US" altLang="zh-CN" sz="26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后倒插在水槽内时，管中的水柱</a:t>
            </a:r>
            <a:endParaRPr lang="en-US" altLang="zh-CN" sz="26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6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下降，如果这时在管顶开一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个小孔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，水柱</a:t>
            </a:r>
            <a:r>
              <a:rPr lang="zh-CN" altLang="en-US" sz="2600" u="sng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向</a:t>
            </a:r>
            <a:endParaRPr lang="en-US" altLang="zh-CN" sz="26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上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喷出。（以上两空均选填 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“会”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或“不会”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endParaRPr lang="zh-CN" altLang="en-US" sz="2600" baseline="-250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endParaRPr lang="zh-CN" altLang="en-US" sz="26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endParaRPr lang="zh-CN" altLang="en-US" sz="2600" baseline="-250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3675" y="2865538"/>
            <a:ext cx="43507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管内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外水银面高度差</a:t>
            </a:r>
          </a:p>
        </p:txBody>
      </p:sp>
      <p:sp>
        <p:nvSpPr>
          <p:cNvPr id="3" name="矩形 2"/>
          <p:cNvSpPr/>
          <p:nvPr/>
        </p:nvSpPr>
        <p:spPr>
          <a:xfrm>
            <a:off x="6947465" y="5181747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400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7-26</a:t>
            </a:r>
            <a:endParaRPr lang="zh-CN" altLang="en-US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05" y="2896671"/>
            <a:ext cx="3107265" cy="176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1591" y="4037305"/>
            <a:ext cx="43507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管内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外水银面高度差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3" name="TextBox 11"/>
          <p:cNvSpPr txBox="1"/>
          <p:nvPr/>
        </p:nvSpPr>
        <p:spPr>
          <a:xfrm>
            <a:off x="500712" y="5657706"/>
            <a:ext cx="13113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不会</a:t>
            </a:r>
            <a:endParaRPr lang="zh-CN" altLang="en-US" sz="2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7210067" y="5701068"/>
            <a:ext cx="13113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不会</a:t>
            </a:r>
            <a:endParaRPr lang="zh-CN" altLang="en-US" sz="2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考点四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压强公式简单计算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3856" y="992768"/>
            <a:ext cx="8292465" cy="31085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】如图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7-27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示是甲、乙两种物质的质量和体</a:t>
            </a:r>
          </a:p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积的关系图象。若用质量相等的甲、乙两种物质分  </a:t>
            </a:r>
          </a:p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别制成实心正方体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，把它们平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放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在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水平地面上，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则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正方体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对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水平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地面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的压强比为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   ）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A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8∶1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     B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4∶3</a:t>
            </a:r>
          </a:p>
          <a:p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C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1∶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2         D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4∶1</a:t>
            </a:r>
            <a:endParaRPr lang="zh-CN" altLang="en-US" sz="2400" dirty="0" smtClean="0">
              <a:solidFill>
                <a:schemeClr val="tx1"/>
              </a:solidFill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142874" y="4167606"/>
                <a:ext cx="8372475" cy="246477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ts val="3660"/>
                  </a:lnSpc>
                </a:pPr>
                <a:r>
                  <a:rPr lang="zh-CN" altLang="en-US" sz="2400" b="1" dirty="0" smtClean="0">
                    <a:ea typeface="宋体" panose="02010600030101010101" pitchFamily="2" charset="-122"/>
                  </a:rPr>
                  <a:t>解析：</a:t>
                </a:r>
                <a:r>
                  <a:rPr lang="zh-CN" altLang="en-US" sz="2400" dirty="0">
                    <a:ea typeface="宋体" panose="02010600030101010101" pitchFamily="2" charset="-122"/>
                  </a:rPr>
                  <a:t>（</a:t>
                </a:r>
                <a:r>
                  <a:rPr lang="en-US" altLang="zh-CN" sz="2400" dirty="0">
                    <a:ea typeface="宋体" panose="02010600030101010101" pitchFamily="2" charset="-122"/>
                  </a:rPr>
                  <a:t>1</a:t>
                </a:r>
                <a:r>
                  <a:rPr lang="zh-CN" altLang="en-US" sz="2400" dirty="0">
                    <a:ea typeface="宋体" panose="02010600030101010101" pitchFamily="2" charset="-122"/>
                  </a:rPr>
                  <a:t>）由图可知，</a:t>
                </a:r>
                <a:r>
                  <a:rPr lang="en-US" altLang="zh-CN" sz="2400" i="1" dirty="0">
                    <a:ea typeface="宋体" panose="02010600030101010101" pitchFamily="2" charset="-122"/>
                  </a:rPr>
                  <a:t>ρ</a:t>
                </a:r>
                <a:r>
                  <a:rPr lang="zh-CN" altLang="en-US" sz="2400" baseline="-25000" dirty="0">
                    <a:ea typeface="宋体" panose="02010600030101010101" pitchFamily="2" charset="-122"/>
                  </a:rPr>
                  <a:t>甲</a:t>
                </a:r>
                <a:r>
                  <a:rPr lang="zh-CN" altLang="en-US" sz="2400" dirty="0">
                    <a:ea typeface="宋体" panose="02010600030101010101" pitchFamily="2" charset="-122"/>
                  </a:rPr>
                  <a:t>∶</a:t>
                </a:r>
                <a:r>
                  <a:rPr lang="en-US" altLang="zh-CN" sz="2400" i="1" dirty="0">
                    <a:ea typeface="宋体" panose="02010600030101010101" pitchFamily="2" charset="-122"/>
                  </a:rPr>
                  <a:t>ρ</a:t>
                </a:r>
                <a:r>
                  <a:rPr lang="zh-CN" altLang="en-US" sz="2400" baseline="-25000" dirty="0">
                    <a:ea typeface="宋体" panose="02010600030101010101" pitchFamily="2" charset="-122"/>
                  </a:rPr>
                  <a:t>乙</a:t>
                </a:r>
                <a:r>
                  <a:rPr lang="en-US" altLang="zh-CN" sz="2400" dirty="0">
                    <a:ea typeface="宋体" panose="02010600030101010101" pitchFamily="2" charset="-122"/>
                  </a:rPr>
                  <a:t>=8∶1</a:t>
                </a:r>
                <a:r>
                  <a:rPr lang="zh-CN" altLang="en-US" sz="2400" dirty="0" smtClean="0">
                    <a:ea typeface="宋体" panose="02010600030101010101" pitchFamily="2" charset="-122"/>
                  </a:rPr>
                  <a:t>；</a:t>
                </a:r>
                <a:endParaRPr lang="en-US" altLang="zh-CN" sz="2400" dirty="0" smtClean="0">
                  <a:ea typeface="宋体" panose="02010600030101010101" pitchFamily="2" charset="-122"/>
                </a:endParaRPr>
              </a:p>
              <a:p>
                <a:pPr fontAlgn="auto">
                  <a:lnSpc>
                    <a:spcPts val="3660"/>
                  </a:lnSpc>
                </a:pPr>
                <a:r>
                  <a:rPr lang="zh-CN" altLang="en-US" sz="2400" dirty="0" smtClean="0">
                    <a:ea typeface="宋体" panose="02010600030101010101" pitchFamily="2" charset="-122"/>
                  </a:rPr>
                  <a:t>所以</a:t>
                </a:r>
                <a:r>
                  <a:rPr lang="en-US" altLang="zh-CN" sz="2400" i="1" dirty="0">
                    <a:ea typeface="宋体" panose="02010600030101010101" pitchFamily="2" charset="-122"/>
                  </a:rPr>
                  <a:t>V</a:t>
                </a:r>
                <a:r>
                  <a:rPr lang="zh-CN" altLang="en-US" sz="2400" baseline="-25000" dirty="0">
                    <a:ea typeface="宋体" panose="02010600030101010101" pitchFamily="2" charset="-122"/>
                  </a:rPr>
                  <a:t>甲</a:t>
                </a:r>
                <a:r>
                  <a:rPr lang="zh-CN" altLang="en-US" sz="2400" dirty="0">
                    <a:ea typeface="宋体" panose="02010600030101010101" pitchFamily="2" charset="-122"/>
                  </a:rPr>
                  <a:t>∶</a:t>
                </a:r>
                <a:r>
                  <a:rPr lang="en-US" altLang="zh-CN" sz="2400" i="1" dirty="0">
                    <a:ea typeface="宋体" panose="02010600030101010101" pitchFamily="2" charset="-122"/>
                  </a:rPr>
                  <a:t>V</a:t>
                </a:r>
                <a:r>
                  <a:rPr lang="zh-CN" altLang="en-US" sz="2400" baseline="-25000" dirty="0">
                    <a:ea typeface="宋体" panose="02010600030101010101" pitchFamily="2" charset="-122"/>
                  </a:rPr>
                  <a:t>乙</a:t>
                </a:r>
                <a:r>
                  <a:rPr lang="en-US" altLang="zh-CN" sz="2400" dirty="0">
                    <a:ea typeface="宋体" panose="02010600030101010101" pitchFamily="2" charset="-122"/>
                  </a:rPr>
                  <a:t>=1∶8</a:t>
                </a:r>
                <a:r>
                  <a:rPr lang="zh-CN" altLang="en-US" sz="2400" dirty="0">
                    <a:ea typeface="宋体" panose="02010600030101010101" pitchFamily="2" charset="-122"/>
                  </a:rPr>
                  <a:t>，边长</a:t>
                </a:r>
                <a:r>
                  <a:rPr lang="en-US" altLang="zh-CN" sz="2400" i="1" dirty="0">
                    <a:ea typeface="宋体" panose="02010600030101010101" pitchFamily="2" charset="-122"/>
                  </a:rPr>
                  <a:t>L</a:t>
                </a:r>
                <a:r>
                  <a:rPr lang="zh-CN" altLang="en-US" sz="2400" baseline="-25000" dirty="0">
                    <a:ea typeface="宋体" panose="02010600030101010101" pitchFamily="2" charset="-122"/>
                  </a:rPr>
                  <a:t>甲</a:t>
                </a:r>
                <a:r>
                  <a:rPr lang="zh-CN" altLang="en-US" sz="2400" dirty="0">
                    <a:ea typeface="宋体" panose="02010600030101010101" pitchFamily="2" charset="-122"/>
                  </a:rPr>
                  <a:t>∶</a:t>
                </a:r>
                <a:r>
                  <a:rPr lang="en-US" altLang="zh-CN" sz="2400" i="1" dirty="0">
                    <a:ea typeface="宋体" panose="02010600030101010101" pitchFamily="2" charset="-122"/>
                  </a:rPr>
                  <a:t>L</a:t>
                </a:r>
                <a:r>
                  <a:rPr lang="zh-CN" altLang="en-US" sz="2400" baseline="-25000" dirty="0">
                    <a:ea typeface="宋体" panose="02010600030101010101" pitchFamily="2" charset="-122"/>
                  </a:rPr>
                  <a:t>乙</a:t>
                </a:r>
                <a:r>
                  <a:rPr lang="en-US" altLang="zh-CN" sz="2400" dirty="0">
                    <a:ea typeface="宋体" panose="02010600030101010101" pitchFamily="2" charset="-122"/>
                  </a:rPr>
                  <a:t>=1∶2</a:t>
                </a:r>
                <a:r>
                  <a:rPr lang="zh-CN" altLang="en-US" sz="2400" dirty="0" smtClean="0">
                    <a:ea typeface="宋体" panose="02010600030101010101" pitchFamily="2" charset="-122"/>
                  </a:rPr>
                  <a:t>；</a:t>
                </a:r>
                <a:endParaRPr lang="en-US" altLang="zh-CN" sz="2400" dirty="0" smtClean="0">
                  <a:ea typeface="宋体" panose="02010600030101010101" pitchFamily="2" charset="-122"/>
                </a:endParaRPr>
              </a:p>
              <a:p>
                <a:pPr fontAlgn="auto">
                  <a:lnSpc>
                    <a:spcPts val="3660"/>
                  </a:lnSpc>
                </a:pPr>
                <a:r>
                  <a:rPr lang="zh-CN" altLang="en-US" sz="2400" dirty="0" smtClean="0">
                    <a:ea typeface="宋体" panose="02010600030101010101" pitchFamily="2" charset="-122"/>
                  </a:rPr>
                  <a:t>（</a:t>
                </a:r>
                <a:r>
                  <a:rPr lang="en-US" altLang="zh-CN" sz="2400" dirty="0">
                    <a:ea typeface="宋体" panose="02010600030101010101" pitchFamily="2" charset="-122"/>
                  </a:rPr>
                  <a:t>2</a:t>
                </a:r>
                <a:r>
                  <a:rPr lang="zh-CN" altLang="en-US" sz="2400" dirty="0">
                    <a:ea typeface="宋体" panose="02010600030101010101" pitchFamily="2" charset="-122"/>
                  </a:rPr>
                  <a:t>）因为正方体对地面的</a:t>
                </a:r>
                <a:r>
                  <a:rPr lang="zh-CN" altLang="en-US" sz="2400" dirty="0" smtClean="0">
                    <a:ea typeface="宋体" panose="02010600030101010101" pitchFamily="2" charset="-122"/>
                  </a:rPr>
                  <a:t>压强</a:t>
                </a:r>
                <a:r>
                  <a:rPr lang="en-US" altLang="zh-CN" sz="2400" i="1" dirty="0" smtClean="0">
                    <a:ea typeface="宋体" panose="02010600030101010101" pitchFamily="2" charset="-122"/>
                  </a:rPr>
                  <a:t>p</a:t>
                </a:r>
                <a:r>
                  <a:rPr lang="en-US" altLang="zh-CN" sz="2400" dirty="0" smtClean="0">
                    <a:ea typeface="宋体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/>
                            <a:ea typeface="宋体" panose="02010600030101010101" pitchFamily="2" charset="-122"/>
                          </a:rPr>
                          <m:t>𝐹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/>
                            <a:ea typeface="宋体" panose="02010600030101010101" pitchFamily="2" charset="-122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ea typeface="宋体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 smtClean="0">
                            <a:latin typeface="Cambria Math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400" b="0" i="1" dirty="0" smtClean="0">
                            <a:latin typeface="Cambria Math"/>
                            <a:ea typeface="宋体" panose="02010600030101010101" pitchFamily="2" charset="-122"/>
                          </a:rPr>
                          <m:t>𝐺</m:t>
                        </m:r>
                      </m:num>
                      <m:den>
                        <m:r>
                          <a:rPr lang="en-US" altLang="zh-CN" sz="2400" b="0" i="1" dirty="0" smtClean="0">
                            <a:latin typeface="Cambria Math"/>
                            <a:ea typeface="宋体" panose="02010600030101010101" pitchFamily="2" charset="-122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ea typeface="宋体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 smtClean="0">
                            <a:latin typeface="Cambria Math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/>
                            <a:ea typeface="宋体" panose="02010600030101010101" pitchFamily="2" charset="-122"/>
                          </a:rPr>
                          <m:t>𝑚𝑔</m:t>
                        </m:r>
                      </m:num>
                      <m:den>
                        <m:r>
                          <a:rPr lang="en-US" altLang="zh-CN" sz="2400" b="0" i="1" dirty="0" smtClean="0">
                            <a:latin typeface="Cambria Math"/>
                            <a:ea typeface="宋体" panose="02010600030101010101" pitchFamily="2" charset="-122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ea typeface="宋体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 smtClean="0">
                            <a:latin typeface="Cambria Math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l-GR" altLang="zh-CN" sz="2400" i="1" dirty="0">
                            <a:latin typeface="Cambria Math"/>
                            <a:ea typeface="宋体" panose="02010600030101010101" pitchFamily="2" charset="-122"/>
                          </a:rPr>
                          <m:t>𝜌</m:t>
                        </m:r>
                        <m:r>
                          <a:rPr lang="en-US" altLang="zh-CN" sz="2400" i="1" dirty="0">
                            <a:latin typeface="Cambria Math"/>
                            <a:ea typeface="宋体" panose="02010600030101010101" pitchFamily="2" charset="-122"/>
                          </a:rPr>
                          <m:t>𝑆𝐿𝑔</m:t>
                        </m:r>
                      </m:num>
                      <m:den>
                        <m:r>
                          <a:rPr lang="en-US" altLang="zh-CN" sz="2400" b="0" i="1" dirty="0" smtClean="0">
                            <a:latin typeface="Cambria Math"/>
                            <a:ea typeface="宋体" panose="02010600030101010101" pitchFamily="2" charset="-122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ea typeface="宋体" panose="02010600030101010101" pitchFamily="2" charset="-122"/>
                  </a:rPr>
                  <a:t>=</a:t>
                </a:r>
                <a:r>
                  <a:rPr lang="en-US" altLang="zh-CN" sz="2400" i="1" dirty="0" smtClean="0">
                    <a:ea typeface="宋体" panose="02010600030101010101" pitchFamily="2" charset="-122"/>
                  </a:rPr>
                  <a:t>ρLg</a:t>
                </a:r>
                <a:r>
                  <a:rPr lang="zh-CN" altLang="en-US" sz="2400" dirty="0" smtClean="0">
                    <a:ea typeface="宋体" panose="02010600030101010101" pitchFamily="2" charset="-122"/>
                  </a:rPr>
                  <a:t>，所以</a:t>
                </a:r>
                <a:endParaRPr lang="en-US" altLang="zh-CN" sz="2400" dirty="0" smtClean="0">
                  <a:ea typeface="宋体" panose="02010600030101010101" pitchFamily="2" charset="-122"/>
                </a:endParaRPr>
              </a:p>
              <a:p>
                <a:pPr fontAlgn="auto">
                  <a:lnSpc>
                    <a:spcPts val="3660"/>
                  </a:lnSpc>
                </a:pPr>
                <a:r>
                  <a:rPr lang="en-US" altLang="zh-CN" sz="2400" i="1" dirty="0" smtClean="0">
                    <a:ea typeface="宋体" panose="02010600030101010101" pitchFamily="2" charset="-122"/>
                  </a:rPr>
                  <a:t>p</a:t>
                </a:r>
                <a:r>
                  <a:rPr lang="zh-CN" altLang="en-US" sz="2400" baseline="-25000" dirty="0">
                    <a:ea typeface="宋体" panose="02010600030101010101" pitchFamily="2" charset="-122"/>
                  </a:rPr>
                  <a:t>甲</a:t>
                </a:r>
                <a:r>
                  <a:rPr lang="zh-CN" altLang="en-US" sz="2400" dirty="0">
                    <a:ea typeface="宋体" panose="02010600030101010101" pitchFamily="2" charset="-122"/>
                  </a:rPr>
                  <a:t>∶</a:t>
                </a:r>
                <a:r>
                  <a:rPr lang="en-US" altLang="zh-CN" sz="2400" i="1" dirty="0">
                    <a:ea typeface="宋体" panose="02010600030101010101" pitchFamily="2" charset="-122"/>
                  </a:rPr>
                  <a:t>p</a:t>
                </a:r>
                <a:r>
                  <a:rPr lang="zh-CN" altLang="en-US" sz="2400" baseline="-25000" dirty="0">
                    <a:ea typeface="宋体" panose="02010600030101010101" pitchFamily="2" charset="-122"/>
                  </a:rPr>
                  <a:t>乙</a:t>
                </a:r>
                <a:r>
                  <a:rPr lang="en-US" altLang="zh-CN" sz="2400" dirty="0">
                    <a:ea typeface="宋体" panose="02010600030101010101" pitchFamily="2" charset="-122"/>
                  </a:rPr>
                  <a:t>=</a:t>
                </a:r>
                <a:r>
                  <a:rPr lang="zh-CN" altLang="en-US" sz="2400" dirty="0">
                    <a:ea typeface="宋体" panose="02010600030101010101" pitchFamily="2" charset="-122"/>
                  </a:rPr>
                  <a:t>（</a:t>
                </a:r>
                <a:r>
                  <a:rPr lang="en-US" altLang="zh-CN" sz="2400" i="1" dirty="0">
                    <a:ea typeface="宋体" panose="02010600030101010101" pitchFamily="2" charset="-122"/>
                  </a:rPr>
                  <a:t>ρ</a:t>
                </a:r>
                <a:r>
                  <a:rPr lang="zh-CN" altLang="en-US" sz="2400" baseline="-25000" dirty="0">
                    <a:ea typeface="宋体" panose="02010600030101010101" pitchFamily="2" charset="-122"/>
                  </a:rPr>
                  <a:t>甲</a:t>
                </a:r>
                <a:r>
                  <a:rPr lang="en-US" altLang="zh-CN" sz="2400" i="1" dirty="0">
                    <a:ea typeface="宋体" panose="02010600030101010101" pitchFamily="2" charset="-122"/>
                  </a:rPr>
                  <a:t>L</a:t>
                </a:r>
                <a:r>
                  <a:rPr lang="zh-CN" altLang="en-US" sz="2400" baseline="-25000" dirty="0">
                    <a:ea typeface="宋体" panose="02010600030101010101" pitchFamily="2" charset="-122"/>
                  </a:rPr>
                  <a:t>甲</a:t>
                </a:r>
                <a:r>
                  <a:rPr lang="en-US" altLang="zh-CN" sz="2400" i="1" dirty="0">
                    <a:ea typeface="宋体" panose="02010600030101010101" pitchFamily="2" charset="-122"/>
                  </a:rPr>
                  <a:t>g</a:t>
                </a:r>
                <a:r>
                  <a:rPr lang="zh-CN" altLang="en-US" sz="2400" dirty="0">
                    <a:ea typeface="宋体" panose="02010600030101010101" pitchFamily="2" charset="-122"/>
                  </a:rPr>
                  <a:t>）∶（</a:t>
                </a:r>
                <a:r>
                  <a:rPr lang="en-US" altLang="zh-CN" sz="2400" i="1" dirty="0">
                    <a:ea typeface="宋体" panose="02010600030101010101" pitchFamily="2" charset="-122"/>
                  </a:rPr>
                  <a:t>ρ</a:t>
                </a:r>
                <a:r>
                  <a:rPr lang="zh-CN" altLang="en-US" sz="2400" baseline="-25000" dirty="0">
                    <a:ea typeface="宋体" panose="02010600030101010101" pitchFamily="2" charset="-122"/>
                  </a:rPr>
                  <a:t>乙</a:t>
                </a:r>
                <a:r>
                  <a:rPr lang="en-US" altLang="zh-CN" sz="2400" i="1" dirty="0">
                    <a:ea typeface="宋体" panose="02010600030101010101" pitchFamily="2" charset="-122"/>
                  </a:rPr>
                  <a:t>L</a:t>
                </a:r>
                <a:r>
                  <a:rPr lang="zh-CN" altLang="en-US" sz="2400" baseline="-25000" dirty="0">
                    <a:ea typeface="宋体" panose="02010600030101010101" pitchFamily="2" charset="-122"/>
                  </a:rPr>
                  <a:t>乙</a:t>
                </a:r>
                <a:r>
                  <a:rPr lang="en-US" altLang="zh-CN" sz="2400" i="1" dirty="0">
                    <a:ea typeface="宋体" panose="02010600030101010101" pitchFamily="2" charset="-122"/>
                  </a:rPr>
                  <a:t>g</a:t>
                </a:r>
                <a:r>
                  <a:rPr lang="zh-CN" altLang="en-US" sz="2400" dirty="0">
                    <a:ea typeface="宋体" panose="02010600030101010101" pitchFamily="2" charset="-122"/>
                  </a:rPr>
                  <a:t>）</a:t>
                </a:r>
                <a:r>
                  <a:rPr lang="en-US" altLang="zh-CN" sz="2400" dirty="0">
                    <a:ea typeface="宋体" panose="02010600030101010101" pitchFamily="2" charset="-122"/>
                  </a:rPr>
                  <a:t>=</a:t>
                </a:r>
                <a:r>
                  <a:rPr lang="zh-CN" altLang="en-US" sz="2400" dirty="0">
                    <a:ea typeface="宋体" panose="02010600030101010101" pitchFamily="2" charset="-122"/>
                  </a:rPr>
                  <a:t>（</a:t>
                </a:r>
                <a:r>
                  <a:rPr lang="en-US" altLang="zh-CN" sz="2400" dirty="0">
                    <a:ea typeface="宋体" panose="02010600030101010101" pitchFamily="2" charset="-122"/>
                  </a:rPr>
                  <a:t>8×1</a:t>
                </a:r>
                <a:r>
                  <a:rPr lang="zh-CN" altLang="en-US" sz="2400" dirty="0">
                    <a:ea typeface="宋体" panose="02010600030101010101" pitchFamily="2" charset="-122"/>
                  </a:rPr>
                  <a:t>）∶（</a:t>
                </a:r>
                <a:r>
                  <a:rPr lang="en-US" altLang="zh-CN" sz="2400" dirty="0">
                    <a:ea typeface="宋体" panose="02010600030101010101" pitchFamily="2" charset="-122"/>
                  </a:rPr>
                  <a:t>1×2</a:t>
                </a:r>
                <a:r>
                  <a:rPr lang="zh-CN" altLang="en-US" sz="2400" dirty="0">
                    <a:ea typeface="宋体" panose="02010600030101010101" pitchFamily="2" charset="-122"/>
                  </a:rPr>
                  <a:t>）</a:t>
                </a:r>
                <a:r>
                  <a:rPr lang="en-US" altLang="zh-CN" sz="2400" dirty="0">
                    <a:ea typeface="宋体" panose="02010600030101010101" pitchFamily="2" charset="-122"/>
                  </a:rPr>
                  <a:t>=4∶1</a:t>
                </a:r>
                <a:r>
                  <a:rPr lang="zh-CN" altLang="en-US" sz="2400" dirty="0">
                    <a:ea typeface="宋体" panose="02010600030101010101" pitchFamily="2" charset="-122"/>
                  </a:rPr>
                  <a:t>。故答案选</a:t>
                </a:r>
                <a:r>
                  <a:rPr lang="en-US" altLang="zh-CN" sz="2400" dirty="0">
                    <a:ea typeface="宋体" panose="02010600030101010101" pitchFamily="2" charset="-122"/>
                  </a:rPr>
                  <a:t>D</a:t>
                </a:r>
                <a:r>
                  <a:rPr lang="zh-CN" altLang="en-US" sz="2400" dirty="0">
                    <a:ea typeface="宋体" panose="02010600030101010101" pitchFamily="2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4" y="4167606"/>
                <a:ext cx="8372475" cy="2464777"/>
              </a:xfrm>
              <a:prstGeom prst="rect">
                <a:avLst/>
              </a:prstGeom>
              <a:blipFill rotWithShape="0">
                <a:blip r:embed="rId3"/>
                <a:stretch>
                  <a:fillRect l="-1092" t="-495" r="-4367" b="-2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3479046" y="2730446"/>
            <a:ext cx="479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D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832" y="1918291"/>
            <a:ext cx="2279489" cy="235283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63603" y="4036544"/>
            <a:ext cx="8732969" cy="267765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/>
              <a:t>思维点拨：</a:t>
            </a:r>
            <a:r>
              <a:rPr lang="zh-CN" altLang="zh-CN" sz="2800" dirty="0" smtClean="0"/>
              <a:t>本题</a:t>
            </a:r>
            <a:r>
              <a:rPr lang="zh-CN" altLang="zh-CN" sz="2800" dirty="0"/>
              <a:t>考查了学生对重力公式、密度公式、压强公式的掌握和运用。本题解题关键：一是通过图象求出甲、乙两物质的密度之比，二是利用好正方体对水平地面压强的推导公式</a:t>
            </a:r>
            <a:r>
              <a:rPr lang="en-US" altLang="zh-CN" sz="2800" i="1" dirty="0"/>
              <a:t>p</a:t>
            </a:r>
            <a:r>
              <a:rPr lang="zh-CN" altLang="zh-CN" sz="2800" dirty="0"/>
              <a:t>＝</a:t>
            </a:r>
            <a:r>
              <a:rPr lang="en-US" altLang="zh-CN" sz="2800" i="1" dirty="0" err="1"/>
              <a:t>ρLg</a:t>
            </a:r>
            <a:endParaRPr lang="zh-CN" altLang="zh-CN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animBg="1"/>
      <p:bldP spid="5" grpId="0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72383" y="946470"/>
            <a:ext cx="9000496" cy="57861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．如图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7-28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示，甲、乙两实心正方体放在水平桌面上，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它们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对桌面的压强相等。已知甲、乙的边长比为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1∶2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则甲、乙的密度比为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 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A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1∶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2   	B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2∶1</a:t>
            </a: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C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1∶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1   	D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4∶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</a:p>
          <a:p>
            <a:pPr>
              <a:lnSpc>
                <a:spcPts val="3660"/>
              </a:lnSpc>
            </a:pP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．如图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7-29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示，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完全相同的两块砖分别平放和立放在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水平地面上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，已知砖的长∶宽∶高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=4∶2∶1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，若砖平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放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时对地面的压强为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，立放时对地面的压强为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，则 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i="1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∶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等于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 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A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8∶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1   	B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4∶1</a:t>
            </a: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C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1∶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4  	 	D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1∶8</a:t>
            </a:r>
            <a:endParaRPr lang="zh-CN" altLang="en-US" sz="2800" dirty="0"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55514" y="1906743"/>
            <a:ext cx="4394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2627532" y="513905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084" y="2015631"/>
            <a:ext cx="3275705" cy="1670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978" y="5273093"/>
            <a:ext cx="1843777" cy="1459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142240" y="2525395"/>
            <a:ext cx="8784590" cy="18364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连通器</a:t>
            </a:r>
          </a:p>
          <a:p>
            <a:pPr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）同种液体，在液面不流动的情况下，连通器各液</a:t>
            </a:r>
          </a:p>
          <a:p>
            <a:pPr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面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在</a:t>
            </a:r>
            <a:r>
              <a:rPr lang="zh-CN" altLang="en-US" sz="2800" u="sng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  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）常见例子：茶壶、过路涵洞、锅炉水位器、船闸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65651" y="3330369"/>
            <a:ext cx="2379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同一水平面上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31003" y="963617"/>
            <a:ext cx="8562659" cy="5478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500" dirty="0"/>
              <a:t>3</a:t>
            </a:r>
            <a:r>
              <a:rPr lang="zh-CN" altLang="zh-CN" sz="2500" dirty="0"/>
              <a:t>．如图</a:t>
            </a:r>
            <a:r>
              <a:rPr lang="en-US" altLang="zh-CN" sz="2500" dirty="0"/>
              <a:t>7</a:t>
            </a:r>
            <a:r>
              <a:rPr lang="zh-CN" altLang="zh-CN" sz="2500" dirty="0"/>
              <a:t>－</a:t>
            </a:r>
            <a:r>
              <a:rPr lang="en-US" altLang="zh-CN" sz="2500" dirty="0"/>
              <a:t>30</a:t>
            </a:r>
            <a:r>
              <a:rPr lang="zh-CN" altLang="zh-CN" sz="2500" dirty="0"/>
              <a:t>所示，装有两种不同液体的烧杯置于水平面上，两液体没有混合。上层液体的高度为</a:t>
            </a:r>
            <a:r>
              <a:rPr lang="en-US" altLang="zh-CN" sz="2500" i="1" dirty="0"/>
              <a:t>h</a:t>
            </a:r>
            <a:r>
              <a:rPr lang="zh-CN" altLang="zh-CN" sz="2500" dirty="0"/>
              <a:t>，密度为</a:t>
            </a:r>
            <a:r>
              <a:rPr lang="en-US" altLang="zh-CN" sz="2500" dirty="0"/>
              <a:t>0.8 </a:t>
            </a:r>
            <a:r>
              <a:rPr lang="zh-CN" altLang="zh-CN" sz="2500" i="1" dirty="0"/>
              <a:t>ρ</a:t>
            </a:r>
            <a:r>
              <a:rPr lang="zh-CN" altLang="zh-CN" sz="2500" dirty="0"/>
              <a:t>；下层液体的高度为</a:t>
            </a:r>
            <a:r>
              <a:rPr lang="en-US" altLang="zh-CN" sz="2500" dirty="0"/>
              <a:t>2</a:t>
            </a:r>
            <a:r>
              <a:rPr lang="en-US" altLang="zh-CN" sz="2500" i="1" dirty="0"/>
              <a:t>h</a:t>
            </a:r>
            <a:r>
              <a:rPr lang="zh-CN" altLang="zh-CN" sz="2500" dirty="0"/>
              <a:t>，密度为</a:t>
            </a:r>
            <a:r>
              <a:rPr lang="zh-CN" altLang="zh-CN" sz="2500" i="1" dirty="0"/>
              <a:t>ρ</a:t>
            </a:r>
            <a:r>
              <a:rPr lang="zh-CN" altLang="zh-CN" sz="2500" dirty="0"/>
              <a:t>。则液体对烧杯底部的压强为</a:t>
            </a:r>
            <a:r>
              <a:rPr lang="en-US" altLang="zh-CN" sz="2500" dirty="0"/>
              <a:t>(</a:t>
            </a:r>
            <a:r>
              <a:rPr lang="zh-CN" altLang="zh-CN" sz="2500" dirty="0"/>
              <a:t>　　</a:t>
            </a:r>
            <a:r>
              <a:rPr lang="en-US" altLang="zh-CN" sz="2500" dirty="0"/>
              <a:t>)</a:t>
            </a:r>
            <a:endParaRPr lang="zh-CN" altLang="zh-CN" sz="2500" dirty="0"/>
          </a:p>
          <a:p>
            <a:r>
              <a:rPr lang="en-US" altLang="zh-CN" sz="2500" dirty="0"/>
              <a:t>A</a:t>
            </a:r>
            <a:r>
              <a:rPr lang="zh-CN" altLang="zh-CN" sz="2500" dirty="0"/>
              <a:t>．</a:t>
            </a:r>
            <a:r>
              <a:rPr lang="en-US" altLang="zh-CN" sz="2500" dirty="0"/>
              <a:t>2.4</a:t>
            </a:r>
            <a:r>
              <a:rPr lang="zh-CN" altLang="zh-CN" sz="2500" i="1" dirty="0"/>
              <a:t>ρ</a:t>
            </a:r>
            <a:r>
              <a:rPr lang="en-US" altLang="zh-CN" sz="2500" i="1" dirty="0" err="1"/>
              <a:t>gh</a:t>
            </a:r>
            <a:r>
              <a:rPr lang="en-US" altLang="zh-CN" sz="2500" dirty="0"/>
              <a:t>  </a:t>
            </a:r>
            <a:r>
              <a:rPr lang="en-US" altLang="zh-CN" sz="2500" dirty="0" smtClean="0"/>
              <a:t>	    B</a:t>
            </a:r>
            <a:r>
              <a:rPr lang="zh-CN" altLang="zh-CN" sz="2500" dirty="0"/>
              <a:t>．</a:t>
            </a:r>
            <a:r>
              <a:rPr lang="en-US" altLang="zh-CN" sz="2500" dirty="0"/>
              <a:t>2.7</a:t>
            </a:r>
            <a:r>
              <a:rPr lang="zh-CN" altLang="zh-CN" sz="2500" i="1" dirty="0"/>
              <a:t>ρ</a:t>
            </a:r>
            <a:r>
              <a:rPr lang="en-US" altLang="zh-CN" sz="2500" i="1" dirty="0" err="1"/>
              <a:t>gh</a:t>
            </a:r>
            <a:r>
              <a:rPr lang="en-US" altLang="zh-CN" sz="2500" dirty="0"/>
              <a:t> </a:t>
            </a:r>
            <a:r>
              <a:rPr lang="en-US" altLang="zh-CN" sz="2500" dirty="0" smtClean="0"/>
              <a:t>   	C</a:t>
            </a:r>
            <a:r>
              <a:rPr lang="zh-CN" altLang="zh-CN" sz="2500" dirty="0"/>
              <a:t>．</a:t>
            </a:r>
            <a:r>
              <a:rPr lang="en-US" altLang="zh-CN" sz="2500" dirty="0"/>
              <a:t>2.8</a:t>
            </a:r>
            <a:r>
              <a:rPr lang="zh-CN" altLang="zh-CN" sz="2500" i="1" dirty="0"/>
              <a:t>ρ</a:t>
            </a:r>
            <a:r>
              <a:rPr lang="en-US" altLang="zh-CN" sz="2500" i="1" dirty="0" err="1"/>
              <a:t>gh</a:t>
            </a:r>
            <a:r>
              <a:rPr lang="en-US" altLang="zh-CN" sz="2500" dirty="0"/>
              <a:t>  </a:t>
            </a:r>
            <a:r>
              <a:rPr lang="en-US" altLang="zh-CN" sz="2500" dirty="0" smtClean="0"/>
              <a:t>     D</a:t>
            </a:r>
            <a:r>
              <a:rPr lang="zh-CN" altLang="zh-CN" sz="2500" dirty="0"/>
              <a:t>．</a:t>
            </a:r>
            <a:r>
              <a:rPr lang="en-US" altLang="zh-CN" sz="2500" dirty="0"/>
              <a:t>3</a:t>
            </a:r>
            <a:r>
              <a:rPr lang="zh-CN" altLang="zh-CN" sz="2500" i="1" dirty="0"/>
              <a:t>ρ</a:t>
            </a:r>
            <a:r>
              <a:rPr lang="en-US" altLang="zh-CN" sz="2500" i="1" dirty="0" err="1" smtClean="0"/>
              <a:t>gh</a:t>
            </a:r>
            <a:endParaRPr lang="en-US" altLang="zh-CN" sz="2500" i="1" dirty="0" smtClean="0"/>
          </a:p>
          <a:p>
            <a:endParaRPr lang="en-US" altLang="zh-CN" sz="2500" i="1" dirty="0"/>
          </a:p>
          <a:p>
            <a:endParaRPr lang="en-US" altLang="zh-CN" sz="2500" i="1" dirty="0" smtClean="0"/>
          </a:p>
          <a:p>
            <a:endParaRPr lang="en-US" altLang="zh-CN" sz="2500" i="1" dirty="0" smtClean="0"/>
          </a:p>
          <a:p>
            <a:endParaRPr lang="en-US" altLang="zh-CN" sz="2500" i="1" dirty="0"/>
          </a:p>
          <a:p>
            <a:endParaRPr lang="en-US" altLang="zh-CN" sz="2500" dirty="0" smtClean="0"/>
          </a:p>
          <a:p>
            <a:endParaRPr lang="zh-CN" altLang="zh-CN" sz="2500" dirty="0"/>
          </a:p>
          <a:p>
            <a:r>
              <a:rPr lang="en-US" altLang="zh-CN" sz="2500" dirty="0"/>
              <a:t>4</a:t>
            </a:r>
            <a:r>
              <a:rPr lang="zh-CN" altLang="zh-CN" sz="2500" dirty="0"/>
              <a:t>．如图</a:t>
            </a:r>
            <a:r>
              <a:rPr lang="en-US" altLang="zh-CN" sz="2500" dirty="0"/>
              <a:t>7</a:t>
            </a:r>
            <a:r>
              <a:rPr lang="zh-CN" altLang="zh-CN" sz="2500" dirty="0"/>
              <a:t>－</a:t>
            </a:r>
            <a:r>
              <a:rPr lang="en-US" altLang="zh-CN" sz="2500" dirty="0"/>
              <a:t>31</a:t>
            </a:r>
            <a:r>
              <a:rPr lang="zh-CN" altLang="zh-CN" sz="2500" dirty="0"/>
              <a:t>所示，底面积和质量都相同的</a:t>
            </a:r>
            <a:r>
              <a:rPr lang="en-US" altLang="zh-CN" sz="2500" i="1" dirty="0"/>
              <a:t>A</a:t>
            </a:r>
            <a:r>
              <a:rPr lang="zh-CN" altLang="zh-CN" sz="2500" dirty="0"/>
              <a:t>、</a:t>
            </a:r>
            <a:r>
              <a:rPr lang="en-US" altLang="zh-CN" sz="2500" i="1" dirty="0"/>
              <a:t>B</a:t>
            </a:r>
            <a:r>
              <a:rPr lang="zh-CN" altLang="zh-CN" sz="2500" dirty="0"/>
              <a:t>两容器，装有等深、等质量的不同液体，放在水平桌面上，则液体对容器底部的压强</a:t>
            </a:r>
            <a:r>
              <a:rPr lang="en-US" altLang="zh-CN" sz="2500" i="1" dirty="0" err="1"/>
              <a:t>p</a:t>
            </a:r>
            <a:r>
              <a:rPr lang="en-US" altLang="zh-CN" sz="2500" i="1" baseline="-25000" dirty="0" err="1"/>
              <a:t>A</a:t>
            </a:r>
            <a:r>
              <a:rPr lang="en-US" altLang="zh-CN" sz="2500" dirty="0" smtClean="0"/>
              <a:t>____</a:t>
            </a:r>
            <a:r>
              <a:rPr lang="en-US" altLang="zh-CN" sz="2500" i="1" dirty="0" err="1"/>
              <a:t>p</a:t>
            </a:r>
            <a:r>
              <a:rPr lang="en-US" altLang="zh-CN" sz="2500" i="1" baseline="-25000" dirty="0" err="1"/>
              <a:t>B</a:t>
            </a:r>
            <a:r>
              <a:rPr lang="zh-CN" altLang="zh-CN" sz="2500" dirty="0"/>
              <a:t>，容器对桌面的压强</a:t>
            </a:r>
            <a:r>
              <a:rPr lang="en-US" altLang="zh-CN" sz="2500" i="1" dirty="0"/>
              <a:t>p</a:t>
            </a:r>
            <a:r>
              <a:rPr lang="en-US" altLang="zh-CN" sz="2500" dirty="0"/>
              <a:t>′</a:t>
            </a:r>
            <a:r>
              <a:rPr lang="en-US" altLang="zh-CN" sz="2500" i="1" baseline="-25000" dirty="0"/>
              <a:t>A</a:t>
            </a:r>
            <a:r>
              <a:rPr lang="en-US" altLang="zh-CN" sz="2500" dirty="0" smtClean="0"/>
              <a:t>____</a:t>
            </a:r>
            <a:r>
              <a:rPr lang="en-US" altLang="zh-CN" sz="2500" i="1" dirty="0" err="1"/>
              <a:t>p</a:t>
            </a:r>
            <a:r>
              <a:rPr lang="en-US" altLang="zh-CN" sz="2500" dirty="0" err="1"/>
              <a:t>′</a:t>
            </a:r>
            <a:r>
              <a:rPr lang="en-US" altLang="zh-CN" sz="2500" i="1" baseline="-25000" dirty="0" err="1"/>
              <a:t>B</a:t>
            </a:r>
            <a:r>
              <a:rPr lang="zh-CN" altLang="zh-CN" sz="2500" dirty="0"/>
              <a:t>。</a:t>
            </a:r>
            <a:r>
              <a:rPr lang="en-US" altLang="zh-CN" sz="2500" dirty="0"/>
              <a:t>(</a:t>
            </a:r>
            <a:r>
              <a:rPr lang="zh-CN" altLang="zh-CN" sz="2500" dirty="0"/>
              <a:t>以上两空均选填</a:t>
            </a:r>
            <a:r>
              <a:rPr lang="en-US" altLang="zh-CN" sz="2500" dirty="0">
                <a:latin typeface="+mn-ea"/>
              </a:rPr>
              <a:t>“</a:t>
            </a:r>
            <a:r>
              <a:rPr lang="zh-CN" altLang="zh-CN" sz="2500" dirty="0"/>
              <a:t>＞</a:t>
            </a:r>
            <a:r>
              <a:rPr lang="en-US" altLang="zh-CN" sz="2500" dirty="0">
                <a:latin typeface="+mn-ea"/>
              </a:rPr>
              <a:t>”“</a:t>
            </a:r>
            <a:r>
              <a:rPr lang="zh-CN" altLang="zh-CN" sz="2500" dirty="0"/>
              <a:t>＜</a:t>
            </a:r>
            <a:r>
              <a:rPr lang="en-US" altLang="zh-CN" sz="2500" dirty="0">
                <a:latin typeface="+mn-ea"/>
              </a:rPr>
              <a:t>”</a:t>
            </a:r>
            <a:r>
              <a:rPr lang="zh-CN" altLang="zh-CN" sz="2500" dirty="0">
                <a:latin typeface="+mn-ea"/>
              </a:rPr>
              <a:t>或</a:t>
            </a:r>
            <a:r>
              <a:rPr lang="en-US" altLang="zh-CN" sz="2500" dirty="0">
                <a:latin typeface="+mn-ea"/>
              </a:rPr>
              <a:t>“</a:t>
            </a:r>
            <a:r>
              <a:rPr lang="zh-CN" altLang="zh-CN" sz="2500" dirty="0"/>
              <a:t>＝</a:t>
            </a:r>
            <a:r>
              <a:rPr lang="en-US" altLang="zh-CN" sz="2500" dirty="0">
                <a:latin typeface="+mn-ea"/>
              </a:rPr>
              <a:t>”</a:t>
            </a:r>
            <a:r>
              <a:rPr lang="en-US" altLang="zh-CN" sz="2500" dirty="0"/>
              <a:t>)</a:t>
            </a:r>
            <a:endParaRPr lang="zh-CN" altLang="zh-CN" sz="2500" dirty="0"/>
          </a:p>
        </p:txBody>
      </p:sp>
      <p:sp>
        <p:nvSpPr>
          <p:cNvPr id="16" name="矩形 15"/>
          <p:cNvSpPr/>
          <p:nvPr/>
        </p:nvSpPr>
        <p:spPr>
          <a:xfrm>
            <a:off x="7993161" y="174887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567112"/>
            <a:ext cx="5348377" cy="227143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633282" y="5524370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&lt;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787327" y="5524370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=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882653"/>
            <a:ext cx="8274780" cy="52937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600" dirty="0"/>
              <a:t>5</a:t>
            </a:r>
            <a:r>
              <a:rPr lang="zh-CN" altLang="zh-CN" sz="2600" dirty="0"/>
              <a:t>．</a:t>
            </a:r>
            <a:r>
              <a:rPr lang="en-US" altLang="zh-CN" sz="2600" dirty="0"/>
              <a:t>(2018·</a:t>
            </a:r>
            <a:r>
              <a:rPr lang="zh-CN" altLang="zh-CN" sz="2600" dirty="0"/>
              <a:t>西宁市</a:t>
            </a:r>
            <a:r>
              <a:rPr lang="en-US" altLang="zh-CN" sz="2600" dirty="0"/>
              <a:t>)</a:t>
            </a:r>
            <a:r>
              <a:rPr lang="zh-CN" altLang="zh-CN" sz="2600" dirty="0"/>
              <a:t>甲、乙两种物质的</a:t>
            </a:r>
            <a:r>
              <a:rPr lang="zh-CN" altLang="zh-CN" sz="2600" dirty="0" smtClean="0"/>
              <a:t>质</a:t>
            </a:r>
            <a:endParaRPr lang="en-US" altLang="zh-CN" sz="2600" dirty="0" smtClean="0"/>
          </a:p>
          <a:p>
            <a:r>
              <a:rPr lang="zh-CN" altLang="zh-CN" sz="2600" dirty="0" smtClean="0"/>
              <a:t>量</a:t>
            </a:r>
            <a:r>
              <a:rPr lang="en-US" altLang="zh-CN" sz="2600" i="1" dirty="0" smtClean="0"/>
              <a:t>m</a:t>
            </a:r>
            <a:r>
              <a:rPr lang="zh-CN" altLang="zh-CN" sz="2600" dirty="0" smtClean="0"/>
              <a:t>与</a:t>
            </a:r>
            <a:r>
              <a:rPr lang="zh-CN" altLang="zh-CN" sz="2600" dirty="0"/>
              <a:t>体积</a:t>
            </a:r>
            <a:r>
              <a:rPr lang="en-US" altLang="zh-CN" sz="2600" i="1" dirty="0"/>
              <a:t>V</a:t>
            </a:r>
            <a:r>
              <a:rPr lang="zh-CN" altLang="zh-CN" sz="2600" dirty="0"/>
              <a:t>的关系如图</a:t>
            </a:r>
            <a:r>
              <a:rPr lang="en-US" altLang="zh-CN" sz="2600" dirty="0"/>
              <a:t>7</a:t>
            </a:r>
            <a:r>
              <a:rPr lang="zh-CN" altLang="zh-CN" sz="2600" dirty="0"/>
              <a:t>－</a:t>
            </a:r>
            <a:r>
              <a:rPr lang="en-US" altLang="zh-CN" sz="2600" dirty="0"/>
              <a:t>32</a:t>
            </a:r>
            <a:r>
              <a:rPr lang="zh-CN" altLang="zh-CN" sz="2600" dirty="0"/>
              <a:t>所示。</a:t>
            </a:r>
            <a:r>
              <a:rPr lang="zh-CN" altLang="zh-CN" sz="2600" dirty="0" smtClean="0"/>
              <a:t>在</a:t>
            </a:r>
            <a:endParaRPr lang="en-US" altLang="zh-CN" sz="2600" dirty="0" smtClean="0"/>
          </a:p>
          <a:p>
            <a:r>
              <a:rPr lang="zh-CN" altLang="zh-CN" sz="2600" dirty="0" smtClean="0"/>
              <a:t>水平桌面</a:t>
            </a:r>
            <a:r>
              <a:rPr lang="zh-CN" altLang="zh-CN" sz="2600" dirty="0"/>
              <a:t>上竖直放置着由甲、乙两种</a:t>
            </a:r>
            <a:r>
              <a:rPr lang="zh-CN" altLang="zh-CN" sz="2600" dirty="0" smtClean="0"/>
              <a:t>物</a:t>
            </a:r>
            <a:endParaRPr lang="en-US" altLang="zh-CN" sz="2600" dirty="0" smtClean="0"/>
          </a:p>
          <a:p>
            <a:r>
              <a:rPr lang="zh-CN" altLang="zh-CN" sz="2600" dirty="0" smtClean="0"/>
              <a:t>质</a:t>
            </a:r>
            <a:r>
              <a:rPr lang="zh-CN" altLang="zh-CN" sz="2600" dirty="0"/>
              <a:t>分别</a:t>
            </a:r>
            <a:r>
              <a:rPr lang="zh-CN" altLang="zh-CN" sz="2600" dirty="0" smtClean="0"/>
              <a:t>制成</a:t>
            </a:r>
            <a:r>
              <a:rPr lang="zh-CN" altLang="zh-CN" sz="2600" dirty="0"/>
              <a:t>的相同高度的实心圆柱体</a:t>
            </a:r>
            <a:r>
              <a:rPr lang="zh-CN" altLang="zh-CN" sz="2600" dirty="0" smtClean="0"/>
              <a:t>，</a:t>
            </a:r>
            <a:endParaRPr lang="en-US" altLang="zh-CN" sz="2600" dirty="0" smtClean="0"/>
          </a:p>
          <a:p>
            <a:r>
              <a:rPr lang="zh-CN" altLang="zh-CN" sz="2600" dirty="0" smtClean="0"/>
              <a:t>质量</a:t>
            </a:r>
            <a:r>
              <a:rPr lang="zh-CN" altLang="zh-CN" sz="2600" dirty="0"/>
              <a:t>比</a:t>
            </a:r>
            <a:r>
              <a:rPr lang="zh-CN" altLang="zh-CN" sz="2600" dirty="0" smtClean="0"/>
              <a:t>是</a:t>
            </a:r>
            <a:r>
              <a:rPr lang="en-US" altLang="zh-CN" sz="2600" dirty="0" smtClean="0"/>
              <a:t>1</a:t>
            </a:r>
            <a:r>
              <a:rPr lang="en-US" altLang="zh-CN" sz="2600" dirty="0"/>
              <a:t>∶5</a:t>
            </a:r>
            <a:r>
              <a:rPr lang="zh-CN" altLang="zh-CN" sz="2600" dirty="0"/>
              <a:t>。那么甲、乙两种物质</a:t>
            </a:r>
            <a:r>
              <a:rPr lang="zh-CN" altLang="zh-CN" sz="2600" dirty="0" smtClean="0"/>
              <a:t>的</a:t>
            </a:r>
            <a:endParaRPr lang="en-US" altLang="zh-CN" sz="2600" dirty="0" smtClean="0"/>
          </a:p>
          <a:p>
            <a:r>
              <a:rPr lang="zh-CN" altLang="zh-CN" sz="2600" dirty="0" smtClean="0"/>
              <a:t>密度</a:t>
            </a:r>
            <a:r>
              <a:rPr lang="zh-CN" altLang="zh-CN" sz="2600" dirty="0"/>
              <a:t>之比</a:t>
            </a:r>
            <a:r>
              <a:rPr lang="zh-CN" altLang="zh-CN" sz="2600" dirty="0" smtClean="0"/>
              <a:t>是</a:t>
            </a:r>
            <a:r>
              <a:rPr lang="en-US" altLang="zh-CN" sz="2600" dirty="0" smtClean="0"/>
              <a:t>____________</a:t>
            </a:r>
            <a:r>
              <a:rPr lang="zh-CN" altLang="zh-CN" sz="2600" dirty="0"/>
              <a:t>，甲、乙两</a:t>
            </a:r>
            <a:r>
              <a:rPr lang="zh-CN" altLang="zh-CN" sz="2600" dirty="0" smtClean="0"/>
              <a:t>圆</a:t>
            </a:r>
            <a:endParaRPr lang="en-US" altLang="zh-CN" sz="2600" dirty="0" smtClean="0"/>
          </a:p>
          <a:p>
            <a:r>
              <a:rPr lang="zh-CN" altLang="zh-CN" sz="2600" dirty="0" smtClean="0"/>
              <a:t>柱体</a:t>
            </a:r>
            <a:r>
              <a:rPr lang="zh-CN" altLang="zh-CN" sz="2600" dirty="0"/>
              <a:t>对桌面</a:t>
            </a:r>
            <a:r>
              <a:rPr lang="zh-CN" altLang="zh-CN" sz="2600" dirty="0" smtClean="0"/>
              <a:t>产生</a:t>
            </a:r>
            <a:r>
              <a:rPr lang="zh-CN" altLang="zh-CN" sz="2600" dirty="0"/>
              <a:t>的压强之比是</a:t>
            </a:r>
            <a:r>
              <a:rPr lang="en-US" altLang="zh-CN" sz="2600" dirty="0"/>
              <a:t>____________</a:t>
            </a:r>
            <a:r>
              <a:rPr lang="zh-CN" altLang="zh-CN" sz="2600" dirty="0" smtClean="0"/>
              <a:t>。</a:t>
            </a:r>
            <a:endParaRPr lang="en-US" altLang="zh-CN" sz="2600" dirty="0" smtClean="0"/>
          </a:p>
          <a:p>
            <a:r>
              <a:rPr lang="en-US" altLang="zh-CN" sz="2600" dirty="0" smtClean="0"/>
              <a:t>6</a:t>
            </a:r>
            <a:r>
              <a:rPr lang="zh-CN" altLang="zh-CN" sz="2600" dirty="0"/>
              <a:t>．如图</a:t>
            </a:r>
            <a:r>
              <a:rPr lang="en-US" altLang="zh-CN" sz="2600" dirty="0"/>
              <a:t>7</a:t>
            </a:r>
            <a:r>
              <a:rPr lang="zh-CN" altLang="zh-CN" sz="2600" dirty="0"/>
              <a:t>－</a:t>
            </a:r>
            <a:r>
              <a:rPr lang="en-US" altLang="zh-CN" sz="2600" dirty="0"/>
              <a:t>33</a:t>
            </a:r>
            <a:r>
              <a:rPr lang="zh-CN" altLang="zh-CN" sz="2600" dirty="0"/>
              <a:t>所示是一款自动清洁地面机器人，它工作时内部的电动机带动风扇转动，把尘盒内的空气排除，利用</a:t>
            </a:r>
            <a:r>
              <a:rPr lang="en-US" altLang="zh-CN" sz="2600" dirty="0" smtClean="0"/>
              <a:t>_____</a:t>
            </a:r>
            <a:r>
              <a:rPr lang="en-US" altLang="zh-CN" sz="2600" dirty="0"/>
              <a:t>__</a:t>
            </a:r>
            <a:r>
              <a:rPr lang="en-US" altLang="zh-CN" sz="2600" dirty="0" smtClean="0"/>
              <a:t>_</a:t>
            </a:r>
            <a:r>
              <a:rPr lang="zh-CN" altLang="zh-CN" sz="2600" dirty="0"/>
              <a:t>将垃圾吸入尘盒内。已知</a:t>
            </a:r>
            <a:r>
              <a:rPr lang="zh-CN" altLang="zh-CN" sz="2600" dirty="0" smtClean="0"/>
              <a:t>机器</a:t>
            </a:r>
            <a:endParaRPr lang="en-US" altLang="zh-CN" sz="2600" dirty="0" smtClean="0"/>
          </a:p>
          <a:p>
            <a:r>
              <a:rPr lang="zh-CN" altLang="zh-CN" sz="2600" dirty="0" smtClean="0"/>
              <a:t>人</a:t>
            </a:r>
            <a:r>
              <a:rPr lang="zh-CN" altLang="zh-CN" sz="2600" dirty="0"/>
              <a:t>的质量是</a:t>
            </a:r>
            <a:r>
              <a:rPr lang="en-US" altLang="zh-CN" sz="2600" dirty="0"/>
              <a:t>2 kg</a:t>
            </a:r>
            <a:r>
              <a:rPr lang="zh-CN" altLang="zh-CN" sz="2600" dirty="0"/>
              <a:t>，滚轮与地面的总</a:t>
            </a:r>
            <a:r>
              <a:rPr lang="zh-CN" altLang="zh-CN" sz="2600" dirty="0" smtClean="0"/>
              <a:t>接触</a:t>
            </a:r>
            <a:endParaRPr lang="en-US" altLang="zh-CN" sz="2600" dirty="0" smtClean="0"/>
          </a:p>
          <a:p>
            <a:r>
              <a:rPr lang="zh-CN" altLang="zh-CN" sz="2600" dirty="0" smtClean="0"/>
              <a:t>面积</a:t>
            </a:r>
            <a:r>
              <a:rPr lang="zh-CN" altLang="zh-CN" sz="2600" dirty="0"/>
              <a:t>为</a:t>
            </a:r>
            <a:r>
              <a:rPr lang="en-US" altLang="zh-CN" sz="2600" dirty="0"/>
              <a:t>10 cm</a:t>
            </a:r>
            <a:r>
              <a:rPr lang="en-US" altLang="zh-CN" sz="2600" baseline="30000" dirty="0"/>
              <a:t>2</a:t>
            </a:r>
            <a:r>
              <a:rPr lang="zh-CN" altLang="zh-CN" sz="2600" dirty="0"/>
              <a:t>，静止在水平地面时它</a:t>
            </a:r>
            <a:r>
              <a:rPr lang="zh-CN" altLang="zh-CN" sz="2600" dirty="0" smtClean="0"/>
              <a:t>对</a:t>
            </a:r>
            <a:endParaRPr lang="en-US" altLang="zh-CN" sz="2600" dirty="0" smtClean="0"/>
          </a:p>
          <a:p>
            <a:r>
              <a:rPr lang="zh-CN" altLang="zh-CN" sz="2600" dirty="0" smtClean="0"/>
              <a:t>地面</a:t>
            </a:r>
            <a:r>
              <a:rPr lang="zh-CN" altLang="zh-CN" sz="2600" dirty="0"/>
              <a:t>的压强为</a:t>
            </a:r>
            <a:r>
              <a:rPr lang="en-US" altLang="zh-CN" sz="2600" dirty="0" smtClean="0"/>
              <a:t>________</a:t>
            </a:r>
            <a:r>
              <a:rPr lang="en-US" altLang="zh-CN" sz="2600" dirty="0"/>
              <a:t>__</a:t>
            </a:r>
            <a:r>
              <a:rPr lang="en-US" altLang="zh-CN" sz="2600" dirty="0" smtClean="0"/>
              <a:t>__</a:t>
            </a:r>
            <a:r>
              <a:rPr lang="en-US" altLang="zh-CN" sz="2600" dirty="0"/>
              <a:t>Pa</a:t>
            </a:r>
            <a:r>
              <a:rPr lang="zh-CN" altLang="zh-CN" sz="2600" dirty="0"/>
              <a:t>。</a:t>
            </a:r>
          </a:p>
        </p:txBody>
      </p:sp>
      <p:sp>
        <p:nvSpPr>
          <p:cNvPr id="10" name="矩形 9"/>
          <p:cNvSpPr/>
          <p:nvPr/>
        </p:nvSpPr>
        <p:spPr>
          <a:xfrm>
            <a:off x="2670078" y="2805797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∶</a:t>
            </a:r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1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299" y="1016285"/>
            <a:ext cx="2773184" cy="25262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695" y="4493781"/>
            <a:ext cx="2678106" cy="212217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231806" y="3267921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∶</a:t>
            </a:r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1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0712" y="4400780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大气压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915537" y="5566459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2×10</a:t>
            </a:r>
            <a:r>
              <a:rPr lang="en-US" altLang="zh-CN" sz="2800" b="1" baseline="30000" dirty="0" smtClean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4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44473" y="946471"/>
            <a:ext cx="8461135" cy="64145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7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cs typeface="方正静蕾简体" panose="03000509000000000000" pitchFamily="65" charset="-122"/>
              </a:rPr>
              <a:t>(2018·</a:t>
            </a:r>
            <a:r>
              <a:rPr lang="zh-CN" altLang="en-US" sz="2800" dirty="0">
                <a:cs typeface="方正静蕾简体" panose="03000509000000000000" pitchFamily="65" charset="-122"/>
              </a:rPr>
              <a:t>绵阳市</a:t>
            </a:r>
            <a:r>
              <a:rPr lang="en-US" altLang="zh-CN" sz="2800" dirty="0"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cs typeface="方正静蕾简体" panose="03000509000000000000" pitchFamily="65" charset="-122"/>
              </a:rPr>
              <a:t>我国首艘国产航母的长度</a:t>
            </a:r>
            <a:r>
              <a:rPr lang="en-US" altLang="zh-CN" sz="2800" dirty="0">
                <a:cs typeface="方正静蕾简体" panose="03000509000000000000" pitchFamily="65" charset="-122"/>
              </a:rPr>
              <a:t>315 m</a:t>
            </a:r>
            <a:r>
              <a:rPr lang="zh-CN" altLang="en-US" sz="2800" dirty="0">
                <a:cs typeface="方正静蕾简体" panose="03000509000000000000" pitchFamily="65" charset="-122"/>
              </a:rPr>
              <a:t>，宽度</a:t>
            </a:r>
            <a:r>
              <a:rPr lang="en-US" altLang="zh-CN" sz="2800" dirty="0">
                <a:cs typeface="方正静蕾简体" panose="03000509000000000000" pitchFamily="65" charset="-122"/>
              </a:rPr>
              <a:t>75 m</a:t>
            </a:r>
            <a:r>
              <a:rPr lang="zh-CN" altLang="en-US" sz="2800" dirty="0">
                <a:cs typeface="方正静蕾简体" panose="03000509000000000000" pitchFamily="65" charset="-122"/>
              </a:rPr>
              <a:t>，吃水约</a:t>
            </a:r>
            <a:r>
              <a:rPr lang="en-US" altLang="zh-CN" sz="2800" dirty="0">
                <a:cs typeface="方正静蕾简体" panose="03000509000000000000" pitchFamily="65" charset="-122"/>
              </a:rPr>
              <a:t>10.5 m</a:t>
            </a:r>
            <a:r>
              <a:rPr lang="zh-CN" altLang="en-US" sz="2800" dirty="0">
                <a:cs typeface="方正静蕾简体" panose="03000509000000000000" pitchFamily="65" charset="-122"/>
              </a:rPr>
              <a:t>。</a:t>
            </a:r>
            <a:r>
              <a:rPr lang="en-US" altLang="zh-CN" sz="2800" dirty="0">
                <a:cs typeface="方正静蕾简体" panose="03000509000000000000" pitchFamily="65" charset="-122"/>
              </a:rPr>
              <a:t>2018</a:t>
            </a:r>
            <a:r>
              <a:rPr lang="zh-CN" altLang="en-US" sz="2800" dirty="0">
                <a:cs typeface="方正静蕾简体" panose="03000509000000000000" pitchFamily="65" charset="-122"/>
              </a:rPr>
              <a:t>年</a:t>
            </a:r>
            <a:r>
              <a:rPr lang="en-US" altLang="zh-CN" sz="2800" dirty="0">
                <a:cs typeface="方正静蕾简体" panose="03000509000000000000" pitchFamily="65" charset="-122"/>
              </a:rPr>
              <a:t>5 </a:t>
            </a:r>
            <a:r>
              <a:rPr lang="zh-CN" altLang="en-US" sz="2800" dirty="0">
                <a:cs typeface="方正静蕾简体" panose="03000509000000000000" pitchFamily="65" charset="-122"/>
              </a:rPr>
              <a:t>月</a:t>
            </a:r>
            <a:r>
              <a:rPr lang="en-US" altLang="zh-CN" sz="2800" dirty="0">
                <a:cs typeface="方正静蕾简体" panose="03000509000000000000" pitchFamily="65" charset="-122"/>
              </a:rPr>
              <a:t>13</a:t>
            </a:r>
            <a:r>
              <a:rPr lang="zh-CN" altLang="en-US" sz="2800" dirty="0">
                <a:cs typeface="方正静蕾简体" panose="03000509000000000000" pitchFamily="65" charset="-122"/>
              </a:rPr>
              <a:t>日离港海试。航母静止在海面上时所受海水的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浮力</a:t>
            </a:r>
            <a:r>
              <a:rPr lang="zh-CN" altLang="en-US" sz="2800" u="sng" dirty="0" smtClean="0">
                <a:cs typeface="方正静蕾简体" panose="03000509000000000000" pitchFamily="65" charset="-122"/>
              </a:rPr>
              <a:t>   </a:t>
            </a:r>
            <a:r>
              <a:rPr lang="zh-CN" altLang="en-US" sz="2800" u="sng" dirty="0">
                <a:cs typeface="方正静蕾简体" panose="03000509000000000000" pitchFamily="65" charset="-122"/>
              </a:rPr>
              <a:t>          </a:t>
            </a:r>
            <a:r>
              <a:rPr lang="zh-CN" altLang="en-US" sz="2800" u="sng" dirty="0" smtClean="0">
                <a:cs typeface="方正静蕾简体" panose="03000509000000000000" pitchFamily="65" charset="-122"/>
              </a:rPr>
              <a:t>   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(</a:t>
            </a:r>
            <a:r>
              <a:rPr lang="zh-CN" altLang="en-US" sz="2800" dirty="0">
                <a:cs typeface="方正静蕾简体" panose="03000509000000000000" pitchFamily="65" charset="-122"/>
              </a:rPr>
              <a:t>选填“大于”“小于”或“等于”</a:t>
            </a:r>
            <a:r>
              <a:rPr lang="en-US" altLang="zh-CN" sz="2800" dirty="0"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cs typeface="方正静蕾简体" panose="03000509000000000000" pitchFamily="65" charset="-122"/>
              </a:rPr>
              <a:t>重力，其水下部分距海面深</a:t>
            </a:r>
            <a:r>
              <a:rPr lang="en-US" altLang="zh-CN" sz="2800" dirty="0">
                <a:cs typeface="方正静蕾简体" panose="03000509000000000000" pitchFamily="65" charset="-122"/>
              </a:rPr>
              <a:t>9 m</a:t>
            </a:r>
            <a:r>
              <a:rPr lang="zh-CN" altLang="en-US" sz="2800" dirty="0">
                <a:cs typeface="方正静蕾简体" panose="03000509000000000000" pitchFamily="65" charset="-122"/>
              </a:rPr>
              <a:t>处承受海水产生的压强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为</a:t>
            </a:r>
            <a:r>
              <a:rPr lang="zh-CN" altLang="en-US" sz="2800" u="sng" dirty="0">
                <a:cs typeface="方正静蕾简体" panose="03000509000000000000" pitchFamily="65" charset="-122"/>
              </a:rPr>
              <a:t>      </a:t>
            </a:r>
            <a:r>
              <a:rPr lang="zh-CN" altLang="en-US" sz="2800" u="sng" dirty="0" smtClean="0">
                <a:cs typeface="方正静蕾简体" panose="03000509000000000000" pitchFamily="65" charset="-122"/>
              </a:rPr>
              <a:t>                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Pa</a:t>
            </a:r>
            <a:r>
              <a:rPr lang="zh-CN" altLang="en-US" sz="2800" dirty="0">
                <a:cs typeface="方正静蕾简体" panose="03000509000000000000" pitchFamily="65" charset="-122"/>
              </a:rPr>
              <a:t>。</a:t>
            </a:r>
            <a:r>
              <a:rPr lang="en-US" altLang="zh-CN" sz="2800" dirty="0">
                <a:cs typeface="方正静蕾简体" panose="03000509000000000000" pitchFamily="65" charset="-122"/>
              </a:rPr>
              <a:t>(</a:t>
            </a:r>
            <a:r>
              <a:rPr lang="en-US" altLang="zh-CN" sz="2800" i="1" dirty="0">
                <a:cs typeface="方正静蕾简体" panose="03000509000000000000" pitchFamily="65" charset="-122"/>
              </a:rPr>
              <a:t>ρ</a:t>
            </a:r>
            <a:r>
              <a:rPr lang="zh-CN" altLang="en-US" sz="2800" baseline="-25000" dirty="0">
                <a:cs typeface="方正静蕾简体" panose="03000509000000000000" pitchFamily="65" charset="-122"/>
              </a:rPr>
              <a:t>海水</a:t>
            </a:r>
            <a:r>
              <a:rPr lang="zh-CN" altLang="en-US" sz="2800" dirty="0">
                <a:cs typeface="方正静蕾简体" panose="03000509000000000000" pitchFamily="65" charset="-122"/>
              </a:rPr>
              <a:t>＝</a:t>
            </a:r>
            <a:r>
              <a:rPr lang="en-US" altLang="zh-CN" sz="2800" dirty="0">
                <a:cs typeface="方正静蕾简体" panose="03000509000000000000" pitchFamily="65" charset="-122"/>
              </a:rPr>
              <a:t>1.03×10</a:t>
            </a:r>
            <a:r>
              <a:rPr lang="en-US" altLang="zh-CN" sz="2800" baseline="30000" dirty="0">
                <a:cs typeface="方正静蕾简体" panose="03000509000000000000" pitchFamily="65" charset="-122"/>
              </a:rPr>
              <a:t>3</a:t>
            </a:r>
            <a:r>
              <a:rPr lang="en-US" altLang="zh-CN" sz="2800" dirty="0">
                <a:cs typeface="方正静蕾简体" panose="03000509000000000000" pitchFamily="65" charset="-122"/>
              </a:rPr>
              <a:t> kg/m</a:t>
            </a:r>
            <a:r>
              <a:rPr lang="en-US" altLang="zh-CN" sz="2800" baseline="30000" dirty="0"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cs typeface="方正静蕾简体" panose="03000509000000000000" pitchFamily="65" charset="-122"/>
              </a:rPr>
              <a:t>，</a:t>
            </a:r>
            <a:r>
              <a:rPr lang="en-US" altLang="zh-CN" sz="2800" dirty="0">
                <a:cs typeface="方正静蕾简体" panose="03000509000000000000" pitchFamily="65" charset="-122"/>
              </a:rPr>
              <a:t>g</a:t>
            </a:r>
            <a:r>
              <a:rPr lang="zh-CN" altLang="en-US" sz="2800" dirty="0">
                <a:cs typeface="方正静蕾简体" panose="03000509000000000000" pitchFamily="65" charset="-122"/>
              </a:rPr>
              <a:t>取</a:t>
            </a:r>
            <a:r>
              <a:rPr lang="en-US" altLang="zh-CN" sz="2800" dirty="0">
                <a:cs typeface="方正静蕾简体" panose="03000509000000000000" pitchFamily="65" charset="-122"/>
              </a:rPr>
              <a:t>10 N/kg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)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cs typeface="方正静蕾简体" panose="03000509000000000000" pitchFamily="65" charset="-122"/>
              </a:rPr>
              <a:t>8.</a:t>
            </a:r>
            <a:r>
              <a:rPr lang="zh-CN" altLang="en-US" sz="2800" dirty="0">
                <a:cs typeface="方正静蕾简体" panose="03000509000000000000" pitchFamily="65" charset="-122"/>
              </a:rPr>
              <a:t>如图</a:t>
            </a:r>
            <a:r>
              <a:rPr lang="en-US" altLang="zh-CN" sz="2800" dirty="0">
                <a:cs typeface="方正静蕾简体" panose="03000509000000000000" pitchFamily="65" charset="-122"/>
              </a:rPr>
              <a:t>7-34</a:t>
            </a:r>
            <a:r>
              <a:rPr lang="zh-CN" altLang="en-US" sz="2800" dirty="0">
                <a:cs typeface="方正静蕾简体" panose="03000509000000000000" pitchFamily="65" charset="-122"/>
              </a:rPr>
              <a:t>所示，甲、乙容器中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分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800" dirty="0" smtClean="0">
                <a:cs typeface="方正静蕾简体" panose="03000509000000000000" pitchFamily="65" charset="-122"/>
              </a:rPr>
              <a:t>别</a:t>
            </a:r>
            <a:r>
              <a:rPr lang="zh-CN" altLang="en-US" sz="2800" dirty="0">
                <a:cs typeface="方正静蕾简体" panose="03000509000000000000" pitchFamily="65" charset="-122"/>
              </a:rPr>
              <a:t>盛有水和酒精，当在</a:t>
            </a:r>
            <a:r>
              <a:rPr lang="en-US" altLang="zh-CN" sz="2800" dirty="0"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cs typeface="方正静蕾简体" panose="03000509000000000000" pitchFamily="65" charset="-122"/>
              </a:rPr>
              <a:t>处沿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水平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800" dirty="0" smtClean="0">
                <a:cs typeface="方正静蕾简体" panose="03000509000000000000" pitchFamily="65" charset="-122"/>
              </a:rPr>
              <a:t>方向</a:t>
            </a:r>
            <a:r>
              <a:rPr lang="zh-CN" altLang="en-US" sz="2800" dirty="0">
                <a:cs typeface="方正静蕾简体" panose="03000509000000000000" pitchFamily="65" charset="-122"/>
              </a:rPr>
              <a:t>快速吹气时，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会发现</a:t>
            </a:r>
            <a:r>
              <a:rPr lang="en-US" altLang="zh-CN" sz="2800" i="1" dirty="0">
                <a:cs typeface="方正静蕾简体" panose="03000509000000000000" pitchFamily="65" charset="-122"/>
              </a:rPr>
              <a:t>B</a:t>
            </a:r>
            <a:r>
              <a:rPr lang="zh-CN" altLang="en-US" sz="2800" i="1" dirty="0">
                <a:cs typeface="方正静蕾简体" panose="03000509000000000000" pitchFamily="65" charset="-122"/>
              </a:rPr>
              <a:t>、</a:t>
            </a:r>
            <a:r>
              <a:rPr lang="en-US" altLang="zh-CN" sz="2800" i="1" dirty="0">
                <a:cs typeface="方正静蕾简体" panose="03000509000000000000" pitchFamily="65" charset="-122"/>
              </a:rPr>
              <a:t>C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管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800" dirty="0" smtClean="0">
                <a:cs typeface="方正静蕾简体" panose="03000509000000000000" pitchFamily="65" charset="-122"/>
              </a:rPr>
              <a:t>中</a:t>
            </a:r>
            <a:r>
              <a:rPr lang="zh-CN" altLang="en-US" sz="2800" dirty="0">
                <a:cs typeface="方正静蕾简体" panose="03000509000000000000" pitchFamily="65" charset="-122"/>
              </a:rPr>
              <a:t>的液体上升到一定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高度</a:t>
            </a:r>
            <a:r>
              <a:rPr lang="zh-CN" altLang="en-US" sz="2800" dirty="0">
                <a:cs typeface="方正静蕾简体" panose="03000509000000000000" pitchFamily="65" charset="-122"/>
              </a:rPr>
              <a:t>，则</a:t>
            </a:r>
            <a:r>
              <a:rPr lang="en-US" altLang="zh-CN" sz="2800" i="1" dirty="0">
                <a:cs typeface="方正静蕾简体" panose="03000509000000000000" pitchFamily="65" charset="-122"/>
              </a:rPr>
              <a:t>h</a:t>
            </a:r>
            <a:r>
              <a:rPr lang="en-US" altLang="zh-CN" sz="2800" i="1" baseline="-25000" dirty="0">
                <a:cs typeface="方正静蕾简体" panose="03000509000000000000" pitchFamily="65" charset="-122"/>
              </a:rPr>
              <a:t>1</a:t>
            </a:r>
            <a:r>
              <a:rPr lang="en-US" altLang="zh-CN" sz="2800" i="1" dirty="0">
                <a:cs typeface="方正静蕾简体" panose="03000509000000000000" pitchFamily="65" charset="-122"/>
              </a:rPr>
              <a:t>∶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h</a:t>
            </a:r>
            <a:r>
              <a:rPr lang="en-US" altLang="zh-CN" sz="2800" i="1" baseline="-25000" dirty="0" smtClean="0">
                <a:cs typeface="方正静蕾简体" panose="03000509000000000000" pitchFamily="65" charset="-122"/>
              </a:rPr>
              <a:t>2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=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</a:t>
            </a:r>
            <a:r>
              <a:rPr lang="en-US" altLang="zh-CN" sz="2800" u="sng" dirty="0">
                <a:cs typeface="方正静蕾简体" panose="03000509000000000000" pitchFamily="65" charset="-122"/>
              </a:rPr>
              <a:t>          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    </a:t>
            </a:r>
            <a:r>
              <a:rPr lang="zh-CN" altLang="en-US" sz="2800" dirty="0">
                <a:cs typeface="方正静蕾简体" panose="03000509000000000000" pitchFamily="65" charset="-122"/>
              </a:rPr>
              <a:t>，</a:t>
            </a:r>
            <a:r>
              <a:rPr lang="en-US" altLang="zh-CN" sz="2800" i="1" dirty="0">
                <a:cs typeface="方正静蕾简体" panose="03000509000000000000" pitchFamily="65" charset="-122"/>
              </a:rPr>
              <a:t>B</a:t>
            </a:r>
            <a:r>
              <a:rPr lang="zh-CN" altLang="en-US" sz="2800" i="1" dirty="0">
                <a:cs typeface="方正静蕾简体" panose="03000509000000000000" pitchFamily="65" charset="-122"/>
              </a:rPr>
              <a:t>、</a:t>
            </a:r>
            <a:r>
              <a:rPr lang="en-US" altLang="zh-CN" sz="2800" i="1" dirty="0">
                <a:cs typeface="方正静蕾简体" panose="03000509000000000000" pitchFamily="65" charset="-122"/>
              </a:rPr>
              <a:t>C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管中</a:t>
            </a:r>
            <a:r>
              <a:rPr lang="zh-CN" altLang="en-US" sz="2800" dirty="0">
                <a:cs typeface="方正静蕾简体" panose="03000509000000000000" pitchFamily="65" charset="-122"/>
              </a:rPr>
              <a:t>的液体上升的原因是</a:t>
            </a:r>
            <a:r>
              <a:rPr lang="en-US" altLang="zh-CN" sz="2800" i="1" dirty="0"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cs typeface="方正静蕾简体" panose="03000509000000000000" pitchFamily="65" charset="-122"/>
              </a:rPr>
              <a:t>处空气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流速</a:t>
            </a:r>
            <a:r>
              <a:rPr lang="zh-CN" altLang="en-US" sz="2800" dirty="0">
                <a:cs typeface="方正静蕾简体" panose="03000509000000000000" pitchFamily="65" charset="-122"/>
              </a:rPr>
              <a:t>加快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，</a:t>
            </a:r>
            <a:r>
              <a:rPr lang="en-US" altLang="zh-CN" sz="2800" u="sng" dirty="0">
                <a:cs typeface="方正静蕾简体" panose="03000509000000000000" pitchFamily="65" charset="-122"/>
              </a:rPr>
              <a:t>              </a:t>
            </a:r>
            <a:r>
              <a:rPr lang="zh-CN" altLang="en-US" sz="2800" u="sng" dirty="0" smtClean="0">
                <a:cs typeface="方正静蕾简体" panose="03000509000000000000" pitchFamily="65" charset="-122"/>
              </a:rPr>
              <a:t>          </a:t>
            </a:r>
            <a:r>
              <a:rPr lang="zh-CN" altLang="en-US" sz="2800" dirty="0">
                <a:cs typeface="方正静蕾简体" panose="03000509000000000000" pitchFamily="65" charset="-122"/>
              </a:rPr>
              <a:t>。（</a:t>
            </a:r>
            <a:r>
              <a:rPr lang="en-US" altLang="zh-CN" sz="2800" i="1" dirty="0">
                <a:cs typeface="方正静蕾简体" panose="03000509000000000000" pitchFamily="65" charset="-122"/>
              </a:rPr>
              <a:t>ρ</a:t>
            </a:r>
            <a:r>
              <a:rPr lang="zh-CN" altLang="en-US" sz="2800" baseline="-25000" dirty="0">
                <a:cs typeface="方正静蕾简体" panose="03000509000000000000" pitchFamily="65" charset="-122"/>
              </a:rPr>
              <a:t>酒精</a:t>
            </a:r>
            <a:r>
              <a:rPr lang="en-US" altLang="zh-CN" sz="2800" dirty="0">
                <a:cs typeface="方正静蕾简体" panose="03000509000000000000" pitchFamily="65" charset="-122"/>
              </a:rPr>
              <a:t>=0.8×10</a:t>
            </a:r>
            <a:r>
              <a:rPr lang="en-US" altLang="zh-CN" sz="2800" baseline="30000" dirty="0">
                <a:cs typeface="方正静蕾简体" panose="03000509000000000000" pitchFamily="65" charset="-122"/>
              </a:rPr>
              <a:t>3</a:t>
            </a:r>
            <a:r>
              <a:rPr lang="en-US" altLang="zh-CN" sz="2800" dirty="0">
                <a:cs typeface="方正静蕾简体" panose="03000509000000000000" pitchFamily="65" charset="-122"/>
              </a:rPr>
              <a:t> kg/m</a:t>
            </a:r>
            <a:r>
              <a:rPr lang="en-US" altLang="zh-CN" sz="2800" baseline="30000" dirty="0"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cs typeface="方正静蕾简体" panose="03000509000000000000" pitchFamily="65" charset="-122"/>
              </a:rPr>
              <a:t>）</a:t>
            </a:r>
          </a:p>
          <a:p>
            <a:pPr>
              <a:lnSpc>
                <a:spcPts val="3660"/>
              </a:lnSpc>
            </a:pPr>
            <a:endParaRPr lang="zh-CN" altLang="en-US" sz="2800" dirty="0"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21346" y="1796539"/>
            <a:ext cx="1211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等于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83096" y="2769220"/>
            <a:ext cx="2227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9.27×10</a:t>
            </a:r>
            <a:r>
              <a:rPr lang="en-US" altLang="zh-CN" sz="2800" b="1" baseline="30000" dirty="0">
                <a:solidFill>
                  <a:srgbClr val="FF0000"/>
                </a:solidFill>
                <a:ea typeface="楷体" panose="02010609060101010101" pitchFamily="49" charset="-122"/>
              </a:rPr>
              <a:t>4</a:t>
            </a:r>
            <a:endParaRPr lang="zh-CN" altLang="en-US" baseline="30000" dirty="0">
              <a:ea typeface="楷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864" y="3381660"/>
            <a:ext cx="3245355" cy="2137292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748679" y="5737658"/>
            <a:ext cx="66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  <a:sym typeface="+mn-ea"/>
              </a:rPr>
              <a:t>4:5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16849" y="6191726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压强减小</a:t>
            </a:r>
            <a:endParaRPr lang="zh-CN" altLang="en-US" sz="2800" b="1" baseline="30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1" grpId="0"/>
      <p:bldP spid="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7825" y="1857375"/>
            <a:ext cx="8328025" cy="35394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 smtClean="0">
                <a:latin typeface="+mn-ea"/>
              </a:rPr>
              <a:t>    </a:t>
            </a:r>
            <a:r>
              <a:rPr lang="zh-CN" altLang="zh-CN" sz="2800" dirty="0" smtClean="0">
                <a:latin typeface="+mn-ea"/>
              </a:rPr>
              <a:t>本</a:t>
            </a:r>
            <a:r>
              <a:rPr lang="zh-CN" altLang="zh-CN" sz="2800" dirty="0">
                <a:latin typeface="+mn-ea"/>
              </a:rPr>
              <a:t>讲理解要求的考点：</a:t>
            </a:r>
            <a:r>
              <a:rPr lang="zh-CN" altLang="zh-CN" sz="2800" u="sng" dirty="0">
                <a:latin typeface="+mn-ea"/>
              </a:rPr>
              <a:t>压强公式简单计算</a:t>
            </a:r>
            <a:r>
              <a:rPr lang="zh-CN" altLang="zh-CN" sz="2800" dirty="0">
                <a:latin typeface="+mn-ea"/>
              </a:rPr>
              <a:t>。探究要求的考点：</a:t>
            </a:r>
            <a:r>
              <a:rPr lang="zh-CN" altLang="zh-CN" sz="2800" u="sng" dirty="0">
                <a:latin typeface="+mn-ea"/>
              </a:rPr>
              <a:t>压强概念</a:t>
            </a:r>
            <a:r>
              <a:rPr lang="zh-CN" altLang="zh-CN" sz="2800" dirty="0">
                <a:latin typeface="+mn-ea"/>
              </a:rPr>
              <a:t>。认识要求的考点：增大和减小压强的方法；大气压强的测量方法。近三年中考题型以选择题、填空题、实验题和计算题为主。其中</a:t>
            </a:r>
            <a:r>
              <a:rPr lang="zh-CN" altLang="zh-CN" sz="2800" u="sng" dirty="0">
                <a:latin typeface="+mn-ea"/>
              </a:rPr>
              <a:t>压强公式简单计算</a:t>
            </a:r>
            <a:r>
              <a:rPr lang="zh-CN" altLang="zh-CN" sz="2800" dirty="0">
                <a:latin typeface="+mn-ea"/>
              </a:rPr>
              <a:t>、</a:t>
            </a:r>
            <a:r>
              <a:rPr lang="zh-CN" altLang="zh-CN" sz="2800" u="sng" dirty="0">
                <a:latin typeface="+mn-ea"/>
              </a:rPr>
              <a:t>增大和减小压强的方法</a:t>
            </a:r>
            <a:r>
              <a:rPr lang="zh-CN" altLang="zh-CN" sz="2800" dirty="0">
                <a:latin typeface="+mn-ea"/>
              </a:rPr>
              <a:t>为每年必考知识点。本讲分值大约是</a:t>
            </a:r>
            <a:r>
              <a:rPr lang="en-US" altLang="zh-CN" sz="2800" dirty="0">
                <a:latin typeface="+mn-ea"/>
              </a:rPr>
              <a:t>3</a:t>
            </a:r>
            <a:r>
              <a:rPr lang="zh-CN" altLang="zh-CN" sz="2800" dirty="0">
                <a:latin typeface="+mn-ea"/>
              </a:rPr>
              <a:t>分。</a:t>
            </a:r>
            <a:r>
              <a:rPr lang="en-US" altLang="zh-CN" sz="2800" dirty="0" smtClean="0">
                <a:latin typeface="+mn-ea"/>
              </a:rPr>
              <a:t>2020</a:t>
            </a:r>
            <a:r>
              <a:rPr lang="zh-CN" altLang="zh-CN" sz="2800" dirty="0" smtClean="0">
                <a:latin typeface="+mn-ea"/>
              </a:rPr>
              <a:t>年</a:t>
            </a:r>
            <a:r>
              <a:rPr lang="zh-CN" altLang="zh-CN" sz="2800" dirty="0">
                <a:latin typeface="+mn-ea"/>
              </a:rPr>
              <a:t>预测：</a:t>
            </a:r>
            <a:r>
              <a:rPr lang="zh-CN" altLang="zh-CN" sz="2800" u="sng" dirty="0">
                <a:latin typeface="+mn-ea"/>
              </a:rPr>
              <a:t>压强计算</a:t>
            </a:r>
            <a:r>
              <a:rPr lang="zh-CN" altLang="zh-CN" sz="2800" dirty="0">
                <a:latin typeface="+mn-ea"/>
              </a:rPr>
              <a:t>；</a:t>
            </a:r>
            <a:r>
              <a:rPr lang="zh-CN" altLang="zh-CN" sz="2800" u="sng" dirty="0">
                <a:latin typeface="+mn-ea"/>
              </a:rPr>
              <a:t>压强变化定性分析</a:t>
            </a:r>
            <a:r>
              <a:rPr lang="zh-CN" altLang="zh-CN" sz="2800" dirty="0">
                <a:latin typeface="+mn-ea"/>
              </a:rPr>
              <a:t>；</a:t>
            </a:r>
            <a:r>
              <a:rPr lang="zh-CN" altLang="zh-CN" sz="2800" u="sng" dirty="0">
                <a:latin typeface="+mn-ea"/>
              </a:rPr>
              <a:t>密度、压强、浮力综合</a:t>
            </a:r>
            <a:r>
              <a:rPr lang="zh-CN" altLang="zh-CN" sz="2800" dirty="0">
                <a:latin typeface="+mn-ea"/>
              </a:rPr>
              <a:t>；</a:t>
            </a:r>
            <a:r>
              <a:rPr lang="zh-CN" altLang="zh-CN" sz="2800" u="sng" dirty="0">
                <a:latin typeface="+mn-ea"/>
              </a:rPr>
              <a:t>大气压强应用</a:t>
            </a:r>
            <a:r>
              <a:rPr lang="zh-CN" altLang="zh-CN" sz="2800" dirty="0">
                <a:latin typeface="+mn-ea"/>
              </a:rPr>
              <a:t>为主。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21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考点回顾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7219" y="982939"/>
            <a:ext cx="8274779" cy="55092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/>
            <a:r>
              <a:rPr lang="en-US" altLang="zh-CN" sz="24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4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．（</a:t>
            </a:r>
            <a:r>
              <a:rPr lang="en-US" altLang="zh-CN" sz="24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2017</a:t>
            </a:r>
            <a:r>
              <a:rPr lang="zh-CN" altLang="en-US" sz="24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4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7</a:t>
            </a:r>
            <a:r>
              <a:rPr lang="zh-CN" altLang="en-US" sz="24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题）将体积相同、</a:t>
            </a:r>
            <a:endParaRPr lang="en-US" altLang="zh-CN" sz="24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/>
            <a:r>
              <a:rPr lang="zh-CN" altLang="en-US" sz="24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材料不同的甲、乙、丙三个实心</a:t>
            </a:r>
            <a:endParaRPr lang="en-US" altLang="zh-CN" sz="24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/>
            <a:r>
              <a:rPr lang="zh-CN" altLang="en-US" sz="24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小球，分别轻轻放入三个装满水</a:t>
            </a:r>
            <a:endParaRPr lang="en-US" altLang="zh-CN" sz="24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/>
            <a:r>
              <a:rPr lang="zh-CN" altLang="en-US" sz="24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的相同烧杯中，甲球下沉至杯底、</a:t>
            </a:r>
            <a:endParaRPr lang="en-US" altLang="zh-CN" sz="24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/>
            <a:r>
              <a:rPr lang="zh-CN" altLang="en-US" sz="24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乙球漂浮和丙球悬浮，如图</a:t>
            </a:r>
            <a:r>
              <a:rPr lang="en-US" altLang="zh-CN" sz="2400" dirty="0" smtClean="0">
                <a:cs typeface="方正静蕾简体" panose="03000509000000000000" pitchFamily="65" charset="-122"/>
              </a:rPr>
              <a:t>7-1</a:t>
            </a:r>
            <a:r>
              <a:rPr lang="zh-CN" altLang="en-US" sz="2400" dirty="0" smtClean="0">
                <a:cs typeface="方正静蕾简体" panose="03000509000000000000" pitchFamily="65" charset="-122"/>
              </a:rPr>
              <a:t>所</a:t>
            </a:r>
            <a:endParaRPr lang="en-US" altLang="zh-CN" sz="2400" dirty="0" smtClean="0">
              <a:cs typeface="方正静蕾简体" panose="03000509000000000000" pitchFamily="65" charset="-122"/>
            </a:endParaRPr>
          </a:p>
          <a:p>
            <a:pPr fontAlgn="auto"/>
            <a:r>
              <a:rPr lang="zh-CN" altLang="en-US" sz="24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示，下列说法正确的是（   ）</a:t>
            </a:r>
            <a:endParaRPr lang="en-US" altLang="zh-CN" sz="24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/>
            <a:r>
              <a:rPr lang="en-US" altLang="zh-CN" sz="2400" dirty="0" smtClean="0">
                <a:cs typeface="方正静蕾简体" panose="03000509000000000000" pitchFamily="65" charset="-122"/>
              </a:rPr>
              <a:t>A</a:t>
            </a:r>
            <a:r>
              <a:rPr lang="zh-CN" altLang="en-US" sz="2400" dirty="0" smtClean="0">
                <a:cs typeface="方正静蕾简体" panose="03000509000000000000" pitchFamily="65" charset="-122"/>
              </a:rPr>
              <a:t>．三个小球的质量大小关系是</a:t>
            </a:r>
            <a:r>
              <a:rPr lang="en-US" altLang="zh-CN" sz="2400" i="1" dirty="0" smtClean="0">
                <a:cs typeface="方正静蕾简体" panose="03000509000000000000" pitchFamily="65" charset="-122"/>
              </a:rPr>
              <a:t>m</a:t>
            </a:r>
            <a:r>
              <a:rPr lang="zh-CN" altLang="en-US" sz="2400" baseline="-25000" dirty="0" smtClean="0">
                <a:cs typeface="方正静蕾简体" panose="03000509000000000000" pitchFamily="65" charset="-122"/>
              </a:rPr>
              <a:t>甲</a:t>
            </a:r>
            <a:r>
              <a:rPr lang="en-US" altLang="zh-CN" sz="2400" dirty="0" smtClean="0">
                <a:cs typeface="方正静蕾简体" panose="03000509000000000000" pitchFamily="65" charset="-122"/>
              </a:rPr>
              <a:t>&gt;</a:t>
            </a:r>
            <a:r>
              <a:rPr lang="en-US" altLang="zh-CN" sz="2400" i="1" dirty="0" smtClean="0">
                <a:cs typeface="方正静蕾简体" panose="03000509000000000000" pitchFamily="65" charset="-122"/>
              </a:rPr>
              <a:t>m</a:t>
            </a:r>
            <a:r>
              <a:rPr lang="zh-CN" altLang="en-US" sz="2400" baseline="-25000" dirty="0" smtClean="0">
                <a:cs typeface="方正静蕾简体" panose="03000509000000000000" pitchFamily="65" charset="-122"/>
              </a:rPr>
              <a:t>乙</a:t>
            </a:r>
            <a:r>
              <a:rPr lang="en-US" altLang="zh-CN" sz="2400" dirty="0" smtClean="0">
                <a:cs typeface="方正静蕾简体" panose="03000509000000000000" pitchFamily="65" charset="-122"/>
              </a:rPr>
              <a:t>&gt;</a:t>
            </a:r>
            <a:r>
              <a:rPr lang="en-US" altLang="zh-CN" sz="2400" i="1" dirty="0" smtClean="0">
                <a:cs typeface="方正静蕾简体" panose="03000509000000000000" pitchFamily="65" charset="-122"/>
              </a:rPr>
              <a:t>m</a:t>
            </a:r>
            <a:r>
              <a:rPr lang="zh-CN" altLang="en-US" sz="2400" baseline="-25000" dirty="0" smtClean="0">
                <a:cs typeface="方正静蕾简体" panose="03000509000000000000" pitchFamily="65" charset="-122"/>
              </a:rPr>
              <a:t>丙</a:t>
            </a:r>
          </a:p>
          <a:p>
            <a:pPr fontAlgn="auto"/>
            <a:r>
              <a:rPr lang="en-US" altLang="zh-CN" sz="2400" dirty="0" smtClean="0">
                <a:cs typeface="方正静蕾简体" panose="03000509000000000000" pitchFamily="65" charset="-122"/>
              </a:rPr>
              <a:t>B</a:t>
            </a:r>
            <a:r>
              <a:rPr lang="zh-CN" altLang="en-US" sz="2400" dirty="0" smtClean="0">
                <a:cs typeface="方正静蕾简体" panose="03000509000000000000" pitchFamily="65" charset="-122"/>
              </a:rPr>
              <a:t>．三个小球受到的浮力大小关系是</a:t>
            </a:r>
            <a:r>
              <a:rPr lang="en-US" altLang="zh-CN" sz="2400" i="1" dirty="0" smtClean="0">
                <a:cs typeface="方正静蕾简体" panose="03000509000000000000" pitchFamily="65" charset="-122"/>
              </a:rPr>
              <a:t>F</a:t>
            </a:r>
            <a:r>
              <a:rPr lang="zh-CN" altLang="en-US" sz="2400" baseline="-25000" dirty="0" smtClean="0">
                <a:cs typeface="方正静蕾简体" panose="03000509000000000000" pitchFamily="65" charset="-122"/>
              </a:rPr>
              <a:t>甲</a:t>
            </a:r>
            <a:r>
              <a:rPr lang="en-US" altLang="zh-CN" sz="2400" dirty="0" smtClean="0">
                <a:cs typeface="方正静蕾简体" panose="03000509000000000000" pitchFamily="65" charset="-122"/>
              </a:rPr>
              <a:t>=</a:t>
            </a:r>
            <a:r>
              <a:rPr lang="en-US" altLang="zh-CN" sz="2400" i="1" dirty="0" smtClean="0">
                <a:cs typeface="方正静蕾简体" panose="03000509000000000000" pitchFamily="65" charset="-122"/>
              </a:rPr>
              <a:t>F</a:t>
            </a:r>
            <a:r>
              <a:rPr lang="zh-CN" altLang="en-US" sz="2400" baseline="-25000" dirty="0" smtClean="0">
                <a:cs typeface="方正静蕾简体" panose="03000509000000000000" pitchFamily="65" charset="-122"/>
              </a:rPr>
              <a:t>乙</a:t>
            </a:r>
            <a:r>
              <a:rPr lang="en-US" altLang="zh-CN" sz="2400" dirty="0" smtClean="0">
                <a:cs typeface="方正静蕾简体" panose="03000509000000000000" pitchFamily="65" charset="-122"/>
              </a:rPr>
              <a:t>&lt;</a:t>
            </a:r>
            <a:r>
              <a:rPr lang="en-US" altLang="zh-CN" sz="2400" i="1" dirty="0" smtClean="0">
                <a:cs typeface="方正静蕾简体" panose="03000509000000000000" pitchFamily="65" charset="-122"/>
              </a:rPr>
              <a:t>F</a:t>
            </a:r>
            <a:r>
              <a:rPr lang="zh-CN" altLang="en-US" sz="2400" baseline="-25000" dirty="0" smtClean="0">
                <a:cs typeface="方正静蕾简体" panose="03000509000000000000" pitchFamily="65" charset="-122"/>
              </a:rPr>
              <a:t>丙</a:t>
            </a:r>
          </a:p>
          <a:p>
            <a:pPr fontAlgn="auto"/>
            <a:r>
              <a:rPr lang="en-US" altLang="zh-CN" sz="2400" dirty="0" smtClean="0">
                <a:cs typeface="方正静蕾简体" panose="03000509000000000000" pitchFamily="65" charset="-122"/>
              </a:rPr>
              <a:t>C</a:t>
            </a:r>
            <a:r>
              <a:rPr lang="zh-CN" altLang="en-US" sz="2400" dirty="0" smtClean="0">
                <a:cs typeface="方正静蕾简体" panose="03000509000000000000" pitchFamily="65" charset="-122"/>
              </a:rPr>
              <a:t>．三个烧杯中的水对烧杯底部的压强大小关系是</a:t>
            </a:r>
            <a:r>
              <a:rPr lang="en-US" altLang="zh-CN" sz="2400" i="1" dirty="0" smtClean="0">
                <a:cs typeface="方正静蕾简体" panose="03000509000000000000" pitchFamily="65" charset="-122"/>
              </a:rPr>
              <a:t>p</a:t>
            </a:r>
            <a:r>
              <a:rPr lang="zh-CN" altLang="en-US" sz="2400" baseline="-25000" dirty="0" smtClean="0">
                <a:cs typeface="方正静蕾简体" panose="03000509000000000000" pitchFamily="65" charset="-122"/>
              </a:rPr>
              <a:t>甲</a:t>
            </a:r>
            <a:r>
              <a:rPr lang="en-US" altLang="zh-CN" sz="2400" dirty="0" smtClean="0">
                <a:cs typeface="方正静蕾简体" panose="03000509000000000000" pitchFamily="65" charset="-122"/>
              </a:rPr>
              <a:t>&gt;</a:t>
            </a:r>
            <a:r>
              <a:rPr lang="en-US" altLang="zh-CN" sz="2400" i="1" dirty="0" smtClean="0">
                <a:cs typeface="方正静蕾简体" panose="03000509000000000000" pitchFamily="65" charset="-122"/>
              </a:rPr>
              <a:t>p</a:t>
            </a:r>
            <a:r>
              <a:rPr lang="zh-CN" altLang="en-US" sz="2400" baseline="-25000" dirty="0" smtClean="0">
                <a:cs typeface="方正静蕾简体" panose="03000509000000000000" pitchFamily="65" charset="-122"/>
              </a:rPr>
              <a:t>乙</a:t>
            </a:r>
            <a:r>
              <a:rPr lang="en-US" altLang="zh-CN" sz="2400" dirty="0" smtClean="0">
                <a:cs typeface="方正静蕾简体" panose="03000509000000000000" pitchFamily="65" charset="-122"/>
              </a:rPr>
              <a:t>&gt;</a:t>
            </a:r>
            <a:r>
              <a:rPr lang="en-US" altLang="zh-CN" sz="2400" i="1" dirty="0" smtClean="0">
                <a:cs typeface="方正静蕾简体" panose="03000509000000000000" pitchFamily="65" charset="-122"/>
              </a:rPr>
              <a:t>p</a:t>
            </a:r>
            <a:r>
              <a:rPr lang="zh-CN" altLang="en-US" sz="2400" baseline="-25000" dirty="0" smtClean="0">
                <a:cs typeface="方正静蕾简体" panose="03000509000000000000" pitchFamily="65" charset="-122"/>
              </a:rPr>
              <a:t>丙</a:t>
            </a:r>
          </a:p>
          <a:p>
            <a:pPr fontAlgn="auto"/>
            <a:r>
              <a:rPr lang="en-US" altLang="zh-CN" sz="2400" dirty="0" smtClean="0">
                <a:cs typeface="方正静蕾简体" panose="03000509000000000000" pitchFamily="65" charset="-122"/>
              </a:rPr>
              <a:t>D</a:t>
            </a:r>
            <a:r>
              <a:rPr lang="zh-CN" altLang="en-US" sz="2400" dirty="0" smtClean="0">
                <a:cs typeface="方正静蕾简体" panose="03000509000000000000" pitchFamily="65" charset="-122"/>
              </a:rPr>
              <a:t>．三个烧杯底部对桌面的压强大小关系是</a:t>
            </a:r>
            <a:r>
              <a:rPr lang="en-US" altLang="zh-CN" sz="2400" i="1" dirty="0" smtClean="0">
                <a:cs typeface="方正静蕾简体" panose="03000509000000000000" pitchFamily="65" charset="-122"/>
              </a:rPr>
              <a:t>p</a:t>
            </a:r>
            <a:r>
              <a:rPr lang="zh-CN" altLang="en-US" sz="2400" baseline="-25000" dirty="0" smtClean="0">
                <a:cs typeface="方正静蕾简体" panose="03000509000000000000" pitchFamily="65" charset="-122"/>
              </a:rPr>
              <a:t>甲</a:t>
            </a:r>
            <a:r>
              <a:rPr lang="en-US" altLang="zh-CN" sz="2400" dirty="0" smtClean="0">
                <a:cs typeface="方正静蕾简体" panose="03000509000000000000" pitchFamily="65" charset="-122"/>
              </a:rPr>
              <a:t>′&gt;</a:t>
            </a:r>
            <a:r>
              <a:rPr lang="en-US" altLang="zh-CN" sz="2400" i="1" dirty="0" smtClean="0">
                <a:cs typeface="方正静蕾简体" panose="03000509000000000000" pitchFamily="65" charset="-122"/>
              </a:rPr>
              <a:t>p</a:t>
            </a:r>
            <a:r>
              <a:rPr lang="zh-CN" altLang="en-US" sz="2400" baseline="-25000" dirty="0" smtClean="0">
                <a:cs typeface="方正静蕾简体" panose="03000509000000000000" pitchFamily="65" charset="-122"/>
              </a:rPr>
              <a:t>乙</a:t>
            </a:r>
            <a:r>
              <a:rPr lang="en-US" altLang="zh-CN" sz="2400" dirty="0" smtClean="0">
                <a:cs typeface="方正静蕾简体" panose="03000509000000000000" pitchFamily="65" charset="-122"/>
              </a:rPr>
              <a:t>′&gt;</a:t>
            </a:r>
            <a:r>
              <a:rPr lang="en-US" altLang="zh-CN" sz="2400" i="1" dirty="0" smtClean="0">
                <a:cs typeface="方正静蕾简体" panose="03000509000000000000" pitchFamily="65" charset="-122"/>
              </a:rPr>
              <a:t>p</a:t>
            </a:r>
            <a:r>
              <a:rPr lang="zh-CN" altLang="en-US" sz="2400" baseline="-25000" dirty="0" smtClean="0">
                <a:cs typeface="方正静蕾简体" panose="03000509000000000000" pitchFamily="65" charset="-122"/>
              </a:rPr>
              <a:t>丙</a:t>
            </a:r>
            <a:r>
              <a:rPr lang="en-US" altLang="zh-CN" sz="2400" dirty="0" smtClean="0">
                <a:cs typeface="方正静蕾简体" panose="03000509000000000000" pitchFamily="65" charset="-122"/>
              </a:rPr>
              <a:t>′</a:t>
            </a:r>
          </a:p>
          <a:p>
            <a:pPr fontAlgn="auto"/>
            <a:endParaRPr lang="en-US" altLang="zh-CN" sz="2800" dirty="0" smtClean="0"/>
          </a:p>
          <a:p>
            <a:pPr fontAlgn="auto"/>
            <a:r>
              <a:rPr lang="en-US" altLang="zh-CN" sz="2800" dirty="0" smtClean="0"/>
              <a:t>2</a:t>
            </a:r>
            <a:r>
              <a:rPr lang="zh-CN" altLang="zh-CN" sz="2800" dirty="0"/>
              <a:t>．</a:t>
            </a:r>
            <a:r>
              <a:rPr lang="en-US" altLang="zh-CN" sz="2800" dirty="0"/>
              <a:t>(2018</a:t>
            </a:r>
            <a:r>
              <a:rPr lang="zh-CN" altLang="zh-CN" sz="2800" dirty="0"/>
              <a:t>年第</a:t>
            </a:r>
            <a:r>
              <a:rPr lang="en-US" altLang="zh-CN" sz="2800" dirty="0"/>
              <a:t>14</a:t>
            </a:r>
            <a:r>
              <a:rPr lang="zh-CN" altLang="zh-CN" sz="2800" dirty="0"/>
              <a:t>题</a:t>
            </a:r>
            <a:r>
              <a:rPr lang="en-US" altLang="zh-CN" sz="2800" dirty="0"/>
              <a:t>)</a:t>
            </a:r>
            <a:r>
              <a:rPr lang="zh-CN" altLang="zh-CN" sz="2800" dirty="0"/>
              <a:t>我国最新研发的</a:t>
            </a:r>
            <a:r>
              <a:rPr lang="en-US" altLang="zh-CN" sz="2800" dirty="0"/>
              <a:t>63A</a:t>
            </a:r>
            <a:r>
              <a:rPr lang="zh-CN" altLang="zh-CN" sz="2800" dirty="0"/>
              <a:t>式轻型水陆两栖坦克的质量为</a:t>
            </a:r>
            <a:r>
              <a:rPr lang="en-US" altLang="zh-CN" sz="2800" dirty="0"/>
              <a:t>24 t</a:t>
            </a:r>
            <a:r>
              <a:rPr lang="zh-CN" altLang="zh-CN" sz="2800" dirty="0"/>
              <a:t>，它在陆地上行驶时与水平地面接触的总面积为</a:t>
            </a:r>
            <a:r>
              <a:rPr lang="en-US" altLang="zh-CN" sz="2800" dirty="0"/>
              <a:t>8 m</a:t>
            </a:r>
            <a:r>
              <a:rPr lang="en-US" altLang="zh-CN" sz="2800" baseline="30000" dirty="0"/>
              <a:t>2</a:t>
            </a:r>
            <a:r>
              <a:rPr lang="zh-CN" altLang="zh-CN" sz="2800" dirty="0"/>
              <a:t>，对地面的压强</a:t>
            </a:r>
            <a:r>
              <a:rPr lang="zh-CN" altLang="zh-CN" sz="2800" dirty="0" smtClean="0"/>
              <a:t>为</a:t>
            </a:r>
            <a:r>
              <a:rPr lang="en-US" altLang="zh-CN" sz="2800" dirty="0" smtClean="0"/>
              <a:t>________Pa</a:t>
            </a:r>
            <a:r>
              <a:rPr lang="zh-CN" altLang="en-US" sz="2800" dirty="0" smtClean="0"/>
              <a:t>。</a:t>
            </a:r>
            <a:endParaRPr lang="zh-CN" altLang="en-US" sz="2800" dirty="0">
              <a:cs typeface="方正静蕾简体" panose="03000509000000000000" pitchFamily="65" charset="-122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3479046" y="2775070"/>
            <a:ext cx="858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D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691" y="948252"/>
            <a:ext cx="4075476" cy="208842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443658" y="5886330"/>
            <a:ext cx="138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3×10</a:t>
            </a:r>
            <a:r>
              <a:rPr lang="en-US" altLang="zh-CN" sz="2800" b="1" baseline="30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3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7219" y="982939"/>
            <a:ext cx="8274779" cy="193899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400" dirty="0"/>
              <a:t>3</a:t>
            </a:r>
            <a:r>
              <a:rPr lang="zh-CN" altLang="zh-CN" sz="2400" dirty="0"/>
              <a:t>．</a:t>
            </a:r>
            <a:r>
              <a:rPr lang="en-US" altLang="zh-CN" sz="2400" dirty="0"/>
              <a:t>(2019</a:t>
            </a:r>
            <a:r>
              <a:rPr lang="zh-CN" altLang="zh-CN" sz="2400" dirty="0"/>
              <a:t>年第</a:t>
            </a:r>
            <a:r>
              <a:rPr lang="en-US" altLang="zh-CN" sz="2400" dirty="0"/>
              <a:t>19</a:t>
            </a:r>
            <a:r>
              <a:rPr lang="zh-CN" altLang="zh-CN" sz="2400" dirty="0"/>
              <a:t>题</a:t>
            </a:r>
            <a:r>
              <a:rPr lang="en-US" altLang="zh-CN" sz="2400" dirty="0"/>
              <a:t>)</a:t>
            </a:r>
            <a:r>
              <a:rPr lang="zh-CN" altLang="zh-CN" sz="2400" dirty="0"/>
              <a:t>如图</a:t>
            </a:r>
            <a:r>
              <a:rPr lang="en-US" altLang="zh-CN" sz="2400" dirty="0"/>
              <a:t>7</a:t>
            </a:r>
            <a:r>
              <a:rPr lang="zh-CN" altLang="zh-CN" sz="2400" dirty="0"/>
              <a:t>－</a:t>
            </a:r>
            <a:r>
              <a:rPr lang="en-US" altLang="zh-CN" sz="2400" dirty="0"/>
              <a:t>2</a:t>
            </a:r>
            <a:r>
              <a:rPr lang="zh-CN" altLang="zh-CN" sz="2400" dirty="0"/>
              <a:t>所示，质量为</a:t>
            </a:r>
            <a:r>
              <a:rPr lang="en-US" altLang="zh-CN" sz="2400" dirty="0"/>
              <a:t>960 kg</a:t>
            </a:r>
            <a:r>
              <a:rPr lang="zh-CN" altLang="zh-CN" sz="2400" dirty="0"/>
              <a:t>、底面积为</a:t>
            </a:r>
            <a:r>
              <a:rPr lang="en-US" altLang="zh-CN" sz="2400" dirty="0"/>
              <a:t>0.5 m</a:t>
            </a:r>
            <a:r>
              <a:rPr lang="en-US" altLang="zh-CN" sz="2400" baseline="30000" dirty="0"/>
              <a:t>2</a:t>
            </a:r>
            <a:r>
              <a:rPr lang="zh-CN" altLang="zh-CN" sz="2400" dirty="0"/>
              <a:t>的石材</a:t>
            </a:r>
            <a:r>
              <a:rPr lang="en-US" altLang="zh-CN" sz="2400" i="1" dirty="0"/>
              <a:t>A</a:t>
            </a:r>
            <a:r>
              <a:rPr lang="zh-CN" altLang="zh-CN" sz="2400" dirty="0"/>
              <a:t>放在水平地面上，利用滑轮组水平拉动</a:t>
            </a:r>
            <a:r>
              <a:rPr lang="en-US" altLang="zh-CN" sz="2400" i="1" dirty="0"/>
              <a:t>A</a:t>
            </a:r>
            <a:r>
              <a:rPr lang="zh-CN" altLang="zh-CN" sz="2400" dirty="0"/>
              <a:t>，使其在</a:t>
            </a:r>
            <a:r>
              <a:rPr lang="en-US" altLang="zh-CN" sz="2400" dirty="0"/>
              <a:t>20 s</a:t>
            </a:r>
            <a:r>
              <a:rPr lang="zh-CN" altLang="zh-CN" sz="2400" dirty="0"/>
              <a:t>的时间内匀速向墙靠近了</a:t>
            </a:r>
            <a:r>
              <a:rPr lang="en-US" altLang="zh-CN" sz="2400" dirty="0"/>
              <a:t>4 m</a:t>
            </a:r>
            <a:r>
              <a:rPr lang="zh-CN" altLang="zh-CN" sz="2400" dirty="0"/>
              <a:t>，水平拉力</a:t>
            </a:r>
            <a:r>
              <a:rPr lang="en-US" altLang="zh-CN" sz="2400" i="1" dirty="0"/>
              <a:t>F</a:t>
            </a:r>
            <a:r>
              <a:rPr lang="zh-CN" altLang="zh-CN" sz="2400" dirty="0"/>
              <a:t>＝</a:t>
            </a:r>
            <a:r>
              <a:rPr lang="en-US" altLang="zh-CN" sz="2400" dirty="0"/>
              <a:t>500 N</a:t>
            </a:r>
            <a:r>
              <a:rPr lang="zh-CN" altLang="zh-CN" sz="2400" dirty="0"/>
              <a:t>，不计绳、滑轮组的质量以及绳与滑轮组之间的摩擦，</a:t>
            </a:r>
            <a:r>
              <a:rPr lang="en-US" altLang="zh-CN" sz="2400" i="1" dirty="0"/>
              <a:t>g</a:t>
            </a:r>
            <a:r>
              <a:rPr lang="zh-CN" altLang="zh-CN" sz="2400" dirty="0"/>
              <a:t>取</a:t>
            </a:r>
            <a:r>
              <a:rPr lang="en-US" altLang="zh-CN" sz="2400" dirty="0"/>
              <a:t>10 N/kg</a:t>
            </a:r>
            <a:r>
              <a:rPr lang="zh-CN" altLang="zh-CN" sz="2400" dirty="0"/>
              <a:t>。求</a:t>
            </a:r>
            <a:r>
              <a:rPr lang="zh-CN" altLang="zh-CN" sz="2400" dirty="0" smtClean="0"/>
              <a:t>：</a:t>
            </a:r>
            <a:r>
              <a:rPr lang="en-US" altLang="zh-CN" sz="2400" dirty="0" smtClean="0"/>
              <a:t>(</a:t>
            </a:r>
            <a:r>
              <a:rPr lang="en-US" altLang="zh-CN" sz="2400" dirty="0"/>
              <a:t>1)</a:t>
            </a:r>
            <a:r>
              <a:rPr lang="en-US" altLang="zh-CN" sz="2400" i="1" dirty="0"/>
              <a:t>A</a:t>
            </a:r>
            <a:r>
              <a:rPr lang="zh-CN" altLang="zh-CN" sz="2400" dirty="0"/>
              <a:t>对水平地面的压强。</a:t>
            </a:r>
            <a:endParaRPr lang="zh-CN" altLang="en-US" sz="2800" dirty="0">
              <a:cs typeface="方正静蕾简体" panose="03000509000000000000" pitchFamily="65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93267" y="3501852"/>
            <a:ext cx="8055035" cy="2158676"/>
            <a:chOff x="606963" y="3993557"/>
            <a:chExt cx="8055035" cy="2158676"/>
          </a:xfrm>
        </p:grpSpPr>
        <p:sp>
          <p:nvSpPr>
            <p:cNvPr id="9" name="TextBox 11"/>
            <p:cNvSpPr txBox="1"/>
            <p:nvPr/>
          </p:nvSpPr>
          <p:spPr>
            <a:xfrm>
              <a:off x="606963" y="3993557"/>
              <a:ext cx="805503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800" dirty="0">
                  <a:solidFill>
                    <a:srgbClr val="FF0000"/>
                  </a:solidFill>
                </a:rPr>
                <a:t>解：</a:t>
              </a:r>
              <a:r>
                <a:rPr lang="en-US" altLang="zh-CN" sz="2800" dirty="0">
                  <a:solidFill>
                    <a:srgbClr val="FF0000"/>
                  </a:solidFill>
                </a:rPr>
                <a:t>(1)</a:t>
              </a:r>
              <a:r>
                <a:rPr lang="en-US" altLang="zh-CN" sz="2800" i="1" dirty="0">
                  <a:solidFill>
                    <a:srgbClr val="FF0000"/>
                  </a:solidFill>
                </a:rPr>
                <a:t>A</a:t>
              </a:r>
              <a:r>
                <a:rPr lang="zh-CN" altLang="zh-CN" sz="2800" dirty="0">
                  <a:solidFill>
                    <a:srgbClr val="FF0000"/>
                  </a:solidFill>
                </a:rPr>
                <a:t>的重力</a:t>
              </a:r>
              <a:r>
                <a:rPr lang="en-US" altLang="zh-CN" sz="2800" i="1" dirty="0">
                  <a:solidFill>
                    <a:srgbClr val="FF0000"/>
                  </a:solidFill>
                </a:rPr>
                <a:t>G</a:t>
              </a:r>
              <a:r>
                <a:rPr lang="zh-CN" altLang="zh-CN" sz="2800" dirty="0">
                  <a:solidFill>
                    <a:srgbClr val="FF0000"/>
                  </a:solidFill>
                </a:rPr>
                <a:t>＝</a:t>
              </a:r>
              <a:r>
                <a:rPr lang="en-US" altLang="zh-CN" sz="2800" i="1" dirty="0">
                  <a:solidFill>
                    <a:srgbClr val="FF0000"/>
                  </a:solidFill>
                </a:rPr>
                <a:t>mg</a:t>
              </a:r>
              <a:r>
                <a:rPr lang="zh-CN" altLang="zh-CN" sz="2800" dirty="0">
                  <a:solidFill>
                    <a:srgbClr val="FF0000"/>
                  </a:solidFill>
                </a:rPr>
                <a:t>＝</a:t>
              </a:r>
              <a:r>
                <a:rPr lang="en-US" altLang="zh-CN" sz="2800" dirty="0">
                  <a:solidFill>
                    <a:srgbClr val="FF0000"/>
                  </a:solidFill>
                </a:rPr>
                <a:t>960 kg×10 N/kg</a:t>
              </a:r>
              <a:r>
                <a:rPr lang="zh-CN" altLang="zh-CN" sz="2800" dirty="0">
                  <a:solidFill>
                    <a:srgbClr val="FF0000"/>
                  </a:solidFill>
                </a:rPr>
                <a:t>＝</a:t>
              </a:r>
              <a:r>
                <a:rPr lang="en-US" altLang="zh-CN" sz="2800" dirty="0">
                  <a:solidFill>
                    <a:srgbClr val="FF0000"/>
                  </a:solidFill>
                </a:rPr>
                <a:t>9 600 N</a:t>
              </a:r>
              <a:endParaRPr lang="zh-CN" altLang="zh-CN" sz="2800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800" i="1" dirty="0">
                  <a:solidFill>
                    <a:srgbClr val="FF0000"/>
                  </a:solidFill>
                </a:rPr>
                <a:t>A</a:t>
              </a:r>
              <a:r>
                <a:rPr lang="zh-CN" altLang="zh-CN" sz="2800" dirty="0">
                  <a:solidFill>
                    <a:srgbClr val="FF0000"/>
                  </a:solidFill>
                </a:rPr>
                <a:t>对水平地面的</a:t>
              </a:r>
              <a:r>
                <a:rPr lang="zh-CN" altLang="zh-CN" sz="2800" dirty="0" smtClean="0">
                  <a:solidFill>
                    <a:srgbClr val="FF0000"/>
                  </a:solidFill>
                </a:rPr>
                <a:t>压强</a:t>
              </a:r>
              <a:endParaRPr lang="en-US" altLang="zh-CN" sz="2800" dirty="0" smtClean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800" i="1" dirty="0" smtClean="0">
                  <a:solidFill>
                    <a:srgbClr val="FF0000"/>
                  </a:solidFill>
                </a:rPr>
                <a:t>p</a:t>
              </a:r>
              <a:r>
                <a:rPr lang="zh-CN" altLang="zh-CN" sz="2800" dirty="0" smtClean="0">
                  <a:solidFill>
                    <a:srgbClr val="FF0000"/>
                  </a:solidFill>
                </a:rPr>
                <a:t>＝</a:t>
              </a:r>
              <a:r>
                <a:rPr lang="en-US" altLang="zh-CN" sz="2800" dirty="0" smtClean="0">
                  <a:solidFill>
                    <a:srgbClr val="FF0000"/>
                  </a:solidFill>
                </a:rPr>
                <a:t>                                </a:t>
              </a:r>
              <a:r>
                <a:rPr lang="zh-CN" altLang="zh-CN" sz="2800" dirty="0" smtClean="0">
                  <a:solidFill>
                    <a:srgbClr val="FF0000"/>
                  </a:solidFill>
                </a:rPr>
                <a:t>＝</a:t>
              </a:r>
              <a:r>
                <a:rPr lang="en-US" altLang="zh-CN" sz="2800" dirty="0">
                  <a:solidFill>
                    <a:srgbClr val="FF0000"/>
                  </a:solidFill>
                </a:rPr>
                <a:t>1.92×10</a:t>
              </a:r>
              <a:r>
                <a:rPr lang="en-US" altLang="zh-CN" sz="2800" baseline="30000" dirty="0">
                  <a:solidFill>
                    <a:srgbClr val="FF0000"/>
                  </a:solidFill>
                </a:rPr>
                <a:t>4</a:t>
              </a:r>
              <a:r>
                <a:rPr lang="en-US" altLang="zh-CN" sz="2800" dirty="0">
                  <a:solidFill>
                    <a:srgbClr val="FF0000"/>
                  </a:solidFill>
                </a:rPr>
                <a:t> Pa</a:t>
              </a:r>
              <a:endParaRPr lang="zh-CN" altLang="zh-CN" sz="2800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3" name="对象 2"/>
            <p:cNvGraphicFramePr>
              <a:graphicFrameLocks noChangeAspect="1"/>
            </p:cNvGraphicFramePr>
            <p:nvPr/>
          </p:nvGraphicFramePr>
          <p:xfrm>
            <a:off x="1324034" y="5216225"/>
            <a:ext cx="2687248" cy="936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Equation" r:id="rId4" imgW="27127200" imgH="9448800" progId="Equation.DSMT4">
                    <p:embed/>
                  </p:oleObj>
                </mc:Choice>
                <mc:Fallback>
                  <p:oleObj name="Equation" r:id="rId4" imgW="27127200" imgH="9448800" progId="Equation.DSMT4">
                    <p:embed/>
                    <p:pic>
                      <p:nvPicPr>
                        <p:cNvPr id="0" name="图片 103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324034" y="5216225"/>
                          <a:ext cx="2687248" cy="9360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7219" y="982939"/>
            <a:ext cx="8274779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600" dirty="0"/>
              <a:t>4</a:t>
            </a:r>
            <a:r>
              <a:rPr lang="zh-CN" altLang="zh-CN" sz="2600" dirty="0"/>
              <a:t>．</a:t>
            </a:r>
            <a:r>
              <a:rPr lang="en-US" altLang="zh-CN" sz="2600" dirty="0"/>
              <a:t>(2019</a:t>
            </a:r>
            <a:r>
              <a:rPr lang="zh-CN" altLang="zh-CN" sz="2600" dirty="0"/>
              <a:t>年第</a:t>
            </a:r>
            <a:r>
              <a:rPr lang="en-US" altLang="zh-CN" sz="2600" dirty="0"/>
              <a:t>22</a:t>
            </a:r>
            <a:r>
              <a:rPr lang="zh-CN" altLang="zh-CN" sz="2600" dirty="0"/>
              <a:t>题</a:t>
            </a:r>
            <a:r>
              <a:rPr lang="en-US" altLang="zh-CN" sz="2600" dirty="0"/>
              <a:t>)</a:t>
            </a:r>
            <a:endParaRPr lang="zh-CN" altLang="zh-CN" sz="2600" dirty="0"/>
          </a:p>
          <a:p>
            <a:pPr algn="ctr"/>
            <a:r>
              <a:rPr lang="zh-CN" altLang="zh-CN" sz="2600" dirty="0">
                <a:latin typeface="黑体" panose="02010609060101010101" pitchFamily="49" charset="-122"/>
                <a:ea typeface="黑体" panose="02010609060101010101" pitchFamily="49" charset="-122"/>
              </a:rPr>
              <a:t>可燃冰</a:t>
            </a:r>
          </a:p>
          <a:p>
            <a:r>
              <a:rPr lang="en-US" altLang="zh-CN" sz="2600" dirty="0" smtClean="0"/>
              <a:t>        </a:t>
            </a:r>
            <a:r>
              <a:rPr lang="zh-CN" altLang="zh-CN" sz="2600" dirty="0" smtClean="0">
                <a:ea typeface="楷体" panose="02010609060101010101" pitchFamily="49" charset="-122"/>
              </a:rPr>
              <a:t>可</a:t>
            </a:r>
            <a:r>
              <a:rPr lang="zh-CN" altLang="zh-CN" sz="2600" dirty="0">
                <a:ea typeface="楷体" panose="02010609060101010101" pitchFamily="49" charset="-122"/>
              </a:rPr>
              <a:t>燃冰的生成有三个基本条件：首先要求低温。可燃冰在</a:t>
            </a:r>
            <a:r>
              <a:rPr lang="en-US" altLang="zh-CN" sz="2600" dirty="0">
                <a:ea typeface="楷体" panose="02010609060101010101" pitchFamily="49" charset="-122"/>
              </a:rPr>
              <a:t>0</a:t>
            </a:r>
            <a:r>
              <a:rPr lang="zh-CN" altLang="zh-CN" sz="2600" dirty="0">
                <a:ea typeface="楷体" panose="02010609060101010101" pitchFamily="49" charset="-122"/>
              </a:rPr>
              <a:t>～</a:t>
            </a:r>
            <a:r>
              <a:rPr lang="en-US" altLang="zh-CN" sz="2600" dirty="0">
                <a:ea typeface="楷体" panose="02010609060101010101" pitchFamily="49" charset="-122"/>
              </a:rPr>
              <a:t>10 ℃</a:t>
            </a:r>
            <a:r>
              <a:rPr lang="zh-CN" altLang="zh-CN" sz="2600" dirty="0">
                <a:ea typeface="楷体" panose="02010609060101010101" pitchFamily="49" charset="-122"/>
              </a:rPr>
              <a:t>时生成，超过</a:t>
            </a:r>
            <a:r>
              <a:rPr lang="en-US" altLang="zh-CN" sz="2600" dirty="0">
                <a:ea typeface="楷体" panose="02010609060101010101" pitchFamily="49" charset="-122"/>
              </a:rPr>
              <a:t>20 ℃</a:t>
            </a:r>
            <a:r>
              <a:rPr lang="zh-CN" altLang="zh-CN" sz="2600" dirty="0">
                <a:ea typeface="楷体" panose="02010609060101010101" pitchFamily="49" charset="-122"/>
              </a:rPr>
              <a:t>便会分解，海底温度一般保持在</a:t>
            </a:r>
            <a:r>
              <a:rPr lang="en-US" altLang="zh-CN" sz="2600" dirty="0">
                <a:ea typeface="楷体" panose="02010609060101010101" pitchFamily="49" charset="-122"/>
              </a:rPr>
              <a:t>2</a:t>
            </a:r>
            <a:r>
              <a:rPr lang="zh-CN" altLang="zh-CN" sz="2600" dirty="0">
                <a:ea typeface="楷体" panose="02010609060101010101" pitchFamily="49" charset="-122"/>
              </a:rPr>
              <a:t>～</a:t>
            </a:r>
            <a:r>
              <a:rPr lang="en-US" altLang="zh-CN" sz="2600" dirty="0">
                <a:ea typeface="楷体" panose="02010609060101010101" pitchFamily="49" charset="-122"/>
              </a:rPr>
              <a:t>4 ℃</a:t>
            </a:r>
            <a:r>
              <a:rPr lang="zh-CN" altLang="zh-CN" sz="2600" dirty="0">
                <a:ea typeface="楷体" panose="02010609060101010101" pitchFamily="49" charset="-122"/>
              </a:rPr>
              <a:t>左右；其次是高压，可燃冰在</a:t>
            </a:r>
            <a:r>
              <a:rPr lang="en-US" altLang="zh-CN" sz="2600" dirty="0">
                <a:ea typeface="楷体" panose="02010609060101010101" pitchFamily="49" charset="-122"/>
              </a:rPr>
              <a:t>0 ℃</a:t>
            </a:r>
            <a:r>
              <a:rPr lang="zh-CN" altLang="zh-CN" sz="2600" dirty="0">
                <a:ea typeface="楷体" panose="02010609060101010101" pitchFamily="49" charset="-122"/>
              </a:rPr>
              <a:t>时，只需海水产生</a:t>
            </a:r>
            <a:r>
              <a:rPr lang="en-US" altLang="zh-CN" sz="2600" dirty="0">
                <a:ea typeface="楷体" panose="02010609060101010101" pitchFamily="49" charset="-122"/>
              </a:rPr>
              <a:t>29</a:t>
            </a:r>
            <a:r>
              <a:rPr lang="zh-CN" altLang="zh-CN" sz="2600" dirty="0">
                <a:ea typeface="楷体" panose="02010609060101010101" pitchFamily="49" charset="-122"/>
              </a:rPr>
              <a:t>个标准大气压即可生成，而以海洋的深度，此高压容易保证；最后是充足的气源，海底的有机物</a:t>
            </a:r>
            <a:r>
              <a:rPr lang="zh-CN" altLang="zh-CN" sz="2600" dirty="0">
                <a:latin typeface="楷体" panose="02010609060101010101" pitchFamily="49" charset="-122"/>
                <a:ea typeface="楷体" panose="02010609060101010101" pitchFamily="49" charset="-122"/>
              </a:rPr>
              <a:t>沉淀，其中丰富的碳经过生物转化，可产生充足的气源</a:t>
            </a:r>
            <a:r>
              <a:rPr lang="zh-CN" altLang="zh-CN" sz="2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zh-CN" sz="2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600" dirty="0"/>
              <a:t>请回答下列问题：</a:t>
            </a:r>
            <a:r>
              <a:rPr lang="en-US" altLang="zh-CN" sz="2600" dirty="0"/>
              <a:t>[1</a:t>
            </a:r>
            <a:r>
              <a:rPr lang="zh-CN" altLang="zh-CN" sz="2600" dirty="0"/>
              <a:t>个标准大气压取</a:t>
            </a:r>
            <a:r>
              <a:rPr lang="en-US" altLang="zh-CN" sz="2600" dirty="0"/>
              <a:t>1×10</a:t>
            </a:r>
            <a:r>
              <a:rPr lang="en-US" altLang="zh-CN" sz="2600" baseline="30000" dirty="0"/>
              <a:t>5</a:t>
            </a:r>
            <a:r>
              <a:rPr lang="en-US" altLang="zh-CN" sz="2600" dirty="0"/>
              <a:t> Pa</a:t>
            </a:r>
            <a:r>
              <a:rPr lang="zh-CN" altLang="zh-CN" sz="2600" dirty="0"/>
              <a:t>，海水的密度取</a:t>
            </a:r>
            <a:r>
              <a:rPr lang="en-US" altLang="zh-CN" sz="2600" dirty="0"/>
              <a:t>1×10</a:t>
            </a:r>
            <a:r>
              <a:rPr lang="en-US" altLang="zh-CN" sz="2600" baseline="30000" dirty="0"/>
              <a:t>3</a:t>
            </a:r>
            <a:r>
              <a:rPr lang="en-US" altLang="zh-CN" sz="2600" dirty="0"/>
              <a:t> kg/m</a:t>
            </a:r>
            <a:r>
              <a:rPr lang="en-US" altLang="zh-CN" sz="2600" baseline="30000" dirty="0"/>
              <a:t>3</a:t>
            </a:r>
            <a:r>
              <a:rPr lang="zh-CN" altLang="zh-CN" sz="2600" dirty="0"/>
              <a:t>，</a:t>
            </a:r>
            <a:r>
              <a:rPr lang="en-US" altLang="zh-CN" sz="2600" i="1" dirty="0"/>
              <a:t>g</a:t>
            </a:r>
            <a:r>
              <a:rPr lang="zh-CN" altLang="zh-CN" sz="2600" dirty="0"/>
              <a:t>取</a:t>
            </a:r>
            <a:r>
              <a:rPr lang="en-US" altLang="zh-CN" sz="2600" dirty="0"/>
              <a:t>10 N/kg</a:t>
            </a:r>
            <a:r>
              <a:rPr lang="zh-CN" altLang="zh-CN" sz="2600" dirty="0"/>
              <a:t>，</a:t>
            </a:r>
            <a:r>
              <a:rPr lang="en-US" altLang="zh-CN" sz="2600" i="1" dirty="0"/>
              <a:t>c</a:t>
            </a:r>
            <a:r>
              <a:rPr lang="zh-CN" altLang="zh-CN" sz="2600" baseline="-25000" dirty="0"/>
              <a:t>水</a:t>
            </a:r>
            <a:r>
              <a:rPr lang="zh-CN" altLang="zh-CN" sz="2600" dirty="0"/>
              <a:t>＝</a:t>
            </a:r>
            <a:r>
              <a:rPr lang="en-US" altLang="zh-CN" sz="2600" dirty="0"/>
              <a:t>4.2×10</a:t>
            </a:r>
            <a:r>
              <a:rPr lang="en-US" altLang="zh-CN" sz="2600" baseline="30000" dirty="0"/>
              <a:t>3</a:t>
            </a:r>
            <a:r>
              <a:rPr lang="en-US" altLang="zh-CN" sz="2600" dirty="0"/>
              <a:t> J</a:t>
            </a:r>
            <a:r>
              <a:rPr lang="en-US" altLang="zh-CN" sz="2600" dirty="0" smtClean="0"/>
              <a:t>/</a:t>
            </a:r>
            <a:r>
              <a:rPr lang="en-US" altLang="zh-CN" sz="2600" dirty="0"/>
              <a:t>(</a:t>
            </a:r>
            <a:r>
              <a:rPr lang="en-US" altLang="zh-CN" sz="2600" dirty="0" smtClean="0"/>
              <a:t>kg</a:t>
            </a:r>
            <a:r>
              <a:rPr lang="zh-CN" altLang="zh-CN" sz="2600" dirty="0"/>
              <a:t>·℃</a:t>
            </a:r>
            <a:r>
              <a:rPr lang="en-US" altLang="zh-CN" sz="2600" dirty="0"/>
              <a:t>)</a:t>
            </a:r>
            <a:r>
              <a:rPr lang="zh-CN" altLang="zh-CN" sz="2600" dirty="0"/>
              <a:t>，甲烷的热值取</a:t>
            </a:r>
            <a:r>
              <a:rPr lang="en-US" altLang="zh-CN" sz="2600" dirty="0" smtClean="0"/>
              <a:t>4.2×10</a:t>
            </a:r>
            <a:r>
              <a:rPr lang="en-US" altLang="zh-CN" sz="2600" baseline="30000" dirty="0" smtClean="0"/>
              <a:t>7</a:t>
            </a:r>
            <a:r>
              <a:rPr lang="en-US" altLang="zh-CN" sz="2600" dirty="0" smtClean="0"/>
              <a:t>J/m</a:t>
            </a:r>
            <a:r>
              <a:rPr lang="en-US" altLang="zh-CN" sz="2600" baseline="30000" dirty="0" smtClean="0"/>
              <a:t>3</a:t>
            </a:r>
            <a:r>
              <a:rPr lang="en-US" altLang="zh-CN" sz="2600" dirty="0"/>
              <a:t>]</a:t>
            </a:r>
            <a:endParaRPr lang="zh-CN" altLang="zh-CN" sz="2600" dirty="0"/>
          </a:p>
          <a:p>
            <a:r>
              <a:rPr lang="en-US" altLang="zh-CN" sz="2600" dirty="0"/>
              <a:t>(2)</a:t>
            </a:r>
            <a:r>
              <a:rPr lang="zh-CN" altLang="zh-CN" sz="2600" dirty="0"/>
              <a:t>若要在</a:t>
            </a:r>
            <a:r>
              <a:rPr lang="en-US" altLang="zh-CN" sz="2600" dirty="0"/>
              <a:t>0 ℃</a:t>
            </a:r>
            <a:r>
              <a:rPr lang="zh-CN" altLang="zh-CN" sz="2600" dirty="0"/>
              <a:t>的海底生成可燃冰，海水的深度至少要</a:t>
            </a:r>
            <a:r>
              <a:rPr lang="en-US" altLang="zh-CN" sz="2600" dirty="0"/>
              <a:t>________m</a:t>
            </a:r>
            <a:r>
              <a:rPr lang="zh-CN" altLang="zh-CN" sz="2600" dirty="0"/>
              <a:t>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TextBox 11"/>
          <p:cNvSpPr txBox="1"/>
          <p:nvPr/>
        </p:nvSpPr>
        <p:spPr>
          <a:xfrm>
            <a:off x="632329" y="6087614"/>
            <a:ext cx="858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290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考点一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固体压强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15731" y="946732"/>
            <a:ext cx="8745856" cy="18364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】在车窗密闭的旅行车上备有逃生锤，遇到紧急情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况时，乘客可以用逃生锤打破玻璃逃生。图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7-3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中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的四 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把铁锤，质量相同，形状不同。为了更容易打破玻璃，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应该选择的铁锤是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   ）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16"/>
              <p:cNvSpPr txBox="1"/>
              <p:nvPr/>
            </p:nvSpPr>
            <p:spPr>
              <a:xfrm>
                <a:off x="215728" y="4988774"/>
                <a:ext cx="8490512" cy="113556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解析：</a:t>
                </a:r>
                <a:r>
                  <a:rPr lang="zh-CN" altLang="en-US" sz="28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由</a:t>
                </a:r>
                <a:r>
                  <a:rPr lang="en-US" altLang="zh-CN" sz="2800" i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p</a:t>
                </a:r>
                <a:r>
                  <a:rPr lang="en-US" altLang="zh-CN" sz="28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/>
                            <a:ea typeface="宋体" panose="02010600030101010101" pitchFamily="2" charset="-122"/>
                          </a:rPr>
                          <m:t>𝐹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/>
                            <a:ea typeface="宋体" panose="02010600030101010101" pitchFamily="2" charset="-122"/>
                          </a:rPr>
                          <m:t>𝑆</m:t>
                        </m:r>
                      </m:den>
                    </m:f>
                  </m:oMath>
                </a14:m>
                <a:r>
                  <a:rPr lang="zh-CN" altLang="en-US" sz="28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可看出，当逃生锤对玻璃的压力一定时，减小玻璃的受力面积，增大压强，玻璃就容易被击碎</a:t>
                </a:r>
                <a:r>
                  <a:rPr lang="zh-CN" altLang="en-US" sz="28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。</a:t>
                </a:r>
                <a:endParaRPr lang="zh-CN" altLang="en-US" sz="28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28" y="4988774"/>
                <a:ext cx="8490512" cy="1135567"/>
              </a:xfrm>
              <a:prstGeom prst="rect">
                <a:avLst/>
              </a:prstGeom>
              <a:blipFill rotWithShape="0">
                <a:blip r:embed="rId3"/>
                <a:stretch>
                  <a:fillRect l="-1436" r="-5743" b="-139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0" name="TextBox 16"/>
          <p:cNvSpPr txBox="1"/>
          <p:nvPr/>
        </p:nvSpPr>
        <p:spPr>
          <a:xfrm>
            <a:off x="3390742" y="2186473"/>
            <a:ext cx="88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D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83931" y="4286457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7-3</a:t>
            </a:r>
            <a:endParaRPr lang="zh-CN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2834738"/>
            <a:ext cx="6610236" cy="15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3" name="文本框 16"/>
          <p:cNvSpPr txBox="1"/>
          <p:nvPr/>
        </p:nvSpPr>
        <p:spPr>
          <a:xfrm>
            <a:off x="215728" y="5170234"/>
            <a:ext cx="8490512" cy="95410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zh-CN" sz="2800" b="1" dirty="0"/>
              <a:t>思维点拨：</a:t>
            </a:r>
            <a:r>
              <a:rPr lang="zh-CN" altLang="zh-CN" sz="2800" dirty="0"/>
              <a:t>压强是表示压力作用效果的物理量，压强越大，压力的作用效果越明显。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洪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4501</Words>
  <Application>Microsoft Office PowerPoint</Application>
  <PresentationFormat>自定义</PresentationFormat>
  <Paragraphs>466</Paragraphs>
  <Slides>44</Slides>
  <Notes>42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47" baseType="lpstr">
      <vt:lpstr>Office 主题</vt:lpstr>
      <vt:lpstr>1_Office 主题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2016-09-10T02:18:00Z</dcterms:created>
  <dcterms:modified xsi:type="dcterms:W3CDTF">2020-04-18T09:23:24Z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