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0" r:id="rId5"/>
    <p:sldId id="339" r:id="rId6"/>
    <p:sldId id="265" r:id="rId7"/>
    <p:sldId id="306" r:id="rId8"/>
    <p:sldId id="421" r:id="rId9"/>
    <p:sldId id="424" r:id="rId10"/>
    <p:sldId id="343" r:id="rId11"/>
    <p:sldId id="422" r:id="rId12"/>
    <p:sldId id="344" r:id="rId13"/>
    <p:sldId id="423" r:id="rId14"/>
    <p:sldId id="345" r:id="rId15"/>
    <p:sldId id="290" r:id="rId16"/>
    <p:sldId id="324" r:id="rId17"/>
    <p:sldId id="359" r:id="rId18"/>
    <p:sldId id="425" r:id="rId19"/>
    <p:sldId id="360" r:id="rId20"/>
    <p:sldId id="426" r:id="rId21"/>
    <p:sldId id="361" r:id="rId22"/>
    <p:sldId id="427" r:id="rId23"/>
    <p:sldId id="362" r:id="rId24"/>
    <p:sldId id="366" r:id="rId25"/>
    <p:sldId id="392" r:id="rId26"/>
    <p:sldId id="393" r:id="rId27"/>
    <p:sldId id="410" r:id="rId28"/>
    <p:sldId id="412" r:id="rId29"/>
    <p:sldId id="413" r:id="rId30"/>
    <p:sldId id="414" r:id="rId31"/>
    <p:sldId id="415" r:id="rId32"/>
    <p:sldId id="416" r:id="rId33"/>
    <p:sldId id="417" r:id="rId34"/>
    <p:sldId id="418" r:id="rId35"/>
    <p:sldId id="419" r:id="rId36"/>
    <p:sldId id="420" r:id="rId37"/>
    <p:sldId id="428" r:id="rId38"/>
    <p:sldId id="374" r:id="rId39"/>
    <p:sldId id="375" r:id="rId40"/>
    <p:sldId id="367" r:id="rId41"/>
    <p:sldId id="368" r:id="rId42"/>
    <p:sldId id="402" r:id="rId43"/>
    <p:sldId id="403" r:id="rId44"/>
    <p:sldId id="405" r:id="rId45"/>
    <p:sldId id="283" r:id="rId46"/>
  </p:sldIdLst>
  <p:sldSz cx="12190095" cy="6859270"/>
  <p:notesSz cx="6858000" cy="9144000"/>
  <p:custDataLst>
    <p:tags r:id="rId47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02" autoAdjust="0"/>
    <p:restoredTop sz="94712" autoAdjust="0"/>
  </p:normalViewPr>
  <p:slideViewPr>
    <p:cSldViewPr>
      <p:cViewPr>
        <p:scale>
          <a:sx n="80" d="100"/>
          <a:sy n="80" d="100"/>
        </p:scale>
        <p:origin x="102" y="43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tags" Target="tags/tag63.xml" /><Relationship Id="rId48" Type="http://schemas.openxmlformats.org/officeDocument/2006/relationships/presProps" Target="presProps.xml" /><Relationship Id="rId49" Type="http://schemas.openxmlformats.org/officeDocument/2006/relationships/viewProps" Target="viewProps.xml" /><Relationship Id="rId5" Type="http://schemas.openxmlformats.org/officeDocument/2006/relationships/slide" Target="slides/slide2.xml" /><Relationship Id="rId50" Type="http://schemas.openxmlformats.org/officeDocument/2006/relationships/theme" Target="theme/theme1.xml" /><Relationship Id="rId51" Type="http://schemas.openxmlformats.org/officeDocument/2006/relationships/tableStyles" Target="tableStyles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0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1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2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3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4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5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6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7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slideLayout" Target="../slideLayouts/slideLayout52.xml" /><Relationship Id="rId53" Type="http://schemas.openxmlformats.org/officeDocument/2006/relationships/slideLayout" Target="../slideLayouts/slideLayout53.xml" /><Relationship Id="rId54" Type="http://schemas.openxmlformats.org/officeDocument/2006/relationships/slideLayout" Target="../slideLayouts/slideLayout54.xml" /><Relationship Id="rId55" Type="http://schemas.openxmlformats.org/officeDocument/2006/relationships/tags" Target="../tags/tag57.xml" /><Relationship Id="rId56" Type="http://schemas.openxmlformats.org/officeDocument/2006/relationships/tags" Target="../tags/tag58.xml" /><Relationship Id="rId57" Type="http://schemas.openxmlformats.org/officeDocument/2006/relationships/tags" Target="../tags/tag59.xml" /><Relationship Id="rId58" Type="http://schemas.openxmlformats.org/officeDocument/2006/relationships/tags" Target="../tags/tag60.xml" /><Relationship Id="rId59" Type="http://schemas.openxmlformats.org/officeDocument/2006/relationships/tags" Target="../tags/tag61.xml" /><Relationship Id="rId6" Type="http://schemas.openxmlformats.org/officeDocument/2006/relationships/slideLayout" Target="../slideLayouts/slideLayout6.xml" /><Relationship Id="rId60" Type="http://schemas.openxmlformats.org/officeDocument/2006/relationships/tags" Target="../tags/tag62.xml" /><Relationship Id="rId61" Type="http://schemas.openxmlformats.org/officeDocument/2006/relationships/theme" Target="../theme/theme1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55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6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7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8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9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6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image" Target="../media/image10.jpeg" /><Relationship Id="rId3" Type="http://schemas.openxmlformats.org/officeDocument/2006/relationships/image" Target="../media/image11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14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15.jpeg" /><Relationship Id="rId4" Type="http://schemas.openxmlformats.org/officeDocument/2006/relationships/image" Target="../media/image16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7.jpeg" /><Relationship Id="rId4" Type="http://schemas.openxmlformats.org/officeDocument/2006/relationships/image" Target="../media/image18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9.jpeg" /><Relationship Id="rId4" Type="http://schemas.openxmlformats.org/officeDocument/2006/relationships/image" Target="../media/image20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21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notesSlide" Target="../notesSlides/notesSlide9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2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notesSlide" Target="../notesSlides/notesSlide1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23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24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25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26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notesSlide" Target="../notesSlides/notesSlide16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notesSlide" Target="../notesSlides/notesSlide17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notesSlide" Target="../notesSlides/notesSlide18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notesSlide" Target="../notesSlides/notesSlide1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notesSlide" Target="../notesSlides/notesSlide20.xml" /><Relationship Id="rId3" Type="http://schemas.openxmlformats.org/officeDocument/2006/relationships/image" Target="../media/image27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Relationship Id="rId2" Type="http://schemas.openxmlformats.org/officeDocument/2006/relationships/notesSlide" Target="../notesSlides/notesSlide2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Relationship Id="rId2" Type="http://schemas.openxmlformats.org/officeDocument/2006/relationships/notesSlide" Target="../notesSlides/notesSlide2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notesSlide" Target="../notesSlides/notesSlide23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Relationship Id="rId2" Type="http://schemas.openxmlformats.org/officeDocument/2006/relationships/notesSlide" Target="../notesSlides/notesSlide24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notesSlide" Target="../notesSlides/notesSlide25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notesSlide" Target="../notesSlides/notesSlide26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notesSlide" Target="../notesSlides/notesSlide27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Relationship Id="rId2" Type="http://schemas.openxmlformats.org/officeDocument/2006/relationships/notesSlide" Target="../notesSlides/notesSlide28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9.xml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0.xml" /><Relationship Id="rId2" Type="http://schemas.openxmlformats.org/officeDocument/2006/relationships/image" Target="../media/image28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notesSlide" Target="../notesSlides/notesSlide3.x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1.xml" /><Relationship Id="rId2" Type="http://schemas.openxmlformats.org/officeDocument/2006/relationships/image" Target="../media/image29.jpe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2.xml" /><Relationship Id="rId2" Type="http://schemas.openxmlformats.org/officeDocument/2006/relationships/image" Target="../media/image30.jpeg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3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4.xml" /><Relationship Id="rId2" Type="http://schemas.openxmlformats.org/officeDocument/2006/relationships/image" Target="../media/image31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2.jpeg" /><Relationship Id="rId3" Type="http://schemas.openxmlformats.org/officeDocument/2006/relationships/image" Target="../media/image3.jpeg" /><Relationship Id="rId4" Type="http://schemas.openxmlformats.org/officeDocument/2006/relationships/image" Target="../media/image4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Relationship Id="rId4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8.png" /><Relationship Id="rId3" Type="http://schemas.openxmlformats.org/officeDocument/2006/relationships/image" Target="../media/image9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透镜及其应用</a:t>
              </a:r>
              <a:endParaRPr lang="zh-CN" altLang="en-US" sz="3200" spc="20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1215216"/>
            <a:ext cx="10858576" cy="11142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成像原理：晶状体和眼角膜的共同作用相当于一个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，把来自物体的光会聚在视网膜上（相当于光屏），形成物体的像。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sz="105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572274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眼睛和眼镜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80231" y="2572538"/>
          <a:ext cx="10787139" cy="3840480"/>
        </p:xfrm>
        <a:graphic>
          <a:graphicData uri="http://schemas.openxmlformats.org/drawingml/2006/table">
            <a:tbl>
              <a:tblPr/>
              <a:tblGrid>
                <a:gridCol w="3143273"/>
                <a:gridCol w="3571900"/>
                <a:gridCol w="4071966"/>
              </a:tblGrid>
              <a:tr h="38699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近视眼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远视眼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4148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成像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位置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近前远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后）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成像于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视网膜</a:t>
                      </a:r>
                      <a:r>
                        <a:rPr lang="en-US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          </a:t>
                      </a:r>
                      <a:endParaRPr lang="en-US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成像于视网膜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r>
                        <a:rPr lang="en-US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          </a:t>
                      </a:r>
                      <a:endParaRPr lang="en-US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44000" marR="144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5476" name="QZ108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237818" y="4178106"/>
            <a:ext cx="2950700" cy="1428760"/>
          </a:xfrm>
          <a:prstGeom prst="rect">
            <a:avLst/>
          </a:prstGeom>
          <a:noFill/>
        </p:spPr>
      </p:pic>
      <p:pic>
        <p:nvPicPr>
          <p:cNvPr id="105475" name="QZ109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952594" y="4178106"/>
            <a:ext cx="3000396" cy="1516684"/>
          </a:xfrm>
          <a:prstGeom prst="rect">
            <a:avLst/>
          </a:prstGeom>
          <a:noFill/>
        </p:spPr>
      </p:pic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309784" y="1153855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凸透镜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595272" y="300116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0238610" y="300116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80232" y="942104"/>
          <a:ext cx="11001452" cy="5702400"/>
        </p:xfrm>
        <a:graphic>
          <a:graphicData uri="http://schemas.openxmlformats.org/drawingml/2006/table">
            <a:tbl>
              <a:tblPr/>
              <a:tblGrid>
                <a:gridCol w="1214446"/>
                <a:gridCol w="5143536"/>
                <a:gridCol w="4643470"/>
              </a:tblGrid>
              <a:tr h="38699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近视眼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远视眼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47989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成因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晶状体太厚，折光能力太强，使来自远处某点的光会聚在视网膜前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晶状体太薄，折光能力太弱，使来自近处某点的光会聚在视网膜后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48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矫正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方法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（近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凹远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凸）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配戴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透镜做成的眼镜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配戴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透镜做成的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眼镜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5474" name="QZ110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66248" y="4514004"/>
            <a:ext cx="2928958" cy="1418232"/>
          </a:xfrm>
          <a:prstGeom prst="rect">
            <a:avLst/>
          </a:prstGeom>
          <a:noFill/>
        </p:spPr>
      </p:pic>
      <p:pic>
        <p:nvPicPr>
          <p:cNvPr id="105473" name="QZ111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809718" y="4371128"/>
            <a:ext cx="3000396" cy="1550766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10680226" y="348407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666314" y="3215480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凹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309784" y="3215480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凸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显微镜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目镜：显微镜镜筒中靠近眼睛的凸透镜。物镜：靠近被观察物体的凸透镜。被观察物体经物镜后成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的实像，相当于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；目镜相当于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，把像再次放大，最终成一个倒立、放大的虚像。（后两空均选填“照相机”“投影仪”或“放大镜”）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望远镜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简单的望远镜也是由物镜和目镜两组凸透镜组成。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物镜使远处的物体在焦点附近成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的实像，相当于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；目镜相当于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，再把这个像放大 ，最终成一个倒立的虚像。（后两空均选填“照相机”“投影仪”或“放大镜”）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572274"/>
            <a:ext cx="4346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显微镜和望远镜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4309256" y="207247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7385189" y="2072472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投影仪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0310048" y="2072472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166644" y="485855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缩小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9309916" y="485855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照相机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2166116" y="535862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0232" y="500836"/>
            <a:ext cx="10858576" cy="642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透镜特点及作图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737356" y="1246907"/>
            <a:ext cx="10072758" cy="5058683"/>
            <a:chOff x="737356" y="1246907"/>
            <a:chExt cx="10072758" cy="5058683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737356" y="1246907"/>
              <a:ext cx="7286676" cy="50586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山西模拟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所示，张奶奶家的堆柴屋是用塑料薄膜作为屋顶的。一个雨过天晴的正午，张奶奶家柴屋里的柴草突然着火了。小明和村里的人们及时赶到，迅速将火扑灭。可谁是“纵火犯”呢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?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小明决定当一次侦探。分析了事故现场以后，小明一拍脑门说道：“我知道了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!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”小明所说的“纵火犯”是阳光和棚顶积水。小明找到着火的原因考虑的主要因素是棚顶积水具有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　　　　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的特点，从而构建了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模型。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17.EPS" descr="id:2147504407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381222" y="1858158"/>
              <a:ext cx="2428892" cy="2335119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9238478" y="4572802"/>
              <a:ext cx="9877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图</a:t>
              </a:r>
              <a:r>
                <a:rPr 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3-1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2809058" y="5001430"/>
            <a:ext cx="315046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中间厚、边缘薄、透明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2380430" y="5572934"/>
            <a:ext cx="996033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凸透镜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1215216"/>
            <a:ext cx="10858576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）请在图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甲中画出光线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CO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的折射光线和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DE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的入射光线。（光线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DE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平行于主光轴）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pic>
        <p:nvPicPr>
          <p:cNvPr id="4" name="20WNWL22.EPS" descr="id:2147504414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2023240" y="3001166"/>
            <a:ext cx="2828310" cy="2000264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880364" y="5229861"/>
            <a:ext cx="3046413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甲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lvl="0" algn="ctr">
              <a:lnSpc>
                <a:spcPct val="150000"/>
              </a:lnSpc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3-2</a:t>
            </a:r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5809454" y="2429662"/>
            <a:ext cx="5228627" cy="3071834"/>
            <a:chOff x="5809454" y="2429662"/>
            <a:chExt cx="5228627" cy="3071834"/>
          </a:xfrm>
        </p:grpSpPr>
        <p:sp>
          <p:nvSpPr>
            <p:cNvPr id="9" name="文本框 1"/>
            <p:cNvSpPr txBox="1">
              <a:spLocks noChangeArrowheads="1"/>
            </p:cNvSpPr>
            <p:nvPr/>
          </p:nvSpPr>
          <p:spPr bwMode="auto">
            <a:xfrm>
              <a:off x="5809454" y="2429662"/>
              <a:ext cx="1303809" cy="5614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36000" tIns="36000" rIns="36000" bIns="3600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smtClean="0">
                  <a:solidFill>
                    <a:srgbClr val="A5002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如图所示</a:t>
              </a:r>
              <a:endParaRPr lang="en-US" altLang="zh-CN" sz="2400" b="1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10" name="20WNWL23.EPS" descr="id:2147488256;FounderCES"/>
            <p:cNvPicPr/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38214" y="3072604"/>
              <a:ext cx="3799867" cy="2428892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858576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）如图乙所示，三条入射光线（或延长线）分别过凹透镜的光心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O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、焦点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F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和平行于主光轴，请画出经过凹透镜折射后的光线。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pic>
        <p:nvPicPr>
          <p:cNvPr id="4" name="20WNWL24.EPS" descr="id:2147504421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1523174" y="2643976"/>
            <a:ext cx="2608258" cy="207170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666182" y="521574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乙</a:t>
            </a:r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5738016" y="2501100"/>
            <a:ext cx="4996884" cy="2864650"/>
            <a:chOff x="5738016" y="2501100"/>
            <a:chExt cx="4996884" cy="2864650"/>
          </a:xfrm>
        </p:grpSpPr>
        <p:sp>
          <p:nvSpPr>
            <p:cNvPr id="9" name="文本框 1"/>
            <p:cNvSpPr txBox="1">
              <a:spLocks noChangeArrowheads="1"/>
            </p:cNvSpPr>
            <p:nvPr/>
          </p:nvSpPr>
          <p:spPr bwMode="auto">
            <a:xfrm>
              <a:off x="5738016" y="2501100"/>
              <a:ext cx="1303809" cy="5614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36000" tIns="36000" rIns="36000" bIns="3600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smtClean="0">
                  <a:solidFill>
                    <a:srgbClr val="A5002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如图所示</a:t>
              </a:r>
              <a:endParaRPr lang="en-US" altLang="zh-CN" sz="2400" b="1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10" name="20WNWL25.EPS" descr="id:2147488263;FounderCES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7738280" y="3001166"/>
              <a:ext cx="2996620" cy="2364584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858576" cy="166942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）如图丙所示，请画出由烛焰上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S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点发出的三条光线经过凸透镜后的折射光线，并画出发光点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S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的像点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S'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F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是凸透镜的焦点，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O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是凸透镜的光心，光线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SP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平行于主光轴）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pic>
        <p:nvPicPr>
          <p:cNvPr id="7" name="20WNWL28.EPS" descr="id:214750442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1523174" y="3215479"/>
            <a:ext cx="3286148" cy="1991213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737620" y="550149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丙</a:t>
            </a:r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5880892" y="2643976"/>
            <a:ext cx="5000660" cy="2732596"/>
            <a:chOff x="5880892" y="2643976"/>
            <a:chExt cx="5000660" cy="2732596"/>
          </a:xfrm>
        </p:grpSpPr>
        <p:sp>
          <p:nvSpPr>
            <p:cNvPr id="9" name="文本框 1"/>
            <p:cNvSpPr txBox="1">
              <a:spLocks noChangeArrowheads="1"/>
            </p:cNvSpPr>
            <p:nvPr/>
          </p:nvSpPr>
          <p:spPr bwMode="auto">
            <a:xfrm>
              <a:off x="5880892" y="2643976"/>
              <a:ext cx="1303809" cy="5614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36000" tIns="36000" rIns="36000" bIns="3600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smtClean="0">
                  <a:solidFill>
                    <a:srgbClr val="A5002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如图所示</a:t>
              </a:r>
              <a:endParaRPr lang="en-US" altLang="zh-CN" sz="2400" b="1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10" name="20WNWL29.EPS" descr="id:2147488270;FounderCES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7523966" y="3215479"/>
              <a:ext cx="3357586" cy="2161093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572274"/>
            <a:ext cx="5480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透镜成像规律及其应用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1072340"/>
            <a:ext cx="10900033" cy="5612681"/>
            <a:chOff x="880232" y="1072340"/>
            <a:chExt cx="10900033" cy="5612681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072340"/>
              <a:ext cx="7643866" cy="561268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吕梁模拟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某班同学在“探究凸透镜成像规律”的实验中，记录并绘制了像到凸透镜的距离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v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跟物体到凸透镜的距离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u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之间关系的图像，如图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3-3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所示，下列判断中正确的是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该凸透镜的焦距是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16 cm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当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u=12 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时，在光屏上能得到一个缩小的像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当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u=20 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时，成放大的像，投影仪就是根据这一原理制成的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把物体从距凸透镜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12 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处移动到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24 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处的过程中，像逐渐变小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19.EPS" descr="id:2147504442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9381354" y="1572406"/>
              <a:ext cx="2398911" cy="2000264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952858" y="3858422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3-3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3880628" y="2715414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1237422" y="1215216"/>
            <a:ext cx="10001320" cy="33314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]u=v=2f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，凸透镜成倒立、等大的实像，在图中，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u=v=2f=16cm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，所以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f=8cm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错误。当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u'=12cm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时，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2f&gt;u'&gt;f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，成倒立、放大的实像，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错误。当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u″=20cm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时，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u″&gt;2f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，成倒立、缩小的实像，该原理应用于照相机，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错误。物体从距凸透镜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处移动到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24cm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处的过程中，凸透镜的物距大于焦距，成实像，凸透镜成实像时，物距增大，像距减小，像变小，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572274"/>
            <a:ext cx="1085857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山西模拟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如图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3-4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所示，小刚在做探究凸透镜成像规律的实验时，将凸透镜固定在光具座上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50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刻度线处，将点燃的蜡烛放置在光具座上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35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刻度线处。移动光屏至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80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刻度线处，在光屏上得到烛焰清晰的像（烛焰未画出）。以下说法中正确的是（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此透镜的焦距可能为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15 cm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此成像原理与放大镜成像原理相同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此时若只向右移动凸透镜，能再次在光屏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上成清晰的像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若将透镜换为焦距更小的凸透镜，则只将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光屏右移就能再次接收到清晰的像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pic>
        <p:nvPicPr>
          <p:cNvPr id="4" name="21FAWLS20.EPS" descr="id:2147504449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7166776" y="2715414"/>
            <a:ext cx="4301320" cy="142876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8881288" y="435848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3-4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094942" y="2215348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1023108" y="858026"/>
            <a:ext cx="10715700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endParaRPr lang="en-US" altLang="zh-CN" sz="2400" b="1" spc="150" smtClean="0">
              <a:solidFill>
                <a:srgbClr val="1BB18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认识凸透镜的会聚作用和凹透镜的发散作用。探究并知道凸透镜成像的规律。了解凸透镜成像规律的应用。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1237422" y="1215216"/>
            <a:ext cx="10001320" cy="44394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由题意可知，此时在光屏上成清晰的像，则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f&lt;15cm&lt;2f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30cm&gt;2f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，即此透镜的焦距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7.5cm&lt;f&lt;15cm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错误。此时物距小于像距，光屏上成倒立、放大的实像，幻灯机就是利用该原理制成的，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错误。保持蜡烛和光屏的位置不变，若只向右移动凸透镜，根据光路可逆原理可知，当物距等于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，像距等于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15cm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时，能再次在光屏上成清晰的像，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正确。凸透镜成实像时的动态变化规律是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物远像近像变小，只将凸透镜换为焦距更小的凸透镜，相当于增大了物距，则应将光屏靠近凸透镜（即光屏向左移）才能再次接收到清晰的像，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1023108" y="544317"/>
            <a:ext cx="10429948" cy="61666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山西考前适应性检测二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兰太高速铁路，是国家“十三五”规划的一条东起山西太原，西至甘肃兰州的东西向铁路干线，线路全长约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870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公里，设计速度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350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公里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/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小时，是沟通华北、西北的最快捷高速铁路。为了提高乘客进站效率，提高铁路运输的安全性，兰太高速铁路沿途各站的进站通道都采用了如图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3-5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所示的人脸识别系统，识别系统的摄像头可以自动将距离镜头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0.5 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外的人脸拍摄成数码照片传递给设备识别。关于人脸识别系统的镜头，下列分析错误的是（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人脸通过镜头成正立、缩小的实像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人脸识别系统的镜头相当于凸透镜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人脸应该位于该镜头的二倍焦距以外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若所成人脸的像过大，则人应该将脸远离镜头移动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4023504" y="3858422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21fawls21.jpg" descr="id:2147504456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8881288" y="4001298"/>
            <a:ext cx="2254600" cy="1706184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9452792" y="5930124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3-5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858026"/>
            <a:ext cx="9524670" cy="3396690"/>
            <a:chOff x="880232" y="858026"/>
            <a:chExt cx="9524670" cy="3396690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58026"/>
              <a:ext cx="5357850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太原二模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3-6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是央视</a:t>
              </a:r>
              <a:r>
                <a:rPr lang="en-US" altLang="zh-CN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《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航拍中国</a:t>
              </a:r>
              <a:r>
                <a:rPr lang="en-US" altLang="zh-CN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》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节目中播放的太原夜景画面。无人机航拍时携带的摄像机镜头相当于一个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透镜，要使拍出的夜景范围更大一些，无人机应该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（选填“上升”或“下降”）一些。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23.jpg" descr="id:214750446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166776" y="1143778"/>
              <a:ext cx="3238126" cy="2143140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381222" y="3429794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3-6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594612" y="2358224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凸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166380" y="300116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上升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786588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眼睛与眼镜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08794" y="1643844"/>
            <a:ext cx="10858576" cy="4718297"/>
            <a:chOff x="808794" y="1643844"/>
            <a:chExt cx="10858576" cy="4718297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08794" y="1643844"/>
              <a:ext cx="10858576" cy="111542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7.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黑龙江龙东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3-7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所示，下列有关眼睛的示意图，远视眼是图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，远视眼矫正是图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RJWLX-44.EPS" descr="id:2147504477;FounderCES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52000" y="3001166"/>
              <a:ext cx="4572032" cy="2620943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5023636" y="5715810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3-7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881552" y="150096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丁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309124" y="2072472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000902"/>
            <a:ext cx="10858576" cy="4504686"/>
            <a:chOff x="880232" y="1000902"/>
            <a:chExt cx="10858576" cy="4504686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000902"/>
              <a:ext cx="10858576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8.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3-8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将凸透镜看作眼睛的晶状体，光屏看作眼睛的视网膜，烛焰看作被眼睛观察的物体。拿一副近视眼镜给“眼睛”戴上，光屏上出现烛焰清晰的像，而拿走近视眼镜则烛焰的像变得模糊。拿走近视眼镜后，为了能在光屏上重新得到清晰的像，下列操作可行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将蜡烛远离凸透镜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将光屏远离凸透镜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将光屏靠近凸透镜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将光屏和蜡烛同时远离凸透镜 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WL12a.EPS" descr="id:2147504484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595404" y="2929729"/>
              <a:ext cx="2166199" cy="1714512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179269" y="4715678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3-8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309520" y="2643976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设计和进行实验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实验器材：蜡烛、凸透镜、光屏、光具座、火柴。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实验前首先调节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烛焰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、凸透镜、光屏三者的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中心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大致在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同一高度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，目的是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使像成在光屏的中央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当物距小于一倍焦距时，要在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光屏的一侧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透过透镜观察像。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实验过程中蜡烛因燃烧变短，屏上的像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向上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移动，将凸透镜向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下调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或将光屏向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上调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，使像成在光屏的中央。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用纸板遮住透镜的一部分：光屏上的像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只会暗些，但还是一个完整的像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光屏上成清晰的像时，对调蜡烛与光屏的位置，光屏上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还能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成像，是由于光在折射时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光路可逆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0232" y="549120"/>
            <a:ext cx="5643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  探究凸透镜成像的规律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858576" cy="45046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数据处理和分析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设计实验数据记录表格，分析表格数据，可得出凸透镜成像规律。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实验结论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凸透镜成像规律及应用（见考点二）。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9.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凸透镜成像动态规律：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物体放在焦点之外，在凸透镜另一侧成倒立的实像，实像有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缩小、等大、放大三种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。物距越小，像距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越大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，实像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越大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（物像移动具有一致性）。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物体放在焦点之内，在凸透镜同一侧成正立、放大的虚像。物距越小，像距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越小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，虚像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越小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50586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交流、反思与改进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10.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实验时光屏上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找不到像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的原因可能是：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蜡烛在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焦点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或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在一倍焦距内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烛焰、凸透镜、光屏三者的中心不在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同一高度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③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蜡烛太靠近焦点，像距太大，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光具座不够长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11.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在蜡烛和凸透镜之间加远（或近）视眼镜（凸透镜和蜡烛位置不变）：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加远视眼镜：凸透镜对光有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会聚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作用，成像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靠前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，将光屏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靠近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凸透镜；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加近视眼镜：凹透镜对光有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发散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作用，成像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靠后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，将光屏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远离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凸透镜。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12.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换用焦距不同的凸透镜进行实验，保持物体距凸透镜的距离不变，若凸透镜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焦距变大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，成像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靠后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，则应将光屏向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远离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透镜的方向移动，才能得到清晰的像。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2072472"/>
            <a:ext cx="10858576" cy="16682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13.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实验改进：用发光二极管代替蜡烛的好处：可增加物体的亮度，使成像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更清晰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；所成的像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不会晃动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；便于分析像的性质，如倒正、大小；发光二极管安全、环保；高度不会变化，光屏高度不用调节等。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786588"/>
            <a:ext cx="10753854" cy="5612681"/>
            <a:chOff x="880232" y="786588"/>
            <a:chExt cx="10753854" cy="5612681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786588"/>
              <a:ext cx="5929354" cy="561268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例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小明在做“探究凸透镜成像规律”的实验时，凸透镜的位置固定不动，在如图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3-9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甲所示的位置时，烛焰恰好在光屏上成清晰的像。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）由图甲可知，该凸透镜焦距范围是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                         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。为准确测得该凸透镜焦距，小明让平行光正对凸透镜照射，光屏上出现一个最小、最亮的光斑，如图乙所示，则该凸透镜的焦距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f=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QW15.EPS" descr="id:2147504519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309652" y="1000902"/>
              <a:ext cx="4324434" cy="3500462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024164" y="4644240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3-9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166116" y="3429794"/>
            <a:ext cx="243392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6.5cm&lt;f&lt;13cm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237422" y="5644372"/>
            <a:ext cx="72833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10.0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21RJWL-30.EPS" descr="id:2147504305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66116" y="1286654"/>
            <a:ext cx="8865608" cy="435771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1023108" y="1072340"/>
            <a:ext cx="10501386" cy="45046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）图甲所示位置的成像原理与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（选填“放大镜”“投影仪”或“照相机”）的原理相同。若将蜡烛向右移动一小段距离，则应将光屏向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（选填“左”或“右”）移动适当距离，可再次在光屏上成清晰的像，此时像的大小比原来的像要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些。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）若保持甲图中蜡烛和光屏的位置不变，只移动凸透镜到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的地方，光屏上依然可以有一个清晰的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（选填“放大”或“缩小”）的像。此时的成像原理与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   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（选填“放大镜”“投影仪”或“照相机”）的原理相同。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5670677" y="1010979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照相机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666050" y="2143910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右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5166512" y="264397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9595668" y="3225557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952330" y="3797061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880628" y="428705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投影仪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260110"/>
            <a:ext cx="10858576" cy="38841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）若将蜡烛向左移动一小段距离，此时光屏上的像变模糊，在蜡烛和透镜之间放置一个合适的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（选填“凸透镜”或“凹透镜”），光屏上的像又变清晰，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（选填“近视眼”或“远视眼”）的矫正原理与此相同。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）如图丙所示是小明通过实验得到的凸透镜成实像时的像距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v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和物距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u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关系的图像，由图像可知成实像时物距逐渐减小，像距逐渐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。当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u&gt;2f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时，物体移动的速度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像移动的速度。当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f&lt;u&lt;2f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时，物体移动的速度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像移动的速度。（后两空均选填“大于”“小于”或“等于”）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666314" y="1715282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凹透镜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2451868" y="2286786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近视眼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238346" y="3368433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809058" y="392986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167172" y="3939937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572406"/>
            <a:ext cx="10858576" cy="45046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）如图甲所示，若将蜡烛移至光具座上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45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刻度线处，接下来的探究操作不必要的是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移动光屏，在光屏上寻找蜡烛的像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在凸透镜左侧透过凸透镜观察蜡烛的像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在凸透镜右侧透过凸透镜观察蜡烛的像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）当烛焰通过凸透镜在光屏上成一实像时，如果透镜上有一只小虫在爬动，则光屏上的像的大小将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（选填“变大”“变小”或“不变”），像的亮暗将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（选填“变亮”“变暗”或“不变”）。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1670" y="858026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023372" y="2001034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452132" y="478711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不变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951934" y="535862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变暗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549263"/>
            <a:ext cx="10644262" cy="61666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）随着蜡烛的燃烧，可观察到光屏上的像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               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（选填“向上”或“向下”）移动，此时应将透镜向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（选填“上”或“下”）移动。请你再另外指出用烛焰作为发光物体完成“探究凸透镜成像规律”实验存在的不足之处：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            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（写出一点即可）。于是，小明用发光二极管代替蜡烛再次按图甲所示进行了实验，发现光屏上出现的像只有中间清晰，左右两侧却较模糊，小明只对凸透镜进行了调整，就在光屏上得到了清晰的像，他的调整是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左右适当移动凸透镜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上下适当移动凸透镜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适当扭转凸透镜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更换焦距合适的凸透镜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7523966" y="42939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向上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5952330" y="1000902"/>
            <a:ext cx="38048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2523306" y="2143910"/>
            <a:ext cx="869044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烛焰容易受风影响而摆动，从而使成在光屏上的像清晰度不稳定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9024164" y="3786984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880232" y="929464"/>
            <a:ext cx="10644262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9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）图甲中，换用焦距较小的透镜，若蜡烛和凸透镜位置不变，想在光屏上仍成清晰的像，则光屏应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靠近”或“远离”）凸透镜。若小明又更换了一个凸透镜，使三者还处于如图甲所示的位置，并使三者中心仍在同一高度，在透镜右侧无论怎样移动光屏都无法承接到烛焰的像（光具座足够长），出现这种现象的原因可能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                             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（写出一种原因即可）。如果要估测该凸透镜的焦距，可以让烛焰距离凸透镜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，此时像距就近似等于焦距。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4166380" y="135809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靠近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5952330" y="3011243"/>
            <a:ext cx="468935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物距小于焦距（或物距等于焦距）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380298" y="414417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足够远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786588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测量凸透镜的焦距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现有一个焦距未知的凸透镜，请你选用合适的器材，设计一个测量凸透镜焦距的简易实验方案，并写出实验步骤。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）你选用的器材：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）你的实验步骤：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                                                                              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algn="r"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08794" y="1143778"/>
            <a:ext cx="11001452" cy="45046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方案一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）一张纸、刻度尺</a:t>
            </a:r>
            <a:endParaRPr lang="zh-CN" altLang="en-US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）把凸透镜正对着阳光；在凸透镜后放一张纸，上下移动，直到纸上出现最亮、最小的光斑，即焦点；用刻度尺测量这个最小、最亮的光斑（焦点）到凸透镜光心的距离，记录下来</a:t>
            </a:r>
            <a:endParaRPr lang="zh-CN" altLang="en-US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方案二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）蜡烛、光屏、光具座</a:t>
            </a:r>
            <a:endParaRPr lang="zh-CN" altLang="en-US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）把蜡烛、凸透镜、光屏依次放在光具座的同一水平直线上，点燃蜡烛；来回移动蜡烛和光屏直至光屏上出现倒立、等大清晰的像，量出蜡烛到凸透镜的距离，这个长度的二分之一就是焦距</a:t>
            </a:r>
            <a:endParaRPr lang="zh-CN" altLang="en-US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793643"/>
            <a:ext cx="10858576" cy="61666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找会聚能力最强的透镜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山西百校一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小明有三块厚薄不同但口径相同的玻璃凸透镜，他想用会聚能力最强的一块制作“太阳能火柴”会聚太阳光，点燃干木柴。请你选择适当的器材设计实验帮他找出会聚能力最强的一块凸透镜。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）实验器材：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                                                   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）实验步骤：</a:t>
            </a:r>
            <a:endParaRPr lang="en-US" altLang="zh-CN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）实验结论：</a:t>
            </a:r>
            <a:endParaRPr lang="en-US" altLang="zh-CN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 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3452000" y="2358224"/>
            <a:ext cx="745934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白纸、刻度尺、三块厚薄不同但口径相同的玻璃凸透镜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951670" y="2929728"/>
            <a:ext cx="10715700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①将最厚的凸透镜正对太阳光，在透镜的另一侧放一张白纸，调整凸透镜到白纸的距离，直到纸上出现最小、最亮的光斑；②用刻度尺测量这个光斑到凸透镜的距离，即为该透镜的焦距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甲；③重复上述实验，分别测出另外两块凸透镜的焦距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1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1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丙</a:t>
            </a:r>
            <a:endParaRPr lang="en-US" altLang="zh-CN" sz="1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880232" y="4001298"/>
            <a:ext cx="10715700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237686" y="3501232"/>
            <a:ext cx="8358246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880232" y="4571214"/>
            <a:ext cx="10715700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3237686" y="5714222"/>
            <a:ext cx="8358246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951670" y="5144306"/>
            <a:ext cx="10715700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比较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1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1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1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丙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的大小，焦距最小的凸透镜，会聚能力最强（开放性试题，答案合理即可）</a:t>
            </a:r>
            <a:endParaRPr lang="zh-CN" altLang="en-US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643844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[2017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小明做“探究凸透镜成像的规律”实验时，在光屏上得到烛焰清晰、缩小的像，然后他把燃烧的蜡烛和光屏互换位置，这时光屏上能看到（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倒立、放大的像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倒立、缩小的像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正立、放大的像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正立、缩小的像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794" y="786588"/>
            <a:ext cx="5859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凸透镜成像规律及其应用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1666050" y="2786852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0232" y="1000902"/>
            <a:ext cx="10858576" cy="4289669"/>
            <a:chOff x="880232" y="1000902"/>
            <a:chExt cx="10858576" cy="4289669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1000902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15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小亮在重阳节送给奶奶一个台式放大镜（如图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3-10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）。放大镜的焦距为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25 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，奶奶正确使用这个放大镜看书时（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书与放大镜之间的距离应等于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25 cm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书与放大镜之间的距离应小于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25 cm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看到的是倒立、放大的虚像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看到的是正立、放大的实像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ZTW-176.EPS" descr="id:2147504554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166908" y="2429662"/>
              <a:ext cx="2000264" cy="2003696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8881288" y="4644240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3-10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9024164" y="1572406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951670" y="5314766"/>
            <a:ext cx="10001320" cy="111542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放大镜是凸透镜，放大镜的原理是当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u&lt;f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时，成正立、放大的虚像，因此书与放大镜之间的距离，即物距应小于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25cm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715150"/>
            <a:ext cx="10644262" cy="12730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透镜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b="1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凸透镜和凹透镜</a:t>
            </a:r>
            <a:endParaRPr lang="zh-CN" altLang="en-US" sz="2400" b="1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94546" y="2221011"/>
          <a:ext cx="10072758" cy="3494799"/>
        </p:xfrm>
        <a:graphic>
          <a:graphicData uri="http://schemas.openxmlformats.org/drawingml/2006/table">
            <a:tbl>
              <a:tblPr/>
              <a:tblGrid>
                <a:gridCol w="1970396"/>
                <a:gridCol w="3887520"/>
                <a:gridCol w="4214842"/>
              </a:tblGrid>
              <a:tr h="83353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类型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凸透镜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凹透镜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31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结构特点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中间厚、边缘薄的透镜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中间薄、边缘厚的透镜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595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对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光线的作用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对光线具有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作用。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应用：投影仪、放大镜、照相机、远视眼镜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对光线具有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作用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应用：近视眼镜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5023636" y="385842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978850" y="414417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0232" y="929464"/>
            <a:ext cx="10787138" cy="5612681"/>
            <a:chOff x="880232" y="929464"/>
            <a:chExt cx="10787138" cy="5612681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8215370" cy="561268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[2018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37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3-11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甲所示，在圆柱形水杯后面放一张画有箭头的纸条。往杯中倒入适量水，透过水杯，看到一个箭头改变了方向（如图乙）。这是为什么呢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?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要解决这个问题，首先应抓住影响这个问题的主要因素：圆柱形水杯装有水的部分具有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                             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的特征，忽略掉影响这个问题的次要因素：物体的材质等，构建凸透镜模型进行研究。根据凸透镜成像规律可以判定，看到这个方向改变的箭头是放大的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（选填“实像”或“虚像”）。凸透镜的这一成像规律在生活中的应用有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   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（选填“照相机”或“投影仪”）。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WL13a.EPS" descr="id:2147504561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381354" y="1500968"/>
              <a:ext cx="2286016" cy="1803080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10024296" y="3644108"/>
              <a:ext cx="1168910" cy="58105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图</a:t>
              </a:r>
              <a:r>
                <a:rPr 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3-11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023504" y="3001166"/>
            <a:ext cx="284269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中间厚边缘薄、透光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5380826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165984" y="5787248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投影仪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08794" y="1572406"/>
            <a:ext cx="10572824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[2019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31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在“探究凸透镜成像的规律”实验中：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）小明将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LED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灯、焦距为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10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的凸透镜和光屏依次放在光具座上，通过调节使三者中心在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          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。接着，小明调节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LED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灯、凸透镜至如图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3-12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所示的位置，移动光屏，会在光屏上得到倒立、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（选填“放大”“缩小”或“等大”）的实像。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4546" y="858026"/>
            <a:ext cx="6237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探究凸透镜成像规律的实验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20WLZT1305.EPS" descr="id:2147504575;FounderCES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09190" y="4497975"/>
            <a:ext cx="4357718" cy="161790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5595140" y="614443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3-12</a:t>
            </a:r>
            <a:endParaRPr lang="zh-CN" alt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809190" y="2572538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同一高度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309784" y="314404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缩小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08794" y="1286654"/>
            <a:ext cx="10858576" cy="33966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）把焦距为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10 cm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的凸透镜换成焦距更小的凸透镜，光屏上原来清晰的像变模糊了。若不改变凸透镜和光屏的位置，要使光屏上再次得到清晰的像，你采取的具体办法是</a:t>
            </a:r>
            <a:endParaRPr lang="en-US" altLang="zh-CN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                                                                                                           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　　　　　　　　　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）小明选择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LED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灯代替平时常用的蜡烛做实验，其优点是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（写出一条即可）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80233" y="2358224"/>
            <a:ext cx="10644262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把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LED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灯向靠近凸透镜方向移动适当距离</a:t>
            </a:r>
            <a:endParaRPr lang="en-US" altLang="zh-CN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（开放性试题，答案合理即可）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951670" y="3429794"/>
            <a:ext cx="10572824" cy="11806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                                                成像稳定</a:t>
            </a:r>
            <a:endParaRPr lang="en-US" altLang="zh-CN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（开放性试题，答案合理即可）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2737620" y="2858290"/>
            <a:ext cx="8786874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8952726" y="4001298"/>
            <a:ext cx="2571768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951802" y="2572538"/>
            <a:ext cx="8643998" cy="155003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</a:t>
            </a: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内容见</a:t>
            </a:r>
            <a:r>
              <a:rPr lang="en-US" altLang="zh-CN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资源：</a:t>
            </a:r>
            <a:endParaRPr lang="en-US" altLang="zh-CN" sz="3200" smtClean="0">
              <a:solidFill>
                <a:srgbClr val="18B4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课时训练（三）</a:t>
            </a:r>
            <a:r>
              <a:rPr lang="en-US" altLang="zh-CN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透镜及其应用</a:t>
            </a:r>
            <a:endParaRPr lang="zh-CN" altLang="en-US" sz="3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328400" y="12255500"/>
            <a:ext cx="330200" cy="2413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8794" y="786588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三条特殊入射光线（完成光路图）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715282"/>
          <a:ext cx="10930014" cy="4429156"/>
        </p:xfrm>
        <a:graphic>
          <a:graphicData uri="http://schemas.openxmlformats.org/drawingml/2006/table">
            <a:tbl>
              <a:tblPr/>
              <a:tblGrid>
                <a:gridCol w="3571900"/>
                <a:gridCol w="3643338"/>
                <a:gridCol w="3714776"/>
              </a:tblGrid>
              <a:tr h="442915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平行于主光轴，过焦点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过焦点，平行于主光轴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过光心，传播方向不变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7526" name="HY17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51736" y="3072604"/>
            <a:ext cx="2084379" cy="1286654"/>
          </a:xfrm>
          <a:prstGeom prst="rect">
            <a:avLst/>
          </a:prstGeom>
          <a:noFill/>
        </p:spPr>
      </p:pic>
      <p:pic>
        <p:nvPicPr>
          <p:cNvPr id="107525" name="HY18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023636" y="3144042"/>
            <a:ext cx="2007180" cy="1389586"/>
          </a:xfrm>
          <a:prstGeom prst="rect">
            <a:avLst/>
          </a:prstGeom>
          <a:noFill/>
        </p:spPr>
      </p:pic>
      <p:pic>
        <p:nvPicPr>
          <p:cNvPr id="107524" name="HY19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809850" y="3001166"/>
            <a:ext cx="2058647" cy="146678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143778"/>
          <a:ext cx="10930014" cy="4357718"/>
        </p:xfrm>
        <a:graphic>
          <a:graphicData uri="http://schemas.openxmlformats.org/drawingml/2006/table">
            <a:tbl>
              <a:tblPr/>
              <a:tblGrid>
                <a:gridCol w="3571900"/>
                <a:gridCol w="3643338"/>
                <a:gridCol w="3714776"/>
              </a:tblGrid>
              <a:tr h="4357718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平行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于主光轴，过另侧虚焦点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过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另侧虚焦点，平行于主光轴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过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光心，传播方向不变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HY20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23108" y="1858158"/>
            <a:ext cx="2786082" cy="1567171"/>
          </a:xfrm>
          <a:prstGeom prst="rect">
            <a:avLst/>
          </a:prstGeom>
          <a:noFill/>
        </p:spPr>
      </p:pic>
      <p:pic>
        <p:nvPicPr>
          <p:cNvPr id="13" name="HY21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737884" y="1858158"/>
            <a:ext cx="2714645" cy="1643074"/>
          </a:xfrm>
          <a:prstGeom prst="rect">
            <a:avLst/>
          </a:prstGeom>
          <a:noFill/>
        </p:spPr>
      </p:pic>
      <p:pic>
        <p:nvPicPr>
          <p:cNvPr id="14" name="HY22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381222" y="1572406"/>
            <a:ext cx="2286016" cy="1822187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10452924" y="500836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737356" y="5858686"/>
            <a:ext cx="408316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在此过程中光路可逆。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451736" y="643712"/>
            <a:ext cx="9142633" cy="4815531"/>
            <a:chOff x="1451736" y="643712"/>
            <a:chExt cx="9142633" cy="4815531"/>
          </a:xfrm>
        </p:grpSpPr>
        <p:grpSp>
          <p:nvGrpSpPr>
            <p:cNvPr id="15" name="组合 14"/>
            <p:cNvGrpSpPr/>
            <p:nvPr/>
          </p:nvGrpSpPr>
          <p:grpSpPr>
            <a:xfrm>
              <a:off x="1951802" y="1000902"/>
              <a:ext cx="8642567" cy="4458341"/>
              <a:chOff x="1951802" y="1072340"/>
              <a:chExt cx="8642567" cy="4458341"/>
            </a:xfrm>
          </p:grpSpPr>
          <p:pic>
            <p:nvPicPr>
              <p:cNvPr id="2051" name="Picture 3"/>
              <p:cNvPicPr>
                <a:picLocks noChangeAspect="1" noChangeArrowheads="1"/>
              </p:cNvPicPr>
              <p:nvPr/>
            </p:nvPicPr>
            <p:blipFill>
              <a:blip r:embed="rId2"/>
              <a:stretch>
                <a:fillRect/>
              </a:stretch>
            </p:blipFill>
            <p:spPr bwMode="auto">
              <a:xfrm>
                <a:off x="1951802" y="1072340"/>
                <a:ext cx="8642567" cy="226603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</p:pic>
          <p:pic>
            <p:nvPicPr>
              <p:cNvPr id="2054" name="Picture 6"/>
              <p:cNvPicPr>
                <a:picLocks noChangeAspect="1" noChangeArrowheads="1"/>
              </p:cNvPicPr>
              <p:nvPr/>
            </p:nvPicPr>
            <p:blipFill>
              <a:blip r:embed="rId3"/>
              <a:stretch>
                <a:fillRect/>
              </a:stretch>
            </p:blipFill>
            <p:spPr bwMode="auto">
              <a:xfrm>
                <a:off x="2023240" y="3286918"/>
                <a:ext cx="8358246" cy="22437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</p:pic>
        </p:grpSp>
        <p:sp>
          <p:nvSpPr>
            <p:cNvPr id="16" name="文本框 1"/>
            <p:cNvSpPr txBox="1">
              <a:spLocks noChangeArrowheads="1"/>
            </p:cNvSpPr>
            <p:nvPr/>
          </p:nvSpPr>
          <p:spPr bwMode="auto">
            <a:xfrm>
              <a:off x="1451736" y="643712"/>
              <a:ext cx="1303809" cy="5614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36000" tIns="36000" rIns="36000" bIns="3600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smtClean="0">
                  <a:solidFill>
                    <a:srgbClr val="A5002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如图所示</a:t>
              </a:r>
              <a:endParaRPr lang="en-US" altLang="zh-CN" sz="2400" b="1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572274"/>
            <a:ext cx="10858576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凸透镜成像规律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08794" y="1525540"/>
          <a:ext cx="10930014" cy="3475890"/>
        </p:xfrm>
        <a:graphic>
          <a:graphicData uri="http://schemas.openxmlformats.org/drawingml/2006/table">
            <a:tbl>
              <a:tblPr/>
              <a:tblGrid>
                <a:gridCol w="1500198"/>
                <a:gridCol w="1428760"/>
                <a:gridCol w="1357322"/>
                <a:gridCol w="928694"/>
                <a:gridCol w="1000132"/>
                <a:gridCol w="1143008"/>
                <a:gridCol w="1000132"/>
                <a:gridCol w="2571768"/>
              </a:tblGrid>
              <a:tr h="225748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物距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、像距关系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物距 </a:t>
                      </a: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像距</a:t>
                      </a: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像的性质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8012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正倒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放缩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虚实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位置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677245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u&gt;v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u&gt;2ƒ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2ƒ&gt;v&gt;ƒ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异侧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照相机、摄影机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49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u=v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u=2ƒ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v=2ƒ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倒立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异侧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等距法测焦距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245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u&lt;v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2ƒ&gt;u&gt;ƒ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v&gt;2ƒ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倒立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异侧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幻灯机、投影仪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5237950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倒立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166644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缩小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309652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166644" y="357267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6166644" y="421561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912328"/>
          <a:ext cx="11072890" cy="5517862"/>
        </p:xfrm>
        <a:graphic>
          <a:graphicData uri="http://schemas.openxmlformats.org/drawingml/2006/table">
            <a:tbl>
              <a:tblPr/>
              <a:tblGrid>
                <a:gridCol w="1428760"/>
                <a:gridCol w="1143008"/>
                <a:gridCol w="1143008"/>
                <a:gridCol w="971696"/>
                <a:gridCol w="957130"/>
                <a:gridCol w="1071570"/>
                <a:gridCol w="1000132"/>
                <a:gridCol w="3357586"/>
              </a:tblGrid>
              <a:tr h="225748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物距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、像距关系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物距 </a:t>
                      </a: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像距</a:t>
                      </a:r>
                      <a:r>
                        <a:rPr lang="en-US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像的性质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28742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正倒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放缩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虚实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位置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45149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u=ƒ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不成像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获得平行光、粗测焦距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49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v&gt;u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u&lt;ƒ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放大镜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49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动态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规律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一倍焦距分虚实；二倍焦距分大小。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成实像时，物距增大，像距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，像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；物距减小，像距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，像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口诀：物近像远像变大，物远像近像变小）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凸透镜无论成实像还是虚像，都是物体越靠近焦点，所成的像越大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52924" y="348407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4621132" y="307260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6523834" y="307260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虚像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595404" y="307260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666710" y="407273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8095470" y="407273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2880496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4666446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259</Paragraphs>
  <Slides>43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微软雅黑</vt:lpstr>
      <vt:lpstr>Wingdings</vt:lpstr>
      <vt:lpstr>Calibri</vt:lpstr>
      <vt:lpstr>Times New Roman</vt:lpstr>
      <vt:lpstr>宋体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2021-02-05T08:51:02Z</cp:lastPrinted>
  <dcterms:created xsi:type="dcterms:W3CDTF">2021-02-05T08:51:02Z</dcterms:created>
  <dcterms:modified xsi:type="dcterms:W3CDTF">2021-02-05T00:51:03Z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