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59" r:id="rId6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7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6.xml"/><Relationship Id="rId5" Type="http://schemas.openxmlformats.org/officeDocument/2006/relationships/tags" Target="../tags/tag3.xml"/><Relationship Id="rId4" Type="http://schemas.openxmlformats.org/officeDocument/2006/relationships/slide" Target="slide9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4.xml"/><Relationship Id="rId1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7.xml"/><Relationship Id="rId5" Type="http://schemas.openxmlformats.org/officeDocument/2006/relationships/image" Target="../media/image5.tiff"/><Relationship Id="rId4" Type="http://schemas.openxmlformats.org/officeDocument/2006/relationships/image" Target="../media/image4.png"/><Relationship Id="rId3" Type="http://schemas.openxmlformats.org/officeDocument/2006/relationships/tags" Target="../tags/tag6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09750" y="2092960"/>
            <a:ext cx="84289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第11讲　浮　力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9220" y="3701415"/>
            <a:ext cx="92894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命题点1　浮力　阿基米德原理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47420" y="1242060"/>
          <a:ext cx="10434320" cy="4953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8230"/>
                <a:gridCol w="2499995"/>
                <a:gridCol w="6856095"/>
              </a:tblGrid>
              <a:tr h="6229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公式及图示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适用范围及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注意事项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42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平衡法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适用于漂浮或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悬浮的物体，已知物体的重力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注：悬浮时，</a:t>
                      </a:r>
                      <a:r>
                        <a:rPr lang="en-US" sz="240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排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＝</a:t>
                      </a:r>
                      <a:r>
                        <a:rPr lang="en-US" sz="240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；漂浮时，</a:t>
                      </a:r>
                      <a:r>
                        <a:rPr lang="en-US" sz="240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排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＜</a:t>
                      </a:r>
                      <a:r>
                        <a:rPr lang="en-US" sz="240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altLang="en-US" sz="2400" b="0" baseline="-2500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称重法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适用于在液体中下沉的物体，已知物体的重力及浸入液体中向上的拉力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825" y="1951990"/>
            <a:ext cx="2039620" cy="1725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835" y="3829050"/>
            <a:ext cx="1880235" cy="2294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03935" y="2141855"/>
          <a:ext cx="10235565" cy="31146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475"/>
                <a:gridCol w="2499995"/>
                <a:gridCol w="6856095"/>
              </a:tblGrid>
              <a:tr h="8350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公式及图示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适用范围及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注意事项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96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压力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差法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①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上、下表面的压强及面积；</a:t>
                      </a:r>
                      <a:endParaRPr lang="en-US" sz="240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②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上、下表面压力；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③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浸入液体的深度、液体密度和上、下表面面积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注：三组条件，知其一即可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19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455" y="3110865"/>
            <a:ext cx="1957705" cy="193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2790" y="1287780"/>
            <a:ext cx="105829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福船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因由福建所造而得名，是古代海上丝绸之路的重要航运工具．如图所示，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福船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在大海上航行时，是利用风的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能，船的总质量为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</a:t>
            </a:r>
            <a:r>
              <a:rPr lang="zh-CN" sz="2400">
                <a:ea typeface="宋体" panose="02010600030101010101" pitchFamily="2" charset="-122"/>
              </a:rPr>
              <a:t>，则该船所受到的浮力是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endParaRPr lang="zh-CN" altLang="en-US" sz="2400"/>
          </a:p>
        </p:txBody>
      </p:sp>
      <p:pic>
        <p:nvPicPr>
          <p:cNvPr id="2" name="图片 -21474819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3100" y="3291840"/>
            <a:ext cx="2535555" cy="2229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563110" y="5664835"/>
            <a:ext cx="2455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9621520" y="1934210"/>
            <a:ext cx="1525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0" y="2524125"/>
            <a:ext cx="1263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788035" y="151320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16280" y="2086610"/>
            <a:ext cx="107702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泰安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在弹簧测力计下悬挂一个金属零件，示数是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7.5 N</a:t>
            </a:r>
            <a:r>
              <a:rPr lang="zh-CN" sz="2400">
                <a:ea typeface="宋体" panose="02010600030101010101" pitchFamily="2" charset="-122"/>
              </a:rPr>
              <a:t>．把零件浸入密度为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的液体中，当零件</a:t>
            </a:r>
            <a:r>
              <a:rPr lang="en-US" sz="2400">
                <a:latin typeface="宋体" panose="02010600030101010101" pitchFamily="2" charset="-122"/>
              </a:rPr>
              <a:t>    </a:t>
            </a:r>
            <a:r>
              <a:rPr lang="zh-CN" sz="2400">
                <a:ea typeface="宋体" panose="02010600030101010101" pitchFamily="2" charset="-122"/>
              </a:rPr>
              <a:t>的体积露出液面时，测力计的示数是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N</a:t>
            </a:r>
            <a:r>
              <a:rPr lang="zh-CN" sz="2400">
                <a:ea typeface="宋体" panose="02010600030101010101" pitchFamily="2" charset="-122"/>
              </a:rPr>
              <a:t>，则金属零件的体积是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ea typeface="宋体" panose="02010600030101010101" pitchFamily="2" charset="-122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    B. 2.5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ea typeface="宋体" panose="02010600030101010101" pitchFamily="2" charset="-122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    C. 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ea typeface="宋体" panose="02010600030101010101" pitchFamily="2" charset="-122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      D. 7.5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ea typeface="宋体" panose="02010600030101010101" pitchFamily="2" charset="-122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宁德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竖直浸没在水中的长方体物块，上、下表面受到水的压力分别为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 N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</a:t>
            </a:r>
            <a:r>
              <a:rPr lang="zh-CN" sz="2400">
                <a:ea typeface="宋体" panose="02010600030101010101" pitchFamily="2" charset="-122"/>
              </a:rPr>
              <a:t>，该物块受到的浮力为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______N</a:t>
            </a:r>
            <a:r>
              <a:rPr lang="zh-CN" sz="2400">
                <a:ea typeface="宋体" panose="02010600030101010101" pitchFamily="2" charset="-122"/>
              </a:rPr>
              <a:t>，该物块的体积是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190615" y="3331210"/>
            <a:ext cx="653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3815" y="4980940"/>
            <a:ext cx="537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58350" y="4980940"/>
            <a:ext cx="1516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5887085" y="2680335"/>
          <a:ext cx="518160" cy="723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361950" imgH="545465" progId="Equation.DSMT4">
                  <p:embed/>
                </p:oleObj>
              </mc:Choice>
              <mc:Fallback>
                <p:oleObj name="" r:id="rId2" imgW="361950" imgH="545465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87085" y="2680335"/>
                        <a:ext cx="518160" cy="723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58850" y="1320165"/>
            <a:ext cx="101314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宜昌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如图是我国自主研制的首款大型水陆两栖飞机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鲲龙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AG600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，某次执行任务时它的质量为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38 t</a:t>
            </a:r>
            <a:r>
              <a:rPr lang="zh-CN" sz="2400">
                <a:ea typeface="宋体" panose="02010600030101010101" pitchFamily="2" charset="-122"/>
              </a:rPr>
              <a:t>，当它停在水面上时，排开水的体积是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，受到的浮力为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 N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19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3390" y="3401695"/>
            <a:ext cx="3665855" cy="2044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171440" y="5601335"/>
            <a:ext cx="18497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240790" y="2506980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38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4060" y="2578735"/>
            <a:ext cx="1615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3.8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847090" y="2160905"/>
            <a:ext cx="10497820" cy="2306955"/>
            <a:chOff x="1333" y="3403"/>
            <a:chExt cx="16532" cy="3633"/>
          </a:xfrm>
        </p:grpSpPr>
        <p:sp>
          <p:nvSpPr>
            <p:cNvPr id="100" name="文本框 99"/>
            <p:cNvSpPr txBox="1"/>
            <p:nvPr/>
          </p:nvSpPr>
          <p:spPr>
            <a:xfrm>
              <a:off x="1333" y="3403"/>
              <a:ext cx="16532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5. 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(2019</a:t>
              </a:r>
              <a:r>
                <a:rPr lang="zh-CN" sz="2400">
                  <a:cs typeface="楷体_GB2312" charset="0"/>
                </a:rPr>
                <a:t>南充</a:t>
              </a:r>
              <a:r>
                <a:rPr lang="en-US" sz="2400">
                  <a:latin typeface="Times New Roman" panose="02020603050405020304" pitchFamily="18" charset="0"/>
                  <a:cs typeface="楷体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弹簧测力计下悬挂一物体，当物体      的体积浸入水中时，弹簧测力计示数为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5 N</a:t>
              </a:r>
              <a:r>
                <a:rPr lang="zh-CN" sz="2400">
                  <a:ea typeface="宋体" panose="02010600030101010101" pitchFamily="2" charset="-122"/>
                </a:rPr>
                <a:t>，当物体</a:t>
              </a:r>
              <a:r>
                <a:rPr lang="en-US" sz="2400">
                  <a:latin typeface="宋体" panose="02010600030101010101" pitchFamily="2" charset="-122"/>
                </a:rPr>
                <a:t>   </a:t>
              </a:r>
              <a:r>
                <a:rPr lang="zh-CN" sz="2400">
                  <a:ea typeface="宋体" panose="02010600030101010101" pitchFamily="2" charset="-122"/>
                </a:rPr>
                <a:t>的体积浸入水中时，弹簧测力计示数为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3 N</a:t>
              </a:r>
              <a:r>
                <a:rPr lang="zh-CN" sz="2400">
                  <a:ea typeface="宋体" panose="02010600030101010101" pitchFamily="2" charset="-122"/>
                </a:rPr>
                <a:t>，现将物体从弹簧测力计上取下放入水中，则该物体静止时所受浮力是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______N</a:t>
              </a:r>
              <a:r>
                <a:rPr lang="zh-CN" sz="2400">
                  <a:ea typeface="宋体" panose="02010600030101010101" pitchFamily="2" charset="-122"/>
                </a:rPr>
                <a:t>，该物体的密度为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 kg/m</a:t>
              </a:r>
              <a:r>
                <a:rPr lang="en-US" sz="2400" baseline="30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.(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aseline="-25000">
                  <a:ea typeface="宋体" panose="02010600030101010101" pitchFamily="2" charset="-122"/>
                </a:rPr>
                <a:t>水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ea typeface="宋体" panose="02010600030101010101" pitchFamily="2" charset="-122"/>
                </a:rPr>
                <a:t>，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 N/kg)</a:t>
              </a:r>
              <a:endParaRPr lang="zh-CN" altLang="en-US" sz="2400"/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534" y="3403"/>
            <a:ext cx="423" cy="1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1" imgW="139700" imgH="393700" progId="Equation.KSEE3">
                    <p:embed/>
                  </p:oleObj>
                </mc:Choice>
                <mc:Fallback>
                  <p:oleObj name="" r:id="rId1" imgW="1397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534" y="3403"/>
                          <a:ext cx="423" cy="11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234" y="4201"/>
            <a:ext cx="461" cy="1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" r:id="rId3" imgW="152400" imgH="393700" progId="Equation.KSEE3">
                    <p:embed/>
                  </p:oleObj>
                </mc:Choice>
                <mc:Fallback>
                  <p:oleObj name="" r:id="rId3" imgW="152400" imgH="393700" progId="Equation.KSEE3">
                    <p:embed/>
                    <p:pic>
                      <p:nvPicPr>
                        <p:cNvPr id="0" name="图片 102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234" y="4201"/>
                          <a:ext cx="461" cy="11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文本框 4"/>
          <p:cNvSpPr txBox="1"/>
          <p:nvPr/>
        </p:nvSpPr>
        <p:spPr>
          <a:xfrm>
            <a:off x="9997440" y="3350260"/>
            <a:ext cx="498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6420" y="3943350"/>
            <a:ext cx="165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0.75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68045" y="1052830"/>
            <a:ext cx="104552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永州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伟大的中华民族正在走向复兴，人民海军走向深蓝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.2019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23</a:t>
            </a:r>
            <a:r>
              <a:rPr lang="zh-CN" sz="2400">
                <a:ea typeface="宋体" panose="02010600030101010101" pitchFamily="2" charset="-122"/>
              </a:rPr>
              <a:t>日，为庆祝中国人民海军成立七十周年，中国完全自主研制的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055</a:t>
            </a:r>
            <a:r>
              <a:rPr lang="zh-CN" sz="2400">
                <a:ea typeface="宋体" panose="02010600030101010101" pitchFamily="2" charset="-122"/>
              </a:rPr>
              <a:t>大型驱逐舰首次在山东青岛公开亮相．该舰是中国第一款排水量超过万吨的主力驱逐舰，舰长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183 m</a:t>
            </a:r>
            <a:r>
              <a:rPr lang="zh-CN" sz="2400">
                <a:ea typeface="宋体" panose="02010600030101010101" pitchFamily="2" charset="-122"/>
              </a:rPr>
              <a:t>、宽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23 m</a:t>
            </a:r>
            <a:r>
              <a:rPr lang="zh-CN" sz="2400">
                <a:ea typeface="宋体" panose="02010600030101010101" pitchFamily="2" charset="-122"/>
              </a:rPr>
              <a:t>，满载时吃水深度为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m</a:t>
            </a:r>
            <a:r>
              <a:rPr lang="zh-CN" sz="2400">
                <a:ea typeface="宋体" panose="02010600030101010101" pitchFamily="2" charset="-122"/>
              </a:rPr>
              <a:t>，排水量可达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12 500 t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</a:t>
            </a:r>
            <a:r>
              <a:rPr lang="zh-CN" sz="2400">
                <a:ea typeface="宋体" panose="02010600030101010101" pitchFamily="2" charset="-122"/>
              </a:rPr>
              <a:t>，海水密度取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海水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(1)</a:t>
            </a:r>
            <a:r>
              <a:rPr lang="zh-CN" sz="2400">
                <a:ea typeface="宋体" panose="02010600030101010101" pitchFamily="2" charset="-122"/>
              </a:rPr>
              <a:t>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055</a:t>
            </a:r>
            <a:r>
              <a:rPr lang="zh-CN" sz="2400">
                <a:ea typeface="宋体" panose="02010600030101010101" pitchFamily="2" charset="-122"/>
              </a:rPr>
              <a:t>驱逐舰满载时所受的浮力；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若一架总质量为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 t</a:t>
            </a:r>
            <a:r>
              <a:rPr lang="zh-CN" sz="2400">
                <a:ea typeface="宋体" panose="02010600030101010101" pitchFamily="2" charset="-122"/>
              </a:rPr>
              <a:t>的直升机为了执行侦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察任务飞离驱逐舰，求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055</a:t>
            </a:r>
            <a:r>
              <a:rPr lang="zh-CN" sz="2400">
                <a:ea typeface="宋体" panose="02010600030101010101" pitchFamily="2" charset="-122"/>
              </a:rPr>
              <a:t>驱逐舰浸在水里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的体积减小了多少．</a:t>
            </a:r>
            <a:endParaRPr lang="zh-CN" altLang="en-US" sz="2400"/>
          </a:p>
        </p:txBody>
      </p:sp>
      <p:pic>
        <p:nvPicPr>
          <p:cNvPr id="2" name="图片 -21474819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5365" y="3665220"/>
            <a:ext cx="3150235" cy="1772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12785" y="5617845"/>
            <a:ext cx="1567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125855" y="1657350"/>
            <a:ext cx="10133965" cy="3562350"/>
            <a:chOff x="1528" y="2711"/>
            <a:chExt cx="15959" cy="5610"/>
          </a:xfrm>
        </p:grpSpPr>
        <p:sp>
          <p:nvSpPr>
            <p:cNvPr id="100" name="文本框 99"/>
            <p:cNvSpPr txBox="1"/>
            <p:nvPr/>
          </p:nvSpPr>
          <p:spPr>
            <a:xfrm>
              <a:off x="1528" y="2711"/>
              <a:ext cx="15959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驱逐舰满载时所受的浮力为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12 500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1.25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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直升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飞机飞离驱逐舰，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055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驱逐舰所受的浮力减少了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机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由阿基米德原理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ρgV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可知，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055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驱逐舰浸在水中的体积减小了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           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13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1" name="对象 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754" y="6991"/>
            <a:ext cx="6118" cy="13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1" imgW="2044700" imgH="444500" progId="Equation.KSEE3">
                    <p:embed/>
                  </p:oleObj>
                </mc:Choice>
                <mc:Fallback>
                  <p:oleObj name="" r:id="rId1" imgW="2044700" imgH="4445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54" y="6991"/>
                          <a:ext cx="6118" cy="133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9940" y="1285240"/>
            <a:ext cx="106121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自贡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如图所示，在容器底部固定一轻质弹簧，弹簧上端连有一边长为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 m</a:t>
            </a:r>
            <a:r>
              <a:rPr lang="zh-CN" sz="2400">
                <a:ea typeface="宋体" panose="02010600030101010101" pitchFamily="2" charset="-122"/>
              </a:rPr>
              <a:t>的正方体物块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当容器中水的深度为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cm</a:t>
            </a:r>
            <a:r>
              <a:rPr lang="zh-CN" sz="2400">
                <a:ea typeface="宋体" panose="02010600030101010101" pitchFamily="2" charset="-122"/>
              </a:rPr>
              <a:t>时，物块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体积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en-US" sz="2400">
                <a:latin typeface="宋体" panose="02010600030101010101" pitchFamily="2" charset="-122"/>
              </a:rPr>
              <a:t>   </a:t>
            </a:r>
            <a:r>
              <a:rPr lang="zh-CN" sz="2400">
                <a:ea typeface="宋体" panose="02010600030101010101" pitchFamily="2" charset="-122"/>
              </a:rPr>
              <a:t>露出水面，此时弹簧恰好处于自然伸长状态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r>
              <a:rPr lang="zh-CN" sz="2400">
                <a:ea typeface="宋体" panose="02010600030101010101" pitchFamily="2" charset="-122"/>
              </a:rPr>
              <a:t>．求：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物块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受到的浮力；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物块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的密度；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往容器内缓慢加水，至物块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刚好浸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没水中，立即停止加水，此时弹簧对物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的作用力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pic>
        <p:nvPicPr>
          <p:cNvPr id="2" name="图片 -21474819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7010" y="3168650"/>
            <a:ext cx="1819275" cy="2296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93685" y="5608955"/>
            <a:ext cx="1609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aphicFrame>
        <p:nvGraphicFramePr>
          <p:cNvPr id="4" name="对象 3"/>
          <p:cNvGraphicFramePr/>
          <p:nvPr/>
        </p:nvGraphicFramePr>
        <p:xfrm>
          <a:off x="9502775" y="1821815"/>
          <a:ext cx="379095" cy="772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337820" imgH="723265" progId="Equation.DSMT4">
                  <p:embed/>
                </p:oleObj>
              </mc:Choice>
              <mc:Fallback>
                <p:oleObj name="" r:id="rId2" imgW="337820" imgH="723265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02775" y="1821815"/>
                        <a:ext cx="379095" cy="772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805180" y="1009650"/>
            <a:ext cx="10814685" cy="5077460"/>
            <a:chOff x="1267" y="1477"/>
            <a:chExt cx="17031" cy="7996"/>
          </a:xfrm>
        </p:grpSpPr>
        <p:sp>
          <p:nvSpPr>
            <p:cNvPr id="4" name="文本框 3"/>
            <p:cNvSpPr txBox="1"/>
            <p:nvPr/>
          </p:nvSpPr>
          <p:spPr>
            <a:xfrm>
              <a:off x="1267" y="1477"/>
              <a:ext cx="17031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解</a:t>
              </a:r>
              <a:r>
                <a:rPr 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物块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体积为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0.1 m)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根据题意可得，物块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排开水的体积为</a:t>
              </a:r>
              <a:endParaRPr lang="zh-CN" sz="24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      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0.001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物体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受到的浮力为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gV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N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由于弹簧处于自然伸长的状态，重力等于浮力，故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0.4 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，所以密度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0.4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物块浸没时受到的浮力为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由于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，所以弹簧对物体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的作用力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N</a:t>
              </a:r>
              <a:endPara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309" y="3153"/>
            <a:ext cx="418" cy="1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1" imgW="139700" imgH="393700" progId="Equation.KSEE3">
                    <p:embed/>
                  </p:oleObj>
                </mc:Choice>
                <mc:Fallback>
                  <p:oleObj name="" r:id="rId1" imgW="1397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309" y="3153"/>
                          <a:ext cx="418" cy="117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543" y="3153"/>
            <a:ext cx="456" cy="1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152400" imgH="393700" progId="Equation.KSEE3">
                    <p:embed/>
                  </p:oleObj>
                </mc:Choice>
                <mc:Fallback>
                  <p:oleObj name="" r:id="rId3" imgW="1524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543" y="3153"/>
                          <a:ext cx="456" cy="117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903" y="3153"/>
            <a:ext cx="456" cy="1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5" imgW="152400" imgH="393700" progId="Equation.KSEE3">
                    <p:embed/>
                  </p:oleObj>
                </mc:Choice>
                <mc:Fallback>
                  <p:oleObj name="" r:id="rId5" imgW="1524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903" y="3153"/>
                          <a:ext cx="456" cy="117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6830" y="4940"/>
            <a:ext cx="722" cy="12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6" imgW="241300" imgH="419100" progId="Equation.KSEE3">
                    <p:embed/>
                  </p:oleObj>
                </mc:Choice>
                <mc:Fallback>
                  <p:oleObj name="" r:id="rId6" imgW="241300" imgH="419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6830" y="4940"/>
                          <a:ext cx="722" cy="12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737" y="5841"/>
            <a:ext cx="2622" cy="11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8" imgW="876300" imgH="393700" progId="Equation.KSEE3">
                    <p:embed/>
                  </p:oleObj>
                </mc:Choice>
                <mc:Fallback>
                  <p:oleObj name="" r:id="rId8" imgW="8763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737" y="5841"/>
                          <a:ext cx="2622" cy="117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89910" y="220091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89910" y="394906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>
            <a:hlinkClick r:id="rId1" action="ppaction://hlinksldjump"/>
          </p:cNvPr>
          <p:cNvSpPr txBox="1"/>
          <p:nvPr/>
        </p:nvSpPr>
        <p:spPr>
          <a:xfrm>
            <a:off x="4039870" y="3166745"/>
            <a:ext cx="1990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>
                <a:ea typeface="黑体" panose="02010609060101010101" pitchFamily="49" charset="-122"/>
              </a:rPr>
              <a:t>考点梳理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2" name="文本框 1">
            <a:hlinkClick r:id="rId6" action="ppaction://hlinksldjump"/>
          </p:cNvPr>
          <p:cNvSpPr txBox="1"/>
          <p:nvPr/>
        </p:nvSpPr>
        <p:spPr>
          <a:xfrm>
            <a:off x="6389370" y="3166745"/>
            <a:ext cx="3274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>
                <a:ea typeface="黑体" panose="02010609060101010101" pitchFamily="49" charset="-122"/>
              </a:rPr>
              <a:t>教材图片分点练</a:t>
            </a:r>
            <a:endParaRPr lang="zh-CN" altLang="en-US" sz="2800"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337175" y="2574290"/>
            <a:ext cx="1697990" cy="1338580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69" y="0"/>
                  <a:pt x="969760" y="122491"/>
                  <a:pt x="969760" y="273600"/>
                </a:cubicBezTo>
                <a:cubicBezTo>
                  <a:pt x="969760" y="424709"/>
                  <a:pt x="847269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浮力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93585" y="3950335"/>
            <a:ext cx="2918460" cy="725170"/>
            <a:chOff x="11509" y="6334"/>
            <a:chExt cx="4596" cy="1142"/>
          </a:xfrm>
        </p:grpSpPr>
        <p:sp>
          <p:nvSpPr>
            <p:cNvPr id="107" name="MMConnector"/>
            <p:cNvSpPr/>
            <p:nvPr/>
          </p:nvSpPr>
          <p:spPr>
            <a:xfrm>
              <a:off x="11509" y="6458"/>
              <a:ext cx="2219" cy="657"/>
            </a:xfrm>
            <a:custGeom>
              <a:avLst/>
              <a:gdLst/>
              <a:ahLst/>
              <a:cxnLst/>
              <a:pathLst>
                <a:path w="804892" h="170507">
                  <a:moveTo>
                    <a:pt x="-157078" y="-80432"/>
                  </a:moveTo>
                  <a:cubicBezTo>
                    <a:pt x="-175511" y="-85629"/>
                    <a:pt x="-190936" y="-76459"/>
                    <a:pt x="-194442" y="-62256"/>
                  </a:cubicBezTo>
                  <a:cubicBezTo>
                    <a:pt x="-197947" y="-48052"/>
                    <a:pt x="-188518" y="-32954"/>
                    <a:pt x="-169826" y="-28782"/>
                  </a:cubicBezTo>
                  <a:cubicBezTo>
                    <a:pt x="-152665" y="-24951"/>
                    <a:pt x="-135504" y="-21121"/>
                    <a:pt x="-118359" y="-17108"/>
                  </a:cubicBezTo>
                  <a:cubicBezTo>
                    <a:pt x="-101215" y="-13095"/>
                    <a:pt x="-84088" y="-8899"/>
                    <a:pt x="-66965" y="-4613"/>
                  </a:cubicBezTo>
                  <a:cubicBezTo>
                    <a:pt x="-49842" y="-326"/>
                    <a:pt x="-32723" y="4051"/>
                    <a:pt x="-15602" y="8496"/>
                  </a:cubicBezTo>
                  <a:cubicBezTo>
                    <a:pt x="1520" y="12942"/>
                    <a:pt x="18643" y="17455"/>
                    <a:pt x="35780" y="21989"/>
                  </a:cubicBezTo>
                  <a:cubicBezTo>
                    <a:pt x="52916" y="26524"/>
                    <a:pt x="70065" y="31080"/>
                    <a:pt x="87237" y="35615"/>
                  </a:cubicBezTo>
                  <a:cubicBezTo>
                    <a:pt x="104408" y="40149"/>
                    <a:pt x="121602" y="44661"/>
                    <a:pt x="138829" y="49105"/>
                  </a:cubicBezTo>
                  <a:cubicBezTo>
                    <a:pt x="156055" y="53548"/>
                    <a:pt x="173314" y="57923"/>
                    <a:pt x="190613" y="62180"/>
                  </a:cubicBezTo>
                  <a:cubicBezTo>
                    <a:pt x="207912" y="66438"/>
                    <a:pt x="225252" y="70578"/>
                    <a:pt x="242638" y="74554"/>
                  </a:cubicBezTo>
                  <a:cubicBezTo>
                    <a:pt x="260024" y="78531"/>
                    <a:pt x="277458" y="82342"/>
                    <a:pt x="294937" y="85943"/>
                  </a:cubicBezTo>
                  <a:cubicBezTo>
                    <a:pt x="312417" y="89544"/>
                    <a:pt x="329942" y="92935"/>
                    <a:pt x="347524" y="96072"/>
                  </a:cubicBezTo>
                  <a:cubicBezTo>
                    <a:pt x="365106" y="99209"/>
                    <a:pt x="382745" y="102092"/>
                    <a:pt x="400390" y="104686"/>
                  </a:cubicBezTo>
                  <a:cubicBezTo>
                    <a:pt x="418034" y="107279"/>
                    <a:pt x="435685" y="109583"/>
                    <a:pt x="453499" y="111562"/>
                  </a:cubicBezTo>
                  <a:cubicBezTo>
                    <a:pt x="471312" y="113541"/>
                    <a:pt x="489290" y="115195"/>
                    <a:pt x="506794" y="116517"/>
                  </a:cubicBezTo>
                  <a:cubicBezTo>
                    <a:pt x="524298" y="117838"/>
                    <a:pt x="541328" y="118827"/>
                    <a:pt x="560198" y="119414"/>
                  </a:cubicBezTo>
                  <a:cubicBezTo>
                    <a:pt x="579068" y="120002"/>
                    <a:pt x="599778" y="120188"/>
                    <a:pt x="613624" y="120169"/>
                  </a:cubicBezTo>
                  <a:cubicBezTo>
                    <a:pt x="627471" y="120150"/>
                    <a:pt x="634456" y="119925"/>
                    <a:pt x="641440" y="119700"/>
                  </a:cubicBezTo>
                  <a:cubicBezTo>
                    <a:pt x="644175" y="119612"/>
                    <a:pt x="646000" y="117990"/>
                    <a:pt x="646000" y="115900"/>
                  </a:cubicBezTo>
                  <a:cubicBezTo>
                    <a:pt x="646000" y="113810"/>
                    <a:pt x="644175" y="112163"/>
                    <a:pt x="641440" y="112100"/>
                  </a:cubicBezTo>
                  <a:cubicBezTo>
                    <a:pt x="634493" y="111940"/>
                    <a:pt x="627545" y="111780"/>
                    <a:pt x="613819" y="111040"/>
                  </a:cubicBezTo>
                  <a:cubicBezTo>
                    <a:pt x="600092" y="110301"/>
                    <a:pt x="579586" y="108982"/>
                    <a:pt x="560944" y="107369"/>
                  </a:cubicBezTo>
                  <a:cubicBezTo>
                    <a:pt x="542302" y="105755"/>
                    <a:pt x="525525" y="103848"/>
                    <a:pt x="508310" y="101587"/>
                  </a:cubicBezTo>
                  <a:cubicBezTo>
                    <a:pt x="491095" y="99326"/>
                    <a:pt x="473443" y="96713"/>
                    <a:pt x="455979" y="93790"/>
                  </a:cubicBezTo>
                  <a:cubicBezTo>
                    <a:pt x="438515" y="90866"/>
                    <a:pt x="421239" y="87633"/>
                    <a:pt x="403988" y="84116"/>
                  </a:cubicBezTo>
                  <a:cubicBezTo>
                    <a:pt x="386737" y="80598"/>
                    <a:pt x="369511" y="76795"/>
                    <a:pt x="352351" y="72745"/>
                  </a:cubicBezTo>
                  <a:cubicBezTo>
                    <a:pt x="335192" y="68695"/>
                    <a:pt x="318099" y="64398"/>
                    <a:pt x="301053" y="59893"/>
                  </a:cubicBezTo>
                  <a:cubicBezTo>
                    <a:pt x="284007" y="55388"/>
                    <a:pt x="267009" y="50675"/>
                    <a:pt x="250051" y="45798"/>
                  </a:cubicBezTo>
                  <a:cubicBezTo>
                    <a:pt x="233093" y="40921"/>
                    <a:pt x="216174" y="35879"/>
                    <a:pt x="199280" y="30718"/>
                  </a:cubicBezTo>
                  <a:cubicBezTo>
                    <a:pt x="182387" y="25556"/>
                    <a:pt x="165518" y="20274"/>
                    <a:pt x="148658" y="14917"/>
                  </a:cubicBezTo>
                  <a:cubicBezTo>
                    <a:pt x="131799" y="9561"/>
                    <a:pt x="114949" y="4129"/>
                    <a:pt x="98092" y="-1334"/>
                  </a:cubicBezTo>
                  <a:cubicBezTo>
                    <a:pt x="81235" y="-6797"/>
                    <a:pt x="64371" y="-12290"/>
                    <a:pt x="47485" y="-17772"/>
                  </a:cubicBezTo>
                  <a:cubicBezTo>
                    <a:pt x="30598" y="-23254"/>
                    <a:pt x="13689" y="-28725"/>
                    <a:pt x="-3258" y="-34139"/>
                  </a:cubicBezTo>
                  <a:cubicBezTo>
                    <a:pt x="-20205" y="-39553"/>
                    <a:pt x="-37191" y="-44911"/>
                    <a:pt x="-54221" y="-50189"/>
                  </a:cubicBezTo>
                  <a:cubicBezTo>
                    <a:pt x="-71251" y="-55466"/>
                    <a:pt x="-88326" y="-60663"/>
                    <a:pt x="-105476" y="-65690"/>
                  </a:cubicBezTo>
                  <a:cubicBezTo>
                    <a:pt x="-122626" y="-70718"/>
                    <a:pt x="-139852" y="-75575"/>
                    <a:pt x="-157078" y="-8043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3277" y="6334"/>
              <a:ext cx="2829" cy="1142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浮力的应用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96210" y="4034155"/>
            <a:ext cx="3813810" cy="1301750"/>
            <a:chOff x="4245" y="6918"/>
            <a:chExt cx="6006" cy="2050"/>
          </a:xfrm>
        </p:grpSpPr>
        <p:sp>
          <p:nvSpPr>
            <p:cNvPr id="115" name="MMConnector"/>
            <p:cNvSpPr/>
            <p:nvPr/>
          </p:nvSpPr>
          <p:spPr>
            <a:xfrm>
              <a:off x="7972" y="6918"/>
              <a:ext cx="2279" cy="1757"/>
            </a:xfrm>
            <a:custGeom>
              <a:avLst/>
              <a:gdLst/>
              <a:ahLst/>
              <a:cxnLst/>
              <a:pathLst>
                <a:path w="826628" h="379619">
                  <a:moveTo>
                    <a:pt x="197956" y="-105484"/>
                  </a:moveTo>
                  <a:cubicBezTo>
                    <a:pt x="214882" y="-114446"/>
                    <a:pt x="220212" y="-131307"/>
                    <a:pt x="213190" y="-144141"/>
                  </a:cubicBezTo>
                  <a:cubicBezTo>
                    <a:pt x="206167" y="-156976"/>
                    <a:pt x="188883" y="-161940"/>
                    <a:pt x="172419" y="-152155"/>
                  </a:cubicBezTo>
                  <a:cubicBezTo>
                    <a:pt x="156890" y="-142924"/>
                    <a:pt x="141360" y="-133693"/>
                    <a:pt x="126076" y="-124162"/>
                  </a:cubicBezTo>
                  <a:cubicBezTo>
                    <a:pt x="110792" y="-114630"/>
                    <a:pt x="95754" y="-104798"/>
                    <a:pt x="80852" y="-94827"/>
                  </a:cubicBezTo>
                  <a:cubicBezTo>
                    <a:pt x="65950" y="-84857"/>
                    <a:pt x="51184" y="-74749"/>
                    <a:pt x="36533" y="-64540"/>
                  </a:cubicBezTo>
                  <a:cubicBezTo>
                    <a:pt x="21881" y="-54330"/>
                    <a:pt x="7344" y="-44020"/>
                    <a:pt x="-7130" y="-33678"/>
                  </a:cubicBezTo>
                  <a:cubicBezTo>
                    <a:pt x="-21605" y="-23335"/>
                    <a:pt x="-36016" y="-12961"/>
                    <a:pt x="-50411" y="-2614"/>
                  </a:cubicBezTo>
                  <a:cubicBezTo>
                    <a:pt x="-64807" y="7734"/>
                    <a:pt x="-79186" y="18054"/>
                    <a:pt x="-93597" y="28283"/>
                  </a:cubicBezTo>
                  <a:cubicBezTo>
                    <a:pt x="-108009" y="38513"/>
                    <a:pt x="-122453" y="48652"/>
                    <a:pt x="-136976" y="58637"/>
                  </a:cubicBezTo>
                  <a:cubicBezTo>
                    <a:pt x="-151500" y="68622"/>
                    <a:pt x="-166103" y="78453"/>
                    <a:pt x="-180830" y="88062"/>
                  </a:cubicBezTo>
                  <a:cubicBezTo>
                    <a:pt x="-195556" y="97670"/>
                    <a:pt x="-210406" y="107058"/>
                    <a:pt x="-225417" y="116153"/>
                  </a:cubicBezTo>
                  <a:cubicBezTo>
                    <a:pt x="-240428" y="125249"/>
                    <a:pt x="-255599" y="134052"/>
                    <a:pt x="-270963" y="142492"/>
                  </a:cubicBezTo>
                  <a:cubicBezTo>
                    <a:pt x="-286326" y="150932"/>
                    <a:pt x="-301881" y="159009"/>
                    <a:pt x="-317640" y="166651"/>
                  </a:cubicBezTo>
                  <a:cubicBezTo>
                    <a:pt x="-333399" y="174292"/>
                    <a:pt x="-349363" y="181500"/>
                    <a:pt x="-365550" y="188207"/>
                  </a:cubicBezTo>
                  <a:cubicBezTo>
                    <a:pt x="-381737" y="194914"/>
                    <a:pt x="-398147" y="201122"/>
                    <a:pt x="-414709" y="206774"/>
                  </a:cubicBezTo>
                  <a:cubicBezTo>
                    <a:pt x="-431272" y="212426"/>
                    <a:pt x="-447988" y="217522"/>
                    <a:pt x="-465044" y="222029"/>
                  </a:cubicBezTo>
                  <a:cubicBezTo>
                    <a:pt x="-482099" y="226535"/>
                    <a:pt x="-499495" y="230453"/>
                    <a:pt x="-516394" y="233745"/>
                  </a:cubicBezTo>
                  <a:cubicBezTo>
                    <a:pt x="-533292" y="237037"/>
                    <a:pt x="-549695" y="239704"/>
                    <a:pt x="-568536" y="241813"/>
                  </a:cubicBezTo>
                  <a:cubicBezTo>
                    <a:pt x="-587378" y="243922"/>
                    <a:pt x="-608660" y="245473"/>
                    <a:pt x="-621217" y="246245"/>
                  </a:cubicBezTo>
                  <a:cubicBezTo>
                    <a:pt x="-633775" y="247016"/>
                    <a:pt x="-637607" y="247008"/>
                    <a:pt x="-641440" y="247000"/>
                  </a:cubicBezTo>
                  <a:cubicBezTo>
                    <a:pt x="-644176" y="246994"/>
                    <a:pt x="-646000" y="248710"/>
                    <a:pt x="-646000" y="250800"/>
                  </a:cubicBezTo>
                  <a:cubicBezTo>
                    <a:pt x="-646000" y="252890"/>
                    <a:pt x="-644172" y="254459"/>
                    <a:pt x="-641440" y="254600"/>
                  </a:cubicBezTo>
                  <a:cubicBezTo>
                    <a:pt x="-637583" y="254799"/>
                    <a:pt x="-633725" y="254998"/>
                    <a:pt x="-621000" y="254845"/>
                  </a:cubicBezTo>
                  <a:cubicBezTo>
                    <a:pt x="-608276" y="254691"/>
                    <a:pt x="-586683" y="254185"/>
                    <a:pt x="-567488" y="252990"/>
                  </a:cubicBezTo>
                  <a:cubicBezTo>
                    <a:pt x="-548292" y="251794"/>
                    <a:pt x="-531494" y="249909"/>
                    <a:pt x="-514132" y="247408"/>
                  </a:cubicBezTo>
                  <a:cubicBezTo>
                    <a:pt x="-496771" y="244907"/>
                    <a:pt x="-478847" y="241791"/>
                    <a:pt x="-461213" y="238050"/>
                  </a:cubicBezTo>
                  <a:cubicBezTo>
                    <a:pt x="-443579" y="234309"/>
                    <a:pt x="-426234" y="229944"/>
                    <a:pt x="-409003" y="224998"/>
                  </a:cubicBezTo>
                  <a:cubicBezTo>
                    <a:pt x="-391772" y="220052"/>
                    <a:pt x="-374655" y="214524"/>
                    <a:pt x="-357736" y="208472"/>
                  </a:cubicBezTo>
                  <a:cubicBezTo>
                    <a:pt x="-340817" y="202420"/>
                    <a:pt x="-324096" y="195843"/>
                    <a:pt x="-307570" y="188813"/>
                  </a:cubicBezTo>
                  <a:cubicBezTo>
                    <a:pt x="-291043" y="181783"/>
                    <a:pt x="-274711" y="174300"/>
                    <a:pt x="-258572" y="166443"/>
                  </a:cubicBezTo>
                  <a:cubicBezTo>
                    <a:pt x="-242433" y="158587"/>
                    <a:pt x="-226488" y="150356"/>
                    <a:pt x="-210718" y="141834"/>
                  </a:cubicBezTo>
                  <a:cubicBezTo>
                    <a:pt x="-194948" y="133311"/>
                    <a:pt x="-179352" y="124496"/>
                    <a:pt x="-163903" y="115469"/>
                  </a:cubicBezTo>
                  <a:cubicBezTo>
                    <a:pt x="-148454" y="106441"/>
                    <a:pt x="-133151" y="97201"/>
                    <a:pt x="-117959" y="87825"/>
                  </a:cubicBezTo>
                  <a:cubicBezTo>
                    <a:pt x="-102767" y="78448"/>
                    <a:pt x="-87686" y="68935"/>
                    <a:pt x="-72677" y="59357"/>
                  </a:cubicBezTo>
                  <a:cubicBezTo>
                    <a:pt x="-57668" y="49779"/>
                    <a:pt x="-42731" y="40137"/>
                    <a:pt x="-27826" y="30501"/>
                  </a:cubicBezTo>
                  <a:cubicBezTo>
                    <a:pt x="-12920" y="20864"/>
                    <a:pt x="1953" y="11233"/>
                    <a:pt x="16834" y="1671"/>
                  </a:cubicBezTo>
                  <a:cubicBezTo>
                    <a:pt x="31715" y="-7890"/>
                    <a:pt x="46603" y="-17382"/>
                    <a:pt x="61538" y="-26730"/>
                  </a:cubicBezTo>
                  <a:cubicBezTo>
                    <a:pt x="76473" y="-36079"/>
                    <a:pt x="91454" y="-45284"/>
                    <a:pt x="106504" y="-54312"/>
                  </a:cubicBezTo>
                  <a:cubicBezTo>
                    <a:pt x="121553" y="-63340"/>
                    <a:pt x="136671" y="-72190"/>
                    <a:pt x="151924" y="-80689"/>
                  </a:cubicBezTo>
                  <a:cubicBezTo>
                    <a:pt x="167177" y="-89188"/>
                    <a:pt x="182567" y="-97336"/>
                    <a:pt x="197956" y="-10548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245" y="7373"/>
              <a:ext cx="1959" cy="1595"/>
            </a:xfrm>
            <a:custGeom>
              <a:avLst/>
              <a:gdLst>
                <a:gd name="rtl" fmla="*/ 135280 w 1170400"/>
                <a:gd name="rtt" fmla="*/ 71440 h 296400"/>
                <a:gd name="rtr" fmla="*/ 1032080 w 1170400"/>
                <a:gd name="rtb" fmla="*/ 238640 h 296400"/>
              </a:gdLst>
              <a:ahLst/>
              <a:cxnLst/>
              <a:rect l="rtl" t="rtt" r="rtr" b="rtb"/>
              <a:pathLst>
                <a:path w="1170400" h="296400">
                  <a:moveTo>
                    <a:pt x="30400" y="0"/>
                  </a:moveTo>
                  <a:lnTo>
                    <a:pt x="1140000" y="0"/>
                  </a:lnTo>
                  <a:cubicBezTo>
                    <a:pt x="1156781" y="0"/>
                    <a:pt x="1170400" y="13619"/>
                    <a:pt x="1170400" y="30400"/>
                  </a:cubicBezTo>
                  <a:lnTo>
                    <a:pt x="1170400" y="266000"/>
                  </a:lnTo>
                  <a:cubicBezTo>
                    <a:pt x="1170400" y="282781"/>
                    <a:pt x="1156781" y="296400"/>
                    <a:pt x="1140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阿基米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1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德原理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01950" y="2188845"/>
            <a:ext cx="3575685" cy="1219200"/>
            <a:chOff x="4569" y="4351"/>
            <a:chExt cx="5631" cy="1920"/>
          </a:xfrm>
        </p:grpSpPr>
        <p:sp>
          <p:nvSpPr>
            <p:cNvPr id="117" name="MMConnector"/>
            <p:cNvSpPr/>
            <p:nvPr/>
          </p:nvSpPr>
          <p:spPr>
            <a:xfrm>
              <a:off x="7972" y="5467"/>
              <a:ext cx="2228" cy="805"/>
            </a:xfrm>
            <a:custGeom>
              <a:avLst/>
              <a:gdLst/>
              <a:ahLst/>
              <a:cxnLst/>
              <a:pathLst>
                <a:path w="808131" h="209075">
                  <a:moveTo>
                    <a:pt x="158966" y="92978"/>
                  </a:moveTo>
                  <a:cubicBezTo>
                    <a:pt x="177095" y="99153"/>
                    <a:pt x="192986" y="90795"/>
                    <a:pt x="197235" y="76795"/>
                  </a:cubicBezTo>
                  <a:cubicBezTo>
                    <a:pt x="201484" y="62796"/>
                    <a:pt x="192855" y="47253"/>
                    <a:pt x="174417" y="42071"/>
                  </a:cubicBezTo>
                  <a:cubicBezTo>
                    <a:pt x="157523" y="37324"/>
                    <a:pt x="140630" y="32577"/>
                    <a:pt x="123770" y="27608"/>
                  </a:cubicBezTo>
                  <a:cubicBezTo>
                    <a:pt x="106909" y="22639"/>
                    <a:pt x="90082" y="17449"/>
                    <a:pt x="73266" y="12147"/>
                  </a:cubicBezTo>
                  <a:cubicBezTo>
                    <a:pt x="56451" y="6846"/>
                    <a:pt x="39648" y="1434"/>
                    <a:pt x="22847" y="-4061"/>
                  </a:cubicBezTo>
                  <a:cubicBezTo>
                    <a:pt x="6046" y="-9556"/>
                    <a:pt x="-10753" y="-15133"/>
                    <a:pt x="-27565" y="-20740"/>
                  </a:cubicBezTo>
                  <a:cubicBezTo>
                    <a:pt x="-44377" y="-26346"/>
                    <a:pt x="-61202" y="-31980"/>
                    <a:pt x="-78056" y="-37591"/>
                  </a:cubicBezTo>
                  <a:cubicBezTo>
                    <a:pt x="-94910" y="-43202"/>
                    <a:pt x="-111792" y="-48790"/>
                    <a:pt x="-128718" y="-54299"/>
                  </a:cubicBezTo>
                  <a:cubicBezTo>
                    <a:pt x="-145644" y="-59807"/>
                    <a:pt x="-162613" y="-65237"/>
                    <a:pt x="-179639" y="-70531"/>
                  </a:cubicBezTo>
                  <a:cubicBezTo>
                    <a:pt x="-196665" y="-75825"/>
                    <a:pt x="-213748" y="-80984"/>
                    <a:pt x="-230897" y="-85950"/>
                  </a:cubicBezTo>
                  <a:cubicBezTo>
                    <a:pt x="-248047" y="-90916"/>
                    <a:pt x="-265263" y="-95690"/>
                    <a:pt x="-282550" y="-100217"/>
                  </a:cubicBezTo>
                  <a:cubicBezTo>
                    <a:pt x="-299836" y="-104744"/>
                    <a:pt x="-317193" y="-109024"/>
                    <a:pt x="-334625" y="-113006"/>
                  </a:cubicBezTo>
                  <a:cubicBezTo>
                    <a:pt x="-352057" y="-116987"/>
                    <a:pt x="-369564" y="-120671"/>
                    <a:pt x="-387118" y="-124011"/>
                  </a:cubicBezTo>
                  <a:cubicBezTo>
                    <a:pt x="-404672" y="-127352"/>
                    <a:pt x="-422274" y="-130349"/>
                    <a:pt x="-439988" y="-132968"/>
                  </a:cubicBezTo>
                  <a:cubicBezTo>
                    <a:pt x="-457702" y="-135587"/>
                    <a:pt x="-475529" y="-137827"/>
                    <a:pt x="-493159" y="-139662"/>
                  </a:cubicBezTo>
                  <a:cubicBezTo>
                    <a:pt x="-510790" y="-141497"/>
                    <a:pt x="-528223" y="-142927"/>
                    <a:pt x="-546530" y="-143940"/>
                  </a:cubicBezTo>
                  <a:cubicBezTo>
                    <a:pt x="-564837" y="-144953"/>
                    <a:pt x="-584018" y="-145548"/>
                    <a:pt x="-599982" y="-145714"/>
                  </a:cubicBezTo>
                  <a:cubicBezTo>
                    <a:pt x="-615945" y="-145880"/>
                    <a:pt x="-628693" y="-145615"/>
                    <a:pt x="-641440" y="-145350"/>
                  </a:cubicBezTo>
                  <a:cubicBezTo>
                    <a:pt x="-644175" y="-145293"/>
                    <a:pt x="-646000" y="-143640"/>
                    <a:pt x="-646000" y="-141550"/>
                  </a:cubicBezTo>
                  <a:cubicBezTo>
                    <a:pt x="-646000" y="-139460"/>
                    <a:pt x="-644174" y="-137842"/>
                    <a:pt x="-641440" y="-137750"/>
                  </a:cubicBezTo>
                  <a:cubicBezTo>
                    <a:pt x="-628787" y="-137325"/>
                    <a:pt x="-616134" y="-136900"/>
                    <a:pt x="-600342" y="-135877"/>
                  </a:cubicBezTo>
                  <a:cubicBezTo>
                    <a:pt x="-584550" y="-134855"/>
                    <a:pt x="-565619" y="-133234"/>
                    <a:pt x="-547595" y="-131251"/>
                  </a:cubicBezTo>
                  <a:cubicBezTo>
                    <a:pt x="-529572" y="-129268"/>
                    <a:pt x="-512457" y="-126922"/>
                    <a:pt x="-495184" y="-124170"/>
                  </a:cubicBezTo>
                  <a:cubicBezTo>
                    <a:pt x="-477911" y="-121417"/>
                    <a:pt x="-460481" y="-118258"/>
                    <a:pt x="-443194" y="-114733"/>
                  </a:cubicBezTo>
                  <a:cubicBezTo>
                    <a:pt x="-425906" y="-111209"/>
                    <a:pt x="-408760" y="-107321"/>
                    <a:pt x="-391683" y="-103098"/>
                  </a:cubicBezTo>
                  <a:cubicBezTo>
                    <a:pt x="-374605" y="-98876"/>
                    <a:pt x="-357596" y="-94321"/>
                    <a:pt x="-340672" y="-89475"/>
                  </a:cubicBezTo>
                  <a:cubicBezTo>
                    <a:pt x="-323748" y="-84629"/>
                    <a:pt x="-306910" y="-79493"/>
                    <a:pt x="-290143" y="-74113"/>
                  </a:cubicBezTo>
                  <a:cubicBezTo>
                    <a:pt x="-273376" y="-68734"/>
                    <a:pt x="-256679" y="-63112"/>
                    <a:pt x="-240040" y="-57297"/>
                  </a:cubicBezTo>
                  <a:cubicBezTo>
                    <a:pt x="-223401" y="-51482"/>
                    <a:pt x="-206819" y="-45475"/>
                    <a:pt x="-190275" y="-39327"/>
                  </a:cubicBezTo>
                  <a:cubicBezTo>
                    <a:pt x="-173730" y="-33179"/>
                    <a:pt x="-157224" y="-26891"/>
                    <a:pt x="-140734" y="-20515"/>
                  </a:cubicBezTo>
                  <a:cubicBezTo>
                    <a:pt x="-124243" y="-14138"/>
                    <a:pt x="-107769" y="-7674"/>
                    <a:pt x="-91289" y="-1173"/>
                  </a:cubicBezTo>
                  <a:cubicBezTo>
                    <a:pt x="-74808" y="5328"/>
                    <a:pt x="-58320" y="11864"/>
                    <a:pt x="-41804" y="18388"/>
                  </a:cubicBezTo>
                  <a:cubicBezTo>
                    <a:pt x="-25288" y="24912"/>
                    <a:pt x="-8744" y="31423"/>
                    <a:pt x="7851" y="37867"/>
                  </a:cubicBezTo>
                  <a:cubicBezTo>
                    <a:pt x="24447" y="44312"/>
                    <a:pt x="41093" y="50690"/>
                    <a:pt x="57800" y="56973"/>
                  </a:cubicBezTo>
                  <a:cubicBezTo>
                    <a:pt x="74507" y="63256"/>
                    <a:pt x="91274" y="69445"/>
                    <a:pt x="108145" y="75430"/>
                  </a:cubicBezTo>
                  <a:cubicBezTo>
                    <a:pt x="125016" y="81415"/>
                    <a:pt x="141991" y="87196"/>
                    <a:pt x="158966" y="9297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569" y="4351"/>
              <a:ext cx="1634" cy="1142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浮力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232390" y="3290570"/>
            <a:ext cx="884555" cy="1337310"/>
            <a:chOff x="16113" y="6086"/>
            <a:chExt cx="1393" cy="2106"/>
          </a:xfrm>
        </p:grpSpPr>
        <p:sp>
          <p:nvSpPr>
            <p:cNvPr id="180" name="SubTopic"/>
            <p:cNvSpPr/>
            <p:nvPr/>
          </p:nvSpPr>
          <p:spPr>
            <a:xfrm>
              <a:off x="16458" y="6086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轮船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01" name="MMConnector"/>
            <p:cNvSpPr/>
            <p:nvPr/>
          </p:nvSpPr>
          <p:spPr>
            <a:xfrm>
              <a:off x="16113" y="7278"/>
              <a:ext cx="691" cy="915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</p:grpSp>
      <p:grpSp>
        <p:nvGrpSpPr>
          <p:cNvPr id="34" name="组合 33"/>
          <p:cNvGrpSpPr/>
          <p:nvPr/>
        </p:nvGrpSpPr>
        <p:grpSpPr>
          <a:xfrm>
            <a:off x="10232390" y="3848100"/>
            <a:ext cx="1097280" cy="487680"/>
            <a:chOff x="16113" y="6964"/>
            <a:chExt cx="1728" cy="768"/>
          </a:xfrm>
        </p:grpSpPr>
        <p:sp>
          <p:nvSpPr>
            <p:cNvPr id="202" name="MMConnector"/>
            <p:cNvSpPr/>
            <p:nvPr/>
          </p:nvSpPr>
          <p:spPr>
            <a:xfrm>
              <a:off x="16113" y="7659"/>
              <a:ext cx="691" cy="73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6458" y="6964"/>
              <a:ext cx="1383" cy="65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潜水艇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7685" y="1529080"/>
            <a:ext cx="1323340" cy="1311910"/>
            <a:chOff x="2830" y="3312"/>
            <a:chExt cx="2084" cy="2066"/>
          </a:xfrm>
        </p:grpSpPr>
        <p:sp>
          <p:nvSpPr>
            <p:cNvPr id="321" name="MMConnector"/>
            <p:cNvSpPr/>
            <p:nvPr/>
          </p:nvSpPr>
          <p:spPr>
            <a:xfrm>
              <a:off x="4224" y="4464"/>
              <a:ext cx="691" cy="915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30" y="3312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72235" y="2597785"/>
            <a:ext cx="1762125" cy="678180"/>
            <a:chOff x="2160" y="4995"/>
            <a:chExt cx="2775" cy="1068"/>
          </a:xfrm>
        </p:grpSpPr>
        <p:sp>
          <p:nvSpPr>
            <p:cNvPr id="322" name="MMConnector"/>
            <p:cNvSpPr/>
            <p:nvPr/>
          </p:nvSpPr>
          <p:spPr>
            <a:xfrm>
              <a:off x="4245" y="5295"/>
              <a:ext cx="691" cy="76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160" y="4995"/>
              <a:ext cx="1718" cy="69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产生原因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2235" y="3062605"/>
            <a:ext cx="1748790" cy="1022350"/>
            <a:chOff x="2160" y="5727"/>
            <a:chExt cx="2754" cy="1610"/>
          </a:xfrm>
        </p:grpSpPr>
        <p:sp>
          <p:nvSpPr>
            <p:cNvPr id="390" name="MMConnector"/>
            <p:cNvSpPr/>
            <p:nvPr/>
          </p:nvSpPr>
          <p:spPr>
            <a:xfrm>
              <a:off x="4224" y="5727"/>
              <a:ext cx="691" cy="1610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160" y="5836"/>
              <a:ext cx="1718" cy="69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5825" y="4947285"/>
            <a:ext cx="2143590" cy="1138555"/>
            <a:chOff x="-28" y="8130"/>
            <a:chExt cx="3350" cy="1793"/>
          </a:xfrm>
        </p:grpSpPr>
        <p:sp>
          <p:nvSpPr>
            <p:cNvPr id="392" name="MMConnector"/>
            <p:cNvSpPr/>
            <p:nvPr/>
          </p:nvSpPr>
          <p:spPr>
            <a:xfrm>
              <a:off x="2631" y="8619"/>
              <a:ext cx="691" cy="1304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-28" y="8130"/>
              <a:ext cx="2314" cy="1136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适用于液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体和气体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232390" y="4359275"/>
            <a:ext cx="884555" cy="685165"/>
            <a:chOff x="16452" y="6978"/>
            <a:chExt cx="1393" cy="1079"/>
          </a:xfrm>
        </p:grpSpPr>
        <p:sp>
          <p:nvSpPr>
            <p:cNvPr id="400" name="MMConnector"/>
            <p:cNvSpPr/>
            <p:nvPr/>
          </p:nvSpPr>
          <p:spPr>
            <a:xfrm>
              <a:off x="16452" y="7289"/>
              <a:ext cx="691" cy="76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6797" y="6978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气球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97685" y="2063115"/>
            <a:ext cx="1323340" cy="510540"/>
            <a:chOff x="2830" y="4153"/>
            <a:chExt cx="2084" cy="804"/>
          </a:xfrm>
        </p:grpSpPr>
        <p:sp>
          <p:nvSpPr>
            <p:cNvPr id="147" name="MMConnector"/>
            <p:cNvSpPr/>
            <p:nvPr/>
          </p:nvSpPr>
          <p:spPr>
            <a:xfrm>
              <a:off x="4224" y="4885"/>
              <a:ext cx="691" cy="73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2830" y="4153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232390" y="4824095"/>
            <a:ext cx="1096645" cy="1022350"/>
            <a:chOff x="16452" y="7710"/>
            <a:chExt cx="1727" cy="1610"/>
          </a:xfrm>
        </p:grpSpPr>
        <p:sp>
          <p:nvSpPr>
            <p:cNvPr id="154" name="MMConnector"/>
            <p:cNvSpPr/>
            <p:nvPr/>
          </p:nvSpPr>
          <p:spPr>
            <a:xfrm>
              <a:off x="16452" y="7710"/>
              <a:ext cx="691" cy="1610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16797" y="7820"/>
              <a:ext cx="1383" cy="69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密度计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76070" y="4361180"/>
            <a:ext cx="1322705" cy="509905"/>
            <a:chOff x="1238" y="7125"/>
            <a:chExt cx="2083" cy="803"/>
          </a:xfrm>
        </p:grpSpPr>
        <p:sp>
          <p:nvSpPr>
            <p:cNvPr id="8" name="MMConnector"/>
            <p:cNvSpPr/>
            <p:nvPr/>
          </p:nvSpPr>
          <p:spPr>
            <a:xfrm>
              <a:off x="2631" y="7856"/>
              <a:ext cx="691" cy="73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9" name="SubTopic"/>
            <p:cNvSpPr/>
            <p:nvPr/>
          </p:nvSpPr>
          <p:spPr>
            <a:xfrm>
              <a:off x="1238" y="7125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93585" y="1941195"/>
            <a:ext cx="1852930" cy="1473200"/>
            <a:chOff x="11170" y="3961"/>
            <a:chExt cx="2918" cy="2320"/>
          </a:xfrm>
        </p:grpSpPr>
        <p:sp>
          <p:nvSpPr>
            <p:cNvPr id="105" name="MMConnector"/>
            <p:cNvSpPr/>
            <p:nvPr/>
          </p:nvSpPr>
          <p:spPr>
            <a:xfrm rot="1080000">
              <a:off x="11170" y="5229"/>
              <a:ext cx="864" cy="1053"/>
            </a:xfrm>
            <a:custGeom>
              <a:avLst/>
              <a:gdLst/>
              <a:ahLst/>
              <a:cxnLst/>
              <a:pathLst>
                <a:path w="826628" h="379619">
                  <a:moveTo>
                    <a:pt x="-197956" y="105484"/>
                  </a:moveTo>
                  <a:cubicBezTo>
                    <a:pt x="-214882" y="114446"/>
                    <a:pt x="-220212" y="131307"/>
                    <a:pt x="-213190" y="144141"/>
                  </a:cubicBezTo>
                  <a:cubicBezTo>
                    <a:pt x="-206167" y="156976"/>
                    <a:pt x="-188883" y="161940"/>
                    <a:pt x="-172419" y="152155"/>
                  </a:cubicBezTo>
                  <a:cubicBezTo>
                    <a:pt x="-156890" y="142924"/>
                    <a:pt x="-141360" y="133693"/>
                    <a:pt x="-126076" y="124162"/>
                  </a:cubicBezTo>
                  <a:cubicBezTo>
                    <a:pt x="-110792" y="114630"/>
                    <a:pt x="-95754" y="104798"/>
                    <a:pt x="-80852" y="94827"/>
                  </a:cubicBezTo>
                  <a:cubicBezTo>
                    <a:pt x="-65950" y="84857"/>
                    <a:pt x="-51184" y="74749"/>
                    <a:pt x="-36533" y="64540"/>
                  </a:cubicBezTo>
                  <a:cubicBezTo>
                    <a:pt x="-21881" y="54330"/>
                    <a:pt x="-7344" y="44020"/>
                    <a:pt x="7130" y="33678"/>
                  </a:cubicBezTo>
                  <a:cubicBezTo>
                    <a:pt x="21605" y="23335"/>
                    <a:pt x="36016" y="12961"/>
                    <a:pt x="50411" y="2614"/>
                  </a:cubicBezTo>
                  <a:cubicBezTo>
                    <a:pt x="64807" y="-7734"/>
                    <a:pt x="79186" y="-18054"/>
                    <a:pt x="93597" y="-28283"/>
                  </a:cubicBezTo>
                  <a:cubicBezTo>
                    <a:pt x="108009" y="-38513"/>
                    <a:pt x="122453" y="-48652"/>
                    <a:pt x="136976" y="-58637"/>
                  </a:cubicBezTo>
                  <a:cubicBezTo>
                    <a:pt x="151500" y="-68622"/>
                    <a:pt x="166103" y="-78453"/>
                    <a:pt x="180830" y="-88062"/>
                  </a:cubicBezTo>
                  <a:cubicBezTo>
                    <a:pt x="195556" y="-97670"/>
                    <a:pt x="210406" y="-107058"/>
                    <a:pt x="225417" y="-116153"/>
                  </a:cubicBezTo>
                  <a:cubicBezTo>
                    <a:pt x="240428" y="-125249"/>
                    <a:pt x="255599" y="-134052"/>
                    <a:pt x="270963" y="-142492"/>
                  </a:cubicBezTo>
                  <a:cubicBezTo>
                    <a:pt x="286326" y="-150932"/>
                    <a:pt x="301881" y="-159009"/>
                    <a:pt x="317640" y="-166651"/>
                  </a:cubicBezTo>
                  <a:cubicBezTo>
                    <a:pt x="333399" y="-174292"/>
                    <a:pt x="349363" y="-181500"/>
                    <a:pt x="365550" y="-188207"/>
                  </a:cubicBezTo>
                  <a:cubicBezTo>
                    <a:pt x="381737" y="-194914"/>
                    <a:pt x="398147" y="-201122"/>
                    <a:pt x="414709" y="-206774"/>
                  </a:cubicBezTo>
                  <a:cubicBezTo>
                    <a:pt x="431272" y="-212426"/>
                    <a:pt x="447988" y="-217522"/>
                    <a:pt x="465044" y="-222029"/>
                  </a:cubicBezTo>
                  <a:cubicBezTo>
                    <a:pt x="482099" y="-226535"/>
                    <a:pt x="499495" y="-230453"/>
                    <a:pt x="516394" y="-233745"/>
                  </a:cubicBezTo>
                  <a:cubicBezTo>
                    <a:pt x="533292" y="-237037"/>
                    <a:pt x="549695" y="-239704"/>
                    <a:pt x="568536" y="-241813"/>
                  </a:cubicBezTo>
                  <a:cubicBezTo>
                    <a:pt x="587378" y="-243922"/>
                    <a:pt x="608660" y="-245473"/>
                    <a:pt x="621217" y="-246245"/>
                  </a:cubicBezTo>
                  <a:cubicBezTo>
                    <a:pt x="633775" y="-247016"/>
                    <a:pt x="637607" y="-247008"/>
                    <a:pt x="641440" y="-247000"/>
                  </a:cubicBezTo>
                  <a:cubicBezTo>
                    <a:pt x="644176" y="-246994"/>
                    <a:pt x="646000" y="-248710"/>
                    <a:pt x="646000" y="-250800"/>
                  </a:cubicBezTo>
                  <a:cubicBezTo>
                    <a:pt x="646000" y="-252890"/>
                    <a:pt x="644172" y="-254459"/>
                    <a:pt x="641440" y="-254600"/>
                  </a:cubicBezTo>
                  <a:cubicBezTo>
                    <a:pt x="637583" y="-254799"/>
                    <a:pt x="633725" y="-254998"/>
                    <a:pt x="621000" y="-254845"/>
                  </a:cubicBezTo>
                  <a:cubicBezTo>
                    <a:pt x="608276" y="-254691"/>
                    <a:pt x="586683" y="-254185"/>
                    <a:pt x="567488" y="-252990"/>
                  </a:cubicBezTo>
                  <a:cubicBezTo>
                    <a:pt x="548292" y="-251794"/>
                    <a:pt x="531494" y="-249909"/>
                    <a:pt x="514132" y="-247408"/>
                  </a:cubicBezTo>
                  <a:cubicBezTo>
                    <a:pt x="496771" y="-244907"/>
                    <a:pt x="478847" y="-241791"/>
                    <a:pt x="461213" y="-238050"/>
                  </a:cubicBezTo>
                  <a:cubicBezTo>
                    <a:pt x="443579" y="-234309"/>
                    <a:pt x="426234" y="-229944"/>
                    <a:pt x="409003" y="-224998"/>
                  </a:cubicBezTo>
                  <a:cubicBezTo>
                    <a:pt x="391772" y="-220052"/>
                    <a:pt x="374655" y="-214524"/>
                    <a:pt x="357736" y="-208472"/>
                  </a:cubicBezTo>
                  <a:cubicBezTo>
                    <a:pt x="340817" y="-202420"/>
                    <a:pt x="324096" y="-195843"/>
                    <a:pt x="307570" y="-188813"/>
                  </a:cubicBezTo>
                  <a:cubicBezTo>
                    <a:pt x="291043" y="-181783"/>
                    <a:pt x="274711" y="-174300"/>
                    <a:pt x="258572" y="-166443"/>
                  </a:cubicBezTo>
                  <a:cubicBezTo>
                    <a:pt x="242433" y="-158587"/>
                    <a:pt x="226488" y="-150356"/>
                    <a:pt x="210718" y="-141834"/>
                  </a:cubicBezTo>
                  <a:cubicBezTo>
                    <a:pt x="194948" y="-133311"/>
                    <a:pt x="179352" y="-124496"/>
                    <a:pt x="163903" y="-115469"/>
                  </a:cubicBezTo>
                  <a:cubicBezTo>
                    <a:pt x="148454" y="-106441"/>
                    <a:pt x="133151" y="-97201"/>
                    <a:pt x="117959" y="-87825"/>
                  </a:cubicBezTo>
                  <a:cubicBezTo>
                    <a:pt x="102767" y="-78448"/>
                    <a:pt x="87686" y="-68935"/>
                    <a:pt x="72677" y="-59357"/>
                  </a:cubicBezTo>
                  <a:cubicBezTo>
                    <a:pt x="57668" y="-49779"/>
                    <a:pt x="42731" y="-40137"/>
                    <a:pt x="27826" y="-30501"/>
                  </a:cubicBezTo>
                  <a:cubicBezTo>
                    <a:pt x="12920" y="-20864"/>
                    <a:pt x="-1953" y="-11233"/>
                    <a:pt x="-16834" y="-1671"/>
                  </a:cubicBezTo>
                  <a:cubicBezTo>
                    <a:pt x="-31715" y="7890"/>
                    <a:pt x="-46603" y="17382"/>
                    <a:pt x="-61538" y="26730"/>
                  </a:cubicBezTo>
                  <a:cubicBezTo>
                    <a:pt x="-76473" y="36079"/>
                    <a:pt x="-91454" y="45284"/>
                    <a:pt x="-106504" y="54312"/>
                  </a:cubicBezTo>
                  <a:cubicBezTo>
                    <a:pt x="-121553" y="63340"/>
                    <a:pt x="-136671" y="72190"/>
                    <a:pt x="-151924" y="80689"/>
                  </a:cubicBezTo>
                  <a:cubicBezTo>
                    <a:pt x="-167177" y="89188"/>
                    <a:pt x="-182567" y="97336"/>
                    <a:pt x="-197956" y="10548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260" y="3961"/>
              <a:ext cx="1828" cy="1537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物体的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浮沉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89085" y="1433830"/>
            <a:ext cx="2070735" cy="1311910"/>
            <a:chOff x="14470" y="3162"/>
            <a:chExt cx="3261" cy="2066"/>
          </a:xfrm>
        </p:grpSpPr>
        <p:sp>
          <p:nvSpPr>
            <p:cNvPr id="26" name="SubTopic"/>
            <p:cNvSpPr/>
            <p:nvPr/>
          </p:nvSpPr>
          <p:spPr>
            <a:xfrm>
              <a:off x="14847" y="3162"/>
              <a:ext cx="2885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上浮</a:t>
              </a:r>
              <a:r>
                <a:rPr lang="en-US" alt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→</a:t>
              </a: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漂浮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" name="MMConnector"/>
            <p:cNvSpPr/>
            <p:nvPr/>
          </p:nvSpPr>
          <p:spPr>
            <a:xfrm>
              <a:off x="14470" y="4314"/>
              <a:ext cx="756" cy="915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</p:grpSp>
      <p:grpSp>
        <p:nvGrpSpPr>
          <p:cNvPr id="41" name="组合 40"/>
          <p:cNvGrpSpPr/>
          <p:nvPr/>
        </p:nvGrpSpPr>
        <p:grpSpPr>
          <a:xfrm>
            <a:off x="9189085" y="1967865"/>
            <a:ext cx="2070735" cy="510540"/>
            <a:chOff x="14470" y="4003"/>
            <a:chExt cx="3261" cy="804"/>
          </a:xfrm>
        </p:grpSpPr>
        <p:sp>
          <p:nvSpPr>
            <p:cNvPr id="24" name="MMConnector"/>
            <p:cNvSpPr/>
            <p:nvPr/>
          </p:nvSpPr>
          <p:spPr>
            <a:xfrm>
              <a:off x="14470" y="4735"/>
              <a:ext cx="691" cy="73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14815" y="4003"/>
              <a:ext cx="2917" cy="69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悬浮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189085" y="2508250"/>
            <a:ext cx="2070735" cy="685165"/>
            <a:chOff x="14470" y="4854"/>
            <a:chExt cx="3261" cy="1079"/>
          </a:xfrm>
        </p:grpSpPr>
        <p:sp>
          <p:nvSpPr>
            <p:cNvPr id="31" name="MMConnector"/>
            <p:cNvSpPr/>
            <p:nvPr/>
          </p:nvSpPr>
          <p:spPr>
            <a:xfrm>
              <a:off x="14470" y="5165"/>
              <a:ext cx="691" cy="76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2" name="SubTopic"/>
            <p:cNvSpPr/>
            <p:nvPr/>
          </p:nvSpPr>
          <p:spPr>
            <a:xfrm>
              <a:off x="14815" y="4854"/>
              <a:ext cx="2917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下沉</a:t>
              </a:r>
              <a:r>
                <a:rPr lang="en-US" altLang="zh-CN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→</a:t>
              </a: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沉底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65910" y="3808730"/>
            <a:ext cx="1323340" cy="1311910"/>
            <a:chOff x="2830" y="3312"/>
            <a:chExt cx="2084" cy="2066"/>
          </a:xfrm>
        </p:grpSpPr>
        <p:sp>
          <p:nvSpPr>
            <p:cNvPr id="14" name="MMConnector"/>
            <p:cNvSpPr/>
            <p:nvPr/>
          </p:nvSpPr>
          <p:spPr>
            <a:xfrm>
              <a:off x="4224" y="4464"/>
              <a:ext cx="691" cy="915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" name="SubTopic"/>
            <p:cNvSpPr/>
            <p:nvPr/>
          </p:nvSpPr>
          <p:spPr>
            <a:xfrm>
              <a:off x="2830" y="3312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101854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92785" y="1772285"/>
            <a:ext cx="2261870" cy="521970"/>
            <a:chOff x="7040" y="3883"/>
            <a:chExt cx="3562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701040" y="2554605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浮力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38175" y="3239135"/>
            <a:ext cx="104857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无论是液体还是气体，对浸在其中的物体都有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的托力，物理学中把这个托力叫做浮力．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浮力产生的原因：</a:t>
            </a:r>
            <a:r>
              <a:rPr lang="zh-CN" sz="2400">
                <a:ea typeface="宋体" panose="02010600030101010101" pitchFamily="2" charset="-122"/>
              </a:rPr>
              <a:t>由于液体对物体向上和向下的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产生的．即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浮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向上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向下．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方向：</a:t>
            </a:r>
            <a:r>
              <a:rPr lang="zh-CN" sz="2400">
                <a:ea typeface="宋体" panose="02010600030101010101" pitchFamily="2" charset="-122"/>
              </a:rPr>
              <a:t>浮力的方向总是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174355" y="3328670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向上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38390" y="4439285"/>
            <a:ext cx="1311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压力差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7335" y="5527675"/>
            <a:ext cx="165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竖直向上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239250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48030" y="98806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阿基米德原理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2019.28)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416685" y="4445635"/>
            <a:ext cx="7573645" cy="1786255"/>
            <a:chOff x="2117" y="7227"/>
            <a:chExt cx="11927" cy="2813"/>
          </a:xfrm>
        </p:grpSpPr>
        <p:sp>
          <p:nvSpPr>
            <p:cNvPr id="4" name="文本框 3"/>
            <p:cNvSpPr txBox="1"/>
            <p:nvPr/>
          </p:nvSpPr>
          <p:spPr>
            <a:xfrm>
              <a:off x="6044" y="7227"/>
              <a:ext cx="8000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altLang="en-US" sz="2400" baseline="-250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浮</a:t>
              </a:r>
              <a:r>
                <a:rPr lang="zh-CN" altLang="en-US" sz="24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表示物体受到的浮力，单位为</a:t>
              </a:r>
              <a:r>
                <a:rPr lang="en-US" altLang="zh-CN" sz="24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 i="1">
                  <a:uFillTx/>
                  <a:latin typeface="Times New Roman" panose="02020603050405020304" pitchFamily="18" charset="0"/>
                  <a:sym typeface="+mn-ea"/>
                </a:rPr>
                <a:t>ρ</a:t>
              </a:r>
              <a:r>
                <a:rPr lang="zh-CN" sz="2400" baseline="-25000">
                  <a:uFillTx/>
                  <a:latin typeface="Times New Roman" panose="02020603050405020304" pitchFamily="18" charset="0"/>
                  <a:sym typeface="+mn-ea"/>
                </a:rPr>
                <a:t>液</a:t>
              </a:r>
              <a:r>
                <a:rPr lang="zh-CN" sz="2400">
                  <a:uFillTx/>
                  <a:latin typeface="Times New Roman" panose="02020603050405020304" pitchFamily="18" charset="0"/>
                  <a:sym typeface="+mn-ea"/>
                </a:rPr>
                <a:t>表示液体密度，单位是kg/m</a:t>
              </a:r>
              <a:r>
                <a:rPr lang="zh-CN" sz="2400" baseline="30000">
                  <a:uFillTx/>
                  <a:latin typeface="Times New Roman" panose="02020603050405020304" pitchFamily="18" charset="0"/>
                  <a:sym typeface="+mn-ea"/>
                </a:rPr>
                <a:t>3</a:t>
              </a:r>
              <a:endParaRPr lang="zh-CN" sz="2400">
                <a:uFillTx/>
                <a:latin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sz="2400" i="1">
                  <a:uFillTx/>
                  <a:latin typeface="Times New Roman" panose="02020603050405020304" pitchFamily="18" charset="0"/>
                  <a:sym typeface="+mn-ea"/>
                </a:rPr>
                <a:t>V</a:t>
              </a:r>
              <a:r>
                <a:rPr lang="zh-CN" sz="2400" baseline="-25000">
                  <a:uFillTx/>
                  <a:latin typeface="Times New Roman" panose="02020603050405020304" pitchFamily="18" charset="0"/>
                  <a:sym typeface="+mn-ea"/>
                </a:rPr>
                <a:t>排</a:t>
              </a:r>
              <a:r>
                <a:rPr lang="zh-CN" sz="2400">
                  <a:uFillTx/>
                  <a:latin typeface="Times New Roman" panose="02020603050405020304" pitchFamily="18" charset="0"/>
                  <a:sym typeface="+mn-ea"/>
                </a:rPr>
                <a:t>表示排开液体体积，单位是m</a:t>
              </a:r>
              <a:r>
                <a:rPr lang="zh-CN" sz="2400" baseline="30000">
                  <a:uFillTx/>
                  <a:latin typeface="Times New Roman" panose="02020603050405020304" pitchFamily="18" charset="0"/>
                  <a:sym typeface="+mn-ea"/>
                </a:rPr>
                <a:t>3</a:t>
              </a:r>
              <a:endParaRPr lang="zh-CN" altLang="en-US" sz="24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17" y="8141"/>
              <a:ext cx="364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F</a:t>
              </a:r>
              <a:r>
                <a:rPr lang="zh-CN" sz="2400" baseline="-25000">
                  <a:sym typeface="+mn-ea"/>
                </a:rPr>
                <a:t>浮</a:t>
              </a:r>
              <a:r>
                <a:rPr lang="zh-CN" sz="2400">
                  <a:sym typeface="+mn-ea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endParaRPr lang="zh-CN" altLang="en-US" sz="2400"/>
            </a:p>
          </p:txBody>
        </p:sp>
        <p:sp>
          <p:nvSpPr>
            <p:cNvPr id="7" name="左大括号 6"/>
            <p:cNvSpPr/>
            <p:nvPr/>
          </p:nvSpPr>
          <p:spPr>
            <a:xfrm>
              <a:off x="5464" y="7689"/>
              <a:ext cx="541" cy="2351"/>
            </a:xfrm>
            <a:prstGeom prst="leftBrace">
              <a:avLst/>
            </a:prstGeom>
            <a:ln w="28575">
              <a:solidFill>
                <a:schemeClr val="tx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p>
              <a:endParaRPr lang="zh-CN" altLang="en-US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32765" y="1510030"/>
            <a:ext cx="114858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浮力大小的影响因素：</a:t>
            </a:r>
            <a:r>
              <a:rPr lang="zh-CN" sz="2400">
                <a:ea typeface="宋体" panose="02010600030101010101" pitchFamily="2" charset="-122"/>
              </a:rPr>
              <a:t>物体在液体中所受浮力的大小，跟它浸在液体中的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有关、跟液体的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有关．物体浸在液体中的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越大、液体的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越大，浮力就越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阿基米德原理：</a:t>
            </a:r>
            <a:r>
              <a:rPr lang="zh-CN" sz="2400">
                <a:ea typeface="宋体" panose="02010600030101010101" pitchFamily="2" charset="-122"/>
              </a:rPr>
              <a:t>浸入液体中的物体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所受浮力的大小等于物体排开的液体所受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的大小．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公式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浮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aseline="-25000">
                <a:ea typeface="宋体" panose="02010600030101010101" pitchFamily="2" charset="-122"/>
              </a:rPr>
              <a:t>排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0819130" y="166306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体积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56230" y="2133600"/>
            <a:ext cx="982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密度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42530" y="2205355"/>
            <a:ext cx="934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体积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87025" y="220535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密度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26360" y="2715260"/>
            <a:ext cx="76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68355" y="3199130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重力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25040" y="5092065"/>
            <a:ext cx="1302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solidFill>
                  <a:srgbClr val="FF0000"/>
                </a:solidFill>
                <a:ea typeface="宋体" panose="02010600030101010101" pitchFamily="2" charset="-122"/>
              </a:rPr>
              <a:t>液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gV</a:t>
            </a:r>
            <a:r>
              <a:rPr lang="zh-CN" sz="240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54515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753745" y="1114425"/>
            <a:ext cx="3743960" cy="521970"/>
            <a:chOff x="1207" y="2490"/>
            <a:chExt cx="5896" cy="822"/>
          </a:xfrm>
        </p:grpSpPr>
        <p:sp>
          <p:nvSpPr>
            <p:cNvPr id="24" name="文本框 23"/>
            <p:cNvSpPr txBox="1"/>
            <p:nvPr/>
          </p:nvSpPr>
          <p:spPr>
            <a:xfrm>
              <a:off x="2174" y="2490"/>
              <a:ext cx="49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教材图片分点练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07" y="2490"/>
              <a:ext cx="940" cy="773"/>
            </a:xfrm>
            <a:prstGeom prst="rect">
              <a:avLst/>
            </a:prstGeom>
          </p:spPr>
        </p:pic>
      </p:grpSp>
      <p:pic>
        <p:nvPicPr>
          <p:cNvPr id="3" name="图片 -21474819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" y="2651760"/>
            <a:ext cx="4393565" cy="1555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257935" y="4713605"/>
            <a:ext cx="2794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P170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4995545" y="1249680"/>
            <a:ext cx="68008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考向：阿基米德原理的理解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sz="2400">
                <a:ea typeface="宋体" panose="02010600030101010101" pitchFamily="2" charset="-122"/>
              </a:rPr>
              <a:t>如图所示，将充足气的篮球和套扎在气针尾端的气球一起挂于杠杆左端，调整杠杆右端钩码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的悬挂位置，使杠杆平衡．</a:t>
            </a:r>
            <a:r>
              <a:rPr lang="zh-CN" sz="2400">
                <a:ea typeface="宋体" panose="02010600030101010101" pitchFamily="2" charset="-122"/>
              </a:rPr>
              <a:t>然后将扎在气球上的气针头插入篮球的气门内，气球随即膨胀，此时杠杆左端上升．请说明理由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4909820" y="4498340"/>
            <a:ext cx="67456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solidFill>
                  <a:srgbClr val="FF0000"/>
                </a:solidFill>
                <a:ea typeface="黑体" panose="02010609060101010101" pitchFamily="49" charset="-122"/>
              </a:rPr>
              <a:t>答：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气球充气膨胀后，气球的体积增大，受到的浮力增大，因此杠杆左端受到竖直向下的拉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力变小，根据杠杆的平衡原理，故杠杆左端上升．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7695" y="1042670"/>
            <a:ext cx="108534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如图是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曹冲称象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的故事．具体做法：把大象牵到一条大船上，在水面到达的位置画一条线，把大象赶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上岸，再将石头一筐一筐地抬到船上，等船下沉到画线的地方为止．</a:t>
            </a:r>
            <a:r>
              <a:rPr lang="zh-CN" sz="2400">
                <a:ea typeface="宋体" panose="02010600030101010101" pitchFamily="2" charset="-122"/>
              </a:rPr>
              <a:t>然后用杆秤把石头一筐一筐称好，这些石头的总重就跟大象一样重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考向：浮力大小的影响因素、液体压强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将石头一筐一筐地抬到船上，船会慢慢下沉到画线的地方，船排开水的体积将逐渐变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，船底部受的压强越来越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船受到的浮力越来越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前三空均选填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；这个现象说明：浮力的大小可能与船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>
                <a:ea typeface="宋体" panose="02010600030101010101" pitchFamily="2" charset="-122"/>
              </a:rPr>
              <a:t>有关．</a:t>
            </a:r>
            <a:endParaRPr lang="zh-CN" altLang="en-US" sz="2400"/>
          </a:p>
        </p:txBody>
      </p:sp>
      <p:pic>
        <p:nvPicPr>
          <p:cNvPr id="2" name="图片 -21474819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6105" y="3971290"/>
            <a:ext cx="2803525" cy="1445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189720" y="5730240"/>
            <a:ext cx="14674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仿宋_GB2312" charset="0"/>
              </a:rPr>
              <a:t>曹冲称象</a:t>
            </a:r>
            <a:endParaRPr lang="zh-CN" altLang="en-US" sz="1800">
              <a:cs typeface="仿宋_GB231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1535" y="3909695"/>
            <a:ext cx="721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2760" y="3909695"/>
            <a:ext cx="789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1270" y="4463415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5516245"/>
            <a:ext cx="2368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排开水的体积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16000" y="1610360"/>
            <a:ext cx="102114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考向：浮沉条件的应用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把大象赶上岸的过程中，船会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上浮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下沉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，此过程中船受到的浮力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一直变小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先不变后变小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先变小后不变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考向：阿基米德原理、浮力的相关计算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sym typeface="+mn-ea"/>
              </a:rPr>
              <a:t>若大象和船总质量为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6 t</a:t>
            </a:r>
            <a:r>
              <a:rPr lang="zh-CN" sz="2400">
                <a:sym typeface="+mn-ea"/>
              </a:rPr>
              <a:t>，则船排开水的重力是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______N</a:t>
            </a:r>
            <a:r>
              <a:rPr lang="zh-CN" sz="2400">
                <a:sym typeface="+mn-ea"/>
              </a:rPr>
              <a:t>，船受到的浮力是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________N</a:t>
            </a:r>
            <a:r>
              <a:rPr lang="zh-CN" sz="2400"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g</a:t>
            </a:r>
            <a:r>
              <a:rPr lang="zh-CN" sz="2400">
                <a:sym typeface="+mn-ea"/>
              </a:rPr>
              <a:t>取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10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 N/kg) .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509895" y="2254250"/>
            <a:ext cx="112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上浮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9495" y="2823210"/>
            <a:ext cx="217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先变小后不变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6335" y="4491990"/>
            <a:ext cx="1341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0670" y="5049520"/>
            <a:ext cx="1399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01854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1505" y="2735580"/>
            <a:ext cx="4948555" cy="461645"/>
            <a:chOff x="1181" y="4639"/>
            <a:chExt cx="7793" cy="727"/>
          </a:xfrm>
        </p:grpSpPr>
        <p:grpSp>
          <p:nvGrpSpPr>
            <p:cNvPr id="3" name="组合 2"/>
            <p:cNvGrpSpPr/>
            <p:nvPr/>
          </p:nvGrpSpPr>
          <p:grpSpPr>
            <a:xfrm>
              <a:off x="1181" y="4639"/>
              <a:ext cx="2604" cy="725"/>
              <a:chOff x="1586" y="2158"/>
              <a:chExt cx="2604" cy="725"/>
            </a:xfrm>
          </p:grpSpPr>
          <p:pic>
            <p:nvPicPr>
              <p:cNvPr id="4" name="图片 3" descr="三级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0" y="2204"/>
                <a:ext cx="2580" cy="636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1586" y="2158"/>
                <a:ext cx="228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方法指导</a:t>
                </a:r>
                <a:endPara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983" y="4641"/>
              <a:ext cx="499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1D41D5"/>
                  </a:solidFill>
                  <a:ea typeface="黑体" panose="02010609060101010101" pitchFamily="49" charset="-122"/>
                </a:rPr>
                <a:t>浮力计算的四种方法</a:t>
              </a:r>
              <a:endParaRPr lang="zh-CN" altLang="en-US" sz="2400">
                <a:solidFill>
                  <a:srgbClr val="1D41D5"/>
                </a:solidFill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9" name="表格 18"/>
          <p:cNvGraphicFramePr/>
          <p:nvPr>
            <p:custDataLst>
              <p:tags r:id="rId3"/>
            </p:custDataLst>
          </p:nvPr>
        </p:nvGraphicFramePr>
        <p:xfrm>
          <a:off x="663893" y="3448050"/>
          <a:ext cx="10711815" cy="2607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6500"/>
                <a:gridCol w="3272790"/>
                <a:gridCol w="6232525"/>
              </a:tblGrid>
              <a:tr h="7429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公式及图示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适用范围及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注意事项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43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阿基米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德原理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已知物体排开液体的质量或排开液体的体积和液体的密度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注：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在计算时要注意统一单位、分清</a:t>
                      </a:r>
                      <a:r>
                        <a:rPr lang="en-US" sz="240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排</a:t>
                      </a: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</a:t>
                      </a:r>
                      <a:r>
                        <a:rPr lang="en-US" sz="240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sz="240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</a:t>
                      </a:r>
                      <a:endParaRPr lang="en-US" altLang="en-US" sz="2400" b="0" baseline="-2500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19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2865" y="4267835"/>
            <a:ext cx="1927225" cy="1714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664210" y="1819910"/>
            <a:ext cx="10158095" cy="584200"/>
            <a:chOff x="1045" y="2866"/>
            <a:chExt cx="15997" cy="920"/>
          </a:xfrm>
        </p:grpSpPr>
        <p:sp>
          <p:nvSpPr>
            <p:cNvPr id="15" name="文本框 4"/>
            <p:cNvSpPr txBox="1"/>
            <p:nvPr/>
          </p:nvSpPr>
          <p:spPr>
            <a:xfrm>
              <a:off x="3962" y="2964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浮力的相关计算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2017.20</a:t>
              </a:r>
              <a:r>
                <a:rPr lang="zh-CN" altLang="en-US" sz="2400" dirty="0">
                  <a:latin typeface="宋体" panose="02010600030101010101" pitchFamily="2" charset="-122"/>
                  <a:cs typeface="Times New Roman" panose="02020603050405020304" pitchFamily="18" charset="0"/>
                </a:rPr>
                <a:t>第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>
                  <a:latin typeface="宋体" panose="02010600030101010101" pitchFamily="2" charset="-122"/>
                  <a:cs typeface="Times New Roman" panose="02020603050405020304" pitchFamily="18" charset="0"/>
                </a:rPr>
                <a:t>空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045" y="2866"/>
              <a:ext cx="2316" cy="920"/>
              <a:chOff x="14025" y="2718"/>
              <a:chExt cx="2316" cy="920"/>
            </a:xfrm>
          </p:grpSpPr>
          <p:pic>
            <p:nvPicPr>
              <p:cNvPr id="48" name="图片 47" descr="考点·2字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025" y="2718"/>
                <a:ext cx="2316" cy="920"/>
              </a:xfrm>
              <a:prstGeom prst="rect">
                <a:avLst/>
              </a:prstGeom>
            </p:spPr>
          </p:pic>
          <p:sp>
            <p:nvSpPr>
              <p:cNvPr id="49" name="文本框 10"/>
              <p:cNvSpPr txBox="1"/>
              <p:nvPr/>
            </p:nvSpPr>
            <p:spPr>
              <a:xfrm>
                <a:off x="14202" y="2768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UNIT_TABLE_BEAUTIFY" val="smartTable{981f19d3-2be7-435e-b55e-0c8230c24d9d}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UNIT_TABLE_BEAUTIFY" val="smartTable{981f19d3-2be7-435e-b55e-0c8230c24d9d}"/>
</p:tagLst>
</file>

<file path=ppt/tags/tag9.xml><?xml version="1.0" encoding="utf-8"?>
<p:tagLst xmlns:p="http://schemas.openxmlformats.org/presentationml/2006/main">
  <p:tag name="KSO_WM_UNIT_TABLE_BEAUTIFY" val="smartTable{981f19d3-2be7-435e-b55e-0c8230c24d9d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3261</Words>
  <Application>WPS 演示</Application>
  <PresentationFormat>宽屏</PresentationFormat>
  <Paragraphs>277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19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仿宋_GB2312</vt:lpstr>
      <vt:lpstr>仿宋</vt:lpstr>
      <vt:lpstr>Calibri</vt:lpstr>
      <vt:lpstr>楷体_GB2312</vt:lpstr>
      <vt:lpstr>新宋体</vt:lpstr>
      <vt:lpstr>Office 主题</vt:lpstr>
      <vt:lpstr>Equation.DSMT4</vt:lpstr>
      <vt:lpstr>Equation.KSEE3</vt:lpstr>
      <vt:lpstr>Equation.KSEE3</vt:lpstr>
      <vt:lpstr>Equation.KSEE3</vt:lpstr>
      <vt:lpstr>Equation.KSEE3</vt:lpstr>
      <vt:lpstr>Equation.DSMT4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