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0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4776-F832-40B5-B2D2-8D4E7178D275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3F5F-6ABA-4786-909F-0097142740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348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4776-F832-40B5-B2D2-8D4E7178D275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3F5F-6ABA-4786-909F-0097142740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88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4776-F832-40B5-B2D2-8D4E7178D275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3F5F-6ABA-4786-909F-0097142740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38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5A226-F01B-4AF5-BCBF-8BC73F3C141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249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30196-4CF5-4E7C-AC61-186EAD9C46F8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609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A9784-BBF0-486E-9AAB-D03ED55FD2A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119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B495B-492F-4FB6-9C60-BC5197E87493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9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E0154-02AC-4857-8CE8-49284AE36EC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115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75F2D-2C03-4485-943E-139DFC073BB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36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7323F-4C3B-4993-9360-E4932884033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051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F0187-433D-4753-B883-C7E235615858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59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4776-F832-40B5-B2D2-8D4E7178D275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3F5F-6ABA-4786-909F-0097142740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487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DF820-4603-443E-BD69-61B7EA79C48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285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E0F07-28DC-4466-B853-43A31EA9555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416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74502-85BE-4601-B05C-1CD70A31060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547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a typeface="黑体" panose="02010609060101010101" pitchFamily="49" charset="-122"/>
                <a:cs typeface="宋体" panose="02010600030101010101" pitchFamily="2" charset="-122"/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>
            <a:lvl1pPr marL="0" indent="0" algn="ctr">
              <a:buFont typeface="Wingdings 2" panose="05020102010507070707" pitchFamily="18" charset="2"/>
              <a:buNone/>
              <a:defRPr>
                <a:ea typeface="黑体" panose="02010609060101010101" pitchFamily="49" charset="-122"/>
                <a:cs typeface="宋体" panose="02010600030101010101" pitchFamily="2" charset="-122"/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1625" y="6172200"/>
            <a:ext cx="2289175" cy="476250"/>
          </a:xfrm>
        </p:spPr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172200"/>
            <a:ext cx="2895600" cy="476250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172200"/>
            <a:ext cx="2289175" cy="476250"/>
          </a:xfrm>
        </p:spPr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EECF2833-4FCF-42B4-AD15-A59862517AF9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281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1D6FC-95E5-4AE2-AD7D-F3AC7499D3DC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527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62893-3272-476C-A944-F86A7D10F97D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5620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BA821-3054-4D96-ACFC-F5DFB95E08B0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819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8531C-ED6B-4265-BBB7-EE6C5D4EC9FF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070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96A89-9330-4E21-9728-BA8F43AD5E3C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2922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CC63A-2F52-48B5-B4BC-CB24C805B5DF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399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4776-F832-40B5-B2D2-8D4E7178D275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3F5F-6ABA-4786-909F-0097142740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00742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EA8CF-11BC-4982-89D0-0165F432D3CD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8152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45C7F-1C9A-4375-9C39-46E1F2F95E72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4336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B19AB-2D5B-4713-AF1E-A04EEB9566F3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327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54ECA-6C75-4353-925D-A7B19807AA3D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357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00D4A-F554-429D-91E6-2A1C813ACCB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8503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7BFAB-A650-49EE-AB3A-3BF16FC3D54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4402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2A391-EA89-4042-8501-359DEB56A4E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5634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250C7-02CD-47DC-9AD2-26B7B68C5D4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2353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DD285-EF1A-4FC6-B291-9B5442E8F62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0587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46209-84CF-4E5D-80A7-FF7A9933BAC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16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4776-F832-40B5-B2D2-8D4E7178D275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3F5F-6ABA-4786-909F-0097142740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150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A8D84-0FAD-41DC-BB98-0EBA4153CFF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876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A75E5-E309-415F-A272-DB64D3F8C71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7691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C889B-C074-4D39-A775-E9EE6642554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3292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06642-C066-4949-A5DF-31CC67D735C8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176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0F998-2BB1-4402-8C03-07632197882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059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FB9B293-9BCC-4606-A8E8-C3B58A43693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19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4776-F832-40B5-B2D2-8D4E7178D275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3F5F-6ABA-4786-909F-0097142740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6379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4776-F832-40B5-B2D2-8D4E7178D275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3F5F-6ABA-4786-909F-0097142740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430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4776-F832-40B5-B2D2-8D4E7178D275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3F5F-6ABA-4786-909F-0097142740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53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4776-F832-40B5-B2D2-8D4E7178D275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3F5F-6ABA-4786-909F-0097142740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71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4776-F832-40B5-B2D2-8D4E7178D275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3F5F-6ABA-4786-909F-0097142740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1491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F4776-F832-40B5-B2D2-8D4E7178D275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F3F5F-6ABA-4786-909F-0097142740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42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DFE9A5-16BF-46F1-B69D-F588876F9F1A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97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8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43DFD4-B879-4693-B37D-219755FCF9D4}" type="slidenum">
              <a:rPr lang="en-US" altLang="zh-CN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55854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 2" panose="05020102010507070707" pitchFamily="18" charset="2"/>
        <a:buChar char="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85000"/>
        <a:buFont typeface="Wingdings 2" panose="05020102010507070707" pitchFamily="18" charset="2"/>
        <a:buChar char="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 2" panose="05020102010507070707" pitchFamily="18" charset="2"/>
        <a:buChar char="¡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 2" panose="05020102010507070707" pitchFamily="18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 2" panose="05020102010507070707" pitchFamily="18" charset="2"/>
        <a:buChar char="¡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710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7108" name="Rectangle 4"/>
          <p:cNvSpPr>
            <a:spLocks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7109" name="Rectangle 5"/>
          <p:cNvSpPr>
            <a:spLocks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7110" name="Rectangle 6"/>
          <p:cNvSpPr>
            <a:spLocks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8E4812-E371-464B-B48B-781B6E5F03A7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6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slide" Target="slide18.x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2.png"/><Relationship Id="rId10" Type="http://schemas.openxmlformats.org/officeDocument/2006/relationships/slide" Target="slide18.xml"/><Relationship Id="rId4" Type="http://schemas.openxmlformats.org/officeDocument/2006/relationships/oleObject" Target="../embeddings/oleObject3.bin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5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5.png"/><Relationship Id="rId4" Type="http://schemas.openxmlformats.org/officeDocument/2006/relationships/image" Target="../media/image20.jpeg"/><Relationship Id="rId9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7.png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png"/><Relationship Id="rId11" Type="http://schemas.openxmlformats.org/officeDocument/2006/relationships/image" Target="../media/image28.jpeg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13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9.xml"/><Relationship Id="rId7" Type="http://schemas.openxmlformats.org/officeDocument/2006/relationships/slide" Target="slide1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slide" Target="slide3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3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52600"/>
            <a:ext cx="4343400" cy="5105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762000" y="0"/>
            <a:ext cx="80010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眼睛和眼镜</a:t>
            </a:r>
          </a:p>
        </p:txBody>
      </p:sp>
      <p:pic>
        <p:nvPicPr>
          <p:cNvPr id="22535" name="Picture 7" descr="eyeglass_rotate_ic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4495800" cy="271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66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0"/>
            <a:ext cx="784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200" b="1">
                <a:solidFill>
                  <a:srgbClr val="0000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二、人眼看清远处和近处物体的原理：</a:t>
            </a:r>
          </a:p>
        </p:txBody>
      </p:sp>
      <p:pic>
        <p:nvPicPr>
          <p:cNvPr id="13315" name="Picture 3" descr="222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828800"/>
            <a:ext cx="2590800" cy="220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1647825" y="1828800"/>
          <a:ext cx="2619375" cy="247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位图图像" r:id="rId4" imgW="2190476" imgH="2066667" progId="Paint.Picture">
                  <p:embed/>
                </p:oleObj>
              </mc:Choice>
              <mc:Fallback>
                <p:oleObj name="位图图像" r:id="rId4" imgW="2190476" imgH="20666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7825" y="1828800"/>
                        <a:ext cx="2619375" cy="247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-76200" y="4191000"/>
            <a:ext cx="4800600" cy="2051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kumimoji="1"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当睫状体放松时，</a:t>
            </a:r>
            <a:r>
              <a:rPr kumimoji="1"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晶状体变薄</a:t>
            </a:r>
            <a:r>
              <a:rPr kumimoji="1"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，远处来的光线恰好会聚在视网膜上，眼球可以看清远处的物体。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800600" y="4191000"/>
            <a:ext cx="4343400" cy="2051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当睫状体收缩，</a:t>
            </a:r>
            <a:r>
              <a:rPr kumimoji="1"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晶状体变厚</a:t>
            </a:r>
            <a:r>
              <a:rPr kumimoji="1"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，近处来的光线恰好会聚视网膜上，眼球可以看清近处物体。</a:t>
            </a:r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 flipV="1">
            <a:off x="838200" y="2590800"/>
            <a:ext cx="15240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838200" y="3200400"/>
            <a:ext cx="1524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V="1">
            <a:off x="2362200" y="2971800"/>
            <a:ext cx="16764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2362200" y="2590800"/>
            <a:ext cx="16764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V="1">
            <a:off x="5715000" y="2667000"/>
            <a:ext cx="13716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5715000" y="2971800"/>
            <a:ext cx="13716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7086600" y="2667000"/>
            <a:ext cx="1600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V="1">
            <a:off x="7086600" y="2895600"/>
            <a:ext cx="1600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990600" y="685800"/>
            <a:ext cx="79248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600" b="1">
                <a:solidFill>
                  <a:srgbClr val="0000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晶状体的调节作用</a:t>
            </a:r>
            <a:r>
              <a:rPr kumimoji="1" lang="en-US" altLang="zh-CN" sz="3600" b="1">
                <a:solidFill>
                  <a:srgbClr val="0000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(</a:t>
            </a:r>
            <a:r>
              <a:rPr kumimoji="1" lang="zh-CN" altLang="en-US" sz="3600" b="1">
                <a:solidFill>
                  <a:srgbClr val="0000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通过睫状体调节</a:t>
            </a:r>
            <a:r>
              <a:rPr kumimoji="1" lang="en-US" altLang="zh-CN" sz="3600" b="1">
                <a:solidFill>
                  <a:srgbClr val="0000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)</a:t>
            </a:r>
          </a:p>
        </p:txBody>
      </p:sp>
      <p:sp>
        <p:nvSpPr>
          <p:cNvPr id="13328" name="AutoShape 1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26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 autoUpdateAnimBg="0"/>
      <p:bldP spid="13318" grpId="0" animBg="1" autoUpdateAnimBg="0"/>
      <p:bldP spid="13319" grpId="0" animBg="1"/>
      <p:bldP spid="13320" grpId="0" animBg="1"/>
      <p:bldP spid="13321" grpId="0" animBg="1"/>
      <p:bldP spid="13322" grpId="0" animBg="1"/>
      <p:bldP spid="13323" grpId="0" animBg="1"/>
      <p:bldP spid="13324" grpId="0" animBg="1"/>
      <p:bldP spid="13325" grpId="0" animBg="1"/>
      <p:bldP spid="133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2840038" y="4467225"/>
          <a:ext cx="284162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位图图像" r:id="rId4" imgW="219222" imgH="666667" progId="Paint.Picture">
                  <p:embed/>
                </p:oleObj>
              </mc:Choice>
              <mc:Fallback>
                <p:oleObj name="位图图像" r:id="rId4" imgW="219222" imgH="6666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0038" y="4467225"/>
                        <a:ext cx="284162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09600" y="1020763"/>
            <a:ext cx="6705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200" b="1">
                <a:solidFill>
                  <a:srgbClr val="0000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三、近视眼及其矫正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85800" y="1752600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kumimoji="1"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、成因：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85800" y="3886200"/>
            <a:ext cx="220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kumimoji="1"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、矫正：</a:t>
            </a:r>
          </a:p>
        </p:txBody>
      </p:sp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3300413" y="1892300"/>
          <a:ext cx="1881187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位图图像" r:id="rId6" imgW="2066667" imgH="1857143" progId="Paint.Picture">
                  <p:embed/>
                </p:oleObj>
              </mc:Choice>
              <mc:Fallback>
                <p:oleObj name="位图图像" r:id="rId6" imgW="2066667" imgH="185714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-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0413" y="1892300"/>
                        <a:ext cx="1881187" cy="168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3300413" y="4025900"/>
          <a:ext cx="1881187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位图图像" r:id="rId8" imgW="2066667" imgH="1857143" progId="Paint.Picture">
                  <p:embed/>
                </p:oleObj>
              </mc:Choice>
              <mc:Fallback>
                <p:oleObj name="位图图像" r:id="rId8" imgW="2066667" imgH="185714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-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0413" y="4025900"/>
                        <a:ext cx="1881187" cy="168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2133600" y="2438400"/>
            <a:ext cx="1600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2133600" y="3048000"/>
            <a:ext cx="1600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1295400" y="4724400"/>
            <a:ext cx="1600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1295400" y="5029200"/>
            <a:ext cx="1600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3733800" y="2438400"/>
            <a:ext cx="12192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 flipV="1">
            <a:off x="3733800" y="2590800"/>
            <a:ext cx="12192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5334000" y="2133600"/>
            <a:ext cx="37338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200" b="1">
                <a:solidFill>
                  <a:srgbClr val="0000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晶状体太厚，折光能力太强，成像于视网膜前。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5334000" y="4267200"/>
            <a:ext cx="350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200" b="1">
                <a:solidFill>
                  <a:srgbClr val="0000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配戴用凹透镜做成的近视眼镜。</a:t>
            </a:r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2971800" y="4648200"/>
            <a:ext cx="7620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>
            <a:off x="2971800" y="5029200"/>
            <a:ext cx="7620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>
            <a:off x="3733800" y="4648200"/>
            <a:ext cx="1295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 flipV="1">
            <a:off x="3733800" y="4876800"/>
            <a:ext cx="1295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14356" name="Picture 20"/>
          <p:cNvPicPr>
            <a:picLocks noChangeAspect="1" noChangeArrowheads="1"/>
          </p:cNvPicPr>
          <p:nvPr/>
        </p:nvPicPr>
        <p:blipFill>
          <a:blip r:embed="rId9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4290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7" name="AutoShape 21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867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42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nimBg="1"/>
      <p:bldP spid="14345" grpId="0" animBg="1"/>
      <p:bldP spid="14346" grpId="0" animBg="1"/>
      <p:bldP spid="14347" grpId="0" animBg="1"/>
      <p:bldP spid="14348" grpId="0" animBg="1"/>
      <p:bldP spid="14349" grpId="0" animBg="1"/>
      <p:bldP spid="14350" grpId="0" autoUpdateAnimBg="0"/>
      <p:bldP spid="14351" grpId="0" autoUpdateAnimBg="0"/>
      <p:bldP spid="14352" grpId="0" animBg="1"/>
      <p:bldP spid="14353" grpId="0" animBg="1"/>
      <p:bldP spid="14354" grpId="0" animBg="1"/>
      <p:bldP spid="143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609600" y="990600"/>
            <a:ext cx="556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200" b="1">
                <a:solidFill>
                  <a:srgbClr val="0000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四、远视眼及其矫正</a:t>
            </a:r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2846388" y="1874838"/>
          <a:ext cx="2030412" cy="193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位图图像" r:id="rId4" imgW="2029108" imgH="1933333" progId="Paint.Picture">
                  <p:embed/>
                </p:oleObj>
              </mc:Choice>
              <mc:Fallback>
                <p:oleObj name="位图图像" r:id="rId4" imgW="2029108" imgH="19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388" y="1874838"/>
                        <a:ext cx="2030412" cy="193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2819400" y="4267200"/>
          <a:ext cx="2030413" cy="193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位图图像" r:id="rId6" imgW="2029108" imgH="1933333" progId="Paint.Picture">
                  <p:embed/>
                </p:oleObj>
              </mc:Choice>
              <mc:Fallback>
                <p:oleObj name="位图图像" r:id="rId6" imgW="2029108" imgH="19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267200"/>
                        <a:ext cx="2030413" cy="193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85800" y="17526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kumimoji="1"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、成因：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85800" y="3886200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kumimoji="1"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、矫正：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410200" y="2378075"/>
            <a:ext cx="33528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200" b="1">
                <a:solidFill>
                  <a:srgbClr val="0000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晶状体太薄，折光能力太弱，成像于视网膜后。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5410200" y="4511675"/>
            <a:ext cx="35052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200" b="1">
                <a:solidFill>
                  <a:srgbClr val="0000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配戴用凸透镜做成的远视眼镜。（老花眼镜）</a:t>
            </a: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1524000" y="2590800"/>
            <a:ext cx="1752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1524000" y="3124200"/>
            <a:ext cx="1752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graphicFrame>
        <p:nvGraphicFramePr>
          <p:cNvPr id="15371" name="Object 11"/>
          <p:cNvGraphicFramePr>
            <a:graphicFrameLocks noChangeAspect="1"/>
          </p:cNvGraphicFramePr>
          <p:nvPr/>
        </p:nvGraphicFramePr>
        <p:xfrm>
          <a:off x="2438400" y="4724400"/>
          <a:ext cx="3206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位图图像" r:id="rId7" imgW="228571" imgH="762106" progId="Paint.Picture">
                  <p:embed/>
                </p:oleObj>
              </mc:Choice>
              <mc:Fallback>
                <p:oleObj name="位图图像" r:id="rId7" imgW="228571" imgH="76210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724400"/>
                        <a:ext cx="32067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838200" y="4876800"/>
            <a:ext cx="1752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838200" y="5638800"/>
            <a:ext cx="1752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2590800" y="4876800"/>
            <a:ext cx="600075" cy="38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 flipV="1">
            <a:off x="2590800" y="5514975"/>
            <a:ext cx="661988" cy="123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>
            <a:off x="3276600" y="4953000"/>
            <a:ext cx="1371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 flipV="1">
            <a:off x="3262313" y="5181600"/>
            <a:ext cx="1385887" cy="3286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3276600" y="2590800"/>
            <a:ext cx="19050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 flipV="1">
            <a:off x="3276600" y="2895600"/>
            <a:ext cx="19050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15382" name="Picture 22"/>
          <p:cNvPicPr>
            <a:picLocks noChangeAspect="1" noChangeArrowheads="1"/>
          </p:cNvPicPr>
          <p:nvPr/>
        </p:nvPicPr>
        <p:blipFill>
          <a:blip r:embed="rId9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8600"/>
            <a:ext cx="2514600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47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utoUpdateAnimBg="0"/>
      <p:bldP spid="15368" grpId="0" autoUpdateAnimBg="0"/>
      <p:bldP spid="15369" grpId="0" animBg="1"/>
      <p:bldP spid="15370" grpId="0" animBg="1"/>
      <p:bldP spid="15372" grpId="0" animBg="1"/>
      <p:bldP spid="15373" grpId="0" animBg="1"/>
      <p:bldP spid="15374" grpId="0" animBg="1"/>
      <p:bldP spid="15375" grpId="0" animBg="1"/>
      <p:bldP spid="15376" grpId="0" animBg="1"/>
      <p:bldP spid="15377" grpId="0" animBg="1"/>
      <p:bldP spid="15378" grpId="0" animBg="1"/>
      <p:bldP spid="1537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graphicFrame>
        <p:nvGraphicFramePr>
          <p:cNvPr id="18439" name="Group 7"/>
          <p:cNvGraphicFramePr>
            <a:graphicFrameLocks noGrp="1"/>
          </p:cNvGraphicFramePr>
          <p:nvPr/>
        </p:nvGraphicFramePr>
        <p:xfrm>
          <a:off x="0" y="914400"/>
          <a:ext cx="8763000" cy="5181601"/>
        </p:xfrm>
        <a:graphic>
          <a:graphicData uri="http://schemas.openxmlformats.org/drawingml/2006/table">
            <a:tbl>
              <a:tblPr/>
              <a:tblGrid>
                <a:gridCol w="1119188"/>
                <a:gridCol w="1947862"/>
                <a:gridCol w="1824038"/>
                <a:gridCol w="1809750"/>
                <a:gridCol w="2062162"/>
              </a:tblGrid>
              <a:tr h="1139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症状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产生的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原因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成像的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位置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矫正的方法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2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近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视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眼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8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远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视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眼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65" name="Text Box 33"/>
          <p:cNvSpPr txBox="1">
            <a:spLocks noChangeArrowheads="1"/>
          </p:cNvSpPr>
          <p:nvPr/>
        </p:nvSpPr>
        <p:spPr bwMode="auto">
          <a:xfrm>
            <a:off x="609600" y="0"/>
            <a:ext cx="853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比较：近视眼和远视眼产生的原因及矫正方法</a:t>
            </a:r>
          </a:p>
        </p:txBody>
      </p:sp>
      <p:sp>
        <p:nvSpPr>
          <p:cNvPr id="18466" name="Text Box 34"/>
          <p:cNvSpPr txBox="1">
            <a:spLocks noChangeArrowheads="1"/>
          </p:cNvSpPr>
          <p:nvPr/>
        </p:nvSpPr>
        <p:spPr bwMode="auto">
          <a:xfrm>
            <a:off x="1619250" y="2863850"/>
            <a:ext cx="1555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 sz="3200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  <p:sp>
        <p:nvSpPr>
          <p:cNvPr id="18467" name="Text Box 35"/>
          <p:cNvSpPr txBox="1">
            <a:spLocks noChangeArrowheads="1"/>
          </p:cNvSpPr>
          <p:nvPr/>
        </p:nvSpPr>
        <p:spPr bwMode="auto">
          <a:xfrm>
            <a:off x="1219200" y="2209800"/>
            <a:ext cx="156686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0000"/>
                </a:solidFill>
                <a:ea typeface="黑体" panose="02010609060101010101" pitchFamily="49" charset="-122"/>
              </a:rPr>
              <a:t>只能看清</a:t>
            </a:r>
            <a:r>
              <a:rPr lang="zh-CN" altLang="en-US" sz="3200" b="1">
                <a:solidFill>
                  <a:srgbClr val="FF0000"/>
                </a:solidFill>
                <a:ea typeface="黑体" panose="02010609060101010101" pitchFamily="49" charset="-122"/>
              </a:rPr>
              <a:t>近处</a:t>
            </a:r>
            <a:r>
              <a:rPr lang="zh-CN" altLang="en-US" sz="3200" b="1">
                <a:solidFill>
                  <a:srgbClr val="000000"/>
                </a:solidFill>
                <a:ea typeface="黑体" panose="02010609060101010101" pitchFamily="49" charset="-122"/>
              </a:rPr>
              <a:t>物体</a:t>
            </a:r>
          </a:p>
        </p:txBody>
      </p:sp>
      <p:sp>
        <p:nvSpPr>
          <p:cNvPr id="18468" name="Text Box 36"/>
          <p:cNvSpPr txBox="1">
            <a:spLocks noChangeArrowheads="1"/>
          </p:cNvSpPr>
          <p:nvPr/>
        </p:nvSpPr>
        <p:spPr bwMode="auto">
          <a:xfrm>
            <a:off x="3200400" y="243840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0000"/>
                </a:solidFill>
                <a:ea typeface="黑体" panose="02010609060101010101" pitchFamily="49" charset="-122"/>
              </a:rPr>
              <a:t>晶状体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0000"/>
                </a:solidFill>
                <a:ea typeface="黑体" panose="02010609060101010101" pitchFamily="49" charset="-122"/>
              </a:rPr>
              <a:t>变</a:t>
            </a:r>
            <a:r>
              <a:rPr lang="zh-CN" altLang="en-US" sz="3200" b="1">
                <a:solidFill>
                  <a:srgbClr val="FF0000"/>
                </a:solidFill>
                <a:ea typeface="黑体" panose="02010609060101010101" pitchFamily="49" charset="-122"/>
              </a:rPr>
              <a:t>厚</a:t>
            </a:r>
          </a:p>
        </p:txBody>
      </p:sp>
      <p:sp>
        <p:nvSpPr>
          <p:cNvPr id="18469" name="Text Box 37"/>
          <p:cNvSpPr txBox="1">
            <a:spLocks noChangeArrowheads="1"/>
          </p:cNvSpPr>
          <p:nvPr/>
        </p:nvSpPr>
        <p:spPr bwMode="auto">
          <a:xfrm>
            <a:off x="4876800" y="2514600"/>
            <a:ext cx="15001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0000"/>
                </a:solidFill>
                <a:ea typeface="黑体" panose="02010609060101010101" pitchFamily="49" charset="-122"/>
              </a:rPr>
              <a:t>视网膜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0000"/>
                </a:solidFill>
                <a:ea typeface="黑体" panose="02010609060101010101" pitchFamily="49" charset="-122"/>
              </a:rPr>
              <a:t>前方</a:t>
            </a:r>
          </a:p>
        </p:txBody>
      </p:sp>
      <p:sp>
        <p:nvSpPr>
          <p:cNvPr id="18470" name="Text Box 38"/>
          <p:cNvSpPr txBox="1">
            <a:spLocks noChangeArrowheads="1"/>
          </p:cNvSpPr>
          <p:nvPr/>
        </p:nvSpPr>
        <p:spPr bwMode="auto">
          <a:xfrm>
            <a:off x="6781800" y="2438400"/>
            <a:ext cx="17478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0000"/>
                </a:solidFill>
                <a:ea typeface="黑体" panose="02010609060101010101" pitchFamily="49" charset="-122"/>
              </a:rPr>
              <a:t>配戴</a:t>
            </a:r>
            <a:r>
              <a:rPr lang="zh-CN" altLang="en-US" sz="3200" b="1">
                <a:solidFill>
                  <a:srgbClr val="FF0000"/>
                </a:solidFill>
                <a:ea typeface="黑体" panose="02010609060101010101" pitchFamily="49" charset="-122"/>
              </a:rPr>
              <a:t>凹透镜</a:t>
            </a:r>
          </a:p>
        </p:txBody>
      </p:sp>
      <p:sp>
        <p:nvSpPr>
          <p:cNvPr id="18471" name="Text Box 39"/>
          <p:cNvSpPr txBox="1">
            <a:spLocks noChangeArrowheads="1"/>
          </p:cNvSpPr>
          <p:nvPr/>
        </p:nvSpPr>
        <p:spPr bwMode="auto">
          <a:xfrm>
            <a:off x="1219200" y="4343400"/>
            <a:ext cx="16383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0000"/>
                </a:solidFill>
                <a:ea typeface="黑体" panose="02010609060101010101" pitchFamily="49" charset="-122"/>
              </a:rPr>
              <a:t>只能看清</a:t>
            </a:r>
            <a:r>
              <a:rPr lang="zh-CN" altLang="en-US" sz="3200" b="1">
                <a:solidFill>
                  <a:srgbClr val="FF0000"/>
                </a:solidFill>
                <a:ea typeface="黑体" panose="02010609060101010101" pitchFamily="49" charset="-122"/>
              </a:rPr>
              <a:t>远处</a:t>
            </a:r>
            <a:r>
              <a:rPr lang="zh-CN" altLang="en-US" sz="3200" b="1">
                <a:solidFill>
                  <a:srgbClr val="000000"/>
                </a:solidFill>
                <a:ea typeface="黑体" panose="02010609060101010101" pitchFamily="49" charset="-122"/>
              </a:rPr>
              <a:t>物体</a:t>
            </a:r>
            <a:endParaRPr lang="zh-CN" altLang="en-US" sz="3200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  <p:sp>
        <p:nvSpPr>
          <p:cNvPr id="18472" name="Text Box 40"/>
          <p:cNvSpPr txBox="1">
            <a:spLocks noChangeArrowheads="1"/>
          </p:cNvSpPr>
          <p:nvPr/>
        </p:nvSpPr>
        <p:spPr bwMode="auto">
          <a:xfrm>
            <a:off x="3276600" y="4343400"/>
            <a:ext cx="15763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0000"/>
                </a:solidFill>
                <a:ea typeface="黑体" panose="02010609060101010101" pitchFamily="49" charset="-122"/>
              </a:rPr>
              <a:t>晶状体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0000"/>
                </a:solidFill>
                <a:ea typeface="黑体" panose="02010609060101010101" pitchFamily="49" charset="-122"/>
              </a:rPr>
              <a:t>变</a:t>
            </a:r>
            <a:r>
              <a:rPr lang="zh-CN" altLang="en-US" sz="3200" b="1">
                <a:solidFill>
                  <a:srgbClr val="FF0000"/>
                </a:solidFill>
                <a:ea typeface="黑体" panose="02010609060101010101" pitchFamily="49" charset="-122"/>
              </a:rPr>
              <a:t>薄</a:t>
            </a:r>
          </a:p>
        </p:txBody>
      </p:sp>
      <p:sp>
        <p:nvSpPr>
          <p:cNvPr id="18473" name="Text Box 41"/>
          <p:cNvSpPr txBox="1">
            <a:spLocks noChangeArrowheads="1"/>
          </p:cNvSpPr>
          <p:nvPr/>
        </p:nvSpPr>
        <p:spPr bwMode="auto">
          <a:xfrm>
            <a:off x="5029200" y="4343400"/>
            <a:ext cx="15573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0000"/>
                </a:solidFill>
                <a:ea typeface="黑体" panose="02010609060101010101" pitchFamily="49" charset="-122"/>
              </a:rPr>
              <a:t>视网膜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0000"/>
                </a:solidFill>
                <a:ea typeface="黑体" panose="02010609060101010101" pitchFamily="49" charset="-122"/>
              </a:rPr>
              <a:t>后方</a:t>
            </a:r>
          </a:p>
        </p:txBody>
      </p:sp>
      <p:sp>
        <p:nvSpPr>
          <p:cNvPr id="18474" name="Text Box 42"/>
          <p:cNvSpPr txBox="1">
            <a:spLocks noChangeArrowheads="1"/>
          </p:cNvSpPr>
          <p:nvPr/>
        </p:nvSpPr>
        <p:spPr bwMode="auto">
          <a:xfrm>
            <a:off x="6934200" y="4343400"/>
            <a:ext cx="16684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0000"/>
                </a:solidFill>
                <a:ea typeface="黑体" panose="02010609060101010101" pitchFamily="49" charset="-122"/>
              </a:rPr>
              <a:t>配戴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0000"/>
                </a:solidFill>
                <a:ea typeface="黑体" panose="02010609060101010101" pitchFamily="49" charset="-122"/>
              </a:rPr>
              <a:t>凸透镜</a:t>
            </a:r>
          </a:p>
        </p:txBody>
      </p:sp>
      <p:grpSp>
        <p:nvGrpSpPr>
          <p:cNvPr id="18475" name="Group 43"/>
          <p:cNvGrpSpPr>
            <a:grpSpLocks/>
          </p:cNvGrpSpPr>
          <p:nvPr/>
        </p:nvGrpSpPr>
        <p:grpSpPr bwMode="auto">
          <a:xfrm>
            <a:off x="0" y="0"/>
            <a:ext cx="511175" cy="269875"/>
            <a:chOff x="0" y="0"/>
            <a:chExt cx="544" cy="363"/>
          </a:xfrm>
        </p:grpSpPr>
        <p:sp>
          <p:nvSpPr>
            <p:cNvPr id="18476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318" cy="363"/>
            </a:xfrm>
            <a:prstGeom prst="chevron">
              <a:avLst>
                <a:gd name="adj" fmla="val 52514"/>
              </a:avLst>
            </a:prstGeom>
            <a:solidFill>
              <a:srgbClr val="538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8477" name="AutoShape 4"/>
            <p:cNvSpPr>
              <a:spLocks noChangeArrowheads="1"/>
            </p:cNvSpPr>
            <p:nvPr/>
          </p:nvSpPr>
          <p:spPr bwMode="auto">
            <a:xfrm>
              <a:off x="226" y="0"/>
              <a:ext cx="318" cy="363"/>
            </a:xfrm>
            <a:prstGeom prst="chevron">
              <a:avLst>
                <a:gd name="adj" fmla="val 52514"/>
              </a:avLst>
            </a:pr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990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7" grpId="0" bldLvl="0" autoUpdateAnimBg="0"/>
      <p:bldP spid="18468" grpId="0" bldLvl="0" autoUpdateAnimBg="0"/>
      <p:bldP spid="18469" grpId="0" bldLvl="0" autoUpdateAnimBg="0"/>
      <p:bldP spid="18470" grpId="0" bldLvl="0" autoUpdateAnimBg="0"/>
      <p:bldP spid="18471" grpId="0" bldLvl="0" autoUpdateAnimBg="0"/>
      <p:bldP spid="18472" grpId="0" bldLvl="0" autoUpdateAnimBg="0"/>
      <p:bldP spid="18473" grpId="0" bldLvl="0" autoUpdateAnimBg="0"/>
      <p:bldP spid="18474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04800"/>
            <a:ext cx="8675688" cy="503238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（四）知识提升：眼镜的度数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</a:t>
            </a:r>
            <a:r>
              <a:rPr lang="zh-CN" altLang="en-US" sz="32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凸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负</a:t>
            </a:r>
            <a:r>
              <a:rPr lang="zh-CN" altLang="en-US" sz="32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凹</a:t>
            </a:r>
            <a:r>
              <a:rPr lang="zh-CN" altLang="en-US" sz="3200" b="1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990600" y="1219200"/>
            <a:ext cx="47990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、透镜焦度 </a:t>
            </a:r>
            <a:r>
              <a:rPr lang="el-GR" altLang="zh-CN" sz="32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Φ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63525" y="2743200"/>
            <a:ext cx="45370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、眼镜的度数 ？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885825" y="4652963"/>
            <a:ext cx="60483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、眼镜的正、负度数是什么意思？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-228600" y="1905000"/>
            <a:ext cx="96012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数值上与焦距互为倒数，</a:t>
            </a:r>
            <a:r>
              <a:rPr lang="el-GR" altLang="zh-CN" sz="3600" b="1" u="sng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Φ</a:t>
            </a:r>
            <a:r>
              <a:rPr lang="en-US" altLang="zh-CN" sz="3600" b="1" u="sng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=1/f</a:t>
            </a:r>
            <a:r>
              <a:rPr lang="zh-CN" altLang="en-US" sz="32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zh-CN" altLang="en-US" sz="3200" b="1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单位：</a:t>
            </a:r>
            <a:r>
              <a:rPr lang="en-US" altLang="zh-CN" sz="3200" b="1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1/m,</a:t>
            </a:r>
            <a:r>
              <a:rPr lang="zh-CN" altLang="en-US" sz="3200" b="1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即</a:t>
            </a:r>
            <a:r>
              <a:rPr lang="en-US" altLang="zh-CN" sz="3200" b="1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m</a:t>
            </a:r>
            <a:r>
              <a:rPr lang="en-US" altLang="zh-CN" sz="3200" b="1" baseline="3000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-1</a:t>
            </a:r>
            <a:endParaRPr lang="el-GR" altLang="zh-CN" sz="3200" b="1" baseline="3000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34290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镜片的度数：透镜焦度乘</a:t>
            </a:r>
            <a:r>
              <a:rPr lang="en-US" altLang="zh-CN" sz="3200" b="1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100</a:t>
            </a:r>
            <a:r>
              <a:rPr lang="zh-CN" altLang="en-US" sz="3200" b="1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的值，</a:t>
            </a:r>
            <a:br>
              <a:rPr lang="zh-CN" altLang="en-US" sz="3200" b="1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3200" b="1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　　　　即　</a:t>
            </a:r>
            <a:r>
              <a:rPr lang="zh-CN" altLang="en-US" sz="3600" b="1" u="sng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眼镜度数</a:t>
            </a:r>
            <a:r>
              <a:rPr lang="en-US" altLang="zh-CN" sz="3600" b="1" u="sng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=100 </a:t>
            </a:r>
            <a:r>
              <a:rPr lang="el-GR" altLang="zh-CN" sz="3200" b="1" u="sng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Φ</a:t>
            </a:r>
            <a:r>
              <a:rPr lang="en-US" altLang="zh-CN" sz="3200" b="1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,</a:t>
            </a:r>
            <a:r>
              <a:rPr lang="zh-CN" altLang="en-US" sz="3200" b="1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单位：度。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381000" y="5486400"/>
            <a:ext cx="8763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眼镜的</a:t>
            </a:r>
            <a:r>
              <a:rPr lang="zh-CN" altLang="en-US" sz="32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</a:t>
            </a:r>
            <a:r>
              <a:rPr lang="zh-CN" altLang="en-US" sz="3200" b="1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32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负</a:t>
            </a:r>
            <a:r>
              <a:rPr lang="zh-CN" altLang="en-US" sz="3200" b="1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度数分别表示是</a:t>
            </a:r>
            <a:r>
              <a:rPr lang="zh-CN" altLang="en-US" sz="32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凸透镜</a:t>
            </a:r>
            <a:r>
              <a:rPr lang="zh-CN" altLang="en-US" sz="3200" b="1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zh-CN" altLang="en-US" sz="32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凹透镜（如老花镜＋</a:t>
            </a:r>
            <a:r>
              <a:rPr lang="en-US" altLang="zh-CN" sz="32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300</a:t>
            </a:r>
            <a:r>
              <a:rPr lang="zh-CN" altLang="en-US" sz="32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度，近视镜－</a:t>
            </a:r>
            <a:r>
              <a:rPr lang="en-US" altLang="zh-CN" sz="32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200</a:t>
            </a:r>
            <a:r>
              <a:rPr lang="zh-CN" altLang="en-US" sz="32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度）</a:t>
            </a:r>
          </a:p>
        </p:txBody>
      </p:sp>
      <p:sp>
        <p:nvSpPr>
          <p:cNvPr id="7178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6096000"/>
            <a:ext cx="838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75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/>
      <p:bldP spid="7172" grpId="0"/>
      <p:bldP spid="7173" grpId="0"/>
      <p:bldP spid="7174" grpId="0"/>
      <p:bldP spid="7175" grpId="0"/>
      <p:bldP spid="717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911225" y="1431925"/>
            <a:ext cx="823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、长时间看电视，上网，玩游戏等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042988" y="2000250"/>
            <a:ext cx="23098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危害指数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</a:p>
        </p:txBody>
      </p:sp>
      <p:sp>
        <p:nvSpPr>
          <p:cNvPr id="58372" name="AutoShape 4"/>
          <p:cNvSpPr>
            <a:spLocks noChangeArrowheads="1"/>
          </p:cNvSpPr>
          <p:nvPr/>
        </p:nvSpPr>
        <p:spPr bwMode="auto">
          <a:xfrm>
            <a:off x="3048000" y="1962150"/>
            <a:ext cx="577850" cy="503238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8373" name="AutoShape 5"/>
          <p:cNvSpPr>
            <a:spLocks noChangeArrowheads="1"/>
          </p:cNvSpPr>
          <p:nvPr/>
        </p:nvSpPr>
        <p:spPr bwMode="auto">
          <a:xfrm>
            <a:off x="3698875" y="1979613"/>
            <a:ext cx="577850" cy="503237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8374" name="AutoShape 6"/>
          <p:cNvSpPr>
            <a:spLocks noChangeArrowheads="1"/>
          </p:cNvSpPr>
          <p:nvPr/>
        </p:nvSpPr>
        <p:spPr bwMode="auto">
          <a:xfrm>
            <a:off x="4418013" y="1979613"/>
            <a:ext cx="504825" cy="503237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8375" name="AutoShape 7"/>
          <p:cNvSpPr>
            <a:spLocks noChangeArrowheads="1"/>
          </p:cNvSpPr>
          <p:nvPr/>
        </p:nvSpPr>
        <p:spPr bwMode="auto">
          <a:xfrm>
            <a:off x="5065713" y="1979613"/>
            <a:ext cx="577850" cy="503237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8376" name="AutoShape 8"/>
          <p:cNvSpPr>
            <a:spLocks noChangeArrowheads="1"/>
          </p:cNvSpPr>
          <p:nvPr/>
        </p:nvSpPr>
        <p:spPr bwMode="auto">
          <a:xfrm>
            <a:off x="5786438" y="1979613"/>
            <a:ext cx="506412" cy="503237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911225" y="2646363"/>
            <a:ext cx="82327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、看书写字的姿势不正确，书本离眼睛很近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1066800" y="3228975"/>
            <a:ext cx="2514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危害指数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</a:p>
        </p:txBody>
      </p:sp>
      <p:sp>
        <p:nvSpPr>
          <p:cNvPr id="58379" name="AutoShape 11"/>
          <p:cNvSpPr>
            <a:spLocks noChangeArrowheads="1"/>
          </p:cNvSpPr>
          <p:nvPr/>
        </p:nvSpPr>
        <p:spPr bwMode="auto">
          <a:xfrm>
            <a:off x="3122613" y="3230563"/>
            <a:ext cx="576262" cy="503237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8380" name="AutoShape 12"/>
          <p:cNvSpPr>
            <a:spLocks noChangeArrowheads="1"/>
          </p:cNvSpPr>
          <p:nvPr/>
        </p:nvSpPr>
        <p:spPr bwMode="auto">
          <a:xfrm>
            <a:off x="3771900" y="3230563"/>
            <a:ext cx="576263" cy="503237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8381" name="AutoShape 13"/>
          <p:cNvSpPr>
            <a:spLocks noChangeArrowheads="1"/>
          </p:cNvSpPr>
          <p:nvPr/>
        </p:nvSpPr>
        <p:spPr bwMode="auto">
          <a:xfrm>
            <a:off x="4491038" y="3230563"/>
            <a:ext cx="503237" cy="503237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8382" name="AutoShape 14"/>
          <p:cNvSpPr>
            <a:spLocks noChangeArrowheads="1"/>
          </p:cNvSpPr>
          <p:nvPr/>
        </p:nvSpPr>
        <p:spPr bwMode="auto">
          <a:xfrm>
            <a:off x="5138738" y="3230563"/>
            <a:ext cx="576262" cy="503237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911225" y="3689350"/>
            <a:ext cx="823277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、照明条件不好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;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趟在床上和走路时或者在动荡的车厢里看书</a:t>
            </a:r>
          </a:p>
        </p:txBody>
      </p:sp>
      <p:sp>
        <p:nvSpPr>
          <p:cNvPr id="58384" name="Text Box 16"/>
          <p:cNvSpPr txBox="1">
            <a:spLocks noChangeArrowheads="1"/>
          </p:cNvSpPr>
          <p:nvPr/>
        </p:nvSpPr>
        <p:spPr bwMode="auto">
          <a:xfrm>
            <a:off x="1143000" y="5334000"/>
            <a:ext cx="2435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危害指数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</a:p>
        </p:txBody>
      </p:sp>
      <p:sp>
        <p:nvSpPr>
          <p:cNvPr id="58385" name="AutoShape 17"/>
          <p:cNvSpPr>
            <a:spLocks noChangeArrowheads="1"/>
          </p:cNvSpPr>
          <p:nvPr/>
        </p:nvSpPr>
        <p:spPr bwMode="auto">
          <a:xfrm>
            <a:off x="3276600" y="5364163"/>
            <a:ext cx="576263" cy="503237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8386" name="AutoShape 18"/>
          <p:cNvSpPr>
            <a:spLocks noChangeArrowheads="1"/>
          </p:cNvSpPr>
          <p:nvPr/>
        </p:nvSpPr>
        <p:spPr bwMode="auto">
          <a:xfrm>
            <a:off x="3925888" y="5364163"/>
            <a:ext cx="576262" cy="503237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8387" name="AutoShape 19"/>
          <p:cNvSpPr>
            <a:spLocks noChangeArrowheads="1"/>
          </p:cNvSpPr>
          <p:nvPr/>
        </p:nvSpPr>
        <p:spPr bwMode="auto">
          <a:xfrm>
            <a:off x="4645025" y="5364163"/>
            <a:ext cx="503238" cy="503237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8388" name="AutoShape 20"/>
          <p:cNvSpPr>
            <a:spLocks noChangeArrowheads="1"/>
          </p:cNvSpPr>
          <p:nvPr/>
        </p:nvSpPr>
        <p:spPr bwMode="auto">
          <a:xfrm>
            <a:off x="5292725" y="5364163"/>
            <a:ext cx="503238" cy="503237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8389" name="Text Box 21"/>
          <p:cNvSpPr txBox="1">
            <a:spLocks noChangeArrowheads="1"/>
          </p:cNvSpPr>
          <p:nvPr/>
        </p:nvSpPr>
        <p:spPr bwMode="auto">
          <a:xfrm>
            <a:off x="911225" y="803275"/>
            <a:ext cx="4956175" cy="5794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造成近视的杀手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</a:p>
        </p:txBody>
      </p:sp>
      <p:sp>
        <p:nvSpPr>
          <p:cNvPr id="58390" name="AutoShape 22"/>
          <p:cNvSpPr>
            <a:spLocks noChangeArrowheads="1"/>
          </p:cNvSpPr>
          <p:nvPr/>
        </p:nvSpPr>
        <p:spPr bwMode="auto">
          <a:xfrm>
            <a:off x="5937250" y="4419600"/>
            <a:ext cx="3206750" cy="24384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FFFFFF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32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防治近视，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刻不容缓！</a:t>
            </a:r>
          </a:p>
        </p:txBody>
      </p:sp>
    </p:spTree>
    <p:extLst>
      <p:ext uri="{BB962C8B-B14F-4D97-AF65-F5344CB8AC3E}">
        <p14:creationId xmlns:p14="http://schemas.microsoft.com/office/powerpoint/2010/main" val="208109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67" decel="100000"/>
                                        <p:tgtEl>
                                          <p:spTgt spid="583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767" decel="100000"/>
                                        <p:tgtEl>
                                          <p:spTgt spid="583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8" dur="1227" accel="100000" fill="hold">
                                          <p:stCondLst>
                                            <p:cond delay="767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9" dur="767" fill="hold"/>
                                        <p:tgtEl>
                                          <p:spTgt spid="58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0" dur="1227" accel="100000" fill="hold">
                                          <p:stCondLst>
                                            <p:cond delay="767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767" fill="hold"/>
                                        <p:tgtEl>
                                          <p:spTgt spid="58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2" dur="1227" accel="100000" fill="hold">
                                          <p:stCondLst>
                                            <p:cond delay="767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/>
      <p:bldP spid="58372" grpId="0" animBg="1"/>
      <p:bldP spid="58373" grpId="0" animBg="1"/>
      <p:bldP spid="58374" grpId="0" animBg="1"/>
      <p:bldP spid="58375" grpId="0" animBg="1"/>
      <p:bldP spid="58376" grpId="0" animBg="1"/>
      <p:bldP spid="58377" grpId="0"/>
      <p:bldP spid="58378" grpId="0"/>
      <p:bldP spid="58379" grpId="0" animBg="1"/>
      <p:bldP spid="58380" grpId="0" animBg="1"/>
      <p:bldP spid="58381" grpId="0" animBg="1"/>
      <p:bldP spid="58382" grpId="0" animBg="1"/>
      <p:bldP spid="58383" grpId="0"/>
      <p:bldP spid="58384" grpId="0"/>
      <p:bldP spid="58385" grpId="0" animBg="1"/>
      <p:bldP spid="58386" grpId="0" animBg="1"/>
      <p:bldP spid="58387" grpId="0" animBg="1"/>
      <p:bldP spid="58388" grpId="0" animBg="1"/>
      <p:bldP spid="58390" grpId="0" bldLvl="0" animBg="1" autoUpdateAnimBg="0"/>
      <p:bldP spid="5839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879475" y="1411288"/>
            <a:ext cx="7385050" cy="4759325"/>
            <a:chOff x="0" y="0"/>
            <a:chExt cx="5760" cy="4278"/>
          </a:xfrm>
        </p:grpSpPr>
        <p:pic>
          <p:nvPicPr>
            <p:cNvPr id="59395" name="Picture 3" descr="2005111418291934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396" name="Text Box 4"/>
            <p:cNvSpPr txBox="1">
              <a:spLocks noChangeArrowheads="1"/>
            </p:cNvSpPr>
            <p:nvPr/>
          </p:nvSpPr>
          <p:spPr bwMode="auto">
            <a:xfrm>
              <a:off x="2017" y="3634"/>
              <a:ext cx="2814" cy="4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800" b="1">
                  <a:solidFill>
                    <a:srgbClr val="0000FF"/>
                  </a:solidFill>
                </a:rPr>
                <a:t>不躺卧看书</a:t>
              </a:r>
            </a:p>
          </p:txBody>
        </p:sp>
      </p:grpSp>
      <p:grpSp>
        <p:nvGrpSpPr>
          <p:cNvPr id="59397" name="Group 5"/>
          <p:cNvGrpSpPr>
            <a:grpSpLocks/>
          </p:cNvGrpSpPr>
          <p:nvPr/>
        </p:nvGrpSpPr>
        <p:grpSpPr bwMode="auto">
          <a:xfrm>
            <a:off x="868363" y="1379538"/>
            <a:ext cx="7405687" cy="4816475"/>
            <a:chOff x="0" y="0"/>
            <a:chExt cx="5760" cy="4320"/>
          </a:xfrm>
        </p:grpSpPr>
        <p:pic>
          <p:nvPicPr>
            <p:cNvPr id="59398" name="Picture 6" descr="200511141830457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399" name="Rectangle 7"/>
            <p:cNvSpPr>
              <a:spLocks noChangeArrowheads="1"/>
            </p:cNvSpPr>
            <p:nvPr/>
          </p:nvSpPr>
          <p:spPr bwMode="auto">
            <a:xfrm>
              <a:off x="2108" y="253"/>
              <a:ext cx="3652" cy="4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>
                  <a:solidFill>
                    <a:srgbClr val="FFFF00"/>
                  </a:solidFill>
                </a:rPr>
                <a:t>不在光线暗的地方看书</a:t>
              </a:r>
            </a:p>
          </p:txBody>
        </p:sp>
      </p:grpSp>
      <p:grpSp>
        <p:nvGrpSpPr>
          <p:cNvPr id="59400" name="Group 8"/>
          <p:cNvGrpSpPr>
            <a:grpSpLocks/>
          </p:cNvGrpSpPr>
          <p:nvPr/>
        </p:nvGrpSpPr>
        <p:grpSpPr bwMode="auto">
          <a:xfrm>
            <a:off x="868363" y="1365250"/>
            <a:ext cx="7405687" cy="4826000"/>
            <a:chOff x="0" y="0"/>
            <a:chExt cx="5125" cy="3356"/>
          </a:xfrm>
        </p:grpSpPr>
        <p:pic>
          <p:nvPicPr>
            <p:cNvPr id="59401" name="Picture 9" descr="2005111418314769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125" cy="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02" name="Text Box 10"/>
            <p:cNvSpPr txBox="1">
              <a:spLocks noChangeArrowheads="1"/>
            </p:cNvSpPr>
            <p:nvPr/>
          </p:nvSpPr>
          <p:spPr bwMode="auto">
            <a:xfrm>
              <a:off x="2825" y="448"/>
              <a:ext cx="1955" cy="9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>
                  <a:solidFill>
                    <a:srgbClr val="FFFF00"/>
                  </a:solidFill>
                </a:rPr>
                <a:t>不在直射的强光</a:t>
              </a: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>
                  <a:solidFill>
                    <a:srgbClr val="FFFF00"/>
                  </a:solidFill>
                </a:rPr>
                <a:t>下看书</a:t>
              </a:r>
            </a:p>
          </p:txBody>
        </p:sp>
      </p:grpSp>
      <p:grpSp>
        <p:nvGrpSpPr>
          <p:cNvPr id="59403" name="Group 11"/>
          <p:cNvGrpSpPr>
            <a:grpSpLocks/>
          </p:cNvGrpSpPr>
          <p:nvPr/>
        </p:nvGrpSpPr>
        <p:grpSpPr bwMode="auto">
          <a:xfrm>
            <a:off x="868363" y="1374775"/>
            <a:ext cx="7405687" cy="4838700"/>
            <a:chOff x="0" y="0"/>
            <a:chExt cx="5760" cy="4320"/>
          </a:xfrm>
        </p:grpSpPr>
        <p:pic>
          <p:nvPicPr>
            <p:cNvPr id="59404" name="Picture 12" descr="2005111418324226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05" name="Text Box 13"/>
            <p:cNvSpPr txBox="1">
              <a:spLocks noChangeArrowheads="1"/>
            </p:cNvSpPr>
            <p:nvPr/>
          </p:nvSpPr>
          <p:spPr bwMode="auto">
            <a:xfrm>
              <a:off x="341" y="3300"/>
              <a:ext cx="3040" cy="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800" b="1">
                  <a:solidFill>
                    <a:srgbClr val="0000FF"/>
                  </a:solidFill>
                </a:rPr>
                <a:t>不走路看书</a:t>
              </a:r>
            </a:p>
          </p:txBody>
        </p:sp>
      </p:grpSp>
      <p:grpSp>
        <p:nvGrpSpPr>
          <p:cNvPr id="59406" name="Group 14"/>
          <p:cNvGrpSpPr>
            <a:grpSpLocks/>
          </p:cNvGrpSpPr>
          <p:nvPr/>
        </p:nvGrpSpPr>
        <p:grpSpPr bwMode="auto">
          <a:xfrm>
            <a:off x="868363" y="1390650"/>
            <a:ext cx="7405687" cy="4832350"/>
            <a:chOff x="0" y="0"/>
            <a:chExt cx="5760" cy="4320"/>
          </a:xfrm>
        </p:grpSpPr>
        <p:pic>
          <p:nvPicPr>
            <p:cNvPr id="59407" name="Picture 15" descr="2005111418333792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08" name="Text Box 16"/>
            <p:cNvSpPr txBox="1">
              <a:spLocks noChangeArrowheads="1"/>
            </p:cNvSpPr>
            <p:nvPr/>
          </p:nvSpPr>
          <p:spPr bwMode="auto">
            <a:xfrm>
              <a:off x="0" y="97"/>
              <a:ext cx="5146" cy="1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>
                  <a:solidFill>
                    <a:srgbClr val="000000"/>
                  </a:solidFill>
                  <a:latin typeface="宋体" panose="02010600030101010101" pitchFamily="2" charset="-122"/>
                </a:rPr>
                <a:t>  </a:t>
              </a:r>
              <a:r>
                <a:rPr lang="zh-CN" altLang="en-US" sz="28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读写姿势要正确，眼与书的距离</a:t>
              </a: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要在</a:t>
              </a:r>
              <a:r>
                <a:rPr lang="en-US" altLang="zh-CN" sz="28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25</a:t>
              </a:r>
              <a:r>
                <a:rPr lang="zh-CN" altLang="en-US" sz="28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厘米左右</a:t>
              </a:r>
            </a:p>
          </p:txBody>
        </p:sp>
      </p:grpSp>
      <p:grpSp>
        <p:nvGrpSpPr>
          <p:cNvPr id="59409" name="Group 17"/>
          <p:cNvGrpSpPr>
            <a:grpSpLocks/>
          </p:cNvGrpSpPr>
          <p:nvPr/>
        </p:nvGrpSpPr>
        <p:grpSpPr bwMode="auto">
          <a:xfrm>
            <a:off x="990600" y="1676400"/>
            <a:ext cx="7405688" cy="4724400"/>
            <a:chOff x="0" y="0"/>
            <a:chExt cx="5760" cy="4320"/>
          </a:xfrm>
        </p:grpSpPr>
        <p:pic>
          <p:nvPicPr>
            <p:cNvPr id="59410" name="Picture 18" descr="2005111418344345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11" name="Text Box 19"/>
            <p:cNvSpPr txBox="1">
              <a:spLocks noChangeArrowheads="1"/>
            </p:cNvSpPr>
            <p:nvPr/>
          </p:nvSpPr>
          <p:spPr bwMode="auto">
            <a:xfrm>
              <a:off x="205" y="163"/>
              <a:ext cx="3060" cy="3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>
                  <a:solidFill>
                    <a:srgbClr val="0000FF"/>
                  </a:solidFill>
                  <a:latin typeface="宋体" panose="02010600030101010101" pitchFamily="2" charset="-122"/>
                </a:rPr>
                <a:t>看书、看电视或使用电脑</a:t>
              </a: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>
                  <a:solidFill>
                    <a:srgbClr val="0000FF"/>
                  </a:solidFill>
                  <a:latin typeface="宋体" panose="02010600030101010101" pitchFamily="2" charset="-122"/>
                </a:rPr>
                <a:t>1</a:t>
              </a:r>
              <a:r>
                <a:rPr lang="zh-CN" altLang="en-US" sz="2800" b="1">
                  <a:solidFill>
                    <a:srgbClr val="0000FF"/>
                  </a:solidFill>
                  <a:latin typeface="宋体" panose="02010600030101010101" pitchFamily="2" charset="-122"/>
                </a:rPr>
                <a:t>小时后要休息一下，要</a:t>
              </a: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>
                  <a:solidFill>
                    <a:srgbClr val="0000FF"/>
                  </a:solidFill>
                  <a:latin typeface="宋体" panose="02010600030101010101" pitchFamily="2" charset="-122"/>
                </a:rPr>
                <a:t>远眺几分钟</a:t>
              </a:r>
            </a:p>
          </p:txBody>
        </p:sp>
      </p:grpSp>
      <p:grpSp>
        <p:nvGrpSpPr>
          <p:cNvPr id="59412" name="Group 20"/>
          <p:cNvGrpSpPr>
            <a:grpSpLocks/>
          </p:cNvGrpSpPr>
          <p:nvPr/>
        </p:nvGrpSpPr>
        <p:grpSpPr bwMode="auto">
          <a:xfrm>
            <a:off x="457200" y="2001838"/>
            <a:ext cx="7448550" cy="4856162"/>
            <a:chOff x="0" y="0"/>
            <a:chExt cx="4556" cy="1758"/>
          </a:xfrm>
        </p:grpSpPr>
        <p:pic>
          <p:nvPicPr>
            <p:cNvPr id="59413" name="Picture 21" descr="20051114183530449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556" cy="1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14" name="Text Box 22"/>
            <p:cNvSpPr txBox="1">
              <a:spLocks noChangeArrowheads="1"/>
            </p:cNvSpPr>
            <p:nvPr/>
          </p:nvSpPr>
          <p:spPr bwMode="auto">
            <a:xfrm>
              <a:off x="459" y="1297"/>
              <a:ext cx="3694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2800" b="1">
                  <a:solidFill>
                    <a:srgbClr val="FFFF00"/>
                  </a:solidFill>
                  <a:latin typeface="宋体" panose="02010600030101010101" pitchFamily="2" charset="-122"/>
                </a:rPr>
                <a:t> </a:t>
              </a:r>
              <a:r>
                <a:rPr lang="zh-CN" altLang="en-US" sz="2800" b="1">
                  <a:solidFill>
                    <a:srgbClr val="FFFF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要定期检查视力，认真做眼保健操</a:t>
              </a:r>
            </a:p>
          </p:txBody>
        </p:sp>
      </p:grpSp>
      <p:grpSp>
        <p:nvGrpSpPr>
          <p:cNvPr id="59415" name="Group 23"/>
          <p:cNvGrpSpPr>
            <a:grpSpLocks/>
          </p:cNvGrpSpPr>
          <p:nvPr/>
        </p:nvGrpSpPr>
        <p:grpSpPr bwMode="auto">
          <a:xfrm>
            <a:off x="911225" y="622300"/>
            <a:ext cx="4575175" cy="688975"/>
            <a:chOff x="0" y="0"/>
            <a:chExt cx="2356" cy="434"/>
          </a:xfrm>
        </p:grpSpPr>
        <p:grpSp>
          <p:nvGrpSpPr>
            <p:cNvPr id="59416" name="Group 24"/>
            <p:cNvGrpSpPr>
              <a:grpSpLocks/>
            </p:cNvGrpSpPr>
            <p:nvPr/>
          </p:nvGrpSpPr>
          <p:grpSpPr bwMode="auto">
            <a:xfrm>
              <a:off x="0" y="0"/>
              <a:ext cx="2304" cy="434"/>
              <a:chOff x="0" y="0"/>
              <a:chExt cx="4058" cy="480"/>
            </a:xfrm>
          </p:grpSpPr>
          <p:sp>
            <p:nvSpPr>
              <p:cNvPr id="59417" name="AutoShape 2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E0AD2E"/>
                  </a:gs>
                  <a:gs pos="50000">
                    <a:srgbClr val="E0AD2E">
                      <a:gamma/>
                      <a:shade val="92157"/>
                      <a:invGamma/>
                    </a:srgbClr>
                  </a:gs>
                  <a:gs pos="100000">
                    <a:srgbClr val="E0AD2E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9418" name="Group 26"/>
              <p:cNvGrpSpPr>
                <a:grpSpLocks/>
              </p:cNvGrpSpPr>
              <p:nvPr/>
            </p:nvGrpSpPr>
            <p:grpSpPr bwMode="auto">
              <a:xfrm>
                <a:off x="10" y="15"/>
                <a:ext cx="4043" cy="444"/>
                <a:chOff x="0" y="0"/>
                <a:chExt cx="3988" cy="444"/>
              </a:xfrm>
            </p:grpSpPr>
            <p:sp>
              <p:nvSpPr>
                <p:cNvPr id="59419" name="AutoShape 27"/>
                <p:cNvSpPr>
                  <a:spLocks noChangeArrowheads="1"/>
                </p:cNvSpPr>
                <p:nvPr/>
              </p:nvSpPr>
              <p:spPr bwMode="auto">
                <a:xfrm>
                  <a:off x="0" y="329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E0AD2E">
                        <a:alpha val="0"/>
                      </a:srgbClr>
                    </a:gs>
                    <a:gs pos="100000">
                      <a:srgbClr val="E0AD2E">
                        <a:gamma/>
                        <a:tint val="0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420" name="AutoShape 2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E0AD2E">
                        <a:gamma/>
                        <a:tint val="0"/>
                        <a:invGamma/>
                      </a:srgbClr>
                    </a:gs>
                    <a:gs pos="100000">
                      <a:srgbClr val="E0AD2E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9421" name="Text Box 29"/>
            <p:cNvSpPr txBox="1">
              <a:spLocks noChangeArrowheads="1"/>
            </p:cNvSpPr>
            <p:nvPr/>
          </p:nvSpPr>
          <p:spPr bwMode="auto">
            <a:xfrm>
              <a:off x="382" y="51"/>
              <a:ext cx="197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3200" b="1">
                  <a:solidFill>
                    <a:srgbClr val="000000"/>
                  </a:solidFill>
                  <a:ea typeface="黑体" panose="02010609060101010101" pitchFamily="49" charset="-122"/>
                </a:rPr>
                <a:t>如何预防近视呢？</a:t>
              </a:r>
            </a:p>
          </p:txBody>
        </p:sp>
        <p:pic>
          <p:nvPicPr>
            <p:cNvPr id="59422" name="Picture 30" descr="f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" y="54"/>
              <a:ext cx="314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9423" name="AutoShape 3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24800" y="6172200"/>
            <a:ext cx="1219200" cy="685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93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9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-609600" y="0"/>
            <a:ext cx="6934200" cy="609600"/>
          </a:xfrm>
        </p:spPr>
        <p:txBody>
          <a:bodyPr/>
          <a:lstStyle/>
          <a:p>
            <a:r>
              <a:rPr lang="zh-CN" altLang="en-US" sz="4000">
                <a:solidFill>
                  <a:srgbClr val="000099"/>
                </a:solidFill>
                <a:ea typeface="黑体" panose="02010609060101010101" pitchFamily="49" charset="-122"/>
              </a:rPr>
              <a:t>学到了什么呢？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686800" cy="6172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、眼睛的结构及成像原理：相当于照相机。</a:t>
            </a:r>
          </a:p>
          <a:p>
            <a:pPr>
              <a:lnSpc>
                <a:spcPct val="90000"/>
              </a:lnSpc>
            </a:pPr>
            <a:r>
              <a:rPr lang="en-US" altLang="zh-CN" sz="28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、近视眼成因及矫正：晶状体厚，用凹透镜</a:t>
            </a:r>
          </a:p>
          <a:p>
            <a:pPr>
              <a:lnSpc>
                <a:spcPct val="90000"/>
              </a:lnSpc>
            </a:pPr>
            <a:endParaRPr lang="zh-CN" altLang="en-US" sz="2800" b="1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</a:pPr>
            <a:endParaRPr lang="zh-CN" altLang="en-US" sz="2800" b="1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</a:pPr>
            <a:endParaRPr lang="zh-CN" altLang="en-US" sz="2800" b="1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、远视眼成因及矫正：晶状体薄，用凸透镜</a:t>
            </a:r>
          </a:p>
          <a:p>
            <a:pPr>
              <a:lnSpc>
                <a:spcPct val="90000"/>
              </a:lnSpc>
            </a:pP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</a:pP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</a:pP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8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8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、眼镜的焦度：</a:t>
            </a:r>
            <a:r>
              <a:rPr lang="en-US" altLang="zh-CN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φ</a:t>
            </a:r>
            <a:r>
              <a:rPr lang="zh-CN" altLang="en-US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＝</a:t>
            </a:r>
            <a:r>
              <a:rPr lang="en-US" altLang="zh-CN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1/f</a:t>
            </a:r>
          </a:p>
          <a:p>
            <a:pPr>
              <a:lnSpc>
                <a:spcPct val="90000"/>
              </a:lnSpc>
            </a:pPr>
            <a:endParaRPr lang="en-US" altLang="zh-CN" b="1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8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</a:t>
            </a:r>
            <a:r>
              <a:rPr lang="zh-CN" altLang="en-US" sz="28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度数：</a:t>
            </a:r>
            <a:r>
              <a:rPr lang="en-US" altLang="zh-CN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r>
              <a:rPr lang="zh-CN" altLang="en-US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＝</a:t>
            </a:r>
            <a:r>
              <a:rPr lang="en-US" altLang="zh-CN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100 φ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0" y="1981200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2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成因：</a:t>
            </a:r>
          </a:p>
        </p:txBody>
      </p:sp>
      <p:grpSp>
        <p:nvGrpSpPr>
          <p:cNvPr id="29712" name="Group 16"/>
          <p:cNvGrpSpPr>
            <a:grpSpLocks/>
          </p:cNvGrpSpPr>
          <p:nvPr/>
        </p:nvGrpSpPr>
        <p:grpSpPr bwMode="auto">
          <a:xfrm>
            <a:off x="1066800" y="1828800"/>
            <a:ext cx="1981200" cy="1079500"/>
            <a:chOff x="1344" y="1192"/>
            <a:chExt cx="1920" cy="1064"/>
          </a:xfrm>
        </p:grpSpPr>
        <p:graphicFrame>
          <p:nvGraphicFramePr>
            <p:cNvPr id="29707" name="Object 11"/>
            <p:cNvGraphicFramePr>
              <a:graphicFrameLocks noChangeAspect="1"/>
            </p:cNvGraphicFramePr>
            <p:nvPr/>
          </p:nvGraphicFramePr>
          <p:xfrm>
            <a:off x="2079" y="1192"/>
            <a:ext cx="1185" cy="10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2" name="位图图像" r:id="rId3" imgW="2066667" imgH="1857143" progId="Paint.Picture">
                    <p:embed/>
                  </p:oleObj>
                </mc:Choice>
                <mc:Fallback>
                  <p:oleObj name="位图图像" r:id="rId3" imgW="2066667" imgH="1857143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lum bright="-12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9" y="1192"/>
                          <a:ext cx="1185" cy="10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708" name="Line 12"/>
            <p:cNvSpPr>
              <a:spLocks noChangeShapeType="1"/>
            </p:cNvSpPr>
            <p:nvPr/>
          </p:nvSpPr>
          <p:spPr bwMode="auto">
            <a:xfrm>
              <a:off x="1344" y="1536"/>
              <a:ext cx="100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9709" name="Line 13"/>
            <p:cNvSpPr>
              <a:spLocks noChangeShapeType="1"/>
            </p:cNvSpPr>
            <p:nvPr/>
          </p:nvSpPr>
          <p:spPr bwMode="auto">
            <a:xfrm>
              <a:off x="1344" y="1920"/>
              <a:ext cx="100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9710" name="Line 14"/>
            <p:cNvSpPr>
              <a:spLocks noChangeShapeType="1"/>
            </p:cNvSpPr>
            <p:nvPr/>
          </p:nvSpPr>
          <p:spPr bwMode="auto">
            <a:xfrm>
              <a:off x="2352" y="1536"/>
              <a:ext cx="768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9711" name="Line 15"/>
            <p:cNvSpPr>
              <a:spLocks noChangeShapeType="1"/>
            </p:cNvSpPr>
            <p:nvPr/>
          </p:nvSpPr>
          <p:spPr bwMode="auto">
            <a:xfrm flipV="1">
              <a:off x="2352" y="1632"/>
              <a:ext cx="768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7772400" y="2057400"/>
            <a:ext cx="220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2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矫正</a:t>
            </a:r>
          </a:p>
        </p:txBody>
      </p:sp>
      <p:grpSp>
        <p:nvGrpSpPr>
          <p:cNvPr id="29725" name="Group 29"/>
          <p:cNvGrpSpPr>
            <a:grpSpLocks/>
          </p:cNvGrpSpPr>
          <p:nvPr/>
        </p:nvGrpSpPr>
        <p:grpSpPr bwMode="auto">
          <a:xfrm>
            <a:off x="4648200" y="1828800"/>
            <a:ext cx="2895600" cy="1143000"/>
            <a:chOff x="2673" y="960"/>
            <a:chExt cx="2448" cy="1064"/>
          </a:xfrm>
        </p:grpSpPr>
        <p:graphicFrame>
          <p:nvGraphicFramePr>
            <p:cNvPr id="29715" name="Object 19"/>
            <p:cNvGraphicFramePr>
              <a:graphicFrameLocks noChangeAspect="1"/>
            </p:cNvGraphicFramePr>
            <p:nvPr/>
          </p:nvGraphicFramePr>
          <p:xfrm>
            <a:off x="3936" y="960"/>
            <a:ext cx="1185" cy="10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" name="位图图像" r:id="rId5" imgW="2066667" imgH="1857143" progId="Paint.Picture">
                    <p:embed/>
                  </p:oleObj>
                </mc:Choice>
                <mc:Fallback>
                  <p:oleObj name="位图图像" r:id="rId5" imgW="2066667" imgH="1857143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lum bright="-12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6" y="960"/>
                          <a:ext cx="1185" cy="10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716" name="Line 20"/>
            <p:cNvSpPr>
              <a:spLocks noChangeShapeType="1"/>
            </p:cNvSpPr>
            <p:nvPr/>
          </p:nvSpPr>
          <p:spPr bwMode="auto">
            <a:xfrm>
              <a:off x="2673" y="1400"/>
              <a:ext cx="100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9717" name="Line 21"/>
            <p:cNvSpPr>
              <a:spLocks noChangeShapeType="1"/>
            </p:cNvSpPr>
            <p:nvPr/>
          </p:nvSpPr>
          <p:spPr bwMode="auto">
            <a:xfrm>
              <a:off x="2673" y="1592"/>
              <a:ext cx="100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9718" name="Line 22"/>
            <p:cNvSpPr>
              <a:spLocks noChangeShapeType="1"/>
            </p:cNvSpPr>
            <p:nvPr/>
          </p:nvSpPr>
          <p:spPr bwMode="auto">
            <a:xfrm flipV="1">
              <a:off x="3729" y="1352"/>
              <a:ext cx="480" cy="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9719" name="Line 23"/>
            <p:cNvSpPr>
              <a:spLocks noChangeShapeType="1"/>
            </p:cNvSpPr>
            <p:nvPr/>
          </p:nvSpPr>
          <p:spPr bwMode="auto">
            <a:xfrm>
              <a:off x="3729" y="1592"/>
              <a:ext cx="480" cy="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9720" name="Line 24"/>
            <p:cNvSpPr>
              <a:spLocks noChangeShapeType="1"/>
            </p:cNvSpPr>
            <p:nvPr/>
          </p:nvSpPr>
          <p:spPr bwMode="auto">
            <a:xfrm>
              <a:off x="4209" y="1352"/>
              <a:ext cx="816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9721" name="Line 25"/>
            <p:cNvSpPr>
              <a:spLocks noChangeShapeType="1"/>
            </p:cNvSpPr>
            <p:nvPr/>
          </p:nvSpPr>
          <p:spPr bwMode="auto">
            <a:xfrm flipV="1">
              <a:off x="4209" y="1496"/>
              <a:ext cx="816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pic>
          <p:nvPicPr>
            <p:cNvPr id="29724" name="Picture 2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1" y="1248"/>
              <a:ext cx="275" cy="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728" name="Text Box 32"/>
          <p:cNvSpPr txBox="1">
            <a:spLocks noChangeArrowheads="1"/>
          </p:cNvSpPr>
          <p:nvPr/>
        </p:nvSpPr>
        <p:spPr bwMode="auto">
          <a:xfrm>
            <a:off x="0" y="3810000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成因：</a:t>
            </a:r>
          </a:p>
        </p:txBody>
      </p:sp>
      <p:sp>
        <p:nvSpPr>
          <p:cNvPr id="29729" name="Text Box 33"/>
          <p:cNvSpPr txBox="1">
            <a:spLocks noChangeArrowheads="1"/>
          </p:cNvSpPr>
          <p:nvPr/>
        </p:nvSpPr>
        <p:spPr bwMode="auto">
          <a:xfrm>
            <a:off x="7772400" y="3962400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矫正</a:t>
            </a:r>
          </a:p>
        </p:txBody>
      </p:sp>
      <p:grpSp>
        <p:nvGrpSpPr>
          <p:cNvPr id="29744" name="Group 48"/>
          <p:cNvGrpSpPr>
            <a:grpSpLocks/>
          </p:cNvGrpSpPr>
          <p:nvPr/>
        </p:nvGrpSpPr>
        <p:grpSpPr bwMode="auto">
          <a:xfrm>
            <a:off x="4572000" y="3581400"/>
            <a:ext cx="2895600" cy="1447800"/>
            <a:chOff x="2880" y="2256"/>
            <a:chExt cx="1824" cy="912"/>
          </a:xfrm>
        </p:grpSpPr>
        <p:graphicFrame>
          <p:nvGraphicFramePr>
            <p:cNvPr id="29727" name="Object 31"/>
            <p:cNvGraphicFramePr>
              <a:graphicFrameLocks noChangeAspect="1"/>
            </p:cNvGraphicFramePr>
            <p:nvPr/>
          </p:nvGraphicFramePr>
          <p:xfrm>
            <a:off x="3781" y="2256"/>
            <a:ext cx="923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4" name="位图图像" r:id="rId7" imgW="2029108" imgH="1933333" progId="Paint.Picture">
                    <p:embed/>
                  </p:oleObj>
                </mc:Choice>
                <mc:Fallback>
                  <p:oleObj name="位图图像" r:id="rId7" imgW="2029108" imgH="1933333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lum bright="-12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1" y="2256"/>
                          <a:ext cx="923" cy="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733" name="Line 37"/>
            <p:cNvSpPr>
              <a:spLocks noChangeShapeType="1"/>
            </p:cNvSpPr>
            <p:nvPr/>
          </p:nvSpPr>
          <p:spPr bwMode="auto">
            <a:xfrm>
              <a:off x="2880" y="2543"/>
              <a:ext cx="79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9734" name="Line 38"/>
            <p:cNvSpPr>
              <a:spLocks noChangeShapeType="1"/>
            </p:cNvSpPr>
            <p:nvPr/>
          </p:nvSpPr>
          <p:spPr bwMode="auto">
            <a:xfrm>
              <a:off x="2880" y="2902"/>
              <a:ext cx="79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9735" name="Line 39"/>
            <p:cNvSpPr>
              <a:spLocks noChangeShapeType="1"/>
            </p:cNvSpPr>
            <p:nvPr/>
          </p:nvSpPr>
          <p:spPr bwMode="auto">
            <a:xfrm>
              <a:off x="3677" y="2543"/>
              <a:ext cx="273" cy="1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9736" name="Line 40"/>
            <p:cNvSpPr>
              <a:spLocks noChangeShapeType="1"/>
            </p:cNvSpPr>
            <p:nvPr/>
          </p:nvSpPr>
          <p:spPr bwMode="auto">
            <a:xfrm flipV="1">
              <a:off x="3677" y="2844"/>
              <a:ext cx="301" cy="5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9737" name="Line 41"/>
            <p:cNvSpPr>
              <a:spLocks noChangeShapeType="1"/>
            </p:cNvSpPr>
            <p:nvPr/>
          </p:nvSpPr>
          <p:spPr bwMode="auto">
            <a:xfrm>
              <a:off x="3989" y="2579"/>
              <a:ext cx="623" cy="1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9738" name="Line 42"/>
            <p:cNvSpPr>
              <a:spLocks noChangeShapeType="1"/>
            </p:cNvSpPr>
            <p:nvPr/>
          </p:nvSpPr>
          <p:spPr bwMode="auto">
            <a:xfrm flipV="1">
              <a:off x="3982" y="2687"/>
              <a:ext cx="630" cy="15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pic>
          <p:nvPicPr>
            <p:cNvPr id="29741" name="Picture 45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4" y="2474"/>
              <a:ext cx="208" cy="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742" name="Group 46"/>
          <p:cNvGrpSpPr>
            <a:grpSpLocks/>
          </p:cNvGrpSpPr>
          <p:nvPr/>
        </p:nvGrpSpPr>
        <p:grpSpPr bwMode="auto">
          <a:xfrm>
            <a:off x="1295400" y="3505200"/>
            <a:ext cx="2286000" cy="1371600"/>
            <a:chOff x="864" y="1997"/>
            <a:chExt cx="2304" cy="1219"/>
          </a:xfrm>
        </p:grpSpPr>
        <p:graphicFrame>
          <p:nvGraphicFramePr>
            <p:cNvPr id="29726" name="Object 30"/>
            <p:cNvGraphicFramePr>
              <a:graphicFrameLocks noChangeAspect="1"/>
            </p:cNvGraphicFramePr>
            <p:nvPr/>
          </p:nvGraphicFramePr>
          <p:xfrm>
            <a:off x="1697" y="1997"/>
            <a:ext cx="1279" cy="1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5" name="位图图像" r:id="rId10" imgW="2029108" imgH="1933333" progId="Paint.Picture">
                    <p:embed/>
                  </p:oleObj>
                </mc:Choice>
                <mc:Fallback>
                  <p:oleObj name="位图图像" r:id="rId10" imgW="2029108" imgH="1933333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lum bright="-12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7" y="1997"/>
                          <a:ext cx="1279" cy="12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730" name="Line 34"/>
            <p:cNvSpPr>
              <a:spLocks noChangeShapeType="1"/>
            </p:cNvSpPr>
            <p:nvPr/>
          </p:nvSpPr>
          <p:spPr bwMode="auto">
            <a:xfrm>
              <a:off x="864" y="2448"/>
              <a:ext cx="110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9731" name="Line 35"/>
            <p:cNvSpPr>
              <a:spLocks noChangeShapeType="1"/>
            </p:cNvSpPr>
            <p:nvPr/>
          </p:nvSpPr>
          <p:spPr bwMode="auto">
            <a:xfrm>
              <a:off x="864" y="2784"/>
              <a:ext cx="110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9739" name="Line 43"/>
            <p:cNvSpPr>
              <a:spLocks noChangeShapeType="1"/>
            </p:cNvSpPr>
            <p:nvPr/>
          </p:nvSpPr>
          <p:spPr bwMode="auto">
            <a:xfrm>
              <a:off x="1968" y="2448"/>
              <a:ext cx="120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9740" name="Line 44"/>
            <p:cNvSpPr>
              <a:spLocks noChangeShapeType="1"/>
            </p:cNvSpPr>
            <p:nvPr/>
          </p:nvSpPr>
          <p:spPr bwMode="auto">
            <a:xfrm flipV="1">
              <a:off x="1968" y="2640"/>
              <a:ext cx="1200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9745" name="Group 49"/>
          <p:cNvGrpSpPr>
            <a:grpSpLocks noChangeAspect="1"/>
          </p:cNvGrpSpPr>
          <p:nvPr/>
        </p:nvGrpSpPr>
        <p:grpSpPr bwMode="auto">
          <a:xfrm>
            <a:off x="6629400" y="0"/>
            <a:ext cx="2286000" cy="939800"/>
            <a:chOff x="0" y="0"/>
            <a:chExt cx="5532" cy="2047"/>
          </a:xfrm>
        </p:grpSpPr>
        <p:pic>
          <p:nvPicPr>
            <p:cNvPr id="29746" name="Picture 50" descr="眼睛看物体的原理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C3CFDB"/>
                </a:clrFrom>
                <a:clrTo>
                  <a:srgbClr val="C3CFDB">
                    <a:alpha val="0"/>
                  </a:srgbClr>
                </a:clrTo>
              </a:clrChange>
              <a:lum bright="-12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32" cy="2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9747" name="Object 51"/>
            <p:cNvGraphicFramePr>
              <a:graphicFrameLocks noChangeAspect="1"/>
            </p:cNvGraphicFramePr>
            <p:nvPr/>
          </p:nvGraphicFramePr>
          <p:xfrm>
            <a:off x="1440" y="655"/>
            <a:ext cx="240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6" r:id="rId12" imgW="1205924" imgH="1104372" progId="Photoshop.Image.7">
                    <p:embed/>
                  </p:oleObj>
                </mc:Choice>
                <mc:Fallback>
                  <p:oleObj r:id="rId12" imgW="1205924" imgH="1104372" progId="Photoshop.Image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-12000" contrast="6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655"/>
                          <a:ext cx="240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0648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9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9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  <p:bldP spid="29706" grpId="0"/>
      <p:bldP spid="29714" grpId="0"/>
      <p:bldP spid="29728" grpId="0"/>
      <p:bldP spid="297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zh-CN" altLang="en-US" b="1">
                <a:solidFill>
                  <a:srgbClr val="FF0000"/>
                </a:solidFill>
                <a:ea typeface="黑体" panose="02010609060101010101" pitchFamily="49" charset="-122"/>
              </a:rPr>
              <a:t>拓展提高</a:t>
            </a:r>
          </a:p>
        </p:txBody>
      </p:sp>
      <p:sp>
        <p:nvSpPr>
          <p:cNvPr id="48131" name="Rectangle 3"/>
          <p:cNvSpPr>
            <a:spLocks noChangeArrowheads="1"/>
          </p:cNvSpPr>
          <p:nvPr>
            <p:ph type="body" sz="half" idx="1"/>
          </p:nvPr>
        </p:nvSpPr>
        <p:spPr>
          <a:xfrm>
            <a:off x="914400" y="914400"/>
            <a:ext cx="7620000" cy="1905000"/>
          </a:xfrm>
        </p:spPr>
        <p:txBody>
          <a:bodyPr/>
          <a:lstStyle/>
          <a:p>
            <a:r>
              <a:rPr lang="en-US" altLang="zh-CN" sz="3600" b="1">
                <a:solidFill>
                  <a:srgbClr val="FF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人的眼睛是一种“神奇的照相机”，下图中</a:t>
            </a:r>
            <a:r>
              <a:rPr lang="en-US" altLang="zh-CN" b="1">
                <a:solidFill>
                  <a:srgbClr val="FF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_______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相当于照相机的镜头，它能将光线</a:t>
            </a:r>
            <a:r>
              <a:rPr lang="en-US" altLang="zh-CN" b="1">
                <a:solidFill>
                  <a:srgbClr val="FF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____________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填“会聚”或“发散”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在视网膜上，视网膜相当于照相机的</a:t>
            </a:r>
            <a:r>
              <a:rPr lang="en-US" altLang="zh-CN" b="1">
                <a:solidFill>
                  <a:srgbClr val="FF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____________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81488"/>
            <a:ext cx="3200400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5" descr="00084_Ya4RWn77P4C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00800"/>
            <a:ext cx="89154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3810000" y="1447800"/>
            <a:ext cx="167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800000"/>
                </a:solidFill>
                <a:ea typeface="黑体" panose="02010609060101010101" pitchFamily="49" charset="-122"/>
              </a:rPr>
              <a:t>晶状体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5334000" y="1981200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800000"/>
                </a:solidFill>
                <a:ea typeface="黑体" panose="02010609060101010101" pitchFamily="49" charset="-122"/>
              </a:rPr>
              <a:t>会聚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5486400" y="2971800"/>
            <a:ext cx="198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800000"/>
                </a:solidFill>
                <a:ea typeface="黑体" panose="02010609060101010101" pitchFamily="49" charset="-122"/>
              </a:rPr>
              <a:t>底片</a:t>
            </a:r>
          </a:p>
        </p:txBody>
      </p:sp>
      <p:sp>
        <p:nvSpPr>
          <p:cNvPr id="48137" name="AutoShape 9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153400" y="5181600"/>
            <a:ext cx="990600" cy="914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91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/>
      <p:bldP spid="48135" grpId="0"/>
      <p:bldP spid="481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>
            <p:ph type="body" sz="half" idx="1"/>
          </p:nvPr>
        </p:nvSpPr>
        <p:spPr>
          <a:xfrm>
            <a:off x="457200" y="685800"/>
            <a:ext cx="7848600" cy="2895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400"/>
              <a:t>     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、下图是某人看近处物体时的光路图，由图可知他是</a:t>
            </a:r>
            <a:r>
              <a:rPr lang="zh-CN" altLang="en-US" b="1" u="sng">
                <a:solidFill>
                  <a:srgbClr val="FF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眼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选填“近视”或“远视”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。若他配戴的眼镜镜片中心的厚度为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7mm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，则该镜片边缘的厚度应</a:t>
            </a:r>
            <a:r>
              <a:rPr lang="en-US" altLang="zh-CN" b="1">
                <a:solidFill>
                  <a:srgbClr val="FF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____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7mm(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选填“大于”、“等于”或“小于”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。 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4648200" y="10668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800000"/>
                </a:solidFill>
                <a:ea typeface="黑体" panose="02010609060101010101" pitchFamily="49" charset="-122"/>
              </a:rPr>
              <a:t>远视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438400" y="2438400"/>
            <a:ext cx="121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800000"/>
                </a:solidFill>
                <a:ea typeface="黑体" panose="02010609060101010101" pitchFamily="49" charset="-122"/>
              </a:rPr>
              <a:t>小于</a:t>
            </a:r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0"/>
            <a:ext cx="56388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8" name="AutoShape 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153400" y="5181600"/>
            <a:ext cx="990600" cy="914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6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  <p:bldP spid="491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20061225163346813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601200" cy="694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00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0"/>
            <a:ext cx="8153400" cy="3276600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、光线经眼球的晶状体折射后，能成像于视网膜。下图是小亮设计的正常眼球成像模型，下列描述正确的是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(     )</a:t>
            </a:r>
          </a:p>
          <a:p>
            <a:pPr>
              <a:buFontTx/>
              <a:buNone/>
            </a:pP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    A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．凸透镜相当于视网膜   </a:t>
            </a:r>
            <a:b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．蜡烛相当于晶状体</a:t>
            </a:r>
            <a:b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．凸透镜相当于晶状体    </a:t>
            </a:r>
            <a:b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．光屏相当于晶状体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>
            <a:lum bright="-48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45" b="7196"/>
          <a:stretch>
            <a:fillRect/>
          </a:stretch>
        </p:blipFill>
        <p:spPr bwMode="auto">
          <a:xfrm>
            <a:off x="-228600" y="3505200"/>
            <a:ext cx="9372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5638800" y="10668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800000"/>
                </a:solidFill>
              </a:rPr>
              <a:t>C</a:t>
            </a:r>
          </a:p>
        </p:txBody>
      </p:sp>
      <p:sp>
        <p:nvSpPr>
          <p:cNvPr id="50181" name="AutoShape 5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7772400" y="5334000"/>
            <a:ext cx="990600" cy="914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7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>
            <p:ph type="body" sz="half" idx="1"/>
          </p:nvPr>
        </p:nvSpPr>
        <p:spPr>
          <a:xfrm>
            <a:off x="304800" y="0"/>
            <a:ext cx="84582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4200" b="1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4200" b="1">
                <a:latin typeface="黑体" panose="02010609060101010101" pitchFamily="49" charset="-122"/>
                <a:ea typeface="黑体" panose="02010609060101010101" pitchFamily="49" charset="-122"/>
              </a:rPr>
              <a:t>、在下图所示的四幅图中，分别表示近视眼成像情况和矫正做法的是            （     ）</a:t>
            </a:r>
          </a:p>
          <a:p>
            <a:pPr>
              <a:lnSpc>
                <a:spcPct val="90000"/>
              </a:lnSpc>
            </a:pPr>
            <a:endParaRPr lang="zh-CN" altLang="en-US" sz="42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</a:pPr>
            <a:endParaRPr lang="zh-CN" altLang="en-US" sz="1900"/>
          </a:p>
          <a:p>
            <a:pPr>
              <a:lnSpc>
                <a:spcPct val="90000"/>
              </a:lnSpc>
            </a:pPr>
            <a:endParaRPr lang="zh-CN" altLang="en-US" sz="1900"/>
          </a:p>
          <a:p>
            <a:pPr>
              <a:lnSpc>
                <a:spcPct val="90000"/>
              </a:lnSpc>
            </a:pPr>
            <a:r>
              <a:rPr lang="zh-CN" altLang="en-US" sz="1900"/>
              <a:t/>
            </a:r>
            <a:br>
              <a:rPr lang="zh-CN" altLang="en-US" sz="1900"/>
            </a:br>
            <a:r>
              <a:rPr lang="zh-CN" altLang="en-US" sz="1900"/>
              <a:t>     </a:t>
            </a:r>
          </a:p>
          <a:p>
            <a:pPr>
              <a:lnSpc>
                <a:spcPct val="90000"/>
              </a:lnSpc>
            </a:pPr>
            <a:r>
              <a:rPr lang="zh-CN" altLang="en-US" sz="1900"/>
              <a:t>              </a:t>
            </a:r>
            <a:r>
              <a:rPr lang="zh-CN" altLang="en-US" sz="2700" b="1"/>
              <a:t>①                   ②                  ③                  ④</a:t>
            </a:r>
            <a:endParaRPr lang="zh-CN" altLang="en-US" sz="2700"/>
          </a:p>
          <a:p>
            <a:pPr>
              <a:lnSpc>
                <a:spcPct val="90000"/>
              </a:lnSpc>
            </a:pPr>
            <a:r>
              <a:rPr lang="zh-CN" altLang="en-US" sz="2700"/>
              <a:t>     </a:t>
            </a:r>
          </a:p>
          <a:p>
            <a:pPr>
              <a:lnSpc>
                <a:spcPct val="90000"/>
              </a:lnSpc>
            </a:pPr>
            <a:r>
              <a:rPr lang="zh-CN" altLang="en-US" sz="2700"/>
              <a:t>       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、②、①            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、③、①</a:t>
            </a:r>
          </a:p>
          <a:p>
            <a:pPr>
              <a:lnSpc>
                <a:spcPct val="90000"/>
              </a:lnSpc>
            </a:pP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          </a:t>
            </a:r>
          </a:p>
          <a:p>
            <a:pPr>
              <a:lnSpc>
                <a:spcPct val="90000"/>
              </a:lnSpc>
            </a:pP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、②、④            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、③、④</a:t>
            </a:r>
          </a:p>
        </p:txBody>
      </p:sp>
      <p:grpSp>
        <p:nvGrpSpPr>
          <p:cNvPr id="51203" name="Group 3"/>
          <p:cNvGrpSpPr>
            <a:grpSpLocks/>
          </p:cNvGrpSpPr>
          <p:nvPr/>
        </p:nvGrpSpPr>
        <p:grpSpPr bwMode="auto">
          <a:xfrm>
            <a:off x="-76200" y="1752600"/>
            <a:ext cx="9144000" cy="2286000"/>
            <a:chOff x="2165" y="7233"/>
            <a:chExt cx="7920" cy="1049"/>
          </a:xfrm>
        </p:grpSpPr>
        <p:pic>
          <p:nvPicPr>
            <p:cNvPr id="51204" name="Picture 4" descr="22"/>
            <p:cNvPicPr>
              <a:picLocks noChangeAspect="1" noChangeArrowheads="1"/>
            </p:cNvPicPr>
            <p:nvPr/>
          </p:nvPicPr>
          <p:blipFill>
            <a:blip r:embed="rId2">
              <a:lum bright="-42000" contras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5" y="7233"/>
              <a:ext cx="1732" cy="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5" name="Picture 5" descr="33"/>
            <p:cNvPicPr>
              <a:picLocks noChangeAspect="1" noChangeArrowheads="1"/>
            </p:cNvPicPr>
            <p:nvPr/>
          </p:nvPicPr>
          <p:blipFill>
            <a:blip r:embed="rId3">
              <a:lum bright="-54000" contrast="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5" y="7417"/>
              <a:ext cx="1992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6" name="Picture 6" descr="44"/>
            <p:cNvPicPr>
              <a:picLocks noChangeAspect="1" noChangeArrowheads="1"/>
            </p:cNvPicPr>
            <p:nvPr/>
          </p:nvPicPr>
          <p:blipFill>
            <a:blip r:embed="rId4">
              <a:lum bright="-48000" contrast="6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0" y="7346"/>
              <a:ext cx="1735" cy="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7" name="Picture 7" descr="55"/>
            <p:cNvPicPr>
              <a:picLocks noChangeAspect="1" noChangeArrowheads="1"/>
            </p:cNvPicPr>
            <p:nvPr/>
          </p:nvPicPr>
          <p:blipFill>
            <a:blip r:embed="rId5">
              <a:lum bright="-54000" contrast="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0" y="7346"/>
              <a:ext cx="1735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6019800" y="16002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800000"/>
                </a:solidFill>
              </a:rPr>
              <a:t>B</a:t>
            </a:r>
          </a:p>
        </p:txBody>
      </p:sp>
      <p:sp>
        <p:nvSpPr>
          <p:cNvPr id="51210" name="AutoShape 1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7696200" y="5334000"/>
            <a:ext cx="990600" cy="914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21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>
            <p:ph type="body" sz="half" idx="1"/>
          </p:nvPr>
        </p:nvSpPr>
        <p:spPr>
          <a:xfrm>
            <a:off x="0" y="0"/>
            <a:ext cx="8763000" cy="2971800"/>
          </a:xfrm>
        </p:spPr>
        <p:txBody>
          <a:bodyPr/>
          <a:lstStyle/>
          <a:p>
            <a:pPr marL="609600" indent="-609600"/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、如图甲是来自远处的光线经某人眼球折光系统的光路。下列关于该人远、近视眼的判断及矫正所需配戴的眼镜镜片的选择正确的是（     ）</a:t>
            </a:r>
          </a:p>
          <a:p>
            <a:pPr marL="609600" indent="-609600">
              <a:buFontTx/>
              <a:buNone/>
            </a:pP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       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近视眼；乙           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远视眼；乙</a:t>
            </a:r>
          </a:p>
          <a:p>
            <a:pPr marL="609600" indent="-609600">
              <a:buFontTx/>
              <a:buNone/>
            </a:pP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       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近视眼；丙           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远视眼；丙</a:t>
            </a:r>
          </a:p>
        </p:txBody>
      </p:sp>
      <p:grpSp>
        <p:nvGrpSpPr>
          <p:cNvPr id="52227" name="Group 3"/>
          <p:cNvGrpSpPr>
            <a:grpSpLocks/>
          </p:cNvGrpSpPr>
          <p:nvPr/>
        </p:nvGrpSpPr>
        <p:grpSpPr bwMode="auto">
          <a:xfrm>
            <a:off x="381000" y="3657600"/>
            <a:ext cx="7750175" cy="2984500"/>
            <a:chOff x="912" y="2400"/>
            <a:chExt cx="4354" cy="1577"/>
          </a:xfrm>
        </p:grpSpPr>
        <p:pic>
          <p:nvPicPr>
            <p:cNvPr id="52228" name="Picture 4" descr="HWOCRTEMP_ROC10"/>
            <p:cNvPicPr>
              <a:picLocks noChangeAspect="1" noChangeArrowheads="1"/>
            </p:cNvPicPr>
            <p:nvPr/>
          </p:nvPicPr>
          <p:blipFill>
            <a:blip r:embed="rId2">
              <a:lum bright="-22000"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2400"/>
              <a:ext cx="4272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29" name="Text Box 5"/>
            <p:cNvSpPr txBox="1">
              <a:spLocks noChangeArrowheads="1"/>
            </p:cNvSpPr>
            <p:nvPr/>
          </p:nvSpPr>
          <p:spPr bwMode="auto">
            <a:xfrm>
              <a:off x="2496" y="3671"/>
              <a:ext cx="2770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200" b="1">
                  <a:solidFill>
                    <a:srgbClr val="8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甲           乙     丙</a:t>
              </a:r>
            </a:p>
          </p:txBody>
        </p:sp>
      </p:grp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1828800" y="16002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800000"/>
                </a:solidFill>
              </a:rPr>
              <a:t>C</a:t>
            </a:r>
          </a:p>
        </p:txBody>
      </p:sp>
      <p:sp>
        <p:nvSpPr>
          <p:cNvPr id="52231" name="AutoShape 7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153400" y="5943600"/>
            <a:ext cx="990600" cy="914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44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>
            <p:ph type="body" sz="half" idx="1"/>
          </p:nvPr>
        </p:nvSpPr>
        <p:spPr>
          <a:xfrm>
            <a:off x="0" y="0"/>
            <a:ext cx="8534400" cy="2743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、某人戴的眼镜如图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所示，则（         ）（</a:t>
            </a:r>
            <a:r>
              <a:rPr lang="zh-CN" altLang="en-US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多选）</a:t>
            </a:r>
          </a:p>
          <a:p>
            <a:pPr>
              <a:lnSpc>
                <a:spcPct val="90000"/>
              </a:lnSpc>
            </a:pP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．此人的眼睛一定是近视跟</a:t>
            </a:r>
          </a:p>
          <a:p>
            <a:pPr>
              <a:lnSpc>
                <a:spcPct val="90000"/>
              </a:lnSpc>
            </a:pP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B.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此人的眼睛一定是远视眼</a:t>
            </a:r>
          </a:p>
          <a:p>
            <a:pPr>
              <a:lnSpc>
                <a:spcPct val="90000"/>
              </a:lnSpc>
            </a:pP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C.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照相机镜头与该眼镜属同种类型的透镜</a:t>
            </a:r>
          </a:p>
          <a:p>
            <a:pPr>
              <a:lnSpc>
                <a:spcPct val="90000"/>
              </a:lnSpc>
            </a:pP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D.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潜望镜镜头与该眼镜属同种类型的透镜</a:t>
            </a: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>
            <a:lum bright="-24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00400"/>
            <a:ext cx="4800600" cy="382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252" name="Group 4"/>
          <p:cNvGrpSpPr>
            <a:grpSpLocks/>
          </p:cNvGrpSpPr>
          <p:nvPr/>
        </p:nvGrpSpPr>
        <p:grpSpPr bwMode="auto">
          <a:xfrm>
            <a:off x="457200" y="4191000"/>
            <a:ext cx="3429000" cy="1905000"/>
            <a:chOff x="1004" y="2254"/>
            <a:chExt cx="860" cy="369"/>
          </a:xfrm>
        </p:grpSpPr>
        <p:sp>
          <p:nvSpPr>
            <p:cNvPr id="53253" name="Freeform 5"/>
            <p:cNvSpPr>
              <a:spLocks/>
            </p:cNvSpPr>
            <p:nvPr/>
          </p:nvSpPr>
          <p:spPr bwMode="auto">
            <a:xfrm>
              <a:off x="1778" y="2380"/>
              <a:ext cx="58" cy="158"/>
            </a:xfrm>
            <a:custGeom>
              <a:avLst/>
              <a:gdLst>
                <a:gd name="T0" fmla="*/ 50 w 58"/>
                <a:gd name="T1" fmla="*/ 0 h 158"/>
                <a:gd name="T2" fmla="*/ 0 w 58"/>
                <a:gd name="T3" fmla="*/ 37 h 158"/>
                <a:gd name="T4" fmla="*/ 30 w 58"/>
                <a:gd name="T5" fmla="*/ 157 h 158"/>
                <a:gd name="T6" fmla="*/ 57 w 58"/>
                <a:gd name="T7" fmla="*/ 7 h 158"/>
                <a:gd name="T8" fmla="*/ 50 w 58"/>
                <a:gd name="T9" fmla="*/ 0 h 158"/>
                <a:gd name="T10" fmla="*/ 50 w 58"/>
                <a:gd name="T11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58">
                  <a:moveTo>
                    <a:pt x="50" y="0"/>
                  </a:moveTo>
                  <a:lnTo>
                    <a:pt x="0" y="37"/>
                  </a:lnTo>
                  <a:lnTo>
                    <a:pt x="30" y="157"/>
                  </a:lnTo>
                  <a:lnTo>
                    <a:pt x="57" y="7"/>
                  </a:lnTo>
                  <a:lnTo>
                    <a:pt x="50" y="0"/>
                  </a:lnTo>
                  <a:lnTo>
                    <a:pt x="50" y="0"/>
                  </a:lnTo>
                </a:path>
              </a:pathLst>
            </a:custGeom>
            <a:solidFill>
              <a:srgbClr val="FFFFFF"/>
            </a:solidFill>
            <a:ln w="9167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254" name="Freeform 6"/>
            <p:cNvSpPr>
              <a:spLocks/>
            </p:cNvSpPr>
            <p:nvPr/>
          </p:nvSpPr>
          <p:spPr bwMode="auto">
            <a:xfrm>
              <a:off x="1778" y="2431"/>
              <a:ext cx="29" cy="102"/>
            </a:xfrm>
            <a:custGeom>
              <a:avLst/>
              <a:gdLst>
                <a:gd name="T0" fmla="*/ 6 w 29"/>
                <a:gd name="T1" fmla="*/ 0 h 102"/>
                <a:gd name="T2" fmla="*/ 8 w 29"/>
                <a:gd name="T3" fmla="*/ 0 h 102"/>
                <a:gd name="T4" fmla="*/ 16 w 29"/>
                <a:gd name="T5" fmla="*/ 8 h 102"/>
                <a:gd name="T6" fmla="*/ 12 w 29"/>
                <a:gd name="T7" fmla="*/ 15 h 102"/>
                <a:gd name="T8" fmla="*/ 15 w 29"/>
                <a:gd name="T9" fmla="*/ 26 h 102"/>
                <a:gd name="T10" fmla="*/ 20 w 29"/>
                <a:gd name="T11" fmla="*/ 51 h 102"/>
                <a:gd name="T12" fmla="*/ 20 w 29"/>
                <a:gd name="T13" fmla="*/ 64 h 102"/>
                <a:gd name="T14" fmla="*/ 28 w 29"/>
                <a:gd name="T15" fmla="*/ 87 h 102"/>
                <a:gd name="T16" fmla="*/ 18 w 29"/>
                <a:gd name="T17" fmla="*/ 101 h 102"/>
                <a:gd name="T18" fmla="*/ 6 w 29"/>
                <a:gd name="T19" fmla="*/ 73 h 102"/>
                <a:gd name="T20" fmla="*/ 0 w 29"/>
                <a:gd name="T21" fmla="*/ 3 h 102"/>
                <a:gd name="T22" fmla="*/ 6 w 29"/>
                <a:gd name="T23" fmla="*/ 0 h 102"/>
                <a:gd name="T24" fmla="*/ 6 w 29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102">
                  <a:moveTo>
                    <a:pt x="6" y="0"/>
                  </a:moveTo>
                  <a:lnTo>
                    <a:pt x="8" y="0"/>
                  </a:lnTo>
                  <a:lnTo>
                    <a:pt x="16" y="8"/>
                  </a:lnTo>
                  <a:lnTo>
                    <a:pt x="12" y="15"/>
                  </a:lnTo>
                  <a:lnTo>
                    <a:pt x="15" y="26"/>
                  </a:lnTo>
                  <a:lnTo>
                    <a:pt x="20" y="51"/>
                  </a:lnTo>
                  <a:lnTo>
                    <a:pt x="20" y="64"/>
                  </a:lnTo>
                  <a:lnTo>
                    <a:pt x="28" y="87"/>
                  </a:lnTo>
                  <a:lnTo>
                    <a:pt x="18" y="101"/>
                  </a:lnTo>
                  <a:lnTo>
                    <a:pt x="6" y="73"/>
                  </a:lnTo>
                  <a:lnTo>
                    <a:pt x="0" y="3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solidFill>
              <a:srgbClr val="FF0000"/>
            </a:solidFill>
            <a:ln w="9167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255" name="Freeform 7"/>
            <p:cNvSpPr>
              <a:spLocks/>
            </p:cNvSpPr>
            <p:nvPr/>
          </p:nvSpPr>
          <p:spPr bwMode="auto">
            <a:xfrm>
              <a:off x="1738" y="2287"/>
              <a:ext cx="111" cy="73"/>
            </a:xfrm>
            <a:custGeom>
              <a:avLst/>
              <a:gdLst>
                <a:gd name="T0" fmla="*/ 0 w 111"/>
                <a:gd name="T1" fmla="*/ 28 h 73"/>
                <a:gd name="T2" fmla="*/ 19 w 111"/>
                <a:gd name="T3" fmla="*/ 38 h 73"/>
                <a:gd name="T4" fmla="*/ 36 w 111"/>
                <a:gd name="T5" fmla="*/ 61 h 73"/>
                <a:gd name="T6" fmla="*/ 108 w 111"/>
                <a:gd name="T7" fmla="*/ 72 h 73"/>
                <a:gd name="T8" fmla="*/ 110 w 111"/>
                <a:gd name="T9" fmla="*/ 50 h 73"/>
                <a:gd name="T10" fmla="*/ 108 w 111"/>
                <a:gd name="T11" fmla="*/ 30 h 73"/>
                <a:gd name="T12" fmla="*/ 96 w 111"/>
                <a:gd name="T13" fmla="*/ 7 h 73"/>
                <a:gd name="T14" fmla="*/ 68 w 111"/>
                <a:gd name="T15" fmla="*/ 0 h 73"/>
                <a:gd name="T16" fmla="*/ 29 w 111"/>
                <a:gd name="T17" fmla="*/ 0 h 73"/>
                <a:gd name="T18" fmla="*/ 9 w 111"/>
                <a:gd name="T19" fmla="*/ 10 h 73"/>
                <a:gd name="T20" fmla="*/ 2 w 111"/>
                <a:gd name="T21" fmla="*/ 20 h 73"/>
                <a:gd name="T22" fmla="*/ 0 w 111"/>
                <a:gd name="T23" fmla="*/ 28 h 73"/>
                <a:gd name="T24" fmla="*/ 0 w 111"/>
                <a:gd name="T25" fmla="*/ 2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73">
                  <a:moveTo>
                    <a:pt x="0" y="28"/>
                  </a:moveTo>
                  <a:lnTo>
                    <a:pt x="19" y="38"/>
                  </a:lnTo>
                  <a:lnTo>
                    <a:pt x="36" y="61"/>
                  </a:lnTo>
                  <a:lnTo>
                    <a:pt x="108" y="72"/>
                  </a:lnTo>
                  <a:lnTo>
                    <a:pt x="110" y="50"/>
                  </a:lnTo>
                  <a:lnTo>
                    <a:pt x="108" y="30"/>
                  </a:lnTo>
                  <a:lnTo>
                    <a:pt x="96" y="7"/>
                  </a:lnTo>
                  <a:lnTo>
                    <a:pt x="68" y="0"/>
                  </a:lnTo>
                  <a:lnTo>
                    <a:pt x="29" y="0"/>
                  </a:lnTo>
                  <a:lnTo>
                    <a:pt x="9" y="10"/>
                  </a:lnTo>
                  <a:lnTo>
                    <a:pt x="2" y="20"/>
                  </a:lnTo>
                  <a:lnTo>
                    <a:pt x="0" y="28"/>
                  </a:lnTo>
                  <a:lnTo>
                    <a:pt x="0" y="28"/>
                  </a:lnTo>
                </a:path>
              </a:pathLst>
            </a:custGeom>
            <a:solidFill>
              <a:srgbClr val="622100"/>
            </a:solidFill>
            <a:ln w="9167" cap="flat" cmpd="sng">
              <a:solidFill>
                <a:srgbClr val="6221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256" name="Freeform 8"/>
            <p:cNvSpPr>
              <a:spLocks/>
            </p:cNvSpPr>
            <p:nvPr/>
          </p:nvSpPr>
          <p:spPr bwMode="auto">
            <a:xfrm>
              <a:off x="1731" y="2323"/>
              <a:ext cx="92" cy="97"/>
            </a:xfrm>
            <a:custGeom>
              <a:avLst/>
              <a:gdLst>
                <a:gd name="T0" fmla="*/ 44 w 92"/>
                <a:gd name="T1" fmla="*/ 16 h 97"/>
                <a:gd name="T2" fmla="*/ 44 w 92"/>
                <a:gd name="T3" fmla="*/ 6 h 97"/>
                <a:gd name="T4" fmla="*/ 16 w 92"/>
                <a:gd name="T5" fmla="*/ 0 h 97"/>
                <a:gd name="T6" fmla="*/ 8 w 92"/>
                <a:gd name="T7" fmla="*/ 14 h 97"/>
                <a:gd name="T8" fmla="*/ 7 w 92"/>
                <a:gd name="T9" fmla="*/ 17 h 97"/>
                <a:gd name="T10" fmla="*/ 14 w 92"/>
                <a:gd name="T11" fmla="*/ 22 h 97"/>
                <a:gd name="T12" fmla="*/ 14 w 92"/>
                <a:gd name="T13" fmla="*/ 26 h 97"/>
                <a:gd name="T14" fmla="*/ 10 w 92"/>
                <a:gd name="T15" fmla="*/ 24 h 97"/>
                <a:gd name="T16" fmla="*/ 0 w 92"/>
                <a:gd name="T17" fmla="*/ 43 h 97"/>
                <a:gd name="T18" fmla="*/ 0 w 92"/>
                <a:gd name="T19" fmla="*/ 47 h 97"/>
                <a:gd name="T20" fmla="*/ 11 w 92"/>
                <a:gd name="T21" fmla="*/ 49 h 97"/>
                <a:gd name="T22" fmla="*/ 8 w 92"/>
                <a:gd name="T23" fmla="*/ 54 h 97"/>
                <a:gd name="T24" fmla="*/ 10 w 92"/>
                <a:gd name="T25" fmla="*/ 61 h 97"/>
                <a:gd name="T26" fmla="*/ 14 w 92"/>
                <a:gd name="T27" fmla="*/ 62 h 97"/>
                <a:gd name="T28" fmla="*/ 12 w 92"/>
                <a:gd name="T29" fmla="*/ 66 h 97"/>
                <a:gd name="T30" fmla="*/ 14 w 92"/>
                <a:gd name="T31" fmla="*/ 71 h 97"/>
                <a:gd name="T32" fmla="*/ 12 w 92"/>
                <a:gd name="T33" fmla="*/ 76 h 97"/>
                <a:gd name="T34" fmla="*/ 12 w 92"/>
                <a:gd name="T35" fmla="*/ 79 h 97"/>
                <a:gd name="T36" fmla="*/ 14 w 92"/>
                <a:gd name="T37" fmla="*/ 82 h 97"/>
                <a:gd name="T38" fmla="*/ 31 w 92"/>
                <a:gd name="T39" fmla="*/ 82 h 97"/>
                <a:gd name="T40" fmla="*/ 46 w 92"/>
                <a:gd name="T41" fmla="*/ 84 h 97"/>
                <a:gd name="T42" fmla="*/ 59 w 92"/>
                <a:gd name="T43" fmla="*/ 96 h 97"/>
                <a:gd name="T44" fmla="*/ 87 w 92"/>
                <a:gd name="T45" fmla="*/ 65 h 97"/>
                <a:gd name="T46" fmla="*/ 91 w 92"/>
                <a:gd name="T47" fmla="*/ 29 h 97"/>
                <a:gd name="T48" fmla="*/ 72 w 92"/>
                <a:gd name="T49" fmla="*/ 21 h 97"/>
                <a:gd name="T50" fmla="*/ 53 w 92"/>
                <a:gd name="T51" fmla="*/ 28 h 97"/>
                <a:gd name="T52" fmla="*/ 44 w 92"/>
                <a:gd name="T53" fmla="*/ 16 h 97"/>
                <a:gd name="T54" fmla="*/ 44 w 92"/>
                <a:gd name="T55" fmla="*/ 1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2" h="97">
                  <a:moveTo>
                    <a:pt x="44" y="16"/>
                  </a:moveTo>
                  <a:lnTo>
                    <a:pt x="44" y="6"/>
                  </a:lnTo>
                  <a:lnTo>
                    <a:pt x="16" y="0"/>
                  </a:lnTo>
                  <a:lnTo>
                    <a:pt x="8" y="14"/>
                  </a:lnTo>
                  <a:lnTo>
                    <a:pt x="7" y="17"/>
                  </a:lnTo>
                  <a:lnTo>
                    <a:pt x="14" y="22"/>
                  </a:lnTo>
                  <a:lnTo>
                    <a:pt x="14" y="26"/>
                  </a:lnTo>
                  <a:lnTo>
                    <a:pt x="10" y="24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11" y="49"/>
                  </a:lnTo>
                  <a:lnTo>
                    <a:pt x="8" y="54"/>
                  </a:lnTo>
                  <a:lnTo>
                    <a:pt x="10" y="61"/>
                  </a:lnTo>
                  <a:lnTo>
                    <a:pt x="14" y="62"/>
                  </a:lnTo>
                  <a:lnTo>
                    <a:pt x="12" y="66"/>
                  </a:lnTo>
                  <a:lnTo>
                    <a:pt x="14" y="71"/>
                  </a:lnTo>
                  <a:lnTo>
                    <a:pt x="12" y="76"/>
                  </a:lnTo>
                  <a:lnTo>
                    <a:pt x="12" y="79"/>
                  </a:lnTo>
                  <a:lnTo>
                    <a:pt x="14" y="82"/>
                  </a:lnTo>
                  <a:lnTo>
                    <a:pt x="31" y="82"/>
                  </a:lnTo>
                  <a:lnTo>
                    <a:pt x="46" y="84"/>
                  </a:lnTo>
                  <a:lnTo>
                    <a:pt x="59" y="96"/>
                  </a:lnTo>
                  <a:lnTo>
                    <a:pt x="87" y="65"/>
                  </a:lnTo>
                  <a:lnTo>
                    <a:pt x="91" y="29"/>
                  </a:lnTo>
                  <a:lnTo>
                    <a:pt x="72" y="21"/>
                  </a:lnTo>
                  <a:lnTo>
                    <a:pt x="53" y="28"/>
                  </a:lnTo>
                  <a:lnTo>
                    <a:pt x="44" y="16"/>
                  </a:lnTo>
                  <a:lnTo>
                    <a:pt x="44" y="16"/>
                  </a:lnTo>
                </a:path>
              </a:pathLst>
            </a:custGeom>
            <a:solidFill>
              <a:srgbClr val="FFC281"/>
            </a:solidFill>
            <a:ln w="9167" cap="flat" cmpd="sng">
              <a:solidFill>
                <a:srgbClr val="FFC28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257" name="Freeform 9"/>
            <p:cNvSpPr>
              <a:spLocks/>
            </p:cNvSpPr>
            <p:nvPr/>
          </p:nvSpPr>
          <p:spPr bwMode="auto">
            <a:xfrm>
              <a:off x="1572" y="2494"/>
              <a:ext cx="82" cy="45"/>
            </a:xfrm>
            <a:custGeom>
              <a:avLst/>
              <a:gdLst>
                <a:gd name="T0" fmla="*/ 64 w 82"/>
                <a:gd name="T1" fmla="*/ 44 h 45"/>
                <a:gd name="T2" fmla="*/ 55 w 82"/>
                <a:gd name="T3" fmla="*/ 44 h 45"/>
                <a:gd name="T4" fmla="*/ 42 w 82"/>
                <a:gd name="T5" fmla="*/ 42 h 45"/>
                <a:gd name="T6" fmla="*/ 8 w 82"/>
                <a:gd name="T7" fmla="*/ 30 h 45"/>
                <a:gd name="T8" fmla="*/ 0 w 82"/>
                <a:gd name="T9" fmla="*/ 20 h 45"/>
                <a:gd name="T10" fmla="*/ 46 w 82"/>
                <a:gd name="T11" fmla="*/ 0 h 45"/>
                <a:gd name="T12" fmla="*/ 76 w 82"/>
                <a:gd name="T13" fmla="*/ 11 h 45"/>
                <a:gd name="T14" fmla="*/ 81 w 82"/>
                <a:gd name="T15" fmla="*/ 26 h 45"/>
                <a:gd name="T16" fmla="*/ 64 w 82"/>
                <a:gd name="T17" fmla="*/ 44 h 45"/>
                <a:gd name="T18" fmla="*/ 64 w 82"/>
                <a:gd name="T19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45">
                  <a:moveTo>
                    <a:pt x="64" y="44"/>
                  </a:moveTo>
                  <a:lnTo>
                    <a:pt x="55" y="44"/>
                  </a:lnTo>
                  <a:lnTo>
                    <a:pt x="42" y="42"/>
                  </a:lnTo>
                  <a:lnTo>
                    <a:pt x="8" y="30"/>
                  </a:lnTo>
                  <a:lnTo>
                    <a:pt x="0" y="20"/>
                  </a:lnTo>
                  <a:lnTo>
                    <a:pt x="46" y="0"/>
                  </a:lnTo>
                  <a:lnTo>
                    <a:pt x="76" y="11"/>
                  </a:lnTo>
                  <a:lnTo>
                    <a:pt x="81" y="26"/>
                  </a:lnTo>
                  <a:lnTo>
                    <a:pt x="64" y="44"/>
                  </a:lnTo>
                  <a:lnTo>
                    <a:pt x="64" y="44"/>
                  </a:lnTo>
                </a:path>
              </a:pathLst>
            </a:custGeom>
            <a:solidFill>
              <a:srgbClr val="FFC281"/>
            </a:solidFill>
            <a:ln w="9167" cap="flat" cmpd="sng">
              <a:solidFill>
                <a:srgbClr val="FFC28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258" name="Freeform 10"/>
            <p:cNvSpPr>
              <a:spLocks/>
            </p:cNvSpPr>
            <p:nvPr/>
          </p:nvSpPr>
          <p:spPr bwMode="auto">
            <a:xfrm>
              <a:off x="1432" y="2369"/>
              <a:ext cx="279" cy="152"/>
            </a:xfrm>
            <a:custGeom>
              <a:avLst/>
              <a:gdLst>
                <a:gd name="T0" fmla="*/ 0 w 279"/>
                <a:gd name="T1" fmla="*/ 115 h 152"/>
                <a:gd name="T2" fmla="*/ 6 w 279"/>
                <a:gd name="T3" fmla="*/ 96 h 152"/>
                <a:gd name="T4" fmla="*/ 22 w 279"/>
                <a:gd name="T5" fmla="*/ 81 h 152"/>
                <a:gd name="T6" fmla="*/ 33 w 279"/>
                <a:gd name="T7" fmla="*/ 60 h 152"/>
                <a:gd name="T8" fmla="*/ 43 w 279"/>
                <a:gd name="T9" fmla="*/ 54 h 152"/>
                <a:gd name="T10" fmla="*/ 49 w 279"/>
                <a:gd name="T11" fmla="*/ 30 h 152"/>
                <a:gd name="T12" fmla="*/ 59 w 279"/>
                <a:gd name="T13" fmla="*/ 9 h 152"/>
                <a:gd name="T14" fmla="*/ 75 w 279"/>
                <a:gd name="T15" fmla="*/ 1 h 152"/>
                <a:gd name="T16" fmla="*/ 83 w 279"/>
                <a:gd name="T17" fmla="*/ 3 h 152"/>
                <a:gd name="T18" fmla="*/ 89 w 279"/>
                <a:gd name="T19" fmla="*/ 3 h 152"/>
                <a:gd name="T20" fmla="*/ 97 w 279"/>
                <a:gd name="T21" fmla="*/ 0 h 152"/>
                <a:gd name="T22" fmla="*/ 165 w 279"/>
                <a:gd name="T23" fmla="*/ 0 h 152"/>
                <a:gd name="T24" fmla="*/ 197 w 279"/>
                <a:gd name="T25" fmla="*/ 12 h 152"/>
                <a:gd name="T26" fmla="*/ 210 w 279"/>
                <a:gd name="T27" fmla="*/ 20 h 152"/>
                <a:gd name="T28" fmla="*/ 225 w 279"/>
                <a:gd name="T29" fmla="*/ 24 h 152"/>
                <a:gd name="T30" fmla="*/ 231 w 279"/>
                <a:gd name="T31" fmla="*/ 23 h 152"/>
                <a:gd name="T32" fmla="*/ 238 w 279"/>
                <a:gd name="T33" fmla="*/ 27 h 152"/>
                <a:gd name="T34" fmla="*/ 248 w 279"/>
                <a:gd name="T35" fmla="*/ 47 h 152"/>
                <a:gd name="T36" fmla="*/ 242 w 279"/>
                <a:gd name="T37" fmla="*/ 61 h 152"/>
                <a:gd name="T38" fmla="*/ 248 w 279"/>
                <a:gd name="T39" fmla="*/ 82 h 152"/>
                <a:gd name="T40" fmla="*/ 263 w 279"/>
                <a:gd name="T41" fmla="*/ 95 h 152"/>
                <a:gd name="T42" fmla="*/ 265 w 279"/>
                <a:gd name="T43" fmla="*/ 115 h 152"/>
                <a:gd name="T44" fmla="*/ 278 w 279"/>
                <a:gd name="T45" fmla="*/ 132 h 152"/>
                <a:gd name="T46" fmla="*/ 246 w 279"/>
                <a:gd name="T47" fmla="*/ 151 h 152"/>
                <a:gd name="T48" fmla="*/ 218 w 279"/>
                <a:gd name="T49" fmla="*/ 143 h 152"/>
                <a:gd name="T50" fmla="*/ 212 w 279"/>
                <a:gd name="T51" fmla="*/ 136 h 152"/>
                <a:gd name="T52" fmla="*/ 188 w 279"/>
                <a:gd name="T53" fmla="*/ 130 h 152"/>
                <a:gd name="T54" fmla="*/ 149 w 279"/>
                <a:gd name="T55" fmla="*/ 145 h 152"/>
                <a:gd name="T56" fmla="*/ 0 w 279"/>
                <a:gd name="T57" fmla="*/ 115 h 152"/>
                <a:gd name="T58" fmla="*/ 0 w 279"/>
                <a:gd name="T59" fmla="*/ 11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9" h="152">
                  <a:moveTo>
                    <a:pt x="0" y="115"/>
                  </a:moveTo>
                  <a:lnTo>
                    <a:pt x="6" y="96"/>
                  </a:lnTo>
                  <a:lnTo>
                    <a:pt x="22" y="81"/>
                  </a:lnTo>
                  <a:lnTo>
                    <a:pt x="33" y="60"/>
                  </a:lnTo>
                  <a:lnTo>
                    <a:pt x="43" y="54"/>
                  </a:lnTo>
                  <a:lnTo>
                    <a:pt x="49" y="30"/>
                  </a:lnTo>
                  <a:lnTo>
                    <a:pt x="59" y="9"/>
                  </a:lnTo>
                  <a:lnTo>
                    <a:pt x="75" y="1"/>
                  </a:lnTo>
                  <a:lnTo>
                    <a:pt x="83" y="3"/>
                  </a:lnTo>
                  <a:lnTo>
                    <a:pt x="89" y="3"/>
                  </a:lnTo>
                  <a:lnTo>
                    <a:pt x="97" y="0"/>
                  </a:lnTo>
                  <a:lnTo>
                    <a:pt x="165" y="0"/>
                  </a:lnTo>
                  <a:lnTo>
                    <a:pt x="197" y="12"/>
                  </a:lnTo>
                  <a:lnTo>
                    <a:pt x="210" y="20"/>
                  </a:lnTo>
                  <a:lnTo>
                    <a:pt x="225" y="24"/>
                  </a:lnTo>
                  <a:lnTo>
                    <a:pt x="231" y="23"/>
                  </a:lnTo>
                  <a:lnTo>
                    <a:pt x="238" y="27"/>
                  </a:lnTo>
                  <a:lnTo>
                    <a:pt x="248" y="47"/>
                  </a:lnTo>
                  <a:lnTo>
                    <a:pt x="242" y="61"/>
                  </a:lnTo>
                  <a:lnTo>
                    <a:pt x="248" y="82"/>
                  </a:lnTo>
                  <a:lnTo>
                    <a:pt x="263" y="95"/>
                  </a:lnTo>
                  <a:lnTo>
                    <a:pt x="265" y="115"/>
                  </a:lnTo>
                  <a:lnTo>
                    <a:pt x="278" y="132"/>
                  </a:lnTo>
                  <a:lnTo>
                    <a:pt x="246" y="151"/>
                  </a:lnTo>
                  <a:lnTo>
                    <a:pt x="218" y="143"/>
                  </a:lnTo>
                  <a:lnTo>
                    <a:pt x="212" y="136"/>
                  </a:lnTo>
                  <a:lnTo>
                    <a:pt x="188" y="130"/>
                  </a:lnTo>
                  <a:lnTo>
                    <a:pt x="149" y="145"/>
                  </a:lnTo>
                  <a:lnTo>
                    <a:pt x="0" y="115"/>
                  </a:lnTo>
                  <a:lnTo>
                    <a:pt x="0" y="115"/>
                  </a:lnTo>
                </a:path>
              </a:pathLst>
            </a:custGeom>
            <a:solidFill>
              <a:srgbClr val="104160"/>
            </a:solidFill>
            <a:ln w="9167" cap="flat" cmpd="sng">
              <a:solidFill>
                <a:srgbClr val="10416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259" name="Freeform 11"/>
            <p:cNvSpPr>
              <a:spLocks/>
            </p:cNvSpPr>
            <p:nvPr/>
          </p:nvSpPr>
          <p:spPr bwMode="auto">
            <a:xfrm>
              <a:off x="1545" y="2378"/>
              <a:ext cx="64" cy="91"/>
            </a:xfrm>
            <a:custGeom>
              <a:avLst/>
              <a:gdLst>
                <a:gd name="T0" fmla="*/ 0 w 64"/>
                <a:gd name="T1" fmla="*/ 23 h 91"/>
                <a:gd name="T2" fmla="*/ 9 w 64"/>
                <a:gd name="T3" fmla="*/ 47 h 91"/>
                <a:gd name="T4" fmla="*/ 11 w 64"/>
                <a:gd name="T5" fmla="*/ 70 h 91"/>
                <a:gd name="T6" fmla="*/ 18 w 64"/>
                <a:gd name="T7" fmla="*/ 90 h 91"/>
                <a:gd name="T8" fmla="*/ 48 w 64"/>
                <a:gd name="T9" fmla="*/ 81 h 91"/>
                <a:gd name="T10" fmla="*/ 63 w 64"/>
                <a:gd name="T11" fmla="*/ 12 h 91"/>
                <a:gd name="T12" fmla="*/ 60 w 64"/>
                <a:gd name="T13" fmla="*/ 0 h 91"/>
                <a:gd name="T14" fmla="*/ 28 w 64"/>
                <a:gd name="T15" fmla="*/ 0 h 91"/>
                <a:gd name="T16" fmla="*/ 0 w 64"/>
                <a:gd name="T17" fmla="*/ 23 h 91"/>
                <a:gd name="T18" fmla="*/ 0 w 64"/>
                <a:gd name="T19" fmla="*/ 2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91">
                  <a:moveTo>
                    <a:pt x="0" y="23"/>
                  </a:moveTo>
                  <a:lnTo>
                    <a:pt x="9" y="47"/>
                  </a:lnTo>
                  <a:lnTo>
                    <a:pt x="11" y="70"/>
                  </a:lnTo>
                  <a:lnTo>
                    <a:pt x="18" y="90"/>
                  </a:lnTo>
                  <a:lnTo>
                    <a:pt x="48" y="81"/>
                  </a:lnTo>
                  <a:lnTo>
                    <a:pt x="63" y="12"/>
                  </a:lnTo>
                  <a:lnTo>
                    <a:pt x="60" y="0"/>
                  </a:lnTo>
                  <a:lnTo>
                    <a:pt x="28" y="0"/>
                  </a:lnTo>
                  <a:lnTo>
                    <a:pt x="0" y="23"/>
                  </a:lnTo>
                  <a:lnTo>
                    <a:pt x="0" y="23"/>
                  </a:lnTo>
                </a:path>
              </a:pathLst>
            </a:custGeom>
            <a:solidFill>
              <a:srgbClr val="FFFFFF"/>
            </a:solidFill>
            <a:ln w="9167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260" name="Freeform 12"/>
            <p:cNvSpPr>
              <a:spLocks/>
            </p:cNvSpPr>
            <p:nvPr/>
          </p:nvSpPr>
          <p:spPr bwMode="auto">
            <a:xfrm>
              <a:off x="1561" y="2414"/>
              <a:ext cx="18" cy="56"/>
            </a:xfrm>
            <a:custGeom>
              <a:avLst/>
              <a:gdLst>
                <a:gd name="T0" fmla="*/ 6 w 18"/>
                <a:gd name="T1" fmla="*/ 2 h 56"/>
                <a:gd name="T2" fmla="*/ 11 w 18"/>
                <a:gd name="T3" fmla="*/ 11 h 56"/>
                <a:gd name="T4" fmla="*/ 8 w 18"/>
                <a:gd name="T5" fmla="*/ 15 h 56"/>
                <a:gd name="T6" fmla="*/ 9 w 18"/>
                <a:gd name="T7" fmla="*/ 17 h 56"/>
                <a:gd name="T8" fmla="*/ 3 w 18"/>
                <a:gd name="T9" fmla="*/ 31 h 56"/>
                <a:gd name="T10" fmla="*/ 0 w 18"/>
                <a:gd name="T11" fmla="*/ 51 h 56"/>
                <a:gd name="T12" fmla="*/ 6 w 18"/>
                <a:gd name="T13" fmla="*/ 55 h 56"/>
                <a:gd name="T14" fmla="*/ 17 w 18"/>
                <a:gd name="T15" fmla="*/ 50 h 56"/>
                <a:gd name="T16" fmla="*/ 17 w 18"/>
                <a:gd name="T17" fmla="*/ 27 h 56"/>
                <a:gd name="T18" fmla="*/ 12 w 18"/>
                <a:gd name="T19" fmla="*/ 15 h 56"/>
                <a:gd name="T20" fmla="*/ 17 w 18"/>
                <a:gd name="T21" fmla="*/ 8 h 56"/>
                <a:gd name="T22" fmla="*/ 14 w 18"/>
                <a:gd name="T23" fmla="*/ 1 h 56"/>
                <a:gd name="T24" fmla="*/ 8 w 18"/>
                <a:gd name="T25" fmla="*/ 0 h 56"/>
                <a:gd name="T26" fmla="*/ 6 w 18"/>
                <a:gd name="T27" fmla="*/ 2 h 56"/>
                <a:gd name="T28" fmla="*/ 6 w 18"/>
                <a:gd name="T29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56">
                  <a:moveTo>
                    <a:pt x="6" y="2"/>
                  </a:moveTo>
                  <a:lnTo>
                    <a:pt x="11" y="11"/>
                  </a:lnTo>
                  <a:lnTo>
                    <a:pt x="8" y="15"/>
                  </a:lnTo>
                  <a:lnTo>
                    <a:pt x="9" y="17"/>
                  </a:lnTo>
                  <a:lnTo>
                    <a:pt x="3" y="31"/>
                  </a:lnTo>
                  <a:lnTo>
                    <a:pt x="0" y="51"/>
                  </a:lnTo>
                  <a:lnTo>
                    <a:pt x="6" y="55"/>
                  </a:lnTo>
                  <a:lnTo>
                    <a:pt x="17" y="50"/>
                  </a:lnTo>
                  <a:lnTo>
                    <a:pt x="17" y="27"/>
                  </a:lnTo>
                  <a:lnTo>
                    <a:pt x="12" y="15"/>
                  </a:lnTo>
                  <a:lnTo>
                    <a:pt x="17" y="8"/>
                  </a:lnTo>
                  <a:lnTo>
                    <a:pt x="14" y="1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</a:path>
              </a:pathLst>
            </a:custGeom>
            <a:solidFill>
              <a:srgbClr val="FF0000"/>
            </a:solidFill>
            <a:ln w="9167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261" name="Freeform 13"/>
            <p:cNvSpPr>
              <a:spLocks/>
            </p:cNvSpPr>
            <p:nvPr/>
          </p:nvSpPr>
          <p:spPr bwMode="auto">
            <a:xfrm>
              <a:off x="1544" y="2294"/>
              <a:ext cx="86" cy="86"/>
            </a:xfrm>
            <a:custGeom>
              <a:avLst/>
              <a:gdLst>
                <a:gd name="T0" fmla="*/ 1 w 86"/>
                <a:gd name="T1" fmla="*/ 25 h 86"/>
                <a:gd name="T2" fmla="*/ 0 w 86"/>
                <a:gd name="T3" fmla="*/ 22 h 86"/>
                <a:gd name="T4" fmla="*/ 3 w 86"/>
                <a:gd name="T5" fmla="*/ 14 h 86"/>
                <a:gd name="T6" fmla="*/ 13 w 86"/>
                <a:gd name="T7" fmla="*/ 4 h 86"/>
                <a:gd name="T8" fmla="*/ 26 w 86"/>
                <a:gd name="T9" fmla="*/ 0 h 86"/>
                <a:gd name="T10" fmla="*/ 43 w 86"/>
                <a:gd name="T11" fmla="*/ 0 h 86"/>
                <a:gd name="T12" fmla="*/ 52 w 86"/>
                <a:gd name="T13" fmla="*/ 1 h 86"/>
                <a:gd name="T14" fmla="*/ 67 w 86"/>
                <a:gd name="T15" fmla="*/ 7 h 86"/>
                <a:gd name="T16" fmla="*/ 71 w 86"/>
                <a:gd name="T17" fmla="*/ 10 h 86"/>
                <a:gd name="T18" fmla="*/ 71 w 86"/>
                <a:gd name="T19" fmla="*/ 14 h 86"/>
                <a:gd name="T20" fmla="*/ 74 w 86"/>
                <a:gd name="T21" fmla="*/ 17 h 86"/>
                <a:gd name="T22" fmla="*/ 79 w 86"/>
                <a:gd name="T23" fmla="*/ 31 h 86"/>
                <a:gd name="T24" fmla="*/ 78 w 86"/>
                <a:gd name="T25" fmla="*/ 35 h 86"/>
                <a:gd name="T26" fmla="*/ 85 w 86"/>
                <a:gd name="T27" fmla="*/ 47 h 86"/>
                <a:gd name="T28" fmla="*/ 85 w 86"/>
                <a:gd name="T29" fmla="*/ 60 h 86"/>
                <a:gd name="T30" fmla="*/ 83 w 86"/>
                <a:gd name="T31" fmla="*/ 68 h 86"/>
                <a:gd name="T32" fmla="*/ 47 w 86"/>
                <a:gd name="T33" fmla="*/ 85 h 86"/>
                <a:gd name="T34" fmla="*/ 1 w 86"/>
                <a:gd name="T35" fmla="*/ 25 h 86"/>
                <a:gd name="T36" fmla="*/ 1 w 86"/>
                <a:gd name="T37" fmla="*/ 2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86">
                  <a:moveTo>
                    <a:pt x="1" y="25"/>
                  </a:moveTo>
                  <a:lnTo>
                    <a:pt x="0" y="22"/>
                  </a:lnTo>
                  <a:lnTo>
                    <a:pt x="3" y="14"/>
                  </a:lnTo>
                  <a:lnTo>
                    <a:pt x="13" y="4"/>
                  </a:lnTo>
                  <a:lnTo>
                    <a:pt x="26" y="0"/>
                  </a:lnTo>
                  <a:lnTo>
                    <a:pt x="43" y="0"/>
                  </a:lnTo>
                  <a:lnTo>
                    <a:pt x="52" y="1"/>
                  </a:lnTo>
                  <a:lnTo>
                    <a:pt x="67" y="7"/>
                  </a:lnTo>
                  <a:lnTo>
                    <a:pt x="71" y="10"/>
                  </a:lnTo>
                  <a:lnTo>
                    <a:pt x="71" y="14"/>
                  </a:lnTo>
                  <a:lnTo>
                    <a:pt x="74" y="17"/>
                  </a:lnTo>
                  <a:lnTo>
                    <a:pt x="79" y="31"/>
                  </a:lnTo>
                  <a:lnTo>
                    <a:pt x="78" y="35"/>
                  </a:lnTo>
                  <a:lnTo>
                    <a:pt x="85" y="47"/>
                  </a:lnTo>
                  <a:lnTo>
                    <a:pt x="85" y="60"/>
                  </a:lnTo>
                  <a:lnTo>
                    <a:pt x="83" y="68"/>
                  </a:lnTo>
                  <a:lnTo>
                    <a:pt x="47" y="85"/>
                  </a:lnTo>
                  <a:lnTo>
                    <a:pt x="1" y="25"/>
                  </a:lnTo>
                  <a:lnTo>
                    <a:pt x="1" y="25"/>
                  </a:lnTo>
                </a:path>
              </a:pathLst>
            </a:custGeom>
            <a:solidFill>
              <a:srgbClr val="FFFFFF"/>
            </a:solidFill>
            <a:ln w="9167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262" name="Freeform 14"/>
            <p:cNvSpPr>
              <a:spLocks/>
            </p:cNvSpPr>
            <p:nvPr/>
          </p:nvSpPr>
          <p:spPr bwMode="auto">
            <a:xfrm>
              <a:off x="1533" y="2314"/>
              <a:ext cx="86" cy="98"/>
            </a:xfrm>
            <a:custGeom>
              <a:avLst/>
              <a:gdLst>
                <a:gd name="T0" fmla="*/ 18 w 86"/>
                <a:gd name="T1" fmla="*/ 2 h 98"/>
                <a:gd name="T2" fmla="*/ 11 w 86"/>
                <a:gd name="T3" fmla="*/ 6 h 98"/>
                <a:gd name="T4" fmla="*/ 7 w 86"/>
                <a:gd name="T5" fmla="*/ 13 h 98"/>
                <a:gd name="T6" fmla="*/ 5 w 86"/>
                <a:gd name="T7" fmla="*/ 22 h 98"/>
                <a:gd name="T8" fmla="*/ 5 w 86"/>
                <a:gd name="T9" fmla="*/ 24 h 98"/>
                <a:gd name="T10" fmla="*/ 8 w 86"/>
                <a:gd name="T11" fmla="*/ 30 h 98"/>
                <a:gd name="T12" fmla="*/ 3 w 86"/>
                <a:gd name="T13" fmla="*/ 34 h 98"/>
                <a:gd name="T14" fmla="*/ 2 w 86"/>
                <a:gd name="T15" fmla="*/ 42 h 98"/>
                <a:gd name="T16" fmla="*/ 2 w 86"/>
                <a:gd name="T17" fmla="*/ 49 h 98"/>
                <a:gd name="T18" fmla="*/ 0 w 86"/>
                <a:gd name="T19" fmla="*/ 55 h 98"/>
                <a:gd name="T20" fmla="*/ 2 w 86"/>
                <a:gd name="T21" fmla="*/ 62 h 98"/>
                <a:gd name="T22" fmla="*/ 2 w 86"/>
                <a:gd name="T23" fmla="*/ 71 h 98"/>
                <a:gd name="T24" fmla="*/ 3 w 86"/>
                <a:gd name="T25" fmla="*/ 75 h 98"/>
                <a:gd name="T26" fmla="*/ 11 w 86"/>
                <a:gd name="T27" fmla="*/ 86 h 98"/>
                <a:gd name="T28" fmla="*/ 29 w 86"/>
                <a:gd name="T29" fmla="*/ 97 h 98"/>
                <a:gd name="T30" fmla="*/ 37 w 86"/>
                <a:gd name="T31" fmla="*/ 95 h 98"/>
                <a:gd name="T32" fmla="*/ 48 w 86"/>
                <a:gd name="T33" fmla="*/ 91 h 98"/>
                <a:gd name="T34" fmla="*/ 54 w 86"/>
                <a:gd name="T35" fmla="*/ 80 h 98"/>
                <a:gd name="T36" fmla="*/ 67 w 86"/>
                <a:gd name="T37" fmla="*/ 67 h 98"/>
                <a:gd name="T38" fmla="*/ 71 w 86"/>
                <a:gd name="T39" fmla="*/ 67 h 98"/>
                <a:gd name="T40" fmla="*/ 77 w 86"/>
                <a:gd name="T41" fmla="*/ 62 h 98"/>
                <a:gd name="T42" fmla="*/ 85 w 86"/>
                <a:gd name="T43" fmla="*/ 48 h 98"/>
                <a:gd name="T44" fmla="*/ 83 w 86"/>
                <a:gd name="T45" fmla="*/ 41 h 98"/>
                <a:gd name="T46" fmla="*/ 77 w 86"/>
                <a:gd name="T47" fmla="*/ 37 h 98"/>
                <a:gd name="T48" fmla="*/ 73 w 86"/>
                <a:gd name="T49" fmla="*/ 39 h 98"/>
                <a:gd name="T50" fmla="*/ 67 w 86"/>
                <a:gd name="T51" fmla="*/ 43 h 98"/>
                <a:gd name="T52" fmla="*/ 66 w 86"/>
                <a:gd name="T53" fmla="*/ 48 h 98"/>
                <a:gd name="T54" fmla="*/ 63 w 86"/>
                <a:gd name="T55" fmla="*/ 47 h 98"/>
                <a:gd name="T56" fmla="*/ 60 w 86"/>
                <a:gd name="T57" fmla="*/ 38 h 98"/>
                <a:gd name="T58" fmla="*/ 61 w 86"/>
                <a:gd name="T59" fmla="*/ 35 h 98"/>
                <a:gd name="T60" fmla="*/ 58 w 86"/>
                <a:gd name="T61" fmla="*/ 25 h 98"/>
                <a:gd name="T62" fmla="*/ 61 w 86"/>
                <a:gd name="T63" fmla="*/ 17 h 98"/>
                <a:gd name="T64" fmla="*/ 61 w 86"/>
                <a:gd name="T65" fmla="*/ 5 h 98"/>
                <a:gd name="T66" fmla="*/ 58 w 86"/>
                <a:gd name="T67" fmla="*/ 2 h 98"/>
                <a:gd name="T68" fmla="*/ 48 w 86"/>
                <a:gd name="T69" fmla="*/ 0 h 98"/>
                <a:gd name="T70" fmla="*/ 46 w 86"/>
                <a:gd name="T71" fmla="*/ 3 h 98"/>
                <a:gd name="T72" fmla="*/ 41 w 86"/>
                <a:gd name="T73" fmla="*/ 3 h 98"/>
                <a:gd name="T74" fmla="*/ 39 w 86"/>
                <a:gd name="T75" fmla="*/ 4 h 98"/>
                <a:gd name="T76" fmla="*/ 36 w 86"/>
                <a:gd name="T77" fmla="*/ 2 h 98"/>
                <a:gd name="T78" fmla="*/ 27 w 86"/>
                <a:gd name="T79" fmla="*/ 6 h 98"/>
                <a:gd name="T80" fmla="*/ 20 w 86"/>
                <a:gd name="T81" fmla="*/ 3 h 98"/>
                <a:gd name="T82" fmla="*/ 18 w 86"/>
                <a:gd name="T83" fmla="*/ 2 h 98"/>
                <a:gd name="T84" fmla="*/ 18 w 86"/>
                <a:gd name="T85" fmla="*/ 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6" h="98">
                  <a:moveTo>
                    <a:pt x="18" y="2"/>
                  </a:moveTo>
                  <a:lnTo>
                    <a:pt x="11" y="6"/>
                  </a:lnTo>
                  <a:lnTo>
                    <a:pt x="7" y="13"/>
                  </a:lnTo>
                  <a:lnTo>
                    <a:pt x="5" y="22"/>
                  </a:lnTo>
                  <a:lnTo>
                    <a:pt x="5" y="24"/>
                  </a:lnTo>
                  <a:lnTo>
                    <a:pt x="8" y="30"/>
                  </a:lnTo>
                  <a:lnTo>
                    <a:pt x="3" y="34"/>
                  </a:lnTo>
                  <a:lnTo>
                    <a:pt x="2" y="42"/>
                  </a:lnTo>
                  <a:lnTo>
                    <a:pt x="2" y="49"/>
                  </a:lnTo>
                  <a:lnTo>
                    <a:pt x="0" y="55"/>
                  </a:lnTo>
                  <a:lnTo>
                    <a:pt x="2" y="62"/>
                  </a:lnTo>
                  <a:lnTo>
                    <a:pt x="2" y="71"/>
                  </a:lnTo>
                  <a:lnTo>
                    <a:pt x="3" y="75"/>
                  </a:lnTo>
                  <a:lnTo>
                    <a:pt x="11" y="86"/>
                  </a:lnTo>
                  <a:lnTo>
                    <a:pt x="29" y="97"/>
                  </a:lnTo>
                  <a:lnTo>
                    <a:pt x="37" y="95"/>
                  </a:lnTo>
                  <a:lnTo>
                    <a:pt x="48" y="91"/>
                  </a:lnTo>
                  <a:lnTo>
                    <a:pt x="54" y="80"/>
                  </a:lnTo>
                  <a:lnTo>
                    <a:pt x="67" y="67"/>
                  </a:lnTo>
                  <a:lnTo>
                    <a:pt x="71" y="67"/>
                  </a:lnTo>
                  <a:lnTo>
                    <a:pt x="77" y="62"/>
                  </a:lnTo>
                  <a:lnTo>
                    <a:pt x="85" y="48"/>
                  </a:lnTo>
                  <a:lnTo>
                    <a:pt x="83" y="41"/>
                  </a:lnTo>
                  <a:lnTo>
                    <a:pt x="77" y="37"/>
                  </a:lnTo>
                  <a:lnTo>
                    <a:pt x="73" y="39"/>
                  </a:lnTo>
                  <a:lnTo>
                    <a:pt x="67" y="43"/>
                  </a:lnTo>
                  <a:lnTo>
                    <a:pt x="66" y="48"/>
                  </a:lnTo>
                  <a:lnTo>
                    <a:pt x="63" y="47"/>
                  </a:lnTo>
                  <a:lnTo>
                    <a:pt x="60" y="38"/>
                  </a:lnTo>
                  <a:lnTo>
                    <a:pt x="61" y="35"/>
                  </a:lnTo>
                  <a:lnTo>
                    <a:pt x="58" y="25"/>
                  </a:lnTo>
                  <a:lnTo>
                    <a:pt x="61" y="17"/>
                  </a:lnTo>
                  <a:lnTo>
                    <a:pt x="61" y="5"/>
                  </a:lnTo>
                  <a:lnTo>
                    <a:pt x="58" y="2"/>
                  </a:lnTo>
                  <a:lnTo>
                    <a:pt x="48" y="0"/>
                  </a:lnTo>
                  <a:lnTo>
                    <a:pt x="46" y="3"/>
                  </a:lnTo>
                  <a:lnTo>
                    <a:pt x="41" y="3"/>
                  </a:lnTo>
                  <a:lnTo>
                    <a:pt x="39" y="4"/>
                  </a:lnTo>
                  <a:lnTo>
                    <a:pt x="36" y="2"/>
                  </a:lnTo>
                  <a:lnTo>
                    <a:pt x="27" y="6"/>
                  </a:lnTo>
                  <a:lnTo>
                    <a:pt x="20" y="3"/>
                  </a:lnTo>
                  <a:lnTo>
                    <a:pt x="18" y="2"/>
                  </a:lnTo>
                  <a:lnTo>
                    <a:pt x="18" y="2"/>
                  </a:lnTo>
                </a:path>
              </a:pathLst>
            </a:custGeom>
            <a:solidFill>
              <a:srgbClr val="FFC281"/>
            </a:solidFill>
            <a:ln w="9167" cap="flat" cmpd="sng">
              <a:solidFill>
                <a:srgbClr val="FFC28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263" name="Freeform 15"/>
            <p:cNvSpPr>
              <a:spLocks/>
            </p:cNvSpPr>
            <p:nvPr/>
          </p:nvSpPr>
          <p:spPr bwMode="auto">
            <a:xfrm>
              <a:off x="1157" y="2389"/>
              <a:ext cx="264" cy="177"/>
            </a:xfrm>
            <a:custGeom>
              <a:avLst/>
              <a:gdLst>
                <a:gd name="T0" fmla="*/ 93 w 264"/>
                <a:gd name="T1" fmla="*/ 0 h 177"/>
                <a:gd name="T2" fmla="*/ 58 w 264"/>
                <a:gd name="T3" fmla="*/ 7 h 177"/>
                <a:gd name="T4" fmla="*/ 15 w 264"/>
                <a:gd name="T5" fmla="*/ 36 h 177"/>
                <a:gd name="T6" fmla="*/ 0 w 264"/>
                <a:gd name="T7" fmla="*/ 154 h 177"/>
                <a:gd name="T8" fmla="*/ 17 w 264"/>
                <a:gd name="T9" fmla="*/ 176 h 177"/>
                <a:gd name="T10" fmla="*/ 198 w 264"/>
                <a:gd name="T11" fmla="*/ 176 h 177"/>
                <a:gd name="T12" fmla="*/ 196 w 264"/>
                <a:gd name="T13" fmla="*/ 142 h 177"/>
                <a:gd name="T14" fmla="*/ 190 w 264"/>
                <a:gd name="T15" fmla="*/ 142 h 177"/>
                <a:gd name="T16" fmla="*/ 149 w 264"/>
                <a:gd name="T17" fmla="*/ 136 h 177"/>
                <a:gd name="T18" fmla="*/ 169 w 264"/>
                <a:gd name="T19" fmla="*/ 113 h 177"/>
                <a:gd name="T20" fmla="*/ 178 w 264"/>
                <a:gd name="T21" fmla="*/ 110 h 177"/>
                <a:gd name="T22" fmla="*/ 183 w 264"/>
                <a:gd name="T23" fmla="*/ 102 h 177"/>
                <a:gd name="T24" fmla="*/ 187 w 264"/>
                <a:gd name="T25" fmla="*/ 111 h 177"/>
                <a:gd name="T26" fmla="*/ 228 w 264"/>
                <a:gd name="T27" fmla="*/ 140 h 177"/>
                <a:gd name="T28" fmla="*/ 255 w 264"/>
                <a:gd name="T29" fmla="*/ 140 h 177"/>
                <a:gd name="T30" fmla="*/ 263 w 264"/>
                <a:gd name="T31" fmla="*/ 98 h 177"/>
                <a:gd name="T32" fmla="*/ 234 w 264"/>
                <a:gd name="T33" fmla="*/ 88 h 177"/>
                <a:gd name="T34" fmla="*/ 205 w 264"/>
                <a:gd name="T35" fmla="*/ 61 h 177"/>
                <a:gd name="T36" fmla="*/ 202 w 264"/>
                <a:gd name="T37" fmla="*/ 55 h 177"/>
                <a:gd name="T38" fmla="*/ 183 w 264"/>
                <a:gd name="T39" fmla="*/ 40 h 177"/>
                <a:gd name="T40" fmla="*/ 93 w 264"/>
                <a:gd name="T41" fmla="*/ 0 h 177"/>
                <a:gd name="T42" fmla="*/ 93 w 264"/>
                <a:gd name="T4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4" h="177">
                  <a:moveTo>
                    <a:pt x="93" y="0"/>
                  </a:moveTo>
                  <a:lnTo>
                    <a:pt x="58" y="7"/>
                  </a:lnTo>
                  <a:lnTo>
                    <a:pt x="15" y="36"/>
                  </a:lnTo>
                  <a:lnTo>
                    <a:pt x="0" y="154"/>
                  </a:lnTo>
                  <a:lnTo>
                    <a:pt x="17" y="176"/>
                  </a:lnTo>
                  <a:lnTo>
                    <a:pt x="198" y="176"/>
                  </a:lnTo>
                  <a:lnTo>
                    <a:pt x="196" y="142"/>
                  </a:lnTo>
                  <a:lnTo>
                    <a:pt x="190" y="142"/>
                  </a:lnTo>
                  <a:lnTo>
                    <a:pt x="149" y="136"/>
                  </a:lnTo>
                  <a:lnTo>
                    <a:pt x="169" y="113"/>
                  </a:lnTo>
                  <a:lnTo>
                    <a:pt x="178" y="110"/>
                  </a:lnTo>
                  <a:lnTo>
                    <a:pt x="183" y="102"/>
                  </a:lnTo>
                  <a:lnTo>
                    <a:pt x="187" y="111"/>
                  </a:lnTo>
                  <a:lnTo>
                    <a:pt x="228" y="140"/>
                  </a:lnTo>
                  <a:lnTo>
                    <a:pt x="255" y="140"/>
                  </a:lnTo>
                  <a:lnTo>
                    <a:pt x="263" y="98"/>
                  </a:lnTo>
                  <a:lnTo>
                    <a:pt x="234" y="88"/>
                  </a:lnTo>
                  <a:lnTo>
                    <a:pt x="205" y="61"/>
                  </a:lnTo>
                  <a:lnTo>
                    <a:pt x="202" y="55"/>
                  </a:lnTo>
                  <a:lnTo>
                    <a:pt x="183" y="40"/>
                  </a:lnTo>
                  <a:lnTo>
                    <a:pt x="93" y="0"/>
                  </a:lnTo>
                  <a:lnTo>
                    <a:pt x="93" y="0"/>
                  </a:lnTo>
                </a:path>
              </a:pathLst>
            </a:custGeom>
            <a:solidFill>
              <a:srgbClr val="622100"/>
            </a:solidFill>
            <a:ln w="9167" cap="flat" cmpd="sng">
              <a:solidFill>
                <a:srgbClr val="6221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264" name="Freeform 16"/>
            <p:cNvSpPr>
              <a:spLocks/>
            </p:cNvSpPr>
            <p:nvPr/>
          </p:nvSpPr>
          <p:spPr bwMode="auto">
            <a:xfrm>
              <a:off x="1389" y="2459"/>
              <a:ext cx="223" cy="106"/>
            </a:xfrm>
            <a:custGeom>
              <a:avLst/>
              <a:gdLst>
                <a:gd name="T0" fmla="*/ 0 w 223"/>
                <a:gd name="T1" fmla="*/ 100 h 106"/>
                <a:gd name="T2" fmla="*/ 27 w 223"/>
                <a:gd name="T3" fmla="*/ 30 h 106"/>
                <a:gd name="T4" fmla="*/ 76 w 223"/>
                <a:gd name="T5" fmla="*/ 43 h 106"/>
                <a:gd name="T6" fmla="*/ 118 w 223"/>
                <a:gd name="T7" fmla="*/ 41 h 106"/>
                <a:gd name="T8" fmla="*/ 118 w 223"/>
                <a:gd name="T9" fmla="*/ 17 h 106"/>
                <a:gd name="T10" fmla="*/ 164 w 223"/>
                <a:gd name="T11" fmla="*/ 17 h 106"/>
                <a:gd name="T12" fmla="*/ 202 w 223"/>
                <a:gd name="T13" fmla="*/ 2 h 106"/>
                <a:gd name="T14" fmla="*/ 222 w 223"/>
                <a:gd name="T15" fmla="*/ 0 h 106"/>
                <a:gd name="T16" fmla="*/ 222 w 223"/>
                <a:gd name="T17" fmla="*/ 26 h 106"/>
                <a:gd name="T18" fmla="*/ 219 w 223"/>
                <a:gd name="T19" fmla="*/ 43 h 106"/>
                <a:gd name="T20" fmla="*/ 185 w 223"/>
                <a:gd name="T21" fmla="*/ 58 h 106"/>
                <a:gd name="T22" fmla="*/ 173 w 223"/>
                <a:gd name="T23" fmla="*/ 63 h 106"/>
                <a:gd name="T24" fmla="*/ 126 w 223"/>
                <a:gd name="T25" fmla="*/ 63 h 106"/>
                <a:gd name="T26" fmla="*/ 104 w 223"/>
                <a:gd name="T27" fmla="*/ 93 h 106"/>
                <a:gd name="T28" fmla="*/ 36 w 223"/>
                <a:gd name="T29" fmla="*/ 105 h 106"/>
                <a:gd name="T30" fmla="*/ 0 w 223"/>
                <a:gd name="T31" fmla="*/ 100 h 106"/>
                <a:gd name="T32" fmla="*/ 0 w 223"/>
                <a:gd name="T33" fmla="*/ 10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3" h="106">
                  <a:moveTo>
                    <a:pt x="0" y="100"/>
                  </a:moveTo>
                  <a:lnTo>
                    <a:pt x="27" y="30"/>
                  </a:lnTo>
                  <a:lnTo>
                    <a:pt x="76" y="43"/>
                  </a:lnTo>
                  <a:lnTo>
                    <a:pt x="118" y="41"/>
                  </a:lnTo>
                  <a:lnTo>
                    <a:pt x="118" y="17"/>
                  </a:lnTo>
                  <a:lnTo>
                    <a:pt x="164" y="17"/>
                  </a:lnTo>
                  <a:lnTo>
                    <a:pt x="202" y="2"/>
                  </a:lnTo>
                  <a:lnTo>
                    <a:pt x="222" y="0"/>
                  </a:lnTo>
                  <a:lnTo>
                    <a:pt x="222" y="26"/>
                  </a:lnTo>
                  <a:lnTo>
                    <a:pt x="219" y="43"/>
                  </a:lnTo>
                  <a:lnTo>
                    <a:pt x="185" y="58"/>
                  </a:lnTo>
                  <a:lnTo>
                    <a:pt x="173" y="63"/>
                  </a:lnTo>
                  <a:lnTo>
                    <a:pt x="126" y="63"/>
                  </a:lnTo>
                  <a:lnTo>
                    <a:pt x="104" y="93"/>
                  </a:lnTo>
                  <a:lnTo>
                    <a:pt x="36" y="105"/>
                  </a:lnTo>
                  <a:lnTo>
                    <a:pt x="0" y="100"/>
                  </a:lnTo>
                  <a:lnTo>
                    <a:pt x="0" y="100"/>
                  </a:lnTo>
                </a:path>
              </a:pathLst>
            </a:custGeom>
            <a:solidFill>
              <a:srgbClr val="FFFFFF"/>
            </a:solidFill>
            <a:ln w="9167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265" name="Freeform 17"/>
            <p:cNvSpPr>
              <a:spLocks/>
            </p:cNvSpPr>
            <p:nvPr/>
          </p:nvSpPr>
          <p:spPr bwMode="auto">
            <a:xfrm>
              <a:off x="1238" y="2581"/>
              <a:ext cx="185" cy="31"/>
            </a:xfrm>
            <a:custGeom>
              <a:avLst/>
              <a:gdLst>
                <a:gd name="T0" fmla="*/ 0 w 185"/>
                <a:gd name="T1" fmla="*/ 24 h 31"/>
                <a:gd name="T2" fmla="*/ 66 w 185"/>
                <a:gd name="T3" fmla="*/ 0 h 31"/>
                <a:gd name="T4" fmla="*/ 184 w 185"/>
                <a:gd name="T5" fmla="*/ 11 h 31"/>
                <a:gd name="T6" fmla="*/ 155 w 185"/>
                <a:gd name="T7" fmla="*/ 30 h 31"/>
                <a:gd name="T8" fmla="*/ 79 w 185"/>
                <a:gd name="T9" fmla="*/ 30 h 31"/>
                <a:gd name="T10" fmla="*/ 0 w 185"/>
                <a:gd name="T11" fmla="*/ 24 h 31"/>
                <a:gd name="T12" fmla="*/ 0 w 185"/>
                <a:gd name="T13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31">
                  <a:moveTo>
                    <a:pt x="0" y="24"/>
                  </a:moveTo>
                  <a:lnTo>
                    <a:pt x="66" y="0"/>
                  </a:lnTo>
                  <a:lnTo>
                    <a:pt x="184" y="11"/>
                  </a:lnTo>
                  <a:lnTo>
                    <a:pt x="155" y="30"/>
                  </a:lnTo>
                  <a:lnTo>
                    <a:pt x="79" y="30"/>
                  </a:lnTo>
                  <a:lnTo>
                    <a:pt x="0" y="24"/>
                  </a:lnTo>
                  <a:lnTo>
                    <a:pt x="0" y="24"/>
                  </a:lnTo>
                </a:path>
              </a:pathLst>
            </a:custGeom>
            <a:solidFill>
              <a:srgbClr val="FFFFFF"/>
            </a:solidFill>
            <a:ln w="9167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266" name="Freeform 18"/>
            <p:cNvSpPr>
              <a:spLocks/>
            </p:cNvSpPr>
            <p:nvPr/>
          </p:nvSpPr>
          <p:spPr bwMode="auto">
            <a:xfrm>
              <a:off x="1335" y="2532"/>
              <a:ext cx="44" cy="41"/>
            </a:xfrm>
            <a:custGeom>
              <a:avLst/>
              <a:gdLst>
                <a:gd name="T0" fmla="*/ 15 w 44"/>
                <a:gd name="T1" fmla="*/ 36 h 41"/>
                <a:gd name="T2" fmla="*/ 15 w 44"/>
                <a:gd name="T3" fmla="*/ 40 h 41"/>
                <a:gd name="T4" fmla="*/ 0 w 44"/>
                <a:gd name="T5" fmla="*/ 40 h 41"/>
                <a:gd name="T6" fmla="*/ 0 w 44"/>
                <a:gd name="T7" fmla="*/ 38 h 41"/>
                <a:gd name="T8" fmla="*/ 2 w 44"/>
                <a:gd name="T9" fmla="*/ 19 h 41"/>
                <a:gd name="T10" fmla="*/ 6 w 44"/>
                <a:gd name="T11" fmla="*/ 8 h 41"/>
                <a:gd name="T12" fmla="*/ 11 w 44"/>
                <a:gd name="T13" fmla="*/ 5 h 41"/>
                <a:gd name="T14" fmla="*/ 15 w 44"/>
                <a:gd name="T15" fmla="*/ 2 h 41"/>
                <a:gd name="T16" fmla="*/ 43 w 44"/>
                <a:gd name="T17" fmla="*/ 0 h 41"/>
                <a:gd name="T18" fmla="*/ 20 w 44"/>
                <a:gd name="T19" fmla="*/ 26 h 41"/>
                <a:gd name="T20" fmla="*/ 15 w 44"/>
                <a:gd name="T21" fmla="*/ 36 h 41"/>
                <a:gd name="T22" fmla="*/ 15 w 44"/>
                <a:gd name="T23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41">
                  <a:moveTo>
                    <a:pt x="15" y="36"/>
                  </a:moveTo>
                  <a:lnTo>
                    <a:pt x="15" y="40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2" y="19"/>
                  </a:lnTo>
                  <a:lnTo>
                    <a:pt x="6" y="8"/>
                  </a:lnTo>
                  <a:lnTo>
                    <a:pt x="11" y="5"/>
                  </a:lnTo>
                  <a:lnTo>
                    <a:pt x="15" y="2"/>
                  </a:lnTo>
                  <a:lnTo>
                    <a:pt x="43" y="0"/>
                  </a:lnTo>
                  <a:lnTo>
                    <a:pt x="20" y="26"/>
                  </a:lnTo>
                  <a:lnTo>
                    <a:pt x="15" y="36"/>
                  </a:lnTo>
                  <a:lnTo>
                    <a:pt x="15" y="36"/>
                  </a:lnTo>
                </a:path>
              </a:pathLst>
            </a:custGeom>
            <a:solidFill>
              <a:srgbClr val="FFFFFF"/>
            </a:solidFill>
            <a:ln w="9167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267" name="Freeform 19"/>
            <p:cNvSpPr>
              <a:spLocks/>
            </p:cNvSpPr>
            <p:nvPr/>
          </p:nvSpPr>
          <p:spPr bwMode="auto">
            <a:xfrm>
              <a:off x="1351" y="2525"/>
              <a:ext cx="94" cy="48"/>
            </a:xfrm>
            <a:custGeom>
              <a:avLst/>
              <a:gdLst>
                <a:gd name="T0" fmla="*/ 93 w 94"/>
                <a:gd name="T1" fmla="*/ 8 h 48"/>
                <a:gd name="T2" fmla="*/ 91 w 94"/>
                <a:gd name="T3" fmla="*/ 4 h 48"/>
                <a:gd name="T4" fmla="*/ 84 w 94"/>
                <a:gd name="T5" fmla="*/ 1 h 48"/>
                <a:gd name="T6" fmla="*/ 70 w 94"/>
                <a:gd name="T7" fmla="*/ 0 h 48"/>
                <a:gd name="T8" fmla="*/ 59 w 94"/>
                <a:gd name="T9" fmla="*/ 0 h 48"/>
                <a:gd name="T10" fmla="*/ 42 w 94"/>
                <a:gd name="T11" fmla="*/ 3 h 48"/>
                <a:gd name="T12" fmla="*/ 23 w 94"/>
                <a:gd name="T13" fmla="*/ 9 h 48"/>
                <a:gd name="T14" fmla="*/ 17 w 94"/>
                <a:gd name="T15" fmla="*/ 10 h 48"/>
                <a:gd name="T16" fmla="*/ 5 w 94"/>
                <a:gd name="T17" fmla="*/ 34 h 48"/>
                <a:gd name="T18" fmla="*/ 0 w 94"/>
                <a:gd name="T19" fmla="*/ 43 h 48"/>
                <a:gd name="T20" fmla="*/ 11 w 94"/>
                <a:gd name="T21" fmla="*/ 47 h 48"/>
                <a:gd name="T22" fmla="*/ 53 w 94"/>
                <a:gd name="T23" fmla="*/ 47 h 48"/>
                <a:gd name="T24" fmla="*/ 71 w 94"/>
                <a:gd name="T25" fmla="*/ 38 h 48"/>
                <a:gd name="T26" fmla="*/ 78 w 94"/>
                <a:gd name="T27" fmla="*/ 20 h 48"/>
                <a:gd name="T28" fmla="*/ 80 w 94"/>
                <a:gd name="T29" fmla="*/ 15 h 48"/>
                <a:gd name="T30" fmla="*/ 91 w 94"/>
                <a:gd name="T31" fmla="*/ 12 h 48"/>
                <a:gd name="T32" fmla="*/ 93 w 94"/>
                <a:gd name="T33" fmla="*/ 8 h 48"/>
                <a:gd name="T34" fmla="*/ 93 w 94"/>
                <a:gd name="T35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4" h="48">
                  <a:moveTo>
                    <a:pt x="93" y="8"/>
                  </a:moveTo>
                  <a:lnTo>
                    <a:pt x="91" y="4"/>
                  </a:lnTo>
                  <a:lnTo>
                    <a:pt x="84" y="1"/>
                  </a:lnTo>
                  <a:lnTo>
                    <a:pt x="70" y="0"/>
                  </a:lnTo>
                  <a:lnTo>
                    <a:pt x="59" y="0"/>
                  </a:lnTo>
                  <a:lnTo>
                    <a:pt x="42" y="3"/>
                  </a:lnTo>
                  <a:lnTo>
                    <a:pt x="23" y="9"/>
                  </a:lnTo>
                  <a:lnTo>
                    <a:pt x="17" y="10"/>
                  </a:lnTo>
                  <a:lnTo>
                    <a:pt x="5" y="34"/>
                  </a:lnTo>
                  <a:lnTo>
                    <a:pt x="0" y="43"/>
                  </a:lnTo>
                  <a:lnTo>
                    <a:pt x="11" y="47"/>
                  </a:lnTo>
                  <a:lnTo>
                    <a:pt x="53" y="47"/>
                  </a:lnTo>
                  <a:lnTo>
                    <a:pt x="71" y="38"/>
                  </a:lnTo>
                  <a:lnTo>
                    <a:pt x="78" y="20"/>
                  </a:lnTo>
                  <a:lnTo>
                    <a:pt x="80" y="15"/>
                  </a:lnTo>
                  <a:lnTo>
                    <a:pt x="91" y="12"/>
                  </a:lnTo>
                  <a:lnTo>
                    <a:pt x="93" y="8"/>
                  </a:lnTo>
                  <a:lnTo>
                    <a:pt x="93" y="8"/>
                  </a:lnTo>
                </a:path>
              </a:pathLst>
            </a:custGeom>
            <a:solidFill>
              <a:srgbClr val="FFC281"/>
            </a:solidFill>
            <a:ln w="9167" cap="flat" cmpd="sng">
              <a:solidFill>
                <a:srgbClr val="FFC28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268" name="Freeform 20"/>
            <p:cNvSpPr>
              <a:spLocks/>
            </p:cNvSpPr>
            <p:nvPr/>
          </p:nvSpPr>
          <p:spPr bwMode="auto">
            <a:xfrm>
              <a:off x="1251" y="2393"/>
              <a:ext cx="52" cy="122"/>
            </a:xfrm>
            <a:custGeom>
              <a:avLst/>
              <a:gdLst>
                <a:gd name="T0" fmla="*/ 29 w 52"/>
                <a:gd name="T1" fmla="*/ 121 h 122"/>
                <a:gd name="T2" fmla="*/ 33 w 52"/>
                <a:gd name="T3" fmla="*/ 112 h 122"/>
                <a:gd name="T4" fmla="*/ 39 w 52"/>
                <a:gd name="T5" fmla="*/ 107 h 122"/>
                <a:gd name="T6" fmla="*/ 45 w 52"/>
                <a:gd name="T7" fmla="*/ 92 h 122"/>
                <a:gd name="T8" fmla="*/ 51 w 52"/>
                <a:gd name="T9" fmla="*/ 55 h 122"/>
                <a:gd name="T10" fmla="*/ 35 w 52"/>
                <a:gd name="T11" fmla="*/ 32 h 122"/>
                <a:gd name="T12" fmla="*/ 11 w 52"/>
                <a:gd name="T13" fmla="*/ 12 h 122"/>
                <a:gd name="T14" fmla="*/ 6 w 52"/>
                <a:gd name="T15" fmla="*/ 0 h 122"/>
                <a:gd name="T16" fmla="*/ 0 w 52"/>
                <a:gd name="T17" fmla="*/ 0 h 122"/>
                <a:gd name="T18" fmla="*/ 2 w 52"/>
                <a:gd name="T19" fmla="*/ 8 h 122"/>
                <a:gd name="T20" fmla="*/ 14 w 52"/>
                <a:gd name="T21" fmla="*/ 53 h 122"/>
                <a:gd name="T22" fmla="*/ 26 w 52"/>
                <a:gd name="T23" fmla="*/ 114 h 122"/>
                <a:gd name="T24" fmla="*/ 29 w 52"/>
                <a:gd name="T25" fmla="*/ 121 h 122"/>
                <a:gd name="T26" fmla="*/ 29 w 52"/>
                <a:gd name="T27" fmla="*/ 1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122">
                  <a:moveTo>
                    <a:pt x="29" y="121"/>
                  </a:moveTo>
                  <a:lnTo>
                    <a:pt x="33" y="112"/>
                  </a:lnTo>
                  <a:lnTo>
                    <a:pt x="39" y="107"/>
                  </a:lnTo>
                  <a:lnTo>
                    <a:pt x="45" y="92"/>
                  </a:lnTo>
                  <a:lnTo>
                    <a:pt x="51" y="55"/>
                  </a:lnTo>
                  <a:lnTo>
                    <a:pt x="35" y="32"/>
                  </a:lnTo>
                  <a:lnTo>
                    <a:pt x="11" y="12"/>
                  </a:lnTo>
                  <a:lnTo>
                    <a:pt x="6" y="0"/>
                  </a:lnTo>
                  <a:lnTo>
                    <a:pt x="0" y="0"/>
                  </a:lnTo>
                  <a:lnTo>
                    <a:pt x="2" y="8"/>
                  </a:lnTo>
                  <a:lnTo>
                    <a:pt x="14" y="53"/>
                  </a:lnTo>
                  <a:lnTo>
                    <a:pt x="26" y="114"/>
                  </a:lnTo>
                  <a:lnTo>
                    <a:pt x="29" y="121"/>
                  </a:lnTo>
                  <a:lnTo>
                    <a:pt x="29" y="121"/>
                  </a:lnTo>
                </a:path>
              </a:pathLst>
            </a:custGeom>
            <a:solidFill>
              <a:srgbClr val="FFFFFF"/>
            </a:solidFill>
            <a:ln w="9167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269" name="Freeform 21"/>
            <p:cNvSpPr>
              <a:spLocks/>
            </p:cNvSpPr>
            <p:nvPr/>
          </p:nvSpPr>
          <p:spPr bwMode="auto">
            <a:xfrm>
              <a:off x="1292" y="2437"/>
              <a:ext cx="12" cy="49"/>
            </a:xfrm>
            <a:custGeom>
              <a:avLst/>
              <a:gdLst>
                <a:gd name="T0" fmla="*/ 11 w 12"/>
                <a:gd name="T1" fmla="*/ 13 h 49"/>
                <a:gd name="T2" fmla="*/ 11 w 12"/>
                <a:gd name="T3" fmla="*/ 22 h 49"/>
                <a:gd name="T4" fmla="*/ 4 w 12"/>
                <a:gd name="T5" fmla="*/ 48 h 49"/>
                <a:gd name="T6" fmla="*/ 2 w 12"/>
                <a:gd name="T7" fmla="*/ 30 h 49"/>
                <a:gd name="T8" fmla="*/ 4 w 12"/>
                <a:gd name="T9" fmla="*/ 23 h 49"/>
                <a:gd name="T10" fmla="*/ 0 w 12"/>
                <a:gd name="T11" fmla="*/ 16 h 49"/>
                <a:gd name="T12" fmla="*/ 4 w 12"/>
                <a:gd name="T13" fmla="*/ 0 h 49"/>
                <a:gd name="T14" fmla="*/ 11 w 12"/>
                <a:gd name="T15" fmla="*/ 13 h 49"/>
                <a:gd name="T16" fmla="*/ 11 w 12"/>
                <a:gd name="T17" fmla="*/ 1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9">
                  <a:moveTo>
                    <a:pt x="11" y="13"/>
                  </a:moveTo>
                  <a:lnTo>
                    <a:pt x="11" y="22"/>
                  </a:lnTo>
                  <a:lnTo>
                    <a:pt x="4" y="48"/>
                  </a:lnTo>
                  <a:lnTo>
                    <a:pt x="2" y="30"/>
                  </a:lnTo>
                  <a:lnTo>
                    <a:pt x="4" y="23"/>
                  </a:lnTo>
                  <a:lnTo>
                    <a:pt x="0" y="16"/>
                  </a:lnTo>
                  <a:lnTo>
                    <a:pt x="4" y="0"/>
                  </a:lnTo>
                  <a:lnTo>
                    <a:pt x="11" y="13"/>
                  </a:lnTo>
                  <a:lnTo>
                    <a:pt x="11" y="13"/>
                  </a:lnTo>
                </a:path>
              </a:pathLst>
            </a:custGeom>
            <a:solidFill>
              <a:srgbClr val="FFFF00"/>
            </a:solidFill>
            <a:ln w="9167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270" name="Freeform 22"/>
            <p:cNvSpPr>
              <a:spLocks/>
            </p:cNvSpPr>
            <p:nvPr/>
          </p:nvSpPr>
          <p:spPr bwMode="auto">
            <a:xfrm>
              <a:off x="1252" y="2297"/>
              <a:ext cx="117" cy="106"/>
            </a:xfrm>
            <a:custGeom>
              <a:avLst/>
              <a:gdLst>
                <a:gd name="T0" fmla="*/ 116 w 117"/>
                <a:gd name="T1" fmla="*/ 38 h 106"/>
                <a:gd name="T2" fmla="*/ 65 w 117"/>
                <a:gd name="T3" fmla="*/ 105 h 106"/>
                <a:gd name="T4" fmla="*/ 25 w 117"/>
                <a:gd name="T5" fmla="*/ 104 h 106"/>
                <a:gd name="T6" fmla="*/ 0 w 117"/>
                <a:gd name="T7" fmla="*/ 70 h 106"/>
                <a:gd name="T8" fmla="*/ 0 w 117"/>
                <a:gd name="T9" fmla="*/ 40 h 106"/>
                <a:gd name="T10" fmla="*/ 7 w 117"/>
                <a:gd name="T11" fmla="*/ 27 h 106"/>
                <a:gd name="T12" fmla="*/ 29 w 117"/>
                <a:gd name="T13" fmla="*/ 7 h 106"/>
                <a:gd name="T14" fmla="*/ 48 w 117"/>
                <a:gd name="T15" fmla="*/ 1 h 106"/>
                <a:gd name="T16" fmla="*/ 60 w 117"/>
                <a:gd name="T17" fmla="*/ 0 h 106"/>
                <a:gd name="T18" fmla="*/ 74 w 117"/>
                <a:gd name="T19" fmla="*/ 3 h 106"/>
                <a:gd name="T20" fmla="*/ 85 w 117"/>
                <a:gd name="T21" fmla="*/ 9 h 106"/>
                <a:gd name="T22" fmla="*/ 116 w 117"/>
                <a:gd name="T23" fmla="*/ 38 h 106"/>
                <a:gd name="T24" fmla="*/ 116 w 117"/>
                <a:gd name="T25" fmla="*/ 3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106">
                  <a:moveTo>
                    <a:pt x="116" y="38"/>
                  </a:moveTo>
                  <a:lnTo>
                    <a:pt x="65" y="105"/>
                  </a:lnTo>
                  <a:lnTo>
                    <a:pt x="25" y="104"/>
                  </a:lnTo>
                  <a:lnTo>
                    <a:pt x="0" y="70"/>
                  </a:lnTo>
                  <a:lnTo>
                    <a:pt x="0" y="40"/>
                  </a:lnTo>
                  <a:lnTo>
                    <a:pt x="7" y="27"/>
                  </a:lnTo>
                  <a:lnTo>
                    <a:pt x="29" y="7"/>
                  </a:lnTo>
                  <a:lnTo>
                    <a:pt x="48" y="1"/>
                  </a:lnTo>
                  <a:lnTo>
                    <a:pt x="60" y="0"/>
                  </a:lnTo>
                  <a:lnTo>
                    <a:pt x="74" y="3"/>
                  </a:lnTo>
                  <a:lnTo>
                    <a:pt x="85" y="9"/>
                  </a:lnTo>
                  <a:lnTo>
                    <a:pt x="116" y="38"/>
                  </a:lnTo>
                  <a:lnTo>
                    <a:pt x="116" y="38"/>
                  </a:lnTo>
                </a:path>
              </a:pathLst>
            </a:custGeom>
            <a:solidFill>
              <a:srgbClr val="622100"/>
            </a:solidFill>
            <a:ln w="9167" cap="flat" cmpd="sng">
              <a:solidFill>
                <a:srgbClr val="6221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271" name="Freeform 23"/>
            <p:cNvSpPr>
              <a:spLocks/>
            </p:cNvSpPr>
            <p:nvPr/>
          </p:nvSpPr>
          <p:spPr bwMode="auto">
            <a:xfrm>
              <a:off x="1260" y="2359"/>
              <a:ext cx="103" cy="79"/>
            </a:xfrm>
            <a:custGeom>
              <a:avLst/>
              <a:gdLst>
                <a:gd name="T0" fmla="*/ 100 w 103"/>
                <a:gd name="T1" fmla="*/ 4 h 79"/>
                <a:gd name="T2" fmla="*/ 102 w 103"/>
                <a:gd name="T3" fmla="*/ 18 h 79"/>
                <a:gd name="T4" fmla="*/ 96 w 103"/>
                <a:gd name="T5" fmla="*/ 28 h 79"/>
                <a:gd name="T6" fmla="*/ 98 w 103"/>
                <a:gd name="T7" fmla="*/ 46 h 79"/>
                <a:gd name="T8" fmla="*/ 97 w 103"/>
                <a:gd name="T9" fmla="*/ 47 h 79"/>
                <a:gd name="T10" fmla="*/ 88 w 103"/>
                <a:gd name="T11" fmla="*/ 49 h 79"/>
                <a:gd name="T12" fmla="*/ 85 w 103"/>
                <a:gd name="T13" fmla="*/ 56 h 79"/>
                <a:gd name="T14" fmla="*/ 84 w 103"/>
                <a:gd name="T15" fmla="*/ 57 h 79"/>
                <a:gd name="T16" fmla="*/ 81 w 103"/>
                <a:gd name="T17" fmla="*/ 62 h 79"/>
                <a:gd name="T18" fmla="*/ 78 w 103"/>
                <a:gd name="T19" fmla="*/ 66 h 79"/>
                <a:gd name="T20" fmla="*/ 81 w 103"/>
                <a:gd name="T21" fmla="*/ 70 h 79"/>
                <a:gd name="T22" fmla="*/ 81 w 103"/>
                <a:gd name="T23" fmla="*/ 72 h 79"/>
                <a:gd name="T24" fmla="*/ 80 w 103"/>
                <a:gd name="T25" fmla="*/ 77 h 79"/>
                <a:gd name="T26" fmla="*/ 69 w 103"/>
                <a:gd name="T27" fmla="*/ 78 h 79"/>
                <a:gd name="T28" fmla="*/ 47 w 103"/>
                <a:gd name="T29" fmla="*/ 78 h 79"/>
                <a:gd name="T30" fmla="*/ 29 w 103"/>
                <a:gd name="T31" fmla="*/ 73 h 79"/>
                <a:gd name="T32" fmla="*/ 24 w 103"/>
                <a:gd name="T33" fmla="*/ 67 h 79"/>
                <a:gd name="T34" fmla="*/ 14 w 103"/>
                <a:gd name="T35" fmla="*/ 58 h 79"/>
                <a:gd name="T36" fmla="*/ 2 w 103"/>
                <a:gd name="T37" fmla="*/ 48 h 79"/>
                <a:gd name="T38" fmla="*/ 0 w 103"/>
                <a:gd name="T39" fmla="*/ 37 h 79"/>
                <a:gd name="T40" fmla="*/ 9 w 103"/>
                <a:gd name="T41" fmla="*/ 42 h 79"/>
                <a:gd name="T42" fmla="*/ 17 w 103"/>
                <a:gd name="T43" fmla="*/ 42 h 79"/>
                <a:gd name="T44" fmla="*/ 20 w 103"/>
                <a:gd name="T45" fmla="*/ 43 h 79"/>
                <a:gd name="T46" fmla="*/ 26 w 103"/>
                <a:gd name="T47" fmla="*/ 34 h 79"/>
                <a:gd name="T48" fmla="*/ 42 w 103"/>
                <a:gd name="T49" fmla="*/ 28 h 79"/>
                <a:gd name="T50" fmla="*/ 45 w 103"/>
                <a:gd name="T51" fmla="*/ 30 h 79"/>
                <a:gd name="T52" fmla="*/ 62 w 103"/>
                <a:gd name="T53" fmla="*/ 37 h 79"/>
                <a:gd name="T54" fmla="*/ 78 w 103"/>
                <a:gd name="T55" fmla="*/ 10 h 79"/>
                <a:gd name="T56" fmla="*/ 81 w 103"/>
                <a:gd name="T57" fmla="*/ 8 h 79"/>
                <a:gd name="T58" fmla="*/ 87 w 103"/>
                <a:gd name="T59" fmla="*/ 8 h 79"/>
                <a:gd name="T60" fmla="*/ 97 w 103"/>
                <a:gd name="T61" fmla="*/ 0 h 79"/>
                <a:gd name="T62" fmla="*/ 100 w 103"/>
                <a:gd name="T63" fmla="*/ 4 h 79"/>
                <a:gd name="T64" fmla="*/ 100 w 103"/>
                <a:gd name="T65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3" h="79">
                  <a:moveTo>
                    <a:pt x="100" y="4"/>
                  </a:moveTo>
                  <a:lnTo>
                    <a:pt x="102" y="18"/>
                  </a:lnTo>
                  <a:lnTo>
                    <a:pt x="96" y="28"/>
                  </a:lnTo>
                  <a:lnTo>
                    <a:pt x="98" y="46"/>
                  </a:lnTo>
                  <a:lnTo>
                    <a:pt x="97" y="47"/>
                  </a:lnTo>
                  <a:lnTo>
                    <a:pt x="88" y="49"/>
                  </a:lnTo>
                  <a:lnTo>
                    <a:pt x="85" y="56"/>
                  </a:lnTo>
                  <a:lnTo>
                    <a:pt x="84" y="57"/>
                  </a:lnTo>
                  <a:lnTo>
                    <a:pt x="81" y="62"/>
                  </a:lnTo>
                  <a:lnTo>
                    <a:pt x="78" y="66"/>
                  </a:lnTo>
                  <a:lnTo>
                    <a:pt x="81" y="70"/>
                  </a:lnTo>
                  <a:lnTo>
                    <a:pt x="81" y="72"/>
                  </a:lnTo>
                  <a:lnTo>
                    <a:pt x="80" y="77"/>
                  </a:lnTo>
                  <a:lnTo>
                    <a:pt x="69" y="78"/>
                  </a:lnTo>
                  <a:lnTo>
                    <a:pt x="47" y="78"/>
                  </a:lnTo>
                  <a:lnTo>
                    <a:pt x="29" y="73"/>
                  </a:lnTo>
                  <a:lnTo>
                    <a:pt x="24" y="67"/>
                  </a:lnTo>
                  <a:lnTo>
                    <a:pt x="14" y="58"/>
                  </a:lnTo>
                  <a:lnTo>
                    <a:pt x="2" y="48"/>
                  </a:lnTo>
                  <a:lnTo>
                    <a:pt x="0" y="37"/>
                  </a:lnTo>
                  <a:lnTo>
                    <a:pt x="9" y="42"/>
                  </a:lnTo>
                  <a:lnTo>
                    <a:pt x="17" y="42"/>
                  </a:lnTo>
                  <a:lnTo>
                    <a:pt x="20" y="43"/>
                  </a:lnTo>
                  <a:lnTo>
                    <a:pt x="26" y="34"/>
                  </a:lnTo>
                  <a:lnTo>
                    <a:pt x="42" y="28"/>
                  </a:lnTo>
                  <a:lnTo>
                    <a:pt x="45" y="30"/>
                  </a:lnTo>
                  <a:lnTo>
                    <a:pt x="62" y="37"/>
                  </a:lnTo>
                  <a:lnTo>
                    <a:pt x="78" y="10"/>
                  </a:lnTo>
                  <a:lnTo>
                    <a:pt x="81" y="8"/>
                  </a:lnTo>
                  <a:lnTo>
                    <a:pt x="87" y="8"/>
                  </a:lnTo>
                  <a:lnTo>
                    <a:pt x="97" y="0"/>
                  </a:lnTo>
                  <a:lnTo>
                    <a:pt x="100" y="4"/>
                  </a:lnTo>
                  <a:lnTo>
                    <a:pt x="100" y="4"/>
                  </a:lnTo>
                </a:path>
              </a:pathLst>
            </a:custGeom>
            <a:solidFill>
              <a:srgbClr val="FFC281"/>
            </a:solidFill>
            <a:ln w="9167" cap="flat" cmpd="sng">
              <a:solidFill>
                <a:srgbClr val="FFC28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272" name="Freeform 24"/>
            <p:cNvSpPr>
              <a:spLocks/>
            </p:cNvSpPr>
            <p:nvPr/>
          </p:nvSpPr>
          <p:spPr bwMode="auto">
            <a:xfrm>
              <a:off x="1004" y="2419"/>
              <a:ext cx="244" cy="180"/>
            </a:xfrm>
            <a:custGeom>
              <a:avLst/>
              <a:gdLst>
                <a:gd name="T0" fmla="*/ 242 w 244"/>
                <a:gd name="T1" fmla="*/ 138 h 180"/>
                <a:gd name="T2" fmla="*/ 243 w 244"/>
                <a:gd name="T3" fmla="*/ 133 h 180"/>
                <a:gd name="T4" fmla="*/ 201 w 244"/>
                <a:gd name="T5" fmla="*/ 133 h 180"/>
                <a:gd name="T6" fmla="*/ 191 w 244"/>
                <a:gd name="T7" fmla="*/ 131 h 180"/>
                <a:gd name="T8" fmla="*/ 181 w 244"/>
                <a:gd name="T9" fmla="*/ 131 h 180"/>
                <a:gd name="T10" fmla="*/ 173 w 244"/>
                <a:gd name="T11" fmla="*/ 133 h 180"/>
                <a:gd name="T12" fmla="*/ 170 w 244"/>
                <a:gd name="T13" fmla="*/ 133 h 180"/>
                <a:gd name="T14" fmla="*/ 165 w 244"/>
                <a:gd name="T15" fmla="*/ 128 h 180"/>
                <a:gd name="T16" fmla="*/ 159 w 244"/>
                <a:gd name="T17" fmla="*/ 131 h 180"/>
                <a:gd name="T18" fmla="*/ 160 w 244"/>
                <a:gd name="T19" fmla="*/ 123 h 180"/>
                <a:gd name="T20" fmla="*/ 145 w 244"/>
                <a:gd name="T21" fmla="*/ 118 h 180"/>
                <a:gd name="T22" fmla="*/ 146 w 244"/>
                <a:gd name="T23" fmla="*/ 112 h 180"/>
                <a:gd name="T24" fmla="*/ 134 w 244"/>
                <a:gd name="T25" fmla="*/ 103 h 180"/>
                <a:gd name="T26" fmla="*/ 13 w 244"/>
                <a:gd name="T27" fmla="*/ 0 h 180"/>
                <a:gd name="T28" fmla="*/ 0 w 244"/>
                <a:gd name="T29" fmla="*/ 6 h 180"/>
                <a:gd name="T30" fmla="*/ 0 w 244"/>
                <a:gd name="T31" fmla="*/ 167 h 180"/>
                <a:gd name="T32" fmla="*/ 9 w 244"/>
                <a:gd name="T33" fmla="*/ 179 h 180"/>
                <a:gd name="T34" fmla="*/ 130 w 244"/>
                <a:gd name="T35" fmla="*/ 179 h 180"/>
                <a:gd name="T36" fmla="*/ 151 w 244"/>
                <a:gd name="T37" fmla="*/ 176 h 180"/>
                <a:gd name="T38" fmla="*/ 242 w 244"/>
                <a:gd name="T39" fmla="*/ 138 h 180"/>
                <a:gd name="T40" fmla="*/ 242 w 244"/>
                <a:gd name="T41" fmla="*/ 13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4" h="180">
                  <a:moveTo>
                    <a:pt x="242" y="138"/>
                  </a:moveTo>
                  <a:lnTo>
                    <a:pt x="243" y="133"/>
                  </a:lnTo>
                  <a:lnTo>
                    <a:pt x="201" y="133"/>
                  </a:lnTo>
                  <a:lnTo>
                    <a:pt x="191" y="131"/>
                  </a:lnTo>
                  <a:lnTo>
                    <a:pt x="181" y="131"/>
                  </a:lnTo>
                  <a:lnTo>
                    <a:pt x="173" y="133"/>
                  </a:lnTo>
                  <a:lnTo>
                    <a:pt x="170" y="133"/>
                  </a:lnTo>
                  <a:lnTo>
                    <a:pt x="165" y="128"/>
                  </a:lnTo>
                  <a:lnTo>
                    <a:pt x="159" y="131"/>
                  </a:lnTo>
                  <a:lnTo>
                    <a:pt x="160" y="123"/>
                  </a:lnTo>
                  <a:lnTo>
                    <a:pt x="145" y="118"/>
                  </a:lnTo>
                  <a:lnTo>
                    <a:pt x="146" y="112"/>
                  </a:lnTo>
                  <a:lnTo>
                    <a:pt x="134" y="103"/>
                  </a:lnTo>
                  <a:lnTo>
                    <a:pt x="13" y="0"/>
                  </a:lnTo>
                  <a:lnTo>
                    <a:pt x="0" y="6"/>
                  </a:lnTo>
                  <a:lnTo>
                    <a:pt x="0" y="167"/>
                  </a:lnTo>
                  <a:lnTo>
                    <a:pt x="9" y="179"/>
                  </a:lnTo>
                  <a:lnTo>
                    <a:pt x="130" y="179"/>
                  </a:lnTo>
                  <a:lnTo>
                    <a:pt x="151" y="176"/>
                  </a:lnTo>
                  <a:lnTo>
                    <a:pt x="242" y="138"/>
                  </a:lnTo>
                  <a:lnTo>
                    <a:pt x="242" y="138"/>
                  </a:lnTo>
                </a:path>
              </a:pathLst>
            </a:custGeom>
            <a:solidFill>
              <a:srgbClr val="FF0000"/>
            </a:solidFill>
            <a:ln w="9167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273" name="Freeform 25"/>
            <p:cNvSpPr>
              <a:spLocks/>
            </p:cNvSpPr>
            <p:nvPr/>
          </p:nvSpPr>
          <p:spPr bwMode="auto">
            <a:xfrm>
              <a:off x="1026" y="2396"/>
              <a:ext cx="99" cy="164"/>
            </a:xfrm>
            <a:custGeom>
              <a:avLst/>
              <a:gdLst>
                <a:gd name="T0" fmla="*/ 3 w 99"/>
                <a:gd name="T1" fmla="*/ 0 h 164"/>
                <a:gd name="T2" fmla="*/ 0 w 99"/>
                <a:gd name="T3" fmla="*/ 6 h 164"/>
                <a:gd name="T4" fmla="*/ 11 w 99"/>
                <a:gd name="T5" fmla="*/ 83 h 164"/>
                <a:gd name="T6" fmla="*/ 13 w 99"/>
                <a:gd name="T7" fmla="*/ 85 h 164"/>
                <a:gd name="T8" fmla="*/ 98 w 99"/>
                <a:gd name="T9" fmla="*/ 163 h 164"/>
                <a:gd name="T10" fmla="*/ 98 w 99"/>
                <a:gd name="T11" fmla="*/ 98 h 164"/>
                <a:gd name="T12" fmla="*/ 85 w 99"/>
                <a:gd name="T13" fmla="*/ 73 h 164"/>
                <a:gd name="T14" fmla="*/ 85 w 99"/>
                <a:gd name="T15" fmla="*/ 55 h 164"/>
                <a:gd name="T16" fmla="*/ 60 w 99"/>
                <a:gd name="T17" fmla="*/ 19 h 164"/>
                <a:gd name="T18" fmla="*/ 3 w 99"/>
                <a:gd name="T19" fmla="*/ 0 h 164"/>
                <a:gd name="T20" fmla="*/ 3 w 99"/>
                <a:gd name="T2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64">
                  <a:moveTo>
                    <a:pt x="3" y="0"/>
                  </a:moveTo>
                  <a:lnTo>
                    <a:pt x="0" y="6"/>
                  </a:lnTo>
                  <a:lnTo>
                    <a:pt x="11" y="83"/>
                  </a:lnTo>
                  <a:lnTo>
                    <a:pt x="13" y="85"/>
                  </a:lnTo>
                  <a:lnTo>
                    <a:pt x="98" y="163"/>
                  </a:lnTo>
                  <a:lnTo>
                    <a:pt x="98" y="98"/>
                  </a:lnTo>
                  <a:lnTo>
                    <a:pt x="85" y="73"/>
                  </a:lnTo>
                  <a:lnTo>
                    <a:pt x="85" y="55"/>
                  </a:lnTo>
                  <a:lnTo>
                    <a:pt x="60" y="19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FFFF00"/>
            </a:solidFill>
            <a:ln w="9167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274" name="Freeform 26"/>
            <p:cNvSpPr>
              <a:spLocks/>
            </p:cNvSpPr>
            <p:nvPr/>
          </p:nvSpPr>
          <p:spPr bwMode="auto">
            <a:xfrm>
              <a:off x="1229" y="2524"/>
              <a:ext cx="74" cy="61"/>
            </a:xfrm>
            <a:custGeom>
              <a:avLst/>
              <a:gdLst>
                <a:gd name="T0" fmla="*/ 17 w 74"/>
                <a:gd name="T1" fmla="*/ 60 h 61"/>
                <a:gd name="T2" fmla="*/ 39 w 74"/>
                <a:gd name="T3" fmla="*/ 55 h 61"/>
                <a:gd name="T4" fmla="*/ 50 w 74"/>
                <a:gd name="T5" fmla="*/ 44 h 61"/>
                <a:gd name="T6" fmla="*/ 54 w 74"/>
                <a:gd name="T7" fmla="*/ 48 h 61"/>
                <a:gd name="T8" fmla="*/ 57 w 74"/>
                <a:gd name="T9" fmla="*/ 48 h 61"/>
                <a:gd name="T10" fmla="*/ 73 w 74"/>
                <a:gd name="T11" fmla="*/ 34 h 61"/>
                <a:gd name="T12" fmla="*/ 71 w 74"/>
                <a:gd name="T13" fmla="*/ 19 h 61"/>
                <a:gd name="T14" fmla="*/ 48 w 74"/>
                <a:gd name="T15" fmla="*/ 0 h 61"/>
                <a:gd name="T16" fmla="*/ 35 w 74"/>
                <a:gd name="T17" fmla="*/ 0 h 61"/>
                <a:gd name="T18" fmla="*/ 31 w 74"/>
                <a:gd name="T19" fmla="*/ 4 h 61"/>
                <a:gd name="T20" fmla="*/ 21 w 74"/>
                <a:gd name="T21" fmla="*/ 30 h 61"/>
                <a:gd name="T22" fmla="*/ 15 w 74"/>
                <a:gd name="T23" fmla="*/ 34 h 61"/>
                <a:gd name="T24" fmla="*/ 0 w 74"/>
                <a:gd name="T25" fmla="*/ 51 h 61"/>
                <a:gd name="T26" fmla="*/ 17 w 74"/>
                <a:gd name="T27" fmla="*/ 60 h 61"/>
                <a:gd name="T28" fmla="*/ 17 w 74"/>
                <a:gd name="T29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61">
                  <a:moveTo>
                    <a:pt x="17" y="60"/>
                  </a:moveTo>
                  <a:lnTo>
                    <a:pt x="39" y="55"/>
                  </a:lnTo>
                  <a:lnTo>
                    <a:pt x="50" y="44"/>
                  </a:lnTo>
                  <a:lnTo>
                    <a:pt x="54" y="48"/>
                  </a:lnTo>
                  <a:lnTo>
                    <a:pt x="57" y="48"/>
                  </a:lnTo>
                  <a:lnTo>
                    <a:pt x="73" y="34"/>
                  </a:lnTo>
                  <a:lnTo>
                    <a:pt x="71" y="19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31" y="4"/>
                  </a:lnTo>
                  <a:lnTo>
                    <a:pt x="21" y="30"/>
                  </a:lnTo>
                  <a:lnTo>
                    <a:pt x="15" y="34"/>
                  </a:lnTo>
                  <a:lnTo>
                    <a:pt x="0" y="51"/>
                  </a:lnTo>
                  <a:lnTo>
                    <a:pt x="17" y="60"/>
                  </a:lnTo>
                  <a:lnTo>
                    <a:pt x="17" y="60"/>
                  </a:lnTo>
                </a:path>
              </a:pathLst>
            </a:custGeom>
            <a:solidFill>
              <a:srgbClr val="FFC281"/>
            </a:solidFill>
            <a:ln w="9167" cap="flat" cmpd="sng">
              <a:solidFill>
                <a:srgbClr val="FFC28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275" name="Freeform 27"/>
            <p:cNvSpPr>
              <a:spLocks/>
            </p:cNvSpPr>
            <p:nvPr/>
          </p:nvSpPr>
          <p:spPr bwMode="auto">
            <a:xfrm>
              <a:off x="1009" y="2255"/>
              <a:ext cx="147" cy="150"/>
            </a:xfrm>
            <a:custGeom>
              <a:avLst/>
              <a:gdLst>
                <a:gd name="T0" fmla="*/ 41 w 147"/>
                <a:gd name="T1" fmla="*/ 149 h 150"/>
                <a:gd name="T2" fmla="*/ 25 w 147"/>
                <a:gd name="T3" fmla="*/ 145 h 150"/>
                <a:gd name="T4" fmla="*/ 13 w 147"/>
                <a:gd name="T5" fmla="*/ 132 h 150"/>
                <a:gd name="T6" fmla="*/ 7 w 147"/>
                <a:gd name="T7" fmla="*/ 121 h 150"/>
                <a:gd name="T8" fmla="*/ 3 w 147"/>
                <a:gd name="T9" fmla="*/ 117 h 150"/>
                <a:gd name="T10" fmla="*/ 0 w 147"/>
                <a:gd name="T11" fmla="*/ 102 h 150"/>
                <a:gd name="T12" fmla="*/ 4 w 147"/>
                <a:gd name="T13" fmla="*/ 94 h 150"/>
                <a:gd name="T14" fmla="*/ 4 w 147"/>
                <a:gd name="T15" fmla="*/ 40 h 150"/>
                <a:gd name="T16" fmla="*/ 8 w 147"/>
                <a:gd name="T17" fmla="*/ 36 h 150"/>
                <a:gd name="T18" fmla="*/ 4 w 147"/>
                <a:gd name="T19" fmla="*/ 25 h 150"/>
                <a:gd name="T20" fmla="*/ 10 w 147"/>
                <a:gd name="T21" fmla="*/ 21 h 150"/>
                <a:gd name="T22" fmla="*/ 6 w 147"/>
                <a:gd name="T23" fmla="*/ 17 h 150"/>
                <a:gd name="T24" fmla="*/ 8 w 147"/>
                <a:gd name="T25" fmla="*/ 13 h 150"/>
                <a:gd name="T26" fmla="*/ 18 w 147"/>
                <a:gd name="T27" fmla="*/ 6 h 150"/>
                <a:gd name="T28" fmla="*/ 38 w 147"/>
                <a:gd name="T29" fmla="*/ 6 h 150"/>
                <a:gd name="T30" fmla="*/ 50 w 147"/>
                <a:gd name="T31" fmla="*/ 0 h 150"/>
                <a:gd name="T32" fmla="*/ 75 w 147"/>
                <a:gd name="T33" fmla="*/ 6 h 150"/>
                <a:gd name="T34" fmla="*/ 109 w 147"/>
                <a:gd name="T35" fmla="*/ 22 h 150"/>
                <a:gd name="T36" fmla="*/ 118 w 147"/>
                <a:gd name="T37" fmla="*/ 30 h 150"/>
                <a:gd name="T38" fmla="*/ 126 w 147"/>
                <a:gd name="T39" fmla="*/ 47 h 150"/>
                <a:gd name="T40" fmla="*/ 137 w 147"/>
                <a:gd name="T41" fmla="*/ 54 h 150"/>
                <a:gd name="T42" fmla="*/ 146 w 147"/>
                <a:gd name="T43" fmla="*/ 77 h 150"/>
                <a:gd name="T44" fmla="*/ 143 w 147"/>
                <a:gd name="T45" fmla="*/ 84 h 150"/>
                <a:gd name="T46" fmla="*/ 138 w 147"/>
                <a:gd name="T47" fmla="*/ 82 h 150"/>
                <a:gd name="T48" fmla="*/ 135 w 147"/>
                <a:gd name="T49" fmla="*/ 87 h 150"/>
                <a:gd name="T50" fmla="*/ 129 w 147"/>
                <a:gd name="T51" fmla="*/ 87 h 150"/>
                <a:gd name="T52" fmla="*/ 50 w 147"/>
                <a:gd name="T53" fmla="*/ 146 h 150"/>
                <a:gd name="T54" fmla="*/ 41 w 147"/>
                <a:gd name="T55" fmla="*/ 149 h 150"/>
                <a:gd name="T56" fmla="*/ 41 w 147"/>
                <a:gd name="T57" fmla="*/ 14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7" h="150">
                  <a:moveTo>
                    <a:pt x="41" y="149"/>
                  </a:moveTo>
                  <a:lnTo>
                    <a:pt x="25" y="145"/>
                  </a:lnTo>
                  <a:lnTo>
                    <a:pt x="13" y="132"/>
                  </a:lnTo>
                  <a:lnTo>
                    <a:pt x="7" y="121"/>
                  </a:lnTo>
                  <a:lnTo>
                    <a:pt x="3" y="117"/>
                  </a:lnTo>
                  <a:lnTo>
                    <a:pt x="0" y="102"/>
                  </a:lnTo>
                  <a:lnTo>
                    <a:pt x="4" y="94"/>
                  </a:lnTo>
                  <a:lnTo>
                    <a:pt x="4" y="40"/>
                  </a:lnTo>
                  <a:lnTo>
                    <a:pt x="8" y="36"/>
                  </a:lnTo>
                  <a:lnTo>
                    <a:pt x="4" y="25"/>
                  </a:lnTo>
                  <a:lnTo>
                    <a:pt x="10" y="21"/>
                  </a:lnTo>
                  <a:lnTo>
                    <a:pt x="6" y="17"/>
                  </a:lnTo>
                  <a:lnTo>
                    <a:pt x="8" y="13"/>
                  </a:lnTo>
                  <a:lnTo>
                    <a:pt x="18" y="6"/>
                  </a:lnTo>
                  <a:lnTo>
                    <a:pt x="38" y="6"/>
                  </a:lnTo>
                  <a:lnTo>
                    <a:pt x="50" y="0"/>
                  </a:lnTo>
                  <a:lnTo>
                    <a:pt x="75" y="6"/>
                  </a:lnTo>
                  <a:lnTo>
                    <a:pt x="109" y="22"/>
                  </a:lnTo>
                  <a:lnTo>
                    <a:pt x="118" y="30"/>
                  </a:lnTo>
                  <a:lnTo>
                    <a:pt x="126" y="47"/>
                  </a:lnTo>
                  <a:lnTo>
                    <a:pt x="137" y="54"/>
                  </a:lnTo>
                  <a:lnTo>
                    <a:pt x="146" y="77"/>
                  </a:lnTo>
                  <a:lnTo>
                    <a:pt x="143" y="84"/>
                  </a:lnTo>
                  <a:lnTo>
                    <a:pt x="138" y="82"/>
                  </a:lnTo>
                  <a:lnTo>
                    <a:pt x="135" y="87"/>
                  </a:lnTo>
                  <a:lnTo>
                    <a:pt x="129" y="87"/>
                  </a:lnTo>
                  <a:lnTo>
                    <a:pt x="50" y="146"/>
                  </a:lnTo>
                  <a:lnTo>
                    <a:pt x="41" y="149"/>
                  </a:lnTo>
                  <a:lnTo>
                    <a:pt x="41" y="149"/>
                  </a:lnTo>
                </a:path>
              </a:pathLst>
            </a:custGeom>
            <a:solidFill>
              <a:srgbClr val="FFFF00"/>
            </a:solidFill>
            <a:ln w="9167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276" name="Freeform 28"/>
            <p:cNvSpPr>
              <a:spLocks/>
            </p:cNvSpPr>
            <p:nvPr/>
          </p:nvSpPr>
          <p:spPr bwMode="auto">
            <a:xfrm>
              <a:off x="1047" y="2323"/>
              <a:ext cx="101" cy="178"/>
            </a:xfrm>
            <a:custGeom>
              <a:avLst/>
              <a:gdLst>
                <a:gd name="T0" fmla="*/ 90 w 101"/>
                <a:gd name="T1" fmla="*/ 61 h 178"/>
                <a:gd name="T2" fmla="*/ 91 w 101"/>
                <a:gd name="T3" fmla="*/ 52 h 178"/>
                <a:gd name="T4" fmla="*/ 100 w 101"/>
                <a:gd name="T5" fmla="*/ 46 h 178"/>
                <a:gd name="T6" fmla="*/ 100 w 101"/>
                <a:gd name="T7" fmla="*/ 44 h 178"/>
                <a:gd name="T8" fmla="*/ 100 w 101"/>
                <a:gd name="T9" fmla="*/ 42 h 178"/>
                <a:gd name="T10" fmla="*/ 90 w 101"/>
                <a:gd name="T11" fmla="*/ 29 h 178"/>
                <a:gd name="T12" fmla="*/ 95 w 101"/>
                <a:gd name="T13" fmla="*/ 22 h 178"/>
                <a:gd name="T14" fmla="*/ 96 w 101"/>
                <a:gd name="T15" fmla="*/ 18 h 178"/>
                <a:gd name="T16" fmla="*/ 94 w 101"/>
                <a:gd name="T17" fmla="*/ 14 h 178"/>
                <a:gd name="T18" fmla="*/ 88 w 101"/>
                <a:gd name="T19" fmla="*/ 0 h 178"/>
                <a:gd name="T20" fmla="*/ 84 w 101"/>
                <a:gd name="T21" fmla="*/ 6 h 178"/>
                <a:gd name="T22" fmla="*/ 62 w 101"/>
                <a:gd name="T23" fmla="*/ 18 h 178"/>
                <a:gd name="T24" fmla="*/ 50 w 101"/>
                <a:gd name="T25" fmla="*/ 29 h 178"/>
                <a:gd name="T26" fmla="*/ 34 w 101"/>
                <a:gd name="T27" fmla="*/ 37 h 178"/>
                <a:gd name="T28" fmla="*/ 27 w 101"/>
                <a:gd name="T29" fmla="*/ 41 h 178"/>
                <a:gd name="T30" fmla="*/ 20 w 101"/>
                <a:gd name="T31" fmla="*/ 58 h 178"/>
                <a:gd name="T32" fmla="*/ 10 w 101"/>
                <a:gd name="T33" fmla="*/ 74 h 178"/>
                <a:gd name="T34" fmla="*/ 0 w 101"/>
                <a:gd name="T35" fmla="*/ 79 h 178"/>
                <a:gd name="T36" fmla="*/ 0 w 101"/>
                <a:gd name="T37" fmla="*/ 82 h 178"/>
                <a:gd name="T38" fmla="*/ 22 w 101"/>
                <a:gd name="T39" fmla="*/ 126 h 178"/>
                <a:gd name="T40" fmla="*/ 53 w 101"/>
                <a:gd name="T41" fmla="*/ 162 h 178"/>
                <a:gd name="T42" fmla="*/ 59 w 101"/>
                <a:gd name="T43" fmla="*/ 177 h 178"/>
                <a:gd name="T44" fmla="*/ 52 w 101"/>
                <a:gd name="T45" fmla="*/ 144 h 178"/>
                <a:gd name="T46" fmla="*/ 39 w 101"/>
                <a:gd name="T47" fmla="*/ 114 h 178"/>
                <a:gd name="T48" fmla="*/ 47 w 101"/>
                <a:gd name="T49" fmla="*/ 108 h 178"/>
                <a:gd name="T50" fmla="*/ 52 w 101"/>
                <a:gd name="T51" fmla="*/ 98 h 178"/>
                <a:gd name="T52" fmla="*/ 57 w 101"/>
                <a:gd name="T53" fmla="*/ 93 h 178"/>
                <a:gd name="T54" fmla="*/ 80 w 101"/>
                <a:gd name="T55" fmla="*/ 88 h 178"/>
                <a:gd name="T56" fmla="*/ 86 w 101"/>
                <a:gd name="T57" fmla="*/ 79 h 178"/>
                <a:gd name="T58" fmla="*/ 86 w 101"/>
                <a:gd name="T59" fmla="*/ 76 h 178"/>
                <a:gd name="T60" fmla="*/ 84 w 101"/>
                <a:gd name="T61" fmla="*/ 73 h 178"/>
                <a:gd name="T62" fmla="*/ 89 w 101"/>
                <a:gd name="T63" fmla="*/ 68 h 178"/>
                <a:gd name="T64" fmla="*/ 88 w 101"/>
                <a:gd name="T65" fmla="*/ 64 h 178"/>
                <a:gd name="T66" fmla="*/ 90 w 101"/>
                <a:gd name="T67" fmla="*/ 61 h 178"/>
                <a:gd name="T68" fmla="*/ 90 w 101"/>
                <a:gd name="T69" fmla="*/ 6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" h="178">
                  <a:moveTo>
                    <a:pt x="90" y="61"/>
                  </a:moveTo>
                  <a:lnTo>
                    <a:pt x="91" y="52"/>
                  </a:lnTo>
                  <a:lnTo>
                    <a:pt x="100" y="46"/>
                  </a:lnTo>
                  <a:lnTo>
                    <a:pt x="100" y="44"/>
                  </a:lnTo>
                  <a:lnTo>
                    <a:pt x="100" y="42"/>
                  </a:lnTo>
                  <a:lnTo>
                    <a:pt x="90" y="29"/>
                  </a:lnTo>
                  <a:lnTo>
                    <a:pt x="95" y="22"/>
                  </a:lnTo>
                  <a:lnTo>
                    <a:pt x="96" y="18"/>
                  </a:lnTo>
                  <a:lnTo>
                    <a:pt x="94" y="14"/>
                  </a:lnTo>
                  <a:lnTo>
                    <a:pt x="88" y="0"/>
                  </a:lnTo>
                  <a:lnTo>
                    <a:pt x="84" y="6"/>
                  </a:lnTo>
                  <a:lnTo>
                    <a:pt x="62" y="18"/>
                  </a:lnTo>
                  <a:lnTo>
                    <a:pt x="50" y="29"/>
                  </a:lnTo>
                  <a:lnTo>
                    <a:pt x="34" y="37"/>
                  </a:lnTo>
                  <a:lnTo>
                    <a:pt x="27" y="41"/>
                  </a:lnTo>
                  <a:lnTo>
                    <a:pt x="20" y="58"/>
                  </a:lnTo>
                  <a:lnTo>
                    <a:pt x="10" y="74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22" y="126"/>
                  </a:lnTo>
                  <a:lnTo>
                    <a:pt x="53" y="162"/>
                  </a:lnTo>
                  <a:lnTo>
                    <a:pt x="59" y="177"/>
                  </a:lnTo>
                  <a:lnTo>
                    <a:pt x="52" y="144"/>
                  </a:lnTo>
                  <a:lnTo>
                    <a:pt x="39" y="114"/>
                  </a:lnTo>
                  <a:lnTo>
                    <a:pt x="47" y="108"/>
                  </a:lnTo>
                  <a:lnTo>
                    <a:pt x="52" y="98"/>
                  </a:lnTo>
                  <a:lnTo>
                    <a:pt x="57" y="93"/>
                  </a:lnTo>
                  <a:lnTo>
                    <a:pt x="80" y="88"/>
                  </a:lnTo>
                  <a:lnTo>
                    <a:pt x="86" y="79"/>
                  </a:lnTo>
                  <a:lnTo>
                    <a:pt x="86" y="76"/>
                  </a:lnTo>
                  <a:lnTo>
                    <a:pt x="84" y="73"/>
                  </a:lnTo>
                  <a:lnTo>
                    <a:pt x="89" y="68"/>
                  </a:lnTo>
                  <a:lnTo>
                    <a:pt x="88" y="64"/>
                  </a:lnTo>
                  <a:lnTo>
                    <a:pt x="90" y="61"/>
                  </a:lnTo>
                  <a:lnTo>
                    <a:pt x="90" y="61"/>
                  </a:lnTo>
                </a:path>
              </a:pathLst>
            </a:custGeom>
            <a:solidFill>
              <a:srgbClr val="FFC281"/>
            </a:solidFill>
            <a:ln w="9167" cap="flat" cmpd="sng">
              <a:solidFill>
                <a:srgbClr val="FFC28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277" name="Freeform 29"/>
            <p:cNvSpPr>
              <a:spLocks/>
            </p:cNvSpPr>
            <p:nvPr/>
          </p:nvSpPr>
          <p:spPr bwMode="auto">
            <a:xfrm>
              <a:off x="1089" y="2373"/>
              <a:ext cx="7" cy="8"/>
            </a:xfrm>
            <a:custGeom>
              <a:avLst/>
              <a:gdLst>
                <a:gd name="T0" fmla="*/ 4 w 7"/>
                <a:gd name="T1" fmla="*/ 0 h 8"/>
                <a:gd name="T2" fmla="*/ 1 w 7"/>
                <a:gd name="T3" fmla="*/ 2 h 8"/>
                <a:gd name="T4" fmla="*/ 0 w 7"/>
                <a:gd name="T5" fmla="*/ 5 h 8"/>
                <a:gd name="T6" fmla="*/ 2 w 7"/>
                <a:gd name="T7" fmla="*/ 7 h 8"/>
                <a:gd name="T8" fmla="*/ 5 w 7"/>
                <a:gd name="T9" fmla="*/ 7 h 8"/>
                <a:gd name="T10" fmla="*/ 6 w 7"/>
                <a:gd name="T11" fmla="*/ 6 h 8"/>
                <a:gd name="T12" fmla="*/ 6 w 7"/>
                <a:gd name="T13" fmla="*/ 2 h 8"/>
                <a:gd name="T14" fmla="*/ 4 w 7"/>
                <a:gd name="T15" fmla="*/ 0 h 8"/>
                <a:gd name="T16" fmla="*/ 4 w 7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1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FF0000"/>
            </a:solidFill>
            <a:ln w="9167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278" name="Freeform 30"/>
            <p:cNvSpPr>
              <a:spLocks/>
            </p:cNvSpPr>
            <p:nvPr/>
          </p:nvSpPr>
          <p:spPr bwMode="auto">
            <a:xfrm>
              <a:off x="1464" y="2479"/>
              <a:ext cx="44" cy="24"/>
            </a:xfrm>
            <a:custGeom>
              <a:avLst/>
              <a:gdLst>
                <a:gd name="T0" fmla="*/ 30 w 44"/>
                <a:gd name="T1" fmla="*/ 23 h 24"/>
                <a:gd name="T2" fmla="*/ 43 w 44"/>
                <a:gd name="T3" fmla="*/ 21 h 24"/>
                <a:gd name="T4" fmla="*/ 43 w 44"/>
                <a:gd name="T5" fmla="*/ 10 h 24"/>
                <a:gd name="T6" fmla="*/ 28 w 44"/>
                <a:gd name="T7" fmla="*/ 0 h 24"/>
                <a:gd name="T8" fmla="*/ 12 w 44"/>
                <a:gd name="T9" fmla="*/ 5 h 24"/>
                <a:gd name="T10" fmla="*/ 0 w 44"/>
                <a:gd name="T11" fmla="*/ 22 h 24"/>
                <a:gd name="T12" fmla="*/ 30 w 44"/>
                <a:gd name="T13" fmla="*/ 23 h 24"/>
                <a:gd name="T14" fmla="*/ 30 w 44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24">
                  <a:moveTo>
                    <a:pt x="30" y="23"/>
                  </a:moveTo>
                  <a:lnTo>
                    <a:pt x="43" y="21"/>
                  </a:lnTo>
                  <a:lnTo>
                    <a:pt x="43" y="10"/>
                  </a:lnTo>
                  <a:lnTo>
                    <a:pt x="28" y="0"/>
                  </a:lnTo>
                  <a:lnTo>
                    <a:pt x="12" y="5"/>
                  </a:lnTo>
                  <a:lnTo>
                    <a:pt x="0" y="22"/>
                  </a:lnTo>
                  <a:lnTo>
                    <a:pt x="30" y="23"/>
                  </a:lnTo>
                  <a:lnTo>
                    <a:pt x="30" y="23"/>
                  </a:lnTo>
                </a:path>
              </a:pathLst>
            </a:custGeom>
            <a:solidFill>
              <a:srgbClr val="FFC281"/>
            </a:solidFill>
            <a:ln w="9167" cap="flat" cmpd="sng">
              <a:solidFill>
                <a:srgbClr val="FFC28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279" name="Freeform 31"/>
            <p:cNvSpPr>
              <a:spLocks/>
            </p:cNvSpPr>
            <p:nvPr/>
          </p:nvSpPr>
          <p:spPr bwMode="auto">
            <a:xfrm>
              <a:off x="1131" y="2337"/>
              <a:ext cx="13" cy="8"/>
            </a:xfrm>
            <a:custGeom>
              <a:avLst/>
              <a:gdLst>
                <a:gd name="T0" fmla="*/ 9 w 13"/>
                <a:gd name="T1" fmla="*/ 5 h 8"/>
                <a:gd name="T2" fmla="*/ 12 w 13"/>
                <a:gd name="T3" fmla="*/ 3 h 8"/>
                <a:gd name="T4" fmla="*/ 12 w 13"/>
                <a:gd name="T5" fmla="*/ 2 h 8"/>
                <a:gd name="T6" fmla="*/ 8 w 13"/>
                <a:gd name="T7" fmla="*/ 0 h 8"/>
                <a:gd name="T8" fmla="*/ 6 w 13"/>
                <a:gd name="T9" fmla="*/ 0 h 8"/>
                <a:gd name="T10" fmla="*/ 0 w 13"/>
                <a:gd name="T11" fmla="*/ 7 h 8"/>
                <a:gd name="T12" fmla="*/ 6 w 13"/>
                <a:gd name="T13" fmla="*/ 2 h 8"/>
                <a:gd name="T14" fmla="*/ 8 w 13"/>
                <a:gd name="T15" fmla="*/ 2 h 8"/>
                <a:gd name="T16" fmla="*/ 9 w 13"/>
                <a:gd name="T17" fmla="*/ 5 h 8"/>
                <a:gd name="T18" fmla="*/ 9 w 13"/>
                <a:gd name="T1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">
                  <a:moveTo>
                    <a:pt x="9" y="5"/>
                  </a:moveTo>
                  <a:lnTo>
                    <a:pt x="12" y="3"/>
                  </a:lnTo>
                  <a:lnTo>
                    <a:pt x="12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0" y="7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5"/>
                  </a:lnTo>
                  <a:lnTo>
                    <a:pt x="9" y="5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280" name="Freeform 32"/>
            <p:cNvSpPr>
              <a:spLocks/>
            </p:cNvSpPr>
            <p:nvPr/>
          </p:nvSpPr>
          <p:spPr bwMode="auto">
            <a:xfrm>
              <a:off x="1130" y="2346"/>
              <a:ext cx="15" cy="9"/>
            </a:xfrm>
            <a:custGeom>
              <a:avLst/>
              <a:gdLst>
                <a:gd name="T0" fmla="*/ 9 w 15"/>
                <a:gd name="T1" fmla="*/ 0 h 9"/>
                <a:gd name="T2" fmla="*/ 7 w 15"/>
                <a:gd name="T3" fmla="*/ 2 h 9"/>
                <a:gd name="T4" fmla="*/ 0 w 15"/>
                <a:gd name="T5" fmla="*/ 5 h 9"/>
                <a:gd name="T6" fmla="*/ 4 w 15"/>
                <a:gd name="T7" fmla="*/ 8 h 9"/>
                <a:gd name="T8" fmla="*/ 6 w 15"/>
                <a:gd name="T9" fmla="*/ 6 h 9"/>
                <a:gd name="T10" fmla="*/ 9 w 15"/>
                <a:gd name="T11" fmla="*/ 5 h 9"/>
                <a:gd name="T12" fmla="*/ 10 w 15"/>
                <a:gd name="T13" fmla="*/ 6 h 9"/>
                <a:gd name="T14" fmla="*/ 14 w 15"/>
                <a:gd name="T15" fmla="*/ 5 h 9"/>
                <a:gd name="T16" fmla="*/ 11 w 15"/>
                <a:gd name="T17" fmla="*/ 3 h 9"/>
                <a:gd name="T18" fmla="*/ 10 w 15"/>
                <a:gd name="T19" fmla="*/ 1 h 9"/>
                <a:gd name="T20" fmla="*/ 9 w 15"/>
                <a:gd name="T21" fmla="*/ 0 h 9"/>
                <a:gd name="T22" fmla="*/ 9 w 15"/>
                <a:gd name="T2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9">
                  <a:moveTo>
                    <a:pt x="9" y="0"/>
                  </a:moveTo>
                  <a:lnTo>
                    <a:pt x="7" y="2"/>
                  </a:lnTo>
                  <a:lnTo>
                    <a:pt x="0" y="5"/>
                  </a:lnTo>
                  <a:lnTo>
                    <a:pt x="4" y="8"/>
                  </a:lnTo>
                  <a:lnTo>
                    <a:pt x="6" y="6"/>
                  </a:lnTo>
                  <a:lnTo>
                    <a:pt x="9" y="5"/>
                  </a:lnTo>
                  <a:lnTo>
                    <a:pt x="10" y="6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281" name="Freeform 33"/>
            <p:cNvSpPr>
              <a:spLocks/>
            </p:cNvSpPr>
            <p:nvPr/>
          </p:nvSpPr>
          <p:spPr bwMode="auto">
            <a:xfrm>
              <a:off x="1129" y="2381"/>
              <a:ext cx="9" cy="7"/>
            </a:xfrm>
            <a:custGeom>
              <a:avLst/>
              <a:gdLst>
                <a:gd name="T0" fmla="*/ 8 w 9"/>
                <a:gd name="T1" fmla="*/ 0 h 7"/>
                <a:gd name="T2" fmla="*/ 8 w 9"/>
                <a:gd name="T3" fmla="*/ 4 h 7"/>
                <a:gd name="T4" fmla="*/ 5 w 9"/>
                <a:gd name="T5" fmla="*/ 6 h 7"/>
                <a:gd name="T6" fmla="*/ 0 w 9"/>
                <a:gd name="T7" fmla="*/ 6 h 7"/>
                <a:gd name="T8" fmla="*/ 3 w 9"/>
                <a:gd name="T9" fmla="*/ 5 h 7"/>
                <a:gd name="T10" fmla="*/ 7 w 9"/>
                <a:gd name="T11" fmla="*/ 1 h 7"/>
                <a:gd name="T12" fmla="*/ 8 w 9"/>
                <a:gd name="T13" fmla="*/ 0 h 7"/>
                <a:gd name="T14" fmla="*/ 8 w 9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7">
                  <a:moveTo>
                    <a:pt x="8" y="0"/>
                  </a:moveTo>
                  <a:lnTo>
                    <a:pt x="8" y="4"/>
                  </a:lnTo>
                  <a:lnTo>
                    <a:pt x="5" y="6"/>
                  </a:lnTo>
                  <a:lnTo>
                    <a:pt x="0" y="6"/>
                  </a:lnTo>
                  <a:lnTo>
                    <a:pt x="3" y="5"/>
                  </a:lnTo>
                  <a:lnTo>
                    <a:pt x="7" y="1"/>
                  </a:lnTo>
                  <a:lnTo>
                    <a:pt x="8" y="0"/>
                  </a:lnTo>
                  <a:lnTo>
                    <a:pt x="8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282" name="Freeform 34"/>
            <p:cNvSpPr>
              <a:spLocks/>
            </p:cNvSpPr>
            <p:nvPr/>
          </p:nvSpPr>
          <p:spPr bwMode="auto">
            <a:xfrm>
              <a:off x="1137" y="2367"/>
              <a:ext cx="11" cy="8"/>
            </a:xfrm>
            <a:custGeom>
              <a:avLst/>
              <a:gdLst>
                <a:gd name="T0" fmla="*/ 0 w 11"/>
                <a:gd name="T1" fmla="*/ 5 h 8"/>
                <a:gd name="T2" fmla="*/ 10 w 11"/>
                <a:gd name="T3" fmla="*/ 0 h 8"/>
                <a:gd name="T4" fmla="*/ 9 w 11"/>
                <a:gd name="T5" fmla="*/ 2 h 8"/>
                <a:gd name="T6" fmla="*/ 2 w 11"/>
                <a:gd name="T7" fmla="*/ 7 h 8"/>
                <a:gd name="T8" fmla="*/ 0 w 11"/>
                <a:gd name="T9" fmla="*/ 5 h 8"/>
                <a:gd name="T10" fmla="*/ 0 w 11"/>
                <a:gd name="T1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8">
                  <a:moveTo>
                    <a:pt x="0" y="5"/>
                  </a:moveTo>
                  <a:lnTo>
                    <a:pt x="10" y="0"/>
                  </a:lnTo>
                  <a:lnTo>
                    <a:pt x="9" y="2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283" name="Freeform 35"/>
            <p:cNvSpPr>
              <a:spLocks/>
            </p:cNvSpPr>
            <p:nvPr/>
          </p:nvSpPr>
          <p:spPr bwMode="auto">
            <a:xfrm>
              <a:off x="1129" y="2390"/>
              <a:ext cx="8" cy="10"/>
            </a:xfrm>
            <a:custGeom>
              <a:avLst/>
              <a:gdLst>
                <a:gd name="T0" fmla="*/ 7 w 8"/>
                <a:gd name="T1" fmla="*/ 0 h 10"/>
                <a:gd name="T2" fmla="*/ 5 w 8"/>
                <a:gd name="T3" fmla="*/ 1 h 10"/>
                <a:gd name="T4" fmla="*/ 0 w 8"/>
                <a:gd name="T5" fmla="*/ 4 h 10"/>
                <a:gd name="T6" fmla="*/ 5 w 8"/>
                <a:gd name="T7" fmla="*/ 9 h 10"/>
                <a:gd name="T8" fmla="*/ 5 w 8"/>
                <a:gd name="T9" fmla="*/ 4 h 10"/>
                <a:gd name="T10" fmla="*/ 7 w 8"/>
                <a:gd name="T11" fmla="*/ 0 h 10"/>
                <a:gd name="T12" fmla="*/ 7 w 8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7" y="0"/>
                  </a:moveTo>
                  <a:lnTo>
                    <a:pt x="5" y="1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4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284" name="Freeform 36"/>
            <p:cNvSpPr>
              <a:spLocks/>
            </p:cNvSpPr>
            <p:nvPr/>
          </p:nvSpPr>
          <p:spPr bwMode="auto">
            <a:xfrm>
              <a:off x="1092" y="2385"/>
              <a:ext cx="19" cy="20"/>
            </a:xfrm>
            <a:custGeom>
              <a:avLst/>
              <a:gdLst>
                <a:gd name="T0" fmla="*/ 5 w 19"/>
                <a:gd name="T1" fmla="*/ 0 h 20"/>
                <a:gd name="T2" fmla="*/ 8 w 19"/>
                <a:gd name="T3" fmla="*/ 8 h 20"/>
                <a:gd name="T4" fmla="*/ 18 w 19"/>
                <a:gd name="T5" fmla="*/ 19 h 20"/>
                <a:gd name="T6" fmla="*/ 9 w 19"/>
                <a:gd name="T7" fmla="*/ 18 h 20"/>
                <a:gd name="T8" fmla="*/ 9 w 19"/>
                <a:gd name="T9" fmla="*/ 16 h 20"/>
                <a:gd name="T10" fmla="*/ 3 w 19"/>
                <a:gd name="T11" fmla="*/ 12 h 20"/>
                <a:gd name="T12" fmla="*/ 0 w 19"/>
                <a:gd name="T13" fmla="*/ 2 h 20"/>
                <a:gd name="T14" fmla="*/ 5 w 19"/>
                <a:gd name="T15" fmla="*/ 0 h 20"/>
                <a:gd name="T16" fmla="*/ 5 w 19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0">
                  <a:moveTo>
                    <a:pt x="5" y="0"/>
                  </a:moveTo>
                  <a:lnTo>
                    <a:pt x="8" y="8"/>
                  </a:lnTo>
                  <a:lnTo>
                    <a:pt x="18" y="19"/>
                  </a:lnTo>
                  <a:lnTo>
                    <a:pt x="9" y="18"/>
                  </a:lnTo>
                  <a:lnTo>
                    <a:pt x="9" y="16"/>
                  </a:lnTo>
                  <a:lnTo>
                    <a:pt x="3" y="12"/>
                  </a:lnTo>
                  <a:lnTo>
                    <a:pt x="0" y="2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285" name="Freeform 37"/>
            <p:cNvSpPr>
              <a:spLocks/>
            </p:cNvSpPr>
            <p:nvPr/>
          </p:nvSpPr>
          <p:spPr bwMode="auto">
            <a:xfrm>
              <a:off x="1092" y="2403"/>
              <a:ext cx="40" cy="29"/>
            </a:xfrm>
            <a:custGeom>
              <a:avLst/>
              <a:gdLst>
                <a:gd name="T0" fmla="*/ 39 w 40"/>
                <a:gd name="T1" fmla="*/ 0 h 29"/>
                <a:gd name="T2" fmla="*/ 37 w 40"/>
                <a:gd name="T3" fmla="*/ 4 h 29"/>
                <a:gd name="T4" fmla="*/ 33 w 40"/>
                <a:gd name="T5" fmla="*/ 5 h 29"/>
                <a:gd name="T6" fmla="*/ 9 w 40"/>
                <a:gd name="T7" fmla="*/ 12 h 29"/>
                <a:gd name="T8" fmla="*/ 5 w 40"/>
                <a:gd name="T9" fmla="*/ 17 h 29"/>
                <a:gd name="T10" fmla="*/ 0 w 40"/>
                <a:gd name="T11" fmla="*/ 28 h 29"/>
                <a:gd name="T12" fmla="*/ 8 w 40"/>
                <a:gd name="T13" fmla="*/ 17 h 29"/>
                <a:gd name="T14" fmla="*/ 12 w 40"/>
                <a:gd name="T15" fmla="*/ 13 h 29"/>
                <a:gd name="T16" fmla="*/ 37 w 40"/>
                <a:gd name="T17" fmla="*/ 6 h 29"/>
                <a:gd name="T18" fmla="*/ 39 w 40"/>
                <a:gd name="T19" fmla="*/ 0 h 29"/>
                <a:gd name="T20" fmla="*/ 39 w 4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29">
                  <a:moveTo>
                    <a:pt x="39" y="0"/>
                  </a:moveTo>
                  <a:lnTo>
                    <a:pt x="37" y="4"/>
                  </a:lnTo>
                  <a:lnTo>
                    <a:pt x="33" y="5"/>
                  </a:lnTo>
                  <a:lnTo>
                    <a:pt x="9" y="12"/>
                  </a:lnTo>
                  <a:lnTo>
                    <a:pt x="5" y="17"/>
                  </a:lnTo>
                  <a:lnTo>
                    <a:pt x="0" y="28"/>
                  </a:lnTo>
                  <a:lnTo>
                    <a:pt x="8" y="17"/>
                  </a:lnTo>
                  <a:lnTo>
                    <a:pt x="12" y="13"/>
                  </a:lnTo>
                  <a:lnTo>
                    <a:pt x="37" y="6"/>
                  </a:lnTo>
                  <a:lnTo>
                    <a:pt x="39" y="0"/>
                  </a:lnTo>
                  <a:lnTo>
                    <a:pt x="39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286" name="Freeform 38"/>
            <p:cNvSpPr>
              <a:spLocks/>
            </p:cNvSpPr>
            <p:nvPr/>
          </p:nvSpPr>
          <p:spPr bwMode="auto">
            <a:xfrm>
              <a:off x="1089" y="2374"/>
              <a:ext cx="8" cy="8"/>
            </a:xfrm>
            <a:custGeom>
              <a:avLst/>
              <a:gdLst>
                <a:gd name="T0" fmla="*/ 6 w 8"/>
                <a:gd name="T1" fmla="*/ 0 h 8"/>
                <a:gd name="T2" fmla="*/ 6 w 8"/>
                <a:gd name="T3" fmla="*/ 0 h 8"/>
                <a:gd name="T4" fmla="*/ 6 w 8"/>
                <a:gd name="T5" fmla="*/ 0 h 8"/>
                <a:gd name="T6" fmla="*/ 6 w 8"/>
                <a:gd name="T7" fmla="*/ 1 h 8"/>
                <a:gd name="T8" fmla="*/ 7 w 8"/>
                <a:gd name="T9" fmla="*/ 2 h 8"/>
                <a:gd name="T10" fmla="*/ 7 w 8"/>
                <a:gd name="T11" fmla="*/ 2 h 8"/>
                <a:gd name="T12" fmla="*/ 7 w 8"/>
                <a:gd name="T13" fmla="*/ 3 h 8"/>
                <a:gd name="T14" fmla="*/ 7 w 8"/>
                <a:gd name="T15" fmla="*/ 4 h 8"/>
                <a:gd name="T16" fmla="*/ 6 w 8"/>
                <a:gd name="T17" fmla="*/ 4 h 8"/>
                <a:gd name="T18" fmla="*/ 6 w 8"/>
                <a:gd name="T19" fmla="*/ 5 h 8"/>
                <a:gd name="T20" fmla="*/ 6 w 8"/>
                <a:gd name="T21" fmla="*/ 5 h 8"/>
                <a:gd name="T22" fmla="*/ 6 w 8"/>
                <a:gd name="T23" fmla="*/ 5 h 8"/>
                <a:gd name="T24" fmla="*/ 6 w 8"/>
                <a:gd name="T25" fmla="*/ 5 h 8"/>
                <a:gd name="T26" fmla="*/ 5 w 8"/>
                <a:gd name="T27" fmla="*/ 6 h 8"/>
                <a:gd name="T28" fmla="*/ 4 w 8"/>
                <a:gd name="T29" fmla="*/ 7 h 8"/>
                <a:gd name="T30" fmla="*/ 3 w 8"/>
                <a:gd name="T31" fmla="*/ 7 h 8"/>
                <a:gd name="T32" fmla="*/ 3 w 8"/>
                <a:gd name="T33" fmla="*/ 7 h 8"/>
                <a:gd name="T34" fmla="*/ 3 w 8"/>
                <a:gd name="T35" fmla="*/ 7 h 8"/>
                <a:gd name="T36" fmla="*/ 2 w 8"/>
                <a:gd name="T37" fmla="*/ 5 h 8"/>
                <a:gd name="T38" fmla="*/ 1 w 8"/>
                <a:gd name="T39" fmla="*/ 5 h 8"/>
                <a:gd name="T40" fmla="*/ 1 w 8"/>
                <a:gd name="T41" fmla="*/ 5 h 8"/>
                <a:gd name="T42" fmla="*/ 0 w 8"/>
                <a:gd name="T43" fmla="*/ 5 h 8"/>
                <a:gd name="T44" fmla="*/ 0 w 8"/>
                <a:gd name="T45" fmla="*/ 5 h 8"/>
                <a:gd name="T46" fmla="*/ 0 w 8"/>
                <a:gd name="T47" fmla="*/ 4 h 8"/>
                <a:gd name="T48" fmla="*/ 0 w 8"/>
                <a:gd name="T49" fmla="*/ 4 h 8"/>
                <a:gd name="T50" fmla="*/ 0 w 8"/>
                <a:gd name="T51" fmla="*/ 2 h 8"/>
                <a:gd name="T52" fmla="*/ 0 w 8"/>
                <a:gd name="T53" fmla="*/ 2 h 8"/>
                <a:gd name="T54" fmla="*/ 0 w 8"/>
                <a:gd name="T55" fmla="*/ 1 h 8"/>
                <a:gd name="T56" fmla="*/ 0 w 8"/>
                <a:gd name="T57" fmla="*/ 1 h 8"/>
                <a:gd name="T58" fmla="*/ 0 w 8"/>
                <a:gd name="T59" fmla="*/ 0 h 8"/>
                <a:gd name="T60" fmla="*/ 1 w 8"/>
                <a:gd name="T61" fmla="*/ 0 h 8"/>
                <a:gd name="T62" fmla="*/ 1 w 8"/>
                <a:gd name="T63" fmla="*/ 0 h 8"/>
                <a:gd name="T64" fmla="*/ 1 w 8"/>
                <a:gd name="T65" fmla="*/ 0 h 8"/>
                <a:gd name="T66" fmla="*/ 0 w 8"/>
                <a:gd name="T67" fmla="*/ 1 h 8"/>
                <a:gd name="T68" fmla="*/ 0 w 8"/>
                <a:gd name="T69" fmla="*/ 1 h 8"/>
                <a:gd name="T70" fmla="*/ 0 w 8"/>
                <a:gd name="T71" fmla="*/ 2 h 8"/>
                <a:gd name="T72" fmla="*/ 1 w 8"/>
                <a:gd name="T73" fmla="*/ 2 h 8"/>
                <a:gd name="T74" fmla="*/ 1 w 8"/>
                <a:gd name="T75" fmla="*/ 3 h 8"/>
                <a:gd name="T76" fmla="*/ 1 w 8"/>
                <a:gd name="T77" fmla="*/ 4 h 8"/>
                <a:gd name="T78" fmla="*/ 2 w 8"/>
                <a:gd name="T79" fmla="*/ 4 h 8"/>
                <a:gd name="T80" fmla="*/ 3 w 8"/>
                <a:gd name="T81" fmla="*/ 4 h 8"/>
                <a:gd name="T82" fmla="*/ 3 w 8"/>
                <a:gd name="T83" fmla="*/ 4 h 8"/>
                <a:gd name="T84" fmla="*/ 3 w 8"/>
                <a:gd name="T85" fmla="*/ 5 h 8"/>
                <a:gd name="T86" fmla="*/ 3 w 8"/>
                <a:gd name="T87" fmla="*/ 5 h 8"/>
                <a:gd name="T88" fmla="*/ 4 w 8"/>
                <a:gd name="T89" fmla="*/ 4 h 8"/>
                <a:gd name="T90" fmla="*/ 5 w 8"/>
                <a:gd name="T91" fmla="*/ 4 h 8"/>
                <a:gd name="T92" fmla="*/ 5 w 8"/>
                <a:gd name="T93" fmla="*/ 4 h 8"/>
                <a:gd name="T94" fmla="*/ 6 w 8"/>
                <a:gd name="T95" fmla="*/ 4 h 8"/>
                <a:gd name="T96" fmla="*/ 6 w 8"/>
                <a:gd name="T97" fmla="*/ 3 h 8"/>
                <a:gd name="T98" fmla="*/ 6 w 8"/>
                <a:gd name="T99" fmla="*/ 2 h 8"/>
                <a:gd name="T100" fmla="*/ 6 w 8"/>
                <a:gd name="T101" fmla="*/ 2 h 8"/>
                <a:gd name="T102" fmla="*/ 6 w 8"/>
                <a:gd name="T103" fmla="*/ 2 h 8"/>
                <a:gd name="T104" fmla="*/ 6 w 8"/>
                <a:gd name="T105" fmla="*/ 1 h 8"/>
                <a:gd name="T106" fmla="*/ 6 w 8"/>
                <a:gd name="T107" fmla="*/ 0 h 8"/>
                <a:gd name="T108" fmla="*/ 6 w 8"/>
                <a:gd name="T109" fmla="*/ 0 h 8"/>
                <a:gd name="T110" fmla="*/ 6 w 8"/>
                <a:gd name="T111" fmla="*/ 0 h 8"/>
                <a:gd name="T112" fmla="*/ 6 w 8"/>
                <a:gd name="T1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" h="8">
                  <a:moveTo>
                    <a:pt x="6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287" name="Freeform 39"/>
            <p:cNvSpPr>
              <a:spLocks/>
            </p:cNvSpPr>
            <p:nvPr/>
          </p:nvSpPr>
          <p:spPr bwMode="auto">
            <a:xfrm>
              <a:off x="1135" y="2302"/>
              <a:ext cx="10" cy="34"/>
            </a:xfrm>
            <a:custGeom>
              <a:avLst/>
              <a:gdLst>
                <a:gd name="T0" fmla="*/ 6 w 10"/>
                <a:gd name="T1" fmla="*/ 33 h 34"/>
                <a:gd name="T2" fmla="*/ 1 w 10"/>
                <a:gd name="T3" fmla="*/ 19 h 34"/>
                <a:gd name="T4" fmla="*/ 2 w 10"/>
                <a:gd name="T5" fmla="*/ 9 h 34"/>
                <a:gd name="T6" fmla="*/ 0 w 10"/>
                <a:gd name="T7" fmla="*/ 0 h 34"/>
                <a:gd name="T8" fmla="*/ 3 w 10"/>
                <a:gd name="T9" fmla="*/ 8 h 34"/>
                <a:gd name="T10" fmla="*/ 4 w 10"/>
                <a:gd name="T11" fmla="*/ 13 h 34"/>
                <a:gd name="T12" fmla="*/ 9 w 10"/>
                <a:gd name="T13" fmla="*/ 16 h 34"/>
                <a:gd name="T14" fmla="*/ 9 w 10"/>
                <a:gd name="T15" fmla="*/ 27 h 34"/>
                <a:gd name="T16" fmla="*/ 6 w 10"/>
                <a:gd name="T17" fmla="*/ 33 h 34"/>
                <a:gd name="T18" fmla="*/ 6 w 10"/>
                <a:gd name="T19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34">
                  <a:moveTo>
                    <a:pt x="6" y="33"/>
                  </a:moveTo>
                  <a:lnTo>
                    <a:pt x="1" y="19"/>
                  </a:lnTo>
                  <a:lnTo>
                    <a:pt x="2" y="9"/>
                  </a:lnTo>
                  <a:lnTo>
                    <a:pt x="0" y="0"/>
                  </a:lnTo>
                  <a:lnTo>
                    <a:pt x="3" y="8"/>
                  </a:lnTo>
                  <a:lnTo>
                    <a:pt x="4" y="13"/>
                  </a:lnTo>
                  <a:lnTo>
                    <a:pt x="9" y="16"/>
                  </a:lnTo>
                  <a:lnTo>
                    <a:pt x="9" y="27"/>
                  </a:lnTo>
                  <a:lnTo>
                    <a:pt x="6" y="33"/>
                  </a:lnTo>
                  <a:lnTo>
                    <a:pt x="6" y="33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288" name="Freeform 40"/>
            <p:cNvSpPr>
              <a:spLocks/>
            </p:cNvSpPr>
            <p:nvPr/>
          </p:nvSpPr>
          <p:spPr bwMode="auto">
            <a:xfrm>
              <a:off x="1136" y="2301"/>
              <a:ext cx="22" cy="40"/>
            </a:xfrm>
            <a:custGeom>
              <a:avLst/>
              <a:gdLst>
                <a:gd name="T0" fmla="*/ 10 w 22"/>
                <a:gd name="T1" fmla="*/ 36 h 40"/>
                <a:gd name="T2" fmla="*/ 14 w 22"/>
                <a:gd name="T3" fmla="*/ 34 h 40"/>
                <a:gd name="T4" fmla="*/ 16 w 22"/>
                <a:gd name="T5" fmla="*/ 34 h 40"/>
                <a:gd name="T6" fmla="*/ 19 w 22"/>
                <a:gd name="T7" fmla="*/ 28 h 40"/>
                <a:gd name="T8" fmla="*/ 10 w 22"/>
                <a:gd name="T9" fmla="*/ 7 h 40"/>
                <a:gd name="T10" fmla="*/ 0 w 22"/>
                <a:gd name="T11" fmla="*/ 0 h 40"/>
                <a:gd name="T12" fmla="*/ 11 w 22"/>
                <a:gd name="T13" fmla="*/ 7 h 40"/>
                <a:gd name="T14" fmla="*/ 21 w 22"/>
                <a:gd name="T15" fmla="*/ 28 h 40"/>
                <a:gd name="T16" fmla="*/ 21 w 22"/>
                <a:gd name="T17" fmla="*/ 31 h 40"/>
                <a:gd name="T18" fmla="*/ 16 w 22"/>
                <a:gd name="T19" fmla="*/ 39 h 40"/>
                <a:gd name="T20" fmla="*/ 10 w 22"/>
                <a:gd name="T21" fmla="*/ 36 h 40"/>
                <a:gd name="T22" fmla="*/ 10 w 22"/>
                <a:gd name="T23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0" y="36"/>
                  </a:moveTo>
                  <a:lnTo>
                    <a:pt x="14" y="34"/>
                  </a:lnTo>
                  <a:lnTo>
                    <a:pt x="16" y="34"/>
                  </a:lnTo>
                  <a:lnTo>
                    <a:pt x="19" y="28"/>
                  </a:lnTo>
                  <a:lnTo>
                    <a:pt x="10" y="7"/>
                  </a:lnTo>
                  <a:lnTo>
                    <a:pt x="0" y="0"/>
                  </a:lnTo>
                  <a:lnTo>
                    <a:pt x="11" y="7"/>
                  </a:lnTo>
                  <a:lnTo>
                    <a:pt x="21" y="28"/>
                  </a:lnTo>
                  <a:lnTo>
                    <a:pt x="21" y="31"/>
                  </a:lnTo>
                  <a:lnTo>
                    <a:pt x="16" y="39"/>
                  </a:lnTo>
                  <a:lnTo>
                    <a:pt x="10" y="36"/>
                  </a:lnTo>
                  <a:lnTo>
                    <a:pt x="10" y="36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289" name="Line 41"/>
            <p:cNvSpPr>
              <a:spLocks noChangeShapeType="1"/>
            </p:cNvSpPr>
            <p:nvPr/>
          </p:nvSpPr>
          <p:spPr bwMode="auto">
            <a:xfrm flipH="1">
              <a:off x="1145" y="2337"/>
              <a:ext cx="1" cy="3"/>
            </a:xfrm>
            <a:prstGeom prst="line">
              <a:avLst/>
            </a:prstGeom>
            <a:noFill/>
            <a:ln w="9167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290" name="Freeform 42"/>
            <p:cNvSpPr>
              <a:spLocks/>
            </p:cNvSpPr>
            <p:nvPr/>
          </p:nvSpPr>
          <p:spPr bwMode="auto">
            <a:xfrm>
              <a:off x="1063" y="2302"/>
              <a:ext cx="72" cy="59"/>
            </a:xfrm>
            <a:custGeom>
              <a:avLst/>
              <a:gdLst>
                <a:gd name="T0" fmla="*/ 71 w 72"/>
                <a:gd name="T1" fmla="*/ 25 h 59"/>
                <a:gd name="T2" fmla="*/ 59 w 72"/>
                <a:gd name="T3" fmla="*/ 30 h 59"/>
                <a:gd name="T4" fmla="*/ 56 w 72"/>
                <a:gd name="T5" fmla="*/ 30 h 59"/>
                <a:gd name="T6" fmla="*/ 42 w 72"/>
                <a:gd name="T7" fmla="*/ 24 h 59"/>
                <a:gd name="T8" fmla="*/ 44 w 72"/>
                <a:gd name="T9" fmla="*/ 31 h 59"/>
                <a:gd name="T10" fmla="*/ 31 w 72"/>
                <a:gd name="T11" fmla="*/ 17 h 59"/>
                <a:gd name="T12" fmla="*/ 28 w 72"/>
                <a:gd name="T13" fmla="*/ 12 h 59"/>
                <a:gd name="T14" fmla="*/ 17 w 72"/>
                <a:gd name="T15" fmla="*/ 0 h 59"/>
                <a:gd name="T16" fmla="*/ 27 w 72"/>
                <a:gd name="T17" fmla="*/ 13 h 59"/>
                <a:gd name="T18" fmla="*/ 31 w 72"/>
                <a:gd name="T19" fmla="*/ 22 h 59"/>
                <a:gd name="T20" fmla="*/ 44 w 72"/>
                <a:gd name="T21" fmla="*/ 37 h 59"/>
                <a:gd name="T22" fmla="*/ 32 w 72"/>
                <a:gd name="T23" fmla="*/ 27 h 59"/>
                <a:gd name="T24" fmla="*/ 26 w 72"/>
                <a:gd name="T25" fmla="*/ 25 h 59"/>
                <a:gd name="T26" fmla="*/ 6 w 72"/>
                <a:gd name="T27" fmla="*/ 17 h 59"/>
                <a:gd name="T28" fmla="*/ 23 w 72"/>
                <a:gd name="T29" fmla="*/ 27 h 59"/>
                <a:gd name="T30" fmla="*/ 37 w 72"/>
                <a:gd name="T31" fmla="*/ 37 h 59"/>
                <a:gd name="T32" fmla="*/ 42 w 72"/>
                <a:gd name="T33" fmla="*/ 40 h 59"/>
                <a:gd name="T34" fmla="*/ 37 w 72"/>
                <a:gd name="T35" fmla="*/ 42 h 59"/>
                <a:gd name="T36" fmla="*/ 28 w 72"/>
                <a:gd name="T37" fmla="*/ 42 h 59"/>
                <a:gd name="T38" fmla="*/ 13 w 72"/>
                <a:gd name="T39" fmla="*/ 35 h 59"/>
                <a:gd name="T40" fmla="*/ 0 w 72"/>
                <a:gd name="T41" fmla="*/ 33 h 59"/>
                <a:gd name="T42" fmla="*/ 12 w 72"/>
                <a:gd name="T43" fmla="*/ 37 h 59"/>
                <a:gd name="T44" fmla="*/ 23 w 72"/>
                <a:gd name="T45" fmla="*/ 44 h 59"/>
                <a:gd name="T46" fmla="*/ 36 w 72"/>
                <a:gd name="T47" fmla="*/ 47 h 59"/>
                <a:gd name="T48" fmla="*/ 14 w 72"/>
                <a:gd name="T49" fmla="*/ 58 h 59"/>
                <a:gd name="T50" fmla="*/ 29 w 72"/>
                <a:gd name="T51" fmla="*/ 54 h 59"/>
                <a:gd name="T52" fmla="*/ 47 w 72"/>
                <a:gd name="T53" fmla="*/ 49 h 59"/>
                <a:gd name="T54" fmla="*/ 42 w 72"/>
                <a:gd name="T55" fmla="*/ 45 h 59"/>
                <a:gd name="T56" fmla="*/ 53 w 72"/>
                <a:gd name="T57" fmla="*/ 42 h 59"/>
                <a:gd name="T58" fmla="*/ 50 w 72"/>
                <a:gd name="T59" fmla="*/ 38 h 59"/>
                <a:gd name="T60" fmla="*/ 54 w 72"/>
                <a:gd name="T61" fmla="*/ 38 h 59"/>
                <a:gd name="T62" fmla="*/ 56 w 72"/>
                <a:gd name="T63" fmla="*/ 34 h 59"/>
                <a:gd name="T64" fmla="*/ 71 w 72"/>
                <a:gd name="T65" fmla="*/ 25 h 59"/>
                <a:gd name="T66" fmla="*/ 71 w 72"/>
                <a:gd name="T67" fmla="*/ 2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" h="59">
                  <a:moveTo>
                    <a:pt x="71" y="25"/>
                  </a:moveTo>
                  <a:lnTo>
                    <a:pt x="59" y="30"/>
                  </a:lnTo>
                  <a:lnTo>
                    <a:pt x="56" y="30"/>
                  </a:lnTo>
                  <a:lnTo>
                    <a:pt x="42" y="24"/>
                  </a:lnTo>
                  <a:lnTo>
                    <a:pt x="44" y="31"/>
                  </a:lnTo>
                  <a:lnTo>
                    <a:pt x="31" y="17"/>
                  </a:lnTo>
                  <a:lnTo>
                    <a:pt x="28" y="12"/>
                  </a:lnTo>
                  <a:lnTo>
                    <a:pt x="17" y="0"/>
                  </a:lnTo>
                  <a:lnTo>
                    <a:pt x="27" y="13"/>
                  </a:lnTo>
                  <a:lnTo>
                    <a:pt x="31" y="22"/>
                  </a:lnTo>
                  <a:lnTo>
                    <a:pt x="44" y="37"/>
                  </a:lnTo>
                  <a:lnTo>
                    <a:pt x="32" y="27"/>
                  </a:lnTo>
                  <a:lnTo>
                    <a:pt x="26" y="25"/>
                  </a:lnTo>
                  <a:lnTo>
                    <a:pt x="6" y="17"/>
                  </a:lnTo>
                  <a:lnTo>
                    <a:pt x="23" y="27"/>
                  </a:lnTo>
                  <a:lnTo>
                    <a:pt x="37" y="37"/>
                  </a:lnTo>
                  <a:lnTo>
                    <a:pt x="42" y="40"/>
                  </a:lnTo>
                  <a:lnTo>
                    <a:pt x="37" y="42"/>
                  </a:lnTo>
                  <a:lnTo>
                    <a:pt x="28" y="42"/>
                  </a:lnTo>
                  <a:lnTo>
                    <a:pt x="13" y="35"/>
                  </a:lnTo>
                  <a:lnTo>
                    <a:pt x="0" y="33"/>
                  </a:lnTo>
                  <a:lnTo>
                    <a:pt x="12" y="37"/>
                  </a:lnTo>
                  <a:lnTo>
                    <a:pt x="23" y="44"/>
                  </a:lnTo>
                  <a:lnTo>
                    <a:pt x="36" y="47"/>
                  </a:lnTo>
                  <a:lnTo>
                    <a:pt x="14" y="58"/>
                  </a:lnTo>
                  <a:lnTo>
                    <a:pt x="29" y="54"/>
                  </a:lnTo>
                  <a:lnTo>
                    <a:pt x="47" y="49"/>
                  </a:lnTo>
                  <a:lnTo>
                    <a:pt x="42" y="45"/>
                  </a:lnTo>
                  <a:lnTo>
                    <a:pt x="53" y="42"/>
                  </a:lnTo>
                  <a:lnTo>
                    <a:pt x="50" y="38"/>
                  </a:lnTo>
                  <a:lnTo>
                    <a:pt x="54" y="38"/>
                  </a:lnTo>
                  <a:lnTo>
                    <a:pt x="56" y="34"/>
                  </a:lnTo>
                  <a:lnTo>
                    <a:pt x="71" y="25"/>
                  </a:lnTo>
                  <a:lnTo>
                    <a:pt x="71" y="25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291" name="Freeform 43"/>
            <p:cNvSpPr>
              <a:spLocks/>
            </p:cNvSpPr>
            <p:nvPr/>
          </p:nvSpPr>
          <p:spPr bwMode="auto">
            <a:xfrm>
              <a:off x="1095" y="2344"/>
              <a:ext cx="20" cy="18"/>
            </a:xfrm>
            <a:custGeom>
              <a:avLst/>
              <a:gdLst>
                <a:gd name="T0" fmla="*/ 16 w 20"/>
                <a:gd name="T1" fmla="*/ 1 h 18"/>
                <a:gd name="T2" fmla="*/ 19 w 20"/>
                <a:gd name="T3" fmla="*/ 5 h 18"/>
                <a:gd name="T4" fmla="*/ 15 w 20"/>
                <a:gd name="T5" fmla="*/ 12 h 18"/>
                <a:gd name="T6" fmla="*/ 12 w 20"/>
                <a:gd name="T7" fmla="*/ 11 h 18"/>
                <a:gd name="T8" fmla="*/ 6 w 20"/>
                <a:gd name="T9" fmla="*/ 17 h 18"/>
                <a:gd name="T10" fmla="*/ 6 w 20"/>
                <a:gd name="T11" fmla="*/ 13 h 18"/>
                <a:gd name="T12" fmla="*/ 0 w 20"/>
                <a:gd name="T13" fmla="*/ 11 h 18"/>
                <a:gd name="T14" fmla="*/ 11 w 20"/>
                <a:gd name="T15" fmla="*/ 0 h 18"/>
                <a:gd name="T16" fmla="*/ 16 w 20"/>
                <a:gd name="T17" fmla="*/ 1 h 18"/>
                <a:gd name="T18" fmla="*/ 16 w 20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8">
                  <a:moveTo>
                    <a:pt x="16" y="1"/>
                  </a:moveTo>
                  <a:lnTo>
                    <a:pt x="19" y="5"/>
                  </a:lnTo>
                  <a:lnTo>
                    <a:pt x="15" y="12"/>
                  </a:lnTo>
                  <a:lnTo>
                    <a:pt x="12" y="11"/>
                  </a:lnTo>
                  <a:lnTo>
                    <a:pt x="6" y="17"/>
                  </a:lnTo>
                  <a:lnTo>
                    <a:pt x="6" y="13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16" y="1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292" name="Freeform 44"/>
            <p:cNvSpPr>
              <a:spLocks/>
            </p:cNvSpPr>
            <p:nvPr/>
          </p:nvSpPr>
          <p:spPr bwMode="auto">
            <a:xfrm>
              <a:off x="1086" y="2356"/>
              <a:ext cx="10" cy="10"/>
            </a:xfrm>
            <a:custGeom>
              <a:avLst/>
              <a:gdLst>
                <a:gd name="T0" fmla="*/ 3 w 10"/>
                <a:gd name="T1" fmla="*/ 0 h 10"/>
                <a:gd name="T2" fmla="*/ 0 w 10"/>
                <a:gd name="T3" fmla="*/ 4 h 10"/>
                <a:gd name="T4" fmla="*/ 3 w 10"/>
                <a:gd name="T5" fmla="*/ 5 h 10"/>
                <a:gd name="T6" fmla="*/ 4 w 10"/>
                <a:gd name="T7" fmla="*/ 8 h 10"/>
                <a:gd name="T8" fmla="*/ 9 w 10"/>
                <a:gd name="T9" fmla="*/ 9 h 10"/>
                <a:gd name="T10" fmla="*/ 6 w 10"/>
                <a:gd name="T11" fmla="*/ 0 h 10"/>
                <a:gd name="T12" fmla="*/ 3 w 10"/>
                <a:gd name="T13" fmla="*/ 0 h 10"/>
                <a:gd name="T14" fmla="*/ 3 w 10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3" y="0"/>
                  </a:moveTo>
                  <a:lnTo>
                    <a:pt x="0" y="4"/>
                  </a:lnTo>
                  <a:lnTo>
                    <a:pt x="3" y="5"/>
                  </a:lnTo>
                  <a:lnTo>
                    <a:pt x="4" y="8"/>
                  </a:lnTo>
                  <a:lnTo>
                    <a:pt x="9" y="9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293" name="Freeform 45"/>
            <p:cNvSpPr>
              <a:spLocks/>
            </p:cNvSpPr>
            <p:nvPr/>
          </p:nvSpPr>
          <p:spPr bwMode="auto">
            <a:xfrm>
              <a:off x="1079" y="2357"/>
              <a:ext cx="11" cy="16"/>
            </a:xfrm>
            <a:custGeom>
              <a:avLst/>
              <a:gdLst>
                <a:gd name="T0" fmla="*/ 0 w 11"/>
                <a:gd name="T1" fmla="*/ 1 h 16"/>
                <a:gd name="T2" fmla="*/ 3 w 11"/>
                <a:gd name="T3" fmla="*/ 8 h 16"/>
                <a:gd name="T4" fmla="*/ 7 w 11"/>
                <a:gd name="T5" fmla="*/ 14 h 16"/>
                <a:gd name="T6" fmla="*/ 10 w 11"/>
                <a:gd name="T7" fmla="*/ 15 h 16"/>
                <a:gd name="T8" fmla="*/ 7 w 11"/>
                <a:gd name="T9" fmla="*/ 12 h 16"/>
                <a:gd name="T10" fmla="*/ 5 w 11"/>
                <a:gd name="T11" fmla="*/ 7 h 16"/>
                <a:gd name="T12" fmla="*/ 5 w 11"/>
                <a:gd name="T13" fmla="*/ 0 h 16"/>
                <a:gd name="T14" fmla="*/ 0 w 11"/>
                <a:gd name="T15" fmla="*/ 1 h 16"/>
                <a:gd name="T16" fmla="*/ 0 w 11"/>
                <a:gd name="T17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6">
                  <a:moveTo>
                    <a:pt x="0" y="1"/>
                  </a:moveTo>
                  <a:lnTo>
                    <a:pt x="3" y="8"/>
                  </a:lnTo>
                  <a:lnTo>
                    <a:pt x="7" y="14"/>
                  </a:lnTo>
                  <a:lnTo>
                    <a:pt x="10" y="15"/>
                  </a:lnTo>
                  <a:lnTo>
                    <a:pt x="7" y="12"/>
                  </a:lnTo>
                  <a:lnTo>
                    <a:pt x="5" y="7"/>
                  </a:lnTo>
                  <a:lnTo>
                    <a:pt x="5" y="0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294" name="Freeform 46"/>
            <p:cNvSpPr>
              <a:spLocks/>
            </p:cNvSpPr>
            <p:nvPr/>
          </p:nvSpPr>
          <p:spPr bwMode="auto">
            <a:xfrm>
              <a:off x="1094" y="2286"/>
              <a:ext cx="34" cy="36"/>
            </a:xfrm>
            <a:custGeom>
              <a:avLst/>
              <a:gdLst>
                <a:gd name="T0" fmla="*/ 23 w 34"/>
                <a:gd name="T1" fmla="*/ 0 h 36"/>
                <a:gd name="T2" fmla="*/ 18 w 34"/>
                <a:gd name="T3" fmla="*/ 5 h 36"/>
                <a:gd name="T4" fmla="*/ 0 w 34"/>
                <a:gd name="T5" fmla="*/ 8 h 36"/>
                <a:gd name="T6" fmla="*/ 7 w 34"/>
                <a:gd name="T7" fmla="*/ 14 h 36"/>
                <a:gd name="T8" fmla="*/ 22 w 34"/>
                <a:gd name="T9" fmla="*/ 14 h 36"/>
                <a:gd name="T10" fmla="*/ 16 w 34"/>
                <a:gd name="T11" fmla="*/ 20 h 36"/>
                <a:gd name="T12" fmla="*/ 25 w 34"/>
                <a:gd name="T13" fmla="*/ 20 h 36"/>
                <a:gd name="T14" fmla="*/ 21 w 34"/>
                <a:gd name="T15" fmla="*/ 24 h 36"/>
                <a:gd name="T16" fmla="*/ 23 w 34"/>
                <a:gd name="T17" fmla="*/ 24 h 36"/>
                <a:gd name="T18" fmla="*/ 18 w 34"/>
                <a:gd name="T19" fmla="*/ 32 h 36"/>
                <a:gd name="T20" fmla="*/ 10 w 34"/>
                <a:gd name="T21" fmla="*/ 35 h 36"/>
                <a:gd name="T22" fmla="*/ 19 w 34"/>
                <a:gd name="T23" fmla="*/ 34 h 36"/>
                <a:gd name="T24" fmla="*/ 28 w 34"/>
                <a:gd name="T25" fmla="*/ 28 h 36"/>
                <a:gd name="T26" fmla="*/ 31 w 34"/>
                <a:gd name="T27" fmla="*/ 21 h 36"/>
                <a:gd name="T28" fmla="*/ 28 w 34"/>
                <a:gd name="T29" fmla="*/ 22 h 36"/>
                <a:gd name="T30" fmla="*/ 33 w 34"/>
                <a:gd name="T31" fmla="*/ 11 h 36"/>
                <a:gd name="T32" fmla="*/ 32 w 34"/>
                <a:gd name="T33" fmla="*/ 9 h 36"/>
                <a:gd name="T34" fmla="*/ 26 w 34"/>
                <a:gd name="T35" fmla="*/ 10 h 36"/>
                <a:gd name="T36" fmla="*/ 29 w 34"/>
                <a:gd name="T37" fmla="*/ 5 h 36"/>
                <a:gd name="T38" fmla="*/ 30 w 34"/>
                <a:gd name="T39" fmla="*/ 0 h 36"/>
                <a:gd name="T40" fmla="*/ 22 w 34"/>
                <a:gd name="T41" fmla="*/ 7 h 36"/>
                <a:gd name="T42" fmla="*/ 18 w 34"/>
                <a:gd name="T43" fmla="*/ 8 h 36"/>
                <a:gd name="T44" fmla="*/ 23 w 34"/>
                <a:gd name="T45" fmla="*/ 0 h 36"/>
                <a:gd name="T46" fmla="*/ 23 w 34"/>
                <a:gd name="T4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36">
                  <a:moveTo>
                    <a:pt x="23" y="0"/>
                  </a:moveTo>
                  <a:lnTo>
                    <a:pt x="18" y="5"/>
                  </a:lnTo>
                  <a:lnTo>
                    <a:pt x="0" y="8"/>
                  </a:lnTo>
                  <a:lnTo>
                    <a:pt x="7" y="14"/>
                  </a:lnTo>
                  <a:lnTo>
                    <a:pt x="22" y="14"/>
                  </a:lnTo>
                  <a:lnTo>
                    <a:pt x="16" y="20"/>
                  </a:lnTo>
                  <a:lnTo>
                    <a:pt x="25" y="20"/>
                  </a:lnTo>
                  <a:lnTo>
                    <a:pt x="21" y="24"/>
                  </a:lnTo>
                  <a:lnTo>
                    <a:pt x="23" y="24"/>
                  </a:lnTo>
                  <a:lnTo>
                    <a:pt x="18" y="32"/>
                  </a:lnTo>
                  <a:lnTo>
                    <a:pt x="10" y="35"/>
                  </a:lnTo>
                  <a:lnTo>
                    <a:pt x="19" y="34"/>
                  </a:lnTo>
                  <a:lnTo>
                    <a:pt x="28" y="28"/>
                  </a:lnTo>
                  <a:lnTo>
                    <a:pt x="31" y="21"/>
                  </a:lnTo>
                  <a:lnTo>
                    <a:pt x="28" y="22"/>
                  </a:lnTo>
                  <a:lnTo>
                    <a:pt x="33" y="11"/>
                  </a:lnTo>
                  <a:lnTo>
                    <a:pt x="32" y="9"/>
                  </a:lnTo>
                  <a:lnTo>
                    <a:pt x="26" y="10"/>
                  </a:lnTo>
                  <a:lnTo>
                    <a:pt x="29" y="5"/>
                  </a:lnTo>
                  <a:lnTo>
                    <a:pt x="30" y="0"/>
                  </a:lnTo>
                  <a:lnTo>
                    <a:pt x="22" y="7"/>
                  </a:lnTo>
                  <a:lnTo>
                    <a:pt x="18" y="8"/>
                  </a:lnTo>
                  <a:lnTo>
                    <a:pt x="23" y="0"/>
                  </a:lnTo>
                  <a:lnTo>
                    <a:pt x="23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295" name="Freeform 47"/>
            <p:cNvSpPr>
              <a:spLocks/>
            </p:cNvSpPr>
            <p:nvPr/>
          </p:nvSpPr>
          <p:spPr bwMode="auto">
            <a:xfrm>
              <a:off x="1115" y="2308"/>
              <a:ext cx="17" cy="22"/>
            </a:xfrm>
            <a:custGeom>
              <a:avLst/>
              <a:gdLst>
                <a:gd name="T0" fmla="*/ 0 w 17"/>
                <a:gd name="T1" fmla="*/ 18 h 22"/>
                <a:gd name="T2" fmla="*/ 7 w 17"/>
                <a:gd name="T3" fmla="*/ 21 h 22"/>
                <a:gd name="T4" fmla="*/ 13 w 17"/>
                <a:gd name="T5" fmla="*/ 17 h 22"/>
                <a:gd name="T6" fmla="*/ 14 w 17"/>
                <a:gd name="T7" fmla="*/ 11 h 22"/>
                <a:gd name="T8" fmla="*/ 16 w 17"/>
                <a:gd name="T9" fmla="*/ 0 h 22"/>
                <a:gd name="T10" fmla="*/ 14 w 17"/>
                <a:gd name="T11" fmla="*/ 9 h 22"/>
                <a:gd name="T12" fmla="*/ 10 w 17"/>
                <a:gd name="T13" fmla="*/ 15 h 22"/>
                <a:gd name="T14" fmla="*/ 5 w 17"/>
                <a:gd name="T15" fmla="*/ 17 h 22"/>
                <a:gd name="T16" fmla="*/ 0 w 17"/>
                <a:gd name="T17" fmla="*/ 18 h 22"/>
                <a:gd name="T18" fmla="*/ 0 w 17"/>
                <a:gd name="T1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2">
                  <a:moveTo>
                    <a:pt x="0" y="18"/>
                  </a:moveTo>
                  <a:lnTo>
                    <a:pt x="7" y="21"/>
                  </a:lnTo>
                  <a:lnTo>
                    <a:pt x="13" y="17"/>
                  </a:lnTo>
                  <a:lnTo>
                    <a:pt x="14" y="11"/>
                  </a:lnTo>
                  <a:lnTo>
                    <a:pt x="16" y="0"/>
                  </a:lnTo>
                  <a:lnTo>
                    <a:pt x="14" y="9"/>
                  </a:lnTo>
                  <a:lnTo>
                    <a:pt x="10" y="15"/>
                  </a:lnTo>
                  <a:lnTo>
                    <a:pt x="5" y="17"/>
                  </a:lnTo>
                  <a:lnTo>
                    <a:pt x="0" y="18"/>
                  </a:lnTo>
                  <a:lnTo>
                    <a:pt x="0" y="18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296" name="Freeform 48"/>
            <p:cNvSpPr>
              <a:spLocks/>
            </p:cNvSpPr>
            <p:nvPr/>
          </p:nvSpPr>
          <p:spPr bwMode="auto">
            <a:xfrm>
              <a:off x="1033" y="2322"/>
              <a:ext cx="55" cy="60"/>
            </a:xfrm>
            <a:custGeom>
              <a:avLst/>
              <a:gdLst>
                <a:gd name="T0" fmla="*/ 54 w 55"/>
                <a:gd name="T1" fmla="*/ 59 h 60"/>
                <a:gd name="T2" fmla="*/ 53 w 55"/>
                <a:gd name="T3" fmla="*/ 56 h 60"/>
                <a:gd name="T4" fmla="*/ 46 w 55"/>
                <a:gd name="T5" fmla="*/ 50 h 60"/>
                <a:gd name="T6" fmla="*/ 41 w 55"/>
                <a:gd name="T7" fmla="*/ 39 h 60"/>
                <a:gd name="T8" fmla="*/ 36 w 55"/>
                <a:gd name="T9" fmla="*/ 35 h 60"/>
                <a:gd name="T10" fmla="*/ 41 w 55"/>
                <a:gd name="T11" fmla="*/ 32 h 60"/>
                <a:gd name="T12" fmla="*/ 30 w 55"/>
                <a:gd name="T13" fmla="*/ 29 h 60"/>
                <a:gd name="T14" fmla="*/ 33 w 55"/>
                <a:gd name="T15" fmla="*/ 26 h 60"/>
                <a:gd name="T16" fmla="*/ 32 w 55"/>
                <a:gd name="T17" fmla="*/ 24 h 60"/>
                <a:gd name="T18" fmla="*/ 26 w 55"/>
                <a:gd name="T19" fmla="*/ 24 h 60"/>
                <a:gd name="T20" fmla="*/ 0 w 55"/>
                <a:gd name="T21" fmla="*/ 0 h 60"/>
                <a:gd name="T22" fmla="*/ 1 w 55"/>
                <a:gd name="T23" fmla="*/ 13 h 60"/>
                <a:gd name="T24" fmla="*/ 3 w 55"/>
                <a:gd name="T25" fmla="*/ 9 h 60"/>
                <a:gd name="T26" fmla="*/ 22 w 55"/>
                <a:gd name="T27" fmla="*/ 27 h 60"/>
                <a:gd name="T28" fmla="*/ 29 w 55"/>
                <a:gd name="T29" fmla="*/ 30 h 60"/>
                <a:gd name="T30" fmla="*/ 22 w 55"/>
                <a:gd name="T31" fmla="*/ 30 h 60"/>
                <a:gd name="T32" fmla="*/ 4 w 55"/>
                <a:gd name="T33" fmla="*/ 20 h 60"/>
                <a:gd name="T34" fmla="*/ 1 w 55"/>
                <a:gd name="T35" fmla="*/ 17 h 60"/>
                <a:gd name="T36" fmla="*/ 3 w 55"/>
                <a:gd name="T37" fmla="*/ 22 h 60"/>
                <a:gd name="T38" fmla="*/ 12 w 55"/>
                <a:gd name="T39" fmla="*/ 33 h 60"/>
                <a:gd name="T40" fmla="*/ 6 w 55"/>
                <a:gd name="T41" fmla="*/ 29 h 60"/>
                <a:gd name="T42" fmla="*/ 7 w 55"/>
                <a:gd name="T43" fmla="*/ 33 h 60"/>
                <a:gd name="T44" fmla="*/ 22 w 55"/>
                <a:gd name="T45" fmla="*/ 42 h 60"/>
                <a:gd name="T46" fmla="*/ 38 w 55"/>
                <a:gd name="T47" fmla="*/ 44 h 60"/>
                <a:gd name="T48" fmla="*/ 29 w 55"/>
                <a:gd name="T49" fmla="*/ 54 h 60"/>
                <a:gd name="T50" fmla="*/ 17 w 55"/>
                <a:gd name="T51" fmla="*/ 57 h 60"/>
                <a:gd name="T52" fmla="*/ 27 w 55"/>
                <a:gd name="T53" fmla="*/ 57 h 60"/>
                <a:gd name="T54" fmla="*/ 35 w 55"/>
                <a:gd name="T55" fmla="*/ 57 h 60"/>
                <a:gd name="T56" fmla="*/ 38 w 55"/>
                <a:gd name="T57" fmla="*/ 56 h 60"/>
                <a:gd name="T58" fmla="*/ 46 w 55"/>
                <a:gd name="T59" fmla="*/ 52 h 60"/>
                <a:gd name="T60" fmla="*/ 54 w 55"/>
                <a:gd name="T61" fmla="*/ 59 h 60"/>
                <a:gd name="T62" fmla="*/ 54 w 55"/>
                <a:gd name="T63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" h="60">
                  <a:moveTo>
                    <a:pt x="54" y="59"/>
                  </a:moveTo>
                  <a:lnTo>
                    <a:pt x="53" y="56"/>
                  </a:lnTo>
                  <a:lnTo>
                    <a:pt x="46" y="50"/>
                  </a:lnTo>
                  <a:lnTo>
                    <a:pt x="41" y="39"/>
                  </a:lnTo>
                  <a:lnTo>
                    <a:pt x="36" y="35"/>
                  </a:lnTo>
                  <a:lnTo>
                    <a:pt x="41" y="32"/>
                  </a:lnTo>
                  <a:lnTo>
                    <a:pt x="30" y="29"/>
                  </a:lnTo>
                  <a:lnTo>
                    <a:pt x="33" y="26"/>
                  </a:lnTo>
                  <a:lnTo>
                    <a:pt x="32" y="24"/>
                  </a:lnTo>
                  <a:lnTo>
                    <a:pt x="26" y="24"/>
                  </a:lnTo>
                  <a:lnTo>
                    <a:pt x="0" y="0"/>
                  </a:lnTo>
                  <a:lnTo>
                    <a:pt x="1" y="13"/>
                  </a:lnTo>
                  <a:lnTo>
                    <a:pt x="3" y="9"/>
                  </a:lnTo>
                  <a:lnTo>
                    <a:pt x="22" y="27"/>
                  </a:lnTo>
                  <a:lnTo>
                    <a:pt x="29" y="30"/>
                  </a:lnTo>
                  <a:lnTo>
                    <a:pt x="22" y="30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3" y="22"/>
                  </a:lnTo>
                  <a:lnTo>
                    <a:pt x="12" y="33"/>
                  </a:lnTo>
                  <a:lnTo>
                    <a:pt x="6" y="29"/>
                  </a:lnTo>
                  <a:lnTo>
                    <a:pt x="7" y="33"/>
                  </a:lnTo>
                  <a:lnTo>
                    <a:pt x="22" y="42"/>
                  </a:lnTo>
                  <a:lnTo>
                    <a:pt x="38" y="44"/>
                  </a:lnTo>
                  <a:lnTo>
                    <a:pt x="29" y="54"/>
                  </a:lnTo>
                  <a:lnTo>
                    <a:pt x="17" y="57"/>
                  </a:lnTo>
                  <a:lnTo>
                    <a:pt x="27" y="57"/>
                  </a:lnTo>
                  <a:lnTo>
                    <a:pt x="35" y="57"/>
                  </a:lnTo>
                  <a:lnTo>
                    <a:pt x="38" y="56"/>
                  </a:lnTo>
                  <a:lnTo>
                    <a:pt x="46" y="52"/>
                  </a:lnTo>
                  <a:lnTo>
                    <a:pt x="54" y="59"/>
                  </a:lnTo>
                  <a:lnTo>
                    <a:pt x="54" y="59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297" name="Freeform 49"/>
            <p:cNvSpPr>
              <a:spLocks/>
            </p:cNvSpPr>
            <p:nvPr/>
          </p:nvSpPr>
          <p:spPr bwMode="auto">
            <a:xfrm>
              <a:off x="1036" y="2289"/>
              <a:ext cx="44" cy="43"/>
            </a:xfrm>
            <a:custGeom>
              <a:avLst/>
              <a:gdLst>
                <a:gd name="T0" fmla="*/ 13 w 44"/>
                <a:gd name="T1" fmla="*/ 2 h 43"/>
                <a:gd name="T2" fmla="*/ 19 w 44"/>
                <a:gd name="T3" fmla="*/ 6 h 43"/>
                <a:gd name="T4" fmla="*/ 7 w 44"/>
                <a:gd name="T5" fmla="*/ 9 h 43"/>
                <a:gd name="T6" fmla="*/ 11 w 44"/>
                <a:gd name="T7" fmla="*/ 11 h 43"/>
                <a:gd name="T8" fmla="*/ 0 w 44"/>
                <a:gd name="T9" fmla="*/ 12 h 43"/>
                <a:gd name="T10" fmla="*/ 0 w 44"/>
                <a:gd name="T11" fmla="*/ 23 h 43"/>
                <a:gd name="T12" fmla="*/ 13 w 44"/>
                <a:gd name="T13" fmla="*/ 33 h 43"/>
                <a:gd name="T14" fmla="*/ 26 w 44"/>
                <a:gd name="T15" fmla="*/ 40 h 43"/>
                <a:gd name="T16" fmla="*/ 43 w 44"/>
                <a:gd name="T17" fmla="*/ 42 h 43"/>
                <a:gd name="T18" fmla="*/ 26 w 44"/>
                <a:gd name="T19" fmla="*/ 37 h 43"/>
                <a:gd name="T20" fmla="*/ 23 w 44"/>
                <a:gd name="T21" fmla="*/ 33 h 43"/>
                <a:gd name="T22" fmla="*/ 8 w 44"/>
                <a:gd name="T23" fmla="*/ 21 h 43"/>
                <a:gd name="T24" fmla="*/ 20 w 44"/>
                <a:gd name="T25" fmla="*/ 26 h 43"/>
                <a:gd name="T26" fmla="*/ 14 w 44"/>
                <a:gd name="T27" fmla="*/ 19 h 43"/>
                <a:gd name="T28" fmla="*/ 31 w 44"/>
                <a:gd name="T29" fmla="*/ 27 h 43"/>
                <a:gd name="T30" fmla="*/ 29 w 44"/>
                <a:gd name="T31" fmla="*/ 23 h 43"/>
                <a:gd name="T32" fmla="*/ 14 w 44"/>
                <a:gd name="T33" fmla="*/ 13 h 43"/>
                <a:gd name="T34" fmla="*/ 19 w 44"/>
                <a:gd name="T35" fmla="*/ 13 h 43"/>
                <a:gd name="T36" fmla="*/ 36 w 44"/>
                <a:gd name="T37" fmla="*/ 21 h 43"/>
                <a:gd name="T38" fmla="*/ 21 w 44"/>
                <a:gd name="T39" fmla="*/ 11 h 43"/>
                <a:gd name="T40" fmla="*/ 38 w 44"/>
                <a:gd name="T41" fmla="*/ 15 h 43"/>
                <a:gd name="T42" fmla="*/ 34 w 44"/>
                <a:gd name="T43" fmla="*/ 8 h 43"/>
                <a:gd name="T44" fmla="*/ 21 w 44"/>
                <a:gd name="T45" fmla="*/ 0 h 43"/>
                <a:gd name="T46" fmla="*/ 13 w 44"/>
                <a:gd name="T47" fmla="*/ 2 h 43"/>
                <a:gd name="T48" fmla="*/ 13 w 44"/>
                <a:gd name="T49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" h="43">
                  <a:moveTo>
                    <a:pt x="13" y="2"/>
                  </a:moveTo>
                  <a:lnTo>
                    <a:pt x="19" y="6"/>
                  </a:lnTo>
                  <a:lnTo>
                    <a:pt x="7" y="9"/>
                  </a:lnTo>
                  <a:lnTo>
                    <a:pt x="11" y="11"/>
                  </a:lnTo>
                  <a:lnTo>
                    <a:pt x="0" y="12"/>
                  </a:lnTo>
                  <a:lnTo>
                    <a:pt x="0" y="23"/>
                  </a:lnTo>
                  <a:lnTo>
                    <a:pt x="13" y="33"/>
                  </a:lnTo>
                  <a:lnTo>
                    <a:pt x="26" y="40"/>
                  </a:lnTo>
                  <a:lnTo>
                    <a:pt x="43" y="42"/>
                  </a:lnTo>
                  <a:lnTo>
                    <a:pt x="26" y="37"/>
                  </a:lnTo>
                  <a:lnTo>
                    <a:pt x="23" y="33"/>
                  </a:lnTo>
                  <a:lnTo>
                    <a:pt x="8" y="21"/>
                  </a:lnTo>
                  <a:lnTo>
                    <a:pt x="20" y="26"/>
                  </a:lnTo>
                  <a:lnTo>
                    <a:pt x="14" y="19"/>
                  </a:lnTo>
                  <a:lnTo>
                    <a:pt x="31" y="27"/>
                  </a:lnTo>
                  <a:lnTo>
                    <a:pt x="29" y="23"/>
                  </a:lnTo>
                  <a:lnTo>
                    <a:pt x="14" y="13"/>
                  </a:lnTo>
                  <a:lnTo>
                    <a:pt x="19" y="13"/>
                  </a:lnTo>
                  <a:lnTo>
                    <a:pt x="36" y="21"/>
                  </a:lnTo>
                  <a:lnTo>
                    <a:pt x="21" y="11"/>
                  </a:lnTo>
                  <a:lnTo>
                    <a:pt x="38" y="15"/>
                  </a:lnTo>
                  <a:lnTo>
                    <a:pt x="34" y="8"/>
                  </a:lnTo>
                  <a:lnTo>
                    <a:pt x="21" y="0"/>
                  </a:lnTo>
                  <a:lnTo>
                    <a:pt x="13" y="2"/>
                  </a:lnTo>
                  <a:lnTo>
                    <a:pt x="13" y="2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298" name="Freeform 50"/>
            <p:cNvSpPr>
              <a:spLocks/>
            </p:cNvSpPr>
            <p:nvPr/>
          </p:nvSpPr>
          <p:spPr bwMode="auto">
            <a:xfrm>
              <a:off x="1037" y="2275"/>
              <a:ext cx="14" cy="14"/>
            </a:xfrm>
            <a:custGeom>
              <a:avLst/>
              <a:gdLst>
                <a:gd name="T0" fmla="*/ 13 w 14"/>
                <a:gd name="T1" fmla="*/ 2 h 14"/>
                <a:gd name="T2" fmla="*/ 7 w 14"/>
                <a:gd name="T3" fmla="*/ 13 h 14"/>
                <a:gd name="T4" fmla="*/ 0 w 14"/>
                <a:gd name="T5" fmla="*/ 5 h 14"/>
                <a:gd name="T6" fmla="*/ 4 w 14"/>
                <a:gd name="T7" fmla="*/ 0 h 14"/>
                <a:gd name="T8" fmla="*/ 8 w 14"/>
                <a:gd name="T9" fmla="*/ 4 h 14"/>
                <a:gd name="T10" fmla="*/ 12 w 14"/>
                <a:gd name="T11" fmla="*/ 1 h 14"/>
                <a:gd name="T12" fmla="*/ 13 w 14"/>
                <a:gd name="T13" fmla="*/ 2 h 14"/>
                <a:gd name="T14" fmla="*/ 13 w 14"/>
                <a:gd name="T15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13" y="2"/>
                  </a:moveTo>
                  <a:lnTo>
                    <a:pt x="7" y="13"/>
                  </a:lnTo>
                  <a:lnTo>
                    <a:pt x="0" y="5"/>
                  </a:lnTo>
                  <a:lnTo>
                    <a:pt x="4" y="0"/>
                  </a:lnTo>
                  <a:lnTo>
                    <a:pt x="8" y="4"/>
                  </a:lnTo>
                  <a:lnTo>
                    <a:pt x="12" y="1"/>
                  </a:lnTo>
                  <a:lnTo>
                    <a:pt x="13" y="2"/>
                  </a:lnTo>
                  <a:lnTo>
                    <a:pt x="13" y="2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299" name="Freeform 51"/>
            <p:cNvSpPr>
              <a:spLocks/>
            </p:cNvSpPr>
            <p:nvPr/>
          </p:nvSpPr>
          <p:spPr bwMode="auto">
            <a:xfrm>
              <a:off x="1015" y="2269"/>
              <a:ext cx="22" cy="32"/>
            </a:xfrm>
            <a:custGeom>
              <a:avLst/>
              <a:gdLst>
                <a:gd name="T0" fmla="*/ 8 w 22"/>
                <a:gd name="T1" fmla="*/ 0 h 32"/>
                <a:gd name="T2" fmla="*/ 21 w 22"/>
                <a:gd name="T3" fmla="*/ 21 h 32"/>
                <a:gd name="T4" fmla="*/ 15 w 22"/>
                <a:gd name="T5" fmla="*/ 21 h 32"/>
                <a:gd name="T6" fmla="*/ 16 w 22"/>
                <a:gd name="T7" fmla="*/ 28 h 32"/>
                <a:gd name="T8" fmla="*/ 10 w 22"/>
                <a:gd name="T9" fmla="*/ 27 h 32"/>
                <a:gd name="T10" fmla="*/ 14 w 22"/>
                <a:gd name="T11" fmla="*/ 30 h 32"/>
                <a:gd name="T12" fmla="*/ 9 w 22"/>
                <a:gd name="T13" fmla="*/ 31 h 32"/>
                <a:gd name="T14" fmla="*/ 0 w 22"/>
                <a:gd name="T15" fmla="*/ 26 h 32"/>
                <a:gd name="T16" fmla="*/ 7 w 22"/>
                <a:gd name="T17" fmla="*/ 24 h 32"/>
                <a:gd name="T18" fmla="*/ 12 w 22"/>
                <a:gd name="T19" fmla="*/ 26 h 32"/>
                <a:gd name="T20" fmla="*/ 10 w 22"/>
                <a:gd name="T21" fmla="*/ 18 h 32"/>
                <a:gd name="T22" fmla="*/ 14 w 22"/>
                <a:gd name="T23" fmla="*/ 18 h 32"/>
                <a:gd name="T24" fmla="*/ 10 w 22"/>
                <a:gd name="T25" fmla="*/ 13 h 32"/>
                <a:gd name="T26" fmla="*/ 8 w 22"/>
                <a:gd name="T27" fmla="*/ 0 h 32"/>
                <a:gd name="T28" fmla="*/ 8 w 22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32">
                  <a:moveTo>
                    <a:pt x="8" y="0"/>
                  </a:moveTo>
                  <a:lnTo>
                    <a:pt x="21" y="21"/>
                  </a:lnTo>
                  <a:lnTo>
                    <a:pt x="15" y="21"/>
                  </a:lnTo>
                  <a:lnTo>
                    <a:pt x="16" y="28"/>
                  </a:lnTo>
                  <a:lnTo>
                    <a:pt x="10" y="27"/>
                  </a:lnTo>
                  <a:lnTo>
                    <a:pt x="14" y="30"/>
                  </a:lnTo>
                  <a:lnTo>
                    <a:pt x="9" y="31"/>
                  </a:lnTo>
                  <a:lnTo>
                    <a:pt x="0" y="26"/>
                  </a:lnTo>
                  <a:lnTo>
                    <a:pt x="7" y="24"/>
                  </a:lnTo>
                  <a:lnTo>
                    <a:pt x="12" y="26"/>
                  </a:lnTo>
                  <a:lnTo>
                    <a:pt x="10" y="18"/>
                  </a:lnTo>
                  <a:lnTo>
                    <a:pt x="14" y="18"/>
                  </a:lnTo>
                  <a:lnTo>
                    <a:pt x="10" y="13"/>
                  </a:lnTo>
                  <a:lnTo>
                    <a:pt x="8" y="0"/>
                  </a:lnTo>
                  <a:lnTo>
                    <a:pt x="8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00" name="Freeform 52"/>
            <p:cNvSpPr>
              <a:spLocks/>
            </p:cNvSpPr>
            <p:nvPr/>
          </p:nvSpPr>
          <p:spPr bwMode="auto">
            <a:xfrm>
              <a:off x="1016" y="2304"/>
              <a:ext cx="13" cy="26"/>
            </a:xfrm>
            <a:custGeom>
              <a:avLst/>
              <a:gdLst>
                <a:gd name="T0" fmla="*/ 10 w 13"/>
                <a:gd name="T1" fmla="*/ 0 h 26"/>
                <a:gd name="T2" fmla="*/ 3 w 13"/>
                <a:gd name="T3" fmla="*/ 0 h 26"/>
                <a:gd name="T4" fmla="*/ 9 w 13"/>
                <a:gd name="T5" fmla="*/ 6 h 26"/>
                <a:gd name="T6" fmla="*/ 3 w 13"/>
                <a:gd name="T7" fmla="*/ 11 h 26"/>
                <a:gd name="T8" fmla="*/ 8 w 13"/>
                <a:gd name="T9" fmla="*/ 10 h 26"/>
                <a:gd name="T10" fmla="*/ 0 w 13"/>
                <a:gd name="T11" fmla="*/ 23 h 26"/>
                <a:gd name="T12" fmla="*/ 1 w 13"/>
                <a:gd name="T13" fmla="*/ 25 h 26"/>
                <a:gd name="T14" fmla="*/ 12 w 13"/>
                <a:gd name="T15" fmla="*/ 10 h 26"/>
                <a:gd name="T16" fmla="*/ 10 w 13"/>
                <a:gd name="T17" fmla="*/ 0 h 26"/>
                <a:gd name="T18" fmla="*/ 10 w 13"/>
                <a:gd name="T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6">
                  <a:moveTo>
                    <a:pt x="10" y="0"/>
                  </a:moveTo>
                  <a:lnTo>
                    <a:pt x="3" y="0"/>
                  </a:lnTo>
                  <a:lnTo>
                    <a:pt x="9" y="6"/>
                  </a:lnTo>
                  <a:lnTo>
                    <a:pt x="3" y="11"/>
                  </a:lnTo>
                  <a:lnTo>
                    <a:pt x="8" y="10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12" y="10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01" name="Freeform 53"/>
            <p:cNvSpPr>
              <a:spLocks/>
            </p:cNvSpPr>
            <p:nvPr/>
          </p:nvSpPr>
          <p:spPr bwMode="auto">
            <a:xfrm>
              <a:off x="1017" y="2333"/>
              <a:ext cx="43" cy="57"/>
            </a:xfrm>
            <a:custGeom>
              <a:avLst/>
              <a:gdLst>
                <a:gd name="T0" fmla="*/ 2 w 43"/>
                <a:gd name="T1" fmla="*/ 0 h 57"/>
                <a:gd name="T2" fmla="*/ 12 w 43"/>
                <a:gd name="T3" fmla="*/ 13 h 57"/>
                <a:gd name="T4" fmla="*/ 18 w 43"/>
                <a:gd name="T5" fmla="*/ 24 h 57"/>
                <a:gd name="T6" fmla="*/ 33 w 43"/>
                <a:gd name="T7" fmla="*/ 34 h 57"/>
                <a:gd name="T8" fmla="*/ 42 w 43"/>
                <a:gd name="T9" fmla="*/ 36 h 57"/>
                <a:gd name="T10" fmla="*/ 30 w 43"/>
                <a:gd name="T11" fmla="*/ 39 h 57"/>
                <a:gd name="T12" fmla="*/ 14 w 43"/>
                <a:gd name="T13" fmla="*/ 32 h 57"/>
                <a:gd name="T14" fmla="*/ 23 w 43"/>
                <a:gd name="T15" fmla="*/ 41 h 57"/>
                <a:gd name="T16" fmla="*/ 27 w 43"/>
                <a:gd name="T17" fmla="*/ 46 h 57"/>
                <a:gd name="T18" fmla="*/ 11 w 43"/>
                <a:gd name="T19" fmla="*/ 34 h 57"/>
                <a:gd name="T20" fmla="*/ 17 w 43"/>
                <a:gd name="T21" fmla="*/ 46 h 57"/>
                <a:gd name="T22" fmla="*/ 26 w 43"/>
                <a:gd name="T23" fmla="*/ 54 h 57"/>
                <a:gd name="T24" fmla="*/ 11 w 43"/>
                <a:gd name="T25" fmla="*/ 45 h 57"/>
                <a:gd name="T26" fmla="*/ 20 w 43"/>
                <a:gd name="T27" fmla="*/ 56 h 57"/>
                <a:gd name="T28" fmla="*/ 0 w 43"/>
                <a:gd name="T29" fmla="*/ 39 h 57"/>
                <a:gd name="T30" fmla="*/ 2 w 43"/>
                <a:gd name="T31" fmla="*/ 32 h 57"/>
                <a:gd name="T32" fmla="*/ 8 w 43"/>
                <a:gd name="T33" fmla="*/ 27 h 57"/>
                <a:gd name="T34" fmla="*/ 8 w 43"/>
                <a:gd name="T35" fmla="*/ 21 h 57"/>
                <a:gd name="T36" fmla="*/ 2 w 43"/>
                <a:gd name="T37" fmla="*/ 6 h 57"/>
                <a:gd name="T38" fmla="*/ 2 w 43"/>
                <a:gd name="T39" fmla="*/ 0 h 57"/>
                <a:gd name="T40" fmla="*/ 2 w 43"/>
                <a:gd name="T4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57">
                  <a:moveTo>
                    <a:pt x="2" y="0"/>
                  </a:moveTo>
                  <a:lnTo>
                    <a:pt x="12" y="13"/>
                  </a:lnTo>
                  <a:lnTo>
                    <a:pt x="18" y="24"/>
                  </a:lnTo>
                  <a:lnTo>
                    <a:pt x="33" y="34"/>
                  </a:lnTo>
                  <a:lnTo>
                    <a:pt x="42" y="36"/>
                  </a:lnTo>
                  <a:lnTo>
                    <a:pt x="30" y="39"/>
                  </a:lnTo>
                  <a:lnTo>
                    <a:pt x="14" y="32"/>
                  </a:lnTo>
                  <a:lnTo>
                    <a:pt x="23" y="41"/>
                  </a:lnTo>
                  <a:lnTo>
                    <a:pt x="27" y="46"/>
                  </a:lnTo>
                  <a:lnTo>
                    <a:pt x="11" y="34"/>
                  </a:lnTo>
                  <a:lnTo>
                    <a:pt x="17" y="46"/>
                  </a:lnTo>
                  <a:lnTo>
                    <a:pt x="26" y="54"/>
                  </a:lnTo>
                  <a:lnTo>
                    <a:pt x="11" y="45"/>
                  </a:lnTo>
                  <a:lnTo>
                    <a:pt x="20" y="56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8" y="27"/>
                  </a:lnTo>
                  <a:lnTo>
                    <a:pt x="8" y="21"/>
                  </a:ln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02" name="Freeform 54"/>
            <p:cNvSpPr>
              <a:spLocks/>
            </p:cNvSpPr>
            <p:nvPr/>
          </p:nvSpPr>
          <p:spPr bwMode="auto">
            <a:xfrm>
              <a:off x="1017" y="2378"/>
              <a:ext cx="41" cy="31"/>
            </a:xfrm>
            <a:custGeom>
              <a:avLst/>
              <a:gdLst>
                <a:gd name="T0" fmla="*/ 0 w 41"/>
                <a:gd name="T1" fmla="*/ 0 h 31"/>
                <a:gd name="T2" fmla="*/ 5 w 41"/>
                <a:gd name="T3" fmla="*/ 9 h 31"/>
                <a:gd name="T4" fmla="*/ 17 w 41"/>
                <a:gd name="T5" fmla="*/ 22 h 31"/>
                <a:gd name="T6" fmla="*/ 25 w 41"/>
                <a:gd name="T7" fmla="*/ 26 h 31"/>
                <a:gd name="T8" fmla="*/ 33 w 41"/>
                <a:gd name="T9" fmla="*/ 30 h 31"/>
                <a:gd name="T10" fmla="*/ 30 w 41"/>
                <a:gd name="T11" fmla="*/ 23 h 31"/>
                <a:gd name="T12" fmla="*/ 40 w 41"/>
                <a:gd name="T13" fmla="*/ 17 h 31"/>
                <a:gd name="T14" fmla="*/ 20 w 41"/>
                <a:gd name="T15" fmla="*/ 19 h 31"/>
                <a:gd name="T16" fmla="*/ 13 w 41"/>
                <a:gd name="T17" fmla="*/ 14 h 31"/>
                <a:gd name="T18" fmla="*/ 18 w 41"/>
                <a:gd name="T19" fmla="*/ 14 h 31"/>
                <a:gd name="T20" fmla="*/ 5 w 41"/>
                <a:gd name="T21" fmla="*/ 5 h 31"/>
                <a:gd name="T22" fmla="*/ 0 w 41"/>
                <a:gd name="T23" fmla="*/ 0 h 31"/>
                <a:gd name="T24" fmla="*/ 0 w 41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31">
                  <a:moveTo>
                    <a:pt x="0" y="0"/>
                  </a:moveTo>
                  <a:lnTo>
                    <a:pt x="5" y="9"/>
                  </a:lnTo>
                  <a:lnTo>
                    <a:pt x="17" y="22"/>
                  </a:lnTo>
                  <a:lnTo>
                    <a:pt x="25" y="26"/>
                  </a:lnTo>
                  <a:lnTo>
                    <a:pt x="33" y="30"/>
                  </a:lnTo>
                  <a:lnTo>
                    <a:pt x="30" y="23"/>
                  </a:lnTo>
                  <a:lnTo>
                    <a:pt x="40" y="17"/>
                  </a:lnTo>
                  <a:lnTo>
                    <a:pt x="20" y="19"/>
                  </a:lnTo>
                  <a:lnTo>
                    <a:pt x="13" y="14"/>
                  </a:lnTo>
                  <a:lnTo>
                    <a:pt x="18" y="14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03" name="Freeform 55"/>
            <p:cNvSpPr>
              <a:spLocks/>
            </p:cNvSpPr>
            <p:nvPr/>
          </p:nvSpPr>
          <p:spPr bwMode="auto">
            <a:xfrm>
              <a:off x="1008" y="2342"/>
              <a:ext cx="8" cy="30"/>
            </a:xfrm>
            <a:custGeom>
              <a:avLst/>
              <a:gdLst>
                <a:gd name="T0" fmla="*/ 4 w 8"/>
                <a:gd name="T1" fmla="*/ 0 h 30"/>
                <a:gd name="T2" fmla="*/ 4 w 8"/>
                <a:gd name="T3" fmla="*/ 6 h 30"/>
                <a:gd name="T4" fmla="*/ 0 w 8"/>
                <a:gd name="T5" fmla="*/ 13 h 30"/>
                <a:gd name="T6" fmla="*/ 4 w 8"/>
                <a:gd name="T7" fmla="*/ 29 h 30"/>
                <a:gd name="T8" fmla="*/ 7 w 8"/>
                <a:gd name="T9" fmla="*/ 22 h 30"/>
                <a:gd name="T10" fmla="*/ 2 w 8"/>
                <a:gd name="T11" fmla="*/ 14 h 30"/>
                <a:gd name="T12" fmla="*/ 5 w 8"/>
                <a:gd name="T13" fmla="*/ 6 h 30"/>
                <a:gd name="T14" fmla="*/ 4 w 8"/>
                <a:gd name="T15" fmla="*/ 0 h 30"/>
                <a:gd name="T16" fmla="*/ 4 w 8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0">
                  <a:moveTo>
                    <a:pt x="4" y="0"/>
                  </a:moveTo>
                  <a:lnTo>
                    <a:pt x="4" y="6"/>
                  </a:lnTo>
                  <a:lnTo>
                    <a:pt x="0" y="13"/>
                  </a:lnTo>
                  <a:lnTo>
                    <a:pt x="4" y="29"/>
                  </a:lnTo>
                  <a:lnTo>
                    <a:pt x="7" y="22"/>
                  </a:lnTo>
                  <a:lnTo>
                    <a:pt x="2" y="14"/>
                  </a:lnTo>
                  <a:lnTo>
                    <a:pt x="5" y="6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04" name="Freeform 56"/>
            <p:cNvSpPr>
              <a:spLocks/>
            </p:cNvSpPr>
            <p:nvPr/>
          </p:nvSpPr>
          <p:spPr bwMode="auto">
            <a:xfrm>
              <a:off x="1035" y="2260"/>
              <a:ext cx="60" cy="18"/>
            </a:xfrm>
            <a:custGeom>
              <a:avLst/>
              <a:gdLst>
                <a:gd name="T0" fmla="*/ 0 w 60"/>
                <a:gd name="T1" fmla="*/ 5 h 18"/>
                <a:gd name="T2" fmla="*/ 10 w 60"/>
                <a:gd name="T3" fmla="*/ 6 h 18"/>
                <a:gd name="T4" fmla="*/ 22 w 60"/>
                <a:gd name="T5" fmla="*/ 14 h 18"/>
                <a:gd name="T6" fmla="*/ 49 w 60"/>
                <a:gd name="T7" fmla="*/ 14 h 18"/>
                <a:gd name="T8" fmla="*/ 59 w 60"/>
                <a:gd name="T9" fmla="*/ 17 h 18"/>
                <a:gd name="T10" fmla="*/ 47 w 60"/>
                <a:gd name="T11" fmla="*/ 12 h 18"/>
                <a:gd name="T12" fmla="*/ 30 w 60"/>
                <a:gd name="T13" fmla="*/ 6 h 18"/>
                <a:gd name="T14" fmla="*/ 39 w 60"/>
                <a:gd name="T15" fmla="*/ 5 h 18"/>
                <a:gd name="T16" fmla="*/ 57 w 60"/>
                <a:gd name="T17" fmla="*/ 9 h 18"/>
                <a:gd name="T18" fmla="*/ 39 w 60"/>
                <a:gd name="T19" fmla="*/ 1 h 18"/>
                <a:gd name="T20" fmla="*/ 22 w 60"/>
                <a:gd name="T21" fmla="*/ 0 h 18"/>
                <a:gd name="T22" fmla="*/ 33 w 60"/>
                <a:gd name="T23" fmla="*/ 4 h 18"/>
                <a:gd name="T24" fmla="*/ 19 w 60"/>
                <a:gd name="T25" fmla="*/ 8 h 18"/>
                <a:gd name="T26" fmla="*/ 9 w 60"/>
                <a:gd name="T27" fmla="*/ 5 h 18"/>
                <a:gd name="T28" fmla="*/ 0 w 60"/>
                <a:gd name="T29" fmla="*/ 5 h 18"/>
                <a:gd name="T30" fmla="*/ 0 w 60"/>
                <a:gd name="T3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18">
                  <a:moveTo>
                    <a:pt x="0" y="5"/>
                  </a:moveTo>
                  <a:lnTo>
                    <a:pt x="10" y="6"/>
                  </a:lnTo>
                  <a:lnTo>
                    <a:pt x="22" y="14"/>
                  </a:lnTo>
                  <a:lnTo>
                    <a:pt x="49" y="14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0" y="6"/>
                  </a:lnTo>
                  <a:lnTo>
                    <a:pt x="39" y="5"/>
                  </a:lnTo>
                  <a:lnTo>
                    <a:pt x="57" y="9"/>
                  </a:lnTo>
                  <a:lnTo>
                    <a:pt x="39" y="1"/>
                  </a:lnTo>
                  <a:lnTo>
                    <a:pt x="22" y="0"/>
                  </a:lnTo>
                  <a:lnTo>
                    <a:pt x="33" y="4"/>
                  </a:lnTo>
                  <a:lnTo>
                    <a:pt x="19" y="8"/>
                  </a:lnTo>
                  <a:lnTo>
                    <a:pt x="9" y="5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05" name="Freeform 57"/>
            <p:cNvSpPr>
              <a:spLocks/>
            </p:cNvSpPr>
            <p:nvPr/>
          </p:nvSpPr>
          <p:spPr bwMode="auto">
            <a:xfrm>
              <a:off x="1082" y="2258"/>
              <a:ext cx="46" cy="26"/>
            </a:xfrm>
            <a:custGeom>
              <a:avLst/>
              <a:gdLst>
                <a:gd name="T0" fmla="*/ 0 w 46"/>
                <a:gd name="T1" fmla="*/ 0 h 26"/>
                <a:gd name="T2" fmla="*/ 34 w 46"/>
                <a:gd name="T3" fmla="*/ 16 h 26"/>
                <a:gd name="T4" fmla="*/ 45 w 46"/>
                <a:gd name="T5" fmla="*/ 25 h 26"/>
                <a:gd name="T6" fmla="*/ 37 w 46"/>
                <a:gd name="T7" fmla="*/ 21 h 26"/>
                <a:gd name="T8" fmla="*/ 22 w 46"/>
                <a:gd name="T9" fmla="*/ 25 h 26"/>
                <a:gd name="T10" fmla="*/ 1 w 46"/>
                <a:gd name="T11" fmla="*/ 23 h 26"/>
                <a:gd name="T12" fmla="*/ 19 w 46"/>
                <a:gd name="T13" fmla="*/ 23 h 26"/>
                <a:gd name="T14" fmla="*/ 25 w 46"/>
                <a:gd name="T15" fmla="*/ 21 h 26"/>
                <a:gd name="T16" fmla="*/ 10 w 46"/>
                <a:gd name="T17" fmla="*/ 18 h 26"/>
                <a:gd name="T18" fmla="*/ 2 w 46"/>
                <a:gd name="T19" fmla="*/ 14 h 26"/>
                <a:gd name="T20" fmla="*/ 20 w 46"/>
                <a:gd name="T21" fmla="*/ 16 h 26"/>
                <a:gd name="T22" fmla="*/ 7 w 46"/>
                <a:gd name="T23" fmla="*/ 9 h 26"/>
                <a:gd name="T24" fmla="*/ 22 w 46"/>
                <a:gd name="T25" fmla="*/ 12 h 26"/>
                <a:gd name="T26" fmla="*/ 0 w 46"/>
                <a:gd name="T27" fmla="*/ 0 h 26"/>
                <a:gd name="T28" fmla="*/ 0 w 46"/>
                <a:gd name="T2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26">
                  <a:moveTo>
                    <a:pt x="0" y="0"/>
                  </a:moveTo>
                  <a:lnTo>
                    <a:pt x="34" y="16"/>
                  </a:lnTo>
                  <a:lnTo>
                    <a:pt x="45" y="25"/>
                  </a:lnTo>
                  <a:lnTo>
                    <a:pt x="37" y="21"/>
                  </a:lnTo>
                  <a:lnTo>
                    <a:pt x="22" y="25"/>
                  </a:lnTo>
                  <a:lnTo>
                    <a:pt x="1" y="23"/>
                  </a:lnTo>
                  <a:lnTo>
                    <a:pt x="19" y="23"/>
                  </a:lnTo>
                  <a:lnTo>
                    <a:pt x="25" y="21"/>
                  </a:lnTo>
                  <a:lnTo>
                    <a:pt x="10" y="18"/>
                  </a:lnTo>
                  <a:lnTo>
                    <a:pt x="2" y="14"/>
                  </a:lnTo>
                  <a:lnTo>
                    <a:pt x="20" y="16"/>
                  </a:lnTo>
                  <a:lnTo>
                    <a:pt x="7" y="9"/>
                  </a:lnTo>
                  <a:lnTo>
                    <a:pt x="22" y="1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06" name="Freeform 58"/>
            <p:cNvSpPr>
              <a:spLocks/>
            </p:cNvSpPr>
            <p:nvPr/>
          </p:nvSpPr>
          <p:spPr bwMode="auto">
            <a:xfrm>
              <a:off x="1012" y="2262"/>
              <a:ext cx="14" cy="76"/>
            </a:xfrm>
            <a:custGeom>
              <a:avLst/>
              <a:gdLst>
                <a:gd name="T0" fmla="*/ 13 w 14"/>
                <a:gd name="T1" fmla="*/ 0 h 76"/>
                <a:gd name="T2" fmla="*/ 5 w 14"/>
                <a:gd name="T3" fmla="*/ 6 h 76"/>
                <a:gd name="T4" fmla="*/ 3 w 14"/>
                <a:gd name="T5" fmla="*/ 10 h 76"/>
                <a:gd name="T6" fmla="*/ 7 w 14"/>
                <a:gd name="T7" fmla="*/ 12 h 76"/>
                <a:gd name="T8" fmla="*/ 1 w 14"/>
                <a:gd name="T9" fmla="*/ 18 h 76"/>
                <a:gd name="T10" fmla="*/ 5 w 14"/>
                <a:gd name="T11" fmla="*/ 27 h 76"/>
                <a:gd name="T12" fmla="*/ 0 w 14"/>
                <a:gd name="T13" fmla="*/ 33 h 76"/>
                <a:gd name="T14" fmla="*/ 0 w 14"/>
                <a:gd name="T15" fmla="*/ 7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76">
                  <a:moveTo>
                    <a:pt x="13" y="0"/>
                  </a:moveTo>
                  <a:lnTo>
                    <a:pt x="5" y="6"/>
                  </a:lnTo>
                  <a:lnTo>
                    <a:pt x="3" y="10"/>
                  </a:lnTo>
                  <a:lnTo>
                    <a:pt x="7" y="12"/>
                  </a:lnTo>
                  <a:lnTo>
                    <a:pt x="1" y="18"/>
                  </a:lnTo>
                  <a:lnTo>
                    <a:pt x="5" y="27"/>
                  </a:lnTo>
                  <a:lnTo>
                    <a:pt x="0" y="33"/>
                  </a:lnTo>
                  <a:lnTo>
                    <a:pt x="0" y="75"/>
                  </a:lnTo>
                </a:path>
              </a:pathLst>
            </a:custGeom>
            <a:noFill/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07" name="Freeform 59"/>
            <p:cNvSpPr>
              <a:spLocks/>
            </p:cNvSpPr>
            <p:nvPr/>
          </p:nvSpPr>
          <p:spPr bwMode="auto">
            <a:xfrm>
              <a:off x="1047" y="2254"/>
              <a:ext cx="36" cy="6"/>
            </a:xfrm>
            <a:custGeom>
              <a:avLst/>
              <a:gdLst>
                <a:gd name="T0" fmla="*/ 0 w 36"/>
                <a:gd name="T1" fmla="*/ 5 h 6"/>
                <a:gd name="T2" fmla="*/ 11 w 36"/>
                <a:gd name="T3" fmla="*/ 0 h 6"/>
                <a:gd name="T4" fmla="*/ 35 w 36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6">
                  <a:moveTo>
                    <a:pt x="0" y="5"/>
                  </a:moveTo>
                  <a:lnTo>
                    <a:pt x="11" y="0"/>
                  </a:lnTo>
                  <a:lnTo>
                    <a:pt x="35" y="4"/>
                  </a:lnTo>
                </a:path>
              </a:pathLst>
            </a:custGeom>
            <a:noFill/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08" name="Freeform 60"/>
            <p:cNvSpPr>
              <a:spLocks/>
            </p:cNvSpPr>
            <p:nvPr/>
          </p:nvSpPr>
          <p:spPr bwMode="auto">
            <a:xfrm>
              <a:off x="1015" y="2402"/>
              <a:ext cx="20" cy="48"/>
            </a:xfrm>
            <a:custGeom>
              <a:avLst/>
              <a:gdLst>
                <a:gd name="T0" fmla="*/ 7 w 20"/>
                <a:gd name="T1" fmla="*/ 0 h 48"/>
                <a:gd name="T2" fmla="*/ 0 w 20"/>
                <a:gd name="T3" fmla="*/ 19 h 48"/>
                <a:gd name="T4" fmla="*/ 19 w 20"/>
                <a:gd name="T5" fmla="*/ 47 h 48"/>
                <a:gd name="T6" fmla="*/ 11 w 20"/>
                <a:gd name="T7" fmla="*/ 5 h 48"/>
                <a:gd name="T8" fmla="*/ 7 w 20"/>
                <a:gd name="T9" fmla="*/ 0 h 48"/>
                <a:gd name="T10" fmla="*/ 7 w 20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8">
                  <a:moveTo>
                    <a:pt x="7" y="0"/>
                  </a:moveTo>
                  <a:lnTo>
                    <a:pt x="0" y="19"/>
                  </a:lnTo>
                  <a:lnTo>
                    <a:pt x="19" y="47"/>
                  </a:lnTo>
                  <a:lnTo>
                    <a:pt x="11" y="5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09" name="Freeform 61"/>
            <p:cNvSpPr>
              <a:spLocks/>
            </p:cNvSpPr>
            <p:nvPr/>
          </p:nvSpPr>
          <p:spPr bwMode="auto">
            <a:xfrm>
              <a:off x="1004" y="2422"/>
              <a:ext cx="167" cy="199"/>
            </a:xfrm>
            <a:custGeom>
              <a:avLst/>
              <a:gdLst>
                <a:gd name="T0" fmla="*/ 8 w 167"/>
                <a:gd name="T1" fmla="*/ 0 h 199"/>
                <a:gd name="T2" fmla="*/ 30 w 167"/>
                <a:gd name="T3" fmla="*/ 38 h 199"/>
                <a:gd name="T4" fmla="*/ 35 w 167"/>
                <a:gd name="T5" fmla="*/ 57 h 199"/>
                <a:gd name="T6" fmla="*/ 41 w 167"/>
                <a:gd name="T7" fmla="*/ 58 h 199"/>
                <a:gd name="T8" fmla="*/ 71 w 167"/>
                <a:gd name="T9" fmla="*/ 44 h 199"/>
                <a:gd name="T10" fmla="*/ 125 w 167"/>
                <a:gd name="T11" fmla="*/ 145 h 199"/>
                <a:gd name="T12" fmla="*/ 133 w 167"/>
                <a:gd name="T13" fmla="*/ 148 h 199"/>
                <a:gd name="T14" fmla="*/ 133 w 167"/>
                <a:gd name="T15" fmla="*/ 151 h 199"/>
                <a:gd name="T16" fmla="*/ 130 w 167"/>
                <a:gd name="T17" fmla="*/ 156 h 199"/>
                <a:gd name="T18" fmla="*/ 137 w 167"/>
                <a:gd name="T19" fmla="*/ 166 h 199"/>
                <a:gd name="T20" fmla="*/ 146 w 167"/>
                <a:gd name="T21" fmla="*/ 165 h 199"/>
                <a:gd name="T22" fmla="*/ 132 w 167"/>
                <a:gd name="T23" fmla="*/ 174 h 199"/>
                <a:gd name="T24" fmla="*/ 122 w 167"/>
                <a:gd name="T25" fmla="*/ 175 h 199"/>
                <a:gd name="T26" fmla="*/ 166 w 167"/>
                <a:gd name="T27" fmla="*/ 198 h 199"/>
                <a:gd name="T28" fmla="*/ 0 w 167"/>
                <a:gd name="T29" fmla="*/ 198 h 199"/>
                <a:gd name="T30" fmla="*/ 0 w 167"/>
                <a:gd name="T31" fmla="*/ 133 h 199"/>
                <a:gd name="T32" fmla="*/ 8 w 167"/>
                <a:gd name="T33" fmla="*/ 162 h 199"/>
                <a:gd name="T34" fmla="*/ 28 w 167"/>
                <a:gd name="T35" fmla="*/ 171 h 199"/>
                <a:gd name="T36" fmla="*/ 19 w 167"/>
                <a:gd name="T37" fmla="*/ 158 h 199"/>
                <a:gd name="T38" fmla="*/ 28 w 167"/>
                <a:gd name="T39" fmla="*/ 159 h 199"/>
                <a:gd name="T40" fmla="*/ 13 w 167"/>
                <a:gd name="T41" fmla="*/ 116 h 199"/>
                <a:gd name="T42" fmla="*/ 5 w 167"/>
                <a:gd name="T43" fmla="*/ 123 h 199"/>
                <a:gd name="T44" fmla="*/ 0 w 167"/>
                <a:gd name="T45" fmla="*/ 96 h 199"/>
                <a:gd name="T46" fmla="*/ 0 w 167"/>
                <a:gd name="T47" fmla="*/ 15 h 199"/>
                <a:gd name="T48" fmla="*/ 15 w 167"/>
                <a:gd name="T49" fmla="*/ 36 h 199"/>
                <a:gd name="T50" fmla="*/ 6 w 167"/>
                <a:gd name="T51" fmla="*/ 7 h 199"/>
                <a:gd name="T52" fmla="*/ 8 w 167"/>
                <a:gd name="T53" fmla="*/ 0 h 199"/>
                <a:gd name="T54" fmla="*/ 8 w 167"/>
                <a:gd name="T5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7" h="199">
                  <a:moveTo>
                    <a:pt x="8" y="0"/>
                  </a:moveTo>
                  <a:lnTo>
                    <a:pt x="30" y="38"/>
                  </a:lnTo>
                  <a:lnTo>
                    <a:pt x="35" y="57"/>
                  </a:lnTo>
                  <a:lnTo>
                    <a:pt x="41" y="58"/>
                  </a:lnTo>
                  <a:lnTo>
                    <a:pt x="71" y="44"/>
                  </a:lnTo>
                  <a:lnTo>
                    <a:pt x="125" y="145"/>
                  </a:lnTo>
                  <a:lnTo>
                    <a:pt x="133" y="148"/>
                  </a:lnTo>
                  <a:lnTo>
                    <a:pt x="133" y="151"/>
                  </a:lnTo>
                  <a:lnTo>
                    <a:pt x="130" y="156"/>
                  </a:lnTo>
                  <a:lnTo>
                    <a:pt x="137" y="166"/>
                  </a:lnTo>
                  <a:lnTo>
                    <a:pt x="146" y="165"/>
                  </a:lnTo>
                  <a:lnTo>
                    <a:pt x="132" y="174"/>
                  </a:lnTo>
                  <a:lnTo>
                    <a:pt x="122" y="175"/>
                  </a:lnTo>
                  <a:lnTo>
                    <a:pt x="166" y="198"/>
                  </a:lnTo>
                  <a:lnTo>
                    <a:pt x="0" y="198"/>
                  </a:lnTo>
                  <a:lnTo>
                    <a:pt x="0" y="133"/>
                  </a:lnTo>
                  <a:lnTo>
                    <a:pt x="8" y="162"/>
                  </a:lnTo>
                  <a:lnTo>
                    <a:pt x="28" y="171"/>
                  </a:lnTo>
                  <a:lnTo>
                    <a:pt x="19" y="158"/>
                  </a:lnTo>
                  <a:lnTo>
                    <a:pt x="28" y="159"/>
                  </a:lnTo>
                  <a:lnTo>
                    <a:pt x="13" y="116"/>
                  </a:lnTo>
                  <a:lnTo>
                    <a:pt x="5" y="123"/>
                  </a:lnTo>
                  <a:lnTo>
                    <a:pt x="0" y="96"/>
                  </a:lnTo>
                  <a:lnTo>
                    <a:pt x="0" y="15"/>
                  </a:lnTo>
                  <a:lnTo>
                    <a:pt x="15" y="36"/>
                  </a:lnTo>
                  <a:lnTo>
                    <a:pt x="6" y="7"/>
                  </a:lnTo>
                  <a:lnTo>
                    <a:pt x="8" y="0"/>
                  </a:lnTo>
                  <a:lnTo>
                    <a:pt x="8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10" name="Freeform 62"/>
            <p:cNvSpPr>
              <a:spLocks/>
            </p:cNvSpPr>
            <p:nvPr/>
          </p:nvSpPr>
          <p:spPr bwMode="auto">
            <a:xfrm>
              <a:off x="1082" y="2429"/>
              <a:ext cx="9" cy="27"/>
            </a:xfrm>
            <a:custGeom>
              <a:avLst/>
              <a:gdLst>
                <a:gd name="T0" fmla="*/ 8 w 9"/>
                <a:gd name="T1" fmla="*/ 3 h 27"/>
                <a:gd name="T2" fmla="*/ 2 w 9"/>
                <a:gd name="T3" fmla="*/ 15 h 27"/>
                <a:gd name="T4" fmla="*/ 2 w 9"/>
                <a:gd name="T5" fmla="*/ 26 h 27"/>
                <a:gd name="T6" fmla="*/ 0 w 9"/>
                <a:gd name="T7" fmla="*/ 16 h 27"/>
                <a:gd name="T8" fmla="*/ 5 w 9"/>
                <a:gd name="T9" fmla="*/ 0 h 27"/>
                <a:gd name="T10" fmla="*/ 8 w 9"/>
                <a:gd name="T11" fmla="*/ 3 h 27"/>
                <a:gd name="T12" fmla="*/ 8 w 9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7">
                  <a:moveTo>
                    <a:pt x="8" y="3"/>
                  </a:moveTo>
                  <a:lnTo>
                    <a:pt x="2" y="15"/>
                  </a:lnTo>
                  <a:lnTo>
                    <a:pt x="2" y="26"/>
                  </a:lnTo>
                  <a:lnTo>
                    <a:pt x="0" y="16"/>
                  </a:lnTo>
                  <a:lnTo>
                    <a:pt x="5" y="0"/>
                  </a:lnTo>
                  <a:lnTo>
                    <a:pt x="8" y="3"/>
                  </a:lnTo>
                  <a:lnTo>
                    <a:pt x="8" y="3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11" name="Freeform 63"/>
            <p:cNvSpPr>
              <a:spLocks/>
            </p:cNvSpPr>
            <p:nvPr/>
          </p:nvSpPr>
          <p:spPr bwMode="auto">
            <a:xfrm>
              <a:off x="1094" y="2422"/>
              <a:ext cx="66" cy="151"/>
            </a:xfrm>
            <a:custGeom>
              <a:avLst/>
              <a:gdLst>
                <a:gd name="T0" fmla="*/ 0 w 66"/>
                <a:gd name="T1" fmla="*/ 7 h 151"/>
                <a:gd name="T2" fmla="*/ 13 w 66"/>
                <a:gd name="T3" fmla="*/ 28 h 151"/>
                <a:gd name="T4" fmla="*/ 13 w 66"/>
                <a:gd name="T5" fmla="*/ 46 h 151"/>
                <a:gd name="T6" fmla="*/ 24 w 66"/>
                <a:gd name="T7" fmla="*/ 70 h 151"/>
                <a:gd name="T8" fmla="*/ 20 w 66"/>
                <a:gd name="T9" fmla="*/ 84 h 151"/>
                <a:gd name="T10" fmla="*/ 29 w 66"/>
                <a:gd name="T11" fmla="*/ 145 h 151"/>
                <a:gd name="T12" fmla="*/ 43 w 66"/>
                <a:gd name="T13" fmla="*/ 150 h 151"/>
                <a:gd name="T14" fmla="*/ 43 w 66"/>
                <a:gd name="T15" fmla="*/ 147 h 151"/>
                <a:gd name="T16" fmla="*/ 37 w 66"/>
                <a:gd name="T17" fmla="*/ 142 h 151"/>
                <a:gd name="T18" fmla="*/ 46 w 66"/>
                <a:gd name="T19" fmla="*/ 133 h 151"/>
                <a:gd name="T20" fmla="*/ 53 w 66"/>
                <a:gd name="T21" fmla="*/ 132 h 151"/>
                <a:gd name="T22" fmla="*/ 49 w 66"/>
                <a:gd name="T23" fmla="*/ 143 h 151"/>
                <a:gd name="T24" fmla="*/ 60 w 66"/>
                <a:gd name="T25" fmla="*/ 132 h 151"/>
                <a:gd name="T26" fmla="*/ 65 w 66"/>
                <a:gd name="T27" fmla="*/ 124 h 151"/>
                <a:gd name="T28" fmla="*/ 55 w 66"/>
                <a:gd name="T29" fmla="*/ 122 h 151"/>
                <a:gd name="T30" fmla="*/ 41 w 66"/>
                <a:gd name="T31" fmla="*/ 128 h 151"/>
                <a:gd name="T32" fmla="*/ 35 w 66"/>
                <a:gd name="T33" fmla="*/ 128 h 151"/>
                <a:gd name="T34" fmla="*/ 37 w 66"/>
                <a:gd name="T35" fmla="*/ 122 h 151"/>
                <a:gd name="T36" fmla="*/ 50 w 66"/>
                <a:gd name="T37" fmla="*/ 113 h 151"/>
                <a:gd name="T38" fmla="*/ 46 w 66"/>
                <a:gd name="T39" fmla="*/ 108 h 151"/>
                <a:gd name="T40" fmla="*/ 31 w 66"/>
                <a:gd name="T41" fmla="*/ 108 h 151"/>
                <a:gd name="T42" fmla="*/ 31 w 66"/>
                <a:gd name="T43" fmla="*/ 97 h 151"/>
                <a:gd name="T44" fmla="*/ 46 w 66"/>
                <a:gd name="T45" fmla="*/ 100 h 151"/>
                <a:gd name="T46" fmla="*/ 46 w 66"/>
                <a:gd name="T47" fmla="*/ 96 h 151"/>
                <a:gd name="T48" fmla="*/ 24 w 66"/>
                <a:gd name="T49" fmla="*/ 50 h 151"/>
                <a:gd name="T50" fmla="*/ 20 w 66"/>
                <a:gd name="T51" fmla="*/ 14 h 151"/>
                <a:gd name="T52" fmla="*/ 5 w 66"/>
                <a:gd name="T53" fmla="*/ 0 h 151"/>
                <a:gd name="T54" fmla="*/ 0 w 66"/>
                <a:gd name="T55" fmla="*/ 7 h 151"/>
                <a:gd name="T56" fmla="*/ 0 w 66"/>
                <a:gd name="T57" fmla="*/ 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6" h="151">
                  <a:moveTo>
                    <a:pt x="0" y="7"/>
                  </a:moveTo>
                  <a:lnTo>
                    <a:pt x="13" y="28"/>
                  </a:lnTo>
                  <a:lnTo>
                    <a:pt x="13" y="46"/>
                  </a:lnTo>
                  <a:lnTo>
                    <a:pt x="24" y="70"/>
                  </a:lnTo>
                  <a:lnTo>
                    <a:pt x="20" y="84"/>
                  </a:lnTo>
                  <a:lnTo>
                    <a:pt x="29" y="145"/>
                  </a:lnTo>
                  <a:lnTo>
                    <a:pt x="43" y="150"/>
                  </a:lnTo>
                  <a:lnTo>
                    <a:pt x="43" y="147"/>
                  </a:lnTo>
                  <a:lnTo>
                    <a:pt x="37" y="142"/>
                  </a:lnTo>
                  <a:lnTo>
                    <a:pt x="46" y="133"/>
                  </a:lnTo>
                  <a:lnTo>
                    <a:pt x="53" y="132"/>
                  </a:lnTo>
                  <a:lnTo>
                    <a:pt x="49" y="143"/>
                  </a:lnTo>
                  <a:lnTo>
                    <a:pt x="60" y="132"/>
                  </a:lnTo>
                  <a:lnTo>
                    <a:pt x="65" y="124"/>
                  </a:lnTo>
                  <a:lnTo>
                    <a:pt x="55" y="122"/>
                  </a:lnTo>
                  <a:lnTo>
                    <a:pt x="41" y="128"/>
                  </a:lnTo>
                  <a:lnTo>
                    <a:pt x="35" y="128"/>
                  </a:lnTo>
                  <a:lnTo>
                    <a:pt x="37" y="122"/>
                  </a:lnTo>
                  <a:lnTo>
                    <a:pt x="50" y="113"/>
                  </a:lnTo>
                  <a:lnTo>
                    <a:pt x="46" y="108"/>
                  </a:lnTo>
                  <a:lnTo>
                    <a:pt x="31" y="108"/>
                  </a:lnTo>
                  <a:lnTo>
                    <a:pt x="31" y="97"/>
                  </a:lnTo>
                  <a:lnTo>
                    <a:pt x="46" y="100"/>
                  </a:lnTo>
                  <a:lnTo>
                    <a:pt x="46" y="96"/>
                  </a:lnTo>
                  <a:lnTo>
                    <a:pt x="24" y="50"/>
                  </a:lnTo>
                  <a:lnTo>
                    <a:pt x="20" y="14"/>
                  </a:lnTo>
                  <a:lnTo>
                    <a:pt x="5" y="0"/>
                  </a:ln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12" name="Freeform 64"/>
            <p:cNvSpPr>
              <a:spLocks/>
            </p:cNvSpPr>
            <p:nvPr/>
          </p:nvSpPr>
          <p:spPr bwMode="auto">
            <a:xfrm>
              <a:off x="1146" y="2549"/>
              <a:ext cx="101" cy="47"/>
            </a:xfrm>
            <a:custGeom>
              <a:avLst/>
              <a:gdLst>
                <a:gd name="T0" fmla="*/ 0 w 101"/>
                <a:gd name="T1" fmla="*/ 26 h 47"/>
                <a:gd name="T2" fmla="*/ 8 w 101"/>
                <a:gd name="T3" fmla="*/ 5 h 47"/>
                <a:gd name="T4" fmla="*/ 21 w 101"/>
                <a:gd name="T5" fmla="*/ 0 h 47"/>
                <a:gd name="T6" fmla="*/ 13 w 101"/>
                <a:gd name="T7" fmla="*/ 7 h 47"/>
                <a:gd name="T8" fmla="*/ 9 w 101"/>
                <a:gd name="T9" fmla="*/ 20 h 47"/>
                <a:gd name="T10" fmla="*/ 21 w 101"/>
                <a:gd name="T11" fmla="*/ 11 h 47"/>
                <a:gd name="T12" fmla="*/ 26 w 101"/>
                <a:gd name="T13" fmla="*/ 11 h 47"/>
                <a:gd name="T14" fmla="*/ 22 w 101"/>
                <a:gd name="T15" fmla="*/ 21 h 47"/>
                <a:gd name="T16" fmla="*/ 29 w 101"/>
                <a:gd name="T17" fmla="*/ 24 h 47"/>
                <a:gd name="T18" fmla="*/ 53 w 101"/>
                <a:gd name="T19" fmla="*/ 2 h 47"/>
                <a:gd name="T20" fmla="*/ 61 w 101"/>
                <a:gd name="T21" fmla="*/ 6 h 47"/>
                <a:gd name="T22" fmla="*/ 99 w 101"/>
                <a:gd name="T23" fmla="*/ 6 h 47"/>
                <a:gd name="T24" fmla="*/ 93 w 101"/>
                <a:gd name="T25" fmla="*/ 18 h 47"/>
                <a:gd name="T26" fmla="*/ 93 w 101"/>
                <a:gd name="T27" fmla="*/ 27 h 47"/>
                <a:gd name="T28" fmla="*/ 100 w 101"/>
                <a:gd name="T29" fmla="*/ 33 h 47"/>
                <a:gd name="T30" fmla="*/ 90 w 101"/>
                <a:gd name="T31" fmla="*/ 37 h 47"/>
                <a:gd name="T32" fmla="*/ 89 w 101"/>
                <a:gd name="T33" fmla="*/ 46 h 47"/>
                <a:gd name="T34" fmla="*/ 8 w 101"/>
                <a:gd name="T35" fmla="*/ 46 h 47"/>
                <a:gd name="T36" fmla="*/ 19 w 101"/>
                <a:gd name="T37" fmla="*/ 30 h 47"/>
                <a:gd name="T38" fmla="*/ 13 w 101"/>
                <a:gd name="T39" fmla="*/ 28 h 47"/>
                <a:gd name="T40" fmla="*/ 16 w 101"/>
                <a:gd name="T41" fmla="*/ 18 h 47"/>
                <a:gd name="T42" fmla="*/ 4 w 101"/>
                <a:gd name="T43" fmla="*/ 26 h 47"/>
                <a:gd name="T44" fmla="*/ 0 w 101"/>
                <a:gd name="T45" fmla="*/ 26 h 47"/>
                <a:gd name="T46" fmla="*/ 0 w 101"/>
                <a:gd name="T47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1" h="47">
                  <a:moveTo>
                    <a:pt x="0" y="26"/>
                  </a:moveTo>
                  <a:lnTo>
                    <a:pt x="8" y="5"/>
                  </a:lnTo>
                  <a:lnTo>
                    <a:pt x="21" y="0"/>
                  </a:lnTo>
                  <a:lnTo>
                    <a:pt x="13" y="7"/>
                  </a:lnTo>
                  <a:lnTo>
                    <a:pt x="9" y="20"/>
                  </a:lnTo>
                  <a:lnTo>
                    <a:pt x="21" y="11"/>
                  </a:lnTo>
                  <a:lnTo>
                    <a:pt x="26" y="11"/>
                  </a:lnTo>
                  <a:lnTo>
                    <a:pt x="22" y="21"/>
                  </a:lnTo>
                  <a:lnTo>
                    <a:pt x="29" y="24"/>
                  </a:lnTo>
                  <a:lnTo>
                    <a:pt x="53" y="2"/>
                  </a:lnTo>
                  <a:lnTo>
                    <a:pt x="61" y="6"/>
                  </a:lnTo>
                  <a:lnTo>
                    <a:pt x="99" y="6"/>
                  </a:lnTo>
                  <a:lnTo>
                    <a:pt x="93" y="18"/>
                  </a:lnTo>
                  <a:lnTo>
                    <a:pt x="93" y="27"/>
                  </a:lnTo>
                  <a:lnTo>
                    <a:pt x="100" y="33"/>
                  </a:lnTo>
                  <a:lnTo>
                    <a:pt x="90" y="37"/>
                  </a:lnTo>
                  <a:lnTo>
                    <a:pt x="89" y="46"/>
                  </a:lnTo>
                  <a:lnTo>
                    <a:pt x="8" y="46"/>
                  </a:lnTo>
                  <a:lnTo>
                    <a:pt x="19" y="30"/>
                  </a:lnTo>
                  <a:lnTo>
                    <a:pt x="13" y="28"/>
                  </a:lnTo>
                  <a:lnTo>
                    <a:pt x="16" y="18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6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13" name="Freeform 65"/>
            <p:cNvSpPr>
              <a:spLocks/>
            </p:cNvSpPr>
            <p:nvPr/>
          </p:nvSpPr>
          <p:spPr bwMode="auto">
            <a:xfrm>
              <a:off x="1049" y="2406"/>
              <a:ext cx="57" cy="94"/>
            </a:xfrm>
            <a:custGeom>
              <a:avLst/>
              <a:gdLst>
                <a:gd name="T0" fmla="*/ 0 w 57"/>
                <a:gd name="T1" fmla="*/ 0 h 94"/>
                <a:gd name="T2" fmla="*/ 20 w 57"/>
                <a:gd name="T3" fmla="*/ 39 h 94"/>
                <a:gd name="T4" fmla="*/ 51 w 57"/>
                <a:gd name="T5" fmla="*/ 78 h 94"/>
                <a:gd name="T6" fmla="*/ 56 w 57"/>
                <a:gd name="T7" fmla="*/ 93 h 94"/>
                <a:gd name="T8" fmla="*/ 50 w 57"/>
                <a:gd name="T9" fmla="*/ 58 h 94"/>
                <a:gd name="T10" fmla="*/ 37 w 57"/>
                <a:gd name="T11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94">
                  <a:moveTo>
                    <a:pt x="0" y="0"/>
                  </a:moveTo>
                  <a:lnTo>
                    <a:pt x="20" y="39"/>
                  </a:lnTo>
                  <a:lnTo>
                    <a:pt x="51" y="78"/>
                  </a:lnTo>
                  <a:lnTo>
                    <a:pt x="56" y="93"/>
                  </a:lnTo>
                  <a:lnTo>
                    <a:pt x="50" y="58"/>
                  </a:lnTo>
                  <a:lnTo>
                    <a:pt x="37" y="31"/>
                  </a:lnTo>
                </a:path>
              </a:pathLst>
            </a:custGeom>
            <a:noFill/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14" name="Freeform 66"/>
            <p:cNvSpPr>
              <a:spLocks/>
            </p:cNvSpPr>
            <p:nvPr/>
          </p:nvSpPr>
          <p:spPr bwMode="auto">
            <a:xfrm>
              <a:off x="1004" y="2420"/>
              <a:ext cx="10" cy="7"/>
            </a:xfrm>
            <a:custGeom>
              <a:avLst/>
              <a:gdLst>
                <a:gd name="T0" fmla="*/ 0 w 10"/>
                <a:gd name="T1" fmla="*/ 6 h 7"/>
                <a:gd name="T2" fmla="*/ 9 w 10"/>
                <a:gd name="T3" fmla="*/ 0 h 7"/>
                <a:gd name="T4" fmla="*/ 0 w 10"/>
                <a:gd name="T5" fmla="*/ 2 h 7"/>
                <a:gd name="T6" fmla="*/ 0 w 10"/>
                <a:gd name="T7" fmla="*/ 6 h 7"/>
                <a:gd name="T8" fmla="*/ 0 w 10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0" y="6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15" name="Freeform 67"/>
            <p:cNvSpPr>
              <a:spLocks/>
            </p:cNvSpPr>
            <p:nvPr/>
          </p:nvSpPr>
          <p:spPr bwMode="auto">
            <a:xfrm>
              <a:off x="1158" y="2422"/>
              <a:ext cx="60" cy="130"/>
            </a:xfrm>
            <a:custGeom>
              <a:avLst/>
              <a:gdLst>
                <a:gd name="T0" fmla="*/ 15 w 60"/>
                <a:gd name="T1" fmla="*/ 0 h 130"/>
                <a:gd name="T2" fmla="*/ 9 w 60"/>
                <a:gd name="T3" fmla="*/ 10 h 130"/>
                <a:gd name="T4" fmla="*/ 0 w 60"/>
                <a:gd name="T5" fmla="*/ 115 h 130"/>
                <a:gd name="T6" fmla="*/ 17 w 60"/>
                <a:gd name="T7" fmla="*/ 98 h 130"/>
                <a:gd name="T8" fmla="*/ 17 w 60"/>
                <a:gd name="T9" fmla="*/ 100 h 130"/>
                <a:gd name="T10" fmla="*/ 7 w 60"/>
                <a:gd name="T11" fmla="*/ 115 h 130"/>
                <a:gd name="T12" fmla="*/ 7 w 60"/>
                <a:gd name="T13" fmla="*/ 118 h 130"/>
                <a:gd name="T14" fmla="*/ 25 w 60"/>
                <a:gd name="T15" fmla="*/ 100 h 130"/>
                <a:gd name="T16" fmla="*/ 7 w 60"/>
                <a:gd name="T17" fmla="*/ 127 h 130"/>
                <a:gd name="T18" fmla="*/ 11 w 60"/>
                <a:gd name="T19" fmla="*/ 124 h 130"/>
                <a:gd name="T20" fmla="*/ 13 w 60"/>
                <a:gd name="T21" fmla="*/ 128 h 130"/>
                <a:gd name="T22" fmla="*/ 32 w 60"/>
                <a:gd name="T23" fmla="*/ 107 h 130"/>
                <a:gd name="T24" fmla="*/ 19 w 60"/>
                <a:gd name="T25" fmla="*/ 129 h 130"/>
                <a:gd name="T26" fmla="*/ 25 w 60"/>
                <a:gd name="T27" fmla="*/ 129 h 130"/>
                <a:gd name="T28" fmla="*/ 32 w 60"/>
                <a:gd name="T29" fmla="*/ 128 h 130"/>
                <a:gd name="T30" fmla="*/ 40 w 60"/>
                <a:gd name="T31" fmla="*/ 128 h 130"/>
                <a:gd name="T32" fmla="*/ 46 w 60"/>
                <a:gd name="T33" fmla="*/ 129 h 130"/>
                <a:gd name="T34" fmla="*/ 59 w 60"/>
                <a:gd name="T35" fmla="*/ 129 h 130"/>
                <a:gd name="T36" fmla="*/ 55 w 60"/>
                <a:gd name="T37" fmla="*/ 122 h 130"/>
                <a:gd name="T38" fmla="*/ 51 w 60"/>
                <a:gd name="T39" fmla="*/ 103 h 130"/>
                <a:gd name="T40" fmla="*/ 39 w 60"/>
                <a:gd name="T41" fmla="*/ 103 h 130"/>
                <a:gd name="T42" fmla="*/ 27 w 60"/>
                <a:gd name="T43" fmla="*/ 85 h 130"/>
                <a:gd name="T44" fmla="*/ 22 w 60"/>
                <a:gd name="T45" fmla="*/ 74 h 130"/>
                <a:gd name="T46" fmla="*/ 51 w 60"/>
                <a:gd name="T47" fmla="*/ 78 h 130"/>
                <a:gd name="T48" fmla="*/ 48 w 60"/>
                <a:gd name="T49" fmla="*/ 74 h 130"/>
                <a:gd name="T50" fmla="*/ 19 w 60"/>
                <a:gd name="T51" fmla="*/ 66 h 130"/>
                <a:gd name="T52" fmla="*/ 17 w 60"/>
                <a:gd name="T53" fmla="*/ 62 h 130"/>
                <a:gd name="T54" fmla="*/ 57 w 60"/>
                <a:gd name="T55" fmla="*/ 71 h 130"/>
                <a:gd name="T56" fmla="*/ 42 w 60"/>
                <a:gd name="T57" fmla="*/ 62 h 130"/>
                <a:gd name="T58" fmla="*/ 22 w 60"/>
                <a:gd name="T59" fmla="*/ 56 h 130"/>
                <a:gd name="T60" fmla="*/ 14 w 60"/>
                <a:gd name="T61" fmla="*/ 43 h 130"/>
                <a:gd name="T62" fmla="*/ 14 w 60"/>
                <a:gd name="T63" fmla="*/ 30 h 130"/>
                <a:gd name="T64" fmla="*/ 19 w 60"/>
                <a:gd name="T65" fmla="*/ 24 h 130"/>
                <a:gd name="T66" fmla="*/ 15 w 60"/>
                <a:gd name="T67" fmla="*/ 14 h 130"/>
                <a:gd name="T68" fmla="*/ 18 w 60"/>
                <a:gd name="T69" fmla="*/ 13 h 130"/>
                <a:gd name="T70" fmla="*/ 15 w 60"/>
                <a:gd name="T71" fmla="*/ 8 h 130"/>
                <a:gd name="T72" fmla="*/ 15 w 60"/>
                <a:gd name="T73" fmla="*/ 0 h 130"/>
                <a:gd name="T74" fmla="*/ 15 w 60"/>
                <a:gd name="T7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130">
                  <a:moveTo>
                    <a:pt x="15" y="0"/>
                  </a:moveTo>
                  <a:lnTo>
                    <a:pt x="9" y="10"/>
                  </a:lnTo>
                  <a:lnTo>
                    <a:pt x="0" y="115"/>
                  </a:lnTo>
                  <a:lnTo>
                    <a:pt x="17" y="98"/>
                  </a:lnTo>
                  <a:lnTo>
                    <a:pt x="17" y="100"/>
                  </a:lnTo>
                  <a:lnTo>
                    <a:pt x="7" y="115"/>
                  </a:lnTo>
                  <a:lnTo>
                    <a:pt x="7" y="118"/>
                  </a:lnTo>
                  <a:lnTo>
                    <a:pt x="25" y="100"/>
                  </a:lnTo>
                  <a:lnTo>
                    <a:pt x="7" y="127"/>
                  </a:lnTo>
                  <a:lnTo>
                    <a:pt x="11" y="124"/>
                  </a:lnTo>
                  <a:lnTo>
                    <a:pt x="13" y="128"/>
                  </a:lnTo>
                  <a:lnTo>
                    <a:pt x="32" y="107"/>
                  </a:lnTo>
                  <a:lnTo>
                    <a:pt x="19" y="129"/>
                  </a:lnTo>
                  <a:lnTo>
                    <a:pt x="25" y="129"/>
                  </a:lnTo>
                  <a:lnTo>
                    <a:pt x="32" y="128"/>
                  </a:lnTo>
                  <a:lnTo>
                    <a:pt x="40" y="128"/>
                  </a:lnTo>
                  <a:lnTo>
                    <a:pt x="46" y="129"/>
                  </a:lnTo>
                  <a:lnTo>
                    <a:pt x="59" y="129"/>
                  </a:lnTo>
                  <a:lnTo>
                    <a:pt x="55" y="122"/>
                  </a:lnTo>
                  <a:lnTo>
                    <a:pt x="51" y="103"/>
                  </a:lnTo>
                  <a:lnTo>
                    <a:pt x="39" y="103"/>
                  </a:lnTo>
                  <a:lnTo>
                    <a:pt x="27" y="85"/>
                  </a:lnTo>
                  <a:lnTo>
                    <a:pt x="22" y="74"/>
                  </a:lnTo>
                  <a:lnTo>
                    <a:pt x="51" y="78"/>
                  </a:lnTo>
                  <a:lnTo>
                    <a:pt x="48" y="74"/>
                  </a:lnTo>
                  <a:lnTo>
                    <a:pt x="19" y="66"/>
                  </a:lnTo>
                  <a:lnTo>
                    <a:pt x="17" y="62"/>
                  </a:lnTo>
                  <a:lnTo>
                    <a:pt x="57" y="71"/>
                  </a:lnTo>
                  <a:lnTo>
                    <a:pt x="42" y="62"/>
                  </a:lnTo>
                  <a:lnTo>
                    <a:pt x="22" y="56"/>
                  </a:lnTo>
                  <a:lnTo>
                    <a:pt x="14" y="43"/>
                  </a:lnTo>
                  <a:lnTo>
                    <a:pt x="14" y="30"/>
                  </a:lnTo>
                  <a:lnTo>
                    <a:pt x="19" y="24"/>
                  </a:lnTo>
                  <a:lnTo>
                    <a:pt x="15" y="14"/>
                  </a:lnTo>
                  <a:lnTo>
                    <a:pt x="18" y="13"/>
                  </a:lnTo>
                  <a:lnTo>
                    <a:pt x="15" y="8"/>
                  </a:lnTo>
                  <a:lnTo>
                    <a:pt x="15" y="0"/>
                  </a:lnTo>
                  <a:lnTo>
                    <a:pt x="15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16" name="Freeform 68"/>
            <p:cNvSpPr>
              <a:spLocks/>
            </p:cNvSpPr>
            <p:nvPr/>
          </p:nvSpPr>
          <p:spPr bwMode="auto">
            <a:xfrm>
              <a:off x="1182" y="2469"/>
              <a:ext cx="24" cy="9"/>
            </a:xfrm>
            <a:custGeom>
              <a:avLst/>
              <a:gdLst>
                <a:gd name="T0" fmla="*/ 0 w 24"/>
                <a:gd name="T1" fmla="*/ 3 h 9"/>
                <a:gd name="T2" fmla="*/ 9 w 24"/>
                <a:gd name="T3" fmla="*/ 0 h 9"/>
                <a:gd name="T4" fmla="*/ 23 w 24"/>
                <a:gd name="T5" fmla="*/ 8 h 9"/>
                <a:gd name="T6" fmla="*/ 0 w 24"/>
                <a:gd name="T7" fmla="*/ 3 h 9"/>
                <a:gd name="T8" fmla="*/ 0 w 24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3"/>
                  </a:moveTo>
                  <a:lnTo>
                    <a:pt x="9" y="0"/>
                  </a:lnTo>
                  <a:lnTo>
                    <a:pt x="23" y="8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17" name="Freeform 69"/>
            <p:cNvSpPr>
              <a:spLocks/>
            </p:cNvSpPr>
            <p:nvPr/>
          </p:nvSpPr>
          <p:spPr bwMode="auto">
            <a:xfrm>
              <a:off x="1233" y="2522"/>
              <a:ext cx="28" cy="30"/>
            </a:xfrm>
            <a:custGeom>
              <a:avLst/>
              <a:gdLst>
                <a:gd name="T0" fmla="*/ 27 w 28"/>
                <a:gd name="T1" fmla="*/ 4 h 30"/>
                <a:gd name="T2" fmla="*/ 11 w 28"/>
                <a:gd name="T3" fmla="*/ 0 h 30"/>
                <a:gd name="T4" fmla="*/ 0 w 28"/>
                <a:gd name="T5" fmla="*/ 9 h 30"/>
                <a:gd name="T6" fmla="*/ 2 w 28"/>
                <a:gd name="T7" fmla="*/ 13 h 30"/>
                <a:gd name="T8" fmla="*/ 2 w 28"/>
                <a:gd name="T9" fmla="*/ 29 h 30"/>
                <a:gd name="T10" fmla="*/ 14 w 28"/>
                <a:gd name="T11" fmla="*/ 29 h 30"/>
                <a:gd name="T12" fmla="*/ 19 w 28"/>
                <a:gd name="T13" fmla="*/ 26 h 30"/>
                <a:gd name="T14" fmla="*/ 25 w 28"/>
                <a:gd name="T15" fmla="*/ 8 h 30"/>
                <a:gd name="T16" fmla="*/ 27 w 28"/>
                <a:gd name="T17" fmla="*/ 4 h 30"/>
                <a:gd name="T18" fmla="*/ 27 w 28"/>
                <a:gd name="T1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0">
                  <a:moveTo>
                    <a:pt x="27" y="4"/>
                  </a:moveTo>
                  <a:lnTo>
                    <a:pt x="11" y="0"/>
                  </a:lnTo>
                  <a:lnTo>
                    <a:pt x="0" y="9"/>
                  </a:lnTo>
                  <a:lnTo>
                    <a:pt x="2" y="13"/>
                  </a:lnTo>
                  <a:lnTo>
                    <a:pt x="2" y="29"/>
                  </a:lnTo>
                  <a:lnTo>
                    <a:pt x="14" y="29"/>
                  </a:lnTo>
                  <a:lnTo>
                    <a:pt x="19" y="26"/>
                  </a:lnTo>
                  <a:lnTo>
                    <a:pt x="25" y="8"/>
                  </a:lnTo>
                  <a:lnTo>
                    <a:pt x="27" y="4"/>
                  </a:lnTo>
                  <a:lnTo>
                    <a:pt x="27" y="4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18" name="Freeform 70"/>
            <p:cNvSpPr>
              <a:spLocks/>
            </p:cNvSpPr>
            <p:nvPr/>
          </p:nvSpPr>
          <p:spPr bwMode="auto">
            <a:xfrm>
              <a:off x="1216" y="2522"/>
              <a:ext cx="22" cy="19"/>
            </a:xfrm>
            <a:custGeom>
              <a:avLst/>
              <a:gdLst>
                <a:gd name="T0" fmla="*/ 21 w 22"/>
                <a:gd name="T1" fmla="*/ 0 h 19"/>
                <a:gd name="T2" fmla="*/ 9 w 22"/>
                <a:gd name="T3" fmla="*/ 4 h 19"/>
                <a:gd name="T4" fmla="*/ 0 w 22"/>
                <a:gd name="T5" fmla="*/ 18 h 19"/>
                <a:gd name="T6" fmla="*/ 17 w 22"/>
                <a:gd name="T7" fmla="*/ 3 h 19"/>
                <a:gd name="T8" fmla="*/ 21 w 22"/>
                <a:gd name="T9" fmla="*/ 0 h 19"/>
                <a:gd name="T10" fmla="*/ 21 w 22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9">
                  <a:moveTo>
                    <a:pt x="21" y="0"/>
                  </a:moveTo>
                  <a:lnTo>
                    <a:pt x="9" y="4"/>
                  </a:lnTo>
                  <a:lnTo>
                    <a:pt x="0" y="18"/>
                  </a:lnTo>
                  <a:lnTo>
                    <a:pt x="17" y="3"/>
                  </a:lnTo>
                  <a:lnTo>
                    <a:pt x="21" y="0"/>
                  </a:lnTo>
                  <a:lnTo>
                    <a:pt x="21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19" name="Freeform 71"/>
            <p:cNvSpPr>
              <a:spLocks/>
            </p:cNvSpPr>
            <p:nvPr/>
          </p:nvSpPr>
          <p:spPr bwMode="auto">
            <a:xfrm>
              <a:off x="1230" y="2402"/>
              <a:ext cx="22" cy="59"/>
            </a:xfrm>
            <a:custGeom>
              <a:avLst/>
              <a:gdLst>
                <a:gd name="T0" fmla="*/ 0 w 22"/>
                <a:gd name="T1" fmla="*/ 0 h 59"/>
                <a:gd name="T2" fmla="*/ 5 w 22"/>
                <a:gd name="T3" fmla="*/ 48 h 59"/>
                <a:gd name="T4" fmla="*/ 17 w 22"/>
                <a:gd name="T5" fmla="*/ 58 h 59"/>
                <a:gd name="T6" fmla="*/ 21 w 22"/>
                <a:gd name="T7" fmla="*/ 56 h 59"/>
                <a:gd name="T8" fmla="*/ 6 w 22"/>
                <a:gd name="T9" fmla="*/ 47 h 59"/>
                <a:gd name="T10" fmla="*/ 0 w 22"/>
                <a:gd name="T11" fmla="*/ 0 h 59"/>
                <a:gd name="T12" fmla="*/ 0 w 22"/>
                <a:gd name="T1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59">
                  <a:moveTo>
                    <a:pt x="0" y="0"/>
                  </a:moveTo>
                  <a:lnTo>
                    <a:pt x="5" y="48"/>
                  </a:lnTo>
                  <a:lnTo>
                    <a:pt x="17" y="58"/>
                  </a:lnTo>
                  <a:lnTo>
                    <a:pt x="21" y="56"/>
                  </a:lnTo>
                  <a:lnTo>
                    <a:pt x="6" y="47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20" name="Freeform 72"/>
            <p:cNvSpPr>
              <a:spLocks/>
            </p:cNvSpPr>
            <p:nvPr/>
          </p:nvSpPr>
          <p:spPr bwMode="auto">
            <a:xfrm>
              <a:off x="1237" y="2465"/>
              <a:ext cx="23" cy="56"/>
            </a:xfrm>
            <a:custGeom>
              <a:avLst/>
              <a:gdLst>
                <a:gd name="T0" fmla="*/ 22 w 23"/>
                <a:gd name="T1" fmla="*/ 55 h 56"/>
                <a:gd name="T2" fmla="*/ 0 w 23"/>
                <a:gd name="T3" fmla="*/ 50 h 56"/>
                <a:gd name="T4" fmla="*/ 10 w 23"/>
                <a:gd name="T5" fmla="*/ 49 h 56"/>
                <a:gd name="T6" fmla="*/ 3 w 23"/>
                <a:gd name="T7" fmla="*/ 35 h 56"/>
                <a:gd name="T8" fmla="*/ 17 w 23"/>
                <a:gd name="T9" fmla="*/ 48 h 56"/>
                <a:gd name="T10" fmla="*/ 15 w 23"/>
                <a:gd name="T11" fmla="*/ 36 h 56"/>
                <a:gd name="T12" fmla="*/ 1 w 23"/>
                <a:gd name="T13" fmla="*/ 0 h 56"/>
                <a:gd name="T14" fmla="*/ 6 w 23"/>
                <a:gd name="T15" fmla="*/ 4 h 56"/>
                <a:gd name="T16" fmla="*/ 22 w 23"/>
                <a:gd name="T17" fmla="*/ 39 h 56"/>
                <a:gd name="T18" fmla="*/ 22 w 23"/>
                <a:gd name="T19" fmla="*/ 55 h 56"/>
                <a:gd name="T20" fmla="*/ 22 w 23"/>
                <a:gd name="T21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56">
                  <a:moveTo>
                    <a:pt x="22" y="55"/>
                  </a:moveTo>
                  <a:lnTo>
                    <a:pt x="0" y="50"/>
                  </a:lnTo>
                  <a:lnTo>
                    <a:pt x="10" y="49"/>
                  </a:lnTo>
                  <a:lnTo>
                    <a:pt x="3" y="35"/>
                  </a:lnTo>
                  <a:lnTo>
                    <a:pt x="17" y="48"/>
                  </a:lnTo>
                  <a:lnTo>
                    <a:pt x="15" y="36"/>
                  </a:lnTo>
                  <a:lnTo>
                    <a:pt x="1" y="0"/>
                  </a:lnTo>
                  <a:lnTo>
                    <a:pt x="6" y="4"/>
                  </a:lnTo>
                  <a:lnTo>
                    <a:pt x="22" y="39"/>
                  </a:lnTo>
                  <a:lnTo>
                    <a:pt x="22" y="55"/>
                  </a:lnTo>
                  <a:lnTo>
                    <a:pt x="22" y="55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21" name="Freeform 73"/>
            <p:cNvSpPr>
              <a:spLocks/>
            </p:cNvSpPr>
            <p:nvPr/>
          </p:nvSpPr>
          <p:spPr bwMode="auto">
            <a:xfrm>
              <a:off x="1176" y="2389"/>
              <a:ext cx="65" cy="32"/>
            </a:xfrm>
            <a:custGeom>
              <a:avLst/>
              <a:gdLst>
                <a:gd name="T0" fmla="*/ 0 w 65"/>
                <a:gd name="T1" fmla="*/ 31 h 32"/>
                <a:gd name="T2" fmla="*/ 13 w 65"/>
                <a:gd name="T3" fmla="*/ 27 h 32"/>
                <a:gd name="T4" fmla="*/ 40 w 65"/>
                <a:gd name="T5" fmla="*/ 7 h 32"/>
                <a:gd name="T6" fmla="*/ 64 w 65"/>
                <a:gd name="T7" fmla="*/ 0 h 32"/>
                <a:gd name="T8" fmla="*/ 38 w 65"/>
                <a:gd name="T9" fmla="*/ 7 h 32"/>
                <a:gd name="T10" fmla="*/ 0 w 65"/>
                <a:gd name="T11" fmla="*/ 31 h 32"/>
                <a:gd name="T12" fmla="*/ 0 w 65"/>
                <a:gd name="T1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32">
                  <a:moveTo>
                    <a:pt x="0" y="31"/>
                  </a:moveTo>
                  <a:lnTo>
                    <a:pt x="13" y="27"/>
                  </a:lnTo>
                  <a:lnTo>
                    <a:pt x="40" y="7"/>
                  </a:lnTo>
                  <a:lnTo>
                    <a:pt x="64" y="0"/>
                  </a:lnTo>
                  <a:lnTo>
                    <a:pt x="38" y="7"/>
                  </a:lnTo>
                  <a:lnTo>
                    <a:pt x="0" y="31"/>
                  </a:lnTo>
                  <a:lnTo>
                    <a:pt x="0" y="31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22" name="Freeform 74"/>
            <p:cNvSpPr>
              <a:spLocks/>
            </p:cNvSpPr>
            <p:nvPr/>
          </p:nvSpPr>
          <p:spPr bwMode="auto">
            <a:xfrm>
              <a:off x="1257" y="2533"/>
              <a:ext cx="18" cy="19"/>
            </a:xfrm>
            <a:custGeom>
              <a:avLst/>
              <a:gdLst>
                <a:gd name="T0" fmla="*/ 0 w 18"/>
                <a:gd name="T1" fmla="*/ 18 h 19"/>
                <a:gd name="T2" fmla="*/ 16 w 18"/>
                <a:gd name="T3" fmla="*/ 0 h 19"/>
                <a:gd name="T4" fmla="*/ 17 w 18"/>
                <a:gd name="T5" fmla="*/ 0 h 19"/>
                <a:gd name="T6" fmla="*/ 8 w 18"/>
                <a:gd name="T7" fmla="*/ 17 h 19"/>
                <a:gd name="T8" fmla="*/ 0 w 18"/>
                <a:gd name="T9" fmla="*/ 18 h 19"/>
                <a:gd name="T10" fmla="*/ 0 w 18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9">
                  <a:moveTo>
                    <a:pt x="0" y="18"/>
                  </a:moveTo>
                  <a:lnTo>
                    <a:pt x="16" y="0"/>
                  </a:lnTo>
                  <a:lnTo>
                    <a:pt x="17" y="0"/>
                  </a:lnTo>
                  <a:lnTo>
                    <a:pt x="8" y="17"/>
                  </a:lnTo>
                  <a:lnTo>
                    <a:pt x="0" y="18"/>
                  </a:lnTo>
                  <a:lnTo>
                    <a:pt x="0" y="18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23" name="Freeform 75"/>
            <p:cNvSpPr>
              <a:spLocks/>
            </p:cNvSpPr>
            <p:nvPr/>
          </p:nvSpPr>
          <p:spPr bwMode="auto">
            <a:xfrm>
              <a:off x="1260" y="2535"/>
              <a:ext cx="30" cy="45"/>
            </a:xfrm>
            <a:custGeom>
              <a:avLst/>
              <a:gdLst>
                <a:gd name="T0" fmla="*/ 17 w 30"/>
                <a:gd name="T1" fmla="*/ 0 h 45"/>
                <a:gd name="T2" fmla="*/ 17 w 30"/>
                <a:gd name="T3" fmla="*/ 8 h 45"/>
                <a:gd name="T4" fmla="*/ 15 w 30"/>
                <a:gd name="T5" fmla="*/ 12 h 45"/>
                <a:gd name="T6" fmla="*/ 12 w 30"/>
                <a:gd name="T7" fmla="*/ 25 h 45"/>
                <a:gd name="T8" fmla="*/ 11 w 30"/>
                <a:gd name="T9" fmla="*/ 35 h 45"/>
                <a:gd name="T10" fmla="*/ 7 w 30"/>
                <a:gd name="T11" fmla="*/ 42 h 45"/>
                <a:gd name="T12" fmla="*/ 0 w 30"/>
                <a:gd name="T13" fmla="*/ 44 h 45"/>
                <a:gd name="T14" fmla="*/ 9 w 30"/>
                <a:gd name="T15" fmla="*/ 42 h 45"/>
                <a:gd name="T16" fmla="*/ 18 w 30"/>
                <a:gd name="T17" fmla="*/ 32 h 45"/>
                <a:gd name="T18" fmla="*/ 22 w 30"/>
                <a:gd name="T19" fmla="*/ 31 h 45"/>
                <a:gd name="T20" fmla="*/ 29 w 30"/>
                <a:gd name="T21" fmla="*/ 29 h 45"/>
                <a:gd name="T22" fmla="*/ 19 w 30"/>
                <a:gd name="T23" fmla="*/ 29 h 45"/>
                <a:gd name="T24" fmla="*/ 19 w 30"/>
                <a:gd name="T25" fmla="*/ 5 h 45"/>
                <a:gd name="T26" fmla="*/ 17 w 30"/>
                <a:gd name="T27" fmla="*/ 0 h 45"/>
                <a:gd name="T28" fmla="*/ 17 w 30"/>
                <a:gd name="T2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45">
                  <a:moveTo>
                    <a:pt x="17" y="0"/>
                  </a:moveTo>
                  <a:lnTo>
                    <a:pt x="17" y="8"/>
                  </a:lnTo>
                  <a:lnTo>
                    <a:pt x="15" y="12"/>
                  </a:lnTo>
                  <a:lnTo>
                    <a:pt x="12" y="25"/>
                  </a:lnTo>
                  <a:lnTo>
                    <a:pt x="11" y="35"/>
                  </a:lnTo>
                  <a:lnTo>
                    <a:pt x="7" y="42"/>
                  </a:lnTo>
                  <a:lnTo>
                    <a:pt x="0" y="44"/>
                  </a:lnTo>
                  <a:lnTo>
                    <a:pt x="9" y="42"/>
                  </a:lnTo>
                  <a:lnTo>
                    <a:pt x="18" y="32"/>
                  </a:lnTo>
                  <a:lnTo>
                    <a:pt x="22" y="31"/>
                  </a:lnTo>
                  <a:lnTo>
                    <a:pt x="29" y="29"/>
                  </a:lnTo>
                  <a:lnTo>
                    <a:pt x="19" y="29"/>
                  </a:lnTo>
                  <a:lnTo>
                    <a:pt x="19" y="5"/>
                  </a:lnTo>
                  <a:lnTo>
                    <a:pt x="17" y="0"/>
                  </a:lnTo>
                  <a:lnTo>
                    <a:pt x="17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24" name="Freeform 76"/>
            <p:cNvSpPr>
              <a:spLocks/>
            </p:cNvSpPr>
            <p:nvPr/>
          </p:nvSpPr>
          <p:spPr bwMode="auto">
            <a:xfrm>
              <a:off x="1285" y="2540"/>
              <a:ext cx="8" cy="23"/>
            </a:xfrm>
            <a:custGeom>
              <a:avLst/>
              <a:gdLst>
                <a:gd name="T0" fmla="*/ 7 w 8"/>
                <a:gd name="T1" fmla="*/ 0 h 23"/>
                <a:gd name="T2" fmla="*/ 2 w 8"/>
                <a:gd name="T3" fmla="*/ 0 h 23"/>
                <a:gd name="T4" fmla="*/ 1 w 8"/>
                <a:gd name="T5" fmla="*/ 2 h 23"/>
                <a:gd name="T6" fmla="*/ 0 w 8"/>
                <a:gd name="T7" fmla="*/ 22 h 23"/>
                <a:gd name="T8" fmla="*/ 7 w 8"/>
                <a:gd name="T9" fmla="*/ 5 h 23"/>
                <a:gd name="T10" fmla="*/ 7 w 8"/>
                <a:gd name="T11" fmla="*/ 0 h 23"/>
                <a:gd name="T12" fmla="*/ 7 w 8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3">
                  <a:moveTo>
                    <a:pt x="7" y="0"/>
                  </a:moveTo>
                  <a:lnTo>
                    <a:pt x="2" y="0"/>
                  </a:lnTo>
                  <a:lnTo>
                    <a:pt x="1" y="2"/>
                  </a:lnTo>
                  <a:lnTo>
                    <a:pt x="0" y="22"/>
                  </a:lnTo>
                  <a:lnTo>
                    <a:pt x="7" y="5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25" name="Freeform 77"/>
            <p:cNvSpPr>
              <a:spLocks/>
            </p:cNvSpPr>
            <p:nvPr/>
          </p:nvSpPr>
          <p:spPr bwMode="auto">
            <a:xfrm>
              <a:off x="1252" y="2397"/>
              <a:ext cx="30" cy="126"/>
            </a:xfrm>
            <a:custGeom>
              <a:avLst/>
              <a:gdLst>
                <a:gd name="T0" fmla="*/ 0 w 30"/>
                <a:gd name="T1" fmla="*/ 0 h 126"/>
                <a:gd name="T2" fmla="*/ 0 w 30"/>
                <a:gd name="T3" fmla="*/ 14 h 126"/>
                <a:gd name="T4" fmla="*/ 12 w 30"/>
                <a:gd name="T5" fmla="*/ 47 h 126"/>
                <a:gd name="T6" fmla="*/ 12 w 30"/>
                <a:gd name="T7" fmla="*/ 62 h 126"/>
                <a:gd name="T8" fmla="*/ 16 w 30"/>
                <a:gd name="T9" fmla="*/ 110 h 126"/>
                <a:gd name="T10" fmla="*/ 15 w 30"/>
                <a:gd name="T11" fmla="*/ 125 h 126"/>
                <a:gd name="T12" fmla="*/ 29 w 30"/>
                <a:gd name="T13" fmla="*/ 117 h 126"/>
                <a:gd name="T14" fmla="*/ 19 w 30"/>
                <a:gd name="T15" fmla="*/ 83 h 126"/>
                <a:gd name="T16" fmla="*/ 13 w 30"/>
                <a:gd name="T17" fmla="*/ 45 h 126"/>
                <a:gd name="T18" fmla="*/ 0 w 30"/>
                <a:gd name="T19" fmla="*/ 0 h 126"/>
                <a:gd name="T20" fmla="*/ 0 w 30"/>
                <a:gd name="T2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126">
                  <a:moveTo>
                    <a:pt x="0" y="0"/>
                  </a:moveTo>
                  <a:lnTo>
                    <a:pt x="0" y="14"/>
                  </a:lnTo>
                  <a:lnTo>
                    <a:pt x="12" y="47"/>
                  </a:lnTo>
                  <a:lnTo>
                    <a:pt x="12" y="62"/>
                  </a:lnTo>
                  <a:lnTo>
                    <a:pt x="16" y="110"/>
                  </a:lnTo>
                  <a:lnTo>
                    <a:pt x="15" y="125"/>
                  </a:lnTo>
                  <a:lnTo>
                    <a:pt x="29" y="117"/>
                  </a:lnTo>
                  <a:lnTo>
                    <a:pt x="19" y="83"/>
                  </a:lnTo>
                  <a:lnTo>
                    <a:pt x="13" y="4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26" name="Freeform 78"/>
            <p:cNvSpPr>
              <a:spLocks/>
            </p:cNvSpPr>
            <p:nvPr/>
          </p:nvSpPr>
          <p:spPr bwMode="auto">
            <a:xfrm>
              <a:off x="1285" y="2530"/>
              <a:ext cx="62" cy="43"/>
            </a:xfrm>
            <a:custGeom>
              <a:avLst/>
              <a:gdLst>
                <a:gd name="T0" fmla="*/ 1 w 62"/>
                <a:gd name="T1" fmla="*/ 1 h 43"/>
                <a:gd name="T2" fmla="*/ 14 w 62"/>
                <a:gd name="T3" fmla="*/ 14 h 43"/>
                <a:gd name="T4" fmla="*/ 15 w 62"/>
                <a:gd name="T5" fmla="*/ 16 h 43"/>
                <a:gd name="T6" fmla="*/ 15 w 62"/>
                <a:gd name="T7" fmla="*/ 28 h 43"/>
                <a:gd name="T8" fmla="*/ 9 w 62"/>
                <a:gd name="T9" fmla="*/ 29 h 43"/>
                <a:gd name="T10" fmla="*/ 0 w 62"/>
                <a:gd name="T11" fmla="*/ 40 h 43"/>
                <a:gd name="T12" fmla="*/ 10 w 62"/>
                <a:gd name="T13" fmla="*/ 37 h 43"/>
                <a:gd name="T14" fmla="*/ 26 w 62"/>
                <a:gd name="T15" fmla="*/ 42 h 43"/>
                <a:gd name="T16" fmla="*/ 41 w 62"/>
                <a:gd name="T17" fmla="*/ 42 h 43"/>
                <a:gd name="T18" fmla="*/ 50 w 62"/>
                <a:gd name="T19" fmla="*/ 39 h 43"/>
                <a:gd name="T20" fmla="*/ 52 w 62"/>
                <a:gd name="T21" fmla="*/ 26 h 43"/>
                <a:gd name="T22" fmla="*/ 56 w 62"/>
                <a:gd name="T23" fmla="*/ 12 h 43"/>
                <a:gd name="T24" fmla="*/ 61 w 62"/>
                <a:gd name="T25" fmla="*/ 7 h 43"/>
                <a:gd name="T26" fmla="*/ 19 w 62"/>
                <a:gd name="T27" fmla="*/ 0 h 43"/>
                <a:gd name="T28" fmla="*/ 12 w 62"/>
                <a:gd name="T29" fmla="*/ 1 h 43"/>
                <a:gd name="T30" fmla="*/ 1 w 62"/>
                <a:gd name="T31" fmla="*/ 1 h 43"/>
                <a:gd name="T32" fmla="*/ 1 w 62"/>
                <a:gd name="T33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" h="43">
                  <a:moveTo>
                    <a:pt x="1" y="1"/>
                  </a:moveTo>
                  <a:lnTo>
                    <a:pt x="14" y="14"/>
                  </a:lnTo>
                  <a:lnTo>
                    <a:pt x="15" y="16"/>
                  </a:lnTo>
                  <a:lnTo>
                    <a:pt x="15" y="28"/>
                  </a:lnTo>
                  <a:lnTo>
                    <a:pt x="9" y="29"/>
                  </a:lnTo>
                  <a:lnTo>
                    <a:pt x="0" y="40"/>
                  </a:lnTo>
                  <a:lnTo>
                    <a:pt x="10" y="37"/>
                  </a:lnTo>
                  <a:lnTo>
                    <a:pt x="26" y="42"/>
                  </a:lnTo>
                  <a:lnTo>
                    <a:pt x="41" y="42"/>
                  </a:lnTo>
                  <a:lnTo>
                    <a:pt x="50" y="39"/>
                  </a:lnTo>
                  <a:lnTo>
                    <a:pt x="52" y="26"/>
                  </a:lnTo>
                  <a:lnTo>
                    <a:pt x="56" y="12"/>
                  </a:lnTo>
                  <a:lnTo>
                    <a:pt x="61" y="7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27" name="Freeform 79"/>
            <p:cNvSpPr>
              <a:spLocks/>
            </p:cNvSpPr>
            <p:nvPr/>
          </p:nvSpPr>
          <p:spPr bwMode="auto">
            <a:xfrm>
              <a:off x="1289" y="2305"/>
              <a:ext cx="84" cy="72"/>
            </a:xfrm>
            <a:custGeom>
              <a:avLst/>
              <a:gdLst>
                <a:gd name="T0" fmla="*/ 47 w 84"/>
                <a:gd name="T1" fmla="*/ 0 h 72"/>
                <a:gd name="T2" fmla="*/ 79 w 84"/>
                <a:gd name="T3" fmla="*/ 26 h 72"/>
                <a:gd name="T4" fmla="*/ 83 w 84"/>
                <a:gd name="T5" fmla="*/ 32 h 72"/>
                <a:gd name="T6" fmla="*/ 83 w 84"/>
                <a:gd name="T7" fmla="*/ 39 h 72"/>
                <a:gd name="T8" fmla="*/ 82 w 84"/>
                <a:gd name="T9" fmla="*/ 50 h 72"/>
                <a:gd name="T10" fmla="*/ 73 w 84"/>
                <a:gd name="T11" fmla="*/ 62 h 72"/>
                <a:gd name="T12" fmla="*/ 74 w 84"/>
                <a:gd name="T13" fmla="*/ 56 h 72"/>
                <a:gd name="T14" fmla="*/ 59 w 84"/>
                <a:gd name="T15" fmla="*/ 64 h 72"/>
                <a:gd name="T16" fmla="*/ 68 w 84"/>
                <a:gd name="T17" fmla="*/ 52 h 72"/>
                <a:gd name="T18" fmla="*/ 58 w 84"/>
                <a:gd name="T19" fmla="*/ 60 h 72"/>
                <a:gd name="T20" fmla="*/ 52 w 84"/>
                <a:gd name="T21" fmla="*/ 60 h 72"/>
                <a:gd name="T22" fmla="*/ 61 w 84"/>
                <a:gd name="T23" fmla="*/ 50 h 72"/>
                <a:gd name="T24" fmla="*/ 52 w 84"/>
                <a:gd name="T25" fmla="*/ 50 h 72"/>
                <a:gd name="T26" fmla="*/ 49 w 84"/>
                <a:gd name="T27" fmla="*/ 59 h 72"/>
                <a:gd name="T28" fmla="*/ 23 w 84"/>
                <a:gd name="T29" fmla="*/ 71 h 72"/>
                <a:gd name="T30" fmla="*/ 46 w 84"/>
                <a:gd name="T31" fmla="*/ 51 h 72"/>
                <a:gd name="T32" fmla="*/ 44 w 84"/>
                <a:gd name="T33" fmla="*/ 47 h 72"/>
                <a:gd name="T34" fmla="*/ 18 w 84"/>
                <a:gd name="T35" fmla="*/ 65 h 72"/>
                <a:gd name="T36" fmla="*/ 13 w 84"/>
                <a:gd name="T37" fmla="*/ 64 h 72"/>
                <a:gd name="T38" fmla="*/ 55 w 84"/>
                <a:gd name="T39" fmla="*/ 32 h 72"/>
                <a:gd name="T40" fmla="*/ 11 w 84"/>
                <a:gd name="T41" fmla="*/ 59 h 72"/>
                <a:gd name="T42" fmla="*/ 38 w 84"/>
                <a:gd name="T43" fmla="*/ 34 h 72"/>
                <a:gd name="T44" fmla="*/ 0 w 84"/>
                <a:gd name="T45" fmla="*/ 49 h 72"/>
                <a:gd name="T46" fmla="*/ 11 w 84"/>
                <a:gd name="T47" fmla="*/ 36 h 72"/>
                <a:gd name="T48" fmla="*/ 29 w 84"/>
                <a:gd name="T49" fmla="*/ 27 h 72"/>
                <a:gd name="T50" fmla="*/ 13 w 84"/>
                <a:gd name="T51" fmla="*/ 27 h 72"/>
                <a:gd name="T52" fmla="*/ 33 w 84"/>
                <a:gd name="T53" fmla="*/ 21 h 72"/>
                <a:gd name="T54" fmla="*/ 61 w 84"/>
                <a:gd name="T55" fmla="*/ 23 h 72"/>
                <a:gd name="T56" fmla="*/ 63 w 84"/>
                <a:gd name="T57" fmla="*/ 20 h 72"/>
                <a:gd name="T58" fmla="*/ 52 w 84"/>
                <a:gd name="T59" fmla="*/ 16 h 72"/>
                <a:gd name="T60" fmla="*/ 61 w 84"/>
                <a:gd name="T61" fmla="*/ 16 h 72"/>
                <a:gd name="T62" fmla="*/ 47 w 84"/>
                <a:gd name="T63" fmla="*/ 0 h 72"/>
                <a:gd name="T64" fmla="*/ 47 w 84"/>
                <a:gd name="T6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4" h="72">
                  <a:moveTo>
                    <a:pt x="47" y="0"/>
                  </a:moveTo>
                  <a:lnTo>
                    <a:pt x="79" y="26"/>
                  </a:lnTo>
                  <a:lnTo>
                    <a:pt x="83" y="32"/>
                  </a:lnTo>
                  <a:lnTo>
                    <a:pt x="83" y="39"/>
                  </a:lnTo>
                  <a:lnTo>
                    <a:pt x="82" y="50"/>
                  </a:lnTo>
                  <a:lnTo>
                    <a:pt x="73" y="62"/>
                  </a:lnTo>
                  <a:lnTo>
                    <a:pt x="74" y="56"/>
                  </a:lnTo>
                  <a:lnTo>
                    <a:pt x="59" y="64"/>
                  </a:lnTo>
                  <a:lnTo>
                    <a:pt x="68" y="52"/>
                  </a:lnTo>
                  <a:lnTo>
                    <a:pt x="58" y="60"/>
                  </a:lnTo>
                  <a:lnTo>
                    <a:pt x="52" y="60"/>
                  </a:lnTo>
                  <a:lnTo>
                    <a:pt x="61" y="50"/>
                  </a:lnTo>
                  <a:lnTo>
                    <a:pt x="52" y="50"/>
                  </a:lnTo>
                  <a:lnTo>
                    <a:pt x="49" y="59"/>
                  </a:lnTo>
                  <a:lnTo>
                    <a:pt x="23" y="71"/>
                  </a:lnTo>
                  <a:lnTo>
                    <a:pt x="46" y="51"/>
                  </a:lnTo>
                  <a:lnTo>
                    <a:pt x="44" y="47"/>
                  </a:lnTo>
                  <a:lnTo>
                    <a:pt x="18" y="65"/>
                  </a:lnTo>
                  <a:lnTo>
                    <a:pt x="13" y="64"/>
                  </a:lnTo>
                  <a:lnTo>
                    <a:pt x="55" y="32"/>
                  </a:lnTo>
                  <a:lnTo>
                    <a:pt x="11" y="59"/>
                  </a:lnTo>
                  <a:lnTo>
                    <a:pt x="38" y="34"/>
                  </a:lnTo>
                  <a:lnTo>
                    <a:pt x="0" y="49"/>
                  </a:lnTo>
                  <a:lnTo>
                    <a:pt x="11" y="36"/>
                  </a:lnTo>
                  <a:lnTo>
                    <a:pt x="29" y="27"/>
                  </a:lnTo>
                  <a:lnTo>
                    <a:pt x="13" y="27"/>
                  </a:lnTo>
                  <a:lnTo>
                    <a:pt x="33" y="21"/>
                  </a:lnTo>
                  <a:lnTo>
                    <a:pt x="61" y="23"/>
                  </a:lnTo>
                  <a:lnTo>
                    <a:pt x="63" y="20"/>
                  </a:lnTo>
                  <a:lnTo>
                    <a:pt x="52" y="16"/>
                  </a:lnTo>
                  <a:lnTo>
                    <a:pt x="61" y="16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28" name="Freeform 80"/>
            <p:cNvSpPr>
              <a:spLocks/>
            </p:cNvSpPr>
            <p:nvPr/>
          </p:nvSpPr>
          <p:spPr bwMode="auto">
            <a:xfrm>
              <a:off x="1305" y="2368"/>
              <a:ext cx="34" cy="35"/>
            </a:xfrm>
            <a:custGeom>
              <a:avLst/>
              <a:gdLst>
                <a:gd name="T0" fmla="*/ 33 w 34"/>
                <a:gd name="T1" fmla="*/ 0 h 35"/>
                <a:gd name="T2" fmla="*/ 14 w 34"/>
                <a:gd name="T3" fmla="*/ 34 h 35"/>
                <a:gd name="T4" fmla="*/ 11 w 34"/>
                <a:gd name="T5" fmla="*/ 31 h 35"/>
                <a:gd name="T6" fmla="*/ 7 w 34"/>
                <a:gd name="T7" fmla="*/ 31 h 35"/>
                <a:gd name="T8" fmla="*/ 9 w 34"/>
                <a:gd name="T9" fmla="*/ 25 h 35"/>
                <a:gd name="T10" fmla="*/ 0 w 34"/>
                <a:gd name="T11" fmla="*/ 19 h 35"/>
                <a:gd name="T12" fmla="*/ 25 w 34"/>
                <a:gd name="T13" fmla="*/ 4 h 35"/>
                <a:gd name="T14" fmla="*/ 10 w 34"/>
                <a:gd name="T15" fmla="*/ 22 h 35"/>
                <a:gd name="T16" fmla="*/ 17 w 34"/>
                <a:gd name="T17" fmla="*/ 19 h 35"/>
                <a:gd name="T18" fmla="*/ 17 w 34"/>
                <a:gd name="T19" fmla="*/ 22 h 35"/>
                <a:gd name="T20" fmla="*/ 33 w 34"/>
                <a:gd name="T21" fmla="*/ 0 h 35"/>
                <a:gd name="T22" fmla="*/ 33 w 34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5">
                  <a:moveTo>
                    <a:pt x="33" y="0"/>
                  </a:moveTo>
                  <a:lnTo>
                    <a:pt x="14" y="34"/>
                  </a:lnTo>
                  <a:lnTo>
                    <a:pt x="11" y="31"/>
                  </a:lnTo>
                  <a:lnTo>
                    <a:pt x="7" y="31"/>
                  </a:lnTo>
                  <a:lnTo>
                    <a:pt x="9" y="25"/>
                  </a:lnTo>
                  <a:lnTo>
                    <a:pt x="0" y="19"/>
                  </a:lnTo>
                  <a:lnTo>
                    <a:pt x="25" y="4"/>
                  </a:lnTo>
                  <a:lnTo>
                    <a:pt x="10" y="22"/>
                  </a:lnTo>
                  <a:lnTo>
                    <a:pt x="17" y="19"/>
                  </a:lnTo>
                  <a:lnTo>
                    <a:pt x="17" y="22"/>
                  </a:lnTo>
                  <a:lnTo>
                    <a:pt x="33" y="0"/>
                  </a:lnTo>
                  <a:lnTo>
                    <a:pt x="33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29" name="Freeform 81"/>
            <p:cNvSpPr>
              <a:spLocks/>
            </p:cNvSpPr>
            <p:nvPr/>
          </p:nvSpPr>
          <p:spPr bwMode="auto">
            <a:xfrm>
              <a:off x="1344" y="2376"/>
              <a:ext cx="20" cy="27"/>
            </a:xfrm>
            <a:custGeom>
              <a:avLst/>
              <a:gdLst>
                <a:gd name="T0" fmla="*/ 18 w 20"/>
                <a:gd name="T1" fmla="*/ 0 h 27"/>
                <a:gd name="T2" fmla="*/ 13 w 20"/>
                <a:gd name="T3" fmla="*/ 2 h 27"/>
                <a:gd name="T4" fmla="*/ 6 w 20"/>
                <a:gd name="T5" fmla="*/ 9 h 27"/>
                <a:gd name="T6" fmla="*/ 9 w 20"/>
                <a:gd name="T7" fmla="*/ 9 h 27"/>
                <a:gd name="T8" fmla="*/ 2 w 20"/>
                <a:gd name="T9" fmla="*/ 13 h 27"/>
                <a:gd name="T10" fmla="*/ 0 w 20"/>
                <a:gd name="T11" fmla="*/ 18 h 27"/>
                <a:gd name="T12" fmla="*/ 3 w 20"/>
                <a:gd name="T13" fmla="*/ 20 h 27"/>
                <a:gd name="T14" fmla="*/ 2 w 20"/>
                <a:gd name="T15" fmla="*/ 26 h 27"/>
                <a:gd name="T16" fmla="*/ 6 w 20"/>
                <a:gd name="T17" fmla="*/ 20 h 27"/>
                <a:gd name="T18" fmla="*/ 3 w 20"/>
                <a:gd name="T19" fmla="*/ 17 h 27"/>
                <a:gd name="T20" fmla="*/ 4 w 20"/>
                <a:gd name="T21" fmla="*/ 14 h 27"/>
                <a:gd name="T22" fmla="*/ 12 w 20"/>
                <a:gd name="T23" fmla="*/ 10 h 27"/>
                <a:gd name="T24" fmla="*/ 15 w 20"/>
                <a:gd name="T25" fmla="*/ 5 h 27"/>
                <a:gd name="T26" fmla="*/ 17 w 20"/>
                <a:gd name="T27" fmla="*/ 5 h 27"/>
                <a:gd name="T28" fmla="*/ 19 w 20"/>
                <a:gd name="T29" fmla="*/ 1 h 27"/>
                <a:gd name="T30" fmla="*/ 18 w 20"/>
                <a:gd name="T31" fmla="*/ 0 h 27"/>
                <a:gd name="T32" fmla="*/ 18 w 20"/>
                <a:gd name="T3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27">
                  <a:moveTo>
                    <a:pt x="18" y="0"/>
                  </a:moveTo>
                  <a:lnTo>
                    <a:pt x="13" y="2"/>
                  </a:lnTo>
                  <a:lnTo>
                    <a:pt x="6" y="9"/>
                  </a:lnTo>
                  <a:lnTo>
                    <a:pt x="9" y="9"/>
                  </a:lnTo>
                  <a:lnTo>
                    <a:pt x="2" y="13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2" y="26"/>
                  </a:lnTo>
                  <a:lnTo>
                    <a:pt x="6" y="20"/>
                  </a:lnTo>
                  <a:lnTo>
                    <a:pt x="3" y="17"/>
                  </a:lnTo>
                  <a:lnTo>
                    <a:pt x="4" y="14"/>
                  </a:lnTo>
                  <a:lnTo>
                    <a:pt x="12" y="10"/>
                  </a:lnTo>
                  <a:lnTo>
                    <a:pt x="15" y="5"/>
                  </a:lnTo>
                  <a:lnTo>
                    <a:pt x="17" y="5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8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30" name="Freeform 82"/>
            <p:cNvSpPr>
              <a:spLocks/>
            </p:cNvSpPr>
            <p:nvPr/>
          </p:nvSpPr>
          <p:spPr bwMode="auto">
            <a:xfrm>
              <a:off x="1350" y="2386"/>
              <a:ext cx="9" cy="22"/>
            </a:xfrm>
            <a:custGeom>
              <a:avLst/>
              <a:gdLst>
                <a:gd name="T0" fmla="*/ 6 w 9"/>
                <a:gd name="T1" fmla="*/ 0 h 22"/>
                <a:gd name="T2" fmla="*/ 8 w 9"/>
                <a:gd name="T3" fmla="*/ 17 h 22"/>
                <a:gd name="T4" fmla="*/ 7 w 9"/>
                <a:gd name="T5" fmla="*/ 19 h 22"/>
                <a:gd name="T6" fmla="*/ 0 w 9"/>
                <a:gd name="T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2">
                  <a:moveTo>
                    <a:pt x="6" y="0"/>
                  </a:moveTo>
                  <a:lnTo>
                    <a:pt x="8" y="17"/>
                  </a:lnTo>
                  <a:lnTo>
                    <a:pt x="7" y="19"/>
                  </a:lnTo>
                  <a:lnTo>
                    <a:pt x="0" y="21"/>
                  </a:lnTo>
                </a:path>
              </a:pathLst>
            </a:custGeom>
            <a:noFill/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31" name="Freeform 83"/>
            <p:cNvSpPr>
              <a:spLocks/>
            </p:cNvSpPr>
            <p:nvPr/>
          </p:nvSpPr>
          <p:spPr bwMode="auto">
            <a:xfrm>
              <a:off x="1332" y="2404"/>
              <a:ext cx="17" cy="17"/>
            </a:xfrm>
            <a:custGeom>
              <a:avLst/>
              <a:gdLst>
                <a:gd name="T0" fmla="*/ 15 w 17"/>
                <a:gd name="T1" fmla="*/ 0 h 17"/>
                <a:gd name="T2" fmla="*/ 6 w 17"/>
                <a:gd name="T3" fmla="*/ 7 h 17"/>
                <a:gd name="T4" fmla="*/ 0 w 17"/>
                <a:gd name="T5" fmla="*/ 15 h 17"/>
                <a:gd name="T6" fmla="*/ 8 w 17"/>
                <a:gd name="T7" fmla="*/ 11 h 17"/>
                <a:gd name="T8" fmla="*/ 9 w 17"/>
                <a:gd name="T9" fmla="*/ 11 h 17"/>
                <a:gd name="T10" fmla="*/ 9 w 17"/>
                <a:gd name="T11" fmla="*/ 16 h 17"/>
                <a:gd name="T12" fmla="*/ 12 w 17"/>
                <a:gd name="T13" fmla="*/ 11 h 17"/>
                <a:gd name="T14" fmla="*/ 12 w 17"/>
                <a:gd name="T15" fmla="*/ 10 h 17"/>
                <a:gd name="T16" fmla="*/ 10 w 17"/>
                <a:gd name="T17" fmla="*/ 8 h 17"/>
                <a:gd name="T18" fmla="*/ 16 w 17"/>
                <a:gd name="T19" fmla="*/ 1 h 17"/>
                <a:gd name="T20" fmla="*/ 15 w 17"/>
                <a:gd name="T21" fmla="*/ 0 h 17"/>
                <a:gd name="T22" fmla="*/ 15 w 17"/>
                <a:gd name="T2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7">
                  <a:moveTo>
                    <a:pt x="15" y="0"/>
                  </a:moveTo>
                  <a:lnTo>
                    <a:pt x="6" y="7"/>
                  </a:lnTo>
                  <a:lnTo>
                    <a:pt x="0" y="15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9" y="16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16" y="1"/>
                  </a:lnTo>
                  <a:lnTo>
                    <a:pt x="15" y="0"/>
                  </a:lnTo>
                  <a:lnTo>
                    <a:pt x="15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32" name="Freeform 84"/>
            <p:cNvSpPr>
              <a:spLocks/>
            </p:cNvSpPr>
            <p:nvPr/>
          </p:nvSpPr>
          <p:spPr bwMode="auto">
            <a:xfrm>
              <a:off x="1335" y="2420"/>
              <a:ext cx="7" cy="10"/>
            </a:xfrm>
            <a:custGeom>
              <a:avLst/>
              <a:gdLst>
                <a:gd name="T0" fmla="*/ 6 w 7"/>
                <a:gd name="T1" fmla="*/ 0 h 10"/>
                <a:gd name="T2" fmla="*/ 0 w 7"/>
                <a:gd name="T3" fmla="*/ 5 h 10"/>
                <a:gd name="T4" fmla="*/ 3 w 7"/>
                <a:gd name="T5" fmla="*/ 5 h 10"/>
                <a:gd name="T6" fmla="*/ 5 w 7"/>
                <a:gd name="T7" fmla="*/ 6 h 10"/>
                <a:gd name="T8" fmla="*/ 6 w 7"/>
                <a:gd name="T9" fmla="*/ 9 h 10"/>
                <a:gd name="T10" fmla="*/ 6 w 7"/>
                <a:gd name="T11" fmla="*/ 6 h 10"/>
                <a:gd name="T12" fmla="*/ 5 w 7"/>
                <a:gd name="T13" fmla="*/ 3 h 10"/>
                <a:gd name="T14" fmla="*/ 6 w 7"/>
                <a:gd name="T15" fmla="*/ 0 h 10"/>
                <a:gd name="T16" fmla="*/ 6 w 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0">
                  <a:moveTo>
                    <a:pt x="6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5" y="6"/>
                  </a:lnTo>
                  <a:lnTo>
                    <a:pt x="6" y="9"/>
                  </a:lnTo>
                  <a:lnTo>
                    <a:pt x="6" y="6"/>
                  </a:lnTo>
                  <a:lnTo>
                    <a:pt x="5" y="3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33" name="Freeform 85"/>
            <p:cNvSpPr>
              <a:spLocks/>
            </p:cNvSpPr>
            <p:nvPr/>
          </p:nvSpPr>
          <p:spPr bwMode="auto">
            <a:xfrm>
              <a:off x="1344" y="2404"/>
              <a:ext cx="7" cy="12"/>
            </a:xfrm>
            <a:custGeom>
              <a:avLst/>
              <a:gdLst>
                <a:gd name="T0" fmla="*/ 6 w 7"/>
                <a:gd name="T1" fmla="*/ 0 h 12"/>
                <a:gd name="T2" fmla="*/ 0 w 7"/>
                <a:gd name="T3" fmla="*/ 11 h 12"/>
                <a:gd name="T4" fmla="*/ 3 w 7"/>
                <a:gd name="T5" fmla="*/ 10 h 12"/>
                <a:gd name="T6" fmla="*/ 6 w 7"/>
                <a:gd name="T7" fmla="*/ 0 h 12"/>
                <a:gd name="T8" fmla="*/ 6 w 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6" y="0"/>
                  </a:moveTo>
                  <a:lnTo>
                    <a:pt x="0" y="11"/>
                  </a:lnTo>
                  <a:lnTo>
                    <a:pt x="3" y="10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34" name="Freeform 86"/>
            <p:cNvSpPr>
              <a:spLocks/>
            </p:cNvSpPr>
            <p:nvPr/>
          </p:nvSpPr>
          <p:spPr bwMode="auto">
            <a:xfrm>
              <a:off x="1239" y="2295"/>
              <a:ext cx="84" cy="123"/>
            </a:xfrm>
            <a:custGeom>
              <a:avLst/>
              <a:gdLst>
                <a:gd name="T0" fmla="*/ 59 w 84"/>
                <a:gd name="T1" fmla="*/ 0 h 123"/>
                <a:gd name="T2" fmla="*/ 40 w 84"/>
                <a:gd name="T3" fmla="*/ 6 h 123"/>
                <a:gd name="T4" fmla="*/ 14 w 84"/>
                <a:gd name="T5" fmla="*/ 37 h 123"/>
                <a:gd name="T6" fmla="*/ 12 w 84"/>
                <a:gd name="T7" fmla="*/ 63 h 123"/>
                <a:gd name="T8" fmla="*/ 0 w 84"/>
                <a:gd name="T9" fmla="*/ 84 h 123"/>
                <a:gd name="T10" fmla="*/ 18 w 84"/>
                <a:gd name="T11" fmla="*/ 99 h 123"/>
                <a:gd name="T12" fmla="*/ 35 w 84"/>
                <a:gd name="T13" fmla="*/ 122 h 123"/>
                <a:gd name="T14" fmla="*/ 23 w 84"/>
                <a:gd name="T15" fmla="*/ 101 h 123"/>
                <a:gd name="T16" fmla="*/ 36 w 84"/>
                <a:gd name="T17" fmla="*/ 105 h 123"/>
                <a:gd name="T18" fmla="*/ 47 w 84"/>
                <a:gd name="T19" fmla="*/ 97 h 123"/>
                <a:gd name="T20" fmla="*/ 55 w 84"/>
                <a:gd name="T21" fmla="*/ 99 h 123"/>
                <a:gd name="T22" fmla="*/ 63 w 84"/>
                <a:gd name="T23" fmla="*/ 120 h 123"/>
                <a:gd name="T24" fmla="*/ 63 w 84"/>
                <a:gd name="T25" fmla="*/ 118 h 123"/>
                <a:gd name="T26" fmla="*/ 58 w 84"/>
                <a:gd name="T27" fmla="*/ 97 h 123"/>
                <a:gd name="T28" fmla="*/ 61 w 84"/>
                <a:gd name="T29" fmla="*/ 90 h 123"/>
                <a:gd name="T30" fmla="*/ 41 w 84"/>
                <a:gd name="T31" fmla="*/ 102 h 123"/>
                <a:gd name="T32" fmla="*/ 61 w 84"/>
                <a:gd name="T33" fmla="*/ 86 h 123"/>
                <a:gd name="T34" fmla="*/ 47 w 84"/>
                <a:gd name="T35" fmla="*/ 86 h 123"/>
                <a:gd name="T36" fmla="*/ 63 w 84"/>
                <a:gd name="T37" fmla="*/ 74 h 123"/>
                <a:gd name="T38" fmla="*/ 68 w 84"/>
                <a:gd name="T39" fmla="*/ 56 h 123"/>
                <a:gd name="T40" fmla="*/ 48 w 84"/>
                <a:gd name="T41" fmla="*/ 69 h 123"/>
                <a:gd name="T42" fmla="*/ 41 w 84"/>
                <a:gd name="T43" fmla="*/ 71 h 123"/>
                <a:gd name="T44" fmla="*/ 65 w 84"/>
                <a:gd name="T45" fmla="*/ 41 h 123"/>
                <a:gd name="T46" fmla="*/ 55 w 84"/>
                <a:gd name="T47" fmla="*/ 36 h 123"/>
                <a:gd name="T48" fmla="*/ 62 w 84"/>
                <a:gd name="T49" fmla="*/ 28 h 123"/>
                <a:gd name="T50" fmla="*/ 38 w 84"/>
                <a:gd name="T51" fmla="*/ 63 h 123"/>
                <a:gd name="T52" fmla="*/ 29 w 84"/>
                <a:gd name="T53" fmla="*/ 86 h 123"/>
                <a:gd name="T54" fmla="*/ 37 w 84"/>
                <a:gd name="T55" fmla="*/ 56 h 123"/>
                <a:gd name="T56" fmla="*/ 61 w 84"/>
                <a:gd name="T57" fmla="*/ 18 h 123"/>
                <a:gd name="T58" fmla="*/ 36 w 84"/>
                <a:gd name="T59" fmla="*/ 29 h 123"/>
                <a:gd name="T60" fmla="*/ 28 w 84"/>
                <a:gd name="T61" fmla="*/ 27 h 123"/>
                <a:gd name="T62" fmla="*/ 22 w 84"/>
                <a:gd name="T63" fmla="*/ 28 h 123"/>
                <a:gd name="T64" fmla="*/ 59 w 84"/>
                <a:gd name="T65" fmla="*/ 6 h 123"/>
                <a:gd name="T66" fmla="*/ 73 w 84"/>
                <a:gd name="T67" fmla="*/ 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4" h="123">
                  <a:moveTo>
                    <a:pt x="73" y="1"/>
                  </a:moveTo>
                  <a:lnTo>
                    <a:pt x="59" y="0"/>
                  </a:lnTo>
                  <a:lnTo>
                    <a:pt x="51" y="5"/>
                  </a:lnTo>
                  <a:lnTo>
                    <a:pt x="40" y="6"/>
                  </a:lnTo>
                  <a:lnTo>
                    <a:pt x="18" y="27"/>
                  </a:lnTo>
                  <a:lnTo>
                    <a:pt x="14" y="37"/>
                  </a:lnTo>
                  <a:lnTo>
                    <a:pt x="10" y="54"/>
                  </a:lnTo>
                  <a:lnTo>
                    <a:pt x="12" y="63"/>
                  </a:lnTo>
                  <a:lnTo>
                    <a:pt x="3" y="71"/>
                  </a:lnTo>
                  <a:lnTo>
                    <a:pt x="0" y="84"/>
                  </a:lnTo>
                  <a:lnTo>
                    <a:pt x="11" y="97"/>
                  </a:lnTo>
                  <a:lnTo>
                    <a:pt x="18" y="99"/>
                  </a:lnTo>
                  <a:lnTo>
                    <a:pt x="23" y="111"/>
                  </a:lnTo>
                  <a:lnTo>
                    <a:pt x="35" y="122"/>
                  </a:lnTo>
                  <a:lnTo>
                    <a:pt x="25" y="110"/>
                  </a:lnTo>
                  <a:lnTo>
                    <a:pt x="23" y="101"/>
                  </a:lnTo>
                  <a:lnTo>
                    <a:pt x="30" y="106"/>
                  </a:lnTo>
                  <a:lnTo>
                    <a:pt x="36" y="105"/>
                  </a:lnTo>
                  <a:lnTo>
                    <a:pt x="41" y="107"/>
                  </a:lnTo>
                  <a:lnTo>
                    <a:pt x="47" y="97"/>
                  </a:lnTo>
                  <a:lnTo>
                    <a:pt x="56" y="95"/>
                  </a:lnTo>
                  <a:lnTo>
                    <a:pt x="55" y="99"/>
                  </a:lnTo>
                  <a:lnTo>
                    <a:pt x="56" y="113"/>
                  </a:lnTo>
                  <a:lnTo>
                    <a:pt x="63" y="120"/>
                  </a:lnTo>
                  <a:lnTo>
                    <a:pt x="68" y="119"/>
                  </a:lnTo>
                  <a:lnTo>
                    <a:pt x="63" y="118"/>
                  </a:lnTo>
                  <a:lnTo>
                    <a:pt x="58" y="112"/>
                  </a:lnTo>
                  <a:lnTo>
                    <a:pt x="58" y="97"/>
                  </a:lnTo>
                  <a:lnTo>
                    <a:pt x="63" y="91"/>
                  </a:lnTo>
                  <a:lnTo>
                    <a:pt x="61" y="90"/>
                  </a:lnTo>
                  <a:lnTo>
                    <a:pt x="46" y="96"/>
                  </a:lnTo>
                  <a:lnTo>
                    <a:pt x="41" y="102"/>
                  </a:lnTo>
                  <a:lnTo>
                    <a:pt x="45" y="91"/>
                  </a:lnTo>
                  <a:lnTo>
                    <a:pt x="61" y="86"/>
                  </a:lnTo>
                  <a:lnTo>
                    <a:pt x="83" y="76"/>
                  </a:lnTo>
                  <a:lnTo>
                    <a:pt x="47" y="86"/>
                  </a:lnTo>
                  <a:lnTo>
                    <a:pt x="71" y="72"/>
                  </a:lnTo>
                  <a:lnTo>
                    <a:pt x="63" y="74"/>
                  </a:lnTo>
                  <a:lnTo>
                    <a:pt x="51" y="80"/>
                  </a:lnTo>
                  <a:lnTo>
                    <a:pt x="68" y="56"/>
                  </a:lnTo>
                  <a:lnTo>
                    <a:pt x="45" y="81"/>
                  </a:lnTo>
                  <a:lnTo>
                    <a:pt x="48" y="69"/>
                  </a:lnTo>
                  <a:lnTo>
                    <a:pt x="61" y="57"/>
                  </a:lnTo>
                  <a:lnTo>
                    <a:pt x="41" y="71"/>
                  </a:lnTo>
                  <a:lnTo>
                    <a:pt x="46" y="64"/>
                  </a:lnTo>
                  <a:lnTo>
                    <a:pt x="65" y="41"/>
                  </a:lnTo>
                  <a:lnTo>
                    <a:pt x="47" y="56"/>
                  </a:lnTo>
                  <a:lnTo>
                    <a:pt x="55" y="36"/>
                  </a:lnTo>
                  <a:lnTo>
                    <a:pt x="64" y="27"/>
                  </a:lnTo>
                  <a:lnTo>
                    <a:pt x="62" y="28"/>
                  </a:lnTo>
                  <a:lnTo>
                    <a:pt x="52" y="34"/>
                  </a:lnTo>
                  <a:lnTo>
                    <a:pt x="38" y="63"/>
                  </a:lnTo>
                  <a:lnTo>
                    <a:pt x="33" y="70"/>
                  </a:lnTo>
                  <a:lnTo>
                    <a:pt x="29" y="86"/>
                  </a:lnTo>
                  <a:lnTo>
                    <a:pt x="31" y="66"/>
                  </a:lnTo>
                  <a:lnTo>
                    <a:pt x="37" y="56"/>
                  </a:lnTo>
                  <a:lnTo>
                    <a:pt x="43" y="34"/>
                  </a:lnTo>
                  <a:lnTo>
                    <a:pt x="61" y="18"/>
                  </a:lnTo>
                  <a:lnTo>
                    <a:pt x="55" y="18"/>
                  </a:lnTo>
                  <a:lnTo>
                    <a:pt x="36" y="29"/>
                  </a:lnTo>
                  <a:lnTo>
                    <a:pt x="41" y="20"/>
                  </a:lnTo>
                  <a:lnTo>
                    <a:pt x="28" y="27"/>
                  </a:lnTo>
                  <a:lnTo>
                    <a:pt x="18" y="41"/>
                  </a:lnTo>
                  <a:lnTo>
                    <a:pt x="22" y="28"/>
                  </a:lnTo>
                  <a:lnTo>
                    <a:pt x="43" y="9"/>
                  </a:lnTo>
                  <a:lnTo>
                    <a:pt x="59" y="6"/>
                  </a:lnTo>
                  <a:lnTo>
                    <a:pt x="55" y="5"/>
                  </a:lnTo>
                  <a:lnTo>
                    <a:pt x="73" y="1"/>
                  </a:lnTo>
                  <a:lnTo>
                    <a:pt x="73" y="1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35" name="Freeform 87"/>
            <p:cNvSpPr>
              <a:spLocks/>
            </p:cNvSpPr>
            <p:nvPr/>
          </p:nvSpPr>
          <p:spPr bwMode="auto">
            <a:xfrm>
              <a:off x="1300" y="2392"/>
              <a:ext cx="9" cy="17"/>
            </a:xfrm>
            <a:custGeom>
              <a:avLst/>
              <a:gdLst>
                <a:gd name="T0" fmla="*/ 8 w 9"/>
                <a:gd name="T1" fmla="*/ 4 h 17"/>
                <a:gd name="T2" fmla="*/ 4 w 9"/>
                <a:gd name="T3" fmla="*/ 0 h 17"/>
                <a:gd name="T4" fmla="*/ 2 w 9"/>
                <a:gd name="T5" fmla="*/ 2 h 17"/>
                <a:gd name="T6" fmla="*/ 0 w 9"/>
                <a:gd name="T7" fmla="*/ 8 h 17"/>
                <a:gd name="T8" fmla="*/ 2 w 9"/>
                <a:gd name="T9" fmla="*/ 16 h 17"/>
                <a:gd name="T10" fmla="*/ 1 w 9"/>
                <a:gd name="T11" fmla="*/ 10 h 17"/>
                <a:gd name="T12" fmla="*/ 2 w 9"/>
                <a:gd name="T13" fmla="*/ 5 h 17"/>
                <a:gd name="T14" fmla="*/ 7 w 9"/>
                <a:gd name="T15" fmla="*/ 11 h 17"/>
                <a:gd name="T16" fmla="*/ 8 w 9"/>
                <a:gd name="T17" fmla="*/ 8 h 17"/>
                <a:gd name="T18" fmla="*/ 8 w 9"/>
                <a:gd name="T19" fmla="*/ 4 h 17"/>
                <a:gd name="T20" fmla="*/ 8 w 9"/>
                <a:gd name="T21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17">
                  <a:moveTo>
                    <a:pt x="8" y="4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2" y="16"/>
                  </a:lnTo>
                  <a:lnTo>
                    <a:pt x="1" y="10"/>
                  </a:lnTo>
                  <a:lnTo>
                    <a:pt x="2" y="5"/>
                  </a:lnTo>
                  <a:lnTo>
                    <a:pt x="7" y="11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4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36" name="Freeform 88"/>
            <p:cNvSpPr>
              <a:spLocks/>
            </p:cNvSpPr>
            <p:nvPr/>
          </p:nvSpPr>
          <p:spPr bwMode="auto">
            <a:xfrm>
              <a:off x="1299" y="2413"/>
              <a:ext cx="6" cy="12"/>
            </a:xfrm>
            <a:custGeom>
              <a:avLst/>
              <a:gdLst>
                <a:gd name="T0" fmla="*/ 0 w 6"/>
                <a:gd name="T1" fmla="*/ 0 h 12"/>
                <a:gd name="T2" fmla="*/ 0 w 6"/>
                <a:gd name="T3" fmla="*/ 4 h 12"/>
                <a:gd name="T4" fmla="*/ 5 w 6"/>
                <a:gd name="T5" fmla="*/ 11 h 12"/>
                <a:gd name="T6" fmla="*/ 5 w 6"/>
                <a:gd name="T7" fmla="*/ 1 h 12"/>
                <a:gd name="T8" fmla="*/ 0 w 6"/>
                <a:gd name="T9" fmla="*/ 0 h 12"/>
                <a:gd name="T10" fmla="*/ 0 w 6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2">
                  <a:moveTo>
                    <a:pt x="0" y="0"/>
                  </a:moveTo>
                  <a:lnTo>
                    <a:pt x="0" y="4"/>
                  </a:lnTo>
                  <a:lnTo>
                    <a:pt x="5" y="11"/>
                  </a:lnTo>
                  <a:lnTo>
                    <a:pt x="5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37" name="Freeform 89"/>
            <p:cNvSpPr>
              <a:spLocks/>
            </p:cNvSpPr>
            <p:nvPr/>
          </p:nvSpPr>
          <p:spPr bwMode="auto">
            <a:xfrm>
              <a:off x="1285" y="2425"/>
              <a:ext cx="56" cy="29"/>
            </a:xfrm>
            <a:custGeom>
              <a:avLst/>
              <a:gdLst>
                <a:gd name="T0" fmla="*/ 0 w 56"/>
                <a:gd name="T1" fmla="*/ 0 h 29"/>
                <a:gd name="T2" fmla="*/ 12 w 56"/>
                <a:gd name="T3" fmla="*/ 8 h 29"/>
                <a:gd name="T4" fmla="*/ 20 w 56"/>
                <a:gd name="T5" fmla="*/ 8 h 29"/>
                <a:gd name="T6" fmla="*/ 24 w 56"/>
                <a:gd name="T7" fmla="*/ 11 h 29"/>
                <a:gd name="T8" fmla="*/ 47 w 56"/>
                <a:gd name="T9" fmla="*/ 11 h 29"/>
                <a:gd name="T10" fmla="*/ 55 w 56"/>
                <a:gd name="T11" fmla="*/ 8 h 29"/>
                <a:gd name="T12" fmla="*/ 50 w 56"/>
                <a:gd name="T13" fmla="*/ 12 h 29"/>
                <a:gd name="T14" fmla="*/ 41 w 56"/>
                <a:gd name="T15" fmla="*/ 14 h 29"/>
                <a:gd name="T16" fmla="*/ 39 w 56"/>
                <a:gd name="T17" fmla="*/ 19 h 29"/>
                <a:gd name="T18" fmla="*/ 37 w 56"/>
                <a:gd name="T19" fmla="*/ 23 h 29"/>
                <a:gd name="T20" fmla="*/ 37 w 56"/>
                <a:gd name="T21" fmla="*/ 28 h 29"/>
                <a:gd name="T22" fmla="*/ 33 w 56"/>
                <a:gd name="T23" fmla="*/ 25 h 29"/>
                <a:gd name="T24" fmla="*/ 26 w 56"/>
                <a:gd name="T25" fmla="*/ 13 h 29"/>
                <a:gd name="T26" fmla="*/ 18 w 56"/>
                <a:gd name="T27" fmla="*/ 23 h 29"/>
                <a:gd name="T28" fmla="*/ 15 w 56"/>
                <a:gd name="T29" fmla="*/ 19 h 29"/>
                <a:gd name="T30" fmla="*/ 2 w 56"/>
                <a:gd name="T31" fmla="*/ 4 h 29"/>
                <a:gd name="T32" fmla="*/ 0 w 56"/>
                <a:gd name="T33" fmla="*/ 0 h 29"/>
                <a:gd name="T34" fmla="*/ 0 w 56"/>
                <a:gd name="T3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29">
                  <a:moveTo>
                    <a:pt x="0" y="0"/>
                  </a:moveTo>
                  <a:lnTo>
                    <a:pt x="12" y="8"/>
                  </a:lnTo>
                  <a:lnTo>
                    <a:pt x="20" y="8"/>
                  </a:lnTo>
                  <a:lnTo>
                    <a:pt x="24" y="11"/>
                  </a:lnTo>
                  <a:lnTo>
                    <a:pt x="47" y="11"/>
                  </a:lnTo>
                  <a:lnTo>
                    <a:pt x="55" y="8"/>
                  </a:lnTo>
                  <a:lnTo>
                    <a:pt x="50" y="12"/>
                  </a:lnTo>
                  <a:lnTo>
                    <a:pt x="41" y="14"/>
                  </a:lnTo>
                  <a:lnTo>
                    <a:pt x="39" y="19"/>
                  </a:lnTo>
                  <a:lnTo>
                    <a:pt x="37" y="23"/>
                  </a:lnTo>
                  <a:lnTo>
                    <a:pt x="37" y="28"/>
                  </a:lnTo>
                  <a:lnTo>
                    <a:pt x="33" y="25"/>
                  </a:lnTo>
                  <a:lnTo>
                    <a:pt x="26" y="13"/>
                  </a:lnTo>
                  <a:lnTo>
                    <a:pt x="18" y="23"/>
                  </a:lnTo>
                  <a:lnTo>
                    <a:pt x="15" y="19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38" name="Freeform 90"/>
            <p:cNvSpPr>
              <a:spLocks/>
            </p:cNvSpPr>
            <p:nvPr/>
          </p:nvSpPr>
          <p:spPr bwMode="auto">
            <a:xfrm>
              <a:off x="1251" y="2396"/>
              <a:ext cx="23" cy="95"/>
            </a:xfrm>
            <a:custGeom>
              <a:avLst/>
              <a:gdLst>
                <a:gd name="T0" fmla="*/ 1 w 23"/>
                <a:gd name="T1" fmla="*/ 0 h 95"/>
                <a:gd name="T2" fmla="*/ 0 w 23"/>
                <a:gd name="T3" fmla="*/ 11 h 95"/>
                <a:gd name="T4" fmla="*/ 16 w 23"/>
                <a:gd name="T5" fmla="*/ 56 h 95"/>
                <a:gd name="T6" fmla="*/ 22 w 23"/>
                <a:gd name="T7" fmla="*/ 94 h 95"/>
                <a:gd name="T8" fmla="*/ 16 w 23"/>
                <a:gd name="T9" fmla="*/ 49 h 95"/>
                <a:gd name="T10" fmla="*/ 4 w 23"/>
                <a:gd name="T11" fmla="*/ 7 h 95"/>
                <a:gd name="T12" fmla="*/ 1 w 23"/>
                <a:gd name="T13" fmla="*/ 0 h 95"/>
                <a:gd name="T14" fmla="*/ 1 w 23"/>
                <a:gd name="T1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95">
                  <a:moveTo>
                    <a:pt x="1" y="0"/>
                  </a:moveTo>
                  <a:lnTo>
                    <a:pt x="0" y="11"/>
                  </a:lnTo>
                  <a:lnTo>
                    <a:pt x="16" y="56"/>
                  </a:lnTo>
                  <a:lnTo>
                    <a:pt x="22" y="94"/>
                  </a:lnTo>
                  <a:lnTo>
                    <a:pt x="16" y="49"/>
                  </a:lnTo>
                  <a:lnTo>
                    <a:pt x="4" y="7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39" name="Freeform 91"/>
            <p:cNvSpPr>
              <a:spLocks/>
            </p:cNvSpPr>
            <p:nvPr/>
          </p:nvSpPr>
          <p:spPr bwMode="auto">
            <a:xfrm>
              <a:off x="1285" y="2436"/>
              <a:ext cx="15" cy="57"/>
            </a:xfrm>
            <a:custGeom>
              <a:avLst/>
              <a:gdLst>
                <a:gd name="T0" fmla="*/ 10 w 15"/>
                <a:gd name="T1" fmla="*/ 0 h 57"/>
                <a:gd name="T2" fmla="*/ 0 w 15"/>
                <a:gd name="T3" fmla="*/ 16 h 57"/>
                <a:gd name="T4" fmla="*/ 9 w 15"/>
                <a:gd name="T5" fmla="*/ 24 h 57"/>
                <a:gd name="T6" fmla="*/ 4 w 15"/>
                <a:gd name="T7" fmla="*/ 36 h 57"/>
                <a:gd name="T8" fmla="*/ 7 w 15"/>
                <a:gd name="T9" fmla="*/ 39 h 57"/>
                <a:gd name="T10" fmla="*/ 7 w 15"/>
                <a:gd name="T11" fmla="*/ 56 h 57"/>
                <a:gd name="T12" fmla="*/ 11 w 15"/>
                <a:gd name="T13" fmla="*/ 48 h 57"/>
                <a:gd name="T14" fmla="*/ 11 w 15"/>
                <a:gd name="T15" fmla="*/ 28 h 57"/>
                <a:gd name="T16" fmla="*/ 14 w 15"/>
                <a:gd name="T17" fmla="*/ 21 h 57"/>
                <a:gd name="T18" fmla="*/ 10 w 15"/>
                <a:gd name="T19" fmla="*/ 16 h 57"/>
                <a:gd name="T20" fmla="*/ 12 w 15"/>
                <a:gd name="T21" fmla="*/ 2 h 57"/>
                <a:gd name="T22" fmla="*/ 10 w 15"/>
                <a:gd name="T23" fmla="*/ 0 h 57"/>
                <a:gd name="T24" fmla="*/ 10 w 15"/>
                <a:gd name="T2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57">
                  <a:moveTo>
                    <a:pt x="10" y="0"/>
                  </a:moveTo>
                  <a:lnTo>
                    <a:pt x="0" y="16"/>
                  </a:lnTo>
                  <a:lnTo>
                    <a:pt x="9" y="24"/>
                  </a:lnTo>
                  <a:lnTo>
                    <a:pt x="4" y="36"/>
                  </a:lnTo>
                  <a:lnTo>
                    <a:pt x="7" y="39"/>
                  </a:lnTo>
                  <a:lnTo>
                    <a:pt x="7" y="56"/>
                  </a:lnTo>
                  <a:lnTo>
                    <a:pt x="11" y="48"/>
                  </a:lnTo>
                  <a:lnTo>
                    <a:pt x="11" y="28"/>
                  </a:lnTo>
                  <a:lnTo>
                    <a:pt x="14" y="21"/>
                  </a:lnTo>
                  <a:lnTo>
                    <a:pt x="10" y="16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40" name="Freeform 92"/>
            <p:cNvSpPr>
              <a:spLocks/>
            </p:cNvSpPr>
            <p:nvPr/>
          </p:nvSpPr>
          <p:spPr bwMode="auto">
            <a:xfrm>
              <a:off x="1304" y="2452"/>
              <a:ext cx="56" cy="51"/>
            </a:xfrm>
            <a:custGeom>
              <a:avLst/>
              <a:gdLst>
                <a:gd name="T0" fmla="*/ 25 w 56"/>
                <a:gd name="T1" fmla="*/ 7 h 51"/>
                <a:gd name="T2" fmla="*/ 18 w 56"/>
                <a:gd name="T3" fmla="*/ 26 h 51"/>
                <a:gd name="T4" fmla="*/ 10 w 56"/>
                <a:gd name="T5" fmla="*/ 32 h 51"/>
                <a:gd name="T6" fmla="*/ 0 w 56"/>
                <a:gd name="T7" fmla="*/ 50 h 51"/>
                <a:gd name="T8" fmla="*/ 10 w 56"/>
                <a:gd name="T9" fmla="*/ 49 h 51"/>
                <a:gd name="T10" fmla="*/ 16 w 56"/>
                <a:gd name="T11" fmla="*/ 32 h 51"/>
                <a:gd name="T12" fmla="*/ 48 w 56"/>
                <a:gd name="T13" fmla="*/ 22 h 51"/>
                <a:gd name="T14" fmla="*/ 37 w 56"/>
                <a:gd name="T15" fmla="*/ 20 h 51"/>
                <a:gd name="T16" fmla="*/ 43 w 56"/>
                <a:gd name="T17" fmla="*/ 10 h 51"/>
                <a:gd name="T18" fmla="*/ 55 w 56"/>
                <a:gd name="T19" fmla="*/ 0 h 51"/>
                <a:gd name="T20" fmla="*/ 41 w 56"/>
                <a:gd name="T21" fmla="*/ 7 h 51"/>
                <a:gd name="T22" fmla="*/ 26 w 56"/>
                <a:gd name="T23" fmla="*/ 25 h 51"/>
                <a:gd name="T24" fmla="*/ 23 w 56"/>
                <a:gd name="T25" fmla="*/ 18 h 51"/>
                <a:gd name="T26" fmla="*/ 26 w 56"/>
                <a:gd name="T27" fmla="*/ 9 h 51"/>
                <a:gd name="T28" fmla="*/ 25 w 56"/>
                <a:gd name="T29" fmla="*/ 7 h 51"/>
                <a:gd name="T30" fmla="*/ 25 w 56"/>
                <a:gd name="T31" fmla="*/ 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" h="51">
                  <a:moveTo>
                    <a:pt x="25" y="7"/>
                  </a:moveTo>
                  <a:lnTo>
                    <a:pt x="18" y="26"/>
                  </a:lnTo>
                  <a:lnTo>
                    <a:pt x="10" y="32"/>
                  </a:lnTo>
                  <a:lnTo>
                    <a:pt x="0" y="50"/>
                  </a:lnTo>
                  <a:lnTo>
                    <a:pt x="10" y="49"/>
                  </a:lnTo>
                  <a:lnTo>
                    <a:pt x="16" y="32"/>
                  </a:lnTo>
                  <a:lnTo>
                    <a:pt x="48" y="22"/>
                  </a:lnTo>
                  <a:lnTo>
                    <a:pt x="37" y="20"/>
                  </a:lnTo>
                  <a:lnTo>
                    <a:pt x="43" y="10"/>
                  </a:lnTo>
                  <a:lnTo>
                    <a:pt x="55" y="0"/>
                  </a:lnTo>
                  <a:lnTo>
                    <a:pt x="41" y="7"/>
                  </a:lnTo>
                  <a:lnTo>
                    <a:pt x="26" y="25"/>
                  </a:lnTo>
                  <a:lnTo>
                    <a:pt x="23" y="18"/>
                  </a:lnTo>
                  <a:lnTo>
                    <a:pt x="26" y="9"/>
                  </a:lnTo>
                  <a:lnTo>
                    <a:pt x="25" y="7"/>
                  </a:lnTo>
                  <a:lnTo>
                    <a:pt x="25" y="7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41" name="Freeform 93"/>
            <p:cNvSpPr>
              <a:spLocks/>
            </p:cNvSpPr>
            <p:nvPr/>
          </p:nvSpPr>
          <p:spPr bwMode="auto">
            <a:xfrm>
              <a:off x="1278" y="2501"/>
              <a:ext cx="49" cy="27"/>
            </a:xfrm>
            <a:custGeom>
              <a:avLst/>
              <a:gdLst>
                <a:gd name="T0" fmla="*/ 34 w 49"/>
                <a:gd name="T1" fmla="*/ 1 h 27"/>
                <a:gd name="T2" fmla="*/ 48 w 49"/>
                <a:gd name="T3" fmla="*/ 0 h 27"/>
                <a:gd name="T4" fmla="*/ 31 w 49"/>
                <a:gd name="T5" fmla="*/ 23 h 27"/>
                <a:gd name="T6" fmla="*/ 5 w 49"/>
                <a:gd name="T7" fmla="*/ 26 h 27"/>
                <a:gd name="T8" fmla="*/ 0 w 49"/>
                <a:gd name="T9" fmla="*/ 23 h 27"/>
                <a:gd name="T10" fmla="*/ 5 w 49"/>
                <a:gd name="T11" fmla="*/ 24 h 27"/>
                <a:gd name="T12" fmla="*/ 29 w 49"/>
                <a:gd name="T13" fmla="*/ 18 h 27"/>
                <a:gd name="T14" fmla="*/ 34 w 49"/>
                <a:gd name="T15" fmla="*/ 1 h 27"/>
                <a:gd name="T16" fmla="*/ 34 w 49"/>
                <a:gd name="T17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7">
                  <a:moveTo>
                    <a:pt x="34" y="1"/>
                  </a:moveTo>
                  <a:lnTo>
                    <a:pt x="48" y="0"/>
                  </a:lnTo>
                  <a:lnTo>
                    <a:pt x="31" y="23"/>
                  </a:lnTo>
                  <a:lnTo>
                    <a:pt x="5" y="26"/>
                  </a:lnTo>
                  <a:lnTo>
                    <a:pt x="0" y="23"/>
                  </a:lnTo>
                  <a:lnTo>
                    <a:pt x="5" y="24"/>
                  </a:lnTo>
                  <a:lnTo>
                    <a:pt x="29" y="18"/>
                  </a:lnTo>
                  <a:lnTo>
                    <a:pt x="34" y="1"/>
                  </a:lnTo>
                  <a:lnTo>
                    <a:pt x="34" y="1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42" name="Freeform 94"/>
            <p:cNvSpPr>
              <a:spLocks/>
            </p:cNvSpPr>
            <p:nvPr/>
          </p:nvSpPr>
          <p:spPr bwMode="auto">
            <a:xfrm>
              <a:off x="1274" y="2494"/>
              <a:ext cx="17" cy="22"/>
            </a:xfrm>
            <a:custGeom>
              <a:avLst/>
              <a:gdLst>
                <a:gd name="T0" fmla="*/ 0 w 17"/>
                <a:gd name="T1" fmla="*/ 0 h 22"/>
                <a:gd name="T2" fmla="*/ 6 w 17"/>
                <a:gd name="T3" fmla="*/ 21 h 22"/>
                <a:gd name="T4" fmla="*/ 10 w 17"/>
                <a:gd name="T5" fmla="*/ 10 h 22"/>
                <a:gd name="T6" fmla="*/ 16 w 17"/>
                <a:gd name="T7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2">
                  <a:moveTo>
                    <a:pt x="0" y="0"/>
                  </a:moveTo>
                  <a:lnTo>
                    <a:pt x="6" y="21"/>
                  </a:lnTo>
                  <a:lnTo>
                    <a:pt x="10" y="10"/>
                  </a:lnTo>
                  <a:lnTo>
                    <a:pt x="16" y="5"/>
                  </a:lnTo>
                </a:path>
              </a:pathLst>
            </a:custGeom>
            <a:noFill/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43" name="Freeform 95"/>
            <p:cNvSpPr>
              <a:spLocks/>
            </p:cNvSpPr>
            <p:nvPr/>
          </p:nvSpPr>
          <p:spPr bwMode="auto">
            <a:xfrm>
              <a:off x="1323" y="2487"/>
              <a:ext cx="19" cy="18"/>
            </a:xfrm>
            <a:custGeom>
              <a:avLst/>
              <a:gdLst>
                <a:gd name="T0" fmla="*/ 18 w 19"/>
                <a:gd name="T1" fmla="*/ 0 h 18"/>
                <a:gd name="T2" fmla="*/ 13 w 19"/>
                <a:gd name="T3" fmla="*/ 8 h 18"/>
                <a:gd name="T4" fmla="*/ 0 w 19"/>
                <a:gd name="T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8">
                  <a:moveTo>
                    <a:pt x="18" y="0"/>
                  </a:moveTo>
                  <a:lnTo>
                    <a:pt x="13" y="8"/>
                  </a:lnTo>
                  <a:lnTo>
                    <a:pt x="0" y="17"/>
                  </a:lnTo>
                </a:path>
              </a:pathLst>
            </a:custGeom>
            <a:noFill/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44" name="Freeform 96"/>
            <p:cNvSpPr>
              <a:spLocks/>
            </p:cNvSpPr>
            <p:nvPr/>
          </p:nvSpPr>
          <p:spPr bwMode="auto">
            <a:xfrm>
              <a:off x="1327" y="2478"/>
              <a:ext cx="49" cy="23"/>
            </a:xfrm>
            <a:custGeom>
              <a:avLst/>
              <a:gdLst>
                <a:gd name="T0" fmla="*/ 0 w 49"/>
                <a:gd name="T1" fmla="*/ 4 h 23"/>
                <a:gd name="T2" fmla="*/ 12 w 49"/>
                <a:gd name="T3" fmla="*/ 11 h 23"/>
                <a:gd name="T4" fmla="*/ 17 w 49"/>
                <a:gd name="T5" fmla="*/ 21 h 23"/>
                <a:gd name="T6" fmla="*/ 35 w 49"/>
                <a:gd name="T7" fmla="*/ 22 h 23"/>
                <a:gd name="T8" fmla="*/ 48 w 49"/>
                <a:gd name="T9" fmla="*/ 21 h 23"/>
                <a:gd name="T10" fmla="*/ 25 w 49"/>
                <a:gd name="T11" fmla="*/ 16 h 23"/>
                <a:gd name="T12" fmla="*/ 17 w 49"/>
                <a:gd name="T13" fmla="*/ 9 h 23"/>
                <a:gd name="T14" fmla="*/ 28 w 49"/>
                <a:gd name="T15" fmla="*/ 9 h 23"/>
                <a:gd name="T16" fmla="*/ 43 w 49"/>
                <a:gd name="T17" fmla="*/ 0 h 23"/>
                <a:gd name="T18" fmla="*/ 14 w 49"/>
                <a:gd name="T19" fmla="*/ 6 h 23"/>
                <a:gd name="T20" fmla="*/ 2 w 49"/>
                <a:gd name="T21" fmla="*/ 0 h 23"/>
                <a:gd name="T22" fmla="*/ 0 w 49"/>
                <a:gd name="T23" fmla="*/ 4 h 23"/>
                <a:gd name="T24" fmla="*/ 0 w 49"/>
                <a:gd name="T25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23">
                  <a:moveTo>
                    <a:pt x="0" y="4"/>
                  </a:moveTo>
                  <a:lnTo>
                    <a:pt x="12" y="11"/>
                  </a:lnTo>
                  <a:lnTo>
                    <a:pt x="17" y="21"/>
                  </a:lnTo>
                  <a:lnTo>
                    <a:pt x="35" y="22"/>
                  </a:lnTo>
                  <a:lnTo>
                    <a:pt x="48" y="21"/>
                  </a:lnTo>
                  <a:lnTo>
                    <a:pt x="25" y="16"/>
                  </a:lnTo>
                  <a:lnTo>
                    <a:pt x="17" y="9"/>
                  </a:lnTo>
                  <a:lnTo>
                    <a:pt x="28" y="9"/>
                  </a:lnTo>
                  <a:lnTo>
                    <a:pt x="43" y="0"/>
                  </a:lnTo>
                  <a:lnTo>
                    <a:pt x="14" y="6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45" name="Freeform 97"/>
            <p:cNvSpPr>
              <a:spLocks/>
            </p:cNvSpPr>
            <p:nvPr/>
          </p:nvSpPr>
          <p:spPr bwMode="auto">
            <a:xfrm>
              <a:off x="1329" y="2492"/>
              <a:ext cx="72" cy="42"/>
            </a:xfrm>
            <a:custGeom>
              <a:avLst/>
              <a:gdLst>
                <a:gd name="T0" fmla="*/ 71 w 72"/>
                <a:gd name="T1" fmla="*/ 0 h 42"/>
                <a:gd name="T2" fmla="*/ 56 w 72"/>
                <a:gd name="T3" fmla="*/ 5 h 42"/>
                <a:gd name="T4" fmla="*/ 49 w 72"/>
                <a:gd name="T5" fmla="*/ 12 h 42"/>
                <a:gd name="T6" fmla="*/ 27 w 72"/>
                <a:gd name="T7" fmla="*/ 13 h 42"/>
                <a:gd name="T8" fmla="*/ 47 w 72"/>
                <a:gd name="T9" fmla="*/ 30 h 42"/>
                <a:gd name="T10" fmla="*/ 54 w 72"/>
                <a:gd name="T11" fmla="*/ 33 h 42"/>
                <a:gd name="T12" fmla="*/ 42 w 72"/>
                <a:gd name="T13" fmla="*/ 38 h 42"/>
                <a:gd name="T14" fmla="*/ 22 w 72"/>
                <a:gd name="T15" fmla="*/ 38 h 42"/>
                <a:gd name="T16" fmla="*/ 0 w 72"/>
                <a:gd name="T17" fmla="*/ 35 h 42"/>
                <a:gd name="T18" fmla="*/ 21 w 72"/>
                <a:gd name="T19" fmla="*/ 40 h 42"/>
                <a:gd name="T20" fmla="*/ 45 w 72"/>
                <a:gd name="T21" fmla="*/ 41 h 42"/>
                <a:gd name="T22" fmla="*/ 64 w 72"/>
                <a:gd name="T23" fmla="*/ 34 h 42"/>
                <a:gd name="T24" fmla="*/ 56 w 72"/>
                <a:gd name="T25" fmla="*/ 19 h 42"/>
                <a:gd name="T26" fmla="*/ 71 w 72"/>
                <a:gd name="T27" fmla="*/ 0 h 42"/>
                <a:gd name="T28" fmla="*/ 71 w 72"/>
                <a:gd name="T2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42">
                  <a:moveTo>
                    <a:pt x="71" y="0"/>
                  </a:moveTo>
                  <a:lnTo>
                    <a:pt x="56" y="5"/>
                  </a:lnTo>
                  <a:lnTo>
                    <a:pt x="49" y="12"/>
                  </a:lnTo>
                  <a:lnTo>
                    <a:pt x="27" y="13"/>
                  </a:lnTo>
                  <a:lnTo>
                    <a:pt x="47" y="30"/>
                  </a:lnTo>
                  <a:lnTo>
                    <a:pt x="54" y="33"/>
                  </a:lnTo>
                  <a:lnTo>
                    <a:pt x="42" y="38"/>
                  </a:lnTo>
                  <a:lnTo>
                    <a:pt x="22" y="38"/>
                  </a:lnTo>
                  <a:lnTo>
                    <a:pt x="0" y="35"/>
                  </a:lnTo>
                  <a:lnTo>
                    <a:pt x="21" y="40"/>
                  </a:lnTo>
                  <a:lnTo>
                    <a:pt x="45" y="41"/>
                  </a:lnTo>
                  <a:lnTo>
                    <a:pt x="64" y="34"/>
                  </a:lnTo>
                  <a:lnTo>
                    <a:pt x="56" y="19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46" name="Freeform 98"/>
            <p:cNvSpPr>
              <a:spLocks/>
            </p:cNvSpPr>
            <p:nvPr/>
          </p:nvSpPr>
          <p:spPr bwMode="auto">
            <a:xfrm>
              <a:off x="1350" y="2537"/>
              <a:ext cx="25" cy="34"/>
            </a:xfrm>
            <a:custGeom>
              <a:avLst/>
              <a:gdLst>
                <a:gd name="T0" fmla="*/ 16 w 25"/>
                <a:gd name="T1" fmla="*/ 0 h 34"/>
                <a:gd name="T2" fmla="*/ 7 w 25"/>
                <a:gd name="T3" fmla="*/ 10 h 34"/>
                <a:gd name="T4" fmla="*/ 0 w 25"/>
                <a:gd name="T5" fmla="*/ 23 h 34"/>
                <a:gd name="T6" fmla="*/ 1 w 25"/>
                <a:gd name="T7" fmla="*/ 29 h 34"/>
                <a:gd name="T8" fmla="*/ 7 w 25"/>
                <a:gd name="T9" fmla="*/ 27 h 34"/>
                <a:gd name="T10" fmla="*/ 12 w 25"/>
                <a:gd name="T11" fmla="*/ 33 h 34"/>
                <a:gd name="T12" fmla="*/ 24 w 25"/>
                <a:gd name="T13" fmla="*/ 33 h 34"/>
                <a:gd name="T14" fmla="*/ 18 w 25"/>
                <a:gd name="T15" fmla="*/ 32 h 34"/>
                <a:gd name="T16" fmla="*/ 14 w 25"/>
                <a:gd name="T17" fmla="*/ 31 h 34"/>
                <a:gd name="T18" fmla="*/ 12 w 25"/>
                <a:gd name="T19" fmla="*/ 27 h 34"/>
                <a:gd name="T20" fmla="*/ 15 w 25"/>
                <a:gd name="T21" fmla="*/ 18 h 34"/>
                <a:gd name="T22" fmla="*/ 6 w 25"/>
                <a:gd name="T23" fmla="*/ 20 h 34"/>
                <a:gd name="T24" fmla="*/ 16 w 25"/>
                <a:gd name="T25" fmla="*/ 0 h 34"/>
                <a:gd name="T26" fmla="*/ 16 w 25"/>
                <a:gd name="T2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34">
                  <a:moveTo>
                    <a:pt x="16" y="0"/>
                  </a:moveTo>
                  <a:lnTo>
                    <a:pt x="7" y="10"/>
                  </a:lnTo>
                  <a:lnTo>
                    <a:pt x="0" y="23"/>
                  </a:lnTo>
                  <a:lnTo>
                    <a:pt x="1" y="29"/>
                  </a:lnTo>
                  <a:lnTo>
                    <a:pt x="7" y="27"/>
                  </a:lnTo>
                  <a:lnTo>
                    <a:pt x="12" y="33"/>
                  </a:lnTo>
                  <a:lnTo>
                    <a:pt x="24" y="33"/>
                  </a:lnTo>
                  <a:lnTo>
                    <a:pt x="18" y="32"/>
                  </a:lnTo>
                  <a:lnTo>
                    <a:pt x="14" y="31"/>
                  </a:lnTo>
                  <a:lnTo>
                    <a:pt x="12" y="27"/>
                  </a:lnTo>
                  <a:lnTo>
                    <a:pt x="15" y="18"/>
                  </a:lnTo>
                  <a:lnTo>
                    <a:pt x="6" y="20"/>
                  </a:lnTo>
                  <a:lnTo>
                    <a:pt x="16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47" name="Freeform 99"/>
            <p:cNvSpPr>
              <a:spLocks/>
            </p:cNvSpPr>
            <p:nvPr/>
          </p:nvSpPr>
          <p:spPr bwMode="auto">
            <a:xfrm>
              <a:off x="1347" y="2433"/>
              <a:ext cx="62" cy="49"/>
            </a:xfrm>
            <a:custGeom>
              <a:avLst/>
              <a:gdLst>
                <a:gd name="T0" fmla="*/ 0 w 62"/>
                <a:gd name="T1" fmla="*/ 0 h 49"/>
                <a:gd name="T2" fmla="*/ 13 w 62"/>
                <a:gd name="T3" fmla="*/ 9 h 49"/>
                <a:gd name="T4" fmla="*/ 15 w 62"/>
                <a:gd name="T5" fmla="*/ 16 h 49"/>
                <a:gd name="T6" fmla="*/ 43 w 62"/>
                <a:gd name="T7" fmla="*/ 42 h 49"/>
                <a:gd name="T8" fmla="*/ 61 w 62"/>
                <a:gd name="T9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9">
                  <a:moveTo>
                    <a:pt x="0" y="0"/>
                  </a:moveTo>
                  <a:lnTo>
                    <a:pt x="13" y="9"/>
                  </a:lnTo>
                  <a:lnTo>
                    <a:pt x="15" y="16"/>
                  </a:lnTo>
                  <a:lnTo>
                    <a:pt x="43" y="42"/>
                  </a:lnTo>
                  <a:lnTo>
                    <a:pt x="61" y="48"/>
                  </a:lnTo>
                </a:path>
              </a:pathLst>
            </a:custGeom>
            <a:noFill/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48" name="Freeform 100"/>
            <p:cNvSpPr>
              <a:spLocks/>
            </p:cNvSpPr>
            <p:nvPr/>
          </p:nvSpPr>
          <p:spPr bwMode="auto">
            <a:xfrm>
              <a:off x="1303" y="2579"/>
              <a:ext cx="121" cy="23"/>
            </a:xfrm>
            <a:custGeom>
              <a:avLst/>
              <a:gdLst>
                <a:gd name="T0" fmla="*/ 0 w 121"/>
                <a:gd name="T1" fmla="*/ 0 h 23"/>
                <a:gd name="T2" fmla="*/ 120 w 121"/>
                <a:gd name="T3" fmla="*/ 11 h 23"/>
                <a:gd name="T4" fmla="*/ 104 w 121"/>
                <a:gd name="T5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23">
                  <a:moveTo>
                    <a:pt x="0" y="0"/>
                  </a:moveTo>
                  <a:lnTo>
                    <a:pt x="120" y="11"/>
                  </a:lnTo>
                  <a:lnTo>
                    <a:pt x="104" y="22"/>
                  </a:lnTo>
                </a:path>
              </a:pathLst>
            </a:custGeom>
            <a:noFill/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49" name="Freeform 101"/>
            <p:cNvSpPr>
              <a:spLocks/>
            </p:cNvSpPr>
            <p:nvPr/>
          </p:nvSpPr>
          <p:spPr bwMode="auto">
            <a:xfrm>
              <a:off x="1407" y="2531"/>
              <a:ext cx="38" cy="9"/>
            </a:xfrm>
            <a:custGeom>
              <a:avLst/>
              <a:gdLst>
                <a:gd name="T0" fmla="*/ 0 w 38"/>
                <a:gd name="T1" fmla="*/ 4 h 9"/>
                <a:gd name="T2" fmla="*/ 8 w 38"/>
                <a:gd name="T3" fmla="*/ 3 h 9"/>
                <a:gd name="T4" fmla="*/ 23 w 38"/>
                <a:gd name="T5" fmla="*/ 3 h 9"/>
                <a:gd name="T6" fmla="*/ 30 w 38"/>
                <a:gd name="T7" fmla="*/ 4 h 9"/>
                <a:gd name="T8" fmla="*/ 34 w 38"/>
                <a:gd name="T9" fmla="*/ 4 h 9"/>
                <a:gd name="T10" fmla="*/ 37 w 38"/>
                <a:gd name="T11" fmla="*/ 0 h 9"/>
                <a:gd name="T12" fmla="*/ 37 w 38"/>
                <a:gd name="T13" fmla="*/ 4 h 9"/>
                <a:gd name="T14" fmla="*/ 33 w 38"/>
                <a:gd name="T15" fmla="*/ 8 h 9"/>
                <a:gd name="T16" fmla="*/ 25 w 38"/>
                <a:gd name="T17" fmla="*/ 8 h 9"/>
                <a:gd name="T18" fmla="*/ 16 w 38"/>
                <a:gd name="T19" fmla="*/ 4 h 9"/>
                <a:gd name="T20" fmla="*/ 0 w 38"/>
                <a:gd name="T21" fmla="*/ 4 h 9"/>
                <a:gd name="T22" fmla="*/ 0 w 38"/>
                <a:gd name="T2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9">
                  <a:moveTo>
                    <a:pt x="0" y="4"/>
                  </a:moveTo>
                  <a:lnTo>
                    <a:pt x="8" y="3"/>
                  </a:lnTo>
                  <a:lnTo>
                    <a:pt x="23" y="3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7" y="0"/>
                  </a:lnTo>
                  <a:lnTo>
                    <a:pt x="37" y="4"/>
                  </a:lnTo>
                  <a:lnTo>
                    <a:pt x="33" y="8"/>
                  </a:lnTo>
                  <a:lnTo>
                    <a:pt x="25" y="8"/>
                  </a:lnTo>
                  <a:lnTo>
                    <a:pt x="16" y="4"/>
                  </a:ln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50" name="Freeform 102"/>
            <p:cNvSpPr>
              <a:spLocks/>
            </p:cNvSpPr>
            <p:nvPr/>
          </p:nvSpPr>
          <p:spPr bwMode="auto">
            <a:xfrm>
              <a:off x="1404" y="2539"/>
              <a:ext cx="28" cy="8"/>
            </a:xfrm>
            <a:custGeom>
              <a:avLst/>
              <a:gdLst>
                <a:gd name="T0" fmla="*/ 27 w 28"/>
                <a:gd name="T1" fmla="*/ 0 h 8"/>
                <a:gd name="T2" fmla="*/ 25 w 28"/>
                <a:gd name="T3" fmla="*/ 5 h 8"/>
                <a:gd name="T4" fmla="*/ 19 w 28"/>
                <a:gd name="T5" fmla="*/ 7 h 8"/>
                <a:gd name="T6" fmla="*/ 0 w 28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8">
                  <a:moveTo>
                    <a:pt x="27" y="0"/>
                  </a:moveTo>
                  <a:lnTo>
                    <a:pt x="25" y="5"/>
                  </a:lnTo>
                  <a:lnTo>
                    <a:pt x="19" y="7"/>
                  </a:lnTo>
                  <a:lnTo>
                    <a:pt x="0" y="7"/>
                  </a:lnTo>
                </a:path>
              </a:pathLst>
            </a:custGeom>
            <a:noFill/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51" name="Line 103"/>
            <p:cNvSpPr>
              <a:spLocks noChangeShapeType="1"/>
            </p:cNvSpPr>
            <p:nvPr/>
          </p:nvSpPr>
          <p:spPr bwMode="auto">
            <a:xfrm flipH="1">
              <a:off x="1412" y="2555"/>
              <a:ext cx="6" cy="0"/>
            </a:xfrm>
            <a:prstGeom prst="line">
              <a:avLst/>
            </a:prstGeom>
            <a:noFill/>
            <a:ln w="9167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52" name="Freeform 104"/>
            <p:cNvSpPr>
              <a:spLocks/>
            </p:cNvSpPr>
            <p:nvPr/>
          </p:nvSpPr>
          <p:spPr bwMode="auto">
            <a:xfrm>
              <a:off x="1400" y="2476"/>
              <a:ext cx="95" cy="47"/>
            </a:xfrm>
            <a:custGeom>
              <a:avLst/>
              <a:gdLst>
                <a:gd name="T0" fmla="*/ 3 w 95"/>
                <a:gd name="T1" fmla="*/ 46 h 47"/>
                <a:gd name="T2" fmla="*/ 0 w 95"/>
                <a:gd name="T3" fmla="*/ 37 h 47"/>
                <a:gd name="T4" fmla="*/ 7 w 95"/>
                <a:gd name="T5" fmla="*/ 11 h 47"/>
                <a:gd name="T6" fmla="*/ 16 w 95"/>
                <a:gd name="T7" fmla="*/ 9 h 47"/>
                <a:gd name="T8" fmla="*/ 23 w 95"/>
                <a:gd name="T9" fmla="*/ 11 h 47"/>
                <a:gd name="T10" fmla="*/ 32 w 95"/>
                <a:gd name="T11" fmla="*/ 5 h 47"/>
                <a:gd name="T12" fmla="*/ 53 w 95"/>
                <a:gd name="T13" fmla="*/ 0 h 47"/>
                <a:gd name="T14" fmla="*/ 75 w 95"/>
                <a:gd name="T15" fmla="*/ 8 h 47"/>
                <a:gd name="T16" fmla="*/ 64 w 95"/>
                <a:gd name="T17" fmla="*/ 23 h 47"/>
                <a:gd name="T18" fmla="*/ 94 w 95"/>
                <a:gd name="T19" fmla="*/ 25 h 47"/>
                <a:gd name="T20" fmla="*/ 63 w 95"/>
                <a:gd name="T21" fmla="*/ 28 h 47"/>
                <a:gd name="T22" fmla="*/ 15 w 95"/>
                <a:gd name="T23" fmla="*/ 14 h 47"/>
                <a:gd name="T24" fmla="*/ 12 w 95"/>
                <a:gd name="T25" fmla="*/ 25 h 47"/>
                <a:gd name="T26" fmla="*/ 3 w 95"/>
                <a:gd name="T27" fmla="*/ 46 h 47"/>
                <a:gd name="T28" fmla="*/ 3 w 95"/>
                <a:gd name="T29" fmla="*/ 4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47">
                  <a:moveTo>
                    <a:pt x="3" y="46"/>
                  </a:moveTo>
                  <a:lnTo>
                    <a:pt x="0" y="37"/>
                  </a:lnTo>
                  <a:lnTo>
                    <a:pt x="7" y="11"/>
                  </a:lnTo>
                  <a:lnTo>
                    <a:pt x="16" y="9"/>
                  </a:lnTo>
                  <a:lnTo>
                    <a:pt x="23" y="11"/>
                  </a:lnTo>
                  <a:lnTo>
                    <a:pt x="32" y="5"/>
                  </a:lnTo>
                  <a:lnTo>
                    <a:pt x="53" y="0"/>
                  </a:lnTo>
                  <a:lnTo>
                    <a:pt x="75" y="8"/>
                  </a:lnTo>
                  <a:lnTo>
                    <a:pt x="64" y="23"/>
                  </a:lnTo>
                  <a:lnTo>
                    <a:pt x="94" y="25"/>
                  </a:lnTo>
                  <a:lnTo>
                    <a:pt x="63" y="28"/>
                  </a:lnTo>
                  <a:lnTo>
                    <a:pt x="15" y="14"/>
                  </a:lnTo>
                  <a:lnTo>
                    <a:pt x="12" y="25"/>
                  </a:lnTo>
                  <a:lnTo>
                    <a:pt x="3" y="46"/>
                  </a:lnTo>
                  <a:lnTo>
                    <a:pt x="3" y="46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53" name="Freeform 105"/>
            <p:cNvSpPr>
              <a:spLocks/>
            </p:cNvSpPr>
            <p:nvPr/>
          </p:nvSpPr>
          <p:spPr bwMode="auto">
            <a:xfrm>
              <a:off x="1404" y="2544"/>
              <a:ext cx="124" cy="53"/>
            </a:xfrm>
            <a:custGeom>
              <a:avLst/>
              <a:gdLst>
                <a:gd name="T0" fmla="*/ 26 w 124"/>
                <a:gd name="T1" fmla="*/ 0 h 53"/>
                <a:gd name="T2" fmla="*/ 19 w 124"/>
                <a:gd name="T3" fmla="*/ 2 h 53"/>
                <a:gd name="T4" fmla="*/ 19 w 124"/>
                <a:gd name="T5" fmla="*/ 7 h 53"/>
                <a:gd name="T6" fmla="*/ 13 w 124"/>
                <a:gd name="T7" fmla="*/ 11 h 53"/>
                <a:gd name="T8" fmla="*/ 16 w 124"/>
                <a:gd name="T9" fmla="*/ 15 h 53"/>
                <a:gd name="T10" fmla="*/ 0 w 124"/>
                <a:gd name="T11" fmla="*/ 27 h 53"/>
                <a:gd name="T12" fmla="*/ 19 w 124"/>
                <a:gd name="T13" fmla="*/ 40 h 53"/>
                <a:gd name="T14" fmla="*/ 56 w 124"/>
                <a:gd name="T15" fmla="*/ 52 h 53"/>
                <a:gd name="T16" fmla="*/ 123 w 124"/>
                <a:gd name="T17" fmla="*/ 23 h 53"/>
                <a:gd name="T18" fmla="*/ 99 w 124"/>
                <a:gd name="T19" fmla="*/ 21 h 53"/>
                <a:gd name="T20" fmla="*/ 73 w 124"/>
                <a:gd name="T21" fmla="*/ 8 h 53"/>
                <a:gd name="T22" fmla="*/ 22 w 124"/>
                <a:gd name="T23" fmla="*/ 14 h 53"/>
                <a:gd name="T24" fmla="*/ 26 w 124"/>
                <a:gd name="T25" fmla="*/ 7 h 53"/>
                <a:gd name="T26" fmla="*/ 26 w 124"/>
                <a:gd name="T27" fmla="*/ 0 h 53"/>
                <a:gd name="T28" fmla="*/ 26 w 124"/>
                <a:gd name="T2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4" h="53">
                  <a:moveTo>
                    <a:pt x="26" y="0"/>
                  </a:moveTo>
                  <a:lnTo>
                    <a:pt x="19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16" y="15"/>
                  </a:lnTo>
                  <a:lnTo>
                    <a:pt x="0" y="27"/>
                  </a:lnTo>
                  <a:lnTo>
                    <a:pt x="19" y="40"/>
                  </a:lnTo>
                  <a:lnTo>
                    <a:pt x="56" y="52"/>
                  </a:lnTo>
                  <a:lnTo>
                    <a:pt x="123" y="23"/>
                  </a:lnTo>
                  <a:lnTo>
                    <a:pt x="99" y="21"/>
                  </a:lnTo>
                  <a:lnTo>
                    <a:pt x="73" y="8"/>
                  </a:lnTo>
                  <a:lnTo>
                    <a:pt x="22" y="14"/>
                  </a:lnTo>
                  <a:lnTo>
                    <a:pt x="26" y="7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54" name="Freeform 106"/>
            <p:cNvSpPr>
              <a:spLocks/>
            </p:cNvSpPr>
            <p:nvPr/>
          </p:nvSpPr>
          <p:spPr bwMode="auto">
            <a:xfrm>
              <a:off x="1434" y="2376"/>
              <a:ext cx="65" cy="100"/>
            </a:xfrm>
            <a:custGeom>
              <a:avLst/>
              <a:gdLst>
                <a:gd name="T0" fmla="*/ 57 w 65"/>
                <a:gd name="T1" fmla="*/ 0 h 100"/>
                <a:gd name="T2" fmla="*/ 47 w 65"/>
                <a:gd name="T3" fmla="*/ 15 h 100"/>
                <a:gd name="T4" fmla="*/ 43 w 65"/>
                <a:gd name="T5" fmla="*/ 29 h 100"/>
                <a:gd name="T6" fmla="*/ 39 w 65"/>
                <a:gd name="T7" fmla="*/ 35 h 100"/>
                <a:gd name="T8" fmla="*/ 38 w 65"/>
                <a:gd name="T9" fmla="*/ 44 h 100"/>
                <a:gd name="T10" fmla="*/ 29 w 65"/>
                <a:gd name="T11" fmla="*/ 52 h 100"/>
                <a:gd name="T12" fmla="*/ 25 w 65"/>
                <a:gd name="T13" fmla="*/ 60 h 100"/>
                <a:gd name="T14" fmla="*/ 17 w 65"/>
                <a:gd name="T15" fmla="*/ 73 h 100"/>
                <a:gd name="T16" fmla="*/ 3 w 65"/>
                <a:gd name="T17" fmla="*/ 87 h 100"/>
                <a:gd name="T18" fmla="*/ 0 w 65"/>
                <a:gd name="T19" fmla="*/ 99 h 100"/>
                <a:gd name="T20" fmla="*/ 4 w 65"/>
                <a:gd name="T21" fmla="*/ 88 h 100"/>
                <a:gd name="T22" fmla="*/ 20 w 65"/>
                <a:gd name="T23" fmla="*/ 76 h 100"/>
                <a:gd name="T24" fmla="*/ 25 w 65"/>
                <a:gd name="T25" fmla="*/ 76 h 100"/>
                <a:gd name="T26" fmla="*/ 30 w 65"/>
                <a:gd name="T27" fmla="*/ 81 h 100"/>
                <a:gd name="T28" fmla="*/ 28 w 65"/>
                <a:gd name="T29" fmla="*/ 73 h 100"/>
                <a:gd name="T30" fmla="*/ 26 w 65"/>
                <a:gd name="T31" fmla="*/ 68 h 100"/>
                <a:gd name="T32" fmla="*/ 29 w 65"/>
                <a:gd name="T33" fmla="*/ 61 h 100"/>
                <a:gd name="T34" fmla="*/ 41 w 65"/>
                <a:gd name="T35" fmla="*/ 62 h 100"/>
                <a:gd name="T36" fmla="*/ 47 w 65"/>
                <a:gd name="T37" fmla="*/ 62 h 100"/>
                <a:gd name="T38" fmla="*/ 49 w 65"/>
                <a:gd name="T39" fmla="*/ 60 h 100"/>
                <a:gd name="T40" fmla="*/ 40 w 65"/>
                <a:gd name="T41" fmla="*/ 56 h 100"/>
                <a:gd name="T42" fmla="*/ 34 w 65"/>
                <a:gd name="T43" fmla="*/ 53 h 100"/>
                <a:gd name="T44" fmla="*/ 43 w 65"/>
                <a:gd name="T45" fmla="*/ 49 h 100"/>
                <a:gd name="T46" fmla="*/ 58 w 65"/>
                <a:gd name="T47" fmla="*/ 65 h 100"/>
                <a:gd name="T48" fmla="*/ 46 w 65"/>
                <a:gd name="T49" fmla="*/ 48 h 100"/>
                <a:gd name="T50" fmla="*/ 48 w 65"/>
                <a:gd name="T51" fmla="*/ 40 h 100"/>
                <a:gd name="T52" fmla="*/ 47 w 65"/>
                <a:gd name="T53" fmla="*/ 24 h 100"/>
                <a:gd name="T54" fmla="*/ 53 w 65"/>
                <a:gd name="T55" fmla="*/ 12 h 100"/>
                <a:gd name="T56" fmla="*/ 54 w 65"/>
                <a:gd name="T57" fmla="*/ 32 h 100"/>
                <a:gd name="T58" fmla="*/ 54 w 65"/>
                <a:gd name="T59" fmla="*/ 38 h 100"/>
                <a:gd name="T60" fmla="*/ 64 w 65"/>
                <a:gd name="T61" fmla="*/ 65 h 100"/>
                <a:gd name="T62" fmla="*/ 64 w 65"/>
                <a:gd name="T63" fmla="*/ 60 h 100"/>
                <a:gd name="T64" fmla="*/ 63 w 65"/>
                <a:gd name="T65" fmla="*/ 54 h 100"/>
                <a:gd name="T66" fmla="*/ 63 w 65"/>
                <a:gd name="T67" fmla="*/ 36 h 100"/>
                <a:gd name="T68" fmla="*/ 60 w 65"/>
                <a:gd name="T69" fmla="*/ 41 h 100"/>
                <a:gd name="T70" fmla="*/ 56 w 65"/>
                <a:gd name="T71" fmla="*/ 14 h 100"/>
                <a:gd name="T72" fmla="*/ 57 w 65"/>
                <a:gd name="T73" fmla="*/ 0 h 100"/>
                <a:gd name="T74" fmla="*/ 57 w 65"/>
                <a:gd name="T7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5" h="100">
                  <a:moveTo>
                    <a:pt x="57" y="0"/>
                  </a:moveTo>
                  <a:lnTo>
                    <a:pt x="47" y="15"/>
                  </a:lnTo>
                  <a:lnTo>
                    <a:pt x="43" y="29"/>
                  </a:lnTo>
                  <a:lnTo>
                    <a:pt x="39" y="35"/>
                  </a:lnTo>
                  <a:lnTo>
                    <a:pt x="38" y="44"/>
                  </a:lnTo>
                  <a:lnTo>
                    <a:pt x="29" y="52"/>
                  </a:lnTo>
                  <a:lnTo>
                    <a:pt x="25" y="60"/>
                  </a:lnTo>
                  <a:lnTo>
                    <a:pt x="17" y="73"/>
                  </a:lnTo>
                  <a:lnTo>
                    <a:pt x="3" y="87"/>
                  </a:lnTo>
                  <a:lnTo>
                    <a:pt x="0" y="99"/>
                  </a:lnTo>
                  <a:lnTo>
                    <a:pt x="4" y="88"/>
                  </a:lnTo>
                  <a:lnTo>
                    <a:pt x="20" y="76"/>
                  </a:lnTo>
                  <a:lnTo>
                    <a:pt x="25" y="76"/>
                  </a:lnTo>
                  <a:lnTo>
                    <a:pt x="30" y="81"/>
                  </a:lnTo>
                  <a:lnTo>
                    <a:pt x="28" y="73"/>
                  </a:lnTo>
                  <a:lnTo>
                    <a:pt x="26" y="68"/>
                  </a:lnTo>
                  <a:lnTo>
                    <a:pt x="29" y="61"/>
                  </a:lnTo>
                  <a:lnTo>
                    <a:pt x="41" y="62"/>
                  </a:lnTo>
                  <a:lnTo>
                    <a:pt x="47" y="62"/>
                  </a:lnTo>
                  <a:lnTo>
                    <a:pt x="49" y="60"/>
                  </a:lnTo>
                  <a:lnTo>
                    <a:pt x="40" y="56"/>
                  </a:lnTo>
                  <a:lnTo>
                    <a:pt x="34" y="53"/>
                  </a:lnTo>
                  <a:lnTo>
                    <a:pt x="43" y="49"/>
                  </a:lnTo>
                  <a:lnTo>
                    <a:pt x="58" y="65"/>
                  </a:lnTo>
                  <a:lnTo>
                    <a:pt x="46" y="48"/>
                  </a:lnTo>
                  <a:lnTo>
                    <a:pt x="48" y="40"/>
                  </a:lnTo>
                  <a:lnTo>
                    <a:pt x="47" y="24"/>
                  </a:lnTo>
                  <a:lnTo>
                    <a:pt x="53" y="12"/>
                  </a:lnTo>
                  <a:lnTo>
                    <a:pt x="54" y="32"/>
                  </a:lnTo>
                  <a:lnTo>
                    <a:pt x="54" y="38"/>
                  </a:lnTo>
                  <a:lnTo>
                    <a:pt x="64" y="65"/>
                  </a:lnTo>
                  <a:lnTo>
                    <a:pt x="64" y="60"/>
                  </a:lnTo>
                  <a:lnTo>
                    <a:pt x="63" y="54"/>
                  </a:lnTo>
                  <a:lnTo>
                    <a:pt x="63" y="36"/>
                  </a:lnTo>
                  <a:lnTo>
                    <a:pt x="60" y="41"/>
                  </a:lnTo>
                  <a:lnTo>
                    <a:pt x="56" y="14"/>
                  </a:lnTo>
                  <a:lnTo>
                    <a:pt x="57" y="0"/>
                  </a:lnTo>
                  <a:lnTo>
                    <a:pt x="57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55" name="Freeform 107"/>
            <p:cNvSpPr>
              <a:spLocks/>
            </p:cNvSpPr>
            <p:nvPr/>
          </p:nvSpPr>
          <p:spPr bwMode="auto">
            <a:xfrm>
              <a:off x="1449" y="2447"/>
              <a:ext cx="59" cy="41"/>
            </a:xfrm>
            <a:custGeom>
              <a:avLst/>
              <a:gdLst>
                <a:gd name="T0" fmla="*/ 48 w 59"/>
                <a:gd name="T1" fmla="*/ 3 h 41"/>
                <a:gd name="T2" fmla="*/ 37 w 59"/>
                <a:gd name="T3" fmla="*/ 0 h 41"/>
                <a:gd name="T4" fmla="*/ 31 w 59"/>
                <a:gd name="T5" fmla="*/ 0 h 41"/>
                <a:gd name="T6" fmla="*/ 44 w 59"/>
                <a:gd name="T7" fmla="*/ 10 h 41"/>
                <a:gd name="T8" fmla="*/ 36 w 59"/>
                <a:gd name="T9" fmla="*/ 10 h 41"/>
                <a:gd name="T10" fmla="*/ 43 w 59"/>
                <a:gd name="T11" fmla="*/ 16 h 41"/>
                <a:gd name="T12" fmla="*/ 21 w 59"/>
                <a:gd name="T13" fmla="*/ 18 h 41"/>
                <a:gd name="T14" fmla="*/ 16 w 59"/>
                <a:gd name="T15" fmla="*/ 21 h 41"/>
                <a:gd name="T16" fmla="*/ 2 w 59"/>
                <a:gd name="T17" fmla="*/ 23 h 41"/>
                <a:gd name="T18" fmla="*/ 0 w 59"/>
                <a:gd name="T19" fmla="*/ 25 h 41"/>
                <a:gd name="T20" fmla="*/ 38 w 59"/>
                <a:gd name="T21" fmla="*/ 25 h 41"/>
                <a:gd name="T22" fmla="*/ 31 w 59"/>
                <a:gd name="T23" fmla="*/ 34 h 41"/>
                <a:gd name="T24" fmla="*/ 44 w 59"/>
                <a:gd name="T25" fmla="*/ 32 h 41"/>
                <a:gd name="T26" fmla="*/ 57 w 59"/>
                <a:gd name="T27" fmla="*/ 40 h 41"/>
                <a:gd name="T28" fmla="*/ 58 w 59"/>
                <a:gd name="T29" fmla="*/ 40 h 41"/>
                <a:gd name="T30" fmla="*/ 57 w 59"/>
                <a:gd name="T31" fmla="*/ 28 h 41"/>
                <a:gd name="T32" fmla="*/ 57 w 59"/>
                <a:gd name="T33" fmla="*/ 37 h 41"/>
                <a:gd name="T34" fmla="*/ 48 w 59"/>
                <a:gd name="T35" fmla="*/ 28 h 41"/>
                <a:gd name="T36" fmla="*/ 43 w 59"/>
                <a:gd name="T37" fmla="*/ 29 h 41"/>
                <a:gd name="T38" fmla="*/ 49 w 59"/>
                <a:gd name="T39" fmla="*/ 20 h 41"/>
                <a:gd name="T40" fmla="*/ 48 w 59"/>
                <a:gd name="T41" fmla="*/ 12 h 41"/>
                <a:gd name="T42" fmla="*/ 48 w 59"/>
                <a:gd name="T43" fmla="*/ 3 h 41"/>
                <a:gd name="T44" fmla="*/ 48 w 59"/>
                <a:gd name="T45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" h="41">
                  <a:moveTo>
                    <a:pt x="48" y="3"/>
                  </a:moveTo>
                  <a:lnTo>
                    <a:pt x="37" y="0"/>
                  </a:lnTo>
                  <a:lnTo>
                    <a:pt x="31" y="0"/>
                  </a:lnTo>
                  <a:lnTo>
                    <a:pt x="44" y="10"/>
                  </a:lnTo>
                  <a:lnTo>
                    <a:pt x="36" y="10"/>
                  </a:lnTo>
                  <a:lnTo>
                    <a:pt x="43" y="16"/>
                  </a:lnTo>
                  <a:lnTo>
                    <a:pt x="21" y="18"/>
                  </a:lnTo>
                  <a:lnTo>
                    <a:pt x="16" y="21"/>
                  </a:lnTo>
                  <a:lnTo>
                    <a:pt x="2" y="23"/>
                  </a:lnTo>
                  <a:lnTo>
                    <a:pt x="0" y="25"/>
                  </a:lnTo>
                  <a:lnTo>
                    <a:pt x="38" y="25"/>
                  </a:lnTo>
                  <a:lnTo>
                    <a:pt x="31" y="34"/>
                  </a:lnTo>
                  <a:lnTo>
                    <a:pt x="44" y="32"/>
                  </a:lnTo>
                  <a:lnTo>
                    <a:pt x="57" y="40"/>
                  </a:lnTo>
                  <a:lnTo>
                    <a:pt x="58" y="40"/>
                  </a:lnTo>
                  <a:lnTo>
                    <a:pt x="57" y="28"/>
                  </a:lnTo>
                  <a:lnTo>
                    <a:pt x="57" y="37"/>
                  </a:lnTo>
                  <a:lnTo>
                    <a:pt x="48" y="28"/>
                  </a:lnTo>
                  <a:lnTo>
                    <a:pt x="43" y="29"/>
                  </a:lnTo>
                  <a:lnTo>
                    <a:pt x="49" y="20"/>
                  </a:lnTo>
                  <a:lnTo>
                    <a:pt x="48" y="12"/>
                  </a:lnTo>
                  <a:lnTo>
                    <a:pt x="48" y="3"/>
                  </a:lnTo>
                  <a:lnTo>
                    <a:pt x="48" y="3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56" name="Freeform 108"/>
            <p:cNvSpPr>
              <a:spLocks/>
            </p:cNvSpPr>
            <p:nvPr/>
          </p:nvSpPr>
          <p:spPr bwMode="auto">
            <a:xfrm>
              <a:off x="1488" y="2487"/>
              <a:ext cx="15" cy="8"/>
            </a:xfrm>
            <a:custGeom>
              <a:avLst/>
              <a:gdLst>
                <a:gd name="T0" fmla="*/ 0 w 15"/>
                <a:gd name="T1" fmla="*/ 0 h 8"/>
                <a:gd name="T2" fmla="*/ 0 w 15"/>
                <a:gd name="T3" fmla="*/ 2 h 8"/>
                <a:gd name="T4" fmla="*/ 5 w 15"/>
                <a:gd name="T5" fmla="*/ 5 h 8"/>
                <a:gd name="T6" fmla="*/ 14 w 15"/>
                <a:gd name="T7" fmla="*/ 7 h 8"/>
                <a:gd name="T8" fmla="*/ 0 w 15"/>
                <a:gd name="T9" fmla="*/ 0 h 8"/>
                <a:gd name="T10" fmla="*/ 0 w 1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8">
                  <a:moveTo>
                    <a:pt x="0" y="0"/>
                  </a:moveTo>
                  <a:lnTo>
                    <a:pt x="0" y="2"/>
                  </a:lnTo>
                  <a:lnTo>
                    <a:pt x="5" y="5"/>
                  </a:lnTo>
                  <a:lnTo>
                    <a:pt x="14" y="7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57" name="Freeform 109"/>
            <p:cNvSpPr>
              <a:spLocks/>
            </p:cNvSpPr>
            <p:nvPr/>
          </p:nvSpPr>
          <p:spPr bwMode="auto">
            <a:xfrm>
              <a:off x="1516" y="2396"/>
              <a:ext cx="17" cy="20"/>
            </a:xfrm>
            <a:custGeom>
              <a:avLst/>
              <a:gdLst>
                <a:gd name="T0" fmla="*/ 3 w 17"/>
                <a:gd name="T1" fmla="*/ 3 h 20"/>
                <a:gd name="T2" fmla="*/ 0 w 17"/>
                <a:gd name="T3" fmla="*/ 7 h 20"/>
                <a:gd name="T4" fmla="*/ 16 w 17"/>
                <a:gd name="T5" fmla="*/ 19 h 20"/>
                <a:gd name="T6" fmla="*/ 2 w 17"/>
                <a:gd name="T7" fmla="*/ 0 h 20"/>
                <a:gd name="T8" fmla="*/ 3 w 17"/>
                <a:gd name="T9" fmla="*/ 3 h 20"/>
                <a:gd name="T10" fmla="*/ 3 w 17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0">
                  <a:moveTo>
                    <a:pt x="3" y="3"/>
                  </a:moveTo>
                  <a:lnTo>
                    <a:pt x="0" y="7"/>
                  </a:lnTo>
                  <a:lnTo>
                    <a:pt x="16" y="19"/>
                  </a:lnTo>
                  <a:lnTo>
                    <a:pt x="2" y="0"/>
                  </a:lnTo>
                  <a:lnTo>
                    <a:pt x="3" y="3"/>
                  </a:lnTo>
                  <a:lnTo>
                    <a:pt x="3" y="3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58" name="Freeform 110"/>
            <p:cNvSpPr>
              <a:spLocks/>
            </p:cNvSpPr>
            <p:nvPr/>
          </p:nvSpPr>
          <p:spPr bwMode="auto">
            <a:xfrm>
              <a:off x="1507" y="2412"/>
              <a:ext cx="87" cy="66"/>
            </a:xfrm>
            <a:custGeom>
              <a:avLst/>
              <a:gdLst>
                <a:gd name="T0" fmla="*/ 5 w 87"/>
                <a:gd name="T1" fmla="*/ 13 h 66"/>
                <a:gd name="T2" fmla="*/ 3 w 87"/>
                <a:gd name="T3" fmla="*/ 17 h 66"/>
                <a:gd name="T4" fmla="*/ 12 w 87"/>
                <a:gd name="T5" fmla="*/ 58 h 66"/>
                <a:gd name="T6" fmla="*/ 8 w 87"/>
                <a:gd name="T7" fmla="*/ 62 h 66"/>
                <a:gd name="T8" fmla="*/ 0 w 87"/>
                <a:gd name="T9" fmla="*/ 62 h 66"/>
                <a:gd name="T10" fmla="*/ 7 w 87"/>
                <a:gd name="T11" fmla="*/ 64 h 66"/>
                <a:gd name="T12" fmla="*/ 21 w 87"/>
                <a:gd name="T13" fmla="*/ 65 h 66"/>
                <a:gd name="T14" fmla="*/ 51 w 87"/>
                <a:gd name="T15" fmla="*/ 62 h 66"/>
                <a:gd name="T16" fmla="*/ 86 w 87"/>
                <a:gd name="T17" fmla="*/ 46 h 66"/>
                <a:gd name="T18" fmla="*/ 75 w 87"/>
                <a:gd name="T19" fmla="*/ 49 h 66"/>
                <a:gd name="T20" fmla="*/ 73 w 87"/>
                <a:gd name="T21" fmla="*/ 29 h 66"/>
                <a:gd name="T22" fmla="*/ 68 w 87"/>
                <a:gd name="T23" fmla="*/ 17 h 66"/>
                <a:gd name="T24" fmla="*/ 71 w 87"/>
                <a:gd name="T25" fmla="*/ 12 h 66"/>
                <a:gd name="T26" fmla="*/ 78 w 87"/>
                <a:gd name="T27" fmla="*/ 23 h 66"/>
                <a:gd name="T28" fmla="*/ 75 w 87"/>
                <a:gd name="T29" fmla="*/ 12 h 66"/>
                <a:gd name="T30" fmla="*/ 71 w 87"/>
                <a:gd name="T31" fmla="*/ 8 h 66"/>
                <a:gd name="T32" fmla="*/ 68 w 87"/>
                <a:gd name="T33" fmla="*/ 0 h 66"/>
                <a:gd name="T34" fmla="*/ 69 w 87"/>
                <a:gd name="T35" fmla="*/ 8 h 66"/>
                <a:gd name="T36" fmla="*/ 65 w 87"/>
                <a:gd name="T37" fmla="*/ 17 h 66"/>
                <a:gd name="T38" fmla="*/ 67 w 87"/>
                <a:gd name="T39" fmla="*/ 25 h 66"/>
                <a:gd name="T40" fmla="*/ 63 w 87"/>
                <a:gd name="T41" fmla="*/ 24 h 66"/>
                <a:gd name="T42" fmla="*/ 68 w 87"/>
                <a:gd name="T43" fmla="*/ 38 h 66"/>
                <a:gd name="T44" fmla="*/ 65 w 87"/>
                <a:gd name="T45" fmla="*/ 50 h 66"/>
                <a:gd name="T46" fmla="*/ 68 w 87"/>
                <a:gd name="T47" fmla="*/ 48 h 66"/>
                <a:gd name="T48" fmla="*/ 68 w 87"/>
                <a:gd name="T49" fmla="*/ 52 h 66"/>
                <a:gd name="T50" fmla="*/ 46 w 87"/>
                <a:gd name="T51" fmla="*/ 60 h 66"/>
                <a:gd name="T52" fmla="*/ 20 w 87"/>
                <a:gd name="T53" fmla="*/ 60 h 66"/>
                <a:gd name="T54" fmla="*/ 15 w 87"/>
                <a:gd name="T55" fmla="*/ 58 h 66"/>
                <a:gd name="T56" fmla="*/ 5 w 87"/>
                <a:gd name="T57" fmla="*/ 13 h 66"/>
                <a:gd name="T58" fmla="*/ 5 w 87"/>
                <a:gd name="T59" fmla="*/ 1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7" h="66">
                  <a:moveTo>
                    <a:pt x="5" y="13"/>
                  </a:moveTo>
                  <a:lnTo>
                    <a:pt x="3" y="17"/>
                  </a:lnTo>
                  <a:lnTo>
                    <a:pt x="12" y="58"/>
                  </a:lnTo>
                  <a:lnTo>
                    <a:pt x="8" y="62"/>
                  </a:lnTo>
                  <a:lnTo>
                    <a:pt x="0" y="62"/>
                  </a:lnTo>
                  <a:lnTo>
                    <a:pt x="7" y="64"/>
                  </a:lnTo>
                  <a:lnTo>
                    <a:pt x="21" y="65"/>
                  </a:lnTo>
                  <a:lnTo>
                    <a:pt x="51" y="62"/>
                  </a:lnTo>
                  <a:lnTo>
                    <a:pt x="86" y="46"/>
                  </a:lnTo>
                  <a:lnTo>
                    <a:pt x="75" y="49"/>
                  </a:lnTo>
                  <a:lnTo>
                    <a:pt x="73" y="29"/>
                  </a:lnTo>
                  <a:lnTo>
                    <a:pt x="68" y="17"/>
                  </a:lnTo>
                  <a:lnTo>
                    <a:pt x="71" y="12"/>
                  </a:lnTo>
                  <a:lnTo>
                    <a:pt x="78" y="23"/>
                  </a:lnTo>
                  <a:lnTo>
                    <a:pt x="75" y="12"/>
                  </a:lnTo>
                  <a:lnTo>
                    <a:pt x="71" y="8"/>
                  </a:lnTo>
                  <a:lnTo>
                    <a:pt x="68" y="0"/>
                  </a:lnTo>
                  <a:lnTo>
                    <a:pt x="69" y="8"/>
                  </a:lnTo>
                  <a:lnTo>
                    <a:pt x="65" y="17"/>
                  </a:lnTo>
                  <a:lnTo>
                    <a:pt x="67" y="25"/>
                  </a:lnTo>
                  <a:lnTo>
                    <a:pt x="63" y="24"/>
                  </a:lnTo>
                  <a:lnTo>
                    <a:pt x="68" y="38"/>
                  </a:lnTo>
                  <a:lnTo>
                    <a:pt x="65" y="50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46" y="60"/>
                  </a:lnTo>
                  <a:lnTo>
                    <a:pt x="20" y="60"/>
                  </a:lnTo>
                  <a:lnTo>
                    <a:pt x="15" y="58"/>
                  </a:lnTo>
                  <a:lnTo>
                    <a:pt x="5" y="13"/>
                  </a:lnTo>
                  <a:lnTo>
                    <a:pt x="5" y="13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59" name="Freeform 111"/>
            <p:cNvSpPr>
              <a:spLocks/>
            </p:cNvSpPr>
            <p:nvPr/>
          </p:nvSpPr>
          <p:spPr bwMode="auto">
            <a:xfrm>
              <a:off x="1561" y="2409"/>
              <a:ext cx="14" cy="17"/>
            </a:xfrm>
            <a:custGeom>
              <a:avLst/>
              <a:gdLst>
                <a:gd name="T0" fmla="*/ 8 w 14"/>
                <a:gd name="T1" fmla="*/ 0 h 17"/>
                <a:gd name="T2" fmla="*/ 0 w 14"/>
                <a:gd name="T3" fmla="*/ 16 h 17"/>
                <a:gd name="T4" fmla="*/ 6 w 14"/>
                <a:gd name="T5" fmla="*/ 7 h 17"/>
                <a:gd name="T6" fmla="*/ 11 w 14"/>
                <a:gd name="T7" fmla="*/ 14 h 17"/>
                <a:gd name="T8" fmla="*/ 11 w 14"/>
                <a:gd name="T9" fmla="*/ 11 h 17"/>
                <a:gd name="T10" fmla="*/ 8 w 14"/>
                <a:gd name="T11" fmla="*/ 5 h 17"/>
                <a:gd name="T12" fmla="*/ 13 w 14"/>
                <a:gd name="T13" fmla="*/ 5 h 17"/>
                <a:gd name="T14" fmla="*/ 8 w 14"/>
                <a:gd name="T15" fmla="*/ 0 h 17"/>
                <a:gd name="T16" fmla="*/ 8 w 1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7">
                  <a:moveTo>
                    <a:pt x="8" y="0"/>
                  </a:moveTo>
                  <a:lnTo>
                    <a:pt x="0" y="16"/>
                  </a:lnTo>
                  <a:lnTo>
                    <a:pt x="6" y="7"/>
                  </a:lnTo>
                  <a:lnTo>
                    <a:pt x="11" y="14"/>
                  </a:lnTo>
                  <a:lnTo>
                    <a:pt x="11" y="11"/>
                  </a:lnTo>
                  <a:lnTo>
                    <a:pt x="8" y="5"/>
                  </a:lnTo>
                  <a:lnTo>
                    <a:pt x="13" y="5"/>
                  </a:lnTo>
                  <a:lnTo>
                    <a:pt x="8" y="0"/>
                  </a:lnTo>
                  <a:lnTo>
                    <a:pt x="8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60" name="Freeform 112"/>
            <p:cNvSpPr>
              <a:spLocks/>
            </p:cNvSpPr>
            <p:nvPr/>
          </p:nvSpPr>
          <p:spPr bwMode="auto">
            <a:xfrm>
              <a:off x="1554" y="2423"/>
              <a:ext cx="16" cy="47"/>
            </a:xfrm>
            <a:custGeom>
              <a:avLst/>
              <a:gdLst>
                <a:gd name="T0" fmla="*/ 15 w 16"/>
                <a:gd name="T1" fmla="*/ 10 h 47"/>
                <a:gd name="T2" fmla="*/ 9 w 16"/>
                <a:gd name="T3" fmla="*/ 18 h 47"/>
                <a:gd name="T4" fmla="*/ 6 w 16"/>
                <a:gd name="T5" fmla="*/ 37 h 47"/>
                <a:gd name="T6" fmla="*/ 2 w 16"/>
                <a:gd name="T7" fmla="*/ 21 h 47"/>
                <a:gd name="T8" fmla="*/ 0 w 16"/>
                <a:gd name="T9" fmla="*/ 0 h 47"/>
                <a:gd name="T10" fmla="*/ 1 w 16"/>
                <a:gd name="T11" fmla="*/ 24 h 47"/>
                <a:gd name="T12" fmla="*/ 9 w 16"/>
                <a:gd name="T13" fmla="*/ 46 h 47"/>
                <a:gd name="T14" fmla="*/ 15 w 16"/>
                <a:gd name="T15" fmla="*/ 42 h 47"/>
                <a:gd name="T16" fmla="*/ 11 w 16"/>
                <a:gd name="T17" fmla="*/ 40 h 47"/>
                <a:gd name="T18" fmla="*/ 11 w 16"/>
                <a:gd name="T19" fmla="*/ 29 h 47"/>
                <a:gd name="T20" fmla="*/ 11 w 16"/>
                <a:gd name="T21" fmla="*/ 18 h 47"/>
                <a:gd name="T22" fmla="*/ 15 w 16"/>
                <a:gd name="T23" fmla="*/ 10 h 47"/>
                <a:gd name="T24" fmla="*/ 15 w 16"/>
                <a:gd name="T25" fmla="*/ 1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7">
                  <a:moveTo>
                    <a:pt x="15" y="10"/>
                  </a:moveTo>
                  <a:lnTo>
                    <a:pt x="9" y="18"/>
                  </a:lnTo>
                  <a:lnTo>
                    <a:pt x="6" y="37"/>
                  </a:lnTo>
                  <a:lnTo>
                    <a:pt x="2" y="21"/>
                  </a:lnTo>
                  <a:lnTo>
                    <a:pt x="0" y="0"/>
                  </a:lnTo>
                  <a:lnTo>
                    <a:pt x="1" y="24"/>
                  </a:lnTo>
                  <a:lnTo>
                    <a:pt x="9" y="46"/>
                  </a:lnTo>
                  <a:lnTo>
                    <a:pt x="15" y="42"/>
                  </a:lnTo>
                  <a:lnTo>
                    <a:pt x="11" y="40"/>
                  </a:lnTo>
                  <a:lnTo>
                    <a:pt x="11" y="29"/>
                  </a:lnTo>
                  <a:lnTo>
                    <a:pt x="11" y="18"/>
                  </a:lnTo>
                  <a:lnTo>
                    <a:pt x="15" y="10"/>
                  </a:lnTo>
                  <a:lnTo>
                    <a:pt x="15" y="1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61" name="Freeform 113"/>
            <p:cNvSpPr>
              <a:spLocks/>
            </p:cNvSpPr>
            <p:nvPr/>
          </p:nvSpPr>
          <p:spPr bwMode="auto">
            <a:xfrm>
              <a:off x="1580" y="2500"/>
              <a:ext cx="44" cy="17"/>
            </a:xfrm>
            <a:custGeom>
              <a:avLst/>
              <a:gdLst>
                <a:gd name="T0" fmla="*/ 29 w 44"/>
                <a:gd name="T1" fmla="*/ 0 h 17"/>
                <a:gd name="T2" fmla="*/ 0 w 44"/>
                <a:gd name="T3" fmla="*/ 10 h 17"/>
                <a:gd name="T4" fmla="*/ 0 w 44"/>
                <a:gd name="T5" fmla="*/ 14 h 17"/>
                <a:gd name="T6" fmla="*/ 4 w 44"/>
                <a:gd name="T7" fmla="*/ 16 h 17"/>
                <a:gd name="T8" fmla="*/ 23 w 44"/>
                <a:gd name="T9" fmla="*/ 14 h 17"/>
                <a:gd name="T10" fmla="*/ 41 w 44"/>
                <a:gd name="T11" fmla="*/ 15 h 17"/>
                <a:gd name="T12" fmla="*/ 43 w 44"/>
                <a:gd name="T13" fmla="*/ 12 h 17"/>
                <a:gd name="T14" fmla="*/ 41 w 44"/>
                <a:gd name="T15" fmla="*/ 10 h 17"/>
                <a:gd name="T16" fmla="*/ 42 w 44"/>
                <a:gd name="T17" fmla="*/ 5 h 17"/>
                <a:gd name="T18" fmla="*/ 39 w 44"/>
                <a:gd name="T19" fmla="*/ 0 h 17"/>
                <a:gd name="T20" fmla="*/ 29 w 44"/>
                <a:gd name="T21" fmla="*/ 0 h 17"/>
                <a:gd name="T22" fmla="*/ 29 w 44"/>
                <a:gd name="T2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17">
                  <a:moveTo>
                    <a:pt x="29" y="0"/>
                  </a:moveTo>
                  <a:lnTo>
                    <a:pt x="0" y="10"/>
                  </a:lnTo>
                  <a:lnTo>
                    <a:pt x="0" y="14"/>
                  </a:lnTo>
                  <a:lnTo>
                    <a:pt x="4" y="16"/>
                  </a:lnTo>
                  <a:lnTo>
                    <a:pt x="23" y="14"/>
                  </a:lnTo>
                  <a:lnTo>
                    <a:pt x="41" y="15"/>
                  </a:lnTo>
                  <a:lnTo>
                    <a:pt x="43" y="12"/>
                  </a:lnTo>
                  <a:lnTo>
                    <a:pt x="41" y="10"/>
                  </a:lnTo>
                  <a:lnTo>
                    <a:pt x="42" y="5"/>
                  </a:lnTo>
                  <a:lnTo>
                    <a:pt x="39" y="0"/>
                  </a:lnTo>
                  <a:lnTo>
                    <a:pt x="29" y="0"/>
                  </a:lnTo>
                  <a:lnTo>
                    <a:pt x="29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62" name="Freeform 114"/>
            <p:cNvSpPr>
              <a:spLocks/>
            </p:cNvSpPr>
            <p:nvPr/>
          </p:nvSpPr>
          <p:spPr bwMode="auto">
            <a:xfrm>
              <a:off x="1595" y="2521"/>
              <a:ext cx="33" cy="9"/>
            </a:xfrm>
            <a:custGeom>
              <a:avLst/>
              <a:gdLst>
                <a:gd name="T0" fmla="*/ 0 w 33"/>
                <a:gd name="T1" fmla="*/ 0 h 9"/>
                <a:gd name="T2" fmla="*/ 20 w 33"/>
                <a:gd name="T3" fmla="*/ 4 h 9"/>
                <a:gd name="T4" fmla="*/ 32 w 33"/>
                <a:gd name="T5" fmla="*/ 4 h 9"/>
                <a:gd name="T6" fmla="*/ 30 w 33"/>
                <a:gd name="T7" fmla="*/ 8 h 9"/>
                <a:gd name="T8" fmla="*/ 21 w 33"/>
                <a:gd name="T9" fmla="*/ 8 h 9"/>
                <a:gd name="T10" fmla="*/ 0 w 33"/>
                <a:gd name="T11" fmla="*/ 0 h 9"/>
                <a:gd name="T12" fmla="*/ 0 w 33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9">
                  <a:moveTo>
                    <a:pt x="0" y="0"/>
                  </a:moveTo>
                  <a:lnTo>
                    <a:pt x="20" y="4"/>
                  </a:lnTo>
                  <a:lnTo>
                    <a:pt x="32" y="4"/>
                  </a:lnTo>
                  <a:lnTo>
                    <a:pt x="30" y="8"/>
                  </a:lnTo>
                  <a:lnTo>
                    <a:pt x="21" y="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63" name="Freeform 115"/>
            <p:cNvSpPr>
              <a:spLocks/>
            </p:cNvSpPr>
            <p:nvPr/>
          </p:nvSpPr>
          <p:spPr bwMode="auto">
            <a:xfrm>
              <a:off x="1614" y="2534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13 w 14"/>
                <a:gd name="T3" fmla="*/ 3 h 4"/>
                <a:gd name="T4" fmla="*/ 10 w 14"/>
                <a:gd name="T5" fmla="*/ 3 h 4"/>
                <a:gd name="T6" fmla="*/ 2 w 14"/>
                <a:gd name="T7" fmla="*/ 1 h 4"/>
                <a:gd name="T8" fmla="*/ 0 w 14"/>
                <a:gd name="T9" fmla="*/ 0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13" y="3"/>
                  </a:lnTo>
                  <a:lnTo>
                    <a:pt x="10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64" name="Freeform 116"/>
            <p:cNvSpPr>
              <a:spLocks/>
            </p:cNvSpPr>
            <p:nvPr/>
          </p:nvSpPr>
          <p:spPr bwMode="auto">
            <a:xfrm>
              <a:off x="1495" y="2510"/>
              <a:ext cx="111" cy="39"/>
            </a:xfrm>
            <a:custGeom>
              <a:avLst/>
              <a:gdLst>
                <a:gd name="T0" fmla="*/ 110 w 111"/>
                <a:gd name="T1" fmla="*/ 21 h 39"/>
                <a:gd name="T2" fmla="*/ 88 w 111"/>
                <a:gd name="T3" fmla="*/ 12 h 39"/>
                <a:gd name="T4" fmla="*/ 82 w 111"/>
                <a:gd name="T5" fmla="*/ 5 h 39"/>
                <a:gd name="T6" fmla="*/ 74 w 111"/>
                <a:gd name="T7" fmla="*/ 5 h 39"/>
                <a:gd name="T8" fmla="*/ 66 w 111"/>
                <a:gd name="T9" fmla="*/ 7 h 39"/>
                <a:gd name="T10" fmla="*/ 56 w 111"/>
                <a:gd name="T11" fmla="*/ 7 h 39"/>
                <a:gd name="T12" fmla="*/ 25 w 111"/>
                <a:gd name="T13" fmla="*/ 0 h 39"/>
                <a:gd name="T14" fmla="*/ 0 w 111"/>
                <a:gd name="T15" fmla="*/ 38 h 39"/>
                <a:gd name="T16" fmla="*/ 52 w 111"/>
                <a:gd name="T17" fmla="*/ 38 h 39"/>
                <a:gd name="T18" fmla="*/ 79 w 111"/>
                <a:gd name="T19" fmla="*/ 32 h 39"/>
                <a:gd name="T20" fmla="*/ 100 w 111"/>
                <a:gd name="T21" fmla="*/ 34 h 39"/>
                <a:gd name="T22" fmla="*/ 110 w 111"/>
                <a:gd name="T23" fmla="*/ 33 h 39"/>
                <a:gd name="T24" fmla="*/ 110 w 111"/>
                <a:gd name="T25" fmla="*/ 21 h 39"/>
                <a:gd name="T26" fmla="*/ 110 w 111"/>
                <a:gd name="T27" fmla="*/ 2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1" h="39">
                  <a:moveTo>
                    <a:pt x="110" y="21"/>
                  </a:moveTo>
                  <a:lnTo>
                    <a:pt x="88" y="12"/>
                  </a:lnTo>
                  <a:lnTo>
                    <a:pt x="82" y="5"/>
                  </a:lnTo>
                  <a:lnTo>
                    <a:pt x="74" y="5"/>
                  </a:lnTo>
                  <a:lnTo>
                    <a:pt x="66" y="7"/>
                  </a:lnTo>
                  <a:lnTo>
                    <a:pt x="56" y="7"/>
                  </a:lnTo>
                  <a:lnTo>
                    <a:pt x="25" y="0"/>
                  </a:lnTo>
                  <a:lnTo>
                    <a:pt x="0" y="38"/>
                  </a:lnTo>
                  <a:lnTo>
                    <a:pt x="52" y="38"/>
                  </a:lnTo>
                  <a:lnTo>
                    <a:pt x="79" y="32"/>
                  </a:lnTo>
                  <a:lnTo>
                    <a:pt x="100" y="34"/>
                  </a:lnTo>
                  <a:lnTo>
                    <a:pt x="110" y="33"/>
                  </a:lnTo>
                  <a:lnTo>
                    <a:pt x="110" y="21"/>
                  </a:lnTo>
                  <a:lnTo>
                    <a:pt x="110" y="21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65" name="Freeform 117"/>
            <p:cNvSpPr>
              <a:spLocks/>
            </p:cNvSpPr>
            <p:nvPr/>
          </p:nvSpPr>
          <p:spPr bwMode="auto">
            <a:xfrm>
              <a:off x="1495" y="2369"/>
              <a:ext cx="32" cy="6"/>
            </a:xfrm>
            <a:custGeom>
              <a:avLst/>
              <a:gdLst>
                <a:gd name="T0" fmla="*/ 0 w 32"/>
                <a:gd name="T1" fmla="*/ 5 h 6"/>
                <a:gd name="T2" fmla="*/ 12 w 32"/>
                <a:gd name="T3" fmla="*/ 0 h 6"/>
                <a:gd name="T4" fmla="*/ 20 w 32"/>
                <a:gd name="T5" fmla="*/ 1 h 6"/>
                <a:gd name="T6" fmla="*/ 27 w 32"/>
                <a:gd name="T7" fmla="*/ 1 h 6"/>
                <a:gd name="T8" fmla="*/ 31 w 32"/>
                <a:gd name="T9" fmla="*/ 0 h 6"/>
                <a:gd name="T10" fmla="*/ 27 w 32"/>
                <a:gd name="T11" fmla="*/ 3 h 6"/>
                <a:gd name="T12" fmla="*/ 20 w 32"/>
                <a:gd name="T13" fmla="*/ 3 h 6"/>
                <a:gd name="T14" fmla="*/ 12 w 32"/>
                <a:gd name="T15" fmla="*/ 0 h 6"/>
                <a:gd name="T16" fmla="*/ 0 w 32"/>
                <a:gd name="T17" fmla="*/ 5 h 6"/>
                <a:gd name="T18" fmla="*/ 0 w 32"/>
                <a:gd name="T1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6">
                  <a:moveTo>
                    <a:pt x="0" y="5"/>
                  </a:moveTo>
                  <a:lnTo>
                    <a:pt x="12" y="0"/>
                  </a:lnTo>
                  <a:lnTo>
                    <a:pt x="20" y="1"/>
                  </a:lnTo>
                  <a:lnTo>
                    <a:pt x="27" y="1"/>
                  </a:lnTo>
                  <a:lnTo>
                    <a:pt x="31" y="0"/>
                  </a:lnTo>
                  <a:lnTo>
                    <a:pt x="27" y="3"/>
                  </a:lnTo>
                  <a:lnTo>
                    <a:pt x="20" y="3"/>
                  </a:lnTo>
                  <a:lnTo>
                    <a:pt x="12" y="0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66" name="Freeform 118"/>
            <p:cNvSpPr>
              <a:spLocks/>
            </p:cNvSpPr>
            <p:nvPr/>
          </p:nvSpPr>
          <p:spPr bwMode="auto">
            <a:xfrm>
              <a:off x="1551" y="2343"/>
              <a:ext cx="30" cy="19"/>
            </a:xfrm>
            <a:custGeom>
              <a:avLst/>
              <a:gdLst>
                <a:gd name="T0" fmla="*/ 0 w 30"/>
                <a:gd name="T1" fmla="*/ 0 h 19"/>
                <a:gd name="T2" fmla="*/ 2 w 30"/>
                <a:gd name="T3" fmla="*/ 6 h 19"/>
                <a:gd name="T4" fmla="*/ 7 w 30"/>
                <a:gd name="T5" fmla="*/ 9 h 19"/>
                <a:gd name="T6" fmla="*/ 6 w 30"/>
                <a:gd name="T7" fmla="*/ 13 h 19"/>
                <a:gd name="T8" fmla="*/ 14 w 30"/>
                <a:gd name="T9" fmla="*/ 17 h 19"/>
                <a:gd name="T10" fmla="*/ 13 w 30"/>
                <a:gd name="T11" fmla="*/ 14 h 19"/>
                <a:gd name="T12" fmla="*/ 16 w 30"/>
                <a:gd name="T13" fmla="*/ 14 h 19"/>
                <a:gd name="T14" fmla="*/ 24 w 30"/>
                <a:gd name="T15" fmla="*/ 18 h 19"/>
                <a:gd name="T16" fmla="*/ 29 w 30"/>
                <a:gd name="T17" fmla="*/ 18 h 19"/>
                <a:gd name="T18" fmla="*/ 20 w 30"/>
                <a:gd name="T19" fmla="*/ 14 h 19"/>
                <a:gd name="T20" fmla="*/ 16 w 30"/>
                <a:gd name="T21" fmla="*/ 13 h 19"/>
                <a:gd name="T22" fmla="*/ 14 w 30"/>
                <a:gd name="T23" fmla="*/ 12 h 19"/>
                <a:gd name="T24" fmla="*/ 13 w 30"/>
                <a:gd name="T25" fmla="*/ 8 h 19"/>
                <a:gd name="T26" fmla="*/ 18 w 30"/>
                <a:gd name="T27" fmla="*/ 9 h 19"/>
                <a:gd name="T28" fmla="*/ 21 w 30"/>
                <a:gd name="T29" fmla="*/ 9 h 19"/>
                <a:gd name="T30" fmla="*/ 10 w 30"/>
                <a:gd name="T31" fmla="*/ 4 h 19"/>
                <a:gd name="T32" fmla="*/ 7 w 30"/>
                <a:gd name="T33" fmla="*/ 1 h 19"/>
                <a:gd name="T34" fmla="*/ 0 w 30"/>
                <a:gd name="T35" fmla="*/ 0 h 19"/>
                <a:gd name="T36" fmla="*/ 0 w 30"/>
                <a:gd name="T3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19">
                  <a:moveTo>
                    <a:pt x="0" y="0"/>
                  </a:moveTo>
                  <a:lnTo>
                    <a:pt x="2" y="6"/>
                  </a:lnTo>
                  <a:lnTo>
                    <a:pt x="7" y="9"/>
                  </a:lnTo>
                  <a:lnTo>
                    <a:pt x="6" y="13"/>
                  </a:lnTo>
                  <a:lnTo>
                    <a:pt x="14" y="17"/>
                  </a:lnTo>
                  <a:lnTo>
                    <a:pt x="13" y="14"/>
                  </a:lnTo>
                  <a:lnTo>
                    <a:pt x="16" y="14"/>
                  </a:lnTo>
                  <a:lnTo>
                    <a:pt x="24" y="18"/>
                  </a:lnTo>
                  <a:lnTo>
                    <a:pt x="29" y="18"/>
                  </a:lnTo>
                  <a:lnTo>
                    <a:pt x="20" y="14"/>
                  </a:lnTo>
                  <a:lnTo>
                    <a:pt x="16" y="13"/>
                  </a:lnTo>
                  <a:lnTo>
                    <a:pt x="14" y="12"/>
                  </a:lnTo>
                  <a:lnTo>
                    <a:pt x="13" y="8"/>
                  </a:lnTo>
                  <a:lnTo>
                    <a:pt x="18" y="9"/>
                  </a:lnTo>
                  <a:lnTo>
                    <a:pt x="21" y="9"/>
                  </a:lnTo>
                  <a:lnTo>
                    <a:pt x="10" y="4"/>
                  </a:lnTo>
                  <a:lnTo>
                    <a:pt x="7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67" name="Freeform 119"/>
            <p:cNvSpPr>
              <a:spLocks/>
            </p:cNvSpPr>
            <p:nvPr/>
          </p:nvSpPr>
          <p:spPr bwMode="auto">
            <a:xfrm>
              <a:off x="1536" y="2336"/>
              <a:ext cx="11" cy="12"/>
            </a:xfrm>
            <a:custGeom>
              <a:avLst/>
              <a:gdLst>
                <a:gd name="T0" fmla="*/ 4 w 11"/>
                <a:gd name="T1" fmla="*/ 5 h 12"/>
                <a:gd name="T2" fmla="*/ 0 w 11"/>
                <a:gd name="T3" fmla="*/ 8 h 12"/>
                <a:gd name="T4" fmla="*/ 3 w 11"/>
                <a:gd name="T5" fmla="*/ 10 h 12"/>
                <a:gd name="T6" fmla="*/ 5 w 11"/>
                <a:gd name="T7" fmla="*/ 9 h 12"/>
                <a:gd name="T8" fmla="*/ 9 w 11"/>
                <a:gd name="T9" fmla="*/ 11 h 12"/>
                <a:gd name="T10" fmla="*/ 8 w 11"/>
                <a:gd name="T11" fmla="*/ 8 h 12"/>
                <a:gd name="T12" fmla="*/ 10 w 11"/>
                <a:gd name="T13" fmla="*/ 6 h 12"/>
                <a:gd name="T14" fmla="*/ 8 w 11"/>
                <a:gd name="T15" fmla="*/ 2 h 12"/>
                <a:gd name="T16" fmla="*/ 8 w 11"/>
                <a:gd name="T17" fmla="*/ 4 h 12"/>
                <a:gd name="T18" fmla="*/ 2 w 11"/>
                <a:gd name="T19" fmla="*/ 0 h 12"/>
                <a:gd name="T20" fmla="*/ 0 w 11"/>
                <a:gd name="T21" fmla="*/ 0 h 12"/>
                <a:gd name="T22" fmla="*/ 4 w 11"/>
                <a:gd name="T23" fmla="*/ 5 h 12"/>
                <a:gd name="T24" fmla="*/ 4 w 11"/>
                <a:gd name="T2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2">
                  <a:moveTo>
                    <a:pt x="4" y="5"/>
                  </a:moveTo>
                  <a:lnTo>
                    <a:pt x="0" y="8"/>
                  </a:lnTo>
                  <a:lnTo>
                    <a:pt x="3" y="10"/>
                  </a:lnTo>
                  <a:lnTo>
                    <a:pt x="5" y="9"/>
                  </a:lnTo>
                  <a:lnTo>
                    <a:pt x="9" y="11"/>
                  </a:lnTo>
                  <a:lnTo>
                    <a:pt x="8" y="8"/>
                  </a:lnTo>
                  <a:lnTo>
                    <a:pt x="10" y="6"/>
                  </a:lnTo>
                  <a:lnTo>
                    <a:pt x="8" y="2"/>
                  </a:lnTo>
                  <a:lnTo>
                    <a:pt x="8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4" y="5"/>
                  </a:lnTo>
                  <a:lnTo>
                    <a:pt x="4" y="5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68" name="Freeform 120"/>
            <p:cNvSpPr>
              <a:spLocks/>
            </p:cNvSpPr>
            <p:nvPr/>
          </p:nvSpPr>
          <p:spPr bwMode="auto">
            <a:xfrm>
              <a:off x="1537" y="2364"/>
              <a:ext cx="26" cy="22"/>
            </a:xfrm>
            <a:custGeom>
              <a:avLst/>
              <a:gdLst>
                <a:gd name="T0" fmla="*/ 0 w 26"/>
                <a:gd name="T1" fmla="*/ 3 h 22"/>
                <a:gd name="T2" fmla="*/ 4 w 26"/>
                <a:gd name="T3" fmla="*/ 5 h 22"/>
                <a:gd name="T4" fmla="*/ 10 w 26"/>
                <a:gd name="T5" fmla="*/ 5 h 22"/>
                <a:gd name="T6" fmla="*/ 8 w 26"/>
                <a:gd name="T7" fmla="*/ 8 h 22"/>
                <a:gd name="T8" fmla="*/ 9 w 26"/>
                <a:gd name="T9" fmla="*/ 10 h 22"/>
                <a:gd name="T10" fmla="*/ 16 w 26"/>
                <a:gd name="T11" fmla="*/ 12 h 22"/>
                <a:gd name="T12" fmla="*/ 20 w 26"/>
                <a:gd name="T13" fmla="*/ 15 h 22"/>
                <a:gd name="T14" fmla="*/ 20 w 26"/>
                <a:gd name="T15" fmla="*/ 10 h 22"/>
                <a:gd name="T16" fmla="*/ 16 w 26"/>
                <a:gd name="T17" fmla="*/ 0 h 22"/>
                <a:gd name="T18" fmla="*/ 20 w 26"/>
                <a:gd name="T19" fmla="*/ 8 h 22"/>
                <a:gd name="T20" fmla="*/ 22 w 26"/>
                <a:gd name="T21" fmla="*/ 17 h 22"/>
                <a:gd name="T22" fmla="*/ 25 w 26"/>
                <a:gd name="T23" fmla="*/ 21 h 22"/>
                <a:gd name="T24" fmla="*/ 20 w 26"/>
                <a:gd name="T25" fmla="*/ 19 h 22"/>
                <a:gd name="T26" fmla="*/ 20 w 26"/>
                <a:gd name="T27" fmla="*/ 15 h 22"/>
                <a:gd name="T28" fmla="*/ 16 w 26"/>
                <a:gd name="T29" fmla="*/ 14 h 22"/>
                <a:gd name="T30" fmla="*/ 10 w 26"/>
                <a:gd name="T31" fmla="*/ 14 h 22"/>
                <a:gd name="T32" fmla="*/ 2 w 26"/>
                <a:gd name="T33" fmla="*/ 10 h 22"/>
                <a:gd name="T34" fmla="*/ 2 w 26"/>
                <a:gd name="T35" fmla="*/ 6 h 22"/>
                <a:gd name="T36" fmla="*/ 0 w 26"/>
                <a:gd name="T37" fmla="*/ 3 h 22"/>
                <a:gd name="T38" fmla="*/ 0 w 26"/>
                <a:gd name="T39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" h="22">
                  <a:moveTo>
                    <a:pt x="0" y="3"/>
                  </a:moveTo>
                  <a:lnTo>
                    <a:pt x="4" y="5"/>
                  </a:lnTo>
                  <a:lnTo>
                    <a:pt x="10" y="5"/>
                  </a:lnTo>
                  <a:lnTo>
                    <a:pt x="8" y="8"/>
                  </a:lnTo>
                  <a:lnTo>
                    <a:pt x="9" y="10"/>
                  </a:lnTo>
                  <a:lnTo>
                    <a:pt x="16" y="12"/>
                  </a:lnTo>
                  <a:lnTo>
                    <a:pt x="20" y="15"/>
                  </a:lnTo>
                  <a:lnTo>
                    <a:pt x="20" y="10"/>
                  </a:lnTo>
                  <a:lnTo>
                    <a:pt x="16" y="0"/>
                  </a:lnTo>
                  <a:lnTo>
                    <a:pt x="20" y="8"/>
                  </a:lnTo>
                  <a:lnTo>
                    <a:pt x="22" y="17"/>
                  </a:lnTo>
                  <a:lnTo>
                    <a:pt x="25" y="21"/>
                  </a:lnTo>
                  <a:lnTo>
                    <a:pt x="20" y="19"/>
                  </a:lnTo>
                  <a:lnTo>
                    <a:pt x="20" y="15"/>
                  </a:lnTo>
                  <a:lnTo>
                    <a:pt x="16" y="14"/>
                  </a:lnTo>
                  <a:lnTo>
                    <a:pt x="10" y="14"/>
                  </a:lnTo>
                  <a:lnTo>
                    <a:pt x="2" y="10"/>
                  </a:lnTo>
                  <a:lnTo>
                    <a:pt x="2" y="6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69" name="Freeform 121"/>
            <p:cNvSpPr>
              <a:spLocks/>
            </p:cNvSpPr>
            <p:nvPr/>
          </p:nvSpPr>
          <p:spPr bwMode="auto">
            <a:xfrm>
              <a:off x="1536" y="2372"/>
              <a:ext cx="4" cy="8"/>
            </a:xfrm>
            <a:custGeom>
              <a:avLst/>
              <a:gdLst>
                <a:gd name="T0" fmla="*/ 0 w 4"/>
                <a:gd name="T1" fmla="*/ 0 h 8"/>
                <a:gd name="T2" fmla="*/ 3 w 4"/>
                <a:gd name="T3" fmla="*/ 2 h 8"/>
                <a:gd name="T4" fmla="*/ 2 w 4"/>
                <a:gd name="T5" fmla="*/ 7 h 8"/>
                <a:gd name="T6" fmla="*/ 0 w 4"/>
                <a:gd name="T7" fmla="*/ 0 h 8"/>
                <a:gd name="T8" fmla="*/ 0 w 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3" y="2"/>
                  </a:lnTo>
                  <a:lnTo>
                    <a:pt x="2" y="7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70" name="Freeform 122"/>
            <p:cNvSpPr>
              <a:spLocks/>
            </p:cNvSpPr>
            <p:nvPr/>
          </p:nvSpPr>
          <p:spPr bwMode="auto">
            <a:xfrm>
              <a:off x="1540" y="2381"/>
              <a:ext cx="14" cy="5"/>
            </a:xfrm>
            <a:custGeom>
              <a:avLst/>
              <a:gdLst>
                <a:gd name="T0" fmla="*/ 1 w 14"/>
                <a:gd name="T1" fmla="*/ 0 h 5"/>
                <a:gd name="T2" fmla="*/ 8 w 14"/>
                <a:gd name="T3" fmla="*/ 3 h 5"/>
                <a:gd name="T4" fmla="*/ 13 w 14"/>
                <a:gd name="T5" fmla="*/ 3 h 5"/>
                <a:gd name="T6" fmla="*/ 10 w 14"/>
                <a:gd name="T7" fmla="*/ 4 h 5"/>
                <a:gd name="T8" fmla="*/ 7 w 14"/>
                <a:gd name="T9" fmla="*/ 4 h 5"/>
                <a:gd name="T10" fmla="*/ 0 w 14"/>
                <a:gd name="T11" fmla="*/ 0 h 5"/>
                <a:gd name="T12" fmla="*/ 1 w 14"/>
                <a:gd name="T13" fmla="*/ 0 h 5"/>
                <a:gd name="T14" fmla="*/ 1 w 14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5">
                  <a:moveTo>
                    <a:pt x="1" y="0"/>
                  </a:moveTo>
                  <a:lnTo>
                    <a:pt x="8" y="3"/>
                  </a:lnTo>
                  <a:lnTo>
                    <a:pt x="13" y="3"/>
                  </a:lnTo>
                  <a:lnTo>
                    <a:pt x="10" y="4"/>
                  </a:lnTo>
                  <a:lnTo>
                    <a:pt x="7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71" name="Freeform 123"/>
            <p:cNvSpPr>
              <a:spLocks/>
            </p:cNvSpPr>
            <p:nvPr/>
          </p:nvSpPr>
          <p:spPr bwMode="auto">
            <a:xfrm>
              <a:off x="1533" y="2354"/>
              <a:ext cx="9" cy="21"/>
            </a:xfrm>
            <a:custGeom>
              <a:avLst/>
              <a:gdLst>
                <a:gd name="T0" fmla="*/ 8 w 9"/>
                <a:gd name="T1" fmla="*/ 1 h 21"/>
                <a:gd name="T2" fmla="*/ 3 w 9"/>
                <a:gd name="T3" fmla="*/ 5 h 21"/>
                <a:gd name="T4" fmla="*/ 2 w 9"/>
                <a:gd name="T5" fmla="*/ 0 h 21"/>
                <a:gd name="T6" fmla="*/ 2 w 9"/>
                <a:gd name="T7" fmla="*/ 7 h 21"/>
                <a:gd name="T8" fmla="*/ 0 w 9"/>
                <a:gd name="T9" fmla="*/ 13 h 21"/>
                <a:gd name="T10" fmla="*/ 2 w 9"/>
                <a:gd name="T11" fmla="*/ 20 h 21"/>
                <a:gd name="T12" fmla="*/ 0 w 9"/>
                <a:gd name="T13" fmla="*/ 13 h 21"/>
                <a:gd name="T14" fmla="*/ 4 w 9"/>
                <a:gd name="T15" fmla="*/ 7 h 21"/>
                <a:gd name="T16" fmla="*/ 8 w 9"/>
                <a:gd name="T17" fmla="*/ 1 h 21"/>
                <a:gd name="T18" fmla="*/ 8 w 9"/>
                <a:gd name="T1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21">
                  <a:moveTo>
                    <a:pt x="8" y="1"/>
                  </a:moveTo>
                  <a:lnTo>
                    <a:pt x="3" y="5"/>
                  </a:lnTo>
                  <a:lnTo>
                    <a:pt x="2" y="0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20"/>
                  </a:lnTo>
                  <a:lnTo>
                    <a:pt x="0" y="13"/>
                  </a:lnTo>
                  <a:lnTo>
                    <a:pt x="4" y="7"/>
                  </a:lnTo>
                  <a:lnTo>
                    <a:pt x="8" y="1"/>
                  </a:lnTo>
                  <a:lnTo>
                    <a:pt x="8" y="1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72" name="Freeform 124"/>
            <p:cNvSpPr>
              <a:spLocks/>
            </p:cNvSpPr>
            <p:nvPr/>
          </p:nvSpPr>
          <p:spPr bwMode="auto">
            <a:xfrm>
              <a:off x="1545" y="2360"/>
              <a:ext cx="7" cy="4"/>
            </a:xfrm>
            <a:custGeom>
              <a:avLst/>
              <a:gdLst>
                <a:gd name="T0" fmla="*/ 2 w 7"/>
                <a:gd name="T1" fmla="*/ 0 h 4"/>
                <a:gd name="T2" fmla="*/ 0 w 7"/>
                <a:gd name="T3" fmla="*/ 2 h 4"/>
                <a:gd name="T4" fmla="*/ 1 w 7"/>
                <a:gd name="T5" fmla="*/ 3 h 4"/>
                <a:gd name="T6" fmla="*/ 6 w 7"/>
                <a:gd name="T7" fmla="*/ 2 h 4"/>
                <a:gd name="T8" fmla="*/ 2 w 7"/>
                <a:gd name="T9" fmla="*/ 0 h 4"/>
                <a:gd name="T10" fmla="*/ 2 w 7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4">
                  <a:moveTo>
                    <a:pt x="2" y="0"/>
                  </a:moveTo>
                  <a:lnTo>
                    <a:pt x="0" y="2"/>
                  </a:lnTo>
                  <a:lnTo>
                    <a:pt x="1" y="3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73" name="Freeform 125"/>
            <p:cNvSpPr>
              <a:spLocks/>
            </p:cNvSpPr>
            <p:nvPr/>
          </p:nvSpPr>
          <p:spPr bwMode="auto">
            <a:xfrm>
              <a:off x="1533" y="2374"/>
              <a:ext cx="4" cy="9"/>
            </a:xfrm>
            <a:custGeom>
              <a:avLst/>
              <a:gdLst>
                <a:gd name="T0" fmla="*/ 2 w 4"/>
                <a:gd name="T1" fmla="*/ 0 h 9"/>
                <a:gd name="T2" fmla="*/ 3 w 4"/>
                <a:gd name="T3" fmla="*/ 5 h 9"/>
                <a:gd name="T4" fmla="*/ 2 w 4"/>
                <a:gd name="T5" fmla="*/ 8 h 9"/>
                <a:gd name="T6" fmla="*/ 0 w 4"/>
                <a:gd name="T7" fmla="*/ 5 h 9"/>
                <a:gd name="T8" fmla="*/ 2 w 4"/>
                <a:gd name="T9" fmla="*/ 0 h 9"/>
                <a:gd name="T10" fmla="*/ 2 w 4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9">
                  <a:moveTo>
                    <a:pt x="2" y="0"/>
                  </a:moveTo>
                  <a:lnTo>
                    <a:pt x="3" y="5"/>
                  </a:lnTo>
                  <a:lnTo>
                    <a:pt x="2" y="8"/>
                  </a:lnTo>
                  <a:lnTo>
                    <a:pt x="0" y="5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74" name="Freeform 126"/>
            <p:cNvSpPr>
              <a:spLocks/>
            </p:cNvSpPr>
            <p:nvPr/>
          </p:nvSpPr>
          <p:spPr bwMode="auto">
            <a:xfrm>
              <a:off x="1536" y="2386"/>
              <a:ext cx="16" cy="17"/>
            </a:xfrm>
            <a:custGeom>
              <a:avLst/>
              <a:gdLst>
                <a:gd name="T0" fmla="*/ 0 w 16"/>
                <a:gd name="T1" fmla="*/ 0 h 17"/>
                <a:gd name="T2" fmla="*/ 9 w 16"/>
                <a:gd name="T3" fmla="*/ 13 h 17"/>
                <a:gd name="T4" fmla="*/ 15 w 16"/>
                <a:gd name="T5" fmla="*/ 16 h 17"/>
                <a:gd name="T6" fmla="*/ 7 w 16"/>
                <a:gd name="T7" fmla="*/ 13 h 17"/>
                <a:gd name="T8" fmla="*/ 4 w 16"/>
                <a:gd name="T9" fmla="*/ 11 h 17"/>
                <a:gd name="T10" fmla="*/ 0 w 16"/>
                <a:gd name="T11" fmla="*/ 5 h 17"/>
                <a:gd name="T12" fmla="*/ 0 w 16"/>
                <a:gd name="T13" fmla="*/ 0 h 17"/>
                <a:gd name="T14" fmla="*/ 0 w 16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7">
                  <a:moveTo>
                    <a:pt x="0" y="0"/>
                  </a:moveTo>
                  <a:lnTo>
                    <a:pt x="9" y="13"/>
                  </a:lnTo>
                  <a:lnTo>
                    <a:pt x="15" y="16"/>
                  </a:lnTo>
                  <a:lnTo>
                    <a:pt x="7" y="13"/>
                  </a:lnTo>
                  <a:lnTo>
                    <a:pt x="4" y="11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75" name="Freeform 127"/>
            <p:cNvSpPr>
              <a:spLocks/>
            </p:cNvSpPr>
            <p:nvPr/>
          </p:nvSpPr>
          <p:spPr bwMode="auto">
            <a:xfrm>
              <a:off x="1538" y="2324"/>
              <a:ext cx="4" cy="11"/>
            </a:xfrm>
            <a:custGeom>
              <a:avLst/>
              <a:gdLst>
                <a:gd name="T0" fmla="*/ 2 w 4"/>
                <a:gd name="T1" fmla="*/ 0 h 11"/>
                <a:gd name="T2" fmla="*/ 0 w 4"/>
                <a:gd name="T3" fmla="*/ 10 h 11"/>
                <a:gd name="T4" fmla="*/ 3 w 4"/>
                <a:gd name="T5" fmla="*/ 7 h 11"/>
                <a:gd name="T6" fmla="*/ 2 w 4"/>
                <a:gd name="T7" fmla="*/ 0 h 11"/>
                <a:gd name="T8" fmla="*/ 2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2" y="0"/>
                  </a:moveTo>
                  <a:lnTo>
                    <a:pt x="0" y="10"/>
                  </a:lnTo>
                  <a:lnTo>
                    <a:pt x="3" y="7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76" name="Freeform 128"/>
            <p:cNvSpPr>
              <a:spLocks/>
            </p:cNvSpPr>
            <p:nvPr/>
          </p:nvSpPr>
          <p:spPr bwMode="auto">
            <a:xfrm>
              <a:off x="1575" y="2355"/>
              <a:ext cx="12" cy="4"/>
            </a:xfrm>
            <a:custGeom>
              <a:avLst/>
              <a:gdLst>
                <a:gd name="T0" fmla="*/ 0 w 12"/>
                <a:gd name="T1" fmla="*/ 0 h 4"/>
                <a:gd name="T2" fmla="*/ 5 w 12"/>
                <a:gd name="T3" fmla="*/ 2 h 4"/>
                <a:gd name="T4" fmla="*/ 11 w 12"/>
                <a:gd name="T5" fmla="*/ 0 h 4"/>
                <a:gd name="T6" fmla="*/ 6 w 12"/>
                <a:gd name="T7" fmla="*/ 3 h 4"/>
                <a:gd name="T8" fmla="*/ 5 w 12"/>
                <a:gd name="T9" fmla="*/ 3 h 4"/>
                <a:gd name="T10" fmla="*/ 0 w 12"/>
                <a:gd name="T11" fmla="*/ 0 h 4"/>
                <a:gd name="T12" fmla="*/ 0 w 12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">
                  <a:moveTo>
                    <a:pt x="0" y="0"/>
                  </a:moveTo>
                  <a:lnTo>
                    <a:pt x="5" y="2"/>
                  </a:lnTo>
                  <a:lnTo>
                    <a:pt x="11" y="0"/>
                  </a:lnTo>
                  <a:lnTo>
                    <a:pt x="6" y="3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77" name="Freeform 129"/>
            <p:cNvSpPr>
              <a:spLocks/>
            </p:cNvSpPr>
            <p:nvPr/>
          </p:nvSpPr>
          <p:spPr bwMode="auto">
            <a:xfrm>
              <a:off x="1559" y="2301"/>
              <a:ext cx="33" cy="19"/>
            </a:xfrm>
            <a:custGeom>
              <a:avLst/>
              <a:gdLst>
                <a:gd name="T0" fmla="*/ 32 w 33"/>
                <a:gd name="T1" fmla="*/ 14 h 19"/>
                <a:gd name="T2" fmla="*/ 32 w 33"/>
                <a:gd name="T3" fmla="*/ 9 h 19"/>
                <a:gd name="T4" fmla="*/ 27 w 33"/>
                <a:gd name="T5" fmla="*/ 5 h 19"/>
                <a:gd name="T6" fmla="*/ 28 w 33"/>
                <a:gd name="T7" fmla="*/ 12 h 19"/>
                <a:gd name="T8" fmla="*/ 26 w 33"/>
                <a:gd name="T9" fmla="*/ 10 h 19"/>
                <a:gd name="T10" fmla="*/ 16 w 33"/>
                <a:gd name="T11" fmla="*/ 0 h 19"/>
                <a:gd name="T12" fmla="*/ 21 w 33"/>
                <a:gd name="T13" fmla="*/ 12 h 19"/>
                <a:gd name="T14" fmla="*/ 15 w 33"/>
                <a:gd name="T15" fmla="*/ 7 h 19"/>
                <a:gd name="T16" fmla="*/ 12 w 33"/>
                <a:gd name="T17" fmla="*/ 7 h 19"/>
                <a:gd name="T18" fmla="*/ 13 w 33"/>
                <a:gd name="T19" fmla="*/ 15 h 19"/>
                <a:gd name="T20" fmla="*/ 10 w 33"/>
                <a:gd name="T21" fmla="*/ 12 h 19"/>
                <a:gd name="T22" fmla="*/ 1 w 33"/>
                <a:gd name="T23" fmla="*/ 11 h 19"/>
                <a:gd name="T24" fmla="*/ 6 w 33"/>
                <a:gd name="T25" fmla="*/ 15 h 19"/>
                <a:gd name="T26" fmla="*/ 0 w 33"/>
                <a:gd name="T27" fmla="*/ 14 h 19"/>
                <a:gd name="T28" fmla="*/ 1 w 33"/>
                <a:gd name="T29" fmla="*/ 17 h 19"/>
                <a:gd name="T30" fmla="*/ 12 w 33"/>
                <a:gd name="T31" fmla="*/ 16 h 19"/>
                <a:gd name="T32" fmla="*/ 15 w 33"/>
                <a:gd name="T33" fmla="*/ 18 h 19"/>
                <a:gd name="T34" fmla="*/ 16 w 33"/>
                <a:gd name="T35" fmla="*/ 15 h 19"/>
                <a:gd name="T36" fmla="*/ 21 w 33"/>
                <a:gd name="T37" fmla="*/ 16 h 19"/>
                <a:gd name="T38" fmla="*/ 24 w 33"/>
                <a:gd name="T39" fmla="*/ 15 h 19"/>
                <a:gd name="T40" fmla="*/ 23 w 33"/>
                <a:gd name="T41" fmla="*/ 13 h 19"/>
                <a:gd name="T42" fmla="*/ 29 w 33"/>
                <a:gd name="T43" fmla="*/ 14 h 19"/>
                <a:gd name="T44" fmla="*/ 32 w 33"/>
                <a:gd name="T45" fmla="*/ 14 h 19"/>
                <a:gd name="T46" fmla="*/ 32 w 33"/>
                <a:gd name="T4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3" h="19">
                  <a:moveTo>
                    <a:pt x="32" y="14"/>
                  </a:moveTo>
                  <a:lnTo>
                    <a:pt x="32" y="9"/>
                  </a:lnTo>
                  <a:lnTo>
                    <a:pt x="27" y="5"/>
                  </a:lnTo>
                  <a:lnTo>
                    <a:pt x="28" y="12"/>
                  </a:lnTo>
                  <a:lnTo>
                    <a:pt x="26" y="10"/>
                  </a:lnTo>
                  <a:lnTo>
                    <a:pt x="16" y="0"/>
                  </a:lnTo>
                  <a:lnTo>
                    <a:pt x="21" y="12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3" y="15"/>
                  </a:lnTo>
                  <a:lnTo>
                    <a:pt x="10" y="12"/>
                  </a:lnTo>
                  <a:lnTo>
                    <a:pt x="1" y="11"/>
                  </a:lnTo>
                  <a:lnTo>
                    <a:pt x="6" y="15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12" y="16"/>
                  </a:lnTo>
                  <a:lnTo>
                    <a:pt x="15" y="18"/>
                  </a:lnTo>
                  <a:lnTo>
                    <a:pt x="16" y="15"/>
                  </a:lnTo>
                  <a:lnTo>
                    <a:pt x="21" y="16"/>
                  </a:lnTo>
                  <a:lnTo>
                    <a:pt x="24" y="15"/>
                  </a:lnTo>
                  <a:lnTo>
                    <a:pt x="23" y="13"/>
                  </a:lnTo>
                  <a:lnTo>
                    <a:pt x="29" y="14"/>
                  </a:lnTo>
                  <a:lnTo>
                    <a:pt x="32" y="14"/>
                  </a:lnTo>
                  <a:lnTo>
                    <a:pt x="32" y="14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78" name="Freeform 130"/>
            <p:cNvSpPr>
              <a:spLocks/>
            </p:cNvSpPr>
            <p:nvPr/>
          </p:nvSpPr>
          <p:spPr bwMode="auto">
            <a:xfrm>
              <a:off x="1557" y="2376"/>
              <a:ext cx="44" cy="33"/>
            </a:xfrm>
            <a:custGeom>
              <a:avLst/>
              <a:gdLst>
                <a:gd name="T0" fmla="*/ 25 w 44"/>
                <a:gd name="T1" fmla="*/ 0 h 33"/>
                <a:gd name="T2" fmla="*/ 15 w 44"/>
                <a:gd name="T3" fmla="*/ 9 h 33"/>
                <a:gd name="T4" fmla="*/ 15 w 44"/>
                <a:gd name="T5" fmla="*/ 11 h 33"/>
                <a:gd name="T6" fmla="*/ 18 w 44"/>
                <a:gd name="T7" fmla="*/ 11 h 33"/>
                <a:gd name="T8" fmla="*/ 15 w 44"/>
                <a:gd name="T9" fmla="*/ 20 h 33"/>
                <a:gd name="T10" fmla="*/ 2 w 44"/>
                <a:gd name="T11" fmla="*/ 23 h 33"/>
                <a:gd name="T12" fmla="*/ 0 w 44"/>
                <a:gd name="T13" fmla="*/ 24 h 33"/>
                <a:gd name="T14" fmla="*/ 23 w 44"/>
                <a:gd name="T15" fmla="*/ 23 h 33"/>
                <a:gd name="T16" fmla="*/ 19 w 44"/>
                <a:gd name="T17" fmla="*/ 29 h 33"/>
                <a:gd name="T18" fmla="*/ 10 w 44"/>
                <a:gd name="T19" fmla="*/ 32 h 33"/>
                <a:gd name="T20" fmla="*/ 28 w 44"/>
                <a:gd name="T21" fmla="*/ 27 h 33"/>
                <a:gd name="T22" fmla="*/ 33 w 44"/>
                <a:gd name="T23" fmla="*/ 18 h 33"/>
                <a:gd name="T24" fmla="*/ 39 w 44"/>
                <a:gd name="T25" fmla="*/ 15 h 33"/>
                <a:gd name="T26" fmla="*/ 43 w 44"/>
                <a:gd name="T27" fmla="*/ 3 h 33"/>
                <a:gd name="T28" fmla="*/ 39 w 44"/>
                <a:gd name="T29" fmla="*/ 3 h 33"/>
                <a:gd name="T30" fmla="*/ 23 w 44"/>
                <a:gd name="T31" fmla="*/ 13 h 33"/>
                <a:gd name="T32" fmla="*/ 20 w 44"/>
                <a:gd name="T33" fmla="*/ 10 h 33"/>
                <a:gd name="T34" fmla="*/ 25 w 44"/>
                <a:gd name="T35" fmla="*/ 0 h 33"/>
                <a:gd name="T36" fmla="*/ 25 w 44"/>
                <a:gd name="T3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33">
                  <a:moveTo>
                    <a:pt x="25" y="0"/>
                  </a:moveTo>
                  <a:lnTo>
                    <a:pt x="15" y="9"/>
                  </a:lnTo>
                  <a:lnTo>
                    <a:pt x="15" y="11"/>
                  </a:lnTo>
                  <a:lnTo>
                    <a:pt x="18" y="11"/>
                  </a:lnTo>
                  <a:lnTo>
                    <a:pt x="15" y="20"/>
                  </a:lnTo>
                  <a:lnTo>
                    <a:pt x="2" y="23"/>
                  </a:lnTo>
                  <a:lnTo>
                    <a:pt x="0" y="24"/>
                  </a:lnTo>
                  <a:lnTo>
                    <a:pt x="23" y="23"/>
                  </a:lnTo>
                  <a:lnTo>
                    <a:pt x="19" y="29"/>
                  </a:lnTo>
                  <a:lnTo>
                    <a:pt x="10" y="32"/>
                  </a:lnTo>
                  <a:lnTo>
                    <a:pt x="28" y="27"/>
                  </a:lnTo>
                  <a:lnTo>
                    <a:pt x="33" y="18"/>
                  </a:lnTo>
                  <a:lnTo>
                    <a:pt x="39" y="15"/>
                  </a:lnTo>
                  <a:lnTo>
                    <a:pt x="43" y="3"/>
                  </a:lnTo>
                  <a:lnTo>
                    <a:pt x="39" y="3"/>
                  </a:lnTo>
                  <a:lnTo>
                    <a:pt x="23" y="13"/>
                  </a:lnTo>
                  <a:lnTo>
                    <a:pt x="20" y="10"/>
                  </a:lnTo>
                  <a:lnTo>
                    <a:pt x="25" y="0"/>
                  </a:lnTo>
                  <a:lnTo>
                    <a:pt x="25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79" name="Freeform 131"/>
            <p:cNvSpPr>
              <a:spLocks/>
            </p:cNvSpPr>
            <p:nvPr/>
          </p:nvSpPr>
          <p:spPr bwMode="auto">
            <a:xfrm>
              <a:off x="1544" y="2310"/>
              <a:ext cx="14" cy="9"/>
            </a:xfrm>
            <a:custGeom>
              <a:avLst/>
              <a:gdLst>
                <a:gd name="T0" fmla="*/ 13 w 14"/>
                <a:gd name="T1" fmla="*/ 7 h 9"/>
                <a:gd name="T2" fmla="*/ 7 w 14"/>
                <a:gd name="T3" fmla="*/ 0 h 9"/>
                <a:gd name="T4" fmla="*/ 4 w 14"/>
                <a:gd name="T5" fmla="*/ 2 h 9"/>
                <a:gd name="T6" fmla="*/ 7 w 14"/>
                <a:gd name="T7" fmla="*/ 5 h 9"/>
                <a:gd name="T8" fmla="*/ 0 w 14"/>
                <a:gd name="T9" fmla="*/ 8 h 9"/>
                <a:gd name="T10" fmla="*/ 7 w 14"/>
                <a:gd name="T11" fmla="*/ 5 h 9"/>
                <a:gd name="T12" fmla="*/ 13 w 14"/>
                <a:gd name="T13" fmla="*/ 7 h 9"/>
                <a:gd name="T14" fmla="*/ 13 w 14"/>
                <a:gd name="T15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9">
                  <a:moveTo>
                    <a:pt x="13" y="7"/>
                  </a:moveTo>
                  <a:lnTo>
                    <a:pt x="7" y="0"/>
                  </a:lnTo>
                  <a:lnTo>
                    <a:pt x="4" y="2"/>
                  </a:lnTo>
                  <a:lnTo>
                    <a:pt x="7" y="5"/>
                  </a:lnTo>
                  <a:lnTo>
                    <a:pt x="0" y="8"/>
                  </a:lnTo>
                  <a:lnTo>
                    <a:pt x="7" y="5"/>
                  </a:lnTo>
                  <a:lnTo>
                    <a:pt x="13" y="7"/>
                  </a:lnTo>
                  <a:lnTo>
                    <a:pt x="13" y="7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80" name="Freeform 132"/>
            <p:cNvSpPr>
              <a:spLocks/>
            </p:cNvSpPr>
            <p:nvPr/>
          </p:nvSpPr>
          <p:spPr bwMode="auto">
            <a:xfrm>
              <a:off x="1556" y="2293"/>
              <a:ext cx="41" cy="7"/>
            </a:xfrm>
            <a:custGeom>
              <a:avLst/>
              <a:gdLst>
                <a:gd name="T0" fmla="*/ 40 w 41"/>
                <a:gd name="T1" fmla="*/ 1 h 7"/>
                <a:gd name="T2" fmla="*/ 36 w 41"/>
                <a:gd name="T3" fmla="*/ 2 h 7"/>
                <a:gd name="T4" fmla="*/ 32 w 41"/>
                <a:gd name="T5" fmla="*/ 1 h 7"/>
                <a:gd name="T6" fmla="*/ 32 w 41"/>
                <a:gd name="T7" fmla="*/ 4 h 7"/>
                <a:gd name="T8" fmla="*/ 26 w 41"/>
                <a:gd name="T9" fmla="*/ 1 h 7"/>
                <a:gd name="T10" fmla="*/ 14 w 41"/>
                <a:gd name="T11" fmla="*/ 1 h 7"/>
                <a:gd name="T12" fmla="*/ 6 w 41"/>
                <a:gd name="T13" fmla="*/ 6 h 7"/>
                <a:gd name="T14" fmla="*/ 0 w 41"/>
                <a:gd name="T15" fmla="*/ 4 h 7"/>
                <a:gd name="T16" fmla="*/ 13 w 41"/>
                <a:gd name="T17" fmla="*/ 1 h 7"/>
                <a:gd name="T18" fmla="*/ 30 w 41"/>
                <a:gd name="T19" fmla="*/ 0 h 7"/>
                <a:gd name="T20" fmla="*/ 40 w 41"/>
                <a:gd name="T21" fmla="*/ 1 h 7"/>
                <a:gd name="T22" fmla="*/ 40 w 41"/>
                <a:gd name="T2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">
                  <a:moveTo>
                    <a:pt x="40" y="1"/>
                  </a:moveTo>
                  <a:lnTo>
                    <a:pt x="36" y="2"/>
                  </a:lnTo>
                  <a:lnTo>
                    <a:pt x="32" y="1"/>
                  </a:lnTo>
                  <a:lnTo>
                    <a:pt x="32" y="4"/>
                  </a:lnTo>
                  <a:lnTo>
                    <a:pt x="26" y="1"/>
                  </a:lnTo>
                  <a:lnTo>
                    <a:pt x="14" y="1"/>
                  </a:lnTo>
                  <a:lnTo>
                    <a:pt x="6" y="6"/>
                  </a:lnTo>
                  <a:lnTo>
                    <a:pt x="0" y="4"/>
                  </a:lnTo>
                  <a:lnTo>
                    <a:pt x="13" y="1"/>
                  </a:lnTo>
                  <a:lnTo>
                    <a:pt x="30" y="0"/>
                  </a:lnTo>
                  <a:lnTo>
                    <a:pt x="40" y="1"/>
                  </a:lnTo>
                  <a:lnTo>
                    <a:pt x="40" y="1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81" name="Freeform 133"/>
            <p:cNvSpPr>
              <a:spLocks/>
            </p:cNvSpPr>
            <p:nvPr/>
          </p:nvSpPr>
          <p:spPr bwMode="auto">
            <a:xfrm>
              <a:off x="1544" y="2304"/>
              <a:ext cx="10" cy="14"/>
            </a:xfrm>
            <a:custGeom>
              <a:avLst/>
              <a:gdLst>
                <a:gd name="T0" fmla="*/ 9 w 10"/>
                <a:gd name="T1" fmla="*/ 0 h 14"/>
                <a:gd name="T2" fmla="*/ 3 w 10"/>
                <a:gd name="T3" fmla="*/ 5 h 14"/>
                <a:gd name="T4" fmla="*/ 3 w 10"/>
                <a:gd name="T5" fmla="*/ 12 h 14"/>
                <a:gd name="T6" fmla="*/ 1 w 10"/>
                <a:gd name="T7" fmla="*/ 13 h 14"/>
                <a:gd name="T8" fmla="*/ 0 w 10"/>
                <a:gd name="T9" fmla="*/ 12 h 14"/>
                <a:gd name="T10" fmla="*/ 1 w 10"/>
                <a:gd name="T11" fmla="*/ 4 h 14"/>
                <a:gd name="T12" fmla="*/ 7 w 10"/>
                <a:gd name="T13" fmla="*/ 0 h 14"/>
                <a:gd name="T14" fmla="*/ 9 w 10"/>
                <a:gd name="T15" fmla="*/ 0 h 14"/>
                <a:gd name="T16" fmla="*/ 9 w 10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4">
                  <a:moveTo>
                    <a:pt x="9" y="0"/>
                  </a:moveTo>
                  <a:lnTo>
                    <a:pt x="3" y="5"/>
                  </a:lnTo>
                  <a:lnTo>
                    <a:pt x="3" y="12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1" y="4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82" name="Freeform 134"/>
            <p:cNvSpPr>
              <a:spLocks/>
            </p:cNvSpPr>
            <p:nvPr/>
          </p:nvSpPr>
          <p:spPr bwMode="auto">
            <a:xfrm>
              <a:off x="1603" y="2297"/>
              <a:ext cx="27" cy="52"/>
            </a:xfrm>
            <a:custGeom>
              <a:avLst/>
              <a:gdLst>
                <a:gd name="T0" fmla="*/ 0 w 27"/>
                <a:gd name="T1" fmla="*/ 0 h 52"/>
                <a:gd name="T2" fmla="*/ 3 w 27"/>
                <a:gd name="T3" fmla="*/ 3 h 52"/>
                <a:gd name="T4" fmla="*/ 9 w 27"/>
                <a:gd name="T5" fmla="*/ 4 h 52"/>
                <a:gd name="T6" fmla="*/ 5 w 27"/>
                <a:gd name="T7" fmla="*/ 7 h 52"/>
                <a:gd name="T8" fmla="*/ 9 w 27"/>
                <a:gd name="T9" fmla="*/ 9 h 52"/>
                <a:gd name="T10" fmla="*/ 3 w 27"/>
                <a:gd name="T11" fmla="*/ 10 h 52"/>
                <a:gd name="T12" fmla="*/ 5 w 27"/>
                <a:gd name="T13" fmla="*/ 11 h 52"/>
                <a:gd name="T14" fmla="*/ 13 w 27"/>
                <a:gd name="T15" fmla="*/ 13 h 52"/>
                <a:gd name="T16" fmla="*/ 15 w 27"/>
                <a:gd name="T17" fmla="*/ 17 h 52"/>
                <a:gd name="T18" fmla="*/ 8 w 27"/>
                <a:gd name="T19" fmla="*/ 14 h 52"/>
                <a:gd name="T20" fmla="*/ 13 w 27"/>
                <a:gd name="T21" fmla="*/ 19 h 52"/>
                <a:gd name="T22" fmla="*/ 8 w 27"/>
                <a:gd name="T23" fmla="*/ 20 h 52"/>
                <a:gd name="T24" fmla="*/ 15 w 27"/>
                <a:gd name="T25" fmla="*/ 27 h 52"/>
                <a:gd name="T26" fmla="*/ 18 w 27"/>
                <a:gd name="T27" fmla="*/ 35 h 52"/>
                <a:gd name="T28" fmla="*/ 12 w 27"/>
                <a:gd name="T29" fmla="*/ 29 h 52"/>
                <a:gd name="T30" fmla="*/ 10 w 27"/>
                <a:gd name="T31" fmla="*/ 32 h 52"/>
                <a:gd name="T32" fmla="*/ 18 w 27"/>
                <a:gd name="T33" fmla="*/ 45 h 52"/>
                <a:gd name="T34" fmla="*/ 22 w 27"/>
                <a:gd name="T35" fmla="*/ 42 h 52"/>
                <a:gd name="T36" fmla="*/ 19 w 27"/>
                <a:gd name="T37" fmla="*/ 39 h 52"/>
                <a:gd name="T38" fmla="*/ 23 w 27"/>
                <a:gd name="T39" fmla="*/ 41 h 52"/>
                <a:gd name="T40" fmla="*/ 26 w 27"/>
                <a:gd name="T41" fmla="*/ 51 h 52"/>
                <a:gd name="T42" fmla="*/ 26 w 27"/>
                <a:gd name="T43" fmla="*/ 37 h 52"/>
                <a:gd name="T44" fmla="*/ 19 w 27"/>
                <a:gd name="T45" fmla="*/ 30 h 52"/>
                <a:gd name="T46" fmla="*/ 22 w 27"/>
                <a:gd name="T47" fmla="*/ 27 h 52"/>
                <a:gd name="T48" fmla="*/ 16 w 27"/>
                <a:gd name="T49" fmla="*/ 11 h 52"/>
                <a:gd name="T50" fmla="*/ 12 w 27"/>
                <a:gd name="T51" fmla="*/ 10 h 52"/>
                <a:gd name="T52" fmla="*/ 13 w 27"/>
                <a:gd name="T53" fmla="*/ 5 h 52"/>
                <a:gd name="T54" fmla="*/ 9 w 27"/>
                <a:gd name="T55" fmla="*/ 3 h 52"/>
                <a:gd name="T56" fmla="*/ 0 w 27"/>
                <a:gd name="T57" fmla="*/ 0 h 52"/>
                <a:gd name="T58" fmla="*/ 0 w 27"/>
                <a:gd name="T5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52">
                  <a:moveTo>
                    <a:pt x="0" y="0"/>
                  </a:moveTo>
                  <a:lnTo>
                    <a:pt x="3" y="3"/>
                  </a:lnTo>
                  <a:lnTo>
                    <a:pt x="9" y="4"/>
                  </a:lnTo>
                  <a:lnTo>
                    <a:pt x="5" y="7"/>
                  </a:lnTo>
                  <a:lnTo>
                    <a:pt x="9" y="9"/>
                  </a:lnTo>
                  <a:lnTo>
                    <a:pt x="3" y="10"/>
                  </a:lnTo>
                  <a:lnTo>
                    <a:pt x="5" y="11"/>
                  </a:lnTo>
                  <a:lnTo>
                    <a:pt x="13" y="13"/>
                  </a:lnTo>
                  <a:lnTo>
                    <a:pt x="15" y="17"/>
                  </a:lnTo>
                  <a:lnTo>
                    <a:pt x="8" y="14"/>
                  </a:lnTo>
                  <a:lnTo>
                    <a:pt x="13" y="19"/>
                  </a:lnTo>
                  <a:lnTo>
                    <a:pt x="8" y="20"/>
                  </a:lnTo>
                  <a:lnTo>
                    <a:pt x="15" y="27"/>
                  </a:lnTo>
                  <a:lnTo>
                    <a:pt x="18" y="35"/>
                  </a:lnTo>
                  <a:lnTo>
                    <a:pt x="12" y="29"/>
                  </a:lnTo>
                  <a:lnTo>
                    <a:pt x="10" y="32"/>
                  </a:lnTo>
                  <a:lnTo>
                    <a:pt x="18" y="45"/>
                  </a:lnTo>
                  <a:lnTo>
                    <a:pt x="22" y="42"/>
                  </a:lnTo>
                  <a:lnTo>
                    <a:pt x="19" y="39"/>
                  </a:lnTo>
                  <a:lnTo>
                    <a:pt x="23" y="41"/>
                  </a:lnTo>
                  <a:lnTo>
                    <a:pt x="26" y="51"/>
                  </a:lnTo>
                  <a:lnTo>
                    <a:pt x="26" y="37"/>
                  </a:lnTo>
                  <a:lnTo>
                    <a:pt x="19" y="30"/>
                  </a:lnTo>
                  <a:lnTo>
                    <a:pt x="22" y="27"/>
                  </a:lnTo>
                  <a:lnTo>
                    <a:pt x="16" y="11"/>
                  </a:lnTo>
                  <a:lnTo>
                    <a:pt x="12" y="10"/>
                  </a:lnTo>
                  <a:lnTo>
                    <a:pt x="13" y="5"/>
                  </a:lnTo>
                  <a:lnTo>
                    <a:pt x="9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83" name="Freeform 135"/>
            <p:cNvSpPr>
              <a:spLocks/>
            </p:cNvSpPr>
            <p:nvPr/>
          </p:nvSpPr>
          <p:spPr bwMode="auto">
            <a:xfrm>
              <a:off x="1590" y="2315"/>
              <a:ext cx="40" cy="58"/>
            </a:xfrm>
            <a:custGeom>
              <a:avLst/>
              <a:gdLst>
                <a:gd name="T0" fmla="*/ 6 w 40"/>
                <a:gd name="T1" fmla="*/ 0 h 58"/>
                <a:gd name="T2" fmla="*/ 13 w 40"/>
                <a:gd name="T3" fmla="*/ 6 h 58"/>
                <a:gd name="T4" fmla="*/ 7 w 40"/>
                <a:gd name="T5" fmla="*/ 5 h 58"/>
                <a:gd name="T6" fmla="*/ 10 w 40"/>
                <a:gd name="T7" fmla="*/ 14 h 58"/>
                <a:gd name="T8" fmla="*/ 15 w 40"/>
                <a:gd name="T9" fmla="*/ 14 h 58"/>
                <a:gd name="T10" fmla="*/ 13 w 40"/>
                <a:gd name="T11" fmla="*/ 10 h 58"/>
                <a:gd name="T12" fmla="*/ 18 w 40"/>
                <a:gd name="T13" fmla="*/ 14 h 58"/>
                <a:gd name="T14" fmla="*/ 21 w 40"/>
                <a:gd name="T15" fmla="*/ 21 h 58"/>
                <a:gd name="T16" fmla="*/ 16 w 40"/>
                <a:gd name="T17" fmla="*/ 19 h 58"/>
                <a:gd name="T18" fmla="*/ 19 w 40"/>
                <a:gd name="T19" fmla="*/ 26 h 58"/>
                <a:gd name="T20" fmla="*/ 32 w 40"/>
                <a:gd name="T21" fmla="*/ 32 h 58"/>
                <a:gd name="T22" fmla="*/ 29 w 40"/>
                <a:gd name="T23" fmla="*/ 32 h 58"/>
                <a:gd name="T24" fmla="*/ 16 w 40"/>
                <a:gd name="T25" fmla="*/ 29 h 58"/>
                <a:gd name="T26" fmla="*/ 24 w 40"/>
                <a:gd name="T27" fmla="*/ 36 h 58"/>
                <a:gd name="T28" fmla="*/ 38 w 40"/>
                <a:gd name="T29" fmla="*/ 42 h 58"/>
                <a:gd name="T30" fmla="*/ 39 w 40"/>
                <a:gd name="T31" fmla="*/ 49 h 58"/>
                <a:gd name="T32" fmla="*/ 34 w 40"/>
                <a:gd name="T33" fmla="*/ 47 h 58"/>
                <a:gd name="T34" fmla="*/ 32 w 40"/>
                <a:gd name="T35" fmla="*/ 51 h 58"/>
                <a:gd name="T36" fmla="*/ 21 w 40"/>
                <a:gd name="T37" fmla="*/ 57 h 58"/>
                <a:gd name="T38" fmla="*/ 26 w 40"/>
                <a:gd name="T39" fmla="*/ 46 h 58"/>
                <a:gd name="T40" fmla="*/ 26 w 40"/>
                <a:gd name="T41" fmla="*/ 41 h 58"/>
                <a:gd name="T42" fmla="*/ 21 w 40"/>
                <a:gd name="T43" fmla="*/ 36 h 58"/>
                <a:gd name="T44" fmla="*/ 18 w 40"/>
                <a:gd name="T45" fmla="*/ 36 h 58"/>
                <a:gd name="T46" fmla="*/ 10 w 40"/>
                <a:gd name="T47" fmla="*/ 42 h 58"/>
                <a:gd name="T48" fmla="*/ 16 w 40"/>
                <a:gd name="T49" fmla="*/ 36 h 58"/>
                <a:gd name="T50" fmla="*/ 11 w 40"/>
                <a:gd name="T51" fmla="*/ 36 h 58"/>
                <a:gd name="T52" fmla="*/ 6 w 40"/>
                <a:gd name="T53" fmla="*/ 29 h 58"/>
                <a:gd name="T54" fmla="*/ 16 w 40"/>
                <a:gd name="T55" fmla="*/ 33 h 58"/>
                <a:gd name="T56" fmla="*/ 10 w 40"/>
                <a:gd name="T57" fmla="*/ 27 h 58"/>
                <a:gd name="T58" fmla="*/ 5 w 40"/>
                <a:gd name="T59" fmla="*/ 19 h 58"/>
                <a:gd name="T60" fmla="*/ 0 w 40"/>
                <a:gd name="T61" fmla="*/ 23 h 58"/>
                <a:gd name="T62" fmla="*/ 3 w 40"/>
                <a:gd name="T63" fmla="*/ 16 h 58"/>
                <a:gd name="T64" fmla="*/ 1 w 40"/>
                <a:gd name="T65" fmla="*/ 11 h 58"/>
                <a:gd name="T66" fmla="*/ 3 w 40"/>
                <a:gd name="T67" fmla="*/ 4 h 58"/>
                <a:gd name="T68" fmla="*/ 6 w 40"/>
                <a:gd name="T69" fmla="*/ 0 h 58"/>
                <a:gd name="T70" fmla="*/ 6 w 40"/>
                <a:gd name="T7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" h="58">
                  <a:moveTo>
                    <a:pt x="6" y="0"/>
                  </a:moveTo>
                  <a:lnTo>
                    <a:pt x="13" y="6"/>
                  </a:lnTo>
                  <a:lnTo>
                    <a:pt x="7" y="5"/>
                  </a:lnTo>
                  <a:lnTo>
                    <a:pt x="10" y="14"/>
                  </a:lnTo>
                  <a:lnTo>
                    <a:pt x="15" y="14"/>
                  </a:lnTo>
                  <a:lnTo>
                    <a:pt x="13" y="10"/>
                  </a:lnTo>
                  <a:lnTo>
                    <a:pt x="18" y="14"/>
                  </a:lnTo>
                  <a:lnTo>
                    <a:pt x="21" y="21"/>
                  </a:lnTo>
                  <a:lnTo>
                    <a:pt x="16" y="19"/>
                  </a:lnTo>
                  <a:lnTo>
                    <a:pt x="19" y="26"/>
                  </a:lnTo>
                  <a:lnTo>
                    <a:pt x="32" y="32"/>
                  </a:lnTo>
                  <a:lnTo>
                    <a:pt x="29" y="32"/>
                  </a:lnTo>
                  <a:lnTo>
                    <a:pt x="16" y="29"/>
                  </a:lnTo>
                  <a:lnTo>
                    <a:pt x="24" y="36"/>
                  </a:lnTo>
                  <a:lnTo>
                    <a:pt x="38" y="42"/>
                  </a:lnTo>
                  <a:lnTo>
                    <a:pt x="39" y="49"/>
                  </a:lnTo>
                  <a:lnTo>
                    <a:pt x="34" y="47"/>
                  </a:lnTo>
                  <a:lnTo>
                    <a:pt x="32" y="51"/>
                  </a:lnTo>
                  <a:lnTo>
                    <a:pt x="21" y="57"/>
                  </a:lnTo>
                  <a:lnTo>
                    <a:pt x="26" y="46"/>
                  </a:lnTo>
                  <a:lnTo>
                    <a:pt x="26" y="41"/>
                  </a:lnTo>
                  <a:lnTo>
                    <a:pt x="21" y="36"/>
                  </a:lnTo>
                  <a:lnTo>
                    <a:pt x="18" y="36"/>
                  </a:lnTo>
                  <a:lnTo>
                    <a:pt x="10" y="42"/>
                  </a:lnTo>
                  <a:lnTo>
                    <a:pt x="16" y="36"/>
                  </a:lnTo>
                  <a:lnTo>
                    <a:pt x="11" y="36"/>
                  </a:lnTo>
                  <a:lnTo>
                    <a:pt x="6" y="29"/>
                  </a:lnTo>
                  <a:lnTo>
                    <a:pt x="16" y="33"/>
                  </a:lnTo>
                  <a:lnTo>
                    <a:pt x="10" y="27"/>
                  </a:lnTo>
                  <a:lnTo>
                    <a:pt x="5" y="19"/>
                  </a:lnTo>
                  <a:lnTo>
                    <a:pt x="0" y="23"/>
                  </a:lnTo>
                  <a:lnTo>
                    <a:pt x="3" y="16"/>
                  </a:lnTo>
                  <a:lnTo>
                    <a:pt x="1" y="11"/>
                  </a:lnTo>
                  <a:lnTo>
                    <a:pt x="3" y="4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84" name="Freeform 136"/>
            <p:cNvSpPr>
              <a:spLocks/>
            </p:cNvSpPr>
            <p:nvPr/>
          </p:nvSpPr>
          <p:spPr bwMode="auto">
            <a:xfrm>
              <a:off x="1590" y="2337"/>
              <a:ext cx="12" cy="27"/>
            </a:xfrm>
            <a:custGeom>
              <a:avLst/>
              <a:gdLst>
                <a:gd name="T0" fmla="*/ 1 w 12"/>
                <a:gd name="T1" fmla="*/ 0 h 27"/>
                <a:gd name="T2" fmla="*/ 8 w 12"/>
                <a:gd name="T3" fmla="*/ 14 h 27"/>
                <a:gd name="T4" fmla="*/ 5 w 12"/>
                <a:gd name="T5" fmla="*/ 14 h 27"/>
                <a:gd name="T6" fmla="*/ 7 w 12"/>
                <a:gd name="T7" fmla="*/ 21 h 27"/>
                <a:gd name="T8" fmla="*/ 11 w 12"/>
                <a:gd name="T9" fmla="*/ 24 h 27"/>
                <a:gd name="T10" fmla="*/ 5 w 12"/>
                <a:gd name="T11" fmla="*/ 26 h 27"/>
                <a:gd name="T12" fmla="*/ 6 w 12"/>
                <a:gd name="T13" fmla="*/ 24 h 27"/>
                <a:gd name="T14" fmla="*/ 0 w 12"/>
                <a:gd name="T15" fmla="*/ 12 h 27"/>
                <a:gd name="T16" fmla="*/ 3 w 12"/>
                <a:gd name="T17" fmla="*/ 12 h 27"/>
                <a:gd name="T18" fmla="*/ 0 w 12"/>
                <a:gd name="T19" fmla="*/ 7 h 27"/>
                <a:gd name="T20" fmla="*/ 1 w 12"/>
                <a:gd name="T21" fmla="*/ 0 h 27"/>
                <a:gd name="T22" fmla="*/ 1 w 12"/>
                <a:gd name="T2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27">
                  <a:moveTo>
                    <a:pt x="1" y="0"/>
                  </a:moveTo>
                  <a:lnTo>
                    <a:pt x="8" y="14"/>
                  </a:lnTo>
                  <a:lnTo>
                    <a:pt x="5" y="14"/>
                  </a:lnTo>
                  <a:lnTo>
                    <a:pt x="7" y="21"/>
                  </a:lnTo>
                  <a:lnTo>
                    <a:pt x="11" y="24"/>
                  </a:lnTo>
                  <a:lnTo>
                    <a:pt x="5" y="26"/>
                  </a:lnTo>
                  <a:lnTo>
                    <a:pt x="6" y="24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0" y="7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85" name="Freeform 137"/>
            <p:cNvSpPr>
              <a:spLocks/>
            </p:cNvSpPr>
            <p:nvPr/>
          </p:nvSpPr>
          <p:spPr bwMode="auto">
            <a:xfrm>
              <a:off x="1603" y="2356"/>
              <a:ext cx="12" cy="14"/>
            </a:xfrm>
            <a:custGeom>
              <a:avLst/>
              <a:gdLst>
                <a:gd name="T0" fmla="*/ 0 w 12"/>
                <a:gd name="T1" fmla="*/ 2 h 14"/>
                <a:gd name="T2" fmla="*/ 8 w 12"/>
                <a:gd name="T3" fmla="*/ 0 h 14"/>
                <a:gd name="T4" fmla="*/ 11 w 12"/>
                <a:gd name="T5" fmla="*/ 3 h 14"/>
                <a:gd name="T6" fmla="*/ 7 w 12"/>
                <a:gd name="T7" fmla="*/ 13 h 14"/>
                <a:gd name="T8" fmla="*/ 9 w 12"/>
                <a:gd name="T9" fmla="*/ 5 h 14"/>
                <a:gd name="T10" fmla="*/ 7 w 12"/>
                <a:gd name="T11" fmla="*/ 2 h 14"/>
                <a:gd name="T12" fmla="*/ 0 w 12"/>
                <a:gd name="T13" fmla="*/ 2 h 14"/>
                <a:gd name="T14" fmla="*/ 0 w 12"/>
                <a:gd name="T15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4">
                  <a:moveTo>
                    <a:pt x="0" y="2"/>
                  </a:moveTo>
                  <a:lnTo>
                    <a:pt x="8" y="0"/>
                  </a:lnTo>
                  <a:lnTo>
                    <a:pt x="11" y="3"/>
                  </a:lnTo>
                  <a:lnTo>
                    <a:pt x="7" y="13"/>
                  </a:lnTo>
                  <a:lnTo>
                    <a:pt x="9" y="5"/>
                  </a:lnTo>
                  <a:lnTo>
                    <a:pt x="7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86" name="Freeform 138"/>
            <p:cNvSpPr>
              <a:spLocks/>
            </p:cNvSpPr>
            <p:nvPr/>
          </p:nvSpPr>
          <p:spPr bwMode="auto">
            <a:xfrm>
              <a:off x="1596" y="2361"/>
              <a:ext cx="13" cy="15"/>
            </a:xfrm>
            <a:custGeom>
              <a:avLst/>
              <a:gdLst>
                <a:gd name="T0" fmla="*/ 6 w 13"/>
                <a:gd name="T1" fmla="*/ 3 h 15"/>
                <a:gd name="T2" fmla="*/ 7 w 13"/>
                <a:gd name="T3" fmla="*/ 8 h 15"/>
                <a:gd name="T4" fmla="*/ 4 w 13"/>
                <a:gd name="T5" fmla="*/ 9 h 15"/>
                <a:gd name="T6" fmla="*/ 0 w 13"/>
                <a:gd name="T7" fmla="*/ 14 h 15"/>
                <a:gd name="T8" fmla="*/ 4 w 13"/>
                <a:gd name="T9" fmla="*/ 11 h 15"/>
                <a:gd name="T10" fmla="*/ 10 w 13"/>
                <a:gd name="T11" fmla="*/ 10 h 15"/>
                <a:gd name="T12" fmla="*/ 12 w 13"/>
                <a:gd name="T13" fmla="*/ 4 h 15"/>
                <a:gd name="T14" fmla="*/ 10 w 13"/>
                <a:gd name="T15" fmla="*/ 0 h 15"/>
                <a:gd name="T16" fmla="*/ 6 w 13"/>
                <a:gd name="T17" fmla="*/ 3 h 15"/>
                <a:gd name="T18" fmla="*/ 6 w 13"/>
                <a:gd name="T1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5">
                  <a:moveTo>
                    <a:pt x="6" y="3"/>
                  </a:moveTo>
                  <a:lnTo>
                    <a:pt x="7" y="8"/>
                  </a:lnTo>
                  <a:lnTo>
                    <a:pt x="4" y="9"/>
                  </a:lnTo>
                  <a:lnTo>
                    <a:pt x="0" y="14"/>
                  </a:lnTo>
                  <a:lnTo>
                    <a:pt x="4" y="11"/>
                  </a:lnTo>
                  <a:lnTo>
                    <a:pt x="10" y="10"/>
                  </a:lnTo>
                  <a:lnTo>
                    <a:pt x="12" y="4"/>
                  </a:lnTo>
                  <a:lnTo>
                    <a:pt x="10" y="0"/>
                  </a:lnTo>
                  <a:lnTo>
                    <a:pt x="6" y="3"/>
                  </a:lnTo>
                  <a:lnTo>
                    <a:pt x="6" y="3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87" name="Freeform 139"/>
            <p:cNvSpPr>
              <a:spLocks/>
            </p:cNvSpPr>
            <p:nvPr/>
          </p:nvSpPr>
          <p:spPr bwMode="auto">
            <a:xfrm>
              <a:off x="1600" y="2374"/>
              <a:ext cx="27" cy="52"/>
            </a:xfrm>
            <a:custGeom>
              <a:avLst/>
              <a:gdLst>
                <a:gd name="T0" fmla="*/ 12 w 27"/>
                <a:gd name="T1" fmla="*/ 0 h 52"/>
                <a:gd name="T2" fmla="*/ 3 w 27"/>
                <a:gd name="T3" fmla="*/ 7 h 52"/>
                <a:gd name="T4" fmla="*/ 5 w 27"/>
                <a:gd name="T5" fmla="*/ 17 h 52"/>
                <a:gd name="T6" fmla="*/ 0 w 27"/>
                <a:gd name="T7" fmla="*/ 51 h 52"/>
                <a:gd name="T8" fmla="*/ 1 w 27"/>
                <a:gd name="T9" fmla="*/ 48 h 52"/>
                <a:gd name="T10" fmla="*/ 8 w 27"/>
                <a:gd name="T11" fmla="*/ 22 h 52"/>
                <a:gd name="T12" fmla="*/ 18 w 27"/>
                <a:gd name="T13" fmla="*/ 12 h 52"/>
                <a:gd name="T14" fmla="*/ 23 w 27"/>
                <a:gd name="T15" fmla="*/ 23 h 52"/>
                <a:gd name="T16" fmla="*/ 26 w 27"/>
                <a:gd name="T17" fmla="*/ 27 h 52"/>
                <a:gd name="T18" fmla="*/ 21 w 27"/>
                <a:gd name="T19" fmla="*/ 8 h 52"/>
                <a:gd name="T20" fmla="*/ 22 w 27"/>
                <a:gd name="T21" fmla="*/ 4 h 52"/>
                <a:gd name="T22" fmla="*/ 12 w 27"/>
                <a:gd name="T23" fmla="*/ 0 h 52"/>
                <a:gd name="T24" fmla="*/ 12 w 27"/>
                <a:gd name="T2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52">
                  <a:moveTo>
                    <a:pt x="12" y="0"/>
                  </a:moveTo>
                  <a:lnTo>
                    <a:pt x="3" y="7"/>
                  </a:lnTo>
                  <a:lnTo>
                    <a:pt x="5" y="17"/>
                  </a:lnTo>
                  <a:lnTo>
                    <a:pt x="0" y="51"/>
                  </a:lnTo>
                  <a:lnTo>
                    <a:pt x="1" y="48"/>
                  </a:lnTo>
                  <a:lnTo>
                    <a:pt x="8" y="22"/>
                  </a:lnTo>
                  <a:lnTo>
                    <a:pt x="18" y="12"/>
                  </a:lnTo>
                  <a:lnTo>
                    <a:pt x="23" y="23"/>
                  </a:lnTo>
                  <a:lnTo>
                    <a:pt x="26" y="27"/>
                  </a:lnTo>
                  <a:lnTo>
                    <a:pt x="21" y="8"/>
                  </a:lnTo>
                  <a:lnTo>
                    <a:pt x="22" y="4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88" name="Line 140"/>
            <p:cNvSpPr>
              <a:spLocks noChangeShapeType="1"/>
            </p:cNvSpPr>
            <p:nvPr/>
          </p:nvSpPr>
          <p:spPr bwMode="auto">
            <a:xfrm flipH="1">
              <a:off x="1593" y="2429"/>
              <a:ext cx="6" cy="28"/>
            </a:xfrm>
            <a:prstGeom prst="line">
              <a:avLst/>
            </a:prstGeom>
            <a:noFill/>
            <a:ln w="9167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89" name="Freeform 141"/>
            <p:cNvSpPr>
              <a:spLocks/>
            </p:cNvSpPr>
            <p:nvPr/>
          </p:nvSpPr>
          <p:spPr bwMode="auto">
            <a:xfrm>
              <a:off x="1620" y="2418"/>
              <a:ext cx="16" cy="13"/>
            </a:xfrm>
            <a:custGeom>
              <a:avLst/>
              <a:gdLst>
                <a:gd name="T0" fmla="*/ 0 w 16"/>
                <a:gd name="T1" fmla="*/ 12 h 13"/>
                <a:gd name="T2" fmla="*/ 14 w 16"/>
                <a:gd name="T3" fmla="*/ 0 h 13"/>
                <a:gd name="T4" fmla="*/ 12 w 16"/>
                <a:gd name="T5" fmla="*/ 3 h 13"/>
                <a:gd name="T6" fmla="*/ 15 w 16"/>
                <a:gd name="T7" fmla="*/ 5 h 13"/>
                <a:gd name="T8" fmla="*/ 0 w 16"/>
                <a:gd name="T9" fmla="*/ 12 h 13"/>
                <a:gd name="T10" fmla="*/ 0 w 16"/>
                <a:gd name="T11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3">
                  <a:moveTo>
                    <a:pt x="0" y="12"/>
                  </a:moveTo>
                  <a:lnTo>
                    <a:pt x="14" y="0"/>
                  </a:lnTo>
                  <a:lnTo>
                    <a:pt x="12" y="3"/>
                  </a:lnTo>
                  <a:lnTo>
                    <a:pt x="15" y="5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90" name="Freeform 142"/>
            <p:cNvSpPr>
              <a:spLocks/>
            </p:cNvSpPr>
            <p:nvPr/>
          </p:nvSpPr>
          <p:spPr bwMode="auto">
            <a:xfrm>
              <a:off x="1627" y="2379"/>
              <a:ext cx="37" cy="15"/>
            </a:xfrm>
            <a:custGeom>
              <a:avLst/>
              <a:gdLst>
                <a:gd name="T0" fmla="*/ 0 w 37"/>
                <a:gd name="T1" fmla="*/ 0 h 15"/>
                <a:gd name="T2" fmla="*/ 11 w 37"/>
                <a:gd name="T3" fmla="*/ 8 h 15"/>
                <a:gd name="T4" fmla="*/ 21 w 37"/>
                <a:gd name="T5" fmla="*/ 11 h 15"/>
                <a:gd name="T6" fmla="*/ 29 w 37"/>
                <a:gd name="T7" fmla="*/ 14 h 15"/>
                <a:gd name="T8" fmla="*/ 36 w 37"/>
                <a:gd name="T9" fmla="*/ 12 h 15"/>
                <a:gd name="T10" fmla="*/ 30 w 37"/>
                <a:gd name="T11" fmla="*/ 12 h 15"/>
                <a:gd name="T12" fmla="*/ 20 w 37"/>
                <a:gd name="T13" fmla="*/ 7 h 15"/>
                <a:gd name="T14" fmla="*/ 12 w 37"/>
                <a:gd name="T15" fmla="*/ 6 h 15"/>
                <a:gd name="T16" fmla="*/ 0 w 37"/>
                <a:gd name="T17" fmla="*/ 0 h 15"/>
                <a:gd name="T18" fmla="*/ 0 w 37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15">
                  <a:moveTo>
                    <a:pt x="0" y="0"/>
                  </a:moveTo>
                  <a:lnTo>
                    <a:pt x="11" y="8"/>
                  </a:lnTo>
                  <a:lnTo>
                    <a:pt x="21" y="11"/>
                  </a:lnTo>
                  <a:lnTo>
                    <a:pt x="29" y="14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20" y="7"/>
                  </a:lnTo>
                  <a:lnTo>
                    <a:pt x="12" y="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91" name="Freeform 143"/>
            <p:cNvSpPr>
              <a:spLocks/>
            </p:cNvSpPr>
            <p:nvPr/>
          </p:nvSpPr>
          <p:spPr bwMode="auto">
            <a:xfrm>
              <a:off x="1645" y="2394"/>
              <a:ext cx="28" cy="70"/>
            </a:xfrm>
            <a:custGeom>
              <a:avLst/>
              <a:gdLst>
                <a:gd name="T0" fmla="*/ 27 w 28"/>
                <a:gd name="T1" fmla="*/ 7 h 70"/>
                <a:gd name="T2" fmla="*/ 14 w 28"/>
                <a:gd name="T3" fmla="*/ 22 h 70"/>
                <a:gd name="T4" fmla="*/ 14 w 28"/>
                <a:gd name="T5" fmla="*/ 30 h 70"/>
                <a:gd name="T6" fmla="*/ 0 w 28"/>
                <a:gd name="T7" fmla="*/ 69 h 70"/>
                <a:gd name="T8" fmla="*/ 12 w 28"/>
                <a:gd name="T9" fmla="*/ 29 h 70"/>
                <a:gd name="T10" fmla="*/ 12 w 28"/>
                <a:gd name="T11" fmla="*/ 13 h 70"/>
                <a:gd name="T12" fmla="*/ 14 w 28"/>
                <a:gd name="T13" fmla="*/ 10 h 70"/>
                <a:gd name="T14" fmla="*/ 15 w 28"/>
                <a:gd name="T15" fmla="*/ 17 h 70"/>
                <a:gd name="T16" fmla="*/ 19 w 28"/>
                <a:gd name="T17" fmla="*/ 5 h 70"/>
                <a:gd name="T18" fmla="*/ 25 w 28"/>
                <a:gd name="T19" fmla="*/ 0 h 70"/>
                <a:gd name="T20" fmla="*/ 27 w 28"/>
                <a:gd name="T21" fmla="*/ 7 h 70"/>
                <a:gd name="T22" fmla="*/ 27 w 28"/>
                <a:gd name="T23" fmla="*/ 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70">
                  <a:moveTo>
                    <a:pt x="27" y="7"/>
                  </a:moveTo>
                  <a:lnTo>
                    <a:pt x="14" y="22"/>
                  </a:lnTo>
                  <a:lnTo>
                    <a:pt x="14" y="30"/>
                  </a:lnTo>
                  <a:lnTo>
                    <a:pt x="0" y="69"/>
                  </a:lnTo>
                  <a:lnTo>
                    <a:pt x="12" y="29"/>
                  </a:lnTo>
                  <a:lnTo>
                    <a:pt x="12" y="13"/>
                  </a:lnTo>
                  <a:lnTo>
                    <a:pt x="14" y="10"/>
                  </a:lnTo>
                  <a:lnTo>
                    <a:pt x="15" y="17"/>
                  </a:lnTo>
                  <a:lnTo>
                    <a:pt x="19" y="5"/>
                  </a:lnTo>
                  <a:lnTo>
                    <a:pt x="25" y="0"/>
                  </a:lnTo>
                  <a:lnTo>
                    <a:pt x="27" y="7"/>
                  </a:lnTo>
                  <a:lnTo>
                    <a:pt x="27" y="7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92" name="Freeform 144"/>
            <p:cNvSpPr>
              <a:spLocks/>
            </p:cNvSpPr>
            <p:nvPr/>
          </p:nvSpPr>
          <p:spPr bwMode="auto">
            <a:xfrm>
              <a:off x="1645" y="2437"/>
              <a:ext cx="22" cy="34"/>
            </a:xfrm>
            <a:custGeom>
              <a:avLst/>
              <a:gdLst>
                <a:gd name="T0" fmla="*/ 20 w 22"/>
                <a:gd name="T1" fmla="*/ 0 h 34"/>
                <a:gd name="T2" fmla="*/ 0 w 22"/>
                <a:gd name="T3" fmla="*/ 27 h 34"/>
                <a:gd name="T4" fmla="*/ 4 w 22"/>
                <a:gd name="T5" fmla="*/ 26 h 34"/>
                <a:gd name="T6" fmla="*/ 1 w 22"/>
                <a:gd name="T7" fmla="*/ 33 h 34"/>
                <a:gd name="T8" fmla="*/ 15 w 22"/>
                <a:gd name="T9" fmla="*/ 25 h 34"/>
                <a:gd name="T10" fmla="*/ 20 w 22"/>
                <a:gd name="T11" fmla="*/ 13 h 34"/>
                <a:gd name="T12" fmla="*/ 12 w 22"/>
                <a:gd name="T13" fmla="*/ 21 h 34"/>
                <a:gd name="T14" fmla="*/ 21 w 22"/>
                <a:gd name="T15" fmla="*/ 8 h 34"/>
                <a:gd name="T16" fmla="*/ 20 w 22"/>
                <a:gd name="T17" fmla="*/ 0 h 34"/>
                <a:gd name="T18" fmla="*/ 20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20" y="0"/>
                  </a:moveTo>
                  <a:lnTo>
                    <a:pt x="0" y="27"/>
                  </a:lnTo>
                  <a:lnTo>
                    <a:pt x="4" y="26"/>
                  </a:lnTo>
                  <a:lnTo>
                    <a:pt x="1" y="33"/>
                  </a:lnTo>
                  <a:lnTo>
                    <a:pt x="15" y="25"/>
                  </a:lnTo>
                  <a:lnTo>
                    <a:pt x="20" y="13"/>
                  </a:lnTo>
                  <a:lnTo>
                    <a:pt x="12" y="21"/>
                  </a:lnTo>
                  <a:lnTo>
                    <a:pt x="21" y="8"/>
                  </a:lnTo>
                  <a:lnTo>
                    <a:pt x="20" y="0"/>
                  </a:lnTo>
                  <a:lnTo>
                    <a:pt x="20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93" name="Freeform 145"/>
            <p:cNvSpPr>
              <a:spLocks/>
            </p:cNvSpPr>
            <p:nvPr/>
          </p:nvSpPr>
          <p:spPr bwMode="auto">
            <a:xfrm>
              <a:off x="1620" y="2436"/>
              <a:ext cx="25" cy="70"/>
            </a:xfrm>
            <a:custGeom>
              <a:avLst/>
              <a:gdLst>
                <a:gd name="T0" fmla="*/ 19 w 25"/>
                <a:gd name="T1" fmla="*/ 0 h 70"/>
                <a:gd name="T2" fmla="*/ 20 w 25"/>
                <a:gd name="T3" fmla="*/ 8 h 70"/>
                <a:gd name="T4" fmla="*/ 11 w 25"/>
                <a:gd name="T5" fmla="*/ 42 h 70"/>
                <a:gd name="T6" fmla="*/ 10 w 25"/>
                <a:gd name="T7" fmla="*/ 60 h 70"/>
                <a:gd name="T8" fmla="*/ 24 w 25"/>
                <a:gd name="T9" fmla="*/ 69 h 70"/>
                <a:gd name="T10" fmla="*/ 0 w 25"/>
                <a:gd name="T11" fmla="*/ 60 h 70"/>
                <a:gd name="T12" fmla="*/ 2 w 25"/>
                <a:gd name="T13" fmla="*/ 56 h 70"/>
                <a:gd name="T14" fmla="*/ 19 w 25"/>
                <a:gd name="T15" fmla="*/ 0 h 70"/>
                <a:gd name="T16" fmla="*/ 19 w 25"/>
                <a:gd name="T1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70">
                  <a:moveTo>
                    <a:pt x="19" y="0"/>
                  </a:moveTo>
                  <a:lnTo>
                    <a:pt x="20" y="8"/>
                  </a:lnTo>
                  <a:lnTo>
                    <a:pt x="11" y="42"/>
                  </a:lnTo>
                  <a:lnTo>
                    <a:pt x="10" y="60"/>
                  </a:lnTo>
                  <a:lnTo>
                    <a:pt x="24" y="69"/>
                  </a:lnTo>
                  <a:lnTo>
                    <a:pt x="0" y="60"/>
                  </a:lnTo>
                  <a:lnTo>
                    <a:pt x="2" y="56"/>
                  </a:lnTo>
                  <a:lnTo>
                    <a:pt x="19" y="0"/>
                  </a:lnTo>
                  <a:lnTo>
                    <a:pt x="19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94" name="Freeform 146"/>
            <p:cNvSpPr>
              <a:spLocks/>
            </p:cNvSpPr>
            <p:nvPr/>
          </p:nvSpPr>
          <p:spPr bwMode="auto">
            <a:xfrm>
              <a:off x="1605" y="2457"/>
              <a:ext cx="10" cy="36"/>
            </a:xfrm>
            <a:custGeom>
              <a:avLst/>
              <a:gdLst>
                <a:gd name="T0" fmla="*/ 0 w 10"/>
                <a:gd name="T1" fmla="*/ 2 h 36"/>
                <a:gd name="T2" fmla="*/ 6 w 10"/>
                <a:gd name="T3" fmla="*/ 2 h 36"/>
                <a:gd name="T4" fmla="*/ 5 w 10"/>
                <a:gd name="T5" fmla="*/ 18 h 36"/>
                <a:gd name="T6" fmla="*/ 7 w 10"/>
                <a:gd name="T7" fmla="*/ 17 h 36"/>
                <a:gd name="T8" fmla="*/ 4 w 10"/>
                <a:gd name="T9" fmla="*/ 35 h 36"/>
                <a:gd name="T10" fmla="*/ 9 w 10"/>
                <a:gd name="T11" fmla="*/ 27 h 36"/>
                <a:gd name="T12" fmla="*/ 8 w 10"/>
                <a:gd name="T13" fmla="*/ 0 h 36"/>
                <a:gd name="T14" fmla="*/ 0 w 10"/>
                <a:gd name="T15" fmla="*/ 2 h 36"/>
                <a:gd name="T16" fmla="*/ 0 w 10"/>
                <a:gd name="T17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6">
                  <a:moveTo>
                    <a:pt x="0" y="2"/>
                  </a:moveTo>
                  <a:lnTo>
                    <a:pt x="6" y="2"/>
                  </a:lnTo>
                  <a:lnTo>
                    <a:pt x="5" y="18"/>
                  </a:lnTo>
                  <a:lnTo>
                    <a:pt x="7" y="17"/>
                  </a:lnTo>
                  <a:lnTo>
                    <a:pt x="4" y="35"/>
                  </a:lnTo>
                  <a:lnTo>
                    <a:pt x="9" y="27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95" name="Freeform 147"/>
            <p:cNvSpPr>
              <a:spLocks/>
            </p:cNvSpPr>
            <p:nvPr/>
          </p:nvSpPr>
          <p:spPr bwMode="auto">
            <a:xfrm>
              <a:off x="1638" y="2464"/>
              <a:ext cx="49" cy="78"/>
            </a:xfrm>
            <a:custGeom>
              <a:avLst/>
              <a:gdLst>
                <a:gd name="T0" fmla="*/ 9 w 49"/>
                <a:gd name="T1" fmla="*/ 43 h 78"/>
                <a:gd name="T2" fmla="*/ 12 w 49"/>
                <a:gd name="T3" fmla="*/ 54 h 78"/>
                <a:gd name="T4" fmla="*/ 7 w 49"/>
                <a:gd name="T5" fmla="*/ 65 h 78"/>
                <a:gd name="T6" fmla="*/ 0 w 49"/>
                <a:gd name="T7" fmla="*/ 72 h 78"/>
                <a:gd name="T8" fmla="*/ 13 w 49"/>
                <a:gd name="T9" fmla="*/ 73 h 78"/>
                <a:gd name="T10" fmla="*/ 23 w 49"/>
                <a:gd name="T11" fmla="*/ 72 h 78"/>
                <a:gd name="T12" fmla="*/ 30 w 49"/>
                <a:gd name="T13" fmla="*/ 77 h 78"/>
                <a:gd name="T14" fmla="*/ 48 w 49"/>
                <a:gd name="T15" fmla="*/ 76 h 78"/>
                <a:gd name="T16" fmla="*/ 32 w 49"/>
                <a:gd name="T17" fmla="*/ 62 h 78"/>
                <a:gd name="T18" fmla="*/ 21 w 49"/>
                <a:gd name="T19" fmla="*/ 61 h 78"/>
                <a:gd name="T20" fmla="*/ 27 w 49"/>
                <a:gd name="T21" fmla="*/ 51 h 78"/>
                <a:gd name="T22" fmla="*/ 24 w 49"/>
                <a:gd name="T23" fmla="*/ 43 h 78"/>
                <a:gd name="T24" fmla="*/ 15 w 49"/>
                <a:gd name="T25" fmla="*/ 46 h 78"/>
                <a:gd name="T26" fmla="*/ 21 w 49"/>
                <a:gd name="T27" fmla="*/ 37 h 78"/>
                <a:gd name="T28" fmla="*/ 18 w 49"/>
                <a:gd name="T29" fmla="*/ 31 h 78"/>
                <a:gd name="T30" fmla="*/ 23 w 49"/>
                <a:gd name="T31" fmla="*/ 29 h 78"/>
                <a:gd name="T32" fmla="*/ 32 w 49"/>
                <a:gd name="T33" fmla="*/ 31 h 78"/>
                <a:gd name="T34" fmla="*/ 40 w 49"/>
                <a:gd name="T35" fmla="*/ 29 h 78"/>
                <a:gd name="T36" fmla="*/ 31 w 49"/>
                <a:gd name="T37" fmla="*/ 28 h 78"/>
                <a:gd name="T38" fmla="*/ 21 w 49"/>
                <a:gd name="T39" fmla="*/ 15 h 78"/>
                <a:gd name="T40" fmla="*/ 15 w 49"/>
                <a:gd name="T41" fmla="*/ 13 h 78"/>
                <a:gd name="T42" fmla="*/ 12 w 49"/>
                <a:gd name="T43" fmla="*/ 10 h 78"/>
                <a:gd name="T44" fmla="*/ 19 w 49"/>
                <a:gd name="T45" fmla="*/ 0 h 78"/>
                <a:gd name="T46" fmla="*/ 5 w 49"/>
                <a:gd name="T47" fmla="*/ 15 h 78"/>
                <a:gd name="T48" fmla="*/ 7 w 49"/>
                <a:gd name="T49" fmla="*/ 41 h 78"/>
                <a:gd name="T50" fmla="*/ 9 w 49"/>
                <a:gd name="T51" fmla="*/ 43 h 78"/>
                <a:gd name="T52" fmla="*/ 9 w 49"/>
                <a:gd name="T53" fmla="*/ 4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" h="78">
                  <a:moveTo>
                    <a:pt x="9" y="43"/>
                  </a:moveTo>
                  <a:lnTo>
                    <a:pt x="12" y="54"/>
                  </a:lnTo>
                  <a:lnTo>
                    <a:pt x="7" y="65"/>
                  </a:lnTo>
                  <a:lnTo>
                    <a:pt x="0" y="72"/>
                  </a:lnTo>
                  <a:lnTo>
                    <a:pt x="13" y="73"/>
                  </a:lnTo>
                  <a:lnTo>
                    <a:pt x="23" y="72"/>
                  </a:lnTo>
                  <a:lnTo>
                    <a:pt x="30" y="77"/>
                  </a:lnTo>
                  <a:lnTo>
                    <a:pt x="48" y="76"/>
                  </a:lnTo>
                  <a:lnTo>
                    <a:pt x="32" y="62"/>
                  </a:lnTo>
                  <a:lnTo>
                    <a:pt x="21" y="61"/>
                  </a:lnTo>
                  <a:lnTo>
                    <a:pt x="27" y="51"/>
                  </a:lnTo>
                  <a:lnTo>
                    <a:pt x="24" y="43"/>
                  </a:lnTo>
                  <a:lnTo>
                    <a:pt x="15" y="46"/>
                  </a:lnTo>
                  <a:lnTo>
                    <a:pt x="21" y="37"/>
                  </a:lnTo>
                  <a:lnTo>
                    <a:pt x="18" y="31"/>
                  </a:lnTo>
                  <a:lnTo>
                    <a:pt x="23" y="29"/>
                  </a:lnTo>
                  <a:lnTo>
                    <a:pt x="32" y="31"/>
                  </a:lnTo>
                  <a:lnTo>
                    <a:pt x="40" y="29"/>
                  </a:lnTo>
                  <a:lnTo>
                    <a:pt x="31" y="28"/>
                  </a:lnTo>
                  <a:lnTo>
                    <a:pt x="21" y="15"/>
                  </a:lnTo>
                  <a:lnTo>
                    <a:pt x="15" y="13"/>
                  </a:lnTo>
                  <a:lnTo>
                    <a:pt x="12" y="10"/>
                  </a:lnTo>
                  <a:lnTo>
                    <a:pt x="19" y="0"/>
                  </a:lnTo>
                  <a:lnTo>
                    <a:pt x="5" y="15"/>
                  </a:lnTo>
                  <a:lnTo>
                    <a:pt x="7" y="41"/>
                  </a:lnTo>
                  <a:lnTo>
                    <a:pt x="9" y="43"/>
                  </a:lnTo>
                  <a:lnTo>
                    <a:pt x="9" y="43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96" name="Freeform 148"/>
            <p:cNvSpPr>
              <a:spLocks/>
            </p:cNvSpPr>
            <p:nvPr/>
          </p:nvSpPr>
          <p:spPr bwMode="auto">
            <a:xfrm>
              <a:off x="1674" y="2429"/>
              <a:ext cx="22" cy="36"/>
            </a:xfrm>
            <a:custGeom>
              <a:avLst/>
              <a:gdLst>
                <a:gd name="T0" fmla="*/ 0 w 22"/>
                <a:gd name="T1" fmla="*/ 0 h 36"/>
                <a:gd name="T2" fmla="*/ 5 w 22"/>
                <a:gd name="T3" fmla="*/ 22 h 36"/>
                <a:gd name="T4" fmla="*/ 21 w 22"/>
                <a:gd name="T5" fmla="*/ 35 h 36"/>
                <a:gd name="T6" fmla="*/ 19 w 22"/>
                <a:gd name="T7" fmla="*/ 30 h 36"/>
                <a:gd name="T8" fmla="*/ 6 w 22"/>
                <a:gd name="T9" fmla="*/ 19 h 36"/>
                <a:gd name="T10" fmla="*/ 0 w 22"/>
                <a:gd name="T11" fmla="*/ 0 h 36"/>
                <a:gd name="T12" fmla="*/ 0 w 22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6">
                  <a:moveTo>
                    <a:pt x="0" y="0"/>
                  </a:moveTo>
                  <a:lnTo>
                    <a:pt x="5" y="22"/>
                  </a:lnTo>
                  <a:lnTo>
                    <a:pt x="21" y="35"/>
                  </a:lnTo>
                  <a:lnTo>
                    <a:pt x="19" y="30"/>
                  </a:lnTo>
                  <a:lnTo>
                    <a:pt x="6" y="19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97" name="Freeform 149"/>
            <p:cNvSpPr>
              <a:spLocks/>
            </p:cNvSpPr>
            <p:nvPr/>
          </p:nvSpPr>
          <p:spPr bwMode="auto">
            <a:xfrm>
              <a:off x="1697" y="2484"/>
              <a:ext cx="15" cy="17"/>
            </a:xfrm>
            <a:custGeom>
              <a:avLst/>
              <a:gdLst>
                <a:gd name="T0" fmla="*/ 0 w 15"/>
                <a:gd name="T1" fmla="*/ 0 h 17"/>
                <a:gd name="T2" fmla="*/ 11 w 15"/>
                <a:gd name="T3" fmla="*/ 16 h 17"/>
                <a:gd name="T4" fmla="*/ 14 w 15"/>
                <a:gd name="T5" fmla="*/ 15 h 17"/>
                <a:gd name="T6" fmla="*/ 5 w 15"/>
                <a:gd name="T7" fmla="*/ 2 h 17"/>
                <a:gd name="T8" fmla="*/ 0 w 15"/>
                <a:gd name="T9" fmla="*/ 0 h 17"/>
                <a:gd name="T10" fmla="*/ 0 w 1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0"/>
                  </a:moveTo>
                  <a:lnTo>
                    <a:pt x="11" y="16"/>
                  </a:lnTo>
                  <a:lnTo>
                    <a:pt x="14" y="15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98" name="Freeform 150"/>
            <p:cNvSpPr>
              <a:spLocks/>
            </p:cNvSpPr>
            <p:nvPr/>
          </p:nvSpPr>
          <p:spPr bwMode="auto">
            <a:xfrm>
              <a:off x="1672" y="2401"/>
              <a:ext cx="9" cy="26"/>
            </a:xfrm>
            <a:custGeom>
              <a:avLst/>
              <a:gdLst>
                <a:gd name="T0" fmla="*/ 0 w 9"/>
                <a:gd name="T1" fmla="*/ 0 h 26"/>
                <a:gd name="T2" fmla="*/ 8 w 9"/>
                <a:gd name="T3" fmla="*/ 14 h 26"/>
                <a:gd name="T4" fmla="*/ 3 w 9"/>
                <a:gd name="T5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6">
                  <a:moveTo>
                    <a:pt x="0" y="0"/>
                  </a:moveTo>
                  <a:lnTo>
                    <a:pt x="8" y="14"/>
                  </a:lnTo>
                  <a:lnTo>
                    <a:pt x="3" y="25"/>
                  </a:lnTo>
                </a:path>
              </a:pathLst>
            </a:custGeom>
            <a:noFill/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399" name="Line 151"/>
            <p:cNvSpPr>
              <a:spLocks noChangeShapeType="1"/>
            </p:cNvSpPr>
            <p:nvPr/>
          </p:nvSpPr>
          <p:spPr bwMode="auto">
            <a:xfrm>
              <a:off x="1695" y="2466"/>
              <a:ext cx="2" cy="18"/>
            </a:xfrm>
            <a:prstGeom prst="line">
              <a:avLst/>
            </a:prstGeom>
            <a:noFill/>
            <a:ln w="9167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400" name="Freeform 152"/>
            <p:cNvSpPr>
              <a:spLocks/>
            </p:cNvSpPr>
            <p:nvPr/>
          </p:nvSpPr>
          <p:spPr bwMode="auto">
            <a:xfrm>
              <a:off x="1740" y="2346"/>
              <a:ext cx="7" cy="15"/>
            </a:xfrm>
            <a:custGeom>
              <a:avLst/>
              <a:gdLst>
                <a:gd name="T0" fmla="*/ 1 w 7"/>
                <a:gd name="T1" fmla="*/ 0 h 15"/>
                <a:gd name="T2" fmla="*/ 0 w 7"/>
                <a:gd name="T3" fmla="*/ 3 h 15"/>
                <a:gd name="T4" fmla="*/ 5 w 7"/>
                <a:gd name="T5" fmla="*/ 14 h 15"/>
                <a:gd name="T6" fmla="*/ 6 w 7"/>
                <a:gd name="T7" fmla="*/ 14 h 15"/>
                <a:gd name="T8" fmla="*/ 1 w 7"/>
                <a:gd name="T9" fmla="*/ 0 h 15"/>
                <a:gd name="T10" fmla="*/ 1 w 7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5">
                  <a:moveTo>
                    <a:pt x="1" y="0"/>
                  </a:moveTo>
                  <a:lnTo>
                    <a:pt x="0" y="3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401" name="Freeform 153"/>
            <p:cNvSpPr>
              <a:spLocks/>
            </p:cNvSpPr>
            <p:nvPr/>
          </p:nvSpPr>
          <p:spPr bwMode="auto">
            <a:xfrm>
              <a:off x="1738" y="2337"/>
              <a:ext cx="16" cy="11"/>
            </a:xfrm>
            <a:custGeom>
              <a:avLst/>
              <a:gdLst>
                <a:gd name="T0" fmla="*/ 0 w 16"/>
                <a:gd name="T1" fmla="*/ 0 h 11"/>
                <a:gd name="T2" fmla="*/ 0 w 16"/>
                <a:gd name="T3" fmla="*/ 4 h 11"/>
                <a:gd name="T4" fmla="*/ 6 w 16"/>
                <a:gd name="T5" fmla="*/ 8 h 11"/>
                <a:gd name="T6" fmla="*/ 6 w 16"/>
                <a:gd name="T7" fmla="*/ 10 h 11"/>
                <a:gd name="T8" fmla="*/ 11 w 16"/>
                <a:gd name="T9" fmla="*/ 8 h 11"/>
                <a:gd name="T10" fmla="*/ 15 w 16"/>
                <a:gd name="T11" fmla="*/ 8 h 11"/>
                <a:gd name="T12" fmla="*/ 11 w 16"/>
                <a:gd name="T13" fmla="*/ 6 h 11"/>
                <a:gd name="T14" fmla="*/ 6 w 16"/>
                <a:gd name="T15" fmla="*/ 6 h 11"/>
                <a:gd name="T16" fmla="*/ 0 w 16"/>
                <a:gd name="T17" fmla="*/ 0 h 11"/>
                <a:gd name="T18" fmla="*/ 0 w 16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1">
                  <a:moveTo>
                    <a:pt x="0" y="0"/>
                  </a:moveTo>
                  <a:lnTo>
                    <a:pt x="0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11" y="8"/>
                  </a:lnTo>
                  <a:lnTo>
                    <a:pt x="15" y="8"/>
                  </a:lnTo>
                  <a:lnTo>
                    <a:pt x="11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402" name="Freeform 154"/>
            <p:cNvSpPr>
              <a:spLocks/>
            </p:cNvSpPr>
            <p:nvPr/>
          </p:nvSpPr>
          <p:spPr bwMode="auto">
            <a:xfrm>
              <a:off x="1746" y="2348"/>
              <a:ext cx="15" cy="10"/>
            </a:xfrm>
            <a:custGeom>
              <a:avLst/>
              <a:gdLst>
                <a:gd name="T0" fmla="*/ 12 w 15"/>
                <a:gd name="T1" fmla="*/ 0 h 10"/>
                <a:gd name="T2" fmla="*/ 4 w 15"/>
                <a:gd name="T3" fmla="*/ 0 h 10"/>
                <a:gd name="T4" fmla="*/ 0 w 15"/>
                <a:gd name="T5" fmla="*/ 3 h 10"/>
                <a:gd name="T6" fmla="*/ 3 w 15"/>
                <a:gd name="T7" fmla="*/ 9 h 10"/>
                <a:gd name="T8" fmla="*/ 7 w 15"/>
                <a:gd name="T9" fmla="*/ 9 h 10"/>
                <a:gd name="T10" fmla="*/ 4 w 15"/>
                <a:gd name="T11" fmla="*/ 3 h 10"/>
                <a:gd name="T12" fmla="*/ 7 w 15"/>
                <a:gd name="T13" fmla="*/ 1 h 10"/>
                <a:gd name="T14" fmla="*/ 14 w 15"/>
                <a:gd name="T15" fmla="*/ 1 h 10"/>
                <a:gd name="T16" fmla="*/ 12 w 15"/>
                <a:gd name="T17" fmla="*/ 0 h 10"/>
                <a:gd name="T18" fmla="*/ 12 w 15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0">
                  <a:moveTo>
                    <a:pt x="12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3" y="9"/>
                  </a:lnTo>
                  <a:lnTo>
                    <a:pt x="7" y="9"/>
                  </a:lnTo>
                  <a:lnTo>
                    <a:pt x="4" y="3"/>
                  </a:lnTo>
                  <a:lnTo>
                    <a:pt x="7" y="1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403" name="Freeform 155"/>
            <p:cNvSpPr>
              <a:spLocks/>
            </p:cNvSpPr>
            <p:nvPr/>
          </p:nvSpPr>
          <p:spPr bwMode="auto">
            <a:xfrm>
              <a:off x="1763" y="2304"/>
              <a:ext cx="88" cy="84"/>
            </a:xfrm>
            <a:custGeom>
              <a:avLst/>
              <a:gdLst>
                <a:gd name="T0" fmla="*/ 15 w 88"/>
                <a:gd name="T1" fmla="*/ 44 h 84"/>
                <a:gd name="T2" fmla="*/ 12 w 88"/>
                <a:gd name="T3" fmla="*/ 33 h 84"/>
                <a:gd name="T4" fmla="*/ 29 w 88"/>
                <a:gd name="T5" fmla="*/ 41 h 84"/>
                <a:gd name="T6" fmla="*/ 30 w 88"/>
                <a:gd name="T7" fmla="*/ 32 h 84"/>
                <a:gd name="T8" fmla="*/ 45 w 88"/>
                <a:gd name="T9" fmla="*/ 35 h 84"/>
                <a:gd name="T10" fmla="*/ 46 w 88"/>
                <a:gd name="T11" fmla="*/ 30 h 84"/>
                <a:gd name="T12" fmla="*/ 42 w 88"/>
                <a:gd name="T13" fmla="*/ 24 h 84"/>
                <a:gd name="T14" fmla="*/ 33 w 88"/>
                <a:gd name="T15" fmla="*/ 17 h 84"/>
                <a:gd name="T16" fmla="*/ 33 w 88"/>
                <a:gd name="T17" fmla="*/ 10 h 84"/>
                <a:gd name="T18" fmla="*/ 38 w 88"/>
                <a:gd name="T19" fmla="*/ 7 h 84"/>
                <a:gd name="T20" fmla="*/ 42 w 88"/>
                <a:gd name="T21" fmla="*/ 2 h 84"/>
                <a:gd name="T22" fmla="*/ 48 w 88"/>
                <a:gd name="T23" fmla="*/ 0 h 84"/>
                <a:gd name="T24" fmla="*/ 59 w 88"/>
                <a:gd name="T25" fmla="*/ 20 h 84"/>
                <a:gd name="T26" fmla="*/ 55 w 88"/>
                <a:gd name="T27" fmla="*/ 22 h 84"/>
                <a:gd name="T28" fmla="*/ 52 w 88"/>
                <a:gd name="T29" fmla="*/ 24 h 84"/>
                <a:gd name="T30" fmla="*/ 52 w 88"/>
                <a:gd name="T31" fmla="*/ 32 h 84"/>
                <a:gd name="T32" fmla="*/ 55 w 88"/>
                <a:gd name="T33" fmla="*/ 28 h 84"/>
                <a:gd name="T34" fmla="*/ 59 w 88"/>
                <a:gd name="T35" fmla="*/ 22 h 84"/>
                <a:gd name="T36" fmla="*/ 63 w 88"/>
                <a:gd name="T37" fmla="*/ 22 h 84"/>
                <a:gd name="T38" fmla="*/ 65 w 88"/>
                <a:gd name="T39" fmla="*/ 10 h 84"/>
                <a:gd name="T40" fmla="*/ 68 w 88"/>
                <a:gd name="T41" fmla="*/ 10 h 84"/>
                <a:gd name="T42" fmla="*/ 77 w 88"/>
                <a:gd name="T43" fmla="*/ 27 h 84"/>
                <a:gd name="T44" fmla="*/ 85 w 88"/>
                <a:gd name="T45" fmla="*/ 32 h 84"/>
                <a:gd name="T46" fmla="*/ 85 w 88"/>
                <a:gd name="T47" fmla="*/ 57 h 84"/>
                <a:gd name="T48" fmla="*/ 75 w 88"/>
                <a:gd name="T49" fmla="*/ 71 h 84"/>
                <a:gd name="T50" fmla="*/ 71 w 88"/>
                <a:gd name="T51" fmla="*/ 80 h 84"/>
                <a:gd name="T52" fmla="*/ 63 w 88"/>
                <a:gd name="T53" fmla="*/ 77 h 84"/>
                <a:gd name="T54" fmla="*/ 52 w 88"/>
                <a:gd name="T55" fmla="*/ 77 h 84"/>
                <a:gd name="T56" fmla="*/ 53 w 88"/>
                <a:gd name="T57" fmla="*/ 70 h 84"/>
                <a:gd name="T58" fmla="*/ 47 w 88"/>
                <a:gd name="T59" fmla="*/ 62 h 84"/>
                <a:gd name="T60" fmla="*/ 35 w 88"/>
                <a:gd name="T61" fmla="*/ 68 h 84"/>
                <a:gd name="T62" fmla="*/ 44 w 88"/>
                <a:gd name="T63" fmla="*/ 62 h 84"/>
                <a:gd name="T64" fmla="*/ 48 w 88"/>
                <a:gd name="T65" fmla="*/ 45 h 84"/>
                <a:gd name="T66" fmla="*/ 35 w 88"/>
                <a:gd name="T67" fmla="*/ 43 h 84"/>
                <a:gd name="T68" fmla="*/ 26 w 88"/>
                <a:gd name="T69" fmla="*/ 51 h 84"/>
                <a:gd name="T70" fmla="*/ 20 w 88"/>
                <a:gd name="T71" fmla="*/ 47 h 84"/>
                <a:gd name="T72" fmla="*/ 2 w 88"/>
                <a:gd name="T73" fmla="*/ 45 h 84"/>
                <a:gd name="T74" fmla="*/ 0 w 88"/>
                <a:gd name="T75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84">
                  <a:moveTo>
                    <a:pt x="0" y="44"/>
                  </a:moveTo>
                  <a:lnTo>
                    <a:pt x="15" y="44"/>
                  </a:lnTo>
                  <a:lnTo>
                    <a:pt x="15" y="42"/>
                  </a:lnTo>
                  <a:lnTo>
                    <a:pt x="12" y="33"/>
                  </a:lnTo>
                  <a:lnTo>
                    <a:pt x="20" y="40"/>
                  </a:lnTo>
                  <a:lnTo>
                    <a:pt x="29" y="41"/>
                  </a:lnTo>
                  <a:lnTo>
                    <a:pt x="37" y="38"/>
                  </a:lnTo>
                  <a:lnTo>
                    <a:pt x="30" y="32"/>
                  </a:lnTo>
                  <a:lnTo>
                    <a:pt x="43" y="36"/>
                  </a:lnTo>
                  <a:lnTo>
                    <a:pt x="45" y="35"/>
                  </a:lnTo>
                  <a:lnTo>
                    <a:pt x="39" y="29"/>
                  </a:lnTo>
                  <a:lnTo>
                    <a:pt x="46" y="30"/>
                  </a:lnTo>
                  <a:lnTo>
                    <a:pt x="42" y="21"/>
                  </a:lnTo>
                  <a:lnTo>
                    <a:pt x="42" y="24"/>
                  </a:lnTo>
                  <a:lnTo>
                    <a:pt x="37" y="22"/>
                  </a:lnTo>
                  <a:lnTo>
                    <a:pt x="33" y="17"/>
                  </a:lnTo>
                  <a:lnTo>
                    <a:pt x="39" y="19"/>
                  </a:lnTo>
                  <a:lnTo>
                    <a:pt x="33" y="10"/>
                  </a:lnTo>
                  <a:lnTo>
                    <a:pt x="41" y="12"/>
                  </a:lnTo>
                  <a:lnTo>
                    <a:pt x="38" y="7"/>
                  </a:lnTo>
                  <a:lnTo>
                    <a:pt x="50" y="1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48" y="0"/>
                  </a:lnTo>
                  <a:lnTo>
                    <a:pt x="57" y="6"/>
                  </a:lnTo>
                  <a:lnTo>
                    <a:pt x="59" y="20"/>
                  </a:lnTo>
                  <a:lnTo>
                    <a:pt x="55" y="13"/>
                  </a:lnTo>
                  <a:lnTo>
                    <a:pt x="55" y="22"/>
                  </a:lnTo>
                  <a:lnTo>
                    <a:pt x="50" y="20"/>
                  </a:lnTo>
                  <a:lnTo>
                    <a:pt x="52" y="24"/>
                  </a:lnTo>
                  <a:lnTo>
                    <a:pt x="46" y="23"/>
                  </a:lnTo>
                  <a:lnTo>
                    <a:pt x="52" y="32"/>
                  </a:lnTo>
                  <a:lnTo>
                    <a:pt x="52" y="27"/>
                  </a:lnTo>
                  <a:lnTo>
                    <a:pt x="55" y="28"/>
                  </a:lnTo>
                  <a:lnTo>
                    <a:pt x="61" y="47"/>
                  </a:lnTo>
                  <a:lnTo>
                    <a:pt x="59" y="22"/>
                  </a:lnTo>
                  <a:lnTo>
                    <a:pt x="62" y="32"/>
                  </a:lnTo>
                  <a:lnTo>
                    <a:pt x="63" y="22"/>
                  </a:lnTo>
                  <a:lnTo>
                    <a:pt x="68" y="29"/>
                  </a:lnTo>
                  <a:lnTo>
                    <a:pt x="65" y="10"/>
                  </a:lnTo>
                  <a:lnTo>
                    <a:pt x="61" y="4"/>
                  </a:lnTo>
                  <a:lnTo>
                    <a:pt x="68" y="10"/>
                  </a:lnTo>
                  <a:lnTo>
                    <a:pt x="77" y="35"/>
                  </a:lnTo>
                  <a:lnTo>
                    <a:pt x="77" y="27"/>
                  </a:lnTo>
                  <a:lnTo>
                    <a:pt x="83" y="37"/>
                  </a:lnTo>
                  <a:lnTo>
                    <a:pt x="85" y="32"/>
                  </a:lnTo>
                  <a:lnTo>
                    <a:pt x="87" y="42"/>
                  </a:lnTo>
                  <a:lnTo>
                    <a:pt x="85" y="57"/>
                  </a:lnTo>
                  <a:lnTo>
                    <a:pt x="78" y="68"/>
                  </a:lnTo>
                  <a:lnTo>
                    <a:pt x="75" y="71"/>
                  </a:lnTo>
                  <a:lnTo>
                    <a:pt x="75" y="75"/>
                  </a:lnTo>
                  <a:lnTo>
                    <a:pt x="71" y="80"/>
                  </a:lnTo>
                  <a:lnTo>
                    <a:pt x="62" y="83"/>
                  </a:lnTo>
                  <a:lnTo>
                    <a:pt x="63" y="77"/>
                  </a:lnTo>
                  <a:lnTo>
                    <a:pt x="55" y="83"/>
                  </a:lnTo>
                  <a:lnTo>
                    <a:pt x="52" y="77"/>
                  </a:lnTo>
                  <a:lnTo>
                    <a:pt x="48" y="78"/>
                  </a:lnTo>
                  <a:lnTo>
                    <a:pt x="53" y="70"/>
                  </a:lnTo>
                  <a:lnTo>
                    <a:pt x="52" y="66"/>
                  </a:lnTo>
                  <a:lnTo>
                    <a:pt x="47" y="62"/>
                  </a:lnTo>
                  <a:lnTo>
                    <a:pt x="44" y="65"/>
                  </a:lnTo>
                  <a:lnTo>
                    <a:pt x="35" y="68"/>
                  </a:lnTo>
                  <a:lnTo>
                    <a:pt x="33" y="68"/>
                  </a:lnTo>
                  <a:lnTo>
                    <a:pt x="44" y="62"/>
                  </a:lnTo>
                  <a:lnTo>
                    <a:pt x="48" y="51"/>
                  </a:lnTo>
                  <a:lnTo>
                    <a:pt x="48" y="45"/>
                  </a:lnTo>
                  <a:lnTo>
                    <a:pt x="39" y="41"/>
                  </a:lnTo>
                  <a:lnTo>
                    <a:pt x="35" y="43"/>
                  </a:lnTo>
                  <a:lnTo>
                    <a:pt x="30" y="43"/>
                  </a:lnTo>
                  <a:lnTo>
                    <a:pt x="26" y="51"/>
                  </a:lnTo>
                  <a:lnTo>
                    <a:pt x="23" y="54"/>
                  </a:lnTo>
                  <a:lnTo>
                    <a:pt x="20" y="47"/>
                  </a:lnTo>
                  <a:lnTo>
                    <a:pt x="15" y="45"/>
                  </a:lnTo>
                  <a:lnTo>
                    <a:pt x="2" y="45"/>
                  </a:lnTo>
                  <a:lnTo>
                    <a:pt x="0" y="44"/>
                  </a:lnTo>
                  <a:lnTo>
                    <a:pt x="0" y="44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404" name="Freeform 156"/>
            <p:cNvSpPr>
              <a:spLocks/>
            </p:cNvSpPr>
            <p:nvPr/>
          </p:nvSpPr>
          <p:spPr bwMode="auto">
            <a:xfrm>
              <a:off x="1796" y="2349"/>
              <a:ext cx="12" cy="16"/>
            </a:xfrm>
            <a:custGeom>
              <a:avLst/>
              <a:gdLst>
                <a:gd name="T0" fmla="*/ 0 w 12"/>
                <a:gd name="T1" fmla="*/ 2 h 16"/>
                <a:gd name="T2" fmla="*/ 2 w 12"/>
                <a:gd name="T3" fmla="*/ 11 h 16"/>
                <a:gd name="T4" fmla="*/ 3 w 12"/>
                <a:gd name="T5" fmla="*/ 8 h 16"/>
                <a:gd name="T6" fmla="*/ 3 w 12"/>
                <a:gd name="T7" fmla="*/ 5 h 16"/>
                <a:gd name="T8" fmla="*/ 8 w 12"/>
                <a:gd name="T9" fmla="*/ 8 h 16"/>
                <a:gd name="T10" fmla="*/ 6 w 12"/>
                <a:gd name="T11" fmla="*/ 15 h 16"/>
                <a:gd name="T12" fmla="*/ 9 w 12"/>
                <a:gd name="T13" fmla="*/ 11 h 16"/>
                <a:gd name="T14" fmla="*/ 11 w 12"/>
                <a:gd name="T15" fmla="*/ 6 h 16"/>
                <a:gd name="T16" fmla="*/ 8 w 12"/>
                <a:gd name="T17" fmla="*/ 0 h 16"/>
                <a:gd name="T18" fmla="*/ 5 w 12"/>
                <a:gd name="T19" fmla="*/ 2 h 16"/>
                <a:gd name="T20" fmla="*/ 0 w 12"/>
                <a:gd name="T21" fmla="*/ 2 h 16"/>
                <a:gd name="T22" fmla="*/ 0 w 12"/>
                <a:gd name="T2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6">
                  <a:moveTo>
                    <a:pt x="0" y="2"/>
                  </a:moveTo>
                  <a:lnTo>
                    <a:pt x="2" y="11"/>
                  </a:lnTo>
                  <a:lnTo>
                    <a:pt x="3" y="8"/>
                  </a:lnTo>
                  <a:lnTo>
                    <a:pt x="3" y="5"/>
                  </a:lnTo>
                  <a:lnTo>
                    <a:pt x="8" y="8"/>
                  </a:lnTo>
                  <a:lnTo>
                    <a:pt x="6" y="15"/>
                  </a:lnTo>
                  <a:lnTo>
                    <a:pt x="9" y="11"/>
                  </a:lnTo>
                  <a:lnTo>
                    <a:pt x="11" y="6"/>
                  </a:lnTo>
                  <a:lnTo>
                    <a:pt x="8" y="0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405" name="Freeform 157"/>
            <p:cNvSpPr>
              <a:spLocks/>
            </p:cNvSpPr>
            <p:nvPr/>
          </p:nvSpPr>
          <p:spPr bwMode="auto">
            <a:xfrm>
              <a:off x="1737" y="2358"/>
              <a:ext cx="7" cy="9"/>
            </a:xfrm>
            <a:custGeom>
              <a:avLst/>
              <a:gdLst>
                <a:gd name="T0" fmla="*/ 3 w 7"/>
                <a:gd name="T1" fmla="*/ 0 h 9"/>
                <a:gd name="T2" fmla="*/ 0 w 7"/>
                <a:gd name="T3" fmla="*/ 6 h 9"/>
                <a:gd name="T4" fmla="*/ 4 w 7"/>
                <a:gd name="T5" fmla="*/ 8 h 9"/>
                <a:gd name="T6" fmla="*/ 6 w 7"/>
                <a:gd name="T7" fmla="*/ 5 h 9"/>
                <a:gd name="T8" fmla="*/ 3 w 7"/>
                <a:gd name="T9" fmla="*/ 0 h 9"/>
                <a:gd name="T10" fmla="*/ 3 w 7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0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6" y="5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406" name="Freeform 158"/>
            <p:cNvSpPr>
              <a:spLocks/>
            </p:cNvSpPr>
            <p:nvPr/>
          </p:nvSpPr>
          <p:spPr bwMode="auto">
            <a:xfrm>
              <a:off x="1731" y="2366"/>
              <a:ext cx="20" cy="11"/>
            </a:xfrm>
            <a:custGeom>
              <a:avLst/>
              <a:gdLst>
                <a:gd name="T0" fmla="*/ 14 w 20"/>
                <a:gd name="T1" fmla="*/ 0 h 11"/>
                <a:gd name="T2" fmla="*/ 14 w 20"/>
                <a:gd name="T3" fmla="*/ 3 h 11"/>
                <a:gd name="T4" fmla="*/ 0 w 20"/>
                <a:gd name="T5" fmla="*/ 3 h 11"/>
                <a:gd name="T6" fmla="*/ 4 w 20"/>
                <a:gd name="T7" fmla="*/ 6 h 11"/>
                <a:gd name="T8" fmla="*/ 9 w 20"/>
                <a:gd name="T9" fmla="*/ 6 h 11"/>
                <a:gd name="T10" fmla="*/ 9 w 20"/>
                <a:gd name="T11" fmla="*/ 10 h 11"/>
                <a:gd name="T12" fmla="*/ 12 w 20"/>
                <a:gd name="T13" fmla="*/ 6 h 11"/>
                <a:gd name="T14" fmla="*/ 14 w 20"/>
                <a:gd name="T15" fmla="*/ 6 h 11"/>
                <a:gd name="T16" fmla="*/ 19 w 20"/>
                <a:gd name="T17" fmla="*/ 9 h 11"/>
                <a:gd name="T18" fmla="*/ 19 w 20"/>
                <a:gd name="T19" fmla="*/ 6 h 11"/>
                <a:gd name="T20" fmla="*/ 14 w 20"/>
                <a:gd name="T21" fmla="*/ 0 h 11"/>
                <a:gd name="T22" fmla="*/ 14 w 20"/>
                <a:gd name="T2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11">
                  <a:moveTo>
                    <a:pt x="14" y="0"/>
                  </a:moveTo>
                  <a:lnTo>
                    <a:pt x="14" y="3"/>
                  </a:lnTo>
                  <a:lnTo>
                    <a:pt x="0" y="3"/>
                  </a:lnTo>
                  <a:lnTo>
                    <a:pt x="4" y="6"/>
                  </a:lnTo>
                  <a:lnTo>
                    <a:pt x="9" y="6"/>
                  </a:lnTo>
                  <a:lnTo>
                    <a:pt x="9" y="10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9" y="9"/>
                  </a:lnTo>
                  <a:lnTo>
                    <a:pt x="19" y="6"/>
                  </a:lnTo>
                  <a:lnTo>
                    <a:pt x="14" y="0"/>
                  </a:lnTo>
                  <a:lnTo>
                    <a:pt x="14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407" name="Freeform 159"/>
            <p:cNvSpPr>
              <a:spLocks/>
            </p:cNvSpPr>
            <p:nvPr/>
          </p:nvSpPr>
          <p:spPr bwMode="auto">
            <a:xfrm>
              <a:off x="1741" y="2381"/>
              <a:ext cx="11" cy="14"/>
            </a:xfrm>
            <a:custGeom>
              <a:avLst/>
              <a:gdLst>
                <a:gd name="T0" fmla="*/ 0 w 11"/>
                <a:gd name="T1" fmla="*/ 0 h 14"/>
                <a:gd name="T2" fmla="*/ 2 w 11"/>
                <a:gd name="T3" fmla="*/ 3 h 14"/>
                <a:gd name="T4" fmla="*/ 0 w 11"/>
                <a:gd name="T5" fmla="*/ 6 h 14"/>
                <a:gd name="T6" fmla="*/ 4 w 11"/>
                <a:gd name="T7" fmla="*/ 13 h 14"/>
                <a:gd name="T8" fmla="*/ 6 w 11"/>
                <a:gd name="T9" fmla="*/ 13 h 14"/>
                <a:gd name="T10" fmla="*/ 2 w 11"/>
                <a:gd name="T11" fmla="*/ 6 h 14"/>
                <a:gd name="T12" fmla="*/ 5 w 11"/>
                <a:gd name="T13" fmla="*/ 3 h 14"/>
                <a:gd name="T14" fmla="*/ 10 w 11"/>
                <a:gd name="T15" fmla="*/ 3 h 14"/>
                <a:gd name="T16" fmla="*/ 8 w 11"/>
                <a:gd name="T17" fmla="*/ 0 h 14"/>
                <a:gd name="T18" fmla="*/ 0 w 11"/>
                <a:gd name="T19" fmla="*/ 0 h 14"/>
                <a:gd name="T20" fmla="*/ 0 w 11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4">
                  <a:moveTo>
                    <a:pt x="0" y="0"/>
                  </a:moveTo>
                  <a:lnTo>
                    <a:pt x="2" y="3"/>
                  </a:lnTo>
                  <a:lnTo>
                    <a:pt x="0" y="6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2" y="6"/>
                  </a:lnTo>
                  <a:lnTo>
                    <a:pt x="5" y="3"/>
                  </a:lnTo>
                  <a:lnTo>
                    <a:pt x="10" y="3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408" name="Freeform 160"/>
            <p:cNvSpPr>
              <a:spLocks/>
            </p:cNvSpPr>
            <p:nvPr/>
          </p:nvSpPr>
          <p:spPr bwMode="auto">
            <a:xfrm>
              <a:off x="1752" y="2385"/>
              <a:ext cx="8" cy="7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2 h 7"/>
                <a:gd name="T4" fmla="*/ 7 w 8"/>
                <a:gd name="T5" fmla="*/ 6 h 7"/>
                <a:gd name="T6" fmla="*/ 0 w 8"/>
                <a:gd name="T7" fmla="*/ 0 h 7"/>
                <a:gd name="T8" fmla="*/ 0 w 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2"/>
                  </a:lnTo>
                  <a:lnTo>
                    <a:pt x="7" y="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409" name="Freeform 161"/>
            <p:cNvSpPr>
              <a:spLocks/>
            </p:cNvSpPr>
            <p:nvPr/>
          </p:nvSpPr>
          <p:spPr bwMode="auto">
            <a:xfrm>
              <a:off x="1761" y="2379"/>
              <a:ext cx="33" cy="28"/>
            </a:xfrm>
            <a:custGeom>
              <a:avLst/>
              <a:gdLst>
                <a:gd name="T0" fmla="*/ 0 w 33"/>
                <a:gd name="T1" fmla="*/ 25 h 28"/>
                <a:gd name="T2" fmla="*/ 25 w 33"/>
                <a:gd name="T3" fmla="*/ 8 h 28"/>
                <a:gd name="T4" fmla="*/ 32 w 33"/>
                <a:gd name="T5" fmla="*/ 0 h 28"/>
                <a:gd name="T6" fmla="*/ 25 w 33"/>
                <a:gd name="T7" fmla="*/ 15 h 28"/>
                <a:gd name="T8" fmla="*/ 12 w 33"/>
                <a:gd name="T9" fmla="*/ 27 h 28"/>
                <a:gd name="T10" fmla="*/ 0 w 33"/>
                <a:gd name="T11" fmla="*/ 25 h 28"/>
                <a:gd name="T12" fmla="*/ 0 w 33"/>
                <a:gd name="T13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8">
                  <a:moveTo>
                    <a:pt x="0" y="25"/>
                  </a:moveTo>
                  <a:lnTo>
                    <a:pt x="25" y="8"/>
                  </a:lnTo>
                  <a:lnTo>
                    <a:pt x="32" y="0"/>
                  </a:lnTo>
                  <a:lnTo>
                    <a:pt x="25" y="15"/>
                  </a:lnTo>
                  <a:lnTo>
                    <a:pt x="12" y="27"/>
                  </a:lnTo>
                  <a:lnTo>
                    <a:pt x="0" y="25"/>
                  </a:lnTo>
                  <a:lnTo>
                    <a:pt x="0" y="25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410" name="Freeform 162"/>
            <p:cNvSpPr>
              <a:spLocks/>
            </p:cNvSpPr>
            <p:nvPr/>
          </p:nvSpPr>
          <p:spPr bwMode="auto">
            <a:xfrm>
              <a:off x="1773" y="2402"/>
              <a:ext cx="18" cy="16"/>
            </a:xfrm>
            <a:custGeom>
              <a:avLst/>
              <a:gdLst>
                <a:gd name="T0" fmla="*/ 0 w 18"/>
                <a:gd name="T1" fmla="*/ 3 h 16"/>
                <a:gd name="T2" fmla="*/ 17 w 18"/>
                <a:gd name="T3" fmla="*/ 15 h 16"/>
                <a:gd name="T4" fmla="*/ 4 w 18"/>
                <a:gd name="T5" fmla="*/ 0 h 16"/>
                <a:gd name="T6" fmla="*/ 0 w 18"/>
                <a:gd name="T7" fmla="*/ 3 h 16"/>
                <a:gd name="T8" fmla="*/ 0 w 18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6">
                  <a:moveTo>
                    <a:pt x="0" y="3"/>
                  </a:moveTo>
                  <a:lnTo>
                    <a:pt x="17" y="1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411" name="Freeform 163"/>
            <p:cNvSpPr>
              <a:spLocks/>
            </p:cNvSpPr>
            <p:nvPr/>
          </p:nvSpPr>
          <p:spPr bwMode="auto">
            <a:xfrm>
              <a:off x="1738" y="2295"/>
              <a:ext cx="54" cy="41"/>
            </a:xfrm>
            <a:custGeom>
              <a:avLst/>
              <a:gdLst>
                <a:gd name="T0" fmla="*/ 25 w 54"/>
                <a:gd name="T1" fmla="*/ 0 h 41"/>
                <a:gd name="T2" fmla="*/ 26 w 54"/>
                <a:gd name="T3" fmla="*/ 7 h 41"/>
                <a:gd name="T4" fmla="*/ 17 w 54"/>
                <a:gd name="T5" fmla="*/ 6 h 41"/>
                <a:gd name="T6" fmla="*/ 25 w 54"/>
                <a:gd name="T7" fmla="*/ 13 h 41"/>
                <a:gd name="T8" fmla="*/ 39 w 54"/>
                <a:gd name="T9" fmla="*/ 20 h 41"/>
                <a:gd name="T10" fmla="*/ 20 w 54"/>
                <a:gd name="T11" fmla="*/ 15 h 41"/>
                <a:gd name="T12" fmla="*/ 9 w 54"/>
                <a:gd name="T13" fmla="*/ 10 h 41"/>
                <a:gd name="T14" fmla="*/ 14 w 54"/>
                <a:gd name="T15" fmla="*/ 16 h 41"/>
                <a:gd name="T16" fmla="*/ 32 w 54"/>
                <a:gd name="T17" fmla="*/ 24 h 41"/>
                <a:gd name="T18" fmla="*/ 27 w 54"/>
                <a:gd name="T19" fmla="*/ 26 h 41"/>
                <a:gd name="T20" fmla="*/ 12 w 54"/>
                <a:gd name="T21" fmla="*/ 19 h 41"/>
                <a:gd name="T22" fmla="*/ 9 w 54"/>
                <a:gd name="T23" fmla="*/ 19 h 41"/>
                <a:gd name="T24" fmla="*/ 22 w 54"/>
                <a:gd name="T25" fmla="*/ 28 h 41"/>
                <a:gd name="T26" fmla="*/ 0 w 54"/>
                <a:gd name="T27" fmla="*/ 19 h 41"/>
                <a:gd name="T28" fmla="*/ 1 w 54"/>
                <a:gd name="T29" fmla="*/ 22 h 41"/>
                <a:gd name="T30" fmla="*/ 5 w 54"/>
                <a:gd name="T31" fmla="*/ 27 h 41"/>
                <a:gd name="T32" fmla="*/ 2 w 54"/>
                <a:gd name="T33" fmla="*/ 40 h 41"/>
                <a:gd name="T34" fmla="*/ 9 w 54"/>
                <a:gd name="T35" fmla="*/ 29 h 41"/>
                <a:gd name="T36" fmla="*/ 37 w 54"/>
                <a:gd name="T37" fmla="*/ 33 h 41"/>
                <a:gd name="T38" fmla="*/ 26 w 54"/>
                <a:gd name="T39" fmla="*/ 28 h 41"/>
                <a:gd name="T40" fmla="*/ 44 w 54"/>
                <a:gd name="T41" fmla="*/ 28 h 41"/>
                <a:gd name="T42" fmla="*/ 35 w 54"/>
                <a:gd name="T43" fmla="*/ 21 h 41"/>
                <a:gd name="T44" fmla="*/ 48 w 54"/>
                <a:gd name="T45" fmla="*/ 24 h 41"/>
                <a:gd name="T46" fmla="*/ 45 w 54"/>
                <a:gd name="T47" fmla="*/ 20 h 41"/>
                <a:gd name="T48" fmla="*/ 53 w 54"/>
                <a:gd name="T49" fmla="*/ 21 h 41"/>
                <a:gd name="T50" fmla="*/ 31 w 54"/>
                <a:gd name="T51" fmla="*/ 5 h 41"/>
                <a:gd name="T52" fmla="*/ 25 w 54"/>
                <a:gd name="T53" fmla="*/ 0 h 41"/>
                <a:gd name="T54" fmla="*/ 25 w 54"/>
                <a:gd name="T5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4" h="41">
                  <a:moveTo>
                    <a:pt x="25" y="0"/>
                  </a:moveTo>
                  <a:lnTo>
                    <a:pt x="26" y="7"/>
                  </a:lnTo>
                  <a:lnTo>
                    <a:pt x="17" y="6"/>
                  </a:lnTo>
                  <a:lnTo>
                    <a:pt x="25" y="13"/>
                  </a:lnTo>
                  <a:lnTo>
                    <a:pt x="39" y="20"/>
                  </a:lnTo>
                  <a:lnTo>
                    <a:pt x="20" y="15"/>
                  </a:lnTo>
                  <a:lnTo>
                    <a:pt x="9" y="10"/>
                  </a:lnTo>
                  <a:lnTo>
                    <a:pt x="14" y="16"/>
                  </a:lnTo>
                  <a:lnTo>
                    <a:pt x="32" y="24"/>
                  </a:lnTo>
                  <a:lnTo>
                    <a:pt x="27" y="26"/>
                  </a:lnTo>
                  <a:lnTo>
                    <a:pt x="12" y="19"/>
                  </a:lnTo>
                  <a:lnTo>
                    <a:pt x="9" y="19"/>
                  </a:lnTo>
                  <a:lnTo>
                    <a:pt x="22" y="28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5" y="27"/>
                  </a:lnTo>
                  <a:lnTo>
                    <a:pt x="2" y="40"/>
                  </a:lnTo>
                  <a:lnTo>
                    <a:pt x="9" y="29"/>
                  </a:lnTo>
                  <a:lnTo>
                    <a:pt x="37" y="33"/>
                  </a:lnTo>
                  <a:lnTo>
                    <a:pt x="26" y="28"/>
                  </a:lnTo>
                  <a:lnTo>
                    <a:pt x="44" y="28"/>
                  </a:lnTo>
                  <a:lnTo>
                    <a:pt x="35" y="21"/>
                  </a:lnTo>
                  <a:lnTo>
                    <a:pt x="48" y="24"/>
                  </a:lnTo>
                  <a:lnTo>
                    <a:pt x="45" y="20"/>
                  </a:lnTo>
                  <a:lnTo>
                    <a:pt x="53" y="21"/>
                  </a:lnTo>
                  <a:lnTo>
                    <a:pt x="31" y="5"/>
                  </a:lnTo>
                  <a:lnTo>
                    <a:pt x="25" y="0"/>
                  </a:lnTo>
                  <a:lnTo>
                    <a:pt x="25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412" name="Freeform 164"/>
            <p:cNvSpPr>
              <a:spLocks/>
            </p:cNvSpPr>
            <p:nvPr/>
          </p:nvSpPr>
          <p:spPr bwMode="auto">
            <a:xfrm>
              <a:off x="1768" y="2284"/>
              <a:ext cx="68" cy="19"/>
            </a:xfrm>
            <a:custGeom>
              <a:avLst/>
              <a:gdLst>
                <a:gd name="T0" fmla="*/ 0 w 68"/>
                <a:gd name="T1" fmla="*/ 3 h 19"/>
                <a:gd name="T2" fmla="*/ 7 w 68"/>
                <a:gd name="T3" fmla="*/ 0 h 19"/>
                <a:gd name="T4" fmla="*/ 47 w 68"/>
                <a:gd name="T5" fmla="*/ 0 h 19"/>
                <a:gd name="T6" fmla="*/ 60 w 68"/>
                <a:gd name="T7" fmla="*/ 2 h 19"/>
                <a:gd name="T8" fmla="*/ 67 w 68"/>
                <a:gd name="T9" fmla="*/ 10 h 19"/>
                <a:gd name="T10" fmla="*/ 50 w 68"/>
                <a:gd name="T11" fmla="*/ 7 h 19"/>
                <a:gd name="T12" fmla="*/ 40 w 68"/>
                <a:gd name="T13" fmla="*/ 3 h 19"/>
                <a:gd name="T14" fmla="*/ 40 w 68"/>
                <a:gd name="T15" fmla="*/ 10 h 19"/>
                <a:gd name="T16" fmla="*/ 36 w 68"/>
                <a:gd name="T17" fmla="*/ 2 h 19"/>
                <a:gd name="T18" fmla="*/ 36 w 68"/>
                <a:gd name="T19" fmla="*/ 6 h 19"/>
                <a:gd name="T20" fmla="*/ 31 w 68"/>
                <a:gd name="T21" fmla="*/ 3 h 19"/>
                <a:gd name="T22" fmla="*/ 34 w 68"/>
                <a:gd name="T23" fmla="*/ 13 h 19"/>
                <a:gd name="T24" fmla="*/ 22 w 68"/>
                <a:gd name="T25" fmla="*/ 2 h 19"/>
                <a:gd name="T26" fmla="*/ 23 w 68"/>
                <a:gd name="T27" fmla="*/ 18 h 19"/>
                <a:gd name="T28" fmla="*/ 13 w 68"/>
                <a:gd name="T29" fmla="*/ 7 h 19"/>
                <a:gd name="T30" fmla="*/ 0 w 68"/>
                <a:gd name="T31" fmla="*/ 3 h 19"/>
                <a:gd name="T32" fmla="*/ 0 w 68"/>
                <a:gd name="T3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19">
                  <a:moveTo>
                    <a:pt x="0" y="3"/>
                  </a:moveTo>
                  <a:lnTo>
                    <a:pt x="7" y="0"/>
                  </a:lnTo>
                  <a:lnTo>
                    <a:pt x="47" y="0"/>
                  </a:lnTo>
                  <a:lnTo>
                    <a:pt x="60" y="2"/>
                  </a:lnTo>
                  <a:lnTo>
                    <a:pt x="67" y="10"/>
                  </a:lnTo>
                  <a:lnTo>
                    <a:pt x="50" y="7"/>
                  </a:lnTo>
                  <a:lnTo>
                    <a:pt x="40" y="3"/>
                  </a:lnTo>
                  <a:lnTo>
                    <a:pt x="40" y="10"/>
                  </a:lnTo>
                  <a:lnTo>
                    <a:pt x="36" y="2"/>
                  </a:lnTo>
                  <a:lnTo>
                    <a:pt x="36" y="6"/>
                  </a:lnTo>
                  <a:lnTo>
                    <a:pt x="31" y="3"/>
                  </a:lnTo>
                  <a:lnTo>
                    <a:pt x="34" y="13"/>
                  </a:lnTo>
                  <a:lnTo>
                    <a:pt x="22" y="2"/>
                  </a:lnTo>
                  <a:lnTo>
                    <a:pt x="23" y="18"/>
                  </a:lnTo>
                  <a:lnTo>
                    <a:pt x="13" y="7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413" name="Freeform 165"/>
            <p:cNvSpPr>
              <a:spLocks/>
            </p:cNvSpPr>
            <p:nvPr/>
          </p:nvSpPr>
          <p:spPr bwMode="auto">
            <a:xfrm>
              <a:off x="1824" y="2294"/>
              <a:ext cx="23" cy="23"/>
            </a:xfrm>
            <a:custGeom>
              <a:avLst/>
              <a:gdLst>
                <a:gd name="T0" fmla="*/ 11 w 23"/>
                <a:gd name="T1" fmla="*/ 0 h 23"/>
                <a:gd name="T2" fmla="*/ 11 w 23"/>
                <a:gd name="T3" fmla="*/ 6 h 23"/>
                <a:gd name="T4" fmla="*/ 4 w 23"/>
                <a:gd name="T5" fmla="*/ 2 h 23"/>
                <a:gd name="T6" fmla="*/ 5 w 23"/>
                <a:gd name="T7" fmla="*/ 8 h 23"/>
                <a:gd name="T8" fmla="*/ 0 w 23"/>
                <a:gd name="T9" fmla="*/ 8 h 23"/>
                <a:gd name="T10" fmla="*/ 11 w 23"/>
                <a:gd name="T11" fmla="*/ 18 h 23"/>
                <a:gd name="T12" fmla="*/ 12 w 23"/>
                <a:gd name="T13" fmla="*/ 13 h 23"/>
                <a:gd name="T14" fmla="*/ 14 w 23"/>
                <a:gd name="T15" fmla="*/ 16 h 23"/>
                <a:gd name="T16" fmla="*/ 16 w 23"/>
                <a:gd name="T17" fmla="*/ 12 h 23"/>
                <a:gd name="T18" fmla="*/ 22 w 23"/>
                <a:gd name="T19" fmla="*/ 22 h 23"/>
                <a:gd name="T20" fmla="*/ 19 w 23"/>
                <a:gd name="T21" fmla="*/ 11 h 23"/>
                <a:gd name="T22" fmla="*/ 11 w 23"/>
                <a:gd name="T23" fmla="*/ 0 h 23"/>
                <a:gd name="T24" fmla="*/ 11 w 23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3">
                  <a:moveTo>
                    <a:pt x="11" y="0"/>
                  </a:moveTo>
                  <a:lnTo>
                    <a:pt x="11" y="6"/>
                  </a:lnTo>
                  <a:lnTo>
                    <a:pt x="4" y="2"/>
                  </a:lnTo>
                  <a:lnTo>
                    <a:pt x="5" y="8"/>
                  </a:lnTo>
                  <a:lnTo>
                    <a:pt x="0" y="8"/>
                  </a:lnTo>
                  <a:lnTo>
                    <a:pt x="11" y="18"/>
                  </a:lnTo>
                  <a:lnTo>
                    <a:pt x="12" y="13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22" y="22"/>
                  </a:lnTo>
                  <a:lnTo>
                    <a:pt x="19" y="11"/>
                  </a:lnTo>
                  <a:lnTo>
                    <a:pt x="11" y="0"/>
                  </a:lnTo>
                  <a:lnTo>
                    <a:pt x="11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414" name="Freeform 166"/>
            <p:cNvSpPr>
              <a:spLocks/>
            </p:cNvSpPr>
            <p:nvPr/>
          </p:nvSpPr>
          <p:spPr bwMode="auto">
            <a:xfrm>
              <a:off x="1748" y="2283"/>
              <a:ext cx="27" cy="14"/>
            </a:xfrm>
            <a:custGeom>
              <a:avLst/>
              <a:gdLst>
                <a:gd name="T0" fmla="*/ 26 w 27"/>
                <a:gd name="T1" fmla="*/ 0 h 14"/>
                <a:gd name="T2" fmla="*/ 17 w 27"/>
                <a:gd name="T3" fmla="*/ 3 h 14"/>
                <a:gd name="T4" fmla="*/ 0 w 27"/>
                <a:gd name="T5" fmla="*/ 13 h 14"/>
                <a:gd name="T6" fmla="*/ 16 w 27"/>
                <a:gd name="T7" fmla="*/ 8 h 14"/>
                <a:gd name="T8" fmla="*/ 24 w 27"/>
                <a:gd name="T9" fmla="*/ 3 h 14"/>
                <a:gd name="T10" fmla="*/ 26 w 27"/>
                <a:gd name="T11" fmla="*/ 0 h 14"/>
                <a:gd name="T12" fmla="*/ 26 w 27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4">
                  <a:moveTo>
                    <a:pt x="26" y="0"/>
                  </a:moveTo>
                  <a:lnTo>
                    <a:pt x="17" y="3"/>
                  </a:lnTo>
                  <a:lnTo>
                    <a:pt x="0" y="13"/>
                  </a:lnTo>
                  <a:lnTo>
                    <a:pt x="16" y="8"/>
                  </a:lnTo>
                  <a:lnTo>
                    <a:pt x="24" y="3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415" name="Freeform 167"/>
            <p:cNvSpPr>
              <a:spLocks/>
            </p:cNvSpPr>
            <p:nvPr/>
          </p:nvSpPr>
          <p:spPr bwMode="auto">
            <a:xfrm>
              <a:off x="1738" y="2297"/>
              <a:ext cx="10" cy="15"/>
            </a:xfrm>
            <a:custGeom>
              <a:avLst/>
              <a:gdLst>
                <a:gd name="T0" fmla="*/ 9 w 10"/>
                <a:gd name="T1" fmla="*/ 0 h 15"/>
                <a:gd name="T2" fmla="*/ 3 w 10"/>
                <a:gd name="T3" fmla="*/ 9 h 15"/>
                <a:gd name="T4" fmla="*/ 0 w 10"/>
                <a:gd name="T5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5">
                  <a:moveTo>
                    <a:pt x="9" y="0"/>
                  </a:moveTo>
                  <a:lnTo>
                    <a:pt x="3" y="9"/>
                  </a:lnTo>
                  <a:lnTo>
                    <a:pt x="0" y="14"/>
                  </a:lnTo>
                </a:path>
              </a:pathLst>
            </a:custGeom>
            <a:noFill/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416" name="Freeform 168"/>
            <p:cNvSpPr>
              <a:spLocks/>
            </p:cNvSpPr>
            <p:nvPr/>
          </p:nvSpPr>
          <p:spPr bwMode="auto">
            <a:xfrm>
              <a:off x="1743" y="2394"/>
              <a:ext cx="22" cy="11"/>
            </a:xfrm>
            <a:custGeom>
              <a:avLst/>
              <a:gdLst>
                <a:gd name="T0" fmla="*/ 3 w 22"/>
                <a:gd name="T1" fmla="*/ 0 h 11"/>
                <a:gd name="T2" fmla="*/ 0 w 22"/>
                <a:gd name="T3" fmla="*/ 2 h 11"/>
                <a:gd name="T4" fmla="*/ 0 w 22"/>
                <a:gd name="T5" fmla="*/ 7 h 11"/>
                <a:gd name="T6" fmla="*/ 3 w 22"/>
                <a:gd name="T7" fmla="*/ 10 h 11"/>
                <a:gd name="T8" fmla="*/ 21 w 22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1">
                  <a:moveTo>
                    <a:pt x="3" y="0"/>
                  </a:moveTo>
                  <a:lnTo>
                    <a:pt x="0" y="2"/>
                  </a:lnTo>
                  <a:lnTo>
                    <a:pt x="0" y="7"/>
                  </a:lnTo>
                  <a:lnTo>
                    <a:pt x="3" y="10"/>
                  </a:lnTo>
                  <a:lnTo>
                    <a:pt x="21" y="10"/>
                  </a:lnTo>
                </a:path>
              </a:pathLst>
            </a:custGeom>
            <a:noFill/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417" name="Freeform 169"/>
            <p:cNvSpPr>
              <a:spLocks/>
            </p:cNvSpPr>
            <p:nvPr/>
          </p:nvSpPr>
          <p:spPr bwMode="auto">
            <a:xfrm>
              <a:off x="1657" y="2383"/>
              <a:ext cx="207" cy="240"/>
            </a:xfrm>
            <a:custGeom>
              <a:avLst/>
              <a:gdLst>
                <a:gd name="T0" fmla="*/ 122 w 207"/>
                <a:gd name="T1" fmla="*/ 26 h 240"/>
                <a:gd name="T2" fmla="*/ 109 w 207"/>
                <a:gd name="T3" fmla="*/ 36 h 240"/>
                <a:gd name="T4" fmla="*/ 103 w 207"/>
                <a:gd name="T5" fmla="*/ 66 h 240"/>
                <a:gd name="T6" fmla="*/ 93 w 207"/>
                <a:gd name="T7" fmla="*/ 74 h 240"/>
                <a:gd name="T8" fmla="*/ 58 w 207"/>
                <a:gd name="T9" fmla="*/ 112 h 240"/>
                <a:gd name="T10" fmla="*/ 42 w 207"/>
                <a:gd name="T11" fmla="*/ 118 h 240"/>
                <a:gd name="T12" fmla="*/ 29 w 207"/>
                <a:gd name="T13" fmla="*/ 124 h 240"/>
                <a:gd name="T14" fmla="*/ 23 w 207"/>
                <a:gd name="T15" fmla="*/ 132 h 240"/>
                <a:gd name="T16" fmla="*/ 12 w 207"/>
                <a:gd name="T17" fmla="*/ 126 h 240"/>
                <a:gd name="T18" fmla="*/ 0 w 207"/>
                <a:gd name="T19" fmla="*/ 141 h 240"/>
                <a:gd name="T20" fmla="*/ 19 w 207"/>
                <a:gd name="T21" fmla="*/ 154 h 240"/>
                <a:gd name="T22" fmla="*/ 33 w 207"/>
                <a:gd name="T23" fmla="*/ 154 h 240"/>
                <a:gd name="T24" fmla="*/ 47 w 207"/>
                <a:gd name="T25" fmla="*/ 157 h 240"/>
                <a:gd name="T26" fmla="*/ 59 w 207"/>
                <a:gd name="T27" fmla="*/ 154 h 240"/>
                <a:gd name="T28" fmla="*/ 82 w 207"/>
                <a:gd name="T29" fmla="*/ 167 h 240"/>
                <a:gd name="T30" fmla="*/ 86 w 207"/>
                <a:gd name="T31" fmla="*/ 160 h 240"/>
                <a:gd name="T32" fmla="*/ 206 w 207"/>
                <a:gd name="T33" fmla="*/ 239 h 240"/>
                <a:gd name="T34" fmla="*/ 206 w 207"/>
                <a:gd name="T35" fmla="*/ 20 h 240"/>
                <a:gd name="T36" fmla="*/ 178 w 207"/>
                <a:gd name="T37" fmla="*/ 0 h 240"/>
                <a:gd name="T38" fmla="*/ 169 w 207"/>
                <a:gd name="T39" fmla="*/ 9 h 240"/>
                <a:gd name="T40" fmla="*/ 153 w 207"/>
                <a:gd name="T41" fmla="*/ 66 h 240"/>
                <a:gd name="T42" fmla="*/ 149 w 207"/>
                <a:gd name="T43" fmla="*/ 110 h 240"/>
                <a:gd name="T44" fmla="*/ 148 w 207"/>
                <a:gd name="T45" fmla="*/ 114 h 240"/>
                <a:gd name="T46" fmla="*/ 143 w 207"/>
                <a:gd name="T47" fmla="*/ 107 h 240"/>
                <a:gd name="T48" fmla="*/ 143 w 207"/>
                <a:gd name="T49" fmla="*/ 96 h 240"/>
                <a:gd name="T50" fmla="*/ 137 w 207"/>
                <a:gd name="T51" fmla="*/ 67 h 240"/>
                <a:gd name="T52" fmla="*/ 135 w 207"/>
                <a:gd name="T53" fmla="*/ 63 h 240"/>
                <a:gd name="T54" fmla="*/ 134 w 207"/>
                <a:gd name="T55" fmla="*/ 61 h 240"/>
                <a:gd name="T56" fmla="*/ 138 w 207"/>
                <a:gd name="T57" fmla="*/ 57 h 240"/>
                <a:gd name="T58" fmla="*/ 146 w 207"/>
                <a:gd name="T59" fmla="*/ 62 h 240"/>
                <a:gd name="T60" fmla="*/ 135 w 207"/>
                <a:gd name="T61" fmla="*/ 48 h 240"/>
                <a:gd name="T62" fmla="*/ 129 w 207"/>
                <a:gd name="T63" fmla="*/ 46 h 240"/>
                <a:gd name="T64" fmla="*/ 136 w 207"/>
                <a:gd name="T65" fmla="*/ 54 h 240"/>
                <a:gd name="T66" fmla="*/ 131 w 207"/>
                <a:gd name="T67" fmla="*/ 61 h 240"/>
                <a:gd name="T68" fmla="*/ 130 w 207"/>
                <a:gd name="T69" fmla="*/ 72 h 240"/>
                <a:gd name="T70" fmla="*/ 135 w 207"/>
                <a:gd name="T71" fmla="*/ 70 h 240"/>
                <a:gd name="T72" fmla="*/ 139 w 207"/>
                <a:gd name="T73" fmla="*/ 116 h 240"/>
                <a:gd name="T74" fmla="*/ 143 w 207"/>
                <a:gd name="T75" fmla="*/ 129 h 240"/>
                <a:gd name="T76" fmla="*/ 141 w 207"/>
                <a:gd name="T77" fmla="*/ 139 h 240"/>
                <a:gd name="T78" fmla="*/ 130 w 207"/>
                <a:gd name="T79" fmla="*/ 117 h 240"/>
                <a:gd name="T80" fmla="*/ 127 w 207"/>
                <a:gd name="T81" fmla="*/ 62 h 240"/>
                <a:gd name="T82" fmla="*/ 125 w 207"/>
                <a:gd name="T83" fmla="*/ 60 h 240"/>
                <a:gd name="T84" fmla="*/ 126 w 207"/>
                <a:gd name="T85" fmla="*/ 51 h 240"/>
                <a:gd name="T86" fmla="*/ 128 w 207"/>
                <a:gd name="T87" fmla="*/ 46 h 240"/>
                <a:gd name="T88" fmla="*/ 123 w 207"/>
                <a:gd name="T89" fmla="*/ 40 h 240"/>
                <a:gd name="T90" fmla="*/ 127 w 207"/>
                <a:gd name="T91" fmla="*/ 36 h 240"/>
                <a:gd name="T92" fmla="*/ 127 w 207"/>
                <a:gd name="T93" fmla="*/ 29 h 240"/>
                <a:gd name="T94" fmla="*/ 122 w 207"/>
                <a:gd name="T95" fmla="*/ 26 h 240"/>
                <a:gd name="T96" fmla="*/ 122 w 207"/>
                <a:gd name="T97" fmla="*/ 2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7" h="240">
                  <a:moveTo>
                    <a:pt x="122" y="26"/>
                  </a:moveTo>
                  <a:lnTo>
                    <a:pt x="109" y="36"/>
                  </a:lnTo>
                  <a:lnTo>
                    <a:pt x="103" y="66"/>
                  </a:lnTo>
                  <a:lnTo>
                    <a:pt x="93" y="74"/>
                  </a:lnTo>
                  <a:lnTo>
                    <a:pt x="58" y="112"/>
                  </a:lnTo>
                  <a:lnTo>
                    <a:pt x="42" y="118"/>
                  </a:lnTo>
                  <a:lnTo>
                    <a:pt x="29" y="124"/>
                  </a:lnTo>
                  <a:lnTo>
                    <a:pt x="23" y="132"/>
                  </a:lnTo>
                  <a:lnTo>
                    <a:pt x="12" y="126"/>
                  </a:lnTo>
                  <a:lnTo>
                    <a:pt x="0" y="141"/>
                  </a:lnTo>
                  <a:lnTo>
                    <a:pt x="19" y="154"/>
                  </a:lnTo>
                  <a:lnTo>
                    <a:pt x="33" y="154"/>
                  </a:lnTo>
                  <a:lnTo>
                    <a:pt x="47" y="157"/>
                  </a:lnTo>
                  <a:lnTo>
                    <a:pt x="59" y="154"/>
                  </a:lnTo>
                  <a:lnTo>
                    <a:pt x="82" y="167"/>
                  </a:lnTo>
                  <a:lnTo>
                    <a:pt x="86" y="160"/>
                  </a:lnTo>
                  <a:lnTo>
                    <a:pt x="206" y="239"/>
                  </a:lnTo>
                  <a:lnTo>
                    <a:pt x="206" y="20"/>
                  </a:lnTo>
                  <a:lnTo>
                    <a:pt x="178" y="0"/>
                  </a:lnTo>
                  <a:lnTo>
                    <a:pt x="169" y="9"/>
                  </a:lnTo>
                  <a:lnTo>
                    <a:pt x="153" y="66"/>
                  </a:lnTo>
                  <a:lnTo>
                    <a:pt x="149" y="110"/>
                  </a:lnTo>
                  <a:lnTo>
                    <a:pt x="148" y="114"/>
                  </a:lnTo>
                  <a:lnTo>
                    <a:pt x="143" y="107"/>
                  </a:lnTo>
                  <a:lnTo>
                    <a:pt x="143" y="96"/>
                  </a:lnTo>
                  <a:lnTo>
                    <a:pt x="137" y="67"/>
                  </a:lnTo>
                  <a:lnTo>
                    <a:pt x="135" y="63"/>
                  </a:lnTo>
                  <a:lnTo>
                    <a:pt x="134" y="61"/>
                  </a:lnTo>
                  <a:lnTo>
                    <a:pt x="138" y="57"/>
                  </a:lnTo>
                  <a:lnTo>
                    <a:pt x="146" y="62"/>
                  </a:lnTo>
                  <a:lnTo>
                    <a:pt x="135" y="48"/>
                  </a:lnTo>
                  <a:lnTo>
                    <a:pt x="129" y="46"/>
                  </a:lnTo>
                  <a:lnTo>
                    <a:pt x="136" y="54"/>
                  </a:lnTo>
                  <a:lnTo>
                    <a:pt x="131" y="61"/>
                  </a:lnTo>
                  <a:lnTo>
                    <a:pt x="130" y="72"/>
                  </a:lnTo>
                  <a:lnTo>
                    <a:pt x="135" y="70"/>
                  </a:lnTo>
                  <a:lnTo>
                    <a:pt x="139" y="116"/>
                  </a:lnTo>
                  <a:lnTo>
                    <a:pt x="143" y="129"/>
                  </a:lnTo>
                  <a:lnTo>
                    <a:pt x="141" y="139"/>
                  </a:lnTo>
                  <a:lnTo>
                    <a:pt x="130" y="117"/>
                  </a:lnTo>
                  <a:lnTo>
                    <a:pt x="127" y="62"/>
                  </a:lnTo>
                  <a:lnTo>
                    <a:pt x="125" y="60"/>
                  </a:lnTo>
                  <a:lnTo>
                    <a:pt x="126" y="51"/>
                  </a:lnTo>
                  <a:lnTo>
                    <a:pt x="128" y="46"/>
                  </a:lnTo>
                  <a:lnTo>
                    <a:pt x="123" y="40"/>
                  </a:lnTo>
                  <a:lnTo>
                    <a:pt x="127" y="36"/>
                  </a:lnTo>
                  <a:lnTo>
                    <a:pt x="127" y="29"/>
                  </a:lnTo>
                  <a:lnTo>
                    <a:pt x="122" y="26"/>
                  </a:lnTo>
                  <a:lnTo>
                    <a:pt x="122" y="26"/>
                  </a:lnTo>
                </a:path>
              </a:pathLst>
            </a:custGeom>
            <a:solidFill>
              <a:srgbClr val="000000"/>
            </a:solidFill>
            <a:ln w="916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53418" name="Text Box 170"/>
          <p:cNvSpPr txBox="1">
            <a:spLocks noChangeArrowheads="1"/>
          </p:cNvSpPr>
          <p:nvPr/>
        </p:nvSpPr>
        <p:spPr bwMode="auto">
          <a:xfrm>
            <a:off x="6705600" y="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800000"/>
                </a:solidFill>
              </a:rPr>
              <a:t>BC</a:t>
            </a:r>
          </a:p>
        </p:txBody>
      </p:sp>
      <p:sp>
        <p:nvSpPr>
          <p:cNvPr id="53419" name="AutoShape 171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153400" y="5943600"/>
            <a:ext cx="990600" cy="914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45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u=3496697253,4040956918&amp;fm=0&amp;gp=26"/>
          <p:cNvPicPr>
            <a:picLocks noChangeAspect="1" noChangeArrowheads="1"/>
          </p:cNvPicPr>
          <p:nvPr/>
        </p:nvPicPr>
        <p:blipFill>
          <a:blip r:embed="rId2">
            <a:lum bright="7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9144000" cy="427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609600" y="3048000"/>
            <a:ext cx="78486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40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同学们，快乐的时光总是转瞬即逝，今天的学习，我们收获了很多</a:t>
            </a:r>
            <a:r>
              <a:rPr lang="en-US" altLang="zh-CN" sz="40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r>
              <a:rPr lang="zh-CN" altLang="en-US" sz="40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善用您的眼睛吧，因为你所看到的每一件东西，都是那么的珍贵！ </a:t>
            </a:r>
          </a:p>
        </p:txBody>
      </p:sp>
      <p:pic>
        <p:nvPicPr>
          <p:cNvPr id="55300" name="Picture 4" descr="眼睛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"/>
            <a:ext cx="5486400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1" name="WordArt 5"/>
          <p:cNvSpPr>
            <a:spLocks noChangeArrowheads="1" noChangeShapeType="1" noTextEdit="1"/>
          </p:cNvSpPr>
          <p:nvPr/>
        </p:nvSpPr>
        <p:spPr bwMode="auto">
          <a:xfrm>
            <a:off x="1905000" y="5943600"/>
            <a:ext cx="62484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作业：练习册</a:t>
            </a:r>
            <a:r>
              <a:rPr lang="en-US" altLang="zh-C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1-5</a:t>
            </a:r>
            <a:r>
              <a:rPr lang="zh-CN" alt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题。</a:t>
            </a:r>
          </a:p>
        </p:txBody>
      </p:sp>
    </p:spTree>
    <p:extLst>
      <p:ext uri="{BB962C8B-B14F-4D97-AF65-F5344CB8AC3E}">
        <p14:creationId xmlns:p14="http://schemas.microsoft.com/office/powerpoint/2010/main" val="212538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013m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77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900113" y="908050"/>
            <a:ext cx="64008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Aft>
                <a:spcPct val="0"/>
              </a:spcAft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331913" y="47625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Aft>
                <a:spcPct val="0"/>
              </a:spcAft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895600" y="457200"/>
            <a:ext cx="2735263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000000"/>
                </a:solidFill>
                <a:ea typeface="黑体" panose="02010609060101010101" pitchFamily="49" charset="-122"/>
              </a:rPr>
              <a:t>眼睛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2987675" y="2924175"/>
            <a:ext cx="2735263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 sz="2800" b="1">
              <a:solidFill>
                <a:srgbClr val="000000"/>
              </a:solidFill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3059113" y="2924175"/>
            <a:ext cx="2735262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 sz="2800" b="1">
              <a:solidFill>
                <a:srgbClr val="000000"/>
              </a:solidFill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3059113" y="3789363"/>
            <a:ext cx="2735262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 sz="2800" b="1">
              <a:solidFill>
                <a:srgbClr val="000000"/>
              </a:solidFill>
            </a:endParaRPr>
          </a:p>
        </p:txBody>
      </p:sp>
      <p:pic>
        <p:nvPicPr>
          <p:cNvPr id="6155" name="Picture 11" descr="眼睛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3838"/>
            <a:ext cx="9144000" cy="429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98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09600" y="1020763"/>
            <a:ext cx="38909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200" b="1">
                <a:solidFill>
                  <a:srgbClr val="000000"/>
                </a:solidFill>
                <a:latin typeface="Tahoma" panose="020B0604030504040204" pitchFamily="34" charset="0"/>
              </a:rPr>
              <a:t>一、人眼看物原理：</a:t>
            </a:r>
          </a:p>
        </p:txBody>
      </p:sp>
      <p:pic>
        <p:nvPicPr>
          <p:cNvPr id="12292" name="Picture 4" descr="2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52600"/>
            <a:ext cx="4191000" cy="356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438400" y="2209800"/>
            <a:ext cx="144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200" b="1">
                <a:solidFill>
                  <a:srgbClr val="FF00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角膜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438400" y="2590800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200" b="1">
                <a:solidFill>
                  <a:srgbClr val="FF00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晶状体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7162800" y="3429000"/>
            <a:ext cx="198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200" b="1">
                <a:solidFill>
                  <a:srgbClr val="FF00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视网膜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762000" y="5257800"/>
            <a:ext cx="7942263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200" b="1">
                <a:solidFill>
                  <a:srgbClr val="FF00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角膜、晶状体的共同作用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762000" y="6019800"/>
            <a:ext cx="7942263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200" b="1">
                <a:solidFill>
                  <a:srgbClr val="FF00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视网膜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5334000" y="5257800"/>
            <a:ext cx="403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相当于一个</a:t>
            </a:r>
            <a:r>
              <a:rPr kumimoji="1" lang="zh-CN" altLang="en-US" sz="3200" b="1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凸透镜。</a:t>
            </a:r>
            <a:r>
              <a:rPr kumimoji="1"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2133600" y="6019800"/>
            <a:ext cx="480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200" b="1">
                <a:solidFill>
                  <a:srgbClr val="FF00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则相当于一个</a:t>
            </a:r>
            <a:r>
              <a:rPr kumimoji="1" lang="zh-CN" altLang="en-US" sz="3200" b="1">
                <a:solidFill>
                  <a:srgbClr val="000066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光屏。</a:t>
            </a:r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V="1">
            <a:off x="1828800" y="3352800"/>
            <a:ext cx="2209800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 flipV="1">
            <a:off x="1828800" y="3962400"/>
            <a:ext cx="2209800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12309" name="Group 21"/>
          <p:cNvGrpSpPr>
            <a:grpSpLocks/>
          </p:cNvGrpSpPr>
          <p:nvPr/>
        </p:nvGrpSpPr>
        <p:grpSpPr bwMode="auto">
          <a:xfrm>
            <a:off x="4572000" y="3352800"/>
            <a:ext cx="2514600" cy="609600"/>
            <a:chOff x="2880" y="2112"/>
            <a:chExt cx="1584" cy="384"/>
          </a:xfrm>
        </p:grpSpPr>
        <p:grpSp>
          <p:nvGrpSpPr>
            <p:cNvPr id="12306" name="Group 18"/>
            <p:cNvGrpSpPr>
              <a:grpSpLocks/>
            </p:cNvGrpSpPr>
            <p:nvPr/>
          </p:nvGrpSpPr>
          <p:grpSpPr bwMode="auto">
            <a:xfrm>
              <a:off x="2880" y="2112"/>
              <a:ext cx="1584" cy="384"/>
              <a:chOff x="3456" y="2688"/>
              <a:chExt cx="1584" cy="384"/>
            </a:xfrm>
          </p:grpSpPr>
          <p:sp>
            <p:nvSpPr>
              <p:cNvPr id="12302" name="Line 14"/>
              <p:cNvSpPr>
                <a:spLocks noChangeShapeType="1"/>
              </p:cNvSpPr>
              <p:nvPr/>
            </p:nvSpPr>
            <p:spPr bwMode="auto">
              <a:xfrm>
                <a:off x="3456" y="2688"/>
                <a:ext cx="1584" cy="192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03" name="Line 15"/>
              <p:cNvSpPr>
                <a:spLocks noChangeShapeType="1"/>
              </p:cNvSpPr>
              <p:nvPr/>
            </p:nvSpPr>
            <p:spPr bwMode="auto">
              <a:xfrm flipV="1">
                <a:off x="3456" y="2880"/>
                <a:ext cx="1584" cy="192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04" name="Oval 16"/>
              <p:cNvSpPr>
                <a:spLocks noChangeArrowheads="1"/>
              </p:cNvSpPr>
              <p:nvPr/>
            </p:nvSpPr>
            <p:spPr bwMode="auto">
              <a:xfrm>
                <a:off x="4932" y="2832"/>
                <a:ext cx="96" cy="96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307" name="Line 19"/>
            <p:cNvSpPr>
              <a:spLocks noChangeShapeType="1"/>
            </p:cNvSpPr>
            <p:nvPr/>
          </p:nvSpPr>
          <p:spPr bwMode="auto">
            <a:xfrm>
              <a:off x="3168" y="2148"/>
              <a:ext cx="384" cy="48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308" name="Line 20"/>
            <p:cNvSpPr>
              <a:spLocks noChangeShapeType="1"/>
            </p:cNvSpPr>
            <p:nvPr/>
          </p:nvSpPr>
          <p:spPr bwMode="auto">
            <a:xfrm flipV="1">
              <a:off x="3168" y="2400"/>
              <a:ext cx="432" cy="48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889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utoUpdateAnimBg="0"/>
      <p:bldP spid="12294" grpId="0" autoUpdateAnimBg="0"/>
      <p:bldP spid="12295" grpId="0" autoUpdateAnimBg="0"/>
      <p:bldP spid="12296" grpId="0" animBg="1" autoUpdateAnimBg="0"/>
      <p:bldP spid="12297" grpId="0" animBg="1" autoUpdateAnimBg="0"/>
      <p:bldP spid="12298" grpId="0" autoUpdateAnimBg="0"/>
      <p:bldP spid="12299" grpId="0" autoUpdateAnimBg="0"/>
      <p:bldP spid="12300" grpId="0" animBg="1"/>
      <p:bldP spid="1230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3" name="Group 5"/>
          <p:cNvGrpSpPr>
            <a:grpSpLocks noChangeAspect="1"/>
          </p:cNvGrpSpPr>
          <p:nvPr/>
        </p:nvGrpSpPr>
        <p:grpSpPr bwMode="auto">
          <a:xfrm>
            <a:off x="-457200" y="1219200"/>
            <a:ext cx="9829800" cy="4038600"/>
            <a:chOff x="0" y="0"/>
            <a:chExt cx="5532" cy="2047"/>
          </a:xfrm>
        </p:grpSpPr>
        <p:pic>
          <p:nvPicPr>
            <p:cNvPr id="37894" name="Picture 6" descr="眼睛看物体的原理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C3CFDB"/>
                </a:clrFrom>
                <a:clrTo>
                  <a:srgbClr val="C3CFDB">
                    <a:alpha val="0"/>
                  </a:srgbClr>
                </a:clrTo>
              </a:clrChange>
              <a:lum bright="-12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32" cy="2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7895" name="Object 7"/>
            <p:cNvGraphicFramePr>
              <a:graphicFrameLocks noChangeAspect="1"/>
            </p:cNvGraphicFramePr>
            <p:nvPr/>
          </p:nvGraphicFramePr>
          <p:xfrm>
            <a:off x="1440" y="655"/>
            <a:ext cx="240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r:id="rId4" imgW="1205924" imgH="1104372" progId="Photoshop.Image.7">
                    <p:embed/>
                  </p:oleObj>
                </mc:Choice>
                <mc:Fallback>
                  <p:oleObj r:id="rId4" imgW="1205924" imgH="1104372" progId="Photoshop.Image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lum bright="-12000" contrast="6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655"/>
                          <a:ext cx="240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1143000" y="5105400"/>
            <a:ext cx="73152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600" b="1">
                <a:solidFill>
                  <a:srgbClr val="0033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晶状体类似</a:t>
            </a:r>
            <a:r>
              <a:rPr kumimoji="1" lang="zh-CN" altLang="en-US" sz="3600" b="1">
                <a:solidFill>
                  <a:srgbClr val="8000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照相机</a:t>
            </a:r>
            <a:r>
              <a:rPr kumimoji="1" lang="zh-CN" altLang="en-US" sz="3600" b="1">
                <a:solidFill>
                  <a:srgbClr val="0033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的凸透镜成像，视网膜相当于相机的</a:t>
            </a:r>
            <a:r>
              <a:rPr kumimoji="1" lang="zh-CN" altLang="en-US" sz="3600" b="1">
                <a:solidFill>
                  <a:srgbClr val="8000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底片</a:t>
            </a:r>
            <a:r>
              <a:rPr kumimoji="1" lang="zh-CN" altLang="en-US" sz="3600" b="1">
                <a:solidFill>
                  <a:srgbClr val="0033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762000" y="304800"/>
            <a:ext cx="73152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600" b="1">
                <a:solidFill>
                  <a:srgbClr val="0033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小狗在眼中的实际成像简略过程</a:t>
            </a:r>
          </a:p>
        </p:txBody>
      </p:sp>
    </p:spTree>
    <p:extLst>
      <p:ext uri="{BB962C8B-B14F-4D97-AF65-F5344CB8AC3E}">
        <p14:creationId xmlns:p14="http://schemas.microsoft.com/office/powerpoint/2010/main" val="261415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 animBg="1"/>
      <p:bldP spid="3789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4267200" cy="429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30238" y="5272088"/>
            <a:ext cx="37131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0000FF"/>
                </a:solidFill>
                <a:ea typeface="黑体" panose="02010609060101010101" pitchFamily="49" charset="-122"/>
              </a:rPr>
              <a:t>近视眼看书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5114925" y="5281613"/>
            <a:ext cx="3648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0000FF"/>
                </a:solidFill>
                <a:ea typeface="黑体" panose="02010609060101010101" pitchFamily="49" charset="-122"/>
              </a:rPr>
              <a:t>远视眼看书</a:t>
            </a:r>
          </a:p>
        </p:txBody>
      </p:sp>
      <p:pic>
        <p:nvPicPr>
          <p:cNvPr id="36870" name="Picture 6" descr="Redocn_20120303054450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3400"/>
            <a:ext cx="57912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4191000" y="4800600"/>
            <a:ext cx="6705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60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bldLvl="0" autoUpdateAnimBg="0"/>
      <p:bldP spid="36869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28600" y="685800"/>
            <a:ext cx="8534400" cy="750888"/>
          </a:xfrm>
          <a:prstGeom prst="rect">
            <a:avLst/>
          </a:prstGeom>
          <a:gradFill rotWithShape="1">
            <a:gsLst>
              <a:gs pos="0">
                <a:srgbClr val="62F0BA">
                  <a:alpha val="81999"/>
                </a:srgbClr>
              </a:gs>
              <a:gs pos="50000">
                <a:schemeClr val="bg1"/>
              </a:gs>
              <a:gs pos="100000">
                <a:srgbClr val="62F0BA">
                  <a:alpha val="81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sz="3600" b="1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1、</a:t>
            </a:r>
            <a:r>
              <a:rPr lang="zh-CN" altLang="zh-CN" sz="3600" b="1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眼睛的</a:t>
            </a:r>
            <a:r>
              <a:rPr lang="zh-CN" altLang="en-US" sz="3600" b="1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基本光学构造。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905000" y="0"/>
            <a:ext cx="4359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AFCA2">
                    <a:alpha val="73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1409E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教学目标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47650" y="1524000"/>
            <a:ext cx="8591550" cy="1409700"/>
          </a:xfrm>
          <a:prstGeom prst="rect">
            <a:avLst/>
          </a:prstGeom>
          <a:gradFill rotWithShape="1">
            <a:gsLst>
              <a:gs pos="0">
                <a:srgbClr val="62F0BA">
                  <a:alpha val="81999"/>
                </a:srgbClr>
              </a:gs>
              <a:gs pos="50000">
                <a:schemeClr val="bg1"/>
              </a:gs>
              <a:gs pos="100000">
                <a:srgbClr val="62F0BA">
                  <a:alpha val="81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sz="3600" b="1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2、理解眼睛成像的基本原理</a:t>
            </a:r>
            <a:r>
              <a:rPr lang="zh-CN" altLang="en-US" sz="3600" b="1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。成像相当于哪种光学器件？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28600" y="2971800"/>
            <a:ext cx="8610600" cy="1409700"/>
          </a:xfrm>
          <a:prstGeom prst="rect">
            <a:avLst/>
          </a:prstGeom>
          <a:gradFill rotWithShape="1">
            <a:gsLst>
              <a:gs pos="0">
                <a:srgbClr val="62F0BA">
                  <a:alpha val="81999"/>
                </a:srgbClr>
              </a:gs>
              <a:gs pos="50000">
                <a:schemeClr val="bg1"/>
              </a:gs>
              <a:gs pos="100000">
                <a:srgbClr val="62F0BA">
                  <a:alpha val="81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sz="3600" b="1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3、</a:t>
            </a:r>
            <a:r>
              <a:rPr lang="zh-CN" altLang="en-US" sz="3600" b="1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近视眼和远视眼</a:t>
            </a:r>
            <a:r>
              <a:rPr lang="en-US" sz="3600" b="1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成因</a:t>
            </a:r>
            <a:r>
              <a:rPr lang="zh-CN" altLang="en-US" sz="3600" b="1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是什么？各自矫正方法是怎么做的？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228600" y="4484688"/>
            <a:ext cx="8610600" cy="2068512"/>
          </a:xfrm>
          <a:prstGeom prst="rect">
            <a:avLst/>
          </a:prstGeom>
          <a:gradFill rotWithShape="1">
            <a:gsLst>
              <a:gs pos="0">
                <a:srgbClr val="62F0BA">
                  <a:alpha val="81999"/>
                </a:srgbClr>
              </a:gs>
              <a:gs pos="50000">
                <a:schemeClr val="bg1"/>
              </a:gs>
              <a:gs pos="100000">
                <a:srgbClr val="62F0BA">
                  <a:alpha val="81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600" b="1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en-US" sz="3600" b="1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3600" b="1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焦度</a:t>
            </a:r>
            <a:r>
              <a:rPr lang="en-US" altLang="zh-CN" sz="3600" b="1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φ</a:t>
            </a:r>
            <a:r>
              <a:rPr lang="zh-CN" altLang="en-US" sz="3600" b="1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与焦距</a:t>
            </a:r>
            <a:r>
              <a:rPr lang="en-US" altLang="zh-CN" sz="3600" b="1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r>
              <a:rPr lang="zh-CN" altLang="en-US" sz="3600" b="1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有什么关系？如何计算？</a:t>
            </a:r>
            <a:r>
              <a:rPr lang="en-US" sz="3600" b="1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zh-CN" sz="3600" b="1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眼镜度数</a:t>
            </a:r>
            <a:r>
              <a:rPr lang="zh-CN" altLang="en-US" sz="3600" b="1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与焦度</a:t>
            </a:r>
            <a:r>
              <a:rPr lang="en-US" altLang="zh-CN" sz="3600" b="1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φ</a:t>
            </a:r>
            <a:r>
              <a:rPr lang="zh-CN" altLang="en-US" sz="3600" b="1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有何关系？如何计算？正负度数各表示什么眼镜？</a:t>
            </a:r>
            <a:endParaRPr lang="en-US" sz="3600" b="1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714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 autoUpdateAnimBg="0"/>
      <p:bldP spid="33796" grpId="0" animBg="1" autoUpdateAnimBg="0"/>
      <p:bldP spid="33797" grpId="0" animBg="1" autoUpdateAnimBg="0"/>
      <p:bldP spid="33798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Rot="1" noChangeArrowheads="1"/>
          </p:cNvSpPr>
          <p:nvPr/>
        </p:nvSpPr>
        <p:spPr bwMode="auto">
          <a:xfrm>
            <a:off x="-31750" y="44450"/>
            <a:ext cx="9251950" cy="681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1pPr>
            <a:lvl2pPr algn="ctr">
              <a:defRPr sz="4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2pPr>
            <a:lvl3pPr algn="ctr">
              <a:defRPr sz="4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3pPr>
            <a:lvl4pPr algn="ctr">
              <a:defRPr sz="4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4pPr>
            <a:lvl5pPr algn="ctr">
              <a:defRPr sz="4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FF66"/>
                </a:solidFill>
                <a:hlinkClick r:id="rId3" action="ppaction://hlinksldjump"/>
              </a:rPr>
              <a:t>1</a:t>
            </a:r>
            <a:r>
              <a:rPr lang="zh-CN" altLang="en-US" sz="3200" b="1">
                <a:solidFill>
                  <a:srgbClr val="FFFF66"/>
                </a:solidFill>
              </a:rPr>
              <a:t>、眼睛好比一架照相机，晶状体和角膜共同作用相当于一个＿＿＿，能把来自物体的光线会聚在＿＿＿＿＿上形成物体的像，眼睛是通过＿＿＿＿来改变晶状体的形状，从而改变对光的＿＿＿能力。</a:t>
            </a:r>
            <a:br>
              <a:rPr lang="zh-CN" altLang="en-US" sz="3200" b="1">
                <a:solidFill>
                  <a:srgbClr val="FFFF66"/>
                </a:solidFill>
              </a:rPr>
            </a:br>
            <a:r>
              <a:rPr lang="en-US" altLang="zh-CN" sz="3200" b="1">
                <a:solidFill>
                  <a:srgbClr val="FFFF66"/>
                </a:solidFill>
                <a:hlinkClick r:id="rId4" action="ppaction://hlinksldjump"/>
              </a:rPr>
              <a:t>2</a:t>
            </a:r>
            <a:r>
              <a:rPr lang="zh-CN" altLang="en-US" sz="3200" b="1">
                <a:solidFill>
                  <a:srgbClr val="FFFF66"/>
                </a:solidFill>
              </a:rPr>
              <a:t>长时间看电视，会使眼睛晶状体受挤压后变厚，焦距变＿＿，折光能力变＿＿如不能得到缓解，可能形成＿＿眼，使远处物体射来的光线会聚于视网膜＿＿，这时可佩带＿＿透镜制成的眼镜进行矫正。</a:t>
            </a:r>
            <a:br>
              <a:rPr lang="zh-CN" altLang="en-US" sz="3200" b="1">
                <a:solidFill>
                  <a:srgbClr val="FFFF66"/>
                </a:solidFill>
              </a:rPr>
            </a:br>
            <a:r>
              <a:rPr lang="en-US" altLang="zh-CN" sz="3200" b="1">
                <a:solidFill>
                  <a:srgbClr val="FFFF66"/>
                </a:solidFill>
                <a:hlinkClick r:id="rId5" action="ppaction://hlinksldjump"/>
              </a:rPr>
              <a:t>3</a:t>
            </a:r>
            <a:r>
              <a:rPr lang="zh-CN" altLang="en-US" sz="3200" b="1">
                <a:solidFill>
                  <a:srgbClr val="FFFF66"/>
                </a:solidFill>
              </a:rPr>
              <a:t>、远视眼是由于晶状体太＿＿，折光能力变＿＿近处物体的像落在视网膜＿＿＿，而看不清物体。这时可佩带＿＿＿＿透镜制成的眼镜进行矫正。</a:t>
            </a:r>
            <a:br>
              <a:rPr lang="zh-CN" altLang="en-US" sz="3200" b="1">
                <a:solidFill>
                  <a:srgbClr val="FFFF66"/>
                </a:solidFill>
              </a:rPr>
            </a:br>
            <a:r>
              <a:rPr lang="en-US" altLang="zh-CN" sz="3200" b="1">
                <a:solidFill>
                  <a:srgbClr val="FFFF66"/>
                </a:solidFill>
                <a:hlinkClick r:id="rId6" action="ppaction://hlinksldjump"/>
              </a:rPr>
              <a:t>4</a:t>
            </a:r>
            <a:r>
              <a:rPr lang="zh-CN" altLang="en-US" sz="3200" b="1">
                <a:solidFill>
                  <a:srgbClr val="FFFF66"/>
                </a:solidFill>
              </a:rPr>
              <a:t>、眼镜度数为＋</a:t>
            </a:r>
            <a:r>
              <a:rPr lang="en-US" altLang="zh-CN" sz="3200" b="1">
                <a:solidFill>
                  <a:srgbClr val="FFFF66"/>
                </a:solidFill>
              </a:rPr>
              <a:t>200</a:t>
            </a:r>
            <a:r>
              <a:rPr lang="zh-CN" altLang="en-US" sz="3200" b="1">
                <a:solidFill>
                  <a:srgbClr val="FFFF66"/>
                </a:solidFill>
              </a:rPr>
              <a:t>度和－</a:t>
            </a:r>
            <a:r>
              <a:rPr lang="en-US" altLang="zh-CN" sz="3200" b="1">
                <a:solidFill>
                  <a:srgbClr val="FFFF66"/>
                </a:solidFill>
              </a:rPr>
              <a:t>200</a:t>
            </a:r>
            <a:r>
              <a:rPr lang="zh-CN" altLang="en-US" sz="3200" b="1">
                <a:solidFill>
                  <a:srgbClr val="FFFF66"/>
                </a:solidFill>
              </a:rPr>
              <a:t>度的镜片，是远视镜片的是＿＿＿＿，它的焦度为</a:t>
            </a:r>
            <a:r>
              <a:rPr lang="en-US" altLang="zh-CN" sz="3200" b="1">
                <a:solidFill>
                  <a:srgbClr val="FFFF66"/>
                </a:solidFill>
              </a:rPr>
              <a:t>φ</a:t>
            </a:r>
            <a:r>
              <a:rPr lang="zh-CN" altLang="en-US" sz="3200" b="1">
                <a:solidFill>
                  <a:srgbClr val="FFFF66"/>
                </a:solidFill>
              </a:rPr>
              <a:t>＝＿＿＿</a:t>
            </a:r>
            <a:r>
              <a:rPr lang="en-US" altLang="zh-CN" sz="2800" b="1">
                <a:solidFill>
                  <a:srgbClr val="FFFF00"/>
                </a:solidFill>
                <a:ea typeface="华文隶书" panose="02010800040101010101" pitchFamily="2" charset="-122"/>
              </a:rPr>
              <a:t>m</a:t>
            </a:r>
            <a:r>
              <a:rPr lang="en-US" altLang="zh-CN" sz="2800" b="1" baseline="30000">
                <a:solidFill>
                  <a:srgbClr val="FFFF00"/>
                </a:solidFill>
                <a:ea typeface="华文隶书" panose="02010800040101010101" pitchFamily="2" charset="-122"/>
              </a:rPr>
              <a:t>-1</a:t>
            </a:r>
            <a:r>
              <a:rPr lang="zh-CN" altLang="en-US" sz="3200" b="1">
                <a:solidFill>
                  <a:srgbClr val="FFFF66"/>
                </a:solidFill>
              </a:rPr>
              <a:t>；焦距为 </a:t>
            </a:r>
            <a:r>
              <a:rPr lang="en-US" altLang="zh-CN" sz="3600" b="1">
                <a:solidFill>
                  <a:srgbClr val="FFFF66"/>
                </a:solidFill>
              </a:rPr>
              <a:t>f </a:t>
            </a:r>
            <a:r>
              <a:rPr lang="en-US" altLang="zh-CN" sz="3200" b="1">
                <a:solidFill>
                  <a:srgbClr val="FFFF66"/>
                </a:solidFill>
              </a:rPr>
              <a:t>= </a:t>
            </a:r>
            <a:r>
              <a:rPr lang="zh-CN" altLang="en-US" sz="3200" b="1">
                <a:solidFill>
                  <a:srgbClr val="FFFF66"/>
                </a:solidFill>
              </a:rPr>
              <a:t>＿</a:t>
            </a:r>
            <a:r>
              <a:rPr lang="en-US" altLang="zh-CN" sz="3200" b="1">
                <a:solidFill>
                  <a:srgbClr val="FFFF66"/>
                </a:solidFill>
              </a:rPr>
              <a:t>__m</a:t>
            </a:r>
            <a:r>
              <a:rPr lang="zh-CN" altLang="en-US" sz="3200" b="1">
                <a:solidFill>
                  <a:srgbClr val="FFFF66"/>
                </a:solidFill>
              </a:rPr>
              <a:t>。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057400" y="381000"/>
            <a:ext cx="1835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FFFF"/>
                </a:solidFill>
                <a:ea typeface="华文隶书" panose="02010800040101010101" pitchFamily="2" charset="-122"/>
              </a:rPr>
              <a:t>凸透镜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49225" y="885825"/>
            <a:ext cx="1835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FFFF"/>
                </a:solidFill>
                <a:ea typeface="华文隶书" panose="02010800040101010101" pitchFamily="2" charset="-122"/>
              </a:rPr>
              <a:t>视网膜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6989763" y="885825"/>
            <a:ext cx="1835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FFFF"/>
                </a:solidFill>
                <a:ea typeface="华文隶书" panose="02010800040101010101" pitchFamily="2" charset="-122"/>
              </a:rPr>
              <a:t>睫状体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6592888" y="1389063"/>
            <a:ext cx="1835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FFFF"/>
                </a:solidFill>
                <a:ea typeface="华文隶书" panose="02010800040101010101" pitchFamily="2" charset="-122"/>
              </a:rPr>
              <a:t>折射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301750" y="2397125"/>
            <a:ext cx="1835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FFFF"/>
                </a:solidFill>
                <a:ea typeface="华文隶书" panose="02010800040101010101" pitchFamily="2" charset="-122"/>
              </a:rPr>
              <a:t>短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4576763" y="2397125"/>
            <a:ext cx="1835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FFFF"/>
                </a:solidFill>
                <a:ea typeface="华文隶书" panose="02010800040101010101" pitchFamily="2" charset="-122"/>
              </a:rPr>
              <a:t>强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1336675" y="2901950"/>
            <a:ext cx="1835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FFFF"/>
                </a:solidFill>
                <a:ea typeface="华文隶书" panose="02010800040101010101" pitchFamily="2" charset="-122"/>
              </a:rPr>
              <a:t>近视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473075" y="3333750"/>
            <a:ext cx="1835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FFFF"/>
                </a:solidFill>
                <a:ea typeface="华文隶书" panose="02010800040101010101" pitchFamily="2" charset="-122"/>
              </a:rPr>
              <a:t>前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3784600" y="3333750"/>
            <a:ext cx="1835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FFFF"/>
                </a:solidFill>
                <a:ea typeface="华文隶书" panose="02010800040101010101" pitchFamily="2" charset="-122"/>
              </a:rPr>
              <a:t>凹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4865688" y="3838575"/>
            <a:ext cx="1835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FFFF"/>
                </a:solidFill>
                <a:ea typeface="华文隶书" panose="02010800040101010101" pitchFamily="2" charset="-122"/>
              </a:rPr>
              <a:t>薄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8375650" y="3790950"/>
            <a:ext cx="1835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FFFF"/>
                </a:solidFill>
                <a:ea typeface="华文隶书" panose="02010800040101010101" pitchFamily="2" charset="-122"/>
              </a:rPr>
              <a:t>弱</a:t>
            </a: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4649788" y="4341813"/>
            <a:ext cx="1835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FFFF"/>
                </a:solidFill>
                <a:ea typeface="华文隶书" panose="02010800040101010101" pitchFamily="2" charset="-122"/>
              </a:rPr>
              <a:t>后</a:t>
            </a: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2200275" y="4846638"/>
            <a:ext cx="1835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FFFF"/>
                </a:solidFill>
                <a:ea typeface="华文隶书" panose="02010800040101010101" pitchFamily="2" charset="-122"/>
              </a:rPr>
              <a:t>凸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1749425" y="5805488"/>
            <a:ext cx="1835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FFFF"/>
                </a:solidFill>
                <a:ea typeface="华文隶书" panose="02010800040101010101" pitchFamily="2" charset="-122"/>
              </a:rPr>
              <a:t>＋</a:t>
            </a:r>
            <a:r>
              <a:rPr lang="en-US" altLang="zh-CN" sz="2800" b="1">
                <a:solidFill>
                  <a:srgbClr val="FFFFFF"/>
                </a:solidFill>
                <a:ea typeface="华文隶书" panose="02010800040101010101" pitchFamily="2" charset="-122"/>
              </a:rPr>
              <a:t>200</a:t>
            </a:r>
            <a:r>
              <a:rPr lang="zh-CN" altLang="en-US" sz="2800" b="1">
                <a:solidFill>
                  <a:srgbClr val="FFFFFF"/>
                </a:solidFill>
                <a:ea typeface="华文隶书" panose="02010800040101010101" pitchFamily="2" charset="-122"/>
              </a:rPr>
              <a:t>度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6858000" y="57150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FF00"/>
                </a:solidFill>
                <a:ea typeface="华文隶书" panose="02010800040101010101" pitchFamily="2" charset="-122"/>
              </a:rPr>
              <a:t>2</a:t>
            </a:r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1905000" y="6216650"/>
            <a:ext cx="91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FF00"/>
                </a:solidFill>
                <a:ea typeface="华文隶书" panose="02010800040101010101" pitchFamily="2" charset="-122"/>
              </a:rPr>
              <a:t>0·5</a:t>
            </a:r>
          </a:p>
        </p:txBody>
      </p:sp>
      <p:sp>
        <p:nvSpPr>
          <p:cNvPr id="28694" name="AutoShape 22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39000" y="6324600"/>
            <a:ext cx="9144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705" name="AutoShape 33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29600" y="6324600"/>
            <a:ext cx="914400" cy="5334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11830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/>
      <p:bldP spid="28676" grpId="0"/>
      <p:bldP spid="28677" grpId="0"/>
      <p:bldP spid="28678" grpId="0"/>
      <p:bldP spid="28679" grpId="0"/>
      <p:bldP spid="28680" grpId="0"/>
      <p:bldP spid="28681" grpId="0"/>
      <p:bldP spid="28682" grpId="0"/>
      <p:bldP spid="28683" grpId="0"/>
      <p:bldP spid="28684" grpId="0"/>
      <p:bldP spid="28685" grpId="0"/>
      <p:bldP spid="28686" grpId="0"/>
      <p:bldP spid="28687" grpId="0"/>
      <p:bldP spid="28688" grpId="0"/>
      <p:bldP spid="28689" grpId="0"/>
      <p:bldP spid="28690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天坛月色">
  <a:themeElements>
    <a:clrScheme name="天坛月色 1">
      <a:dk1>
        <a:srgbClr val="DDDDDD"/>
      </a:dk1>
      <a:lt1>
        <a:srgbClr val="FFFFFF"/>
      </a:lt1>
      <a:dk2>
        <a:srgbClr val="3366CC"/>
      </a:dk2>
      <a:lt2>
        <a:srgbClr val="FFFF66"/>
      </a:lt2>
      <a:accent1>
        <a:srgbClr val="879CC8"/>
      </a:accent1>
      <a:accent2>
        <a:srgbClr val="C0C0C0"/>
      </a:accent2>
      <a:accent3>
        <a:srgbClr val="ADB8E2"/>
      </a:accent3>
      <a:accent4>
        <a:srgbClr val="DADADA"/>
      </a:accent4>
      <a:accent5>
        <a:srgbClr val="C3CBE0"/>
      </a:accent5>
      <a:accent6>
        <a:srgbClr val="AEAEAE"/>
      </a:accent6>
      <a:hlink>
        <a:srgbClr val="66FFFF"/>
      </a:hlink>
      <a:folHlink>
        <a:srgbClr val="CCFFCC"/>
      </a:folHlink>
    </a:clrScheme>
    <a:fontScheme name="天坛月色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天坛月色 1">
        <a:dk1>
          <a:srgbClr val="DDDDDD"/>
        </a:dk1>
        <a:lt1>
          <a:srgbClr val="FFFFFF"/>
        </a:lt1>
        <a:dk2>
          <a:srgbClr val="3366CC"/>
        </a:dk2>
        <a:lt2>
          <a:srgbClr val="FFFF66"/>
        </a:lt2>
        <a:accent1>
          <a:srgbClr val="879CC8"/>
        </a:accent1>
        <a:accent2>
          <a:srgbClr val="C0C0C0"/>
        </a:accent2>
        <a:accent3>
          <a:srgbClr val="ADB8E2"/>
        </a:accent3>
        <a:accent4>
          <a:srgbClr val="DADADA"/>
        </a:accent4>
        <a:accent5>
          <a:srgbClr val="C3CBE0"/>
        </a:accent5>
        <a:accent6>
          <a:srgbClr val="AEAEAE"/>
        </a:accent6>
        <a:hlink>
          <a:srgbClr val="66FFFF"/>
        </a:hlink>
        <a:folHlink>
          <a:srgbClr val="CC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天坛月色 2">
        <a:dk1>
          <a:srgbClr val="C0C0C0"/>
        </a:dk1>
        <a:lt1>
          <a:srgbClr val="FFFFFF"/>
        </a:lt1>
        <a:dk2>
          <a:srgbClr val="006699"/>
        </a:dk2>
        <a:lt2>
          <a:srgbClr val="FFFFFF"/>
        </a:lt2>
        <a:accent1>
          <a:srgbClr val="93B090"/>
        </a:accent1>
        <a:accent2>
          <a:srgbClr val="CCECFF"/>
        </a:accent2>
        <a:accent3>
          <a:srgbClr val="AAB8CA"/>
        </a:accent3>
        <a:accent4>
          <a:srgbClr val="DADADA"/>
        </a:accent4>
        <a:accent5>
          <a:srgbClr val="C8D4C6"/>
        </a:accent5>
        <a:accent6>
          <a:srgbClr val="B9D6E7"/>
        </a:accent6>
        <a:hlink>
          <a:srgbClr val="FFFF66"/>
        </a:hlink>
        <a:folHlink>
          <a:srgbClr val="66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天坛月色 3">
        <a:dk1>
          <a:srgbClr val="DDDDDD"/>
        </a:dk1>
        <a:lt1>
          <a:srgbClr val="FFFFFF"/>
        </a:lt1>
        <a:dk2>
          <a:srgbClr val="7B7BA7"/>
        </a:dk2>
        <a:lt2>
          <a:srgbClr val="FFFF66"/>
        </a:lt2>
        <a:accent1>
          <a:srgbClr val="78AE90"/>
        </a:accent1>
        <a:accent2>
          <a:srgbClr val="B8B8D0"/>
        </a:accent2>
        <a:accent3>
          <a:srgbClr val="BFBFD0"/>
        </a:accent3>
        <a:accent4>
          <a:srgbClr val="DADADA"/>
        </a:accent4>
        <a:accent5>
          <a:srgbClr val="BED3C6"/>
        </a:accent5>
        <a:accent6>
          <a:srgbClr val="A6A6BC"/>
        </a:accent6>
        <a:hlink>
          <a:srgbClr val="66FFCC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天坛月色 4">
        <a:dk1>
          <a:srgbClr val="DDDDDD"/>
        </a:dk1>
        <a:lt1>
          <a:srgbClr val="FFFF00"/>
        </a:lt1>
        <a:dk2>
          <a:srgbClr val="6600CC"/>
        </a:dk2>
        <a:lt2>
          <a:srgbClr val="FFFFFF"/>
        </a:lt2>
        <a:accent1>
          <a:srgbClr val="7296B6"/>
        </a:accent1>
        <a:accent2>
          <a:srgbClr val="FF6600"/>
        </a:accent2>
        <a:accent3>
          <a:srgbClr val="B8AAE2"/>
        </a:accent3>
        <a:accent4>
          <a:srgbClr val="DADA00"/>
        </a:accent4>
        <a:accent5>
          <a:srgbClr val="BCC9D7"/>
        </a:accent5>
        <a:accent6>
          <a:srgbClr val="E75C00"/>
        </a:accent6>
        <a:hlink>
          <a:srgbClr val="99FFCC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天坛月色 5">
        <a:dk1>
          <a:srgbClr val="DDDDDD"/>
        </a:dk1>
        <a:lt1>
          <a:srgbClr val="FFFFFF"/>
        </a:lt1>
        <a:dk2>
          <a:srgbClr val="0099CC"/>
        </a:dk2>
        <a:lt2>
          <a:srgbClr val="CCECFF"/>
        </a:lt2>
        <a:accent1>
          <a:srgbClr val="DD8A79"/>
        </a:accent1>
        <a:accent2>
          <a:srgbClr val="339966"/>
        </a:accent2>
        <a:accent3>
          <a:srgbClr val="AACAE2"/>
        </a:accent3>
        <a:accent4>
          <a:srgbClr val="DADADA"/>
        </a:accent4>
        <a:accent5>
          <a:srgbClr val="EBC4BE"/>
        </a:accent5>
        <a:accent6>
          <a:srgbClr val="2D8A5C"/>
        </a:accent6>
        <a:hlink>
          <a:srgbClr val="FFFF66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天坛月色 6">
        <a:dk1>
          <a:srgbClr val="C0C0C0"/>
        </a:dk1>
        <a:lt1>
          <a:srgbClr val="FFFFFF"/>
        </a:lt1>
        <a:dk2>
          <a:srgbClr val="536DAD"/>
        </a:dk2>
        <a:lt2>
          <a:srgbClr val="66FF66"/>
        </a:lt2>
        <a:accent1>
          <a:srgbClr val="C48AB6"/>
        </a:accent1>
        <a:accent2>
          <a:srgbClr val="FFCCFF"/>
        </a:accent2>
        <a:accent3>
          <a:srgbClr val="B3BAD3"/>
        </a:accent3>
        <a:accent4>
          <a:srgbClr val="DADADA"/>
        </a:accent4>
        <a:accent5>
          <a:srgbClr val="DEC4D7"/>
        </a:accent5>
        <a:accent6>
          <a:srgbClr val="E7B9E7"/>
        </a:accent6>
        <a:hlink>
          <a:srgbClr val="00FFFF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天坛月色 7">
        <a:dk1>
          <a:srgbClr val="C0C0C0"/>
        </a:dk1>
        <a:lt1>
          <a:srgbClr val="FFFF00"/>
        </a:lt1>
        <a:dk2>
          <a:srgbClr val="996633"/>
        </a:dk2>
        <a:lt2>
          <a:srgbClr val="66FFFF"/>
        </a:lt2>
        <a:accent1>
          <a:srgbClr val="CD7C73"/>
        </a:accent1>
        <a:accent2>
          <a:srgbClr val="B6B6CE"/>
        </a:accent2>
        <a:accent3>
          <a:srgbClr val="CAB8AD"/>
        </a:accent3>
        <a:accent4>
          <a:srgbClr val="DADA00"/>
        </a:accent4>
        <a:accent5>
          <a:srgbClr val="E3BFBC"/>
        </a:accent5>
        <a:accent6>
          <a:srgbClr val="A5A5BA"/>
        </a:accent6>
        <a:hlink>
          <a:srgbClr val="000000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天坛月色 8">
        <a:dk1>
          <a:srgbClr val="C0C0C0"/>
        </a:dk1>
        <a:lt1>
          <a:srgbClr val="FFFF66"/>
        </a:lt1>
        <a:dk2>
          <a:srgbClr val="008080"/>
        </a:dk2>
        <a:lt2>
          <a:srgbClr val="FFFF00"/>
        </a:lt2>
        <a:accent1>
          <a:srgbClr val="859CC9"/>
        </a:accent1>
        <a:accent2>
          <a:srgbClr val="FFCCFF"/>
        </a:accent2>
        <a:accent3>
          <a:srgbClr val="AAC0C0"/>
        </a:accent3>
        <a:accent4>
          <a:srgbClr val="DADA56"/>
        </a:accent4>
        <a:accent5>
          <a:srgbClr val="C2CBE1"/>
        </a:accent5>
        <a:accent6>
          <a:srgbClr val="E7B9E7"/>
        </a:accent6>
        <a:hlink>
          <a:srgbClr val="99FFCC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979</Words>
  <Application>Microsoft Office PowerPoint</Application>
  <PresentationFormat>全屏显示(4:3)</PresentationFormat>
  <Paragraphs>156</Paragraphs>
  <Slides>24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4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8" baseType="lpstr">
      <vt:lpstr>黑体</vt:lpstr>
      <vt:lpstr>华文隶书</vt:lpstr>
      <vt:lpstr>宋体</vt:lpstr>
      <vt:lpstr>Arial</vt:lpstr>
      <vt:lpstr>Calibri</vt:lpstr>
      <vt:lpstr>Calibri Light</vt:lpstr>
      <vt:lpstr>Tahoma</vt:lpstr>
      <vt:lpstr>Wingdings 2</vt:lpstr>
      <vt:lpstr>Office 主题</vt:lpstr>
      <vt:lpstr>默认设计模板</vt:lpstr>
      <vt:lpstr>天坛月色</vt:lpstr>
      <vt:lpstr>1_默认设计模板</vt:lpstr>
      <vt:lpstr>Photoshop.Image.7</vt:lpstr>
      <vt:lpstr>位图图像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学到了什么呢？</vt:lpstr>
      <vt:lpstr>拓展提高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</cp:revision>
  <dcterms:created xsi:type="dcterms:W3CDTF">2018-11-12T00:02:43Z</dcterms:created>
  <dcterms:modified xsi:type="dcterms:W3CDTF">2018-11-12T00:03:04Z</dcterms:modified>
</cp:coreProperties>
</file>